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sldIdLst>
    <p:sldId id="402" r:id="rId2"/>
    <p:sldId id="403" r:id="rId3"/>
    <p:sldId id="416" r:id="rId4"/>
    <p:sldId id="417" r:id="rId5"/>
    <p:sldId id="404" r:id="rId6"/>
    <p:sldId id="430" r:id="rId7"/>
    <p:sldId id="428" r:id="rId8"/>
    <p:sldId id="426" r:id="rId9"/>
    <p:sldId id="431" r:id="rId10"/>
    <p:sldId id="432" r:id="rId11"/>
    <p:sldId id="408" r:id="rId12"/>
    <p:sldId id="433" r:id="rId13"/>
    <p:sldId id="412" r:id="rId14"/>
    <p:sldId id="419" r:id="rId15"/>
    <p:sldId id="420" r:id="rId16"/>
    <p:sldId id="421" r:id="rId17"/>
    <p:sldId id="422" r:id="rId18"/>
    <p:sldId id="423" r:id="rId19"/>
    <p:sldId id="424" r:id="rId20"/>
    <p:sldId id="4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F3"/>
    <a:srgbClr val="C98E4B"/>
    <a:srgbClr val="FF9194"/>
    <a:srgbClr val="CB93D4"/>
    <a:srgbClr val="AB7942"/>
    <a:srgbClr val="009E61"/>
    <a:srgbClr val="FBE6D7"/>
    <a:srgbClr val="00FDFF"/>
    <a:srgbClr val="E7F9A6"/>
    <a:srgbClr val="009D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5"/>
    <p:restoredTop sz="65456"/>
  </p:normalViewPr>
  <p:slideViewPr>
    <p:cSldViewPr snapToGrid="0">
      <p:cViewPr varScale="1">
        <p:scale>
          <a:sx n="77" d="100"/>
          <a:sy n="77" d="100"/>
        </p:scale>
        <p:origin x="2232" y="184"/>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F9C63-56FA-F549-8483-C253F795AD48}" type="datetimeFigureOut">
              <a:rPr lang="en-US" smtClean="0"/>
              <a:t>8/18/24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710D5-E5E0-7744-B8E1-9988DC824810}" type="slidenum">
              <a:rPr lang="en-US" smtClean="0"/>
              <a:t>‹#›</a:t>
            </a:fld>
            <a:endParaRPr lang="en-US" dirty="0"/>
          </a:p>
        </p:txBody>
      </p:sp>
    </p:spTree>
    <p:extLst>
      <p:ext uri="{BB962C8B-B14F-4D97-AF65-F5344CB8AC3E}">
        <p14:creationId xmlns:p14="http://schemas.microsoft.com/office/powerpoint/2010/main" val="364953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discussing what SNARGs are. A SNARG, or succinct non-interactive argument, allows Alice to send a message to single Bob that convinces him of the truthfulness of some NP statement. Importantly, the proof pi that Alice sends must be tiny, much smaller than the length of the statement or witness.</a:t>
            </a:r>
          </a:p>
        </p:txBody>
      </p:sp>
      <p:sp>
        <p:nvSpPr>
          <p:cNvPr id="4" name="Slide Number Placeholder 3"/>
          <p:cNvSpPr>
            <a:spLocks noGrp="1"/>
          </p:cNvSpPr>
          <p:nvPr>
            <p:ph type="sldNum" sz="quarter" idx="5"/>
          </p:nvPr>
        </p:nvSpPr>
        <p:spPr/>
        <p:txBody>
          <a:bodyPr/>
          <a:lstStyle/>
          <a:p>
            <a:fld id="{33E710D5-E5E0-7744-B8E1-9988DC824810}" type="slidenum">
              <a:rPr lang="en-US" smtClean="0"/>
              <a:t>2</a:t>
            </a:fld>
            <a:endParaRPr lang="en-US" dirty="0"/>
          </a:p>
        </p:txBody>
      </p:sp>
    </p:spTree>
    <p:extLst>
      <p:ext uri="{BB962C8B-B14F-4D97-AF65-F5344CB8AC3E}">
        <p14:creationId xmlns:p14="http://schemas.microsoft.com/office/powerpoint/2010/main" val="327121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this brief talk, I cannot go into all the details of our work, and will instead give an extremely high-level intuition. Let’s start by recapping some key ideas in the prior work of Waters and Wu. </a:t>
            </a:r>
          </a:p>
          <a:p>
            <a:endParaRPr lang="en-US" dirty="0"/>
          </a:p>
          <a:p>
            <a:r>
              <a:rPr lang="en-US" dirty="0"/>
              <a:t>Suppose toward contradiction we have an adaptive adversary on the left for the SNARG. We want to use such an adversary to contradict the assumed security of one of the building blocks. Toward that end, using a careful sequence of steps involving obfuscation magic, Waters and Wu convert the original adaptive SNARG adversary on the left into a different type of adversary on the right. This adversary is given exponentially many </a:t>
            </a:r>
            <a:r>
              <a:rPr lang="en-US" dirty="0" err="1"/>
              <a:t>pseudorandomly</a:t>
            </a:r>
            <a:r>
              <a:rPr lang="en-US" dirty="0"/>
              <a:t> generated instances of the one-way function, one per statement. These instances are succinctly represented in an obfuscated program. The adversary then gets to choose any instance, corresponding to a statement x, and try to solve that particular instance. Importantly, this adversary gets to see the program generating the instances prior to choosing the statement x.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3E710D5-E5E0-7744-B8E1-9988DC824810}" type="slidenum">
              <a:rPr lang="en-US" smtClean="0"/>
              <a:t>11</a:t>
            </a:fld>
            <a:endParaRPr lang="en-US" dirty="0"/>
          </a:p>
        </p:txBody>
      </p:sp>
    </p:spTree>
    <p:extLst>
      <p:ext uri="{BB962C8B-B14F-4D97-AF65-F5344CB8AC3E}">
        <p14:creationId xmlns:p14="http://schemas.microsoft.com/office/powerpoint/2010/main" val="74634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this transformation involves complexity-leveraging and sub-exponential losses in the </a:t>
            </a:r>
            <a:r>
              <a:rPr lang="en-US" dirty="0" err="1"/>
              <a:t>iO</a:t>
            </a:r>
            <a:r>
              <a:rPr lang="en-US" dirty="0"/>
              <a:t> that depend on the number of statements. But this part of the proof only depends on the security of the obfuscated programs appearing in the CRS. As such, only the obfuscation security parameter needs to be made large to handle this loss. The proof, on the other hand, uses the security parameter of the one-way function, which hasn’t been used yet to argue security. As such, the proof pi still can be small.</a:t>
            </a:r>
          </a:p>
          <a:p>
            <a:endParaRPr lang="en-US" dirty="0"/>
          </a:p>
          <a:p>
            <a:r>
              <a:rPr lang="en-US" dirty="0"/>
              <a:t>Now, this setup is not enough. We haven’t actually said that breaking the SNARG is hard, just that a SNARG adversary breaks one of the exponentially many instances of the one-way function. However, a secure one-way functions means you cannot break a single challenge, and says nothing about the ability to choose from exponentially-many challenges and potentially break the one that is easiest.</a:t>
            </a:r>
          </a:p>
          <a:p>
            <a:endParaRPr lang="en-US" dirty="0"/>
          </a:p>
          <a:p>
            <a:r>
              <a:rPr lang="en-US" dirty="0"/>
              <a:t>Now, waters and Wu handle this by using a re-</a:t>
            </a:r>
            <a:r>
              <a:rPr lang="en-US" dirty="0" err="1"/>
              <a:t>randomizeable</a:t>
            </a:r>
            <a:r>
              <a:rPr lang="en-US" dirty="0"/>
              <a:t> one-way function, which essentially lets them embed a single instance into every one of the exponentially-many instances appearing in the CRS. We will instead follow another path.</a:t>
            </a:r>
          </a:p>
        </p:txBody>
      </p:sp>
      <p:sp>
        <p:nvSpPr>
          <p:cNvPr id="4" name="Slide Number Placeholder 3"/>
          <p:cNvSpPr>
            <a:spLocks noGrp="1"/>
          </p:cNvSpPr>
          <p:nvPr>
            <p:ph type="sldNum" sz="quarter" idx="5"/>
          </p:nvPr>
        </p:nvSpPr>
        <p:spPr/>
        <p:txBody>
          <a:bodyPr/>
          <a:lstStyle/>
          <a:p>
            <a:fld id="{33E710D5-E5E0-7744-B8E1-9988DC824810}" type="slidenum">
              <a:rPr lang="en-US" smtClean="0"/>
              <a:t>12</a:t>
            </a:fld>
            <a:endParaRPr lang="en-US" dirty="0"/>
          </a:p>
        </p:txBody>
      </p:sp>
    </p:spTree>
    <p:extLst>
      <p:ext uri="{BB962C8B-B14F-4D97-AF65-F5344CB8AC3E}">
        <p14:creationId xmlns:p14="http://schemas.microsoft.com/office/powerpoint/2010/main" val="144814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use a notion of lossy function, which strengthens the notion of lossy function originally defined in </a:t>
            </a:r>
            <a:r>
              <a:rPr lang="en-US" dirty="0" err="1"/>
              <a:t>Peikert</a:t>
            </a:r>
            <a:r>
              <a:rPr lang="en-US" dirty="0"/>
              <a:t> and Waters.</a:t>
            </a:r>
          </a:p>
          <a:p>
            <a:endParaRPr lang="en-US" dirty="0"/>
          </a:p>
          <a:p>
            <a:r>
              <a:rPr lang="en-US" dirty="0"/>
              <a:t>Recall that a lossy function comes in two modes. The first is an injective mode. The second is a lossy mode where the image is much smaller than the domain. The security requirement is that the two modes are computationally indistinguishable, despite the distributions being vastly different.</a:t>
            </a:r>
          </a:p>
          <a:p>
            <a:endParaRPr lang="en-US" dirty="0"/>
          </a:p>
          <a:p>
            <a:r>
              <a:rPr lang="en-US" dirty="0"/>
              <a:t>Here, a “very” lossy function means that the lossy range size can be basically independent of the domain size. That is, the lossy image size can be made to be a fixed exponential function of the security parameter, but the domain can be made an arbitrarily large exponential function.</a:t>
            </a:r>
          </a:p>
        </p:txBody>
      </p:sp>
      <p:sp>
        <p:nvSpPr>
          <p:cNvPr id="4" name="Slide Number Placeholder 3"/>
          <p:cNvSpPr>
            <a:spLocks noGrp="1"/>
          </p:cNvSpPr>
          <p:nvPr>
            <p:ph type="sldNum" sz="quarter" idx="5"/>
          </p:nvPr>
        </p:nvSpPr>
        <p:spPr/>
        <p:txBody>
          <a:bodyPr/>
          <a:lstStyle/>
          <a:p>
            <a:fld id="{33E710D5-E5E0-7744-B8E1-9988DC824810}" type="slidenum">
              <a:rPr lang="en-US" smtClean="0"/>
              <a:t>13</a:t>
            </a:fld>
            <a:endParaRPr lang="en-US" dirty="0"/>
          </a:p>
        </p:txBody>
      </p:sp>
    </p:spTree>
    <p:extLst>
      <p:ext uri="{BB962C8B-B14F-4D97-AF65-F5344CB8AC3E}">
        <p14:creationId xmlns:p14="http://schemas.microsoft.com/office/powerpoint/2010/main" val="2410530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return to building such lossy functions in just a moment. Our key idea is to using </a:t>
            </a:r>
            <a:r>
              <a:rPr lang="en-US" dirty="0" err="1"/>
              <a:t>lossiness</a:t>
            </a:r>
            <a:r>
              <a:rPr lang="en-US" dirty="0"/>
              <a:t> and </a:t>
            </a:r>
            <a:r>
              <a:rPr lang="en-US" dirty="0" err="1"/>
              <a:t>iO</a:t>
            </a:r>
            <a:r>
              <a:rPr lang="en-US" dirty="0"/>
              <a:t> magic in order to take the exponentially-many instances of A, one per instance, and turn them into just a much smaller number of instances. The number of instances is still exponential, but the exponential number is not independent of the number of statements, and only depends on the lossy function security parameter. Essentially,  we do this by deriving pseudorandom instances from the output of the lossy function. In the lossy mode, the number of instances is therefore small.</a:t>
            </a:r>
          </a:p>
          <a:p>
            <a:endParaRPr lang="en-US" dirty="0"/>
          </a:p>
          <a:p>
            <a:r>
              <a:rPr lang="en-US" dirty="0"/>
              <a:t>At this point in the proof, we still haven’t used the one-way function, whose security parameter affects the proof size. So as of now, there is still no need to make the proof size big.</a:t>
            </a:r>
          </a:p>
        </p:txBody>
      </p:sp>
      <p:sp>
        <p:nvSpPr>
          <p:cNvPr id="4" name="Slide Number Placeholder 3"/>
          <p:cNvSpPr>
            <a:spLocks noGrp="1"/>
          </p:cNvSpPr>
          <p:nvPr>
            <p:ph type="sldNum" sz="quarter" idx="5"/>
          </p:nvPr>
        </p:nvSpPr>
        <p:spPr/>
        <p:txBody>
          <a:bodyPr/>
          <a:lstStyle/>
          <a:p>
            <a:fld id="{33E710D5-E5E0-7744-B8E1-9988DC824810}" type="slidenum">
              <a:rPr lang="en-US" smtClean="0"/>
              <a:t>14</a:t>
            </a:fld>
            <a:endParaRPr lang="en-US" dirty="0"/>
          </a:p>
        </p:txBody>
      </p:sp>
    </p:spTree>
    <p:extLst>
      <p:ext uri="{BB962C8B-B14F-4D97-AF65-F5344CB8AC3E}">
        <p14:creationId xmlns:p14="http://schemas.microsoft.com/office/powerpoint/2010/main" val="204093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can guess which one-way function instance the adversary will break. Note that without the lossy function, guessing the instance incurs a loss equal to the number of instances, which is too large. Instead here, the reduction loss is just some fixed exponential, independent of the number of statements. We can therefore absorb this loss by complexity leveraging, setting the one-way function security parameter to be polylog in the number of instances. The proof size is therefore polylog in the number of instances. But this remains succinct, since we have disconnected the number of instances from the number of statements.</a:t>
            </a:r>
          </a:p>
          <a:p>
            <a:endParaRPr lang="en-US" dirty="0"/>
          </a:p>
          <a:p>
            <a:r>
              <a:rPr lang="en-US" dirty="0"/>
              <a:t>Note here that it is crucial in our lossy function that the image is independent of the input size. This is because the input to the lossy function is going to be a statement. Meanwhile the proof size ultimately grows logarithmically with the size of the lossy range. We need the very strong lossy property in order to maintain the independence of statement and proof size.</a:t>
            </a:r>
          </a:p>
        </p:txBody>
      </p:sp>
      <p:sp>
        <p:nvSpPr>
          <p:cNvPr id="4" name="Slide Number Placeholder 3"/>
          <p:cNvSpPr>
            <a:spLocks noGrp="1"/>
          </p:cNvSpPr>
          <p:nvPr>
            <p:ph type="sldNum" sz="quarter" idx="5"/>
          </p:nvPr>
        </p:nvSpPr>
        <p:spPr/>
        <p:txBody>
          <a:bodyPr/>
          <a:lstStyle/>
          <a:p>
            <a:fld id="{33E710D5-E5E0-7744-B8E1-9988DC824810}" type="slidenum">
              <a:rPr lang="en-US" smtClean="0"/>
              <a:t>15</a:t>
            </a:fld>
            <a:endParaRPr lang="en-US" dirty="0"/>
          </a:p>
        </p:txBody>
      </p:sp>
    </p:spTree>
    <p:extLst>
      <p:ext uri="{BB962C8B-B14F-4D97-AF65-F5344CB8AC3E}">
        <p14:creationId xmlns:p14="http://schemas.microsoft.com/office/powerpoint/2010/main" val="143369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turn to constructing very lossy functions from LWE. I’ll start with an elegant lossy function due to Alwen at al. The function is parameterized by a matrix A. The input will be interpreted as a short vector x. To evaluate the function, compute the product of </a:t>
            </a:r>
            <a:r>
              <a:rPr lang="en-US" dirty="0" err="1"/>
              <a:t>A.x</a:t>
            </a:r>
            <a:r>
              <a:rPr lang="en-US" dirty="0"/>
              <a:t>, and then perform a sufficiently course rounding. </a:t>
            </a:r>
          </a:p>
          <a:p>
            <a:endParaRPr lang="en-US" dirty="0"/>
          </a:p>
          <a:p>
            <a:r>
              <a:rPr lang="en-US" dirty="0"/>
              <a:t>In the injective mode, A will be a full-rank matrix. For an appropriate choice of parameters, f is indeed injective in this mode.</a:t>
            </a:r>
          </a:p>
        </p:txBody>
      </p:sp>
      <p:sp>
        <p:nvSpPr>
          <p:cNvPr id="4" name="Slide Number Placeholder 3"/>
          <p:cNvSpPr>
            <a:spLocks noGrp="1"/>
          </p:cNvSpPr>
          <p:nvPr>
            <p:ph type="sldNum" sz="quarter" idx="5"/>
          </p:nvPr>
        </p:nvSpPr>
        <p:spPr/>
        <p:txBody>
          <a:bodyPr/>
          <a:lstStyle/>
          <a:p>
            <a:fld id="{33E710D5-E5E0-7744-B8E1-9988DC824810}" type="slidenum">
              <a:rPr lang="en-US" smtClean="0"/>
              <a:t>16</a:t>
            </a:fld>
            <a:endParaRPr lang="en-US" dirty="0"/>
          </a:p>
        </p:txBody>
      </p:sp>
    </p:spTree>
    <p:extLst>
      <p:ext uri="{BB962C8B-B14F-4D97-AF65-F5344CB8AC3E}">
        <p14:creationId xmlns:p14="http://schemas.microsoft.com/office/powerpoint/2010/main" val="428929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lossy mode, they make A be a low-rank matrix plus some noise. Let’s let B be the tall skinny matrix whose columns span the columns of A.</a:t>
            </a:r>
          </a:p>
          <a:p>
            <a:endParaRPr lang="en-US" dirty="0"/>
          </a:p>
          <a:p>
            <a:r>
              <a:rPr lang="en-US" dirty="0"/>
              <a:t>Indistinguishability follows immediately from the LWE assumption. To see why this is lossy, we expand out </a:t>
            </a:r>
            <a:r>
              <a:rPr lang="en-US" dirty="0" err="1"/>
              <a:t>A.x</a:t>
            </a:r>
            <a:r>
              <a:rPr lang="en-US" dirty="0"/>
              <a:t>. We see that the noise term is small, since x is assumed to be a short vector. For sufficiently course rounding, this noise term gets eliminated. What’s left is just a random vector in the column-span of this matrix B. But since B is very skinny, there are very few of these vectors.</a:t>
            </a:r>
          </a:p>
          <a:p>
            <a:endParaRPr lang="en-US" dirty="0"/>
          </a:p>
          <a:p>
            <a:r>
              <a:rPr lang="en-US" dirty="0"/>
              <a:t>Using the LWE assumption, we can make B as narrow as the security parameter for the LWE assumption. So at first glance, it looks like we have a number of images bounded by a fixed exponential in the LWE security parameter. So why doesn’t this solve the very lossy function question?</a:t>
            </a:r>
          </a:p>
        </p:txBody>
      </p:sp>
      <p:sp>
        <p:nvSpPr>
          <p:cNvPr id="4" name="Slide Number Placeholder 3"/>
          <p:cNvSpPr>
            <a:spLocks noGrp="1"/>
          </p:cNvSpPr>
          <p:nvPr>
            <p:ph type="sldNum" sz="quarter" idx="5"/>
          </p:nvPr>
        </p:nvSpPr>
        <p:spPr/>
        <p:txBody>
          <a:bodyPr/>
          <a:lstStyle/>
          <a:p>
            <a:fld id="{33E710D5-E5E0-7744-B8E1-9988DC824810}" type="slidenum">
              <a:rPr lang="en-US" smtClean="0"/>
              <a:t>17</a:t>
            </a:fld>
            <a:endParaRPr lang="en-US" dirty="0"/>
          </a:p>
        </p:txBody>
      </p:sp>
    </p:spTree>
    <p:extLst>
      <p:ext uri="{BB962C8B-B14F-4D97-AF65-F5344CB8AC3E}">
        <p14:creationId xmlns:p14="http://schemas.microsoft.com/office/powerpoint/2010/main" val="1273260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is that the rounding eliminates the noise only when we are far from the rounding boundaries. Near the rounding boundaries, outputs may depend on x in complicated ways, and a priori might even reveal most of the information about x. Now, by appropriate choice of the parameters, most of x will be far from the rounding boundary, and so the lossy image size is still a small fraction of the domain. However, the simple bounds still let the image grow with the domain. So the existing constructions are not "very" lossy.</a:t>
            </a:r>
          </a:p>
        </p:txBody>
      </p:sp>
      <p:sp>
        <p:nvSpPr>
          <p:cNvPr id="4" name="Slide Number Placeholder 3"/>
          <p:cNvSpPr>
            <a:spLocks noGrp="1"/>
          </p:cNvSpPr>
          <p:nvPr>
            <p:ph type="sldNum" sz="quarter" idx="5"/>
          </p:nvPr>
        </p:nvSpPr>
        <p:spPr/>
        <p:txBody>
          <a:bodyPr/>
          <a:lstStyle/>
          <a:p>
            <a:fld id="{33E710D5-E5E0-7744-B8E1-9988DC824810}" type="slidenum">
              <a:rPr lang="en-US" smtClean="0"/>
              <a:t>18</a:t>
            </a:fld>
            <a:endParaRPr lang="en-US" dirty="0"/>
          </a:p>
        </p:txBody>
      </p:sp>
    </p:spTree>
    <p:extLst>
      <p:ext uri="{BB962C8B-B14F-4D97-AF65-F5344CB8AC3E}">
        <p14:creationId xmlns:p14="http://schemas.microsoft.com/office/powerpoint/2010/main" val="210776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 is to have the lossy function be described by multiple matrices A1,A2, etc. To evaluate, we find the first </a:t>
            </a:r>
            <a:r>
              <a:rPr lang="en-US" dirty="0" err="1"/>
              <a:t>i</a:t>
            </a:r>
            <a:r>
              <a:rPr lang="en-US" dirty="0"/>
              <a:t> where </a:t>
            </a:r>
            <a:r>
              <a:rPr lang="en-US" dirty="0" err="1"/>
              <a:t>A_i.x</a:t>
            </a:r>
            <a:r>
              <a:rPr lang="en-US" dirty="0"/>
              <a:t> is far from the rounding boundaries, and use that </a:t>
            </a:r>
            <a:r>
              <a:rPr lang="en-US" dirty="0" err="1"/>
              <a:t>i</a:t>
            </a:r>
            <a:r>
              <a:rPr lang="en-US" dirty="0"/>
              <a:t>. Since we are now always far from the rounding boundaries, we know that for each </a:t>
            </a:r>
            <a:r>
              <a:rPr lang="en-US" dirty="0" err="1"/>
              <a:t>i</a:t>
            </a:r>
            <a:r>
              <a:rPr lang="en-US" dirty="0"/>
              <a:t>, the set of possible images is a fixed exponential independent of the input size. Meanwhile, we do blow up the image by the number of </a:t>
            </a:r>
            <a:r>
              <a:rPr lang="en-US" dirty="0" err="1"/>
              <a:t>i</a:t>
            </a:r>
            <a:r>
              <a:rPr lang="en-US" dirty="0"/>
              <a:t>, but we can show that the number of </a:t>
            </a:r>
            <a:r>
              <a:rPr lang="en-US" dirty="0" err="1"/>
              <a:t>i</a:t>
            </a:r>
            <a:r>
              <a:rPr lang="en-US" dirty="0"/>
              <a:t> is polynomial, which can be bounded by a small fixed exponential. Thus, the overall image size indeed ends up being a fixed exponential, as desired.</a:t>
            </a:r>
          </a:p>
          <a:p>
            <a:endParaRPr lang="en-US" dirty="0"/>
          </a:p>
          <a:p>
            <a:r>
              <a:rPr lang="en-US" dirty="0"/>
              <a:t>This completes the construction of our lossy function. Plugging into our SNARG, we obtain SNARGs from sub-exponential </a:t>
            </a:r>
            <a:r>
              <a:rPr lang="en-US" dirty="0" err="1"/>
              <a:t>iO</a:t>
            </a:r>
            <a:r>
              <a:rPr lang="en-US" dirty="0"/>
              <a:t>, sub-exponential one-way functions, and additionally the hardness of LWE.</a:t>
            </a:r>
          </a:p>
        </p:txBody>
      </p:sp>
      <p:sp>
        <p:nvSpPr>
          <p:cNvPr id="4" name="Slide Number Placeholder 3"/>
          <p:cNvSpPr>
            <a:spLocks noGrp="1"/>
          </p:cNvSpPr>
          <p:nvPr>
            <p:ph type="sldNum" sz="quarter" idx="5"/>
          </p:nvPr>
        </p:nvSpPr>
        <p:spPr/>
        <p:txBody>
          <a:bodyPr/>
          <a:lstStyle/>
          <a:p>
            <a:fld id="{33E710D5-E5E0-7744-B8E1-9988DC824810}" type="slidenum">
              <a:rPr lang="en-US" smtClean="0"/>
              <a:t>19</a:t>
            </a:fld>
            <a:endParaRPr lang="en-US" dirty="0"/>
          </a:p>
        </p:txBody>
      </p:sp>
    </p:spTree>
    <p:extLst>
      <p:ext uri="{BB962C8B-B14F-4D97-AF65-F5344CB8AC3E}">
        <p14:creationId xmlns:p14="http://schemas.microsoft.com/office/powerpoint/2010/main" val="169546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completes the overview of our results. Thanks for listening!</a:t>
            </a:r>
          </a:p>
          <a:p>
            <a:endParaRPr lang="en-US" dirty="0"/>
          </a:p>
        </p:txBody>
      </p:sp>
      <p:sp>
        <p:nvSpPr>
          <p:cNvPr id="4" name="Slide Number Placeholder 3"/>
          <p:cNvSpPr>
            <a:spLocks noGrp="1"/>
          </p:cNvSpPr>
          <p:nvPr>
            <p:ph type="sldNum" sz="quarter" idx="5"/>
          </p:nvPr>
        </p:nvSpPr>
        <p:spPr/>
        <p:txBody>
          <a:bodyPr/>
          <a:lstStyle/>
          <a:p>
            <a:fld id="{33E710D5-E5E0-7744-B8E1-9988DC824810}" type="slidenum">
              <a:rPr lang="en-US" smtClean="0"/>
              <a:t>20</a:t>
            </a:fld>
            <a:endParaRPr lang="en-US" dirty="0"/>
          </a:p>
        </p:txBody>
      </p:sp>
    </p:spTree>
    <p:extLst>
      <p:ext uri="{BB962C8B-B14F-4D97-AF65-F5344CB8AC3E}">
        <p14:creationId xmlns:p14="http://schemas.microsoft.com/office/powerpoint/2010/main" val="132968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work in a model where there is a common reference string given to everyone. Importantly, while the proof pi must be succinct, we allow the CRS to be an arbitrary polynomial size.</a:t>
            </a:r>
          </a:p>
        </p:txBody>
      </p:sp>
      <p:sp>
        <p:nvSpPr>
          <p:cNvPr id="4" name="Slide Number Placeholder 3"/>
          <p:cNvSpPr>
            <a:spLocks noGrp="1"/>
          </p:cNvSpPr>
          <p:nvPr>
            <p:ph type="sldNum" sz="quarter" idx="5"/>
          </p:nvPr>
        </p:nvSpPr>
        <p:spPr/>
        <p:txBody>
          <a:bodyPr/>
          <a:lstStyle/>
          <a:p>
            <a:fld id="{33E710D5-E5E0-7744-B8E1-9988DC824810}" type="slidenum">
              <a:rPr lang="en-US" smtClean="0"/>
              <a:t>3</a:t>
            </a:fld>
            <a:endParaRPr lang="en-US" dirty="0"/>
          </a:p>
        </p:txBody>
      </p:sp>
    </p:spTree>
    <p:extLst>
      <p:ext uri="{BB962C8B-B14F-4D97-AF65-F5344CB8AC3E}">
        <p14:creationId xmlns:p14="http://schemas.microsoft.com/office/powerpoint/2010/main" val="296002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security, we want a soundness property that says that it is infeasible to find a proof of a false statement that convinces Bob. Note that it is widely believed that SNARGs require computational hardness, meaning that false proofs may exist just that they are computationally intractable to find.</a:t>
            </a:r>
          </a:p>
          <a:p>
            <a:endParaRPr lang="en-US" dirty="0"/>
          </a:p>
          <a:p>
            <a:r>
              <a:rPr lang="en-US" dirty="0"/>
              <a:t>We will consider two types of soundness for SNARGs. The first is a weaker notion which says that it is hard to win the following game. First the adversary chooses a false statement x before seeing anything. Then it gets the </a:t>
            </a:r>
            <a:r>
              <a:rPr lang="en-US" dirty="0" err="1"/>
              <a:t>crs</a:t>
            </a:r>
            <a:r>
              <a:rPr lang="en-US" dirty="0"/>
              <a:t>, at which point it must product a proof pi for x relative to the CRS</a:t>
            </a:r>
          </a:p>
        </p:txBody>
      </p:sp>
      <p:sp>
        <p:nvSpPr>
          <p:cNvPr id="4" name="Slide Number Placeholder 3"/>
          <p:cNvSpPr>
            <a:spLocks noGrp="1"/>
          </p:cNvSpPr>
          <p:nvPr>
            <p:ph type="sldNum" sz="quarter" idx="5"/>
          </p:nvPr>
        </p:nvSpPr>
        <p:spPr/>
        <p:txBody>
          <a:bodyPr/>
          <a:lstStyle/>
          <a:p>
            <a:fld id="{33E710D5-E5E0-7744-B8E1-9988DC824810}" type="slidenum">
              <a:rPr lang="en-US" smtClean="0"/>
              <a:t>4</a:t>
            </a:fld>
            <a:endParaRPr lang="en-US" dirty="0"/>
          </a:p>
        </p:txBody>
      </p:sp>
    </p:spTree>
    <p:extLst>
      <p:ext uri="{BB962C8B-B14F-4D97-AF65-F5344CB8AC3E}">
        <p14:creationId xmlns:p14="http://schemas.microsoft.com/office/powerpoint/2010/main" val="132883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preferred notion, however, is a stronger adaptive security notion. Here, the adversary gets the </a:t>
            </a:r>
            <a:r>
              <a:rPr lang="en-US" dirty="0" err="1"/>
              <a:t>crs</a:t>
            </a:r>
            <a:r>
              <a:rPr lang="en-US" dirty="0"/>
              <a:t> first, and then may adaptively choose both the false statement and proof dependent on the </a:t>
            </a:r>
            <a:r>
              <a:rPr lang="en-US" dirty="0" err="1"/>
              <a:t>crs</a:t>
            </a:r>
            <a:r>
              <a:rPr lang="en-US" dirty="0"/>
              <a:t>. Achieving adaptive soundness will be the focus of this work</a:t>
            </a:r>
          </a:p>
        </p:txBody>
      </p:sp>
      <p:sp>
        <p:nvSpPr>
          <p:cNvPr id="4" name="Slide Number Placeholder 3"/>
          <p:cNvSpPr>
            <a:spLocks noGrp="1"/>
          </p:cNvSpPr>
          <p:nvPr>
            <p:ph type="sldNum" sz="quarter" idx="5"/>
          </p:nvPr>
        </p:nvSpPr>
        <p:spPr/>
        <p:txBody>
          <a:bodyPr/>
          <a:lstStyle/>
          <a:p>
            <a:fld id="{33E710D5-E5E0-7744-B8E1-9988DC824810}" type="slidenum">
              <a:rPr lang="en-US" smtClean="0"/>
              <a:t>5</a:t>
            </a:fld>
            <a:endParaRPr lang="en-US" dirty="0"/>
          </a:p>
        </p:txBody>
      </p:sp>
    </p:spTree>
    <p:extLst>
      <p:ext uri="{BB962C8B-B14F-4D97-AF65-F5344CB8AC3E}">
        <p14:creationId xmlns:p14="http://schemas.microsoft.com/office/powerpoint/2010/main" val="222808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Earlier this year, Waters-Wu construct adaptively sound SNARGs from sub-exponentially secure indistinguishability obfuscation. This is the first adaptive SNARG that does not rely on random oracles or knowledge assumptions.</a:t>
            </a:r>
          </a:p>
          <a:p>
            <a:endParaRPr lang="en-US" dirty="0"/>
          </a:p>
          <a:p>
            <a:endParaRPr lang="en-US" dirty="0"/>
          </a:p>
          <a:p>
            <a:r>
              <a:rPr lang="en-US" dirty="0"/>
              <a:t>Now, it turns out that obfuscation is a strange beast, in that even though it is seemingly the most powerful tool we have in cryptography, it is not known to even imply one-way functions. Thus, all our theorem statements using </a:t>
            </a:r>
            <a:r>
              <a:rPr lang="en-US" dirty="0" err="1"/>
              <a:t>iO</a:t>
            </a:r>
            <a:r>
              <a:rPr lang="en-US" dirty="0"/>
              <a:t> must additionally assume some additional computational hardness, typically that one-way functions exist. As such, Waters and Wu assume that one-way functions exist, and for their proof they actually need sub-exponential one-way functions.</a:t>
            </a:r>
          </a:p>
          <a:p>
            <a:endParaRPr lang="en-US" dirty="0"/>
          </a:p>
          <a:p>
            <a:endParaRPr lang="en-US" dirty="0"/>
          </a:p>
          <a:p>
            <a:r>
              <a:rPr lang="en-US" dirty="0"/>
              <a:t>However, obfuscation and one-way functions are still not enough for their result, and they additionally need a very structured primitive, namely a perfectly re-</a:t>
            </a:r>
            <a:r>
              <a:rPr lang="en-US" dirty="0" err="1"/>
              <a:t>randomizeable</a:t>
            </a:r>
            <a:r>
              <a:rPr lang="en-US" dirty="0"/>
              <a:t> one-way function. While there are a few examples of such one-way functions, such re-randomization is far form universal. So for example, Waters and Wu achieve adaptive SNARGs from </a:t>
            </a:r>
            <a:r>
              <a:rPr lang="en-US" dirty="0" err="1"/>
              <a:t>iO</a:t>
            </a:r>
            <a:r>
              <a:rPr lang="en-US" dirty="0"/>
              <a:t> and either discrete logs or factoring. </a:t>
            </a:r>
          </a:p>
          <a:p>
            <a:endParaRPr lang="en-US" dirty="0"/>
          </a:p>
          <a:p>
            <a:r>
              <a:rPr lang="en-US" dirty="0"/>
              <a:t>In the interest of diversifying our assumptions, it is natural to ask: what about </a:t>
            </a:r>
            <a:r>
              <a:rPr lang="en-US" dirty="0" err="1"/>
              <a:t>iO</a:t>
            </a:r>
            <a:r>
              <a:rPr lang="en-US" dirty="0"/>
              <a:t> and lattices? Unfortunately it is not known how to achieve such strong re-randomization from, say, learning-with-errors.</a:t>
            </a:r>
          </a:p>
        </p:txBody>
      </p:sp>
      <p:sp>
        <p:nvSpPr>
          <p:cNvPr id="4" name="Slide Number Placeholder 3"/>
          <p:cNvSpPr>
            <a:spLocks noGrp="1"/>
          </p:cNvSpPr>
          <p:nvPr>
            <p:ph type="sldNum" sz="quarter" idx="5"/>
          </p:nvPr>
        </p:nvSpPr>
        <p:spPr/>
        <p:txBody>
          <a:bodyPr/>
          <a:lstStyle/>
          <a:p>
            <a:fld id="{33E710D5-E5E0-7744-B8E1-9988DC824810}" type="slidenum">
              <a:rPr lang="en-US" smtClean="0"/>
              <a:t>6</a:t>
            </a:fld>
            <a:endParaRPr lang="en-US" dirty="0"/>
          </a:p>
        </p:txBody>
      </p:sp>
    </p:spTree>
    <p:extLst>
      <p:ext uri="{BB962C8B-B14F-4D97-AF65-F5344CB8AC3E}">
        <p14:creationId xmlns:p14="http://schemas.microsoft.com/office/powerpoint/2010/main" val="486250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work, we give a different feasibility result, where we replace the perfectly re-</a:t>
            </a:r>
            <a:r>
              <a:rPr lang="en-US" dirty="0" err="1"/>
              <a:t>randomizeable</a:t>
            </a:r>
            <a:r>
              <a:rPr lang="en-US" dirty="0"/>
              <a:t> one-way functions of Waters and Wu with a type of lossy function, which in this talk I’ll just refer to as a “very” lossy function.</a:t>
            </a:r>
          </a:p>
          <a:p>
            <a:endParaRPr lang="en-US" dirty="0"/>
          </a:p>
          <a:p>
            <a:endParaRPr lang="en-US" dirty="0"/>
          </a:p>
          <a:p>
            <a:r>
              <a:rPr lang="en-US" dirty="0"/>
              <a:t>It turns out that LWE can be used to give lossy functions, but unfortunately the known constructions actually are not very lossy. As an independently interesting result, we show how to achieve such strong </a:t>
            </a:r>
            <a:r>
              <a:rPr lang="en-US" dirty="0" err="1"/>
              <a:t>lossiness</a:t>
            </a:r>
            <a:r>
              <a:rPr lang="en-US" dirty="0"/>
              <a:t> from LWE, improving the prior work in this dimension.</a:t>
            </a:r>
          </a:p>
        </p:txBody>
      </p:sp>
      <p:sp>
        <p:nvSpPr>
          <p:cNvPr id="4" name="Slide Number Placeholder 3"/>
          <p:cNvSpPr>
            <a:spLocks noGrp="1"/>
          </p:cNvSpPr>
          <p:nvPr>
            <p:ph type="sldNum" sz="quarter" idx="5"/>
          </p:nvPr>
        </p:nvSpPr>
        <p:spPr/>
        <p:txBody>
          <a:bodyPr/>
          <a:lstStyle/>
          <a:p>
            <a:fld id="{33E710D5-E5E0-7744-B8E1-9988DC824810}" type="slidenum">
              <a:rPr lang="en-US" smtClean="0"/>
              <a:t>7</a:t>
            </a:fld>
            <a:endParaRPr lang="en-US" dirty="0"/>
          </a:p>
        </p:txBody>
      </p:sp>
    </p:spTree>
    <p:extLst>
      <p:ext uri="{BB962C8B-B14F-4D97-AF65-F5344CB8AC3E}">
        <p14:creationId xmlns:p14="http://schemas.microsoft.com/office/powerpoint/2010/main" val="90642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getting into the meat of our result, I’ll briefly mention that Waters and Wu subsequently improved on our work, removing the need for any structured assumption beyond </a:t>
            </a:r>
            <a:r>
              <a:rPr lang="en-US" dirty="0" err="1"/>
              <a:t>iO</a:t>
            </a:r>
            <a:r>
              <a:rPr lang="en-US" dirty="0"/>
              <a:t> and one-way functions. Nevertheless, I still hope you’ll find this talk interesting.</a:t>
            </a:r>
          </a:p>
        </p:txBody>
      </p:sp>
      <p:sp>
        <p:nvSpPr>
          <p:cNvPr id="4" name="Slide Number Placeholder 3"/>
          <p:cNvSpPr>
            <a:spLocks noGrp="1"/>
          </p:cNvSpPr>
          <p:nvPr>
            <p:ph type="sldNum" sz="quarter" idx="5"/>
          </p:nvPr>
        </p:nvSpPr>
        <p:spPr/>
        <p:txBody>
          <a:bodyPr/>
          <a:lstStyle/>
          <a:p>
            <a:fld id="{33E710D5-E5E0-7744-B8E1-9988DC824810}" type="slidenum">
              <a:rPr lang="en-US" smtClean="0"/>
              <a:t>8</a:t>
            </a:fld>
            <a:endParaRPr lang="en-US" dirty="0"/>
          </a:p>
        </p:txBody>
      </p:sp>
    </p:spTree>
    <p:extLst>
      <p:ext uri="{BB962C8B-B14F-4D97-AF65-F5344CB8AC3E}">
        <p14:creationId xmlns:p14="http://schemas.microsoft.com/office/powerpoint/2010/main" val="58821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briefly discuss complexity leveraging, which is crucial for the the result of Waters Wu as well as our result.</a:t>
            </a:r>
          </a:p>
          <a:p>
            <a:endParaRPr lang="en-US" dirty="0"/>
          </a:p>
          <a:p>
            <a:r>
              <a:rPr lang="en-US" dirty="0"/>
              <a:t>Consider the following strategy to lift selective to adaptive soundness. The selective adversary simply guesses a random x’. Then it gets the CRS, and runs the adaptive adversary. The adaptive adversary then gives x and pi, and the selective adversary forward pi.</a:t>
            </a:r>
          </a:p>
          <a:p>
            <a:endParaRPr lang="en-US" dirty="0"/>
          </a:p>
          <a:p>
            <a:r>
              <a:rPr lang="en-US" dirty="0"/>
              <a:t>The point is that, if the selective adversary’s guess x’ happened to match x, then the selective adversary actually wins. The probability of this occurring is 2^{-|x|}. This is an incredibly small probability. However, if we assume the sub-exponential hardness of the selective soundness, we can then set the security parameter to be much larger than |x|. The result is that even probabilities as tiny as 2^{-|x|} are impossible, thus justifying adaptive security.</a:t>
            </a:r>
          </a:p>
          <a:p>
            <a:endParaRPr lang="en-US" dirty="0"/>
          </a:p>
          <a:p>
            <a:r>
              <a:rPr lang="en-US" dirty="0"/>
              <a:t>The problem with this approach, however, is that the security parameter, and hence the parameter sizes of the SNARG, must grow with |x|. In particular, this means the proof size is not succinct, so we no longer have a SNARG!</a:t>
            </a:r>
          </a:p>
        </p:txBody>
      </p:sp>
      <p:sp>
        <p:nvSpPr>
          <p:cNvPr id="4" name="Slide Number Placeholder 3"/>
          <p:cNvSpPr>
            <a:spLocks noGrp="1"/>
          </p:cNvSpPr>
          <p:nvPr>
            <p:ph type="sldNum" sz="quarter" idx="5"/>
          </p:nvPr>
        </p:nvSpPr>
        <p:spPr/>
        <p:txBody>
          <a:bodyPr/>
          <a:lstStyle/>
          <a:p>
            <a:fld id="{33E710D5-E5E0-7744-B8E1-9988DC824810}" type="slidenum">
              <a:rPr lang="en-US" smtClean="0"/>
              <a:t>9</a:t>
            </a:fld>
            <a:endParaRPr lang="en-US" dirty="0"/>
          </a:p>
        </p:txBody>
      </p:sp>
    </p:spTree>
    <p:extLst>
      <p:ext uri="{BB962C8B-B14F-4D97-AF65-F5344CB8AC3E}">
        <p14:creationId xmlns:p14="http://schemas.microsoft.com/office/powerpoint/2010/main" val="260667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take-away is that complexity leveraging is ok in a proof for SNARGs, but we must be very careful. If any security parameter shows up in the proof pi, that security parameter can only absorb losses that don’t grow with |x|, though the loss still can be exponential.</a:t>
            </a:r>
          </a:p>
          <a:p>
            <a:endParaRPr lang="en-US" dirty="0"/>
          </a:p>
          <a:p>
            <a:r>
              <a:rPr lang="en-US" dirty="0"/>
              <a:t>The good news is that we can potentially have a few security parameters, and we can have security parameters that affect only the CRS. For these parameters, it is ok to absorb losses depending on x.</a:t>
            </a:r>
          </a:p>
        </p:txBody>
      </p:sp>
      <p:sp>
        <p:nvSpPr>
          <p:cNvPr id="4" name="Slide Number Placeholder 3"/>
          <p:cNvSpPr>
            <a:spLocks noGrp="1"/>
          </p:cNvSpPr>
          <p:nvPr>
            <p:ph type="sldNum" sz="quarter" idx="5"/>
          </p:nvPr>
        </p:nvSpPr>
        <p:spPr/>
        <p:txBody>
          <a:bodyPr/>
          <a:lstStyle/>
          <a:p>
            <a:fld id="{33E710D5-E5E0-7744-B8E1-9988DC824810}" type="slidenum">
              <a:rPr lang="en-US" smtClean="0"/>
              <a:t>10</a:t>
            </a:fld>
            <a:endParaRPr lang="en-US" dirty="0"/>
          </a:p>
        </p:txBody>
      </p:sp>
    </p:spTree>
    <p:extLst>
      <p:ext uri="{BB962C8B-B14F-4D97-AF65-F5344CB8AC3E}">
        <p14:creationId xmlns:p14="http://schemas.microsoft.com/office/powerpoint/2010/main" val="135906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AEC1-CE64-4D7D-1973-4FA9D7E9C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31D82-0617-5551-C214-21FF8B195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80D8D-1152-1E2A-FB71-873AE99BAEDE}"/>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5" name="Footer Placeholder 4">
            <a:extLst>
              <a:ext uri="{FF2B5EF4-FFF2-40B4-BE49-F238E27FC236}">
                <a16:creationId xmlns:a16="http://schemas.microsoft.com/office/drawing/2014/main" id="{45FF0BC8-7B69-CA00-864B-4AD0B58CEF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5D2032-AC70-CC04-CB19-E0A7A6C2C8AC}"/>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6533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465B-F790-CDF0-6499-2838DF2C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1F3371-E13E-19D8-6935-F0F07B8D6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DC62C-39BF-B8E6-5205-8F42A223F33B}"/>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5" name="Footer Placeholder 4">
            <a:extLst>
              <a:ext uri="{FF2B5EF4-FFF2-40B4-BE49-F238E27FC236}">
                <a16:creationId xmlns:a16="http://schemas.microsoft.com/office/drawing/2014/main" id="{E17E1E3E-540A-532C-80B4-2A162A9172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AB88E1-75BF-3002-4E2E-ADE2EE6D1AFB}"/>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85746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CB380-24D3-0510-E333-95B615EF5B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B1EDA7-0515-7BE3-AF09-3C815C98B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70C32-66C4-36B1-8183-31FE8B8B4EED}"/>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5" name="Footer Placeholder 4">
            <a:extLst>
              <a:ext uri="{FF2B5EF4-FFF2-40B4-BE49-F238E27FC236}">
                <a16:creationId xmlns:a16="http://schemas.microsoft.com/office/drawing/2014/main" id="{6ECBFD1A-41D2-F416-5646-375A124568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3324D6-C9C3-6BBA-6D73-DBB75B50F8CE}"/>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171799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B766-3FB9-D441-DD8E-F0F77DD83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2EBF65-C9C5-A025-8E66-F8FBCF1DD0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59CCD-19BA-700D-C438-5FEA67AE076C}"/>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5" name="Footer Placeholder 4">
            <a:extLst>
              <a:ext uri="{FF2B5EF4-FFF2-40B4-BE49-F238E27FC236}">
                <a16:creationId xmlns:a16="http://schemas.microsoft.com/office/drawing/2014/main" id="{190F2C57-6F5E-1CC9-0EED-97898C1D08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C5ED5-A66B-0994-9604-D0E4F1DDEB5E}"/>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310938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0D1D-3AD2-1BB7-E4F8-96508D1A8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392BAC-F087-9343-F462-5407B2639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C387C-301F-CD85-A7C6-58345E324822}"/>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5" name="Footer Placeholder 4">
            <a:extLst>
              <a:ext uri="{FF2B5EF4-FFF2-40B4-BE49-F238E27FC236}">
                <a16:creationId xmlns:a16="http://schemas.microsoft.com/office/drawing/2014/main" id="{8935C3A2-5569-5EDB-5B8F-2AA95A3FC6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BBA1F6-BDB8-3CC6-52F6-2767B3722DE1}"/>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36452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9380-BB83-7EED-781B-08CD8FC45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6DF1C-3C7C-7F23-11D0-FECF29B7FC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19E2A8-9597-5A80-2A56-E0EA3705FC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AD41DD-AB13-5AF0-7549-05A34CA3BE5E}"/>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6" name="Footer Placeholder 5">
            <a:extLst>
              <a:ext uri="{FF2B5EF4-FFF2-40B4-BE49-F238E27FC236}">
                <a16:creationId xmlns:a16="http://schemas.microsoft.com/office/drawing/2014/main" id="{12AE7FB1-4A18-F006-0A39-82388D86F1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B59F93-0612-5F7C-0612-844F62D92757}"/>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378566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5D4E-4062-A2CE-6D51-87D8C4E2E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189BC2-0C0B-56D3-5654-E86BD96A9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B4F7A-E727-58F3-3BE1-401C2B0EA6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15B974-E398-9FD5-A1CA-4F2CC1E89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2DFC1C-CB91-B5FB-4C0D-E1C42C16EC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B706D-3CB5-D69A-341D-E6930CE86524}"/>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8" name="Footer Placeholder 7">
            <a:extLst>
              <a:ext uri="{FF2B5EF4-FFF2-40B4-BE49-F238E27FC236}">
                <a16:creationId xmlns:a16="http://schemas.microsoft.com/office/drawing/2014/main" id="{EBFA4A03-5616-8615-CA6A-E8C59EFC27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3309CA-FED8-4012-421E-8C15BBFBC55E}"/>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88884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A642-F7D5-C023-42E4-C9A47DC84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51FD0-E585-2785-0D5B-9104CB8E3727}"/>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4" name="Footer Placeholder 3">
            <a:extLst>
              <a:ext uri="{FF2B5EF4-FFF2-40B4-BE49-F238E27FC236}">
                <a16:creationId xmlns:a16="http://schemas.microsoft.com/office/drawing/2014/main" id="{B54FC1DF-08A6-58CC-6EEC-6A3902B3E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CB57D4-D397-AFDF-9B86-B59F1EC0C832}"/>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93293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5FBFE-D255-96BA-8917-C1095716958A}"/>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3" name="Footer Placeholder 2">
            <a:extLst>
              <a:ext uri="{FF2B5EF4-FFF2-40B4-BE49-F238E27FC236}">
                <a16:creationId xmlns:a16="http://schemas.microsoft.com/office/drawing/2014/main" id="{5279AF0A-F60E-0705-A530-FF85A70CA5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737BA9-87E3-9464-73D8-D7CCA19F3951}"/>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203723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E1C-2CE7-FD47-7873-336298448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104693-A35B-AEE3-5802-67F6C5674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F9CBCA-6DF0-3170-35A4-FFA3A52D9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D833B-2F4C-ABF0-5834-52743169A226}"/>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6" name="Footer Placeholder 5">
            <a:extLst>
              <a:ext uri="{FF2B5EF4-FFF2-40B4-BE49-F238E27FC236}">
                <a16:creationId xmlns:a16="http://schemas.microsoft.com/office/drawing/2014/main" id="{AE3842A8-AA40-5430-FCB2-C4A8740058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41CAD7-9E3B-8C2A-E163-7F0508535A64}"/>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412350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3E3F-FE01-2332-7AF7-D21123E98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378DCA-69BA-1949-5251-6EABF48C2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DEF72C-23FF-3BF5-EEAD-3A3C94814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35CB3-0100-12F3-8D2F-1894F2CC6479}"/>
              </a:ext>
            </a:extLst>
          </p:cNvPr>
          <p:cNvSpPr>
            <a:spLocks noGrp="1"/>
          </p:cNvSpPr>
          <p:nvPr>
            <p:ph type="dt" sz="half" idx="10"/>
          </p:nvPr>
        </p:nvSpPr>
        <p:spPr/>
        <p:txBody>
          <a:bodyPr/>
          <a:lstStyle/>
          <a:p>
            <a:fld id="{E357495D-5ED9-E841-84CE-E73202A7220D}" type="datetimeFigureOut">
              <a:rPr lang="en-US" smtClean="0"/>
              <a:t>8/18/24</a:t>
            </a:fld>
            <a:endParaRPr lang="en-US" dirty="0"/>
          </a:p>
        </p:txBody>
      </p:sp>
      <p:sp>
        <p:nvSpPr>
          <p:cNvPr id="6" name="Footer Placeholder 5">
            <a:extLst>
              <a:ext uri="{FF2B5EF4-FFF2-40B4-BE49-F238E27FC236}">
                <a16:creationId xmlns:a16="http://schemas.microsoft.com/office/drawing/2014/main" id="{1911E3C5-E1E1-B743-FF0F-7BDE2CC9D0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C88C0C-CE5E-6F91-2456-FD008C73A55F}"/>
              </a:ext>
            </a:extLst>
          </p:cNvPr>
          <p:cNvSpPr>
            <a:spLocks noGrp="1"/>
          </p:cNvSpPr>
          <p:nvPr>
            <p:ph type="sldNum" sz="quarter" idx="12"/>
          </p:nvPr>
        </p:nvSpPr>
        <p:spPr/>
        <p:txBody>
          <a:bodyPr/>
          <a:lstStyle/>
          <a:p>
            <a:fld id="{32A8B390-138E-7F4C-B073-E573250E2425}" type="slidenum">
              <a:rPr lang="en-US" smtClean="0"/>
              <a:t>‹#›</a:t>
            </a:fld>
            <a:endParaRPr lang="en-US" dirty="0"/>
          </a:p>
        </p:txBody>
      </p:sp>
    </p:spTree>
    <p:extLst>
      <p:ext uri="{BB962C8B-B14F-4D97-AF65-F5344CB8AC3E}">
        <p14:creationId xmlns:p14="http://schemas.microsoft.com/office/powerpoint/2010/main" val="80780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1E077-0997-DEE4-620A-4D24D9DE3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4A1F4-F283-5095-DAEB-EDFB22816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61019-E2D1-1F1B-09B2-9A3AF7E4F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7495D-5ED9-E841-84CE-E73202A7220D}" type="datetimeFigureOut">
              <a:rPr lang="en-US" smtClean="0"/>
              <a:t>8/18/24</a:t>
            </a:fld>
            <a:endParaRPr lang="en-US" dirty="0"/>
          </a:p>
        </p:txBody>
      </p:sp>
      <p:sp>
        <p:nvSpPr>
          <p:cNvPr id="5" name="Footer Placeholder 4">
            <a:extLst>
              <a:ext uri="{FF2B5EF4-FFF2-40B4-BE49-F238E27FC236}">
                <a16:creationId xmlns:a16="http://schemas.microsoft.com/office/drawing/2014/main" id="{FC334DCF-0DE5-F432-5D61-39733D339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3140160-ED55-2993-1133-261C87912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8B390-138E-7F4C-B073-E573250E2425}" type="slidenum">
              <a:rPr lang="en-US" smtClean="0"/>
              <a:t>‹#›</a:t>
            </a:fld>
            <a:endParaRPr lang="en-US" dirty="0"/>
          </a:p>
        </p:txBody>
      </p:sp>
    </p:spTree>
    <p:extLst>
      <p:ext uri="{BB962C8B-B14F-4D97-AF65-F5344CB8AC3E}">
        <p14:creationId xmlns:p14="http://schemas.microsoft.com/office/powerpoint/2010/main" val="1320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8.emf"/><Relationship Id="rId5" Type="http://schemas.openxmlformats.org/officeDocument/2006/relationships/image" Target="../media/image18.png"/><Relationship Id="rId10" Type="http://schemas.openxmlformats.org/officeDocument/2006/relationships/image" Target="../media/image17.emf"/><Relationship Id="rId4" Type="http://schemas.openxmlformats.org/officeDocument/2006/relationships/image" Target="../media/image25.sv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8.emf"/><Relationship Id="rId5" Type="http://schemas.openxmlformats.org/officeDocument/2006/relationships/image" Target="../media/image18.png"/><Relationship Id="rId10" Type="http://schemas.openxmlformats.org/officeDocument/2006/relationships/image" Target="../media/image17.emf"/><Relationship Id="rId4" Type="http://schemas.openxmlformats.org/officeDocument/2006/relationships/image" Target="../media/image25.svg"/><Relationship Id="rId9" Type="http://schemas.openxmlformats.org/officeDocument/2006/relationships/image" Target="../media/image8.emf"/><Relationship Id="rId1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4.png"/><Relationship Id="rId7" Type="http://schemas.openxmlformats.org/officeDocument/2006/relationships/image" Target="../media/image30.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24.png"/><Relationship Id="rId7"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image" Target="../media/image30.svg"/><Relationship Id="rId5" Type="http://schemas.openxmlformats.org/officeDocument/2006/relationships/image" Target="../media/image34.emf"/><Relationship Id="rId10" Type="http://schemas.openxmlformats.org/officeDocument/2006/relationships/image" Target="../media/image29.png"/><Relationship Id="rId4" Type="http://schemas.openxmlformats.org/officeDocument/2006/relationships/image" Target="../media/image25.svg"/><Relationship Id="rId9" Type="http://schemas.openxmlformats.org/officeDocument/2006/relationships/image" Target="../media/image28.emf"/></Relationships>
</file>

<file path=ppt/slides/_rels/slide16.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31.emf"/></Relationships>
</file>

<file path=ppt/slides/_rels/slide1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44.emf"/><Relationship Id="rId10" Type="http://schemas.openxmlformats.org/officeDocument/2006/relationships/image" Target="../media/image46.emf"/><Relationship Id="rId4" Type="http://schemas.openxmlformats.org/officeDocument/2006/relationships/image" Target="../media/image41.emf"/><Relationship Id="rId9" Type="http://schemas.openxmlformats.org/officeDocument/2006/relationships/image" Target="../media/image45.emf"/></Relationships>
</file>

<file path=ppt/slides/_rels/slide1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9.emf"/><Relationship Id="rId7"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47.emf"/><Relationship Id="rId7" Type="http://schemas.openxmlformats.org/officeDocument/2006/relationships/image" Target="../media/image42.emf"/><Relationship Id="rId12" Type="http://schemas.openxmlformats.org/officeDocument/2006/relationships/image" Target="../media/image52.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51.emf"/><Relationship Id="rId5" Type="http://schemas.openxmlformats.org/officeDocument/2006/relationships/image" Target="../media/image49.emf"/><Relationship Id="rId10" Type="http://schemas.openxmlformats.org/officeDocument/2006/relationships/image" Target="../media/image50.emf"/><Relationship Id="rId4" Type="http://schemas.openxmlformats.org/officeDocument/2006/relationships/image" Target="../media/image48.emf"/><Relationship Id="rId9" Type="http://schemas.openxmlformats.org/officeDocument/2006/relationships/image" Target="../media/image31.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svg"/><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emf"/><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4.svg"/><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7.emf"/><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svg"/><Relationship Id="rId10" Type="http://schemas.openxmlformats.org/officeDocument/2006/relationships/image" Target="../media/image4.svg"/><Relationship Id="rId4" Type="http://schemas.openxmlformats.org/officeDocument/2006/relationships/image" Target="../media/image10.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3.png"/><Relationship Id="rId7" Type="http://schemas.openxmlformats.org/officeDocument/2006/relationships/image" Target="../media/image14.emf"/><Relationship Id="rId12"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7.emf"/><Relationship Id="rId5" Type="http://schemas.openxmlformats.org/officeDocument/2006/relationships/image" Target="../media/image12.png"/><Relationship Id="rId15" Type="http://schemas.openxmlformats.org/officeDocument/2006/relationships/image" Target="../media/image23.emf"/><Relationship Id="rId10" Type="http://schemas.openxmlformats.org/officeDocument/2006/relationships/image" Target="../media/image19.svg"/><Relationship Id="rId4" Type="http://schemas.openxmlformats.org/officeDocument/2006/relationships/image" Target="../media/image4.svg"/><Relationship Id="rId9" Type="http://schemas.openxmlformats.org/officeDocument/2006/relationships/image" Target="../media/image18.png"/><Relationship Id="rId1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F05A17-5D2E-A586-96DC-91141C3AAA7B}"/>
              </a:ext>
            </a:extLst>
          </p:cNvPr>
          <p:cNvSpPr txBox="1"/>
          <p:nvPr/>
        </p:nvSpPr>
        <p:spPr>
          <a:xfrm>
            <a:off x="2470094" y="1786509"/>
            <a:ext cx="7251811" cy="1446550"/>
          </a:xfrm>
          <a:prstGeom prst="rect">
            <a:avLst/>
          </a:prstGeom>
          <a:noFill/>
        </p:spPr>
        <p:txBody>
          <a:bodyPr wrap="square" rtlCol="0">
            <a:spAutoFit/>
          </a:bodyPr>
          <a:lstStyle/>
          <a:p>
            <a:pPr algn="ctr"/>
            <a:r>
              <a:rPr lang="en-US" sz="4400" dirty="0"/>
              <a:t>Adaptive Security in SNARGs via </a:t>
            </a:r>
            <a:r>
              <a:rPr lang="en-US" sz="4400" dirty="0" err="1"/>
              <a:t>iO</a:t>
            </a:r>
            <a:r>
              <a:rPr lang="en-US" sz="4400" dirty="0"/>
              <a:t> and Lossy Functions</a:t>
            </a:r>
          </a:p>
        </p:txBody>
      </p:sp>
      <p:sp>
        <p:nvSpPr>
          <p:cNvPr id="2" name="TextBox 1">
            <a:extLst>
              <a:ext uri="{FF2B5EF4-FFF2-40B4-BE49-F238E27FC236}">
                <a16:creationId xmlns:a16="http://schemas.microsoft.com/office/drawing/2014/main" id="{99866562-A151-BAEB-20FD-3D71C7B2D9B3}"/>
              </a:ext>
            </a:extLst>
          </p:cNvPr>
          <p:cNvSpPr txBox="1"/>
          <p:nvPr/>
        </p:nvSpPr>
        <p:spPr>
          <a:xfrm>
            <a:off x="6878961" y="4089765"/>
            <a:ext cx="2286203" cy="954107"/>
          </a:xfrm>
          <a:prstGeom prst="rect">
            <a:avLst/>
          </a:prstGeom>
          <a:noFill/>
        </p:spPr>
        <p:txBody>
          <a:bodyPr wrap="none" rtlCol="0">
            <a:spAutoFit/>
          </a:bodyPr>
          <a:lstStyle/>
          <a:p>
            <a:pPr algn="ctr"/>
            <a:r>
              <a:rPr lang="en-US" sz="2800" b="1" u="sng" dirty="0"/>
              <a:t>Mark Zhandry</a:t>
            </a:r>
          </a:p>
          <a:p>
            <a:pPr algn="ctr"/>
            <a:r>
              <a:rPr lang="en-US" sz="2800" dirty="0"/>
              <a:t>NTT Research</a:t>
            </a:r>
          </a:p>
        </p:txBody>
      </p:sp>
      <p:sp>
        <p:nvSpPr>
          <p:cNvPr id="3" name="TextBox 2">
            <a:extLst>
              <a:ext uri="{FF2B5EF4-FFF2-40B4-BE49-F238E27FC236}">
                <a16:creationId xmlns:a16="http://schemas.microsoft.com/office/drawing/2014/main" id="{B32F21CD-FE4D-846E-DF17-A8AD4B3CFBA7}"/>
              </a:ext>
            </a:extLst>
          </p:cNvPr>
          <p:cNvSpPr txBox="1"/>
          <p:nvPr/>
        </p:nvSpPr>
        <p:spPr>
          <a:xfrm>
            <a:off x="3051074" y="3874320"/>
            <a:ext cx="2261966" cy="1384995"/>
          </a:xfrm>
          <a:prstGeom prst="rect">
            <a:avLst/>
          </a:prstGeom>
          <a:noFill/>
        </p:spPr>
        <p:txBody>
          <a:bodyPr wrap="none" rtlCol="0">
            <a:spAutoFit/>
          </a:bodyPr>
          <a:lstStyle/>
          <a:p>
            <a:pPr algn="ctr"/>
            <a:r>
              <a:rPr lang="en-US" sz="2800" b="1" dirty="0"/>
              <a:t>Brent Waters</a:t>
            </a:r>
          </a:p>
          <a:p>
            <a:pPr algn="ctr"/>
            <a:r>
              <a:rPr lang="en-US" sz="2800" dirty="0"/>
              <a:t>NTT Research,</a:t>
            </a:r>
          </a:p>
          <a:p>
            <a:pPr algn="ctr"/>
            <a:r>
              <a:rPr lang="en-US" sz="2800" dirty="0"/>
              <a:t>UT Austin</a:t>
            </a:r>
          </a:p>
        </p:txBody>
      </p:sp>
    </p:spTree>
    <p:extLst>
      <p:ext uri="{BB962C8B-B14F-4D97-AF65-F5344CB8AC3E}">
        <p14:creationId xmlns:p14="http://schemas.microsoft.com/office/powerpoint/2010/main" val="218082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EC2F22-FB5A-2CE3-7338-D23966F0FE11}"/>
              </a:ext>
            </a:extLst>
          </p:cNvPr>
          <p:cNvSpPr txBox="1"/>
          <p:nvPr/>
        </p:nvSpPr>
        <p:spPr>
          <a:xfrm>
            <a:off x="401782" y="387928"/>
            <a:ext cx="5593070" cy="707886"/>
          </a:xfrm>
          <a:prstGeom prst="rect">
            <a:avLst/>
          </a:prstGeom>
          <a:noFill/>
        </p:spPr>
        <p:txBody>
          <a:bodyPr wrap="none" rtlCol="0">
            <a:spAutoFit/>
          </a:bodyPr>
          <a:lstStyle/>
          <a:p>
            <a:r>
              <a:rPr lang="en-US" sz="4000" dirty="0"/>
              <a:t>On Complexity Leveraging</a:t>
            </a:r>
          </a:p>
        </p:txBody>
      </p:sp>
      <p:grpSp>
        <p:nvGrpSpPr>
          <p:cNvPr id="10" name="Group 9">
            <a:extLst>
              <a:ext uri="{FF2B5EF4-FFF2-40B4-BE49-F238E27FC236}">
                <a16:creationId xmlns:a16="http://schemas.microsoft.com/office/drawing/2014/main" id="{84742B84-17F5-B3C7-3774-E7BFE1442A31}"/>
              </a:ext>
            </a:extLst>
          </p:cNvPr>
          <p:cNvGrpSpPr/>
          <p:nvPr/>
        </p:nvGrpSpPr>
        <p:grpSpPr>
          <a:xfrm>
            <a:off x="1048096" y="2223655"/>
            <a:ext cx="10095808" cy="2410691"/>
            <a:chOff x="2626822" y="2261062"/>
            <a:chExt cx="10095808" cy="2410691"/>
          </a:xfrm>
        </p:grpSpPr>
        <p:sp>
          <p:nvSpPr>
            <p:cNvPr id="5" name="Rectangle 4">
              <a:extLst>
                <a:ext uri="{FF2B5EF4-FFF2-40B4-BE49-F238E27FC236}">
                  <a16:creationId xmlns:a16="http://schemas.microsoft.com/office/drawing/2014/main" id="{9954A1D2-8B5C-AAB8-077A-93EF82160F4C}"/>
                </a:ext>
              </a:extLst>
            </p:cNvPr>
            <p:cNvSpPr/>
            <p:nvPr/>
          </p:nvSpPr>
          <p:spPr>
            <a:xfrm>
              <a:off x="2626822" y="2261062"/>
              <a:ext cx="10095808" cy="2410691"/>
            </a:xfrm>
            <a:prstGeom prst="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800" dirty="0">
                  <a:solidFill>
                    <a:schemeClr val="tx1"/>
                  </a:solidFill>
                </a:rPr>
                <a:t>Complexity-leveraging is OK for SNARGs, </a:t>
              </a:r>
              <a:r>
                <a:rPr lang="en-US" sz="2800" i="1" dirty="0">
                  <a:solidFill>
                    <a:schemeClr val="tx1"/>
                  </a:solidFill>
                </a:rPr>
                <a:t>but</a:t>
              </a:r>
              <a:r>
                <a:rPr lang="en-US" sz="2800" dirty="0">
                  <a:solidFill>
                    <a:schemeClr val="tx1"/>
                  </a:solidFill>
                </a:rPr>
                <a:t>…</a:t>
              </a:r>
            </a:p>
            <a:p>
              <a:pPr marL="285750" indent="-285750">
                <a:buFont typeface="Arial" panose="020B0604020202020204" pitchFamily="34" charset="0"/>
                <a:buChar char="•"/>
              </a:pPr>
              <a:r>
                <a:rPr lang="en-US" sz="2800" dirty="0">
                  <a:solidFill>
                    <a:schemeClr val="tx1"/>
                  </a:solidFill>
                </a:rPr>
                <a:t>Any security parameter that appears in       can only absorb losses independent of          (though still potentially exponential)</a:t>
              </a:r>
            </a:p>
            <a:p>
              <a:pPr marL="285750" indent="-285750">
                <a:buFont typeface="Arial" panose="020B0604020202020204" pitchFamily="34" charset="0"/>
                <a:buChar char="•"/>
              </a:pPr>
              <a:r>
                <a:rPr lang="en-US" sz="2800" dirty="0">
                  <a:solidFill>
                    <a:schemeClr val="tx1"/>
                  </a:solidFill>
                </a:rPr>
                <a:t>But can have separate security parameters affecting only the CRS which can absorb losses depending on   </a:t>
              </a:r>
            </a:p>
          </p:txBody>
        </p:sp>
        <p:pic>
          <p:nvPicPr>
            <p:cNvPr id="6" name="Picture 5">
              <a:extLst>
                <a:ext uri="{FF2B5EF4-FFF2-40B4-BE49-F238E27FC236}">
                  <a16:creationId xmlns:a16="http://schemas.microsoft.com/office/drawing/2014/main" id="{FD5F5A78-8121-E4C3-A296-229F191689B4}"/>
                </a:ext>
              </a:extLst>
            </p:cNvPr>
            <p:cNvPicPr>
              <a:picLocks noChangeAspect="1"/>
            </p:cNvPicPr>
            <p:nvPr/>
          </p:nvPicPr>
          <p:blipFill>
            <a:blip r:embed="rId3"/>
            <a:stretch>
              <a:fillRect/>
            </a:stretch>
          </p:blipFill>
          <p:spPr>
            <a:xfrm>
              <a:off x="5421518" y="3165161"/>
              <a:ext cx="419100" cy="469900"/>
            </a:xfrm>
            <a:prstGeom prst="rect">
              <a:avLst/>
            </a:prstGeom>
          </p:spPr>
        </p:pic>
        <p:pic>
          <p:nvPicPr>
            <p:cNvPr id="7" name="Picture 6">
              <a:extLst>
                <a:ext uri="{FF2B5EF4-FFF2-40B4-BE49-F238E27FC236}">
                  <a16:creationId xmlns:a16="http://schemas.microsoft.com/office/drawing/2014/main" id="{3D40BA7E-469B-8BA7-D5AA-6460ECA2F6AB}"/>
                </a:ext>
              </a:extLst>
            </p:cNvPr>
            <p:cNvPicPr>
              <a:picLocks noChangeAspect="1"/>
            </p:cNvPicPr>
            <p:nvPr/>
          </p:nvPicPr>
          <p:blipFill>
            <a:blip r:embed="rId4"/>
            <a:stretch>
              <a:fillRect/>
            </a:stretch>
          </p:blipFill>
          <p:spPr>
            <a:xfrm>
              <a:off x="8765427" y="2835513"/>
              <a:ext cx="349716" cy="279773"/>
            </a:xfrm>
            <a:prstGeom prst="rect">
              <a:avLst/>
            </a:prstGeom>
          </p:spPr>
        </p:pic>
        <p:pic>
          <p:nvPicPr>
            <p:cNvPr id="9" name="Picture 8">
              <a:extLst>
                <a:ext uri="{FF2B5EF4-FFF2-40B4-BE49-F238E27FC236}">
                  <a16:creationId xmlns:a16="http://schemas.microsoft.com/office/drawing/2014/main" id="{293B08BC-D5EE-40FB-8649-432C6E4211CD}"/>
                </a:ext>
              </a:extLst>
            </p:cNvPr>
            <p:cNvPicPr>
              <a:picLocks noChangeAspect="1"/>
            </p:cNvPicPr>
            <p:nvPr/>
          </p:nvPicPr>
          <p:blipFill>
            <a:blip r:embed="rId3"/>
            <a:stretch>
              <a:fillRect/>
            </a:stretch>
          </p:blipFill>
          <p:spPr>
            <a:xfrm>
              <a:off x="8622377" y="4018579"/>
              <a:ext cx="419100" cy="469900"/>
            </a:xfrm>
            <a:prstGeom prst="rect">
              <a:avLst/>
            </a:prstGeom>
          </p:spPr>
        </p:pic>
      </p:grpSp>
    </p:spTree>
    <p:extLst>
      <p:ext uri="{BB962C8B-B14F-4D97-AF65-F5344CB8AC3E}">
        <p14:creationId xmlns:p14="http://schemas.microsoft.com/office/powerpoint/2010/main" val="46997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C45C1F5-6F3F-CC3E-F17A-39B75E4896EA}"/>
              </a:ext>
            </a:extLst>
          </p:cNvPr>
          <p:cNvSpPr/>
          <p:nvPr/>
        </p:nvSpPr>
        <p:spPr>
          <a:xfrm>
            <a:off x="7150064"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26B2B89-C45C-FCA5-1FDE-B0D5E4433C8B}"/>
              </a:ext>
            </a:extLst>
          </p:cNvPr>
          <p:cNvGrpSpPr/>
          <p:nvPr/>
        </p:nvGrpSpPr>
        <p:grpSpPr>
          <a:xfrm>
            <a:off x="7365893" y="1901012"/>
            <a:ext cx="707545" cy="707545"/>
            <a:chOff x="9712197" y="2742708"/>
            <a:chExt cx="707545" cy="707545"/>
          </a:xfrm>
        </p:grpSpPr>
        <p:sp>
          <p:nvSpPr>
            <p:cNvPr id="30" name="Oval 29">
              <a:extLst>
                <a:ext uri="{FF2B5EF4-FFF2-40B4-BE49-F238E27FC236}">
                  <a16:creationId xmlns:a16="http://schemas.microsoft.com/office/drawing/2014/main" id="{D8ED81A2-C581-4139-24D8-0569352FAD1E}"/>
                </a:ext>
              </a:extLst>
            </p:cNvPr>
            <p:cNvSpPr/>
            <p:nvPr/>
          </p:nvSpPr>
          <p:spPr>
            <a:xfrm>
              <a:off x="9712197" y="2742708"/>
              <a:ext cx="707545" cy="707545"/>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Question Mark with solid fill">
              <a:extLst>
                <a:ext uri="{FF2B5EF4-FFF2-40B4-BE49-F238E27FC236}">
                  <a16:creationId xmlns:a16="http://schemas.microsoft.com/office/drawing/2014/main" id="{ADB6CB82-A78F-C0D7-50D2-2903D2DC7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3" name="Group 12">
            <a:extLst>
              <a:ext uri="{FF2B5EF4-FFF2-40B4-BE49-F238E27FC236}">
                <a16:creationId xmlns:a16="http://schemas.microsoft.com/office/drawing/2014/main" id="{6D443214-D08D-03F7-E1A3-0FE22453666B}"/>
              </a:ext>
            </a:extLst>
          </p:cNvPr>
          <p:cNvGrpSpPr/>
          <p:nvPr/>
        </p:nvGrpSpPr>
        <p:grpSpPr>
          <a:xfrm>
            <a:off x="8410253" y="2144645"/>
            <a:ext cx="707545" cy="707545"/>
            <a:chOff x="9712197" y="2742708"/>
            <a:chExt cx="707545" cy="707545"/>
          </a:xfrm>
        </p:grpSpPr>
        <p:sp>
          <p:nvSpPr>
            <p:cNvPr id="14" name="Oval 13">
              <a:extLst>
                <a:ext uri="{FF2B5EF4-FFF2-40B4-BE49-F238E27FC236}">
                  <a16:creationId xmlns:a16="http://schemas.microsoft.com/office/drawing/2014/main" id="{9A469477-E7C6-DBAA-928B-CF89903C39EF}"/>
                </a:ext>
              </a:extLst>
            </p:cNvPr>
            <p:cNvSpPr/>
            <p:nvPr/>
          </p:nvSpPr>
          <p:spPr>
            <a:xfrm>
              <a:off x="9712197" y="2742708"/>
              <a:ext cx="707545" cy="707545"/>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Question Mark with solid fill">
              <a:extLst>
                <a:ext uri="{FF2B5EF4-FFF2-40B4-BE49-F238E27FC236}">
                  <a16:creationId xmlns:a16="http://schemas.microsoft.com/office/drawing/2014/main" id="{EB684E9F-F14B-2DE8-90F4-6BA0643ED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20" name="Group 19">
            <a:extLst>
              <a:ext uri="{FF2B5EF4-FFF2-40B4-BE49-F238E27FC236}">
                <a16:creationId xmlns:a16="http://schemas.microsoft.com/office/drawing/2014/main" id="{F4C2F7B5-19F1-5CFF-AFBE-FAF8BC3D925F}"/>
              </a:ext>
            </a:extLst>
          </p:cNvPr>
          <p:cNvGrpSpPr/>
          <p:nvPr/>
        </p:nvGrpSpPr>
        <p:grpSpPr>
          <a:xfrm>
            <a:off x="9529502" y="2083370"/>
            <a:ext cx="707545" cy="707545"/>
            <a:chOff x="9712197" y="2742708"/>
            <a:chExt cx="707545" cy="707545"/>
          </a:xfrm>
        </p:grpSpPr>
        <p:sp>
          <p:nvSpPr>
            <p:cNvPr id="47" name="Oval 46">
              <a:extLst>
                <a:ext uri="{FF2B5EF4-FFF2-40B4-BE49-F238E27FC236}">
                  <a16:creationId xmlns:a16="http://schemas.microsoft.com/office/drawing/2014/main" id="{AF45099A-3AE1-7334-824E-823D2F0B7B1D}"/>
                </a:ext>
              </a:extLst>
            </p:cNvPr>
            <p:cNvSpPr/>
            <p:nvPr/>
          </p:nvSpPr>
          <p:spPr>
            <a:xfrm>
              <a:off x="9712197" y="2742708"/>
              <a:ext cx="707545" cy="707545"/>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Question Mark with solid fill">
              <a:extLst>
                <a:ext uri="{FF2B5EF4-FFF2-40B4-BE49-F238E27FC236}">
                  <a16:creationId xmlns:a16="http://schemas.microsoft.com/office/drawing/2014/main" id="{FF037727-8D8E-D04F-4F48-E17F3E45B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51" name="Group 50">
            <a:extLst>
              <a:ext uri="{FF2B5EF4-FFF2-40B4-BE49-F238E27FC236}">
                <a16:creationId xmlns:a16="http://schemas.microsoft.com/office/drawing/2014/main" id="{D558C728-C9EE-9718-BAD1-E62CC0721AE4}"/>
              </a:ext>
            </a:extLst>
          </p:cNvPr>
          <p:cNvGrpSpPr/>
          <p:nvPr/>
        </p:nvGrpSpPr>
        <p:grpSpPr>
          <a:xfrm>
            <a:off x="7779786" y="2798119"/>
            <a:ext cx="707545" cy="707545"/>
            <a:chOff x="9712197" y="2742708"/>
            <a:chExt cx="707545" cy="707545"/>
          </a:xfrm>
        </p:grpSpPr>
        <p:sp>
          <p:nvSpPr>
            <p:cNvPr id="52" name="Oval 51">
              <a:extLst>
                <a:ext uri="{FF2B5EF4-FFF2-40B4-BE49-F238E27FC236}">
                  <a16:creationId xmlns:a16="http://schemas.microsoft.com/office/drawing/2014/main" id="{310839F4-6A66-ECC7-938A-79CC044824D7}"/>
                </a:ext>
              </a:extLst>
            </p:cNvPr>
            <p:cNvSpPr/>
            <p:nvPr/>
          </p:nvSpPr>
          <p:spPr>
            <a:xfrm>
              <a:off x="9712197" y="2742708"/>
              <a:ext cx="707545" cy="707545"/>
            </a:xfrm>
            <a:prstGeom prst="ellipse">
              <a:avLst/>
            </a:prstGeom>
            <a:solidFill>
              <a:srgbClr val="009D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Question Mark with solid fill">
              <a:extLst>
                <a:ext uri="{FF2B5EF4-FFF2-40B4-BE49-F238E27FC236}">
                  <a16:creationId xmlns:a16="http://schemas.microsoft.com/office/drawing/2014/main" id="{E0E1630D-6739-A5D7-01F0-86D7E8F59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54" name="Group 53">
            <a:extLst>
              <a:ext uri="{FF2B5EF4-FFF2-40B4-BE49-F238E27FC236}">
                <a16:creationId xmlns:a16="http://schemas.microsoft.com/office/drawing/2014/main" id="{68A84FA9-AA43-3D3E-C065-D1E8A5FDC07E}"/>
              </a:ext>
            </a:extLst>
          </p:cNvPr>
          <p:cNvGrpSpPr/>
          <p:nvPr/>
        </p:nvGrpSpPr>
        <p:grpSpPr>
          <a:xfrm>
            <a:off x="8653933" y="3184031"/>
            <a:ext cx="707545" cy="707545"/>
            <a:chOff x="9712197" y="2742708"/>
            <a:chExt cx="707545" cy="707545"/>
          </a:xfrm>
        </p:grpSpPr>
        <p:sp>
          <p:nvSpPr>
            <p:cNvPr id="55" name="Oval 54">
              <a:extLst>
                <a:ext uri="{FF2B5EF4-FFF2-40B4-BE49-F238E27FC236}">
                  <a16:creationId xmlns:a16="http://schemas.microsoft.com/office/drawing/2014/main" id="{1A095595-FA9D-3275-D823-D344B8041145}"/>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Question Mark with solid fill">
              <a:extLst>
                <a:ext uri="{FF2B5EF4-FFF2-40B4-BE49-F238E27FC236}">
                  <a16:creationId xmlns:a16="http://schemas.microsoft.com/office/drawing/2014/main" id="{9C3F7603-E618-D103-41E1-09840411F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57" name="Group 56">
            <a:extLst>
              <a:ext uri="{FF2B5EF4-FFF2-40B4-BE49-F238E27FC236}">
                <a16:creationId xmlns:a16="http://schemas.microsoft.com/office/drawing/2014/main" id="{DDA27FC6-DA0B-697A-4EB1-FC0226A097C2}"/>
              </a:ext>
            </a:extLst>
          </p:cNvPr>
          <p:cNvGrpSpPr/>
          <p:nvPr/>
        </p:nvGrpSpPr>
        <p:grpSpPr>
          <a:xfrm>
            <a:off x="7938040" y="3727631"/>
            <a:ext cx="707545" cy="707545"/>
            <a:chOff x="9712197" y="2742708"/>
            <a:chExt cx="707545" cy="707545"/>
          </a:xfrm>
        </p:grpSpPr>
        <p:sp>
          <p:nvSpPr>
            <p:cNvPr id="58" name="Oval 57">
              <a:extLst>
                <a:ext uri="{FF2B5EF4-FFF2-40B4-BE49-F238E27FC236}">
                  <a16:creationId xmlns:a16="http://schemas.microsoft.com/office/drawing/2014/main" id="{8026569C-2A48-2E6F-E156-B5393EBD8C27}"/>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Question Mark with solid fill">
              <a:extLst>
                <a:ext uri="{FF2B5EF4-FFF2-40B4-BE49-F238E27FC236}">
                  <a16:creationId xmlns:a16="http://schemas.microsoft.com/office/drawing/2014/main" id="{E2866DA9-73A9-9DB7-E6A9-274ACDD72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0" name="Group 59">
            <a:extLst>
              <a:ext uri="{FF2B5EF4-FFF2-40B4-BE49-F238E27FC236}">
                <a16:creationId xmlns:a16="http://schemas.microsoft.com/office/drawing/2014/main" id="{60E92821-483C-7CD4-9996-22D1E160484C}"/>
              </a:ext>
            </a:extLst>
          </p:cNvPr>
          <p:cNvGrpSpPr/>
          <p:nvPr/>
        </p:nvGrpSpPr>
        <p:grpSpPr>
          <a:xfrm>
            <a:off x="9732846" y="2862111"/>
            <a:ext cx="707545" cy="707545"/>
            <a:chOff x="9712197" y="2742708"/>
            <a:chExt cx="707545" cy="707545"/>
          </a:xfrm>
        </p:grpSpPr>
        <p:sp>
          <p:nvSpPr>
            <p:cNvPr id="61" name="Oval 60">
              <a:extLst>
                <a:ext uri="{FF2B5EF4-FFF2-40B4-BE49-F238E27FC236}">
                  <a16:creationId xmlns:a16="http://schemas.microsoft.com/office/drawing/2014/main" id="{F3CAFC28-D320-2E18-206A-06FA8B8375A6}"/>
                </a:ext>
              </a:extLst>
            </p:cNvPr>
            <p:cNvSpPr/>
            <p:nvPr/>
          </p:nvSpPr>
          <p:spPr>
            <a:xfrm>
              <a:off x="9712197" y="2742708"/>
              <a:ext cx="707545" cy="707545"/>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Question Mark with solid fill">
              <a:extLst>
                <a:ext uri="{FF2B5EF4-FFF2-40B4-BE49-F238E27FC236}">
                  <a16:creationId xmlns:a16="http://schemas.microsoft.com/office/drawing/2014/main" id="{F070CD7A-B3D8-F197-8B7E-44B16DCDC9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3" name="Group 62">
            <a:extLst>
              <a:ext uri="{FF2B5EF4-FFF2-40B4-BE49-F238E27FC236}">
                <a16:creationId xmlns:a16="http://schemas.microsoft.com/office/drawing/2014/main" id="{5BF4AA48-19F7-82FF-7BB4-822AA53473F0}"/>
              </a:ext>
            </a:extLst>
          </p:cNvPr>
          <p:cNvGrpSpPr/>
          <p:nvPr/>
        </p:nvGrpSpPr>
        <p:grpSpPr>
          <a:xfrm>
            <a:off x="10524452" y="2161092"/>
            <a:ext cx="707545" cy="707545"/>
            <a:chOff x="9712197" y="2742708"/>
            <a:chExt cx="707545" cy="707545"/>
          </a:xfrm>
        </p:grpSpPr>
        <p:sp>
          <p:nvSpPr>
            <p:cNvPr id="64" name="Oval 63">
              <a:extLst>
                <a:ext uri="{FF2B5EF4-FFF2-40B4-BE49-F238E27FC236}">
                  <a16:creationId xmlns:a16="http://schemas.microsoft.com/office/drawing/2014/main" id="{13AAF126-5D6A-F66A-E17D-AF16E5D446FE}"/>
                </a:ext>
              </a:extLst>
            </p:cNvPr>
            <p:cNvSpPr/>
            <p:nvPr/>
          </p:nvSpPr>
          <p:spPr>
            <a:xfrm>
              <a:off x="9712197" y="2742708"/>
              <a:ext cx="707545" cy="707545"/>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Question Mark with solid fill">
              <a:extLst>
                <a:ext uri="{FF2B5EF4-FFF2-40B4-BE49-F238E27FC236}">
                  <a16:creationId xmlns:a16="http://schemas.microsoft.com/office/drawing/2014/main" id="{58D7DD4C-E54F-4C7A-FCED-45D1BA134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6" name="Group 65">
            <a:extLst>
              <a:ext uri="{FF2B5EF4-FFF2-40B4-BE49-F238E27FC236}">
                <a16:creationId xmlns:a16="http://schemas.microsoft.com/office/drawing/2014/main" id="{5FCB198D-EB42-D2E7-747F-BBFD3E17150D}"/>
              </a:ext>
            </a:extLst>
          </p:cNvPr>
          <p:cNvGrpSpPr/>
          <p:nvPr/>
        </p:nvGrpSpPr>
        <p:grpSpPr>
          <a:xfrm>
            <a:off x="10900674" y="3063652"/>
            <a:ext cx="707545" cy="707545"/>
            <a:chOff x="9712197" y="2742708"/>
            <a:chExt cx="707545" cy="707545"/>
          </a:xfrm>
        </p:grpSpPr>
        <p:sp>
          <p:nvSpPr>
            <p:cNvPr id="67" name="Oval 66">
              <a:extLst>
                <a:ext uri="{FF2B5EF4-FFF2-40B4-BE49-F238E27FC236}">
                  <a16:creationId xmlns:a16="http://schemas.microsoft.com/office/drawing/2014/main" id="{C20EB93B-83BA-5ACA-8C84-D21F9FB8C25D}"/>
                </a:ext>
              </a:extLst>
            </p:cNvPr>
            <p:cNvSpPr/>
            <p:nvPr/>
          </p:nvSpPr>
          <p:spPr>
            <a:xfrm>
              <a:off x="9712197" y="2742708"/>
              <a:ext cx="707545" cy="707545"/>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Question Mark with solid fill">
              <a:extLst>
                <a:ext uri="{FF2B5EF4-FFF2-40B4-BE49-F238E27FC236}">
                  <a16:creationId xmlns:a16="http://schemas.microsoft.com/office/drawing/2014/main" id="{633BB33A-6896-49B0-C921-2BD497C94C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9" name="Group 68">
            <a:extLst>
              <a:ext uri="{FF2B5EF4-FFF2-40B4-BE49-F238E27FC236}">
                <a16:creationId xmlns:a16="http://schemas.microsoft.com/office/drawing/2014/main" id="{4E81247D-6B11-6FF0-8BBD-123B638D78BD}"/>
              </a:ext>
            </a:extLst>
          </p:cNvPr>
          <p:cNvGrpSpPr/>
          <p:nvPr/>
        </p:nvGrpSpPr>
        <p:grpSpPr>
          <a:xfrm>
            <a:off x="9374899" y="3626939"/>
            <a:ext cx="707545" cy="707545"/>
            <a:chOff x="9712197" y="2742708"/>
            <a:chExt cx="707545" cy="707545"/>
          </a:xfrm>
        </p:grpSpPr>
        <p:sp>
          <p:nvSpPr>
            <p:cNvPr id="70" name="Oval 69">
              <a:extLst>
                <a:ext uri="{FF2B5EF4-FFF2-40B4-BE49-F238E27FC236}">
                  <a16:creationId xmlns:a16="http://schemas.microsoft.com/office/drawing/2014/main" id="{D417FFD0-C5F6-14EB-BBBC-9DA45DEA8E50}"/>
                </a:ext>
              </a:extLst>
            </p:cNvPr>
            <p:cNvSpPr/>
            <p:nvPr/>
          </p:nvSpPr>
          <p:spPr>
            <a:xfrm>
              <a:off x="9712197" y="2742708"/>
              <a:ext cx="707545" cy="707545"/>
            </a:xfrm>
            <a:prstGeom prst="ellipse">
              <a:avLst/>
            </a:prstGeom>
            <a:solidFill>
              <a:srgbClr val="E7F9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Question Mark with solid fill">
              <a:extLst>
                <a:ext uri="{FF2B5EF4-FFF2-40B4-BE49-F238E27FC236}">
                  <a16:creationId xmlns:a16="http://schemas.microsoft.com/office/drawing/2014/main" id="{08B8FF51-641B-8A13-1C2E-FC13401BA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72" name="Group 71">
            <a:extLst>
              <a:ext uri="{FF2B5EF4-FFF2-40B4-BE49-F238E27FC236}">
                <a16:creationId xmlns:a16="http://schemas.microsoft.com/office/drawing/2014/main" id="{EC3936DE-0CEF-0D99-8437-FC603D201F16}"/>
              </a:ext>
            </a:extLst>
          </p:cNvPr>
          <p:cNvGrpSpPr/>
          <p:nvPr/>
        </p:nvGrpSpPr>
        <p:grpSpPr>
          <a:xfrm>
            <a:off x="10385564" y="3803591"/>
            <a:ext cx="707545" cy="707545"/>
            <a:chOff x="9712197" y="2742708"/>
            <a:chExt cx="707545" cy="707545"/>
          </a:xfrm>
        </p:grpSpPr>
        <p:sp>
          <p:nvSpPr>
            <p:cNvPr id="73" name="Oval 72">
              <a:extLst>
                <a:ext uri="{FF2B5EF4-FFF2-40B4-BE49-F238E27FC236}">
                  <a16:creationId xmlns:a16="http://schemas.microsoft.com/office/drawing/2014/main" id="{ABC16543-8C13-3FC3-C6DB-401507BF8604}"/>
                </a:ext>
              </a:extLst>
            </p:cNvPr>
            <p:cNvSpPr/>
            <p:nvPr/>
          </p:nvSpPr>
          <p:spPr>
            <a:xfrm>
              <a:off x="9712197" y="2742708"/>
              <a:ext cx="707545" cy="707545"/>
            </a:xfrm>
            <a:prstGeom prst="ellipse">
              <a:avLst/>
            </a:prstGeom>
            <a:solidFill>
              <a:srgbClr val="00FD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descr="Question Mark with solid fill">
              <a:extLst>
                <a:ext uri="{FF2B5EF4-FFF2-40B4-BE49-F238E27FC236}">
                  <a16:creationId xmlns:a16="http://schemas.microsoft.com/office/drawing/2014/main" id="{25ED46CB-F54C-4652-2672-38D29872A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75" name="Group 74">
            <a:extLst>
              <a:ext uri="{FF2B5EF4-FFF2-40B4-BE49-F238E27FC236}">
                <a16:creationId xmlns:a16="http://schemas.microsoft.com/office/drawing/2014/main" id="{86F0E770-79F9-6BF7-53B7-EE92924B3536}"/>
              </a:ext>
            </a:extLst>
          </p:cNvPr>
          <p:cNvGrpSpPr/>
          <p:nvPr/>
        </p:nvGrpSpPr>
        <p:grpSpPr>
          <a:xfrm>
            <a:off x="11347968" y="1894214"/>
            <a:ext cx="707545" cy="707545"/>
            <a:chOff x="9712197" y="2742708"/>
            <a:chExt cx="707545" cy="707545"/>
          </a:xfrm>
        </p:grpSpPr>
        <p:sp>
          <p:nvSpPr>
            <p:cNvPr id="76" name="Oval 75">
              <a:extLst>
                <a:ext uri="{FF2B5EF4-FFF2-40B4-BE49-F238E27FC236}">
                  <a16:creationId xmlns:a16="http://schemas.microsoft.com/office/drawing/2014/main" id="{59BBDFF0-48DA-6070-A934-C03B26D2C2E9}"/>
                </a:ext>
              </a:extLst>
            </p:cNvPr>
            <p:cNvSpPr/>
            <p:nvPr/>
          </p:nvSpPr>
          <p:spPr>
            <a:xfrm>
              <a:off x="9712197" y="2742708"/>
              <a:ext cx="707545" cy="707545"/>
            </a:xfrm>
            <a:prstGeom prst="ellipse">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Question Mark with solid fill">
              <a:extLst>
                <a:ext uri="{FF2B5EF4-FFF2-40B4-BE49-F238E27FC236}">
                  <a16:creationId xmlns:a16="http://schemas.microsoft.com/office/drawing/2014/main" id="{152C51DC-F4E3-2AD8-49AD-07D0334FE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sp>
        <p:nvSpPr>
          <p:cNvPr id="4" name="TextBox 3">
            <a:extLst>
              <a:ext uri="{FF2B5EF4-FFF2-40B4-BE49-F238E27FC236}">
                <a16:creationId xmlns:a16="http://schemas.microsoft.com/office/drawing/2014/main" id="{EB9F0364-84B4-6A39-0AE4-8671E13E6F8E}"/>
              </a:ext>
            </a:extLst>
          </p:cNvPr>
          <p:cNvSpPr txBox="1"/>
          <p:nvPr/>
        </p:nvSpPr>
        <p:spPr>
          <a:xfrm>
            <a:off x="401782" y="387928"/>
            <a:ext cx="9203610" cy="707886"/>
          </a:xfrm>
          <a:prstGeom prst="rect">
            <a:avLst/>
          </a:prstGeom>
          <a:noFill/>
        </p:spPr>
        <p:txBody>
          <a:bodyPr wrap="none" rtlCol="0">
            <a:spAutoFit/>
          </a:bodyPr>
          <a:lstStyle/>
          <a:p>
            <a:r>
              <a:rPr lang="en-US" sz="4000" dirty="0"/>
              <a:t>Waters-Wu First Step: Many OWF Instances</a:t>
            </a:r>
          </a:p>
        </p:txBody>
      </p:sp>
      <p:pic>
        <p:nvPicPr>
          <p:cNvPr id="2" name="Graphic 1" descr="Monster with solid fill">
            <a:extLst>
              <a:ext uri="{FF2B5EF4-FFF2-40B4-BE49-F238E27FC236}">
                <a16:creationId xmlns:a16="http://schemas.microsoft.com/office/drawing/2014/main" id="{621AE5C8-1DAA-8963-8D39-2A25AC7495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902" y="4722109"/>
            <a:ext cx="1799066" cy="1799066"/>
          </a:xfrm>
          <a:prstGeom prst="rect">
            <a:avLst/>
          </a:prstGeom>
        </p:spPr>
      </p:pic>
      <p:sp>
        <p:nvSpPr>
          <p:cNvPr id="9" name="TextBox 8">
            <a:extLst>
              <a:ext uri="{FF2B5EF4-FFF2-40B4-BE49-F238E27FC236}">
                <a16:creationId xmlns:a16="http://schemas.microsoft.com/office/drawing/2014/main" id="{1E91D68A-7AB9-B5E6-444F-AF2C37217EBA}"/>
              </a:ext>
            </a:extLst>
          </p:cNvPr>
          <p:cNvSpPr txBox="1"/>
          <p:nvPr/>
        </p:nvSpPr>
        <p:spPr>
          <a:xfrm>
            <a:off x="7502942" y="1143176"/>
            <a:ext cx="4346719" cy="954107"/>
          </a:xfrm>
          <a:prstGeom prst="rect">
            <a:avLst/>
          </a:prstGeom>
          <a:noFill/>
        </p:spPr>
        <p:txBody>
          <a:bodyPr wrap="square" rtlCol="0">
            <a:spAutoFit/>
          </a:bodyPr>
          <a:lstStyle/>
          <a:p>
            <a:pPr algn="ctr"/>
            <a:r>
              <a:rPr lang="en-US" sz="2800" dirty="0"/>
              <a:t>One pseudorandom instance of OWF per statement </a:t>
            </a:r>
          </a:p>
        </p:txBody>
      </p:sp>
      <p:sp>
        <p:nvSpPr>
          <p:cNvPr id="19" name="Curved Right Arrow 18">
            <a:extLst>
              <a:ext uri="{FF2B5EF4-FFF2-40B4-BE49-F238E27FC236}">
                <a16:creationId xmlns:a16="http://schemas.microsoft.com/office/drawing/2014/main" id="{32931600-E44E-1EF1-DAD0-8559C712C5E8}"/>
              </a:ext>
            </a:extLst>
          </p:cNvPr>
          <p:cNvSpPr/>
          <p:nvPr/>
        </p:nvSpPr>
        <p:spPr>
          <a:xfrm rot="10800000" flipH="1">
            <a:off x="8953141" y="3052376"/>
            <a:ext cx="711081" cy="2957188"/>
          </a:xfrm>
          <a:prstGeom prst="curved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Graphic 9" descr="Monster with solid fill">
            <a:extLst>
              <a:ext uri="{FF2B5EF4-FFF2-40B4-BE49-F238E27FC236}">
                <a16:creationId xmlns:a16="http://schemas.microsoft.com/office/drawing/2014/main" id="{BD4716A4-5E00-3DA1-4975-756EB2735E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3911" y="4799834"/>
            <a:ext cx="1727093" cy="1727093"/>
          </a:xfrm>
          <a:prstGeom prst="rect">
            <a:avLst/>
          </a:prstGeom>
        </p:spPr>
      </p:pic>
      <p:grpSp>
        <p:nvGrpSpPr>
          <p:cNvPr id="11" name="Group 10">
            <a:extLst>
              <a:ext uri="{FF2B5EF4-FFF2-40B4-BE49-F238E27FC236}">
                <a16:creationId xmlns:a16="http://schemas.microsoft.com/office/drawing/2014/main" id="{7B894B8B-1440-2AE9-463C-7B0C2C631254}"/>
              </a:ext>
            </a:extLst>
          </p:cNvPr>
          <p:cNvGrpSpPr/>
          <p:nvPr/>
        </p:nvGrpSpPr>
        <p:grpSpPr>
          <a:xfrm>
            <a:off x="282841" y="1143176"/>
            <a:ext cx="4908636" cy="3462670"/>
            <a:chOff x="282841" y="1143176"/>
            <a:chExt cx="4908636" cy="3462670"/>
          </a:xfrm>
        </p:grpSpPr>
        <p:sp>
          <p:nvSpPr>
            <p:cNvPr id="12" name="Rectangle 11">
              <a:extLst>
                <a:ext uri="{FF2B5EF4-FFF2-40B4-BE49-F238E27FC236}">
                  <a16:creationId xmlns:a16="http://schemas.microsoft.com/office/drawing/2014/main" id="{20F4BD02-CF1A-CD38-4983-3BDB94E2EF8E}"/>
                </a:ext>
              </a:extLst>
            </p:cNvPr>
            <p:cNvSpPr/>
            <p:nvPr/>
          </p:nvSpPr>
          <p:spPr>
            <a:xfrm>
              <a:off x="282841"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BAB499C-C1C6-DDC5-B481-8B2F3C6E427E}"/>
                </a:ext>
              </a:extLst>
            </p:cNvPr>
            <p:cNvPicPr>
              <a:picLocks noChangeAspect="1"/>
            </p:cNvPicPr>
            <p:nvPr/>
          </p:nvPicPr>
          <p:blipFill>
            <a:blip r:embed="rId9"/>
            <a:stretch>
              <a:fillRect/>
            </a:stretch>
          </p:blipFill>
          <p:spPr>
            <a:xfrm>
              <a:off x="2330853" y="1924198"/>
              <a:ext cx="812609" cy="356755"/>
            </a:xfrm>
            <a:prstGeom prst="rect">
              <a:avLst/>
            </a:prstGeom>
          </p:spPr>
        </p:pic>
      </p:grpSp>
      <p:sp>
        <p:nvSpPr>
          <p:cNvPr id="21" name="TextBox 20">
            <a:extLst>
              <a:ext uri="{FF2B5EF4-FFF2-40B4-BE49-F238E27FC236}">
                <a16:creationId xmlns:a16="http://schemas.microsoft.com/office/drawing/2014/main" id="{16D1FDFF-F1CD-8DA2-EA43-60BF15AA1AB8}"/>
              </a:ext>
            </a:extLst>
          </p:cNvPr>
          <p:cNvSpPr txBox="1"/>
          <p:nvPr/>
        </p:nvSpPr>
        <p:spPr>
          <a:xfrm>
            <a:off x="854847" y="3339305"/>
            <a:ext cx="3764620" cy="584775"/>
          </a:xfrm>
          <a:prstGeom prst="rect">
            <a:avLst/>
          </a:prstGeom>
          <a:noFill/>
        </p:spPr>
        <p:txBody>
          <a:bodyPr wrap="none" rtlCol="0">
            <a:spAutoFit/>
          </a:bodyPr>
          <a:lstStyle/>
          <a:p>
            <a:r>
              <a:rPr lang="en-US" sz="3200" dirty="0"/>
              <a:t>Obfuscated programs</a:t>
            </a:r>
          </a:p>
        </p:txBody>
      </p:sp>
      <p:sp>
        <p:nvSpPr>
          <p:cNvPr id="3" name="Right Arrow 2">
            <a:extLst>
              <a:ext uri="{FF2B5EF4-FFF2-40B4-BE49-F238E27FC236}">
                <a16:creationId xmlns:a16="http://schemas.microsoft.com/office/drawing/2014/main" id="{FF26B013-7FD6-86B9-E198-46166C4C6070}"/>
              </a:ext>
            </a:extLst>
          </p:cNvPr>
          <p:cNvSpPr/>
          <p:nvPr/>
        </p:nvSpPr>
        <p:spPr>
          <a:xfrm>
            <a:off x="4816176" y="2144645"/>
            <a:ext cx="2748051" cy="2105655"/>
          </a:xfrm>
          <a:prstGeom prst="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Obfuscation Magic</a:t>
            </a:r>
          </a:p>
        </p:txBody>
      </p:sp>
      <p:sp>
        <p:nvSpPr>
          <p:cNvPr id="25" name="TextBox 24">
            <a:extLst>
              <a:ext uri="{FF2B5EF4-FFF2-40B4-BE49-F238E27FC236}">
                <a16:creationId xmlns:a16="http://schemas.microsoft.com/office/drawing/2014/main" id="{29C0259E-7B84-E13A-15C4-586BD0BA9DA5}"/>
              </a:ext>
            </a:extLst>
          </p:cNvPr>
          <p:cNvSpPr txBox="1"/>
          <p:nvPr/>
        </p:nvSpPr>
        <p:spPr>
          <a:xfrm>
            <a:off x="2330853" y="5467295"/>
            <a:ext cx="1111394" cy="584775"/>
          </a:xfrm>
          <a:prstGeom prst="rect">
            <a:avLst/>
          </a:prstGeom>
          <a:noFill/>
        </p:spPr>
        <p:txBody>
          <a:bodyPr wrap="none" rtlCol="0">
            <a:spAutoFit/>
          </a:bodyPr>
          <a:lstStyle/>
          <a:p>
            <a:r>
              <a:rPr lang="en-US" sz="3200" dirty="0"/>
              <a:t>False </a:t>
            </a:r>
          </a:p>
        </p:txBody>
      </p:sp>
      <p:pic>
        <p:nvPicPr>
          <p:cNvPr id="26" name="Picture 25">
            <a:extLst>
              <a:ext uri="{FF2B5EF4-FFF2-40B4-BE49-F238E27FC236}">
                <a16:creationId xmlns:a16="http://schemas.microsoft.com/office/drawing/2014/main" id="{BAEBA4A0-E314-33A4-D063-C251F3EB1380}"/>
              </a:ext>
            </a:extLst>
          </p:cNvPr>
          <p:cNvPicPr>
            <a:picLocks noChangeAspect="1"/>
          </p:cNvPicPr>
          <p:nvPr/>
        </p:nvPicPr>
        <p:blipFill>
          <a:blip r:embed="rId10"/>
          <a:stretch>
            <a:fillRect/>
          </a:stretch>
        </p:blipFill>
        <p:spPr>
          <a:xfrm>
            <a:off x="3433850" y="5590961"/>
            <a:ext cx="994182" cy="418603"/>
          </a:xfrm>
          <a:prstGeom prst="rect">
            <a:avLst/>
          </a:prstGeom>
        </p:spPr>
      </p:pic>
      <p:sp>
        <p:nvSpPr>
          <p:cNvPr id="27" name="TextBox 26">
            <a:extLst>
              <a:ext uri="{FF2B5EF4-FFF2-40B4-BE49-F238E27FC236}">
                <a16:creationId xmlns:a16="http://schemas.microsoft.com/office/drawing/2014/main" id="{26762501-DEBF-B758-6580-64B723E7BDF9}"/>
              </a:ext>
            </a:extLst>
          </p:cNvPr>
          <p:cNvSpPr txBox="1"/>
          <p:nvPr/>
        </p:nvSpPr>
        <p:spPr>
          <a:xfrm>
            <a:off x="2428133" y="2312047"/>
            <a:ext cx="593432" cy="1077218"/>
          </a:xfrm>
          <a:prstGeom prst="rect">
            <a:avLst/>
          </a:prstGeom>
          <a:noFill/>
        </p:spPr>
        <p:txBody>
          <a:bodyPr wrap="none" rtlCol="0">
            <a:spAutoFit/>
          </a:bodyPr>
          <a:lstStyle/>
          <a:p>
            <a:r>
              <a:rPr lang="en-US" sz="6400" dirty="0"/>
              <a:t>=</a:t>
            </a:r>
          </a:p>
        </p:txBody>
      </p:sp>
      <p:pic>
        <p:nvPicPr>
          <p:cNvPr id="32" name="Picture 31">
            <a:extLst>
              <a:ext uri="{FF2B5EF4-FFF2-40B4-BE49-F238E27FC236}">
                <a16:creationId xmlns:a16="http://schemas.microsoft.com/office/drawing/2014/main" id="{D91FB6D3-A36D-9A53-48D2-4C9E901CD17C}"/>
              </a:ext>
            </a:extLst>
          </p:cNvPr>
          <p:cNvPicPr>
            <a:picLocks noChangeAspect="1"/>
          </p:cNvPicPr>
          <p:nvPr/>
        </p:nvPicPr>
        <p:blipFill>
          <a:blip r:embed="rId11"/>
          <a:stretch>
            <a:fillRect/>
          </a:stretch>
        </p:blipFill>
        <p:spPr>
          <a:xfrm>
            <a:off x="9807462" y="5634547"/>
            <a:ext cx="531991" cy="455992"/>
          </a:xfrm>
          <a:prstGeom prst="rect">
            <a:avLst/>
          </a:prstGeom>
        </p:spPr>
      </p:pic>
      <p:pic>
        <p:nvPicPr>
          <p:cNvPr id="33" name="Graphic 32" descr="Lights On with solid fill">
            <a:extLst>
              <a:ext uri="{FF2B5EF4-FFF2-40B4-BE49-F238E27FC236}">
                <a16:creationId xmlns:a16="http://schemas.microsoft.com/office/drawing/2014/main" id="{0AAA3ECA-5DE1-9713-7392-24031CDBA3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7597" y="5370674"/>
            <a:ext cx="914400" cy="914400"/>
          </a:xfrm>
          <a:prstGeom prst="rect">
            <a:avLst/>
          </a:prstGeom>
        </p:spPr>
      </p:pic>
    </p:spTree>
    <p:extLst>
      <p:ext uri="{BB962C8B-B14F-4D97-AF65-F5344CB8AC3E}">
        <p14:creationId xmlns:p14="http://schemas.microsoft.com/office/powerpoint/2010/main" val="227813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C45C1F5-6F3F-CC3E-F17A-39B75E4896EA}"/>
              </a:ext>
            </a:extLst>
          </p:cNvPr>
          <p:cNvSpPr/>
          <p:nvPr/>
        </p:nvSpPr>
        <p:spPr>
          <a:xfrm>
            <a:off x="7150064"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26B2B89-C45C-FCA5-1FDE-B0D5E4433C8B}"/>
              </a:ext>
            </a:extLst>
          </p:cNvPr>
          <p:cNvGrpSpPr/>
          <p:nvPr/>
        </p:nvGrpSpPr>
        <p:grpSpPr>
          <a:xfrm>
            <a:off x="7365893" y="1901012"/>
            <a:ext cx="707545" cy="707545"/>
            <a:chOff x="9712197" y="2742708"/>
            <a:chExt cx="707545" cy="707545"/>
          </a:xfrm>
        </p:grpSpPr>
        <p:sp>
          <p:nvSpPr>
            <p:cNvPr id="30" name="Oval 29">
              <a:extLst>
                <a:ext uri="{FF2B5EF4-FFF2-40B4-BE49-F238E27FC236}">
                  <a16:creationId xmlns:a16="http://schemas.microsoft.com/office/drawing/2014/main" id="{D8ED81A2-C581-4139-24D8-0569352FAD1E}"/>
                </a:ext>
              </a:extLst>
            </p:cNvPr>
            <p:cNvSpPr/>
            <p:nvPr/>
          </p:nvSpPr>
          <p:spPr>
            <a:xfrm>
              <a:off x="9712197" y="2742708"/>
              <a:ext cx="707545" cy="707545"/>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Question Mark with solid fill">
              <a:extLst>
                <a:ext uri="{FF2B5EF4-FFF2-40B4-BE49-F238E27FC236}">
                  <a16:creationId xmlns:a16="http://schemas.microsoft.com/office/drawing/2014/main" id="{ADB6CB82-A78F-C0D7-50D2-2903D2DC7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3" name="Group 12">
            <a:extLst>
              <a:ext uri="{FF2B5EF4-FFF2-40B4-BE49-F238E27FC236}">
                <a16:creationId xmlns:a16="http://schemas.microsoft.com/office/drawing/2014/main" id="{6D443214-D08D-03F7-E1A3-0FE22453666B}"/>
              </a:ext>
            </a:extLst>
          </p:cNvPr>
          <p:cNvGrpSpPr/>
          <p:nvPr/>
        </p:nvGrpSpPr>
        <p:grpSpPr>
          <a:xfrm>
            <a:off x="8410253" y="2144645"/>
            <a:ext cx="707545" cy="707545"/>
            <a:chOff x="9712197" y="2742708"/>
            <a:chExt cx="707545" cy="707545"/>
          </a:xfrm>
        </p:grpSpPr>
        <p:sp>
          <p:nvSpPr>
            <p:cNvPr id="14" name="Oval 13">
              <a:extLst>
                <a:ext uri="{FF2B5EF4-FFF2-40B4-BE49-F238E27FC236}">
                  <a16:creationId xmlns:a16="http://schemas.microsoft.com/office/drawing/2014/main" id="{9A469477-E7C6-DBAA-928B-CF89903C39EF}"/>
                </a:ext>
              </a:extLst>
            </p:cNvPr>
            <p:cNvSpPr/>
            <p:nvPr/>
          </p:nvSpPr>
          <p:spPr>
            <a:xfrm>
              <a:off x="9712197" y="2742708"/>
              <a:ext cx="707545" cy="707545"/>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Question Mark with solid fill">
              <a:extLst>
                <a:ext uri="{FF2B5EF4-FFF2-40B4-BE49-F238E27FC236}">
                  <a16:creationId xmlns:a16="http://schemas.microsoft.com/office/drawing/2014/main" id="{EB684E9F-F14B-2DE8-90F4-6BA0643ED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0" y="2765893"/>
              <a:ext cx="649224" cy="649224"/>
            </a:xfrm>
            <a:prstGeom prst="rect">
              <a:avLst/>
            </a:prstGeom>
          </p:spPr>
        </p:pic>
      </p:grpSp>
      <p:grpSp>
        <p:nvGrpSpPr>
          <p:cNvPr id="20" name="Group 19">
            <a:extLst>
              <a:ext uri="{FF2B5EF4-FFF2-40B4-BE49-F238E27FC236}">
                <a16:creationId xmlns:a16="http://schemas.microsoft.com/office/drawing/2014/main" id="{F4C2F7B5-19F1-5CFF-AFBE-FAF8BC3D925F}"/>
              </a:ext>
            </a:extLst>
          </p:cNvPr>
          <p:cNvGrpSpPr/>
          <p:nvPr/>
        </p:nvGrpSpPr>
        <p:grpSpPr>
          <a:xfrm>
            <a:off x="9529502" y="2083370"/>
            <a:ext cx="707545" cy="707545"/>
            <a:chOff x="9712197" y="2742708"/>
            <a:chExt cx="707545" cy="707545"/>
          </a:xfrm>
        </p:grpSpPr>
        <p:sp>
          <p:nvSpPr>
            <p:cNvPr id="47" name="Oval 46">
              <a:extLst>
                <a:ext uri="{FF2B5EF4-FFF2-40B4-BE49-F238E27FC236}">
                  <a16:creationId xmlns:a16="http://schemas.microsoft.com/office/drawing/2014/main" id="{AF45099A-3AE1-7334-824E-823D2F0B7B1D}"/>
                </a:ext>
              </a:extLst>
            </p:cNvPr>
            <p:cNvSpPr/>
            <p:nvPr/>
          </p:nvSpPr>
          <p:spPr>
            <a:xfrm>
              <a:off x="9712197" y="2742708"/>
              <a:ext cx="707545" cy="707545"/>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Question Mark with solid fill">
              <a:extLst>
                <a:ext uri="{FF2B5EF4-FFF2-40B4-BE49-F238E27FC236}">
                  <a16:creationId xmlns:a16="http://schemas.microsoft.com/office/drawing/2014/main" id="{FF037727-8D8E-D04F-4F48-E17F3E45B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51" name="Group 50">
            <a:extLst>
              <a:ext uri="{FF2B5EF4-FFF2-40B4-BE49-F238E27FC236}">
                <a16:creationId xmlns:a16="http://schemas.microsoft.com/office/drawing/2014/main" id="{D558C728-C9EE-9718-BAD1-E62CC0721AE4}"/>
              </a:ext>
            </a:extLst>
          </p:cNvPr>
          <p:cNvGrpSpPr/>
          <p:nvPr/>
        </p:nvGrpSpPr>
        <p:grpSpPr>
          <a:xfrm>
            <a:off x="7779786" y="2798119"/>
            <a:ext cx="707545" cy="707545"/>
            <a:chOff x="9712197" y="2742708"/>
            <a:chExt cx="707545" cy="707545"/>
          </a:xfrm>
        </p:grpSpPr>
        <p:sp>
          <p:nvSpPr>
            <p:cNvPr id="52" name="Oval 51">
              <a:extLst>
                <a:ext uri="{FF2B5EF4-FFF2-40B4-BE49-F238E27FC236}">
                  <a16:creationId xmlns:a16="http://schemas.microsoft.com/office/drawing/2014/main" id="{310839F4-6A66-ECC7-938A-79CC044824D7}"/>
                </a:ext>
              </a:extLst>
            </p:cNvPr>
            <p:cNvSpPr/>
            <p:nvPr/>
          </p:nvSpPr>
          <p:spPr>
            <a:xfrm>
              <a:off x="9712197" y="2742708"/>
              <a:ext cx="707545" cy="707545"/>
            </a:xfrm>
            <a:prstGeom prst="ellipse">
              <a:avLst/>
            </a:prstGeom>
            <a:solidFill>
              <a:srgbClr val="009D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Question Mark with solid fill">
              <a:extLst>
                <a:ext uri="{FF2B5EF4-FFF2-40B4-BE49-F238E27FC236}">
                  <a16:creationId xmlns:a16="http://schemas.microsoft.com/office/drawing/2014/main" id="{E0E1630D-6739-A5D7-01F0-86D7E8F59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54" name="Group 53">
            <a:extLst>
              <a:ext uri="{FF2B5EF4-FFF2-40B4-BE49-F238E27FC236}">
                <a16:creationId xmlns:a16="http://schemas.microsoft.com/office/drawing/2014/main" id="{68A84FA9-AA43-3D3E-C065-D1E8A5FDC07E}"/>
              </a:ext>
            </a:extLst>
          </p:cNvPr>
          <p:cNvGrpSpPr/>
          <p:nvPr/>
        </p:nvGrpSpPr>
        <p:grpSpPr>
          <a:xfrm>
            <a:off x="8653933" y="3184031"/>
            <a:ext cx="707545" cy="707545"/>
            <a:chOff x="9712197" y="2742708"/>
            <a:chExt cx="707545" cy="707545"/>
          </a:xfrm>
        </p:grpSpPr>
        <p:sp>
          <p:nvSpPr>
            <p:cNvPr id="55" name="Oval 54">
              <a:extLst>
                <a:ext uri="{FF2B5EF4-FFF2-40B4-BE49-F238E27FC236}">
                  <a16:creationId xmlns:a16="http://schemas.microsoft.com/office/drawing/2014/main" id="{1A095595-FA9D-3275-D823-D344B8041145}"/>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Question Mark with solid fill">
              <a:extLst>
                <a:ext uri="{FF2B5EF4-FFF2-40B4-BE49-F238E27FC236}">
                  <a16:creationId xmlns:a16="http://schemas.microsoft.com/office/drawing/2014/main" id="{9C3F7603-E618-D103-41E1-09840411F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57" name="Group 56">
            <a:extLst>
              <a:ext uri="{FF2B5EF4-FFF2-40B4-BE49-F238E27FC236}">
                <a16:creationId xmlns:a16="http://schemas.microsoft.com/office/drawing/2014/main" id="{DDA27FC6-DA0B-697A-4EB1-FC0226A097C2}"/>
              </a:ext>
            </a:extLst>
          </p:cNvPr>
          <p:cNvGrpSpPr/>
          <p:nvPr/>
        </p:nvGrpSpPr>
        <p:grpSpPr>
          <a:xfrm>
            <a:off x="7938040" y="3727631"/>
            <a:ext cx="707545" cy="707545"/>
            <a:chOff x="9712197" y="2742708"/>
            <a:chExt cx="707545" cy="707545"/>
          </a:xfrm>
        </p:grpSpPr>
        <p:sp>
          <p:nvSpPr>
            <p:cNvPr id="58" name="Oval 57">
              <a:extLst>
                <a:ext uri="{FF2B5EF4-FFF2-40B4-BE49-F238E27FC236}">
                  <a16:creationId xmlns:a16="http://schemas.microsoft.com/office/drawing/2014/main" id="{8026569C-2A48-2E6F-E156-B5393EBD8C27}"/>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Question Mark with solid fill">
              <a:extLst>
                <a:ext uri="{FF2B5EF4-FFF2-40B4-BE49-F238E27FC236}">
                  <a16:creationId xmlns:a16="http://schemas.microsoft.com/office/drawing/2014/main" id="{E2866DA9-73A9-9DB7-E6A9-274ACDD72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0" name="Group 59">
            <a:extLst>
              <a:ext uri="{FF2B5EF4-FFF2-40B4-BE49-F238E27FC236}">
                <a16:creationId xmlns:a16="http://schemas.microsoft.com/office/drawing/2014/main" id="{60E92821-483C-7CD4-9996-22D1E160484C}"/>
              </a:ext>
            </a:extLst>
          </p:cNvPr>
          <p:cNvGrpSpPr/>
          <p:nvPr/>
        </p:nvGrpSpPr>
        <p:grpSpPr>
          <a:xfrm>
            <a:off x="9732846" y="2862111"/>
            <a:ext cx="707545" cy="707545"/>
            <a:chOff x="9712197" y="2742708"/>
            <a:chExt cx="707545" cy="707545"/>
          </a:xfrm>
        </p:grpSpPr>
        <p:sp>
          <p:nvSpPr>
            <p:cNvPr id="61" name="Oval 60">
              <a:extLst>
                <a:ext uri="{FF2B5EF4-FFF2-40B4-BE49-F238E27FC236}">
                  <a16:creationId xmlns:a16="http://schemas.microsoft.com/office/drawing/2014/main" id="{F3CAFC28-D320-2E18-206A-06FA8B8375A6}"/>
                </a:ext>
              </a:extLst>
            </p:cNvPr>
            <p:cNvSpPr/>
            <p:nvPr/>
          </p:nvSpPr>
          <p:spPr>
            <a:xfrm>
              <a:off x="9712197" y="2742708"/>
              <a:ext cx="707545" cy="707545"/>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Question Mark with solid fill">
              <a:extLst>
                <a:ext uri="{FF2B5EF4-FFF2-40B4-BE49-F238E27FC236}">
                  <a16:creationId xmlns:a16="http://schemas.microsoft.com/office/drawing/2014/main" id="{F070CD7A-B3D8-F197-8B7E-44B16DCDC9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3" name="Group 62">
            <a:extLst>
              <a:ext uri="{FF2B5EF4-FFF2-40B4-BE49-F238E27FC236}">
                <a16:creationId xmlns:a16="http://schemas.microsoft.com/office/drawing/2014/main" id="{5BF4AA48-19F7-82FF-7BB4-822AA53473F0}"/>
              </a:ext>
            </a:extLst>
          </p:cNvPr>
          <p:cNvGrpSpPr/>
          <p:nvPr/>
        </p:nvGrpSpPr>
        <p:grpSpPr>
          <a:xfrm>
            <a:off x="10524452" y="2161092"/>
            <a:ext cx="707545" cy="707545"/>
            <a:chOff x="9712197" y="2742708"/>
            <a:chExt cx="707545" cy="707545"/>
          </a:xfrm>
        </p:grpSpPr>
        <p:sp>
          <p:nvSpPr>
            <p:cNvPr id="64" name="Oval 63">
              <a:extLst>
                <a:ext uri="{FF2B5EF4-FFF2-40B4-BE49-F238E27FC236}">
                  <a16:creationId xmlns:a16="http://schemas.microsoft.com/office/drawing/2014/main" id="{13AAF126-5D6A-F66A-E17D-AF16E5D446FE}"/>
                </a:ext>
              </a:extLst>
            </p:cNvPr>
            <p:cNvSpPr/>
            <p:nvPr/>
          </p:nvSpPr>
          <p:spPr>
            <a:xfrm>
              <a:off x="9712197" y="2742708"/>
              <a:ext cx="707545" cy="707545"/>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Question Mark with solid fill">
              <a:extLst>
                <a:ext uri="{FF2B5EF4-FFF2-40B4-BE49-F238E27FC236}">
                  <a16:creationId xmlns:a16="http://schemas.microsoft.com/office/drawing/2014/main" id="{58D7DD4C-E54F-4C7A-FCED-45D1BA134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6" name="Group 65">
            <a:extLst>
              <a:ext uri="{FF2B5EF4-FFF2-40B4-BE49-F238E27FC236}">
                <a16:creationId xmlns:a16="http://schemas.microsoft.com/office/drawing/2014/main" id="{5FCB198D-EB42-D2E7-747F-BBFD3E17150D}"/>
              </a:ext>
            </a:extLst>
          </p:cNvPr>
          <p:cNvGrpSpPr/>
          <p:nvPr/>
        </p:nvGrpSpPr>
        <p:grpSpPr>
          <a:xfrm>
            <a:off x="10900674" y="3063652"/>
            <a:ext cx="707545" cy="707545"/>
            <a:chOff x="9712197" y="2742708"/>
            <a:chExt cx="707545" cy="707545"/>
          </a:xfrm>
        </p:grpSpPr>
        <p:sp>
          <p:nvSpPr>
            <p:cNvPr id="67" name="Oval 66">
              <a:extLst>
                <a:ext uri="{FF2B5EF4-FFF2-40B4-BE49-F238E27FC236}">
                  <a16:creationId xmlns:a16="http://schemas.microsoft.com/office/drawing/2014/main" id="{C20EB93B-83BA-5ACA-8C84-D21F9FB8C25D}"/>
                </a:ext>
              </a:extLst>
            </p:cNvPr>
            <p:cNvSpPr/>
            <p:nvPr/>
          </p:nvSpPr>
          <p:spPr>
            <a:xfrm>
              <a:off x="9712197" y="2742708"/>
              <a:ext cx="707545" cy="707545"/>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Question Mark with solid fill">
              <a:extLst>
                <a:ext uri="{FF2B5EF4-FFF2-40B4-BE49-F238E27FC236}">
                  <a16:creationId xmlns:a16="http://schemas.microsoft.com/office/drawing/2014/main" id="{633BB33A-6896-49B0-C921-2BD497C94C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69" name="Group 68">
            <a:extLst>
              <a:ext uri="{FF2B5EF4-FFF2-40B4-BE49-F238E27FC236}">
                <a16:creationId xmlns:a16="http://schemas.microsoft.com/office/drawing/2014/main" id="{4E81247D-6B11-6FF0-8BBD-123B638D78BD}"/>
              </a:ext>
            </a:extLst>
          </p:cNvPr>
          <p:cNvGrpSpPr/>
          <p:nvPr/>
        </p:nvGrpSpPr>
        <p:grpSpPr>
          <a:xfrm>
            <a:off x="9374899" y="3626939"/>
            <a:ext cx="707545" cy="707545"/>
            <a:chOff x="9712197" y="2742708"/>
            <a:chExt cx="707545" cy="707545"/>
          </a:xfrm>
        </p:grpSpPr>
        <p:sp>
          <p:nvSpPr>
            <p:cNvPr id="70" name="Oval 69">
              <a:extLst>
                <a:ext uri="{FF2B5EF4-FFF2-40B4-BE49-F238E27FC236}">
                  <a16:creationId xmlns:a16="http://schemas.microsoft.com/office/drawing/2014/main" id="{D417FFD0-C5F6-14EB-BBBC-9DA45DEA8E50}"/>
                </a:ext>
              </a:extLst>
            </p:cNvPr>
            <p:cNvSpPr/>
            <p:nvPr/>
          </p:nvSpPr>
          <p:spPr>
            <a:xfrm>
              <a:off x="9712197" y="2742708"/>
              <a:ext cx="707545" cy="707545"/>
            </a:xfrm>
            <a:prstGeom prst="ellipse">
              <a:avLst/>
            </a:prstGeom>
            <a:solidFill>
              <a:srgbClr val="E7F9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Question Mark with solid fill">
              <a:extLst>
                <a:ext uri="{FF2B5EF4-FFF2-40B4-BE49-F238E27FC236}">
                  <a16:creationId xmlns:a16="http://schemas.microsoft.com/office/drawing/2014/main" id="{08B8FF51-641B-8A13-1C2E-FC13401BA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72" name="Group 71">
            <a:extLst>
              <a:ext uri="{FF2B5EF4-FFF2-40B4-BE49-F238E27FC236}">
                <a16:creationId xmlns:a16="http://schemas.microsoft.com/office/drawing/2014/main" id="{EC3936DE-0CEF-0D99-8437-FC603D201F16}"/>
              </a:ext>
            </a:extLst>
          </p:cNvPr>
          <p:cNvGrpSpPr/>
          <p:nvPr/>
        </p:nvGrpSpPr>
        <p:grpSpPr>
          <a:xfrm>
            <a:off x="10385564" y="3803591"/>
            <a:ext cx="707545" cy="707545"/>
            <a:chOff x="9712197" y="2742708"/>
            <a:chExt cx="707545" cy="707545"/>
          </a:xfrm>
        </p:grpSpPr>
        <p:sp>
          <p:nvSpPr>
            <p:cNvPr id="73" name="Oval 72">
              <a:extLst>
                <a:ext uri="{FF2B5EF4-FFF2-40B4-BE49-F238E27FC236}">
                  <a16:creationId xmlns:a16="http://schemas.microsoft.com/office/drawing/2014/main" id="{ABC16543-8C13-3FC3-C6DB-401507BF8604}"/>
                </a:ext>
              </a:extLst>
            </p:cNvPr>
            <p:cNvSpPr/>
            <p:nvPr/>
          </p:nvSpPr>
          <p:spPr>
            <a:xfrm>
              <a:off x="9712197" y="2742708"/>
              <a:ext cx="707545" cy="707545"/>
            </a:xfrm>
            <a:prstGeom prst="ellipse">
              <a:avLst/>
            </a:prstGeom>
            <a:solidFill>
              <a:srgbClr val="00FD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descr="Question Mark with solid fill">
              <a:extLst>
                <a:ext uri="{FF2B5EF4-FFF2-40B4-BE49-F238E27FC236}">
                  <a16:creationId xmlns:a16="http://schemas.microsoft.com/office/drawing/2014/main" id="{25ED46CB-F54C-4652-2672-38D29872A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75" name="Group 74">
            <a:extLst>
              <a:ext uri="{FF2B5EF4-FFF2-40B4-BE49-F238E27FC236}">
                <a16:creationId xmlns:a16="http://schemas.microsoft.com/office/drawing/2014/main" id="{86F0E770-79F9-6BF7-53B7-EE92924B3536}"/>
              </a:ext>
            </a:extLst>
          </p:cNvPr>
          <p:cNvGrpSpPr/>
          <p:nvPr/>
        </p:nvGrpSpPr>
        <p:grpSpPr>
          <a:xfrm>
            <a:off x="11347968" y="1894214"/>
            <a:ext cx="707545" cy="707545"/>
            <a:chOff x="9712197" y="2742708"/>
            <a:chExt cx="707545" cy="707545"/>
          </a:xfrm>
        </p:grpSpPr>
        <p:sp>
          <p:nvSpPr>
            <p:cNvPr id="76" name="Oval 75">
              <a:extLst>
                <a:ext uri="{FF2B5EF4-FFF2-40B4-BE49-F238E27FC236}">
                  <a16:creationId xmlns:a16="http://schemas.microsoft.com/office/drawing/2014/main" id="{59BBDFF0-48DA-6070-A934-C03B26D2C2E9}"/>
                </a:ext>
              </a:extLst>
            </p:cNvPr>
            <p:cNvSpPr/>
            <p:nvPr/>
          </p:nvSpPr>
          <p:spPr>
            <a:xfrm>
              <a:off x="9712197" y="2742708"/>
              <a:ext cx="707545" cy="707545"/>
            </a:xfrm>
            <a:prstGeom prst="ellipse">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Question Mark with solid fill">
              <a:extLst>
                <a:ext uri="{FF2B5EF4-FFF2-40B4-BE49-F238E27FC236}">
                  <a16:creationId xmlns:a16="http://schemas.microsoft.com/office/drawing/2014/main" id="{152C51DC-F4E3-2AD8-49AD-07D0334FE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sp>
        <p:nvSpPr>
          <p:cNvPr id="4" name="TextBox 3">
            <a:extLst>
              <a:ext uri="{FF2B5EF4-FFF2-40B4-BE49-F238E27FC236}">
                <a16:creationId xmlns:a16="http://schemas.microsoft.com/office/drawing/2014/main" id="{EB9F0364-84B4-6A39-0AE4-8671E13E6F8E}"/>
              </a:ext>
            </a:extLst>
          </p:cNvPr>
          <p:cNvSpPr txBox="1"/>
          <p:nvPr/>
        </p:nvSpPr>
        <p:spPr>
          <a:xfrm>
            <a:off x="401782" y="387928"/>
            <a:ext cx="9203160" cy="707886"/>
          </a:xfrm>
          <a:prstGeom prst="rect">
            <a:avLst/>
          </a:prstGeom>
          <a:noFill/>
        </p:spPr>
        <p:txBody>
          <a:bodyPr wrap="none" rtlCol="0">
            <a:spAutoFit/>
          </a:bodyPr>
          <a:lstStyle/>
          <a:p>
            <a:r>
              <a:rPr lang="en-US" sz="4000" dirty="0"/>
              <a:t>Waters-Wu First Step: Many OWF Instances</a:t>
            </a:r>
          </a:p>
        </p:txBody>
      </p:sp>
      <p:pic>
        <p:nvPicPr>
          <p:cNvPr id="2" name="Graphic 1" descr="Monster with solid fill">
            <a:extLst>
              <a:ext uri="{FF2B5EF4-FFF2-40B4-BE49-F238E27FC236}">
                <a16:creationId xmlns:a16="http://schemas.microsoft.com/office/drawing/2014/main" id="{621AE5C8-1DAA-8963-8D39-2A25AC7495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902" y="4722109"/>
            <a:ext cx="1799066" cy="1799066"/>
          </a:xfrm>
          <a:prstGeom prst="rect">
            <a:avLst/>
          </a:prstGeom>
        </p:spPr>
      </p:pic>
      <p:sp>
        <p:nvSpPr>
          <p:cNvPr id="9" name="TextBox 8">
            <a:extLst>
              <a:ext uri="{FF2B5EF4-FFF2-40B4-BE49-F238E27FC236}">
                <a16:creationId xmlns:a16="http://schemas.microsoft.com/office/drawing/2014/main" id="{1E91D68A-7AB9-B5E6-444F-AF2C37217EBA}"/>
              </a:ext>
            </a:extLst>
          </p:cNvPr>
          <p:cNvSpPr txBox="1"/>
          <p:nvPr/>
        </p:nvSpPr>
        <p:spPr>
          <a:xfrm>
            <a:off x="7502942" y="1143176"/>
            <a:ext cx="4346719" cy="954107"/>
          </a:xfrm>
          <a:prstGeom prst="rect">
            <a:avLst/>
          </a:prstGeom>
          <a:noFill/>
        </p:spPr>
        <p:txBody>
          <a:bodyPr wrap="square" rtlCol="0">
            <a:spAutoFit/>
          </a:bodyPr>
          <a:lstStyle/>
          <a:p>
            <a:pPr algn="ctr"/>
            <a:r>
              <a:rPr lang="en-US" sz="2800" dirty="0"/>
              <a:t>One pseudorandom instance of OWF per statement </a:t>
            </a:r>
          </a:p>
        </p:txBody>
      </p:sp>
      <p:sp>
        <p:nvSpPr>
          <p:cNvPr id="19" name="Curved Right Arrow 18">
            <a:extLst>
              <a:ext uri="{FF2B5EF4-FFF2-40B4-BE49-F238E27FC236}">
                <a16:creationId xmlns:a16="http://schemas.microsoft.com/office/drawing/2014/main" id="{32931600-E44E-1EF1-DAD0-8559C712C5E8}"/>
              </a:ext>
            </a:extLst>
          </p:cNvPr>
          <p:cNvSpPr/>
          <p:nvPr/>
        </p:nvSpPr>
        <p:spPr>
          <a:xfrm rot="10800000" flipH="1">
            <a:off x="8953141" y="3052376"/>
            <a:ext cx="711081" cy="2957188"/>
          </a:xfrm>
          <a:prstGeom prst="curved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Graphic 9" descr="Monster with solid fill">
            <a:extLst>
              <a:ext uri="{FF2B5EF4-FFF2-40B4-BE49-F238E27FC236}">
                <a16:creationId xmlns:a16="http://schemas.microsoft.com/office/drawing/2014/main" id="{BD4716A4-5E00-3DA1-4975-756EB2735E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3911" y="4799834"/>
            <a:ext cx="1727093" cy="1727093"/>
          </a:xfrm>
          <a:prstGeom prst="rect">
            <a:avLst/>
          </a:prstGeom>
        </p:spPr>
      </p:pic>
      <p:grpSp>
        <p:nvGrpSpPr>
          <p:cNvPr id="11" name="Group 10">
            <a:extLst>
              <a:ext uri="{FF2B5EF4-FFF2-40B4-BE49-F238E27FC236}">
                <a16:creationId xmlns:a16="http://schemas.microsoft.com/office/drawing/2014/main" id="{7B894B8B-1440-2AE9-463C-7B0C2C631254}"/>
              </a:ext>
            </a:extLst>
          </p:cNvPr>
          <p:cNvGrpSpPr/>
          <p:nvPr/>
        </p:nvGrpSpPr>
        <p:grpSpPr>
          <a:xfrm>
            <a:off x="282841" y="1143176"/>
            <a:ext cx="4908636" cy="3462670"/>
            <a:chOff x="282841" y="1143176"/>
            <a:chExt cx="4908636" cy="3462670"/>
          </a:xfrm>
        </p:grpSpPr>
        <p:sp>
          <p:nvSpPr>
            <p:cNvPr id="12" name="Rectangle 11">
              <a:extLst>
                <a:ext uri="{FF2B5EF4-FFF2-40B4-BE49-F238E27FC236}">
                  <a16:creationId xmlns:a16="http://schemas.microsoft.com/office/drawing/2014/main" id="{20F4BD02-CF1A-CD38-4983-3BDB94E2EF8E}"/>
                </a:ext>
              </a:extLst>
            </p:cNvPr>
            <p:cNvSpPr/>
            <p:nvPr/>
          </p:nvSpPr>
          <p:spPr>
            <a:xfrm>
              <a:off x="282841"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BAB499C-C1C6-DDC5-B481-8B2F3C6E427E}"/>
                </a:ext>
              </a:extLst>
            </p:cNvPr>
            <p:cNvPicPr>
              <a:picLocks noChangeAspect="1"/>
            </p:cNvPicPr>
            <p:nvPr/>
          </p:nvPicPr>
          <p:blipFill>
            <a:blip r:embed="rId9"/>
            <a:stretch>
              <a:fillRect/>
            </a:stretch>
          </p:blipFill>
          <p:spPr>
            <a:xfrm>
              <a:off x="2330853" y="1924198"/>
              <a:ext cx="812609" cy="356755"/>
            </a:xfrm>
            <a:prstGeom prst="rect">
              <a:avLst/>
            </a:prstGeom>
          </p:spPr>
        </p:pic>
      </p:grpSp>
      <p:sp>
        <p:nvSpPr>
          <p:cNvPr id="21" name="TextBox 20">
            <a:extLst>
              <a:ext uri="{FF2B5EF4-FFF2-40B4-BE49-F238E27FC236}">
                <a16:creationId xmlns:a16="http://schemas.microsoft.com/office/drawing/2014/main" id="{16D1FDFF-F1CD-8DA2-EA43-60BF15AA1AB8}"/>
              </a:ext>
            </a:extLst>
          </p:cNvPr>
          <p:cNvSpPr txBox="1"/>
          <p:nvPr/>
        </p:nvSpPr>
        <p:spPr>
          <a:xfrm>
            <a:off x="854847" y="3339305"/>
            <a:ext cx="3764620" cy="584775"/>
          </a:xfrm>
          <a:prstGeom prst="rect">
            <a:avLst/>
          </a:prstGeom>
          <a:noFill/>
        </p:spPr>
        <p:txBody>
          <a:bodyPr wrap="none" rtlCol="0">
            <a:spAutoFit/>
          </a:bodyPr>
          <a:lstStyle/>
          <a:p>
            <a:r>
              <a:rPr lang="en-US" sz="3200" dirty="0"/>
              <a:t>Obfuscated programs</a:t>
            </a:r>
          </a:p>
        </p:txBody>
      </p:sp>
      <p:sp>
        <p:nvSpPr>
          <p:cNvPr id="3" name="Right Arrow 2">
            <a:extLst>
              <a:ext uri="{FF2B5EF4-FFF2-40B4-BE49-F238E27FC236}">
                <a16:creationId xmlns:a16="http://schemas.microsoft.com/office/drawing/2014/main" id="{FF26B013-7FD6-86B9-E198-46166C4C6070}"/>
              </a:ext>
            </a:extLst>
          </p:cNvPr>
          <p:cNvSpPr/>
          <p:nvPr/>
        </p:nvSpPr>
        <p:spPr>
          <a:xfrm>
            <a:off x="4816176" y="2144645"/>
            <a:ext cx="2748051" cy="2105655"/>
          </a:xfrm>
          <a:prstGeom prst="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Obfuscation Magic</a:t>
            </a:r>
          </a:p>
        </p:txBody>
      </p:sp>
      <p:sp>
        <p:nvSpPr>
          <p:cNvPr id="25" name="TextBox 24">
            <a:extLst>
              <a:ext uri="{FF2B5EF4-FFF2-40B4-BE49-F238E27FC236}">
                <a16:creationId xmlns:a16="http://schemas.microsoft.com/office/drawing/2014/main" id="{29C0259E-7B84-E13A-15C4-586BD0BA9DA5}"/>
              </a:ext>
            </a:extLst>
          </p:cNvPr>
          <p:cNvSpPr txBox="1"/>
          <p:nvPr/>
        </p:nvSpPr>
        <p:spPr>
          <a:xfrm>
            <a:off x="2330853" y="5467295"/>
            <a:ext cx="1111394" cy="584775"/>
          </a:xfrm>
          <a:prstGeom prst="rect">
            <a:avLst/>
          </a:prstGeom>
          <a:noFill/>
        </p:spPr>
        <p:txBody>
          <a:bodyPr wrap="none" rtlCol="0">
            <a:spAutoFit/>
          </a:bodyPr>
          <a:lstStyle/>
          <a:p>
            <a:r>
              <a:rPr lang="en-US" sz="3200" dirty="0"/>
              <a:t>False </a:t>
            </a:r>
          </a:p>
        </p:txBody>
      </p:sp>
      <p:pic>
        <p:nvPicPr>
          <p:cNvPr id="26" name="Picture 25">
            <a:extLst>
              <a:ext uri="{FF2B5EF4-FFF2-40B4-BE49-F238E27FC236}">
                <a16:creationId xmlns:a16="http://schemas.microsoft.com/office/drawing/2014/main" id="{BAEBA4A0-E314-33A4-D063-C251F3EB1380}"/>
              </a:ext>
            </a:extLst>
          </p:cNvPr>
          <p:cNvPicPr>
            <a:picLocks noChangeAspect="1"/>
          </p:cNvPicPr>
          <p:nvPr/>
        </p:nvPicPr>
        <p:blipFill>
          <a:blip r:embed="rId10"/>
          <a:stretch>
            <a:fillRect/>
          </a:stretch>
        </p:blipFill>
        <p:spPr>
          <a:xfrm>
            <a:off x="3433850" y="5590961"/>
            <a:ext cx="994182" cy="418603"/>
          </a:xfrm>
          <a:prstGeom prst="rect">
            <a:avLst/>
          </a:prstGeom>
        </p:spPr>
      </p:pic>
      <p:sp>
        <p:nvSpPr>
          <p:cNvPr id="27" name="TextBox 26">
            <a:extLst>
              <a:ext uri="{FF2B5EF4-FFF2-40B4-BE49-F238E27FC236}">
                <a16:creationId xmlns:a16="http://schemas.microsoft.com/office/drawing/2014/main" id="{26762501-DEBF-B758-6580-64B723E7BDF9}"/>
              </a:ext>
            </a:extLst>
          </p:cNvPr>
          <p:cNvSpPr txBox="1"/>
          <p:nvPr/>
        </p:nvSpPr>
        <p:spPr>
          <a:xfrm>
            <a:off x="2428133" y="2312047"/>
            <a:ext cx="593432" cy="1077218"/>
          </a:xfrm>
          <a:prstGeom prst="rect">
            <a:avLst/>
          </a:prstGeom>
          <a:noFill/>
        </p:spPr>
        <p:txBody>
          <a:bodyPr wrap="none" rtlCol="0">
            <a:spAutoFit/>
          </a:bodyPr>
          <a:lstStyle/>
          <a:p>
            <a:r>
              <a:rPr lang="en-US" sz="6400" dirty="0"/>
              <a:t>=</a:t>
            </a:r>
          </a:p>
        </p:txBody>
      </p:sp>
      <p:pic>
        <p:nvPicPr>
          <p:cNvPr id="32" name="Picture 31">
            <a:extLst>
              <a:ext uri="{FF2B5EF4-FFF2-40B4-BE49-F238E27FC236}">
                <a16:creationId xmlns:a16="http://schemas.microsoft.com/office/drawing/2014/main" id="{D91FB6D3-A36D-9A53-48D2-4C9E901CD17C}"/>
              </a:ext>
            </a:extLst>
          </p:cNvPr>
          <p:cNvPicPr>
            <a:picLocks noChangeAspect="1"/>
          </p:cNvPicPr>
          <p:nvPr/>
        </p:nvPicPr>
        <p:blipFill>
          <a:blip r:embed="rId11"/>
          <a:stretch>
            <a:fillRect/>
          </a:stretch>
        </p:blipFill>
        <p:spPr>
          <a:xfrm>
            <a:off x="9807462" y="5634547"/>
            <a:ext cx="531991" cy="455992"/>
          </a:xfrm>
          <a:prstGeom prst="rect">
            <a:avLst/>
          </a:prstGeom>
        </p:spPr>
      </p:pic>
      <p:pic>
        <p:nvPicPr>
          <p:cNvPr id="33" name="Graphic 32" descr="Lights On with solid fill">
            <a:extLst>
              <a:ext uri="{FF2B5EF4-FFF2-40B4-BE49-F238E27FC236}">
                <a16:creationId xmlns:a16="http://schemas.microsoft.com/office/drawing/2014/main" id="{0AAA3ECA-5DE1-9713-7392-24031CDBA34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7597" y="5370674"/>
            <a:ext cx="914400" cy="914400"/>
          </a:xfrm>
          <a:prstGeom prst="rect">
            <a:avLst/>
          </a:prstGeom>
        </p:spPr>
      </p:pic>
      <p:grpSp>
        <p:nvGrpSpPr>
          <p:cNvPr id="17" name="Group 16">
            <a:extLst>
              <a:ext uri="{FF2B5EF4-FFF2-40B4-BE49-F238E27FC236}">
                <a16:creationId xmlns:a16="http://schemas.microsoft.com/office/drawing/2014/main" id="{D752EC23-6FBD-FEAD-C204-6DB203DE5ABC}"/>
              </a:ext>
            </a:extLst>
          </p:cNvPr>
          <p:cNvGrpSpPr/>
          <p:nvPr/>
        </p:nvGrpSpPr>
        <p:grpSpPr>
          <a:xfrm>
            <a:off x="1527292" y="4722109"/>
            <a:ext cx="9137416" cy="1467695"/>
            <a:chOff x="1527292" y="4722109"/>
            <a:chExt cx="9137416" cy="1467695"/>
          </a:xfrm>
        </p:grpSpPr>
        <p:grpSp>
          <p:nvGrpSpPr>
            <p:cNvPr id="7" name="Group 6">
              <a:extLst>
                <a:ext uri="{FF2B5EF4-FFF2-40B4-BE49-F238E27FC236}">
                  <a16:creationId xmlns:a16="http://schemas.microsoft.com/office/drawing/2014/main" id="{0D05A5B7-B3E7-545F-4400-25EBF6AF11CC}"/>
                </a:ext>
              </a:extLst>
            </p:cNvPr>
            <p:cNvGrpSpPr/>
            <p:nvPr/>
          </p:nvGrpSpPr>
          <p:grpSpPr>
            <a:xfrm>
              <a:off x="1527292" y="4722109"/>
              <a:ext cx="9137416" cy="1467695"/>
              <a:chOff x="-269553" y="5002377"/>
              <a:chExt cx="9137416" cy="1467695"/>
            </a:xfrm>
          </p:grpSpPr>
          <p:sp>
            <p:nvSpPr>
              <p:cNvPr id="5" name="Rectangular Callout 4">
                <a:extLst>
                  <a:ext uri="{FF2B5EF4-FFF2-40B4-BE49-F238E27FC236}">
                    <a16:creationId xmlns:a16="http://schemas.microsoft.com/office/drawing/2014/main" id="{D22DBB15-7A66-E1BB-BBA6-E581224C95B7}"/>
                  </a:ext>
                </a:extLst>
              </p:cNvPr>
              <p:cNvSpPr/>
              <p:nvPr/>
            </p:nvSpPr>
            <p:spPr>
              <a:xfrm>
                <a:off x="-269553" y="5002377"/>
                <a:ext cx="9137416" cy="1467695"/>
              </a:xfrm>
              <a:prstGeom prst="wedgeRectCallout">
                <a:avLst>
                  <a:gd name="adj1" fmla="val 2083"/>
                  <a:gd name="adj2" fmla="val -124090"/>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800" dirty="0">
                    <a:solidFill>
                      <a:schemeClr val="tx1"/>
                    </a:solidFill>
                  </a:rPr>
                  <a:t>Complexity-leveraging based on the number of statements</a:t>
                </a:r>
              </a:p>
              <a:p>
                <a:pPr marL="457200" indent="-457200">
                  <a:buFont typeface="Arial" panose="020B0604020202020204" pitchFamily="34" charset="0"/>
                  <a:buChar char="•"/>
                </a:pPr>
                <a:r>
                  <a:rPr lang="en-US" sz="2800" dirty="0">
                    <a:solidFill>
                      <a:schemeClr val="tx1"/>
                    </a:solidFill>
                  </a:rPr>
                  <a:t>CRS contains obfuscated programs </a:t>
                </a:r>
                <a:r>
                  <a:rPr lang="en-US" sz="2800" dirty="0">
                    <a:solidFill>
                      <a:schemeClr val="tx1"/>
                    </a:solidFill>
                    <a:sym typeface="Wingdings" pitchFamily="2" charset="2"/>
                  </a:rPr>
                  <a:t> large CRS</a:t>
                </a:r>
              </a:p>
              <a:p>
                <a:pPr marL="457200" indent="-457200">
                  <a:buFont typeface="Arial" panose="020B0604020202020204" pitchFamily="34" charset="0"/>
                  <a:buChar char="•"/>
                </a:pPr>
                <a:r>
                  <a:rPr lang="en-US" sz="2800" dirty="0">
                    <a:solidFill>
                      <a:schemeClr val="tx1"/>
                    </a:solidFill>
                    <a:sym typeface="Wingdings" pitchFamily="2" charset="2"/>
                  </a:rPr>
                  <a:t>Only OWF challenges in      , OWF not used yet   small </a:t>
                </a:r>
              </a:p>
            </p:txBody>
          </p:sp>
          <p:pic>
            <p:nvPicPr>
              <p:cNvPr id="6" name="Picture 5">
                <a:extLst>
                  <a:ext uri="{FF2B5EF4-FFF2-40B4-BE49-F238E27FC236}">
                    <a16:creationId xmlns:a16="http://schemas.microsoft.com/office/drawing/2014/main" id="{239C814E-0129-E022-0E69-E46A5FE49345}"/>
                  </a:ext>
                </a:extLst>
              </p:cNvPr>
              <p:cNvPicPr>
                <a:picLocks noChangeAspect="1"/>
              </p:cNvPicPr>
              <p:nvPr/>
            </p:nvPicPr>
            <p:blipFill>
              <a:blip r:embed="rId14"/>
              <a:stretch>
                <a:fillRect/>
              </a:stretch>
            </p:blipFill>
            <p:spPr>
              <a:xfrm>
                <a:off x="3791126" y="5999446"/>
                <a:ext cx="349716" cy="279773"/>
              </a:xfrm>
              <a:prstGeom prst="rect">
                <a:avLst/>
              </a:prstGeom>
            </p:spPr>
          </p:pic>
        </p:grpSp>
        <p:pic>
          <p:nvPicPr>
            <p:cNvPr id="8" name="Picture 7">
              <a:extLst>
                <a:ext uri="{FF2B5EF4-FFF2-40B4-BE49-F238E27FC236}">
                  <a16:creationId xmlns:a16="http://schemas.microsoft.com/office/drawing/2014/main" id="{A71A4CD4-D52E-AEB8-A6D6-98AA3A2131CB}"/>
                </a:ext>
              </a:extLst>
            </p:cNvPr>
            <p:cNvPicPr>
              <a:picLocks noChangeAspect="1"/>
            </p:cNvPicPr>
            <p:nvPr/>
          </p:nvPicPr>
          <p:blipFill>
            <a:blip r:embed="rId14"/>
            <a:stretch>
              <a:fillRect/>
            </a:stretch>
          </p:blipFill>
          <p:spPr>
            <a:xfrm>
              <a:off x="10163022" y="5719178"/>
              <a:ext cx="349716" cy="279773"/>
            </a:xfrm>
            <a:prstGeom prst="rect">
              <a:avLst/>
            </a:prstGeom>
          </p:spPr>
        </p:pic>
      </p:grpSp>
    </p:spTree>
    <p:extLst>
      <p:ext uri="{BB962C8B-B14F-4D97-AF65-F5344CB8AC3E}">
        <p14:creationId xmlns:p14="http://schemas.microsoft.com/office/powerpoint/2010/main" val="285923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C02A9-3D5D-E5F1-A326-E970D56A2295}"/>
              </a:ext>
            </a:extLst>
          </p:cNvPr>
          <p:cNvSpPr txBox="1"/>
          <p:nvPr/>
        </p:nvSpPr>
        <p:spPr>
          <a:xfrm>
            <a:off x="401782" y="387928"/>
            <a:ext cx="4941224" cy="707886"/>
          </a:xfrm>
          <a:prstGeom prst="rect">
            <a:avLst/>
          </a:prstGeom>
          <a:noFill/>
        </p:spPr>
        <p:txBody>
          <a:bodyPr wrap="none" rtlCol="0">
            <a:spAutoFit/>
          </a:bodyPr>
          <a:lstStyle/>
          <a:p>
            <a:r>
              <a:rPr lang="en-US" sz="4000" dirty="0"/>
              <a:t>“Very” Lossy Functions</a:t>
            </a:r>
          </a:p>
        </p:txBody>
      </p:sp>
      <p:sp>
        <p:nvSpPr>
          <p:cNvPr id="3" name="TextBox 2">
            <a:extLst>
              <a:ext uri="{FF2B5EF4-FFF2-40B4-BE49-F238E27FC236}">
                <a16:creationId xmlns:a16="http://schemas.microsoft.com/office/drawing/2014/main" id="{7943DE73-1B12-6C0C-475D-4233DC2A152B}"/>
              </a:ext>
            </a:extLst>
          </p:cNvPr>
          <p:cNvSpPr txBox="1"/>
          <p:nvPr/>
        </p:nvSpPr>
        <p:spPr>
          <a:xfrm>
            <a:off x="1219201" y="1551709"/>
            <a:ext cx="2655663" cy="584775"/>
          </a:xfrm>
          <a:prstGeom prst="rect">
            <a:avLst/>
          </a:prstGeom>
          <a:noFill/>
        </p:spPr>
        <p:txBody>
          <a:bodyPr wrap="none" rtlCol="0">
            <a:spAutoFit/>
          </a:bodyPr>
          <a:lstStyle/>
          <a:p>
            <a:r>
              <a:rPr lang="en-US" sz="3200" dirty="0"/>
              <a:t>Injective mode</a:t>
            </a:r>
          </a:p>
        </p:txBody>
      </p:sp>
      <p:sp>
        <p:nvSpPr>
          <p:cNvPr id="4" name="TextBox 3">
            <a:extLst>
              <a:ext uri="{FF2B5EF4-FFF2-40B4-BE49-F238E27FC236}">
                <a16:creationId xmlns:a16="http://schemas.microsoft.com/office/drawing/2014/main" id="{344F53AC-CFB3-FAE6-6E9F-8EE61C3FFDE4}"/>
              </a:ext>
            </a:extLst>
          </p:cNvPr>
          <p:cNvSpPr txBox="1"/>
          <p:nvPr/>
        </p:nvSpPr>
        <p:spPr>
          <a:xfrm>
            <a:off x="8317136" y="1551709"/>
            <a:ext cx="2129109" cy="584775"/>
          </a:xfrm>
          <a:prstGeom prst="rect">
            <a:avLst/>
          </a:prstGeom>
          <a:noFill/>
        </p:spPr>
        <p:txBody>
          <a:bodyPr wrap="none" rtlCol="0">
            <a:spAutoFit/>
          </a:bodyPr>
          <a:lstStyle/>
          <a:p>
            <a:r>
              <a:rPr lang="en-US" sz="3200" dirty="0"/>
              <a:t>Lossy mode</a:t>
            </a:r>
          </a:p>
        </p:txBody>
      </p:sp>
      <p:sp>
        <p:nvSpPr>
          <p:cNvPr id="5" name="Oval 4">
            <a:extLst>
              <a:ext uri="{FF2B5EF4-FFF2-40B4-BE49-F238E27FC236}">
                <a16:creationId xmlns:a16="http://schemas.microsoft.com/office/drawing/2014/main" id="{45D21149-1089-6CFF-84C5-0C6E86C5726D}"/>
              </a:ext>
            </a:extLst>
          </p:cNvPr>
          <p:cNvSpPr/>
          <p:nvPr/>
        </p:nvSpPr>
        <p:spPr>
          <a:xfrm>
            <a:off x="886691" y="2729254"/>
            <a:ext cx="1168190" cy="1784562"/>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07D240C-6761-452C-E472-8B69AE784355}"/>
              </a:ext>
            </a:extLst>
          </p:cNvPr>
          <p:cNvSpPr/>
          <p:nvPr/>
        </p:nvSpPr>
        <p:spPr>
          <a:xfrm>
            <a:off x="2618509" y="2352506"/>
            <a:ext cx="2341417" cy="2604655"/>
          </a:xfrm>
          <a:prstGeom prst="ellips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E8A0C00-5F87-6C7A-CBEA-44F4DFDE0F93}"/>
              </a:ext>
            </a:extLst>
          </p:cNvPr>
          <p:cNvSpPr/>
          <p:nvPr/>
        </p:nvSpPr>
        <p:spPr>
          <a:xfrm>
            <a:off x="3389955" y="2754289"/>
            <a:ext cx="1168190" cy="1784562"/>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6D9A72A-4F25-8DD2-6501-91078D19C32B}"/>
              </a:ext>
            </a:extLst>
          </p:cNvPr>
          <p:cNvCxnSpPr/>
          <p:nvPr/>
        </p:nvCxnSpPr>
        <p:spPr>
          <a:xfrm>
            <a:off x="1343891" y="2920543"/>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1A48CE-4C06-F2A0-8197-1234762A52C9}"/>
              </a:ext>
            </a:extLst>
          </p:cNvPr>
          <p:cNvCxnSpPr>
            <a:cxnSpLocks/>
          </p:cNvCxnSpPr>
          <p:nvPr/>
        </p:nvCxnSpPr>
        <p:spPr>
          <a:xfrm>
            <a:off x="1154650" y="3079870"/>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8E872E3-A10A-AFB7-185D-D0C1E83F9E02}"/>
              </a:ext>
            </a:extLst>
          </p:cNvPr>
          <p:cNvCxnSpPr/>
          <p:nvPr/>
        </p:nvCxnSpPr>
        <p:spPr>
          <a:xfrm>
            <a:off x="1496290" y="4358741"/>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A39587-C4D0-ED58-92C4-D4A24F8F13DF}"/>
              </a:ext>
            </a:extLst>
          </p:cNvPr>
          <p:cNvCxnSpPr/>
          <p:nvPr/>
        </p:nvCxnSpPr>
        <p:spPr>
          <a:xfrm>
            <a:off x="1353022" y="3447016"/>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EA8CC0-5E89-ECC7-BB8F-DA4802DB9BC3}"/>
              </a:ext>
            </a:extLst>
          </p:cNvPr>
          <p:cNvCxnSpPr/>
          <p:nvPr/>
        </p:nvCxnSpPr>
        <p:spPr>
          <a:xfrm>
            <a:off x="1140795" y="3654833"/>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6FBE5C-2BDF-4F4A-D527-3A79C55EDEF3}"/>
              </a:ext>
            </a:extLst>
          </p:cNvPr>
          <p:cNvCxnSpPr/>
          <p:nvPr/>
        </p:nvCxnSpPr>
        <p:spPr>
          <a:xfrm>
            <a:off x="1759526" y="3862652"/>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35BE06-9A3A-EA3E-BAEC-89A0206DAB33}"/>
              </a:ext>
            </a:extLst>
          </p:cNvPr>
          <p:cNvCxnSpPr/>
          <p:nvPr/>
        </p:nvCxnSpPr>
        <p:spPr>
          <a:xfrm>
            <a:off x="1443077" y="4001197"/>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1849F5F-8A3C-866C-C037-91D7DE78075E}"/>
              </a:ext>
            </a:extLst>
          </p:cNvPr>
          <p:cNvCxnSpPr/>
          <p:nvPr/>
        </p:nvCxnSpPr>
        <p:spPr>
          <a:xfrm>
            <a:off x="1258244" y="4195161"/>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783D8A-02B9-6744-4D70-FF39E61C28D2}"/>
              </a:ext>
            </a:extLst>
          </p:cNvPr>
          <p:cNvCxnSpPr/>
          <p:nvPr/>
        </p:nvCxnSpPr>
        <p:spPr>
          <a:xfrm>
            <a:off x="1736540" y="3266907"/>
            <a:ext cx="25309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8D471398-8A63-783F-E5D0-4E2FE8F2D2E1}"/>
              </a:ext>
            </a:extLst>
          </p:cNvPr>
          <p:cNvPicPr>
            <a:picLocks noChangeAspect="1"/>
          </p:cNvPicPr>
          <p:nvPr/>
        </p:nvPicPr>
        <p:blipFill>
          <a:blip r:embed="rId3"/>
          <a:stretch>
            <a:fillRect/>
          </a:stretch>
        </p:blipFill>
        <p:spPr>
          <a:xfrm>
            <a:off x="2178836" y="3404298"/>
            <a:ext cx="241300" cy="431800"/>
          </a:xfrm>
          <a:prstGeom prst="rect">
            <a:avLst/>
          </a:prstGeom>
        </p:spPr>
      </p:pic>
      <p:sp>
        <p:nvSpPr>
          <p:cNvPr id="35" name="Oval 34">
            <a:extLst>
              <a:ext uri="{FF2B5EF4-FFF2-40B4-BE49-F238E27FC236}">
                <a16:creationId xmlns:a16="http://schemas.microsoft.com/office/drawing/2014/main" id="{4557F55D-DB22-62F7-6942-F2527C6E5742}"/>
              </a:ext>
            </a:extLst>
          </p:cNvPr>
          <p:cNvSpPr/>
          <p:nvPr/>
        </p:nvSpPr>
        <p:spPr>
          <a:xfrm>
            <a:off x="6860521" y="2729254"/>
            <a:ext cx="1168190" cy="1784562"/>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21A754-8C45-B4A2-8D91-48207FEE8CF8}"/>
              </a:ext>
            </a:extLst>
          </p:cNvPr>
          <p:cNvSpPr/>
          <p:nvPr/>
        </p:nvSpPr>
        <p:spPr>
          <a:xfrm>
            <a:off x="8592339" y="2352506"/>
            <a:ext cx="2341417" cy="2604655"/>
          </a:xfrm>
          <a:prstGeom prst="ellipse">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9CDF79E-3681-39D7-BC41-914E8BD1DFCE}"/>
              </a:ext>
            </a:extLst>
          </p:cNvPr>
          <p:cNvSpPr/>
          <p:nvPr/>
        </p:nvSpPr>
        <p:spPr>
          <a:xfrm>
            <a:off x="9517968" y="3698060"/>
            <a:ext cx="463811" cy="392181"/>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32F32BA-A627-8D7A-7FFD-D2C12CBB8CD2}"/>
              </a:ext>
            </a:extLst>
          </p:cNvPr>
          <p:cNvCxnSpPr>
            <a:cxnSpLocks/>
          </p:cNvCxnSpPr>
          <p:nvPr/>
        </p:nvCxnSpPr>
        <p:spPr>
          <a:xfrm>
            <a:off x="7317721" y="2920543"/>
            <a:ext cx="2477098" cy="83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457F78B-935F-26F6-1237-9B3F9280996C}"/>
              </a:ext>
            </a:extLst>
          </p:cNvPr>
          <p:cNvCxnSpPr>
            <a:cxnSpLocks/>
          </p:cNvCxnSpPr>
          <p:nvPr/>
        </p:nvCxnSpPr>
        <p:spPr>
          <a:xfrm>
            <a:off x="7128480" y="3079870"/>
            <a:ext cx="2749616" cy="724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31DCC3E-D3A4-05BC-AD60-DFC43CA03680}"/>
              </a:ext>
            </a:extLst>
          </p:cNvPr>
          <p:cNvCxnSpPr>
            <a:cxnSpLocks/>
          </p:cNvCxnSpPr>
          <p:nvPr/>
        </p:nvCxnSpPr>
        <p:spPr>
          <a:xfrm flipV="1">
            <a:off x="7470120" y="4066674"/>
            <a:ext cx="2324699" cy="2920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CE9B7FB-D4FD-50F5-0593-449E8948225B}"/>
              </a:ext>
            </a:extLst>
          </p:cNvPr>
          <p:cNvCxnSpPr>
            <a:cxnSpLocks/>
          </p:cNvCxnSpPr>
          <p:nvPr/>
        </p:nvCxnSpPr>
        <p:spPr>
          <a:xfrm>
            <a:off x="7326852" y="3447016"/>
            <a:ext cx="2311770" cy="417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220AD2A-12A3-D95A-DBB3-0E055EED247E}"/>
              </a:ext>
            </a:extLst>
          </p:cNvPr>
          <p:cNvCxnSpPr>
            <a:cxnSpLocks/>
          </p:cNvCxnSpPr>
          <p:nvPr/>
        </p:nvCxnSpPr>
        <p:spPr>
          <a:xfrm>
            <a:off x="7114625" y="3654833"/>
            <a:ext cx="2833136" cy="288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80FAAEA-4EEE-9BE8-042C-887AE83D06C2}"/>
              </a:ext>
            </a:extLst>
          </p:cNvPr>
          <p:cNvCxnSpPr>
            <a:cxnSpLocks/>
          </p:cNvCxnSpPr>
          <p:nvPr/>
        </p:nvCxnSpPr>
        <p:spPr>
          <a:xfrm>
            <a:off x="7733356" y="3862652"/>
            <a:ext cx="2041938" cy="966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98430DD-56E2-8DAE-115B-02419F56C06C}"/>
              </a:ext>
            </a:extLst>
          </p:cNvPr>
          <p:cNvCxnSpPr>
            <a:cxnSpLocks/>
          </p:cNvCxnSpPr>
          <p:nvPr/>
        </p:nvCxnSpPr>
        <p:spPr>
          <a:xfrm>
            <a:off x="7416907" y="4001197"/>
            <a:ext cx="2254256" cy="6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8DA6574-70F2-6837-0A6D-7AD6997E4590}"/>
              </a:ext>
            </a:extLst>
          </p:cNvPr>
          <p:cNvCxnSpPr>
            <a:cxnSpLocks/>
          </p:cNvCxnSpPr>
          <p:nvPr/>
        </p:nvCxnSpPr>
        <p:spPr>
          <a:xfrm flipV="1">
            <a:off x="7232074" y="4027624"/>
            <a:ext cx="2653859" cy="16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7CBD59C-062F-04AE-7268-5985ABA2CCCC}"/>
              </a:ext>
            </a:extLst>
          </p:cNvPr>
          <p:cNvCxnSpPr>
            <a:cxnSpLocks/>
          </p:cNvCxnSpPr>
          <p:nvPr/>
        </p:nvCxnSpPr>
        <p:spPr>
          <a:xfrm>
            <a:off x="7710370" y="3266907"/>
            <a:ext cx="2084013" cy="5889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7AB22A03-86E2-FFDA-A216-415196F33BB3}"/>
              </a:ext>
            </a:extLst>
          </p:cNvPr>
          <p:cNvPicPr>
            <a:picLocks noChangeAspect="1"/>
          </p:cNvPicPr>
          <p:nvPr/>
        </p:nvPicPr>
        <p:blipFill>
          <a:blip r:embed="rId3"/>
          <a:stretch>
            <a:fillRect/>
          </a:stretch>
        </p:blipFill>
        <p:spPr>
          <a:xfrm>
            <a:off x="8152666" y="3404298"/>
            <a:ext cx="241300" cy="431800"/>
          </a:xfrm>
          <a:prstGeom prst="rect">
            <a:avLst/>
          </a:prstGeom>
        </p:spPr>
      </p:pic>
      <p:pic>
        <p:nvPicPr>
          <p:cNvPr id="76" name="Picture 75">
            <a:extLst>
              <a:ext uri="{FF2B5EF4-FFF2-40B4-BE49-F238E27FC236}">
                <a16:creationId xmlns:a16="http://schemas.microsoft.com/office/drawing/2014/main" id="{7BAE3B30-A253-F240-2F57-9277C6FE90D4}"/>
              </a:ext>
            </a:extLst>
          </p:cNvPr>
          <p:cNvPicPr>
            <a:picLocks noChangeAspect="1"/>
          </p:cNvPicPr>
          <p:nvPr/>
        </p:nvPicPr>
        <p:blipFill>
          <a:blip r:embed="rId4"/>
          <a:stretch>
            <a:fillRect/>
          </a:stretch>
        </p:blipFill>
        <p:spPr>
          <a:xfrm>
            <a:off x="5327874" y="3465694"/>
            <a:ext cx="954648" cy="477324"/>
          </a:xfrm>
          <a:prstGeom prst="rect">
            <a:avLst/>
          </a:prstGeom>
        </p:spPr>
      </p:pic>
      <p:sp>
        <p:nvSpPr>
          <p:cNvPr id="81" name="TextBox 80">
            <a:extLst>
              <a:ext uri="{FF2B5EF4-FFF2-40B4-BE49-F238E27FC236}">
                <a16:creationId xmlns:a16="http://schemas.microsoft.com/office/drawing/2014/main" id="{9B435C49-5289-AFA0-AA5D-2E893680EF29}"/>
              </a:ext>
            </a:extLst>
          </p:cNvPr>
          <p:cNvSpPr txBox="1"/>
          <p:nvPr/>
        </p:nvSpPr>
        <p:spPr>
          <a:xfrm>
            <a:off x="401782" y="984434"/>
            <a:ext cx="3614516" cy="369332"/>
          </a:xfrm>
          <a:prstGeom prst="rect">
            <a:avLst/>
          </a:prstGeom>
          <a:noFill/>
        </p:spPr>
        <p:txBody>
          <a:bodyPr wrap="none" rtlCol="0">
            <a:spAutoFit/>
          </a:bodyPr>
          <a:lstStyle/>
          <a:p>
            <a:r>
              <a:rPr lang="en-US" dirty="0"/>
              <a:t>Strengthening of [Peikert-Waters’08]</a:t>
            </a:r>
          </a:p>
        </p:txBody>
      </p:sp>
      <p:grpSp>
        <p:nvGrpSpPr>
          <p:cNvPr id="9" name="Group 8">
            <a:extLst>
              <a:ext uri="{FF2B5EF4-FFF2-40B4-BE49-F238E27FC236}">
                <a16:creationId xmlns:a16="http://schemas.microsoft.com/office/drawing/2014/main" id="{B5C8F3A6-2753-2698-65E4-7C35BC9F35C5}"/>
              </a:ext>
            </a:extLst>
          </p:cNvPr>
          <p:cNvGrpSpPr/>
          <p:nvPr/>
        </p:nvGrpSpPr>
        <p:grpSpPr>
          <a:xfrm>
            <a:off x="795251" y="5496558"/>
            <a:ext cx="10601497" cy="929350"/>
            <a:chOff x="1219201" y="5400512"/>
            <a:chExt cx="10601497" cy="929350"/>
          </a:xfrm>
        </p:grpSpPr>
        <p:sp>
          <p:nvSpPr>
            <p:cNvPr id="80" name="Rectangular Callout 79">
              <a:extLst>
                <a:ext uri="{FF2B5EF4-FFF2-40B4-BE49-F238E27FC236}">
                  <a16:creationId xmlns:a16="http://schemas.microsoft.com/office/drawing/2014/main" id="{A8567F20-EEA4-B0B6-BCAB-36CB08014076}"/>
                </a:ext>
              </a:extLst>
            </p:cNvPr>
            <p:cNvSpPr/>
            <p:nvPr/>
          </p:nvSpPr>
          <p:spPr>
            <a:xfrm>
              <a:off x="1219201" y="5400512"/>
              <a:ext cx="10601497" cy="929350"/>
            </a:xfrm>
            <a:prstGeom prst="wedgeRectCallout">
              <a:avLst>
                <a:gd name="adj1" fmla="val 33067"/>
                <a:gd name="adj2" fmla="val -184533"/>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“Very” Lossy: lossy range size =                  , independent of domain size</a:t>
              </a:r>
            </a:p>
          </p:txBody>
        </p:sp>
        <p:pic>
          <p:nvPicPr>
            <p:cNvPr id="8" name="Picture 7">
              <a:extLst>
                <a:ext uri="{FF2B5EF4-FFF2-40B4-BE49-F238E27FC236}">
                  <a16:creationId xmlns:a16="http://schemas.microsoft.com/office/drawing/2014/main" id="{38411517-3D0E-D0EF-0C9B-97BB8615B79A}"/>
                </a:ext>
              </a:extLst>
            </p:cNvPr>
            <p:cNvPicPr>
              <a:picLocks noChangeAspect="1"/>
            </p:cNvPicPr>
            <p:nvPr/>
          </p:nvPicPr>
          <p:blipFill>
            <a:blip r:embed="rId5"/>
            <a:stretch>
              <a:fillRect/>
            </a:stretch>
          </p:blipFill>
          <p:spPr>
            <a:xfrm>
              <a:off x="6065217" y="5632775"/>
              <a:ext cx="1270000" cy="444500"/>
            </a:xfrm>
            <a:prstGeom prst="rect">
              <a:avLst/>
            </a:prstGeom>
          </p:spPr>
        </p:pic>
      </p:grpSp>
    </p:spTree>
    <p:extLst>
      <p:ext uri="{BB962C8B-B14F-4D97-AF65-F5344CB8AC3E}">
        <p14:creationId xmlns:p14="http://schemas.microsoft.com/office/powerpoint/2010/main" val="361619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FCC531-E432-EA4E-3BE7-2E984AF43CAD}"/>
              </a:ext>
            </a:extLst>
          </p:cNvPr>
          <p:cNvSpPr/>
          <p:nvPr/>
        </p:nvSpPr>
        <p:spPr>
          <a:xfrm>
            <a:off x="282841"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537E0-C54C-86CA-79ED-C97B4CDD549A}"/>
              </a:ext>
            </a:extLst>
          </p:cNvPr>
          <p:cNvSpPr/>
          <p:nvPr/>
        </p:nvSpPr>
        <p:spPr>
          <a:xfrm>
            <a:off x="7150064"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9F0364-84B4-6A39-0AE4-8671E13E6F8E}"/>
              </a:ext>
            </a:extLst>
          </p:cNvPr>
          <p:cNvSpPr txBox="1"/>
          <p:nvPr/>
        </p:nvSpPr>
        <p:spPr>
          <a:xfrm>
            <a:off x="401782" y="387928"/>
            <a:ext cx="9041258" cy="707886"/>
          </a:xfrm>
          <a:prstGeom prst="rect">
            <a:avLst/>
          </a:prstGeom>
          <a:noFill/>
        </p:spPr>
        <p:txBody>
          <a:bodyPr wrap="none" rtlCol="0">
            <a:spAutoFit/>
          </a:bodyPr>
          <a:lstStyle/>
          <a:p>
            <a:r>
              <a:rPr lang="en-US" sz="4000" dirty="0"/>
              <a:t>Our Idea: Use </a:t>
            </a:r>
            <a:r>
              <a:rPr lang="en-US" sz="4000" dirty="0" err="1"/>
              <a:t>Lossiness</a:t>
            </a:r>
            <a:r>
              <a:rPr lang="en-US" sz="4000" dirty="0"/>
              <a:t> To Complete Proof</a:t>
            </a:r>
          </a:p>
        </p:txBody>
      </p:sp>
      <p:grpSp>
        <p:nvGrpSpPr>
          <p:cNvPr id="86" name="Group 85">
            <a:extLst>
              <a:ext uri="{FF2B5EF4-FFF2-40B4-BE49-F238E27FC236}">
                <a16:creationId xmlns:a16="http://schemas.microsoft.com/office/drawing/2014/main" id="{3B4E99F7-F596-BA80-9E4B-A8B7E7F76CFA}"/>
              </a:ext>
            </a:extLst>
          </p:cNvPr>
          <p:cNvGrpSpPr/>
          <p:nvPr/>
        </p:nvGrpSpPr>
        <p:grpSpPr>
          <a:xfrm>
            <a:off x="401782" y="1901012"/>
            <a:ext cx="707545" cy="707545"/>
            <a:chOff x="9712197" y="2742708"/>
            <a:chExt cx="707545" cy="707545"/>
          </a:xfrm>
        </p:grpSpPr>
        <p:sp>
          <p:nvSpPr>
            <p:cNvPr id="87" name="Oval 86">
              <a:extLst>
                <a:ext uri="{FF2B5EF4-FFF2-40B4-BE49-F238E27FC236}">
                  <a16:creationId xmlns:a16="http://schemas.microsoft.com/office/drawing/2014/main" id="{6235C864-1045-E3BC-D5B5-7BD58E3C792F}"/>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descr="Question Mark with solid fill">
              <a:extLst>
                <a:ext uri="{FF2B5EF4-FFF2-40B4-BE49-F238E27FC236}">
                  <a16:creationId xmlns:a16="http://schemas.microsoft.com/office/drawing/2014/main" id="{C176670A-513F-8FB7-9765-885D7679F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89" name="Group 88">
            <a:extLst>
              <a:ext uri="{FF2B5EF4-FFF2-40B4-BE49-F238E27FC236}">
                <a16:creationId xmlns:a16="http://schemas.microsoft.com/office/drawing/2014/main" id="{D9CEF361-7A7F-3CA7-4742-4B9BF9C55FF5}"/>
              </a:ext>
            </a:extLst>
          </p:cNvPr>
          <p:cNvGrpSpPr/>
          <p:nvPr/>
        </p:nvGrpSpPr>
        <p:grpSpPr>
          <a:xfrm>
            <a:off x="1446142" y="2144645"/>
            <a:ext cx="707545" cy="707545"/>
            <a:chOff x="9712197" y="2742708"/>
            <a:chExt cx="707545" cy="707545"/>
          </a:xfrm>
        </p:grpSpPr>
        <p:sp>
          <p:nvSpPr>
            <p:cNvPr id="90" name="Oval 89">
              <a:extLst>
                <a:ext uri="{FF2B5EF4-FFF2-40B4-BE49-F238E27FC236}">
                  <a16:creationId xmlns:a16="http://schemas.microsoft.com/office/drawing/2014/main" id="{321862BE-E3F2-B372-D5C2-B082CE36E445}"/>
                </a:ext>
              </a:extLst>
            </p:cNvPr>
            <p:cNvSpPr/>
            <p:nvPr/>
          </p:nvSpPr>
          <p:spPr>
            <a:xfrm>
              <a:off x="9712197" y="2742708"/>
              <a:ext cx="707545" cy="707545"/>
            </a:xfrm>
            <a:prstGeom prst="ellipse">
              <a:avLst/>
            </a:prstGeom>
            <a:solidFill>
              <a:srgbClr val="009E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descr="Question Mark with solid fill">
              <a:extLst>
                <a:ext uri="{FF2B5EF4-FFF2-40B4-BE49-F238E27FC236}">
                  <a16:creationId xmlns:a16="http://schemas.microsoft.com/office/drawing/2014/main" id="{CE5BCD99-CC15-1026-1243-71B154CFE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92" name="Group 91">
            <a:extLst>
              <a:ext uri="{FF2B5EF4-FFF2-40B4-BE49-F238E27FC236}">
                <a16:creationId xmlns:a16="http://schemas.microsoft.com/office/drawing/2014/main" id="{4650225A-DA63-7EE6-5D60-345BCA3A4787}"/>
              </a:ext>
            </a:extLst>
          </p:cNvPr>
          <p:cNvGrpSpPr/>
          <p:nvPr/>
        </p:nvGrpSpPr>
        <p:grpSpPr>
          <a:xfrm>
            <a:off x="2565391" y="2083370"/>
            <a:ext cx="707545" cy="707545"/>
            <a:chOff x="9712197" y="2742708"/>
            <a:chExt cx="707545" cy="707545"/>
          </a:xfrm>
        </p:grpSpPr>
        <p:sp>
          <p:nvSpPr>
            <p:cNvPr id="93" name="Oval 92">
              <a:extLst>
                <a:ext uri="{FF2B5EF4-FFF2-40B4-BE49-F238E27FC236}">
                  <a16:creationId xmlns:a16="http://schemas.microsoft.com/office/drawing/2014/main" id="{945C921E-187E-B574-7C28-DD24D4079CE1}"/>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Question Mark with solid fill">
              <a:extLst>
                <a:ext uri="{FF2B5EF4-FFF2-40B4-BE49-F238E27FC236}">
                  <a16:creationId xmlns:a16="http://schemas.microsoft.com/office/drawing/2014/main" id="{78128513-CA35-79D9-9B15-AA967D5E73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95" name="Group 94">
            <a:extLst>
              <a:ext uri="{FF2B5EF4-FFF2-40B4-BE49-F238E27FC236}">
                <a16:creationId xmlns:a16="http://schemas.microsoft.com/office/drawing/2014/main" id="{BC53DFB8-192A-4A6C-5609-110E82E03DC3}"/>
              </a:ext>
            </a:extLst>
          </p:cNvPr>
          <p:cNvGrpSpPr/>
          <p:nvPr/>
        </p:nvGrpSpPr>
        <p:grpSpPr>
          <a:xfrm>
            <a:off x="815675" y="2798119"/>
            <a:ext cx="707545" cy="707545"/>
            <a:chOff x="9712197" y="2742708"/>
            <a:chExt cx="707545" cy="707545"/>
          </a:xfrm>
        </p:grpSpPr>
        <p:sp>
          <p:nvSpPr>
            <p:cNvPr id="96" name="Oval 95">
              <a:extLst>
                <a:ext uri="{FF2B5EF4-FFF2-40B4-BE49-F238E27FC236}">
                  <a16:creationId xmlns:a16="http://schemas.microsoft.com/office/drawing/2014/main" id="{6BDD04E4-63A9-C6D8-8BC4-B328E550E5BC}"/>
                </a:ext>
              </a:extLst>
            </p:cNvPr>
            <p:cNvSpPr/>
            <p:nvPr/>
          </p:nvSpPr>
          <p:spPr>
            <a:xfrm>
              <a:off x="9712197" y="2742708"/>
              <a:ext cx="707545" cy="707545"/>
            </a:xfrm>
            <a:prstGeom prst="ellipse">
              <a:avLst/>
            </a:prstGeom>
            <a:solidFill>
              <a:srgbClr val="009D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raphic 96" descr="Question Mark with solid fill">
              <a:extLst>
                <a:ext uri="{FF2B5EF4-FFF2-40B4-BE49-F238E27FC236}">
                  <a16:creationId xmlns:a16="http://schemas.microsoft.com/office/drawing/2014/main" id="{52FA83FD-BCA8-E636-E569-6F5461EF07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98" name="Group 97">
            <a:extLst>
              <a:ext uri="{FF2B5EF4-FFF2-40B4-BE49-F238E27FC236}">
                <a16:creationId xmlns:a16="http://schemas.microsoft.com/office/drawing/2014/main" id="{662C273B-4BC6-ECBF-FE06-CFB2C64160B7}"/>
              </a:ext>
            </a:extLst>
          </p:cNvPr>
          <p:cNvGrpSpPr/>
          <p:nvPr/>
        </p:nvGrpSpPr>
        <p:grpSpPr>
          <a:xfrm>
            <a:off x="1689822" y="3184031"/>
            <a:ext cx="707545" cy="707545"/>
            <a:chOff x="9712197" y="2742708"/>
            <a:chExt cx="707545" cy="707545"/>
          </a:xfrm>
        </p:grpSpPr>
        <p:sp>
          <p:nvSpPr>
            <p:cNvPr id="99" name="Oval 98">
              <a:extLst>
                <a:ext uri="{FF2B5EF4-FFF2-40B4-BE49-F238E27FC236}">
                  <a16:creationId xmlns:a16="http://schemas.microsoft.com/office/drawing/2014/main" id="{3B41F911-D9F5-CB0A-2521-AB53A430341C}"/>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descr="Question Mark with solid fill">
              <a:extLst>
                <a:ext uri="{FF2B5EF4-FFF2-40B4-BE49-F238E27FC236}">
                  <a16:creationId xmlns:a16="http://schemas.microsoft.com/office/drawing/2014/main" id="{47FE7DE3-8B13-B125-6847-FCFB8250B9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01" name="Group 100">
            <a:extLst>
              <a:ext uri="{FF2B5EF4-FFF2-40B4-BE49-F238E27FC236}">
                <a16:creationId xmlns:a16="http://schemas.microsoft.com/office/drawing/2014/main" id="{CCCBAA8C-D464-5C4E-9979-928CD492DA95}"/>
              </a:ext>
            </a:extLst>
          </p:cNvPr>
          <p:cNvGrpSpPr/>
          <p:nvPr/>
        </p:nvGrpSpPr>
        <p:grpSpPr>
          <a:xfrm>
            <a:off x="973929" y="3727631"/>
            <a:ext cx="707545" cy="707545"/>
            <a:chOff x="9712197" y="2742708"/>
            <a:chExt cx="707545" cy="707545"/>
          </a:xfrm>
        </p:grpSpPr>
        <p:sp>
          <p:nvSpPr>
            <p:cNvPr id="102" name="Oval 101">
              <a:extLst>
                <a:ext uri="{FF2B5EF4-FFF2-40B4-BE49-F238E27FC236}">
                  <a16:creationId xmlns:a16="http://schemas.microsoft.com/office/drawing/2014/main" id="{E1361FAD-E40A-69E5-7BE0-C33F664C6D52}"/>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Graphic 102" descr="Question Mark with solid fill">
              <a:extLst>
                <a:ext uri="{FF2B5EF4-FFF2-40B4-BE49-F238E27FC236}">
                  <a16:creationId xmlns:a16="http://schemas.microsoft.com/office/drawing/2014/main" id="{C640CFC5-1346-F56C-BA64-7C5790633B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04" name="Group 103">
            <a:extLst>
              <a:ext uri="{FF2B5EF4-FFF2-40B4-BE49-F238E27FC236}">
                <a16:creationId xmlns:a16="http://schemas.microsoft.com/office/drawing/2014/main" id="{B7310DE5-9CC6-A228-C144-F659EEE1FB41}"/>
              </a:ext>
            </a:extLst>
          </p:cNvPr>
          <p:cNvGrpSpPr/>
          <p:nvPr/>
        </p:nvGrpSpPr>
        <p:grpSpPr>
          <a:xfrm>
            <a:off x="2768735" y="2862111"/>
            <a:ext cx="707545" cy="707545"/>
            <a:chOff x="9712197" y="2742708"/>
            <a:chExt cx="707545" cy="707545"/>
          </a:xfrm>
        </p:grpSpPr>
        <p:sp>
          <p:nvSpPr>
            <p:cNvPr id="105" name="Oval 104">
              <a:extLst>
                <a:ext uri="{FF2B5EF4-FFF2-40B4-BE49-F238E27FC236}">
                  <a16:creationId xmlns:a16="http://schemas.microsoft.com/office/drawing/2014/main" id="{49DF58CA-4AB5-887D-E271-DFCFCEE1D55F}"/>
                </a:ext>
              </a:extLst>
            </p:cNvPr>
            <p:cNvSpPr/>
            <p:nvPr/>
          </p:nvSpPr>
          <p:spPr>
            <a:xfrm>
              <a:off x="9712197" y="2742708"/>
              <a:ext cx="707545" cy="707545"/>
            </a:xfrm>
            <a:prstGeom prst="ellipse">
              <a:avLst/>
            </a:prstGeom>
            <a:solidFill>
              <a:srgbClr val="009E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descr="Question Mark with solid fill">
              <a:extLst>
                <a:ext uri="{FF2B5EF4-FFF2-40B4-BE49-F238E27FC236}">
                  <a16:creationId xmlns:a16="http://schemas.microsoft.com/office/drawing/2014/main" id="{5CDBFBF3-44A0-C0E2-BF56-1C73D6E817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07" name="Group 106">
            <a:extLst>
              <a:ext uri="{FF2B5EF4-FFF2-40B4-BE49-F238E27FC236}">
                <a16:creationId xmlns:a16="http://schemas.microsoft.com/office/drawing/2014/main" id="{9B725327-3D6F-66EE-45CD-B89901DDFBA4}"/>
              </a:ext>
            </a:extLst>
          </p:cNvPr>
          <p:cNvGrpSpPr/>
          <p:nvPr/>
        </p:nvGrpSpPr>
        <p:grpSpPr>
          <a:xfrm>
            <a:off x="3560341" y="2161092"/>
            <a:ext cx="707545" cy="707545"/>
            <a:chOff x="9712197" y="2742708"/>
            <a:chExt cx="707545" cy="707545"/>
          </a:xfrm>
        </p:grpSpPr>
        <p:sp>
          <p:nvSpPr>
            <p:cNvPr id="108" name="Oval 107">
              <a:extLst>
                <a:ext uri="{FF2B5EF4-FFF2-40B4-BE49-F238E27FC236}">
                  <a16:creationId xmlns:a16="http://schemas.microsoft.com/office/drawing/2014/main" id="{178BB0E7-2986-F650-22E7-19FC124DA128}"/>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Graphic 108" descr="Question Mark with solid fill">
              <a:extLst>
                <a:ext uri="{FF2B5EF4-FFF2-40B4-BE49-F238E27FC236}">
                  <a16:creationId xmlns:a16="http://schemas.microsoft.com/office/drawing/2014/main" id="{94C00164-81B5-0EEF-EDA6-69A43FC4A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10" name="Group 109">
            <a:extLst>
              <a:ext uri="{FF2B5EF4-FFF2-40B4-BE49-F238E27FC236}">
                <a16:creationId xmlns:a16="http://schemas.microsoft.com/office/drawing/2014/main" id="{221E3C10-563A-BCF7-D4BD-AC4384A34A96}"/>
              </a:ext>
            </a:extLst>
          </p:cNvPr>
          <p:cNvGrpSpPr/>
          <p:nvPr/>
        </p:nvGrpSpPr>
        <p:grpSpPr>
          <a:xfrm>
            <a:off x="3936563" y="3063652"/>
            <a:ext cx="707545" cy="707545"/>
            <a:chOff x="9712197" y="2742708"/>
            <a:chExt cx="707545" cy="707545"/>
          </a:xfrm>
        </p:grpSpPr>
        <p:sp>
          <p:nvSpPr>
            <p:cNvPr id="111" name="Oval 110">
              <a:extLst>
                <a:ext uri="{FF2B5EF4-FFF2-40B4-BE49-F238E27FC236}">
                  <a16:creationId xmlns:a16="http://schemas.microsoft.com/office/drawing/2014/main" id="{3D21195E-B948-5CCC-3C2A-2A8C4896BE85}"/>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Graphic 111" descr="Question Mark with solid fill">
              <a:extLst>
                <a:ext uri="{FF2B5EF4-FFF2-40B4-BE49-F238E27FC236}">
                  <a16:creationId xmlns:a16="http://schemas.microsoft.com/office/drawing/2014/main" id="{4E13E034-76D8-A3ED-84C8-472A7C486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13" name="Group 112">
            <a:extLst>
              <a:ext uri="{FF2B5EF4-FFF2-40B4-BE49-F238E27FC236}">
                <a16:creationId xmlns:a16="http://schemas.microsoft.com/office/drawing/2014/main" id="{A620FC1A-FC34-FE8E-9550-7999749A83AE}"/>
              </a:ext>
            </a:extLst>
          </p:cNvPr>
          <p:cNvGrpSpPr/>
          <p:nvPr/>
        </p:nvGrpSpPr>
        <p:grpSpPr>
          <a:xfrm>
            <a:off x="2410788" y="3626939"/>
            <a:ext cx="707545" cy="707545"/>
            <a:chOff x="9712197" y="2742708"/>
            <a:chExt cx="707545" cy="707545"/>
          </a:xfrm>
        </p:grpSpPr>
        <p:sp>
          <p:nvSpPr>
            <p:cNvPr id="114" name="Oval 113">
              <a:extLst>
                <a:ext uri="{FF2B5EF4-FFF2-40B4-BE49-F238E27FC236}">
                  <a16:creationId xmlns:a16="http://schemas.microsoft.com/office/drawing/2014/main" id="{FB6C0C95-1F30-ED8F-0F5E-2B84775BC2AB}"/>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descr="Question Mark with solid fill">
              <a:extLst>
                <a:ext uri="{FF2B5EF4-FFF2-40B4-BE49-F238E27FC236}">
                  <a16:creationId xmlns:a16="http://schemas.microsoft.com/office/drawing/2014/main" id="{3110BEF4-1544-30AE-9806-E836313D32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16" name="Group 115">
            <a:extLst>
              <a:ext uri="{FF2B5EF4-FFF2-40B4-BE49-F238E27FC236}">
                <a16:creationId xmlns:a16="http://schemas.microsoft.com/office/drawing/2014/main" id="{B77E0E6A-2F10-381D-D5CD-0A682B88EEB0}"/>
              </a:ext>
            </a:extLst>
          </p:cNvPr>
          <p:cNvGrpSpPr/>
          <p:nvPr/>
        </p:nvGrpSpPr>
        <p:grpSpPr>
          <a:xfrm>
            <a:off x="3421453" y="3803591"/>
            <a:ext cx="707545" cy="707545"/>
            <a:chOff x="9712197" y="2742708"/>
            <a:chExt cx="707545" cy="707545"/>
          </a:xfrm>
        </p:grpSpPr>
        <p:sp>
          <p:nvSpPr>
            <p:cNvPr id="117" name="Oval 116">
              <a:extLst>
                <a:ext uri="{FF2B5EF4-FFF2-40B4-BE49-F238E27FC236}">
                  <a16:creationId xmlns:a16="http://schemas.microsoft.com/office/drawing/2014/main" id="{021F4F97-3168-F376-56BB-BADF03F39F53}"/>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Question Mark with solid fill">
              <a:extLst>
                <a:ext uri="{FF2B5EF4-FFF2-40B4-BE49-F238E27FC236}">
                  <a16:creationId xmlns:a16="http://schemas.microsoft.com/office/drawing/2014/main" id="{4EA6845E-3B01-C016-EE38-A475D92618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19" name="Group 118">
            <a:extLst>
              <a:ext uri="{FF2B5EF4-FFF2-40B4-BE49-F238E27FC236}">
                <a16:creationId xmlns:a16="http://schemas.microsoft.com/office/drawing/2014/main" id="{38C45137-6148-6896-0320-C8BCFA0D9F3F}"/>
              </a:ext>
            </a:extLst>
          </p:cNvPr>
          <p:cNvGrpSpPr/>
          <p:nvPr/>
        </p:nvGrpSpPr>
        <p:grpSpPr>
          <a:xfrm>
            <a:off x="4383857" y="1894214"/>
            <a:ext cx="707545" cy="707545"/>
            <a:chOff x="9712197" y="2742708"/>
            <a:chExt cx="707545" cy="707545"/>
          </a:xfrm>
        </p:grpSpPr>
        <p:sp>
          <p:nvSpPr>
            <p:cNvPr id="120" name="Oval 119">
              <a:extLst>
                <a:ext uri="{FF2B5EF4-FFF2-40B4-BE49-F238E27FC236}">
                  <a16:creationId xmlns:a16="http://schemas.microsoft.com/office/drawing/2014/main" id="{1E9D192B-9026-7587-EF15-3D62A0D52ABA}"/>
                </a:ext>
              </a:extLst>
            </p:cNvPr>
            <p:cNvSpPr/>
            <p:nvPr/>
          </p:nvSpPr>
          <p:spPr>
            <a:xfrm>
              <a:off x="9712197" y="2742708"/>
              <a:ext cx="707545" cy="707545"/>
            </a:xfrm>
            <a:prstGeom prst="ellipse">
              <a:avLst/>
            </a:prstGeom>
            <a:solidFill>
              <a:srgbClr val="009E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Graphic 120" descr="Question Mark with solid fill">
              <a:extLst>
                <a:ext uri="{FF2B5EF4-FFF2-40B4-BE49-F238E27FC236}">
                  <a16:creationId xmlns:a16="http://schemas.microsoft.com/office/drawing/2014/main" id="{E2A5746C-A1E8-DA29-84E6-815AA272F1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39" name="Group 138">
            <a:extLst>
              <a:ext uri="{FF2B5EF4-FFF2-40B4-BE49-F238E27FC236}">
                <a16:creationId xmlns:a16="http://schemas.microsoft.com/office/drawing/2014/main" id="{136B6866-2218-7554-FB8D-E6AF6A4EA071}"/>
              </a:ext>
            </a:extLst>
          </p:cNvPr>
          <p:cNvGrpSpPr/>
          <p:nvPr/>
        </p:nvGrpSpPr>
        <p:grpSpPr>
          <a:xfrm>
            <a:off x="7365893" y="1901012"/>
            <a:ext cx="707545" cy="707545"/>
            <a:chOff x="9712197" y="2742708"/>
            <a:chExt cx="707545" cy="707545"/>
          </a:xfrm>
        </p:grpSpPr>
        <p:sp>
          <p:nvSpPr>
            <p:cNvPr id="140" name="Oval 139">
              <a:extLst>
                <a:ext uri="{FF2B5EF4-FFF2-40B4-BE49-F238E27FC236}">
                  <a16:creationId xmlns:a16="http://schemas.microsoft.com/office/drawing/2014/main" id="{9B80727E-654C-D6CB-6B34-51B2CE1A0355}"/>
                </a:ext>
              </a:extLst>
            </p:cNvPr>
            <p:cNvSpPr/>
            <p:nvPr/>
          </p:nvSpPr>
          <p:spPr>
            <a:xfrm>
              <a:off x="9712197" y="2742708"/>
              <a:ext cx="707545" cy="707545"/>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Question Mark with solid fill">
              <a:extLst>
                <a:ext uri="{FF2B5EF4-FFF2-40B4-BE49-F238E27FC236}">
                  <a16:creationId xmlns:a16="http://schemas.microsoft.com/office/drawing/2014/main" id="{CF8E127A-E746-3C67-906D-00E482530A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42" name="Group 141">
            <a:extLst>
              <a:ext uri="{FF2B5EF4-FFF2-40B4-BE49-F238E27FC236}">
                <a16:creationId xmlns:a16="http://schemas.microsoft.com/office/drawing/2014/main" id="{8B3F9F73-BCDA-F085-072F-D05827C27FF4}"/>
              </a:ext>
            </a:extLst>
          </p:cNvPr>
          <p:cNvGrpSpPr/>
          <p:nvPr/>
        </p:nvGrpSpPr>
        <p:grpSpPr>
          <a:xfrm>
            <a:off x="8410253" y="2144645"/>
            <a:ext cx="707545" cy="707545"/>
            <a:chOff x="9712197" y="2742708"/>
            <a:chExt cx="707545" cy="707545"/>
          </a:xfrm>
        </p:grpSpPr>
        <p:sp>
          <p:nvSpPr>
            <p:cNvPr id="143" name="Oval 142">
              <a:extLst>
                <a:ext uri="{FF2B5EF4-FFF2-40B4-BE49-F238E27FC236}">
                  <a16:creationId xmlns:a16="http://schemas.microsoft.com/office/drawing/2014/main" id="{9787D0BB-C7A0-5902-251B-A3DCB9EBE1A5}"/>
                </a:ext>
              </a:extLst>
            </p:cNvPr>
            <p:cNvSpPr/>
            <p:nvPr/>
          </p:nvSpPr>
          <p:spPr>
            <a:xfrm>
              <a:off x="9712197" y="2742708"/>
              <a:ext cx="707545" cy="707545"/>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descr="Question Mark with solid fill">
              <a:extLst>
                <a:ext uri="{FF2B5EF4-FFF2-40B4-BE49-F238E27FC236}">
                  <a16:creationId xmlns:a16="http://schemas.microsoft.com/office/drawing/2014/main" id="{526C7891-8AA2-8902-AA41-B484B5DE5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45" name="Group 144">
            <a:extLst>
              <a:ext uri="{FF2B5EF4-FFF2-40B4-BE49-F238E27FC236}">
                <a16:creationId xmlns:a16="http://schemas.microsoft.com/office/drawing/2014/main" id="{4961344F-A75E-DF68-9179-0BD153C5CCCC}"/>
              </a:ext>
            </a:extLst>
          </p:cNvPr>
          <p:cNvGrpSpPr/>
          <p:nvPr/>
        </p:nvGrpSpPr>
        <p:grpSpPr>
          <a:xfrm>
            <a:off x="9529502" y="2083370"/>
            <a:ext cx="707545" cy="707545"/>
            <a:chOff x="9712197" y="2742708"/>
            <a:chExt cx="707545" cy="707545"/>
          </a:xfrm>
        </p:grpSpPr>
        <p:sp>
          <p:nvSpPr>
            <p:cNvPr id="146" name="Oval 145">
              <a:extLst>
                <a:ext uri="{FF2B5EF4-FFF2-40B4-BE49-F238E27FC236}">
                  <a16:creationId xmlns:a16="http://schemas.microsoft.com/office/drawing/2014/main" id="{2B05C2CE-5CAE-905E-8D92-4CE7AEEF594F}"/>
                </a:ext>
              </a:extLst>
            </p:cNvPr>
            <p:cNvSpPr/>
            <p:nvPr/>
          </p:nvSpPr>
          <p:spPr>
            <a:xfrm>
              <a:off x="9712197" y="2742708"/>
              <a:ext cx="707545" cy="707545"/>
            </a:xfrm>
            <a:prstGeom prst="ellipse">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descr="Question Mark with solid fill">
              <a:extLst>
                <a:ext uri="{FF2B5EF4-FFF2-40B4-BE49-F238E27FC236}">
                  <a16:creationId xmlns:a16="http://schemas.microsoft.com/office/drawing/2014/main" id="{713F73B3-FFDF-A86E-B1F9-259AC504D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48" name="Group 147">
            <a:extLst>
              <a:ext uri="{FF2B5EF4-FFF2-40B4-BE49-F238E27FC236}">
                <a16:creationId xmlns:a16="http://schemas.microsoft.com/office/drawing/2014/main" id="{87251527-F08D-5BD8-CE80-1F6E5685A800}"/>
              </a:ext>
            </a:extLst>
          </p:cNvPr>
          <p:cNvGrpSpPr/>
          <p:nvPr/>
        </p:nvGrpSpPr>
        <p:grpSpPr>
          <a:xfrm>
            <a:off x="7779786" y="2798119"/>
            <a:ext cx="707545" cy="707545"/>
            <a:chOff x="9712197" y="2742708"/>
            <a:chExt cx="707545" cy="707545"/>
          </a:xfrm>
        </p:grpSpPr>
        <p:sp>
          <p:nvSpPr>
            <p:cNvPr id="149" name="Oval 148">
              <a:extLst>
                <a:ext uri="{FF2B5EF4-FFF2-40B4-BE49-F238E27FC236}">
                  <a16:creationId xmlns:a16="http://schemas.microsoft.com/office/drawing/2014/main" id="{365A34EC-8DF3-1F68-719A-9D4914A9433B}"/>
                </a:ext>
              </a:extLst>
            </p:cNvPr>
            <p:cNvSpPr/>
            <p:nvPr/>
          </p:nvSpPr>
          <p:spPr>
            <a:xfrm>
              <a:off x="9712197" y="2742708"/>
              <a:ext cx="707545" cy="707545"/>
            </a:xfrm>
            <a:prstGeom prst="ellipse">
              <a:avLst/>
            </a:prstGeom>
            <a:solidFill>
              <a:srgbClr val="009D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descr="Question Mark with solid fill">
              <a:extLst>
                <a:ext uri="{FF2B5EF4-FFF2-40B4-BE49-F238E27FC236}">
                  <a16:creationId xmlns:a16="http://schemas.microsoft.com/office/drawing/2014/main" id="{E50A39B5-CA1C-9E7D-7929-8812C31C70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51" name="Group 150">
            <a:extLst>
              <a:ext uri="{FF2B5EF4-FFF2-40B4-BE49-F238E27FC236}">
                <a16:creationId xmlns:a16="http://schemas.microsoft.com/office/drawing/2014/main" id="{194D789F-AD18-8117-6FB2-88ECAAF5EDFF}"/>
              </a:ext>
            </a:extLst>
          </p:cNvPr>
          <p:cNvGrpSpPr/>
          <p:nvPr/>
        </p:nvGrpSpPr>
        <p:grpSpPr>
          <a:xfrm>
            <a:off x="8653933" y="3184031"/>
            <a:ext cx="707545" cy="707545"/>
            <a:chOff x="9712197" y="2742708"/>
            <a:chExt cx="707545" cy="707545"/>
          </a:xfrm>
        </p:grpSpPr>
        <p:sp>
          <p:nvSpPr>
            <p:cNvPr id="152" name="Oval 151">
              <a:extLst>
                <a:ext uri="{FF2B5EF4-FFF2-40B4-BE49-F238E27FC236}">
                  <a16:creationId xmlns:a16="http://schemas.microsoft.com/office/drawing/2014/main" id="{D496AEEA-D991-A849-EBC5-5F6F25770C37}"/>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Graphic 152" descr="Question Mark with solid fill">
              <a:extLst>
                <a:ext uri="{FF2B5EF4-FFF2-40B4-BE49-F238E27FC236}">
                  <a16:creationId xmlns:a16="http://schemas.microsoft.com/office/drawing/2014/main" id="{FF42518D-09CC-3A5B-EDD3-9AF91D1EC3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54" name="Group 153">
            <a:extLst>
              <a:ext uri="{FF2B5EF4-FFF2-40B4-BE49-F238E27FC236}">
                <a16:creationId xmlns:a16="http://schemas.microsoft.com/office/drawing/2014/main" id="{9196AB36-8A34-73B9-FC07-32D7D38247F3}"/>
              </a:ext>
            </a:extLst>
          </p:cNvPr>
          <p:cNvGrpSpPr/>
          <p:nvPr/>
        </p:nvGrpSpPr>
        <p:grpSpPr>
          <a:xfrm>
            <a:off x="7938040" y="3727631"/>
            <a:ext cx="707545" cy="707545"/>
            <a:chOff x="9712197" y="2742708"/>
            <a:chExt cx="707545" cy="707545"/>
          </a:xfrm>
        </p:grpSpPr>
        <p:sp>
          <p:nvSpPr>
            <p:cNvPr id="155" name="Oval 154">
              <a:extLst>
                <a:ext uri="{FF2B5EF4-FFF2-40B4-BE49-F238E27FC236}">
                  <a16:creationId xmlns:a16="http://schemas.microsoft.com/office/drawing/2014/main" id="{AA476E02-EC05-A24B-2F76-0BCA3471FDE7}"/>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Graphic 155" descr="Question Mark with solid fill">
              <a:extLst>
                <a:ext uri="{FF2B5EF4-FFF2-40B4-BE49-F238E27FC236}">
                  <a16:creationId xmlns:a16="http://schemas.microsoft.com/office/drawing/2014/main" id="{7BF7FDA9-DB7A-E70E-15E2-DDF246998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57" name="Group 156">
            <a:extLst>
              <a:ext uri="{FF2B5EF4-FFF2-40B4-BE49-F238E27FC236}">
                <a16:creationId xmlns:a16="http://schemas.microsoft.com/office/drawing/2014/main" id="{7CC817A8-9C23-85EE-7E8E-855BCF842079}"/>
              </a:ext>
            </a:extLst>
          </p:cNvPr>
          <p:cNvGrpSpPr/>
          <p:nvPr/>
        </p:nvGrpSpPr>
        <p:grpSpPr>
          <a:xfrm>
            <a:off x="9732846" y="2862111"/>
            <a:ext cx="707545" cy="707545"/>
            <a:chOff x="9712197" y="2742708"/>
            <a:chExt cx="707545" cy="707545"/>
          </a:xfrm>
        </p:grpSpPr>
        <p:sp>
          <p:nvSpPr>
            <p:cNvPr id="158" name="Oval 157">
              <a:extLst>
                <a:ext uri="{FF2B5EF4-FFF2-40B4-BE49-F238E27FC236}">
                  <a16:creationId xmlns:a16="http://schemas.microsoft.com/office/drawing/2014/main" id="{F45318AE-D524-BABA-F46D-930AF111C39C}"/>
                </a:ext>
              </a:extLst>
            </p:cNvPr>
            <p:cNvSpPr/>
            <p:nvPr/>
          </p:nvSpPr>
          <p:spPr>
            <a:xfrm>
              <a:off x="9712197" y="2742708"/>
              <a:ext cx="707545" cy="707545"/>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Graphic 158" descr="Question Mark with solid fill">
              <a:extLst>
                <a:ext uri="{FF2B5EF4-FFF2-40B4-BE49-F238E27FC236}">
                  <a16:creationId xmlns:a16="http://schemas.microsoft.com/office/drawing/2014/main" id="{38B5C48D-AE5A-0902-1466-B1F4EB9EC5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60" name="Group 159">
            <a:extLst>
              <a:ext uri="{FF2B5EF4-FFF2-40B4-BE49-F238E27FC236}">
                <a16:creationId xmlns:a16="http://schemas.microsoft.com/office/drawing/2014/main" id="{628D90D5-DE79-5AA1-4F67-FAE686A63C79}"/>
              </a:ext>
            </a:extLst>
          </p:cNvPr>
          <p:cNvGrpSpPr/>
          <p:nvPr/>
        </p:nvGrpSpPr>
        <p:grpSpPr>
          <a:xfrm>
            <a:off x="10524452" y="2161092"/>
            <a:ext cx="707545" cy="707545"/>
            <a:chOff x="9712197" y="2742708"/>
            <a:chExt cx="707545" cy="707545"/>
          </a:xfrm>
        </p:grpSpPr>
        <p:sp>
          <p:nvSpPr>
            <p:cNvPr id="161" name="Oval 160">
              <a:extLst>
                <a:ext uri="{FF2B5EF4-FFF2-40B4-BE49-F238E27FC236}">
                  <a16:creationId xmlns:a16="http://schemas.microsoft.com/office/drawing/2014/main" id="{99345D6B-02C9-7B16-93E2-4E19AE3525F6}"/>
                </a:ext>
              </a:extLst>
            </p:cNvPr>
            <p:cNvSpPr/>
            <p:nvPr/>
          </p:nvSpPr>
          <p:spPr>
            <a:xfrm>
              <a:off x="9712197" y="2742708"/>
              <a:ext cx="707545" cy="707545"/>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Graphic 161" descr="Question Mark with solid fill">
              <a:extLst>
                <a:ext uri="{FF2B5EF4-FFF2-40B4-BE49-F238E27FC236}">
                  <a16:creationId xmlns:a16="http://schemas.microsoft.com/office/drawing/2014/main" id="{23253CE3-BB32-6E34-1901-323ECAC260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63" name="Group 162">
            <a:extLst>
              <a:ext uri="{FF2B5EF4-FFF2-40B4-BE49-F238E27FC236}">
                <a16:creationId xmlns:a16="http://schemas.microsoft.com/office/drawing/2014/main" id="{5283E4CB-3701-DF20-6D97-C72514F5444B}"/>
              </a:ext>
            </a:extLst>
          </p:cNvPr>
          <p:cNvGrpSpPr/>
          <p:nvPr/>
        </p:nvGrpSpPr>
        <p:grpSpPr>
          <a:xfrm>
            <a:off x="10900674" y="3063652"/>
            <a:ext cx="707545" cy="707545"/>
            <a:chOff x="9712197" y="2742708"/>
            <a:chExt cx="707545" cy="707545"/>
          </a:xfrm>
        </p:grpSpPr>
        <p:sp>
          <p:nvSpPr>
            <p:cNvPr id="164" name="Oval 163">
              <a:extLst>
                <a:ext uri="{FF2B5EF4-FFF2-40B4-BE49-F238E27FC236}">
                  <a16:creationId xmlns:a16="http://schemas.microsoft.com/office/drawing/2014/main" id="{9B336FE0-EF5E-BC4C-8285-BA7D18E20041}"/>
                </a:ext>
              </a:extLst>
            </p:cNvPr>
            <p:cNvSpPr/>
            <p:nvPr/>
          </p:nvSpPr>
          <p:spPr>
            <a:xfrm>
              <a:off x="9712197" y="2742708"/>
              <a:ext cx="707545" cy="707545"/>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Graphic 164" descr="Question Mark with solid fill">
              <a:extLst>
                <a:ext uri="{FF2B5EF4-FFF2-40B4-BE49-F238E27FC236}">
                  <a16:creationId xmlns:a16="http://schemas.microsoft.com/office/drawing/2014/main" id="{3D13ABCE-D8DB-028B-440F-20AF861FC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66" name="Group 165">
            <a:extLst>
              <a:ext uri="{FF2B5EF4-FFF2-40B4-BE49-F238E27FC236}">
                <a16:creationId xmlns:a16="http://schemas.microsoft.com/office/drawing/2014/main" id="{6197A464-FBDA-21BB-8CAF-499A513D4EAE}"/>
              </a:ext>
            </a:extLst>
          </p:cNvPr>
          <p:cNvGrpSpPr/>
          <p:nvPr/>
        </p:nvGrpSpPr>
        <p:grpSpPr>
          <a:xfrm>
            <a:off x="9374899" y="3626939"/>
            <a:ext cx="707545" cy="707545"/>
            <a:chOff x="9712197" y="2742708"/>
            <a:chExt cx="707545" cy="707545"/>
          </a:xfrm>
        </p:grpSpPr>
        <p:sp>
          <p:nvSpPr>
            <p:cNvPr id="167" name="Oval 166">
              <a:extLst>
                <a:ext uri="{FF2B5EF4-FFF2-40B4-BE49-F238E27FC236}">
                  <a16:creationId xmlns:a16="http://schemas.microsoft.com/office/drawing/2014/main" id="{1E24AEFB-71ED-A9B4-2945-314DDBCF56A4}"/>
                </a:ext>
              </a:extLst>
            </p:cNvPr>
            <p:cNvSpPr/>
            <p:nvPr/>
          </p:nvSpPr>
          <p:spPr>
            <a:xfrm>
              <a:off x="9712197" y="2742708"/>
              <a:ext cx="707545" cy="707545"/>
            </a:xfrm>
            <a:prstGeom prst="ellipse">
              <a:avLst/>
            </a:prstGeom>
            <a:solidFill>
              <a:srgbClr val="E7F9A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 name="Graphic 167" descr="Question Mark with solid fill">
              <a:extLst>
                <a:ext uri="{FF2B5EF4-FFF2-40B4-BE49-F238E27FC236}">
                  <a16:creationId xmlns:a16="http://schemas.microsoft.com/office/drawing/2014/main" id="{DB77E384-2407-5307-B4B3-1E09A3FF30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69" name="Group 168">
            <a:extLst>
              <a:ext uri="{FF2B5EF4-FFF2-40B4-BE49-F238E27FC236}">
                <a16:creationId xmlns:a16="http://schemas.microsoft.com/office/drawing/2014/main" id="{0584BCB1-E215-F06E-42CE-C6AA42613D09}"/>
              </a:ext>
            </a:extLst>
          </p:cNvPr>
          <p:cNvGrpSpPr/>
          <p:nvPr/>
        </p:nvGrpSpPr>
        <p:grpSpPr>
          <a:xfrm>
            <a:off x="10385564" y="3803591"/>
            <a:ext cx="707545" cy="707545"/>
            <a:chOff x="9712197" y="2742708"/>
            <a:chExt cx="707545" cy="707545"/>
          </a:xfrm>
        </p:grpSpPr>
        <p:sp>
          <p:nvSpPr>
            <p:cNvPr id="170" name="Oval 169">
              <a:extLst>
                <a:ext uri="{FF2B5EF4-FFF2-40B4-BE49-F238E27FC236}">
                  <a16:creationId xmlns:a16="http://schemas.microsoft.com/office/drawing/2014/main" id="{39F9E6FF-72F0-38A6-B178-F2F242883708}"/>
                </a:ext>
              </a:extLst>
            </p:cNvPr>
            <p:cNvSpPr/>
            <p:nvPr/>
          </p:nvSpPr>
          <p:spPr>
            <a:xfrm>
              <a:off x="9712197" y="2742708"/>
              <a:ext cx="707545" cy="707545"/>
            </a:xfrm>
            <a:prstGeom prst="ellipse">
              <a:avLst/>
            </a:prstGeom>
            <a:solidFill>
              <a:srgbClr val="00FD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Graphic 170" descr="Question Mark with solid fill">
              <a:extLst>
                <a:ext uri="{FF2B5EF4-FFF2-40B4-BE49-F238E27FC236}">
                  <a16:creationId xmlns:a16="http://schemas.microsoft.com/office/drawing/2014/main" id="{EB6E624C-0E96-E69A-5CDD-4FDD2E1A2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72" name="Group 171">
            <a:extLst>
              <a:ext uri="{FF2B5EF4-FFF2-40B4-BE49-F238E27FC236}">
                <a16:creationId xmlns:a16="http://schemas.microsoft.com/office/drawing/2014/main" id="{BAE587DC-B86D-7253-90AC-B398E0F9E17D}"/>
              </a:ext>
            </a:extLst>
          </p:cNvPr>
          <p:cNvGrpSpPr/>
          <p:nvPr/>
        </p:nvGrpSpPr>
        <p:grpSpPr>
          <a:xfrm>
            <a:off x="11347968" y="1894214"/>
            <a:ext cx="707545" cy="707545"/>
            <a:chOff x="9712197" y="2742708"/>
            <a:chExt cx="707545" cy="707545"/>
          </a:xfrm>
        </p:grpSpPr>
        <p:sp>
          <p:nvSpPr>
            <p:cNvPr id="173" name="Oval 172">
              <a:extLst>
                <a:ext uri="{FF2B5EF4-FFF2-40B4-BE49-F238E27FC236}">
                  <a16:creationId xmlns:a16="http://schemas.microsoft.com/office/drawing/2014/main" id="{8E9CC0CD-287A-AF55-8174-E43451703388}"/>
                </a:ext>
              </a:extLst>
            </p:cNvPr>
            <p:cNvSpPr/>
            <p:nvPr/>
          </p:nvSpPr>
          <p:spPr>
            <a:xfrm>
              <a:off x="9712197" y="2742708"/>
              <a:ext cx="707545" cy="707545"/>
            </a:xfrm>
            <a:prstGeom prst="ellipse">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Graphic 173" descr="Question Mark with solid fill">
              <a:extLst>
                <a:ext uri="{FF2B5EF4-FFF2-40B4-BE49-F238E27FC236}">
                  <a16:creationId xmlns:a16="http://schemas.microsoft.com/office/drawing/2014/main" id="{C32C2EBE-4FD4-19D3-9B05-3A8C684E73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sp>
        <p:nvSpPr>
          <p:cNvPr id="176" name="TextBox 175">
            <a:extLst>
              <a:ext uri="{FF2B5EF4-FFF2-40B4-BE49-F238E27FC236}">
                <a16:creationId xmlns:a16="http://schemas.microsoft.com/office/drawing/2014/main" id="{C99CB865-70B5-8A35-88EF-0D5376F0B3BF}"/>
              </a:ext>
            </a:extLst>
          </p:cNvPr>
          <p:cNvSpPr txBox="1"/>
          <p:nvPr/>
        </p:nvSpPr>
        <p:spPr>
          <a:xfrm>
            <a:off x="608755" y="1143176"/>
            <a:ext cx="4346719" cy="954107"/>
          </a:xfrm>
          <a:prstGeom prst="rect">
            <a:avLst/>
          </a:prstGeom>
          <a:noFill/>
        </p:spPr>
        <p:txBody>
          <a:bodyPr wrap="square" rtlCol="0">
            <a:spAutoFit/>
          </a:bodyPr>
          <a:lstStyle/>
          <a:p>
            <a:pPr algn="ctr"/>
            <a:r>
              <a:rPr lang="en-US" sz="2800" dirty="0"/>
              <a:t>Many statements map to same instance</a:t>
            </a:r>
          </a:p>
        </p:txBody>
      </p:sp>
      <p:sp>
        <p:nvSpPr>
          <p:cNvPr id="178" name="TextBox 177">
            <a:extLst>
              <a:ext uri="{FF2B5EF4-FFF2-40B4-BE49-F238E27FC236}">
                <a16:creationId xmlns:a16="http://schemas.microsoft.com/office/drawing/2014/main" id="{6A479E3F-C8D9-03A5-E836-9D2DC7434B5D}"/>
              </a:ext>
            </a:extLst>
          </p:cNvPr>
          <p:cNvSpPr txBox="1"/>
          <p:nvPr/>
        </p:nvSpPr>
        <p:spPr>
          <a:xfrm>
            <a:off x="7502942" y="1143176"/>
            <a:ext cx="4346719" cy="954107"/>
          </a:xfrm>
          <a:prstGeom prst="rect">
            <a:avLst/>
          </a:prstGeom>
          <a:noFill/>
        </p:spPr>
        <p:txBody>
          <a:bodyPr wrap="square" rtlCol="0">
            <a:spAutoFit/>
          </a:bodyPr>
          <a:lstStyle/>
          <a:p>
            <a:pPr algn="ctr"/>
            <a:r>
              <a:rPr lang="en-US" sz="2800" dirty="0"/>
              <a:t>One pseudorandom instance of OWF per statement </a:t>
            </a:r>
          </a:p>
        </p:txBody>
      </p:sp>
      <p:sp>
        <p:nvSpPr>
          <p:cNvPr id="7" name="Curved Right Arrow 6">
            <a:extLst>
              <a:ext uri="{FF2B5EF4-FFF2-40B4-BE49-F238E27FC236}">
                <a16:creationId xmlns:a16="http://schemas.microsoft.com/office/drawing/2014/main" id="{A103C348-3787-D4A5-8E39-04C21977B3BD}"/>
              </a:ext>
            </a:extLst>
          </p:cNvPr>
          <p:cNvSpPr/>
          <p:nvPr/>
        </p:nvSpPr>
        <p:spPr>
          <a:xfrm rot="10800000" flipH="1">
            <a:off x="8953141" y="3052376"/>
            <a:ext cx="711081" cy="2957188"/>
          </a:xfrm>
          <a:prstGeom prst="curved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DBF844FD-A6CB-8EB2-3B86-C16EFC731880}"/>
              </a:ext>
            </a:extLst>
          </p:cNvPr>
          <p:cNvPicPr>
            <a:picLocks noChangeAspect="1"/>
          </p:cNvPicPr>
          <p:nvPr/>
        </p:nvPicPr>
        <p:blipFill>
          <a:blip r:embed="rId5"/>
          <a:stretch>
            <a:fillRect/>
          </a:stretch>
        </p:blipFill>
        <p:spPr>
          <a:xfrm>
            <a:off x="9807462" y="5634547"/>
            <a:ext cx="531991" cy="455992"/>
          </a:xfrm>
          <a:prstGeom prst="rect">
            <a:avLst/>
          </a:prstGeom>
        </p:spPr>
      </p:pic>
      <p:pic>
        <p:nvPicPr>
          <p:cNvPr id="9" name="Graphic 8" descr="Lights On with solid fill">
            <a:extLst>
              <a:ext uri="{FF2B5EF4-FFF2-40B4-BE49-F238E27FC236}">
                <a16:creationId xmlns:a16="http://schemas.microsoft.com/office/drawing/2014/main" id="{C060E217-E1AC-8026-C1CA-F1D3D0A3FF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17597" y="5370674"/>
            <a:ext cx="914400" cy="914400"/>
          </a:xfrm>
          <a:prstGeom prst="rect">
            <a:avLst/>
          </a:prstGeom>
        </p:spPr>
      </p:pic>
      <p:sp>
        <p:nvSpPr>
          <p:cNvPr id="14" name="Right Arrow 13">
            <a:extLst>
              <a:ext uri="{FF2B5EF4-FFF2-40B4-BE49-F238E27FC236}">
                <a16:creationId xmlns:a16="http://schemas.microsoft.com/office/drawing/2014/main" id="{C72D1FA5-93D1-9045-9160-0FFEEC4A9C98}"/>
              </a:ext>
            </a:extLst>
          </p:cNvPr>
          <p:cNvSpPr/>
          <p:nvPr/>
        </p:nvSpPr>
        <p:spPr>
          <a:xfrm flipH="1">
            <a:off x="4816176" y="2144645"/>
            <a:ext cx="2748051" cy="2105655"/>
          </a:xfrm>
          <a:prstGeom prst="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Lossiness</a:t>
            </a:r>
            <a:r>
              <a:rPr lang="en-US" sz="3200" dirty="0">
                <a:solidFill>
                  <a:schemeClr val="tx1"/>
                </a:solidFill>
              </a:rPr>
              <a:t> + </a:t>
            </a:r>
            <a:r>
              <a:rPr lang="en-US" sz="3200" dirty="0" err="1">
                <a:solidFill>
                  <a:schemeClr val="tx1"/>
                </a:solidFill>
              </a:rPr>
              <a:t>iO</a:t>
            </a:r>
            <a:endParaRPr lang="en-US" sz="3200" dirty="0">
              <a:solidFill>
                <a:schemeClr val="tx1"/>
              </a:solidFill>
            </a:endParaRPr>
          </a:p>
        </p:txBody>
      </p:sp>
      <p:sp>
        <p:nvSpPr>
          <p:cNvPr id="15" name="Curved Right Arrow 14">
            <a:extLst>
              <a:ext uri="{FF2B5EF4-FFF2-40B4-BE49-F238E27FC236}">
                <a16:creationId xmlns:a16="http://schemas.microsoft.com/office/drawing/2014/main" id="{7AB3FF46-042D-C42C-84E3-92F1549E414F}"/>
              </a:ext>
            </a:extLst>
          </p:cNvPr>
          <p:cNvSpPr/>
          <p:nvPr/>
        </p:nvSpPr>
        <p:spPr>
          <a:xfrm rot="10800000" flipH="1">
            <a:off x="2007404" y="3055150"/>
            <a:ext cx="711081" cy="2950371"/>
          </a:xfrm>
          <a:prstGeom prst="curved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6379CEA6-C0E7-49FD-EB90-54C911A7AA29}"/>
              </a:ext>
            </a:extLst>
          </p:cNvPr>
          <p:cNvPicPr>
            <a:picLocks noChangeAspect="1"/>
          </p:cNvPicPr>
          <p:nvPr/>
        </p:nvPicPr>
        <p:blipFill>
          <a:blip r:embed="rId5"/>
          <a:stretch>
            <a:fillRect/>
          </a:stretch>
        </p:blipFill>
        <p:spPr>
          <a:xfrm>
            <a:off x="2861725" y="5631064"/>
            <a:ext cx="531991" cy="455992"/>
          </a:xfrm>
          <a:prstGeom prst="rect">
            <a:avLst/>
          </a:prstGeom>
        </p:spPr>
      </p:pic>
      <p:pic>
        <p:nvPicPr>
          <p:cNvPr id="17" name="Graphic 16" descr="Lights On with solid fill">
            <a:extLst>
              <a:ext uri="{FF2B5EF4-FFF2-40B4-BE49-F238E27FC236}">
                <a16:creationId xmlns:a16="http://schemas.microsoft.com/office/drawing/2014/main" id="{3FC1553B-0BE8-15E9-D606-D1D239D351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1860" y="5367191"/>
            <a:ext cx="914400" cy="914400"/>
          </a:xfrm>
          <a:prstGeom prst="rect">
            <a:avLst/>
          </a:prstGeom>
        </p:spPr>
      </p:pic>
      <p:grpSp>
        <p:nvGrpSpPr>
          <p:cNvPr id="2" name="Group 1">
            <a:extLst>
              <a:ext uri="{FF2B5EF4-FFF2-40B4-BE49-F238E27FC236}">
                <a16:creationId xmlns:a16="http://schemas.microsoft.com/office/drawing/2014/main" id="{6BB616DE-A79F-F9FA-5788-D273B931104E}"/>
              </a:ext>
            </a:extLst>
          </p:cNvPr>
          <p:cNvGrpSpPr/>
          <p:nvPr/>
        </p:nvGrpSpPr>
        <p:grpSpPr>
          <a:xfrm>
            <a:off x="4311163" y="5086324"/>
            <a:ext cx="5149673" cy="914400"/>
            <a:chOff x="2901546" y="4840725"/>
            <a:chExt cx="5149673" cy="914400"/>
          </a:xfrm>
        </p:grpSpPr>
        <p:sp>
          <p:nvSpPr>
            <p:cNvPr id="3" name="Rectangular Callout 2">
              <a:extLst>
                <a:ext uri="{FF2B5EF4-FFF2-40B4-BE49-F238E27FC236}">
                  <a16:creationId xmlns:a16="http://schemas.microsoft.com/office/drawing/2014/main" id="{84714642-650B-ED38-B8B9-3EB17FED332A}"/>
                </a:ext>
              </a:extLst>
            </p:cNvPr>
            <p:cNvSpPr/>
            <p:nvPr/>
          </p:nvSpPr>
          <p:spPr>
            <a:xfrm>
              <a:off x="2901546" y="4840725"/>
              <a:ext cx="5149673" cy="914400"/>
            </a:xfrm>
            <a:prstGeom prst="wedgeRectCallout">
              <a:avLst>
                <a:gd name="adj1" fmla="val -7799"/>
                <a:gd name="adj2" fmla="val -203084"/>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Still haven’t used OWF challenges in security proof, so      still small </a:t>
              </a:r>
              <a:endParaRPr lang="en-US" sz="2800" dirty="0">
                <a:solidFill>
                  <a:schemeClr val="tx1"/>
                </a:solidFill>
                <a:sym typeface="Wingdings" pitchFamily="2" charset="2"/>
              </a:endParaRPr>
            </a:p>
          </p:txBody>
        </p:sp>
        <p:pic>
          <p:nvPicPr>
            <p:cNvPr id="5" name="Picture 4">
              <a:extLst>
                <a:ext uri="{FF2B5EF4-FFF2-40B4-BE49-F238E27FC236}">
                  <a16:creationId xmlns:a16="http://schemas.microsoft.com/office/drawing/2014/main" id="{203245FA-5DF2-055B-3DB2-ECF2C0C1C238}"/>
                </a:ext>
              </a:extLst>
            </p:cNvPr>
            <p:cNvPicPr>
              <a:picLocks noChangeAspect="1"/>
            </p:cNvPicPr>
            <p:nvPr/>
          </p:nvPicPr>
          <p:blipFill>
            <a:blip r:embed="rId8"/>
            <a:stretch>
              <a:fillRect/>
            </a:stretch>
          </p:blipFill>
          <p:spPr>
            <a:xfrm>
              <a:off x="5905432" y="5396712"/>
              <a:ext cx="349716" cy="279773"/>
            </a:xfrm>
            <a:prstGeom prst="rect">
              <a:avLst/>
            </a:prstGeom>
          </p:spPr>
        </p:pic>
      </p:grpSp>
    </p:spTree>
    <p:extLst>
      <p:ext uri="{BB962C8B-B14F-4D97-AF65-F5344CB8AC3E}">
        <p14:creationId xmlns:p14="http://schemas.microsoft.com/office/powerpoint/2010/main" val="262829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CE1C1BD-3D51-7EAD-F635-4EBA40408712}"/>
              </a:ext>
            </a:extLst>
          </p:cNvPr>
          <p:cNvSpPr/>
          <p:nvPr/>
        </p:nvSpPr>
        <p:spPr>
          <a:xfrm>
            <a:off x="282841" y="1143176"/>
            <a:ext cx="4908636" cy="346267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CCBA545-5094-9BAD-D554-16EB6BA17F08}"/>
              </a:ext>
            </a:extLst>
          </p:cNvPr>
          <p:cNvGrpSpPr/>
          <p:nvPr/>
        </p:nvGrpSpPr>
        <p:grpSpPr>
          <a:xfrm>
            <a:off x="401782" y="1901012"/>
            <a:ext cx="707545" cy="707545"/>
            <a:chOff x="9712197" y="2742708"/>
            <a:chExt cx="707545" cy="707545"/>
          </a:xfrm>
        </p:grpSpPr>
        <p:sp>
          <p:nvSpPr>
            <p:cNvPr id="5" name="Oval 4">
              <a:extLst>
                <a:ext uri="{FF2B5EF4-FFF2-40B4-BE49-F238E27FC236}">
                  <a16:creationId xmlns:a16="http://schemas.microsoft.com/office/drawing/2014/main" id="{662DB210-F1DD-CFFB-9F0A-2EBB2CD36BD3}"/>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 Mark with solid fill">
              <a:extLst>
                <a:ext uri="{FF2B5EF4-FFF2-40B4-BE49-F238E27FC236}">
                  <a16:creationId xmlns:a16="http://schemas.microsoft.com/office/drawing/2014/main" id="{C5E5DB59-1E30-55AD-6A84-145E5F5B52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7" name="Group 6">
            <a:extLst>
              <a:ext uri="{FF2B5EF4-FFF2-40B4-BE49-F238E27FC236}">
                <a16:creationId xmlns:a16="http://schemas.microsoft.com/office/drawing/2014/main" id="{1506C40E-F51B-BC00-B8EC-9336BDA3E5AD}"/>
              </a:ext>
            </a:extLst>
          </p:cNvPr>
          <p:cNvGrpSpPr/>
          <p:nvPr/>
        </p:nvGrpSpPr>
        <p:grpSpPr>
          <a:xfrm>
            <a:off x="1446142" y="2144645"/>
            <a:ext cx="707545" cy="707545"/>
            <a:chOff x="9712197" y="2742708"/>
            <a:chExt cx="707545" cy="707545"/>
          </a:xfrm>
        </p:grpSpPr>
        <p:sp>
          <p:nvSpPr>
            <p:cNvPr id="8" name="Oval 7">
              <a:extLst>
                <a:ext uri="{FF2B5EF4-FFF2-40B4-BE49-F238E27FC236}">
                  <a16:creationId xmlns:a16="http://schemas.microsoft.com/office/drawing/2014/main" id="{A6616632-E3C8-974D-D0D2-66410DCE1B69}"/>
                </a:ext>
              </a:extLst>
            </p:cNvPr>
            <p:cNvSpPr/>
            <p:nvPr/>
          </p:nvSpPr>
          <p:spPr>
            <a:xfrm>
              <a:off x="9712197" y="2742708"/>
              <a:ext cx="707545" cy="707545"/>
            </a:xfrm>
            <a:prstGeom prst="ellipse">
              <a:avLst/>
            </a:prstGeom>
            <a:solidFill>
              <a:srgbClr val="009E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Question Mark with solid fill">
              <a:extLst>
                <a:ext uri="{FF2B5EF4-FFF2-40B4-BE49-F238E27FC236}">
                  <a16:creationId xmlns:a16="http://schemas.microsoft.com/office/drawing/2014/main" id="{589A4D80-C950-0DAD-885B-40392E8ECF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0" name="Group 9">
            <a:extLst>
              <a:ext uri="{FF2B5EF4-FFF2-40B4-BE49-F238E27FC236}">
                <a16:creationId xmlns:a16="http://schemas.microsoft.com/office/drawing/2014/main" id="{2CD9866D-1767-10F0-7D2D-962E4F650DE0}"/>
              </a:ext>
            </a:extLst>
          </p:cNvPr>
          <p:cNvGrpSpPr/>
          <p:nvPr/>
        </p:nvGrpSpPr>
        <p:grpSpPr>
          <a:xfrm>
            <a:off x="2565391" y="2083370"/>
            <a:ext cx="707545" cy="707545"/>
            <a:chOff x="9712197" y="2742708"/>
            <a:chExt cx="707545" cy="707545"/>
          </a:xfrm>
        </p:grpSpPr>
        <p:sp>
          <p:nvSpPr>
            <p:cNvPr id="11" name="Oval 10">
              <a:extLst>
                <a:ext uri="{FF2B5EF4-FFF2-40B4-BE49-F238E27FC236}">
                  <a16:creationId xmlns:a16="http://schemas.microsoft.com/office/drawing/2014/main" id="{70725473-2602-1052-FE56-8C193CA61FA4}"/>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Question Mark with solid fill">
              <a:extLst>
                <a:ext uri="{FF2B5EF4-FFF2-40B4-BE49-F238E27FC236}">
                  <a16:creationId xmlns:a16="http://schemas.microsoft.com/office/drawing/2014/main" id="{C0AFAAFB-50A7-97E6-E729-86EB254594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3" name="Group 12">
            <a:extLst>
              <a:ext uri="{FF2B5EF4-FFF2-40B4-BE49-F238E27FC236}">
                <a16:creationId xmlns:a16="http://schemas.microsoft.com/office/drawing/2014/main" id="{2EF32B93-E349-1852-1E30-575BE3A3B8BD}"/>
              </a:ext>
            </a:extLst>
          </p:cNvPr>
          <p:cNvGrpSpPr/>
          <p:nvPr/>
        </p:nvGrpSpPr>
        <p:grpSpPr>
          <a:xfrm>
            <a:off x="815675" y="2798119"/>
            <a:ext cx="707545" cy="707545"/>
            <a:chOff x="9712197" y="2742708"/>
            <a:chExt cx="707545" cy="707545"/>
          </a:xfrm>
        </p:grpSpPr>
        <p:sp>
          <p:nvSpPr>
            <p:cNvPr id="14" name="Oval 13">
              <a:extLst>
                <a:ext uri="{FF2B5EF4-FFF2-40B4-BE49-F238E27FC236}">
                  <a16:creationId xmlns:a16="http://schemas.microsoft.com/office/drawing/2014/main" id="{B4F5FC2C-4822-3FDD-B7D7-B2F055379E55}"/>
                </a:ext>
              </a:extLst>
            </p:cNvPr>
            <p:cNvSpPr/>
            <p:nvPr/>
          </p:nvSpPr>
          <p:spPr>
            <a:xfrm>
              <a:off x="9712197" y="2742708"/>
              <a:ext cx="707545" cy="707545"/>
            </a:xfrm>
            <a:prstGeom prst="ellipse">
              <a:avLst/>
            </a:prstGeom>
            <a:solidFill>
              <a:srgbClr val="009D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Question Mark with solid fill">
              <a:extLst>
                <a:ext uri="{FF2B5EF4-FFF2-40B4-BE49-F238E27FC236}">
                  <a16:creationId xmlns:a16="http://schemas.microsoft.com/office/drawing/2014/main" id="{D9498D5B-622B-215C-8FFB-F811688502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6" name="Group 15">
            <a:extLst>
              <a:ext uri="{FF2B5EF4-FFF2-40B4-BE49-F238E27FC236}">
                <a16:creationId xmlns:a16="http://schemas.microsoft.com/office/drawing/2014/main" id="{9B56FB8B-8825-FBD9-538C-1ED24AE3BA18}"/>
              </a:ext>
            </a:extLst>
          </p:cNvPr>
          <p:cNvGrpSpPr/>
          <p:nvPr/>
        </p:nvGrpSpPr>
        <p:grpSpPr>
          <a:xfrm>
            <a:off x="1689822" y="3184031"/>
            <a:ext cx="707545" cy="707545"/>
            <a:chOff x="9712197" y="2742708"/>
            <a:chExt cx="707545" cy="707545"/>
          </a:xfrm>
        </p:grpSpPr>
        <p:sp>
          <p:nvSpPr>
            <p:cNvPr id="17" name="Oval 16">
              <a:extLst>
                <a:ext uri="{FF2B5EF4-FFF2-40B4-BE49-F238E27FC236}">
                  <a16:creationId xmlns:a16="http://schemas.microsoft.com/office/drawing/2014/main" id="{9E243C71-EC2D-6833-D8B9-3FF71FB35748}"/>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Question Mark with solid fill">
              <a:extLst>
                <a:ext uri="{FF2B5EF4-FFF2-40B4-BE49-F238E27FC236}">
                  <a16:creationId xmlns:a16="http://schemas.microsoft.com/office/drawing/2014/main" id="{4BBEB0F6-C59D-3720-B0DF-1A89E4B0B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19" name="Group 18">
            <a:extLst>
              <a:ext uri="{FF2B5EF4-FFF2-40B4-BE49-F238E27FC236}">
                <a16:creationId xmlns:a16="http://schemas.microsoft.com/office/drawing/2014/main" id="{A6DD35A6-7C54-C968-64A6-FE733AB8A3F8}"/>
              </a:ext>
            </a:extLst>
          </p:cNvPr>
          <p:cNvGrpSpPr/>
          <p:nvPr/>
        </p:nvGrpSpPr>
        <p:grpSpPr>
          <a:xfrm>
            <a:off x="973929" y="3727631"/>
            <a:ext cx="707545" cy="707545"/>
            <a:chOff x="9712197" y="2742708"/>
            <a:chExt cx="707545" cy="707545"/>
          </a:xfrm>
        </p:grpSpPr>
        <p:sp>
          <p:nvSpPr>
            <p:cNvPr id="20" name="Oval 19">
              <a:extLst>
                <a:ext uri="{FF2B5EF4-FFF2-40B4-BE49-F238E27FC236}">
                  <a16:creationId xmlns:a16="http://schemas.microsoft.com/office/drawing/2014/main" id="{8F8B61A6-681E-7EB1-CF67-487322E5951A}"/>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Question Mark with solid fill">
              <a:extLst>
                <a:ext uri="{FF2B5EF4-FFF2-40B4-BE49-F238E27FC236}">
                  <a16:creationId xmlns:a16="http://schemas.microsoft.com/office/drawing/2014/main" id="{4FE1053D-8367-64B3-0894-7688EDE73E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22" name="Group 21">
            <a:extLst>
              <a:ext uri="{FF2B5EF4-FFF2-40B4-BE49-F238E27FC236}">
                <a16:creationId xmlns:a16="http://schemas.microsoft.com/office/drawing/2014/main" id="{3E3D4B5C-C0C6-681D-CACB-ECA714DA7B14}"/>
              </a:ext>
            </a:extLst>
          </p:cNvPr>
          <p:cNvGrpSpPr/>
          <p:nvPr/>
        </p:nvGrpSpPr>
        <p:grpSpPr>
          <a:xfrm>
            <a:off x="2768735" y="2862111"/>
            <a:ext cx="707545" cy="707545"/>
            <a:chOff x="9712197" y="2742708"/>
            <a:chExt cx="707545" cy="707545"/>
          </a:xfrm>
        </p:grpSpPr>
        <p:sp>
          <p:nvSpPr>
            <p:cNvPr id="23" name="Oval 22">
              <a:extLst>
                <a:ext uri="{FF2B5EF4-FFF2-40B4-BE49-F238E27FC236}">
                  <a16:creationId xmlns:a16="http://schemas.microsoft.com/office/drawing/2014/main" id="{8CD43B26-97FF-2EB7-E2FF-A3A26C1BA93F}"/>
                </a:ext>
              </a:extLst>
            </p:cNvPr>
            <p:cNvSpPr/>
            <p:nvPr/>
          </p:nvSpPr>
          <p:spPr>
            <a:xfrm>
              <a:off x="9712197" y="2742708"/>
              <a:ext cx="707545" cy="707545"/>
            </a:xfrm>
            <a:prstGeom prst="ellipse">
              <a:avLst/>
            </a:prstGeom>
            <a:solidFill>
              <a:srgbClr val="009E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Question Mark with solid fill">
              <a:extLst>
                <a:ext uri="{FF2B5EF4-FFF2-40B4-BE49-F238E27FC236}">
                  <a16:creationId xmlns:a16="http://schemas.microsoft.com/office/drawing/2014/main" id="{6F9C69BC-45E9-9E0D-6FC3-918797D54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25" name="Group 24">
            <a:extLst>
              <a:ext uri="{FF2B5EF4-FFF2-40B4-BE49-F238E27FC236}">
                <a16:creationId xmlns:a16="http://schemas.microsoft.com/office/drawing/2014/main" id="{378DFEA2-8B37-E59C-2ACA-DB3A43ABFF16}"/>
              </a:ext>
            </a:extLst>
          </p:cNvPr>
          <p:cNvGrpSpPr/>
          <p:nvPr/>
        </p:nvGrpSpPr>
        <p:grpSpPr>
          <a:xfrm>
            <a:off x="3560341" y="2161092"/>
            <a:ext cx="707545" cy="707545"/>
            <a:chOff x="9712197" y="2742708"/>
            <a:chExt cx="707545" cy="707545"/>
          </a:xfrm>
        </p:grpSpPr>
        <p:sp>
          <p:nvSpPr>
            <p:cNvPr id="26" name="Oval 25">
              <a:extLst>
                <a:ext uri="{FF2B5EF4-FFF2-40B4-BE49-F238E27FC236}">
                  <a16:creationId xmlns:a16="http://schemas.microsoft.com/office/drawing/2014/main" id="{5CADD9D0-43BD-B658-6DA2-07EAF92EB84A}"/>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Question Mark with solid fill">
              <a:extLst>
                <a:ext uri="{FF2B5EF4-FFF2-40B4-BE49-F238E27FC236}">
                  <a16:creationId xmlns:a16="http://schemas.microsoft.com/office/drawing/2014/main" id="{12A27680-3E1F-E2A9-B32B-CAEED27A4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28" name="Group 27">
            <a:extLst>
              <a:ext uri="{FF2B5EF4-FFF2-40B4-BE49-F238E27FC236}">
                <a16:creationId xmlns:a16="http://schemas.microsoft.com/office/drawing/2014/main" id="{24392EF2-046D-4C1A-5FDC-263E3657DB44}"/>
              </a:ext>
            </a:extLst>
          </p:cNvPr>
          <p:cNvGrpSpPr/>
          <p:nvPr/>
        </p:nvGrpSpPr>
        <p:grpSpPr>
          <a:xfrm>
            <a:off x="3936563" y="3063652"/>
            <a:ext cx="707545" cy="707545"/>
            <a:chOff x="9712197" y="2742708"/>
            <a:chExt cx="707545" cy="707545"/>
          </a:xfrm>
        </p:grpSpPr>
        <p:sp>
          <p:nvSpPr>
            <p:cNvPr id="29" name="Oval 28">
              <a:extLst>
                <a:ext uri="{FF2B5EF4-FFF2-40B4-BE49-F238E27FC236}">
                  <a16:creationId xmlns:a16="http://schemas.microsoft.com/office/drawing/2014/main" id="{DAA94A4D-AF32-B560-6BCA-F493F191BFFD}"/>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Question Mark with solid fill">
              <a:extLst>
                <a:ext uri="{FF2B5EF4-FFF2-40B4-BE49-F238E27FC236}">
                  <a16:creationId xmlns:a16="http://schemas.microsoft.com/office/drawing/2014/main" id="{7099E74C-0913-E69C-AA6F-08443A3CE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31" name="Group 30">
            <a:extLst>
              <a:ext uri="{FF2B5EF4-FFF2-40B4-BE49-F238E27FC236}">
                <a16:creationId xmlns:a16="http://schemas.microsoft.com/office/drawing/2014/main" id="{6F8D9547-611B-54F1-830E-DCB44831B17B}"/>
              </a:ext>
            </a:extLst>
          </p:cNvPr>
          <p:cNvGrpSpPr/>
          <p:nvPr/>
        </p:nvGrpSpPr>
        <p:grpSpPr>
          <a:xfrm>
            <a:off x="2410788" y="3626939"/>
            <a:ext cx="707545" cy="707545"/>
            <a:chOff x="9712197" y="2742708"/>
            <a:chExt cx="707545" cy="707545"/>
          </a:xfrm>
        </p:grpSpPr>
        <p:sp>
          <p:nvSpPr>
            <p:cNvPr id="32" name="Oval 31">
              <a:extLst>
                <a:ext uri="{FF2B5EF4-FFF2-40B4-BE49-F238E27FC236}">
                  <a16:creationId xmlns:a16="http://schemas.microsoft.com/office/drawing/2014/main" id="{1B0B7698-1FAC-3906-AC71-4DC5F8C02D42}"/>
                </a:ext>
              </a:extLst>
            </p:cNvPr>
            <p:cNvSpPr/>
            <p:nvPr/>
          </p:nvSpPr>
          <p:spPr>
            <a:xfrm>
              <a:off x="9712197" y="2742708"/>
              <a:ext cx="707545" cy="707545"/>
            </a:xfrm>
            <a:prstGeom prst="ellipse">
              <a:avLst/>
            </a:prstGeom>
            <a:solidFill>
              <a:srgbClr val="AB794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Question Mark with solid fill">
              <a:extLst>
                <a:ext uri="{FF2B5EF4-FFF2-40B4-BE49-F238E27FC236}">
                  <a16:creationId xmlns:a16="http://schemas.microsoft.com/office/drawing/2014/main" id="{8C7C25C4-DB11-62B9-A9B4-90CB4E89E1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34" name="Group 33">
            <a:extLst>
              <a:ext uri="{FF2B5EF4-FFF2-40B4-BE49-F238E27FC236}">
                <a16:creationId xmlns:a16="http://schemas.microsoft.com/office/drawing/2014/main" id="{1489F6D4-7298-DD31-7959-9052046850F2}"/>
              </a:ext>
            </a:extLst>
          </p:cNvPr>
          <p:cNvGrpSpPr/>
          <p:nvPr/>
        </p:nvGrpSpPr>
        <p:grpSpPr>
          <a:xfrm>
            <a:off x="3421453" y="3803591"/>
            <a:ext cx="707545" cy="707545"/>
            <a:chOff x="9712197" y="2742708"/>
            <a:chExt cx="707545" cy="707545"/>
          </a:xfrm>
        </p:grpSpPr>
        <p:sp>
          <p:nvSpPr>
            <p:cNvPr id="35" name="Oval 34">
              <a:extLst>
                <a:ext uri="{FF2B5EF4-FFF2-40B4-BE49-F238E27FC236}">
                  <a16:creationId xmlns:a16="http://schemas.microsoft.com/office/drawing/2014/main" id="{03EBBBEB-EC8A-93C0-6A56-9923E9921E42}"/>
                </a:ext>
              </a:extLst>
            </p:cNvPr>
            <p:cNvSpPr/>
            <p:nvPr/>
          </p:nvSpPr>
          <p:spPr>
            <a:xfrm>
              <a:off x="9712197" y="2742708"/>
              <a:ext cx="707545" cy="707545"/>
            </a:xfrm>
            <a:prstGeom prst="ellipse">
              <a:avLst/>
            </a:prstGeom>
            <a:solidFill>
              <a:srgbClr val="FF919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Question Mark with solid fill">
              <a:extLst>
                <a:ext uri="{FF2B5EF4-FFF2-40B4-BE49-F238E27FC236}">
                  <a16:creationId xmlns:a16="http://schemas.microsoft.com/office/drawing/2014/main" id="{AD9A5AB7-C3CD-9838-256D-68D5F2ACAF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grpSp>
        <p:nvGrpSpPr>
          <p:cNvPr id="37" name="Group 36">
            <a:extLst>
              <a:ext uri="{FF2B5EF4-FFF2-40B4-BE49-F238E27FC236}">
                <a16:creationId xmlns:a16="http://schemas.microsoft.com/office/drawing/2014/main" id="{4247D227-D42A-633F-7345-35E71C774D73}"/>
              </a:ext>
            </a:extLst>
          </p:cNvPr>
          <p:cNvGrpSpPr/>
          <p:nvPr/>
        </p:nvGrpSpPr>
        <p:grpSpPr>
          <a:xfrm>
            <a:off x="4383857" y="1894214"/>
            <a:ext cx="707545" cy="707545"/>
            <a:chOff x="9712197" y="2742708"/>
            <a:chExt cx="707545" cy="707545"/>
          </a:xfrm>
        </p:grpSpPr>
        <p:sp>
          <p:nvSpPr>
            <p:cNvPr id="39" name="Oval 38">
              <a:extLst>
                <a:ext uri="{FF2B5EF4-FFF2-40B4-BE49-F238E27FC236}">
                  <a16:creationId xmlns:a16="http://schemas.microsoft.com/office/drawing/2014/main" id="{05C4A0DF-4FAB-6D0F-D48A-B7A25F1FCD65}"/>
                </a:ext>
              </a:extLst>
            </p:cNvPr>
            <p:cNvSpPr/>
            <p:nvPr/>
          </p:nvSpPr>
          <p:spPr>
            <a:xfrm>
              <a:off x="9712197" y="2742708"/>
              <a:ext cx="707545" cy="707545"/>
            </a:xfrm>
            <a:prstGeom prst="ellipse">
              <a:avLst/>
            </a:prstGeom>
            <a:solidFill>
              <a:srgbClr val="009E6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Question Mark with solid fill">
              <a:extLst>
                <a:ext uri="{FF2B5EF4-FFF2-40B4-BE49-F238E27FC236}">
                  <a16:creationId xmlns:a16="http://schemas.microsoft.com/office/drawing/2014/main" id="{2C6B0E48-326B-0928-7DE1-3069E5475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9621" y="2765894"/>
              <a:ext cx="644349" cy="644349"/>
            </a:xfrm>
            <a:prstGeom prst="rect">
              <a:avLst/>
            </a:prstGeom>
          </p:spPr>
        </p:pic>
      </p:grpSp>
      <p:sp>
        <p:nvSpPr>
          <p:cNvPr id="43" name="TextBox 42">
            <a:extLst>
              <a:ext uri="{FF2B5EF4-FFF2-40B4-BE49-F238E27FC236}">
                <a16:creationId xmlns:a16="http://schemas.microsoft.com/office/drawing/2014/main" id="{AB8AC099-B531-A0B6-70B3-C01579A8E434}"/>
              </a:ext>
            </a:extLst>
          </p:cNvPr>
          <p:cNvSpPr txBox="1"/>
          <p:nvPr/>
        </p:nvSpPr>
        <p:spPr>
          <a:xfrm>
            <a:off x="608755" y="1143176"/>
            <a:ext cx="4346719" cy="954107"/>
          </a:xfrm>
          <a:prstGeom prst="rect">
            <a:avLst/>
          </a:prstGeom>
          <a:noFill/>
        </p:spPr>
        <p:txBody>
          <a:bodyPr wrap="square" rtlCol="0">
            <a:spAutoFit/>
          </a:bodyPr>
          <a:lstStyle/>
          <a:p>
            <a:pPr algn="ctr"/>
            <a:r>
              <a:rPr lang="en-US" sz="2800" dirty="0"/>
              <a:t>Many statements map to same instance</a:t>
            </a:r>
          </a:p>
        </p:txBody>
      </p:sp>
      <p:sp>
        <p:nvSpPr>
          <p:cNvPr id="58" name="TextBox 57">
            <a:extLst>
              <a:ext uri="{FF2B5EF4-FFF2-40B4-BE49-F238E27FC236}">
                <a16:creationId xmlns:a16="http://schemas.microsoft.com/office/drawing/2014/main" id="{4F515FE0-A1BB-0EDD-07DF-42BD4CA72D3E}"/>
              </a:ext>
            </a:extLst>
          </p:cNvPr>
          <p:cNvSpPr txBox="1"/>
          <p:nvPr/>
        </p:nvSpPr>
        <p:spPr>
          <a:xfrm>
            <a:off x="401782" y="387928"/>
            <a:ext cx="9004388" cy="707886"/>
          </a:xfrm>
          <a:prstGeom prst="rect">
            <a:avLst/>
          </a:prstGeom>
          <a:noFill/>
        </p:spPr>
        <p:txBody>
          <a:bodyPr wrap="none" rtlCol="0">
            <a:spAutoFit/>
          </a:bodyPr>
          <a:lstStyle/>
          <a:p>
            <a:r>
              <a:rPr lang="en-US" sz="4000" dirty="0"/>
              <a:t>Our Idea: Use </a:t>
            </a:r>
            <a:r>
              <a:rPr lang="en-US" sz="4000" dirty="0" err="1"/>
              <a:t>Lossiness</a:t>
            </a:r>
            <a:r>
              <a:rPr lang="en-US" sz="4000" dirty="0"/>
              <a:t> to Complete Proof</a:t>
            </a:r>
          </a:p>
        </p:txBody>
      </p:sp>
      <p:grpSp>
        <p:nvGrpSpPr>
          <p:cNvPr id="38" name="Group 37">
            <a:extLst>
              <a:ext uri="{FF2B5EF4-FFF2-40B4-BE49-F238E27FC236}">
                <a16:creationId xmlns:a16="http://schemas.microsoft.com/office/drawing/2014/main" id="{A8798979-FBCB-0FD1-CB2A-8B3947F43B50}"/>
              </a:ext>
            </a:extLst>
          </p:cNvPr>
          <p:cNvGrpSpPr/>
          <p:nvPr/>
        </p:nvGrpSpPr>
        <p:grpSpPr>
          <a:xfrm>
            <a:off x="5239919" y="1247543"/>
            <a:ext cx="6686589" cy="3275508"/>
            <a:chOff x="5247674" y="1867910"/>
            <a:chExt cx="6686589" cy="3275508"/>
          </a:xfrm>
        </p:grpSpPr>
        <p:grpSp>
          <p:nvGrpSpPr>
            <p:cNvPr id="57" name="Group 56">
              <a:extLst>
                <a:ext uri="{FF2B5EF4-FFF2-40B4-BE49-F238E27FC236}">
                  <a16:creationId xmlns:a16="http://schemas.microsoft.com/office/drawing/2014/main" id="{59051778-ADF7-460D-AD80-2407553A32D9}"/>
                </a:ext>
              </a:extLst>
            </p:cNvPr>
            <p:cNvGrpSpPr/>
            <p:nvPr/>
          </p:nvGrpSpPr>
          <p:grpSpPr>
            <a:xfrm>
              <a:off x="5247674" y="1867910"/>
              <a:ext cx="6686589" cy="3275508"/>
              <a:chOff x="389870" y="2206200"/>
              <a:chExt cx="6686589" cy="3275508"/>
            </a:xfrm>
          </p:grpSpPr>
          <p:sp>
            <p:nvSpPr>
              <p:cNvPr id="44" name="Rectangle 43">
                <a:extLst>
                  <a:ext uri="{FF2B5EF4-FFF2-40B4-BE49-F238E27FC236}">
                    <a16:creationId xmlns:a16="http://schemas.microsoft.com/office/drawing/2014/main" id="{CB30872A-7005-018D-8D82-A0589F0289B8}"/>
                  </a:ext>
                </a:extLst>
              </p:cNvPr>
              <p:cNvSpPr/>
              <p:nvPr/>
            </p:nvSpPr>
            <p:spPr>
              <a:xfrm>
                <a:off x="389870" y="2206200"/>
                <a:ext cx="6686589" cy="327550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800" dirty="0">
                    <a:solidFill>
                      <a:schemeClr val="tx1"/>
                    </a:solidFill>
                  </a:rPr>
                  <a:t>Now guess OWF instance (not statement)</a:t>
                </a:r>
              </a:p>
            </p:txBody>
          </p:sp>
          <p:sp>
            <p:nvSpPr>
              <p:cNvPr id="45" name="Right Arrow 44">
                <a:extLst>
                  <a:ext uri="{FF2B5EF4-FFF2-40B4-BE49-F238E27FC236}">
                    <a16:creationId xmlns:a16="http://schemas.microsoft.com/office/drawing/2014/main" id="{33AB4884-9D68-4EC1-A9B1-AC2C0F61DE45}"/>
                  </a:ext>
                </a:extLst>
              </p:cNvPr>
              <p:cNvSpPr/>
              <p:nvPr/>
            </p:nvSpPr>
            <p:spPr>
              <a:xfrm>
                <a:off x="762000" y="2912782"/>
                <a:ext cx="665018" cy="42817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CE9D7C1-EB3A-4E46-1DFE-ADBC30C91F27}"/>
                  </a:ext>
                </a:extLst>
              </p:cNvPr>
              <p:cNvSpPr txBox="1"/>
              <p:nvPr/>
            </p:nvSpPr>
            <p:spPr>
              <a:xfrm>
                <a:off x="1435366" y="2857288"/>
                <a:ext cx="2297552" cy="523220"/>
              </a:xfrm>
              <a:prstGeom prst="rect">
                <a:avLst/>
              </a:prstGeom>
              <a:noFill/>
            </p:spPr>
            <p:txBody>
              <a:bodyPr wrap="none" rtlCol="0">
                <a:spAutoFit/>
              </a:bodyPr>
              <a:lstStyle/>
              <a:p>
                <a:r>
                  <a:rPr lang="en-US" sz="2800" dirty="0"/>
                  <a:t>Reduction loss</a:t>
                </a:r>
              </a:p>
            </p:txBody>
          </p:sp>
          <p:sp>
            <p:nvSpPr>
              <p:cNvPr id="49" name="Right Arrow 48">
                <a:extLst>
                  <a:ext uri="{FF2B5EF4-FFF2-40B4-BE49-F238E27FC236}">
                    <a16:creationId xmlns:a16="http://schemas.microsoft.com/office/drawing/2014/main" id="{C5968F32-B3B6-3733-73F2-4DA5BB2CD419}"/>
                  </a:ext>
                </a:extLst>
              </p:cNvPr>
              <p:cNvSpPr/>
              <p:nvPr/>
            </p:nvSpPr>
            <p:spPr>
              <a:xfrm>
                <a:off x="762000" y="3522245"/>
                <a:ext cx="665018" cy="42817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16BBE28-6A1E-48DE-613F-6ED57C21E470}"/>
                  </a:ext>
                </a:extLst>
              </p:cNvPr>
              <p:cNvSpPr txBox="1"/>
              <p:nvPr/>
            </p:nvSpPr>
            <p:spPr>
              <a:xfrm>
                <a:off x="1435366" y="3466751"/>
                <a:ext cx="1255472" cy="523220"/>
              </a:xfrm>
              <a:prstGeom prst="rect">
                <a:avLst/>
              </a:prstGeom>
              <a:noFill/>
            </p:spPr>
            <p:txBody>
              <a:bodyPr wrap="none" rtlCol="0">
                <a:spAutoFit/>
              </a:bodyPr>
              <a:lstStyle/>
              <a:p>
                <a:r>
                  <a:rPr lang="en-US" sz="2800" dirty="0"/>
                  <a:t>Can set</a:t>
                </a:r>
              </a:p>
            </p:txBody>
          </p:sp>
          <p:pic>
            <p:nvPicPr>
              <p:cNvPr id="51" name="Picture 50">
                <a:extLst>
                  <a:ext uri="{FF2B5EF4-FFF2-40B4-BE49-F238E27FC236}">
                    <a16:creationId xmlns:a16="http://schemas.microsoft.com/office/drawing/2014/main" id="{F8382828-8084-2028-4C61-A6323319F9FF}"/>
                  </a:ext>
                </a:extLst>
              </p:cNvPr>
              <p:cNvPicPr>
                <a:picLocks noChangeAspect="1"/>
              </p:cNvPicPr>
              <p:nvPr/>
            </p:nvPicPr>
            <p:blipFill>
              <a:blip r:embed="rId5"/>
              <a:stretch>
                <a:fillRect/>
              </a:stretch>
            </p:blipFill>
            <p:spPr>
              <a:xfrm>
                <a:off x="3741266" y="2912782"/>
                <a:ext cx="2653826" cy="421423"/>
              </a:xfrm>
              <a:prstGeom prst="rect">
                <a:avLst/>
              </a:prstGeom>
            </p:spPr>
          </p:pic>
          <p:sp>
            <p:nvSpPr>
              <p:cNvPr id="52" name="Right Arrow 51">
                <a:extLst>
                  <a:ext uri="{FF2B5EF4-FFF2-40B4-BE49-F238E27FC236}">
                    <a16:creationId xmlns:a16="http://schemas.microsoft.com/office/drawing/2014/main" id="{8A5875CA-85DD-3256-4E52-39E77617DFF3}"/>
                  </a:ext>
                </a:extLst>
              </p:cNvPr>
              <p:cNvSpPr/>
              <p:nvPr/>
            </p:nvSpPr>
            <p:spPr>
              <a:xfrm>
                <a:off x="762000" y="4131708"/>
                <a:ext cx="665018" cy="42817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82C024-9456-E69E-BD23-5F9802FA411D}"/>
                  </a:ext>
                </a:extLst>
              </p:cNvPr>
              <p:cNvSpPr txBox="1"/>
              <p:nvPr/>
            </p:nvSpPr>
            <p:spPr>
              <a:xfrm>
                <a:off x="1435366" y="4048370"/>
                <a:ext cx="5588274" cy="1384995"/>
              </a:xfrm>
              <a:prstGeom prst="rect">
                <a:avLst/>
              </a:prstGeom>
              <a:noFill/>
            </p:spPr>
            <p:txBody>
              <a:bodyPr wrap="square" rtlCol="0">
                <a:spAutoFit/>
              </a:bodyPr>
              <a:lstStyle/>
              <a:p>
                <a:r>
                  <a:rPr lang="en-US" sz="2800" dirty="0"/>
                  <a:t>Succinctness if                             is small exponential, but independent of  </a:t>
                </a:r>
              </a:p>
            </p:txBody>
          </p:sp>
          <p:pic>
            <p:nvPicPr>
              <p:cNvPr id="54" name="Picture 53">
                <a:extLst>
                  <a:ext uri="{FF2B5EF4-FFF2-40B4-BE49-F238E27FC236}">
                    <a16:creationId xmlns:a16="http://schemas.microsoft.com/office/drawing/2014/main" id="{FCB9E07D-3122-5B8B-F71B-B1959A1271E5}"/>
                  </a:ext>
                </a:extLst>
              </p:cNvPr>
              <p:cNvPicPr>
                <a:picLocks noChangeAspect="1"/>
              </p:cNvPicPr>
              <p:nvPr/>
            </p:nvPicPr>
            <p:blipFill>
              <a:blip r:embed="rId6"/>
              <a:stretch>
                <a:fillRect/>
              </a:stretch>
            </p:blipFill>
            <p:spPr>
              <a:xfrm>
                <a:off x="3773919" y="4123005"/>
                <a:ext cx="2086554" cy="395910"/>
              </a:xfrm>
              <a:prstGeom prst="rect">
                <a:avLst/>
              </a:prstGeom>
            </p:spPr>
          </p:pic>
          <p:pic>
            <p:nvPicPr>
              <p:cNvPr id="55" name="Picture 54">
                <a:extLst>
                  <a:ext uri="{FF2B5EF4-FFF2-40B4-BE49-F238E27FC236}">
                    <a16:creationId xmlns:a16="http://schemas.microsoft.com/office/drawing/2014/main" id="{BC08B819-EDFC-ED56-7208-8136EA2C8ED5}"/>
                  </a:ext>
                </a:extLst>
              </p:cNvPr>
              <p:cNvPicPr>
                <a:picLocks noChangeAspect="1"/>
              </p:cNvPicPr>
              <p:nvPr/>
            </p:nvPicPr>
            <p:blipFill>
              <a:blip r:embed="rId7"/>
              <a:stretch>
                <a:fillRect/>
              </a:stretch>
            </p:blipFill>
            <p:spPr>
              <a:xfrm>
                <a:off x="1962729" y="4974698"/>
                <a:ext cx="2235196" cy="372533"/>
              </a:xfrm>
              <a:prstGeom prst="rect">
                <a:avLst/>
              </a:prstGeom>
            </p:spPr>
          </p:pic>
        </p:grpSp>
        <p:pic>
          <p:nvPicPr>
            <p:cNvPr id="4" name="Picture 3">
              <a:extLst>
                <a:ext uri="{FF2B5EF4-FFF2-40B4-BE49-F238E27FC236}">
                  <a16:creationId xmlns:a16="http://schemas.microsoft.com/office/drawing/2014/main" id="{034E02D9-E84C-57CB-9CBF-78EB9B58AD52}"/>
                </a:ext>
              </a:extLst>
            </p:cNvPr>
            <p:cNvPicPr>
              <a:picLocks noChangeAspect="1"/>
            </p:cNvPicPr>
            <p:nvPr/>
          </p:nvPicPr>
          <p:blipFill>
            <a:blip r:embed="rId8"/>
            <a:stretch>
              <a:fillRect/>
            </a:stretch>
          </p:blipFill>
          <p:spPr>
            <a:xfrm>
              <a:off x="7548642" y="3245807"/>
              <a:ext cx="4332802" cy="348508"/>
            </a:xfrm>
            <a:prstGeom prst="rect">
              <a:avLst/>
            </a:prstGeom>
          </p:spPr>
        </p:pic>
      </p:grpSp>
      <p:sp>
        <p:nvSpPr>
          <p:cNvPr id="59" name="Rectangular Callout 58">
            <a:extLst>
              <a:ext uri="{FF2B5EF4-FFF2-40B4-BE49-F238E27FC236}">
                <a16:creationId xmlns:a16="http://schemas.microsoft.com/office/drawing/2014/main" id="{9338DBC9-89EA-BC86-2D3F-4B88774790DA}"/>
              </a:ext>
            </a:extLst>
          </p:cNvPr>
          <p:cNvSpPr/>
          <p:nvPr/>
        </p:nvSpPr>
        <p:spPr>
          <a:xfrm>
            <a:off x="5239919" y="5153353"/>
            <a:ext cx="5151250" cy="592051"/>
          </a:xfrm>
          <a:prstGeom prst="wedgeRectCallout">
            <a:avLst>
              <a:gd name="adj1" fmla="val 41962"/>
              <a:gd name="adj2" fmla="val -234056"/>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Follows exactly from “very” lossy</a:t>
            </a:r>
          </a:p>
        </p:txBody>
      </p:sp>
      <p:sp>
        <p:nvSpPr>
          <p:cNvPr id="47" name="Curved Right Arrow 46">
            <a:extLst>
              <a:ext uri="{FF2B5EF4-FFF2-40B4-BE49-F238E27FC236}">
                <a16:creationId xmlns:a16="http://schemas.microsoft.com/office/drawing/2014/main" id="{00D6B2C0-0762-32FE-13A4-B5CA0BBE5CD2}"/>
              </a:ext>
            </a:extLst>
          </p:cNvPr>
          <p:cNvSpPr/>
          <p:nvPr/>
        </p:nvSpPr>
        <p:spPr>
          <a:xfrm rot="10800000" flipH="1">
            <a:off x="2007404" y="3055150"/>
            <a:ext cx="711081" cy="2950371"/>
          </a:xfrm>
          <a:prstGeom prst="curvedRightArrow">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8" name="Picture 47">
            <a:extLst>
              <a:ext uri="{FF2B5EF4-FFF2-40B4-BE49-F238E27FC236}">
                <a16:creationId xmlns:a16="http://schemas.microsoft.com/office/drawing/2014/main" id="{4778A202-AE92-5FAD-A207-085B911FD492}"/>
              </a:ext>
            </a:extLst>
          </p:cNvPr>
          <p:cNvPicPr>
            <a:picLocks noChangeAspect="1"/>
          </p:cNvPicPr>
          <p:nvPr/>
        </p:nvPicPr>
        <p:blipFill>
          <a:blip r:embed="rId9"/>
          <a:stretch>
            <a:fillRect/>
          </a:stretch>
        </p:blipFill>
        <p:spPr>
          <a:xfrm>
            <a:off x="2861725" y="5631064"/>
            <a:ext cx="531991" cy="455992"/>
          </a:xfrm>
          <a:prstGeom prst="rect">
            <a:avLst/>
          </a:prstGeom>
        </p:spPr>
      </p:pic>
      <p:pic>
        <p:nvPicPr>
          <p:cNvPr id="56" name="Graphic 55" descr="Lights On with solid fill">
            <a:extLst>
              <a:ext uri="{FF2B5EF4-FFF2-40B4-BE49-F238E27FC236}">
                <a16:creationId xmlns:a16="http://schemas.microsoft.com/office/drawing/2014/main" id="{E13AA3A1-5154-0498-4026-F786EE1287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71860" y="5367191"/>
            <a:ext cx="914400" cy="914400"/>
          </a:xfrm>
          <a:prstGeom prst="rect">
            <a:avLst/>
          </a:prstGeom>
        </p:spPr>
      </p:pic>
    </p:spTree>
    <p:extLst>
      <p:ext uri="{BB962C8B-B14F-4D97-AF65-F5344CB8AC3E}">
        <p14:creationId xmlns:p14="http://schemas.microsoft.com/office/powerpoint/2010/main" val="255544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F5D516-13BB-B02B-1351-EF202F12BE5C}"/>
              </a:ext>
            </a:extLst>
          </p:cNvPr>
          <p:cNvSpPr txBox="1"/>
          <p:nvPr/>
        </p:nvSpPr>
        <p:spPr>
          <a:xfrm>
            <a:off x="401782" y="387928"/>
            <a:ext cx="8326318" cy="707886"/>
          </a:xfrm>
          <a:prstGeom prst="rect">
            <a:avLst/>
          </a:prstGeom>
          <a:noFill/>
        </p:spPr>
        <p:txBody>
          <a:bodyPr wrap="none" rtlCol="0">
            <a:spAutoFit/>
          </a:bodyPr>
          <a:lstStyle/>
          <a:p>
            <a:r>
              <a:rPr lang="en-US" sz="4000" dirty="0"/>
              <a:t>Constructing Lossy Functions from LWE</a:t>
            </a:r>
          </a:p>
        </p:txBody>
      </p:sp>
      <p:sp>
        <p:nvSpPr>
          <p:cNvPr id="6" name="TextBox 5">
            <a:extLst>
              <a:ext uri="{FF2B5EF4-FFF2-40B4-BE49-F238E27FC236}">
                <a16:creationId xmlns:a16="http://schemas.microsoft.com/office/drawing/2014/main" id="{47F588DB-F2CC-197E-9A46-4C5F470C6626}"/>
              </a:ext>
            </a:extLst>
          </p:cNvPr>
          <p:cNvSpPr txBox="1"/>
          <p:nvPr/>
        </p:nvSpPr>
        <p:spPr>
          <a:xfrm>
            <a:off x="3172993" y="1261189"/>
            <a:ext cx="5355740" cy="523220"/>
          </a:xfrm>
          <a:prstGeom prst="rect">
            <a:avLst/>
          </a:prstGeom>
          <a:noFill/>
        </p:spPr>
        <p:txBody>
          <a:bodyPr wrap="square">
            <a:spAutoFit/>
          </a:bodyPr>
          <a:lstStyle/>
          <a:p>
            <a:r>
              <a:rPr lang="en-US" sz="2800" dirty="0">
                <a:effectLst/>
              </a:rPr>
              <a:t>[Alwen-Krenn-Pietrzak-Wichs</a:t>
            </a:r>
            <a:r>
              <a:rPr lang="en-US" sz="2800" dirty="0"/>
              <a:t>’13]</a:t>
            </a:r>
          </a:p>
        </p:txBody>
      </p:sp>
      <p:grpSp>
        <p:nvGrpSpPr>
          <p:cNvPr id="11" name="Group 10">
            <a:extLst>
              <a:ext uri="{FF2B5EF4-FFF2-40B4-BE49-F238E27FC236}">
                <a16:creationId xmlns:a16="http://schemas.microsoft.com/office/drawing/2014/main" id="{330614AD-20EB-C18D-CB48-0D982E16A579}"/>
              </a:ext>
            </a:extLst>
          </p:cNvPr>
          <p:cNvGrpSpPr/>
          <p:nvPr/>
        </p:nvGrpSpPr>
        <p:grpSpPr>
          <a:xfrm>
            <a:off x="6958511" y="2279072"/>
            <a:ext cx="1891277" cy="2985655"/>
            <a:chOff x="6792257" y="3503180"/>
            <a:chExt cx="1891277" cy="2985655"/>
          </a:xfrm>
        </p:grpSpPr>
        <p:sp>
          <p:nvSpPr>
            <p:cNvPr id="7" name="Rectangle 6">
              <a:extLst>
                <a:ext uri="{FF2B5EF4-FFF2-40B4-BE49-F238E27FC236}">
                  <a16:creationId xmlns:a16="http://schemas.microsoft.com/office/drawing/2014/main" id="{1D8A903E-E587-C9CD-FBA9-59D50E5B3BB0}"/>
                </a:ext>
              </a:extLst>
            </p:cNvPr>
            <p:cNvSpPr/>
            <p:nvPr/>
          </p:nvSpPr>
          <p:spPr>
            <a:xfrm>
              <a:off x="6792257" y="3503180"/>
              <a:ext cx="1891277" cy="298565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EEEA173-EE18-3174-06AF-819B12652FC3}"/>
                </a:ext>
              </a:extLst>
            </p:cNvPr>
            <p:cNvPicPr>
              <a:picLocks noChangeAspect="1"/>
            </p:cNvPicPr>
            <p:nvPr/>
          </p:nvPicPr>
          <p:blipFill>
            <a:blip r:embed="rId3"/>
            <a:stretch>
              <a:fillRect/>
            </a:stretch>
          </p:blipFill>
          <p:spPr>
            <a:xfrm>
              <a:off x="7480496" y="4727288"/>
              <a:ext cx="518909" cy="537441"/>
            </a:xfrm>
            <a:prstGeom prst="rect">
              <a:avLst/>
            </a:prstGeom>
          </p:spPr>
        </p:pic>
      </p:grpSp>
      <p:grpSp>
        <p:nvGrpSpPr>
          <p:cNvPr id="14" name="Group 13">
            <a:extLst>
              <a:ext uri="{FF2B5EF4-FFF2-40B4-BE49-F238E27FC236}">
                <a16:creationId xmlns:a16="http://schemas.microsoft.com/office/drawing/2014/main" id="{85BBFDDB-524F-6532-FA55-F6D8D29E1B69}"/>
              </a:ext>
            </a:extLst>
          </p:cNvPr>
          <p:cNvGrpSpPr/>
          <p:nvPr/>
        </p:nvGrpSpPr>
        <p:grpSpPr>
          <a:xfrm>
            <a:off x="2130879" y="2826257"/>
            <a:ext cx="360218" cy="1891277"/>
            <a:chOff x="1562033" y="2306781"/>
            <a:chExt cx="360218" cy="1891277"/>
          </a:xfrm>
        </p:grpSpPr>
        <p:sp>
          <p:nvSpPr>
            <p:cNvPr id="8" name="Rectangle 7">
              <a:extLst>
                <a:ext uri="{FF2B5EF4-FFF2-40B4-BE49-F238E27FC236}">
                  <a16:creationId xmlns:a16="http://schemas.microsoft.com/office/drawing/2014/main" id="{78991E23-B143-8B7B-E5DB-33A03E678127}"/>
                </a:ext>
              </a:extLst>
            </p:cNvPr>
            <p:cNvSpPr/>
            <p:nvPr/>
          </p:nvSpPr>
          <p:spPr>
            <a:xfrm rot="5400000">
              <a:off x="796503" y="3072311"/>
              <a:ext cx="1891277"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B188196-28A2-3AF6-9982-BB3DC19179C1}"/>
                </a:ext>
              </a:extLst>
            </p:cNvPr>
            <p:cNvPicPr>
              <a:picLocks noChangeAspect="1"/>
            </p:cNvPicPr>
            <p:nvPr/>
          </p:nvPicPr>
          <p:blipFill>
            <a:blip r:embed="rId4"/>
            <a:stretch>
              <a:fillRect/>
            </a:stretch>
          </p:blipFill>
          <p:spPr>
            <a:xfrm>
              <a:off x="1592626" y="3118643"/>
              <a:ext cx="299032" cy="267555"/>
            </a:xfrm>
            <a:prstGeom prst="rect">
              <a:avLst/>
            </a:prstGeom>
          </p:spPr>
        </p:pic>
      </p:grpSp>
      <p:grpSp>
        <p:nvGrpSpPr>
          <p:cNvPr id="15" name="Group 14">
            <a:extLst>
              <a:ext uri="{FF2B5EF4-FFF2-40B4-BE49-F238E27FC236}">
                <a16:creationId xmlns:a16="http://schemas.microsoft.com/office/drawing/2014/main" id="{7B6E242B-E403-2353-73B4-9B6BD6CE8C42}"/>
              </a:ext>
            </a:extLst>
          </p:cNvPr>
          <p:cNvGrpSpPr/>
          <p:nvPr/>
        </p:nvGrpSpPr>
        <p:grpSpPr>
          <a:xfrm>
            <a:off x="8849788" y="2279072"/>
            <a:ext cx="360218" cy="1891277"/>
            <a:chOff x="1562033" y="2306781"/>
            <a:chExt cx="360218" cy="1891277"/>
          </a:xfrm>
        </p:grpSpPr>
        <p:sp>
          <p:nvSpPr>
            <p:cNvPr id="16" name="Rectangle 15">
              <a:extLst>
                <a:ext uri="{FF2B5EF4-FFF2-40B4-BE49-F238E27FC236}">
                  <a16:creationId xmlns:a16="http://schemas.microsoft.com/office/drawing/2014/main" id="{038EBA42-FA30-9B2B-CDCD-1D8F99598D6C}"/>
                </a:ext>
              </a:extLst>
            </p:cNvPr>
            <p:cNvSpPr/>
            <p:nvPr/>
          </p:nvSpPr>
          <p:spPr>
            <a:xfrm rot="5400000">
              <a:off x="796503" y="3072311"/>
              <a:ext cx="1891277"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CCE0CD7-8420-3DE2-8E41-5EEA14C868F8}"/>
                </a:ext>
              </a:extLst>
            </p:cNvPr>
            <p:cNvPicPr>
              <a:picLocks noChangeAspect="1"/>
            </p:cNvPicPr>
            <p:nvPr/>
          </p:nvPicPr>
          <p:blipFill>
            <a:blip r:embed="rId4"/>
            <a:stretch>
              <a:fillRect/>
            </a:stretch>
          </p:blipFill>
          <p:spPr>
            <a:xfrm>
              <a:off x="1592626" y="3118643"/>
              <a:ext cx="299032" cy="267555"/>
            </a:xfrm>
            <a:prstGeom prst="rect">
              <a:avLst/>
            </a:prstGeom>
          </p:spPr>
        </p:pic>
      </p:grpSp>
      <p:grpSp>
        <p:nvGrpSpPr>
          <p:cNvPr id="19" name="Group 18">
            <a:extLst>
              <a:ext uri="{FF2B5EF4-FFF2-40B4-BE49-F238E27FC236}">
                <a16:creationId xmlns:a16="http://schemas.microsoft.com/office/drawing/2014/main" id="{9A1673D8-0F47-A1DC-AD9E-72F0796F4249}"/>
              </a:ext>
            </a:extLst>
          </p:cNvPr>
          <p:cNvGrpSpPr/>
          <p:nvPr/>
        </p:nvGrpSpPr>
        <p:grpSpPr>
          <a:xfrm>
            <a:off x="5039527" y="2279073"/>
            <a:ext cx="360218" cy="2985656"/>
            <a:chOff x="5039527" y="2279073"/>
            <a:chExt cx="360218" cy="2985656"/>
          </a:xfrm>
        </p:grpSpPr>
        <p:sp>
          <p:nvSpPr>
            <p:cNvPr id="9" name="Rectangle 8">
              <a:extLst>
                <a:ext uri="{FF2B5EF4-FFF2-40B4-BE49-F238E27FC236}">
                  <a16:creationId xmlns:a16="http://schemas.microsoft.com/office/drawing/2014/main" id="{DFF1F6F5-711E-CD5A-F985-4CB3624EC2FD}"/>
                </a:ext>
              </a:extLst>
            </p:cNvPr>
            <p:cNvSpPr/>
            <p:nvPr/>
          </p:nvSpPr>
          <p:spPr>
            <a:xfrm rot="5400000">
              <a:off x="3726808" y="3591792"/>
              <a:ext cx="2985656" cy="360218"/>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8192619-19E4-94D8-7BDB-8EA8A35FA27A}"/>
                </a:ext>
              </a:extLst>
            </p:cNvPr>
            <p:cNvPicPr>
              <a:picLocks noChangeAspect="1"/>
            </p:cNvPicPr>
            <p:nvPr/>
          </p:nvPicPr>
          <p:blipFill>
            <a:blip r:embed="rId5"/>
            <a:stretch>
              <a:fillRect/>
            </a:stretch>
          </p:blipFill>
          <p:spPr>
            <a:xfrm>
              <a:off x="5076469" y="3569781"/>
              <a:ext cx="286333" cy="404235"/>
            </a:xfrm>
            <a:prstGeom prst="rect">
              <a:avLst/>
            </a:prstGeom>
          </p:spPr>
        </p:pic>
      </p:grpSp>
      <p:pic>
        <p:nvPicPr>
          <p:cNvPr id="20" name="Picture 19">
            <a:extLst>
              <a:ext uri="{FF2B5EF4-FFF2-40B4-BE49-F238E27FC236}">
                <a16:creationId xmlns:a16="http://schemas.microsoft.com/office/drawing/2014/main" id="{C3DBE1E7-D43F-30C4-F130-267FC2638673}"/>
              </a:ext>
            </a:extLst>
          </p:cNvPr>
          <p:cNvPicPr>
            <a:picLocks noChangeAspect="1"/>
          </p:cNvPicPr>
          <p:nvPr/>
        </p:nvPicPr>
        <p:blipFill>
          <a:blip r:embed="rId6"/>
          <a:stretch>
            <a:fillRect/>
          </a:stretch>
        </p:blipFill>
        <p:spPr>
          <a:xfrm>
            <a:off x="5605726" y="3669757"/>
            <a:ext cx="490274" cy="204281"/>
          </a:xfrm>
          <a:prstGeom prst="rect">
            <a:avLst/>
          </a:prstGeom>
        </p:spPr>
      </p:pic>
      <p:pic>
        <p:nvPicPr>
          <p:cNvPr id="22" name="Picture 21">
            <a:extLst>
              <a:ext uri="{FF2B5EF4-FFF2-40B4-BE49-F238E27FC236}">
                <a16:creationId xmlns:a16="http://schemas.microsoft.com/office/drawing/2014/main" id="{6BA2C1E4-E6C0-CEDC-5AA9-48F772A7814E}"/>
              </a:ext>
            </a:extLst>
          </p:cNvPr>
          <p:cNvPicPr>
            <a:picLocks noChangeAspect="1"/>
          </p:cNvPicPr>
          <p:nvPr/>
        </p:nvPicPr>
        <p:blipFill>
          <a:blip r:embed="rId7"/>
          <a:stretch>
            <a:fillRect/>
          </a:stretch>
        </p:blipFill>
        <p:spPr>
          <a:xfrm>
            <a:off x="6446373" y="1876986"/>
            <a:ext cx="1024276" cy="3789821"/>
          </a:xfrm>
          <a:prstGeom prst="rect">
            <a:avLst/>
          </a:prstGeom>
        </p:spPr>
      </p:pic>
      <p:pic>
        <p:nvPicPr>
          <p:cNvPr id="23" name="Picture 22">
            <a:extLst>
              <a:ext uri="{FF2B5EF4-FFF2-40B4-BE49-F238E27FC236}">
                <a16:creationId xmlns:a16="http://schemas.microsoft.com/office/drawing/2014/main" id="{D7EB1296-3B61-0406-8EC5-D0A21B0A2708}"/>
              </a:ext>
            </a:extLst>
          </p:cNvPr>
          <p:cNvPicPr>
            <a:picLocks noChangeAspect="1"/>
          </p:cNvPicPr>
          <p:nvPr/>
        </p:nvPicPr>
        <p:blipFill>
          <a:blip r:embed="rId8"/>
          <a:stretch>
            <a:fillRect/>
          </a:stretch>
        </p:blipFill>
        <p:spPr>
          <a:xfrm>
            <a:off x="8743369" y="1876987"/>
            <a:ext cx="1024276" cy="3789820"/>
          </a:xfrm>
          <a:prstGeom prst="rect">
            <a:avLst/>
          </a:prstGeom>
        </p:spPr>
      </p:pic>
      <p:sp>
        <p:nvSpPr>
          <p:cNvPr id="24" name="Right Arrow 23">
            <a:extLst>
              <a:ext uri="{FF2B5EF4-FFF2-40B4-BE49-F238E27FC236}">
                <a16:creationId xmlns:a16="http://schemas.microsoft.com/office/drawing/2014/main" id="{4E7BDE4C-82D3-F3B1-EFAE-4B75C8CBC205}"/>
              </a:ext>
            </a:extLst>
          </p:cNvPr>
          <p:cNvSpPr/>
          <p:nvPr/>
        </p:nvSpPr>
        <p:spPr>
          <a:xfrm>
            <a:off x="3213886" y="3503180"/>
            <a:ext cx="1302327" cy="54315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6C72379-1B6F-C587-0920-B92F89B03067}"/>
              </a:ext>
            </a:extLst>
          </p:cNvPr>
          <p:cNvPicPr>
            <a:picLocks noChangeAspect="1"/>
          </p:cNvPicPr>
          <p:nvPr/>
        </p:nvPicPr>
        <p:blipFill>
          <a:blip r:embed="rId9"/>
          <a:stretch>
            <a:fillRect/>
          </a:stretch>
        </p:blipFill>
        <p:spPr>
          <a:xfrm>
            <a:off x="3660388" y="3071380"/>
            <a:ext cx="241300" cy="431800"/>
          </a:xfrm>
          <a:prstGeom prst="rect">
            <a:avLst/>
          </a:prstGeom>
        </p:spPr>
      </p:pic>
      <p:sp>
        <p:nvSpPr>
          <p:cNvPr id="29" name="Rectangle 28">
            <a:extLst>
              <a:ext uri="{FF2B5EF4-FFF2-40B4-BE49-F238E27FC236}">
                <a16:creationId xmlns:a16="http://schemas.microsoft.com/office/drawing/2014/main" id="{968229B7-A5F2-F3E0-27E7-301560765B6C}"/>
              </a:ext>
            </a:extLst>
          </p:cNvPr>
          <p:cNvSpPr/>
          <p:nvPr/>
        </p:nvSpPr>
        <p:spPr>
          <a:xfrm rot="5400000">
            <a:off x="218121" y="6289972"/>
            <a:ext cx="360215"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D17F7EE9-2341-44F4-B080-E8A9DF1F77A9}"/>
              </a:ext>
            </a:extLst>
          </p:cNvPr>
          <p:cNvPicPr>
            <a:picLocks noChangeAspect="1"/>
          </p:cNvPicPr>
          <p:nvPr/>
        </p:nvPicPr>
        <p:blipFill>
          <a:blip r:embed="rId6"/>
          <a:stretch>
            <a:fillRect/>
          </a:stretch>
        </p:blipFill>
        <p:spPr>
          <a:xfrm>
            <a:off x="742777" y="6395651"/>
            <a:ext cx="344885" cy="143702"/>
          </a:xfrm>
          <a:prstGeom prst="rect">
            <a:avLst/>
          </a:prstGeom>
        </p:spPr>
      </p:pic>
      <p:sp>
        <p:nvSpPr>
          <p:cNvPr id="31" name="TextBox 30">
            <a:extLst>
              <a:ext uri="{FF2B5EF4-FFF2-40B4-BE49-F238E27FC236}">
                <a16:creationId xmlns:a16="http://schemas.microsoft.com/office/drawing/2014/main" id="{2B64D295-C80C-553C-25BB-FE5BDFA53364}"/>
              </a:ext>
            </a:extLst>
          </p:cNvPr>
          <p:cNvSpPr txBox="1"/>
          <p:nvPr/>
        </p:nvSpPr>
        <p:spPr>
          <a:xfrm>
            <a:off x="1087662" y="6205892"/>
            <a:ext cx="1950534" cy="523220"/>
          </a:xfrm>
          <a:prstGeom prst="rect">
            <a:avLst/>
          </a:prstGeom>
          <a:noFill/>
        </p:spPr>
        <p:txBody>
          <a:bodyPr wrap="none" rtlCol="0">
            <a:spAutoFit/>
          </a:bodyPr>
          <a:lstStyle/>
          <a:p>
            <a:r>
              <a:rPr lang="en-US" sz="2800" dirty="0"/>
              <a:t>short vector</a:t>
            </a:r>
          </a:p>
        </p:txBody>
      </p:sp>
      <p:sp>
        <p:nvSpPr>
          <p:cNvPr id="32" name="TextBox 31">
            <a:extLst>
              <a:ext uri="{FF2B5EF4-FFF2-40B4-BE49-F238E27FC236}">
                <a16:creationId xmlns:a16="http://schemas.microsoft.com/office/drawing/2014/main" id="{C595B0F2-C336-F656-8B1F-BC43D743BFB8}"/>
              </a:ext>
            </a:extLst>
          </p:cNvPr>
          <p:cNvSpPr txBox="1"/>
          <p:nvPr/>
        </p:nvSpPr>
        <p:spPr>
          <a:xfrm>
            <a:off x="4099267" y="6060395"/>
            <a:ext cx="4681474" cy="584775"/>
          </a:xfrm>
          <a:prstGeom prst="rect">
            <a:avLst/>
          </a:prstGeom>
          <a:noFill/>
        </p:spPr>
        <p:txBody>
          <a:bodyPr wrap="none" rtlCol="0">
            <a:spAutoFit/>
          </a:bodyPr>
          <a:lstStyle/>
          <a:p>
            <a:r>
              <a:rPr lang="en-US" sz="3200" dirty="0"/>
              <a:t>Injective mode:     full rank </a:t>
            </a:r>
          </a:p>
        </p:txBody>
      </p:sp>
      <p:pic>
        <p:nvPicPr>
          <p:cNvPr id="33" name="Picture 32">
            <a:extLst>
              <a:ext uri="{FF2B5EF4-FFF2-40B4-BE49-F238E27FC236}">
                <a16:creationId xmlns:a16="http://schemas.microsoft.com/office/drawing/2014/main" id="{78F2DFFF-EC9B-965A-686C-046358ADF6B3}"/>
              </a:ext>
            </a:extLst>
          </p:cNvPr>
          <p:cNvPicPr>
            <a:picLocks noChangeAspect="1"/>
          </p:cNvPicPr>
          <p:nvPr/>
        </p:nvPicPr>
        <p:blipFill>
          <a:blip r:embed="rId3"/>
          <a:stretch>
            <a:fillRect/>
          </a:stretch>
        </p:blipFill>
        <p:spPr>
          <a:xfrm>
            <a:off x="6802119" y="6180946"/>
            <a:ext cx="312783" cy="323954"/>
          </a:xfrm>
          <a:prstGeom prst="rect">
            <a:avLst/>
          </a:prstGeom>
        </p:spPr>
      </p:pic>
    </p:spTree>
    <p:extLst>
      <p:ext uri="{BB962C8B-B14F-4D97-AF65-F5344CB8AC3E}">
        <p14:creationId xmlns:p14="http://schemas.microsoft.com/office/powerpoint/2010/main" val="400584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D6255E-962D-390F-F520-19A0CDC44F16}"/>
              </a:ext>
            </a:extLst>
          </p:cNvPr>
          <p:cNvSpPr txBox="1"/>
          <p:nvPr/>
        </p:nvSpPr>
        <p:spPr>
          <a:xfrm>
            <a:off x="401782" y="387928"/>
            <a:ext cx="2645596" cy="707886"/>
          </a:xfrm>
          <a:prstGeom prst="rect">
            <a:avLst/>
          </a:prstGeom>
          <a:noFill/>
        </p:spPr>
        <p:txBody>
          <a:bodyPr wrap="none" rtlCol="0">
            <a:spAutoFit/>
          </a:bodyPr>
          <a:lstStyle/>
          <a:p>
            <a:r>
              <a:rPr lang="en-US" sz="4000" dirty="0"/>
              <a:t>Lossy Mode</a:t>
            </a:r>
          </a:p>
        </p:txBody>
      </p:sp>
      <p:grpSp>
        <p:nvGrpSpPr>
          <p:cNvPr id="20" name="Group 19">
            <a:extLst>
              <a:ext uri="{FF2B5EF4-FFF2-40B4-BE49-F238E27FC236}">
                <a16:creationId xmlns:a16="http://schemas.microsoft.com/office/drawing/2014/main" id="{8659EC8E-8146-3B23-703C-11916B59C00E}"/>
              </a:ext>
            </a:extLst>
          </p:cNvPr>
          <p:cNvGrpSpPr/>
          <p:nvPr/>
        </p:nvGrpSpPr>
        <p:grpSpPr>
          <a:xfrm>
            <a:off x="3331409" y="1301856"/>
            <a:ext cx="4785792" cy="1720305"/>
            <a:chOff x="2608183" y="1936170"/>
            <a:chExt cx="8305931" cy="2985657"/>
          </a:xfrm>
        </p:grpSpPr>
        <p:grpSp>
          <p:nvGrpSpPr>
            <p:cNvPr id="5" name="Group 4">
              <a:extLst>
                <a:ext uri="{FF2B5EF4-FFF2-40B4-BE49-F238E27FC236}">
                  <a16:creationId xmlns:a16="http://schemas.microsoft.com/office/drawing/2014/main" id="{F9A5E068-9E59-2CBE-2A0D-010981B22D80}"/>
                </a:ext>
              </a:extLst>
            </p:cNvPr>
            <p:cNvGrpSpPr/>
            <p:nvPr/>
          </p:nvGrpSpPr>
          <p:grpSpPr>
            <a:xfrm>
              <a:off x="2608183" y="1936172"/>
              <a:ext cx="1891277" cy="2985655"/>
              <a:chOff x="6792257" y="3503180"/>
              <a:chExt cx="1891277" cy="2985655"/>
            </a:xfrm>
          </p:grpSpPr>
          <p:sp>
            <p:nvSpPr>
              <p:cNvPr id="6" name="Rectangle 5">
                <a:extLst>
                  <a:ext uri="{FF2B5EF4-FFF2-40B4-BE49-F238E27FC236}">
                    <a16:creationId xmlns:a16="http://schemas.microsoft.com/office/drawing/2014/main" id="{046E20C4-7B79-74F1-21A8-58E0AD052C02}"/>
                  </a:ext>
                </a:extLst>
              </p:cNvPr>
              <p:cNvSpPr/>
              <p:nvPr/>
            </p:nvSpPr>
            <p:spPr>
              <a:xfrm>
                <a:off x="6792257" y="3503180"/>
                <a:ext cx="1891277" cy="298565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AF1CB30-1414-2C2E-CDD8-6EF9C8918AF2}"/>
                  </a:ext>
                </a:extLst>
              </p:cNvPr>
              <p:cNvPicPr>
                <a:picLocks noChangeAspect="1"/>
              </p:cNvPicPr>
              <p:nvPr/>
            </p:nvPicPr>
            <p:blipFill>
              <a:blip r:embed="rId3"/>
              <a:stretch>
                <a:fillRect/>
              </a:stretch>
            </p:blipFill>
            <p:spPr>
              <a:xfrm>
                <a:off x="7480496" y="4727288"/>
                <a:ext cx="518909" cy="537441"/>
              </a:xfrm>
              <a:prstGeom prst="rect">
                <a:avLst/>
              </a:prstGeom>
            </p:spPr>
          </p:pic>
        </p:grpSp>
        <p:pic>
          <p:nvPicPr>
            <p:cNvPr id="8" name="Picture 7">
              <a:extLst>
                <a:ext uri="{FF2B5EF4-FFF2-40B4-BE49-F238E27FC236}">
                  <a16:creationId xmlns:a16="http://schemas.microsoft.com/office/drawing/2014/main" id="{C609713A-6111-6250-7832-56640AB47916}"/>
                </a:ext>
              </a:extLst>
            </p:cNvPr>
            <p:cNvPicPr>
              <a:picLocks noChangeAspect="1"/>
            </p:cNvPicPr>
            <p:nvPr/>
          </p:nvPicPr>
          <p:blipFill>
            <a:blip r:embed="rId4"/>
            <a:stretch>
              <a:fillRect/>
            </a:stretch>
          </p:blipFill>
          <p:spPr>
            <a:xfrm>
              <a:off x="4697425" y="3326858"/>
              <a:ext cx="490274" cy="204281"/>
            </a:xfrm>
            <a:prstGeom prst="rect">
              <a:avLst/>
            </a:prstGeom>
          </p:spPr>
        </p:pic>
        <p:sp>
          <p:nvSpPr>
            <p:cNvPr id="10" name="Rectangle 9">
              <a:extLst>
                <a:ext uri="{FF2B5EF4-FFF2-40B4-BE49-F238E27FC236}">
                  <a16:creationId xmlns:a16="http://schemas.microsoft.com/office/drawing/2014/main" id="{CF555426-1DAE-118B-C856-DAC5C5A15AFF}"/>
                </a:ext>
              </a:extLst>
            </p:cNvPr>
            <p:cNvSpPr/>
            <p:nvPr/>
          </p:nvSpPr>
          <p:spPr>
            <a:xfrm>
              <a:off x="5385664" y="1936172"/>
              <a:ext cx="377827" cy="298565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79B260-93B4-F9C1-3AB7-BBB0719CE48E}"/>
                </a:ext>
              </a:extLst>
            </p:cNvPr>
            <p:cNvSpPr/>
            <p:nvPr/>
          </p:nvSpPr>
          <p:spPr>
            <a:xfrm>
              <a:off x="5763491" y="1936172"/>
              <a:ext cx="1891277" cy="383753"/>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2F5AA0-EB24-634F-CF49-0A417D6FC0C8}"/>
                </a:ext>
              </a:extLst>
            </p:cNvPr>
            <p:cNvPicPr>
              <a:picLocks noChangeAspect="1"/>
            </p:cNvPicPr>
            <p:nvPr/>
          </p:nvPicPr>
          <p:blipFill>
            <a:blip r:embed="rId5"/>
            <a:stretch>
              <a:fillRect/>
            </a:stretch>
          </p:blipFill>
          <p:spPr>
            <a:xfrm>
              <a:off x="8077199" y="3176440"/>
              <a:ext cx="484911" cy="505116"/>
            </a:xfrm>
            <a:prstGeom prst="rect">
              <a:avLst/>
            </a:prstGeom>
          </p:spPr>
        </p:pic>
        <p:sp>
          <p:nvSpPr>
            <p:cNvPr id="15" name="Rectangle 14">
              <a:extLst>
                <a:ext uri="{FF2B5EF4-FFF2-40B4-BE49-F238E27FC236}">
                  <a16:creationId xmlns:a16="http://schemas.microsoft.com/office/drawing/2014/main" id="{1333905D-406C-C339-6375-86065D792227}"/>
                </a:ext>
              </a:extLst>
            </p:cNvPr>
            <p:cNvSpPr/>
            <p:nvPr/>
          </p:nvSpPr>
          <p:spPr>
            <a:xfrm>
              <a:off x="9022837" y="1936170"/>
              <a:ext cx="1891277" cy="2985655"/>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9F99DA9-54CA-B1C1-5E44-0C45D2603161}"/>
              </a:ext>
            </a:extLst>
          </p:cNvPr>
          <p:cNvSpPr/>
          <p:nvPr/>
        </p:nvSpPr>
        <p:spPr>
          <a:xfrm rot="5400000">
            <a:off x="218121" y="6289972"/>
            <a:ext cx="360215"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89EF639-DF1D-1AAD-5ADF-467ECEBFE94C}"/>
              </a:ext>
            </a:extLst>
          </p:cNvPr>
          <p:cNvPicPr>
            <a:picLocks noChangeAspect="1"/>
          </p:cNvPicPr>
          <p:nvPr/>
        </p:nvPicPr>
        <p:blipFill>
          <a:blip r:embed="rId4"/>
          <a:stretch>
            <a:fillRect/>
          </a:stretch>
        </p:blipFill>
        <p:spPr>
          <a:xfrm>
            <a:off x="742777" y="6395651"/>
            <a:ext cx="344885" cy="143702"/>
          </a:xfrm>
          <a:prstGeom prst="rect">
            <a:avLst/>
          </a:prstGeom>
        </p:spPr>
      </p:pic>
      <p:sp>
        <p:nvSpPr>
          <p:cNvPr id="19" name="TextBox 18">
            <a:extLst>
              <a:ext uri="{FF2B5EF4-FFF2-40B4-BE49-F238E27FC236}">
                <a16:creationId xmlns:a16="http://schemas.microsoft.com/office/drawing/2014/main" id="{ABCFE378-91BE-1FFD-2889-415D4D8BA4FD}"/>
              </a:ext>
            </a:extLst>
          </p:cNvPr>
          <p:cNvSpPr txBox="1"/>
          <p:nvPr/>
        </p:nvSpPr>
        <p:spPr>
          <a:xfrm>
            <a:off x="1087662" y="6205892"/>
            <a:ext cx="1950534" cy="523220"/>
          </a:xfrm>
          <a:prstGeom prst="rect">
            <a:avLst/>
          </a:prstGeom>
          <a:noFill/>
        </p:spPr>
        <p:txBody>
          <a:bodyPr wrap="none" rtlCol="0">
            <a:spAutoFit/>
          </a:bodyPr>
          <a:lstStyle/>
          <a:p>
            <a:r>
              <a:rPr lang="en-US" sz="2800" dirty="0"/>
              <a:t>short vector</a:t>
            </a:r>
          </a:p>
        </p:txBody>
      </p:sp>
      <p:grpSp>
        <p:nvGrpSpPr>
          <p:cNvPr id="29" name="Group 28">
            <a:extLst>
              <a:ext uri="{FF2B5EF4-FFF2-40B4-BE49-F238E27FC236}">
                <a16:creationId xmlns:a16="http://schemas.microsoft.com/office/drawing/2014/main" id="{5B25EE93-BE1F-4BAD-A321-D7A9A6D3E1E6}"/>
              </a:ext>
            </a:extLst>
          </p:cNvPr>
          <p:cNvGrpSpPr/>
          <p:nvPr/>
        </p:nvGrpSpPr>
        <p:grpSpPr>
          <a:xfrm>
            <a:off x="1612014" y="3295130"/>
            <a:ext cx="1873682" cy="2197374"/>
            <a:chOff x="6446373" y="1876986"/>
            <a:chExt cx="3279664" cy="3789821"/>
          </a:xfrm>
        </p:grpSpPr>
        <p:grpSp>
          <p:nvGrpSpPr>
            <p:cNvPr id="21" name="Group 20">
              <a:extLst>
                <a:ext uri="{FF2B5EF4-FFF2-40B4-BE49-F238E27FC236}">
                  <a16:creationId xmlns:a16="http://schemas.microsoft.com/office/drawing/2014/main" id="{EE50E4A7-8F47-4B17-FED5-6A3EF29CA5E5}"/>
                </a:ext>
              </a:extLst>
            </p:cNvPr>
            <p:cNvGrpSpPr/>
            <p:nvPr/>
          </p:nvGrpSpPr>
          <p:grpSpPr>
            <a:xfrm>
              <a:off x="6958511" y="2279072"/>
              <a:ext cx="1891277" cy="2985655"/>
              <a:chOff x="6792257" y="3503180"/>
              <a:chExt cx="1891277" cy="2985655"/>
            </a:xfrm>
          </p:grpSpPr>
          <p:sp>
            <p:nvSpPr>
              <p:cNvPr id="22" name="Rectangle 21">
                <a:extLst>
                  <a:ext uri="{FF2B5EF4-FFF2-40B4-BE49-F238E27FC236}">
                    <a16:creationId xmlns:a16="http://schemas.microsoft.com/office/drawing/2014/main" id="{DD5F3ACC-50D0-4AAB-477D-A3CFFA185A2D}"/>
                  </a:ext>
                </a:extLst>
              </p:cNvPr>
              <p:cNvSpPr/>
              <p:nvPr/>
            </p:nvSpPr>
            <p:spPr>
              <a:xfrm>
                <a:off x="6792257" y="3503180"/>
                <a:ext cx="1891277" cy="298565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2630312-28B8-0E02-6028-FE70727980E6}"/>
                  </a:ext>
                </a:extLst>
              </p:cNvPr>
              <p:cNvPicPr>
                <a:picLocks noChangeAspect="1"/>
              </p:cNvPicPr>
              <p:nvPr/>
            </p:nvPicPr>
            <p:blipFill>
              <a:blip r:embed="rId3"/>
              <a:stretch>
                <a:fillRect/>
              </a:stretch>
            </p:blipFill>
            <p:spPr>
              <a:xfrm>
                <a:off x="7480496" y="4727288"/>
                <a:ext cx="518909" cy="537441"/>
              </a:xfrm>
              <a:prstGeom prst="rect">
                <a:avLst/>
              </a:prstGeom>
            </p:spPr>
          </p:pic>
        </p:grpSp>
        <p:grpSp>
          <p:nvGrpSpPr>
            <p:cNvPr id="24" name="Group 23">
              <a:extLst>
                <a:ext uri="{FF2B5EF4-FFF2-40B4-BE49-F238E27FC236}">
                  <a16:creationId xmlns:a16="http://schemas.microsoft.com/office/drawing/2014/main" id="{6040F4B2-CF2D-28FA-1CAE-BE4DC32E958F}"/>
                </a:ext>
              </a:extLst>
            </p:cNvPr>
            <p:cNvGrpSpPr/>
            <p:nvPr/>
          </p:nvGrpSpPr>
          <p:grpSpPr>
            <a:xfrm>
              <a:off x="8849788" y="2279072"/>
              <a:ext cx="360218" cy="1891277"/>
              <a:chOff x="1562033" y="2306781"/>
              <a:chExt cx="360218" cy="1891277"/>
            </a:xfrm>
          </p:grpSpPr>
          <p:sp>
            <p:nvSpPr>
              <p:cNvPr id="25" name="Rectangle 24">
                <a:extLst>
                  <a:ext uri="{FF2B5EF4-FFF2-40B4-BE49-F238E27FC236}">
                    <a16:creationId xmlns:a16="http://schemas.microsoft.com/office/drawing/2014/main" id="{892596DE-6D51-90C9-C8A8-BBD298845EDF}"/>
                  </a:ext>
                </a:extLst>
              </p:cNvPr>
              <p:cNvSpPr/>
              <p:nvPr/>
            </p:nvSpPr>
            <p:spPr>
              <a:xfrm rot="5400000">
                <a:off x="796503" y="3072311"/>
                <a:ext cx="1891277"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E0925BC-0976-483E-51C0-B172DBCA03EB}"/>
                  </a:ext>
                </a:extLst>
              </p:cNvPr>
              <p:cNvPicPr>
                <a:picLocks noChangeAspect="1"/>
              </p:cNvPicPr>
              <p:nvPr/>
            </p:nvPicPr>
            <p:blipFill>
              <a:blip r:embed="rId6"/>
              <a:stretch>
                <a:fillRect/>
              </a:stretch>
            </p:blipFill>
            <p:spPr>
              <a:xfrm>
                <a:off x="1592626" y="3118643"/>
                <a:ext cx="299032" cy="267555"/>
              </a:xfrm>
              <a:prstGeom prst="rect">
                <a:avLst/>
              </a:prstGeom>
            </p:spPr>
          </p:pic>
        </p:grpSp>
        <p:pic>
          <p:nvPicPr>
            <p:cNvPr id="27" name="Picture 26">
              <a:extLst>
                <a:ext uri="{FF2B5EF4-FFF2-40B4-BE49-F238E27FC236}">
                  <a16:creationId xmlns:a16="http://schemas.microsoft.com/office/drawing/2014/main" id="{6A5403EF-DF2B-F4D2-71C7-AD8A87E571F5}"/>
                </a:ext>
              </a:extLst>
            </p:cNvPr>
            <p:cNvPicPr>
              <a:picLocks noChangeAspect="1"/>
            </p:cNvPicPr>
            <p:nvPr/>
          </p:nvPicPr>
          <p:blipFill>
            <a:blip r:embed="rId7"/>
            <a:stretch>
              <a:fillRect/>
            </a:stretch>
          </p:blipFill>
          <p:spPr>
            <a:xfrm>
              <a:off x="6446373" y="1876986"/>
              <a:ext cx="1024276" cy="3789821"/>
            </a:xfrm>
            <a:prstGeom prst="rect">
              <a:avLst/>
            </a:prstGeom>
          </p:spPr>
        </p:pic>
        <p:pic>
          <p:nvPicPr>
            <p:cNvPr id="28" name="Picture 27">
              <a:extLst>
                <a:ext uri="{FF2B5EF4-FFF2-40B4-BE49-F238E27FC236}">
                  <a16:creationId xmlns:a16="http://schemas.microsoft.com/office/drawing/2014/main" id="{22673026-F918-9C77-7AE9-F39DEBD11998}"/>
                </a:ext>
              </a:extLst>
            </p:cNvPr>
            <p:cNvPicPr>
              <a:picLocks noChangeAspect="1"/>
            </p:cNvPicPr>
            <p:nvPr/>
          </p:nvPicPr>
          <p:blipFill>
            <a:blip r:embed="rId8"/>
            <a:stretch>
              <a:fillRect/>
            </a:stretch>
          </p:blipFill>
          <p:spPr>
            <a:xfrm>
              <a:off x="8701761" y="1876988"/>
              <a:ext cx="1024276" cy="3789819"/>
            </a:xfrm>
            <a:prstGeom prst="rect">
              <a:avLst/>
            </a:prstGeom>
          </p:spPr>
        </p:pic>
      </p:grpSp>
      <p:pic>
        <p:nvPicPr>
          <p:cNvPr id="39" name="Picture 38">
            <a:extLst>
              <a:ext uri="{FF2B5EF4-FFF2-40B4-BE49-F238E27FC236}">
                <a16:creationId xmlns:a16="http://schemas.microsoft.com/office/drawing/2014/main" id="{ADE1F4ED-34D3-9EF2-78E2-8088916C2710}"/>
              </a:ext>
            </a:extLst>
          </p:cNvPr>
          <p:cNvPicPr>
            <a:picLocks noChangeAspect="1"/>
          </p:cNvPicPr>
          <p:nvPr/>
        </p:nvPicPr>
        <p:blipFill>
          <a:blip r:embed="rId4"/>
          <a:stretch>
            <a:fillRect/>
          </a:stretch>
        </p:blipFill>
        <p:spPr>
          <a:xfrm>
            <a:off x="3716255" y="4423523"/>
            <a:ext cx="282491" cy="117705"/>
          </a:xfrm>
          <a:prstGeom prst="rect">
            <a:avLst/>
          </a:prstGeom>
        </p:spPr>
      </p:pic>
      <p:grpSp>
        <p:nvGrpSpPr>
          <p:cNvPr id="57" name="Group 56">
            <a:extLst>
              <a:ext uri="{FF2B5EF4-FFF2-40B4-BE49-F238E27FC236}">
                <a16:creationId xmlns:a16="http://schemas.microsoft.com/office/drawing/2014/main" id="{0752A508-7506-9F3F-BF40-7F08EB823DA4}"/>
              </a:ext>
            </a:extLst>
          </p:cNvPr>
          <p:cNvGrpSpPr/>
          <p:nvPr/>
        </p:nvGrpSpPr>
        <p:grpSpPr>
          <a:xfrm>
            <a:off x="4143658" y="3295130"/>
            <a:ext cx="3888039" cy="2197374"/>
            <a:chOff x="3575619" y="3295130"/>
            <a:chExt cx="3888039" cy="2197374"/>
          </a:xfrm>
        </p:grpSpPr>
        <p:sp>
          <p:nvSpPr>
            <p:cNvPr id="42" name="Rectangle 41">
              <a:extLst>
                <a:ext uri="{FF2B5EF4-FFF2-40B4-BE49-F238E27FC236}">
                  <a16:creationId xmlns:a16="http://schemas.microsoft.com/office/drawing/2014/main" id="{8FBA767F-BA51-3360-4CB8-1436CB70C1EF}"/>
                </a:ext>
              </a:extLst>
            </p:cNvPr>
            <p:cNvSpPr/>
            <p:nvPr/>
          </p:nvSpPr>
          <p:spPr>
            <a:xfrm>
              <a:off x="3853173" y="3535190"/>
              <a:ext cx="217700"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301CD8-18F8-FCF3-45F0-C11E4EB59CC9}"/>
                </a:ext>
              </a:extLst>
            </p:cNvPr>
            <p:cNvSpPr/>
            <p:nvPr/>
          </p:nvSpPr>
          <p:spPr>
            <a:xfrm>
              <a:off x="4070873" y="3535190"/>
              <a:ext cx="1089734" cy="22111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90971B-79C2-31C3-8706-C1D5FEF8FC88}"/>
                </a:ext>
              </a:extLst>
            </p:cNvPr>
            <p:cNvGrpSpPr/>
            <p:nvPr/>
          </p:nvGrpSpPr>
          <p:grpSpPr>
            <a:xfrm>
              <a:off x="3575619" y="3295130"/>
              <a:ext cx="3888039" cy="2197374"/>
              <a:chOff x="6446373" y="1876986"/>
              <a:chExt cx="6805564" cy="3789822"/>
            </a:xfrm>
          </p:grpSpPr>
          <p:grpSp>
            <p:nvGrpSpPr>
              <p:cNvPr id="46" name="Group 45">
                <a:extLst>
                  <a:ext uri="{FF2B5EF4-FFF2-40B4-BE49-F238E27FC236}">
                    <a16:creationId xmlns:a16="http://schemas.microsoft.com/office/drawing/2014/main" id="{55CFE49C-072D-4771-0269-05911BD63B40}"/>
                  </a:ext>
                </a:extLst>
              </p:cNvPr>
              <p:cNvGrpSpPr/>
              <p:nvPr/>
            </p:nvGrpSpPr>
            <p:grpSpPr>
              <a:xfrm>
                <a:off x="9230438" y="2290026"/>
                <a:ext cx="360219" cy="1891277"/>
                <a:chOff x="1942683" y="2317735"/>
                <a:chExt cx="360219" cy="1891277"/>
              </a:xfrm>
            </p:grpSpPr>
            <p:sp>
              <p:nvSpPr>
                <p:cNvPr id="49" name="Rectangle 48">
                  <a:extLst>
                    <a:ext uri="{FF2B5EF4-FFF2-40B4-BE49-F238E27FC236}">
                      <a16:creationId xmlns:a16="http://schemas.microsoft.com/office/drawing/2014/main" id="{A4B5B161-A9C9-B181-085F-D9EFD99EB1C4}"/>
                    </a:ext>
                  </a:extLst>
                </p:cNvPr>
                <p:cNvSpPr/>
                <p:nvPr/>
              </p:nvSpPr>
              <p:spPr>
                <a:xfrm rot="5400000">
                  <a:off x="1177154" y="3083264"/>
                  <a:ext cx="1891277" cy="36021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1530AA62-D873-9DE9-67D8-092D7C047F14}"/>
                    </a:ext>
                  </a:extLst>
                </p:cNvPr>
                <p:cNvPicPr>
                  <a:picLocks noChangeAspect="1"/>
                </p:cNvPicPr>
                <p:nvPr/>
              </p:nvPicPr>
              <p:blipFill>
                <a:blip r:embed="rId6"/>
                <a:stretch>
                  <a:fillRect/>
                </a:stretch>
              </p:blipFill>
              <p:spPr>
                <a:xfrm>
                  <a:off x="1973275" y="3124119"/>
                  <a:ext cx="299032" cy="267555"/>
                </a:xfrm>
                <a:prstGeom prst="rect">
                  <a:avLst/>
                </a:prstGeom>
              </p:spPr>
            </p:pic>
          </p:grpSp>
          <p:pic>
            <p:nvPicPr>
              <p:cNvPr id="47" name="Picture 46">
                <a:extLst>
                  <a:ext uri="{FF2B5EF4-FFF2-40B4-BE49-F238E27FC236}">
                    <a16:creationId xmlns:a16="http://schemas.microsoft.com/office/drawing/2014/main" id="{098FC1CA-1F8D-8025-CAB7-0710D891838E}"/>
                  </a:ext>
                </a:extLst>
              </p:cNvPr>
              <p:cNvPicPr>
                <a:picLocks noChangeAspect="1"/>
              </p:cNvPicPr>
              <p:nvPr/>
            </p:nvPicPr>
            <p:blipFill>
              <a:blip r:embed="rId7"/>
              <a:stretch>
                <a:fillRect/>
              </a:stretch>
            </p:blipFill>
            <p:spPr>
              <a:xfrm>
                <a:off x="6446373" y="1876986"/>
                <a:ext cx="1024276" cy="3789821"/>
              </a:xfrm>
              <a:prstGeom prst="rect">
                <a:avLst/>
              </a:prstGeom>
            </p:spPr>
          </p:pic>
          <p:pic>
            <p:nvPicPr>
              <p:cNvPr id="48" name="Picture 47">
                <a:extLst>
                  <a:ext uri="{FF2B5EF4-FFF2-40B4-BE49-F238E27FC236}">
                    <a16:creationId xmlns:a16="http://schemas.microsoft.com/office/drawing/2014/main" id="{6D36F46F-BEFC-D216-A375-2D2B9C63DAAB}"/>
                  </a:ext>
                </a:extLst>
              </p:cNvPr>
              <p:cNvPicPr>
                <a:picLocks noChangeAspect="1"/>
              </p:cNvPicPr>
              <p:nvPr/>
            </p:nvPicPr>
            <p:blipFill>
              <a:blip r:embed="rId8"/>
              <a:stretch>
                <a:fillRect/>
              </a:stretch>
            </p:blipFill>
            <p:spPr>
              <a:xfrm>
                <a:off x="12227661" y="1876988"/>
                <a:ext cx="1024276" cy="3789820"/>
              </a:xfrm>
              <a:prstGeom prst="rect">
                <a:avLst/>
              </a:prstGeom>
            </p:spPr>
          </p:pic>
        </p:grpSp>
        <p:pic>
          <p:nvPicPr>
            <p:cNvPr id="53" name="Picture 52">
              <a:extLst>
                <a:ext uri="{FF2B5EF4-FFF2-40B4-BE49-F238E27FC236}">
                  <a16:creationId xmlns:a16="http://schemas.microsoft.com/office/drawing/2014/main" id="{400336FE-4349-AC13-A195-B20F5DB58183}"/>
                </a:ext>
              </a:extLst>
            </p:cNvPr>
            <p:cNvPicPr>
              <a:picLocks noChangeAspect="1"/>
            </p:cNvPicPr>
            <p:nvPr/>
          </p:nvPicPr>
          <p:blipFill>
            <a:blip r:embed="rId5"/>
            <a:stretch>
              <a:fillRect/>
            </a:stretch>
          </p:blipFill>
          <p:spPr>
            <a:xfrm>
              <a:off x="5476557" y="4229039"/>
              <a:ext cx="279401" cy="291043"/>
            </a:xfrm>
            <a:prstGeom prst="rect">
              <a:avLst/>
            </a:prstGeom>
          </p:spPr>
        </p:pic>
        <p:sp>
          <p:nvSpPr>
            <p:cNvPr id="54" name="Rectangle 53">
              <a:extLst>
                <a:ext uri="{FF2B5EF4-FFF2-40B4-BE49-F238E27FC236}">
                  <a16:creationId xmlns:a16="http://schemas.microsoft.com/office/drawing/2014/main" id="{6E61F69E-4817-186F-4C41-460FDBFD5F9C}"/>
                </a:ext>
              </a:extLst>
            </p:cNvPr>
            <p:cNvSpPr/>
            <p:nvPr/>
          </p:nvSpPr>
          <p:spPr>
            <a:xfrm>
              <a:off x="5868491" y="3514408"/>
              <a:ext cx="1089734" cy="1720304"/>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8D7E7E1-F477-672C-115E-B6D9F9ECC174}"/>
                </a:ext>
              </a:extLst>
            </p:cNvPr>
            <p:cNvSpPr/>
            <p:nvPr/>
          </p:nvSpPr>
          <p:spPr>
            <a:xfrm rot="5400000">
              <a:off x="6519293" y="3959651"/>
              <a:ext cx="1096580" cy="20579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75FCBB85-C63C-3EB2-3209-A724A4111020}"/>
                </a:ext>
              </a:extLst>
            </p:cNvPr>
            <p:cNvPicPr>
              <a:picLocks noChangeAspect="1"/>
            </p:cNvPicPr>
            <p:nvPr/>
          </p:nvPicPr>
          <p:blipFill>
            <a:blip r:embed="rId6"/>
            <a:stretch>
              <a:fillRect/>
            </a:stretch>
          </p:blipFill>
          <p:spPr>
            <a:xfrm>
              <a:off x="6982163" y="3981807"/>
              <a:ext cx="170838" cy="155131"/>
            </a:xfrm>
            <a:prstGeom prst="rect">
              <a:avLst/>
            </a:prstGeom>
          </p:spPr>
        </p:pic>
      </p:grpSp>
      <p:pic>
        <p:nvPicPr>
          <p:cNvPr id="71" name="Picture 70">
            <a:extLst>
              <a:ext uri="{FF2B5EF4-FFF2-40B4-BE49-F238E27FC236}">
                <a16:creationId xmlns:a16="http://schemas.microsoft.com/office/drawing/2014/main" id="{D55024BA-3707-0F85-5B07-EB941B5F49B1}"/>
              </a:ext>
            </a:extLst>
          </p:cNvPr>
          <p:cNvPicPr>
            <a:picLocks noChangeAspect="1"/>
          </p:cNvPicPr>
          <p:nvPr/>
        </p:nvPicPr>
        <p:blipFill>
          <a:blip r:embed="rId9"/>
          <a:stretch>
            <a:fillRect/>
          </a:stretch>
        </p:blipFill>
        <p:spPr>
          <a:xfrm>
            <a:off x="4929780" y="2059796"/>
            <a:ext cx="197434" cy="230340"/>
          </a:xfrm>
          <a:prstGeom prst="rect">
            <a:avLst/>
          </a:prstGeom>
        </p:spPr>
      </p:pic>
      <p:pic>
        <p:nvPicPr>
          <p:cNvPr id="72" name="Picture 71">
            <a:extLst>
              <a:ext uri="{FF2B5EF4-FFF2-40B4-BE49-F238E27FC236}">
                <a16:creationId xmlns:a16="http://schemas.microsoft.com/office/drawing/2014/main" id="{65CAF7EE-5FA5-44DE-36CE-6A658B4C9D6E}"/>
              </a:ext>
            </a:extLst>
          </p:cNvPr>
          <p:cNvPicPr>
            <a:picLocks noChangeAspect="1"/>
          </p:cNvPicPr>
          <p:nvPr/>
        </p:nvPicPr>
        <p:blipFill>
          <a:blip r:embed="rId9"/>
          <a:stretch>
            <a:fillRect/>
          </a:stretch>
        </p:blipFill>
        <p:spPr>
          <a:xfrm>
            <a:off x="4417027" y="4390134"/>
            <a:ext cx="197434" cy="230340"/>
          </a:xfrm>
          <a:prstGeom prst="rect">
            <a:avLst/>
          </a:prstGeom>
        </p:spPr>
      </p:pic>
      <p:grpSp>
        <p:nvGrpSpPr>
          <p:cNvPr id="75" name="Group 74">
            <a:extLst>
              <a:ext uri="{FF2B5EF4-FFF2-40B4-BE49-F238E27FC236}">
                <a16:creationId xmlns:a16="http://schemas.microsoft.com/office/drawing/2014/main" id="{26C00C71-207D-A1F5-F152-1934023EE159}"/>
              </a:ext>
            </a:extLst>
          </p:cNvPr>
          <p:cNvGrpSpPr/>
          <p:nvPr/>
        </p:nvGrpSpPr>
        <p:grpSpPr>
          <a:xfrm>
            <a:off x="8612051" y="3295130"/>
            <a:ext cx="1014813" cy="2197374"/>
            <a:chOff x="8044012" y="3295130"/>
            <a:chExt cx="1014813" cy="2197374"/>
          </a:xfrm>
        </p:grpSpPr>
        <p:sp>
          <p:nvSpPr>
            <p:cNvPr id="59" name="Rectangle 58">
              <a:extLst>
                <a:ext uri="{FF2B5EF4-FFF2-40B4-BE49-F238E27FC236}">
                  <a16:creationId xmlns:a16="http://schemas.microsoft.com/office/drawing/2014/main" id="{5B275F9B-B808-76E8-D337-0C54965026F6}"/>
                </a:ext>
              </a:extLst>
            </p:cNvPr>
            <p:cNvSpPr/>
            <p:nvPr/>
          </p:nvSpPr>
          <p:spPr>
            <a:xfrm>
              <a:off x="8321566" y="3535190"/>
              <a:ext cx="217700"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6F43C45-7448-3D7E-4722-C3B1726F82D3}"/>
                </a:ext>
              </a:extLst>
            </p:cNvPr>
            <p:cNvSpPr/>
            <p:nvPr/>
          </p:nvSpPr>
          <p:spPr>
            <a:xfrm>
              <a:off x="8539266" y="3535190"/>
              <a:ext cx="217700" cy="22111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0C4224F9-E0EA-EDB3-F614-6D249ADCC553}"/>
                </a:ext>
              </a:extLst>
            </p:cNvPr>
            <p:cNvPicPr>
              <a:picLocks noChangeAspect="1"/>
            </p:cNvPicPr>
            <p:nvPr/>
          </p:nvPicPr>
          <p:blipFill>
            <a:blip r:embed="rId7"/>
            <a:stretch>
              <a:fillRect/>
            </a:stretch>
          </p:blipFill>
          <p:spPr>
            <a:xfrm>
              <a:off x="8044012" y="3295130"/>
              <a:ext cx="585172" cy="2197373"/>
            </a:xfrm>
            <a:prstGeom prst="rect">
              <a:avLst/>
            </a:prstGeom>
          </p:spPr>
        </p:pic>
        <p:pic>
          <p:nvPicPr>
            <p:cNvPr id="68" name="Picture 67">
              <a:extLst>
                <a:ext uri="{FF2B5EF4-FFF2-40B4-BE49-F238E27FC236}">
                  <a16:creationId xmlns:a16="http://schemas.microsoft.com/office/drawing/2014/main" id="{429CFA7D-E901-D597-6D97-07173BC189D5}"/>
                </a:ext>
              </a:extLst>
            </p:cNvPr>
            <p:cNvPicPr>
              <a:picLocks noChangeAspect="1"/>
            </p:cNvPicPr>
            <p:nvPr/>
          </p:nvPicPr>
          <p:blipFill>
            <a:blip r:embed="rId8"/>
            <a:stretch>
              <a:fillRect/>
            </a:stretch>
          </p:blipFill>
          <p:spPr>
            <a:xfrm>
              <a:off x="8473653" y="3295131"/>
              <a:ext cx="585172" cy="2197373"/>
            </a:xfrm>
            <a:prstGeom prst="rect">
              <a:avLst/>
            </a:prstGeom>
          </p:spPr>
        </p:pic>
        <p:pic>
          <p:nvPicPr>
            <p:cNvPr id="73" name="Picture 72">
              <a:extLst>
                <a:ext uri="{FF2B5EF4-FFF2-40B4-BE49-F238E27FC236}">
                  <a16:creationId xmlns:a16="http://schemas.microsoft.com/office/drawing/2014/main" id="{DC7273E2-D78E-7CE7-B274-0D196DCAEAC4}"/>
                </a:ext>
              </a:extLst>
            </p:cNvPr>
            <p:cNvPicPr>
              <a:picLocks noChangeAspect="1"/>
            </p:cNvPicPr>
            <p:nvPr/>
          </p:nvPicPr>
          <p:blipFill>
            <a:blip r:embed="rId9"/>
            <a:stretch>
              <a:fillRect/>
            </a:stretch>
          </p:blipFill>
          <p:spPr>
            <a:xfrm>
              <a:off x="8336598" y="4367205"/>
              <a:ext cx="197434" cy="230340"/>
            </a:xfrm>
            <a:prstGeom prst="rect">
              <a:avLst/>
            </a:prstGeom>
          </p:spPr>
        </p:pic>
      </p:grpSp>
      <p:pic>
        <p:nvPicPr>
          <p:cNvPr id="74" name="Picture 73">
            <a:extLst>
              <a:ext uri="{FF2B5EF4-FFF2-40B4-BE49-F238E27FC236}">
                <a16:creationId xmlns:a16="http://schemas.microsoft.com/office/drawing/2014/main" id="{951EFCA0-FBBA-2BBE-93CD-D8D6EDD9E529}"/>
              </a:ext>
            </a:extLst>
          </p:cNvPr>
          <p:cNvPicPr>
            <a:picLocks noChangeAspect="1"/>
          </p:cNvPicPr>
          <p:nvPr/>
        </p:nvPicPr>
        <p:blipFill>
          <a:blip r:embed="rId4"/>
          <a:stretch>
            <a:fillRect/>
          </a:stretch>
        </p:blipFill>
        <p:spPr>
          <a:xfrm>
            <a:off x="8177627" y="4431920"/>
            <a:ext cx="282491" cy="117705"/>
          </a:xfrm>
          <a:prstGeom prst="rect">
            <a:avLst/>
          </a:prstGeom>
        </p:spPr>
      </p:pic>
      <p:grpSp>
        <p:nvGrpSpPr>
          <p:cNvPr id="80" name="Group 79">
            <a:extLst>
              <a:ext uri="{FF2B5EF4-FFF2-40B4-BE49-F238E27FC236}">
                <a16:creationId xmlns:a16="http://schemas.microsoft.com/office/drawing/2014/main" id="{D77C6ADE-9700-D7DD-2EB6-CB2BAC32F84A}"/>
              </a:ext>
            </a:extLst>
          </p:cNvPr>
          <p:cNvGrpSpPr/>
          <p:nvPr/>
        </p:nvGrpSpPr>
        <p:grpSpPr>
          <a:xfrm>
            <a:off x="3485696" y="6003236"/>
            <a:ext cx="8499994" cy="784830"/>
            <a:chOff x="3485696" y="6003236"/>
            <a:chExt cx="8499994" cy="784830"/>
          </a:xfrm>
        </p:grpSpPr>
        <p:grpSp>
          <p:nvGrpSpPr>
            <p:cNvPr id="78" name="Group 77">
              <a:extLst>
                <a:ext uri="{FF2B5EF4-FFF2-40B4-BE49-F238E27FC236}">
                  <a16:creationId xmlns:a16="http://schemas.microsoft.com/office/drawing/2014/main" id="{E43E6AB8-DD90-6E4D-0B8A-66DB71B53F80}"/>
                </a:ext>
              </a:extLst>
            </p:cNvPr>
            <p:cNvGrpSpPr/>
            <p:nvPr/>
          </p:nvGrpSpPr>
          <p:grpSpPr>
            <a:xfrm>
              <a:off x="3485696" y="6081408"/>
              <a:ext cx="8499994" cy="664307"/>
              <a:chOff x="3129033" y="6064805"/>
              <a:chExt cx="8499994" cy="664307"/>
            </a:xfrm>
          </p:grpSpPr>
          <p:sp>
            <p:nvSpPr>
              <p:cNvPr id="76" name="Rectangular Callout 75">
                <a:extLst>
                  <a:ext uri="{FF2B5EF4-FFF2-40B4-BE49-F238E27FC236}">
                    <a16:creationId xmlns:a16="http://schemas.microsoft.com/office/drawing/2014/main" id="{4750A0C9-2DD0-896C-D855-E37B8D42E22B}"/>
                  </a:ext>
                </a:extLst>
              </p:cNvPr>
              <p:cNvSpPr/>
              <p:nvPr/>
            </p:nvSpPr>
            <p:spPr>
              <a:xfrm>
                <a:off x="3129033" y="6064805"/>
                <a:ext cx="8499994" cy="664307"/>
              </a:xfrm>
              <a:prstGeom prst="wedgeRectCallout">
                <a:avLst>
                  <a:gd name="adj1" fmla="val 17664"/>
                  <a:gd name="adj2" fmla="val -189898"/>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77" name="Picture 76">
                <a:extLst>
                  <a:ext uri="{FF2B5EF4-FFF2-40B4-BE49-F238E27FC236}">
                    <a16:creationId xmlns:a16="http://schemas.microsoft.com/office/drawing/2014/main" id="{645AA775-AA94-223B-B3AA-58C8FD176BAB}"/>
                  </a:ext>
                </a:extLst>
              </p:cNvPr>
              <p:cNvPicPr>
                <a:picLocks noChangeAspect="1"/>
              </p:cNvPicPr>
              <p:nvPr/>
            </p:nvPicPr>
            <p:blipFill>
              <a:blip r:embed="rId10"/>
              <a:stretch>
                <a:fillRect/>
              </a:stretch>
            </p:blipFill>
            <p:spPr>
              <a:xfrm>
                <a:off x="3203662" y="6120653"/>
                <a:ext cx="7772400" cy="530497"/>
              </a:xfrm>
              <a:prstGeom prst="rect">
                <a:avLst/>
              </a:prstGeom>
            </p:spPr>
          </p:pic>
        </p:grpSp>
        <p:sp>
          <p:nvSpPr>
            <p:cNvPr id="79" name="TextBox 78">
              <a:extLst>
                <a:ext uri="{FF2B5EF4-FFF2-40B4-BE49-F238E27FC236}">
                  <a16:creationId xmlns:a16="http://schemas.microsoft.com/office/drawing/2014/main" id="{3DFAC2E3-5C8D-EB8D-70E9-D2FCF8BB1C20}"/>
                </a:ext>
              </a:extLst>
            </p:cNvPr>
            <p:cNvSpPr txBox="1"/>
            <p:nvPr/>
          </p:nvSpPr>
          <p:spPr>
            <a:xfrm>
              <a:off x="11433023" y="6003236"/>
              <a:ext cx="452368" cy="784830"/>
            </a:xfrm>
            <a:prstGeom prst="rect">
              <a:avLst/>
            </a:prstGeom>
            <a:noFill/>
          </p:spPr>
          <p:txBody>
            <a:bodyPr wrap="none" rtlCol="0">
              <a:spAutoFit/>
            </a:bodyPr>
            <a:lstStyle/>
            <a:p>
              <a:r>
                <a:rPr lang="en-US" sz="4500" dirty="0"/>
                <a:t>?</a:t>
              </a:r>
            </a:p>
          </p:txBody>
        </p:sp>
      </p:grpSp>
    </p:spTree>
    <p:extLst>
      <p:ext uri="{BB962C8B-B14F-4D97-AF65-F5344CB8AC3E}">
        <p14:creationId xmlns:p14="http://schemas.microsoft.com/office/powerpoint/2010/main" val="298358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8D933-D409-A683-5ACE-EDEE219FA971}"/>
              </a:ext>
            </a:extLst>
          </p:cNvPr>
          <p:cNvSpPr txBox="1"/>
          <p:nvPr/>
        </p:nvSpPr>
        <p:spPr>
          <a:xfrm>
            <a:off x="401782" y="387928"/>
            <a:ext cx="6642011" cy="707886"/>
          </a:xfrm>
          <a:prstGeom prst="rect">
            <a:avLst/>
          </a:prstGeom>
          <a:noFill/>
        </p:spPr>
        <p:txBody>
          <a:bodyPr wrap="none" rtlCol="0">
            <a:spAutoFit/>
          </a:bodyPr>
          <a:lstStyle/>
          <a:p>
            <a:r>
              <a:rPr lang="en-US" sz="4000" dirty="0"/>
              <a:t>Problem: Rounding Boundaries</a:t>
            </a:r>
          </a:p>
        </p:txBody>
      </p:sp>
      <p:grpSp>
        <p:nvGrpSpPr>
          <p:cNvPr id="6" name="Group 5">
            <a:extLst>
              <a:ext uri="{FF2B5EF4-FFF2-40B4-BE49-F238E27FC236}">
                <a16:creationId xmlns:a16="http://schemas.microsoft.com/office/drawing/2014/main" id="{EFBB2DA5-0354-D18E-77FC-C98A7F66CC76}"/>
              </a:ext>
            </a:extLst>
          </p:cNvPr>
          <p:cNvGrpSpPr/>
          <p:nvPr/>
        </p:nvGrpSpPr>
        <p:grpSpPr>
          <a:xfrm>
            <a:off x="3155754" y="1757275"/>
            <a:ext cx="3888039" cy="2197374"/>
            <a:chOff x="3575619" y="3295130"/>
            <a:chExt cx="3888039" cy="2197374"/>
          </a:xfrm>
        </p:grpSpPr>
        <p:sp>
          <p:nvSpPr>
            <p:cNvPr id="7" name="Rectangle 6">
              <a:extLst>
                <a:ext uri="{FF2B5EF4-FFF2-40B4-BE49-F238E27FC236}">
                  <a16:creationId xmlns:a16="http://schemas.microsoft.com/office/drawing/2014/main" id="{26528E71-C308-788C-AD25-12D6B82CE7FB}"/>
                </a:ext>
              </a:extLst>
            </p:cNvPr>
            <p:cNvSpPr/>
            <p:nvPr/>
          </p:nvSpPr>
          <p:spPr>
            <a:xfrm>
              <a:off x="3853173" y="3535190"/>
              <a:ext cx="217700"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A07381-B386-4ADD-7AE9-F547465A5298}"/>
                </a:ext>
              </a:extLst>
            </p:cNvPr>
            <p:cNvSpPr/>
            <p:nvPr/>
          </p:nvSpPr>
          <p:spPr>
            <a:xfrm>
              <a:off x="4070873" y="3535190"/>
              <a:ext cx="1089734" cy="22111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3BA412A-2630-2F2F-B4B9-27B796E8844A}"/>
                </a:ext>
              </a:extLst>
            </p:cNvPr>
            <p:cNvGrpSpPr/>
            <p:nvPr/>
          </p:nvGrpSpPr>
          <p:grpSpPr>
            <a:xfrm>
              <a:off x="3575619" y="3295130"/>
              <a:ext cx="3888039" cy="2197374"/>
              <a:chOff x="6446373" y="1876986"/>
              <a:chExt cx="6805564" cy="3789822"/>
            </a:xfrm>
          </p:grpSpPr>
          <p:grpSp>
            <p:nvGrpSpPr>
              <p:cNvPr id="14" name="Group 13">
                <a:extLst>
                  <a:ext uri="{FF2B5EF4-FFF2-40B4-BE49-F238E27FC236}">
                    <a16:creationId xmlns:a16="http://schemas.microsoft.com/office/drawing/2014/main" id="{F062CDC8-4252-3835-767F-90052537F259}"/>
                  </a:ext>
                </a:extLst>
              </p:cNvPr>
              <p:cNvGrpSpPr/>
              <p:nvPr/>
            </p:nvGrpSpPr>
            <p:grpSpPr>
              <a:xfrm>
                <a:off x="9230438" y="2290026"/>
                <a:ext cx="360219" cy="1891277"/>
                <a:chOff x="1942683" y="2317735"/>
                <a:chExt cx="360219" cy="1891277"/>
              </a:xfrm>
            </p:grpSpPr>
            <p:sp>
              <p:nvSpPr>
                <p:cNvPr id="17" name="Rectangle 16">
                  <a:extLst>
                    <a:ext uri="{FF2B5EF4-FFF2-40B4-BE49-F238E27FC236}">
                      <a16:creationId xmlns:a16="http://schemas.microsoft.com/office/drawing/2014/main" id="{175D46EE-E3BE-966E-2531-E72C8CBE4D89}"/>
                    </a:ext>
                  </a:extLst>
                </p:cNvPr>
                <p:cNvSpPr/>
                <p:nvPr/>
              </p:nvSpPr>
              <p:spPr>
                <a:xfrm rot="5400000">
                  <a:off x="1177154" y="3083264"/>
                  <a:ext cx="1891277" cy="36021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D6D5AA-4FCB-B4D0-577C-0DC669B73010}"/>
                    </a:ext>
                  </a:extLst>
                </p:cNvPr>
                <p:cNvPicPr>
                  <a:picLocks noChangeAspect="1"/>
                </p:cNvPicPr>
                <p:nvPr/>
              </p:nvPicPr>
              <p:blipFill>
                <a:blip r:embed="rId3"/>
                <a:stretch>
                  <a:fillRect/>
                </a:stretch>
              </p:blipFill>
              <p:spPr>
                <a:xfrm>
                  <a:off x="1973275" y="3124119"/>
                  <a:ext cx="299032" cy="267555"/>
                </a:xfrm>
                <a:prstGeom prst="rect">
                  <a:avLst/>
                </a:prstGeom>
              </p:spPr>
            </p:pic>
          </p:grpSp>
          <p:pic>
            <p:nvPicPr>
              <p:cNvPr id="15" name="Picture 14">
                <a:extLst>
                  <a:ext uri="{FF2B5EF4-FFF2-40B4-BE49-F238E27FC236}">
                    <a16:creationId xmlns:a16="http://schemas.microsoft.com/office/drawing/2014/main" id="{AAF8E497-ACC1-B35B-CDFA-2AC59362F34D}"/>
                  </a:ext>
                </a:extLst>
              </p:cNvPr>
              <p:cNvPicPr>
                <a:picLocks noChangeAspect="1"/>
              </p:cNvPicPr>
              <p:nvPr/>
            </p:nvPicPr>
            <p:blipFill>
              <a:blip r:embed="rId4"/>
              <a:stretch>
                <a:fillRect/>
              </a:stretch>
            </p:blipFill>
            <p:spPr>
              <a:xfrm>
                <a:off x="6446373" y="1876986"/>
                <a:ext cx="1024276" cy="3789821"/>
              </a:xfrm>
              <a:prstGeom prst="rect">
                <a:avLst/>
              </a:prstGeom>
            </p:spPr>
          </p:pic>
          <p:pic>
            <p:nvPicPr>
              <p:cNvPr id="16" name="Picture 15">
                <a:extLst>
                  <a:ext uri="{FF2B5EF4-FFF2-40B4-BE49-F238E27FC236}">
                    <a16:creationId xmlns:a16="http://schemas.microsoft.com/office/drawing/2014/main" id="{FB5705AB-6D13-112E-55BE-25E1C7ABB61E}"/>
                  </a:ext>
                </a:extLst>
              </p:cNvPr>
              <p:cNvPicPr>
                <a:picLocks noChangeAspect="1"/>
              </p:cNvPicPr>
              <p:nvPr/>
            </p:nvPicPr>
            <p:blipFill>
              <a:blip r:embed="rId5"/>
              <a:stretch>
                <a:fillRect/>
              </a:stretch>
            </p:blipFill>
            <p:spPr>
              <a:xfrm>
                <a:off x="12227661" y="1876988"/>
                <a:ext cx="1024276" cy="3789820"/>
              </a:xfrm>
              <a:prstGeom prst="rect">
                <a:avLst/>
              </a:prstGeom>
            </p:spPr>
          </p:pic>
        </p:grpSp>
        <p:pic>
          <p:nvPicPr>
            <p:cNvPr id="10" name="Picture 9">
              <a:extLst>
                <a:ext uri="{FF2B5EF4-FFF2-40B4-BE49-F238E27FC236}">
                  <a16:creationId xmlns:a16="http://schemas.microsoft.com/office/drawing/2014/main" id="{FAB47D70-4D79-87FB-3387-5E20D3B93E8E}"/>
                </a:ext>
              </a:extLst>
            </p:cNvPr>
            <p:cNvPicPr>
              <a:picLocks noChangeAspect="1"/>
            </p:cNvPicPr>
            <p:nvPr/>
          </p:nvPicPr>
          <p:blipFill>
            <a:blip r:embed="rId6"/>
            <a:stretch>
              <a:fillRect/>
            </a:stretch>
          </p:blipFill>
          <p:spPr>
            <a:xfrm>
              <a:off x="5476557" y="4229039"/>
              <a:ext cx="279401" cy="291043"/>
            </a:xfrm>
            <a:prstGeom prst="rect">
              <a:avLst/>
            </a:prstGeom>
          </p:spPr>
        </p:pic>
        <p:sp>
          <p:nvSpPr>
            <p:cNvPr id="11" name="Rectangle 10">
              <a:extLst>
                <a:ext uri="{FF2B5EF4-FFF2-40B4-BE49-F238E27FC236}">
                  <a16:creationId xmlns:a16="http://schemas.microsoft.com/office/drawing/2014/main" id="{B96DC900-FDE6-2507-2D0D-239A3AE5BD5B}"/>
                </a:ext>
              </a:extLst>
            </p:cNvPr>
            <p:cNvSpPr/>
            <p:nvPr/>
          </p:nvSpPr>
          <p:spPr>
            <a:xfrm>
              <a:off x="5868491" y="3514408"/>
              <a:ext cx="1089734" cy="1720304"/>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CF39323-9ECF-8DA4-214F-C29EE603ED63}"/>
                </a:ext>
              </a:extLst>
            </p:cNvPr>
            <p:cNvSpPr/>
            <p:nvPr/>
          </p:nvSpPr>
          <p:spPr>
            <a:xfrm rot="5400000">
              <a:off x="6519293" y="3959651"/>
              <a:ext cx="1096580" cy="205794"/>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6FA4FEC-3EF6-1F69-E30F-4E29535849D2}"/>
                </a:ext>
              </a:extLst>
            </p:cNvPr>
            <p:cNvPicPr>
              <a:picLocks noChangeAspect="1"/>
            </p:cNvPicPr>
            <p:nvPr/>
          </p:nvPicPr>
          <p:blipFill>
            <a:blip r:embed="rId3"/>
            <a:stretch>
              <a:fillRect/>
            </a:stretch>
          </p:blipFill>
          <p:spPr>
            <a:xfrm>
              <a:off x="6982163" y="3981807"/>
              <a:ext cx="170838" cy="155131"/>
            </a:xfrm>
            <a:prstGeom prst="rect">
              <a:avLst/>
            </a:prstGeom>
          </p:spPr>
        </p:pic>
      </p:grpSp>
      <p:pic>
        <p:nvPicPr>
          <p:cNvPr id="19" name="Picture 18">
            <a:extLst>
              <a:ext uri="{FF2B5EF4-FFF2-40B4-BE49-F238E27FC236}">
                <a16:creationId xmlns:a16="http://schemas.microsoft.com/office/drawing/2014/main" id="{26D1EC8F-A167-3656-04E1-7F29F1B4AC1F}"/>
              </a:ext>
            </a:extLst>
          </p:cNvPr>
          <p:cNvPicPr>
            <a:picLocks noChangeAspect="1"/>
          </p:cNvPicPr>
          <p:nvPr/>
        </p:nvPicPr>
        <p:blipFill>
          <a:blip r:embed="rId7"/>
          <a:stretch>
            <a:fillRect/>
          </a:stretch>
        </p:blipFill>
        <p:spPr>
          <a:xfrm>
            <a:off x="3429123" y="2852279"/>
            <a:ext cx="197434" cy="230340"/>
          </a:xfrm>
          <a:prstGeom prst="rect">
            <a:avLst/>
          </a:prstGeom>
        </p:spPr>
      </p:pic>
      <p:grpSp>
        <p:nvGrpSpPr>
          <p:cNvPr id="20" name="Group 19">
            <a:extLst>
              <a:ext uri="{FF2B5EF4-FFF2-40B4-BE49-F238E27FC236}">
                <a16:creationId xmlns:a16="http://schemas.microsoft.com/office/drawing/2014/main" id="{E668381F-C7D9-92F7-E79A-14C29755DC32}"/>
              </a:ext>
            </a:extLst>
          </p:cNvPr>
          <p:cNvGrpSpPr/>
          <p:nvPr/>
        </p:nvGrpSpPr>
        <p:grpSpPr>
          <a:xfrm>
            <a:off x="7624147" y="1757275"/>
            <a:ext cx="1014813" cy="2197374"/>
            <a:chOff x="8044012" y="3295130"/>
            <a:chExt cx="1014813" cy="2197374"/>
          </a:xfrm>
        </p:grpSpPr>
        <p:sp>
          <p:nvSpPr>
            <p:cNvPr id="21" name="Rectangle 20">
              <a:extLst>
                <a:ext uri="{FF2B5EF4-FFF2-40B4-BE49-F238E27FC236}">
                  <a16:creationId xmlns:a16="http://schemas.microsoft.com/office/drawing/2014/main" id="{70F48600-5514-7323-33E1-13FFAA8A89D3}"/>
                </a:ext>
              </a:extLst>
            </p:cNvPr>
            <p:cNvSpPr/>
            <p:nvPr/>
          </p:nvSpPr>
          <p:spPr>
            <a:xfrm>
              <a:off x="8321566" y="3535190"/>
              <a:ext cx="217700"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F5443CF-1DFC-508E-5582-A760304DB929}"/>
                </a:ext>
              </a:extLst>
            </p:cNvPr>
            <p:cNvSpPr/>
            <p:nvPr/>
          </p:nvSpPr>
          <p:spPr>
            <a:xfrm>
              <a:off x="8539266" y="3535190"/>
              <a:ext cx="217700" cy="22111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44F8E6C-CF53-C079-1F7F-71A18EAAB32B}"/>
                </a:ext>
              </a:extLst>
            </p:cNvPr>
            <p:cNvPicPr>
              <a:picLocks noChangeAspect="1"/>
            </p:cNvPicPr>
            <p:nvPr/>
          </p:nvPicPr>
          <p:blipFill>
            <a:blip r:embed="rId4"/>
            <a:stretch>
              <a:fillRect/>
            </a:stretch>
          </p:blipFill>
          <p:spPr>
            <a:xfrm>
              <a:off x="8044012" y="3295130"/>
              <a:ext cx="585172" cy="2197373"/>
            </a:xfrm>
            <a:prstGeom prst="rect">
              <a:avLst/>
            </a:prstGeom>
          </p:spPr>
        </p:pic>
        <p:pic>
          <p:nvPicPr>
            <p:cNvPr id="24" name="Picture 23">
              <a:extLst>
                <a:ext uri="{FF2B5EF4-FFF2-40B4-BE49-F238E27FC236}">
                  <a16:creationId xmlns:a16="http://schemas.microsoft.com/office/drawing/2014/main" id="{65C96EB1-97EF-40B0-DDAF-2FFC7AD3916E}"/>
                </a:ext>
              </a:extLst>
            </p:cNvPr>
            <p:cNvPicPr>
              <a:picLocks noChangeAspect="1"/>
            </p:cNvPicPr>
            <p:nvPr/>
          </p:nvPicPr>
          <p:blipFill>
            <a:blip r:embed="rId5"/>
            <a:stretch>
              <a:fillRect/>
            </a:stretch>
          </p:blipFill>
          <p:spPr>
            <a:xfrm>
              <a:off x="8473653" y="3295131"/>
              <a:ext cx="585172" cy="2197373"/>
            </a:xfrm>
            <a:prstGeom prst="rect">
              <a:avLst/>
            </a:prstGeom>
          </p:spPr>
        </p:pic>
        <p:pic>
          <p:nvPicPr>
            <p:cNvPr id="25" name="Picture 24">
              <a:extLst>
                <a:ext uri="{FF2B5EF4-FFF2-40B4-BE49-F238E27FC236}">
                  <a16:creationId xmlns:a16="http://schemas.microsoft.com/office/drawing/2014/main" id="{66D0E26F-EDA3-4983-67B9-4E0A8A9E792D}"/>
                </a:ext>
              </a:extLst>
            </p:cNvPr>
            <p:cNvPicPr>
              <a:picLocks noChangeAspect="1"/>
            </p:cNvPicPr>
            <p:nvPr/>
          </p:nvPicPr>
          <p:blipFill>
            <a:blip r:embed="rId7"/>
            <a:stretch>
              <a:fillRect/>
            </a:stretch>
          </p:blipFill>
          <p:spPr>
            <a:xfrm>
              <a:off x="8336598" y="4367205"/>
              <a:ext cx="197434" cy="230340"/>
            </a:xfrm>
            <a:prstGeom prst="rect">
              <a:avLst/>
            </a:prstGeom>
          </p:spPr>
        </p:pic>
      </p:grpSp>
      <p:pic>
        <p:nvPicPr>
          <p:cNvPr id="26" name="Picture 25">
            <a:extLst>
              <a:ext uri="{FF2B5EF4-FFF2-40B4-BE49-F238E27FC236}">
                <a16:creationId xmlns:a16="http://schemas.microsoft.com/office/drawing/2014/main" id="{E9202459-82A0-8C41-3498-BF014235E1C5}"/>
              </a:ext>
            </a:extLst>
          </p:cNvPr>
          <p:cNvPicPr>
            <a:picLocks noChangeAspect="1"/>
          </p:cNvPicPr>
          <p:nvPr/>
        </p:nvPicPr>
        <p:blipFill>
          <a:blip r:embed="rId8"/>
          <a:stretch>
            <a:fillRect/>
          </a:stretch>
        </p:blipFill>
        <p:spPr>
          <a:xfrm>
            <a:off x="7189723" y="2894065"/>
            <a:ext cx="282491" cy="117705"/>
          </a:xfrm>
          <a:prstGeom prst="rect">
            <a:avLst/>
          </a:prstGeom>
        </p:spPr>
      </p:pic>
      <p:grpSp>
        <p:nvGrpSpPr>
          <p:cNvPr id="31" name="Group 30">
            <a:extLst>
              <a:ext uri="{FF2B5EF4-FFF2-40B4-BE49-F238E27FC236}">
                <a16:creationId xmlns:a16="http://schemas.microsoft.com/office/drawing/2014/main" id="{C213E8E6-1C0A-79E9-3503-639968EE29E5}"/>
              </a:ext>
            </a:extLst>
          </p:cNvPr>
          <p:cNvGrpSpPr/>
          <p:nvPr/>
        </p:nvGrpSpPr>
        <p:grpSpPr>
          <a:xfrm>
            <a:off x="1827377" y="4274457"/>
            <a:ext cx="8332232" cy="1096580"/>
            <a:chOff x="1559914" y="4835387"/>
            <a:chExt cx="8332232" cy="1096580"/>
          </a:xfrm>
        </p:grpSpPr>
        <p:sp>
          <p:nvSpPr>
            <p:cNvPr id="27" name="Rectangular Callout 26">
              <a:extLst>
                <a:ext uri="{FF2B5EF4-FFF2-40B4-BE49-F238E27FC236}">
                  <a16:creationId xmlns:a16="http://schemas.microsoft.com/office/drawing/2014/main" id="{A8CEEE02-E79F-4AE0-1D96-99CD7ED36D60}"/>
                </a:ext>
              </a:extLst>
            </p:cNvPr>
            <p:cNvSpPr/>
            <p:nvPr/>
          </p:nvSpPr>
          <p:spPr>
            <a:xfrm>
              <a:off x="1559914" y="4835387"/>
              <a:ext cx="8332231" cy="1096580"/>
            </a:xfrm>
            <a:prstGeom prst="wedgeRectCallout">
              <a:avLst>
                <a:gd name="adj1" fmla="val 16218"/>
                <a:gd name="adj2" fmla="val -153234"/>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8" name="TextBox 27">
              <a:extLst>
                <a:ext uri="{FF2B5EF4-FFF2-40B4-BE49-F238E27FC236}">
                  <a16:creationId xmlns:a16="http://schemas.microsoft.com/office/drawing/2014/main" id="{8829F2C6-5660-E852-3549-E56B0B7E91C8}"/>
                </a:ext>
              </a:extLst>
            </p:cNvPr>
            <p:cNvSpPr txBox="1"/>
            <p:nvPr/>
          </p:nvSpPr>
          <p:spPr>
            <a:xfrm>
              <a:off x="1661896" y="4915685"/>
              <a:ext cx="8230250" cy="954107"/>
            </a:xfrm>
            <a:prstGeom prst="rect">
              <a:avLst/>
            </a:prstGeom>
            <a:noFill/>
          </p:spPr>
          <p:txBody>
            <a:bodyPr wrap="square" rtlCol="0">
              <a:spAutoFit/>
            </a:bodyPr>
            <a:lstStyle/>
            <a:p>
              <a:r>
                <a:rPr lang="en-US" sz="2800" dirty="0"/>
                <a:t>Only true far from rounding boundaries. Near rounding boundaries, output may statistically reveal</a:t>
              </a:r>
            </a:p>
          </p:txBody>
        </p:sp>
        <p:pic>
          <p:nvPicPr>
            <p:cNvPr id="29" name="Picture 28">
              <a:extLst>
                <a:ext uri="{FF2B5EF4-FFF2-40B4-BE49-F238E27FC236}">
                  <a16:creationId xmlns:a16="http://schemas.microsoft.com/office/drawing/2014/main" id="{28E38B9F-FC70-6D89-9417-48C239637CED}"/>
                </a:ext>
              </a:extLst>
            </p:cNvPr>
            <p:cNvPicPr>
              <a:picLocks noChangeAspect="1"/>
            </p:cNvPicPr>
            <p:nvPr/>
          </p:nvPicPr>
          <p:blipFill>
            <a:blip r:embed="rId3"/>
            <a:stretch>
              <a:fillRect/>
            </a:stretch>
          </p:blipFill>
          <p:spPr>
            <a:xfrm>
              <a:off x="8010551" y="5462750"/>
              <a:ext cx="299032" cy="267555"/>
            </a:xfrm>
            <a:prstGeom prst="rect">
              <a:avLst/>
            </a:prstGeom>
          </p:spPr>
        </p:pic>
      </p:grpSp>
      <p:sp>
        <p:nvSpPr>
          <p:cNvPr id="32" name="TextBox 31">
            <a:extLst>
              <a:ext uri="{FF2B5EF4-FFF2-40B4-BE49-F238E27FC236}">
                <a16:creationId xmlns:a16="http://schemas.microsoft.com/office/drawing/2014/main" id="{F9661044-B3EB-7ACD-9E43-8DE59C753390}"/>
              </a:ext>
            </a:extLst>
          </p:cNvPr>
          <p:cNvSpPr txBox="1"/>
          <p:nvPr/>
        </p:nvSpPr>
        <p:spPr>
          <a:xfrm>
            <a:off x="3074504" y="5844269"/>
            <a:ext cx="5939959" cy="707886"/>
          </a:xfrm>
          <a:prstGeom prst="rect">
            <a:avLst/>
          </a:prstGeom>
          <a:noFill/>
        </p:spPr>
        <p:txBody>
          <a:bodyPr wrap="none" rtlCol="0">
            <a:spAutoFit/>
          </a:bodyPr>
          <a:lstStyle/>
          <a:p>
            <a:r>
              <a:rPr lang="en-US" sz="4000" dirty="0"/>
              <a:t>Still lossy, but not </a:t>
            </a:r>
            <a:r>
              <a:rPr lang="en-US" sz="4000" i="1" dirty="0"/>
              <a:t>very</a:t>
            </a:r>
            <a:r>
              <a:rPr lang="en-US" sz="4000" dirty="0"/>
              <a:t> lossy</a:t>
            </a:r>
          </a:p>
        </p:txBody>
      </p:sp>
    </p:spTree>
    <p:extLst>
      <p:ext uri="{BB962C8B-B14F-4D97-AF65-F5344CB8AC3E}">
        <p14:creationId xmlns:p14="http://schemas.microsoft.com/office/powerpoint/2010/main" val="311409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8D933-D409-A683-5ACE-EDEE219FA971}"/>
              </a:ext>
            </a:extLst>
          </p:cNvPr>
          <p:cNvSpPr txBox="1"/>
          <p:nvPr/>
        </p:nvSpPr>
        <p:spPr>
          <a:xfrm>
            <a:off x="401782" y="387928"/>
            <a:ext cx="10932801" cy="707886"/>
          </a:xfrm>
          <a:prstGeom prst="rect">
            <a:avLst/>
          </a:prstGeom>
          <a:noFill/>
        </p:spPr>
        <p:txBody>
          <a:bodyPr wrap="none" rtlCol="0">
            <a:spAutoFit/>
          </a:bodyPr>
          <a:lstStyle/>
          <a:p>
            <a:r>
              <a:rPr lang="en-US" sz="4000" dirty="0"/>
              <a:t>Our Solution: Stay Away From Rounding Boundaries</a:t>
            </a:r>
          </a:p>
        </p:txBody>
      </p:sp>
      <p:sp>
        <p:nvSpPr>
          <p:cNvPr id="2" name="Rectangle 1">
            <a:extLst>
              <a:ext uri="{FF2B5EF4-FFF2-40B4-BE49-F238E27FC236}">
                <a16:creationId xmlns:a16="http://schemas.microsoft.com/office/drawing/2014/main" id="{180DE2B0-2173-778A-36B1-37D89FCB467C}"/>
              </a:ext>
            </a:extLst>
          </p:cNvPr>
          <p:cNvSpPr/>
          <p:nvPr/>
        </p:nvSpPr>
        <p:spPr>
          <a:xfrm>
            <a:off x="754464" y="18006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4B093E-7D04-17BB-7013-4099A92FB573}"/>
              </a:ext>
            </a:extLst>
          </p:cNvPr>
          <p:cNvSpPr/>
          <p:nvPr/>
        </p:nvSpPr>
        <p:spPr>
          <a:xfrm>
            <a:off x="906864" y="19530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081BCD6-DC18-63DF-883A-7DAFFC891BFA}"/>
              </a:ext>
            </a:extLst>
          </p:cNvPr>
          <p:cNvSpPr/>
          <p:nvPr/>
        </p:nvSpPr>
        <p:spPr>
          <a:xfrm>
            <a:off x="1059264" y="21054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48C67E-10D1-8A8E-E671-308C5814124F}"/>
              </a:ext>
            </a:extLst>
          </p:cNvPr>
          <p:cNvSpPr/>
          <p:nvPr/>
        </p:nvSpPr>
        <p:spPr>
          <a:xfrm>
            <a:off x="1211664" y="22578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B98F437-88E7-2899-377F-05F5E1DF0D18}"/>
              </a:ext>
            </a:extLst>
          </p:cNvPr>
          <p:cNvSpPr/>
          <p:nvPr/>
        </p:nvSpPr>
        <p:spPr>
          <a:xfrm>
            <a:off x="1364064" y="24102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BCA3D3-8930-B2B1-EFE6-624FFBB51637}"/>
              </a:ext>
            </a:extLst>
          </p:cNvPr>
          <p:cNvSpPr/>
          <p:nvPr/>
        </p:nvSpPr>
        <p:spPr>
          <a:xfrm>
            <a:off x="1516464" y="25626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63F47B8-69AE-D348-A163-AF3301DCD726}"/>
              </a:ext>
            </a:extLst>
          </p:cNvPr>
          <p:cNvSpPr/>
          <p:nvPr/>
        </p:nvSpPr>
        <p:spPr>
          <a:xfrm>
            <a:off x="1668864" y="27150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C2CAE43-FADF-B011-48A2-D50713419659}"/>
              </a:ext>
            </a:extLst>
          </p:cNvPr>
          <p:cNvSpPr/>
          <p:nvPr/>
        </p:nvSpPr>
        <p:spPr>
          <a:xfrm>
            <a:off x="1821264" y="2867417"/>
            <a:ext cx="1089734" cy="1720304"/>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A93B5A84-FCC2-FD26-5BAC-D636453FF266}"/>
              </a:ext>
            </a:extLst>
          </p:cNvPr>
          <p:cNvPicPr>
            <a:picLocks noChangeAspect="1"/>
          </p:cNvPicPr>
          <p:nvPr/>
        </p:nvPicPr>
        <p:blipFill>
          <a:blip r:embed="rId3"/>
          <a:stretch>
            <a:fillRect/>
          </a:stretch>
        </p:blipFill>
        <p:spPr>
          <a:xfrm>
            <a:off x="2123598" y="3520921"/>
            <a:ext cx="508000" cy="419100"/>
          </a:xfrm>
          <a:prstGeom prst="rect">
            <a:avLst/>
          </a:prstGeom>
        </p:spPr>
      </p:pic>
      <p:pic>
        <p:nvPicPr>
          <p:cNvPr id="49" name="Picture 48">
            <a:extLst>
              <a:ext uri="{FF2B5EF4-FFF2-40B4-BE49-F238E27FC236}">
                <a16:creationId xmlns:a16="http://schemas.microsoft.com/office/drawing/2014/main" id="{E2DCDA03-CCBE-D794-11FF-EFFB3411B05A}"/>
              </a:ext>
            </a:extLst>
          </p:cNvPr>
          <p:cNvPicPr>
            <a:picLocks noChangeAspect="1"/>
          </p:cNvPicPr>
          <p:nvPr/>
        </p:nvPicPr>
        <p:blipFill>
          <a:blip r:embed="rId4"/>
          <a:stretch>
            <a:fillRect/>
          </a:stretch>
        </p:blipFill>
        <p:spPr>
          <a:xfrm>
            <a:off x="7429768" y="2737535"/>
            <a:ext cx="312906" cy="739596"/>
          </a:xfrm>
          <a:prstGeom prst="rect">
            <a:avLst/>
          </a:prstGeom>
        </p:spPr>
      </p:pic>
      <p:sp>
        <p:nvSpPr>
          <p:cNvPr id="50" name="TextBox 49">
            <a:extLst>
              <a:ext uri="{FF2B5EF4-FFF2-40B4-BE49-F238E27FC236}">
                <a16:creationId xmlns:a16="http://schemas.microsoft.com/office/drawing/2014/main" id="{04901FCA-0F16-AFF1-E25E-CF4827C6F845}"/>
              </a:ext>
            </a:extLst>
          </p:cNvPr>
          <p:cNvSpPr txBox="1"/>
          <p:nvPr/>
        </p:nvSpPr>
        <p:spPr>
          <a:xfrm>
            <a:off x="7632534" y="2947572"/>
            <a:ext cx="312906" cy="707886"/>
          </a:xfrm>
          <a:prstGeom prst="rect">
            <a:avLst/>
          </a:prstGeom>
          <a:noFill/>
        </p:spPr>
        <p:txBody>
          <a:bodyPr wrap="none" rtlCol="0">
            <a:spAutoFit/>
          </a:bodyPr>
          <a:lstStyle/>
          <a:p>
            <a:r>
              <a:rPr lang="en-US" sz="4000" dirty="0"/>
              <a:t>,</a:t>
            </a:r>
          </a:p>
        </p:txBody>
      </p:sp>
      <p:grpSp>
        <p:nvGrpSpPr>
          <p:cNvPr id="54" name="Group 53">
            <a:extLst>
              <a:ext uri="{FF2B5EF4-FFF2-40B4-BE49-F238E27FC236}">
                <a16:creationId xmlns:a16="http://schemas.microsoft.com/office/drawing/2014/main" id="{1A384EC5-90EC-9EEF-7909-D8AB8BF1609B}"/>
              </a:ext>
            </a:extLst>
          </p:cNvPr>
          <p:cNvGrpSpPr/>
          <p:nvPr/>
        </p:nvGrpSpPr>
        <p:grpSpPr>
          <a:xfrm>
            <a:off x="7030964" y="5057844"/>
            <a:ext cx="5167746" cy="1077218"/>
            <a:chOff x="5818909" y="5763491"/>
            <a:chExt cx="5167746" cy="1077218"/>
          </a:xfrm>
        </p:grpSpPr>
        <p:sp>
          <p:nvSpPr>
            <p:cNvPr id="51" name="TextBox 50">
              <a:extLst>
                <a:ext uri="{FF2B5EF4-FFF2-40B4-BE49-F238E27FC236}">
                  <a16:creationId xmlns:a16="http://schemas.microsoft.com/office/drawing/2014/main" id="{0724875E-168C-6487-8B47-702EBD1C406A}"/>
                </a:ext>
              </a:extLst>
            </p:cNvPr>
            <p:cNvSpPr txBox="1"/>
            <p:nvPr/>
          </p:nvSpPr>
          <p:spPr>
            <a:xfrm>
              <a:off x="5818909" y="5763491"/>
              <a:ext cx="5167746" cy="1077218"/>
            </a:xfrm>
            <a:prstGeom prst="rect">
              <a:avLst/>
            </a:prstGeom>
            <a:noFill/>
          </p:spPr>
          <p:txBody>
            <a:bodyPr wrap="square" rtlCol="0">
              <a:spAutoFit/>
            </a:bodyPr>
            <a:lstStyle/>
            <a:p>
              <a:pPr algn="ctr"/>
              <a:r>
                <a:rPr lang="en-US" sz="3200" dirty="0"/>
                <a:t>for smallest     </a:t>
              </a:r>
              <a:r>
                <a:rPr lang="en-US" sz="3200" dirty="0" err="1"/>
                <a:t>s.t.</a:t>
              </a:r>
              <a:r>
                <a:rPr lang="en-US" sz="3200" dirty="0"/>
                <a:t>               is far from rounding boundary </a:t>
              </a:r>
            </a:p>
          </p:txBody>
        </p:sp>
        <p:pic>
          <p:nvPicPr>
            <p:cNvPr id="52" name="Picture 51">
              <a:extLst>
                <a:ext uri="{FF2B5EF4-FFF2-40B4-BE49-F238E27FC236}">
                  <a16:creationId xmlns:a16="http://schemas.microsoft.com/office/drawing/2014/main" id="{B18E448D-3A6D-EA52-165B-9B0113C04F9E}"/>
                </a:ext>
              </a:extLst>
            </p:cNvPr>
            <p:cNvPicPr>
              <a:picLocks noChangeAspect="1"/>
            </p:cNvPicPr>
            <p:nvPr/>
          </p:nvPicPr>
          <p:blipFill>
            <a:blip r:embed="rId5"/>
            <a:stretch>
              <a:fillRect/>
            </a:stretch>
          </p:blipFill>
          <p:spPr>
            <a:xfrm>
              <a:off x="9151991" y="5863220"/>
              <a:ext cx="1092200" cy="419100"/>
            </a:xfrm>
            <a:prstGeom prst="rect">
              <a:avLst/>
            </a:prstGeom>
          </p:spPr>
        </p:pic>
        <p:pic>
          <p:nvPicPr>
            <p:cNvPr id="53" name="Picture 52">
              <a:extLst>
                <a:ext uri="{FF2B5EF4-FFF2-40B4-BE49-F238E27FC236}">
                  <a16:creationId xmlns:a16="http://schemas.microsoft.com/office/drawing/2014/main" id="{BA8D11FA-6BDF-66E9-C5E5-F345B0C89E0D}"/>
                </a:ext>
              </a:extLst>
            </p:cNvPr>
            <p:cNvPicPr>
              <a:picLocks noChangeAspect="1"/>
            </p:cNvPicPr>
            <p:nvPr/>
          </p:nvPicPr>
          <p:blipFill>
            <a:blip r:embed="rId4"/>
            <a:stretch>
              <a:fillRect/>
            </a:stretch>
          </p:blipFill>
          <p:spPr>
            <a:xfrm>
              <a:off x="8205583" y="5892959"/>
              <a:ext cx="139700" cy="330200"/>
            </a:xfrm>
            <a:prstGeom prst="rect">
              <a:avLst/>
            </a:prstGeom>
          </p:spPr>
        </p:pic>
      </p:grpSp>
      <p:grpSp>
        <p:nvGrpSpPr>
          <p:cNvPr id="55" name="Group 54">
            <a:extLst>
              <a:ext uri="{FF2B5EF4-FFF2-40B4-BE49-F238E27FC236}">
                <a16:creationId xmlns:a16="http://schemas.microsoft.com/office/drawing/2014/main" id="{A3FCD23C-BEA5-1566-68C5-31F5E3491F89}"/>
              </a:ext>
            </a:extLst>
          </p:cNvPr>
          <p:cNvGrpSpPr/>
          <p:nvPr/>
        </p:nvGrpSpPr>
        <p:grpSpPr>
          <a:xfrm>
            <a:off x="5622145" y="2172328"/>
            <a:ext cx="360218" cy="1891277"/>
            <a:chOff x="1562033" y="2306781"/>
            <a:chExt cx="360218" cy="1891277"/>
          </a:xfrm>
        </p:grpSpPr>
        <p:sp>
          <p:nvSpPr>
            <p:cNvPr id="56" name="Rectangle 55">
              <a:extLst>
                <a:ext uri="{FF2B5EF4-FFF2-40B4-BE49-F238E27FC236}">
                  <a16:creationId xmlns:a16="http://schemas.microsoft.com/office/drawing/2014/main" id="{5947C734-2694-46B1-A188-F20110AE8048}"/>
                </a:ext>
              </a:extLst>
            </p:cNvPr>
            <p:cNvSpPr/>
            <p:nvPr/>
          </p:nvSpPr>
          <p:spPr>
            <a:xfrm rot="5400000">
              <a:off x="796503" y="3072311"/>
              <a:ext cx="1891277"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6F70B4A0-D3FA-C6E0-159F-437774DD16C6}"/>
                </a:ext>
              </a:extLst>
            </p:cNvPr>
            <p:cNvPicPr>
              <a:picLocks noChangeAspect="1"/>
            </p:cNvPicPr>
            <p:nvPr/>
          </p:nvPicPr>
          <p:blipFill>
            <a:blip r:embed="rId6"/>
            <a:stretch>
              <a:fillRect/>
            </a:stretch>
          </p:blipFill>
          <p:spPr>
            <a:xfrm>
              <a:off x="1592626" y="3118643"/>
              <a:ext cx="299032" cy="267555"/>
            </a:xfrm>
            <a:prstGeom prst="rect">
              <a:avLst/>
            </a:prstGeom>
          </p:spPr>
        </p:pic>
      </p:grpSp>
      <p:sp>
        <p:nvSpPr>
          <p:cNvPr id="59" name="Rectangle 58">
            <a:extLst>
              <a:ext uri="{FF2B5EF4-FFF2-40B4-BE49-F238E27FC236}">
                <a16:creationId xmlns:a16="http://schemas.microsoft.com/office/drawing/2014/main" id="{8851677D-365B-C47D-05FD-68C1E5729A16}"/>
              </a:ext>
            </a:extLst>
          </p:cNvPr>
          <p:cNvSpPr/>
          <p:nvPr/>
        </p:nvSpPr>
        <p:spPr>
          <a:xfrm>
            <a:off x="8416418" y="1572498"/>
            <a:ext cx="1891277" cy="2985655"/>
          </a:xfrm>
          <a:prstGeom prst="rect">
            <a:avLst/>
          </a:prstGeom>
          <a:solidFill>
            <a:schemeClr val="accent3">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EC562905-7C31-921C-EF14-78C6A005331C}"/>
              </a:ext>
            </a:extLst>
          </p:cNvPr>
          <p:cNvGrpSpPr/>
          <p:nvPr/>
        </p:nvGrpSpPr>
        <p:grpSpPr>
          <a:xfrm>
            <a:off x="10307695" y="1572498"/>
            <a:ext cx="360218" cy="1891277"/>
            <a:chOff x="1562033" y="2306781"/>
            <a:chExt cx="360218" cy="1891277"/>
          </a:xfrm>
        </p:grpSpPr>
        <p:sp>
          <p:nvSpPr>
            <p:cNvPr id="62" name="Rectangle 61">
              <a:extLst>
                <a:ext uri="{FF2B5EF4-FFF2-40B4-BE49-F238E27FC236}">
                  <a16:creationId xmlns:a16="http://schemas.microsoft.com/office/drawing/2014/main" id="{FC1F7140-3449-4284-A77B-CAB8DD83DC27}"/>
                </a:ext>
              </a:extLst>
            </p:cNvPr>
            <p:cNvSpPr/>
            <p:nvPr/>
          </p:nvSpPr>
          <p:spPr>
            <a:xfrm rot="5400000">
              <a:off x="796503" y="3072311"/>
              <a:ext cx="1891277" cy="36021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8B3DA125-4077-2DF3-33B2-39B836CB4237}"/>
                </a:ext>
              </a:extLst>
            </p:cNvPr>
            <p:cNvPicPr>
              <a:picLocks noChangeAspect="1"/>
            </p:cNvPicPr>
            <p:nvPr/>
          </p:nvPicPr>
          <p:blipFill>
            <a:blip r:embed="rId6"/>
            <a:stretch>
              <a:fillRect/>
            </a:stretch>
          </p:blipFill>
          <p:spPr>
            <a:xfrm>
              <a:off x="1592626" y="3118643"/>
              <a:ext cx="299032" cy="267555"/>
            </a:xfrm>
            <a:prstGeom prst="rect">
              <a:avLst/>
            </a:prstGeom>
          </p:spPr>
        </p:pic>
      </p:grpSp>
      <p:pic>
        <p:nvPicPr>
          <p:cNvPr id="64" name="Picture 63">
            <a:extLst>
              <a:ext uri="{FF2B5EF4-FFF2-40B4-BE49-F238E27FC236}">
                <a16:creationId xmlns:a16="http://schemas.microsoft.com/office/drawing/2014/main" id="{B087EEB9-7D3A-D85B-51E5-1E84B0430C30}"/>
              </a:ext>
            </a:extLst>
          </p:cNvPr>
          <p:cNvPicPr>
            <a:picLocks noChangeAspect="1"/>
          </p:cNvPicPr>
          <p:nvPr/>
        </p:nvPicPr>
        <p:blipFill>
          <a:blip r:embed="rId7"/>
          <a:stretch>
            <a:fillRect/>
          </a:stretch>
        </p:blipFill>
        <p:spPr>
          <a:xfrm>
            <a:off x="7904280" y="1170412"/>
            <a:ext cx="1024276" cy="3789821"/>
          </a:xfrm>
          <a:prstGeom prst="rect">
            <a:avLst/>
          </a:prstGeom>
        </p:spPr>
      </p:pic>
      <p:pic>
        <p:nvPicPr>
          <p:cNvPr id="65" name="Picture 64">
            <a:extLst>
              <a:ext uri="{FF2B5EF4-FFF2-40B4-BE49-F238E27FC236}">
                <a16:creationId xmlns:a16="http://schemas.microsoft.com/office/drawing/2014/main" id="{EFBBC227-D82F-E121-BE02-CFF1FC526DA7}"/>
              </a:ext>
            </a:extLst>
          </p:cNvPr>
          <p:cNvPicPr>
            <a:picLocks noChangeAspect="1"/>
          </p:cNvPicPr>
          <p:nvPr/>
        </p:nvPicPr>
        <p:blipFill>
          <a:blip r:embed="rId8"/>
          <a:stretch>
            <a:fillRect/>
          </a:stretch>
        </p:blipFill>
        <p:spPr>
          <a:xfrm>
            <a:off x="10201276" y="1170413"/>
            <a:ext cx="1024276" cy="3789820"/>
          </a:xfrm>
          <a:prstGeom prst="rect">
            <a:avLst/>
          </a:prstGeom>
        </p:spPr>
      </p:pic>
      <p:sp>
        <p:nvSpPr>
          <p:cNvPr id="66" name="Right Arrow 65">
            <a:extLst>
              <a:ext uri="{FF2B5EF4-FFF2-40B4-BE49-F238E27FC236}">
                <a16:creationId xmlns:a16="http://schemas.microsoft.com/office/drawing/2014/main" id="{D53821A5-7527-6D00-8E62-AE08718ACEFE}"/>
              </a:ext>
            </a:extLst>
          </p:cNvPr>
          <p:cNvSpPr/>
          <p:nvPr/>
        </p:nvSpPr>
        <p:spPr>
          <a:xfrm>
            <a:off x="6150937" y="2902201"/>
            <a:ext cx="991344" cy="54315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FB5083AC-02C7-6E07-015E-B0361E0CC0C7}"/>
              </a:ext>
            </a:extLst>
          </p:cNvPr>
          <p:cNvPicPr>
            <a:picLocks noChangeAspect="1"/>
          </p:cNvPicPr>
          <p:nvPr/>
        </p:nvPicPr>
        <p:blipFill>
          <a:blip r:embed="rId9"/>
          <a:stretch>
            <a:fillRect/>
          </a:stretch>
        </p:blipFill>
        <p:spPr>
          <a:xfrm>
            <a:off x="6597438" y="2470401"/>
            <a:ext cx="241300" cy="431800"/>
          </a:xfrm>
          <a:prstGeom prst="rect">
            <a:avLst/>
          </a:prstGeom>
        </p:spPr>
      </p:pic>
      <p:pic>
        <p:nvPicPr>
          <p:cNvPr id="48" name="Picture 47">
            <a:extLst>
              <a:ext uri="{FF2B5EF4-FFF2-40B4-BE49-F238E27FC236}">
                <a16:creationId xmlns:a16="http://schemas.microsoft.com/office/drawing/2014/main" id="{7CD23FFA-7F29-DDD6-848A-5620B2FA1C88}"/>
              </a:ext>
            </a:extLst>
          </p:cNvPr>
          <p:cNvPicPr>
            <a:picLocks noChangeAspect="1"/>
          </p:cNvPicPr>
          <p:nvPr/>
        </p:nvPicPr>
        <p:blipFill>
          <a:blip r:embed="rId10"/>
          <a:stretch>
            <a:fillRect/>
          </a:stretch>
        </p:blipFill>
        <p:spPr>
          <a:xfrm>
            <a:off x="9070886" y="2814666"/>
            <a:ext cx="747460" cy="649110"/>
          </a:xfrm>
          <a:prstGeom prst="rect">
            <a:avLst/>
          </a:prstGeom>
        </p:spPr>
      </p:pic>
      <p:grpSp>
        <p:nvGrpSpPr>
          <p:cNvPr id="11" name="Group 10">
            <a:extLst>
              <a:ext uri="{FF2B5EF4-FFF2-40B4-BE49-F238E27FC236}">
                <a16:creationId xmlns:a16="http://schemas.microsoft.com/office/drawing/2014/main" id="{B98D6AAC-D281-A261-0432-80F77B187DF2}"/>
              </a:ext>
            </a:extLst>
          </p:cNvPr>
          <p:cNvGrpSpPr/>
          <p:nvPr/>
        </p:nvGrpSpPr>
        <p:grpSpPr>
          <a:xfrm>
            <a:off x="26945" y="5434031"/>
            <a:ext cx="7004019" cy="1096580"/>
            <a:chOff x="367490" y="4044012"/>
            <a:chExt cx="7004019" cy="1096580"/>
          </a:xfrm>
        </p:grpSpPr>
        <p:grpSp>
          <p:nvGrpSpPr>
            <p:cNvPr id="3" name="Group 2">
              <a:extLst>
                <a:ext uri="{FF2B5EF4-FFF2-40B4-BE49-F238E27FC236}">
                  <a16:creationId xmlns:a16="http://schemas.microsoft.com/office/drawing/2014/main" id="{B0B72BD8-3543-D270-5E0C-C9F85B35FE85}"/>
                </a:ext>
              </a:extLst>
            </p:cNvPr>
            <p:cNvGrpSpPr/>
            <p:nvPr/>
          </p:nvGrpSpPr>
          <p:grpSpPr>
            <a:xfrm>
              <a:off x="367490" y="4044012"/>
              <a:ext cx="7004019" cy="1096580"/>
              <a:chOff x="1559915" y="4835387"/>
              <a:chExt cx="7004019" cy="1096580"/>
            </a:xfrm>
          </p:grpSpPr>
          <p:sp>
            <p:nvSpPr>
              <p:cNvPr id="6" name="Rectangle 5">
                <a:extLst>
                  <a:ext uri="{FF2B5EF4-FFF2-40B4-BE49-F238E27FC236}">
                    <a16:creationId xmlns:a16="http://schemas.microsoft.com/office/drawing/2014/main" id="{E1AF98E3-9E9A-7146-2C0C-4CA3DD895387}"/>
                  </a:ext>
                </a:extLst>
              </p:cNvPr>
              <p:cNvSpPr/>
              <p:nvPr/>
            </p:nvSpPr>
            <p:spPr>
              <a:xfrm>
                <a:off x="1559915" y="4835387"/>
                <a:ext cx="6753838" cy="1096580"/>
              </a:xfrm>
              <a:prstGeom prst="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TextBox 6">
                <a:extLst>
                  <a:ext uri="{FF2B5EF4-FFF2-40B4-BE49-F238E27FC236}">
                    <a16:creationId xmlns:a16="http://schemas.microsoft.com/office/drawing/2014/main" id="{DBC59359-43D3-8EF3-EBD4-CA2D38D37D04}"/>
                  </a:ext>
                </a:extLst>
              </p:cNvPr>
              <p:cNvSpPr txBox="1"/>
              <p:nvPr/>
            </p:nvSpPr>
            <p:spPr>
              <a:xfrm>
                <a:off x="1661896" y="4915685"/>
                <a:ext cx="6902038" cy="954107"/>
              </a:xfrm>
              <a:prstGeom prst="rect">
                <a:avLst/>
              </a:prstGeom>
              <a:noFill/>
            </p:spPr>
            <p:txBody>
              <a:bodyPr wrap="square" rtlCol="0">
                <a:spAutoFit/>
              </a:bodyPr>
              <a:lstStyle/>
              <a:p>
                <a:r>
                  <a:rPr lang="en-US" sz="2800" dirty="0" err="1"/>
                  <a:t>Whp</a:t>
                </a:r>
                <a:r>
                  <a:rPr lang="en-US" sz="2800" dirty="0"/>
                  <a:t>,         there will exist some</a:t>
                </a:r>
              </a:p>
              <a:p>
                <a:r>
                  <a:rPr lang="en-US" sz="2800" dirty="0"/>
                  <a:t>Only blow up image size by polynomial factor  </a:t>
                </a:r>
              </a:p>
            </p:txBody>
          </p:sp>
        </p:grpSp>
        <p:pic>
          <p:nvPicPr>
            <p:cNvPr id="9" name="Picture 8">
              <a:extLst>
                <a:ext uri="{FF2B5EF4-FFF2-40B4-BE49-F238E27FC236}">
                  <a16:creationId xmlns:a16="http://schemas.microsoft.com/office/drawing/2014/main" id="{4E54E155-0012-42BF-45F3-B5D35AB311C6}"/>
                </a:ext>
              </a:extLst>
            </p:cNvPr>
            <p:cNvPicPr>
              <a:picLocks noChangeAspect="1"/>
            </p:cNvPicPr>
            <p:nvPr/>
          </p:nvPicPr>
          <p:blipFill>
            <a:blip r:embed="rId11"/>
            <a:stretch>
              <a:fillRect/>
            </a:stretch>
          </p:blipFill>
          <p:spPr>
            <a:xfrm>
              <a:off x="1401475" y="4201529"/>
              <a:ext cx="508000" cy="342900"/>
            </a:xfrm>
            <a:prstGeom prst="rect">
              <a:avLst/>
            </a:prstGeom>
          </p:spPr>
        </p:pic>
        <p:pic>
          <p:nvPicPr>
            <p:cNvPr id="10" name="Picture 9">
              <a:extLst>
                <a:ext uri="{FF2B5EF4-FFF2-40B4-BE49-F238E27FC236}">
                  <a16:creationId xmlns:a16="http://schemas.microsoft.com/office/drawing/2014/main" id="{F44D2756-026D-4B20-8849-0DA212EFECAB}"/>
                </a:ext>
              </a:extLst>
            </p:cNvPr>
            <p:cNvPicPr>
              <a:picLocks noChangeAspect="1"/>
            </p:cNvPicPr>
            <p:nvPr/>
          </p:nvPicPr>
          <p:blipFill>
            <a:blip r:embed="rId4"/>
            <a:stretch>
              <a:fillRect/>
            </a:stretch>
          </p:blipFill>
          <p:spPr>
            <a:xfrm>
              <a:off x="5111550" y="4214229"/>
              <a:ext cx="139700" cy="330200"/>
            </a:xfrm>
            <a:prstGeom prst="rect">
              <a:avLst/>
            </a:prstGeom>
          </p:spPr>
        </p:pic>
      </p:grpSp>
      <p:sp>
        <p:nvSpPr>
          <p:cNvPr id="8" name="Right Arrow 7">
            <a:extLst>
              <a:ext uri="{FF2B5EF4-FFF2-40B4-BE49-F238E27FC236}">
                <a16:creationId xmlns:a16="http://schemas.microsoft.com/office/drawing/2014/main" id="{1C2D7A65-DBE4-2A53-BACA-EEEE166550A1}"/>
              </a:ext>
            </a:extLst>
          </p:cNvPr>
          <p:cNvSpPr/>
          <p:nvPr/>
        </p:nvSpPr>
        <p:spPr>
          <a:xfrm>
            <a:off x="7271479" y="6213848"/>
            <a:ext cx="652125" cy="543151"/>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5B8FF56-042F-A0F7-7F76-9A315D95A1C6}"/>
              </a:ext>
            </a:extLst>
          </p:cNvPr>
          <p:cNvPicPr>
            <a:picLocks noChangeAspect="1"/>
          </p:cNvPicPr>
          <p:nvPr/>
        </p:nvPicPr>
        <p:blipFill>
          <a:blip r:embed="rId12"/>
          <a:stretch>
            <a:fillRect/>
          </a:stretch>
        </p:blipFill>
        <p:spPr>
          <a:xfrm>
            <a:off x="8011940" y="6195857"/>
            <a:ext cx="4136234" cy="487282"/>
          </a:xfrm>
          <a:prstGeom prst="rect">
            <a:avLst/>
          </a:prstGeom>
        </p:spPr>
      </p:pic>
    </p:spTree>
    <p:extLst>
      <p:ext uri="{BB962C8B-B14F-4D97-AF65-F5344CB8AC3E}">
        <p14:creationId xmlns:p14="http://schemas.microsoft.com/office/powerpoint/2010/main" val="5356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CC5C8A-EB82-D972-7639-36FE195C287B}"/>
              </a:ext>
            </a:extLst>
          </p:cNvPr>
          <p:cNvSpPr txBox="1"/>
          <p:nvPr/>
        </p:nvSpPr>
        <p:spPr>
          <a:xfrm>
            <a:off x="401782" y="387928"/>
            <a:ext cx="4176143" cy="707886"/>
          </a:xfrm>
          <a:prstGeom prst="rect">
            <a:avLst/>
          </a:prstGeom>
          <a:noFill/>
        </p:spPr>
        <p:txBody>
          <a:bodyPr wrap="none" rtlCol="0">
            <a:spAutoFit/>
          </a:bodyPr>
          <a:lstStyle/>
          <a:p>
            <a:r>
              <a:rPr lang="en-US" sz="4000" dirty="0"/>
              <a:t>What Are SNARGs?</a:t>
            </a:r>
          </a:p>
        </p:txBody>
      </p:sp>
      <p:pic>
        <p:nvPicPr>
          <p:cNvPr id="3" name="Graphic 2" descr="Office worker female with solid fill">
            <a:extLst>
              <a:ext uri="{FF2B5EF4-FFF2-40B4-BE49-F238E27FC236}">
                <a16:creationId xmlns:a16="http://schemas.microsoft.com/office/drawing/2014/main" id="{C6CD9DCB-C063-DE33-2248-500AAAEBB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3490" y="2642616"/>
            <a:ext cx="1967345" cy="1967345"/>
          </a:xfrm>
          <a:prstGeom prst="rect">
            <a:avLst/>
          </a:prstGeom>
        </p:spPr>
      </p:pic>
      <p:pic>
        <p:nvPicPr>
          <p:cNvPr id="6" name="Graphic 5" descr="Male profile with solid fill">
            <a:extLst>
              <a:ext uri="{FF2B5EF4-FFF2-40B4-BE49-F238E27FC236}">
                <a16:creationId xmlns:a16="http://schemas.microsoft.com/office/drawing/2014/main" id="{3D95982F-C9CB-F379-0C3C-E0146EBD1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1166" y="2642616"/>
            <a:ext cx="1967345" cy="1967345"/>
          </a:xfrm>
          <a:prstGeom prst="rect">
            <a:avLst/>
          </a:prstGeom>
        </p:spPr>
      </p:pic>
      <p:pic>
        <p:nvPicPr>
          <p:cNvPr id="7" name="Picture 6">
            <a:extLst>
              <a:ext uri="{FF2B5EF4-FFF2-40B4-BE49-F238E27FC236}">
                <a16:creationId xmlns:a16="http://schemas.microsoft.com/office/drawing/2014/main" id="{3B3ABDA4-DC8B-5E69-B55E-73470A5544E9}"/>
              </a:ext>
            </a:extLst>
          </p:cNvPr>
          <p:cNvPicPr>
            <a:picLocks noChangeAspect="1"/>
          </p:cNvPicPr>
          <p:nvPr/>
        </p:nvPicPr>
        <p:blipFill>
          <a:blip r:embed="rId7"/>
          <a:stretch>
            <a:fillRect/>
          </a:stretch>
        </p:blipFill>
        <p:spPr>
          <a:xfrm>
            <a:off x="2295889" y="4994568"/>
            <a:ext cx="1179656" cy="464127"/>
          </a:xfrm>
          <a:prstGeom prst="rect">
            <a:avLst/>
          </a:prstGeom>
        </p:spPr>
      </p:pic>
      <p:pic>
        <p:nvPicPr>
          <p:cNvPr id="9" name="Picture 8">
            <a:extLst>
              <a:ext uri="{FF2B5EF4-FFF2-40B4-BE49-F238E27FC236}">
                <a16:creationId xmlns:a16="http://schemas.microsoft.com/office/drawing/2014/main" id="{11ED3000-C8C8-966A-21D8-D38E47369154}"/>
              </a:ext>
            </a:extLst>
          </p:cNvPr>
          <p:cNvPicPr>
            <a:picLocks noChangeAspect="1"/>
          </p:cNvPicPr>
          <p:nvPr/>
        </p:nvPicPr>
        <p:blipFill>
          <a:blip r:embed="rId8"/>
          <a:stretch>
            <a:fillRect/>
          </a:stretch>
        </p:blipFill>
        <p:spPr>
          <a:xfrm>
            <a:off x="9254838" y="5069718"/>
            <a:ext cx="350746" cy="313825"/>
          </a:xfrm>
          <a:prstGeom prst="rect">
            <a:avLst/>
          </a:prstGeom>
        </p:spPr>
      </p:pic>
      <p:sp>
        <p:nvSpPr>
          <p:cNvPr id="15" name="TextBox 14">
            <a:extLst>
              <a:ext uri="{FF2B5EF4-FFF2-40B4-BE49-F238E27FC236}">
                <a16:creationId xmlns:a16="http://schemas.microsoft.com/office/drawing/2014/main" id="{AC05A311-AA47-BCB9-3246-C2BAB544CF34}"/>
              </a:ext>
            </a:extLst>
          </p:cNvPr>
          <p:cNvSpPr txBox="1"/>
          <p:nvPr/>
        </p:nvSpPr>
        <p:spPr>
          <a:xfrm>
            <a:off x="401782" y="987183"/>
            <a:ext cx="5629362" cy="523220"/>
          </a:xfrm>
          <a:prstGeom prst="rect">
            <a:avLst/>
          </a:prstGeom>
          <a:noFill/>
        </p:spPr>
        <p:txBody>
          <a:bodyPr wrap="none" rtlCol="0">
            <a:spAutoFit/>
          </a:bodyPr>
          <a:lstStyle/>
          <a:p>
            <a:r>
              <a:rPr lang="en-US" sz="2800" dirty="0"/>
              <a:t>(Succinct Non-interactive Arguments)</a:t>
            </a:r>
          </a:p>
        </p:txBody>
      </p:sp>
      <p:grpSp>
        <p:nvGrpSpPr>
          <p:cNvPr id="19" name="Group 18">
            <a:extLst>
              <a:ext uri="{FF2B5EF4-FFF2-40B4-BE49-F238E27FC236}">
                <a16:creationId xmlns:a16="http://schemas.microsoft.com/office/drawing/2014/main" id="{C80A030C-0D6E-82E4-6254-FAF024F4C334}"/>
              </a:ext>
            </a:extLst>
          </p:cNvPr>
          <p:cNvGrpSpPr/>
          <p:nvPr/>
        </p:nvGrpSpPr>
        <p:grpSpPr>
          <a:xfrm>
            <a:off x="2650234" y="5785602"/>
            <a:ext cx="6891532" cy="829967"/>
            <a:chOff x="2650234" y="5785602"/>
            <a:chExt cx="6891532" cy="829967"/>
          </a:xfrm>
        </p:grpSpPr>
        <p:grpSp>
          <p:nvGrpSpPr>
            <p:cNvPr id="17" name="Group 16">
              <a:extLst>
                <a:ext uri="{FF2B5EF4-FFF2-40B4-BE49-F238E27FC236}">
                  <a16:creationId xmlns:a16="http://schemas.microsoft.com/office/drawing/2014/main" id="{8FBDA513-8C9E-48C2-F500-45001D72911A}"/>
                </a:ext>
              </a:extLst>
            </p:cNvPr>
            <p:cNvGrpSpPr/>
            <p:nvPr/>
          </p:nvGrpSpPr>
          <p:grpSpPr>
            <a:xfrm>
              <a:off x="2650234" y="5785602"/>
              <a:ext cx="6891532" cy="829967"/>
              <a:chOff x="3216463" y="5749637"/>
              <a:chExt cx="6891532" cy="829967"/>
            </a:xfrm>
          </p:grpSpPr>
          <p:sp>
            <p:nvSpPr>
              <p:cNvPr id="16" name="Rectangle 15">
                <a:extLst>
                  <a:ext uri="{FF2B5EF4-FFF2-40B4-BE49-F238E27FC236}">
                    <a16:creationId xmlns:a16="http://schemas.microsoft.com/office/drawing/2014/main" id="{AE5B3238-73B8-C8B4-7434-A041CF1D8293}"/>
                  </a:ext>
                </a:extLst>
              </p:cNvPr>
              <p:cNvSpPr/>
              <p:nvPr/>
            </p:nvSpPr>
            <p:spPr>
              <a:xfrm>
                <a:off x="3216463" y="5749637"/>
                <a:ext cx="6891532" cy="829967"/>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176A3C-70A9-ADCE-DF53-C0F16511C0D2}"/>
                  </a:ext>
                </a:extLst>
              </p:cNvPr>
              <p:cNvSpPr txBox="1"/>
              <p:nvPr/>
            </p:nvSpPr>
            <p:spPr>
              <a:xfrm>
                <a:off x="3311234" y="5844008"/>
                <a:ext cx="2959465" cy="707886"/>
              </a:xfrm>
              <a:prstGeom prst="rect">
                <a:avLst/>
              </a:prstGeom>
              <a:noFill/>
            </p:spPr>
            <p:txBody>
              <a:bodyPr wrap="none" rtlCol="0">
                <a:spAutoFit/>
              </a:bodyPr>
              <a:lstStyle/>
              <a:p>
                <a:r>
                  <a:rPr lang="en-US" sz="4000" dirty="0"/>
                  <a:t>Succinctness:</a:t>
                </a:r>
              </a:p>
            </p:txBody>
          </p:sp>
        </p:grpSp>
        <p:pic>
          <p:nvPicPr>
            <p:cNvPr id="18" name="Picture 17">
              <a:extLst>
                <a:ext uri="{FF2B5EF4-FFF2-40B4-BE49-F238E27FC236}">
                  <a16:creationId xmlns:a16="http://schemas.microsoft.com/office/drawing/2014/main" id="{6DD156CC-7932-6537-9D3A-6BC63853CC21}"/>
                </a:ext>
              </a:extLst>
            </p:cNvPr>
            <p:cNvPicPr>
              <a:picLocks noChangeAspect="1"/>
            </p:cNvPicPr>
            <p:nvPr/>
          </p:nvPicPr>
          <p:blipFill>
            <a:blip r:embed="rId9"/>
            <a:stretch>
              <a:fillRect/>
            </a:stretch>
          </p:blipFill>
          <p:spPr>
            <a:xfrm>
              <a:off x="5760943" y="5870817"/>
              <a:ext cx="3574245" cy="685218"/>
            </a:xfrm>
            <a:prstGeom prst="rect">
              <a:avLst/>
            </a:prstGeom>
          </p:spPr>
        </p:pic>
      </p:grpSp>
    </p:spTree>
    <p:extLst>
      <p:ext uri="{BB962C8B-B14F-4D97-AF65-F5344CB8AC3E}">
        <p14:creationId xmlns:p14="http://schemas.microsoft.com/office/powerpoint/2010/main" val="170893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CD246-E47C-C4BA-CED3-D8F049898929}"/>
              </a:ext>
            </a:extLst>
          </p:cNvPr>
          <p:cNvSpPr txBox="1"/>
          <p:nvPr/>
        </p:nvSpPr>
        <p:spPr>
          <a:xfrm>
            <a:off x="3965000" y="2613392"/>
            <a:ext cx="4262001" cy="1631216"/>
          </a:xfrm>
          <a:prstGeom prst="rect">
            <a:avLst/>
          </a:prstGeom>
          <a:noFill/>
        </p:spPr>
        <p:txBody>
          <a:bodyPr wrap="none" rtlCol="0">
            <a:spAutoFit/>
          </a:bodyPr>
          <a:lstStyle/>
          <a:p>
            <a:r>
              <a:rPr lang="en-US" sz="10000" dirty="0"/>
              <a:t>Thanks!</a:t>
            </a:r>
          </a:p>
        </p:txBody>
      </p:sp>
    </p:spTree>
    <p:extLst>
      <p:ext uri="{BB962C8B-B14F-4D97-AF65-F5344CB8AC3E}">
        <p14:creationId xmlns:p14="http://schemas.microsoft.com/office/powerpoint/2010/main" val="264608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CC5C8A-EB82-D972-7639-36FE195C287B}"/>
              </a:ext>
            </a:extLst>
          </p:cNvPr>
          <p:cNvSpPr txBox="1"/>
          <p:nvPr/>
        </p:nvSpPr>
        <p:spPr>
          <a:xfrm>
            <a:off x="401782" y="387928"/>
            <a:ext cx="4176143" cy="707886"/>
          </a:xfrm>
          <a:prstGeom prst="rect">
            <a:avLst/>
          </a:prstGeom>
          <a:noFill/>
        </p:spPr>
        <p:txBody>
          <a:bodyPr wrap="none" rtlCol="0">
            <a:spAutoFit/>
          </a:bodyPr>
          <a:lstStyle/>
          <a:p>
            <a:r>
              <a:rPr lang="en-US" sz="4000" dirty="0"/>
              <a:t>What Are SNARGs?</a:t>
            </a:r>
          </a:p>
        </p:txBody>
      </p:sp>
      <p:pic>
        <p:nvPicPr>
          <p:cNvPr id="3" name="Graphic 2" descr="Office worker female with solid fill">
            <a:extLst>
              <a:ext uri="{FF2B5EF4-FFF2-40B4-BE49-F238E27FC236}">
                <a16:creationId xmlns:a16="http://schemas.microsoft.com/office/drawing/2014/main" id="{C6CD9DCB-C063-DE33-2248-500AAAEBB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3490" y="2642616"/>
            <a:ext cx="1967345" cy="1967345"/>
          </a:xfrm>
          <a:prstGeom prst="rect">
            <a:avLst/>
          </a:prstGeom>
        </p:spPr>
      </p:pic>
      <p:pic>
        <p:nvPicPr>
          <p:cNvPr id="6" name="Graphic 5" descr="Male profile with solid fill">
            <a:extLst>
              <a:ext uri="{FF2B5EF4-FFF2-40B4-BE49-F238E27FC236}">
                <a16:creationId xmlns:a16="http://schemas.microsoft.com/office/drawing/2014/main" id="{3D95982F-C9CB-F379-0C3C-E0146EBD1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1166" y="2642616"/>
            <a:ext cx="1967345" cy="1967345"/>
          </a:xfrm>
          <a:prstGeom prst="rect">
            <a:avLst/>
          </a:prstGeom>
        </p:spPr>
      </p:pic>
      <p:pic>
        <p:nvPicPr>
          <p:cNvPr id="7" name="Picture 6">
            <a:extLst>
              <a:ext uri="{FF2B5EF4-FFF2-40B4-BE49-F238E27FC236}">
                <a16:creationId xmlns:a16="http://schemas.microsoft.com/office/drawing/2014/main" id="{3B3ABDA4-DC8B-5E69-B55E-73470A5544E9}"/>
              </a:ext>
            </a:extLst>
          </p:cNvPr>
          <p:cNvPicPr>
            <a:picLocks noChangeAspect="1"/>
          </p:cNvPicPr>
          <p:nvPr/>
        </p:nvPicPr>
        <p:blipFill>
          <a:blip r:embed="rId7"/>
          <a:stretch>
            <a:fillRect/>
          </a:stretch>
        </p:blipFill>
        <p:spPr>
          <a:xfrm>
            <a:off x="2295889" y="4994568"/>
            <a:ext cx="1179656" cy="464127"/>
          </a:xfrm>
          <a:prstGeom prst="rect">
            <a:avLst/>
          </a:prstGeom>
        </p:spPr>
      </p:pic>
      <p:pic>
        <p:nvPicPr>
          <p:cNvPr id="9" name="Picture 8">
            <a:extLst>
              <a:ext uri="{FF2B5EF4-FFF2-40B4-BE49-F238E27FC236}">
                <a16:creationId xmlns:a16="http://schemas.microsoft.com/office/drawing/2014/main" id="{11ED3000-C8C8-966A-21D8-D38E47369154}"/>
              </a:ext>
            </a:extLst>
          </p:cNvPr>
          <p:cNvPicPr>
            <a:picLocks noChangeAspect="1"/>
          </p:cNvPicPr>
          <p:nvPr/>
        </p:nvPicPr>
        <p:blipFill>
          <a:blip r:embed="rId8"/>
          <a:stretch>
            <a:fillRect/>
          </a:stretch>
        </p:blipFill>
        <p:spPr>
          <a:xfrm>
            <a:off x="9254838" y="5069718"/>
            <a:ext cx="350746" cy="313825"/>
          </a:xfrm>
          <a:prstGeom prst="rect">
            <a:avLst/>
          </a:prstGeom>
        </p:spPr>
      </p:pic>
      <p:sp>
        <p:nvSpPr>
          <p:cNvPr id="15" name="TextBox 14">
            <a:extLst>
              <a:ext uri="{FF2B5EF4-FFF2-40B4-BE49-F238E27FC236}">
                <a16:creationId xmlns:a16="http://schemas.microsoft.com/office/drawing/2014/main" id="{AC05A311-AA47-BCB9-3246-C2BAB544CF34}"/>
              </a:ext>
            </a:extLst>
          </p:cNvPr>
          <p:cNvSpPr txBox="1"/>
          <p:nvPr/>
        </p:nvSpPr>
        <p:spPr>
          <a:xfrm>
            <a:off x="401782" y="987183"/>
            <a:ext cx="5629362" cy="523220"/>
          </a:xfrm>
          <a:prstGeom prst="rect">
            <a:avLst/>
          </a:prstGeom>
          <a:noFill/>
        </p:spPr>
        <p:txBody>
          <a:bodyPr wrap="none" rtlCol="0">
            <a:spAutoFit/>
          </a:bodyPr>
          <a:lstStyle/>
          <a:p>
            <a:r>
              <a:rPr lang="en-US" sz="2800" dirty="0"/>
              <a:t>(Succinct Non-interactive Arguments)</a:t>
            </a:r>
          </a:p>
        </p:txBody>
      </p:sp>
      <p:grpSp>
        <p:nvGrpSpPr>
          <p:cNvPr id="19" name="Group 18">
            <a:extLst>
              <a:ext uri="{FF2B5EF4-FFF2-40B4-BE49-F238E27FC236}">
                <a16:creationId xmlns:a16="http://schemas.microsoft.com/office/drawing/2014/main" id="{C80A030C-0D6E-82E4-6254-FAF024F4C334}"/>
              </a:ext>
            </a:extLst>
          </p:cNvPr>
          <p:cNvGrpSpPr/>
          <p:nvPr/>
        </p:nvGrpSpPr>
        <p:grpSpPr>
          <a:xfrm>
            <a:off x="2650234" y="5785602"/>
            <a:ext cx="6891532" cy="829967"/>
            <a:chOff x="2650234" y="5785602"/>
            <a:chExt cx="6891532" cy="829967"/>
          </a:xfrm>
        </p:grpSpPr>
        <p:grpSp>
          <p:nvGrpSpPr>
            <p:cNvPr id="17" name="Group 16">
              <a:extLst>
                <a:ext uri="{FF2B5EF4-FFF2-40B4-BE49-F238E27FC236}">
                  <a16:creationId xmlns:a16="http://schemas.microsoft.com/office/drawing/2014/main" id="{8FBDA513-8C9E-48C2-F500-45001D72911A}"/>
                </a:ext>
              </a:extLst>
            </p:cNvPr>
            <p:cNvGrpSpPr/>
            <p:nvPr/>
          </p:nvGrpSpPr>
          <p:grpSpPr>
            <a:xfrm>
              <a:off x="2650234" y="5785602"/>
              <a:ext cx="6891532" cy="829967"/>
              <a:chOff x="3216463" y="5749637"/>
              <a:chExt cx="6891532" cy="829967"/>
            </a:xfrm>
          </p:grpSpPr>
          <p:sp>
            <p:nvSpPr>
              <p:cNvPr id="16" name="Rectangle 15">
                <a:extLst>
                  <a:ext uri="{FF2B5EF4-FFF2-40B4-BE49-F238E27FC236}">
                    <a16:creationId xmlns:a16="http://schemas.microsoft.com/office/drawing/2014/main" id="{AE5B3238-73B8-C8B4-7434-A041CF1D8293}"/>
                  </a:ext>
                </a:extLst>
              </p:cNvPr>
              <p:cNvSpPr/>
              <p:nvPr/>
            </p:nvSpPr>
            <p:spPr>
              <a:xfrm>
                <a:off x="3216463" y="5749637"/>
                <a:ext cx="6891532" cy="829967"/>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176A3C-70A9-ADCE-DF53-C0F16511C0D2}"/>
                  </a:ext>
                </a:extLst>
              </p:cNvPr>
              <p:cNvSpPr txBox="1"/>
              <p:nvPr/>
            </p:nvSpPr>
            <p:spPr>
              <a:xfrm>
                <a:off x="3311234" y="5844008"/>
                <a:ext cx="2959465" cy="707886"/>
              </a:xfrm>
              <a:prstGeom prst="rect">
                <a:avLst/>
              </a:prstGeom>
              <a:noFill/>
            </p:spPr>
            <p:txBody>
              <a:bodyPr wrap="none" rtlCol="0">
                <a:spAutoFit/>
              </a:bodyPr>
              <a:lstStyle/>
              <a:p>
                <a:r>
                  <a:rPr lang="en-US" sz="4000" dirty="0"/>
                  <a:t>Succinctness:</a:t>
                </a:r>
              </a:p>
            </p:txBody>
          </p:sp>
        </p:grpSp>
        <p:pic>
          <p:nvPicPr>
            <p:cNvPr id="18" name="Picture 17">
              <a:extLst>
                <a:ext uri="{FF2B5EF4-FFF2-40B4-BE49-F238E27FC236}">
                  <a16:creationId xmlns:a16="http://schemas.microsoft.com/office/drawing/2014/main" id="{6DD156CC-7932-6537-9D3A-6BC63853CC21}"/>
                </a:ext>
              </a:extLst>
            </p:cNvPr>
            <p:cNvPicPr>
              <a:picLocks noChangeAspect="1"/>
            </p:cNvPicPr>
            <p:nvPr/>
          </p:nvPicPr>
          <p:blipFill>
            <a:blip r:embed="rId9"/>
            <a:stretch>
              <a:fillRect/>
            </a:stretch>
          </p:blipFill>
          <p:spPr>
            <a:xfrm>
              <a:off x="5760943" y="5870817"/>
              <a:ext cx="3574245" cy="685218"/>
            </a:xfrm>
            <a:prstGeom prst="rect">
              <a:avLst/>
            </a:prstGeom>
          </p:spPr>
        </p:pic>
      </p:grpSp>
      <p:grpSp>
        <p:nvGrpSpPr>
          <p:cNvPr id="24" name="Group 23">
            <a:extLst>
              <a:ext uri="{FF2B5EF4-FFF2-40B4-BE49-F238E27FC236}">
                <a16:creationId xmlns:a16="http://schemas.microsoft.com/office/drawing/2014/main" id="{0AFB7A1B-34B6-F432-ABD1-621AAD87DB55}"/>
              </a:ext>
            </a:extLst>
          </p:cNvPr>
          <p:cNvGrpSpPr/>
          <p:nvPr/>
        </p:nvGrpSpPr>
        <p:grpSpPr>
          <a:xfrm>
            <a:off x="401781" y="1732737"/>
            <a:ext cx="11319163" cy="484910"/>
            <a:chOff x="401781" y="1732737"/>
            <a:chExt cx="11319163" cy="484910"/>
          </a:xfrm>
        </p:grpSpPr>
        <p:sp>
          <p:nvSpPr>
            <p:cNvPr id="22" name="Rectangle 21">
              <a:extLst>
                <a:ext uri="{FF2B5EF4-FFF2-40B4-BE49-F238E27FC236}">
                  <a16:creationId xmlns:a16="http://schemas.microsoft.com/office/drawing/2014/main" id="{BAFBCE9A-E5B6-5691-372A-B4B7588A869B}"/>
                </a:ext>
              </a:extLst>
            </p:cNvPr>
            <p:cNvSpPr/>
            <p:nvPr/>
          </p:nvSpPr>
          <p:spPr>
            <a:xfrm>
              <a:off x="401781" y="1732737"/>
              <a:ext cx="11319163" cy="484910"/>
            </a:xfrm>
            <a:prstGeom prst="rect">
              <a:avLst/>
            </a:prstGeom>
            <a:solidFill>
              <a:srgbClr val="CB93D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3DF10D1-DC5A-3D72-32D5-6768D592EF11}"/>
                </a:ext>
              </a:extLst>
            </p:cNvPr>
            <p:cNvPicPr>
              <a:picLocks noChangeAspect="1"/>
            </p:cNvPicPr>
            <p:nvPr/>
          </p:nvPicPr>
          <p:blipFill>
            <a:blip r:embed="rId10"/>
            <a:stretch>
              <a:fillRect/>
            </a:stretch>
          </p:blipFill>
          <p:spPr>
            <a:xfrm>
              <a:off x="5689695" y="1795122"/>
              <a:ext cx="812609" cy="356755"/>
            </a:xfrm>
            <a:prstGeom prst="rect">
              <a:avLst/>
            </a:prstGeom>
          </p:spPr>
        </p:pic>
      </p:grpSp>
      <p:sp>
        <p:nvSpPr>
          <p:cNvPr id="25" name="Rectangular Callout 24">
            <a:extLst>
              <a:ext uri="{FF2B5EF4-FFF2-40B4-BE49-F238E27FC236}">
                <a16:creationId xmlns:a16="http://schemas.microsoft.com/office/drawing/2014/main" id="{E795724C-2A43-7941-91D9-E7818C1C1358}"/>
              </a:ext>
            </a:extLst>
          </p:cNvPr>
          <p:cNvSpPr/>
          <p:nvPr/>
        </p:nvSpPr>
        <p:spPr>
          <a:xfrm>
            <a:off x="8923933" y="2544554"/>
            <a:ext cx="3051964" cy="736801"/>
          </a:xfrm>
          <a:prstGeom prst="wedgeRectCallout">
            <a:avLst>
              <a:gd name="adj1" fmla="val -39899"/>
              <a:gd name="adj2" fmla="val -104852"/>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No succinctness requirements </a:t>
            </a:r>
          </a:p>
        </p:txBody>
      </p:sp>
      <p:cxnSp>
        <p:nvCxnSpPr>
          <p:cNvPr id="2" name="Straight Arrow Connector 1">
            <a:extLst>
              <a:ext uri="{FF2B5EF4-FFF2-40B4-BE49-F238E27FC236}">
                <a16:creationId xmlns:a16="http://schemas.microsoft.com/office/drawing/2014/main" id="{79F60F8E-4986-BE0C-F25B-488A2A5CAB12}"/>
              </a:ext>
            </a:extLst>
          </p:cNvPr>
          <p:cNvCxnSpPr>
            <a:cxnSpLocks/>
          </p:cNvCxnSpPr>
          <p:nvPr/>
        </p:nvCxnSpPr>
        <p:spPr>
          <a:xfrm>
            <a:off x="4287982" y="3833561"/>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CC0DD9B-3DBB-B2E6-4EB1-BF0CF8DBD6A9}"/>
              </a:ext>
            </a:extLst>
          </p:cNvPr>
          <p:cNvPicPr>
            <a:picLocks noChangeAspect="1"/>
          </p:cNvPicPr>
          <p:nvPr/>
        </p:nvPicPr>
        <p:blipFill>
          <a:blip r:embed="rId11"/>
          <a:stretch>
            <a:fillRect/>
          </a:stretch>
        </p:blipFill>
        <p:spPr>
          <a:xfrm>
            <a:off x="5863655" y="3228746"/>
            <a:ext cx="464691" cy="371753"/>
          </a:xfrm>
          <a:prstGeom prst="rect">
            <a:avLst/>
          </a:prstGeom>
        </p:spPr>
      </p:pic>
    </p:spTree>
    <p:extLst>
      <p:ext uri="{BB962C8B-B14F-4D97-AF65-F5344CB8AC3E}">
        <p14:creationId xmlns:p14="http://schemas.microsoft.com/office/powerpoint/2010/main" val="364682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9F0364-84B4-6A39-0AE4-8671E13E6F8E}"/>
              </a:ext>
            </a:extLst>
          </p:cNvPr>
          <p:cNvSpPr txBox="1"/>
          <p:nvPr/>
        </p:nvSpPr>
        <p:spPr>
          <a:xfrm>
            <a:off x="401782" y="387928"/>
            <a:ext cx="6879127" cy="707886"/>
          </a:xfrm>
          <a:prstGeom prst="rect">
            <a:avLst/>
          </a:prstGeom>
          <a:noFill/>
        </p:spPr>
        <p:txBody>
          <a:bodyPr wrap="none" rtlCol="0">
            <a:spAutoFit/>
          </a:bodyPr>
          <a:lstStyle/>
          <a:p>
            <a:r>
              <a:rPr lang="en-US" sz="4000" dirty="0"/>
              <a:t>Selective Soundness for SNARGs</a:t>
            </a:r>
          </a:p>
        </p:txBody>
      </p:sp>
      <p:pic>
        <p:nvPicPr>
          <p:cNvPr id="9" name="Graphic 8" descr="Male profile with solid fill">
            <a:extLst>
              <a:ext uri="{FF2B5EF4-FFF2-40B4-BE49-F238E27FC236}">
                <a16:creationId xmlns:a16="http://schemas.microsoft.com/office/drawing/2014/main" id="{DDF3B06D-5BF3-2854-9BA5-31A7E3993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166" y="2645969"/>
            <a:ext cx="1967345" cy="1967345"/>
          </a:xfrm>
          <a:prstGeom prst="rect">
            <a:avLst/>
          </a:prstGeom>
        </p:spPr>
      </p:pic>
      <p:pic>
        <p:nvPicPr>
          <p:cNvPr id="10" name="Graphic 9" descr="Checkmark with solid fill">
            <a:extLst>
              <a:ext uri="{FF2B5EF4-FFF2-40B4-BE49-F238E27FC236}">
                <a16:creationId xmlns:a16="http://schemas.microsoft.com/office/drawing/2014/main" id="{00F0699F-E101-9218-49A7-59AD7328B6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80955" y="3536557"/>
            <a:ext cx="1572946" cy="1572946"/>
          </a:xfrm>
          <a:prstGeom prst="rect">
            <a:avLst/>
          </a:prstGeom>
        </p:spPr>
      </p:pic>
      <p:pic>
        <p:nvPicPr>
          <p:cNvPr id="6" name="Graphic 5" descr="Monster with solid fill">
            <a:extLst>
              <a:ext uri="{FF2B5EF4-FFF2-40B4-BE49-F238E27FC236}">
                <a16:creationId xmlns:a16="http://schemas.microsoft.com/office/drawing/2014/main" id="{23B54E32-B2BE-2651-1F0D-563E4C5F98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9453" y="2645969"/>
            <a:ext cx="1967344" cy="1967344"/>
          </a:xfrm>
          <a:prstGeom prst="rect">
            <a:avLst/>
          </a:prstGeom>
        </p:spPr>
      </p:pic>
      <p:pic>
        <p:nvPicPr>
          <p:cNvPr id="8" name="Picture 7">
            <a:extLst>
              <a:ext uri="{FF2B5EF4-FFF2-40B4-BE49-F238E27FC236}">
                <a16:creationId xmlns:a16="http://schemas.microsoft.com/office/drawing/2014/main" id="{54DBBFFA-F2B8-88C4-1A71-9EEF1C5D7D9D}"/>
              </a:ext>
            </a:extLst>
          </p:cNvPr>
          <p:cNvPicPr>
            <a:picLocks noChangeAspect="1"/>
          </p:cNvPicPr>
          <p:nvPr/>
        </p:nvPicPr>
        <p:blipFill>
          <a:blip r:embed="rId9"/>
          <a:stretch>
            <a:fillRect/>
          </a:stretch>
        </p:blipFill>
        <p:spPr>
          <a:xfrm>
            <a:off x="5751079" y="3234628"/>
            <a:ext cx="689842" cy="302857"/>
          </a:xfrm>
          <a:prstGeom prst="rect">
            <a:avLst/>
          </a:prstGeom>
        </p:spPr>
      </p:pic>
      <p:cxnSp>
        <p:nvCxnSpPr>
          <p:cNvPr id="11" name="Straight Arrow Connector 10">
            <a:extLst>
              <a:ext uri="{FF2B5EF4-FFF2-40B4-BE49-F238E27FC236}">
                <a16:creationId xmlns:a16="http://schemas.microsoft.com/office/drawing/2014/main" id="{B7ED72B2-08C6-D8C8-23F0-DF7891E346A4}"/>
              </a:ext>
            </a:extLst>
          </p:cNvPr>
          <p:cNvCxnSpPr>
            <a:cxnSpLocks/>
          </p:cNvCxnSpPr>
          <p:nvPr/>
        </p:nvCxnSpPr>
        <p:spPr>
          <a:xfrm flipH="1">
            <a:off x="4232562" y="3717593"/>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F08F1C-0116-D7F0-19BA-97165EE5DCE1}"/>
              </a:ext>
            </a:extLst>
          </p:cNvPr>
          <p:cNvCxnSpPr>
            <a:cxnSpLocks/>
          </p:cNvCxnSpPr>
          <p:nvPr/>
        </p:nvCxnSpPr>
        <p:spPr>
          <a:xfrm>
            <a:off x="4287982" y="4398835"/>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2F2BA81-E882-7CC4-0531-A9BF7745CEBB}"/>
              </a:ext>
            </a:extLst>
          </p:cNvPr>
          <p:cNvCxnSpPr>
            <a:cxnSpLocks/>
          </p:cNvCxnSpPr>
          <p:nvPr/>
        </p:nvCxnSpPr>
        <p:spPr>
          <a:xfrm>
            <a:off x="4287982" y="3020419"/>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253812C-96AE-476E-366B-BDC47D48E8A5}"/>
              </a:ext>
            </a:extLst>
          </p:cNvPr>
          <p:cNvGrpSpPr/>
          <p:nvPr/>
        </p:nvGrpSpPr>
        <p:grpSpPr>
          <a:xfrm>
            <a:off x="5356730" y="2359839"/>
            <a:ext cx="1478541" cy="584775"/>
            <a:chOff x="4993003" y="1732355"/>
            <a:chExt cx="1478541" cy="584775"/>
          </a:xfrm>
        </p:grpSpPr>
        <p:sp>
          <p:nvSpPr>
            <p:cNvPr id="21" name="TextBox 20">
              <a:extLst>
                <a:ext uri="{FF2B5EF4-FFF2-40B4-BE49-F238E27FC236}">
                  <a16:creationId xmlns:a16="http://schemas.microsoft.com/office/drawing/2014/main" id="{81D42159-D752-7E65-9BAC-22B3BDD16AED}"/>
                </a:ext>
              </a:extLst>
            </p:cNvPr>
            <p:cNvSpPr txBox="1"/>
            <p:nvPr/>
          </p:nvSpPr>
          <p:spPr>
            <a:xfrm>
              <a:off x="4993003" y="1732355"/>
              <a:ext cx="1111394" cy="584775"/>
            </a:xfrm>
            <a:prstGeom prst="rect">
              <a:avLst/>
            </a:prstGeom>
            <a:noFill/>
          </p:spPr>
          <p:txBody>
            <a:bodyPr wrap="none" rtlCol="0">
              <a:spAutoFit/>
            </a:bodyPr>
            <a:lstStyle/>
            <a:p>
              <a:r>
                <a:rPr lang="en-US" sz="3200" dirty="0"/>
                <a:t>False </a:t>
              </a:r>
            </a:p>
          </p:txBody>
        </p:sp>
        <p:pic>
          <p:nvPicPr>
            <p:cNvPr id="22" name="Picture 21">
              <a:extLst>
                <a:ext uri="{FF2B5EF4-FFF2-40B4-BE49-F238E27FC236}">
                  <a16:creationId xmlns:a16="http://schemas.microsoft.com/office/drawing/2014/main" id="{F6E2F369-F69D-E795-997A-99062DA8E086}"/>
                </a:ext>
              </a:extLst>
            </p:cNvPr>
            <p:cNvPicPr>
              <a:picLocks noChangeAspect="1"/>
            </p:cNvPicPr>
            <p:nvPr/>
          </p:nvPicPr>
          <p:blipFill>
            <a:blip r:embed="rId10"/>
            <a:stretch>
              <a:fillRect/>
            </a:stretch>
          </p:blipFill>
          <p:spPr>
            <a:xfrm>
              <a:off x="6095403" y="1850212"/>
              <a:ext cx="376141" cy="336547"/>
            </a:xfrm>
            <a:prstGeom prst="rect">
              <a:avLst/>
            </a:prstGeom>
          </p:spPr>
        </p:pic>
      </p:grpSp>
      <p:pic>
        <p:nvPicPr>
          <p:cNvPr id="23" name="Picture 22">
            <a:extLst>
              <a:ext uri="{FF2B5EF4-FFF2-40B4-BE49-F238E27FC236}">
                <a16:creationId xmlns:a16="http://schemas.microsoft.com/office/drawing/2014/main" id="{DC686BD3-19A1-3C46-C3DE-1A38A59EFFCC}"/>
              </a:ext>
            </a:extLst>
          </p:cNvPr>
          <p:cNvPicPr>
            <a:picLocks noChangeAspect="1"/>
          </p:cNvPicPr>
          <p:nvPr/>
        </p:nvPicPr>
        <p:blipFill>
          <a:blip r:embed="rId11"/>
          <a:stretch>
            <a:fillRect/>
          </a:stretch>
        </p:blipFill>
        <p:spPr>
          <a:xfrm>
            <a:off x="5921142" y="4022474"/>
            <a:ext cx="349716" cy="279773"/>
          </a:xfrm>
          <a:prstGeom prst="rect">
            <a:avLst/>
          </a:prstGeom>
        </p:spPr>
      </p:pic>
    </p:spTree>
    <p:extLst>
      <p:ext uri="{BB962C8B-B14F-4D97-AF65-F5344CB8AC3E}">
        <p14:creationId xmlns:p14="http://schemas.microsoft.com/office/powerpoint/2010/main" val="183959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9F0364-84B4-6A39-0AE4-8671E13E6F8E}"/>
              </a:ext>
            </a:extLst>
          </p:cNvPr>
          <p:cNvSpPr txBox="1"/>
          <p:nvPr/>
        </p:nvSpPr>
        <p:spPr>
          <a:xfrm>
            <a:off x="401782" y="387928"/>
            <a:ext cx="6960816" cy="707886"/>
          </a:xfrm>
          <a:prstGeom prst="rect">
            <a:avLst/>
          </a:prstGeom>
          <a:noFill/>
        </p:spPr>
        <p:txBody>
          <a:bodyPr wrap="none" rtlCol="0">
            <a:spAutoFit/>
          </a:bodyPr>
          <a:lstStyle/>
          <a:p>
            <a:r>
              <a:rPr lang="en-US" sz="4000" dirty="0"/>
              <a:t>Adaptive Soundness For SNARGs</a:t>
            </a:r>
          </a:p>
        </p:txBody>
      </p:sp>
      <p:sp>
        <p:nvSpPr>
          <p:cNvPr id="9" name="TextBox 8">
            <a:extLst>
              <a:ext uri="{FF2B5EF4-FFF2-40B4-BE49-F238E27FC236}">
                <a16:creationId xmlns:a16="http://schemas.microsoft.com/office/drawing/2014/main" id="{D97667FE-C046-515C-0356-092C2910CFFA}"/>
              </a:ext>
            </a:extLst>
          </p:cNvPr>
          <p:cNvSpPr txBox="1"/>
          <p:nvPr/>
        </p:nvSpPr>
        <p:spPr>
          <a:xfrm>
            <a:off x="5099734" y="3814060"/>
            <a:ext cx="1111394" cy="584775"/>
          </a:xfrm>
          <a:prstGeom prst="rect">
            <a:avLst/>
          </a:prstGeom>
          <a:noFill/>
        </p:spPr>
        <p:txBody>
          <a:bodyPr wrap="none" rtlCol="0">
            <a:spAutoFit/>
          </a:bodyPr>
          <a:lstStyle/>
          <a:p>
            <a:r>
              <a:rPr lang="en-US" sz="3200" dirty="0"/>
              <a:t>False </a:t>
            </a:r>
          </a:p>
        </p:txBody>
      </p:sp>
      <p:pic>
        <p:nvPicPr>
          <p:cNvPr id="10" name="Picture 9">
            <a:extLst>
              <a:ext uri="{FF2B5EF4-FFF2-40B4-BE49-F238E27FC236}">
                <a16:creationId xmlns:a16="http://schemas.microsoft.com/office/drawing/2014/main" id="{398B240B-9AFB-898C-BF68-EBA07C9E75FB}"/>
              </a:ext>
            </a:extLst>
          </p:cNvPr>
          <p:cNvPicPr>
            <a:picLocks noChangeAspect="1"/>
          </p:cNvPicPr>
          <p:nvPr/>
        </p:nvPicPr>
        <p:blipFill>
          <a:blip r:embed="rId3"/>
          <a:stretch>
            <a:fillRect/>
          </a:stretch>
        </p:blipFill>
        <p:spPr>
          <a:xfrm>
            <a:off x="6202731" y="3937726"/>
            <a:ext cx="994182" cy="418603"/>
          </a:xfrm>
          <a:prstGeom prst="rect">
            <a:avLst/>
          </a:prstGeom>
        </p:spPr>
      </p:pic>
      <p:pic>
        <p:nvPicPr>
          <p:cNvPr id="17" name="Graphic 16" descr="Checkmark with solid fill">
            <a:extLst>
              <a:ext uri="{FF2B5EF4-FFF2-40B4-BE49-F238E27FC236}">
                <a16:creationId xmlns:a16="http://schemas.microsoft.com/office/drawing/2014/main" id="{2ADE77FF-B418-08AA-BA3F-1329AEC5B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0955" y="3536557"/>
            <a:ext cx="1572946" cy="1572946"/>
          </a:xfrm>
          <a:prstGeom prst="rect">
            <a:avLst/>
          </a:prstGeom>
        </p:spPr>
      </p:pic>
      <p:pic>
        <p:nvPicPr>
          <p:cNvPr id="6" name="Graphic 5" descr="Monster with solid fill">
            <a:extLst>
              <a:ext uri="{FF2B5EF4-FFF2-40B4-BE49-F238E27FC236}">
                <a16:creationId xmlns:a16="http://schemas.microsoft.com/office/drawing/2014/main" id="{C527D1D2-2962-E3F0-D5B7-83CBD2FB75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6416" y="2814243"/>
            <a:ext cx="1799066" cy="1799066"/>
          </a:xfrm>
          <a:prstGeom prst="rect">
            <a:avLst/>
          </a:prstGeom>
        </p:spPr>
      </p:pic>
      <p:pic>
        <p:nvPicPr>
          <p:cNvPr id="22" name="Picture 21">
            <a:extLst>
              <a:ext uri="{FF2B5EF4-FFF2-40B4-BE49-F238E27FC236}">
                <a16:creationId xmlns:a16="http://schemas.microsoft.com/office/drawing/2014/main" id="{7A6AF713-DFA6-8E49-7134-949D1F6BBF11}"/>
              </a:ext>
            </a:extLst>
          </p:cNvPr>
          <p:cNvPicPr>
            <a:picLocks noChangeAspect="1"/>
          </p:cNvPicPr>
          <p:nvPr/>
        </p:nvPicPr>
        <p:blipFill>
          <a:blip r:embed="rId8"/>
          <a:stretch>
            <a:fillRect/>
          </a:stretch>
        </p:blipFill>
        <p:spPr>
          <a:xfrm>
            <a:off x="5751079" y="3234628"/>
            <a:ext cx="689842" cy="302857"/>
          </a:xfrm>
          <a:prstGeom prst="rect">
            <a:avLst/>
          </a:prstGeom>
        </p:spPr>
      </p:pic>
      <p:cxnSp>
        <p:nvCxnSpPr>
          <p:cNvPr id="23" name="Straight Arrow Connector 22">
            <a:extLst>
              <a:ext uri="{FF2B5EF4-FFF2-40B4-BE49-F238E27FC236}">
                <a16:creationId xmlns:a16="http://schemas.microsoft.com/office/drawing/2014/main" id="{79CA1155-0635-55C3-26D9-EDE2D90DF79D}"/>
              </a:ext>
            </a:extLst>
          </p:cNvPr>
          <p:cNvCxnSpPr>
            <a:cxnSpLocks/>
          </p:cNvCxnSpPr>
          <p:nvPr/>
        </p:nvCxnSpPr>
        <p:spPr>
          <a:xfrm flipH="1">
            <a:off x="4232562" y="3717593"/>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1B0E6E-A31C-E9D4-686D-BA1269B142F2}"/>
              </a:ext>
            </a:extLst>
          </p:cNvPr>
          <p:cNvCxnSpPr>
            <a:cxnSpLocks/>
          </p:cNvCxnSpPr>
          <p:nvPr/>
        </p:nvCxnSpPr>
        <p:spPr>
          <a:xfrm>
            <a:off x="4287982" y="4398835"/>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Male profile with solid fill">
            <a:extLst>
              <a:ext uri="{FF2B5EF4-FFF2-40B4-BE49-F238E27FC236}">
                <a16:creationId xmlns:a16="http://schemas.microsoft.com/office/drawing/2014/main" id="{4F69DEC8-0823-DDA3-D705-7DD2BFC6A2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71166" y="2645969"/>
            <a:ext cx="1967345" cy="1967345"/>
          </a:xfrm>
          <a:prstGeom prst="rect">
            <a:avLst/>
          </a:prstGeom>
        </p:spPr>
      </p:pic>
    </p:spTree>
    <p:extLst>
      <p:ext uri="{BB962C8B-B14F-4D97-AF65-F5344CB8AC3E}">
        <p14:creationId xmlns:p14="http://schemas.microsoft.com/office/powerpoint/2010/main" val="208278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BE9D80-D099-AD51-C530-CED6FC507CCF}"/>
              </a:ext>
            </a:extLst>
          </p:cNvPr>
          <p:cNvSpPr/>
          <p:nvPr/>
        </p:nvSpPr>
        <p:spPr>
          <a:xfrm>
            <a:off x="976745" y="1433922"/>
            <a:ext cx="10238509" cy="2604655"/>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dirty="0">
                <a:solidFill>
                  <a:schemeClr val="tx1"/>
                </a:solidFill>
              </a:rPr>
              <a:t>Theorem</a:t>
            </a:r>
            <a:r>
              <a:rPr lang="en-US" sz="3200" dirty="0">
                <a:solidFill>
                  <a:schemeClr val="tx1"/>
                </a:solidFill>
              </a:rPr>
              <a:t> [Waters-Wu’24]: There exists an adaptively sound SNARG for NP, assuming all of the following:</a:t>
            </a:r>
          </a:p>
          <a:p>
            <a:pPr marL="457200" indent="-457200">
              <a:buFont typeface="Arial" panose="020B0604020202020204" pitchFamily="34" charset="0"/>
              <a:buChar char="•"/>
            </a:pPr>
            <a:r>
              <a:rPr lang="en-US" sz="3200" dirty="0">
                <a:solidFill>
                  <a:schemeClr val="tx1"/>
                </a:solidFill>
              </a:rPr>
              <a:t>Subexponentially secure Indistinguishability Obfuscation</a:t>
            </a:r>
          </a:p>
          <a:p>
            <a:pPr marL="457200" indent="-457200">
              <a:buFont typeface="Arial" panose="020B0604020202020204" pitchFamily="34" charset="0"/>
              <a:buChar char="•"/>
            </a:pPr>
            <a:r>
              <a:rPr lang="en-US" sz="3200" dirty="0">
                <a:solidFill>
                  <a:schemeClr val="tx1"/>
                </a:solidFill>
              </a:rPr>
              <a:t>Subexponentially secure One-Way Functions (OWF)</a:t>
            </a:r>
          </a:p>
          <a:p>
            <a:pPr marL="457200" indent="-457200">
              <a:buFont typeface="Arial" panose="020B0604020202020204" pitchFamily="34" charset="0"/>
              <a:buChar char="•"/>
            </a:pPr>
            <a:r>
              <a:rPr lang="en-US" sz="3200" dirty="0" err="1">
                <a:solidFill>
                  <a:schemeClr val="tx1"/>
                </a:solidFill>
              </a:rPr>
              <a:t>Polynomially</a:t>
            </a:r>
            <a:r>
              <a:rPr lang="en-US" sz="3200" dirty="0">
                <a:solidFill>
                  <a:schemeClr val="tx1"/>
                </a:solidFill>
              </a:rPr>
              <a:t> secure </a:t>
            </a:r>
            <a:r>
              <a:rPr lang="en-US" sz="3200" b="1" dirty="0">
                <a:solidFill>
                  <a:schemeClr val="tx1"/>
                </a:solidFill>
              </a:rPr>
              <a:t>perfectly re-</a:t>
            </a:r>
            <a:r>
              <a:rPr lang="en-US" sz="3200" b="1" dirty="0" err="1">
                <a:solidFill>
                  <a:schemeClr val="tx1"/>
                </a:solidFill>
              </a:rPr>
              <a:t>randomizeable</a:t>
            </a:r>
            <a:r>
              <a:rPr lang="en-US" sz="3200" b="1" dirty="0">
                <a:solidFill>
                  <a:schemeClr val="tx1"/>
                </a:solidFill>
              </a:rPr>
              <a:t> </a:t>
            </a:r>
            <a:r>
              <a:rPr lang="en-US" sz="3200" dirty="0">
                <a:solidFill>
                  <a:schemeClr val="tx1"/>
                </a:solidFill>
              </a:rPr>
              <a:t>OWFs</a:t>
            </a:r>
          </a:p>
        </p:txBody>
      </p:sp>
      <p:sp>
        <p:nvSpPr>
          <p:cNvPr id="6" name="Rectangular Callout 5">
            <a:extLst>
              <a:ext uri="{FF2B5EF4-FFF2-40B4-BE49-F238E27FC236}">
                <a16:creationId xmlns:a16="http://schemas.microsoft.com/office/drawing/2014/main" id="{8B0762D8-B96A-0719-C315-A0EEFCD836E9}"/>
              </a:ext>
            </a:extLst>
          </p:cNvPr>
          <p:cNvSpPr/>
          <p:nvPr/>
        </p:nvSpPr>
        <p:spPr>
          <a:xfrm>
            <a:off x="3255817" y="4724377"/>
            <a:ext cx="6664038" cy="997527"/>
          </a:xfrm>
          <a:prstGeom prst="wedgeRectCallout">
            <a:avLst>
              <a:gd name="adj1" fmla="val -217"/>
              <a:gd name="adj2" fmla="val -135948"/>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Known from discrete logs, factoring, or perfect group actions. </a:t>
            </a:r>
            <a:r>
              <a:rPr lang="en-US" sz="2800" b="1" dirty="0">
                <a:solidFill>
                  <a:schemeClr val="tx1"/>
                </a:solidFill>
              </a:rPr>
              <a:t>Not</a:t>
            </a:r>
            <a:r>
              <a:rPr lang="en-US" sz="2800" dirty="0">
                <a:solidFill>
                  <a:schemeClr val="tx1"/>
                </a:solidFill>
              </a:rPr>
              <a:t> known from LWE</a:t>
            </a:r>
          </a:p>
        </p:txBody>
      </p:sp>
    </p:spTree>
    <p:extLst>
      <p:ext uri="{BB962C8B-B14F-4D97-AF65-F5344CB8AC3E}">
        <p14:creationId xmlns:p14="http://schemas.microsoft.com/office/powerpoint/2010/main" val="171155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4ED9A-097C-2E7C-1E02-F10E23998985}"/>
              </a:ext>
            </a:extLst>
          </p:cNvPr>
          <p:cNvSpPr/>
          <p:nvPr/>
        </p:nvSpPr>
        <p:spPr>
          <a:xfrm>
            <a:off x="976745" y="1433922"/>
            <a:ext cx="10238509" cy="2604655"/>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dirty="0">
                <a:solidFill>
                  <a:schemeClr val="tx1"/>
                </a:solidFill>
              </a:rPr>
              <a:t>Theorem</a:t>
            </a:r>
            <a:r>
              <a:rPr lang="en-US" sz="3200" dirty="0">
                <a:solidFill>
                  <a:schemeClr val="tx1"/>
                </a:solidFill>
              </a:rPr>
              <a:t> [THIS WORK]: There exists an adaptively sound SNARG for NP, assuming all of the following:</a:t>
            </a:r>
          </a:p>
          <a:p>
            <a:pPr marL="457200" indent="-457200">
              <a:buFont typeface="Arial" panose="020B0604020202020204" pitchFamily="34" charset="0"/>
              <a:buChar char="•"/>
            </a:pPr>
            <a:r>
              <a:rPr lang="en-US" sz="3200" dirty="0">
                <a:solidFill>
                  <a:schemeClr val="tx1"/>
                </a:solidFill>
              </a:rPr>
              <a:t>Subexponentially secure Indistinguishability Obfuscation</a:t>
            </a:r>
          </a:p>
          <a:p>
            <a:pPr marL="457200" indent="-457200">
              <a:buFont typeface="Arial" panose="020B0604020202020204" pitchFamily="34" charset="0"/>
              <a:buChar char="•"/>
            </a:pPr>
            <a:r>
              <a:rPr lang="en-US" sz="3200" dirty="0">
                <a:solidFill>
                  <a:schemeClr val="tx1"/>
                </a:solidFill>
              </a:rPr>
              <a:t>Subexponentially secure One-Way Functions </a:t>
            </a:r>
          </a:p>
          <a:p>
            <a:pPr marL="457200" indent="-457200">
              <a:buFont typeface="Arial" panose="020B0604020202020204" pitchFamily="34" charset="0"/>
              <a:buChar char="•"/>
            </a:pPr>
            <a:r>
              <a:rPr lang="en-US" sz="3200" i="1" dirty="0" err="1">
                <a:solidFill>
                  <a:schemeClr val="tx1"/>
                </a:solidFill>
              </a:rPr>
              <a:t>Polynomially</a:t>
            </a:r>
            <a:r>
              <a:rPr lang="en-US" sz="3200" i="1" dirty="0">
                <a:solidFill>
                  <a:schemeClr val="tx1"/>
                </a:solidFill>
              </a:rPr>
              <a:t> secure </a:t>
            </a:r>
            <a:r>
              <a:rPr lang="en-US" sz="3200" b="1" i="1" dirty="0">
                <a:solidFill>
                  <a:schemeClr val="tx1"/>
                </a:solidFill>
              </a:rPr>
              <a:t>“Very” </a:t>
            </a:r>
            <a:r>
              <a:rPr lang="en-US" sz="3200" i="1" dirty="0">
                <a:solidFill>
                  <a:schemeClr val="tx1"/>
                </a:solidFill>
              </a:rPr>
              <a:t>Lossy Functions</a:t>
            </a:r>
          </a:p>
          <a:p>
            <a:pPr marL="457200" indent="-457200">
              <a:buFont typeface="Arial" panose="020B0604020202020204" pitchFamily="34" charset="0"/>
              <a:buChar char="•"/>
            </a:pPr>
            <a:endParaRPr lang="en-US" sz="3200" dirty="0">
              <a:solidFill>
                <a:schemeClr val="tx1"/>
              </a:solidFill>
            </a:endParaRPr>
          </a:p>
        </p:txBody>
      </p:sp>
      <p:sp>
        <p:nvSpPr>
          <p:cNvPr id="3" name="Rectangle 2">
            <a:extLst>
              <a:ext uri="{FF2B5EF4-FFF2-40B4-BE49-F238E27FC236}">
                <a16:creationId xmlns:a16="http://schemas.microsoft.com/office/drawing/2014/main" id="{B6DEBAE6-9822-01E0-CA99-54093E8E83F4}"/>
              </a:ext>
            </a:extLst>
          </p:cNvPr>
          <p:cNvSpPr/>
          <p:nvPr/>
        </p:nvSpPr>
        <p:spPr>
          <a:xfrm>
            <a:off x="976745" y="4350304"/>
            <a:ext cx="10238509" cy="609601"/>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dirty="0">
                <a:solidFill>
                  <a:schemeClr val="tx1"/>
                </a:solidFill>
              </a:rPr>
              <a:t>Theorem </a:t>
            </a:r>
            <a:r>
              <a:rPr lang="en-US" sz="3200" dirty="0">
                <a:solidFill>
                  <a:schemeClr val="tx1"/>
                </a:solidFill>
              </a:rPr>
              <a:t>[THIS WORK]: LWE </a:t>
            </a:r>
            <a:r>
              <a:rPr lang="en-US" sz="3200" dirty="0">
                <a:solidFill>
                  <a:schemeClr val="tx1"/>
                </a:solidFill>
                <a:sym typeface="Wingdings" pitchFamily="2" charset="2"/>
              </a:rPr>
              <a:t> “Very” Lossy Functions</a:t>
            </a:r>
            <a:endParaRPr lang="en-US" sz="3200" dirty="0">
              <a:solidFill>
                <a:schemeClr val="tx1"/>
              </a:solidFill>
            </a:endParaRPr>
          </a:p>
        </p:txBody>
      </p:sp>
      <p:sp>
        <p:nvSpPr>
          <p:cNvPr id="6" name="Rectangular Callout 5">
            <a:extLst>
              <a:ext uri="{FF2B5EF4-FFF2-40B4-BE49-F238E27FC236}">
                <a16:creationId xmlns:a16="http://schemas.microsoft.com/office/drawing/2014/main" id="{F4ED69BD-645B-C7EC-BFDB-F5D84F99B876}"/>
              </a:ext>
            </a:extLst>
          </p:cNvPr>
          <p:cNvSpPr/>
          <p:nvPr/>
        </p:nvSpPr>
        <p:spPr>
          <a:xfrm>
            <a:off x="519544" y="5569504"/>
            <a:ext cx="11152909" cy="997527"/>
          </a:xfrm>
          <a:prstGeom prst="wedgeRectCallout">
            <a:avLst>
              <a:gd name="adj1" fmla="val -1211"/>
              <a:gd name="adj2" fmla="val -124837"/>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Existing LWE-based lossy functions not very lossy (e.g. </a:t>
            </a:r>
            <a:r>
              <a:rPr lang="en-US" dirty="0">
                <a:solidFill>
                  <a:schemeClr val="tx1"/>
                </a:solidFill>
              </a:rPr>
              <a:t>[Peikert-Waters’08, Alwen-Krenn-Pietrzak-Wichs’13, Döttling-Garg-Ishai-Malavolta-Mour-Ostrovsky’19, </a:t>
            </a:r>
            <a:r>
              <a:rPr lang="en-US" dirty="0" err="1">
                <a:solidFill>
                  <a:schemeClr val="tx1"/>
                </a:solidFill>
              </a:rPr>
              <a:t>Hofheinz-Hostákova</a:t>
            </a:r>
            <a:r>
              <a:rPr lang="en-US" dirty="0">
                <a:solidFill>
                  <a:schemeClr val="tx1"/>
                </a:solidFill>
              </a:rPr>
              <a:t>́-Kastner-Klein-Ünal’24]</a:t>
            </a:r>
            <a:r>
              <a:rPr lang="en-US" sz="2800" dirty="0">
                <a:solidFill>
                  <a:schemeClr val="tx1"/>
                </a:solidFill>
              </a:rPr>
              <a:t>)</a:t>
            </a:r>
          </a:p>
        </p:txBody>
      </p:sp>
    </p:spTree>
    <p:extLst>
      <p:ext uri="{BB962C8B-B14F-4D97-AF65-F5344CB8AC3E}">
        <p14:creationId xmlns:p14="http://schemas.microsoft.com/office/powerpoint/2010/main" val="388345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8D933-D409-A683-5ACE-EDEE219FA971}"/>
              </a:ext>
            </a:extLst>
          </p:cNvPr>
          <p:cNvSpPr txBox="1"/>
          <p:nvPr/>
        </p:nvSpPr>
        <p:spPr>
          <a:xfrm>
            <a:off x="401782" y="387928"/>
            <a:ext cx="3874843" cy="707886"/>
          </a:xfrm>
          <a:prstGeom prst="rect">
            <a:avLst/>
          </a:prstGeom>
          <a:noFill/>
        </p:spPr>
        <p:txBody>
          <a:bodyPr wrap="none" rtlCol="0">
            <a:spAutoFit/>
          </a:bodyPr>
          <a:lstStyle/>
          <a:p>
            <a:r>
              <a:rPr lang="en-US" sz="4000" dirty="0"/>
              <a:t>Subsequent Work</a:t>
            </a:r>
          </a:p>
        </p:txBody>
      </p:sp>
      <p:sp>
        <p:nvSpPr>
          <p:cNvPr id="3" name="Rectangle 2">
            <a:extLst>
              <a:ext uri="{FF2B5EF4-FFF2-40B4-BE49-F238E27FC236}">
                <a16:creationId xmlns:a16="http://schemas.microsoft.com/office/drawing/2014/main" id="{D12D3B48-4EEC-4B65-5273-85CDD4CB7C9C}"/>
              </a:ext>
            </a:extLst>
          </p:cNvPr>
          <p:cNvSpPr/>
          <p:nvPr/>
        </p:nvSpPr>
        <p:spPr>
          <a:xfrm>
            <a:off x="976745" y="2334467"/>
            <a:ext cx="10238509" cy="2604655"/>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b="1" dirty="0">
                <a:solidFill>
                  <a:schemeClr val="tx1"/>
                </a:solidFill>
              </a:rPr>
              <a:t>Theorem</a:t>
            </a:r>
            <a:r>
              <a:rPr lang="en-US" sz="3200" dirty="0">
                <a:solidFill>
                  <a:schemeClr val="tx1"/>
                </a:solidFill>
              </a:rPr>
              <a:t> [Waters-Wu’24b]: There exists an adaptively sound SNARG for NP, assuming all of the following:</a:t>
            </a:r>
          </a:p>
          <a:p>
            <a:pPr marL="457200" indent="-457200">
              <a:buFont typeface="Arial" panose="020B0604020202020204" pitchFamily="34" charset="0"/>
              <a:buChar char="•"/>
            </a:pPr>
            <a:r>
              <a:rPr lang="en-US" sz="3200" dirty="0">
                <a:solidFill>
                  <a:schemeClr val="tx1"/>
                </a:solidFill>
              </a:rPr>
              <a:t>Subexponentially secure Indistinguishability Obfuscation</a:t>
            </a:r>
          </a:p>
          <a:p>
            <a:pPr marL="457200" indent="-457200">
              <a:buFont typeface="Arial" panose="020B0604020202020204" pitchFamily="34" charset="0"/>
              <a:buChar char="•"/>
            </a:pPr>
            <a:r>
              <a:rPr lang="en-US" sz="3200" dirty="0">
                <a:solidFill>
                  <a:schemeClr val="tx1"/>
                </a:solidFill>
              </a:rPr>
              <a:t>Subexponentially secure One-Way Functions (OWF)</a:t>
            </a:r>
          </a:p>
          <a:p>
            <a:pPr marL="457200" indent="-457200">
              <a:buFont typeface="Arial" panose="020B0604020202020204" pitchFamily="34" charset="0"/>
              <a:buChar char="•"/>
            </a:pPr>
            <a:r>
              <a:rPr lang="en-US" sz="3200" dirty="0" err="1">
                <a:solidFill>
                  <a:schemeClr val="tx1"/>
                </a:solidFill>
              </a:rPr>
              <a:t>Polynomially</a:t>
            </a:r>
            <a:r>
              <a:rPr lang="en-US" sz="3200" dirty="0">
                <a:solidFill>
                  <a:schemeClr val="tx1"/>
                </a:solidFill>
              </a:rPr>
              <a:t> secure </a:t>
            </a:r>
            <a:r>
              <a:rPr lang="en-US" sz="3200" b="1" dirty="0">
                <a:solidFill>
                  <a:schemeClr val="tx1"/>
                </a:solidFill>
              </a:rPr>
              <a:t>perfectly re-</a:t>
            </a:r>
            <a:r>
              <a:rPr lang="en-US" sz="3200" b="1" dirty="0" err="1">
                <a:solidFill>
                  <a:schemeClr val="tx1"/>
                </a:solidFill>
              </a:rPr>
              <a:t>randomizeable</a:t>
            </a:r>
            <a:r>
              <a:rPr lang="en-US" sz="3200" b="1" dirty="0">
                <a:solidFill>
                  <a:schemeClr val="tx1"/>
                </a:solidFill>
              </a:rPr>
              <a:t> </a:t>
            </a:r>
            <a:r>
              <a:rPr lang="en-US" sz="3200" dirty="0">
                <a:solidFill>
                  <a:schemeClr val="tx1"/>
                </a:solidFill>
              </a:rPr>
              <a:t>OWFs</a:t>
            </a:r>
          </a:p>
        </p:txBody>
      </p:sp>
      <p:cxnSp>
        <p:nvCxnSpPr>
          <p:cNvPr id="7" name="Straight Connector 6">
            <a:extLst>
              <a:ext uri="{FF2B5EF4-FFF2-40B4-BE49-F238E27FC236}">
                <a16:creationId xmlns:a16="http://schemas.microsoft.com/office/drawing/2014/main" id="{474F7C99-19F7-0ADE-F2A9-A79DAC275F75}"/>
              </a:ext>
            </a:extLst>
          </p:cNvPr>
          <p:cNvCxnSpPr/>
          <p:nvPr/>
        </p:nvCxnSpPr>
        <p:spPr>
          <a:xfrm flipH="1">
            <a:off x="1385455" y="4572001"/>
            <a:ext cx="94072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5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07466D-72DE-8139-1341-9FDC026D965F}"/>
              </a:ext>
            </a:extLst>
          </p:cNvPr>
          <p:cNvSpPr txBox="1"/>
          <p:nvPr/>
        </p:nvSpPr>
        <p:spPr>
          <a:xfrm>
            <a:off x="401782" y="387928"/>
            <a:ext cx="5593070" cy="707886"/>
          </a:xfrm>
          <a:prstGeom prst="rect">
            <a:avLst/>
          </a:prstGeom>
          <a:noFill/>
        </p:spPr>
        <p:txBody>
          <a:bodyPr wrap="none" rtlCol="0">
            <a:spAutoFit/>
          </a:bodyPr>
          <a:lstStyle/>
          <a:p>
            <a:r>
              <a:rPr lang="en-US" sz="4000" dirty="0"/>
              <a:t>On Complexity Leveraging</a:t>
            </a:r>
          </a:p>
        </p:txBody>
      </p:sp>
      <p:pic>
        <p:nvPicPr>
          <p:cNvPr id="5" name="Graphic 4" descr="Male profile with solid fill">
            <a:extLst>
              <a:ext uri="{FF2B5EF4-FFF2-40B4-BE49-F238E27FC236}">
                <a16:creationId xmlns:a16="http://schemas.microsoft.com/office/drawing/2014/main" id="{E43FF2E8-9073-EEAF-EC15-43F82C3E6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1166" y="2071722"/>
            <a:ext cx="1967345" cy="1967345"/>
          </a:xfrm>
          <a:prstGeom prst="rect">
            <a:avLst/>
          </a:prstGeom>
        </p:spPr>
      </p:pic>
      <p:pic>
        <p:nvPicPr>
          <p:cNvPr id="6" name="Graphic 5" descr="Monster with solid fill">
            <a:extLst>
              <a:ext uri="{FF2B5EF4-FFF2-40B4-BE49-F238E27FC236}">
                <a16:creationId xmlns:a16="http://schemas.microsoft.com/office/drawing/2014/main" id="{772E2D51-0418-83D8-5F65-295FA0CF26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1233" y="1496493"/>
            <a:ext cx="1967344" cy="1967344"/>
          </a:xfrm>
          <a:prstGeom prst="rect">
            <a:avLst/>
          </a:prstGeom>
        </p:spPr>
      </p:pic>
      <p:pic>
        <p:nvPicPr>
          <p:cNvPr id="7" name="Picture 6">
            <a:extLst>
              <a:ext uri="{FF2B5EF4-FFF2-40B4-BE49-F238E27FC236}">
                <a16:creationId xmlns:a16="http://schemas.microsoft.com/office/drawing/2014/main" id="{C6CBDC2A-A83B-45D3-53A5-34CB0551DA26}"/>
              </a:ext>
            </a:extLst>
          </p:cNvPr>
          <p:cNvPicPr>
            <a:picLocks noChangeAspect="1"/>
          </p:cNvPicPr>
          <p:nvPr/>
        </p:nvPicPr>
        <p:blipFill>
          <a:blip r:embed="rId7"/>
          <a:stretch>
            <a:fillRect/>
          </a:stretch>
        </p:blipFill>
        <p:spPr>
          <a:xfrm>
            <a:off x="7056180" y="2085152"/>
            <a:ext cx="689842" cy="302857"/>
          </a:xfrm>
          <a:prstGeom prst="rect">
            <a:avLst/>
          </a:prstGeom>
        </p:spPr>
      </p:pic>
      <p:grpSp>
        <p:nvGrpSpPr>
          <p:cNvPr id="18" name="Group 17">
            <a:extLst>
              <a:ext uri="{FF2B5EF4-FFF2-40B4-BE49-F238E27FC236}">
                <a16:creationId xmlns:a16="http://schemas.microsoft.com/office/drawing/2014/main" id="{A4615A06-B54E-78BC-6B4D-6AD3F1E44051}"/>
              </a:ext>
            </a:extLst>
          </p:cNvPr>
          <p:cNvGrpSpPr/>
          <p:nvPr/>
        </p:nvGrpSpPr>
        <p:grpSpPr>
          <a:xfrm>
            <a:off x="6661831" y="1870943"/>
            <a:ext cx="1609335" cy="1378416"/>
            <a:chOff x="4232562" y="3020419"/>
            <a:chExt cx="3671457" cy="1378416"/>
          </a:xfrm>
        </p:grpSpPr>
        <p:cxnSp>
          <p:nvCxnSpPr>
            <p:cNvPr id="8" name="Straight Arrow Connector 7">
              <a:extLst>
                <a:ext uri="{FF2B5EF4-FFF2-40B4-BE49-F238E27FC236}">
                  <a16:creationId xmlns:a16="http://schemas.microsoft.com/office/drawing/2014/main" id="{B05143CF-D3AC-A4B5-BC1C-ED4ACDD558EF}"/>
                </a:ext>
              </a:extLst>
            </p:cNvPr>
            <p:cNvCxnSpPr>
              <a:cxnSpLocks/>
            </p:cNvCxnSpPr>
            <p:nvPr/>
          </p:nvCxnSpPr>
          <p:spPr>
            <a:xfrm flipH="1">
              <a:off x="4232562" y="3717593"/>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360D2F2-AF75-230F-DE71-D64AF503BFBA}"/>
                </a:ext>
              </a:extLst>
            </p:cNvPr>
            <p:cNvCxnSpPr>
              <a:cxnSpLocks/>
            </p:cNvCxnSpPr>
            <p:nvPr/>
          </p:nvCxnSpPr>
          <p:spPr>
            <a:xfrm>
              <a:off x="4287982" y="4398835"/>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DD056F5-8F2F-CF90-7A8D-25E170035122}"/>
                </a:ext>
              </a:extLst>
            </p:cNvPr>
            <p:cNvCxnSpPr>
              <a:cxnSpLocks/>
            </p:cNvCxnSpPr>
            <p:nvPr/>
          </p:nvCxnSpPr>
          <p:spPr>
            <a:xfrm>
              <a:off x="4287982" y="3020419"/>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143CB252-51A8-F237-984D-1F021E912007}"/>
              </a:ext>
            </a:extLst>
          </p:cNvPr>
          <p:cNvPicPr>
            <a:picLocks noChangeAspect="1"/>
          </p:cNvPicPr>
          <p:nvPr/>
        </p:nvPicPr>
        <p:blipFill>
          <a:blip r:embed="rId8"/>
          <a:stretch>
            <a:fillRect/>
          </a:stretch>
        </p:blipFill>
        <p:spPr>
          <a:xfrm>
            <a:off x="7226243" y="2872998"/>
            <a:ext cx="349716" cy="279773"/>
          </a:xfrm>
          <a:prstGeom prst="rect">
            <a:avLst/>
          </a:prstGeom>
        </p:spPr>
      </p:pic>
      <p:grpSp>
        <p:nvGrpSpPr>
          <p:cNvPr id="20" name="Group 19">
            <a:extLst>
              <a:ext uri="{FF2B5EF4-FFF2-40B4-BE49-F238E27FC236}">
                <a16:creationId xmlns:a16="http://schemas.microsoft.com/office/drawing/2014/main" id="{B65772D6-2892-E198-3C77-5DCF9CDC2C30}"/>
              </a:ext>
            </a:extLst>
          </p:cNvPr>
          <p:cNvGrpSpPr/>
          <p:nvPr/>
        </p:nvGrpSpPr>
        <p:grpSpPr>
          <a:xfrm>
            <a:off x="2869326" y="2529467"/>
            <a:ext cx="1609335" cy="681242"/>
            <a:chOff x="4232562" y="3717593"/>
            <a:chExt cx="3671457" cy="681242"/>
          </a:xfrm>
        </p:grpSpPr>
        <p:cxnSp>
          <p:nvCxnSpPr>
            <p:cNvPr id="21" name="Straight Arrow Connector 20">
              <a:extLst>
                <a:ext uri="{FF2B5EF4-FFF2-40B4-BE49-F238E27FC236}">
                  <a16:creationId xmlns:a16="http://schemas.microsoft.com/office/drawing/2014/main" id="{F558C50E-2E6C-C231-E5A4-EBE226195A97}"/>
                </a:ext>
              </a:extLst>
            </p:cNvPr>
            <p:cNvCxnSpPr>
              <a:cxnSpLocks/>
            </p:cNvCxnSpPr>
            <p:nvPr/>
          </p:nvCxnSpPr>
          <p:spPr>
            <a:xfrm flipH="1">
              <a:off x="4232562" y="3717593"/>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0F788B-C053-E6A4-6583-B881D813C6F3}"/>
                </a:ext>
              </a:extLst>
            </p:cNvPr>
            <p:cNvCxnSpPr>
              <a:cxnSpLocks/>
            </p:cNvCxnSpPr>
            <p:nvPr/>
          </p:nvCxnSpPr>
          <p:spPr>
            <a:xfrm>
              <a:off x="4287982" y="4398835"/>
              <a:ext cx="361603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Graphic 23" descr="Monster with solid fill">
            <a:extLst>
              <a:ext uri="{FF2B5EF4-FFF2-40B4-BE49-F238E27FC236}">
                <a16:creationId xmlns:a16="http://schemas.microsoft.com/office/drawing/2014/main" id="{864D8BBF-679E-5182-6850-70881162C6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4822" y="1629934"/>
            <a:ext cx="1799066" cy="1799066"/>
          </a:xfrm>
          <a:prstGeom prst="rect">
            <a:avLst/>
          </a:prstGeom>
        </p:spPr>
      </p:pic>
      <p:pic>
        <p:nvPicPr>
          <p:cNvPr id="25" name="Picture 24">
            <a:extLst>
              <a:ext uri="{FF2B5EF4-FFF2-40B4-BE49-F238E27FC236}">
                <a16:creationId xmlns:a16="http://schemas.microsoft.com/office/drawing/2014/main" id="{34278F80-4113-AF90-ADB5-725391315FE0}"/>
              </a:ext>
            </a:extLst>
          </p:cNvPr>
          <p:cNvPicPr>
            <a:picLocks noChangeAspect="1"/>
          </p:cNvPicPr>
          <p:nvPr/>
        </p:nvPicPr>
        <p:blipFill>
          <a:blip r:embed="rId7"/>
          <a:stretch>
            <a:fillRect/>
          </a:stretch>
        </p:blipFill>
        <p:spPr>
          <a:xfrm>
            <a:off x="3229926" y="2128095"/>
            <a:ext cx="689842" cy="302857"/>
          </a:xfrm>
          <a:prstGeom prst="rect">
            <a:avLst/>
          </a:prstGeom>
        </p:spPr>
      </p:pic>
      <p:pic>
        <p:nvPicPr>
          <p:cNvPr id="26" name="Picture 25">
            <a:extLst>
              <a:ext uri="{FF2B5EF4-FFF2-40B4-BE49-F238E27FC236}">
                <a16:creationId xmlns:a16="http://schemas.microsoft.com/office/drawing/2014/main" id="{6E78416B-5A53-D0EB-35E4-F449E9C2F9C8}"/>
              </a:ext>
            </a:extLst>
          </p:cNvPr>
          <p:cNvPicPr>
            <a:picLocks noChangeAspect="1"/>
          </p:cNvPicPr>
          <p:nvPr/>
        </p:nvPicPr>
        <p:blipFill>
          <a:blip r:embed="rId11"/>
          <a:stretch>
            <a:fillRect/>
          </a:stretch>
        </p:blipFill>
        <p:spPr>
          <a:xfrm>
            <a:off x="3045945" y="2756794"/>
            <a:ext cx="994182" cy="418603"/>
          </a:xfrm>
          <a:prstGeom prst="rect">
            <a:avLst/>
          </a:prstGeom>
        </p:spPr>
      </p:pic>
      <p:pic>
        <p:nvPicPr>
          <p:cNvPr id="27" name="Picture 26">
            <a:extLst>
              <a:ext uri="{FF2B5EF4-FFF2-40B4-BE49-F238E27FC236}">
                <a16:creationId xmlns:a16="http://schemas.microsoft.com/office/drawing/2014/main" id="{6F543E91-F5A8-72DF-F94A-F3CDC5FAA704}"/>
              </a:ext>
            </a:extLst>
          </p:cNvPr>
          <p:cNvPicPr>
            <a:picLocks noChangeAspect="1"/>
          </p:cNvPicPr>
          <p:nvPr/>
        </p:nvPicPr>
        <p:blipFill>
          <a:blip r:embed="rId12"/>
          <a:stretch>
            <a:fillRect/>
          </a:stretch>
        </p:blipFill>
        <p:spPr>
          <a:xfrm>
            <a:off x="7544823" y="1288925"/>
            <a:ext cx="433951" cy="464948"/>
          </a:xfrm>
          <a:prstGeom prst="rect">
            <a:avLst/>
          </a:prstGeom>
        </p:spPr>
      </p:pic>
      <p:grpSp>
        <p:nvGrpSpPr>
          <p:cNvPr id="31" name="Group 30">
            <a:extLst>
              <a:ext uri="{FF2B5EF4-FFF2-40B4-BE49-F238E27FC236}">
                <a16:creationId xmlns:a16="http://schemas.microsoft.com/office/drawing/2014/main" id="{FC2076EA-5937-D6CE-2DB2-686C8DC0C309}"/>
              </a:ext>
            </a:extLst>
          </p:cNvPr>
          <p:cNvGrpSpPr/>
          <p:nvPr/>
        </p:nvGrpSpPr>
        <p:grpSpPr>
          <a:xfrm>
            <a:off x="2319354" y="3904069"/>
            <a:ext cx="2447363" cy="523220"/>
            <a:chOff x="5785658" y="5004262"/>
            <a:chExt cx="2447363" cy="523220"/>
          </a:xfrm>
        </p:grpSpPr>
        <p:sp>
          <p:nvSpPr>
            <p:cNvPr id="29" name="TextBox 28">
              <a:extLst>
                <a:ext uri="{FF2B5EF4-FFF2-40B4-BE49-F238E27FC236}">
                  <a16:creationId xmlns:a16="http://schemas.microsoft.com/office/drawing/2014/main" id="{80823CEF-3B44-483D-559E-8BFF0C7638AE}"/>
                </a:ext>
              </a:extLst>
            </p:cNvPr>
            <p:cNvSpPr txBox="1"/>
            <p:nvPr/>
          </p:nvSpPr>
          <p:spPr>
            <a:xfrm>
              <a:off x="5785658" y="5004262"/>
              <a:ext cx="1269899" cy="523220"/>
            </a:xfrm>
            <a:prstGeom prst="rect">
              <a:avLst/>
            </a:prstGeom>
            <a:noFill/>
          </p:spPr>
          <p:txBody>
            <a:bodyPr wrap="none" rtlCol="0">
              <a:spAutoFit/>
            </a:bodyPr>
            <a:lstStyle/>
            <a:p>
              <a:r>
                <a:rPr lang="en-US" sz="2800" dirty="0"/>
                <a:t>Wins if </a:t>
              </a:r>
            </a:p>
          </p:txBody>
        </p:sp>
        <p:pic>
          <p:nvPicPr>
            <p:cNvPr id="30" name="Picture 29">
              <a:extLst>
                <a:ext uri="{FF2B5EF4-FFF2-40B4-BE49-F238E27FC236}">
                  <a16:creationId xmlns:a16="http://schemas.microsoft.com/office/drawing/2014/main" id="{E6ECB3B9-60D4-5AD6-D433-6C12291F92BD}"/>
                </a:ext>
              </a:extLst>
            </p:cNvPr>
            <p:cNvPicPr>
              <a:picLocks noChangeAspect="1"/>
            </p:cNvPicPr>
            <p:nvPr/>
          </p:nvPicPr>
          <p:blipFill>
            <a:blip r:embed="rId13"/>
            <a:stretch>
              <a:fillRect/>
            </a:stretch>
          </p:blipFill>
          <p:spPr>
            <a:xfrm>
              <a:off x="7001121" y="5010263"/>
              <a:ext cx="1231900" cy="381000"/>
            </a:xfrm>
            <a:prstGeom prst="rect">
              <a:avLst/>
            </a:prstGeom>
          </p:spPr>
        </p:pic>
      </p:grpSp>
      <p:pic>
        <p:nvPicPr>
          <p:cNvPr id="32" name="Picture 31">
            <a:extLst>
              <a:ext uri="{FF2B5EF4-FFF2-40B4-BE49-F238E27FC236}">
                <a16:creationId xmlns:a16="http://schemas.microsoft.com/office/drawing/2014/main" id="{C11738D2-D633-24FB-BE1A-502D2E6C227C}"/>
              </a:ext>
            </a:extLst>
          </p:cNvPr>
          <p:cNvPicPr>
            <a:picLocks noChangeAspect="1"/>
          </p:cNvPicPr>
          <p:nvPr/>
        </p:nvPicPr>
        <p:blipFill>
          <a:blip r:embed="rId14"/>
          <a:stretch>
            <a:fillRect/>
          </a:stretch>
        </p:blipFill>
        <p:spPr>
          <a:xfrm>
            <a:off x="6177313" y="3880897"/>
            <a:ext cx="3492500" cy="546100"/>
          </a:xfrm>
          <a:prstGeom prst="rect">
            <a:avLst/>
          </a:prstGeom>
        </p:spPr>
      </p:pic>
      <p:grpSp>
        <p:nvGrpSpPr>
          <p:cNvPr id="36" name="Group 35">
            <a:extLst>
              <a:ext uri="{FF2B5EF4-FFF2-40B4-BE49-F238E27FC236}">
                <a16:creationId xmlns:a16="http://schemas.microsoft.com/office/drawing/2014/main" id="{75D25DDD-A5A4-F8DF-38FE-CBE9DC1736C1}"/>
              </a:ext>
            </a:extLst>
          </p:cNvPr>
          <p:cNvGrpSpPr/>
          <p:nvPr/>
        </p:nvGrpSpPr>
        <p:grpSpPr>
          <a:xfrm>
            <a:off x="511233" y="4669426"/>
            <a:ext cx="11169534" cy="914400"/>
            <a:chOff x="401783" y="4688227"/>
            <a:chExt cx="11169534" cy="914400"/>
          </a:xfrm>
        </p:grpSpPr>
        <p:sp>
          <p:nvSpPr>
            <p:cNvPr id="33" name="Rectangle 32">
              <a:extLst>
                <a:ext uri="{FF2B5EF4-FFF2-40B4-BE49-F238E27FC236}">
                  <a16:creationId xmlns:a16="http://schemas.microsoft.com/office/drawing/2014/main" id="{AC9A3FCF-E7C2-0640-5E8A-6EDD4F2C4DBB}"/>
                </a:ext>
              </a:extLst>
            </p:cNvPr>
            <p:cNvSpPr/>
            <p:nvPr/>
          </p:nvSpPr>
          <p:spPr>
            <a:xfrm>
              <a:off x="401783" y="4688227"/>
              <a:ext cx="11169534" cy="914400"/>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Assume </a:t>
              </a:r>
              <a:r>
                <a:rPr lang="en-US" sz="2800" i="1" dirty="0">
                  <a:solidFill>
                    <a:schemeClr val="tx1"/>
                  </a:solidFill>
                </a:rPr>
                <a:t>sub-exponential</a:t>
              </a:r>
              <a:r>
                <a:rPr lang="en-US" sz="2800" dirty="0">
                  <a:solidFill>
                    <a:schemeClr val="tx1"/>
                  </a:solidFill>
                </a:rPr>
                <a:t> selective soundness + set security parameter &gt;&gt;         </a:t>
              </a:r>
              <a:r>
                <a:rPr lang="en-US" sz="2800" dirty="0">
                  <a:solidFill>
                    <a:schemeClr val="tx1"/>
                  </a:solidFill>
                  <a:sym typeface="Wingdings" pitchFamily="2" charset="2"/>
                </a:rPr>
                <a:t> even exponentially small success probabilities impossible </a:t>
              </a:r>
              <a:endParaRPr lang="en-US" sz="2800" dirty="0">
                <a:solidFill>
                  <a:schemeClr val="tx1"/>
                </a:solidFill>
              </a:endParaRPr>
            </a:p>
          </p:txBody>
        </p:sp>
        <p:pic>
          <p:nvPicPr>
            <p:cNvPr id="35" name="Picture 34">
              <a:extLst>
                <a:ext uri="{FF2B5EF4-FFF2-40B4-BE49-F238E27FC236}">
                  <a16:creationId xmlns:a16="http://schemas.microsoft.com/office/drawing/2014/main" id="{170AA60B-60F0-8C44-8BEA-4C7BBC22C495}"/>
                </a:ext>
              </a:extLst>
            </p:cNvPr>
            <p:cNvPicPr>
              <a:picLocks noChangeAspect="1"/>
            </p:cNvPicPr>
            <p:nvPr/>
          </p:nvPicPr>
          <p:blipFill>
            <a:blip r:embed="rId15"/>
            <a:stretch>
              <a:fillRect/>
            </a:stretch>
          </p:blipFill>
          <p:spPr>
            <a:xfrm>
              <a:off x="11036043" y="4721477"/>
              <a:ext cx="419100" cy="469900"/>
            </a:xfrm>
            <a:prstGeom prst="rect">
              <a:avLst/>
            </a:prstGeom>
          </p:spPr>
        </p:pic>
      </p:grpSp>
      <p:grpSp>
        <p:nvGrpSpPr>
          <p:cNvPr id="38" name="Group 37">
            <a:extLst>
              <a:ext uri="{FF2B5EF4-FFF2-40B4-BE49-F238E27FC236}">
                <a16:creationId xmlns:a16="http://schemas.microsoft.com/office/drawing/2014/main" id="{DA869F4D-648D-02EB-C0F1-F849DB62B114}"/>
              </a:ext>
            </a:extLst>
          </p:cNvPr>
          <p:cNvGrpSpPr/>
          <p:nvPr/>
        </p:nvGrpSpPr>
        <p:grpSpPr>
          <a:xfrm>
            <a:off x="2105891" y="5815272"/>
            <a:ext cx="7980219" cy="914400"/>
            <a:chOff x="1734794" y="5815272"/>
            <a:chExt cx="7980219" cy="914400"/>
          </a:xfrm>
        </p:grpSpPr>
        <p:sp>
          <p:nvSpPr>
            <p:cNvPr id="34" name="Rectangle 33">
              <a:extLst>
                <a:ext uri="{FF2B5EF4-FFF2-40B4-BE49-F238E27FC236}">
                  <a16:creationId xmlns:a16="http://schemas.microsoft.com/office/drawing/2014/main" id="{ABD81326-04D5-4541-EC84-F57FFAE05683}"/>
                </a:ext>
              </a:extLst>
            </p:cNvPr>
            <p:cNvSpPr/>
            <p:nvPr/>
          </p:nvSpPr>
          <p:spPr>
            <a:xfrm>
              <a:off x="1734794" y="5815272"/>
              <a:ext cx="7980219" cy="91440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Problem: </a:t>
              </a:r>
              <a:r>
                <a:rPr lang="en-US" sz="2800" dirty="0">
                  <a:solidFill>
                    <a:schemeClr val="tx1"/>
                  </a:solidFill>
                </a:rPr>
                <a:t>parameters grow with       </a:t>
              </a:r>
              <a:r>
                <a:rPr lang="en-US" sz="2800" dirty="0">
                  <a:solidFill>
                    <a:schemeClr val="tx1"/>
                  </a:solidFill>
                  <a:sym typeface="Wingdings" pitchFamily="2" charset="2"/>
                </a:rPr>
                <a:t> not succinct!</a:t>
              </a:r>
              <a:r>
                <a:rPr lang="en-US" sz="2800" dirty="0">
                  <a:solidFill>
                    <a:schemeClr val="tx1"/>
                  </a:solidFill>
                </a:rPr>
                <a:t>   </a:t>
              </a:r>
            </a:p>
          </p:txBody>
        </p:sp>
        <p:pic>
          <p:nvPicPr>
            <p:cNvPr id="37" name="Picture 36">
              <a:extLst>
                <a:ext uri="{FF2B5EF4-FFF2-40B4-BE49-F238E27FC236}">
                  <a16:creationId xmlns:a16="http://schemas.microsoft.com/office/drawing/2014/main" id="{17EEDAAF-26B2-CB50-2421-EB2E2A907A5C}"/>
                </a:ext>
              </a:extLst>
            </p:cNvPr>
            <p:cNvPicPr>
              <a:picLocks noChangeAspect="1"/>
            </p:cNvPicPr>
            <p:nvPr/>
          </p:nvPicPr>
          <p:blipFill>
            <a:blip r:embed="rId15"/>
            <a:stretch>
              <a:fillRect/>
            </a:stretch>
          </p:blipFill>
          <p:spPr>
            <a:xfrm>
              <a:off x="6719269" y="6037522"/>
              <a:ext cx="419100" cy="469900"/>
            </a:xfrm>
            <a:prstGeom prst="rect">
              <a:avLst/>
            </a:prstGeom>
          </p:spPr>
        </p:pic>
      </p:grpSp>
      <p:sp>
        <p:nvSpPr>
          <p:cNvPr id="39" name="TextBox 38">
            <a:extLst>
              <a:ext uri="{FF2B5EF4-FFF2-40B4-BE49-F238E27FC236}">
                <a16:creationId xmlns:a16="http://schemas.microsoft.com/office/drawing/2014/main" id="{CFBF7139-9F58-7CBC-959A-E0CF9BC8A8DF}"/>
              </a:ext>
            </a:extLst>
          </p:cNvPr>
          <p:cNvSpPr txBox="1"/>
          <p:nvPr/>
        </p:nvSpPr>
        <p:spPr>
          <a:xfrm>
            <a:off x="6564158" y="1314713"/>
            <a:ext cx="1002197" cy="523220"/>
          </a:xfrm>
          <a:prstGeom prst="rect">
            <a:avLst/>
          </a:prstGeom>
          <a:noFill/>
        </p:spPr>
        <p:txBody>
          <a:bodyPr wrap="none" rtlCol="0">
            <a:spAutoFit/>
          </a:bodyPr>
          <a:lstStyle/>
          <a:p>
            <a:r>
              <a:rPr lang="en-US" sz="2800" dirty="0"/>
              <a:t>guess</a:t>
            </a:r>
          </a:p>
        </p:txBody>
      </p:sp>
      <p:sp>
        <p:nvSpPr>
          <p:cNvPr id="2" name="Right Arrow 1">
            <a:extLst>
              <a:ext uri="{FF2B5EF4-FFF2-40B4-BE49-F238E27FC236}">
                <a16:creationId xmlns:a16="http://schemas.microsoft.com/office/drawing/2014/main" id="{63E5B29E-A3BA-A1E3-C6D3-E15BCAF3EAF3}"/>
              </a:ext>
            </a:extLst>
          </p:cNvPr>
          <p:cNvSpPr/>
          <p:nvPr/>
        </p:nvSpPr>
        <p:spPr>
          <a:xfrm>
            <a:off x="5291861" y="3988184"/>
            <a:ext cx="451761" cy="37017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130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44716</TotalTime>
  <Words>2886</Words>
  <Application>Microsoft Macintosh PowerPoint</Application>
  <PresentationFormat>Widescreen</PresentationFormat>
  <Paragraphs>173</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Wingdings</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Zhandry</dc:creator>
  <cp:lastModifiedBy>Mark Zhandry</cp:lastModifiedBy>
  <cp:revision>1056</cp:revision>
  <cp:lastPrinted>2024-01-31T23:28:04Z</cp:lastPrinted>
  <dcterms:created xsi:type="dcterms:W3CDTF">2023-04-06T23:44:15Z</dcterms:created>
  <dcterms:modified xsi:type="dcterms:W3CDTF">2024-08-19T03:46:26Z</dcterms:modified>
</cp:coreProperties>
</file>