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748" r:id="rId3"/>
    <p:sldId id="989" r:id="rId4"/>
    <p:sldId id="990" r:id="rId5"/>
    <p:sldId id="991" r:id="rId6"/>
    <p:sldId id="992" r:id="rId7"/>
    <p:sldId id="993" r:id="rId8"/>
    <p:sldId id="994" r:id="rId9"/>
    <p:sldId id="995" r:id="rId10"/>
    <p:sldId id="996" r:id="rId11"/>
    <p:sldId id="997" r:id="rId12"/>
    <p:sldId id="998" r:id="rId13"/>
    <p:sldId id="999" r:id="rId14"/>
    <p:sldId id="1000" r:id="rId15"/>
    <p:sldId id="1001" r:id="rId16"/>
    <p:sldId id="1002" r:id="rId17"/>
    <p:sldId id="1004" r:id="rId18"/>
    <p:sldId id="1012" r:id="rId19"/>
    <p:sldId id="1005" r:id="rId20"/>
    <p:sldId id="1003" r:id="rId21"/>
    <p:sldId id="1006" r:id="rId22"/>
    <p:sldId id="1008" r:id="rId23"/>
    <p:sldId id="1009" r:id="rId24"/>
    <p:sldId id="1010" r:id="rId25"/>
    <p:sldId id="1011" r:id="rId2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cmmi10" panose="020B0500000000000000" pitchFamily="3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DCDFF"/>
    <a:srgbClr val="CDFFDE"/>
    <a:srgbClr val="FFFFCC"/>
    <a:srgbClr val="FFFFE1"/>
    <a:srgbClr val="E7E7FF"/>
    <a:srgbClr val="FFE7E7"/>
    <a:srgbClr val="E1E1FF"/>
    <a:srgbClr val="FFE1E1"/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8" autoAdjust="0"/>
    <p:restoredTop sz="99094" autoAdjust="0"/>
  </p:normalViewPr>
  <p:slideViewPr>
    <p:cSldViewPr snapToGrid="0">
      <p:cViewPr varScale="1">
        <p:scale>
          <a:sx n="64" d="100"/>
          <a:sy n="64" d="100"/>
        </p:scale>
        <p:origin x="9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7" d="100"/>
        <a:sy n="127" d="100"/>
      </p:scale>
      <p:origin x="0" y="-5064"/>
    </p:cViewPr>
  </p:sorterViewPr>
  <p:notesViewPr>
    <p:cSldViewPr snapToGrid="0">
      <p:cViewPr varScale="1">
        <p:scale>
          <a:sx n="86" d="100"/>
          <a:sy n="86" d="100"/>
        </p:scale>
        <p:origin x="3864" y="5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58802098921468E-2"/>
          <c:y val="2.2805217255626523E-2"/>
          <c:w val="0.82925050832817992"/>
          <c:h val="0.833297142625213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CTX+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16B</c:v>
                </c:pt>
                <c:pt idx="1">
                  <c:v>32B</c:v>
                </c:pt>
                <c:pt idx="2">
                  <c:v>64B</c:v>
                </c:pt>
                <c:pt idx="3">
                  <c:v>128B</c:v>
                </c:pt>
                <c:pt idx="4">
                  <c:v>256B</c:v>
                </c:pt>
                <c:pt idx="5">
                  <c:v>512B</c:v>
                </c:pt>
                <c:pt idx="6">
                  <c:v>1KB</c:v>
                </c:pt>
                <c:pt idx="7">
                  <c:v>2KB</c:v>
                </c:pt>
                <c:pt idx="8">
                  <c:v>4KB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223.48484848484844</c:v>
                </c:pt>
                <c:pt idx="1">
                  <c:v>204.79452054794524</c:v>
                </c:pt>
                <c:pt idx="2">
                  <c:v>202.01342281879198</c:v>
                </c:pt>
                <c:pt idx="3">
                  <c:v>180.72289156626505</c:v>
                </c:pt>
                <c:pt idx="4">
                  <c:v>152.02020202020199</c:v>
                </c:pt>
                <c:pt idx="5">
                  <c:v>116.27906976744188</c:v>
                </c:pt>
                <c:pt idx="6">
                  <c:v>87.965616045845294</c:v>
                </c:pt>
                <c:pt idx="7">
                  <c:v>56.489945155393031</c:v>
                </c:pt>
                <c:pt idx="8">
                  <c:v>35.546038543897218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EE-44DE-9F0D-0743297D9A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CTX</c:v>
                </c:pt>
              </c:strCache>
            </c:strRef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16B</c:v>
                </c:pt>
                <c:pt idx="1">
                  <c:v>32B</c:v>
                </c:pt>
                <c:pt idx="2">
                  <c:v>64B</c:v>
                </c:pt>
                <c:pt idx="3">
                  <c:v>128B</c:v>
                </c:pt>
                <c:pt idx="4">
                  <c:v>256B</c:v>
                </c:pt>
                <c:pt idx="5">
                  <c:v>512B</c:v>
                </c:pt>
                <c:pt idx="6">
                  <c:v>1KB</c:v>
                </c:pt>
                <c:pt idx="7">
                  <c:v>2KB</c:v>
                </c:pt>
                <c:pt idx="8">
                  <c:v>4KB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240.90909090909091</c:v>
                </c:pt>
                <c:pt idx="1">
                  <c:v>219.8630136986302</c:v>
                </c:pt>
                <c:pt idx="2">
                  <c:v>216.77852348993287</c:v>
                </c:pt>
                <c:pt idx="3">
                  <c:v>194.57831325301203</c:v>
                </c:pt>
                <c:pt idx="4">
                  <c:v>163.13131313131316</c:v>
                </c:pt>
                <c:pt idx="5">
                  <c:v>124.8062015503876</c:v>
                </c:pt>
                <c:pt idx="6">
                  <c:v>94.269340974212071</c:v>
                </c:pt>
                <c:pt idx="7">
                  <c:v>60.694698354661767</c:v>
                </c:pt>
                <c:pt idx="8">
                  <c:v>40.792291220556741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E-44DE-9F0D-0743297D9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085432"/>
        <c:axId val="770087400"/>
      </c:lineChart>
      <c:catAx>
        <c:axId val="77008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087400"/>
        <c:crosses val="autoZero"/>
        <c:auto val="1"/>
        <c:lblAlgn val="ctr"/>
        <c:lblOffset val="100"/>
        <c:noMultiLvlLbl val="0"/>
      </c:catAx>
      <c:valAx>
        <c:axId val="770087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08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0.17599</cdr:x>
      <cdr:y>0.12638</cdr:y>
    </cdr:from>
    <cdr:to>
      <cdr:x>1</cdr:x>
      <cdr:y>0.26784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D297C2-F6EB-91CD-5278-C7679A3DF62C}"/>
            </a:ext>
          </a:extLst>
        </cdr:cNvPr>
        <cdr:cNvSpPr txBox="1"/>
      </cdr:nvSpPr>
      <cdr:spPr>
        <a:xfrm xmlns:a="http://schemas.openxmlformats.org/drawingml/2006/main">
          <a:off x="1634714" y="654455"/>
          <a:ext cx="7653866" cy="73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50000"/>
            </a:lnSpc>
          </a:pPr>
          <a:r>
            <a:rPr lang="en-US" sz="2400" dirty="0">
              <a:solidFill>
                <a:srgbClr val="0000CC"/>
              </a:solidFill>
            </a:rPr>
            <a:t>CTX</a:t>
          </a:r>
          <a:endParaRPr lang="en-US" sz="1100" dirty="0">
            <a:solidFill>
              <a:srgbClr val="0000C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eorgia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B393-E8D5-477E-8DE9-1965D8A40220}" type="datetimeFigureOut">
              <a:rPr lang="en-US" smtClean="0">
                <a:latin typeface="Georgia" pitchFamily="18" charset="0"/>
              </a:rPr>
              <a:pPr/>
              <a:t>8/18/2024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D4FC-6D2D-426E-B7A9-3BE239CA958C}" type="slidenum">
              <a:rPr lang="en-US" smtClean="0">
                <a:latin typeface="Georgia" pitchFamily="18" charset="0"/>
              </a:rPr>
              <a:pPr/>
              <a:t>‹#›</a:t>
            </a:fld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C8E08101-B3C0-4B75-ADBA-825018E13600}" type="datetimeFigureOut">
              <a:rPr lang="en-US" smtClean="0"/>
              <a:pPr/>
              <a:t>8/18/2024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4D3D297D-9C79-48E8-8880-B836620EBD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0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58335" y="6466701"/>
            <a:ext cx="64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D77E42E-BB35-4498-9996-3D719BB5E207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47115" y="646670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D77E42E-BB35-4498-9996-3D719BB5E207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78029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7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39.xml"/><Relationship Id="rId10" Type="http://schemas.openxmlformats.org/officeDocument/2006/relationships/image" Target="../media/image17.png"/><Relationship Id="rId4" Type="http://schemas.openxmlformats.org/officeDocument/2006/relationships/tags" Target="../tags/tag38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2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3.png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image" Target="../media/image26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3846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CRYPTO 2024</a:t>
            </a:r>
            <a:r>
              <a:rPr lang="en-US" sz="2000" b="1" dirty="0">
                <a:solidFill>
                  <a:srgbClr val="FF0000"/>
                </a:solidFill>
              </a:rPr>
              <a:t>— </a:t>
            </a:r>
            <a:r>
              <a:rPr lang="en-US" sz="2000" dirty="0">
                <a:solidFill>
                  <a:srgbClr val="FF0000"/>
                </a:solidFill>
              </a:rPr>
              <a:t>August 22, 2024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4911" y="76021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Succinctly-Committing </a:t>
            </a:r>
          </a:p>
          <a:p>
            <a:pPr algn="ctr"/>
            <a:r>
              <a:rPr lang="en-US" sz="3600" b="1" dirty="0"/>
              <a:t>Authenticated Encryption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85" y="3426485"/>
            <a:ext cx="3835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</a:rPr>
              <a:t>Mihir Bellare</a:t>
            </a:r>
          </a:p>
          <a:p>
            <a:pPr algn="ctr"/>
            <a:r>
              <a:rPr lang="en-US" sz="2000" dirty="0">
                <a:latin typeface="Cambria" pitchFamily="18" charset="0"/>
              </a:rPr>
              <a:t>University of California San Diego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2779" y="3426192"/>
            <a:ext cx="2759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Cambria" pitchFamily="18" charset="0"/>
              </a:rPr>
              <a:t>Viet Tung Hoang</a:t>
            </a:r>
          </a:p>
          <a:p>
            <a:pPr algn="ctr"/>
            <a:r>
              <a:rPr lang="en-US" sz="2000" dirty="0">
                <a:latin typeface="Cambria" pitchFamily="18" charset="0"/>
              </a:rPr>
              <a:t>Florida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7483" y="865237"/>
            <a:ext cx="9792929" cy="2723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Today’s 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470" y="865238"/>
            <a:ext cx="883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Achieve 128-bit committing security faster than CTX </a:t>
            </a:r>
            <a:r>
              <a:rPr lang="en-US" sz="2000" dirty="0">
                <a:solidFill>
                  <a:srgbClr val="7030A0"/>
                </a:solidFill>
              </a:rPr>
              <a:t>[CR22]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206" y="1707818"/>
            <a:ext cx="2099188" cy="1015663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Standard AE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2851355" y="1903991"/>
            <a:ext cx="3382297" cy="55569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7956" y="1651777"/>
            <a:ext cx="2300749" cy="1015663"/>
          </a:xfrm>
          <a:prstGeom prst="rect">
            <a:avLst/>
          </a:prstGeom>
          <a:solidFill>
            <a:srgbClr val="CDC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Committing AE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(32B expansion)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3807" y="1493106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CTY transform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8278" y="2432851"/>
            <a:ext cx="3955845" cy="46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Optimal overhead: Hash(</a:t>
            </a:r>
            <a:r>
              <a:rPr lang="en-US" dirty="0">
                <a:latin typeface="cmmi10" panose="020B0500000000000000" pitchFamily="34" charset="0"/>
              </a:rPr>
              <a:t>K</a:t>
            </a:r>
            <a:r>
              <a:rPr lang="en-US" dirty="0"/>
              <a:t>, </a:t>
            </a:r>
            <a:r>
              <a:rPr lang="en-US" dirty="0">
                <a:latin typeface="cmmi10" panose="020B0500000000000000" pitchFamily="34" charset="0"/>
              </a:rPr>
              <a:t>N</a:t>
            </a:r>
            <a:r>
              <a:rPr lang="en-US" dirty="0"/>
              <a:t>, </a:t>
            </a:r>
            <a:r>
              <a:rPr lang="en-US" dirty="0">
                <a:latin typeface="cmmi10" panose="020B0500000000000000" pitchFamily="34" charset="0"/>
              </a:rPr>
              <a:t>A</a:t>
            </a:r>
            <a:r>
              <a:rPr lang="en-US" dirty="0"/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284" y="2642287"/>
            <a:ext cx="2399071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Tag-based schemes (like GCM or CCM)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47486" y="3728982"/>
            <a:ext cx="9884153" cy="3308349"/>
            <a:chOff x="-147486" y="3728982"/>
            <a:chExt cx="9884153" cy="3308349"/>
          </a:xfrm>
        </p:grpSpPr>
        <p:sp>
          <p:nvSpPr>
            <p:cNvPr id="12" name="Rectangle 11"/>
            <p:cNvSpPr/>
            <p:nvPr/>
          </p:nvSpPr>
          <p:spPr>
            <a:xfrm>
              <a:off x="-147486" y="3728982"/>
              <a:ext cx="9792929" cy="3308349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471" y="3852448"/>
              <a:ext cx="9471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2. Shorten ciphertext but still preserve committing strength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952954" y="4877328"/>
              <a:ext cx="3280697" cy="5556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8206" y="4594170"/>
              <a:ext cx="2300749" cy="1015663"/>
            </a:xfrm>
            <a:prstGeom prst="rect">
              <a:avLst/>
            </a:prstGeom>
            <a:solidFill>
              <a:srgbClr val="CDCD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Committing AE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/>
                <a:t>(32B expansion)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9947" y="4490400"/>
              <a:ext cx="3382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 transform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60245" y="4660058"/>
              <a:ext cx="2276170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Succinctly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Committing AE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70459" y="5433021"/>
            <a:ext cx="307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AES-256 calls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206" y="5717847"/>
            <a:ext cx="3175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Need stronger auth</a:t>
            </a:r>
          </a:p>
          <a:p>
            <a:pPr>
              <a:lnSpc>
                <a:spcPct val="150000"/>
              </a:lnSpc>
            </a:pPr>
            <a:r>
              <a:rPr lang="en-US" dirty="0"/>
              <a:t>(that is </a:t>
            </a:r>
            <a:r>
              <a:rPr lang="en-US" dirty="0" smtClean="0"/>
              <a:t>met </a:t>
            </a:r>
            <a:r>
              <a:rPr lang="en-US" dirty="0"/>
              <a:t>by CTY)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4323" y="5715614"/>
            <a:ext cx="278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16B expansion for message ≥ 16B</a:t>
            </a:r>
          </a:p>
        </p:txBody>
      </p:sp>
    </p:spTree>
    <p:extLst>
      <p:ext uri="{BB962C8B-B14F-4D97-AF65-F5344CB8AC3E}">
        <p14:creationId xmlns:p14="http://schemas.microsoft.com/office/powerpoint/2010/main" val="39713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9D732B3-973C-E991-E1CC-1E0DFA2743A8}"/>
              </a:ext>
            </a:extLst>
          </p:cNvPr>
          <p:cNvSpPr/>
          <p:nvPr/>
        </p:nvSpPr>
        <p:spPr>
          <a:xfrm>
            <a:off x="1625883" y="1291511"/>
            <a:ext cx="1413451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91214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Achieving Committing AE (With 32B Expansion)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Warmup: The CTX Transform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76188-02C4-9A6A-E29C-0E3B4AE4CC09}"/>
              </a:ext>
            </a:extLst>
          </p:cNvPr>
          <p:cNvSpPr/>
          <p:nvPr/>
        </p:nvSpPr>
        <p:spPr>
          <a:xfrm>
            <a:off x="327658" y="2075322"/>
            <a:ext cx="8753279" cy="46626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7EE20-0571-67AD-5054-8C7DD825ABC9}"/>
              </a:ext>
            </a:extLst>
          </p:cNvPr>
          <p:cNvSpPr/>
          <p:nvPr/>
        </p:nvSpPr>
        <p:spPr>
          <a:xfrm>
            <a:off x="4909427" y="3069372"/>
            <a:ext cx="3657955" cy="963520"/>
          </a:xfrm>
          <a:prstGeom prst="rect">
            <a:avLst/>
          </a:prstGeom>
          <a:solidFill>
            <a:srgbClr val="FFF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8B7E0-DA16-F80C-F619-2C54CBA76BD3}"/>
              </a:ext>
            </a:extLst>
          </p:cNvPr>
          <p:cNvSpPr/>
          <p:nvPr/>
        </p:nvSpPr>
        <p:spPr>
          <a:xfrm>
            <a:off x="6092875" y="1348334"/>
            <a:ext cx="2480738" cy="40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5DB22-8AD1-5E08-2A46-62FBE4FB562E}"/>
              </a:ext>
            </a:extLst>
          </p:cNvPr>
          <p:cNvSpPr txBox="1"/>
          <p:nvPr/>
        </p:nvSpPr>
        <p:spPr>
          <a:xfrm>
            <a:off x="7533109" y="1340431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50934-9FCD-2C67-1915-6A0518B7134E}"/>
              </a:ext>
            </a:extLst>
          </p:cNvPr>
          <p:cNvSpPr/>
          <p:nvPr/>
        </p:nvSpPr>
        <p:spPr>
          <a:xfrm>
            <a:off x="327659" y="1306722"/>
            <a:ext cx="668870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52E2-D109-BA6F-D101-5F97850CA507}"/>
              </a:ext>
            </a:extLst>
          </p:cNvPr>
          <p:cNvSpPr txBox="1"/>
          <p:nvPr/>
        </p:nvSpPr>
        <p:spPr>
          <a:xfrm>
            <a:off x="440555" y="1259071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93135-0849-EDDD-0D33-FECF408F46A8}"/>
              </a:ext>
            </a:extLst>
          </p:cNvPr>
          <p:cNvSpPr txBox="1"/>
          <p:nvPr/>
        </p:nvSpPr>
        <p:spPr>
          <a:xfrm>
            <a:off x="2156461" y="1276979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A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2A060F4-3E19-45A7-B74B-BB1C709A0C4C}"/>
              </a:ext>
            </a:extLst>
          </p:cNvPr>
          <p:cNvSpPr/>
          <p:nvPr/>
        </p:nvSpPr>
        <p:spPr>
          <a:xfrm rot="10800000">
            <a:off x="976776" y="4759030"/>
            <a:ext cx="1920370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EEEA3-0361-FBB5-BB8D-C000554328AB}"/>
              </a:ext>
            </a:extLst>
          </p:cNvPr>
          <p:cNvSpPr txBox="1"/>
          <p:nvPr/>
        </p:nvSpPr>
        <p:spPr>
          <a:xfrm>
            <a:off x="1764071" y="5012862"/>
            <a:ext cx="110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DFF45E-5ED4-E60C-73E5-4C3F2E043FF7}"/>
              </a:ext>
            </a:extLst>
          </p:cNvPr>
          <p:cNvCxnSpPr>
            <a:cxnSpLocks/>
          </p:cNvCxnSpPr>
          <p:nvPr/>
        </p:nvCxnSpPr>
        <p:spPr>
          <a:xfrm flipH="1">
            <a:off x="1944690" y="2588462"/>
            <a:ext cx="14834" cy="2159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0A3D-7124-34D7-6894-7CF0F24CC289}"/>
              </a:ext>
            </a:extLst>
          </p:cNvPr>
          <p:cNvSpPr/>
          <p:nvPr/>
        </p:nvSpPr>
        <p:spPr>
          <a:xfrm>
            <a:off x="1072729" y="1291373"/>
            <a:ext cx="471307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9A47E-9892-7D5F-3F2A-42E15A897C3A}"/>
              </a:ext>
            </a:extLst>
          </p:cNvPr>
          <p:cNvSpPr txBox="1"/>
          <p:nvPr/>
        </p:nvSpPr>
        <p:spPr>
          <a:xfrm>
            <a:off x="1078376" y="1271999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4128AD-9737-E31D-4A73-ABC31E03D74C}"/>
              </a:ext>
            </a:extLst>
          </p:cNvPr>
          <p:cNvCxnSpPr/>
          <p:nvPr/>
        </p:nvCxnSpPr>
        <p:spPr>
          <a:xfrm>
            <a:off x="5432572" y="4040658"/>
            <a:ext cx="9812" cy="70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5ED22-2EE2-55DF-17F6-A39F03AEE77E}"/>
              </a:ext>
            </a:extLst>
          </p:cNvPr>
          <p:cNvSpPr/>
          <p:nvPr/>
        </p:nvSpPr>
        <p:spPr>
          <a:xfrm>
            <a:off x="5114939" y="4740960"/>
            <a:ext cx="646514" cy="400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34B934-E522-E7E3-928D-8D95BDE6BCC7}"/>
              </a:ext>
            </a:extLst>
          </p:cNvPr>
          <p:cNvSpPr txBox="1"/>
          <p:nvPr/>
        </p:nvSpPr>
        <p:spPr>
          <a:xfrm>
            <a:off x="5231708" y="4761751"/>
            <a:ext cx="51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8AE4D0-4E70-7D81-16B1-4FC28871BA31}"/>
              </a:ext>
            </a:extLst>
          </p:cNvPr>
          <p:cNvSpPr/>
          <p:nvPr/>
        </p:nvSpPr>
        <p:spPr>
          <a:xfrm>
            <a:off x="6092875" y="4736489"/>
            <a:ext cx="2474507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Connector: Elbow 24">
            <a:extLst>
              <a:ext uri="{FF2B5EF4-FFF2-40B4-BE49-F238E27FC236}">
                <a16:creationId xmlns:a16="http://schemas.microsoft.com/office/drawing/2014/main" id="{BB37BFAC-DC7E-20AF-9B0F-759932E8CF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24574" y="4385114"/>
            <a:ext cx="3017810" cy="367813"/>
          </a:xfrm>
          <a:prstGeom prst="bentConnector3">
            <a:avLst>
              <a:gd name="adj1" fmla="val 99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524EBE-FA83-3057-851C-E1F605E67780}"/>
              </a:ext>
            </a:extLst>
          </p:cNvPr>
          <p:cNvCxnSpPr>
            <a:cxnSpLocks/>
          </p:cNvCxnSpPr>
          <p:nvPr/>
        </p:nvCxnSpPr>
        <p:spPr>
          <a:xfrm>
            <a:off x="1963014" y="5677890"/>
            <a:ext cx="5897" cy="42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57CD39B-BC4C-ADCD-238D-C21E92199A69}"/>
              </a:ext>
            </a:extLst>
          </p:cNvPr>
          <p:cNvSpPr/>
          <p:nvPr/>
        </p:nvSpPr>
        <p:spPr>
          <a:xfrm>
            <a:off x="1350339" y="6109551"/>
            <a:ext cx="1195680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Graphic 42" descr="\documentclass{article}&#10;\usepackage{amsmath}&#10;\pagestyle{empty}&#10;\begin{document}&#10;&#10;&#10;$R$&#10;&#10;\end{document}" title="IguanaTex Vector Display">
            <a:extLst>
              <a:ext uri="{FF2B5EF4-FFF2-40B4-BE49-F238E27FC236}">
                <a16:creationId xmlns:a16="http://schemas.microsoft.com/office/drawing/2014/main" id="{C914745A-2298-9C5D-5CA5-184C4FA65A8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41500" y="6223000"/>
            <a:ext cx="203263" cy="206435"/>
          </a:xfrm>
          <a:custGeom>
            <a:avLst/>
            <a:gdLst>
              <a:gd name="connsiteX0" fmla="*/ 95161 w 203263"/>
              <a:gd name="connsiteY0" fmla="*/ 20267 h 206435"/>
              <a:gd name="connsiteX1" fmla="*/ 103132 w 203263"/>
              <a:gd name="connsiteY1" fmla="*/ 9433 h 206435"/>
              <a:gd name="connsiteX2" fmla="*/ 120497 w 203263"/>
              <a:gd name="connsiteY2" fmla="*/ 9140 h 206435"/>
              <a:gd name="connsiteX3" fmla="*/ 172310 w 203263"/>
              <a:gd name="connsiteY3" fmla="*/ 38129 h 206435"/>
              <a:gd name="connsiteX4" fmla="*/ 156652 w 203263"/>
              <a:gd name="connsiteY4" fmla="*/ 79709 h 206435"/>
              <a:gd name="connsiteX5" fmla="*/ 108541 w 203263"/>
              <a:gd name="connsiteY5" fmla="*/ 96692 h 206435"/>
              <a:gd name="connsiteX6" fmla="*/ 76656 w 203263"/>
              <a:gd name="connsiteY6" fmla="*/ 96692 h 206435"/>
              <a:gd name="connsiteX7" fmla="*/ 95161 w 203263"/>
              <a:gd name="connsiteY7" fmla="*/ 20267 h 206435"/>
              <a:gd name="connsiteX8" fmla="*/ 136155 w 203263"/>
              <a:gd name="connsiteY8" fmla="*/ 100499 h 206435"/>
              <a:gd name="connsiteX9" fmla="*/ 198785 w 203263"/>
              <a:gd name="connsiteY9" fmla="*/ 43985 h 206435"/>
              <a:gd name="connsiteX10" fmla="*/ 135870 w 203263"/>
              <a:gd name="connsiteY10" fmla="*/ 63 h 206435"/>
              <a:gd name="connsiteX11" fmla="*/ 54736 w 203263"/>
              <a:gd name="connsiteY11" fmla="*/ 63 h 206435"/>
              <a:gd name="connsiteX12" fmla="*/ 46480 w 203263"/>
              <a:gd name="connsiteY12" fmla="*/ 5919 h 206435"/>
              <a:gd name="connsiteX13" fmla="*/ 54451 w 203263"/>
              <a:gd name="connsiteY13" fmla="*/ 9140 h 206435"/>
              <a:gd name="connsiteX14" fmla="*/ 65269 w 203263"/>
              <a:gd name="connsiteY14" fmla="*/ 9726 h 206435"/>
              <a:gd name="connsiteX15" fmla="*/ 72955 w 203263"/>
              <a:gd name="connsiteY15" fmla="*/ 14411 h 206435"/>
              <a:gd name="connsiteX16" fmla="*/ 71817 w 203263"/>
              <a:gd name="connsiteY16" fmla="*/ 19974 h 206435"/>
              <a:gd name="connsiteX17" fmla="*/ 33669 w 203263"/>
              <a:gd name="connsiteY17" fmla="*/ 177217 h 206435"/>
              <a:gd name="connsiteX18" fmla="*/ 7763 w 203263"/>
              <a:gd name="connsiteY18" fmla="*/ 190979 h 206435"/>
              <a:gd name="connsiteX19" fmla="*/ 77 w 203263"/>
              <a:gd name="connsiteY19" fmla="*/ 196835 h 206435"/>
              <a:gd name="connsiteX20" fmla="*/ 4062 w 203263"/>
              <a:gd name="connsiteY20" fmla="*/ 200056 h 206435"/>
              <a:gd name="connsiteX21" fmla="*/ 39932 w 203263"/>
              <a:gd name="connsiteY21" fmla="*/ 199178 h 206435"/>
              <a:gd name="connsiteX22" fmla="*/ 76087 w 203263"/>
              <a:gd name="connsiteY22" fmla="*/ 200056 h 206435"/>
              <a:gd name="connsiteX23" fmla="*/ 81781 w 203263"/>
              <a:gd name="connsiteY23" fmla="*/ 194200 h 206435"/>
              <a:gd name="connsiteX24" fmla="*/ 73809 w 203263"/>
              <a:gd name="connsiteY24" fmla="*/ 190979 h 206435"/>
              <a:gd name="connsiteX25" fmla="*/ 55305 w 203263"/>
              <a:gd name="connsiteY25" fmla="*/ 185708 h 206435"/>
              <a:gd name="connsiteX26" fmla="*/ 56159 w 203263"/>
              <a:gd name="connsiteY26" fmla="*/ 180730 h 206435"/>
              <a:gd name="connsiteX27" fmla="*/ 74948 w 203263"/>
              <a:gd name="connsiteY27" fmla="*/ 103134 h 206435"/>
              <a:gd name="connsiteX28" fmla="*/ 108825 w 203263"/>
              <a:gd name="connsiteY28" fmla="*/ 103134 h 206435"/>
              <a:gd name="connsiteX29" fmla="*/ 139856 w 203263"/>
              <a:gd name="connsiteY29" fmla="*/ 129780 h 206435"/>
              <a:gd name="connsiteX30" fmla="*/ 135870 w 203263"/>
              <a:gd name="connsiteY30" fmla="*/ 149985 h 206435"/>
              <a:gd name="connsiteX31" fmla="*/ 131315 w 203263"/>
              <a:gd name="connsiteY31" fmla="*/ 174874 h 206435"/>
              <a:gd name="connsiteX32" fmla="*/ 169178 w 203263"/>
              <a:gd name="connsiteY32" fmla="*/ 206498 h 206435"/>
              <a:gd name="connsiteX33" fmla="*/ 203340 w 203263"/>
              <a:gd name="connsiteY33" fmla="*/ 172824 h 206435"/>
              <a:gd name="connsiteX34" fmla="*/ 199924 w 203263"/>
              <a:gd name="connsiteY34" fmla="*/ 169311 h 206435"/>
              <a:gd name="connsiteX35" fmla="*/ 196223 w 203263"/>
              <a:gd name="connsiteY35" fmla="*/ 173410 h 206435"/>
              <a:gd name="connsiteX36" fmla="*/ 170317 w 203263"/>
              <a:gd name="connsiteY36" fmla="*/ 200056 h 206435"/>
              <a:gd name="connsiteX37" fmla="*/ 158930 w 203263"/>
              <a:gd name="connsiteY37" fmla="*/ 182194 h 206435"/>
              <a:gd name="connsiteX38" fmla="*/ 161776 w 203263"/>
              <a:gd name="connsiteY38" fmla="*/ 148813 h 206435"/>
              <a:gd name="connsiteX39" fmla="*/ 162915 w 203263"/>
              <a:gd name="connsiteY39" fmla="*/ 135051 h 206435"/>
              <a:gd name="connsiteX40" fmla="*/ 136155 w 203263"/>
              <a:gd name="connsiteY40" fmla="*/ 100499 h 2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3263" h="206435">
                <a:moveTo>
                  <a:pt x="95161" y="20267"/>
                </a:moveTo>
                <a:cubicBezTo>
                  <a:pt x="96869" y="13239"/>
                  <a:pt x="97723" y="10311"/>
                  <a:pt x="103132" y="9433"/>
                </a:cubicBezTo>
                <a:cubicBezTo>
                  <a:pt x="105694" y="9140"/>
                  <a:pt x="114804" y="9140"/>
                  <a:pt x="120497" y="9140"/>
                </a:cubicBezTo>
                <a:cubicBezTo>
                  <a:pt x="140710" y="9140"/>
                  <a:pt x="172310" y="9140"/>
                  <a:pt x="172310" y="38129"/>
                </a:cubicBezTo>
                <a:cubicBezTo>
                  <a:pt x="172310" y="48085"/>
                  <a:pt x="167755" y="68289"/>
                  <a:pt x="156652" y="79709"/>
                </a:cubicBezTo>
                <a:cubicBezTo>
                  <a:pt x="149250" y="87322"/>
                  <a:pt x="134162" y="96692"/>
                  <a:pt x="108541" y="96692"/>
                </a:cubicBezTo>
                <a:lnTo>
                  <a:pt x="76656" y="96692"/>
                </a:lnTo>
                <a:lnTo>
                  <a:pt x="95161" y="20267"/>
                </a:lnTo>
                <a:close/>
                <a:moveTo>
                  <a:pt x="136155" y="100499"/>
                </a:moveTo>
                <a:cubicBezTo>
                  <a:pt x="164908" y="94057"/>
                  <a:pt x="198785" y="73560"/>
                  <a:pt x="198785" y="43985"/>
                </a:cubicBezTo>
                <a:cubicBezTo>
                  <a:pt x="198785" y="18803"/>
                  <a:pt x="173164" y="63"/>
                  <a:pt x="135870" y="63"/>
                </a:cubicBezTo>
                <a:lnTo>
                  <a:pt x="54736" y="63"/>
                </a:lnTo>
                <a:cubicBezTo>
                  <a:pt x="49042" y="63"/>
                  <a:pt x="46480" y="63"/>
                  <a:pt x="46480" y="5919"/>
                </a:cubicBezTo>
                <a:cubicBezTo>
                  <a:pt x="46480" y="9140"/>
                  <a:pt x="49042" y="9140"/>
                  <a:pt x="54451" y="9140"/>
                </a:cubicBezTo>
                <a:cubicBezTo>
                  <a:pt x="55020" y="9140"/>
                  <a:pt x="60429" y="9140"/>
                  <a:pt x="65269" y="9726"/>
                </a:cubicBezTo>
                <a:cubicBezTo>
                  <a:pt x="70393" y="10311"/>
                  <a:pt x="72955" y="10604"/>
                  <a:pt x="72955" y="14411"/>
                </a:cubicBezTo>
                <a:cubicBezTo>
                  <a:pt x="72955" y="15582"/>
                  <a:pt x="72671" y="16460"/>
                  <a:pt x="71817" y="19974"/>
                </a:cubicBezTo>
                <a:lnTo>
                  <a:pt x="33669" y="177217"/>
                </a:lnTo>
                <a:cubicBezTo>
                  <a:pt x="30822" y="188636"/>
                  <a:pt x="30253" y="190979"/>
                  <a:pt x="7763" y="190979"/>
                </a:cubicBezTo>
                <a:cubicBezTo>
                  <a:pt x="2639" y="190979"/>
                  <a:pt x="77" y="190979"/>
                  <a:pt x="77" y="196835"/>
                </a:cubicBezTo>
                <a:cubicBezTo>
                  <a:pt x="77" y="200056"/>
                  <a:pt x="3493" y="200056"/>
                  <a:pt x="4062" y="200056"/>
                </a:cubicBezTo>
                <a:cubicBezTo>
                  <a:pt x="12033" y="200056"/>
                  <a:pt x="31961" y="199178"/>
                  <a:pt x="39932" y="199178"/>
                </a:cubicBezTo>
                <a:cubicBezTo>
                  <a:pt x="47903" y="199178"/>
                  <a:pt x="68116" y="200056"/>
                  <a:pt x="76087" y="200056"/>
                </a:cubicBezTo>
                <a:cubicBezTo>
                  <a:pt x="78364" y="200056"/>
                  <a:pt x="81781" y="200056"/>
                  <a:pt x="81781" y="194200"/>
                </a:cubicBezTo>
                <a:cubicBezTo>
                  <a:pt x="81781" y="190979"/>
                  <a:pt x="79218" y="190979"/>
                  <a:pt x="73809" y="190979"/>
                </a:cubicBezTo>
                <a:cubicBezTo>
                  <a:pt x="63276" y="190979"/>
                  <a:pt x="55305" y="190979"/>
                  <a:pt x="55305" y="185708"/>
                </a:cubicBezTo>
                <a:cubicBezTo>
                  <a:pt x="55305" y="183951"/>
                  <a:pt x="55874" y="182487"/>
                  <a:pt x="56159" y="180730"/>
                </a:cubicBezTo>
                <a:lnTo>
                  <a:pt x="74948" y="103134"/>
                </a:lnTo>
                <a:lnTo>
                  <a:pt x="108825" y="103134"/>
                </a:lnTo>
                <a:cubicBezTo>
                  <a:pt x="134732" y="103134"/>
                  <a:pt x="139856" y="119532"/>
                  <a:pt x="139856" y="129780"/>
                </a:cubicBezTo>
                <a:cubicBezTo>
                  <a:pt x="139856" y="134173"/>
                  <a:pt x="137578" y="143250"/>
                  <a:pt x="135870" y="149985"/>
                </a:cubicBezTo>
                <a:cubicBezTo>
                  <a:pt x="133877" y="158184"/>
                  <a:pt x="131315" y="169018"/>
                  <a:pt x="131315" y="174874"/>
                </a:cubicBezTo>
                <a:cubicBezTo>
                  <a:pt x="131315" y="206498"/>
                  <a:pt x="165477" y="206498"/>
                  <a:pt x="169178" y="206498"/>
                </a:cubicBezTo>
                <a:cubicBezTo>
                  <a:pt x="193376" y="206498"/>
                  <a:pt x="203340" y="176924"/>
                  <a:pt x="203340" y="172824"/>
                </a:cubicBezTo>
                <a:cubicBezTo>
                  <a:pt x="203340" y="169311"/>
                  <a:pt x="200208" y="169311"/>
                  <a:pt x="199924" y="169311"/>
                </a:cubicBezTo>
                <a:cubicBezTo>
                  <a:pt x="197362" y="169311"/>
                  <a:pt x="196792" y="171360"/>
                  <a:pt x="196223" y="173410"/>
                </a:cubicBezTo>
                <a:cubicBezTo>
                  <a:pt x="189106" y="195078"/>
                  <a:pt x="176865" y="200056"/>
                  <a:pt x="170317" y="200056"/>
                </a:cubicBezTo>
                <a:cubicBezTo>
                  <a:pt x="160922" y="200056"/>
                  <a:pt x="158930" y="193614"/>
                  <a:pt x="158930" y="182194"/>
                </a:cubicBezTo>
                <a:cubicBezTo>
                  <a:pt x="158930" y="173117"/>
                  <a:pt x="160638" y="158184"/>
                  <a:pt x="161776" y="148813"/>
                </a:cubicBezTo>
                <a:cubicBezTo>
                  <a:pt x="162346" y="144714"/>
                  <a:pt x="162915" y="139150"/>
                  <a:pt x="162915" y="135051"/>
                </a:cubicBezTo>
                <a:cubicBezTo>
                  <a:pt x="162915" y="112504"/>
                  <a:pt x="143841" y="103427"/>
                  <a:pt x="136155" y="100499"/>
                </a:cubicBez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994540-733E-46C2-D43B-C623D33E1D5F}"/>
              </a:ext>
            </a:extLst>
          </p:cNvPr>
          <p:cNvCxnSpPr>
            <a:cxnSpLocks/>
          </p:cNvCxnSpPr>
          <p:nvPr/>
        </p:nvCxnSpPr>
        <p:spPr>
          <a:xfrm>
            <a:off x="5409962" y="2583018"/>
            <a:ext cx="0" cy="453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37BC538-6B2D-E37F-B4AB-89C398BAAD87}"/>
              </a:ext>
            </a:extLst>
          </p:cNvPr>
          <p:cNvSpPr txBox="1"/>
          <p:nvPr/>
        </p:nvSpPr>
        <p:spPr>
          <a:xfrm>
            <a:off x="7067360" y="4768045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9E040D-0EA3-289E-207C-A1AE23E349AD}"/>
              </a:ext>
            </a:extLst>
          </p:cNvPr>
          <p:cNvSpPr txBox="1"/>
          <p:nvPr/>
        </p:nvSpPr>
        <p:spPr>
          <a:xfrm>
            <a:off x="6207950" y="3114572"/>
            <a:ext cx="169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ADE06-7336-69BB-E042-4148126D5185}"/>
              </a:ext>
            </a:extLst>
          </p:cNvPr>
          <p:cNvSpPr txBox="1"/>
          <p:nvPr/>
        </p:nvSpPr>
        <p:spPr>
          <a:xfrm>
            <a:off x="6064533" y="3625712"/>
            <a:ext cx="15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AE</a:t>
            </a:r>
          </a:p>
        </p:txBody>
      </p:sp>
      <p:cxnSp>
        <p:nvCxnSpPr>
          <p:cNvPr id="44" name="Elbow Connector 43"/>
          <p:cNvCxnSpPr/>
          <p:nvPr/>
        </p:nvCxnSpPr>
        <p:spPr>
          <a:xfrm>
            <a:off x="1963014" y="1753779"/>
            <a:ext cx="3446948" cy="833928"/>
          </a:xfrm>
          <a:prstGeom prst="bentConnector3">
            <a:avLst>
              <a:gd name="adj1" fmla="val -2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33919" y="699299"/>
            <a:ext cx="1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[CR22]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31272" y="5822890"/>
            <a:ext cx="42196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Issue: </a:t>
            </a:r>
            <a:r>
              <a:rPr lang="en-US" sz="2000" dirty="0"/>
              <a:t>AD is processed </a:t>
            </a:r>
            <a:r>
              <a:rPr lang="en-US" sz="2000" b="1" dirty="0">
                <a:solidFill>
                  <a:srgbClr val="0000CC"/>
                </a:solidFill>
              </a:rPr>
              <a:t>twice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F2209A7-37E8-281E-61D7-FEE62CB6AB59}"/>
              </a:ext>
            </a:extLst>
          </p:cNvPr>
          <p:cNvCxnSpPr>
            <a:cxnSpLocks/>
          </p:cNvCxnSpPr>
          <p:nvPr/>
        </p:nvCxnSpPr>
        <p:spPr>
          <a:xfrm>
            <a:off x="7785998" y="1840667"/>
            <a:ext cx="30185" cy="1228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79778B-0219-DDE3-9C73-92A4777F85D2}"/>
              </a:ext>
            </a:extLst>
          </p:cNvPr>
          <p:cNvCxnSpPr/>
          <p:nvPr/>
        </p:nvCxnSpPr>
        <p:spPr>
          <a:xfrm>
            <a:off x="7858321" y="4040658"/>
            <a:ext cx="9812" cy="70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5" grpId="0" animBg="1"/>
      <p:bldP spid="26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692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Improving CTX: Our Transform CTY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732B3-973C-E991-E1CC-1E0DFA2743A8}"/>
              </a:ext>
            </a:extLst>
          </p:cNvPr>
          <p:cNvSpPr/>
          <p:nvPr/>
        </p:nvSpPr>
        <p:spPr>
          <a:xfrm>
            <a:off x="1625883" y="1291511"/>
            <a:ext cx="1413451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76188-02C4-9A6A-E29C-0E3B4AE4CC09}"/>
              </a:ext>
            </a:extLst>
          </p:cNvPr>
          <p:cNvSpPr/>
          <p:nvPr/>
        </p:nvSpPr>
        <p:spPr>
          <a:xfrm>
            <a:off x="327658" y="2075322"/>
            <a:ext cx="8753279" cy="46626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7EE20-0571-67AD-5054-8C7DD825ABC9}"/>
              </a:ext>
            </a:extLst>
          </p:cNvPr>
          <p:cNvSpPr/>
          <p:nvPr/>
        </p:nvSpPr>
        <p:spPr>
          <a:xfrm>
            <a:off x="4909427" y="3069372"/>
            <a:ext cx="3657955" cy="963520"/>
          </a:xfrm>
          <a:prstGeom prst="rect">
            <a:avLst/>
          </a:prstGeom>
          <a:solidFill>
            <a:srgbClr val="FFF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8B7E0-DA16-F80C-F619-2C54CBA76BD3}"/>
              </a:ext>
            </a:extLst>
          </p:cNvPr>
          <p:cNvSpPr/>
          <p:nvPr/>
        </p:nvSpPr>
        <p:spPr>
          <a:xfrm>
            <a:off x="6092875" y="1348334"/>
            <a:ext cx="2480738" cy="40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5DB22-8AD1-5E08-2A46-62FBE4FB562E}"/>
              </a:ext>
            </a:extLst>
          </p:cNvPr>
          <p:cNvSpPr txBox="1"/>
          <p:nvPr/>
        </p:nvSpPr>
        <p:spPr>
          <a:xfrm>
            <a:off x="7533109" y="1340431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F50934-9FCD-2C67-1915-6A0518B7134E}"/>
              </a:ext>
            </a:extLst>
          </p:cNvPr>
          <p:cNvSpPr/>
          <p:nvPr/>
        </p:nvSpPr>
        <p:spPr>
          <a:xfrm>
            <a:off x="327659" y="1306722"/>
            <a:ext cx="668870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152E2-D109-BA6F-D101-5F97850CA507}"/>
              </a:ext>
            </a:extLst>
          </p:cNvPr>
          <p:cNvSpPr txBox="1"/>
          <p:nvPr/>
        </p:nvSpPr>
        <p:spPr>
          <a:xfrm>
            <a:off x="440555" y="1259071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93135-0849-EDDD-0D33-FECF408F46A8}"/>
              </a:ext>
            </a:extLst>
          </p:cNvPr>
          <p:cNvSpPr txBox="1"/>
          <p:nvPr/>
        </p:nvSpPr>
        <p:spPr>
          <a:xfrm>
            <a:off x="2156461" y="1276979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A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2A060F4-3E19-45A7-B74B-BB1C709A0C4C}"/>
              </a:ext>
            </a:extLst>
          </p:cNvPr>
          <p:cNvSpPr/>
          <p:nvPr/>
        </p:nvSpPr>
        <p:spPr>
          <a:xfrm rot="10800000">
            <a:off x="976776" y="4759030"/>
            <a:ext cx="1920370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EEEA3-0361-FBB5-BB8D-C000554328AB}"/>
              </a:ext>
            </a:extLst>
          </p:cNvPr>
          <p:cNvSpPr txBox="1"/>
          <p:nvPr/>
        </p:nvSpPr>
        <p:spPr>
          <a:xfrm>
            <a:off x="1764071" y="5012862"/>
            <a:ext cx="110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DFF45E-5ED4-E60C-73E5-4C3F2E043FF7}"/>
              </a:ext>
            </a:extLst>
          </p:cNvPr>
          <p:cNvCxnSpPr>
            <a:cxnSpLocks/>
          </p:cNvCxnSpPr>
          <p:nvPr/>
        </p:nvCxnSpPr>
        <p:spPr>
          <a:xfrm flipH="1">
            <a:off x="1944690" y="1831657"/>
            <a:ext cx="20032" cy="2916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2209A7-37E8-281E-61D7-FEE62CB6AB59}"/>
              </a:ext>
            </a:extLst>
          </p:cNvPr>
          <p:cNvCxnSpPr>
            <a:cxnSpLocks/>
          </p:cNvCxnSpPr>
          <p:nvPr/>
        </p:nvCxnSpPr>
        <p:spPr>
          <a:xfrm>
            <a:off x="7808119" y="1831657"/>
            <a:ext cx="8064" cy="1233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90A3D-7124-34D7-6894-7CF0F24CC289}"/>
              </a:ext>
            </a:extLst>
          </p:cNvPr>
          <p:cNvSpPr/>
          <p:nvPr/>
        </p:nvSpPr>
        <p:spPr>
          <a:xfrm>
            <a:off x="1072729" y="1291373"/>
            <a:ext cx="471307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89A47E-9892-7D5F-3F2A-42E15A897C3A}"/>
              </a:ext>
            </a:extLst>
          </p:cNvPr>
          <p:cNvSpPr txBox="1"/>
          <p:nvPr/>
        </p:nvSpPr>
        <p:spPr>
          <a:xfrm>
            <a:off x="1078376" y="1271999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4128AD-9737-E31D-4A73-ABC31E03D74C}"/>
              </a:ext>
            </a:extLst>
          </p:cNvPr>
          <p:cNvCxnSpPr/>
          <p:nvPr/>
        </p:nvCxnSpPr>
        <p:spPr>
          <a:xfrm>
            <a:off x="5432572" y="4040658"/>
            <a:ext cx="9812" cy="70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5ED22-2EE2-55DF-17F6-A39F03AEE77E}"/>
              </a:ext>
            </a:extLst>
          </p:cNvPr>
          <p:cNvSpPr/>
          <p:nvPr/>
        </p:nvSpPr>
        <p:spPr>
          <a:xfrm>
            <a:off x="5114939" y="4740960"/>
            <a:ext cx="646514" cy="400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4B934-E522-E7E3-928D-8D95BDE6BCC7}"/>
              </a:ext>
            </a:extLst>
          </p:cNvPr>
          <p:cNvSpPr txBox="1"/>
          <p:nvPr/>
        </p:nvSpPr>
        <p:spPr>
          <a:xfrm>
            <a:off x="5231708" y="4761751"/>
            <a:ext cx="51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79778B-0219-DDE3-9C73-92A4777F85D2}"/>
              </a:ext>
            </a:extLst>
          </p:cNvPr>
          <p:cNvCxnSpPr/>
          <p:nvPr/>
        </p:nvCxnSpPr>
        <p:spPr>
          <a:xfrm>
            <a:off x="7858321" y="4040658"/>
            <a:ext cx="9812" cy="70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68AE4D0-4E70-7D81-16B1-4FC28871BA31}"/>
              </a:ext>
            </a:extLst>
          </p:cNvPr>
          <p:cNvSpPr/>
          <p:nvPr/>
        </p:nvSpPr>
        <p:spPr>
          <a:xfrm>
            <a:off x="6092875" y="4736489"/>
            <a:ext cx="2474507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Connector: Elbow 24">
            <a:extLst>
              <a:ext uri="{FF2B5EF4-FFF2-40B4-BE49-F238E27FC236}">
                <a16:creationId xmlns:a16="http://schemas.microsoft.com/office/drawing/2014/main" id="{BB37BFAC-DC7E-20AF-9B0F-759932E8CF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24574" y="4385114"/>
            <a:ext cx="3017810" cy="367813"/>
          </a:xfrm>
          <a:prstGeom prst="bentConnector3">
            <a:avLst>
              <a:gd name="adj1" fmla="val 99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524EBE-FA83-3057-851C-E1F605E67780}"/>
              </a:ext>
            </a:extLst>
          </p:cNvPr>
          <p:cNvCxnSpPr>
            <a:cxnSpLocks/>
          </p:cNvCxnSpPr>
          <p:nvPr/>
        </p:nvCxnSpPr>
        <p:spPr>
          <a:xfrm>
            <a:off x="1963014" y="5677890"/>
            <a:ext cx="5897" cy="42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57CD39B-BC4C-ADCD-238D-C21E92199A69}"/>
              </a:ext>
            </a:extLst>
          </p:cNvPr>
          <p:cNvSpPr/>
          <p:nvPr/>
        </p:nvSpPr>
        <p:spPr>
          <a:xfrm>
            <a:off x="1350339" y="6109551"/>
            <a:ext cx="1195680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raphic 42" descr="\documentclass{article}&#10;\usepackage{amsmath}&#10;\pagestyle{empty}&#10;\begin{document}&#10;&#10;&#10;$R$&#10;&#10;\end{document}" title="IguanaTex Vector Display">
            <a:extLst>
              <a:ext uri="{FF2B5EF4-FFF2-40B4-BE49-F238E27FC236}">
                <a16:creationId xmlns:a16="http://schemas.microsoft.com/office/drawing/2014/main" id="{C914745A-2298-9C5D-5CA5-184C4FA65A8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41500" y="6223000"/>
            <a:ext cx="203263" cy="206435"/>
          </a:xfrm>
          <a:custGeom>
            <a:avLst/>
            <a:gdLst>
              <a:gd name="connsiteX0" fmla="*/ 95161 w 203263"/>
              <a:gd name="connsiteY0" fmla="*/ 20267 h 206435"/>
              <a:gd name="connsiteX1" fmla="*/ 103132 w 203263"/>
              <a:gd name="connsiteY1" fmla="*/ 9433 h 206435"/>
              <a:gd name="connsiteX2" fmla="*/ 120497 w 203263"/>
              <a:gd name="connsiteY2" fmla="*/ 9140 h 206435"/>
              <a:gd name="connsiteX3" fmla="*/ 172310 w 203263"/>
              <a:gd name="connsiteY3" fmla="*/ 38129 h 206435"/>
              <a:gd name="connsiteX4" fmla="*/ 156652 w 203263"/>
              <a:gd name="connsiteY4" fmla="*/ 79709 h 206435"/>
              <a:gd name="connsiteX5" fmla="*/ 108541 w 203263"/>
              <a:gd name="connsiteY5" fmla="*/ 96692 h 206435"/>
              <a:gd name="connsiteX6" fmla="*/ 76656 w 203263"/>
              <a:gd name="connsiteY6" fmla="*/ 96692 h 206435"/>
              <a:gd name="connsiteX7" fmla="*/ 95161 w 203263"/>
              <a:gd name="connsiteY7" fmla="*/ 20267 h 206435"/>
              <a:gd name="connsiteX8" fmla="*/ 136155 w 203263"/>
              <a:gd name="connsiteY8" fmla="*/ 100499 h 206435"/>
              <a:gd name="connsiteX9" fmla="*/ 198785 w 203263"/>
              <a:gd name="connsiteY9" fmla="*/ 43985 h 206435"/>
              <a:gd name="connsiteX10" fmla="*/ 135870 w 203263"/>
              <a:gd name="connsiteY10" fmla="*/ 63 h 206435"/>
              <a:gd name="connsiteX11" fmla="*/ 54736 w 203263"/>
              <a:gd name="connsiteY11" fmla="*/ 63 h 206435"/>
              <a:gd name="connsiteX12" fmla="*/ 46480 w 203263"/>
              <a:gd name="connsiteY12" fmla="*/ 5919 h 206435"/>
              <a:gd name="connsiteX13" fmla="*/ 54451 w 203263"/>
              <a:gd name="connsiteY13" fmla="*/ 9140 h 206435"/>
              <a:gd name="connsiteX14" fmla="*/ 65269 w 203263"/>
              <a:gd name="connsiteY14" fmla="*/ 9726 h 206435"/>
              <a:gd name="connsiteX15" fmla="*/ 72955 w 203263"/>
              <a:gd name="connsiteY15" fmla="*/ 14411 h 206435"/>
              <a:gd name="connsiteX16" fmla="*/ 71817 w 203263"/>
              <a:gd name="connsiteY16" fmla="*/ 19974 h 206435"/>
              <a:gd name="connsiteX17" fmla="*/ 33669 w 203263"/>
              <a:gd name="connsiteY17" fmla="*/ 177217 h 206435"/>
              <a:gd name="connsiteX18" fmla="*/ 7763 w 203263"/>
              <a:gd name="connsiteY18" fmla="*/ 190979 h 206435"/>
              <a:gd name="connsiteX19" fmla="*/ 77 w 203263"/>
              <a:gd name="connsiteY19" fmla="*/ 196835 h 206435"/>
              <a:gd name="connsiteX20" fmla="*/ 4062 w 203263"/>
              <a:gd name="connsiteY20" fmla="*/ 200056 h 206435"/>
              <a:gd name="connsiteX21" fmla="*/ 39932 w 203263"/>
              <a:gd name="connsiteY21" fmla="*/ 199178 h 206435"/>
              <a:gd name="connsiteX22" fmla="*/ 76087 w 203263"/>
              <a:gd name="connsiteY22" fmla="*/ 200056 h 206435"/>
              <a:gd name="connsiteX23" fmla="*/ 81781 w 203263"/>
              <a:gd name="connsiteY23" fmla="*/ 194200 h 206435"/>
              <a:gd name="connsiteX24" fmla="*/ 73809 w 203263"/>
              <a:gd name="connsiteY24" fmla="*/ 190979 h 206435"/>
              <a:gd name="connsiteX25" fmla="*/ 55305 w 203263"/>
              <a:gd name="connsiteY25" fmla="*/ 185708 h 206435"/>
              <a:gd name="connsiteX26" fmla="*/ 56159 w 203263"/>
              <a:gd name="connsiteY26" fmla="*/ 180730 h 206435"/>
              <a:gd name="connsiteX27" fmla="*/ 74948 w 203263"/>
              <a:gd name="connsiteY27" fmla="*/ 103134 h 206435"/>
              <a:gd name="connsiteX28" fmla="*/ 108825 w 203263"/>
              <a:gd name="connsiteY28" fmla="*/ 103134 h 206435"/>
              <a:gd name="connsiteX29" fmla="*/ 139856 w 203263"/>
              <a:gd name="connsiteY29" fmla="*/ 129780 h 206435"/>
              <a:gd name="connsiteX30" fmla="*/ 135870 w 203263"/>
              <a:gd name="connsiteY30" fmla="*/ 149985 h 206435"/>
              <a:gd name="connsiteX31" fmla="*/ 131315 w 203263"/>
              <a:gd name="connsiteY31" fmla="*/ 174874 h 206435"/>
              <a:gd name="connsiteX32" fmla="*/ 169178 w 203263"/>
              <a:gd name="connsiteY32" fmla="*/ 206498 h 206435"/>
              <a:gd name="connsiteX33" fmla="*/ 203340 w 203263"/>
              <a:gd name="connsiteY33" fmla="*/ 172824 h 206435"/>
              <a:gd name="connsiteX34" fmla="*/ 199924 w 203263"/>
              <a:gd name="connsiteY34" fmla="*/ 169311 h 206435"/>
              <a:gd name="connsiteX35" fmla="*/ 196223 w 203263"/>
              <a:gd name="connsiteY35" fmla="*/ 173410 h 206435"/>
              <a:gd name="connsiteX36" fmla="*/ 170317 w 203263"/>
              <a:gd name="connsiteY36" fmla="*/ 200056 h 206435"/>
              <a:gd name="connsiteX37" fmla="*/ 158930 w 203263"/>
              <a:gd name="connsiteY37" fmla="*/ 182194 h 206435"/>
              <a:gd name="connsiteX38" fmla="*/ 161776 w 203263"/>
              <a:gd name="connsiteY38" fmla="*/ 148813 h 206435"/>
              <a:gd name="connsiteX39" fmla="*/ 162915 w 203263"/>
              <a:gd name="connsiteY39" fmla="*/ 135051 h 206435"/>
              <a:gd name="connsiteX40" fmla="*/ 136155 w 203263"/>
              <a:gd name="connsiteY40" fmla="*/ 100499 h 2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3263" h="206435">
                <a:moveTo>
                  <a:pt x="95161" y="20267"/>
                </a:moveTo>
                <a:cubicBezTo>
                  <a:pt x="96869" y="13239"/>
                  <a:pt x="97723" y="10311"/>
                  <a:pt x="103132" y="9433"/>
                </a:cubicBezTo>
                <a:cubicBezTo>
                  <a:pt x="105694" y="9140"/>
                  <a:pt x="114804" y="9140"/>
                  <a:pt x="120497" y="9140"/>
                </a:cubicBezTo>
                <a:cubicBezTo>
                  <a:pt x="140710" y="9140"/>
                  <a:pt x="172310" y="9140"/>
                  <a:pt x="172310" y="38129"/>
                </a:cubicBezTo>
                <a:cubicBezTo>
                  <a:pt x="172310" y="48085"/>
                  <a:pt x="167755" y="68289"/>
                  <a:pt x="156652" y="79709"/>
                </a:cubicBezTo>
                <a:cubicBezTo>
                  <a:pt x="149250" y="87322"/>
                  <a:pt x="134162" y="96692"/>
                  <a:pt x="108541" y="96692"/>
                </a:cubicBezTo>
                <a:lnTo>
                  <a:pt x="76656" y="96692"/>
                </a:lnTo>
                <a:lnTo>
                  <a:pt x="95161" y="20267"/>
                </a:lnTo>
                <a:close/>
                <a:moveTo>
                  <a:pt x="136155" y="100499"/>
                </a:moveTo>
                <a:cubicBezTo>
                  <a:pt x="164908" y="94057"/>
                  <a:pt x="198785" y="73560"/>
                  <a:pt x="198785" y="43985"/>
                </a:cubicBezTo>
                <a:cubicBezTo>
                  <a:pt x="198785" y="18803"/>
                  <a:pt x="173164" y="63"/>
                  <a:pt x="135870" y="63"/>
                </a:cubicBezTo>
                <a:lnTo>
                  <a:pt x="54736" y="63"/>
                </a:lnTo>
                <a:cubicBezTo>
                  <a:pt x="49042" y="63"/>
                  <a:pt x="46480" y="63"/>
                  <a:pt x="46480" y="5919"/>
                </a:cubicBezTo>
                <a:cubicBezTo>
                  <a:pt x="46480" y="9140"/>
                  <a:pt x="49042" y="9140"/>
                  <a:pt x="54451" y="9140"/>
                </a:cubicBezTo>
                <a:cubicBezTo>
                  <a:pt x="55020" y="9140"/>
                  <a:pt x="60429" y="9140"/>
                  <a:pt x="65269" y="9726"/>
                </a:cubicBezTo>
                <a:cubicBezTo>
                  <a:pt x="70393" y="10311"/>
                  <a:pt x="72955" y="10604"/>
                  <a:pt x="72955" y="14411"/>
                </a:cubicBezTo>
                <a:cubicBezTo>
                  <a:pt x="72955" y="15582"/>
                  <a:pt x="72671" y="16460"/>
                  <a:pt x="71817" y="19974"/>
                </a:cubicBezTo>
                <a:lnTo>
                  <a:pt x="33669" y="177217"/>
                </a:lnTo>
                <a:cubicBezTo>
                  <a:pt x="30822" y="188636"/>
                  <a:pt x="30253" y="190979"/>
                  <a:pt x="7763" y="190979"/>
                </a:cubicBezTo>
                <a:cubicBezTo>
                  <a:pt x="2639" y="190979"/>
                  <a:pt x="77" y="190979"/>
                  <a:pt x="77" y="196835"/>
                </a:cubicBezTo>
                <a:cubicBezTo>
                  <a:pt x="77" y="200056"/>
                  <a:pt x="3493" y="200056"/>
                  <a:pt x="4062" y="200056"/>
                </a:cubicBezTo>
                <a:cubicBezTo>
                  <a:pt x="12033" y="200056"/>
                  <a:pt x="31961" y="199178"/>
                  <a:pt x="39932" y="199178"/>
                </a:cubicBezTo>
                <a:cubicBezTo>
                  <a:pt x="47903" y="199178"/>
                  <a:pt x="68116" y="200056"/>
                  <a:pt x="76087" y="200056"/>
                </a:cubicBezTo>
                <a:cubicBezTo>
                  <a:pt x="78364" y="200056"/>
                  <a:pt x="81781" y="200056"/>
                  <a:pt x="81781" y="194200"/>
                </a:cubicBezTo>
                <a:cubicBezTo>
                  <a:pt x="81781" y="190979"/>
                  <a:pt x="79218" y="190979"/>
                  <a:pt x="73809" y="190979"/>
                </a:cubicBezTo>
                <a:cubicBezTo>
                  <a:pt x="63276" y="190979"/>
                  <a:pt x="55305" y="190979"/>
                  <a:pt x="55305" y="185708"/>
                </a:cubicBezTo>
                <a:cubicBezTo>
                  <a:pt x="55305" y="183951"/>
                  <a:pt x="55874" y="182487"/>
                  <a:pt x="56159" y="180730"/>
                </a:cubicBezTo>
                <a:lnTo>
                  <a:pt x="74948" y="103134"/>
                </a:lnTo>
                <a:lnTo>
                  <a:pt x="108825" y="103134"/>
                </a:lnTo>
                <a:cubicBezTo>
                  <a:pt x="134732" y="103134"/>
                  <a:pt x="139856" y="119532"/>
                  <a:pt x="139856" y="129780"/>
                </a:cubicBezTo>
                <a:cubicBezTo>
                  <a:pt x="139856" y="134173"/>
                  <a:pt x="137578" y="143250"/>
                  <a:pt x="135870" y="149985"/>
                </a:cubicBezTo>
                <a:cubicBezTo>
                  <a:pt x="133877" y="158184"/>
                  <a:pt x="131315" y="169018"/>
                  <a:pt x="131315" y="174874"/>
                </a:cubicBezTo>
                <a:cubicBezTo>
                  <a:pt x="131315" y="206498"/>
                  <a:pt x="165477" y="206498"/>
                  <a:pt x="169178" y="206498"/>
                </a:cubicBezTo>
                <a:cubicBezTo>
                  <a:pt x="193376" y="206498"/>
                  <a:pt x="203340" y="176924"/>
                  <a:pt x="203340" y="172824"/>
                </a:cubicBezTo>
                <a:cubicBezTo>
                  <a:pt x="203340" y="169311"/>
                  <a:pt x="200208" y="169311"/>
                  <a:pt x="199924" y="169311"/>
                </a:cubicBezTo>
                <a:cubicBezTo>
                  <a:pt x="197362" y="169311"/>
                  <a:pt x="196792" y="171360"/>
                  <a:pt x="196223" y="173410"/>
                </a:cubicBezTo>
                <a:cubicBezTo>
                  <a:pt x="189106" y="195078"/>
                  <a:pt x="176865" y="200056"/>
                  <a:pt x="170317" y="200056"/>
                </a:cubicBezTo>
                <a:cubicBezTo>
                  <a:pt x="160922" y="200056"/>
                  <a:pt x="158930" y="193614"/>
                  <a:pt x="158930" y="182194"/>
                </a:cubicBezTo>
                <a:cubicBezTo>
                  <a:pt x="158930" y="173117"/>
                  <a:pt x="160638" y="158184"/>
                  <a:pt x="161776" y="148813"/>
                </a:cubicBezTo>
                <a:cubicBezTo>
                  <a:pt x="162346" y="144714"/>
                  <a:pt x="162915" y="139150"/>
                  <a:pt x="162915" y="135051"/>
                </a:cubicBezTo>
                <a:cubicBezTo>
                  <a:pt x="162915" y="112504"/>
                  <a:pt x="143841" y="103427"/>
                  <a:pt x="136155" y="100499"/>
                </a:cubicBez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994540-733E-46C2-D43B-C623D33E1D5F}"/>
              </a:ext>
            </a:extLst>
          </p:cNvPr>
          <p:cNvCxnSpPr>
            <a:cxnSpLocks/>
          </p:cNvCxnSpPr>
          <p:nvPr/>
        </p:nvCxnSpPr>
        <p:spPr>
          <a:xfrm>
            <a:off x="5409962" y="2583018"/>
            <a:ext cx="0" cy="453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7BC538-6B2D-E37F-B4AB-89C398BAAD87}"/>
              </a:ext>
            </a:extLst>
          </p:cNvPr>
          <p:cNvSpPr txBox="1"/>
          <p:nvPr/>
        </p:nvSpPr>
        <p:spPr>
          <a:xfrm>
            <a:off x="7067360" y="4768045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9E040D-0EA3-289E-207C-A1AE23E349AD}"/>
              </a:ext>
            </a:extLst>
          </p:cNvPr>
          <p:cNvSpPr txBox="1"/>
          <p:nvPr/>
        </p:nvSpPr>
        <p:spPr>
          <a:xfrm>
            <a:off x="6207950" y="3114572"/>
            <a:ext cx="169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ADE06-7336-69BB-E042-4148126D5185}"/>
              </a:ext>
            </a:extLst>
          </p:cNvPr>
          <p:cNvSpPr txBox="1"/>
          <p:nvPr/>
        </p:nvSpPr>
        <p:spPr>
          <a:xfrm>
            <a:off x="6064533" y="3625712"/>
            <a:ext cx="15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AE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6497" y="5629740"/>
            <a:ext cx="4219698" cy="959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Optimal overhead: </a:t>
            </a:r>
            <a:r>
              <a:rPr lang="en-US" sz="2000" dirty="0"/>
              <a:t>hashing AD is inherent for committing security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29B134-E81F-C31F-F469-E7D0C2B8F29B}"/>
              </a:ext>
            </a:extLst>
          </p:cNvPr>
          <p:cNvSpPr/>
          <p:nvPr/>
        </p:nvSpPr>
        <p:spPr>
          <a:xfrm>
            <a:off x="4766309" y="2138777"/>
            <a:ext cx="668870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B02EB2-D7F0-6D9F-895E-D3A6B713A310}"/>
              </a:ext>
            </a:extLst>
          </p:cNvPr>
          <p:cNvSpPr txBox="1"/>
          <p:nvPr/>
        </p:nvSpPr>
        <p:spPr>
          <a:xfrm>
            <a:off x="4879205" y="2091126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66C173-111A-D7EC-6727-8D8B6E4D1EB1}"/>
              </a:ext>
            </a:extLst>
          </p:cNvPr>
          <p:cNvSpPr/>
          <p:nvPr/>
        </p:nvSpPr>
        <p:spPr>
          <a:xfrm>
            <a:off x="5511379" y="2140972"/>
            <a:ext cx="471307" cy="400756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7425FB-01B4-F46F-D0BB-633518222FCF}"/>
              </a:ext>
            </a:extLst>
          </p:cNvPr>
          <p:cNvSpPr txBox="1"/>
          <p:nvPr/>
        </p:nvSpPr>
        <p:spPr>
          <a:xfrm>
            <a:off x="5517026" y="2143828"/>
            <a:ext cx="5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994540-733E-46C2-D43B-C623D33E1D5F}"/>
              </a:ext>
            </a:extLst>
          </p:cNvPr>
          <p:cNvCxnSpPr>
            <a:cxnSpLocks/>
          </p:cNvCxnSpPr>
          <p:nvPr/>
        </p:nvCxnSpPr>
        <p:spPr>
          <a:xfrm>
            <a:off x="5409962" y="2583018"/>
            <a:ext cx="0" cy="453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D0C6C54-31B1-54B6-AA88-A377851EAA04}"/>
              </a:ext>
            </a:extLst>
          </p:cNvPr>
          <p:cNvSpPr txBox="1"/>
          <p:nvPr/>
        </p:nvSpPr>
        <p:spPr>
          <a:xfrm>
            <a:off x="6011466" y="2099555"/>
            <a:ext cx="198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505FF"/>
                </a:solidFill>
              </a:rPr>
              <a:t>Empty AD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C0C7BE-92D5-6B0A-6744-BA403D46C368}"/>
              </a:ext>
            </a:extLst>
          </p:cNvPr>
          <p:cNvCxnSpPr/>
          <p:nvPr/>
        </p:nvCxnSpPr>
        <p:spPr>
          <a:xfrm flipH="1">
            <a:off x="6699370" y="2699068"/>
            <a:ext cx="4718" cy="3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78165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Small Change But Appreciable Difference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8273F5-3BE2-8493-0267-8F559F3BA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380080"/>
              </p:ext>
            </p:extLst>
          </p:nvPr>
        </p:nvGraphicFramePr>
        <p:xfrm>
          <a:off x="103074" y="1573714"/>
          <a:ext cx="9288580" cy="517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A67E2B8A-5BDC-E10F-A936-5B0BF6334E6A}"/>
              </a:ext>
            </a:extLst>
          </p:cNvPr>
          <p:cNvSpPr txBox="1"/>
          <p:nvPr/>
        </p:nvSpPr>
        <p:spPr>
          <a:xfrm>
            <a:off x="1987699" y="3091854"/>
            <a:ext cx="2611475" cy="4278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CTY</a:t>
            </a:r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431E-F1CB-9087-0B88-92272C9C877D}"/>
              </a:ext>
            </a:extLst>
          </p:cNvPr>
          <p:cNvSpPr txBox="1"/>
          <p:nvPr/>
        </p:nvSpPr>
        <p:spPr>
          <a:xfrm>
            <a:off x="103074" y="983331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Overhead on GCM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BBC9F-0FFD-0BE7-E90F-8F8E209B7D30}"/>
              </a:ext>
            </a:extLst>
          </p:cNvPr>
          <p:cNvSpPr txBox="1"/>
          <p:nvPr/>
        </p:nvSpPr>
        <p:spPr>
          <a:xfrm>
            <a:off x="6961695" y="860221"/>
            <a:ext cx="391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 Xeon Gold 6240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/>
              <a:t>B AD</a:t>
            </a:r>
          </a:p>
        </p:txBody>
      </p:sp>
    </p:spTree>
    <p:extLst>
      <p:ext uri="{BB962C8B-B14F-4D97-AF65-F5344CB8AC3E}">
        <p14:creationId xmlns:p14="http://schemas.microsoft.com/office/powerpoint/2010/main" val="17572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17" y="208283"/>
            <a:ext cx="8927444" cy="1261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A Stepping Stone for Succinctly-Committing AE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Invertible PRF (IPF)  That </a:t>
            </a:r>
            <a:r>
              <a:rPr lang="en-US" sz="2400" b="1">
                <a:solidFill>
                  <a:srgbClr val="0000CC"/>
                </a:solidFill>
                <a:latin typeface="Georgia" panose="02040502050405020303" pitchFamily="18" charset="0"/>
              </a:rPr>
              <a:t>is </a:t>
            </a:r>
            <a:r>
              <a:rPr lang="en-US" sz="2400" b="1" smtClean="0">
                <a:solidFill>
                  <a:srgbClr val="0000CC"/>
                </a:solidFill>
                <a:latin typeface="Georgia" panose="02040502050405020303" pitchFamily="18" charset="0"/>
              </a:rPr>
              <a:t>Also Collision-Resistant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lvl="0"/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98B9E9-D6B2-B575-3AED-9E7C2034D799}"/>
              </a:ext>
            </a:extLst>
          </p:cNvPr>
          <p:cNvGrpSpPr/>
          <p:nvPr/>
        </p:nvGrpSpPr>
        <p:grpSpPr>
          <a:xfrm>
            <a:off x="305588" y="1701566"/>
            <a:ext cx="3837809" cy="1311564"/>
            <a:chOff x="5040774" y="3737400"/>
            <a:chExt cx="3837809" cy="13115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7F9DCF-6B22-A4E2-EE57-355FA82EB3CE}"/>
                </a:ext>
              </a:extLst>
            </p:cNvPr>
            <p:cNvSpPr/>
            <p:nvPr/>
          </p:nvSpPr>
          <p:spPr>
            <a:xfrm>
              <a:off x="6330491" y="3737400"/>
              <a:ext cx="1237673" cy="1311564"/>
            </a:xfrm>
            <a:prstGeom prst="rect">
              <a:avLst/>
            </a:prstGeom>
            <a:solidFill>
              <a:srgbClr val="FFFCC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536947-1125-81A1-CBD9-199035DBEE84}"/>
                </a:ext>
              </a:extLst>
            </p:cNvPr>
            <p:cNvCxnSpPr/>
            <p:nvPr/>
          </p:nvCxnSpPr>
          <p:spPr>
            <a:xfrm>
              <a:off x="5539189" y="4426527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663BCC-C6EC-44D1-30A2-1723107F5221}"/>
                </a:ext>
              </a:extLst>
            </p:cNvPr>
            <p:cNvSpPr txBox="1"/>
            <p:nvPr/>
          </p:nvSpPr>
          <p:spPr>
            <a:xfrm>
              <a:off x="5040774" y="4273942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0F5538-DCF6-877D-7105-584CC1194820}"/>
                </a:ext>
              </a:extLst>
            </p:cNvPr>
            <p:cNvCxnSpPr/>
            <p:nvPr/>
          </p:nvCxnSpPr>
          <p:spPr>
            <a:xfrm>
              <a:off x="7580156" y="4450786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6DE68E-866E-EB55-03CE-83699D5939A1}"/>
                </a:ext>
              </a:extLst>
            </p:cNvPr>
            <p:cNvSpPr txBox="1"/>
            <p:nvPr/>
          </p:nvSpPr>
          <p:spPr>
            <a:xfrm>
              <a:off x="8332203" y="4261379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C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88" y="2284039"/>
            <a:ext cx="458667" cy="2944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E98B9E9-D6B2-B575-3AED-9E7C2034D799}"/>
              </a:ext>
            </a:extLst>
          </p:cNvPr>
          <p:cNvGrpSpPr/>
          <p:nvPr/>
        </p:nvGrpSpPr>
        <p:grpSpPr>
          <a:xfrm>
            <a:off x="5182388" y="1734911"/>
            <a:ext cx="3837809" cy="1311564"/>
            <a:chOff x="5040774" y="3737400"/>
            <a:chExt cx="3837809" cy="13115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7F9DCF-6B22-A4E2-EE57-355FA82EB3CE}"/>
                </a:ext>
              </a:extLst>
            </p:cNvPr>
            <p:cNvSpPr/>
            <p:nvPr/>
          </p:nvSpPr>
          <p:spPr>
            <a:xfrm>
              <a:off x="6330491" y="3737400"/>
              <a:ext cx="1237673" cy="1311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536947-1125-81A1-CBD9-199035DBEE84}"/>
                </a:ext>
              </a:extLst>
            </p:cNvPr>
            <p:cNvCxnSpPr/>
            <p:nvPr/>
          </p:nvCxnSpPr>
          <p:spPr>
            <a:xfrm>
              <a:off x="5539189" y="4426527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63BCC-C6EC-44D1-30A2-1723107F5221}"/>
                </a:ext>
              </a:extLst>
            </p:cNvPr>
            <p:cNvSpPr txBox="1"/>
            <p:nvPr/>
          </p:nvSpPr>
          <p:spPr>
            <a:xfrm>
              <a:off x="5040774" y="4273942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C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80F5538-DCF6-877D-7105-584CC1194820}"/>
                </a:ext>
              </a:extLst>
            </p:cNvPr>
            <p:cNvCxnSpPr/>
            <p:nvPr/>
          </p:nvCxnSpPr>
          <p:spPr>
            <a:xfrm>
              <a:off x="7580156" y="4450786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6DE68E-866E-EB55-03CE-83699D5939A1}"/>
                </a:ext>
              </a:extLst>
            </p:cNvPr>
            <p:cNvSpPr txBox="1"/>
            <p:nvPr/>
          </p:nvSpPr>
          <p:spPr>
            <a:xfrm>
              <a:off x="8332203" y="4261379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M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99" y="2238108"/>
            <a:ext cx="603734" cy="419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17A2855-B456-0E4A-78C6-BA5D3B30DDA7}"/>
              </a:ext>
            </a:extLst>
          </p:cNvPr>
          <p:cNvGrpSpPr/>
          <p:nvPr/>
        </p:nvGrpSpPr>
        <p:grpSpPr>
          <a:xfrm>
            <a:off x="305588" y="3489714"/>
            <a:ext cx="8838412" cy="1897871"/>
            <a:chOff x="305588" y="3489714"/>
            <a:chExt cx="8838412" cy="1897871"/>
          </a:xfrm>
        </p:grpSpPr>
        <p:sp>
          <p:nvSpPr>
            <p:cNvPr id="39" name="TextBox 38"/>
            <p:cNvSpPr txBox="1"/>
            <p:nvPr/>
          </p:nvSpPr>
          <p:spPr>
            <a:xfrm>
              <a:off x="305588" y="3489714"/>
              <a:ext cx="8838412" cy="142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Want: 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000" dirty="0"/>
                <a:t>PRF security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000" dirty="0"/>
                <a:t>Collision resistance: Hard to find                   and                    such that</a:t>
              </a:r>
            </a:p>
          </p:txBody>
        </p:sp>
        <p:pic>
          <p:nvPicPr>
            <p:cNvPr id="6" name="Picture 5" descr="\documentclass{article}&#10;\usepackage{amsmath}&#10;\pagestyle{empty}&#10;\begin{document}&#10;&#10;$(K_1, M_1)$&#10;&#10;&#10;\end{document}" title="IguanaTex Bitmap Display">
              <a:extLst>
                <a:ext uri="{FF2B5EF4-FFF2-40B4-BE49-F238E27FC236}">
                  <a16:creationId xmlns:a16="http://schemas.microsoft.com/office/drawing/2014/main" id="{61109A31-AE63-BB81-B1BF-EDC5184D93D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769" y="4584656"/>
              <a:ext cx="947809" cy="252952"/>
            </a:xfrm>
            <a:prstGeom prst="rect">
              <a:avLst/>
            </a:prstGeom>
          </p:spPr>
        </p:pic>
        <p:pic>
          <p:nvPicPr>
            <p:cNvPr id="8" name="Picture 7" descr="\documentclass{article}&#10;\usepackage{amsmath}&#10;\pagestyle{empty}&#10;\begin{document}&#10;&#10;$(K_2, M_2)$&#10;&#10;&#10;\end{document}" title="IguanaTex Bitmap Display">
              <a:extLst>
                <a:ext uri="{FF2B5EF4-FFF2-40B4-BE49-F238E27FC236}">
                  <a16:creationId xmlns:a16="http://schemas.microsoft.com/office/drawing/2014/main" id="{12967EB0-14D5-2FEA-E01B-C466EF695E1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92" y="4594816"/>
              <a:ext cx="947809" cy="252952"/>
            </a:xfrm>
            <a:prstGeom prst="rect">
              <a:avLst/>
            </a:prstGeom>
          </p:spPr>
        </p:pic>
        <p:pic>
          <p:nvPicPr>
            <p:cNvPr id="4" name="Picture 3" descr="\documentclass{article}&#10;\usepackage{amsmath}&#10;\pagestyle{empty}&#10;\begin{document}&#10;&#10;$F(K_1, M_1) = F(K_2, M_2)$&#10;&#10;&#10;\end{document}" title="IguanaTex Bitmap Display">
              <a:extLst>
                <a:ext uri="{FF2B5EF4-FFF2-40B4-BE49-F238E27FC236}">
                  <a16:creationId xmlns:a16="http://schemas.microsoft.com/office/drawing/2014/main" id="{08F320E4-8717-D01D-C380-F97EF166A71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64" y="5133109"/>
              <a:ext cx="2691047" cy="25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6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7986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Why Would Collision-Resistant IPF Help? 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E8508-55D1-B857-FC5C-7A7FD31DFC3E}"/>
              </a:ext>
            </a:extLst>
          </p:cNvPr>
          <p:cNvSpPr/>
          <p:nvPr/>
        </p:nvSpPr>
        <p:spPr>
          <a:xfrm rot="5400000">
            <a:off x="1808359" y="632033"/>
            <a:ext cx="5641759" cy="9144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768369D-57A9-FD19-63A5-8C75441E3631}"/>
              </a:ext>
            </a:extLst>
          </p:cNvPr>
          <p:cNvSpPr/>
          <p:nvPr/>
        </p:nvSpPr>
        <p:spPr>
          <a:xfrm>
            <a:off x="4397714" y="2392281"/>
            <a:ext cx="1807943" cy="564176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1735C-50A1-BADF-5BF5-7EE8AD14794B}"/>
              </a:ext>
            </a:extLst>
          </p:cNvPr>
          <p:cNvSpPr/>
          <p:nvPr/>
        </p:nvSpPr>
        <p:spPr>
          <a:xfrm>
            <a:off x="-45559" y="2387717"/>
            <a:ext cx="4443273" cy="5641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5FAC8-38C5-20CC-2AFC-977F27D5471F}"/>
              </a:ext>
            </a:extLst>
          </p:cNvPr>
          <p:cNvSpPr txBox="1"/>
          <p:nvPr/>
        </p:nvSpPr>
        <p:spPr>
          <a:xfrm>
            <a:off x="174583" y="2444804"/>
            <a:ext cx="6728573" cy="57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Succinctly Committing AE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FAC8-38C5-20CC-2AFC-977F27D5471F}"/>
              </a:ext>
            </a:extLst>
          </p:cNvPr>
          <p:cNvSpPr txBox="1"/>
          <p:nvPr/>
        </p:nvSpPr>
        <p:spPr>
          <a:xfrm>
            <a:off x="4963400" y="2415858"/>
            <a:ext cx="4430814" cy="57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Collision-Resistant IPF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F5E8F-FF7E-4DC9-1820-7C7E161AD9AA}"/>
              </a:ext>
            </a:extLst>
          </p:cNvPr>
          <p:cNvSpPr txBox="1"/>
          <p:nvPr/>
        </p:nvSpPr>
        <p:spPr>
          <a:xfrm>
            <a:off x="645572" y="5596054"/>
            <a:ext cx="13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arbitrary</a:t>
            </a:r>
          </a:p>
        </p:txBody>
      </p: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D88A63FB-8DB0-E66D-F8C5-87071BF3E916}"/>
              </a:ext>
            </a:extLst>
          </p:cNvPr>
          <p:cNvSpPr/>
          <p:nvPr/>
        </p:nvSpPr>
        <p:spPr>
          <a:xfrm>
            <a:off x="515592" y="5069582"/>
            <a:ext cx="720437" cy="526472"/>
          </a:xfrm>
          <a:custGeom>
            <a:avLst/>
            <a:gdLst>
              <a:gd name="connsiteX0" fmla="*/ 0 w 720437"/>
              <a:gd name="connsiteY0" fmla="*/ 0 h 526472"/>
              <a:gd name="connsiteX1" fmla="*/ 55419 w 720437"/>
              <a:gd name="connsiteY1" fmla="*/ 230909 h 526472"/>
              <a:gd name="connsiteX2" fmla="*/ 304800 w 720437"/>
              <a:gd name="connsiteY2" fmla="*/ 166254 h 526472"/>
              <a:gd name="connsiteX3" fmla="*/ 591128 w 720437"/>
              <a:gd name="connsiteY3" fmla="*/ 46181 h 526472"/>
              <a:gd name="connsiteX4" fmla="*/ 720437 w 720437"/>
              <a:gd name="connsiteY4" fmla="*/ 52647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37" h="526472">
                <a:moveTo>
                  <a:pt x="0" y="0"/>
                </a:moveTo>
                <a:cubicBezTo>
                  <a:pt x="2309" y="101600"/>
                  <a:pt x="4619" y="203200"/>
                  <a:pt x="55419" y="230909"/>
                </a:cubicBezTo>
                <a:cubicBezTo>
                  <a:pt x="106219" y="258618"/>
                  <a:pt x="215515" y="197042"/>
                  <a:pt x="304800" y="166254"/>
                </a:cubicBezTo>
                <a:cubicBezTo>
                  <a:pt x="394085" y="135466"/>
                  <a:pt x="521855" y="-13855"/>
                  <a:pt x="591128" y="46181"/>
                </a:cubicBezTo>
                <a:cubicBezTo>
                  <a:pt x="660401" y="106217"/>
                  <a:pt x="690419" y="316344"/>
                  <a:pt x="720437" y="526472"/>
                </a:cubicBezTo>
              </a:path>
            </a:pathLst>
          </a:custGeom>
          <a:noFill/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C9675F-8E0C-F830-FD3E-9101BF7B4606}"/>
              </a:ext>
            </a:extLst>
          </p:cNvPr>
          <p:cNvGrpSpPr/>
          <p:nvPr/>
        </p:nvGrpSpPr>
        <p:grpSpPr>
          <a:xfrm>
            <a:off x="315085" y="3840127"/>
            <a:ext cx="3828714" cy="1311564"/>
            <a:chOff x="242838" y="3739709"/>
            <a:chExt cx="3828714" cy="13115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3A462E-4175-5F67-D564-E15621415755}"/>
                </a:ext>
              </a:extLst>
            </p:cNvPr>
            <p:cNvSpPr/>
            <p:nvPr/>
          </p:nvSpPr>
          <p:spPr>
            <a:xfrm>
              <a:off x="1535452" y="3739709"/>
              <a:ext cx="1237673" cy="1311564"/>
            </a:xfrm>
            <a:prstGeom prst="rect">
              <a:avLst/>
            </a:prstGeom>
            <a:solidFill>
              <a:srgbClr val="9797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CAE9F1-8CA4-D1E6-C623-5897F0B20746}"/>
                </a:ext>
              </a:extLst>
            </p:cNvPr>
            <p:cNvCxnSpPr/>
            <p:nvPr/>
          </p:nvCxnSpPr>
          <p:spPr>
            <a:xfrm>
              <a:off x="728590" y="4052454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B21B84-9EC6-FB62-8735-ED53DF81C980}"/>
                </a:ext>
              </a:extLst>
            </p:cNvPr>
            <p:cNvSpPr txBox="1"/>
            <p:nvPr/>
          </p:nvSpPr>
          <p:spPr>
            <a:xfrm>
              <a:off x="304503" y="3867788"/>
              <a:ext cx="68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158477-50FD-4F22-5488-279B568C81F9}"/>
                </a:ext>
              </a:extLst>
            </p:cNvPr>
            <p:cNvSpPr txBox="1"/>
            <p:nvPr/>
          </p:nvSpPr>
          <p:spPr>
            <a:xfrm>
              <a:off x="289342" y="4237120"/>
              <a:ext cx="115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A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71B105-DDD1-ED0E-51D4-63AECBD84FD1}"/>
                </a:ext>
              </a:extLst>
            </p:cNvPr>
            <p:cNvCxnSpPr/>
            <p:nvPr/>
          </p:nvCxnSpPr>
          <p:spPr>
            <a:xfrm>
              <a:off x="728590" y="4426527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F115AA-B261-7934-0A98-9C6C06C5BB93}"/>
                </a:ext>
              </a:extLst>
            </p:cNvPr>
            <p:cNvSpPr txBox="1"/>
            <p:nvPr/>
          </p:nvSpPr>
          <p:spPr>
            <a:xfrm>
              <a:off x="1714044" y="4128617"/>
              <a:ext cx="880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Enc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893B7E2-7400-B836-2239-48CDC7D7A81E}"/>
                </a:ext>
              </a:extLst>
            </p:cNvPr>
            <p:cNvCxnSpPr/>
            <p:nvPr/>
          </p:nvCxnSpPr>
          <p:spPr>
            <a:xfrm>
              <a:off x="741253" y="4726709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457123-B2B7-B85F-C671-BD71CB284EBD}"/>
                </a:ext>
              </a:extLst>
            </p:cNvPr>
            <p:cNvSpPr txBox="1"/>
            <p:nvPr/>
          </p:nvSpPr>
          <p:spPr>
            <a:xfrm>
              <a:off x="242838" y="4574124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656E896-55CB-620B-7D1A-E0C354FB72E8}"/>
                </a:ext>
              </a:extLst>
            </p:cNvPr>
            <p:cNvCxnSpPr/>
            <p:nvPr/>
          </p:nvCxnSpPr>
          <p:spPr>
            <a:xfrm>
              <a:off x="2773125" y="4426527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9F1E81-8DCB-4E1C-03D1-44221E61498B}"/>
                </a:ext>
              </a:extLst>
            </p:cNvPr>
            <p:cNvSpPr txBox="1"/>
            <p:nvPr/>
          </p:nvSpPr>
          <p:spPr>
            <a:xfrm>
              <a:off x="3525172" y="4237120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C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80" y="5806757"/>
            <a:ext cx="3067737" cy="260900"/>
          </a:xfrm>
          <a:prstGeom prst="rect">
            <a:avLst/>
          </a:prstGeom>
        </p:spPr>
      </p:pic>
      <p:sp>
        <p:nvSpPr>
          <p:cNvPr id="31" name="Freeform: Shape 63">
            <a:extLst>
              <a:ext uri="{FF2B5EF4-FFF2-40B4-BE49-F238E27FC236}">
                <a16:creationId xmlns:a16="http://schemas.microsoft.com/office/drawing/2014/main" id="{33DD30CB-C48C-F90F-B5F9-C03F6F91C6EA}"/>
              </a:ext>
            </a:extLst>
          </p:cNvPr>
          <p:cNvSpPr/>
          <p:nvPr/>
        </p:nvSpPr>
        <p:spPr>
          <a:xfrm>
            <a:off x="3612852" y="4838316"/>
            <a:ext cx="411796" cy="886690"/>
          </a:xfrm>
          <a:custGeom>
            <a:avLst/>
            <a:gdLst>
              <a:gd name="connsiteX0" fmla="*/ 411796 w 411796"/>
              <a:gd name="connsiteY0" fmla="*/ 886690 h 886690"/>
              <a:gd name="connsiteX1" fmla="*/ 14632 w 411796"/>
              <a:gd name="connsiteY1" fmla="*/ 517236 h 886690"/>
              <a:gd name="connsiteX2" fmla="*/ 106996 w 411796"/>
              <a:gd name="connsiteY2" fmla="*/ 110836 h 886690"/>
              <a:gd name="connsiteX3" fmla="*/ 310196 w 411796"/>
              <a:gd name="connsiteY3" fmla="*/ 0 h 8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6" h="886690">
                <a:moveTo>
                  <a:pt x="411796" y="886690"/>
                </a:moveTo>
                <a:cubicBezTo>
                  <a:pt x="238614" y="766617"/>
                  <a:pt x="65432" y="646545"/>
                  <a:pt x="14632" y="517236"/>
                </a:cubicBezTo>
                <a:cubicBezTo>
                  <a:pt x="-36168" y="387927"/>
                  <a:pt x="57735" y="197042"/>
                  <a:pt x="106996" y="110836"/>
                </a:cubicBezTo>
                <a:cubicBezTo>
                  <a:pt x="156257" y="24630"/>
                  <a:pt x="233226" y="12315"/>
                  <a:pt x="310196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78FCE-1DB0-C576-7416-B2E2064D0168}"/>
              </a:ext>
            </a:extLst>
          </p:cNvPr>
          <p:cNvSpPr txBox="1"/>
          <p:nvPr/>
        </p:nvSpPr>
        <p:spPr>
          <a:xfrm>
            <a:off x="6099465" y="3239689"/>
            <a:ext cx="311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nonce and  AD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98B9E9-D6B2-B575-3AED-9E7C2034D799}"/>
              </a:ext>
            </a:extLst>
          </p:cNvPr>
          <p:cNvGrpSpPr/>
          <p:nvPr/>
        </p:nvGrpSpPr>
        <p:grpSpPr>
          <a:xfrm>
            <a:off x="5507054" y="3867072"/>
            <a:ext cx="3837809" cy="1311564"/>
            <a:chOff x="5040774" y="3737400"/>
            <a:chExt cx="3837809" cy="131156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7F9DCF-6B22-A4E2-EE57-355FA82EB3CE}"/>
                </a:ext>
              </a:extLst>
            </p:cNvPr>
            <p:cNvSpPr/>
            <p:nvPr/>
          </p:nvSpPr>
          <p:spPr>
            <a:xfrm>
              <a:off x="6330491" y="3737400"/>
              <a:ext cx="1237673" cy="1311564"/>
            </a:xfrm>
            <a:prstGeom prst="rect">
              <a:avLst/>
            </a:prstGeom>
            <a:solidFill>
              <a:srgbClr val="FFFCC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9536947-1125-81A1-CBD9-199035DBEE84}"/>
                </a:ext>
              </a:extLst>
            </p:cNvPr>
            <p:cNvCxnSpPr/>
            <p:nvPr/>
          </p:nvCxnSpPr>
          <p:spPr>
            <a:xfrm>
              <a:off x="5539189" y="4426527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663BCC-C6EC-44D1-30A2-1723107F5221}"/>
                </a:ext>
              </a:extLst>
            </p:cNvPr>
            <p:cNvSpPr txBox="1"/>
            <p:nvPr/>
          </p:nvSpPr>
          <p:spPr>
            <a:xfrm>
              <a:off x="5040774" y="4273942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M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80F5538-DCF6-877D-7105-584CC1194820}"/>
                </a:ext>
              </a:extLst>
            </p:cNvPr>
            <p:cNvCxnSpPr/>
            <p:nvPr/>
          </p:nvCxnSpPr>
          <p:spPr>
            <a:xfrm>
              <a:off x="7580156" y="4450786"/>
              <a:ext cx="794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6DE68E-866E-EB55-03CE-83699D5939A1}"/>
                </a:ext>
              </a:extLst>
            </p:cNvPr>
            <p:cNvSpPr txBox="1"/>
            <p:nvPr/>
          </p:nvSpPr>
          <p:spPr>
            <a:xfrm>
              <a:off x="8332203" y="4261379"/>
              <a:ext cx="54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29DC3CE-2710-99E6-377B-509A7DE31E07}"/>
              </a:ext>
            </a:extLst>
          </p:cNvPr>
          <p:cNvSpPr txBox="1"/>
          <p:nvPr/>
        </p:nvSpPr>
        <p:spPr>
          <a:xfrm>
            <a:off x="5503193" y="5421079"/>
            <a:ext cx="230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Short, say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/>
              <a:t>B –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r>
              <a:rPr lang="en-US" dirty="0"/>
              <a:t>B</a:t>
            </a:r>
          </a:p>
        </p:txBody>
      </p:sp>
      <p:sp>
        <p:nvSpPr>
          <p:cNvPr id="41" name="Freeform: Shape 61">
            <a:extLst>
              <a:ext uri="{FF2B5EF4-FFF2-40B4-BE49-F238E27FC236}">
                <a16:creationId xmlns:a16="http://schemas.microsoft.com/office/drawing/2014/main" id="{2DDCF175-5853-796F-EEAD-025DF37D14B8}"/>
              </a:ext>
            </a:extLst>
          </p:cNvPr>
          <p:cNvSpPr/>
          <p:nvPr/>
        </p:nvSpPr>
        <p:spPr>
          <a:xfrm>
            <a:off x="5660025" y="4793542"/>
            <a:ext cx="720437" cy="526472"/>
          </a:xfrm>
          <a:custGeom>
            <a:avLst/>
            <a:gdLst>
              <a:gd name="connsiteX0" fmla="*/ 0 w 720437"/>
              <a:gd name="connsiteY0" fmla="*/ 0 h 526472"/>
              <a:gd name="connsiteX1" fmla="*/ 55419 w 720437"/>
              <a:gd name="connsiteY1" fmla="*/ 230909 h 526472"/>
              <a:gd name="connsiteX2" fmla="*/ 304800 w 720437"/>
              <a:gd name="connsiteY2" fmla="*/ 166254 h 526472"/>
              <a:gd name="connsiteX3" fmla="*/ 591128 w 720437"/>
              <a:gd name="connsiteY3" fmla="*/ 46181 h 526472"/>
              <a:gd name="connsiteX4" fmla="*/ 720437 w 720437"/>
              <a:gd name="connsiteY4" fmla="*/ 52647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37" h="526472">
                <a:moveTo>
                  <a:pt x="0" y="0"/>
                </a:moveTo>
                <a:cubicBezTo>
                  <a:pt x="2309" y="101600"/>
                  <a:pt x="4619" y="203200"/>
                  <a:pt x="55419" y="230909"/>
                </a:cubicBezTo>
                <a:cubicBezTo>
                  <a:pt x="106219" y="258618"/>
                  <a:pt x="215515" y="197042"/>
                  <a:pt x="304800" y="166254"/>
                </a:cubicBezTo>
                <a:cubicBezTo>
                  <a:pt x="394085" y="135466"/>
                  <a:pt x="521855" y="-13855"/>
                  <a:pt x="591128" y="46181"/>
                </a:cubicBezTo>
                <a:cubicBezTo>
                  <a:pt x="660401" y="106217"/>
                  <a:pt x="690419" y="316344"/>
                  <a:pt x="720437" y="526472"/>
                </a:cubicBezTo>
              </a:path>
            </a:pathLst>
          </a:custGeom>
          <a:noFill/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74" y="6258959"/>
            <a:ext cx="1077916" cy="260900"/>
          </a:xfrm>
          <a:prstGeom prst="rect">
            <a:avLst/>
          </a:prstGeom>
        </p:spPr>
      </p:pic>
      <p:sp>
        <p:nvSpPr>
          <p:cNvPr id="50" name="Freeform: Shape 65">
            <a:extLst>
              <a:ext uri="{FF2B5EF4-FFF2-40B4-BE49-F238E27FC236}">
                <a16:creationId xmlns:a16="http://schemas.microsoft.com/office/drawing/2014/main" id="{E5F4C572-BB3A-E9AA-8BB8-1727F644099D}"/>
              </a:ext>
            </a:extLst>
          </p:cNvPr>
          <p:cNvSpPr/>
          <p:nvPr/>
        </p:nvSpPr>
        <p:spPr>
          <a:xfrm>
            <a:off x="8660856" y="4866362"/>
            <a:ext cx="359558" cy="1147334"/>
          </a:xfrm>
          <a:custGeom>
            <a:avLst/>
            <a:gdLst>
              <a:gd name="connsiteX0" fmla="*/ 411796 w 411796"/>
              <a:gd name="connsiteY0" fmla="*/ 886690 h 886690"/>
              <a:gd name="connsiteX1" fmla="*/ 14632 w 411796"/>
              <a:gd name="connsiteY1" fmla="*/ 517236 h 886690"/>
              <a:gd name="connsiteX2" fmla="*/ 106996 w 411796"/>
              <a:gd name="connsiteY2" fmla="*/ 110836 h 886690"/>
              <a:gd name="connsiteX3" fmla="*/ 310196 w 411796"/>
              <a:gd name="connsiteY3" fmla="*/ 0 h 8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6" h="886690">
                <a:moveTo>
                  <a:pt x="411796" y="886690"/>
                </a:moveTo>
                <a:cubicBezTo>
                  <a:pt x="238614" y="766617"/>
                  <a:pt x="65432" y="646545"/>
                  <a:pt x="14632" y="517236"/>
                </a:cubicBezTo>
                <a:cubicBezTo>
                  <a:pt x="-36168" y="387927"/>
                  <a:pt x="57735" y="197042"/>
                  <a:pt x="106996" y="110836"/>
                </a:cubicBezTo>
                <a:cubicBezTo>
                  <a:pt x="156257" y="24630"/>
                  <a:pt x="233226" y="12315"/>
                  <a:pt x="310196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A6312A-BA71-E6E7-2CDF-E3DB90002DB1}"/>
              </a:ext>
            </a:extLst>
          </p:cNvPr>
          <p:cNvSpPr txBox="1"/>
          <p:nvPr/>
        </p:nvSpPr>
        <p:spPr>
          <a:xfrm>
            <a:off x="5711466" y="6152687"/>
            <a:ext cx="230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constant</a:t>
            </a:r>
            <a:r>
              <a:rPr lang="en-US" sz="2000" dirty="0"/>
              <a:t> size, say</a:t>
            </a:r>
          </a:p>
        </p:txBody>
      </p:sp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16" y="4420824"/>
            <a:ext cx="458667" cy="294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82110" y="975080"/>
            <a:ext cx="861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Collision-Resistant IPF (with proper domain and range) is an easier version of Succinctly-Committing AE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541" y="4426169"/>
            <a:ext cx="4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K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D123508-E4DA-7EA0-53E8-DC7DFCCFC659}"/>
              </a:ext>
            </a:extLst>
          </p:cNvPr>
          <p:cNvSpPr/>
          <p:nvPr/>
        </p:nvSpPr>
        <p:spPr>
          <a:xfrm rot="5400000">
            <a:off x="6371130" y="1002251"/>
            <a:ext cx="372836" cy="2866852"/>
          </a:xfrm>
          <a:prstGeom prst="leftBrace">
            <a:avLst>
              <a:gd name="adj1" fmla="val 455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E800C4-A602-F5C1-0B63-1AAEB5ECB610}"/>
              </a:ext>
            </a:extLst>
          </p:cNvPr>
          <p:cNvSpPr txBox="1"/>
          <p:nvPr/>
        </p:nvSpPr>
        <p:spPr>
          <a:xfrm>
            <a:off x="5928286" y="1847380"/>
            <a:ext cx="250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committing</a:t>
            </a:r>
          </a:p>
        </p:txBody>
      </p:sp>
    </p:spTree>
    <p:extLst>
      <p:ext uri="{BB962C8B-B14F-4D97-AF65-F5344CB8AC3E}">
        <p14:creationId xmlns:p14="http://schemas.microsoft.com/office/powerpoint/2010/main" val="11169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1" grpId="0" animBg="1"/>
      <p:bldP spid="40" grpId="0"/>
      <p:bldP spid="41" grpId="0" animBg="1"/>
      <p:bldP spid="5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FEFB4-0255-C7EF-B666-C608E9E22D35}"/>
              </a:ext>
            </a:extLst>
          </p:cNvPr>
          <p:cNvSpPr/>
          <p:nvPr/>
        </p:nvSpPr>
        <p:spPr>
          <a:xfrm>
            <a:off x="160585" y="1289306"/>
            <a:ext cx="8889526" cy="43435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D97E-75D9-4482-5F26-82BF492C783C}"/>
              </a:ext>
            </a:extLst>
          </p:cNvPr>
          <p:cNvSpPr/>
          <p:nvPr/>
        </p:nvSpPr>
        <p:spPr>
          <a:xfrm>
            <a:off x="299763" y="3071617"/>
            <a:ext cx="5327647" cy="1163204"/>
          </a:xfrm>
          <a:prstGeom prst="rect">
            <a:avLst/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1B5A8-C47E-DAE1-1322-D56A0648CAB6}"/>
              </a:ext>
            </a:extLst>
          </p:cNvPr>
          <p:cNvSpPr txBox="1"/>
          <p:nvPr/>
        </p:nvSpPr>
        <p:spPr>
          <a:xfrm>
            <a:off x="307008" y="3379126"/>
            <a:ext cx="53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C8F4-8C31-CFA4-1230-78F525A377CF}"/>
              </a:ext>
            </a:extLst>
          </p:cNvPr>
          <p:cNvSpPr txBox="1"/>
          <p:nvPr/>
        </p:nvSpPr>
        <p:spPr>
          <a:xfrm>
            <a:off x="1794835" y="4703470"/>
            <a:ext cx="2779226" cy="369332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   </a:t>
            </a:r>
            <a:r>
              <a:rPr lang="en-US" dirty="0">
                <a:latin typeface="cmmi10" panose="020B0500000000000000" pitchFamily="34" charset="0"/>
              </a:rPr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1E9156-DA7B-A5FD-5D2A-B6BA29BC4628}"/>
              </a:ext>
            </a:extLst>
          </p:cNvPr>
          <p:cNvCxnSpPr>
            <a:cxnSpLocks/>
          </p:cNvCxnSpPr>
          <p:nvPr/>
        </p:nvCxnSpPr>
        <p:spPr>
          <a:xfrm>
            <a:off x="3223293" y="4226841"/>
            <a:ext cx="0" cy="452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7E62D8-73ED-B536-6887-63490705B17C}"/>
              </a:ext>
            </a:extLst>
          </p:cNvPr>
          <p:cNvSpPr txBox="1"/>
          <p:nvPr/>
        </p:nvSpPr>
        <p:spPr>
          <a:xfrm>
            <a:off x="4675217" y="4703470"/>
            <a:ext cx="968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65CB7-6B84-60DC-3233-ECF2B92ADDBA}"/>
              </a:ext>
            </a:extLst>
          </p:cNvPr>
          <p:cNvSpPr txBox="1"/>
          <p:nvPr/>
        </p:nvSpPr>
        <p:spPr>
          <a:xfrm>
            <a:off x="5969955" y="2100331"/>
            <a:ext cx="4038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</a:t>
            </a:r>
            <a:r>
              <a:rPr lang="en-US" dirty="0">
                <a:latin typeface="cmmi10" panose="020B0500000000000000" pitchFamily="34" charset="0"/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</p:cNvCxnSpPr>
          <p:nvPr/>
        </p:nvCxnSpPr>
        <p:spPr>
          <a:xfrm>
            <a:off x="3223293" y="2421242"/>
            <a:ext cx="0" cy="640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40565-4F4B-45D8-CB63-CC6B63894A4F}"/>
              </a:ext>
            </a:extLst>
          </p:cNvPr>
          <p:cNvSpPr txBox="1"/>
          <p:nvPr/>
        </p:nvSpPr>
        <p:spPr>
          <a:xfrm>
            <a:off x="295050" y="2140839"/>
            <a:ext cx="143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DDC3F-B0F9-7CD7-9008-48E11ACBF70C}"/>
              </a:ext>
            </a:extLst>
          </p:cNvPr>
          <p:cNvSpPr txBox="1"/>
          <p:nvPr/>
        </p:nvSpPr>
        <p:spPr>
          <a:xfrm>
            <a:off x="1805882" y="2140839"/>
            <a:ext cx="27792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6934B6-BB2A-54BA-F41D-DE34E3B3614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10330" y="2510171"/>
            <a:ext cx="0" cy="560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63C3AC-182C-31F5-A44C-65CA97361082}"/>
              </a:ext>
            </a:extLst>
          </p:cNvPr>
          <p:cNvSpPr txBox="1"/>
          <p:nvPr/>
        </p:nvSpPr>
        <p:spPr>
          <a:xfrm>
            <a:off x="3568675" y="1362089"/>
            <a:ext cx="171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Message </a:t>
            </a:r>
            <a:r>
              <a:rPr lang="en-US" sz="15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99EBC73-1E60-A706-AC85-0D0BB26FD214}"/>
              </a:ext>
            </a:extLst>
          </p:cNvPr>
          <p:cNvSpPr/>
          <p:nvPr/>
        </p:nvSpPr>
        <p:spPr>
          <a:xfrm rot="5400000">
            <a:off x="3965408" y="-394832"/>
            <a:ext cx="300083" cy="4516743"/>
          </a:xfrm>
          <a:prstGeom prst="leftBrace">
            <a:avLst>
              <a:gd name="adj1" fmla="val 4920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5" name="Group 54" descr="\documentclass{article}&#10;\usepackage{amsmath}&#10;\pagestyle{empty}&#10;\begin{document}&#10;&#10;&#10;$(K, N, A)$&#10;&#10;\end{document}" title="IguanaTex Vector Display">
            <a:extLst>
              <a:ext uri="{FF2B5EF4-FFF2-40B4-BE49-F238E27FC236}">
                <a16:creationId xmlns:a16="http://schemas.microsoft.com/office/drawing/2014/main" id="{00686C9C-5454-89F8-2714-F94C99F93F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1501" y="2205269"/>
            <a:ext cx="896914" cy="229028"/>
            <a:chOff x="3150318" y="3770620"/>
            <a:chExt cx="1203718" cy="29606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4EA319-EF47-7585-94C5-EE8C61A1A07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150318" y="3770620"/>
              <a:ext cx="70878" cy="296069"/>
            </a:xfrm>
            <a:custGeom>
              <a:avLst/>
              <a:gdLst>
                <a:gd name="connsiteX0" fmla="*/ 70956 w 70878"/>
                <a:gd name="connsiteY0" fmla="*/ 293172 h 296069"/>
                <a:gd name="connsiteX1" fmla="*/ 65762 w 70878"/>
                <a:gd name="connsiteY1" fmla="*/ 286658 h 296069"/>
                <a:gd name="connsiteX2" fmla="*/ 17796 w 70878"/>
                <a:gd name="connsiteY2" fmla="*/ 148098 h 296069"/>
                <a:gd name="connsiteX3" fmla="*/ 66984 w 70878"/>
                <a:gd name="connsiteY3" fmla="*/ 8057 h 296069"/>
                <a:gd name="connsiteX4" fmla="*/ 70956 w 70878"/>
                <a:gd name="connsiteY4" fmla="*/ 3023 h 296069"/>
                <a:gd name="connsiteX5" fmla="*/ 67901 w 70878"/>
                <a:gd name="connsiteY5" fmla="*/ 63 h 296069"/>
                <a:gd name="connsiteX6" fmla="*/ 19324 w 70878"/>
                <a:gd name="connsiteY6" fmla="*/ 57796 h 296069"/>
                <a:gd name="connsiteX7" fmla="*/ 77 w 70878"/>
                <a:gd name="connsiteY7" fmla="*/ 148098 h 296069"/>
                <a:gd name="connsiteX8" fmla="*/ 20241 w 70878"/>
                <a:gd name="connsiteY8" fmla="*/ 240471 h 296069"/>
                <a:gd name="connsiteX9" fmla="*/ 67901 w 70878"/>
                <a:gd name="connsiteY9" fmla="*/ 296133 h 296069"/>
                <a:gd name="connsiteX10" fmla="*/ 70956 w 70878"/>
                <a:gd name="connsiteY10" fmla="*/ 293172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56" y="293172"/>
                  </a:moveTo>
                  <a:cubicBezTo>
                    <a:pt x="70956" y="292284"/>
                    <a:pt x="70956" y="291691"/>
                    <a:pt x="65762" y="286658"/>
                  </a:cubicBezTo>
                  <a:cubicBezTo>
                    <a:pt x="27573" y="249353"/>
                    <a:pt x="17796" y="193396"/>
                    <a:pt x="17796" y="148098"/>
                  </a:cubicBezTo>
                  <a:cubicBezTo>
                    <a:pt x="17796" y="96582"/>
                    <a:pt x="29406" y="45065"/>
                    <a:pt x="66984" y="8057"/>
                  </a:cubicBezTo>
                  <a:cubicBezTo>
                    <a:pt x="70956" y="4504"/>
                    <a:pt x="70956" y="3912"/>
                    <a:pt x="70956" y="3023"/>
                  </a:cubicBezTo>
                  <a:cubicBezTo>
                    <a:pt x="70956" y="951"/>
                    <a:pt x="69734" y="63"/>
                    <a:pt x="67901" y="63"/>
                  </a:cubicBezTo>
                  <a:cubicBezTo>
                    <a:pt x="64845" y="63"/>
                    <a:pt x="37349" y="20195"/>
                    <a:pt x="19324" y="57796"/>
                  </a:cubicBezTo>
                  <a:cubicBezTo>
                    <a:pt x="3743" y="90364"/>
                    <a:pt x="77" y="123228"/>
                    <a:pt x="77" y="148098"/>
                  </a:cubicBezTo>
                  <a:cubicBezTo>
                    <a:pt x="77" y="171191"/>
                    <a:pt x="3437" y="207016"/>
                    <a:pt x="20241" y="240471"/>
                  </a:cubicBezTo>
                  <a:cubicBezTo>
                    <a:pt x="38571" y="276888"/>
                    <a:pt x="64845" y="296133"/>
                    <a:pt x="67901" y="296133"/>
                  </a:cubicBezTo>
                  <a:cubicBezTo>
                    <a:pt x="69734" y="296133"/>
                    <a:pt x="70956" y="295244"/>
                    <a:pt x="70956" y="293172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D950A2-8E14-9CCA-DBFE-1B4633E42B4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250493" y="3790456"/>
              <a:ext cx="259991" cy="202215"/>
            </a:xfrm>
            <a:custGeom>
              <a:avLst/>
              <a:gdLst>
                <a:gd name="connsiteX0" fmla="*/ 143977 w 259991"/>
                <a:gd name="connsiteY0" fmla="*/ 82666 h 202215"/>
                <a:gd name="connsiteX1" fmla="*/ 142450 w 259991"/>
                <a:gd name="connsiteY1" fmla="*/ 78521 h 202215"/>
                <a:gd name="connsiteX2" fmla="*/ 151309 w 259991"/>
                <a:gd name="connsiteY2" fmla="*/ 71712 h 202215"/>
                <a:gd name="connsiteX3" fmla="*/ 204774 w 259991"/>
                <a:gd name="connsiteY3" fmla="*/ 31742 h 202215"/>
                <a:gd name="connsiteX4" fmla="*/ 254573 w 259991"/>
                <a:gd name="connsiteY4" fmla="*/ 9241 h 202215"/>
                <a:gd name="connsiteX5" fmla="*/ 260072 w 259991"/>
                <a:gd name="connsiteY5" fmla="*/ 3320 h 202215"/>
                <a:gd name="connsiteX6" fmla="*/ 256711 w 259991"/>
                <a:gd name="connsiteY6" fmla="*/ 63 h 202215"/>
                <a:gd name="connsiteX7" fmla="*/ 235020 w 259991"/>
                <a:gd name="connsiteY7" fmla="*/ 951 h 202215"/>
                <a:gd name="connsiteX8" fmla="*/ 201108 w 259991"/>
                <a:gd name="connsiteY8" fmla="*/ 63 h 202215"/>
                <a:gd name="connsiteX9" fmla="*/ 195303 w 259991"/>
                <a:gd name="connsiteY9" fmla="*/ 5984 h 202215"/>
                <a:gd name="connsiteX10" fmla="*/ 198969 w 259991"/>
                <a:gd name="connsiteY10" fmla="*/ 9241 h 202215"/>
                <a:gd name="connsiteX11" fmla="*/ 208440 w 259991"/>
                <a:gd name="connsiteY11" fmla="*/ 15458 h 202215"/>
                <a:gd name="connsiteX12" fmla="*/ 197442 w 259991"/>
                <a:gd name="connsiteY12" fmla="*/ 29078 h 202215"/>
                <a:gd name="connsiteX13" fmla="*/ 78292 w 259991"/>
                <a:gd name="connsiteY13" fmla="*/ 117899 h 202215"/>
                <a:gd name="connsiteX14" fmla="*/ 102733 w 259991"/>
                <a:gd name="connsiteY14" fmla="*/ 22860 h 202215"/>
                <a:gd name="connsiteX15" fmla="*/ 128396 w 259991"/>
                <a:gd name="connsiteY15" fmla="*/ 9241 h 202215"/>
                <a:gd name="connsiteX16" fmla="*/ 138783 w 259991"/>
                <a:gd name="connsiteY16" fmla="*/ 3320 h 202215"/>
                <a:gd name="connsiteX17" fmla="*/ 134506 w 259991"/>
                <a:gd name="connsiteY17" fmla="*/ 63 h 202215"/>
                <a:gd name="connsiteX18" fmla="*/ 95401 w 259991"/>
                <a:gd name="connsiteY18" fmla="*/ 951 h 202215"/>
                <a:gd name="connsiteX19" fmla="*/ 55989 w 259991"/>
                <a:gd name="connsiteY19" fmla="*/ 63 h 202215"/>
                <a:gd name="connsiteX20" fmla="*/ 49879 w 259991"/>
                <a:gd name="connsiteY20" fmla="*/ 5688 h 202215"/>
                <a:gd name="connsiteX21" fmla="*/ 58739 w 259991"/>
                <a:gd name="connsiteY21" fmla="*/ 9241 h 202215"/>
                <a:gd name="connsiteX22" fmla="*/ 71876 w 259991"/>
                <a:gd name="connsiteY22" fmla="*/ 9833 h 202215"/>
                <a:gd name="connsiteX23" fmla="*/ 78597 w 259991"/>
                <a:gd name="connsiteY23" fmla="*/ 14570 h 202215"/>
                <a:gd name="connsiteX24" fmla="*/ 77375 w 259991"/>
                <a:gd name="connsiteY24" fmla="*/ 20195 h 202215"/>
                <a:gd name="connsiteX25" fmla="*/ 36437 w 259991"/>
                <a:gd name="connsiteY25" fmla="*/ 179185 h 202215"/>
                <a:gd name="connsiteX26" fmla="*/ 8635 w 259991"/>
                <a:gd name="connsiteY26" fmla="*/ 193100 h 202215"/>
                <a:gd name="connsiteX27" fmla="*/ 81 w 259991"/>
                <a:gd name="connsiteY27" fmla="*/ 198726 h 202215"/>
                <a:gd name="connsiteX28" fmla="*/ 4663 w 259991"/>
                <a:gd name="connsiteY28" fmla="*/ 202278 h 202215"/>
                <a:gd name="connsiteX29" fmla="*/ 43463 w 259991"/>
                <a:gd name="connsiteY29" fmla="*/ 201390 h 202215"/>
                <a:gd name="connsiteX30" fmla="*/ 63016 w 259991"/>
                <a:gd name="connsiteY30" fmla="*/ 201686 h 202215"/>
                <a:gd name="connsiteX31" fmla="*/ 82875 w 259991"/>
                <a:gd name="connsiteY31" fmla="*/ 202278 h 202215"/>
                <a:gd name="connsiteX32" fmla="*/ 88985 w 259991"/>
                <a:gd name="connsiteY32" fmla="*/ 196357 h 202215"/>
                <a:gd name="connsiteX33" fmla="*/ 80430 w 259991"/>
                <a:gd name="connsiteY33" fmla="*/ 193100 h 202215"/>
                <a:gd name="connsiteX34" fmla="*/ 60572 w 259991"/>
                <a:gd name="connsiteY34" fmla="*/ 187771 h 202215"/>
                <a:gd name="connsiteX35" fmla="*/ 63322 w 259991"/>
                <a:gd name="connsiteY35" fmla="*/ 174744 h 202215"/>
                <a:gd name="connsiteX36" fmla="*/ 75542 w 259991"/>
                <a:gd name="connsiteY36" fmla="*/ 128261 h 202215"/>
                <a:gd name="connsiteX37" fmla="*/ 121064 w 259991"/>
                <a:gd name="connsiteY37" fmla="*/ 93917 h 202215"/>
                <a:gd name="connsiteX38" fmla="*/ 156503 w 259991"/>
                <a:gd name="connsiteY38" fmla="*/ 173560 h 202215"/>
                <a:gd name="connsiteX39" fmla="*/ 160169 w 259991"/>
                <a:gd name="connsiteY39" fmla="*/ 183922 h 202215"/>
                <a:gd name="connsiteX40" fmla="*/ 144283 w 259991"/>
                <a:gd name="connsiteY40" fmla="*/ 193100 h 202215"/>
                <a:gd name="connsiteX41" fmla="*/ 137561 w 259991"/>
                <a:gd name="connsiteY41" fmla="*/ 199022 h 202215"/>
                <a:gd name="connsiteX42" fmla="*/ 141838 w 259991"/>
                <a:gd name="connsiteY42" fmla="*/ 202278 h 202215"/>
                <a:gd name="connsiteX43" fmla="*/ 179111 w 259991"/>
                <a:gd name="connsiteY43" fmla="*/ 201390 h 202215"/>
                <a:gd name="connsiteX44" fmla="*/ 209051 w 259991"/>
                <a:gd name="connsiteY44" fmla="*/ 202278 h 202215"/>
                <a:gd name="connsiteX45" fmla="*/ 214550 w 259991"/>
                <a:gd name="connsiteY45" fmla="*/ 196357 h 202215"/>
                <a:gd name="connsiteX46" fmla="*/ 208440 w 259991"/>
                <a:gd name="connsiteY46" fmla="*/ 193100 h 202215"/>
                <a:gd name="connsiteX47" fmla="*/ 187360 w 259991"/>
                <a:gd name="connsiteY47" fmla="*/ 179777 h 202215"/>
                <a:gd name="connsiteX48" fmla="*/ 143977 w 259991"/>
                <a:gd name="connsiteY48" fmla="*/ 82666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9991" h="202215">
                  <a:moveTo>
                    <a:pt x="143977" y="82666"/>
                  </a:moveTo>
                  <a:cubicBezTo>
                    <a:pt x="143672" y="81778"/>
                    <a:pt x="142450" y="79409"/>
                    <a:pt x="142450" y="78521"/>
                  </a:cubicBezTo>
                  <a:cubicBezTo>
                    <a:pt x="142450" y="78225"/>
                    <a:pt x="147949" y="74080"/>
                    <a:pt x="151309" y="71712"/>
                  </a:cubicBezTo>
                  <a:lnTo>
                    <a:pt x="204774" y="31742"/>
                  </a:lnTo>
                  <a:cubicBezTo>
                    <a:pt x="233492" y="11313"/>
                    <a:pt x="245407" y="10129"/>
                    <a:pt x="254573" y="9241"/>
                  </a:cubicBezTo>
                  <a:cubicBezTo>
                    <a:pt x="257017" y="8945"/>
                    <a:pt x="260072" y="8649"/>
                    <a:pt x="260072" y="3320"/>
                  </a:cubicBezTo>
                  <a:cubicBezTo>
                    <a:pt x="260072" y="2135"/>
                    <a:pt x="259155" y="63"/>
                    <a:pt x="256711" y="63"/>
                  </a:cubicBezTo>
                  <a:cubicBezTo>
                    <a:pt x="249990" y="63"/>
                    <a:pt x="242352" y="951"/>
                    <a:pt x="235020" y="951"/>
                  </a:cubicBezTo>
                  <a:cubicBezTo>
                    <a:pt x="224021" y="951"/>
                    <a:pt x="212106" y="63"/>
                    <a:pt x="201108" y="63"/>
                  </a:cubicBezTo>
                  <a:cubicBezTo>
                    <a:pt x="198969" y="63"/>
                    <a:pt x="195303" y="63"/>
                    <a:pt x="195303" y="5984"/>
                  </a:cubicBezTo>
                  <a:cubicBezTo>
                    <a:pt x="195303" y="8057"/>
                    <a:pt x="196831" y="8945"/>
                    <a:pt x="198969" y="9241"/>
                  </a:cubicBezTo>
                  <a:cubicBezTo>
                    <a:pt x="205691" y="9833"/>
                    <a:pt x="208440" y="11313"/>
                    <a:pt x="208440" y="15458"/>
                  </a:cubicBezTo>
                  <a:cubicBezTo>
                    <a:pt x="208440" y="20788"/>
                    <a:pt x="199275" y="27597"/>
                    <a:pt x="197442" y="29078"/>
                  </a:cubicBezTo>
                  <a:lnTo>
                    <a:pt x="78292" y="117899"/>
                  </a:lnTo>
                  <a:lnTo>
                    <a:pt x="102733" y="22860"/>
                  </a:lnTo>
                  <a:cubicBezTo>
                    <a:pt x="105482" y="12202"/>
                    <a:pt x="106093" y="9241"/>
                    <a:pt x="128396" y="9241"/>
                  </a:cubicBezTo>
                  <a:cubicBezTo>
                    <a:pt x="136034" y="9241"/>
                    <a:pt x="138783" y="9241"/>
                    <a:pt x="138783" y="3320"/>
                  </a:cubicBezTo>
                  <a:cubicBezTo>
                    <a:pt x="138783" y="655"/>
                    <a:pt x="136339" y="63"/>
                    <a:pt x="134506" y="63"/>
                  </a:cubicBezTo>
                  <a:cubicBezTo>
                    <a:pt x="125952" y="63"/>
                    <a:pt x="103955" y="951"/>
                    <a:pt x="95401" y="951"/>
                  </a:cubicBezTo>
                  <a:cubicBezTo>
                    <a:pt x="86541" y="951"/>
                    <a:pt x="64849" y="63"/>
                    <a:pt x="55989" y="63"/>
                  </a:cubicBezTo>
                  <a:cubicBezTo>
                    <a:pt x="53851" y="63"/>
                    <a:pt x="49879" y="63"/>
                    <a:pt x="49879" y="5688"/>
                  </a:cubicBezTo>
                  <a:cubicBezTo>
                    <a:pt x="49879" y="9241"/>
                    <a:pt x="52629" y="9241"/>
                    <a:pt x="58739" y="9241"/>
                  </a:cubicBezTo>
                  <a:cubicBezTo>
                    <a:pt x="62711" y="9241"/>
                    <a:pt x="68210" y="9537"/>
                    <a:pt x="71876" y="9833"/>
                  </a:cubicBezTo>
                  <a:cubicBezTo>
                    <a:pt x="76764" y="10425"/>
                    <a:pt x="78597" y="11313"/>
                    <a:pt x="78597" y="14570"/>
                  </a:cubicBezTo>
                  <a:cubicBezTo>
                    <a:pt x="78597" y="15754"/>
                    <a:pt x="78292" y="16643"/>
                    <a:pt x="77375" y="20195"/>
                  </a:cubicBezTo>
                  <a:lnTo>
                    <a:pt x="36437" y="179185"/>
                  </a:lnTo>
                  <a:cubicBezTo>
                    <a:pt x="33381" y="190732"/>
                    <a:pt x="32770" y="193100"/>
                    <a:pt x="8635" y="193100"/>
                  </a:cubicBezTo>
                  <a:cubicBezTo>
                    <a:pt x="3441" y="193100"/>
                    <a:pt x="81" y="193100"/>
                    <a:pt x="81" y="198726"/>
                  </a:cubicBezTo>
                  <a:cubicBezTo>
                    <a:pt x="81" y="202278"/>
                    <a:pt x="3747" y="202278"/>
                    <a:pt x="4663" y="202278"/>
                  </a:cubicBezTo>
                  <a:cubicBezTo>
                    <a:pt x="13218" y="202278"/>
                    <a:pt x="34909" y="201390"/>
                    <a:pt x="43463" y="201390"/>
                  </a:cubicBezTo>
                  <a:cubicBezTo>
                    <a:pt x="49879" y="201390"/>
                    <a:pt x="56600" y="201686"/>
                    <a:pt x="63016" y="201686"/>
                  </a:cubicBezTo>
                  <a:cubicBezTo>
                    <a:pt x="69737" y="201686"/>
                    <a:pt x="76459" y="202278"/>
                    <a:pt x="82875" y="202278"/>
                  </a:cubicBezTo>
                  <a:cubicBezTo>
                    <a:pt x="85013" y="202278"/>
                    <a:pt x="88985" y="202278"/>
                    <a:pt x="88985" y="196357"/>
                  </a:cubicBezTo>
                  <a:cubicBezTo>
                    <a:pt x="88985" y="193100"/>
                    <a:pt x="86235" y="193100"/>
                    <a:pt x="80430" y="193100"/>
                  </a:cubicBezTo>
                  <a:cubicBezTo>
                    <a:pt x="69126" y="193100"/>
                    <a:pt x="60572" y="193100"/>
                    <a:pt x="60572" y="187771"/>
                  </a:cubicBezTo>
                  <a:cubicBezTo>
                    <a:pt x="60572" y="185698"/>
                    <a:pt x="62405" y="179185"/>
                    <a:pt x="63322" y="174744"/>
                  </a:cubicBezTo>
                  <a:cubicBezTo>
                    <a:pt x="67599" y="159348"/>
                    <a:pt x="71571" y="143657"/>
                    <a:pt x="75542" y="128261"/>
                  </a:cubicBezTo>
                  <a:lnTo>
                    <a:pt x="121064" y="93917"/>
                  </a:lnTo>
                  <a:lnTo>
                    <a:pt x="156503" y="173560"/>
                  </a:lnTo>
                  <a:cubicBezTo>
                    <a:pt x="160169" y="181554"/>
                    <a:pt x="160169" y="182146"/>
                    <a:pt x="160169" y="183922"/>
                  </a:cubicBezTo>
                  <a:cubicBezTo>
                    <a:pt x="160169" y="192804"/>
                    <a:pt x="147032" y="193100"/>
                    <a:pt x="144283" y="193100"/>
                  </a:cubicBezTo>
                  <a:cubicBezTo>
                    <a:pt x="140922" y="193100"/>
                    <a:pt x="137561" y="193100"/>
                    <a:pt x="137561" y="199022"/>
                  </a:cubicBezTo>
                  <a:cubicBezTo>
                    <a:pt x="137561" y="202278"/>
                    <a:pt x="141227" y="202278"/>
                    <a:pt x="141838" y="202278"/>
                  </a:cubicBezTo>
                  <a:cubicBezTo>
                    <a:pt x="154059" y="202278"/>
                    <a:pt x="166891" y="201390"/>
                    <a:pt x="179111" y="201390"/>
                  </a:cubicBezTo>
                  <a:cubicBezTo>
                    <a:pt x="185832" y="201390"/>
                    <a:pt x="202330" y="202278"/>
                    <a:pt x="209051" y="202278"/>
                  </a:cubicBezTo>
                  <a:cubicBezTo>
                    <a:pt x="210579" y="202278"/>
                    <a:pt x="214550" y="202278"/>
                    <a:pt x="214550" y="196357"/>
                  </a:cubicBezTo>
                  <a:cubicBezTo>
                    <a:pt x="214550" y="193100"/>
                    <a:pt x="211190" y="193100"/>
                    <a:pt x="208440" y="193100"/>
                  </a:cubicBezTo>
                  <a:cubicBezTo>
                    <a:pt x="195914" y="192804"/>
                    <a:pt x="191943" y="190140"/>
                    <a:pt x="187360" y="179777"/>
                  </a:cubicBezTo>
                  <a:lnTo>
                    <a:pt x="143977" y="82666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0B6127-5FD8-9611-2E0D-1FEF4BC5D3E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29511" y="3961288"/>
              <a:ext cx="35744" cy="88524"/>
            </a:xfrm>
            <a:custGeom>
              <a:avLst/>
              <a:gdLst>
                <a:gd name="connsiteX0" fmla="*/ 35834 w 35744"/>
                <a:gd name="connsiteY0" fmla="*/ 31150 h 88524"/>
                <a:gd name="connsiteX1" fmla="*/ 16281 w 35744"/>
                <a:gd name="connsiteY1" fmla="*/ 63 h 88524"/>
                <a:gd name="connsiteX2" fmla="*/ 89 w 35744"/>
                <a:gd name="connsiteY2" fmla="*/ 15754 h 88524"/>
                <a:gd name="connsiteX3" fmla="*/ 16281 w 35744"/>
                <a:gd name="connsiteY3" fmla="*/ 31446 h 88524"/>
                <a:gd name="connsiteX4" fmla="*/ 26974 w 35744"/>
                <a:gd name="connsiteY4" fmla="*/ 27597 h 88524"/>
                <a:gd name="connsiteX5" fmla="*/ 28502 w 35744"/>
                <a:gd name="connsiteY5" fmla="*/ 26709 h 88524"/>
                <a:gd name="connsiteX6" fmla="*/ 29113 w 35744"/>
                <a:gd name="connsiteY6" fmla="*/ 31150 h 88524"/>
                <a:gd name="connsiteX7" fmla="*/ 8338 w 35744"/>
                <a:gd name="connsiteY7" fmla="*/ 80594 h 88524"/>
                <a:gd name="connsiteX8" fmla="*/ 4977 w 35744"/>
                <a:gd name="connsiteY8" fmla="*/ 85331 h 88524"/>
                <a:gd name="connsiteX9" fmla="*/ 8033 w 35744"/>
                <a:gd name="connsiteY9" fmla="*/ 88588 h 88524"/>
                <a:gd name="connsiteX10" fmla="*/ 35834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34" y="31150"/>
                  </a:moveTo>
                  <a:cubicBezTo>
                    <a:pt x="35834" y="11609"/>
                    <a:pt x="28196" y="63"/>
                    <a:pt x="16281" y="63"/>
                  </a:cubicBezTo>
                  <a:cubicBezTo>
                    <a:pt x="6199" y="63"/>
                    <a:pt x="89" y="7465"/>
                    <a:pt x="89" y="15754"/>
                  </a:cubicBezTo>
                  <a:cubicBezTo>
                    <a:pt x="89" y="23748"/>
                    <a:pt x="6199" y="31446"/>
                    <a:pt x="16281" y="31446"/>
                  </a:cubicBezTo>
                  <a:cubicBezTo>
                    <a:pt x="19948" y="31446"/>
                    <a:pt x="23919" y="30262"/>
                    <a:pt x="26974" y="27597"/>
                  </a:cubicBezTo>
                  <a:cubicBezTo>
                    <a:pt x="27891" y="27005"/>
                    <a:pt x="28196" y="26709"/>
                    <a:pt x="28502" y="26709"/>
                  </a:cubicBezTo>
                  <a:cubicBezTo>
                    <a:pt x="28807" y="26709"/>
                    <a:pt x="29113" y="27005"/>
                    <a:pt x="29113" y="31150"/>
                  </a:cubicBezTo>
                  <a:cubicBezTo>
                    <a:pt x="29113" y="53059"/>
                    <a:pt x="18420" y="70823"/>
                    <a:pt x="8338" y="80594"/>
                  </a:cubicBezTo>
                  <a:cubicBezTo>
                    <a:pt x="4977" y="83851"/>
                    <a:pt x="4977" y="84443"/>
                    <a:pt x="4977" y="85331"/>
                  </a:cubicBezTo>
                  <a:cubicBezTo>
                    <a:pt x="4977" y="87403"/>
                    <a:pt x="6505" y="88588"/>
                    <a:pt x="8033" y="88588"/>
                  </a:cubicBezTo>
                  <a:cubicBezTo>
                    <a:pt x="11393" y="88588"/>
                    <a:pt x="35834" y="65790"/>
                    <a:pt x="35834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788F68-120C-235C-750B-1AC6A16C8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50934" y="3790456"/>
              <a:ext cx="257241" cy="202215"/>
            </a:xfrm>
            <a:custGeom>
              <a:avLst/>
              <a:gdLst>
                <a:gd name="connsiteX0" fmla="*/ 219146 w 257241"/>
                <a:gd name="connsiteY0" fmla="*/ 31150 h 202215"/>
                <a:gd name="connsiteX1" fmla="*/ 252142 w 257241"/>
                <a:gd name="connsiteY1" fmla="*/ 9241 h 202215"/>
                <a:gd name="connsiteX2" fmla="*/ 257335 w 257241"/>
                <a:gd name="connsiteY2" fmla="*/ 3320 h 202215"/>
                <a:gd name="connsiteX3" fmla="*/ 253364 w 257241"/>
                <a:gd name="connsiteY3" fmla="*/ 63 h 202215"/>
                <a:gd name="connsiteX4" fmla="*/ 222507 w 257241"/>
                <a:gd name="connsiteY4" fmla="*/ 951 h 202215"/>
                <a:gd name="connsiteX5" fmla="*/ 191345 w 257241"/>
                <a:gd name="connsiteY5" fmla="*/ 63 h 202215"/>
                <a:gd name="connsiteX6" fmla="*/ 185845 w 257241"/>
                <a:gd name="connsiteY6" fmla="*/ 5984 h 202215"/>
                <a:gd name="connsiteX7" fmla="*/ 191345 w 257241"/>
                <a:gd name="connsiteY7" fmla="*/ 9241 h 202215"/>
                <a:gd name="connsiteX8" fmla="*/ 212119 w 257241"/>
                <a:gd name="connsiteY8" fmla="*/ 22268 h 202215"/>
                <a:gd name="connsiteX9" fmla="*/ 211203 w 257241"/>
                <a:gd name="connsiteY9" fmla="*/ 28485 h 202215"/>
                <a:gd name="connsiteX10" fmla="*/ 176985 w 257241"/>
                <a:gd name="connsiteY10" fmla="*/ 160236 h 202215"/>
                <a:gd name="connsiteX11" fmla="*/ 109467 w 257241"/>
                <a:gd name="connsiteY11" fmla="*/ 5688 h 202215"/>
                <a:gd name="connsiteX12" fmla="*/ 99691 w 257241"/>
                <a:gd name="connsiteY12" fmla="*/ 63 h 202215"/>
                <a:gd name="connsiteX13" fmla="*/ 58752 w 257241"/>
                <a:gd name="connsiteY13" fmla="*/ 63 h 202215"/>
                <a:gd name="connsiteX14" fmla="*/ 49892 w 257241"/>
                <a:gd name="connsiteY14" fmla="*/ 5984 h 202215"/>
                <a:gd name="connsiteX15" fmla="*/ 58447 w 257241"/>
                <a:gd name="connsiteY15" fmla="*/ 9241 h 202215"/>
                <a:gd name="connsiteX16" fmla="*/ 79221 w 257241"/>
                <a:gd name="connsiteY16" fmla="*/ 11906 h 202215"/>
                <a:gd name="connsiteX17" fmla="*/ 38283 w 257241"/>
                <a:gd name="connsiteY17" fmla="*/ 170895 h 202215"/>
                <a:gd name="connsiteX18" fmla="*/ 5287 w 257241"/>
                <a:gd name="connsiteY18" fmla="*/ 193100 h 202215"/>
                <a:gd name="connsiteX19" fmla="*/ 94 w 257241"/>
                <a:gd name="connsiteY19" fmla="*/ 199022 h 202215"/>
                <a:gd name="connsiteX20" fmla="*/ 4065 w 257241"/>
                <a:gd name="connsiteY20" fmla="*/ 202278 h 202215"/>
                <a:gd name="connsiteX21" fmla="*/ 34617 w 257241"/>
                <a:gd name="connsiteY21" fmla="*/ 201390 h 202215"/>
                <a:gd name="connsiteX22" fmla="*/ 66084 w 257241"/>
                <a:gd name="connsiteY22" fmla="*/ 202278 h 202215"/>
                <a:gd name="connsiteX23" fmla="*/ 71584 w 257241"/>
                <a:gd name="connsiteY23" fmla="*/ 196357 h 202215"/>
                <a:gd name="connsiteX24" fmla="*/ 65473 w 257241"/>
                <a:gd name="connsiteY24" fmla="*/ 193100 h 202215"/>
                <a:gd name="connsiteX25" fmla="*/ 45310 w 257241"/>
                <a:gd name="connsiteY25" fmla="*/ 180073 h 202215"/>
                <a:gd name="connsiteX26" fmla="*/ 46532 w 257241"/>
                <a:gd name="connsiteY26" fmla="*/ 173264 h 202215"/>
                <a:gd name="connsiteX27" fmla="*/ 86859 w 257241"/>
                <a:gd name="connsiteY27" fmla="*/ 16939 h 202215"/>
                <a:gd name="connsiteX28" fmla="*/ 89609 w 257241"/>
                <a:gd name="connsiteY28" fmla="*/ 22268 h 202215"/>
                <a:gd name="connsiteX29" fmla="*/ 165681 w 257241"/>
                <a:gd name="connsiteY29" fmla="*/ 196653 h 202215"/>
                <a:gd name="connsiteX30" fmla="*/ 171486 w 257241"/>
                <a:gd name="connsiteY30" fmla="*/ 202278 h 202215"/>
                <a:gd name="connsiteX31" fmla="*/ 176374 w 257241"/>
                <a:gd name="connsiteY31" fmla="*/ 196061 h 202215"/>
                <a:gd name="connsiteX32" fmla="*/ 219146 w 257241"/>
                <a:gd name="connsiteY32" fmla="*/ 3115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241" h="202215">
                  <a:moveTo>
                    <a:pt x="219146" y="31150"/>
                  </a:moveTo>
                  <a:cubicBezTo>
                    <a:pt x="222201" y="19307"/>
                    <a:pt x="227701" y="10129"/>
                    <a:pt x="252142" y="9241"/>
                  </a:cubicBezTo>
                  <a:cubicBezTo>
                    <a:pt x="253669" y="9241"/>
                    <a:pt x="257335" y="8945"/>
                    <a:pt x="257335" y="3320"/>
                  </a:cubicBezTo>
                  <a:cubicBezTo>
                    <a:pt x="257335" y="3023"/>
                    <a:pt x="257335" y="63"/>
                    <a:pt x="253364" y="63"/>
                  </a:cubicBezTo>
                  <a:cubicBezTo>
                    <a:pt x="243282" y="63"/>
                    <a:pt x="232589" y="951"/>
                    <a:pt x="222507" y="951"/>
                  </a:cubicBezTo>
                  <a:cubicBezTo>
                    <a:pt x="212119" y="951"/>
                    <a:pt x="201426" y="63"/>
                    <a:pt x="191345" y="63"/>
                  </a:cubicBezTo>
                  <a:cubicBezTo>
                    <a:pt x="189511" y="63"/>
                    <a:pt x="185845" y="63"/>
                    <a:pt x="185845" y="5984"/>
                  </a:cubicBezTo>
                  <a:cubicBezTo>
                    <a:pt x="185845" y="9241"/>
                    <a:pt x="188900" y="9241"/>
                    <a:pt x="191345" y="9241"/>
                  </a:cubicBezTo>
                  <a:cubicBezTo>
                    <a:pt x="208759" y="9537"/>
                    <a:pt x="212119" y="15754"/>
                    <a:pt x="212119" y="22268"/>
                  </a:cubicBezTo>
                  <a:cubicBezTo>
                    <a:pt x="212119" y="23156"/>
                    <a:pt x="211508" y="27597"/>
                    <a:pt x="211203" y="28485"/>
                  </a:cubicBezTo>
                  <a:lnTo>
                    <a:pt x="176985" y="160236"/>
                  </a:lnTo>
                  <a:lnTo>
                    <a:pt x="109467" y="5688"/>
                  </a:lnTo>
                  <a:cubicBezTo>
                    <a:pt x="107023" y="359"/>
                    <a:pt x="106718" y="63"/>
                    <a:pt x="99691" y="63"/>
                  </a:cubicBezTo>
                  <a:lnTo>
                    <a:pt x="58752" y="63"/>
                  </a:lnTo>
                  <a:cubicBezTo>
                    <a:pt x="52642" y="63"/>
                    <a:pt x="49892" y="63"/>
                    <a:pt x="49892" y="5984"/>
                  </a:cubicBezTo>
                  <a:cubicBezTo>
                    <a:pt x="49892" y="9241"/>
                    <a:pt x="52642" y="9241"/>
                    <a:pt x="58447" y="9241"/>
                  </a:cubicBezTo>
                  <a:cubicBezTo>
                    <a:pt x="59974" y="9241"/>
                    <a:pt x="79221" y="9241"/>
                    <a:pt x="79221" y="11906"/>
                  </a:cubicBezTo>
                  <a:lnTo>
                    <a:pt x="38283" y="170895"/>
                  </a:lnTo>
                  <a:cubicBezTo>
                    <a:pt x="35228" y="182738"/>
                    <a:pt x="30034" y="192212"/>
                    <a:pt x="5287" y="193100"/>
                  </a:cubicBezTo>
                  <a:cubicBezTo>
                    <a:pt x="3454" y="193100"/>
                    <a:pt x="94" y="193396"/>
                    <a:pt x="94" y="199022"/>
                  </a:cubicBezTo>
                  <a:cubicBezTo>
                    <a:pt x="94" y="201094"/>
                    <a:pt x="1621" y="202278"/>
                    <a:pt x="4065" y="202278"/>
                  </a:cubicBezTo>
                  <a:cubicBezTo>
                    <a:pt x="13842" y="202278"/>
                    <a:pt x="24535" y="201390"/>
                    <a:pt x="34617" y="201390"/>
                  </a:cubicBezTo>
                  <a:cubicBezTo>
                    <a:pt x="45004" y="201390"/>
                    <a:pt x="56002" y="202278"/>
                    <a:pt x="66084" y="202278"/>
                  </a:cubicBezTo>
                  <a:cubicBezTo>
                    <a:pt x="67612" y="202278"/>
                    <a:pt x="71584" y="202278"/>
                    <a:pt x="71584" y="196357"/>
                  </a:cubicBezTo>
                  <a:cubicBezTo>
                    <a:pt x="71584" y="193396"/>
                    <a:pt x="68834" y="193100"/>
                    <a:pt x="65473" y="193100"/>
                  </a:cubicBezTo>
                  <a:cubicBezTo>
                    <a:pt x="47754" y="192508"/>
                    <a:pt x="45310" y="185995"/>
                    <a:pt x="45310" y="180073"/>
                  </a:cubicBezTo>
                  <a:cubicBezTo>
                    <a:pt x="45310" y="178001"/>
                    <a:pt x="45615" y="176520"/>
                    <a:pt x="46532" y="173264"/>
                  </a:cubicBezTo>
                  <a:lnTo>
                    <a:pt x="86859" y="16939"/>
                  </a:lnTo>
                  <a:cubicBezTo>
                    <a:pt x="88081" y="18715"/>
                    <a:pt x="88081" y="19307"/>
                    <a:pt x="89609" y="22268"/>
                  </a:cubicBezTo>
                  <a:lnTo>
                    <a:pt x="165681" y="196653"/>
                  </a:lnTo>
                  <a:cubicBezTo>
                    <a:pt x="167820" y="201686"/>
                    <a:pt x="168737" y="202278"/>
                    <a:pt x="171486" y="202278"/>
                  </a:cubicBezTo>
                  <a:cubicBezTo>
                    <a:pt x="174847" y="202278"/>
                    <a:pt x="174847" y="201390"/>
                    <a:pt x="176374" y="196061"/>
                  </a:cubicBezTo>
                  <a:lnTo>
                    <a:pt x="219146" y="31150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3E9E42-EC01-E597-CF1D-2349257846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27100" y="3961288"/>
              <a:ext cx="35744" cy="88524"/>
            </a:xfrm>
            <a:custGeom>
              <a:avLst/>
              <a:gdLst>
                <a:gd name="connsiteX0" fmla="*/ 35847 w 35744"/>
                <a:gd name="connsiteY0" fmla="*/ 31150 h 88524"/>
                <a:gd name="connsiteX1" fmla="*/ 16294 w 35744"/>
                <a:gd name="connsiteY1" fmla="*/ 63 h 88524"/>
                <a:gd name="connsiteX2" fmla="*/ 102 w 35744"/>
                <a:gd name="connsiteY2" fmla="*/ 15754 h 88524"/>
                <a:gd name="connsiteX3" fmla="*/ 16294 w 35744"/>
                <a:gd name="connsiteY3" fmla="*/ 31446 h 88524"/>
                <a:gd name="connsiteX4" fmla="*/ 26987 w 35744"/>
                <a:gd name="connsiteY4" fmla="*/ 27597 h 88524"/>
                <a:gd name="connsiteX5" fmla="*/ 28515 w 35744"/>
                <a:gd name="connsiteY5" fmla="*/ 26709 h 88524"/>
                <a:gd name="connsiteX6" fmla="*/ 29126 w 35744"/>
                <a:gd name="connsiteY6" fmla="*/ 31150 h 88524"/>
                <a:gd name="connsiteX7" fmla="*/ 8351 w 35744"/>
                <a:gd name="connsiteY7" fmla="*/ 80594 h 88524"/>
                <a:gd name="connsiteX8" fmla="*/ 4990 w 35744"/>
                <a:gd name="connsiteY8" fmla="*/ 85331 h 88524"/>
                <a:gd name="connsiteX9" fmla="*/ 8046 w 35744"/>
                <a:gd name="connsiteY9" fmla="*/ 88588 h 88524"/>
                <a:gd name="connsiteX10" fmla="*/ 35847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47" y="31150"/>
                  </a:moveTo>
                  <a:cubicBezTo>
                    <a:pt x="35847" y="11609"/>
                    <a:pt x="28209" y="63"/>
                    <a:pt x="16294" y="63"/>
                  </a:cubicBezTo>
                  <a:cubicBezTo>
                    <a:pt x="6212" y="63"/>
                    <a:pt x="102" y="7465"/>
                    <a:pt x="102" y="15754"/>
                  </a:cubicBezTo>
                  <a:cubicBezTo>
                    <a:pt x="102" y="23748"/>
                    <a:pt x="6212" y="31446"/>
                    <a:pt x="16294" y="31446"/>
                  </a:cubicBezTo>
                  <a:cubicBezTo>
                    <a:pt x="19961" y="31446"/>
                    <a:pt x="23932" y="30262"/>
                    <a:pt x="26987" y="27597"/>
                  </a:cubicBezTo>
                  <a:cubicBezTo>
                    <a:pt x="27904" y="27005"/>
                    <a:pt x="28209" y="26709"/>
                    <a:pt x="28515" y="26709"/>
                  </a:cubicBezTo>
                  <a:cubicBezTo>
                    <a:pt x="28820" y="26709"/>
                    <a:pt x="29126" y="27005"/>
                    <a:pt x="29126" y="31150"/>
                  </a:cubicBezTo>
                  <a:cubicBezTo>
                    <a:pt x="29126" y="53059"/>
                    <a:pt x="18433" y="70823"/>
                    <a:pt x="8351" y="80594"/>
                  </a:cubicBezTo>
                  <a:cubicBezTo>
                    <a:pt x="4990" y="83851"/>
                    <a:pt x="4990" y="84443"/>
                    <a:pt x="4990" y="85331"/>
                  </a:cubicBezTo>
                  <a:cubicBezTo>
                    <a:pt x="4990" y="87403"/>
                    <a:pt x="6518" y="88588"/>
                    <a:pt x="8046" y="88588"/>
                  </a:cubicBezTo>
                  <a:cubicBezTo>
                    <a:pt x="11406" y="88588"/>
                    <a:pt x="35847" y="65790"/>
                    <a:pt x="35847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74B1CE-6C93-E460-2538-F63F4DB96E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47301" y="3780686"/>
              <a:ext cx="209581" cy="211985"/>
            </a:xfrm>
            <a:custGeom>
              <a:avLst/>
              <a:gdLst>
                <a:gd name="connsiteX0" fmla="*/ 44100 w 209581"/>
                <a:gd name="connsiteY0" fmla="*/ 178001 h 211985"/>
                <a:gd name="connsiteX1" fmla="*/ 6522 w 209581"/>
                <a:gd name="connsiteY1" fmla="*/ 202871 h 211985"/>
                <a:gd name="connsiteX2" fmla="*/ 107 w 209581"/>
                <a:gd name="connsiteY2" fmla="*/ 208792 h 211985"/>
                <a:gd name="connsiteX3" fmla="*/ 4078 w 209581"/>
                <a:gd name="connsiteY3" fmla="*/ 212049 h 211985"/>
                <a:gd name="connsiteX4" fmla="*/ 30352 w 209581"/>
                <a:gd name="connsiteY4" fmla="*/ 211160 h 211985"/>
                <a:gd name="connsiteX5" fmla="*/ 60904 w 209581"/>
                <a:gd name="connsiteY5" fmla="*/ 212049 h 211985"/>
                <a:gd name="connsiteX6" fmla="*/ 66708 w 209581"/>
                <a:gd name="connsiteY6" fmla="*/ 206423 h 211985"/>
                <a:gd name="connsiteX7" fmla="*/ 61820 w 209581"/>
                <a:gd name="connsiteY7" fmla="*/ 202871 h 211985"/>
                <a:gd name="connsiteX8" fmla="*/ 47461 w 209581"/>
                <a:gd name="connsiteY8" fmla="*/ 192508 h 211985"/>
                <a:gd name="connsiteX9" fmla="*/ 51738 w 209581"/>
                <a:gd name="connsiteY9" fmla="*/ 181554 h 211985"/>
                <a:gd name="connsiteX10" fmla="*/ 74957 w 209581"/>
                <a:gd name="connsiteY10" fmla="*/ 143657 h 211985"/>
                <a:gd name="connsiteX11" fmla="*/ 151641 w 209581"/>
                <a:gd name="connsiteY11" fmla="*/ 143657 h 211985"/>
                <a:gd name="connsiteX12" fmla="*/ 156529 w 209581"/>
                <a:gd name="connsiteY12" fmla="*/ 193100 h 211985"/>
                <a:gd name="connsiteX13" fmla="*/ 134532 w 209581"/>
                <a:gd name="connsiteY13" fmla="*/ 202871 h 211985"/>
                <a:gd name="connsiteX14" fmla="*/ 127200 w 209581"/>
                <a:gd name="connsiteY14" fmla="*/ 208792 h 211985"/>
                <a:gd name="connsiteX15" fmla="*/ 131477 w 209581"/>
                <a:gd name="connsiteY15" fmla="*/ 212049 h 211985"/>
                <a:gd name="connsiteX16" fmla="*/ 169666 w 209581"/>
                <a:gd name="connsiteY16" fmla="*/ 211160 h 211985"/>
                <a:gd name="connsiteX17" fmla="*/ 204189 w 209581"/>
                <a:gd name="connsiteY17" fmla="*/ 212049 h 211985"/>
                <a:gd name="connsiteX18" fmla="*/ 209688 w 209581"/>
                <a:gd name="connsiteY18" fmla="*/ 206127 h 211985"/>
                <a:gd name="connsiteX19" fmla="*/ 202662 w 209581"/>
                <a:gd name="connsiteY19" fmla="*/ 202871 h 211985"/>
                <a:gd name="connsiteX20" fmla="*/ 182803 w 209581"/>
                <a:gd name="connsiteY20" fmla="*/ 192212 h 211985"/>
                <a:gd name="connsiteX21" fmla="*/ 164167 w 209581"/>
                <a:gd name="connsiteY21" fmla="*/ 7168 h 211985"/>
                <a:gd name="connsiteX22" fmla="*/ 158362 w 209581"/>
                <a:gd name="connsiteY22" fmla="*/ 63 h 211985"/>
                <a:gd name="connsiteX23" fmla="*/ 150419 w 209581"/>
                <a:gd name="connsiteY23" fmla="*/ 5096 h 211985"/>
                <a:gd name="connsiteX24" fmla="*/ 44100 w 209581"/>
                <a:gd name="connsiteY24" fmla="*/ 178001 h 211985"/>
                <a:gd name="connsiteX25" fmla="*/ 80762 w 209581"/>
                <a:gd name="connsiteY25" fmla="*/ 134478 h 211985"/>
                <a:gd name="connsiteX26" fmla="*/ 140948 w 209581"/>
                <a:gd name="connsiteY26" fmla="*/ 36775 h 211985"/>
                <a:gd name="connsiteX27" fmla="*/ 150724 w 209581"/>
                <a:gd name="connsiteY27" fmla="*/ 134478 h 211985"/>
                <a:gd name="connsiteX28" fmla="*/ 80762 w 209581"/>
                <a:gd name="connsiteY28" fmla="*/ 134478 h 2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81" h="211985">
                  <a:moveTo>
                    <a:pt x="44100" y="178001"/>
                  </a:moveTo>
                  <a:cubicBezTo>
                    <a:pt x="31880" y="197837"/>
                    <a:pt x="19965" y="201982"/>
                    <a:pt x="6522" y="202871"/>
                  </a:cubicBezTo>
                  <a:cubicBezTo>
                    <a:pt x="2856" y="203167"/>
                    <a:pt x="107" y="203167"/>
                    <a:pt x="107" y="208792"/>
                  </a:cubicBezTo>
                  <a:cubicBezTo>
                    <a:pt x="107" y="210568"/>
                    <a:pt x="1634" y="212049"/>
                    <a:pt x="4078" y="212049"/>
                  </a:cubicBezTo>
                  <a:cubicBezTo>
                    <a:pt x="12327" y="212049"/>
                    <a:pt x="21798" y="211160"/>
                    <a:pt x="30352" y="211160"/>
                  </a:cubicBezTo>
                  <a:cubicBezTo>
                    <a:pt x="40434" y="211160"/>
                    <a:pt x="51127" y="212049"/>
                    <a:pt x="60904" y="212049"/>
                  </a:cubicBezTo>
                  <a:cubicBezTo>
                    <a:pt x="62737" y="212049"/>
                    <a:pt x="66708" y="212049"/>
                    <a:pt x="66708" y="206423"/>
                  </a:cubicBezTo>
                  <a:cubicBezTo>
                    <a:pt x="66708" y="203167"/>
                    <a:pt x="63959" y="202871"/>
                    <a:pt x="61820" y="202871"/>
                  </a:cubicBezTo>
                  <a:cubicBezTo>
                    <a:pt x="54793" y="202278"/>
                    <a:pt x="47461" y="199910"/>
                    <a:pt x="47461" y="192508"/>
                  </a:cubicBezTo>
                  <a:cubicBezTo>
                    <a:pt x="47461" y="188955"/>
                    <a:pt x="49294" y="185698"/>
                    <a:pt x="51738" y="181554"/>
                  </a:cubicBezTo>
                  <a:lnTo>
                    <a:pt x="74957" y="143657"/>
                  </a:lnTo>
                  <a:lnTo>
                    <a:pt x="151641" y="143657"/>
                  </a:lnTo>
                  <a:cubicBezTo>
                    <a:pt x="152252" y="149874"/>
                    <a:pt x="156529" y="190140"/>
                    <a:pt x="156529" y="193100"/>
                  </a:cubicBezTo>
                  <a:cubicBezTo>
                    <a:pt x="156529" y="201982"/>
                    <a:pt x="140642" y="202871"/>
                    <a:pt x="134532" y="202871"/>
                  </a:cubicBezTo>
                  <a:cubicBezTo>
                    <a:pt x="130255" y="202871"/>
                    <a:pt x="127200" y="202871"/>
                    <a:pt x="127200" y="208792"/>
                  </a:cubicBezTo>
                  <a:cubicBezTo>
                    <a:pt x="127200" y="212049"/>
                    <a:pt x="130866" y="212049"/>
                    <a:pt x="131477" y="212049"/>
                  </a:cubicBezTo>
                  <a:cubicBezTo>
                    <a:pt x="144003" y="212049"/>
                    <a:pt x="157140" y="211160"/>
                    <a:pt x="169666" y="211160"/>
                  </a:cubicBezTo>
                  <a:cubicBezTo>
                    <a:pt x="177304" y="211160"/>
                    <a:pt x="196551" y="212049"/>
                    <a:pt x="204189" y="212049"/>
                  </a:cubicBezTo>
                  <a:cubicBezTo>
                    <a:pt x="206022" y="212049"/>
                    <a:pt x="209688" y="212049"/>
                    <a:pt x="209688" y="206127"/>
                  </a:cubicBezTo>
                  <a:cubicBezTo>
                    <a:pt x="209688" y="202871"/>
                    <a:pt x="206633" y="202871"/>
                    <a:pt x="202662" y="202871"/>
                  </a:cubicBezTo>
                  <a:cubicBezTo>
                    <a:pt x="183720" y="202871"/>
                    <a:pt x="183720" y="200798"/>
                    <a:pt x="182803" y="192212"/>
                  </a:cubicBezTo>
                  <a:lnTo>
                    <a:pt x="164167" y="7168"/>
                  </a:lnTo>
                  <a:cubicBezTo>
                    <a:pt x="163556" y="1247"/>
                    <a:pt x="163556" y="63"/>
                    <a:pt x="158362" y="63"/>
                  </a:cubicBezTo>
                  <a:cubicBezTo>
                    <a:pt x="153474" y="63"/>
                    <a:pt x="152252" y="2135"/>
                    <a:pt x="150419" y="5096"/>
                  </a:cubicBezTo>
                  <a:lnTo>
                    <a:pt x="44100" y="178001"/>
                  </a:lnTo>
                  <a:close/>
                  <a:moveTo>
                    <a:pt x="80762" y="134478"/>
                  </a:moveTo>
                  <a:lnTo>
                    <a:pt x="140948" y="36775"/>
                  </a:lnTo>
                  <a:lnTo>
                    <a:pt x="150724" y="134478"/>
                  </a:lnTo>
                  <a:lnTo>
                    <a:pt x="80762" y="134478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EEE689-2A6B-AE2A-3A24-66AC2F94327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83158" y="3770620"/>
              <a:ext cx="70878" cy="296069"/>
            </a:xfrm>
            <a:custGeom>
              <a:avLst/>
              <a:gdLst>
                <a:gd name="connsiteX0" fmla="*/ 70993 w 70878"/>
                <a:gd name="connsiteY0" fmla="*/ 148098 h 296069"/>
                <a:gd name="connsiteX1" fmla="*/ 50829 w 70878"/>
                <a:gd name="connsiteY1" fmla="*/ 55724 h 296069"/>
                <a:gd name="connsiteX2" fmla="*/ 3169 w 70878"/>
                <a:gd name="connsiteY2" fmla="*/ 63 h 296069"/>
                <a:gd name="connsiteX3" fmla="*/ 114 w 70878"/>
                <a:gd name="connsiteY3" fmla="*/ 3023 h 296069"/>
                <a:gd name="connsiteX4" fmla="*/ 5919 w 70878"/>
                <a:gd name="connsiteY4" fmla="*/ 9833 h 296069"/>
                <a:gd name="connsiteX5" fmla="*/ 53273 w 70878"/>
                <a:gd name="connsiteY5" fmla="*/ 148098 h 296069"/>
                <a:gd name="connsiteX6" fmla="*/ 4086 w 70878"/>
                <a:gd name="connsiteY6" fmla="*/ 288139 h 296069"/>
                <a:gd name="connsiteX7" fmla="*/ 114 w 70878"/>
                <a:gd name="connsiteY7" fmla="*/ 293172 h 296069"/>
                <a:gd name="connsiteX8" fmla="*/ 3169 w 70878"/>
                <a:gd name="connsiteY8" fmla="*/ 296133 h 296069"/>
                <a:gd name="connsiteX9" fmla="*/ 51746 w 70878"/>
                <a:gd name="connsiteY9" fmla="*/ 238399 h 296069"/>
                <a:gd name="connsiteX10" fmla="*/ 70993 w 70878"/>
                <a:gd name="connsiteY10" fmla="*/ 148098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93" y="148098"/>
                  </a:moveTo>
                  <a:cubicBezTo>
                    <a:pt x="70993" y="125004"/>
                    <a:pt x="67632" y="89180"/>
                    <a:pt x="50829" y="55724"/>
                  </a:cubicBezTo>
                  <a:cubicBezTo>
                    <a:pt x="32498" y="19307"/>
                    <a:pt x="6224" y="63"/>
                    <a:pt x="3169" y="63"/>
                  </a:cubicBezTo>
                  <a:cubicBezTo>
                    <a:pt x="1336" y="63"/>
                    <a:pt x="114" y="1247"/>
                    <a:pt x="114" y="3023"/>
                  </a:cubicBezTo>
                  <a:cubicBezTo>
                    <a:pt x="114" y="3912"/>
                    <a:pt x="114" y="4504"/>
                    <a:pt x="5919" y="9833"/>
                  </a:cubicBezTo>
                  <a:cubicBezTo>
                    <a:pt x="35859" y="39144"/>
                    <a:pt x="53273" y="86219"/>
                    <a:pt x="53273" y="148098"/>
                  </a:cubicBezTo>
                  <a:cubicBezTo>
                    <a:pt x="53273" y="198726"/>
                    <a:pt x="41969" y="250834"/>
                    <a:pt x="4086" y="288139"/>
                  </a:cubicBezTo>
                  <a:cubicBezTo>
                    <a:pt x="114" y="291691"/>
                    <a:pt x="114" y="292284"/>
                    <a:pt x="114" y="293172"/>
                  </a:cubicBezTo>
                  <a:cubicBezTo>
                    <a:pt x="114" y="294948"/>
                    <a:pt x="1336" y="296133"/>
                    <a:pt x="3169" y="296133"/>
                  </a:cubicBezTo>
                  <a:cubicBezTo>
                    <a:pt x="6224" y="296133"/>
                    <a:pt x="33720" y="276000"/>
                    <a:pt x="51746" y="238399"/>
                  </a:cubicBezTo>
                  <a:cubicBezTo>
                    <a:pt x="67327" y="205831"/>
                    <a:pt x="70993" y="172968"/>
                    <a:pt x="70993" y="148098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CFB059-A870-523B-5B22-E1ECE559AB09}"/>
              </a:ext>
            </a:extLst>
          </p:cNvPr>
          <p:cNvGrpSpPr/>
          <p:nvPr/>
        </p:nvGrpSpPr>
        <p:grpSpPr>
          <a:xfrm>
            <a:off x="6408137" y="2262634"/>
            <a:ext cx="2428855" cy="2824779"/>
            <a:chOff x="5501717" y="2687067"/>
            <a:chExt cx="3238473" cy="37663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55EEF7-27A8-11DB-14C4-BC59A1D3F50A}"/>
                </a:ext>
              </a:extLst>
            </p:cNvPr>
            <p:cNvSpPr/>
            <p:nvPr/>
          </p:nvSpPr>
          <p:spPr>
            <a:xfrm>
              <a:off x="5889717" y="3764058"/>
              <a:ext cx="2850473" cy="1550939"/>
            </a:xfrm>
            <a:prstGeom prst="rect">
              <a:avLst/>
            </a:prstGeom>
            <a:solidFill>
              <a:srgbClr val="AFA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F9A0C8-DBE9-3F8C-9973-74ECE7FA45C1}"/>
                </a:ext>
              </a:extLst>
            </p:cNvPr>
            <p:cNvSpPr txBox="1"/>
            <p:nvPr/>
          </p:nvSpPr>
          <p:spPr>
            <a:xfrm>
              <a:off x="6784890" y="5960996"/>
              <a:ext cx="1060127" cy="492443"/>
            </a:xfrm>
            <a:prstGeom prst="rect">
              <a:avLst/>
            </a:prstGeom>
            <a:solidFill>
              <a:srgbClr val="CDFFD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mmi10" panose="020B0500000000000000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B5D4F95-6C37-779B-22D4-23692AA07F64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flipH="1">
              <a:off x="7314953" y="5314997"/>
              <a:ext cx="1" cy="6459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37C5E536-BC0D-BF53-5A2D-5A977A9F0114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5501717" y="2687067"/>
              <a:ext cx="1813237" cy="107699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758D94-E0AE-4B02-1336-543097BE39B0}"/>
              </a:ext>
            </a:extLst>
          </p:cNvPr>
          <p:cNvSpPr txBox="1"/>
          <p:nvPr/>
        </p:nvSpPr>
        <p:spPr>
          <a:xfrm>
            <a:off x="5850771" y="3242785"/>
            <a:ext cx="198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505FF"/>
                </a:solidFill>
              </a:rPr>
              <a:t>Key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FC5FA60-9510-FC65-FCD1-625A61094048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 flipV="1">
            <a:off x="5643448" y="3651980"/>
            <a:ext cx="1055690" cy="122461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9B0E25-32DE-D941-B95E-0A40175C87D7}"/>
              </a:ext>
            </a:extLst>
          </p:cNvPr>
          <p:cNvSpPr txBox="1"/>
          <p:nvPr/>
        </p:nvSpPr>
        <p:spPr>
          <a:xfrm>
            <a:off x="618716" y="3750965"/>
            <a:ext cx="532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Committing AE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en-US" dirty="0"/>
              <a:t>B tag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FFC6E6E5-EFFE-FBC9-4E5F-36A96BAEA498}"/>
              </a:ext>
            </a:extLst>
          </p:cNvPr>
          <p:cNvSpPr/>
          <p:nvPr/>
        </p:nvSpPr>
        <p:spPr>
          <a:xfrm rot="16200000">
            <a:off x="7616256" y="4788327"/>
            <a:ext cx="214256" cy="948093"/>
          </a:xfrm>
          <a:prstGeom prst="leftBrace">
            <a:avLst>
              <a:gd name="adj1" fmla="val 466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FD616D-B5A6-8FF3-0A27-BF8A7609F220}"/>
              </a:ext>
            </a:extLst>
          </p:cNvPr>
          <p:cNvSpPr txBox="1"/>
          <p:nvPr/>
        </p:nvSpPr>
        <p:spPr>
          <a:xfrm>
            <a:off x="7496090" y="5332773"/>
            <a:ext cx="81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en-US" sz="1500" dirty="0"/>
              <a:t>B</a:t>
            </a:r>
            <a:r>
              <a:rPr lang="en-US" sz="1350" dirty="0"/>
              <a:t> 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DF6DE423-A012-EDB9-4C4D-21ADA064984A}"/>
              </a:ext>
            </a:extLst>
          </p:cNvPr>
          <p:cNvSpPr/>
          <p:nvPr/>
        </p:nvSpPr>
        <p:spPr>
          <a:xfrm rot="16200000">
            <a:off x="6110503" y="2345977"/>
            <a:ext cx="168938" cy="450035"/>
          </a:xfrm>
          <a:prstGeom prst="leftBrace">
            <a:avLst>
              <a:gd name="adj1" fmla="val 4660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37A8E0-0696-9A48-507E-344492C07E52}"/>
              </a:ext>
            </a:extLst>
          </p:cNvPr>
          <p:cNvSpPr txBox="1"/>
          <p:nvPr/>
        </p:nvSpPr>
        <p:spPr>
          <a:xfrm>
            <a:off x="6582469" y="3185196"/>
            <a:ext cx="2397757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Collision-resistant </a:t>
            </a:r>
            <a:r>
              <a:rPr lang="en-US" sz="2000" b="1" dirty="0"/>
              <a:t>IPF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96" y="2704120"/>
            <a:ext cx="1195942" cy="19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0C4D8-0F86-37FD-7A6D-1110B1CF24D9}"/>
              </a:ext>
            </a:extLst>
          </p:cNvPr>
          <p:cNvSpPr txBox="1"/>
          <p:nvPr/>
        </p:nvSpPr>
        <p:spPr>
          <a:xfrm>
            <a:off x="7614431" y="4743957"/>
            <a:ext cx="6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A0F8C-A48E-AA11-A37D-9B594DBA86F1}"/>
              </a:ext>
            </a:extLst>
          </p:cNvPr>
          <p:cNvSpPr txBox="1"/>
          <p:nvPr/>
        </p:nvSpPr>
        <p:spPr>
          <a:xfrm>
            <a:off x="5067429" y="4718983"/>
            <a:ext cx="6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4584" y="208283"/>
            <a:ext cx="69926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How To Use Collision-Resistant IPF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The Shortening-Ciphertext (SC) Transform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0" y="5939640"/>
            <a:ext cx="1178667" cy="252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469" y="5824973"/>
            <a:ext cx="786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Expansion                      , which is 16B for messages at least 16B</a:t>
            </a:r>
          </a:p>
        </p:txBody>
      </p:sp>
    </p:spTree>
    <p:extLst>
      <p:ext uri="{BB962C8B-B14F-4D97-AF65-F5344CB8AC3E}">
        <p14:creationId xmlns:p14="http://schemas.microsoft.com/office/powerpoint/2010/main" val="12697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2" grpId="0"/>
      <p:bldP spid="34" grpId="0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FEFB4-0255-C7EF-B666-C608E9E22D35}"/>
              </a:ext>
            </a:extLst>
          </p:cNvPr>
          <p:cNvSpPr/>
          <p:nvPr/>
        </p:nvSpPr>
        <p:spPr>
          <a:xfrm>
            <a:off x="127237" y="994667"/>
            <a:ext cx="8889526" cy="40345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D97E-75D9-4482-5F26-82BF492C783C}"/>
              </a:ext>
            </a:extLst>
          </p:cNvPr>
          <p:cNvSpPr/>
          <p:nvPr/>
        </p:nvSpPr>
        <p:spPr>
          <a:xfrm>
            <a:off x="266415" y="2776977"/>
            <a:ext cx="5327647" cy="1163204"/>
          </a:xfrm>
          <a:prstGeom prst="rect">
            <a:avLst/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1B5A8-C47E-DAE1-1322-D56A0648CAB6}"/>
              </a:ext>
            </a:extLst>
          </p:cNvPr>
          <p:cNvSpPr txBox="1"/>
          <p:nvPr/>
        </p:nvSpPr>
        <p:spPr>
          <a:xfrm>
            <a:off x="273660" y="3084486"/>
            <a:ext cx="53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C8F4-8C31-CFA4-1230-78F525A377CF}"/>
              </a:ext>
            </a:extLst>
          </p:cNvPr>
          <p:cNvSpPr txBox="1"/>
          <p:nvPr/>
        </p:nvSpPr>
        <p:spPr>
          <a:xfrm>
            <a:off x="1761487" y="4408830"/>
            <a:ext cx="2779226" cy="369332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   </a:t>
            </a:r>
            <a:r>
              <a:rPr lang="en-US" dirty="0">
                <a:latin typeface="cmmi10" panose="020B0500000000000000" pitchFamily="34" charset="0"/>
              </a:rPr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1E9156-DA7B-A5FD-5D2A-B6BA29BC4628}"/>
              </a:ext>
            </a:extLst>
          </p:cNvPr>
          <p:cNvCxnSpPr>
            <a:cxnSpLocks/>
          </p:cNvCxnSpPr>
          <p:nvPr/>
        </p:nvCxnSpPr>
        <p:spPr>
          <a:xfrm>
            <a:off x="3189945" y="3932201"/>
            <a:ext cx="0" cy="452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7E62D8-73ED-B536-6887-63490705B17C}"/>
              </a:ext>
            </a:extLst>
          </p:cNvPr>
          <p:cNvSpPr txBox="1"/>
          <p:nvPr/>
        </p:nvSpPr>
        <p:spPr>
          <a:xfrm>
            <a:off x="4641869" y="4408830"/>
            <a:ext cx="968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65CB7-6B84-60DC-3233-ECF2B92ADDBA}"/>
              </a:ext>
            </a:extLst>
          </p:cNvPr>
          <p:cNvSpPr txBox="1"/>
          <p:nvPr/>
        </p:nvSpPr>
        <p:spPr>
          <a:xfrm>
            <a:off x="5936607" y="1805691"/>
            <a:ext cx="4038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</a:t>
            </a:r>
            <a:r>
              <a:rPr lang="en-US" dirty="0">
                <a:latin typeface="cmmi10" panose="020B0500000000000000" pitchFamily="34" charset="0"/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</p:cNvCxnSpPr>
          <p:nvPr/>
        </p:nvCxnSpPr>
        <p:spPr>
          <a:xfrm>
            <a:off x="3189945" y="2126602"/>
            <a:ext cx="0" cy="640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40565-4F4B-45D8-CB63-CC6B63894A4F}"/>
              </a:ext>
            </a:extLst>
          </p:cNvPr>
          <p:cNvSpPr txBox="1"/>
          <p:nvPr/>
        </p:nvSpPr>
        <p:spPr>
          <a:xfrm>
            <a:off x="261702" y="1846199"/>
            <a:ext cx="143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DDC3F-B0F9-7CD7-9008-48E11ACBF70C}"/>
              </a:ext>
            </a:extLst>
          </p:cNvPr>
          <p:cNvSpPr txBox="1"/>
          <p:nvPr/>
        </p:nvSpPr>
        <p:spPr>
          <a:xfrm>
            <a:off x="1772534" y="1846199"/>
            <a:ext cx="27792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6934B6-BB2A-54BA-F41D-DE34E3B3614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76982" y="2215531"/>
            <a:ext cx="0" cy="560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63C3AC-182C-31F5-A44C-65CA97361082}"/>
              </a:ext>
            </a:extLst>
          </p:cNvPr>
          <p:cNvSpPr txBox="1"/>
          <p:nvPr/>
        </p:nvSpPr>
        <p:spPr>
          <a:xfrm>
            <a:off x="3535327" y="1067449"/>
            <a:ext cx="171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Message </a:t>
            </a:r>
            <a:r>
              <a:rPr lang="en-US" sz="15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99EBC73-1E60-A706-AC85-0D0BB26FD214}"/>
              </a:ext>
            </a:extLst>
          </p:cNvPr>
          <p:cNvSpPr/>
          <p:nvPr/>
        </p:nvSpPr>
        <p:spPr>
          <a:xfrm rot="5400000">
            <a:off x="3932060" y="-689472"/>
            <a:ext cx="300083" cy="4516743"/>
          </a:xfrm>
          <a:prstGeom prst="leftBrace">
            <a:avLst>
              <a:gd name="adj1" fmla="val 4920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5" name="Group 54" descr="\documentclass{article}&#10;\usepackage{amsmath}&#10;\pagestyle{empty}&#10;\begin{document}&#10;&#10;&#10;$(K, N, A)$&#10;&#10;\end{document}" title="IguanaTex Vector Display">
            <a:extLst>
              <a:ext uri="{FF2B5EF4-FFF2-40B4-BE49-F238E27FC236}">
                <a16:creationId xmlns:a16="http://schemas.microsoft.com/office/drawing/2014/main" id="{00686C9C-5454-89F8-2714-F94C99F93F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8153" y="1910629"/>
            <a:ext cx="896914" cy="229028"/>
            <a:chOff x="3150318" y="3770620"/>
            <a:chExt cx="1203718" cy="29606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4EA319-EF47-7585-94C5-EE8C61A1A07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150318" y="3770620"/>
              <a:ext cx="70878" cy="296069"/>
            </a:xfrm>
            <a:custGeom>
              <a:avLst/>
              <a:gdLst>
                <a:gd name="connsiteX0" fmla="*/ 70956 w 70878"/>
                <a:gd name="connsiteY0" fmla="*/ 293172 h 296069"/>
                <a:gd name="connsiteX1" fmla="*/ 65762 w 70878"/>
                <a:gd name="connsiteY1" fmla="*/ 286658 h 296069"/>
                <a:gd name="connsiteX2" fmla="*/ 17796 w 70878"/>
                <a:gd name="connsiteY2" fmla="*/ 148098 h 296069"/>
                <a:gd name="connsiteX3" fmla="*/ 66984 w 70878"/>
                <a:gd name="connsiteY3" fmla="*/ 8057 h 296069"/>
                <a:gd name="connsiteX4" fmla="*/ 70956 w 70878"/>
                <a:gd name="connsiteY4" fmla="*/ 3023 h 296069"/>
                <a:gd name="connsiteX5" fmla="*/ 67901 w 70878"/>
                <a:gd name="connsiteY5" fmla="*/ 63 h 296069"/>
                <a:gd name="connsiteX6" fmla="*/ 19324 w 70878"/>
                <a:gd name="connsiteY6" fmla="*/ 57796 h 296069"/>
                <a:gd name="connsiteX7" fmla="*/ 77 w 70878"/>
                <a:gd name="connsiteY7" fmla="*/ 148098 h 296069"/>
                <a:gd name="connsiteX8" fmla="*/ 20241 w 70878"/>
                <a:gd name="connsiteY8" fmla="*/ 240471 h 296069"/>
                <a:gd name="connsiteX9" fmla="*/ 67901 w 70878"/>
                <a:gd name="connsiteY9" fmla="*/ 296133 h 296069"/>
                <a:gd name="connsiteX10" fmla="*/ 70956 w 70878"/>
                <a:gd name="connsiteY10" fmla="*/ 293172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56" y="293172"/>
                  </a:moveTo>
                  <a:cubicBezTo>
                    <a:pt x="70956" y="292284"/>
                    <a:pt x="70956" y="291691"/>
                    <a:pt x="65762" y="286658"/>
                  </a:cubicBezTo>
                  <a:cubicBezTo>
                    <a:pt x="27573" y="249353"/>
                    <a:pt x="17796" y="193396"/>
                    <a:pt x="17796" y="148098"/>
                  </a:cubicBezTo>
                  <a:cubicBezTo>
                    <a:pt x="17796" y="96582"/>
                    <a:pt x="29406" y="45065"/>
                    <a:pt x="66984" y="8057"/>
                  </a:cubicBezTo>
                  <a:cubicBezTo>
                    <a:pt x="70956" y="4504"/>
                    <a:pt x="70956" y="3912"/>
                    <a:pt x="70956" y="3023"/>
                  </a:cubicBezTo>
                  <a:cubicBezTo>
                    <a:pt x="70956" y="951"/>
                    <a:pt x="69734" y="63"/>
                    <a:pt x="67901" y="63"/>
                  </a:cubicBezTo>
                  <a:cubicBezTo>
                    <a:pt x="64845" y="63"/>
                    <a:pt x="37349" y="20195"/>
                    <a:pt x="19324" y="57796"/>
                  </a:cubicBezTo>
                  <a:cubicBezTo>
                    <a:pt x="3743" y="90364"/>
                    <a:pt x="77" y="123228"/>
                    <a:pt x="77" y="148098"/>
                  </a:cubicBezTo>
                  <a:cubicBezTo>
                    <a:pt x="77" y="171191"/>
                    <a:pt x="3437" y="207016"/>
                    <a:pt x="20241" y="240471"/>
                  </a:cubicBezTo>
                  <a:cubicBezTo>
                    <a:pt x="38571" y="276888"/>
                    <a:pt x="64845" y="296133"/>
                    <a:pt x="67901" y="296133"/>
                  </a:cubicBezTo>
                  <a:cubicBezTo>
                    <a:pt x="69734" y="296133"/>
                    <a:pt x="70956" y="295244"/>
                    <a:pt x="70956" y="293172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D950A2-8E14-9CCA-DBFE-1B4633E42B4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50493" y="3790456"/>
              <a:ext cx="259991" cy="202215"/>
            </a:xfrm>
            <a:custGeom>
              <a:avLst/>
              <a:gdLst>
                <a:gd name="connsiteX0" fmla="*/ 143977 w 259991"/>
                <a:gd name="connsiteY0" fmla="*/ 82666 h 202215"/>
                <a:gd name="connsiteX1" fmla="*/ 142450 w 259991"/>
                <a:gd name="connsiteY1" fmla="*/ 78521 h 202215"/>
                <a:gd name="connsiteX2" fmla="*/ 151309 w 259991"/>
                <a:gd name="connsiteY2" fmla="*/ 71712 h 202215"/>
                <a:gd name="connsiteX3" fmla="*/ 204774 w 259991"/>
                <a:gd name="connsiteY3" fmla="*/ 31742 h 202215"/>
                <a:gd name="connsiteX4" fmla="*/ 254573 w 259991"/>
                <a:gd name="connsiteY4" fmla="*/ 9241 h 202215"/>
                <a:gd name="connsiteX5" fmla="*/ 260072 w 259991"/>
                <a:gd name="connsiteY5" fmla="*/ 3320 h 202215"/>
                <a:gd name="connsiteX6" fmla="*/ 256711 w 259991"/>
                <a:gd name="connsiteY6" fmla="*/ 63 h 202215"/>
                <a:gd name="connsiteX7" fmla="*/ 235020 w 259991"/>
                <a:gd name="connsiteY7" fmla="*/ 951 h 202215"/>
                <a:gd name="connsiteX8" fmla="*/ 201108 w 259991"/>
                <a:gd name="connsiteY8" fmla="*/ 63 h 202215"/>
                <a:gd name="connsiteX9" fmla="*/ 195303 w 259991"/>
                <a:gd name="connsiteY9" fmla="*/ 5984 h 202215"/>
                <a:gd name="connsiteX10" fmla="*/ 198969 w 259991"/>
                <a:gd name="connsiteY10" fmla="*/ 9241 h 202215"/>
                <a:gd name="connsiteX11" fmla="*/ 208440 w 259991"/>
                <a:gd name="connsiteY11" fmla="*/ 15458 h 202215"/>
                <a:gd name="connsiteX12" fmla="*/ 197442 w 259991"/>
                <a:gd name="connsiteY12" fmla="*/ 29078 h 202215"/>
                <a:gd name="connsiteX13" fmla="*/ 78292 w 259991"/>
                <a:gd name="connsiteY13" fmla="*/ 117899 h 202215"/>
                <a:gd name="connsiteX14" fmla="*/ 102733 w 259991"/>
                <a:gd name="connsiteY14" fmla="*/ 22860 h 202215"/>
                <a:gd name="connsiteX15" fmla="*/ 128396 w 259991"/>
                <a:gd name="connsiteY15" fmla="*/ 9241 h 202215"/>
                <a:gd name="connsiteX16" fmla="*/ 138783 w 259991"/>
                <a:gd name="connsiteY16" fmla="*/ 3320 h 202215"/>
                <a:gd name="connsiteX17" fmla="*/ 134506 w 259991"/>
                <a:gd name="connsiteY17" fmla="*/ 63 h 202215"/>
                <a:gd name="connsiteX18" fmla="*/ 95401 w 259991"/>
                <a:gd name="connsiteY18" fmla="*/ 951 h 202215"/>
                <a:gd name="connsiteX19" fmla="*/ 55989 w 259991"/>
                <a:gd name="connsiteY19" fmla="*/ 63 h 202215"/>
                <a:gd name="connsiteX20" fmla="*/ 49879 w 259991"/>
                <a:gd name="connsiteY20" fmla="*/ 5688 h 202215"/>
                <a:gd name="connsiteX21" fmla="*/ 58739 w 259991"/>
                <a:gd name="connsiteY21" fmla="*/ 9241 h 202215"/>
                <a:gd name="connsiteX22" fmla="*/ 71876 w 259991"/>
                <a:gd name="connsiteY22" fmla="*/ 9833 h 202215"/>
                <a:gd name="connsiteX23" fmla="*/ 78597 w 259991"/>
                <a:gd name="connsiteY23" fmla="*/ 14570 h 202215"/>
                <a:gd name="connsiteX24" fmla="*/ 77375 w 259991"/>
                <a:gd name="connsiteY24" fmla="*/ 20195 h 202215"/>
                <a:gd name="connsiteX25" fmla="*/ 36437 w 259991"/>
                <a:gd name="connsiteY25" fmla="*/ 179185 h 202215"/>
                <a:gd name="connsiteX26" fmla="*/ 8635 w 259991"/>
                <a:gd name="connsiteY26" fmla="*/ 193100 h 202215"/>
                <a:gd name="connsiteX27" fmla="*/ 81 w 259991"/>
                <a:gd name="connsiteY27" fmla="*/ 198726 h 202215"/>
                <a:gd name="connsiteX28" fmla="*/ 4663 w 259991"/>
                <a:gd name="connsiteY28" fmla="*/ 202278 h 202215"/>
                <a:gd name="connsiteX29" fmla="*/ 43463 w 259991"/>
                <a:gd name="connsiteY29" fmla="*/ 201390 h 202215"/>
                <a:gd name="connsiteX30" fmla="*/ 63016 w 259991"/>
                <a:gd name="connsiteY30" fmla="*/ 201686 h 202215"/>
                <a:gd name="connsiteX31" fmla="*/ 82875 w 259991"/>
                <a:gd name="connsiteY31" fmla="*/ 202278 h 202215"/>
                <a:gd name="connsiteX32" fmla="*/ 88985 w 259991"/>
                <a:gd name="connsiteY32" fmla="*/ 196357 h 202215"/>
                <a:gd name="connsiteX33" fmla="*/ 80430 w 259991"/>
                <a:gd name="connsiteY33" fmla="*/ 193100 h 202215"/>
                <a:gd name="connsiteX34" fmla="*/ 60572 w 259991"/>
                <a:gd name="connsiteY34" fmla="*/ 187771 h 202215"/>
                <a:gd name="connsiteX35" fmla="*/ 63322 w 259991"/>
                <a:gd name="connsiteY35" fmla="*/ 174744 h 202215"/>
                <a:gd name="connsiteX36" fmla="*/ 75542 w 259991"/>
                <a:gd name="connsiteY36" fmla="*/ 128261 h 202215"/>
                <a:gd name="connsiteX37" fmla="*/ 121064 w 259991"/>
                <a:gd name="connsiteY37" fmla="*/ 93917 h 202215"/>
                <a:gd name="connsiteX38" fmla="*/ 156503 w 259991"/>
                <a:gd name="connsiteY38" fmla="*/ 173560 h 202215"/>
                <a:gd name="connsiteX39" fmla="*/ 160169 w 259991"/>
                <a:gd name="connsiteY39" fmla="*/ 183922 h 202215"/>
                <a:gd name="connsiteX40" fmla="*/ 144283 w 259991"/>
                <a:gd name="connsiteY40" fmla="*/ 193100 h 202215"/>
                <a:gd name="connsiteX41" fmla="*/ 137561 w 259991"/>
                <a:gd name="connsiteY41" fmla="*/ 199022 h 202215"/>
                <a:gd name="connsiteX42" fmla="*/ 141838 w 259991"/>
                <a:gd name="connsiteY42" fmla="*/ 202278 h 202215"/>
                <a:gd name="connsiteX43" fmla="*/ 179111 w 259991"/>
                <a:gd name="connsiteY43" fmla="*/ 201390 h 202215"/>
                <a:gd name="connsiteX44" fmla="*/ 209051 w 259991"/>
                <a:gd name="connsiteY44" fmla="*/ 202278 h 202215"/>
                <a:gd name="connsiteX45" fmla="*/ 214550 w 259991"/>
                <a:gd name="connsiteY45" fmla="*/ 196357 h 202215"/>
                <a:gd name="connsiteX46" fmla="*/ 208440 w 259991"/>
                <a:gd name="connsiteY46" fmla="*/ 193100 h 202215"/>
                <a:gd name="connsiteX47" fmla="*/ 187360 w 259991"/>
                <a:gd name="connsiteY47" fmla="*/ 179777 h 202215"/>
                <a:gd name="connsiteX48" fmla="*/ 143977 w 259991"/>
                <a:gd name="connsiteY48" fmla="*/ 82666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9991" h="202215">
                  <a:moveTo>
                    <a:pt x="143977" y="82666"/>
                  </a:moveTo>
                  <a:cubicBezTo>
                    <a:pt x="143672" y="81778"/>
                    <a:pt x="142450" y="79409"/>
                    <a:pt x="142450" y="78521"/>
                  </a:cubicBezTo>
                  <a:cubicBezTo>
                    <a:pt x="142450" y="78225"/>
                    <a:pt x="147949" y="74080"/>
                    <a:pt x="151309" y="71712"/>
                  </a:cubicBezTo>
                  <a:lnTo>
                    <a:pt x="204774" y="31742"/>
                  </a:lnTo>
                  <a:cubicBezTo>
                    <a:pt x="233492" y="11313"/>
                    <a:pt x="245407" y="10129"/>
                    <a:pt x="254573" y="9241"/>
                  </a:cubicBezTo>
                  <a:cubicBezTo>
                    <a:pt x="257017" y="8945"/>
                    <a:pt x="260072" y="8649"/>
                    <a:pt x="260072" y="3320"/>
                  </a:cubicBezTo>
                  <a:cubicBezTo>
                    <a:pt x="260072" y="2135"/>
                    <a:pt x="259155" y="63"/>
                    <a:pt x="256711" y="63"/>
                  </a:cubicBezTo>
                  <a:cubicBezTo>
                    <a:pt x="249990" y="63"/>
                    <a:pt x="242352" y="951"/>
                    <a:pt x="235020" y="951"/>
                  </a:cubicBezTo>
                  <a:cubicBezTo>
                    <a:pt x="224021" y="951"/>
                    <a:pt x="212106" y="63"/>
                    <a:pt x="201108" y="63"/>
                  </a:cubicBezTo>
                  <a:cubicBezTo>
                    <a:pt x="198969" y="63"/>
                    <a:pt x="195303" y="63"/>
                    <a:pt x="195303" y="5984"/>
                  </a:cubicBezTo>
                  <a:cubicBezTo>
                    <a:pt x="195303" y="8057"/>
                    <a:pt x="196831" y="8945"/>
                    <a:pt x="198969" y="9241"/>
                  </a:cubicBezTo>
                  <a:cubicBezTo>
                    <a:pt x="205691" y="9833"/>
                    <a:pt x="208440" y="11313"/>
                    <a:pt x="208440" y="15458"/>
                  </a:cubicBezTo>
                  <a:cubicBezTo>
                    <a:pt x="208440" y="20788"/>
                    <a:pt x="199275" y="27597"/>
                    <a:pt x="197442" y="29078"/>
                  </a:cubicBezTo>
                  <a:lnTo>
                    <a:pt x="78292" y="117899"/>
                  </a:lnTo>
                  <a:lnTo>
                    <a:pt x="102733" y="22860"/>
                  </a:lnTo>
                  <a:cubicBezTo>
                    <a:pt x="105482" y="12202"/>
                    <a:pt x="106093" y="9241"/>
                    <a:pt x="128396" y="9241"/>
                  </a:cubicBezTo>
                  <a:cubicBezTo>
                    <a:pt x="136034" y="9241"/>
                    <a:pt x="138783" y="9241"/>
                    <a:pt x="138783" y="3320"/>
                  </a:cubicBezTo>
                  <a:cubicBezTo>
                    <a:pt x="138783" y="655"/>
                    <a:pt x="136339" y="63"/>
                    <a:pt x="134506" y="63"/>
                  </a:cubicBezTo>
                  <a:cubicBezTo>
                    <a:pt x="125952" y="63"/>
                    <a:pt x="103955" y="951"/>
                    <a:pt x="95401" y="951"/>
                  </a:cubicBezTo>
                  <a:cubicBezTo>
                    <a:pt x="86541" y="951"/>
                    <a:pt x="64849" y="63"/>
                    <a:pt x="55989" y="63"/>
                  </a:cubicBezTo>
                  <a:cubicBezTo>
                    <a:pt x="53851" y="63"/>
                    <a:pt x="49879" y="63"/>
                    <a:pt x="49879" y="5688"/>
                  </a:cubicBezTo>
                  <a:cubicBezTo>
                    <a:pt x="49879" y="9241"/>
                    <a:pt x="52629" y="9241"/>
                    <a:pt x="58739" y="9241"/>
                  </a:cubicBezTo>
                  <a:cubicBezTo>
                    <a:pt x="62711" y="9241"/>
                    <a:pt x="68210" y="9537"/>
                    <a:pt x="71876" y="9833"/>
                  </a:cubicBezTo>
                  <a:cubicBezTo>
                    <a:pt x="76764" y="10425"/>
                    <a:pt x="78597" y="11313"/>
                    <a:pt x="78597" y="14570"/>
                  </a:cubicBezTo>
                  <a:cubicBezTo>
                    <a:pt x="78597" y="15754"/>
                    <a:pt x="78292" y="16643"/>
                    <a:pt x="77375" y="20195"/>
                  </a:cubicBezTo>
                  <a:lnTo>
                    <a:pt x="36437" y="179185"/>
                  </a:lnTo>
                  <a:cubicBezTo>
                    <a:pt x="33381" y="190732"/>
                    <a:pt x="32770" y="193100"/>
                    <a:pt x="8635" y="193100"/>
                  </a:cubicBezTo>
                  <a:cubicBezTo>
                    <a:pt x="3441" y="193100"/>
                    <a:pt x="81" y="193100"/>
                    <a:pt x="81" y="198726"/>
                  </a:cubicBezTo>
                  <a:cubicBezTo>
                    <a:pt x="81" y="202278"/>
                    <a:pt x="3747" y="202278"/>
                    <a:pt x="4663" y="202278"/>
                  </a:cubicBezTo>
                  <a:cubicBezTo>
                    <a:pt x="13218" y="202278"/>
                    <a:pt x="34909" y="201390"/>
                    <a:pt x="43463" y="201390"/>
                  </a:cubicBezTo>
                  <a:cubicBezTo>
                    <a:pt x="49879" y="201390"/>
                    <a:pt x="56600" y="201686"/>
                    <a:pt x="63016" y="201686"/>
                  </a:cubicBezTo>
                  <a:cubicBezTo>
                    <a:pt x="69737" y="201686"/>
                    <a:pt x="76459" y="202278"/>
                    <a:pt x="82875" y="202278"/>
                  </a:cubicBezTo>
                  <a:cubicBezTo>
                    <a:pt x="85013" y="202278"/>
                    <a:pt x="88985" y="202278"/>
                    <a:pt x="88985" y="196357"/>
                  </a:cubicBezTo>
                  <a:cubicBezTo>
                    <a:pt x="88985" y="193100"/>
                    <a:pt x="86235" y="193100"/>
                    <a:pt x="80430" y="193100"/>
                  </a:cubicBezTo>
                  <a:cubicBezTo>
                    <a:pt x="69126" y="193100"/>
                    <a:pt x="60572" y="193100"/>
                    <a:pt x="60572" y="187771"/>
                  </a:cubicBezTo>
                  <a:cubicBezTo>
                    <a:pt x="60572" y="185698"/>
                    <a:pt x="62405" y="179185"/>
                    <a:pt x="63322" y="174744"/>
                  </a:cubicBezTo>
                  <a:cubicBezTo>
                    <a:pt x="67599" y="159348"/>
                    <a:pt x="71571" y="143657"/>
                    <a:pt x="75542" y="128261"/>
                  </a:cubicBezTo>
                  <a:lnTo>
                    <a:pt x="121064" y="93917"/>
                  </a:lnTo>
                  <a:lnTo>
                    <a:pt x="156503" y="173560"/>
                  </a:lnTo>
                  <a:cubicBezTo>
                    <a:pt x="160169" y="181554"/>
                    <a:pt x="160169" y="182146"/>
                    <a:pt x="160169" y="183922"/>
                  </a:cubicBezTo>
                  <a:cubicBezTo>
                    <a:pt x="160169" y="192804"/>
                    <a:pt x="147032" y="193100"/>
                    <a:pt x="144283" y="193100"/>
                  </a:cubicBezTo>
                  <a:cubicBezTo>
                    <a:pt x="140922" y="193100"/>
                    <a:pt x="137561" y="193100"/>
                    <a:pt x="137561" y="199022"/>
                  </a:cubicBezTo>
                  <a:cubicBezTo>
                    <a:pt x="137561" y="202278"/>
                    <a:pt x="141227" y="202278"/>
                    <a:pt x="141838" y="202278"/>
                  </a:cubicBezTo>
                  <a:cubicBezTo>
                    <a:pt x="154059" y="202278"/>
                    <a:pt x="166891" y="201390"/>
                    <a:pt x="179111" y="201390"/>
                  </a:cubicBezTo>
                  <a:cubicBezTo>
                    <a:pt x="185832" y="201390"/>
                    <a:pt x="202330" y="202278"/>
                    <a:pt x="209051" y="202278"/>
                  </a:cubicBezTo>
                  <a:cubicBezTo>
                    <a:pt x="210579" y="202278"/>
                    <a:pt x="214550" y="202278"/>
                    <a:pt x="214550" y="196357"/>
                  </a:cubicBezTo>
                  <a:cubicBezTo>
                    <a:pt x="214550" y="193100"/>
                    <a:pt x="211190" y="193100"/>
                    <a:pt x="208440" y="193100"/>
                  </a:cubicBezTo>
                  <a:cubicBezTo>
                    <a:pt x="195914" y="192804"/>
                    <a:pt x="191943" y="190140"/>
                    <a:pt x="187360" y="179777"/>
                  </a:cubicBezTo>
                  <a:lnTo>
                    <a:pt x="143977" y="82666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0B6127-5FD8-9611-2E0D-1FEF4BC5D3E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29511" y="3961288"/>
              <a:ext cx="35744" cy="88524"/>
            </a:xfrm>
            <a:custGeom>
              <a:avLst/>
              <a:gdLst>
                <a:gd name="connsiteX0" fmla="*/ 35834 w 35744"/>
                <a:gd name="connsiteY0" fmla="*/ 31150 h 88524"/>
                <a:gd name="connsiteX1" fmla="*/ 16281 w 35744"/>
                <a:gd name="connsiteY1" fmla="*/ 63 h 88524"/>
                <a:gd name="connsiteX2" fmla="*/ 89 w 35744"/>
                <a:gd name="connsiteY2" fmla="*/ 15754 h 88524"/>
                <a:gd name="connsiteX3" fmla="*/ 16281 w 35744"/>
                <a:gd name="connsiteY3" fmla="*/ 31446 h 88524"/>
                <a:gd name="connsiteX4" fmla="*/ 26974 w 35744"/>
                <a:gd name="connsiteY4" fmla="*/ 27597 h 88524"/>
                <a:gd name="connsiteX5" fmla="*/ 28502 w 35744"/>
                <a:gd name="connsiteY5" fmla="*/ 26709 h 88524"/>
                <a:gd name="connsiteX6" fmla="*/ 29113 w 35744"/>
                <a:gd name="connsiteY6" fmla="*/ 31150 h 88524"/>
                <a:gd name="connsiteX7" fmla="*/ 8338 w 35744"/>
                <a:gd name="connsiteY7" fmla="*/ 80594 h 88524"/>
                <a:gd name="connsiteX8" fmla="*/ 4977 w 35744"/>
                <a:gd name="connsiteY8" fmla="*/ 85331 h 88524"/>
                <a:gd name="connsiteX9" fmla="*/ 8033 w 35744"/>
                <a:gd name="connsiteY9" fmla="*/ 88588 h 88524"/>
                <a:gd name="connsiteX10" fmla="*/ 35834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34" y="31150"/>
                  </a:moveTo>
                  <a:cubicBezTo>
                    <a:pt x="35834" y="11609"/>
                    <a:pt x="28196" y="63"/>
                    <a:pt x="16281" y="63"/>
                  </a:cubicBezTo>
                  <a:cubicBezTo>
                    <a:pt x="6199" y="63"/>
                    <a:pt x="89" y="7465"/>
                    <a:pt x="89" y="15754"/>
                  </a:cubicBezTo>
                  <a:cubicBezTo>
                    <a:pt x="89" y="23748"/>
                    <a:pt x="6199" y="31446"/>
                    <a:pt x="16281" y="31446"/>
                  </a:cubicBezTo>
                  <a:cubicBezTo>
                    <a:pt x="19948" y="31446"/>
                    <a:pt x="23919" y="30262"/>
                    <a:pt x="26974" y="27597"/>
                  </a:cubicBezTo>
                  <a:cubicBezTo>
                    <a:pt x="27891" y="27005"/>
                    <a:pt x="28196" y="26709"/>
                    <a:pt x="28502" y="26709"/>
                  </a:cubicBezTo>
                  <a:cubicBezTo>
                    <a:pt x="28807" y="26709"/>
                    <a:pt x="29113" y="27005"/>
                    <a:pt x="29113" y="31150"/>
                  </a:cubicBezTo>
                  <a:cubicBezTo>
                    <a:pt x="29113" y="53059"/>
                    <a:pt x="18420" y="70823"/>
                    <a:pt x="8338" y="80594"/>
                  </a:cubicBezTo>
                  <a:cubicBezTo>
                    <a:pt x="4977" y="83851"/>
                    <a:pt x="4977" y="84443"/>
                    <a:pt x="4977" y="85331"/>
                  </a:cubicBezTo>
                  <a:cubicBezTo>
                    <a:pt x="4977" y="87403"/>
                    <a:pt x="6505" y="88588"/>
                    <a:pt x="8033" y="88588"/>
                  </a:cubicBezTo>
                  <a:cubicBezTo>
                    <a:pt x="11393" y="88588"/>
                    <a:pt x="35834" y="65790"/>
                    <a:pt x="35834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788F68-120C-235C-750B-1AC6A16C8AD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50934" y="3790456"/>
              <a:ext cx="257241" cy="202215"/>
            </a:xfrm>
            <a:custGeom>
              <a:avLst/>
              <a:gdLst>
                <a:gd name="connsiteX0" fmla="*/ 219146 w 257241"/>
                <a:gd name="connsiteY0" fmla="*/ 31150 h 202215"/>
                <a:gd name="connsiteX1" fmla="*/ 252142 w 257241"/>
                <a:gd name="connsiteY1" fmla="*/ 9241 h 202215"/>
                <a:gd name="connsiteX2" fmla="*/ 257335 w 257241"/>
                <a:gd name="connsiteY2" fmla="*/ 3320 h 202215"/>
                <a:gd name="connsiteX3" fmla="*/ 253364 w 257241"/>
                <a:gd name="connsiteY3" fmla="*/ 63 h 202215"/>
                <a:gd name="connsiteX4" fmla="*/ 222507 w 257241"/>
                <a:gd name="connsiteY4" fmla="*/ 951 h 202215"/>
                <a:gd name="connsiteX5" fmla="*/ 191345 w 257241"/>
                <a:gd name="connsiteY5" fmla="*/ 63 h 202215"/>
                <a:gd name="connsiteX6" fmla="*/ 185845 w 257241"/>
                <a:gd name="connsiteY6" fmla="*/ 5984 h 202215"/>
                <a:gd name="connsiteX7" fmla="*/ 191345 w 257241"/>
                <a:gd name="connsiteY7" fmla="*/ 9241 h 202215"/>
                <a:gd name="connsiteX8" fmla="*/ 212119 w 257241"/>
                <a:gd name="connsiteY8" fmla="*/ 22268 h 202215"/>
                <a:gd name="connsiteX9" fmla="*/ 211203 w 257241"/>
                <a:gd name="connsiteY9" fmla="*/ 28485 h 202215"/>
                <a:gd name="connsiteX10" fmla="*/ 176985 w 257241"/>
                <a:gd name="connsiteY10" fmla="*/ 160236 h 202215"/>
                <a:gd name="connsiteX11" fmla="*/ 109467 w 257241"/>
                <a:gd name="connsiteY11" fmla="*/ 5688 h 202215"/>
                <a:gd name="connsiteX12" fmla="*/ 99691 w 257241"/>
                <a:gd name="connsiteY12" fmla="*/ 63 h 202215"/>
                <a:gd name="connsiteX13" fmla="*/ 58752 w 257241"/>
                <a:gd name="connsiteY13" fmla="*/ 63 h 202215"/>
                <a:gd name="connsiteX14" fmla="*/ 49892 w 257241"/>
                <a:gd name="connsiteY14" fmla="*/ 5984 h 202215"/>
                <a:gd name="connsiteX15" fmla="*/ 58447 w 257241"/>
                <a:gd name="connsiteY15" fmla="*/ 9241 h 202215"/>
                <a:gd name="connsiteX16" fmla="*/ 79221 w 257241"/>
                <a:gd name="connsiteY16" fmla="*/ 11906 h 202215"/>
                <a:gd name="connsiteX17" fmla="*/ 38283 w 257241"/>
                <a:gd name="connsiteY17" fmla="*/ 170895 h 202215"/>
                <a:gd name="connsiteX18" fmla="*/ 5287 w 257241"/>
                <a:gd name="connsiteY18" fmla="*/ 193100 h 202215"/>
                <a:gd name="connsiteX19" fmla="*/ 94 w 257241"/>
                <a:gd name="connsiteY19" fmla="*/ 199022 h 202215"/>
                <a:gd name="connsiteX20" fmla="*/ 4065 w 257241"/>
                <a:gd name="connsiteY20" fmla="*/ 202278 h 202215"/>
                <a:gd name="connsiteX21" fmla="*/ 34617 w 257241"/>
                <a:gd name="connsiteY21" fmla="*/ 201390 h 202215"/>
                <a:gd name="connsiteX22" fmla="*/ 66084 w 257241"/>
                <a:gd name="connsiteY22" fmla="*/ 202278 h 202215"/>
                <a:gd name="connsiteX23" fmla="*/ 71584 w 257241"/>
                <a:gd name="connsiteY23" fmla="*/ 196357 h 202215"/>
                <a:gd name="connsiteX24" fmla="*/ 65473 w 257241"/>
                <a:gd name="connsiteY24" fmla="*/ 193100 h 202215"/>
                <a:gd name="connsiteX25" fmla="*/ 45310 w 257241"/>
                <a:gd name="connsiteY25" fmla="*/ 180073 h 202215"/>
                <a:gd name="connsiteX26" fmla="*/ 46532 w 257241"/>
                <a:gd name="connsiteY26" fmla="*/ 173264 h 202215"/>
                <a:gd name="connsiteX27" fmla="*/ 86859 w 257241"/>
                <a:gd name="connsiteY27" fmla="*/ 16939 h 202215"/>
                <a:gd name="connsiteX28" fmla="*/ 89609 w 257241"/>
                <a:gd name="connsiteY28" fmla="*/ 22268 h 202215"/>
                <a:gd name="connsiteX29" fmla="*/ 165681 w 257241"/>
                <a:gd name="connsiteY29" fmla="*/ 196653 h 202215"/>
                <a:gd name="connsiteX30" fmla="*/ 171486 w 257241"/>
                <a:gd name="connsiteY30" fmla="*/ 202278 h 202215"/>
                <a:gd name="connsiteX31" fmla="*/ 176374 w 257241"/>
                <a:gd name="connsiteY31" fmla="*/ 196061 h 202215"/>
                <a:gd name="connsiteX32" fmla="*/ 219146 w 257241"/>
                <a:gd name="connsiteY32" fmla="*/ 3115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241" h="202215">
                  <a:moveTo>
                    <a:pt x="219146" y="31150"/>
                  </a:moveTo>
                  <a:cubicBezTo>
                    <a:pt x="222201" y="19307"/>
                    <a:pt x="227701" y="10129"/>
                    <a:pt x="252142" y="9241"/>
                  </a:cubicBezTo>
                  <a:cubicBezTo>
                    <a:pt x="253669" y="9241"/>
                    <a:pt x="257335" y="8945"/>
                    <a:pt x="257335" y="3320"/>
                  </a:cubicBezTo>
                  <a:cubicBezTo>
                    <a:pt x="257335" y="3023"/>
                    <a:pt x="257335" y="63"/>
                    <a:pt x="253364" y="63"/>
                  </a:cubicBezTo>
                  <a:cubicBezTo>
                    <a:pt x="243282" y="63"/>
                    <a:pt x="232589" y="951"/>
                    <a:pt x="222507" y="951"/>
                  </a:cubicBezTo>
                  <a:cubicBezTo>
                    <a:pt x="212119" y="951"/>
                    <a:pt x="201426" y="63"/>
                    <a:pt x="191345" y="63"/>
                  </a:cubicBezTo>
                  <a:cubicBezTo>
                    <a:pt x="189511" y="63"/>
                    <a:pt x="185845" y="63"/>
                    <a:pt x="185845" y="5984"/>
                  </a:cubicBezTo>
                  <a:cubicBezTo>
                    <a:pt x="185845" y="9241"/>
                    <a:pt x="188900" y="9241"/>
                    <a:pt x="191345" y="9241"/>
                  </a:cubicBezTo>
                  <a:cubicBezTo>
                    <a:pt x="208759" y="9537"/>
                    <a:pt x="212119" y="15754"/>
                    <a:pt x="212119" y="22268"/>
                  </a:cubicBezTo>
                  <a:cubicBezTo>
                    <a:pt x="212119" y="23156"/>
                    <a:pt x="211508" y="27597"/>
                    <a:pt x="211203" y="28485"/>
                  </a:cubicBezTo>
                  <a:lnTo>
                    <a:pt x="176985" y="160236"/>
                  </a:lnTo>
                  <a:lnTo>
                    <a:pt x="109467" y="5688"/>
                  </a:lnTo>
                  <a:cubicBezTo>
                    <a:pt x="107023" y="359"/>
                    <a:pt x="106718" y="63"/>
                    <a:pt x="99691" y="63"/>
                  </a:cubicBezTo>
                  <a:lnTo>
                    <a:pt x="58752" y="63"/>
                  </a:lnTo>
                  <a:cubicBezTo>
                    <a:pt x="52642" y="63"/>
                    <a:pt x="49892" y="63"/>
                    <a:pt x="49892" y="5984"/>
                  </a:cubicBezTo>
                  <a:cubicBezTo>
                    <a:pt x="49892" y="9241"/>
                    <a:pt x="52642" y="9241"/>
                    <a:pt x="58447" y="9241"/>
                  </a:cubicBezTo>
                  <a:cubicBezTo>
                    <a:pt x="59974" y="9241"/>
                    <a:pt x="79221" y="9241"/>
                    <a:pt x="79221" y="11906"/>
                  </a:cubicBezTo>
                  <a:lnTo>
                    <a:pt x="38283" y="170895"/>
                  </a:lnTo>
                  <a:cubicBezTo>
                    <a:pt x="35228" y="182738"/>
                    <a:pt x="30034" y="192212"/>
                    <a:pt x="5287" y="193100"/>
                  </a:cubicBezTo>
                  <a:cubicBezTo>
                    <a:pt x="3454" y="193100"/>
                    <a:pt x="94" y="193396"/>
                    <a:pt x="94" y="199022"/>
                  </a:cubicBezTo>
                  <a:cubicBezTo>
                    <a:pt x="94" y="201094"/>
                    <a:pt x="1621" y="202278"/>
                    <a:pt x="4065" y="202278"/>
                  </a:cubicBezTo>
                  <a:cubicBezTo>
                    <a:pt x="13842" y="202278"/>
                    <a:pt x="24535" y="201390"/>
                    <a:pt x="34617" y="201390"/>
                  </a:cubicBezTo>
                  <a:cubicBezTo>
                    <a:pt x="45004" y="201390"/>
                    <a:pt x="56002" y="202278"/>
                    <a:pt x="66084" y="202278"/>
                  </a:cubicBezTo>
                  <a:cubicBezTo>
                    <a:pt x="67612" y="202278"/>
                    <a:pt x="71584" y="202278"/>
                    <a:pt x="71584" y="196357"/>
                  </a:cubicBezTo>
                  <a:cubicBezTo>
                    <a:pt x="71584" y="193396"/>
                    <a:pt x="68834" y="193100"/>
                    <a:pt x="65473" y="193100"/>
                  </a:cubicBezTo>
                  <a:cubicBezTo>
                    <a:pt x="47754" y="192508"/>
                    <a:pt x="45310" y="185995"/>
                    <a:pt x="45310" y="180073"/>
                  </a:cubicBezTo>
                  <a:cubicBezTo>
                    <a:pt x="45310" y="178001"/>
                    <a:pt x="45615" y="176520"/>
                    <a:pt x="46532" y="173264"/>
                  </a:cubicBezTo>
                  <a:lnTo>
                    <a:pt x="86859" y="16939"/>
                  </a:lnTo>
                  <a:cubicBezTo>
                    <a:pt x="88081" y="18715"/>
                    <a:pt x="88081" y="19307"/>
                    <a:pt x="89609" y="22268"/>
                  </a:cubicBezTo>
                  <a:lnTo>
                    <a:pt x="165681" y="196653"/>
                  </a:lnTo>
                  <a:cubicBezTo>
                    <a:pt x="167820" y="201686"/>
                    <a:pt x="168737" y="202278"/>
                    <a:pt x="171486" y="202278"/>
                  </a:cubicBezTo>
                  <a:cubicBezTo>
                    <a:pt x="174847" y="202278"/>
                    <a:pt x="174847" y="201390"/>
                    <a:pt x="176374" y="196061"/>
                  </a:cubicBezTo>
                  <a:lnTo>
                    <a:pt x="219146" y="31150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3E9E42-EC01-E597-CF1D-2349257846A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27100" y="3961288"/>
              <a:ext cx="35744" cy="88524"/>
            </a:xfrm>
            <a:custGeom>
              <a:avLst/>
              <a:gdLst>
                <a:gd name="connsiteX0" fmla="*/ 35847 w 35744"/>
                <a:gd name="connsiteY0" fmla="*/ 31150 h 88524"/>
                <a:gd name="connsiteX1" fmla="*/ 16294 w 35744"/>
                <a:gd name="connsiteY1" fmla="*/ 63 h 88524"/>
                <a:gd name="connsiteX2" fmla="*/ 102 w 35744"/>
                <a:gd name="connsiteY2" fmla="*/ 15754 h 88524"/>
                <a:gd name="connsiteX3" fmla="*/ 16294 w 35744"/>
                <a:gd name="connsiteY3" fmla="*/ 31446 h 88524"/>
                <a:gd name="connsiteX4" fmla="*/ 26987 w 35744"/>
                <a:gd name="connsiteY4" fmla="*/ 27597 h 88524"/>
                <a:gd name="connsiteX5" fmla="*/ 28515 w 35744"/>
                <a:gd name="connsiteY5" fmla="*/ 26709 h 88524"/>
                <a:gd name="connsiteX6" fmla="*/ 29126 w 35744"/>
                <a:gd name="connsiteY6" fmla="*/ 31150 h 88524"/>
                <a:gd name="connsiteX7" fmla="*/ 8351 w 35744"/>
                <a:gd name="connsiteY7" fmla="*/ 80594 h 88524"/>
                <a:gd name="connsiteX8" fmla="*/ 4990 w 35744"/>
                <a:gd name="connsiteY8" fmla="*/ 85331 h 88524"/>
                <a:gd name="connsiteX9" fmla="*/ 8046 w 35744"/>
                <a:gd name="connsiteY9" fmla="*/ 88588 h 88524"/>
                <a:gd name="connsiteX10" fmla="*/ 35847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47" y="31150"/>
                  </a:moveTo>
                  <a:cubicBezTo>
                    <a:pt x="35847" y="11609"/>
                    <a:pt x="28209" y="63"/>
                    <a:pt x="16294" y="63"/>
                  </a:cubicBezTo>
                  <a:cubicBezTo>
                    <a:pt x="6212" y="63"/>
                    <a:pt x="102" y="7465"/>
                    <a:pt x="102" y="15754"/>
                  </a:cubicBezTo>
                  <a:cubicBezTo>
                    <a:pt x="102" y="23748"/>
                    <a:pt x="6212" y="31446"/>
                    <a:pt x="16294" y="31446"/>
                  </a:cubicBezTo>
                  <a:cubicBezTo>
                    <a:pt x="19961" y="31446"/>
                    <a:pt x="23932" y="30262"/>
                    <a:pt x="26987" y="27597"/>
                  </a:cubicBezTo>
                  <a:cubicBezTo>
                    <a:pt x="27904" y="27005"/>
                    <a:pt x="28209" y="26709"/>
                    <a:pt x="28515" y="26709"/>
                  </a:cubicBezTo>
                  <a:cubicBezTo>
                    <a:pt x="28820" y="26709"/>
                    <a:pt x="29126" y="27005"/>
                    <a:pt x="29126" y="31150"/>
                  </a:cubicBezTo>
                  <a:cubicBezTo>
                    <a:pt x="29126" y="53059"/>
                    <a:pt x="18433" y="70823"/>
                    <a:pt x="8351" y="80594"/>
                  </a:cubicBezTo>
                  <a:cubicBezTo>
                    <a:pt x="4990" y="83851"/>
                    <a:pt x="4990" y="84443"/>
                    <a:pt x="4990" y="85331"/>
                  </a:cubicBezTo>
                  <a:cubicBezTo>
                    <a:pt x="4990" y="87403"/>
                    <a:pt x="6518" y="88588"/>
                    <a:pt x="8046" y="88588"/>
                  </a:cubicBezTo>
                  <a:cubicBezTo>
                    <a:pt x="11406" y="88588"/>
                    <a:pt x="35847" y="65790"/>
                    <a:pt x="35847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74B1CE-6C93-E460-2538-F63F4DB96E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47301" y="3780686"/>
              <a:ext cx="209581" cy="211985"/>
            </a:xfrm>
            <a:custGeom>
              <a:avLst/>
              <a:gdLst>
                <a:gd name="connsiteX0" fmla="*/ 44100 w 209581"/>
                <a:gd name="connsiteY0" fmla="*/ 178001 h 211985"/>
                <a:gd name="connsiteX1" fmla="*/ 6522 w 209581"/>
                <a:gd name="connsiteY1" fmla="*/ 202871 h 211985"/>
                <a:gd name="connsiteX2" fmla="*/ 107 w 209581"/>
                <a:gd name="connsiteY2" fmla="*/ 208792 h 211985"/>
                <a:gd name="connsiteX3" fmla="*/ 4078 w 209581"/>
                <a:gd name="connsiteY3" fmla="*/ 212049 h 211985"/>
                <a:gd name="connsiteX4" fmla="*/ 30352 w 209581"/>
                <a:gd name="connsiteY4" fmla="*/ 211160 h 211985"/>
                <a:gd name="connsiteX5" fmla="*/ 60904 w 209581"/>
                <a:gd name="connsiteY5" fmla="*/ 212049 h 211985"/>
                <a:gd name="connsiteX6" fmla="*/ 66708 w 209581"/>
                <a:gd name="connsiteY6" fmla="*/ 206423 h 211985"/>
                <a:gd name="connsiteX7" fmla="*/ 61820 w 209581"/>
                <a:gd name="connsiteY7" fmla="*/ 202871 h 211985"/>
                <a:gd name="connsiteX8" fmla="*/ 47461 w 209581"/>
                <a:gd name="connsiteY8" fmla="*/ 192508 h 211985"/>
                <a:gd name="connsiteX9" fmla="*/ 51738 w 209581"/>
                <a:gd name="connsiteY9" fmla="*/ 181554 h 211985"/>
                <a:gd name="connsiteX10" fmla="*/ 74957 w 209581"/>
                <a:gd name="connsiteY10" fmla="*/ 143657 h 211985"/>
                <a:gd name="connsiteX11" fmla="*/ 151641 w 209581"/>
                <a:gd name="connsiteY11" fmla="*/ 143657 h 211985"/>
                <a:gd name="connsiteX12" fmla="*/ 156529 w 209581"/>
                <a:gd name="connsiteY12" fmla="*/ 193100 h 211985"/>
                <a:gd name="connsiteX13" fmla="*/ 134532 w 209581"/>
                <a:gd name="connsiteY13" fmla="*/ 202871 h 211985"/>
                <a:gd name="connsiteX14" fmla="*/ 127200 w 209581"/>
                <a:gd name="connsiteY14" fmla="*/ 208792 h 211985"/>
                <a:gd name="connsiteX15" fmla="*/ 131477 w 209581"/>
                <a:gd name="connsiteY15" fmla="*/ 212049 h 211985"/>
                <a:gd name="connsiteX16" fmla="*/ 169666 w 209581"/>
                <a:gd name="connsiteY16" fmla="*/ 211160 h 211985"/>
                <a:gd name="connsiteX17" fmla="*/ 204189 w 209581"/>
                <a:gd name="connsiteY17" fmla="*/ 212049 h 211985"/>
                <a:gd name="connsiteX18" fmla="*/ 209688 w 209581"/>
                <a:gd name="connsiteY18" fmla="*/ 206127 h 211985"/>
                <a:gd name="connsiteX19" fmla="*/ 202662 w 209581"/>
                <a:gd name="connsiteY19" fmla="*/ 202871 h 211985"/>
                <a:gd name="connsiteX20" fmla="*/ 182803 w 209581"/>
                <a:gd name="connsiteY20" fmla="*/ 192212 h 211985"/>
                <a:gd name="connsiteX21" fmla="*/ 164167 w 209581"/>
                <a:gd name="connsiteY21" fmla="*/ 7168 h 211985"/>
                <a:gd name="connsiteX22" fmla="*/ 158362 w 209581"/>
                <a:gd name="connsiteY22" fmla="*/ 63 h 211985"/>
                <a:gd name="connsiteX23" fmla="*/ 150419 w 209581"/>
                <a:gd name="connsiteY23" fmla="*/ 5096 h 211985"/>
                <a:gd name="connsiteX24" fmla="*/ 44100 w 209581"/>
                <a:gd name="connsiteY24" fmla="*/ 178001 h 211985"/>
                <a:gd name="connsiteX25" fmla="*/ 80762 w 209581"/>
                <a:gd name="connsiteY25" fmla="*/ 134478 h 211985"/>
                <a:gd name="connsiteX26" fmla="*/ 140948 w 209581"/>
                <a:gd name="connsiteY26" fmla="*/ 36775 h 211985"/>
                <a:gd name="connsiteX27" fmla="*/ 150724 w 209581"/>
                <a:gd name="connsiteY27" fmla="*/ 134478 h 211985"/>
                <a:gd name="connsiteX28" fmla="*/ 80762 w 209581"/>
                <a:gd name="connsiteY28" fmla="*/ 134478 h 2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81" h="211985">
                  <a:moveTo>
                    <a:pt x="44100" y="178001"/>
                  </a:moveTo>
                  <a:cubicBezTo>
                    <a:pt x="31880" y="197837"/>
                    <a:pt x="19965" y="201982"/>
                    <a:pt x="6522" y="202871"/>
                  </a:cubicBezTo>
                  <a:cubicBezTo>
                    <a:pt x="2856" y="203167"/>
                    <a:pt x="107" y="203167"/>
                    <a:pt x="107" y="208792"/>
                  </a:cubicBezTo>
                  <a:cubicBezTo>
                    <a:pt x="107" y="210568"/>
                    <a:pt x="1634" y="212049"/>
                    <a:pt x="4078" y="212049"/>
                  </a:cubicBezTo>
                  <a:cubicBezTo>
                    <a:pt x="12327" y="212049"/>
                    <a:pt x="21798" y="211160"/>
                    <a:pt x="30352" y="211160"/>
                  </a:cubicBezTo>
                  <a:cubicBezTo>
                    <a:pt x="40434" y="211160"/>
                    <a:pt x="51127" y="212049"/>
                    <a:pt x="60904" y="212049"/>
                  </a:cubicBezTo>
                  <a:cubicBezTo>
                    <a:pt x="62737" y="212049"/>
                    <a:pt x="66708" y="212049"/>
                    <a:pt x="66708" y="206423"/>
                  </a:cubicBezTo>
                  <a:cubicBezTo>
                    <a:pt x="66708" y="203167"/>
                    <a:pt x="63959" y="202871"/>
                    <a:pt x="61820" y="202871"/>
                  </a:cubicBezTo>
                  <a:cubicBezTo>
                    <a:pt x="54793" y="202278"/>
                    <a:pt x="47461" y="199910"/>
                    <a:pt x="47461" y="192508"/>
                  </a:cubicBezTo>
                  <a:cubicBezTo>
                    <a:pt x="47461" y="188955"/>
                    <a:pt x="49294" y="185698"/>
                    <a:pt x="51738" y="181554"/>
                  </a:cubicBezTo>
                  <a:lnTo>
                    <a:pt x="74957" y="143657"/>
                  </a:lnTo>
                  <a:lnTo>
                    <a:pt x="151641" y="143657"/>
                  </a:lnTo>
                  <a:cubicBezTo>
                    <a:pt x="152252" y="149874"/>
                    <a:pt x="156529" y="190140"/>
                    <a:pt x="156529" y="193100"/>
                  </a:cubicBezTo>
                  <a:cubicBezTo>
                    <a:pt x="156529" y="201982"/>
                    <a:pt x="140642" y="202871"/>
                    <a:pt x="134532" y="202871"/>
                  </a:cubicBezTo>
                  <a:cubicBezTo>
                    <a:pt x="130255" y="202871"/>
                    <a:pt x="127200" y="202871"/>
                    <a:pt x="127200" y="208792"/>
                  </a:cubicBezTo>
                  <a:cubicBezTo>
                    <a:pt x="127200" y="212049"/>
                    <a:pt x="130866" y="212049"/>
                    <a:pt x="131477" y="212049"/>
                  </a:cubicBezTo>
                  <a:cubicBezTo>
                    <a:pt x="144003" y="212049"/>
                    <a:pt x="157140" y="211160"/>
                    <a:pt x="169666" y="211160"/>
                  </a:cubicBezTo>
                  <a:cubicBezTo>
                    <a:pt x="177304" y="211160"/>
                    <a:pt x="196551" y="212049"/>
                    <a:pt x="204189" y="212049"/>
                  </a:cubicBezTo>
                  <a:cubicBezTo>
                    <a:pt x="206022" y="212049"/>
                    <a:pt x="209688" y="212049"/>
                    <a:pt x="209688" y="206127"/>
                  </a:cubicBezTo>
                  <a:cubicBezTo>
                    <a:pt x="209688" y="202871"/>
                    <a:pt x="206633" y="202871"/>
                    <a:pt x="202662" y="202871"/>
                  </a:cubicBezTo>
                  <a:cubicBezTo>
                    <a:pt x="183720" y="202871"/>
                    <a:pt x="183720" y="200798"/>
                    <a:pt x="182803" y="192212"/>
                  </a:cubicBezTo>
                  <a:lnTo>
                    <a:pt x="164167" y="7168"/>
                  </a:lnTo>
                  <a:cubicBezTo>
                    <a:pt x="163556" y="1247"/>
                    <a:pt x="163556" y="63"/>
                    <a:pt x="158362" y="63"/>
                  </a:cubicBezTo>
                  <a:cubicBezTo>
                    <a:pt x="153474" y="63"/>
                    <a:pt x="152252" y="2135"/>
                    <a:pt x="150419" y="5096"/>
                  </a:cubicBezTo>
                  <a:lnTo>
                    <a:pt x="44100" y="178001"/>
                  </a:lnTo>
                  <a:close/>
                  <a:moveTo>
                    <a:pt x="80762" y="134478"/>
                  </a:moveTo>
                  <a:lnTo>
                    <a:pt x="140948" y="36775"/>
                  </a:lnTo>
                  <a:lnTo>
                    <a:pt x="150724" y="134478"/>
                  </a:lnTo>
                  <a:lnTo>
                    <a:pt x="80762" y="134478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EEE689-2A6B-AE2A-3A24-66AC2F94327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83158" y="3770620"/>
              <a:ext cx="70878" cy="296069"/>
            </a:xfrm>
            <a:custGeom>
              <a:avLst/>
              <a:gdLst>
                <a:gd name="connsiteX0" fmla="*/ 70993 w 70878"/>
                <a:gd name="connsiteY0" fmla="*/ 148098 h 296069"/>
                <a:gd name="connsiteX1" fmla="*/ 50829 w 70878"/>
                <a:gd name="connsiteY1" fmla="*/ 55724 h 296069"/>
                <a:gd name="connsiteX2" fmla="*/ 3169 w 70878"/>
                <a:gd name="connsiteY2" fmla="*/ 63 h 296069"/>
                <a:gd name="connsiteX3" fmla="*/ 114 w 70878"/>
                <a:gd name="connsiteY3" fmla="*/ 3023 h 296069"/>
                <a:gd name="connsiteX4" fmla="*/ 5919 w 70878"/>
                <a:gd name="connsiteY4" fmla="*/ 9833 h 296069"/>
                <a:gd name="connsiteX5" fmla="*/ 53273 w 70878"/>
                <a:gd name="connsiteY5" fmla="*/ 148098 h 296069"/>
                <a:gd name="connsiteX6" fmla="*/ 4086 w 70878"/>
                <a:gd name="connsiteY6" fmla="*/ 288139 h 296069"/>
                <a:gd name="connsiteX7" fmla="*/ 114 w 70878"/>
                <a:gd name="connsiteY7" fmla="*/ 293172 h 296069"/>
                <a:gd name="connsiteX8" fmla="*/ 3169 w 70878"/>
                <a:gd name="connsiteY8" fmla="*/ 296133 h 296069"/>
                <a:gd name="connsiteX9" fmla="*/ 51746 w 70878"/>
                <a:gd name="connsiteY9" fmla="*/ 238399 h 296069"/>
                <a:gd name="connsiteX10" fmla="*/ 70993 w 70878"/>
                <a:gd name="connsiteY10" fmla="*/ 148098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93" y="148098"/>
                  </a:moveTo>
                  <a:cubicBezTo>
                    <a:pt x="70993" y="125004"/>
                    <a:pt x="67632" y="89180"/>
                    <a:pt x="50829" y="55724"/>
                  </a:cubicBezTo>
                  <a:cubicBezTo>
                    <a:pt x="32498" y="19307"/>
                    <a:pt x="6224" y="63"/>
                    <a:pt x="3169" y="63"/>
                  </a:cubicBezTo>
                  <a:cubicBezTo>
                    <a:pt x="1336" y="63"/>
                    <a:pt x="114" y="1247"/>
                    <a:pt x="114" y="3023"/>
                  </a:cubicBezTo>
                  <a:cubicBezTo>
                    <a:pt x="114" y="3912"/>
                    <a:pt x="114" y="4504"/>
                    <a:pt x="5919" y="9833"/>
                  </a:cubicBezTo>
                  <a:cubicBezTo>
                    <a:pt x="35859" y="39144"/>
                    <a:pt x="53273" y="86219"/>
                    <a:pt x="53273" y="148098"/>
                  </a:cubicBezTo>
                  <a:cubicBezTo>
                    <a:pt x="53273" y="198726"/>
                    <a:pt x="41969" y="250834"/>
                    <a:pt x="4086" y="288139"/>
                  </a:cubicBezTo>
                  <a:cubicBezTo>
                    <a:pt x="114" y="291691"/>
                    <a:pt x="114" y="292284"/>
                    <a:pt x="114" y="293172"/>
                  </a:cubicBezTo>
                  <a:cubicBezTo>
                    <a:pt x="114" y="294948"/>
                    <a:pt x="1336" y="296133"/>
                    <a:pt x="3169" y="296133"/>
                  </a:cubicBezTo>
                  <a:cubicBezTo>
                    <a:pt x="6224" y="296133"/>
                    <a:pt x="33720" y="276000"/>
                    <a:pt x="51746" y="238399"/>
                  </a:cubicBezTo>
                  <a:cubicBezTo>
                    <a:pt x="67327" y="205831"/>
                    <a:pt x="70993" y="172968"/>
                    <a:pt x="70993" y="148098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CFB059-A870-523B-5B22-E1ECE559AB09}"/>
              </a:ext>
            </a:extLst>
          </p:cNvPr>
          <p:cNvGrpSpPr/>
          <p:nvPr/>
        </p:nvGrpSpPr>
        <p:grpSpPr>
          <a:xfrm>
            <a:off x="6374789" y="1967994"/>
            <a:ext cx="2428855" cy="2824779"/>
            <a:chOff x="5501717" y="2687067"/>
            <a:chExt cx="3238473" cy="37663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55EEF7-27A8-11DB-14C4-BC59A1D3F50A}"/>
                </a:ext>
              </a:extLst>
            </p:cNvPr>
            <p:cNvSpPr/>
            <p:nvPr/>
          </p:nvSpPr>
          <p:spPr>
            <a:xfrm>
              <a:off x="5889717" y="3764058"/>
              <a:ext cx="2850473" cy="1550939"/>
            </a:xfrm>
            <a:prstGeom prst="rect">
              <a:avLst/>
            </a:prstGeom>
            <a:solidFill>
              <a:srgbClr val="AFA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F9A0C8-DBE9-3F8C-9973-74ECE7FA45C1}"/>
                </a:ext>
              </a:extLst>
            </p:cNvPr>
            <p:cNvSpPr txBox="1"/>
            <p:nvPr/>
          </p:nvSpPr>
          <p:spPr>
            <a:xfrm>
              <a:off x="6784890" y="5960996"/>
              <a:ext cx="1060127" cy="492443"/>
            </a:xfrm>
            <a:prstGeom prst="rect">
              <a:avLst/>
            </a:prstGeom>
            <a:solidFill>
              <a:srgbClr val="CDFFD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mmi10" panose="020B0500000000000000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B5D4F95-6C37-779B-22D4-23692AA07F64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flipH="1">
              <a:off x="7314953" y="5314997"/>
              <a:ext cx="1" cy="6459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37C5E536-BC0D-BF53-5A2D-5A977A9F0114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5501717" y="2687067"/>
              <a:ext cx="1813237" cy="107699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758D94-E0AE-4B02-1336-543097BE39B0}"/>
              </a:ext>
            </a:extLst>
          </p:cNvPr>
          <p:cNvSpPr txBox="1"/>
          <p:nvPr/>
        </p:nvSpPr>
        <p:spPr>
          <a:xfrm>
            <a:off x="5817423" y="2948145"/>
            <a:ext cx="198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505FF"/>
                </a:solidFill>
              </a:rPr>
              <a:t>Key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FC5FA60-9510-FC65-FCD1-625A61094048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 flipV="1">
            <a:off x="5610100" y="3357340"/>
            <a:ext cx="1055690" cy="122461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9B0E25-32DE-D941-B95E-0A40175C87D7}"/>
              </a:ext>
            </a:extLst>
          </p:cNvPr>
          <p:cNvSpPr txBox="1"/>
          <p:nvPr/>
        </p:nvSpPr>
        <p:spPr>
          <a:xfrm>
            <a:off x="585368" y="3456325"/>
            <a:ext cx="532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Committing AE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en-US" dirty="0"/>
              <a:t>B tag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37A8E0-0696-9A48-507E-344492C07E52}"/>
              </a:ext>
            </a:extLst>
          </p:cNvPr>
          <p:cNvSpPr txBox="1"/>
          <p:nvPr/>
        </p:nvSpPr>
        <p:spPr>
          <a:xfrm>
            <a:off x="6549121" y="2890556"/>
            <a:ext cx="2397757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Collision-resistant </a:t>
            </a:r>
            <a:r>
              <a:rPr lang="en-US" sz="2000" b="1" dirty="0"/>
              <a:t>IPF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0C4D8-0F86-37FD-7A6D-1110B1CF24D9}"/>
              </a:ext>
            </a:extLst>
          </p:cNvPr>
          <p:cNvSpPr txBox="1"/>
          <p:nvPr/>
        </p:nvSpPr>
        <p:spPr>
          <a:xfrm>
            <a:off x="7581083" y="4449317"/>
            <a:ext cx="6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A0F8C-A48E-AA11-A37D-9B594DBA86F1}"/>
              </a:ext>
            </a:extLst>
          </p:cNvPr>
          <p:cNvSpPr txBox="1"/>
          <p:nvPr/>
        </p:nvSpPr>
        <p:spPr>
          <a:xfrm>
            <a:off x="5034081" y="4424343"/>
            <a:ext cx="6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1A777-52C2-4501-A0B3-F7B65A18E957}"/>
              </a:ext>
            </a:extLst>
          </p:cNvPr>
          <p:cNvSpPr txBox="1"/>
          <p:nvPr/>
        </p:nvSpPr>
        <p:spPr>
          <a:xfrm>
            <a:off x="218132" y="5468668"/>
            <a:ext cx="85363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</a:t>
            </a:r>
            <a:r>
              <a:rPr lang="en-US" sz="2000" dirty="0"/>
              <a:t>: For any adversary </a:t>
            </a:r>
            <a:r>
              <a:rPr lang="en-US" sz="2000" dirty="0">
                <a:latin typeface="cmmi10" panose="020B0500000000000000" pitchFamily="34" charset="0"/>
              </a:rPr>
              <a:t>A</a:t>
            </a:r>
            <a:r>
              <a:rPr lang="en-US" sz="2000" dirty="0"/>
              <a:t>, can build adversaries </a:t>
            </a:r>
            <a:r>
              <a:rPr lang="en-US" sz="2000" dirty="0">
                <a:latin typeface="cmmi10" panose="020B0500000000000000" pitchFamily="34" charset="0"/>
              </a:rPr>
              <a:t>B</a:t>
            </a:r>
            <a:r>
              <a:rPr lang="en-US" sz="2000" dirty="0"/>
              <a:t> and </a:t>
            </a:r>
            <a:r>
              <a:rPr lang="en-US" sz="2000" dirty="0">
                <a:latin typeface="cmmi10" panose="020B0500000000000000" pitchFamily="34" charset="0"/>
              </a:rPr>
              <a:t>D</a:t>
            </a:r>
            <a:r>
              <a:rPr lang="en-US" sz="2000" dirty="0"/>
              <a:t> such that</a:t>
            </a:r>
          </a:p>
          <a:p>
            <a:r>
              <a:rPr lang="en-US" dirty="0"/>
              <a:t>                      </a:t>
            </a:r>
          </a:p>
        </p:txBody>
      </p:sp>
      <p:pic>
        <p:nvPicPr>
          <p:cNvPr id="39" name="Picture 38" descr="\documentclass{article}&#10;\usepackage{amsmath}&#10;\pagestyle{empty}&#10;\begin{document}&#10;&#10;&#10;\[\mathbf{Adv}^{\mathrm{cmt}}_{\mathrm{SC(AE, IPF)}}(A) \leq \mathbf{Adv}^{\mathrm{cmt}}_{\mathrm{AE}}(B)   + \mathbf{Adv}^{\mathrm{coll}}_{\mathrm{IPF}}(D)\]&#10;&#10;\end{document}" title="IguanaTex Bitmap Display">
            <a:extLst>
              <a:ext uri="{FF2B5EF4-FFF2-40B4-BE49-F238E27FC236}">
                <a16:creationId xmlns:a16="http://schemas.microsoft.com/office/drawing/2014/main" id="{2F687479-0ABA-2DBE-4D7B-15E8758390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85" y="5944654"/>
            <a:ext cx="5237333" cy="34285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A08ADC5-45DA-E320-CD85-7694AD8E2A9E}"/>
              </a:ext>
            </a:extLst>
          </p:cNvPr>
          <p:cNvSpPr txBox="1"/>
          <p:nvPr/>
        </p:nvSpPr>
        <p:spPr>
          <a:xfrm>
            <a:off x="174584" y="208283"/>
            <a:ext cx="8576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SC Preserves Committing Security of Base AE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74584" y="208283"/>
            <a:ext cx="743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Why SC Preserves Committing Security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DFEFB4-0255-C7EF-B666-C608E9E22D35}"/>
              </a:ext>
            </a:extLst>
          </p:cNvPr>
          <p:cNvSpPr/>
          <p:nvPr/>
        </p:nvSpPr>
        <p:spPr>
          <a:xfrm>
            <a:off x="140345" y="787780"/>
            <a:ext cx="8889526" cy="60137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66D97E-75D9-4482-5F26-82BF492C783C}"/>
              </a:ext>
            </a:extLst>
          </p:cNvPr>
          <p:cNvSpPr/>
          <p:nvPr/>
        </p:nvSpPr>
        <p:spPr>
          <a:xfrm>
            <a:off x="299763" y="2557267"/>
            <a:ext cx="5327647" cy="864125"/>
          </a:xfrm>
          <a:prstGeom prst="rect">
            <a:avLst/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11B5A8-C47E-DAE1-1322-D56A0648CAB6}"/>
              </a:ext>
            </a:extLst>
          </p:cNvPr>
          <p:cNvSpPr txBox="1"/>
          <p:nvPr/>
        </p:nvSpPr>
        <p:spPr>
          <a:xfrm>
            <a:off x="323046" y="2768525"/>
            <a:ext cx="53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Commit via AE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20C8F4-8C31-CFA4-1230-78F525A377CF}"/>
              </a:ext>
            </a:extLst>
          </p:cNvPr>
          <p:cNvSpPr txBox="1"/>
          <p:nvPr/>
        </p:nvSpPr>
        <p:spPr>
          <a:xfrm>
            <a:off x="1794835" y="3895207"/>
            <a:ext cx="2779226" cy="369332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   </a:t>
            </a:r>
            <a:r>
              <a:rPr lang="en-US" dirty="0">
                <a:latin typeface="cmmi10" panose="020B0500000000000000" pitchFamily="34" charset="0"/>
              </a:rPr>
              <a:t>C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1E9156-DA7B-A5FD-5D2A-B6BA29BC4628}"/>
              </a:ext>
            </a:extLst>
          </p:cNvPr>
          <p:cNvCxnSpPr>
            <a:cxnSpLocks/>
          </p:cNvCxnSpPr>
          <p:nvPr/>
        </p:nvCxnSpPr>
        <p:spPr>
          <a:xfrm>
            <a:off x="3223293" y="3418578"/>
            <a:ext cx="0" cy="452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47E62D8-73ED-B536-6887-63490705B17C}"/>
              </a:ext>
            </a:extLst>
          </p:cNvPr>
          <p:cNvSpPr txBox="1"/>
          <p:nvPr/>
        </p:nvSpPr>
        <p:spPr>
          <a:xfrm>
            <a:off x="4675217" y="3895207"/>
            <a:ext cx="968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C65CB7-6B84-60DC-3233-ECF2B92ADDBA}"/>
              </a:ext>
            </a:extLst>
          </p:cNvPr>
          <p:cNvSpPr txBox="1"/>
          <p:nvPr/>
        </p:nvSpPr>
        <p:spPr>
          <a:xfrm>
            <a:off x="5969955" y="1585981"/>
            <a:ext cx="4038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</a:t>
            </a:r>
            <a:r>
              <a:rPr lang="en-US" dirty="0">
                <a:latin typeface="cmmi10" panose="020B0500000000000000" pitchFamily="34" charset="0"/>
              </a:rPr>
              <a:t>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</p:cNvCxnSpPr>
          <p:nvPr/>
        </p:nvCxnSpPr>
        <p:spPr>
          <a:xfrm>
            <a:off x="3223293" y="1906892"/>
            <a:ext cx="0" cy="640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CD40565-4F4B-45D8-CB63-CC6B63894A4F}"/>
              </a:ext>
            </a:extLst>
          </p:cNvPr>
          <p:cNvSpPr txBox="1"/>
          <p:nvPr/>
        </p:nvSpPr>
        <p:spPr>
          <a:xfrm>
            <a:off x="295050" y="1626489"/>
            <a:ext cx="143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mmi10" panose="020B0500000000000000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5DDC3F-B0F9-7CD7-9008-48E11ACBF70C}"/>
              </a:ext>
            </a:extLst>
          </p:cNvPr>
          <p:cNvSpPr txBox="1"/>
          <p:nvPr/>
        </p:nvSpPr>
        <p:spPr>
          <a:xfrm>
            <a:off x="1805882" y="1626489"/>
            <a:ext cx="27792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6934B6-BB2A-54BA-F41D-DE34E3B3614A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1010330" y="1995821"/>
            <a:ext cx="0" cy="560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D63C3AC-182C-31F5-A44C-65CA97361082}"/>
              </a:ext>
            </a:extLst>
          </p:cNvPr>
          <p:cNvSpPr txBox="1"/>
          <p:nvPr/>
        </p:nvSpPr>
        <p:spPr>
          <a:xfrm>
            <a:off x="3568675" y="847739"/>
            <a:ext cx="17173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Message </a:t>
            </a:r>
            <a:r>
              <a:rPr lang="en-US" sz="15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799EBC73-1E60-A706-AC85-0D0BB26FD214}"/>
              </a:ext>
            </a:extLst>
          </p:cNvPr>
          <p:cNvSpPr/>
          <p:nvPr/>
        </p:nvSpPr>
        <p:spPr>
          <a:xfrm rot="5400000">
            <a:off x="3965408" y="-909182"/>
            <a:ext cx="300083" cy="4516743"/>
          </a:xfrm>
          <a:prstGeom prst="leftBrace">
            <a:avLst>
              <a:gd name="adj1" fmla="val 4920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2" name="Group 71" descr="\documentclass{article}&#10;\usepackage{amsmath}&#10;\pagestyle{empty}&#10;\begin{document}&#10;&#10;&#10;$(K, N, A)$&#10;&#10;\end{document}" title="IguanaTex Vector Display">
            <a:extLst>
              <a:ext uri="{FF2B5EF4-FFF2-40B4-BE49-F238E27FC236}">
                <a16:creationId xmlns:a16="http://schemas.microsoft.com/office/drawing/2014/main" id="{00686C9C-5454-89F8-2714-F94C99F93F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1501" y="1690919"/>
            <a:ext cx="896914" cy="229028"/>
            <a:chOff x="3150318" y="3770620"/>
            <a:chExt cx="1203718" cy="296069"/>
          </a:xfrm>
        </p:grpSpPr>
        <p:sp>
          <p:nvSpPr>
            <p:cNvPr id="73" name="Freeform: Shape 37">
              <a:extLst>
                <a:ext uri="{FF2B5EF4-FFF2-40B4-BE49-F238E27FC236}">
                  <a16:creationId xmlns:a16="http://schemas.microsoft.com/office/drawing/2014/main" id="{274EA319-EF47-7585-94C5-EE8C61A1A07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150318" y="3770620"/>
              <a:ext cx="70878" cy="296069"/>
            </a:xfrm>
            <a:custGeom>
              <a:avLst/>
              <a:gdLst>
                <a:gd name="connsiteX0" fmla="*/ 70956 w 70878"/>
                <a:gd name="connsiteY0" fmla="*/ 293172 h 296069"/>
                <a:gd name="connsiteX1" fmla="*/ 65762 w 70878"/>
                <a:gd name="connsiteY1" fmla="*/ 286658 h 296069"/>
                <a:gd name="connsiteX2" fmla="*/ 17796 w 70878"/>
                <a:gd name="connsiteY2" fmla="*/ 148098 h 296069"/>
                <a:gd name="connsiteX3" fmla="*/ 66984 w 70878"/>
                <a:gd name="connsiteY3" fmla="*/ 8057 h 296069"/>
                <a:gd name="connsiteX4" fmla="*/ 70956 w 70878"/>
                <a:gd name="connsiteY4" fmla="*/ 3023 h 296069"/>
                <a:gd name="connsiteX5" fmla="*/ 67901 w 70878"/>
                <a:gd name="connsiteY5" fmla="*/ 63 h 296069"/>
                <a:gd name="connsiteX6" fmla="*/ 19324 w 70878"/>
                <a:gd name="connsiteY6" fmla="*/ 57796 h 296069"/>
                <a:gd name="connsiteX7" fmla="*/ 77 w 70878"/>
                <a:gd name="connsiteY7" fmla="*/ 148098 h 296069"/>
                <a:gd name="connsiteX8" fmla="*/ 20241 w 70878"/>
                <a:gd name="connsiteY8" fmla="*/ 240471 h 296069"/>
                <a:gd name="connsiteX9" fmla="*/ 67901 w 70878"/>
                <a:gd name="connsiteY9" fmla="*/ 296133 h 296069"/>
                <a:gd name="connsiteX10" fmla="*/ 70956 w 70878"/>
                <a:gd name="connsiteY10" fmla="*/ 293172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56" y="293172"/>
                  </a:moveTo>
                  <a:cubicBezTo>
                    <a:pt x="70956" y="292284"/>
                    <a:pt x="70956" y="291691"/>
                    <a:pt x="65762" y="286658"/>
                  </a:cubicBezTo>
                  <a:cubicBezTo>
                    <a:pt x="27573" y="249353"/>
                    <a:pt x="17796" y="193396"/>
                    <a:pt x="17796" y="148098"/>
                  </a:cubicBezTo>
                  <a:cubicBezTo>
                    <a:pt x="17796" y="96582"/>
                    <a:pt x="29406" y="45065"/>
                    <a:pt x="66984" y="8057"/>
                  </a:cubicBezTo>
                  <a:cubicBezTo>
                    <a:pt x="70956" y="4504"/>
                    <a:pt x="70956" y="3912"/>
                    <a:pt x="70956" y="3023"/>
                  </a:cubicBezTo>
                  <a:cubicBezTo>
                    <a:pt x="70956" y="951"/>
                    <a:pt x="69734" y="63"/>
                    <a:pt x="67901" y="63"/>
                  </a:cubicBezTo>
                  <a:cubicBezTo>
                    <a:pt x="64845" y="63"/>
                    <a:pt x="37349" y="20195"/>
                    <a:pt x="19324" y="57796"/>
                  </a:cubicBezTo>
                  <a:cubicBezTo>
                    <a:pt x="3743" y="90364"/>
                    <a:pt x="77" y="123228"/>
                    <a:pt x="77" y="148098"/>
                  </a:cubicBezTo>
                  <a:cubicBezTo>
                    <a:pt x="77" y="171191"/>
                    <a:pt x="3437" y="207016"/>
                    <a:pt x="20241" y="240471"/>
                  </a:cubicBezTo>
                  <a:cubicBezTo>
                    <a:pt x="38571" y="276888"/>
                    <a:pt x="64845" y="296133"/>
                    <a:pt x="67901" y="296133"/>
                  </a:cubicBezTo>
                  <a:cubicBezTo>
                    <a:pt x="69734" y="296133"/>
                    <a:pt x="70956" y="295244"/>
                    <a:pt x="70956" y="293172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48">
              <a:extLst>
                <a:ext uri="{FF2B5EF4-FFF2-40B4-BE49-F238E27FC236}">
                  <a16:creationId xmlns:a16="http://schemas.microsoft.com/office/drawing/2014/main" id="{B6D950A2-8E14-9CCA-DBFE-1B4633E42B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250493" y="3790456"/>
              <a:ext cx="259991" cy="202215"/>
            </a:xfrm>
            <a:custGeom>
              <a:avLst/>
              <a:gdLst>
                <a:gd name="connsiteX0" fmla="*/ 143977 w 259991"/>
                <a:gd name="connsiteY0" fmla="*/ 82666 h 202215"/>
                <a:gd name="connsiteX1" fmla="*/ 142450 w 259991"/>
                <a:gd name="connsiteY1" fmla="*/ 78521 h 202215"/>
                <a:gd name="connsiteX2" fmla="*/ 151309 w 259991"/>
                <a:gd name="connsiteY2" fmla="*/ 71712 h 202215"/>
                <a:gd name="connsiteX3" fmla="*/ 204774 w 259991"/>
                <a:gd name="connsiteY3" fmla="*/ 31742 h 202215"/>
                <a:gd name="connsiteX4" fmla="*/ 254573 w 259991"/>
                <a:gd name="connsiteY4" fmla="*/ 9241 h 202215"/>
                <a:gd name="connsiteX5" fmla="*/ 260072 w 259991"/>
                <a:gd name="connsiteY5" fmla="*/ 3320 h 202215"/>
                <a:gd name="connsiteX6" fmla="*/ 256711 w 259991"/>
                <a:gd name="connsiteY6" fmla="*/ 63 h 202215"/>
                <a:gd name="connsiteX7" fmla="*/ 235020 w 259991"/>
                <a:gd name="connsiteY7" fmla="*/ 951 h 202215"/>
                <a:gd name="connsiteX8" fmla="*/ 201108 w 259991"/>
                <a:gd name="connsiteY8" fmla="*/ 63 h 202215"/>
                <a:gd name="connsiteX9" fmla="*/ 195303 w 259991"/>
                <a:gd name="connsiteY9" fmla="*/ 5984 h 202215"/>
                <a:gd name="connsiteX10" fmla="*/ 198969 w 259991"/>
                <a:gd name="connsiteY10" fmla="*/ 9241 h 202215"/>
                <a:gd name="connsiteX11" fmla="*/ 208440 w 259991"/>
                <a:gd name="connsiteY11" fmla="*/ 15458 h 202215"/>
                <a:gd name="connsiteX12" fmla="*/ 197442 w 259991"/>
                <a:gd name="connsiteY12" fmla="*/ 29078 h 202215"/>
                <a:gd name="connsiteX13" fmla="*/ 78292 w 259991"/>
                <a:gd name="connsiteY13" fmla="*/ 117899 h 202215"/>
                <a:gd name="connsiteX14" fmla="*/ 102733 w 259991"/>
                <a:gd name="connsiteY14" fmla="*/ 22860 h 202215"/>
                <a:gd name="connsiteX15" fmla="*/ 128396 w 259991"/>
                <a:gd name="connsiteY15" fmla="*/ 9241 h 202215"/>
                <a:gd name="connsiteX16" fmla="*/ 138783 w 259991"/>
                <a:gd name="connsiteY16" fmla="*/ 3320 h 202215"/>
                <a:gd name="connsiteX17" fmla="*/ 134506 w 259991"/>
                <a:gd name="connsiteY17" fmla="*/ 63 h 202215"/>
                <a:gd name="connsiteX18" fmla="*/ 95401 w 259991"/>
                <a:gd name="connsiteY18" fmla="*/ 951 h 202215"/>
                <a:gd name="connsiteX19" fmla="*/ 55989 w 259991"/>
                <a:gd name="connsiteY19" fmla="*/ 63 h 202215"/>
                <a:gd name="connsiteX20" fmla="*/ 49879 w 259991"/>
                <a:gd name="connsiteY20" fmla="*/ 5688 h 202215"/>
                <a:gd name="connsiteX21" fmla="*/ 58739 w 259991"/>
                <a:gd name="connsiteY21" fmla="*/ 9241 h 202215"/>
                <a:gd name="connsiteX22" fmla="*/ 71876 w 259991"/>
                <a:gd name="connsiteY22" fmla="*/ 9833 h 202215"/>
                <a:gd name="connsiteX23" fmla="*/ 78597 w 259991"/>
                <a:gd name="connsiteY23" fmla="*/ 14570 h 202215"/>
                <a:gd name="connsiteX24" fmla="*/ 77375 w 259991"/>
                <a:gd name="connsiteY24" fmla="*/ 20195 h 202215"/>
                <a:gd name="connsiteX25" fmla="*/ 36437 w 259991"/>
                <a:gd name="connsiteY25" fmla="*/ 179185 h 202215"/>
                <a:gd name="connsiteX26" fmla="*/ 8635 w 259991"/>
                <a:gd name="connsiteY26" fmla="*/ 193100 h 202215"/>
                <a:gd name="connsiteX27" fmla="*/ 81 w 259991"/>
                <a:gd name="connsiteY27" fmla="*/ 198726 h 202215"/>
                <a:gd name="connsiteX28" fmla="*/ 4663 w 259991"/>
                <a:gd name="connsiteY28" fmla="*/ 202278 h 202215"/>
                <a:gd name="connsiteX29" fmla="*/ 43463 w 259991"/>
                <a:gd name="connsiteY29" fmla="*/ 201390 h 202215"/>
                <a:gd name="connsiteX30" fmla="*/ 63016 w 259991"/>
                <a:gd name="connsiteY30" fmla="*/ 201686 h 202215"/>
                <a:gd name="connsiteX31" fmla="*/ 82875 w 259991"/>
                <a:gd name="connsiteY31" fmla="*/ 202278 h 202215"/>
                <a:gd name="connsiteX32" fmla="*/ 88985 w 259991"/>
                <a:gd name="connsiteY32" fmla="*/ 196357 h 202215"/>
                <a:gd name="connsiteX33" fmla="*/ 80430 w 259991"/>
                <a:gd name="connsiteY33" fmla="*/ 193100 h 202215"/>
                <a:gd name="connsiteX34" fmla="*/ 60572 w 259991"/>
                <a:gd name="connsiteY34" fmla="*/ 187771 h 202215"/>
                <a:gd name="connsiteX35" fmla="*/ 63322 w 259991"/>
                <a:gd name="connsiteY35" fmla="*/ 174744 h 202215"/>
                <a:gd name="connsiteX36" fmla="*/ 75542 w 259991"/>
                <a:gd name="connsiteY36" fmla="*/ 128261 h 202215"/>
                <a:gd name="connsiteX37" fmla="*/ 121064 w 259991"/>
                <a:gd name="connsiteY37" fmla="*/ 93917 h 202215"/>
                <a:gd name="connsiteX38" fmla="*/ 156503 w 259991"/>
                <a:gd name="connsiteY38" fmla="*/ 173560 h 202215"/>
                <a:gd name="connsiteX39" fmla="*/ 160169 w 259991"/>
                <a:gd name="connsiteY39" fmla="*/ 183922 h 202215"/>
                <a:gd name="connsiteX40" fmla="*/ 144283 w 259991"/>
                <a:gd name="connsiteY40" fmla="*/ 193100 h 202215"/>
                <a:gd name="connsiteX41" fmla="*/ 137561 w 259991"/>
                <a:gd name="connsiteY41" fmla="*/ 199022 h 202215"/>
                <a:gd name="connsiteX42" fmla="*/ 141838 w 259991"/>
                <a:gd name="connsiteY42" fmla="*/ 202278 h 202215"/>
                <a:gd name="connsiteX43" fmla="*/ 179111 w 259991"/>
                <a:gd name="connsiteY43" fmla="*/ 201390 h 202215"/>
                <a:gd name="connsiteX44" fmla="*/ 209051 w 259991"/>
                <a:gd name="connsiteY44" fmla="*/ 202278 h 202215"/>
                <a:gd name="connsiteX45" fmla="*/ 214550 w 259991"/>
                <a:gd name="connsiteY45" fmla="*/ 196357 h 202215"/>
                <a:gd name="connsiteX46" fmla="*/ 208440 w 259991"/>
                <a:gd name="connsiteY46" fmla="*/ 193100 h 202215"/>
                <a:gd name="connsiteX47" fmla="*/ 187360 w 259991"/>
                <a:gd name="connsiteY47" fmla="*/ 179777 h 202215"/>
                <a:gd name="connsiteX48" fmla="*/ 143977 w 259991"/>
                <a:gd name="connsiteY48" fmla="*/ 82666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9991" h="202215">
                  <a:moveTo>
                    <a:pt x="143977" y="82666"/>
                  </a:moveTo>
                  <a:cubicBezTo>
                    <a:pt x="143672" y="81778"/>
                    <a:pt x="142450" y="79409"/>
                    <a:pt x="142450" y="78521"/>
                  </a:cubicBezTo>
                  <a:cubicBezTo>
                    <a:pt x="142450" y="78225"/>
                    <a:pt x="147949" y="74080"/>
                    <a:pt x="151309" y="71712"/>
                  </a:cubicBezTo>
                  <a:lnTo>
                    <a:pt x="204774" y="31742"/>
                  </a:lnTo>
                  <a:cubicBezTo>
                    <a:pt x="233492" y="11313"/>
                    <a:pt x="245407" y="10129"/>
                    <a:pt x="254573" y="9241"/>
                  </a:cubicBezTo>
                  <a:cubicBezTo>
                    <a:pt x="257017" y="8945"/>
                    <a:pt x="260072" y="8649"/>
                    <a:pt x="260072" y="3320"/>
                  </a:cubicBezTo>
                  <a:cubicBezTo>
                    <a:pt x="260072" y="2135"/>
                    <a:pt x="259155" y="63"/>
                    <a:pt x="256711" y="63"/>
                  </a:cubicBezTo>
                  <a:cubicBezTo>
                    <a:pt x="249990" y="63"/>
                    <a:pt x="242352" y="951"/>
                    <a:pt x="235020" y="951"/>
                  </a:cubicBezTo>
                  <a:cubicBezTo>
                    <a:pt x="224021" y="951"/>
                    <a:pt x="212106" y="63"/>
                    <a:pt x="201108" y="63"/>
                  </a:cubicBezTo>
                  <a:cubicBezTo>
                    <a:pt x="198969" y="63"/>
                    <a:pt x="195303" y="63"/>
                    <a:pt x="195303" y="5984"/>
                  </a:cubicBezTo>
                  <a:cubicBezTo>
                    <a:pt x="195303" y="8057"/>
                    <a:pt x="196831" y="8945"/>
                    <a:pt x="198969" y="9241"/>
                  </a:cubicBezTo>
                  <a:cubicBezTo>
                    <a:pt x="205691" y="9833"/>
                    <a:pt x="208440" y="11313"/>
                    <a:pt x="208440" y="15458"/>
                  </a:cubicBezTo>
                  <a:cubicBezTo>
                    <a:pt x="208440" y="20788"/>
                    <a:pt x="199275" y="27597"/>
                    <a:pt x="197442" y="29078"/>
                  </a:cubicBezTo>
                  <a:lnTo>
                    <a:pt x="78292" y="117899"/>
                  </a:lnTo>
                  <a:lnTo>
                    <a:pt x="102733" y="22860"/>
                  </a:lnTo>
                  <a:cubicBezTo>
                    <a:pt x="105482" y="12202"/>
                    <a:pt x="106093" y="9241"/>
                    <a:pt x="128396" y="9241"/>
                  </a:cubicBezTo>
                  <a:cubicBezTo>
                    <a:pt x="136034" y="9241"/>
                    <a:pt x="138783" y="9241"/>
                    <a:pt x="138783" y="3320"/>
                  </a:cubicBezTo>
                  <a:cubicBezTo>
                    <a:pt x="138783" y="655"/>
                    <a:pt x="136339" y="63"/>
                    <a:pt x="134506" y="63"/>
                  </a:cubicBezTo>
                  <a:cubicBezTo>
                    <a:pt x="125952" y="63"/>
                    <a:pt x="103955" y="951"/>
                    <a:pt x="95401" y="951"/>
                  </a:cubicBezTo>
                  <a:cubicBezTo>
                    <a:pt x="86541" y="951"/>
                    <a:pt x="64849" y="63"/>
                    <a:pt x="55989" y="63"/>
                  </a:cubicBezTo>
                  <a:cubicBezTo>
                    <a:pt x="53851" y="63"/>
                    <a:pt x="49879" y="63"/>
                    <a:pt x="49879" y="5688"/>
                  </a:cubicBezTo>
                  <a:cubicBezTo>
                    <a:pt x="49879" y="9241"/>
                    <a:pt x="52629" y="9241"/>
                    <a:pt x="58739" y="9241"/>
                  </a:cubicBezTo>
                  <a:cubicBezTo>
                    <a:pt x="62711" y="9241"/>
                    <a:pt x="68210" y="9537"/>
                    <a:pt x="71876" y="9833"/>
                  </a:cubicBezTo>
                  <a:cubicBezTo>
                    <a:pt x="76764" y="10425"/>
                    <a:pt x="78597" y="11313"/>
                    <a:pt x="78597" y="14570"/>
                  </a:cubicBezTo>
                  <a:cubicBezTo>
                    <a:pt x="78597" y="15754"/>
                    <a:pt x="78292" y="16643"/>
                    <a:pt x="77375" y="20195"/>
                  </a:cubicBezTo>
                  <a:lnTo>
                    <a:pt x="36437" y="179185"/>
                  </a:lnTo>
                  <a:cubicBezTo>
                    <a:pt x="33381" y="190732"/>
                    <a:pt x="32770" y="193100"/>
                    <a:pt x="8635" y="193100"/>
                  </a:cubicBezTo>
                  <a:cubicBezTo>
                    <a:pt x="3441" y="193100"/>
                    <a:pt x="81" y="193100"/>
                    <a:pt x="81" y="198726"/>
                  </a:cubicBezTo>
                  <a:cubicBezTo>
                    <a:pt x="81" y="202278"/>
                    <a:pt x="3747" y="202278"/>
                    <a:pt x="4663" y="202278"/>
                  </a:cubicBezTo>
                  <a:cubicBezTo>
                    <a:pt x="13218" y="202278"/>
                    <a:pt x="34909" y="201390"/>
                    <a:pt x="43463" y="201390"/>
                  </a:cubicBezTo>
                  <a:cubicBezTo>
                    <a:pt x="49879" y="201390"/>
                    <a:pt x="56600" y="201686"/>
                    <a:pt x="63016" y="201686"/>
                  </a:cubicBezTo>
                  <a:cubicBezTo>
                    <a:pt x="69737" y="201686"/>
                    <a:pt x="76459" y="202278"/>
                    <a:pt x="82875" y="202278"/>
                  </a:cubicBezTo>
                  <a:cubicBezTo>
                    <a:pt x="85013" y="202278"/>
                    <a:pt x="88985" y="202278"/>
                    <a:pt x="88985" y="196357"/>
                  </a:cubicBezTo>
                  <a:cubicBezTo>
                    <a:pt x="88985" y="193100"/>
                    <a:pt x="86235" y="193100"/>
                    <a:pt x="80430" y="193100"/>
                  </a:cubicBezTo>
                  <a:cubicBezTo>
                    <a:pt x="69126" y="193100"/>
                    <a:pt x="60572" y="193100"/>
                    <a:pt x="60572" y="187771"/>
                  </a:cubicBezTo>
                  <a:cubicBezTo>
                    <a:pt x="60572" y="185698"/>
                    <a:pt x="62405" y="179185"/>
                    <a:pt x="63322" y="174744"/>
                  </a:cubicBezTo>
                  <a:cubicBezTo>
                    <a:pt x="67599" y="159348"/>
                    <a:pt x="71571" y="143657"/>
                    <a:pt x="75542" y="128261"/>
                  </a:cubicBezTo>
                  <a:lnTo>
                    <a:pt x="121064" y="93917"/>
                  </a:lnTo>
                  <a:lnTo>
                    <a:pt x="156503" y="173560"/>
                  </a:lnTo>
                  <a:cubicBezTo>
                    <a:pt x="160169" y="181554"/>
                    <a:pt x="160169" y="182146"/>
                    <a:pt x="160169" y="183922"/>
                  </a:cubicBezTo>
                  <a:cubicBezTo>
                    <a:pt x="160169" y="192804"/>
                    <a:pt x="147032" y="193100"/>
                    <a:pt x="144283" y="193100"/>
                  </a:cubicBezTo>
                  <a:cubicBezTo>
                    <a:pt x="140922" y="193100"/>
                    <a:pt x="137561" y="193100"/>
                    <a:pt x="137561" y="199022"/>
                  </a:cubicBezTo>
                  <a:cubicBezTo>
                    <a:pt x="137561" y="202278"/>
                    <a:pt x="141227" y="202278"/>
                    <a:pt x="141838" y="202278"/>
                  </a:cubicBezTo>
                  <a:cubicBezTo>
                    <a:pt x="154059" y="202278"/>
                    <a:pt x="166891" y="201390"/>
                    <a:pt x="179111" y="201390"/>
                  </a:cubicBezTo>
                  <a:cubicBezTo>
                    <a:pt x="185832" y="201390"/>
                    <a:pt x="202330" y="202278"/>
                    <a:pt x="209051" y="202278"/>
                  </a:cubicBezTo>
                  <a:cubicBezTo>
                    <a:pt x="210579" y="202278"/>
                    <a:pt x="214550" y="202278"/>
                    <a:pt x="214550" y="196357"/>
                  </a:cubicBezTo>
                  <a:cubicBezTo>
                    <a:pt x="214550" y="193100"/>
                    <a:pt x="211190" y="193100"/>
                    <a:pt x="208440" y="193100"/>
                  </a:cubicBezTo>
                  <a:cubicBezTo>
                    <a:pt x="195914" y="192804"/>
                    <a:pt x="191943" y="190140"/>
                    <a:pt x="187360" y="179777"/>
                  </a:cubicBezTo>
                  <a:lnTo>
                    <a:pt x="143977" y="82666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49">
              <a:extLst>
                <a:ext uri="{FF2B5EF4-FFF2-40B4-BE49-F238E27FC236}">
                  <a16:creationId xmlns:a16="http://schemas.microsoft.com/office/drawing/2014/main" id="{930B6127-5FD8-9611-2E0D-1FEF4BC5D3E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29511" y="3961288"/>
              <a:ext cx="35744" cy="88524"/>
            </a:xfrm>
            <a:custGeom>
              <a:avLst/>
              <a:gdLst>
                <a:gd name="connsiteX0" fmla="*/ 35834 w 35744"/>
                <a:gd name="connsiteY0" fmla="*/ 31150 h 88524"/>
                <a:gd name="connsiteX1" fmla="*/ 16281 w 35744"/>
                <a:gd name="connsiteY1" fmla="*/ 63 h 88524"/>
                <a:gd name="connsiteX2" fmla="*/ 89 w 35744"/>
                <a:gd name="connsiteY2" fmla="*/ 15754 h 88524"/>
                <a:gd name="connsiteX3" fmla="*/ 16281 w 35744"/>
                <a:gd name="connsiteY3" fmla="*/ 31446 h 88524"/>
                <a:gd name="connsiteX4" fmla="*/ 26974 w 35744"/>
                <a:gd name="connsiteY4" fmla="*/ 27597 h 88524"/>
                <a:gd name="connsiteX5" fmla="*/ 28502 w 35744"/>
                <a:gd name="connsiteY5" fmla="*/ 26709 h 88524"/>
                <a:gd name="connsiteX6" fmla="*/ 29113 w 35744"/>
                <a:gd name="connsiteY6" fmla="*/ 31150 h 88524"/>
                <a:gd name="connsiteX7" fmla="*/ 8338 w 35744"/>
                <a:gd name="connsiteY7" fmla="*/ 80594 h 88524"/>
                <a:gd name="connsiteX8" fmla="*/ 4977 w 35744"/>
                <a:gd name="connsiteY8" fmla="*/ 85331 h 88524"/>
                <a:gd name="connsiteX9" fmla="*/ 8033 w 35744"/>
                <a:gd name="connsiteY9" fmla="*/ 88588 h 88524"/>
                <a:gd name="connsiteX10" fmla="*/ 35834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34" y="31150"/>
                  </a:moveTo>
                  <a:cubicBezTo>
                    <a:pt x="35834" y="11609"/>
                    <a:pt x="28196" y="63"/>
                    <a:pt x="16281" y="63"/>
                  </a:cubicBezTo>
                  <a:cubicBezTo>
                    <a:pt x="6199" y="63"/>
                    <a:pt x="89" y="7465"/>
                    <a:pt x="89" y="15754"/>
                  </a:cubicBezTo>
                  <a:cubicBezTo>
                    <a:pt x="89" y="23748"/>
                    <a:pt x="6199" y="31446"/>
                    <a:pt x="16281" y="31446"/>
                  </a:cubicBezTo>
                  <a:cubicBezTo>
                    <a:pt x="19948" y="31446"/>
                    <a:pt x="23919" y="30262"/>
                    <a:pt x="26974" y="27597"/>
                  </a:cubicBezTo>
                  <a:cubicBezTo>
                    <a:pt x="27891" y="27005"/>
                    <a:pt x="28196" y="26709"/>
                    <a:pt x="28502" y="26709"/>
                  </a:cubicBezTo>
                  <a:cubicBezTo>
                    <a:pt x="28807" y="26709"/>
                    <a:pt x="29113" y="27005"/>
                    <a:pt x="29113" y="31150"/>
                  </a:cubicBezTo>
                  <a:cubicBezTo>
                    <a:pt x="29113" y="53059"/>
                    <a:pt x="18420" y="70823"/>
                    <a:pt x="8338" y="80594"/>
                  </a:cubicBezTo>
                  <a:cubicBezTo>
                    <a:pt x="4977" y="83851"/>
                    <a:pt x="4977" y="84443"/>
                    <a:pt x="4977" y="85331"/>
                  </a:cubicBezTo>
                  <a:cubicBezTo>
                    <a:pt x="4977" y="87403"/>
                    <a:pt x="6505" y="88588"/>
                    <a:pt x="8033" y="88588"/>
                  </a:cubicBezTo>
                  <a:cubicBezTo>
                    <a:pt x="11393" y="88588"/>
                    <a:pt x="35834" y="65790"/>
                    <a:pt x="35834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50">
              <a:extLst>
                <a:ext uri="{FF2B5EF4-FFF2-40B4-BE49-F238E27FC236}">
                  <a16:creationId xmlns:a16="http://schemas.microsoft.com/office/drawing/2014/main" id="{05788F68-120C-235C-750B-1AC6A16C8AD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50934" y="3790456"/>
              <a:ext cx="257241" cy="202215"/>
            </a:xfrm>
            <a:custGeom>
              <a:avLst/>
              <a:gdLst>
                <a:gd name="connsiteX0" fmla="*/ 219146 w 257241"/>
                <a:gd name="connsiteY0" fmla="*/ 31150 h 202215"/>
                <a:gd name="connsiteX1" fmla="*/ 252142 w 257241"/>
                <a:gd name="connsiteY1" fmla="*/ 9241 h 202215"/>
                <a:gd name="connsiteX2" fmla="*/ 257335 w 257241"/>
                <a:gd name="connsiteY2" fmla="*/ 3320 h 202215"/>
                <a:gd name="connsiteX3" fmla="*/ 253364 w 257241"/>
                <a:gd name="connsiteY3" fmla="*/ 63 h 202215"/>
                <a:gd name="connsiteX4" fmla="*/ 222507 w 257241"/>
                <a:gd name="connsiteY4" fmla="*/ 951 h 202215"/>
                <a:gd name="connsiteX5" fmla="*/ 191345 w 257241"/>
                <a:gd name="connsiteY5" fmla="*/ 63 h 202215"/>
                <a:gd name="connsiteX6" fmla="*/ 185845 w 257241"/>
                <a:gd name="connsiteY6" fmla="*/ 5984 h 202215"/>
                <a:gd name="connsiteX7" fmla="*/ 191345 w 257241"/>
                <a:gd name="connsiteY7" fmla="*/ 9241 h 202215"/>
                <a:gd name="connsiteX8" fmla="*/ 212119 w 257241"/>
                <a:gd name="connsiteY8" fmla="*/ 22268 h 202215"/>
                <a:gd name="connsiteX9" fmla="*/ 211203 w 257241"/>
                <a:gd name="connsiteY9" fmla="*/ 28485 h 202215"/>
                <a:gd name="connsiteX10" fmla="*/ 176985 w 257241"/>
                <a:gd name="connsiteY10" fmla="*/ 160236 h 202215"/>
                <a:gd name="connsiteX11" fmla="*/ 109467 w 257241"/>
                <a:gd name="connsiteY11" fmla="*/ 5688 h 202215"/>
                <a:gd name="connsiteX12" fmla="*/ 99691 w 257241"/>
                <a:gd name="connsiteY12" fmla="*/ 63 h 202215"/>
                <a:gd name="connsiteX13" fmla="*/ 58752 w 257241"/>
                <a:gd name="connsiteY13" fmla="*/ 63 h 202215"/>
                <a:gd name="connsiteX14" fmla="*/ 49892 w 257241"/>
                <a:gd name="connsiteY14" fmla="*/ 5984 h 202215"/>
                <a:gd name="connsiteX15" fmla="*/ 58447 w 257241"/>
                <a:gd name="connsiteY15" fmla="*/ 9241 h 202215"/>
                <a:gd name="connsiteX16" fmla="*/ 79221 w 257241"/>
                <a:gd name="connsiteY16" fmla="*/ 11906 h 202215"/>
                <a:gd name="connsiteX17" fmla="*/ 38283 w 257241"/>
                <a:gd name="connsiteY17" fmla="*/ 170895 h 202215"/>
                <a:gd name="connsiteX18" fmla="*/ 5287 w 257241"/>
                <a:gd name="connsiteY18" fmla="*/ 193100 h 202215"/>
                <a:gd name="connsiteX19" fmla="*/ 94 w 257241"/>
                <a:gd name="connsiteY19" fmla="*/ 199022 h 202215"/>
                <a:gd name="connsiteX20" fmla="*/ 4065 w 257241"/>
                <a:gd name="connsiteY20" fmla="*/ 202278 h 202215"/>
                <a:gd name="connsiteX21" fmla="*/ 34617 w 257241"/>
                <a:gd name="connsiteY21" fmla="*/ 201390 h 202215"/>
                <a:gd name="connsiteX22" fmla="*/ 66084 w 257241"/>
                <a:gd name="connsiteY22" fmla="*/ 202278 h 202215"/>
                <a:gd name="connsiteX23" fmla="*/ 71584 w 257241"/>
                <a:gd name="connsiteY23" fmla="*/ 196357 h 202215"/>
                <a:gd name="connsiteX24" fmla="*/ 65473 w 257241"/>
                <a:gd name="connsiteY24" fmla="*/ 193100 h 202215"/>
                <a:gd name="connsiteX25" fmla="*/ 45310 w 257241"/>
                <a:gd name="connsiteY25" fmla="*/ 180073 h 202215"/>
                <a:gd name="connsiteX26" fmla="*/ 46532 w 257241"/>
                <a:gd name="connsiteY26" fmla="*/ 173264 h 202215"/>
                <a:gd name="connsiteX27" fmla="*/ 86859 w 257241"/>
                <a:gd name="connsiteY27" fmla="*/ 16939 h 202215"/>
                <a:gd name="connsiteX28" fmla="*/ 89609 w 257241"/>
                <a:gd name="connsiteY28" fmla="*/ 22268 h 202215"/>
                <a:gd name="connsiteX29" fmla="*/ 165681 w 257241"/>
                <a:gd name="connsiteY29" fmla="*/ 196653 h 202215"/>
                <a:gd name="connsiteX30" fmla="*/ 171486 w 257241"/>
                <a:gd name="connsiteY30" fmla="*/ 202278 h 202215"/>
                <a:gd name="connsiteX31" fmla="*/ 176374 w 257241"/>
                <a:gd name="connsiteY31" fmla="*/ 196061 h 202215"/>
                <a:gd name="connsiteX32" fmla="*/ 219146 w 257241"/>
                <a:gd name="connsiteY32" fmla="*/ 31150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241" h="202215">
                  <a:moveTo>
                    <a:pt x="219146" y="31150"/>
                  </a:moveTo>
                  <a:cubicBezTo>
                    <a:pt x="222201" y="19307"/>
                    <a:pt x="227701" y="10129"/>
                    <a:pt x="252142" y="9241"/>
                  </a:cubicBezTo>
                  <a:cubicBezTo>
                    <a:pt x="253669" y="9241"/>
                    <a:pt x="257335" y="8945"/>
                    <a:pt x="257335" y="3320"/>
                  </a:cubicBezTo>
                  <a:cubicBezTo>
                    <a:pt x="257335" y="3023"/>
                    <a:pt x="257335" y="63"/>
                    <a:pt x="253364" y="63"/>
                  </a:cubicBezTo>
                  <a:cubicBezTo>
                    <a:pt x="243282" y="63"/>
                    <a:pt x="232589" y="951"/>
                    <a:pt x="222507" y="951"/>
                  </a:cubicBezTo>
                  <a:cubicBezTo>
                    <a:pt x="212119" y="951"/>
                    <a:pt x="201426" y="63"/>
                    <a:pt x="191345" y="63"/>
                  </a:cubicBezTo>
                  <a:cubicBezTo>
                    <a:pt x="189511" y="63"/>
                    <a:pt x="185845" y="63"/>
                    <a:pt x="185845" y="5984"/>
                  </a:cubicBezTo>
                  <a:cubicBezTo>
                    <a:pt x="185845" y="9241"/>
                    <a:pt x="188900" y="9241"/>
                    <a:pt x="191345" y="9241"/>
                  </a:cubicBezTo>
                  <a:cubicBezTo>
                    <a:pt x="208759" y="9537"/>
                    <a:pt x="212119" y="15754"/>
                    <a:pt x="212119" y="22268"/>
                  </a:cubicBezTo>
                  <a:cubicBezTo>
                    <a:pt x="212119" y="23156"/>
                    <a:pt x="211508" y="27597"/>
                    <a:pt x="211203" y="28485"/>
                  </a:cubicBezTo>
                  <a:lnTo>
                    <a:pt x="176985" y="160236"/>
                  </a:lnTo>
                  <a:lnTo>
                    <a:pt x="109467" y="5688"/>
                  </a:lnTo>
                  <a:cubicBezTo>
                    <a:pt x="107023" y="359"/>
                    <a:pt x="106718" y="63"/>
                    <a:pt x="99691" y="63"/>
                  </a:cubicBezTo>
                  <a:lnTo>
                    <a:pt x="58752" y="63"/>
                  </a:lnTo>
                  <a:cubicBezTo>
                    <a:pt x="52642" y="63"/>
                    <a:pt x="49892" y="63"/>
                    <a:pt x="49892" y="5984"/>
                  </a:cubicBezTo>
                  <a:cubicBezTo>
                    <a:pt x="49892" y="9241"/>
                    <a:pt x="52642" y="9241"/>
                    <a:pt x="58447" y="9241"/>
                  </a:cubicBezTo>
                  <a:cubicBezTo>
                    <a:pt x="59974" y="9241"/>
                    <a:pt x="79221" y="9241"/>
                    <a:pt x="79221" y="11906"/>
                  </a:cubicBezTo>
                  <a:lnTo>
                    <a:pt x="38283" y="170895"/>
                  </a:lnTo>
                  <a:cubicBezTo>
                    <a:pt x="35228" y="182738"/>
                    <a:pt x="30034" y="192212"/>
                    <a:pt x="5287" y="193100"/>
                  </a:cubicBezTo>
                  <a:cubicBezTo>
                    <a:pt x="3454" y="193100"/>
                    <a:pt x="94" y="193396"/>
                    <a:pt x="94" y="199022"/>
                  </a:cubicBezTo>
                  <a:cubicBezTo>
                    <a:pt x="94" y="201094"/>
                    <a:pt x="1621" y="202278"/>
                    <a:pt x="4065" y="202278"/>
                  </a:cubicBezTo>
                  <a:cubicBezTo>
                    <a:pt x="13842" y="202278"/>
                    <a:pt x="24535" y="201390"/>
                    <a:pt x="34617" y="201390"/>
                  </a:cubicBezTo>
                  <a:cubicBezTo>
                    <a:pt x="45004" y="201390"/>
                    <a:pt x="56002" y="202278"/>
                    <a:pt x="66084" y="202278"/>
                  </a:cubicBezTo>
                  <a:cubicBezTo>
                    <a:pt x="67612" y="202278"/>
                    <a:pt x="71584" y="202278"/>
                    <a:pt x="71584" y="196357"/>
                  </a:cubicBezTo>
                  <a:cubicBezTo>
                    <a:pt x="71584" y="193396"/>
                    <a:pt x="68834" y="193100"/>
                    <a:pt x="65473" y="193100"/>
                  </a:cubicBezTo>
                  <a:cubicBezTo>
                    <a:pt x="47754" y="192508"/>
                    <a:pt x="45310" y="185995"/>
                    <a:pt x="45310" y="180073"/>
                  </a:cubicBezTo>
                  <a:cubicBezTo>
                    <a:pt x="45310" y="178001"/>
                    <a:pt x="45615" y="176520"/>
                    <a:pt x="46532" y="173264"/>
                  </a:cubicBezTo>
                  <a:lnTo>
                    <a:pt x="86859" y="16939"/>
                  </a:lnTo>
                  <a:cubicBezTo>
                    <a:pt x="88081" y="18715"/>
                    <a:pt x="88081" y="19307"/>
                    <a:pt x="89609" y="22268"/>
                  </a:cubicBezTo>
                  <a:lnTo>
                    <a:pt x="165681" y="196653"/>
                  </a:lnTo>
                  <a:cubicBezTo>
                    <a:pt x="167820" y="201686"/>
                    <a:pt x="168737" y="202278"/>
                    <a:pt x="171486" y="202278"/>
                  </a:cubicBezTo>
                  <a:cubicBezTo>
                    <a:pt x="174847" y="202278"/>
                    <a:pt x="174847" y="201390"/>
                    <a:pt x="176374" y="196061"/>
                  </a:cubicBezTo>
                  <a:lnTo>
                    <a:pt x="219146" y="31150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51">
              <a:extLst>
                <a:ext uri="{FF2B5EF4-FFF2-40B4-BE49-F238E27FC236}">
                  <a16:creationId xmlns:a16="http://schemas.microsoft.com/office/drawing/2014/main" id="{A53E9E42-EC01-E597-CF1D-2349257846A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27100" y="3961288"/>
              <a:ext cx="35744" cy="88524"/>
            </a:xfrm>
            <a:custGeom>
              <a:avLst/>
              <a:gdLst>
                <a:gd name="connsiteX0" fmla="*/ 35847 w 35744"/>
                <a:gd name="connsiteY0" fmla="*/ 31150 h 88524"/>
                <a:gd name="connsiteX1" fmla="*/ 16294 w 35744"/>
                <a:gd name="connsiteY1" fmla="*/ 63 h 88524"/>
                <a:gd name="connsiteX2" fmla="*/ 102 w 35744"/>
                <a:gd name="connsiteY2" fmla="*/ 15754 h 88524"/>
                <a:gd name="connsiteX3" fmla="*/ 16294 w 35744"/>
                <a:gd name="connsiteY3" fmla="*/ 31446 h 88524"/>
                <a:gd name="connsiteX4" fmla="*/ 26987 w 35744"/>
                <a:gd name="connsiteY4" fmla="*/ 27597 h 88524"/>
                <a:gd name="connsiteX5" fmla="*/ 28515 w 35744"/>
                <a:gd name="connsiteY5" fmla="*/ 26709 h 88524"/>
                <a:gd name="connsiteX6" fmla="*/ 29126 w 35744"/>
                <a:gd name="connsiteY6" fmla="*/ 31150 h 88524"/>
                <a:gd name="connsiteX7" fmla="*/ 8351 w 35744"/>
                <a:gd name="connsiteY7" fmla="*/ 80594 h 88524"/>
                <a:gd name="connsiteX8" fmla="*/ 4990 w 35744"/>
                <a:gd name="connsiteY8" fmla="*/ 85331 h 88524"/>
                <a:gd name="connsiteX9" fmla="*/ 8046 w 35744"/>
                <a:gd name="connsiteY9" fmla="*/ 88588 h 88524"/>
                <a:gd name="connsiteX10" fmla="*/ 35847 w 35744"/>
                <a:gd name="connsiteY10" fmla="*/ 31150 h 8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44" h="88524">
                  <a:moveTo>
                    <a:pt x="35847" y="31150"/>
                  </a:moveTo>
                  <a:cubicBezTo>
                    <a:pt x="35847" y="11609"/>
                    <a:pt x="28209" y="63"/>
                    <a:pt x="16294" y="63"/>
                  </a:cubicBezTo>
                  <a:cubicBezTo>
                    <a:pt x="6212" y="63"/>
                    <a:pt x="102" y="7465"/>
                    <a:pt x="102" y="15754"/>
                  </a:cubicBezTo>
                  <a:cubicBezTo>
                    <a:pt x="102" y="23748"/>
                    <a:pt x="6212" y="31446"/>
                    <a:pt x="16294" y="31446"/>
                  </a:cubicBezTo>
                  <a:cubicBezTo>
                    <a:pt x="19961" y="31446"/>
                    <a:pt x="23932" y="30262"/>
                    <a:pt x="26987" y="27597"/>
                  </a:cubicBezTo>
                  <a:cubicBezTo>
                    <a:pt x="27904" y="27005"/>
                    <a:pt x="28209" y="26709"/>
                    <a:pt x="28515" y="26709"/>
                  </a:cubicBezTo>
                  <a:cubicBezTo>
                    <a:pt x="28820" y="26709"/>
                    <a:pt x="29126" y="27005"/>
                    <a:pt x="29126" y="31150"/>
                  </a:cubicBezTo>
                  <a:cubicBezTo>
                    <a:pt x="29126" y="53059"/>
                    <a:pt x="18433" y="70823"/>
                    <a:pt x="8351" y="80594"/>
                  </a:cubicBezTo>
                  <a:cubicBezTo>
                    <a:pt x="4990" y="83851"/>
                    <a:pt x="4990" y="84443"/>
                    <a:pt x="4990" y="85331"/>
                  </a:cubicBezTo>
                  <a:cubicBezTo>
                    <a:pt x="4990" y="87403"/>
                    <a:pt x="6518" y="88588"/>
                    <a:pt x="8046" y="88588"/>
                  </a:cubicBezTo>
                  <a:cubicBezTo>
                    <a:pt x="11406" y="88588"/>
                    <a:pt x="35847" y="65790"/>
                    <a:pt x="35847" y="31150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52">
              <a:extLst>
                <a:ext uri="{FF2B5EF4-FFF2-40B4-BE49-F238E27FC236}">
                  <a16:creationId xmlns:a16="http://schemas.microsoft.com/office/drawing/2014/main" id="{5C74B1CE-6C93-E460-2538-F63F4DB96E1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47301" y="3780686"/>
              <a:ext cx="209581" cy="211985"/>
            </a:xfrm>
            <a:custGeom>
              <a:avLst/>
              <a:gdLst>
                <a:gd name="connsiteX0" fmla="*/ 44100 w 209581"/>
                <a:gd name="connsiteY0" fmla="*/ 178001 h 211985"/>
                <a:gd name="connsiteX1" fmla="*/ 6522 w 209581"/>
                <a:gd name="connsiteY1" fmla="*/ 202871 h 211985"/>
                <a:gd name="connsiteX2" fmla="*/ 107 w 209581"/>
                <a:gd name="connsiteY2" fmla="*/ 208792 h 211985"/>
                <a:gd name="connsiteX3" fmla="*/ 4078 w 209581"/>
                <a:gd name="connsiteY3" fmla="*/ 212049 h 211985"/>
                <a:gd name="connsiteX4" fmla="*/ 30352 w 209581"/>
                <a:gd name="connsiteY4" fmla="*/ 211160 h 211985"/>
                <a:gd name="connsiteX5" fmla="*/ 60904 w 209581"/>
                <a:gd name="connsiteY5" fmla="*/ 212049 h 211985"/>
                <a:gd name="connsiteX6" fmla="*/ 66708 w 209581"/>
                <a:gd name="connsiteY6" fmla="*/ 206423 h 211985"/>
                <a:gd name="connsiteX7" fmla="*/ 61820 w 209581"/>
                <a:gd name="connsiteY7" fmla="*/ 202871 h 211985"/>
                <a:gd name="connsiteX8" fmla="*/ 47461 w 209581"/>
                <a:gd name="connsiteY8" fmla="*/ 192508 h 211985"/>
                <a:gd name="connsiteX9" fmla="*/ 51738 w 209581"/>
                <a:gd name="connsiteY9" fmla="*/ 181554 h 211985"/>
                <a:gd name="connsiteX10" fmla="*/ 74957 w 209581"/>
                <a:gd name="connsiteY10" fmla="*/ 143657 h 211985"/>
                <a:gd name="connsiteX11" fmla="*/ 151641 w 209581"/>
                <a:gd name="connsiteY11" fmla="*/ 143657 h 211985"/>
                <a:gd name="connsiteX12" fmla="*/ 156529 w 209581"/>
                <a:gd name="connsiteY12" fmla="*/ 193100 h 211985"/>
                <a:gd name="connsiteX13" fmla="*/ 134532 w 209581"/>
                <a:gd name="connsiteY13" fmla="*/ 202871 h 211985"/>
                <a:gd name="connsiteX14" fmla="*/ 127200 w 209581"/>
                <a:gd name="connsiteY14" fmla="*/ 208792 h 211985"/>
                <a:gd name="connsiteX15" fmla="*/ 131477 w 209581"/>
                <a:gd name="connsiteY15" fmla="*/ 212049 h 211985"/>
                <a:gd name="connsiteX16" fmla="*/ 169666 w 209581"/>
                <a:gd name="connsiteY16" fmla="*/ 211160 h 211985"/>
                <a:gd name="connsiteX17" fmla="*/ 204189 w 209581"/>
                <a:gd name="connsiteY17" fmla="*/ 212049 h 211985"/>
                <a:gd name="connsiteX18" fmla="*/ 209688 w 209581"/>
                <a:gd name="connsiteY18" fmla="*/ 206127 h 211985"/>
                <a:gd name="connsiteX19" fmla="*/ 202662 w 209581"/>
                <a:gd name="connsiteY19" fmla="*/ 202871 h 211985"/>
                <a:gd name="connsiteX20" fmla="*/ 182803 w 209581"/>
                <a:gd name="connsiteY20" fmla="*/ 192212 h 211985"/>
                <a:gd name="connsiteX21" fmla="*/ 164167 w 209581"/>
                <a:gd name="connsiteY21" fmla="*/ 7168 h 211985"/>
                <a:gd name="connsiteX22" fmla="*/ 158362 w 209581"/>
                <a:gd name="connsiteY22" fmla="*/ 63 h 211985"/>
                <a:gd name="connsiteX23" fmla="*/ 150419 w 209581"/>
                <a:gd name="connsiteY23" fmla="*/ 5096 h 211985"/>
                <a:gd name="connsiteX24" fmla="*/ 44100 w 209581"/>
                <a:gd name="connsiteY24" fmla="*/ 178001 h 211985"/>
                <a:gd name="connsiteX25" fmla="*/ 80762 w 209581"/>
                <a:gd name="connsiteY25" fmla="*/ 134478 h 211985"/>
                <a:gd name="connsiteX26" fmla="*/ 140948 w 209581"/>
                <a:gd name="connsiteY26" fmla="*/ 36775 h 211985"/>
                <a:gd name="connsiteX27" fmla="*/ 150724 w 209581"/>
                <a:gd name="connsiteY27" fmla="*/ 134478 h 211985"/>
                <a:gd name="connsiteX28" fmla="*/ 80762 w 209581"/>
                <a:gd name="connsiteY28" fmla="*/ 134478 h 2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81" h="211985">
                  <a:moveTo>
                    <a:pt x="44100" y="178001"/>
                  </a:moveTo>
                  <a:cubicBezTo>
                    <a:pt x="31880" y="197837"/>
                    <a:pt x="19965" y="201982"/>
                    <a:pt x="6522" y="202871"/>
                  </a:cubicBezTo>
                  <a:cubicBezTo>
                    <a:pt x="2856" y="203167"/>
                    <a:pt x="107" y="203167"/>
                    <a:pt x="107" y="208792"/>
                  </a:cubicBezTo>
                  <a:cubicBezTo>
                    <a:pt x="107" y="210568"/>
                    <a:pt x="1634" y="212049"/>
                    <a:pt x="4078" y="212049"/>
                  </a:cubicBezTo>
                  <a:cubicBezTo>
                    <a:pt x="12327" y="212049"/>
                    <a:pt x="21798" y="211160"/>
                    <a:pt x="30352" y="211160"/>
                  </a:cubicBezTo>
                  <a:cubicBezTo>
                    <a:pt x="40434" y="211160"/>
                    <a:pt x="51127" y="212049"/>
                    <a:pt x="60904" y="212049"/>
                  </a:cubicBezTo>
                  <a:cubicBezTo>
                    <a:pt x="62737" y="212049"/>
                    <a:pt x="66708" y="212049"/>
                    <a:pt x="66708" y="206423"/>
                  </a:cubicBezTo>
                  <a:cubicBezTo>
                    <a:pt x="66708" y="203167"/>
                    <a:pt x="63959" y="202871"/>
                    <a:pt x="61820" y="202871"/>
                  </a:cubicBezTo>
                  <a:cubicBezTo>
                    <a:pt x="54793" y="202278"/>
                    <a:pt x="47461" y="199910"/>
                    <a:pt x="47461" y="192508"/>
                  </a:cubicBezTo>
                  <a:cubicBezTo>
                    <a:pt x="47461" y="188955"/>
                    <a:pt x="49294" y="185698"/>
                    <a:pt x="51738" y="181554"/>
                  </a:cubicBezTo>
                  <a:lnTo>
                    <a:pt x="74957" y="143657"/>
                  </a:lnTo>
                  <a:lnTo>
                    <a:pt x="151641" y="143657"/>
                  </a:lnTo>
                  <a:cubicBezTo>
                    <a:pt x="152252" y="149874"/>
                    <a:pt x="156529" y="190140"/>
                    <a:pt x="156529" y="193100"/>
                  </a:cubicBezTo>
                  <a:cubicBezTo>
                    <a:pt x="156529" y="201982"/>
                    <a:pt x="140642" y="202871"/>
                    <a:pt x="134532" y="202871"/>
                  </a:cubicBezTo>
                  <a:cubicBezTo>
                    <a:pt x="130255" y="202871"/>
                    <a:pt x="127200" y="202871"/>
                    <a:pt x="127200" y="208792"/>
                  </a:cubicBezTo>
                  <a:cubicBezTo>
                    <a:pt x="127200" y="212049"/>
                    <a:pt x="130866" y="212049"/>
                    <a:pt x="131477" y="212049"/>
                  </a:cubicBezTo>
                  <a:cubicBezTo>
                    <a:pt x="144003" y="212049"/>
                    <a:pt x="157140" y="211160"/>
                    <a:pt x="169666" y="211160"/>
                  </a:cubicBezTo>
                  <a:cubicBezTo>
                    <a:pt x="177304" y="211160"/>
                    <a:pt x="196551" y="212049"/>
                    <a:pt x="204189" y="212049"/>
                  </a:cubicBezTo>
                  <a:cubicBezTo>
                    <a:pt x="206022" y="212049"/>
                    <a:pt x="209688" y="212049"/>
                    <a:pt x="209688" y="206127"/>
                  </a:cubicBezTo>
                  <a:cubicBezTo>
                    <a:pt x="209688" y="202871"/>
                    <a:pt x="206633" y="202871"/>
                    <a:pt x="202662" y="202871"/>
                  </a:cubicBezTo>
                  <a:cubicBezTo>
                    <a:pt x="183720" y="202871"/>
                    <a:pt x="183720" y="200798"/>
                    <a:pt x="182803" y="192212"/>
                  </a:cubicBezTo>
                  <a:lnTo>
                    <a:pt x="164167" y="7168"/>
                  </a:lnTo>
                  <a:cubicBezTo>
                    <a:pt x="163556" y="1247"/>
                    <a:pt x="163556" y="63"/>
                    <a:pt x="158362" y="63"/>
                  </a:cubicBezTo>
                  <a:cubicBezTo>
                    <a:pt x="153474" y="63"/>
                    <a:pt x="152252" y="2135"/>
                    <a:pt x="150419" y="5096"/>
                  </a:cubicBezTo>
                  <a:lnTo>
                    <a:pt x="44100" y="178001"/>
                  </a:lnTo>
                  <a:close/>
                  <a:moveTo>
                    <a:pt x="80762" y="134478"/>
                  </a:moveTo>
                  <a:lnTo>
                    <a:pt x="140948" y="36775"/>
                  </a:lnTo>
                  <a:lnTo>
                    <a:pt x="150724" y="134478"/>
                  </a:lnTo>
                  <a:lnTo>
                    <a:pt x="80762" y="134478"/>
                  </a:ln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53">
              <a:extLst>
                <a:ext uri="{FF2B5EF4-FFF2-40B4-BE49-F238E27FC236}">
                  <a16:creationId xmlns:a16="http://schemas.microsoft.com/office/drawing/2014/main" id="{99EEE689-2A6B-AE2A-3A24-66AC2F94327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83158" y="3770620"/>
              <a:ext cx="70878" cy="296069"/>
            </a:xfrm>
            <a:custGeom>
              <a:avLst/>
              <a:gdLst>
                <a:gd name="connsiteX0" fmla="*/ 70993 w 70878"/>
                <a:gd name="connsiteY0" fmla="*/ 148098 h 296069"/>
                <a:gd name="connsiteX1" fmla="*/ 50829 w 70878"/>
                <a:gd name="connsiteY1" fmla="*/ 55724 h 296069"/>
                <a:gd name="connsiteX2" fmla="*/ 3169 w 70878"/>
                <a:gd name="connsiteY2" fmla="*/ 63 h 296069"/>
                <a:gd name="connsiteX3" fmla="*/ 114 w 70878"/>
                <a:gd name="connsiteY3" fmla="*/ 3023 h 296069"/>
                <a:gd name="connsiteX4" fmla="*/ 5919 w 70878"/>
                <a:gd name="connsiteY4" fmla="*/ 9833 h 296069"/>
                <a:gd name="connsiteX5" fmla="*/ 53273 w 70878"/>
                <a:gd name="connsiteY5" fmla="*/ 148098 h 296069"/>
                <a:gd name="connsiteX6" fmla="*/ 4086 w 70878"/>
                <a:gd name="connsiteY6" fmla="*/ 288139 h 296069"/>
                <a:gd name="connsiteX7" fmla="*/ 114 w 70878"/>
                <a:gd name="connsiteY7" fmla="*/ 293172 h 296069"/>
                <a:gd name="connsiteX8" fmla="*/ 3169 w 70878"/>
                <a:gd name="connsiteY8" fmla="*/ 296133 h 296069"/>
                <a:gd name="connsiteX9" fmla="*/ 51746 w 70878"/>
                <a:gd name="connsiteY9" fmla="*/ 238399 h 296069"/>
                <a:gd name="connsiteX10" fmla="*/ 70993 w 70878"/>
                <a:gd name="connsiteY10" fmla="*/ 148098 h 29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78" h="296069">
                  <a:moveTo>
                    <a:pt x="70993" y="148098"/>
                  </a:moveTo>
                  <a:cubicBezTo>
                    <a:pt x="70993" y="125004"/>
                    <a:pt x="67632" y="89180"/>
                    <a:pt x="50829" y="55724"/>
                  </a:cubicBezTo>
                  <a:cubicBezTo>
                    <a:pt x="32498" y="19307"/>
                    <a:pt x="6224" y="63"/>
                    <a:pt x="3169" y="63"/>
                  </a:cubicBezTo>
                  <a:cubicBezTo>
                    <a:pt x="1336" y="63"/>
                    <a:pt x="114" y="1247"/>
                    <a:pt x="114" y="3023"/>
                  </a:cubicBezTo>
                  <a:cubicBezTo>
                    <a:pt x="114" y="3912"/>
                    <a:pt x="114" y="4504"/>
                    <a:pt x="5919" y="9833"/>
                  </a:cubicBezTo>
                  <a:cubicBezTo>
                    <a:pt x="35859" y="39144"/>
                    <a:pt x="53273" y="86219"/>
                    <a:pt x="53273" y="148098"/>
                  </a:cubicBezTo>
                  <a:cubicBezTo>
                    <a:pt x="53273" y="198726"/>
                    <a:pt x="41969" y="250834"/>
                    <a:pt x="4086" y="288139"/>
                  </a:cubicBezTo>
                  <a:cubicBezTo>
                    <a:pt x="114" y="291691"/>
                    <a:pt x="114" y="292284"/>
                    <a:pt x="114" y="293172"/>
                  </a:cubicBezTo>
                  <a:cubicBezTo>
                    <a:pt x="114" y="294948"/>
                    <a:pt x="1336" y="296133"/>
                    <a:pt x="3169" y="296133"/>
                  </a:cubicBezTo>
                  <a:cubicBezTo>
                    <a:pt x="6224" y="296133"/>
                    <a:pt x="33720" y="276000"/>
                    <a:pt x="51746" y="238399"/>
                  </a:cubicBezTo>
                  <a:cubicBezTo>
                    <a:pt x="67327" y="205831"/>
                    <a:pt x="70993" y="172968"/>
                    <a:pt x="70993" y="148098"/>
                  </a:cubicBezTo>
                  <a:close/>
                </a:path>
              </a:pathLst>
            </a:custGeom>
            <a:solidFill>
              <a:srgbClr val="000000"/>
            </a:solidFill>
            <a:ln w="30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09CA0F8C-A48E-AA11-A37D-9B594DBA86F1}"/>
              </a:ext>
            </a:extLst>
          </p:cNvPr>
          <p:cNvSpPr txBox="1"/>
          <p:nvPr/>
        </p:nvSpPr>
        <p:spPr>
          <a:xfrm>
            <a:off x="5067429" y="3910720"/>
            <a:ext cx="6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C65CB7-6B84-60DC-3233-ECF2B92ADDBA}"/>
              </a:ext>
            </a:extLst>
          </p:cNvPr>
          <p:cNvSpPr txBox="1"/>
          <p:nvPr/>
        </p:nvSpPr>
        <p:spPr>
          <a:xfrm>
            <a:off x="6016221" y="3901919"/>
            <a:ext cx="4038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</a:t>
            </a:r>
            <a:r>
              <a:rPr lang="en-US" dirty="0">
                <a:latin typeface="cmmi10" panose="020B0500000000000000" pitchFamily="34" charset="0"/>
              </a:rPr>
              <a:t>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01E9156-DA7B-A5FD-5D2A-B6BA29BC4628}"/>
              </a:ext>
            </a:extLst>
          </p:cNvPr>
          <p:cNvCxnSpPr>
            <a:cxnSpLocks/>
          </p:cNvCxnSpPr>
          <p:nvPr/>
        </p:nvCxnSpPr>
        <p:spPr>
          <a:xfrm>
            <a:off x="5761296" y="5367998"/>
            <a:ext cx="0" cy="614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</p:cNvCxnSpPr>
          <p:nvPr/>
        </p:nvCxnSpPr>
        <p:spPr>
          <a:xfrm>
            <a:off x="6235107" y="4280052"/>
            <a:ext cx="0" cy="59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26934B6-BB2A-54BA-F41D-DE34E3B3614A}"/>
              </a:ext>
            </a:extLst>
          </p:cNvPr>
          <p:cNvCxnSpPr>
            <a:cxnSpLocks/>
          </p:cNvCxnSpPr>
          <p:nvPr/>
        </p:nvCxnSpPr>
        <p:spPr>
          <a:xfrm>
            <a:off x="5187226" y="4288216"/>
            <a:ext cx="0" cy="560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55EEF7-27A8-11DB-14C4-BC59A1D3F50A}"/>
              </a:ext>
            </a:extLst>
          </p:cNvPr>
          <p:cNvSpPr/>
          <p:nvPr/>
        </p:nvSpPr>
        <p:spPr>
          <a:xfrm>
            <a:off x="4692369" y="4856588"/>
            <a:ext cx="2137855" cy="511410"/>
          </a:xfrm>
          <a:prstGeom prst="rect">
            <a:avLst/>
          </a:prstGeom>
          <a:solidFill>
            <a:srgbClr val="AFA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511B5A8-C47E-DAE1-1322-D56A0648CAB6}"/>
              </a:ext>
            </a:extLst>
          </p:cNvPr>
          <p:cNvSpPr txBox="1"/>
          <p:nvPr/>
        </p:nvSpPr>
        <p:spPr>
          <a:xfrm>
            <a:off x="4609995" y="4912560"/>
            <a:ext cx="230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Commit via IPF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20C8F4-8C31-CFA4-1230-78F525A377CF}"/>
              </a:ext>
            </a:extLst>
          </p:cNvPr>
          <p:cNvSpPr txBox="1"/>
          <p:nvPr/>
        </p:nvSpPr>
        <p:spPr>
          <a:xfrm>
            <a:off x="1857078" y="5975271"/>
            <a:ext cx="2779226" cy="369332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   </a:t>
            </a:r>
            <a:r>
              <a:rPr lang="en-US" dirty="0">
                <a:latin typeface="cmmi10" panose="020B0500000000000000" pitchFamily="34" charset="0"/>
              </a:rPr>
              <a:t>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F20C8F4-8C31-CFA4-1230-78F525A377CF}"/>
              </a:ext>
            </a:extLst>
          </p:cNvPr>
          <p:cNvSpPr txBox="1"/>
          <p:nvPr/>
        </p:nvSpPr>
        <p:spPr>
          <a:xfrm>
            <a:off x="5245519" y="5992656"/>
            <a:ext cx="1047881" cy="369332"/>
          </a:xfrm>
          <a:prstGeom prst="rect">
            <a:avLst/>
          </a:prstGeom>
          <a:solidFill>
            <a:srgbClr val="CDF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mi10" panose="020B0500000000000000" pitchFamily="34" charset="0"/>
              </a:rPr>
              <a:t>  </a:t>
            </a:r>
            <a:r>
              <a:rPr lang="en-US" dirty="0"/>
              <a:t>  </a:t>
            </a:r>
            <a:r>
              <a:rPr lang="en-US" dirty="0">
                <a:latin typeface="cmmi10" panose="020B0500000000000000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462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4" grpId="0" animBg="1"/>
      <p:bldP spid="106" grpId="0"/>
      <p:bldP spid="107" grpId="0" animBg="1"/>
      <p:bldP spid="113" grpId="0" animBg="1"/>
      <p:bldP spid="109" grpId="0"/>
      <p:bldP spid="115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4178" y="2269068"/>
            <a:ext cx="10013245" cy="7789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803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How To Build A (Collision-Resistant) IPF? 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83" y="987777"/>
            <a:ext cx="8805727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IPF is a special case of Pseudorandom Injection, another characterization of Misuse-resistant AE </a:t>
            </a:r>
            <a:r>
              <a:rPr lang="en-US" dirty="0">
                <a:solidFill>
                  <a:srgbClr val="7030A0"/>
                </a:solidFill>
              </a:rPr>
              <a:t>[RS06]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866" y="2475736"/>
            <a:ext cx="872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existing paradigms to build IPF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00062" y="3434003"/>
            <a:ext cx="4834092" cy="3139323"/>
            <a:chOff x="101600" y="3491830"/>
            <a:chExt cx="4834092" cy="3139323"/>
          </a:xfrm>
        </p:grpSpPr>
        <p:grpSp>
          <p:nvGrpSpPr>
            <p:cNvPr id="18" name="Group 17"/>
            <p:cNvGrpSpPr/>
            <p:nvPr/>
          </p:nvGrpSpPr>
          <p:grpSpPr>
            <a:xfrm>
              <a:off x="101600" y="3491830"/>
              <a:ext cx="3681561" cy="3139323"/>
              <a:chOff x="101600" y="3491830"/>
              <a:chExt cx="3681561" cy="31393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1600" y="3491830"/>
                <a:ext cx="3681561" cy="31393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6534" y="4220083"/>
                <a:ext cx="886177" cy="34431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6534" y="5739952"/>
                <a:ext cx="1512712" cy="72228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34685" y="4211749"/>
                <a:ext cx="874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mi10" panose="020B0500000000000000" pitchFamily="34" charset="0"/>
                  </a:rPr>
                  <a:t>M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2712" y="4220083"/>
                <a:ext cx="626534" cy="3443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96151" y="4202617"/>
                <a:ext cx="675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pad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E6C49DC-C68B-139E-B6EF-488EA710F1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2567" y="4589415"/>
                <a:ext cx="19532" cy="11429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19851" y="5916555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Blockcipher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5159" y="3544922"/>
              <a:ext cx="469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Encode-then-Encipher (EtE)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3330223" y="1567395"/>
            <a:ext cx="762000" cy="978249"/>
          </a:xfrm>
          <a:custGeom>
            <a:avLst/>
            <a:gdLst>
              <a:gd name="connsiteX0" fmla="*/ 0 w 762000"/>
              <a:gd name="connsiteY0" fmla="*/ 154166 h 1029055"/>
              <a:gd name="connsiteX1" fmla="*/ 299155 w 762000"/>
              <a:gd name="connsiteY1" fmla="*/ 1766 h 1029055"/>
              <a:gd name="connsiteX2" fmla="*/ 666044 w 762000"/>
              <a:gd name="connsiteY2" fmla="*/ 244477 h 1029055"/>
              <a:gd name="connsiteX3" fmla="*/ 428978 w 762000"/>
              <a:gd name="connsiteY3" fmla="*/ 617010 h 1029055"/>
              <a:gd name="connsiteX4" fmla="*/ 762000 w 762000"/>
              <a:gd name="connsiteY4" fmla="*/ 1029055 h 10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029055">
                <a:moveTo>
                  <a:pt x="0" y="154166"/>
                </a:moveTo>
                <a:cubicBezTo>
                  <a:pt x="94074" y="70440"/>
                  <a:pt x="188148" y="-13286"/>
                  <a:pt x="299155" y="1766"/>
                </a:cubicBezTo>
                <a:cubicBezTo>
                  <a:pt x="410162" y="16818"/>
                  <a:pt x="644407" y="141937"/>
                  <a:pt x="666044" y="244477"/>
                </a:cubicBezTo>
                <a:cubicBezTo>
                  <a:pt x="687681" y="347017"/>
                  <a:pt x="412985" y="486247"/>
                  <a:pt x="428978" y="617010"/>
                </a:cubicBezTo>
                <a:cubicBezTo>
                  <a:pt x="444971" y="747773"/>
                  <a:pt x="603485" y="888414"/>
                  <a:pt x="762000" y="1029055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05169" y="3413657"/>
            <a:ext cx="3675923" cy="3159669"/>
            <a:chOff x="4805169" y="3413657"/>
            <a:chExt cx="3675923" cy="3159669"/>
          </a:xfrm>
        </p:grpSpPr>
        <p:sp>
          <p:nvSpPr>
            <p:cNvPr id="23" name="Rectangle 22"/>
            <p:cNvSpPr/>
            <p:nvPr/>
          </p:nvSpPr>
          <p:spPr>
            <a:xfrm>
              <a:off x="4805169" y="3413657"/>
              <a:ext cx="3675923" cy="3159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0888" y="4128039"/>
              <a:ext cx="886177" cy="3443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1660" y="4784784"/>
              <a:ext cx="1060626" cy="7364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66197" y="4131965"/>
              <a:ext cx="874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mmi10" panose="020B0500000000000000" pitchFamily="34" charset="0"/>
                </a:rPr>
                <a:t>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8109" y="4930892"/>
              <a:ext cx="91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PRF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14384" y="3487594"/>
              <a:ext cx="150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SIV</a:t>
              </a:r>
            </a:p>
          </p:txBody>
        </p:sp>
        <p:cxnSp>
          <p:nvCxnSpPr>
            <p:cNvPr id="32" name="Elbow Connector 31"/>
            <p:cNvCxnSpPr>
              <a:stCxn id="24" idx="1"/>
              <a:endCxn id="25" idx="0"/>
            </p:cNvCxnSpPr>
            <p:nvPr/>
          </p:nvCxnSpPr>
          <p:spPr>
            <a:xfrm rot="10800000" flipV="1">
              <a:off x="5581974" y="4300194"/>
              <a:ext cx="1248915" cy="48458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581972" y="5521278"/>
              <a:ext cx="0" cy="3318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227436" y="5878941"/>
              <a:ext cx="649062" cy="344311"/>
            </a:xfrm>
            <a:prstGeom prst="rect">
              <a:avLst/>
            </a:prstGeom>
            <a:solidFill>
              <a:srgbClr val="CDFFD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74428" y="5829908"/>
              <a:ext cx="874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IV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53300" y="5682126"/>
              <a:ext cx="1218774" cy="736494"/>
            </a:xfrm>
            <a:prstGeom prst="rect">
              <a:avLst/>
            </a:prstGeom>
            <a:solidFill>
              <a:srgbClr val="CDCD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>
              <a:off x="7262687" y="4472350"/>
              <a:ext cx="0" cy="1209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7" idx="1"/>
            </p:cNvCxnSpPr>
            <p:nvPr/>
          </p:nvCxnSpPr>
          <p:spPr>
            <a:xfrm>
              <a:off x="5876498" y="6050373"/>
              <a:ext cx="7768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647125" y="5706582"/>
              <a:ext cx="1189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IV-based Enc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5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E54E80-A0BD-80C3-E913-45A4D1B0ED19}"/>
              </a:ext>
            </a:extLst>
          </p:cNvPr>
          <p:cNvSpPr txBox="1"/>
          <p:nvPr/>
        </p:nvSpPr>
        <p:spPr>
          <a:xfrm>
            <a:off x="232129" y="965823"/>
            <a:ext cx="2719916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Classical encryption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Example: CBC, CTR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Provide privacy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4F9DC-F565-09F7-13ED-66AD1FA1C64A}"/>
              </a:ext>
            </a:extLst>
          </p:cNvPr>
          <p:cNvSpPr txBox="1"/>
          <p:nvPr/>
        </p:nvSpPr>
        <p:spPr>
          <a:xfrm>
            <a:off x="5520974" y="965823"/>
            <a:ext cx="3493204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Authenticated encryption </a:t>
            </a:r>
            <a:r>
              <a:rPr lang="en-US" dirty="0"/>
              <a:t>Example: GCM, OCB, CCM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 privacy and authenticity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8B965F-57CB-637A-5E37-F9CD9CEDF75A}"/>
              </a:ext>
            </a:extLst>
          </p:cNvPr>
          <p:cNvSpPr/>
          <p:nvPr/>
        </p:nvSpPr>
        <p:spPr>
          <a:xfrm>
            <a:off x="3352229" y="1729674"/>
            <a:ext cx="1834812" cy="33569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FF6BF-D4F5-A326-55AB-74B0844527BB}"/>
              </a:ext>
            </a:extLst>
          </p:cNvPr>
          <p:cNvSpPr txBox="1"/>
          <p:nvPr/>
        </p:nvSpPr>
        <p:spPr>
          <a:xfrm>
            <a:off x="3352229" y="890048"/>
            <a:ext cx="3839364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Many attacks on </a:t>
            </a:r>
          </a:p>
          <a:p>
            <a:pPr>
              <a:lnSpc>
                <a:spcPct val="150000"/>
              </a:lnSpc>
            </a:pPr>
            <a:r>
              <a:rPr lang="en-US" dirty="0"/>
              <a:t>TLS, WEP, IPSec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584" y="208283"/>
            <a:ext cx="867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What Should Symmetric Encryption Provide? </a:t>
            </a:r>
            <a:endParaRPr lang="en-US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C100C0-4F18-5E50-A1F8-A505FC6F423E}"/>
              </a:ext>
            </a:extLst>
          </p:cNvPr>
          <p:cNvSpPr txBox="1"/>
          <p:nvPr/>
        </p:nvSpPr>
        <p:spPr>
          <a:xfrm>
            <a:off x="598664" y="2704411"/>
            <a:ext cx="934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Recent attacks show that privacy and auth are </a:t>
            </a:r>
            <a:r>
              <a:rPr lang="en-US" sz="2400" b="1" dirty="0">
                <a:solidFill>
                  <a:srgbClr val="C00000"/>
                </a:solidFill>
              </a:rPr>
              <a:t>not enough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2712" y="3342239"/>
            <a:ext cx="3998768" cy="2334543"/>
            <a:chOff x="440000" y="3128832"/>
            <a:chExt cx="4039719" cy="2325457"/>
          </a:xfrm>
        </p:grpSpPr>
        <p:grpSp>
          <p:nvGrpSpPr>
            <p:cNvPr id="62" name="Group 61"/>
            <p:cNvGrpSpPr/>
            <p:nvPr/>
          </p:nvGrpSpPr>
          <p:grpSpPr>
            <a:xfrm>
              <a:off x="440000" y="3128832"/>
              <a:ext cx="2753070" cy="2325457"/>
              <a:chOff x="456933" y="3812969"/>
              <a:chExt cx="2753070" cy="232545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56933" y="3812969"/>
                <a:ext cx="2753070" cy="23254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5" name="Picture 3" descr="C:\Users\Hoang Viet Tung\AppData\Local\Microsoft\Windows\Temporary Internet Files\Content.IE5\X6DTR2VW\Facebook_logo_(square)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76757" y="3892459"/>
                <a:ext cx="1351171" cy="1351171"/>
              </a:xfrm>
              <a:prstGeom prst="rect">
                <a:avLst/>
              </a:prstGeom>
              <a:noFill/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565810" y="4812684"/>
              <a:ext cx="3913909" cy="579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Message franking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661493" y="3488885"/>
            <a:ext cx="4134777" cy="1595398"/>
            <a:chOff x="7047262" y="2570269"/>
            <a:chExt cx="4526024" cy="1867266"/>
          </a:xfrm>
        </p:grpSpPr>
        <p:sp>
          <p:nvSpPr>
            <p:cNvPr id="67" name="Rectangle 66"/>
            <p:cNvSpPr/>
            <p:nvPr/>
          </p:nvSpPr>
          <p:spPr>
            <a:xfrm>
              <a:off x="7047262" y="2570269"/>
              <a:ext cx="4381511" cy="18672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8" name="Picture 67" descr="AWS cloud platform é base para empresas de games - OverB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549" y="2609651"/>
              <a:ext cx="3038582" cy="159770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7247631" y="3837669"/>
              <a:ext cx="4325655" cy="540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Amazon Cloud encryption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74350" y="4138940"/>
            <a:ext cx="4104181" cy="1712085"/>
            <a:chOff x="4997788" y="1824634"/>
            <a:chExt cx="4146212" cy="1705421"/>
          </a:xfrm>
        </p:grpSpPr>
        <p:sp>
          <p:nvSpPr>
            <p:cNvPr id="71" name="Rectangle 70"/>
            <p:cNvSpPr/>
            <p:nvPr/>
          </p:nvSpPr>
          <p:spPr>
            <a:xfrm>
              <a:off x="4997788" y="1824634"/>
              <a:ext cx="3494850" cy="1705421"/>
            </a:xfrm>
            <a:prstGeom prst="rect">
              <a:avLst/>
            </a:prstGeom>
            <a:solidFill>
              <a:srgbClr val="FFFEE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 descr="Google Seo Search · Free image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749" y="1970761"/>
              <a:ext cx="2557285" cy="83910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230091" y="2743201"/>
              <a:ext cx="3913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Subscribe with Google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82411" y="3700591"/>
            <a:ext cx="2602790" cy="2846250"/>
            <a:chOff x="3954772" y="3434381"/>
            <a:chExt cx="2629445" cy="2835172"/>
          </a:xfrm>
        </p:grpSpPr>
        <p:grpSp>
          <p:nvGrpSpPr>
            <p:cNvPr id="75" name="Group 74"/>
            <p:cNvGrpSpPr/>
            <p:nvPr/>
          </p:nvGrpSpPr>
          <p:grpSpPr>
            <a:xfrm>
              <a:off x="3954772" y="3434381"/>
              <a:ext cx="2629445" cy="2835172"/>
              <a:chOff x="5487460" y="4921565"/>
              <a:chExt cx="2629445" cy="283517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487460" y="4921565"/>
                <a:ext cx="2629445" cy="2835172"/>
              </a:xfrm>
              <a:prstGeom prst="rect">
                <a:avLst/>
              </a:prstGeom>
              <a:solidFill>
                <a:srgbClr val="F1FE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535" y="5573613"/>
                <a:ext cx="1478528" cy="1478528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677324" y="7143851"/>
                <a:ext cx="2390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Tunnel proxy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098529" y="3523617"/>
              <a:ext cx="23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Shadowsocks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0942" y="4945492"/>
            <a:ext cx="4192745" cy="1523682"/>
            <a:chOff x="8345643" y="-53389"/>
            <a:chExt cx="4996928" cy="1874067"/>
          </a:xfrm>
        </p:grpSpPr>
        <p:sp>
          <p:nvSpPr>
            <p:cNvPr id="81" name="Rectangle 80"/>
            <p:cNvSpPr/>
            <p:nvPr/>
          </p:nvSpPr>
          <p:spPr>
            <a:xfrm>
              <a:off x="8817652" y="-53389"/>
              <a:ext cx="4086036" cy="1861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372" y="-14683"/>
              <a:ext cx="3021797" cy="159399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8345643" y="1022611"/>
              <a:ext cx="4996928" cy="79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400" dirty="0"/>
                <a:t>pw-based key 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9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355" y="973928"/>
            <a:ext cx="4688212" cy="57620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Collision-Resistant IPF Via EtE Paradigm</a:t>
            </a:r>
            <a:endParaRPr lang="en-US" sz="24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7F9DCF-6B22-A4E2-EE57-355FA82EB3CE}"/>
              </a:ext>
            </a:extLst>
          </p:cNvPr>
          <p:cNvSpPr/>
          <p:nvPr/>
        </p:nvSpPr>
        <p:spPr>
          <a:xfrm>
            <a:off x="1426610" y="3030506"/>
            <a:ext cx="2579703" cy="1828211"/>
          </a:xfrm>
          <a:prstGeom prst="rect">
            <a:avLst/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9943" y="3713778"/>
            <a:ext cx="209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Blockcipher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4379" y="3928823"/>
            <a:ext cx="42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 panose="020B0500000000000000" pitchFamily="34" charset="0"/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6611" y="1886170"/>
            <a:ext cx="1099314" cy="5005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2300" y="1940135"/>
            <a:ext cx="87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5925" y="1883222"/>
            <a:ext cx="1480389" cy="5005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15" y="2062425"/>
            <a:ext cx="318476" cy="1805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716461" y="2383791"/>
            <a:ext cx="1" cy="646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6C49DC-C68B-139E-B6EF-488EA710F1B3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>
            <a:off x="2716462" y="4858717"/>
            <a:ext cx="10715" cy="659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93771" y="5517960"/>
            <a:ext cx="2466812" cy="500569"/>
          </a:xfrm>
          <a:prstGeom prst="rect">
            <a:avLst/>
          </a:prstGeom>
          <a:solidFill>
            <a:srgbClr val="CDC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8116" y="5618419"/>
            <a:ext cx="87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mmi10" panose="020B0500000000000000" pitchFamily="34" charset="0"/>
              </a:rPr>
              <a:t>C</a:t>
            </a:r>
          </a:p>
        </p:txBody>
      </p:sp>
      <p:sp>
        <p:nvSpPr>
          <p:cNvPr id="20" name="Left Brace 19"/>
          <p:cNvSpPr/>
          <p:nvPr/>
        </p:nvSpPr>
        <p:spPr>
          <a:xfrm rot="16200000">
            <a:off x="2547357" y="4831035"/>
            <a:ext cx="359640" cy="2692336"/>
          </a:xfrm>
          <a:prstGeom prst="leftBrace">
            <a:avLst>
              <a:gd name="adj1" fmla="val 1110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29744" y="6335876"/>
            <a:ext cx="87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32B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1774385" y="1050727"/>
            <a:ext cx="359640" cy="1167823"/>
          </a:xfrm>
          <a:prstGeom prst="leftBrace">
            <a:avLst>
              <a:gd name="adj1" fmla="val 1110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388" y="1008214"/>
            <a:ext cx="87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0-16B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2303" y="1019484"/>
            <a:ext cx="383993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Theorem</a:t>
            </a:r>
            <a:r>
              <a:rPr lang="en-US" sz="2000" dirty="0"/>
              <a:t>: For an adversary </a:t>
            </a:r>
            <a:r>
              <a:rPr lang="en-US" sz="2000" dirty="0">
                <a:latin typeface="cmmi10" panose="020B0500000000000000" pitchFamily="34" charset="0"/>
              </a:rPr>
              <a:t>A</a:t>
            </a:r>
            <a:r>
              <a:rPr lang="en-US" sz="2000" dirty="0"/>
              <a:t> making </a:t>
            </a:r>
            <a:r>
              <a:rPr lang="en-US" sz="2000" dirty="0">
                <a:latin typeface="cmmi10" panose="020B0500000000000000" pitchFamily="34" charset="0"/>
              </a:rPr>
              <a:t>q</a:t>
            </a:r>
            <a:r>
              <a:rPr lang="en-US" sz="2000" dirty="0"/>
              <a:t> </a:t>
            </a:r>
            <a:r>
              <a:rPr lang="en-US" sz="2000" b="1" dirty="0"/>
              <a:t>ideal-cipher</a:t>
            </a:r>
            <a:r>
              <a:rPr lang="en-US" sz="2000" dirty="0"/>
              <a:t> queries,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03901" y="3944610"/>
            <a:ext cx="3460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Can be instantiated from Rijndael-256</a:t>
            </a:r>
          </a:p>
          <a:p>
            <a:endParaRPr lang="en-US" dirty="0"/>
          </a:p>
        </p:txBody>
      </p:sp>
      <p:pic>
        <p:nvPicPr>
          <p:cNvPr id="28" name="Picture 27" descr="\documentclass{article}&#10;\usepackage{amsmath}&#10;\pagestyle{empty}&#10;\begin{document}&#10;&#10;\[ &#10;\mathbf{Adv}^{\mathrm{coll}}_{\mathrm{EtE}[E]}(A) \leq \frac{2q^2}{2^{256}} + \frac{4q}{2^{128}}&#10;\] &#10;&#10;&#10;\end{document}" title="IguanaTex Bitmap Display">
            <a:extLst>
              <a:ext uri="{FF2B5EF4-FFF2-40B4-BE49-F238E27FC236}">
                <a16:creationId xmlns:a16="http://schemas.microsoft.com/office/drawing/2014/main" id="{C7A0EC33-C706-28D0-81B6-47F3DBC885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0" y="2065925"/>
            <a:ext cx="3174095" cy="5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78005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Collision-Resistant IPF Via SIV Paradigm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The Hash-then-Mask (HtM) Construction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631A2-78D4-2247-B72B-83F80D191891}"/>
              </a:ext>
            </a:extLst>
          </p:cNvPr>
          <p:cNvSpPr/>
          <p:nvPr/>
        </p:nvSpPr>
        <p:spPr>
          <a:xfrm>
            <a:off x="273299" y="1454554"/>
            <a:ext cx="5130800" cy="494719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C56B7-7012-7698-07FF-0C8D8BEF1C1F}"/>
              </a:ext>
            </a:extLst>
          </p:cNvPr>
          <p:cNvSpPr/>
          <p:nvPr/>
        </p:nvSpPr>
        <p:spPr>
          <a:xfrm>
            <a:off x="3066007" y="2272888"/>
            <a:ext cx="1612658" cy="40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6C991-7F18-40F3-EEB8-64669CFBDE48}"/>
              </a:ext>
            </a:extLst>
          </p:cNvPr>
          <p:cNvSpPr txBox="1"/>
          <p:nvPr/>
        </p:nvSpPr>
        <p:spPr>
          <a:xfrm>
            <a:off x="3692605" y="2272888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E86B14-7385-9406-DE83-D94A34368EC8}"/>
              </a:ext>
            </a:extLst>
          </p:cNvPr>
          <p:cNvCxnSpPr>
            <a:cxnSpLocks/>
          </p:cNvCxnSpPr>
          <p:nvPr/>
        </p:nvCxnSpPr>
        <p:spPr>
          <a:xfrm>
            <a:off x="3853286" y="2673644"/>
            <a:ext cx="0" cy="2637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8">
            <a:extLst>
              <a:ext uri="{FF2B5EF4-FFF2-40B4-BE49-F238E27FC236}">
                <a16:creationId xmlns:a16="http://schemas.microsoft.com/office/drawing/2014/main" id="{A6B1CD4E-50FF-5CAB-8033-FF47007198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9614" y="3189088"/>
            <a:ext cx="2752723" cy="391046"/>
          </a:xfrm>
          <a:prstGeom prst="bentConnector3">
            <a:avLst>
              <a:gd name="adj1" fmla="val 1001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>
            <a:extLst>
              <a:ext uri="{FF2B5EF4-FFF2-40B4-BE49-F238E27FC236}">
                <a16:creationId xmlns:a16="http://schemas.microsoft.com/office/drawing/2014/main" id="{6789E306-9AA1-EABC-4DE3-E4BABB26AF3E}"/>
              </a:ext>
            </a:extLst>
          </p:cNvPr>
          <p:cNvSpPr/>
          <p:nvPr/>
        </p:nvSpPr>
        <p:spPr>
          <a:xfrm rot="10800000">
            <a:off x="467962" y="3565643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B29A0-F0D2-9B98-65CB-CEF8D1777BEB}"/>
              </a:ext>
            </a:extLst>
          </p:cNvPr>
          <p:cNvSpPr/>
          <p:nvPr/>
        </p:nvSpPr>
        <p:spPr>
          <a:xfrm>
            <a:off x="785129" y="5206645"/>
            <a:ext cx="668961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D609CD-F041-67B7-691F-40CC6541A913}"/>
              </a:ext>
            </a:extLst>
          </p:cNvPr>
          <p:cNvCxnSpPr>
            <a:cxnSpLocks/>
          </p:cNvCxnSpPr>
          <p:nvPr/>
        </p:nvCxnSpPr>
        <p:spPr>
          <a:xfrm>
            <a:off x="1119608" y="4500180"/>
            <a:ext cx="0" cy="70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F305BF-BB94-5519-BAFD-2D033CFCAEDC}"/>
              </a:ext>
            </a:extLst>
          </p:cNvPr>
          <p:cNvSpPr txBox="1"/>
          <p:nvPr/>
        </p:nvSpPr>
        <p:spPr>
          <a:xfrm>
            <a:off x="960290" y="5206645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26EDE95E-D679-BD9D-BD02-436F5F3456B9}"/>
              </a:ext>
            </a:extLst>
          </p:cNvPr>
          <p:cNvSpPr/>
          <p:nvPr/>
        </p:nvSpPr>
        <p:spPr>
          <a:xfrm rot="5400000">
            <a:off x="1899012" y="4977454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6F272-65FA-D301-71A6-A1AB7E945143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454090" y="5437476"/>
            <a:ext cx="63654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206A3-616A-00FD-198F-E9BE9645D731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010681" y="5431079"/>
            <a:ext cx="716020" cy="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BF20385-F736-9124-4E00-8E22BEFC980B}"/>
              </a:ext>
            </a:extLst>
          </p:cNvPr>
          <p:cNvSpPr/>
          <p:nvPr/>
        </p:nvSpPr>
        <p:spPr>
          <a:xfrm>
            <a:off x="3726701" y="5310763"/>
            <a:ext cx="240631" cy="24063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D0CF11-DD13-86C2-B02D-0983550DB723}"/>
              </a:ext>
            </a:extLst>
          </p:cNvPr>
          <p:cNvCxnSpPr>
            <a:cxnSpLocks/>
            <a:endCxn id="15" idx="6"/>
          </p:cNvCxnSpPr>
          <p:nvPr/>
        </p:nvCxnSpPr>
        <p:spPr>
          <a:xfrm flipV="1">
            <a:off x="3723469" y="5431079"/>
            <a:ext cx="243863" cy="6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C61425-8CD7-46E0-21AA-AB04C980D845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3845400" y="5310763"/>
            <a:ext cx="1617" cy="633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F711A-828C-ACB4-5AF1-B0D4B266A5B6}"/>
              </a:ext>
            </a:extLst>
          </p:cNvPr>
          <p:cNvSpPr/>
          <p:nvPr/>
        </p:nvSpPr>
        <p:spPr>
          <a:xfrm>
            <a:off x="3069996" y="5944682"/>
            <a:ext cx="2089002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B758C-D62A-977A-B225-AC2EA3748FA9}"/>
              </a:ext>
            </a:extLst>
          </p:cNvPr>
          <p:cNvSpPr txBox="1"/>
          <p:nvPr/>
        </p:nvSpPr>
        <p:spPr>
          <a:xfrm>
            <a:off x="3594893" y="5944682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3AB0E-2CFE-2459-2B7A-0AD0C6D7E4EB}"/>
              </a:ext>
            </a:extLst>
          </p:cNvPr>
          <p:cNvSpPr/>
          <p:nvPr/>
        </p:nvSpPr>
        <p:spPr>
          <a:xfrm>
            <a:off x="4676814" y="2272888"/>
            <a:ext cx="498098" cy="400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B7F0B-61B2-73E8-8E75-30805EE445CB}"/>
              </a:ext>
            </a:extLst>
          </p:cNvPr>
          <p:cNvSpPr txBox="1"/>
          <p:nvPr/>
        </p:nvSpPr>
        <p:spPr>
          <a:xfrm>
            <a:off x="4676814" y="2285564"/>
            <a:ext cx="58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D52F659-BE7C-8B55-890A-2EDB3A1AA288}"/>
              </a:ext>
            </a:extLst>
          </p:cNvPr>
          <p:cNvSpPr/>
          <p:nvPr/>
        </p:nvSpPr>
        <p:spPr>
          <a:xfrm rot="16200000">
            <a:off x="998657" y="5405748"/>
            <a:ext cx="256205" cy="854400"/>
          </a:xfrm>
          <a:prstGeom prst="leftBrace">
            <a:avLst>
              <a:gd name="adj1" fmla="val 767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01823A2-7254-9BAF-B98A-9933C1F898AC}"/>
              </a:ext>
            </a:extLst>
          </p:cNvPr>
          <p:cNvSpPr/>
          <p:nvPr/>
        </p:nvSpPr>
        <p:spPr>
          <a:xfrm rot="5400000">
            <a:off x="4015819" y="1060208"/>
            <a:ext cx="256205" cy="2061980"/>
          </a:xfrm>
          <a:prstGeom prst="leftBrace">
            <a:avLst>
              <a:gd name="adj1" fmla="val 767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12192-47A7-2D1D-D554-F4739D27C24B}"/>
              </a:ext>
            </a:extLst>
          </p:cNvPr>
          <p:cNvSpPr txBox="1"/>
          <p:nvPr/>
        </p:nvSpPr>
        <p:spPr>
          <a:xfrm>
            <a:off x="3887946" y="1587175"/>
            <a:ext cx="127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bits</a:t>
            </a:r>
          </a:p>
        </p:txBody>
      </p:sp>
      <p:grpSp>
        <p:nvGrpSpPr>
          <p:cNvPr id="25" name="Group 24" descr="\documentclass{article}&#10;\usepackage{amsmath}&#10;\pagestyle{empty}&#10;\begin{document}&#10;&#10;$H_K$&#10;&#10;&#10;\end{document}" title="IguanaTex Vector Display">
            <a:extLst>
              <a:ext uri="{FF2B5EF4-FFF2-40B4-BE49-F238E27FC236}">
                <a16:creationId xmlns:a16="http://schemas.microsoft.com/office/drawing/2014/main" id="{E59773BF-E38D-FCDE-7D51-8240065FB7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31406" y="3879527"/>
            <a:ext cx="524800" cy="294400"/>
            <a:chOff x="3854575" y="6185811"/>
            <a:chExt cx="549626" cy="304330"/>
          </a:xfrm>
        </p:grpSpPr>
        <p:sp>
          <p:nvSpPr>
            <p:cNvPr id="26" name="Freeform: Shape 94">
              <a:extLst>
                <a:ext uri="{FF2B5EF4-FFF2-40B4-BE49-F238E27FC236}">
                  <a16:creationId xmlns:a16="http://schemas.microsoft.com/office/drawing/2014/main" id="{81DB0AD2-9CB9-EF9A-229B-7DA3CC665A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54575" y="6185811"/>
              <a:ext cx="313211" cy="249528"/>
            </a:xfrm>
            <a:custGeom>
              <a:avLst/>
              <a:gdLst>
                <a:gd name="connsiteX0" fmla="*/ 269394 w 313211"/>
                <a:gd name="connsiteY0" fmla="*/ 28194 h 249528"/>
                <a:gd name="connsiteX1" fmla="*/ 300641 w 313211"/>
                <a:gd name="connsiteY1" fmla="*/ 11388 h 249528"/>
                <a:gd name="connsiteX2" fmla="*/ 313288 w 313211"/>
                <a:gd name="connsiteY2" fmla="*/ 4082 h 249528"/>
                <a:gd name="connsiteX3" fmla="*/ 308080 w 313211"/>
                <a:gd name="connsiteY3" fmla="*/ 63 h 249528"/>
                <a:gd name="connsiteX4" fmla="*/ 260466 w 313211"/>
                <a:gd name="connsiteY4" fmla="*/ 1159 h 249528"/>
                <a:gd name="connsiteX5" fmla="*/ 212480 w 313211"/>
                <a:gd name="connsiteY5" fmla="*/ 63 h 249528"/>
                <a:gd name="connsiteX6" fmla="*/ 205412 w 313211"/>
                <a:gd name="connsiteY6" fmla="*/ 7370 h 249528"/>
                <a:gd name="connsiteX7" fmla="*/ 215828 w 313211"/>
                <a:gd name="connsiteY7" fmla="*/ 11388 h 249528"/>
                <a:gd name="connsiteX8" fmla="*/ 229963 w 313211"/>
                <a:gd name="connsiteY8" fmla="*/ 12119 h 249528"/>
                <a:gd name="connsiteX9" fmla="*/ 240007 w 313211"/>
                <a:gd name="connsiteY9" fmla="*/ 17965 h 249528"/>
                <a:gd name="connsiteX10" fmla="*/ 238519 w 313211"/>
                <a:gd name="connsiteY10" fmla="*/ 24906 h 249528"/>
                <a:gd name="connsiteX11" fmla="*/ 216200 w 313211"/>
                <a:gd name="connsiteY11" fmla="*/ 114050 h 249528"/>
                <a:gd name="connsiteX12" fmla="*/ 102745 w 313211"/>
                <a:gd name="connsiteY12" fmla="*/ 114050 h 249528"/>
                <a:gd name="connsiteX13" fmla="*/ 124692 w 313211"/>
                <a:gd name="connsiteY13" fmla="*/ 28194 h 249528"/>
                <a:gd name="connsiteX14" fmla="*/ 155938 w 313211"/>
                <a:gd name="connsiteY14" fmla="*/ 11388 h 249528"/>
                <a:gd name="connsiteX15" fmla="*/ 168586 w 313211"/>
                <a:gd name="connsiteY15" fmla="*/ 4082 h 249528"/>
                <a:gd name="connsiteX16" fmla="*/ 163378 w 313211"/>
                <a:gd name="connsiteY16" fmla="*/ 63 h 249528"/>
                <a:gd name="connsiteX17" fmla="*/ 115764 w 313211"/>
                <a:gd name="connsiteY17" fmla="*/ 1159 h 249528"/>
                <a:gd name="connsiteX18" fmla="*/ 67778 w 313211"/>
                <a:gd name="connsiteY18" fmla="*/ 63 h 249528"/>
                <a:gd name="connsiteX19" fmla="*/ 60710 w 313211"/>
                <a:gd name="connsiteY19" fmla="*/ 7370 h 249528"/>
                <a:gd name="connsiteX20" fmla="*/ 71126 w 313211"/>
                <a:gd name="connsiteY20" fmla="*/ 11388 h 249528"/>
                <a:gd name="connsiteX21" fmla="*/ 85261 w 313211"/>
                <a:gd name="connsiteY21" fmla="*/ 12119 h 249528"/>
                <a:gd name="connsiteX22" fmla="*/ 95305 w 313211"/>
                <a:gd name="connsiteY22" fmla="*/ 17965 h 249528"/>
                <a:gd name="connsiteX23" fmla="*/ 93817 w 313211"/>
                <a:gd name="connsiteY23" fmla="*/ 24906 h 249528"/>
                <a:gd name="connsiteX24" fmla="*/ 43971 w 313211"/>
                <a:gd name="connsiteY24" fmla="*/ 221095 h 249528"/>
                <a:gd name="connsiteX25" fmla="*/ 10120 w 313211"/>
                <a:gd name="connsiteY25" fmla="*/ 238266 h 249528"/>
                <a:gd name="connsiteX26" fmla="*/ 77 w 313211"/>
                <a:gd name="connsiteY26" fmla="*/ 245573 h 249528"/>
                <a:gd name="connsiteX27" fmla="*/ 5285 w 313211"/>
                <a:gd name="connsiteY27" fmla="*/ 249592 h 249528"/>
                <a:gd name="connsiteX28" fmla="*/ 52527 w 313211"/>
                <a:gd name="connsiteY28" fmla="*/ 248496 h 249528"/>
                <a:gd name="connsiteX29" fmla="*/ 76334 w 313211"/>
                <a:gd name="connsiteY29" fmla="*/ 248861 h 249528"/>
                <a:gd name="connsiteX30" fmla="*/ 100513 w 313211"/>
                <a:gd name="connsiteY30" fmla="*/ 249592 h 249528"/>
                <a:gd name="connsiteX31" fmla="*/ 107952 w 313211"/>
                <a:gd name="connsiteY31" fmla="*/ 242285 h 249528"/>
                <a:gd name="connsiteX32" fmla="*/ 97537 w 313211"/>
                <a:gd name="connsiteY32" fmla="*/ 238266 h 249528"/>
                <a:gd name="connsiteX33" fmla="*/ 73358 w 313211"/>
                <a:gd name="connsiteY33" fmla="*/ 231690 h 249528"/>
                <a:gd name="connsiteX34" fmla="*/ 74474 w 313211"/>
                <a:gd name="connsiteY34" fmla="*/ 225479 h 249528"/>
                <a:gd name="connsiteX35" fmla="*/ 99769 w 313211"/>
                <a:gd name="connsiteY35" fmla="*/ 125375 h 249528"/>
                <a:gd name="connsiteX36" fmla="*/ 213224 w 313211"/>
                <a:gd name="connsiteY36" fmla="*/ 125375 h 249528"/>
                <a:gd name="connsiteX37" fmla="*/ 187557 w 313211"/>
                <a:gd name="connsiteY37" fmla="*/ 226210 h 249528"/>
                <a:gd name="connsiteX38" fmla="*/ 153707 w 313211"/>
                <a:gd name="connsiteY38" fmla="*/ 238266 h 249528"/>
                <a:gd name="connsiteX39" fmla="*/ 144779 w 313211"/>
                <a:gd name="connsiteY39" fmla="*/ 245573 h 249528"/>
                <a:gd name="connsiteX40" fmla="*/ 149987 w 313211"/>
                <a:gd name="connsiteY40" fmla="*/ 249592 h 249528"/>
                <a:gd name="connsiteX41" fmla="*/ 197229 w 313211"/>
                <a:gd name="connsiteY41" fmla="*/ 248496 h 249528"/>
                <a:gd name="connsiteX42" fmla="*/ 221036 w 313211"/>
                <a:gd name="connsiteY42" fmla="*/ 248861 h 249528"/>
                <a:gd name="connsiteX43" fmla="*/ 245215 w 313211"/>
                <a:gd name="connsiteY43" fmla="*/ 249592 h 249528"/>
                <a:gd name="connsiteX44" fmla="*/ 252655 w 313211"/>
                <a:gd name="connsiteY44" fmla="*/ 242285 h 249528"/>
                <a:gd name="connsiteX45" fmla="*/ 242239 w 313211"/>
                <a:gd name="connsiteY45" fmla="*/ 238266 h 249528"/>
                <a:gd name="connsiteX46" fmla="*/ 218060 w 313211"/>
                <a:gd name="connsiteY46" fmla="*/ 231690 h 249528"/>
                <a:gd name="connsiteX47" fmla="*/ 219176 w 313211"/>
                <a:gd name="connsiteY47" fmla="*/ 225479 h 249528"/>
                <a:gd name="connsiteX48" fmla="*/ 269394 w 313211"/>
                <a:gd name="connsiteY48" fmla="*/ 28194 h 24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3211" h="249528">
                  <a:moveTo>
                    <a:pt x="269394" y="28194"/>
                  </a:moveTo>
                  <a:cubicBezTo>
                    <a:pt x="272742" y="15042"/>
                    <a:pt x="273486" y="11388"/>
                    <a:pt x="300641" y="11388"/>
                  </a:cubicBezTo>
                  <a:cubicBezTo>
                    <a:pt x="310312" y="11388"/>
                    <a:pt x="313288" y="11388"/>
                    <a:pt x="313288" y="4082"/>
                  </a:cubicBezTo>
                  <a:cubicBezTo>
                    <a:pt x="313288" y="63"/>
                    <a:pt x="309196" y="63"/>
                    <a:pt x="308080" y="63"/>
                  </a:cubicBezTo>
                  <a:cubicBezTo>
                    <a:pt x="297665" y="63"/>
                    <a:pt x="270882" y="1159"/>
                    <a:pt x="260466" y="1159"/>
                  </a:cubicBezTo>
                  <a:cubicBezTo>
                    <a:pt x="249679" y="1159"/>
                    <a:pt x="223268" y="63"/>
                    <a:pt x="212480" y="63"/>
                  </a:cubicBezTo>
                  <a:cubicBezTo>
                    <a:pt x="209504" y="63"/>
                    <a:pt x="205412" y="63"/>
                    <a:pt x="205412" y="7370"/>
                  </a:cubicBezTo>
                  <a:cubicBezTo>
                    <a:pt x="205412" y="11388"/>
                    <a:pt x="208760" y="11388"/>
                    <a:pt x="215828" y="11388"/>
                  </a:cubicBezTo>
                  <a:cubicBezTo>
                    <a:pt x="216572" y="11388"/>
                    <a:pt x="223640" y="11388"/>
                    <a:pt x="229963" y="12119"/>
                  </a:cubicBezTo>
                  <a:cubicBezTo>
                    <a:pt x="236659" y="12850"/>
                    <a:pt x="240007" y="13215"/>
                    <a:pt x="240007" y="17965"/>
                  </a:cubicBezTo>
                  <a:cubicBezTo>
                    <a:pt x="240007" y="19426"/>
                    <a:pt x="239635" y="20157"/>
                    <a:pt x="238519" y="24906"/>
                  </a:cubicBezTo>
                  <a:lnTo>
                    <a:pt x="216200" y="114050"/>
                  </a:lnTo>
                  <a:lnTo>
                    <a:pt x="102745" y="114050"/>
                  </a:lnTo>
                  <a:lnTo>
                    <a:pt x="124692" y="28194"/>
                  </a:lnTo>
                  <a:cubicBezTo>
                    <a:pt x="128040" y="15042"/>
                    <a:pt x="129156" y="11388"/>
                    <a:pt x="155938" y="11388"/>
                  </a:cubicBezTo>
                  <a:cubicBezTo>
                    <a:pt x="165610" y="11388"/>
                    <a:pt x="168586" y="11388"/>
                    <a:pt x="168586" y="4082"/>
                  </a:cubicBezTo>
                  <a:cubicBezTo>
                    <a:pt x="168586" y="63"/>
                    <a:pt x="164494" y="63"/>
                    <a:pt x="163378" y="63"/>
                  </a:cubicBezTo>
                  <a:cubicBezTo>
                    <a:pt x="152963" y="63"/>
                    <a:pt x="126180" y="1159"/>
                    <a:pt x="115764" y="1159"/>
                  </a:cubicBezTo>
                  <a:cubicBezTo>
                    <a:pt x="104976" y="1159"/>
                    <a:pt x="78566" y="63"/>
                    <a:pt x="67778" y="63"/>
                  </a:cubicBezTo>
                  <a:cubicBezTo>
                    <a:pt x="64802" y="63"/>
                    <a:pt x="60710" y="63"/>
                    <a:pt x="60710" y="7370"/>
                  </a:cubicBezTo>
                  <a:cubicBezTo>
                    <a:pt x="60710" y="11388"/>
                    <a:pt x="64058" y="11388"/>
                    <a:pt x="71126" y="11388"/>
                  </a:cubicBezTo>
                  <a:cubicBezTo>
                    <a:pt x="71870" y="11388"/>
                    <a:pt x="78938" y="11388"/>
                    <a:pt x="85261" y="12119"/>
                  </a:cubicBezTo>
                  <a:cubicBezTo>
                    <a:pt x="91957" y="12850"/>
                    <a:pt x="95305" y="13215"/>
                    <a:pt x="95305" y="17965"/>
                  </a:cubicBezTo>
                  <a:cubicBezTo>
                    <a:pt x="95305" y="19426"/>
                    <a:pt x="94933" y="20522"/>
                    <a:pt x="93817" y="24906"/>
                  </a:cubicBezTo>
                  <a:lnTo>
                    <a:pt x="43971" y="221095"/>
                  </a:lnTo>
                  <a:cubicBezTo>
                    <a:pt x="40251" y="235343"/>
                    <a:pt x="39507" y="238266"/>
                    <a:pt x="10120" y="238266"/>
                  </a:cubicBezTo>
                  <a:cubicBezTo>
                    <a:pt x="3425" y="238266"/>
                    <a:pt x="77" y="238266"/>
                    <a:pt x="77" y="245573"/>
                  </a:cubicBezTo>
                  <a:cubicBezTo>
                    <a:pt x="77" y="249592"/>
                    <a:pt x="4541" y="249592"/>
                    <a:pt x="5285" y="249592"/>
                  </a:cubicBezTo>
                  <a:cubicBezTo>
                    <a:pt x="15700" y="249592"/>
                    <a:pt x="42111" y="248496"/>
                    <a:pt x="52527" y="248496"/>
                  </a:cubicBezTo>
                  <a:cubicBezTo>
                    <a:pt x="60338" y="248496"/>
                    <a:pt x="68522" y="248861"/>
                    <a:pt x="76334" y="248861"/>
                  </a:cubicBezTo>
                  <a:cubicBezTo>
                    <a:pt x="84517" y="248861"/>
                    <a:pt x="92701" y="249592"/>
                    <a:pt x="100513" y="249592"/>
                  </a:cubicBezTo>
                  <a:cubicBezTo>
                    <a:pt x="103489" y="249592"/>
                    <a:pt x="107952" y="249592"/>
                    <a:pt x="107952" y="242285"/>
                  </a:cubicBezTo>
                  <a:cubicBezTo>
                    <a:pt x="107952" y="238266"/>
                    <a:pt x="104605" y="238266"/>
                    <a:pt x="97537" y="238266"/>
                  </a:cubicBezTo>
                  <a:cubicBezTo>
                    <a:pt x="83773" y="238266"/>
                    <a:pt x="73358" y="238266"/>
                    <a:pt x="73358" y="231690"/>
                  </a:cubicBezTo>
                  <a:cubicBezTo>
                    <a:pt x="73358" y="229498"/>
                    <a:pt x="74102" y="227671"/>
                    <a:pt x="74474" y="225479"/>
                  </a:cubicBezTo>
                  <a:lnTo>
                    <a:pt x="99769" y="125375"/>
                  </a:lnTo>
                  <a:lnTo>
                    <a:pt x="213224" y="125375"/>
                  </a:lnTo>
                  <a:cubicBezTo>
                    <a:pt x="197601" y="186022"/>
                    <a:pt x="189045" y="220730"/>
                    <a:pt x="187557" y="226210"/>
                  </a:cubicBezTo>
                  <a:cubicBezTo>
                    <a:pt x="183837" y="237901"/>
                    <a:pt x="176770" y="238266"/>
                    <a:pt x="153707" y="238266"/>
                  </a:cubicBezTo>
                  <a:cubicBezTo>
                    <a:pt x="148127" y="238266"/>
                    <a:pt x="144779" y="238266"/>
                    <a:pt x="144779" y="245573"/>
                  </a:cubicBezTo>
                  <a:cubicBezTo>
                    <a:pt x="144779" y="249592"/>
                    <a:pt x="149243" y="249592"/>
                    <a:pt x="149987" y="249592"/>
                  </a:cubicBezTo>
                  <a:cubicBezTo>
                    <a:pt x="160402" y="249592"/>
                    <a:pt x="186813" y="248496"/>
                    <a:pt x="197229" y="248496"/>
                  </a:cubicBezTo>
                  <a:cubicBezTo>
                    <a:pt x="205040" y="248496"/>
                    <a:pt x="213224" y="248861"/>
                    <a:pt x="221036" y="248861"/>
                  </a:cubicBezTo>
                  <a:cubicBezTo>
                    <a:pt x="229219" y="248861"/>
                    <a:pt x="237403" y="249592"/>
                    <a:pt x="245215" y="249592"/>
                  </a:cubicBezTo>
                  <a:cubicBezTo>
                    <a:pt x="248191" y="249592"/>
                    <a:pt x="252655" y="249592"/>
                    <a:pt x="252655" y="242285"/>
                  </a:cubicBezTo>
                  <a:cubicBezTo>
                    <a:pt x="252655" y="238266"/>
                    <a:pt x="249307" y="238266"/>
                    <a:pt x="242239" y="238266"/>
                  </a:cubicBezTo>
                  <a:cubicBezTo>
                    <a:pt x="228476" y="238266"/>
                    <a:pt x="218060" y="238266"/>
                    <a:pt x="218060" y="231690"/>
                  </a:cubicBezTo>
                  <a:cubicBezTo>
                    <a:pt x="218060" y="229498"/>
                    <a:pt x="218804" y="227671"/>
                    <a:pt x="219176" y="225479"/>
                  </a:cubicBezTo>
                  <a:lnTo>
                    <a:pt x="269394" y="28194"/>
                  </a:lnTo>
                  <a:close/>
                </a:path>
              </a:pathLst>
            </a:custGeom>
            <a:solidFill>
              <a:srgbClr val="000000"/>
            </a:solidFill>
            <a:ln w="3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5">
              <a:extLst>
                <a:ext uri="{FF2B5EF4-FFF2-40B4-BE49-F238E27FC236}">
                  <a16:creationId xmlns:a16="http://schemas.microsoft.com/office/drawing/2014/main" id="{A464F8B9-23CE-8AD1-4105-8B7C4880A4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67247" y="6315471"/>
              <a:ext cx="236954" cy="174670"/>
            </a:xfrm>
            <a:custGeom>
              <a:avLst/>
              <a:gdLst>
                <a:gd name="connsiteX0" fmla="*/ 131061 w 236954"/>
                <a:gd name="connsiteY0" fmla="*/ 71927 h 174670"/>
                <a:gd name="connsiteX1" fmla="*/ 129499 w 236954"/>
                <a:gd name="connsiteY1" fmla="*/ 68858 h 174670"/>
                <a:gd name="connsiteX2" fmla="*/ 135748 w 236954"/>
                <a:gd name="connsiteY2" fmla="*/ 63999 h 174670"/>
                <a:gd name="connsiteX3" fmla="*/ 162047 w 236954"/>
                <a:gd name="connsiteY3" fmla="*/ 45842 h 174670"/>
                <a:gd name="connsiteX4" fmla="*/ 231051 w 236954"/>
                <a:gd name="connsiteY4" fmla="*/ 9271 h 174670"/>
                <a:gd name="connsiteX5" fmla="*/ 237039 w 236954"/>
                <a:gd name="connsiteY5" fmla="*/ 3645 h 174670"/>
                <a:gd name="connsiteX6" fmla="*/ 233654 w 236954"/>
                <a:gd name="connsiteY6" fmla="*/ 320 h 174670"/>
                <a:gd name="connsiteX7" fmla="*/ 215688 w 236954"/>
                <a:gd name="connsiteY7" fmla="*/ 1087 h 174670"/>
                <a:gd name="connsiteX8" fmla="*/ 184180 w 236954"/>
                <a:gd name="connsiteY8" fmla="*/ 64 h 174670"/>
                <a:gd name="connsiteX9" fmla="*/ 178712 w 236954"/>
                <a:gd name="connsiteY9" fmla="*/ 5691 h 174670"/>
                <a:gd name="connsiteX10" fmla="*/ 182618 w 236954"/>
                <a:gd name="connsiteY10" fmla="*/ 9271 h 174670"/>
                <a:gd name="connsiteX11" fmla="*/ 189128 w 236954"/>
                <a:gd name="connsiteY11" fmla="*/ 12851 h 174670"/>
                <a:gd name="connsiteX12" fmla="*/ 177671 w 236954"/>
                <a:gd name="connsiteY12" fmla="*/ 25382 h 174670"/>
                <a:gd name="connsiteX13" fmla="*/ 69088 w 236954"/>
                <a:gd name="connsiteY13" fmla="*/ 100570 h 174670"/>
                <a:gd name="connsiteX14" fmla="*/ 89659 w 236954"/>
                <a:gd name="connsiteY14" fmla="*/ 20012 h 174670"/>
                <a:gd name="connsiteX15" fmla="*/ 112573 w 236954"/>
                <a:gd name="connsiteY15" fmla="*/ 9271 h 174670"/>
                <a:gd name="connsiteX16" fmla="*/ 120385 w 236954"/>
                <a:gd name="connsiteY16" fmla="*/ 3900 h 174670"/>
                <a:gd name="connsiteX17" fmla="*/ 116219 w 236954"/>
                <a:gd name="connsiteY17" fmla="*/ 64 h 174670"/>
                <a:gd name="connsiteX18" fmla="*/ 82108 w 236954"/>
                <a:gd name="connsiteY18" fmla="*/ 1087 h 174670"/>
                <a:gd name="connsiteX19" fmla="*/ 64141 w 236954"/>
                <a:gd name="connsiteY19" fmla="*/ 831 h 174670"/>
                <a:gd name="connsiteX20" fmla="*/ 47736 w 236954"/>
                <a:gd name="connsiteY20" fmla="*/ 64 h 174670"/>
                <a:gd name="connsiteX21" fmla="*/ 42268 w 236954"/>
                <a:gd name="connsiteY21" fmla="*/ 5691 h 174670"/>
                <a:gd name="connsiteX22" fmla="*/ 50861 w 236954"/>
                <a:gd name="connsiteY22" fmla="*/ 9271 h 174670"/>
                <a:gd name="connsiteX23" fmla="*/ 60756 w 236954"/>
                <a:gd name="connsiteY23" fmla="*/ 9782 h 174670"/>
                <a:gd name="connsiteX24" fmla="*/ 66484 w 236954"/>
                <a:gd name="connsiteY24" fmla="*/ 13363 h 174670"/>
                <a:gd name="connsiteX25" fmla="*/ 65443 w 236954"/>
                <a:gd name="connsiteY25" fmla="*/ 18989 h 174670"/>
                <a:gd name="connsiteX26" fmla="*/ 30811 w 236954"/>
                <a:gd name="connsiteY26" fmla="*/ 154787 h 174670"/>
                <a:gd name="connsiteX27" fmla="*/ 7897 w 236954"/>
                <a:gd name="connsiteY27" fmla="*/ 165528 h 174670"/>
                <a:gd name="connsiteX28" fmla="*/ 85 w 236954"/>
                <a:gd name="connsiteY28" fmla="*/ 171154 h 174670"/>
                <a:gd name="connsiteX29" fmla="*/ 4251 w 236954"/>
                <a:gd name="connsiteY29" fmla="*/ 174734 h 174670"/>
                <a:gd name="connsiteX30" fmla="*/ 38102 w 236954"/>
                <a:gd name="connsiteY30" fmla="*/ 173712 h 174670"/>
                <a:gd name="connsiteX31" fmla="*/ 56069 w 236954"/>
                <a:gd name="connsiteY31" fmla="*/ 173967 h 174670"/>
                <a:gd name="connsiteX32" fmla="*/ 72734 w 236954"/>
                <a:gd name="connsiteY32" fmla="*/ 174734 h 174670"/>
                <a:gd name="connsiteX33" fmla="*/ 78202 w 236954"/>
                <a:gd name="connsiteY33" fmla="*/ 169108 h 174670"/>
                <a:gd name="connsiteX34" fmla="*/ 69869 w 236954"/>
                <a:gd name="connsiteY34" fmla="*/ 165528 h 174670"/>
                <a:gd name="connsiteX35" fmla="*/ 59975 w 236954"/>
                <a:gd name="connsiteY35" fmla="*/ 165016 h 174670"/>
                <a:gd name="connsiteX36" fmla="*/ 53986 w 236954"/>
                <a:gd name="connsiteY36" fmla="*/ 161180 h 174670"/>
                <a:gd name="connsiteX37" fmla="*/ 66224 w 236954"/>
                <a:gd name="connsiteY37" fmla="*/ 112078 h 174670"/>
                <a:gd name="connsiteX38" fmla="*/ 109449 w 236954"/>
                <a:gd name="connsiteY38" fmla="*/ 82157 h 174670"/>
                <a:gd name="connsiteX39" fmla="*/ 147205 w 236954"/>
                <a:gd name="connsiteY39" fmla="*/ 154020 h 174670"/>
                <a:gd name="connsiteX40" fmla="*/ 149028 w 236954"/>
                <a:gd name="connsiteY40" fmla="*/ 158879 h 174670"/>
                <a:gd name="connsiteX41" fmla="*/ 137050 w 236954"/>
                <a:gd name="connsiteY41" fmla="*/ 165528 h 174670"/>
                <a:gd name="connsiteX42" fmla="*/ 130280 w 236954"/>
                <a:gd name="connsiteY42" fmla="*/ 171154 h 174670"/>
                <a:gd name="connsiteX43" fmla="*/ 134706 w 236954"/>
                <a:gd name="connsiteY43" fmla="*/ 174734 h 174670"/>
                <a:gd name="connsiteX44" fmla="*/ 168036 w 236954"/>
                <a:gd name="connsiteY44" fmla="*/ 173712 h 174670"/>
                <a:gd name="connsiteX45" fmla="*/ 193554 w 236954"/>
                <a:gd name="connsiteY45" fmla="*/ 174734 h 174670"/>
                <a:gd name="connsiteX46" fmla="*/ 198762 w 236954"/>
                <a:gd name="connsiteY46" fmla="*/ 169364 h 174670"/>
                <a:gd name="connsiteX47" fmla="*/ 192773 w 236954"/>
                <a:gd name="connsiteY47" fmla="*/ 165528 h 174670"/>
                <a:gd name="connsiteX48" fmla="*/ 175588 w 236954"/>
                <a:gd name="connsiteY48" fmla="*/ 157088 h 174670"/>
                <a:gd name="connsiteX49" fmla="*/ 131061 w 236954"/>
                <a:gd name="connsiteY49" fmla="*/ 71927 h 1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6954" h="174670">
                  <a:moveTo>
                    <a:pt x="131061" y="71927"/>
                  </a:moveTo>
                  <a:cubicBezTo>
                    <a:pt x="130019" y="69881"/>
                    <a:pt x="129499" y="69114"/>
                    <a:pt x="129499" y="68858"/>
                  </a:cubicBezTo>
                  <a:cubicBezTo>
                    <a:pt x="129499" y="68347"/>
                    <a:pt x="129759" y="68091"/>
                    <a:pt x="135748" y="63999"/>
                  </a:cubicBezTo>
                  <a:lnTo>
                    <a:pt x="162047" y="45842"/>
                  </a:lnTo>
                  <a:cubicBezTo>
                    <a:pt x="196419" y="22058"/>
                    <a:pt x="212563" y="10805"/>
                    <a:pt x="231051" y="9271"/>
                  </a:cubicBezTo>
                  <a:cubicBezTo>
                    <a:pt x="233915" y="9015"/>
                    <a:pt x="237039" y="8759"/>
                    <a:pt x="237039" y="3645"/>
                  </a:cubicBezTo>
                  <a:cubicBezTo>
                    <a:pt x="237039" y="1599"/>
                    <a:pt x="235217" y="320"/>
                    <a:pt x="233654" y="320"/>
                  </a:cubicBezTo>
                  <a:cubicBezTo>
                    <a:pt x="228186" y="320"/>
                    <a:pt x="221416" y="1087"/>
                    <a:pt x="215688" y="1087"/>
                  </a:cubicBezTo>
                  <a:cubicBezTo>
                    <a:pt x="208657" y="1087"/>
                    <a:pt x="191211" y="64"/>
                    <a:pt x="184180" y="64"/>
                  </a:cubicBezTo>
                  <a:cubicBezTo>
                    <a:pt x="182618" y="64"/>
                    <a:pt x="178712" y="64"/>
                    <a:pt x="178712" y="5691"/>
                  </a:cubicBezTo>
                  <a:cubicBezTo>
                    <a:pt x="178712" y="5946"/>
                    <a:pt x="178712" y="9015"/>
                    <a:pt x="182618" y="9271"/>
                  </a:cubicBezTo>
                  <a:cubicBezTo>
                    <a:pt x="185743" y="9527"/>
                    <a:pt x="189128" y="10038"/>
                    <a:pt x="189128" y="12851"/>
                  </a:cubicBezTo>
                  <a:cubicBezTo>
                    <a:pt x="189128" y="17455"/>
                    <a:pt x="181056" y="23081"/>
                    <a:pt x="177671" y="25382"/>
                  </a:cubicBezTo>
                  <a:lnTo>
                    <a:pt x="69088" y="100570"/>
                  </a:lnTo>
                  <a:lnTo>
                    <a:pt x="89659" y="20012"/>
                  </a:lnTo>
                  <a:cubicBezTo>
                    <a:pt x="92002" y="11317"/>
                    <a:pt x="92263" y="9271"/>
                    <a:pt x="112573" y="9271"/>
                  </a:cubicBezTo>
                  <a:cubicBezTo>
                    <a:pt x="116739" y="9271"/>
                    <a:pt x="120385" y="9271"/>
                    <a:pt x="120385" y="3900"/>
                  </a:cubicBezTo>
                  <a:cubicBezTo>
                    <a:pt x="120385" y="1599"/>
                    <a:pt x="118823" y="64"/>
                    <a:pt x="116219" y="64"/>
                  </a:cubicBezTo>
                  <a:cubicBezTo>
                    <a:pt x="108667" y="64"/>
                    <a:pt x="89659" y="1087"/>
                    <a:pt x="82108" y="1087"/>
                  </a:cubicBezTo>
                  <a:cubicBezTo>
                    <a:pt x="77681" y="1087"/>
                    <a:pt x="68567" y="1087"/>
                    <a:pt x="64141" y="831"/>
                  </a:cubicBezTo>
                  <a:cubicBezTo>
                    <a:pt x="58933" y="576"/>
                    <a:pt x="52684" y="64"/>
                    <a:pt x="47736" y="64"/>
                  </a:cubicBezTo>
                  <a:cubicBezTo>
                    <a:pt x="46174" y="64"/>
                    <a:pt x="42268" y="64"/>
                    <a:pt x="42268" y="5691"/>
                  </a:cubicBezTo>
                  <a:cubicBezTo>
                    <a:pt x="42268" y="9271"/>
                    <a:pt x="45132" y="9271"/>
                    <a:pt x="50861" y="9271"/>
                  </a:cubicBezTo>
                  <a:cubicBezTo>
                    <a:pt x="55027" y="9271"/>
                    <a:pt x="56069" y="9271"/>
                    <a:pt x="60756" y="9782"/>
                  </a:cubicBezTo>
                  <a:cubicBezTo>
                    <a:pt x="65964" y="10294"/>
                    <a:pt x="66484" y="10805"/>
                    <a:pt x="66484" y="13363"/>
                  </a:cubicBezTo>
                  <a:cubicBezTo>
                    <a:pt x="66484" y="13874"/>
                    <a:pt x="66484" y="15153"/>
                    <a:pt x="65443" y="18989"/>
                  </a:cubicBezTo>
                  <a:lnTo>
                    <a:pt x="30811" y="154787"/>
                  </a:lnTo>
                  <a:cubicBezTo>
                    <a:pt x="28728" y="163482"/>
                    <a:pt x="28207" y="165528"/>
                    <a:pt x="7897" y="165528"/>
                  </a:cubicBezTo>
                  <a:cubicBezTo>
                    <a:pt x="3210" y="165528"/>
                    <a:pt x="85" y="165528"/>
                    <a:pt x="85" y="171154"/>
                  </a:cubicBezTo>
                  <a:cubicBezTo>
                    <a:pt x="85" y="171410"/>
                    <a:pt x="85" y="174734"/>
                    <a:pt x="4251" y="174734"/>
                  </a:cubicBezTo>
                  <a:cubicBezTo>
                    <a:pt x="11803" y="174734"/>
                    <a:pt x="30551" y="173712"/>
                    <a:pt x="38102" y="173712"/>
                  </a:cubicBezTo>
                  <a:cubicBezTo>
                    <a:pt x="42528" y="173712"/>
                    <a:pt x="51642" y="173712"/>
                    <a:pt x="56069" y="173967"/>
                  </a:cubicBezTo>
                  <a:cubicBezTo>
                    <a:pt x="61277" y="174223"/>
                    <a:pt x="67786" y="174734"/>
                    <a:pt x="72734" y="174734"/>
                  </a:cubicBezTo>
                  <a:cubicBezTo>
                    <a:pt x="74296" y="174734"/>
                    <a:pt x="78202" y="174734"/>
                    <a:pt x="78202" y="169108"/>
                  </a:cubicBezTo>
                  <a:cubicBezTo>
                    <a:pt x="78202" y="165528"/>
                    <a:pt x="75077" y="165528"/>
                    <a:pt x="69869" y="165528"/>
                  </a:cubicBezTo>
                  <a:cubicBezTo>
                    <a:pt x="69609" y="165528"/>
                    <a:pt x="64662" y="165528"/>
                    <a:pt x="59975" y="165016"/>
                  </a:cubicBezTo>
                  <a:cubicBezTo>
                    <a:pt x="53986" y="164505"/>
                    <a:pt x="53986" y="163738"/>
                    <a:pt x="53986" y="161180"/>
                  </a:cubicBezTo>
                  <a:cubicBezTo>
                    <a:pt x="53986" y="159134"/>
                    <a:pt x="56590" y="149672"/>
                    <a:pt x="66224" y="112078"/>
                  </a:cubicBezTo>
                  <a:lnTo>
                    <a:pt x="109449" y="82157"/>
                  </a:lnTo>
                  <a:lnTo>
                    <a:pt x="147205" y="154020"/>
                  </a:lnTo>
                  <a:cubicBezTo>
                    <a:pt x="149028" y="157344"/>
                    <a:pt x="149028" y="157600"/>
                    <a:pt x="149028" y="158879"/>
                  </a:cubicBezTo>
                  <a:cubicBezTo>
                    <a:pt x="149028" y="164761"/>
                    <a:pt x="141737" y="165528"/>
                    <a:pt x="137050" y="165528"/>
                  </a:cubicBezTo>
                  <a:cubicBezTo>
                    <a:pt x="133925" y="165528"/>
                    <a:pt x="130280" y="165528"/>
                    <a:pt x="130280" y="171154"/>
                  </a:cubicBezTo>
                  <a:cubicBezTo>
                    <a:pt x="130280" y="171410"/>
                    <a:pt x="130540" y="174734"/>
                    <a:pt x="134706" y="174734"/>
                  </a:cubicBezTo>
                  <a:cubicBezTo>
                    <a:pt x="141997" y="174734"/>
                    <a:pt x="160745" y="173712"/>
                    <a:pt x="168036" y="173712"/>
                  </a:cubicBezTo>
                  <a:cubicBezTo>
                    <a:pt x="175848" y="173712"/>
                    <a:pt x="186264" y="174734"/>
                    <a:pt x="193554" y="174734"/>
                  </a:cubicBezTo>
                  <a:cubicBezTo>
                    <a:pt x="196939" y="174734"/>
                    <a:pt x="198762" y="172944"/>
                    <a:pt x="198762" y="169364"/>
                  </a:cubicBezTo>
                  <a:cubicBezTo>
                    <a:pt x="198762" y="165528"/>
                    <a:pt x="195377" y="165528"/>
                    <a:pt x="192773" y="165528"/>
                  </a:cubicBezTo>
                  <a:cubicBezTo>
                    <a:pt x="188086" y="165528"/>
                    <a:pt x="180014" y="165272"/>
                    <a:pt x="175588" y="157088"/>
                  </a:cubicBezTo>
                  <a:lnTo>
                    <a:pt x="131061" y="71927"/>
                  </a:lnTo>
                  <a:close/>
                </a:path>
              </a:pathLst>
            </a:custGeom>
            <a:solidFill>
              <a:srgbClr val="000000"/>
            </a:solidFill>
            <a:ln w="3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 descr="\documentclass{article}&#10;\usepackage{amsmath}&#10;\pagestyle{empty}&#10;\begin{document}&#10;&#10;$G_K$&#10;&#10;&#10;\end{document}" title="IguanaTex Vector Display">
            <a:extLst>
              <a:ext uri="{FF2B5EF4-FFF2-40B4-BE49-F238E27FC236}">
                <a16:creationId xmlns:a16="http://schemas.microsoft.com/office/drawing/2014/main" id="{D6F9A830-B528-2E67-30BE-7AA8892D3F9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77606" y="5301927"/>
            <a:ext cx="505600" cy="302933"/>
            <a:chOff x="5067390" y="7598576"/>
            <a:chExt cx="503614" cy="312367"/>
          </a:xfrm>
        </p:grpSpPr>
        <p:sp>
          <p:nvSpPr>
            <p:cNvPr id="29" name="Freeform: Shape 100">
              <a:extLst>
                <a:ext uri="{FF2B5EF4-FFF2-40B4-BE49-F238E27FC236}">
                  <a16:creationId xmlns:a16="http://schemas.microsoft.com/office/drawing/2014/main" id="{6F76D8D4-6E7E-FFA3-BF2F-18D4A703CC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67390" y="7598576"/>
              <a:ext cx="251532" cy="265603"/>
            </a:xfrm>
            <a:custGeom>
              <a:avLst/>
              <a:gdLst>
                <a:gd name="connsiteX0" fmla="*/ 251609 w 251532"/>
                <a:gd name="connsiteY0" fmla="*/ 3716 h 265603"/>
                <a:gd name="connsiteX1" fmla="*/ 247712 w 251532"/>
                <a:gd name="connsiteY1" fmla="*/ 63 h 265603"/>
                <a:gd name="connsiteX2" fmla="*/ 242398 w 251532"/>
                <a:gd name="connsiteY2" fmla="*/ 4447 h 265603"/>
                <a:gd name="connsiteX3" fmla="*/ 217599 w 251532"/>
                <a:gd name="connsiteY3" fmla="*/ 32578 h 265603"/>
                <a:gd name="connsiteX4" fmla="*/ 158790 w 251532"/>
                <a:gd name="connsiteY4" fmla="*/ 63 h 265603"/>
                <a:gd name="connsiteX5" fmla="*/ 77 w 251532"/>
                <a:gd name="connsiteY5" fmla="*/ 165563 h 265603"/>
                <a:gd name="connsiteX6" fmla="*/ 96793 w 251532"/>
                <a:gd name="connsiteY6" fmla="*/ 265667 h 265603"/>
                <a:gd name="connsiteX7" fmla="*/ 141077 w 251532"/>
                <a:gd name="connsiteY7" fmla="*/ 256899 h 265603"/>
                <a:gd name="connsiteX8" fmla="*/ 171898 w 251532"/>
                <a:gd name="connsiteY8" fmla="*/ 234613 h 265603"/>
                <a:gd name="connsiteX9" fmla="*/ 187841 w 251532"/>
                <a:gd name="connsiteY9" fmla="*/ 257264 h 265603"/>
                <a:gd name="connsiteX10" fmla="*/ 190321 w 251532"/>
                <a:gd name="connsiteY10" fmla="*/ 255803 h 265603"/>
                <a:gd name="connsiteX11" fmla="*/ 196343 w 251532"/>
                <a:gd name="connsiteY11" fmla="*/ 233517 h 265603"/>
                <a:gd name="connsiteX12" fmla="*/ 203074 w 251532"/>
                <a:gd name="connsiteY12" fmla="*/ 205385 h 265603"/>
                <a:gd name="connsiteX13" fmla="*/ 207680 w 251532"/>
                <a:gd name="connsiteY13" fmla="*/ 186753 h 265603"/>
                <a:gd name="connsiteX14" fmla="*/ 232125 w 251532"/>
                <a:gd name="connsiteY14" fmla="*/ 169216 h 265603"/>
                <a:gd name="connsiteX15" fmla="*/ 237793 w 251532"/>
                <a:gd name="connsiteY15" fmla="*/ 161909 h 265603"/>
                <a:gd name="connsiteX16" fmla="*/ 233187 w 251532"/>
                <a:gd name="connsiteY16" fmla="*/ 157891 h 265603"/>
                <a:gd name="connsiteX17" fmla="*/ 195989 w 251532"/>
                <a:gd name="connsiteY17" fmla="*/ 158987 h 265603"/>
                <a:gd name="connsiteX18" fmla="*/ 146391 w 251532"/>
                <a:gd name="connsiteY18" fmla="*/ 157891 h 265603"/>
                <a:gd name="connsiteX19" fmla="*/ 138951 w 251532"/>
                <a:gd name="connsiteY19" fmla="*/ 165198 h 265603"/>
                <a:gd name="connsiteX20" fmla="*/ 149579 w 251532"/>
                <a:gd name="connsiteY20" fmla="*/ 169216 h 265603"/>
                <a:gd name="connsiteX21" fmla="*/ 168356 w 251532"/>
                <a:gd name="connsiteY21" fmla="*/ 169947 h 265603"/>
                <a:gd name="connsiteX22" fmla="*/ 179338 w 251532"/>
                <a:gd name="connsiteY22" fmla="*/ 176889 h 265603"/>
                <a:gd name="connsiteX23" fmla="*/ 171898 w 251532"/>
                <a:gd name="connsiteY23" fmla="*/ 210135 h 265603"/>
                <a:gd name="connsiteX24" fmla="*/ 103524 w 251532"/>
                <a:gd name="connsiteY24" fmla="*/ 254341 h 265603"/>
                <a:gd name="connsiteX25" fmla="*/ 32315 w 251532"/>
                <a:gd name="connsiteY25" fmla="*/ 177619 h 265603"/>
                <a:gd name="connsiteX26" fmla="*/ 73057 w 251532"/>
                <a:gd name="connsiteY26" fmla="*/ 58518 h 265603"/>
                <a:gd name="connsiteX27" fmla="*/ 161625 w 251532"/>
                <a:gd name="connsiteY27" fmla="*/ 11388 h 265603"/>
                <a:gd name="connsiteX28" fmla="*/ 218662 w 251532"/>
                <a:gd name="connsiteY28" fmla="*/ 81899 h 265603"/>
                <a:gd name="connsiteX29" fmla="*/ 217599 w 251532"/>
                <a:gd name="connsiteY29" fmla="*/ 100532 h 265603"/>
                <a:gd name="connsiteX30" fmla="*/ 222914 w 251532"/>
                <a:gd name="connsiteY30" fmla="*/ 104185 h 265603"/>
                <a:gd name="connsiteX31" fmla="*/ 229290 w 251532"/>
                <a:gd name="connsiteY31" fmla="*/ 96879 h 265603"/>
                <a:gd name="connsiteX32" fmla="*/ 251609 w 251532"/>
                <a:gd name="connsiteY32" fmla="*/ 3716 h 26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1532" h="265603">
                  <a:moveTo>
                    <a:pt x="251609" y="3716"/>
                  </a:moveTo>
                  <a:cubicBezTo>
                    <a:pt x="251609" y="2620"/>
                    <a:pt x="250901" y="63"/>
                    <a:pt x="247712" y="63"/>
                  </a:cubicBezTo>
                  <a:cubicBezTo>
                    <a:pt x="246650" y="63"/>
                    <a:pt x="246295" y="428"/>
                    <a:pt x="242398" y="4447"/>
                  </a:cubicBezTo>
                  <a:lnTo>
                    <a:pt x="217599" y="32578"/>
                  </a:lnTo>
                  <a:cubicBezTo>
                    <a:pt x="214411" y="27463"/>
                    <a:pt x="198114" y="63"/>
                    <a:pt x="158790" y="63"/>
                  </a:cubicBezTo>
                  <a:cubicBezTo>
                    <a:pt x="79788" y="63"/>
                    <a:pt x="77" y="80803"/>
                    <a:pt x="77" y="165563"/>
                  </a:cubicBezTo>
                  <a:cubicBezTo>
                    <a:pt x="77" y="223652"/>
                    <a:pt x="39401" y="265667"/>
                    <a:pt x="96793" y="265667"/>
                  </a:cubicBezTo>
                  <a:cubicBezTo>
                    <a:pt x="112381" y="265667"/>
                    <a:pt x="128323" y="262379"/>
                    <a:pt x="141077" y="256899"/>
                  </a:cubicBezTo>
                  <a:cubicBezTo>
                    <a:pt x="158790" y="249592"/>
                    <a:pt x="165521" y="241919"/>
                    <a:pt x="171898" y="234613"/>
                  </a:cubicBezTo>
                  <a:cubicBezTo>
                    <a:pt x="175087" y="243746"/>
                    <a:pt x="184298" y="257264"/>
                    <a:pt x="187841" y="257264"/>
                  </a:cubicBezTo>
                  <a:cubicBezTo>
                    <a:pt x="189612" y="257264"/>
                    <a:pt x="190321" y="256168"/>
                    <a:pt x="190321" y="255803"/>
                  </a:cubicBezTo>
                  <a:cubicBezTo>
                    <a:pt x="191029" y="255072"/>
                    <a:pt x="194572" y="241189"/>
                    <a:pt x="196343" y="233517"/>
                  </a:cubicBezTo>
                  <a:lnTo>
                    <a:pt x="203074" y="205385"/>
                  </a:lnTo>
                  <a:cubicBezTo>
                    <a:pt x="204491" y="199174"/>
                    <a:pt x="206263" y="192964"/>
                    <a:pt x="207680" y="186753"/>
                  </a:cubicBezTo>
                  <a:cubicBezTo>
                    <a:pt x="211577" y="170312"/>
                    <a:pt x="211931" y="169582"/>
                    <a:pt x="232125" y="169216"/>
                  </a:cubicBezTo>
                  <a:cubicBezTo>
                    <a:pt x="233896" y="169216"/>
                    <a:pt x="237793" y="168851"/>
                    <a:pt x="237793" y="161909"/>
                  </a:cubicBezTo>
                  <a:cubicBezTo>
                    <a:pt x="237793" y="159352"/>
                    <a:pt x="236022" y="157891"/>
                    <a:pt x="233187" y="157891"/>
                  </a:cubicBezTo>
                  <a:cubicBezTo>
                    <a:pt x="225039" y="157891"/>
                    <a:pt x="204137" y="158987"/>
                    <a:pt x="195989" y="158987"/>
                  </a:cubicBezTo>
                  <a:cubicBezTo>
                    <a:pt x="185006" y="158987"/>
                    <a:pt x="157373" y="157891"/>
                    <a:pt x="146391" y="157891"/>
                  </a:cubicBezTo>
                  <a:cubicBezTo>
                    <a:pt x="143202" y="157891"/>
                    <a:pt x="138951" y="157891"/>
                    <a:pt x="138951" y="165198"/>
                  </a:cubicBezTo>
                  <a:cubicBezTo>
                    <a:pt x="138951" y="169216"/>
                    <a:pt x="141785" y="169216"/>
                    <a:pt x="149579" y="169216"/>
                  </a:cubicBezTo>
                  <a:cubicBezTo>
                    <a:pt x="149934" y="169216"/>
                    <a:pt x="160207" y="169216"/>
                    <a:pt x="168356" y="169947"/>
                  </a:cubicBezTo>
                  <a:cubicBezTo>
                    <a:pt x="177567" y="171043"/>
                    <a:pt x="179338" y="172139"/>
                    <a:pt x="179338" y="176889"/>
                  </a:cubicBezTo>
                  <a:cubicBezTo>
                    <a:pt x="179338" y="180177"/>
                    <a:pt x="175441" y="196617"/>
                    <a:pt x="171898" y="210135"/>
                  </a:cubicBezTo>
                  <a:cubicBezTo>
                    <a:pt x="161979" y="250322"/>
                    <a:pt x="115923" y="254341"/>
                    <a:pt x="103524" y="254341"/>
                  </a:cubicBezTo>
                  <a:cubicBezTo>
                    <a:pt x="69514" y="254341"/>
                    <a:pt x="32315" y="233517"/>
                    <a:pt x="32315" y="177619"/>
                  </a:cubicBezTo>
                  <a:cubicBezTo>
                    <a:pt x="32315" y="166294"/>
                    <a:pt x="35858" y="106012"/>
                    <a:pt x="73057" y="58518"/>
                  </a:cubicBezTo>
                  <a:cubicBezTo>
                    <a:pt x="92187" y="33674"/>
                    <a:pt x="126552" y="11388"/>
                    <a:pt x="161625" y="11388"/>
                  </a:cubicBezTo>
                  <a:cubicBezTo>
                    <a:pt x="197760" y="11388"/>
                    <a:pt x="218662" y="39520"/>
                    <a:pt x="218662" y="81899"/>
                  </a:cubicBezTo>
                  <a:cubicBezTo>
                    <a:pt x="218662" y="96513"/>
                    <a:pt x="217599" y="96879"/>
                    <a:pt x="217599" y="100532"/>
                  </a:cubicBezTo>
                  <a:cubicBezTo>
                    <a:pt x="217599" y="104185"/>
                    <a:pt x="221496" y="104185"/>
                    <a:pt x="222914" y="104185"/>
                  </a:cubicBezTo>
                  <a:cubicBezTo>
                    <a:pt x="227519" y="104185"/>
                    <a:pt x="227519" y="103455"/>
                    <a:pt x="229290" y="96879"/>
                  </a:cubicBezTo>
                  <a:lnTo>
                    <a:pt x="251609" y="3716"/>
                  </a:lnTo>
                  <a:close/>
                </a:path>
              </a:pathLst>
            </a:custGeom>
            <a:solidFill>
              <a:srgbClr val="000000"/>
            </a:solidFill>
            <a:ln w="35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1">
              <a:extLst>
                <a:ext uri="{FF2B5EF4-FFF2-40B4-BE49-F238E27FC236}">
                  <a16:creationId xmlns:a16="http://schemas.microsoft.com/office/drawing/2014/main" id="{6F28DABE-8551-8306-6C54-1916A984A57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45334" y="7736273"/>
              <a:ext cx="225670" cy="174670"/>
            </a:xfrm>
            <a:custGeom>
              <a:avLst/>
              <a:gdLst>
                <a:gd name="connsiteX0" fmla="*/ 124824 w 225670"/>
                <a:gd name="connsiteY0" fmla="*/ 71927 h 174670"/>
                <a:gd name="connsiteX1" fmla="*/ 123336 w 225670"/>
                <a:gd name="connsiteY1" fmla="*/ 68858 h 174670"/>
                <a:gd name="connsiteX2" fmla="*/ 129287 w 225670"/>
                <a:gd name="connsiteY2" fmla="*/ 63999 h 174670"/>
                <a:gd name="connsiteX3" fmla="*/ 154334 w 225670"/>
                <a:gd name="connsiteY3" fmla="*/ 45842 h 174670"/>
                <a:gd name="connsiteX4" fmla="*/ 220052 w 225670"/>
                <a:gd name="connsiteY4" fmla="*/ 9271 h 174670"/>
                <a:gd name="connsiteX5" fmla="*/ 225755 w 225670"/>
                <a:gd name="connsiteY5" fmla="*/ 3645 h 174670"/>
                <a:gd name="connsiteX6" fmla="*/ 222532 w 225670"/>
                <a:gd name="connsiteY6" fmla="*/ 320 h 174670"/>
                <a:gd name="connsiteX7" fmla="*/ 205420 w 225670"/>
                <a:gd name="connsiteY7" fmla="*/ 1087 h 174670"/>
                <a:gd name="connsiteX8" fmla="*/ 175413 w 225670"/>
                <a:gd name="connsiteY8" fmla="*/ 64 h 174670"/>
                <a:gd name="connsiteX9" fmla="*/ 170206 w 225670"/>
                <a:gd name="connsiteY9" fmla="*/ 5691 h 174670"/>
                <a:gd name="connsiteX10" fmla="*/ 173926 w 225670"/>
                <a:gd name="connsiteY10" fmla="*/ 9271 h 174670"/>
                <a:gd name="connsiteX11" fmla="*/ 180125 w 225670"/>
                <a:gd name="connsiteY11" fmla="*/ 12851 h 174670"/>
                <a:gd name="connsiteX12" fmla="*/ 169214 w 225670"/>
                <a:gd name="connsiteY12" fmla="*/ 25382 h 174670"/>
                <a:gd name="connsiteX13" fmla="*/ 65802 w 225670"/>
                <a:gd name="connsiteY13" fmla="*/ 100570 h 174670"/>
                <a:gd name="connsiteX14" fmla="*/ 85393 w 225670"/>
                <a:gd name="connsiteY14" fmla="*/ 20012 h 174670"/>
                <a:gd name="connsiteX15" fmla="*/ 107216 w 225670"/>
                <a:gd name="connsiteY15" fmla="*/ 9271 h 174670"/>
                <a:gd name="connsiteX16" fmla="*/ 114656 w 225670"/>
                <a:gd name="connsiteY16" fmla="*/ 3900 h 174670"/>
                <a:gd name="connsiteX17" fmla="*/ 110688 w 225670"/>
                <a:gd name="connsiteY17" fmla="*/ 64 h 174670"/>
                <a:gd name="connsiteX18" fmla="*/ 78201 w 225670"/>
                <a:gd name="connsiteY18" fmla="*/ 1087 h 174670"/>
                <a:gd name="connsiteX19" fmla="*/ 61090 w 225670"/>
                <a:gd name="connsiteY19" fmla="*/ 831 h 174670"/>
                <a:gd name="connsiteX20" fmla="*/ 45467 w 225670"/>
                <a:gd name="connsiteY20" fmla="*/ 64 h 174670"/>
                <a:gd name="connsiteX21" fmla="*/ 40259 w 225670"/>
                <a:gd name="connsiteY21" fmla="*/ 5691 h 174670"/>
                <a:gd name="connsiteX22" fmla="*/ 48443 w 225670"/>
                <a:gd name="connsiteY22" fmla="*/ 9271 h 174670"/>
                <a:gd name="connsiteX23" fmla="*/ 57866 w 225670"/>
                <a:gd name="connsiteY23" fmla="*/ 9782 h 174670"/>
                <a:gd name="connsiteX24" fmla="*/ 63322 w 225670"/>
                <a:gd name="connsiteY24" fmla="*/ 13363 h 174670"/>
                <a:gd name="connsiteX25" fmla="*/ 62330 w 225670"/>
                <a:gd name="connsiteY25" fmla="*/ 18989 h 174670"/>
                <a:gd name="connsiteX26" fmla="*/ 29347 w 225670"/>
                <a:gd name="connsiteY26" fmla="*/ 154787 h 174670"/>
                <a:gd name="connsiteX27" fmla="*/ 7524 w 225670"/>
                <a:gd name="connsiteY27" fmla="*/ 165528 h 174670"/>
                <a:gd name="connsiteX28" fmla="*/ 85 w 225670"/>
                <a:gd name="connsiteY28" fmla="*/ 171154 h 174670"/>
                <a:gd name="connsiteX29" fmla="*/ 4052 w 225670"/>
                <a:gd name="connsiteY29" fmla="*/ 174734 h 174670"/>
                <a:gd name="connsiteX30" fmla="*/ 36291 w 225670"/>
                <a:gd name="connsiteY30" fmla="*/ 173712 h 174670"/>
                <a:gd name="connsiteX31" fmla="*/ 53402 w 225670"/>
                <a:gd name="connsiteY31" fmla="*/ 173967 h 174670"/>
                <a:gd name="connsiteX32" fmla="*/ 69274 w 225670"/>
                <a:gd name="connsiteY32" fmla="*/ 174734 h 174670"/>
                <a:gd name="connsiteX33" fmla="*/ 74482 w 225670"/>
                <a:gd name="connsiteY33" fmla="*/ 169108 h 174670"/>
                <a:gd name="connsiteX34" fmla="*/ 66546 w 225670"/>
                <a:gd name="connsiteY34" fmla="*/ 165528 h 174670"/>
                <a:gd name="connsiteX35" fmla="*/ 57122 w 225670"/>
                <a:gd name="connsiteY35" fmla="*/ 165016 h 174670"/>
                <a:gd name="connsiteX36" fmla="*/ 51418 w 225670"/>
                <a:gd name="connsiteY36" fmla="*/ 161180 h 174670"/>
                <a:gd name="connsiteX37" fmla="*/ 63074 w 225670"/>
                <a:gd name="connsiteY37" fmla="*/ 112078 h 174670"/>
                <a:gd name="connsiteX38" fmla="*/ 104240 w 225670"/>
                <a:gd name="connsiteY38" fmla="*/ 82157 h 174670"/>
                <a:gd name="connsiteX39" fmla="*/ 140199 w 225670"/>
                <a:gd name="connsiteY39" fmla="*/ 154020 h 174670"/>
                <a:gd name="connsiteX40" fmla="*/ 141935 w 225670"/>
                <a:gd name="connsiteY40" fmla="*/ 158879 h 174670"/>
                <a:gd name="connsiteX41" fmla="*/ 130527 w 225670"/>
                <a:gd name="connsiteY41" fmla="*/ 165528 h 174670"/>
                <a:gd name="connsiteX42" fmla="*/ 124080 w 225670"/>
                <a:gd name="connsiteY42" fmla="*/ 171154 h 174670"/>
                <a:gd name="connsiteX43" fmla="*/ 128295 w 225670"/>
                <a:gd name="connsiteY43" fmla="*/ 174734 h 174670"/>
                <a:gd name="connsiteX44" fmla="*/ 160038 w 225670"/>
                <a:gd name="connsiteY44" fmla="*/ 173712 h 174670"/>
                <a:gd name="connsiteX45" fmla="*/ 184341 w 225670"/>
                <a:gd name="connsiteY45" fmla="*/ 174734 h 174670"/>
                <a:gd name="connsiteX46" fmla="*/ 189301 w 225670"/>
                <a:gd name="connsiteY46" fmla="*/ 169364 h 174670"/>
                <a:gd name="connsiteX47" fmla="*/ 183597 w 225670"/>
                <a:gd name="connsiteY47" fmla="*/ 165528 h 174670"/>
                <a:gd name="connsiteX48" fmla="*/ 167230 w 225670"/>
                <a:gd name="connsiteY48" fmla="*/ 157088 h 174670"/>
                <a:gd name="connsiteX49" fmla="*/ 124824 w 225670"/>
                <a:gd name="connsiteY49" fmla="*/ 71927 h 1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5670" h="174670">
                  <a:moveTo>
                    <a:pt x="124824" y="71927"/>
                  </a:moveTo>
                  <a:cubicBezTo>
                    <a:pt x="123832" y="69881"/>
                    <a:pt x="123336" y="69114"/>
                    <a:pt x="123336" y="68858"/>
                  </a:cubicBezTo>
                  <a:cubicBezTo>
                    <a:pt x="123336" y="68347"/>
                    <a:pt x="123584" y="68091"/>
                    <a:pt x="129287" y="63999"/>
                  </a:cubicBezTo>
                  <a:lnTo>
                    <a:pt x="154334" y="45842"/>
                  </a:lnTo>
                  <a:cubicBezTo>
                    <a:pt x="187069" y="22058"/>
                    <a:pt x="202444" y="10805"/>
                    <a:pt x="220052" y="9271"/>
                  </a:cubicBezTo>
                  <a:cubicBezTo>
                    <a:pt x="222780" y="9015"/>
                    <a:pt x="225755" y="8759"/>
                    <a:pt x="225755" y="3645"/>
                  </a:cubicBezTo>
                  <a:cubicBezTo>
                    <a:pt x="225755" y="1599"/>
                    <a:pt x="224020" y="320"/>
                    <a:pt x="222532" y="320"/>
                  </a:cubicBezTo>
                  <a:cubicBezTo>
                    <a:pt x="217324" y="320"/>
                    <a:pt x="210876" y="1087"/>
                    <a:pt x="205420" y="1087"/>
                  </a:cubicBezTo>
                  <a:cubicBezTo>
                    <a:pt x="198725" y="1087"/>
                    <a:pt x="182109" y="64"/>
                    <a:pt x="175413" y="64"/>
                  </a:cubicBezTo>
                  <a:cubicBezTo>
                    <a:pt x="173926" y="64"/>
                    <a:pt x="170206" y="64"/>
                    <a:pt x="170206" y="5691"/>
                  </a:cubicBezTo>
                  <a:cubicBezTo>
                    <a:pt x="170206" y="5946"/>
                    <a:pt x="170206" y="9015"/>
                    <a:pt x="173926" y="9271"/>
                  </a:cubicBezTo>
                  <a:cubicBezTo>
                    <a:pt x="176901" y="9527"/>
                    <a:pt x="180125" y="10038"/>
                    <a:pt x="180125" y="12851"/>
                  </a:cubicBezTo>
                  <a:cubicBezTo>
                    <a:pt x="180125" y="17455"/>
                    <a:pt x="172438" y="23081"/>
                    <a:pt x="169214" y="25382"/>
                  </a:cubicBezTo>
                  <a:lnTo>
                    <a:pt x="65802" y="100570"/>
                  </a:lnTo>
                  <a:lnTo>
                    <a:pt x="85393" y="20012"/>
                  </a:lnTo>
                  <a:cubicBezTo>
                    <a:pt x="87625" y="11317"/>
                    <a:pt x="87873" y="9271"/>
                    <a:pt x="107216" y="9271"/>
                  </a:cubicBezTo>
                  <a:cubicBezTo>
                    <a:pt x="111184" y="9271"/>
                    <a:pt x="114656" y="9271"/>
                    <a:pt x="114656" y="3900"/>
                  </a:cubicBezTo>
                  <a:cubicBezTo>
                    <a:pt x="114656" y="1599"/>
                    <a:pt x="113168" y="64"/>
                    <a:pt x="110688" y="64"/>
                  </a:cubicBezTo>
                  <a:cubicBezTo>
                    <a:pt x="103496" y="64"/>
                    <a:pt x="85393" y="1087"/>
                    <a:pt x="78201" y="1087"/>
                  </a:cubicBezTo>
                  <a:cubicBezTo>
                    <a:pt x="73986" y="1087"/>
                    <a:pt x="65306" y="1087"/>
                    <a:pt x="61090" y="831"/>
                  </a:cubicBezTo>
                  <a:cubicBezTo>
                    <a:pt x="56130" y="576"/>
                    <a:pt x="50179" y="64"/>
                    <a:pt x="45467" y="64"/>
                  </a:cubicBezTo>
                  <a:cubicBezTo>
                    <a:pt x="43979" y="64"/>
                    <a:pt x="40259" y="64"/>
                    <a:pt x="40259" y="5691"/>
                  </a:cubicBezTo>
                  <a:cubicBezTo>
                    <a:pt x="40259" y="9271"/>
                    <a:pt x="42987" y="9271"/>
                    <a:pt x="48443" y="9271"/>
                  </a:cubicBezTo>
                  <a:cubicBezTo>
                    <a:pt x="52410" y="9271"/>
                    <a:pt x="53402" y="9271"/>
                    <a:pt x="57866" y="9782"/>
                  </a:cubicBezTo>
                  <a:cubicBezTo>
                    <a:pt x="62826" y="10294"/>
                    <a:pt x="63322" y="10805"/>
                    <a:pt x="63322" y="13363"/>
                  </a:cubicBezTo>
                  <a:cubicBezTo>
                    <a:pt x="63322" y="13874"/>
                    <a:pt x="63322" y="15153"/>
                    <a:pt x="62330" y="18989"/>
                  </a:cubicBezTo>
                  <a:lnTo>
                    <a:pt x="29347" y="154787"/>
                  </a:lnTo>
                  <a:cubicBezTo>
                    <a:pt x="27363" y="163482"/>
                    <a:pt x="26867" y="165528"/>
                    <a:pt x="7524" y="165528"/>
                  </a:cubicBezTo>
                  <a:cubicBezTo>
                    <a:pt x="3060" y="165528"/>
                    <a:pt x="85" y="165528"/>
                    <a:pt x="85" y="171154"/>
                  </a:cubicBezTo>
                  <a:cubicBezTo>
                    <a:pt x="85" y="171410"/>
                    <a:pt x="85" y="174734"/>
                    <a:pt x="4052" y="174734"/>
                  </a:cubicBezTo>
                  <a:cubicBezTo>
                    <a:pt x="11244" y="174734"/>
                    <a:pt x="29099" y="173712"/>
                    <a:pt x="36291" y="173712"/>
                  </a:cubicBezTo>
                  <a:cubicBezTo>
                    <a:pt x="40507" y="173712"/>
                    <a:pt x="49187" y="173712"/>
                    <a:pt x="53402" y="173967"/>
                  </a:cubicBezTo>
                  <a:cubicBezTo>
                    <a:pt x="58362" y="174223"/>
                    <a:pt x="64562" y="174734"/>
                    <a:pt x="69274" y="174734"/>
                  </a:cubicBezTo>
                  <a:cubicBezTo>
                    <a:pt x="70762" y="174734"/>
                    <a:pt x="74482" y="174734"/>
                    <a:pt x="74482" y="169108"/>
                  </a:cubicBezTo>
                  <a:cubicBezTo>
                    <a:pt x="74482" y="165528"/>
                    <a:pt x="71506" y="165528"/>
                    <a:pt x="66546" y="165528"/>
                  </a:cubicBezTo>
                  <a:cubicBezTo>
                    <a:pt x="66298" y="165528"/>
                    <a:pt x="61586" y="165528"/>
                    <a:pt x="57122" y="165016"/>
                  </a:cubicBezTo>
                  <a:cubicBezTo>
                    <a:pt x="51418" y="164505"/>
                    <a:pt x="51418" y="163738"/>
                    <a:pt x="51418" y="161180"/>
                  </a:cubicBezTo>
                  <a:cubicBezTo>
                    <a:pt x="51418" y="159134"/>
                    <a:pt x="53898" y="149672"/>
                    <a:pt x="63074" y="112078"/>
                  </a:cubicBezTo>
                  <a:lnTo>
                    <a:pt x="104240" y="82157"/>
                  </a:lnTo>
                  <a:lnTo>
                    <a:pt x="140199" y="154020"/>
                  </a:lnTo>
                  <a:cubicBezTo>
                    <a:pt x="141935" y="157344"/>
                    <a:pt x="141935" y="157600"/>
                    <a:pt x="141935" y="158879"/>
                  </a:cubicBezTo>
                  <a:cubicBezTo>
                    <a:pt x="141935" y="164761"/>
                    <a:pt x="134991" y="165528"/>
                    <a:pt x="130527" y="165528"/>
                  </a:cubicBezTo>
                  <a:cubicBezTo>
                    <a:pt x="127551" y="165528"/>
                    <a:pt x="124080" y="165528"/>
                    <a:pt x="124080" y="171154"/>
                  </a:cubicBezTo>
                  <a:cubicBezTo>
                    <a:pt x="124080" y="171410"/>
                    <a:pt x="124328" y="174734"/>
                    <a:pt x="128295" y="174734"/>
                  </a:cubicBezTo>
                  <a:cubicBezTo>
                    <a:pt x="135239" y="174734"/>
                    <a:pt x="153094" y="173712"/>
                    <a:pt x="160038" y="173712"/>
                  </a:cubicBezTo>
                  <a:cubicBezTo>
                    <a:pt x="167478" y="173712"/>
                    <a:pt x="177397" y="174734"/>
                    <a:pt x="184341" y="174734"/>
                  </a:cubicBezTo>
                  <a:cubicBezTo>
                    <a:pt x="187565" y="174734"/>
                    <a:pt x="189301" y="172944"/>
                    <a:pt x="189301" y="169364"/>
                  </a:cubicBezTo>
                  <a:cubicBezTo>
                    <a:pt x="189301" y="165528"/>
                    <a:pt x="186077" y="165528"/>
                    <a:pt x="183597" y="165528"/>
                  </a:cubicBezTo>
                  <a:cubicBezTo>
                    <a:pt x="179133" y="165528"/>
                    <a:pt x="171446" y="165272"/>
                    <a:pt x="167230" y="157088"/>
                  </a:cubicBezTo>
                  <a:lnTo>
                    <a:pt x="124824" y="71927"/>
                  </a:lnTo>
                  <a:close/>
                </a:path>
              </a:pathLst>
            </a:custGeom>
            <a:solidFill>
              <a:srgbClr val="000000"/>
            </a:solidFill>
            <a:ln w="35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 descr="\documentclass{article}&#10;\usepackage{amsmath}&#10;\pagestyle{empty}&#10;\begin{document}&#10;&#10;&#10;$\lambda \leq 120$ bits&#10;&#10;\end{document}" title="IguanaTex Vector Display">
            <a:extLst>
              <a:ext uri="{FF2B5EF4-FFF2-40B4-BE49-F238E27FC236}">
                <a16:creationId xmlns:a16="http://schemas.microsoft.com/office/drawing/2014/main" id="{449B4674-3CCF-C284-8C85-76B32326A16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2806" y="6114727"/>
            <a:ext cx="1204114" cy="189257"/>
            <a:chOff x="2520096" y="7684776"/>
            <a:chExt cx="1207993" cy="195171"/>
          </a:xfrm>
        </p:grpSpPr>
        <p:sp>
          <p:nvSpPr>
            <p:cNvPr id="32" name="Freeform: Shape 38">
              <a:extLst>
                <a:ext uri="{FF2B5EF4-FFF2-40B4-BE49-F238E27FC236}">
                  <a16:creationId xmlns:a16="http://schemas.microsoft.com/office/drawing/2014/main" id="{AD660B51-F6CF-7336-CE12-C12F2A847B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20096" y="7684776"/>
              <a:ext cx="113266" cy="166048"/>
            </a:xfrm>
            <a:custGeom>
              <a:avLst/>
              <a:gdLst>
                <a:gd name="connsiteX0" fmla="*/ 69638 w 113266"/>
                <a:gd name="connsiteY0" fmla="*/ 94478 h 166048"/>
                <a:gd name="connsiteX1" fmla="*/ 93664 w 113266"/>
                <a:gd name="connsiteY1" fmla="*/ 160474 h 166048"/>
                <a:gd name="connsiteX2" fmla="*/ 105792 w 113266"/>
                <a:gd name="connsiteY2" fmla="*/ 165641 h 166048"/>
                <a:gd name="connsiteX3" fmla="*/ 110826 w 113266"/>
                <a:gd name="connsiteY3" fmla="*/ 165641 h 166048"/>
                <a:gd name="connsiteX4" fmla="*/ 113343 w 113266"/>
                <a:gd name="connsiteY4" fmla="*/ 163293 h 166048"/>
                <a:gd name="connsiteX5" fmla="*/ 112199 w 113266"/>
                <a:gd name="connsiteY5" fmla="*/ 161179 h 166048"/>
                <a:gd name="connsiteX6" fmla="*/ 106936 w 113266"/>
                <a:gd name="connsiteY6" fmla="*/ 150375 h 166048"/>
                <a:gd name="connsiteX7" fmla="*/ 60256 w 113266"/>
                <a:gd name="connsiteY7" fmla="*/ 16738 h 166048"/>
                <a:gd name="connsiteX8" fmla="*/ 32340 w 113266"/>
                <a:gd name="connsiteY8" fmla="*/ 63 h 166048"/>
                <a:gd name="connsiteX9" fmla="*/ 28222 w 113266"/>
                <a:gd name="connsiteY9" fmla="*/ 2646 h 166048"/>
                <a:gd name="connsiteX10" fmla="*/ 30281 w 113266"/>
                <a:gd name="connsiteY10" fmla="*/ 4995 h 166048"/>
                <a:gd name="connsiteX11" fmla="*/ 45154 w 113266"/>
                <a:gd name="connsiteY11" fmla="*/ 23784 h 166048"/>
                <a:gd name="connsiteX12" fmla="*/ 67350 w 113266"/>
                <a:gd name="connsiteY12" fmla="*/ 87667 h 166048"/>
                <a:gd name="connsiteX13" fmla="*/ 4195 w 113266"/>
                <a:gd name="connsiteY13" fmla="*/ 152019 h 166048"/>
                <a:gd name="connsiteX14" fmla="*/ 77 w 113266"/>
                <a:gd name="connsiteY14" fmla="*/ 159300 h 166048"/>
                <a:gd name="connsiteX15" fmla="*/ 6941 w 113266"/>
                <a:gd name="connsiteY15" fmla="*/ 166111 h 166048"/>
                <a:gd name="connsiteX16" fmla="*/ 14492 w 113266"/>
                <a:gd name="connsiteY16" fmla="*/ 161179 h 166048"/>
                <a:gd name="connsiteX17" fmla="*/ 69638 w 113266"/>
                <a:gd name="connsiteY17" fmla="*/ 94478 h 16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266" h="166048">
                  <a:moveTo>
                    <a:pt x="69638" y="94478"/>
                  </a:moveTo>
                  <a:cubicBezTo>
                    <a:pt x="79020" y="119138"/>
                    <a:pt x="90003" y="155072"/>
                    <a:pt x="93664" y="160474"/>
                  </a:cubicBezTo>
                  <a:cubicBezTo>
                    <a:pt x="97325" y="165641"/>
                    <a:pt x="99613" y="165641"/>
                    <a:pt x="105792" y="165641"/>
                  </a:cubicBezTo>
                  <a:lnTo>
                    <a:pt x="110826" y="165641"/>
                  </a:lnTo>
                  <a:cubicBezTo>
                    <a:pt x="113114" y="165406"/>
                    <a:pt x="113343" y="163997"/>
                    <a:pt x="113343" y="163293"/>
                  </a:cubicBezTo>
                  <a:cubicBezTo>
                    <a:pt x="113343" y="162588"/>
                    <a:pt x="112885" y="162118"/>
                    <a:pt x="112199" y="161179"/>
                  </a:cubicBezTo>
                  <a:cubicBezTo>
                    <a:pt x="109910" y="158595"/>
                    <a:pt x="108537" y="155072"/>
                    <a:pt x="106936" y="150375"/>
                  </a:cubicBezTo>
                  <a:lnTo>
                    <a:pt x="60256" y="16738"/>
                  </a:lnTo>
                  <a:cubicBezTo>
                    <a:pt x="55451" y="3116"/>
                    <a:pt x="43095" y="63"/>
                    <a:pt x="32340" y="63"/>
                  </a:cubicBezTo>
                  <a:cubicBezTo>
                    <a:pt x="31196" y="63"/>
                    <a:pt x="28222" y="63"/>
                    <a:pt x="28222" y="2646"/>
                  </a:cubicBezTo>
                  <a:cubicBezTo>
                    <a:pt x="28222" y="4525"/>
                    <a:pt x="30052" y="4995"/>
                    <a:pt x="30281" y="4995"/>
                  </a:cubicBezTo>
                  <a:cubicBezTo>
                    <a:pt x="37832" y="6404"/>
                    <a:pt x="39434" y="7813"/>
                    <a:pt x="45154" y="23784"/>
                  </a:cubicBezTo>
                  <a:lnTo>
                    <a:pt x="67350" y="87667"/>
                  </a:lnTo>
                  <a:lnTo>
                    <a:pt x="4195" y="152019"/>
                  </a:lnTo>
                  <a:cubicBezTo>
                    <a:pt x="1450" y="154838"/>
                    <a:pt x="77" y="156247"/>
                    <a:pt x="77" y="159300"/>
                  </a:cubicBezTo>
                  <a:cubicBezTo>
                    <a:pt x="77" y="163293"/>
                    <a:pt x="3280" y="166111"/>
                    <a:pt x="6941" y="166111"/>
                  </a:cubicBezTo>
                  <a:cubicBezTo>
                    <a:pt x="10602" y="166111"/>
                    <a:pt x="12662" y="163527"/>
                    <a:pt x="14492" y="161179"/>
                  </a:cubicBezTo>
                  <a:lnTo>
                    <a:pt x="69638" y="94478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9">
              <a:extLst>
                <a:ext uri="{FF2B5EF4-FFF2-40B4-BE49-F238E27FC236}">
                  <a16:creationId xmlns:a16="http://schemas.microsoft.com/office/drawing/2014/main" id="{C9A84BE1-3C43-756A-0257-E2513D7CFB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23999" y="7698398"/>
              <a:ext cx="139809" cy="181549"/>
            </a:xfrm>
            <a:custGeom>
              <a:avLst/>
              <a:gdLst>
                <a:gd name="connsiteX0" fmla="*/ 135547 w 139809"/>
                <a:gd name="connsiteY0" fmla="*/ 9927 h 181549"/>
                <a:gd name="connsiteX1" fmla="*/ 139894 w 139809"/>
                <a:gd name="connsiteY1" fmla="*/ 4760 h 181549"/>
                <a:gd name="connsiteX2" fmla="*/ 135318 w 139809"/>
                <a:gd name="connsiteY2" fmla="*/ 63 h 181549"/>
                <a:gd name="connsiteX3" fmla="*/ 131199 w 139809"/>
                <a:gd name="connsiteY3" fmla="*/ 1472 h 181549"/>
                <a:gd name="connsiteX4" fmla="*/ 4662 w 139809"/>
                <a:gd name="connsiteY4" fmla="*/ 62771 h 181549"/>
                <a:gd name="connsiteX5" fmla="*/ 85 w 139809"/>
                <a:gd name="connsiteY5" fmla="*/ 68173 h 181549"/>
                <a:gd name="connsiteX6" fmla="*/ 4662 w 139809"/>
                <a:gd name="connsiteY6" fmla="*/ 73340 h 181549"/>
                <a:gd name="connsiteX7" fmla="*/ 131199 w 139809"/>
                <a:gd name="connsiteY7" fmla="*/ 134404 h 181549"/>
                <a:gd name="connsiteX8" fmla="*/ 135318 w 139809"/>
                <a:gd name="connsiteY8" fmla="*/ 136048 h 181549"/>
                <a:gd name="connsiteX9" fmla="*/ 139894 w 139809"/>
                <a:gd name="connsiteY9" fmla="*/ 131351 h 181549"/>
                <a:gd name="connsiteX10" fmla="*/ 135089 w 139809"/>
                <a:gd name="connsiteY10" fmla="*/ 125949 h 181549"/>
                <a:gd name="connsiteX11" fmla="*/ 15416 w 139809"/>
                <a:gd name="connsiteY11" fmla="*/ 68173 h 181549"/>
                <a:gd name="connsiteX12" fmla="*/ 135547 w 139809"/>
                <a:gd name="connsiteY12" fmla="*/ 9927 h 181549"/>
                <a:gd name="connsiteX13" fmla="*/ 131886 w 139809"/>
                <a:gd name="connsiteY13" fmla="*/ 181612 h 181549"/>
                <a:gd name="connsiteX14" fmla="*/ 139894 w 139809"/>
                <a:gd name="connsiteY14" fmla="*/ 176915 h 181549"/>
                <a:gd name="connsiteX15" fmla="*/ 131657 w 139809"/>
                <a:gd name="connsiteY15" fmla="*/ 172217 h 181549"/>
                <a:gd name="connsiteX16" fmla="*/ 8323 w 139809"/>
                <a:gd name="connsiteY16" fmla="*/ 172217 h 181549"/>
                <a:gd name="connsiteX17" fmla="*/ 85 w 139809"/>
                <a:gd name="connsiteY17" fmla="*/ 176915 h 181549"/>
                <a:gd name="connsiteX18" fmla="*/ 8094 w 139809"/>
                <a:gd name="connsiteY18" fmla="*/ 181612 h 181549"/>
                <a:gd name="connsiteX19" fmla="*/ 131886 w 139809"/>
                <a:gd name="connsiteY19" fmla="*/ 181612 h 1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9" h="181549">
                  <a:moveTo>
                    <a:pt x="135547" y="9927"/>
                  </a:moveTo>
                  <a:cubicBezTo>
                    <a:pt x="138064" y="8753"/>
                    <a:pt x="139894" y="7578"/>
                    <a:pt x="139894" y="4760"/>
                  </a:cubicBezTo>
                  <a:cubicBezTo>
                    <a:pt x="139894" y="2177"/>
                    <a:pt x="138064" y="63"/>
                    <a:pt x="135318" y="63"/>
                  </a:cubicBezTo>
                  <a:cubicBezTo>
                    <a:pt x="134174" y="63"/>
                    <a:pt x="132115" y="1002"/>
                    <a:pt x="131199" y="1472"/>
                  </a:cubicBezTo>
                  <a:lnTo>
                    <a:pt x="4662" y="62771"/>
                  </a:lnTo>
                  <a:cubicBezTo>
                    <a:pt x="772" y="64650"/>
                    <a:pt x="85" y="66294"/>
                    <a:pt x="85" y="68173"/>
                  </a:cubicBezTo>
                  <a:cubicBezTo>
                    <a:pt x="85" y="70287"/>
                    <a:pt x="1458" y="71931"/>
                    <a:pt x="4662" y="73340"/>
                  </a:cubicBezTo>
                  <a:lnTo>
                    <a:pt x="131199" y="134404"/>
                  </a:lnTo>
                  <a:cubicBezTo>
                    <a:pt x="134174" y="136048"/>
                    <a:pt x="134632" y="136048"/>
                    <a:pt x="135318" y="136048"/>
                  </a:cubicBezTo>
                  <a:cubicBezTo>
                    <a:pt x="137835" y="136048"/>
                    <a:pt x="139894" y="133935"/>
                    <a:pt x="139894" y="131351"/>
                  </a:cubicBezTo>
                  <a:cubicBezTo>
                    <a:pt x="139894" y="129237"/>
                    <a:pt x="138979" y="127828"/>
                    <a:pt x="135089" y="125949"/>
                  </a:cubicBezTo>
                  <a:lnTo>
                    <a:pt x="15416" y="68173"/>
                  </a:lnTo>
                  <a:lnTo>
                    <a:pt x="135547" y="9927"/>
                  </a:lnTo>
                  <a:close/>
                  <a:moveTo>
                    <a:pt x="131886" y="181612"/>
                  </a:moveTo>
                  <a:cubicBezTo>
                    <a:pt x="135776" y="181612"/>
                    <a:pt x="139894" y="181612"/>
                    <a:pt x="139894" y="176915"/>
                  </a:cubicBezTo>
                  <a:cubicBezTo>
                    <a:pt x="139894" y="172217"/>
                    <a:pt x="135089" y="172217"/>
                    <a:pt x="131657" y="172217"/>
                  </a:cubicBezTo>
                  <a:lnTo>
                    <a:pt x="8323" y="172217"/>
                  </a:lnTo>
                  <a:cubicBezTo>
                    <a:pt x="4891" y="172217"/>
                    <a:pt x="85" y="172217"/>
                    <a:pt x="85" y="176915"/>
                  </a:cubicBezTo>
                  <a:cubicBezTo>
                    <a:pt x="85" y="181612"/>
                    <a:pt x="4204" y="181612"/>
                    <a:pt x="8094" y="181612"/>
                  </a:cubicBezTo>
                  <a:lnTo>
                    <a:pt x="131886" y="181612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0">
              <a:extLst>
                <a:ext uri="{FF2B5EF4-FFF2-40B4-BE49-F238E27FC236}">
                  <a16:creationId xmlns:a16="http://schemas.microsoft.com/office/drawing/2014/main" id="{517115E8-D28E-3594-2FD9-3D71AE52C89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966903" y="7691352"/>
              <a:ext cx="75510" cy="156418"/>
            </a:xfrm>
            <a:custGeom>
              <a:avLst/>
              <a:gdLst>
                <a:gd name="connsiteX0" fmla="*/ 47004 w 75510"/>
                <a:gd name="connsiteY0" fmla="*/ 6169 h 156418"/>
                <a:gd name="connsiteX1" fmla="*/ 41741 w 75510"/>
                <a:gd name="connsiteY1" fmla="*/ 63 h 156418"/>
                <a:gd name="connsiteX2" fmla="*/ 96 w 75510"/>
                <a:gd name="connsiteY2" fmla="*/ 15094 h 156418"/>
                <a:gd name="connsiteX3" fmla="*/ 96 w 75510"/>
                <a:gd name="connsiteY3" fmla="*/ 22375 h 156418"/>
                <a:gd name="connsiteX4" fmla="*/ 30071 w 75510"/>
                <a:gd name="connsiteY4" fmla="*/ 16268 h 156418"/>
                <a:gd name="connsiteX5" fmla="*/ 30071 w 75510"/>
                <a:gd name="connsiteY5" fmla="*/ 137927 h 156418"/>
                <a:gd name="connsiteX6" fmla="*/ 8791 w 75510"/>
                <a:gd name="connsiteY6" fmla="*/ 149201 h 156418"/>
                <a:gd name="connsiteX7" fmla="*/ 1469 w 75510"/>
                <a:gd name="connsiteY7" fmla="*/ 149201 h 156418"/>
                <a:gd name="connsiteX8" fmla="*/ 1469 w 75510"/>
                <a:gd name="connsiteY8" fmla="*/ 156482 h 156418"/>
                <a:gd name="connsiteX9" fmla="*/ 38538 w 75510"/>
                <a:gd name="connsiteY9" fmla="*/ 155777 h 156418"/>
                <a:gd name="connsiteX10" fmla="*/ 75606 w 75510"/>
                <a:gd name="connsiteY10" fmla="*/ 156482 h 156418"/>
                <a:gd name="connsiteX11" fmla="*/ 75606 w 75510"/>
                <a:gd name="connsiteY11" fmla="*/ 149201 h 156418"/>
                <a:gd name="connsiteX12" fmla="*/ 68284 w 75510"/>
                <a:gd name="connsiteY12" fmla="*/ 149201 h 156418"/>
                <a:gd name="connsiteX13" fmla="*/ 47004 w 75510"/>
                <a:gd name="connsiteY13" fmla="*/ 137927 h 156418"/>
                <a:gd name="connsiteX14" fmla="*/ 47004 w 75510"/>
                <a:gd name="connsiteY14" fmla="*/ 6169 h 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510" h="156418">
                  <a:moveTo>
                    <a:pt x="47004" y="6169"/>
                  </a:moveTo>
                  <a:cubicBezTo>
                    <a:pt x="47004" y="532"/>
                    <a:pt x="47004" y="63"/>
                    <a:pt x="41741" y="63"/>
                  </a:cubicBezTo>
                  <a:cubicBezTo>
                    <a:pt x="27554" y="15094"/>
                    <a:pt x="7418" y="15094"/>
                    <a:pt x="96" y="15094"/>
                  </a:cubicBezTo>
                  <a:lnTo>
                    <a:pt x="96" y="22375"/>
                  </a:lnTo>
                  <a:cubicBezTo>
                    <a:pt x="4672" y="22375"/>
                    <a:pt x="18173" y="22375"/>
                    <a:pt x="30071" y="16268"/>
                  </a:cubicBezTo>
                  <a:lnTo>
                    <a:pt x="30071" y="137927"/>
                  </a:lnTo>
                  <a:cubicBezTo>
                    <a:pt x="30071" y="146382"/>
                    <a:pt x="29385" y="149201"/>
                    <a:pt x="8791" y="149201"/>
                  </a:cubicBezTo>
                  <a:lnTo>
                    <a:pt x="1469" y="149201"/>
                  </a:lnTo>
                  <a:lnTo>
                    <a:pt x="1469" y="156482"/>
                  </a:lnTo>
                  <a:cubicBezTo>
                    <a:pt x="9477" y="155777"/>
                    <a:pt x="29385" y="155777"/>
                    <a:pt x="38538" y="155777"/>
                  </a:cubicBezTo>
                  <a:cubicBezTo>
                    <a:pt x="47690" y="155777"/>
                    <a:pt x="67598" y="155777"/>
                    <a:pt x="75606" y="156482"/>
                  </a:cubicBezTo>
                  <a:lnTo>
                    <a:pt x="75606" y="149201"/>
                  </a:lnTo>
                  <a:lnTo>
                    <a:pt x="68284" y="149201"/>
                  </a:lnTo>
                  <a:cubicBezTo>
                    <a:pt x="47690" y="149201"/>
                    <a:pt x="47004" y="146617"/>
                    <a:pt x="47004" y="137927"/>
                  </a:cubicBezTo>
                  <a:lnTo>
                    <a:pt x="47004" y="6169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E2EBFFFB-3D84-E1F5-E2F1-799ECF69AD6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72390" y="7691352"/>
              <a:ext cx="91299" cy="156418"/>
            </a:xfrm>
            <a:custGeom>
              <a:avLst/>
              <a:gdLst>
                <a:gd name="connsiteX0" fmla="*/ 17720 w 91299"/>
                <a:gd name="connsiteY0" fmla="*/ 138397 h 156418"/>
                <a:gd name="connsiteX1" fmla="*/ 41975 w 91299"/>
                <a:gd name="connsiteY1" fmla="*/ 114206 h 156418"/>
                <a:gd name="connsiteX2" fmla="*/ 91400 w 91299"/>
                <a:gd name="connsiteY2" fmla="*/ 45626 h 156418"/>
                <a:gd name="connsiteX3" fmla="*/ 42890 w 91299"/>
                <a:gd name="connsiteY3" fmla="*/ 63 h 156418"/>
                <a:gd name="connsiteX4" fmla="*/ 101 w 91299"/>
                <a:gd name="connsiteY4" fmla="*/ 42573 h 156418"/>
                <a:gd name="connsiteX5" fmla="*/ 12228 w 91299"/>
                <a:gd name="connsiteY5" fmla="*/ 55725 h 156418"/>
                <a:gd name="connsiteX6" fmla="*/ 24127 w 91299"/>
                <a:gd name="connsiteY6" fmla="*/ 43278 h 156418"/>
                <a:gd name="connsiteX7" fmla="*/ 11999 w 91299"/>
                <a:gd name="connsiteY7" fmla="*/ 31065 h 156418"/>
                <a:gd name="connsiteX8" fmla="*/ 9025 w 91299"/>
                <a:gd name="connsiteY8" fmla="*/ 31300 h 156418"/>
                <a:gd name="connsiteX9" fmla="*/ 39916 w 91299"/>
                <a:gd name="connsiteY9" fmla="*/ 7344 h 156418"/>
                <a:gd name="connsiteX10" fmla="*/ 70577 w 91299"/>
                <a:gd name="connsiteY10" fmla="*/ 45626 h 156418"/>
                <a:gd name="connsiteX11" fmla="*/ 46551 w 91299"/>
                <a:gd name="connsiteY11" fmla="*/ 97531 h 156418"/>
                <a:gd name="connsiteX12" fmla="*/ 2618 w 91299"/>
                <a:gd name="connsiteY12" fmla="*/ 147792 h 156418"/>
                <a:gd name="connsiteX13" fmla="*/ 101 w 91299"/>
                <a:gd name="connsiteY13" fmla="*/ 156482 h 156418"/>
                <a:gd name="connsiteX14" fmla="*/ 84993 w 91299"/>
                <a:gd name="connsiteY14" fmla="*/ 156482 h 156418"/>
                <a:gd name="connsiteX15" fmla="*/ 91400 w 91299"/>
                <a:gd name="connsiteY15" fmla="*/ 115615 h 156418"/>
                <a:gd name="connsiteX16" fmla="*/ 85680 w 91299"/>
                <a:gd name="connsiteY16" fmla="*/ 115615 h 156418"/>
                <a:gd name="connsiteX17" fmla="*/ 80646 w 91299"/>
                <a:gd name="connsiteY17" fmla="*/ 136518 h 156418"/>
                <a:gd name="connsiteX18" fmla="*/ 58908 w 91299"/>
                <a:gd name="connsiteY18" fmla="*/ 138397 h 156418"/>
                <a:gd name="connsiteX19" fmla="*/ 17720 w 91299"/>
                <a:gd name="connsiteY19" fmla="*/ 138397 h 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299" h="156418">
                  <a:moveTo>
                    <a:pt x="17720" y="138397"/>
                  </a:moveTo>
                  <a:lnTo>
                    <a:pt x="41975" y="114206"/>
                  </a:lnTo>
                  <a:cubicBezTo>
                    <a:pt x="77671" y="81795"/>
                    <a:pt x="91400" y="69112"/>
                    <a:pt x="91400" y="45626"/>
                  </a:cubicBezTo>
                  <a:cubicBezTo>
                    <a:pt x="91400" y="18852"/>
                    <a:pt x="70806" y="63"/>
                    <a:pt x="42890" y="63"/>
                  </a:cubicBezTo>
                  <a:cubicBezTo>
                    <a:pt x="17033" y="63"/>
                    <a:pt x="101" y="21670"/>
                    <a:pt x="101" y="42573"/>
                  </a:cubicBezTo>
                  <a:cubicBezTo>
                    <a:pt x="101" y="55725"/>
                    <a:pt x="11542" y="55725"/>
                    <a:pt x="12228" y="55725"/>
                  </a:cubicBezTo>
                  <a:cubicBezTo>
                    <a:pt x="16118" y="55725"/>
                    <a:pt x="24127" y="52907"/>
                    <a:pt x="24127" y="43278"/>
                  </a:cubicBezTo>
                  <a:cubicBezTo>
                    <a:pt x="24127" y="37171"/>
                    <a:pt x="20008" y="31065"/>
                    <a:pt x="11999" y="31065"/>
                  </a:cubicBezTo>
                  <a:cubicBezTo>
                    <a:pt x="10169" y="31065"/>
                    <a:pt x="9711" y="31065"/>
                    <a:pt x="9025" y="31300"/>
                  </a:cubicBezTo>
                  <a:cubicBezTo>
                    <a:pt x="14288" y="16033"/>
                    <a:pt x="26644" y="7344"/>
                    <a:pt x="39916" y="7344"/>
                  </a:cubicBezTo>
                  <a:cubicBezTo>
                    <a:pt x="60738" y="7344"/>
                    <a:pt x="70577" y="26367"/>
                    <a:pt x="70577" y="45626"/>
                  </a:cubicBezTo>
                  <a:cubicBezTo>
                    <a:pt x="70577" y="64415"/>
                    <a:pt x="59136" y="82969"/>
                    <a:pt x="46551" y="97531"/>
                  </a:cubicBezTo>
                  <a:lnTo>
                    <a:pt x="2618" y="147792"/>
                  </a:lnTo>
                  <a:cubicBezTo>
                    <a:pt x="101" y="150375"/>
                    <a:pt x="101" y="150845"/>
                    <a:pt x="101" y="156482"/>
                  </a:cubicBezTo>
                  <a:lnTo>
                    <a:pt x="84993" y="156482"/>
                  </a:lnTo>
                  <a:lnTo>
                    <a:pt x="91400" y="115615"/>
                  </a:lnTo>
                  <a:lnTo>
                    <a:pt x="85680" y="115615"/>
                  </a:lnTo>
                  <a:cubicBezTo>
                    <a:pt x="84535" y="122661"/>
                    <a:pt x="82934" y="132995"/>
                    <a:pt x="80646" y="136518"/>
                  </a:cubicBezTo>
                  <a:cubicBezTo>
                    <a:pt x="79044" y="138397"/>
                    <a:pt x="63942" y="138397"/>
                    <a:pt x="58908" y="138397"/>
                  </a:cubicBezTo>
                  <a:lnTo>
                    <a:pt x="17720" y="138397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66">
              <a:extLst>
                <a:ext uri="{FF2B5EF4-FFF2-40B4-BE49-F238E27FC236}">
                  <a16:creationId xmlns:a16="http://schemas.microsoft.com/office/drawing/2014/main" id="{7F5A3DA2-CCD1-EC3D-DF7B-A8019B2C85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84284" y="7691352"/>
              <a:ext cx="96333" cy="161585"/>
            </a:xfrm>
            <a:custGeom>
              <a:avLst/>
              <a:gdLst>
                <a:gd name="connsiteX0" fmla="*/ 96439 w 96333"/>
                <a:gd name="connsiteY0" fmla="*/ 81325 h 161585"/>
                <a:gd name="connsiteX1" fmla="*/ 87286 w 96333"/>
                <a:gd name="connsiteY1" fmla="*/ 26367 h 161585"/>
                <a:gd name="connsiteX2" fmla="*/ 48387 w 96333"/>
                <a:gd name="connsiteY2" fmla="*/ 63 h 161585"/>
                <a:gd name="connsiteX3" fmla="*/ 8572 w 96333"/>
                <a:gd name="connsiteY3" fmla="*/ 28011 h 161585"/>
                <a:gd name="connsiteX4" fmla="*/ 106 w 96333"/>
                <a:gd name="connsiteY4" fmla="*/ 81325 h 161585"/>
                <a:gd name="connsiteX5" fmla="*/ 10403 w 96333"/>
                <a:gd name="connsiteY5" fmla="*/ 137927 h 161585"/>
                <a:gd name="connsiteX6" fmla="*/ 48158 w 96333"/>
                <a:gd name="connsiteY6" fmla="*/ 161649 h 161585"/>
                <a:gd name="connsiteX7" fmla="*/ 87973 w 96333"/>
                <a:gd name="connsiteY7" fmla="*/ 134404 h 161585"/>
                <a:gd name="connsiteX8" fmla="*/ 96439 w 96333"/>
                <a:gd name="connsiteY8" fmla="*/ 81325 h 161585"/>
                <a:gd name="connsiteX9" fmla="*/ 48158 w 96333"/>
                <a:gd name="connsiteY9" fmla="*/ 156482 h 161585"/>
                <a:gd name="connsiteX10" fmla="*/ 21615 w 96333"/>
                <a:gd name="connsiteY10" fmla="*/ 128063 h 161585"/>
                <a:gd name="connsiteX11" fmla="*/ 19098 w 96333"/>
                <a:gd name="connsiteY11" fmla="*/ 78507 h 161585"/>
                <a:gd name="connsiteX12" fmla="*/ 20928 w 96333"/>
                <a:gd name="connsiteY12" fmla="*/ 35292 h 161585"/>
                <a:gd name="connsiteX13" fmla="*/ 48158 w 96333"/>
                <a:gd name="connsiteY13" fmla="*/ 5230 h 161585"/>
                <a:gd name="connsiteX14" fmla="*/ 75159 w 96333"/>
                <a:gd name="connsiteY14" fmla="*/ 32709 h 161585"/>
                <a:gd name="connsiteX15" fmla="*/ 77447 w 96333"/>
                <a:gd name="connsiteY15" fmla="*/ 78507 h 161585"/>
                <a:gd name="connsiteX16" fmla="*/ 74930 w 96333"/>
                <a:gd name="connsiteY16" fmla="*/ 127124 h 161585"/>
                <a:gd name="connsiteX17" fmla="*/ 48158 w 96333"/>
                <a:gd name="connsiteY17" fmla="*/ 156482 h 16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333" h="161585">
                  <a:moveTo>
                    <a:pt x="96439" y="81325"/>
                  </a:moveTo>
                  <a:cubicBezTo>
                    <a:pt x="96439" y="62536"/>
                    <a:pt x="95295" y="43747"/>
                    <a:pt x="87286" y="26367"/>
                  </a:cubicBezTo>
                  <a:cubicBezTo>
                    <a:pt x="76761" y="3821"/>
                    <a:pt x="57997" y="63"/>
                    <a:pt x="48387" y="63"/>
                  </a:cubicBezTo>
                  <a:cubicBezTo>
                    <a:pt x="34658" y="63"/>
                    <a:pt x="17954" y="6169"/>
                    <a:pt x="8572" y="28011"/>
                  </a:cubicBezTo>
                  <a:cubicBezTo>
                    <a:pt x="1250" y="44217"/>
                    <a:pt x="106" y="62536"/>
                    <a:pt x="106" y="81325"/>
                  </a:cubicBezTo>
                  <a:cubicBezTo>
                    <a:pt x="106" y="98940"/>
                    <a:pt x="1021" y="120078"/>
                    <a:pt x="10403" y="137927"/>
                  </a:cubicBezTo>
                  <a:cubicBezTo>
                    <a:pt x="20242" y="156951"/>
                    <a:pt x="36946" y="161649"/>
                    <a:pt x="48158" y="161649"/>
                  </a:cubicBezTo>
                  <a:cubicBezTo>
                    <a:pt x="60514" y="161649"/>
                    <a:pt x="77905" y="156716"/>
                    <a:pt x="87973" y="134404"/>
                  </a:cubicBezTo>
                  <a:cubicBezTo>
                    <a:pt x="95295" y="118199"/>
                    <a:pt x="96439" y="99880"/>
                    <a:pt x="96439" y="81325"/>
                  </a:cubicBezTo>
                  <a:close/>
                  <a:moveTo>
                    <a:pt x="48158" y="156482"/>
                  </a:moveTo>
                  <a:cubicBezTo>
                    <a:pt x="39234" y="156482"/>
                    <a:pt x="25734" y="150610"/>
                    <a:pt x="21615" y="128063"/>
                  </a:cubicBezTo>
                  <a:cubicBezTo>
                    <a:pt x="19098" y="113971"/>
                    <a:pt x="19098" y="92364"/>
                    <a:pt x="19098" y="78507"/>
                  </a:cubicBezTo>
                  <a:cubicBezTo>
                    <a:pt x="19098" y="63476"/>
                    <a:pt x="19098" y="47975"/>
                    <a:pt x="20928" y="35292"/>
                  </a:cubicBezTo>
                  <a:cubicBezTo>
                    <a:pt x="25276" y="7344"/>
                    <a:pt x="42438" y="5230"/>
                    <a:pt x="48158" y="5230"/>
                  </a:cubicBezTo>
                  <a:cubicBezTo>
                    <a:pt x="55709" y="5230"/>
                    <a:pt x="70811" y="9457"/>
                    <a:pt x="75159" y="32709"/>
                  </a:cubicBezTo>
                  <a:cubicBezTo>
                    <a:pt x="77447" y="45861"/>
                    <a:pt x="77447" y="63711"/>
                    <a:pt x="77447" y="78507"/>
                  </a:cubicBezTo>
                  <a:cubicBezTo>
                    <a:pt x="77447" y="96122"/>
                    <a:pt x="77447" y="112092"/>
                    <a:pt x="74930" y="127124"/>
                  </a:cubicBezTo>
                  <a:cubicBezTo>
                    <a:pt x="71498" y="149436"/>
                    <a:pt x="58455" y="156482"/>
                    <a:pt x="48158" y="156482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7">
              <a:extLst>
                <a:ext uri="{FF2B5EF4-FFF2-40B4-BE49-F238E27FC236}">
                  <a16:creationId xmlns:a16="http://schemas.microsoft.com/office/drawing/2014/main" id="{080468C6-F227-F9FC-89F4-996C3CBF737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72450" y="7684776"/>
              <a:ext cx="112808" cy="165578"/>
            </a:xfrm>
            <a:custGeom>
              <a:avLst/>
              <a:gdLst>
                <a:gd name="connsiteX0" fmla="*/ 33064 w 112808"/>
                <a:gd name="connsiteY0" fmla="*/ 74514 h 165578"/>
                <a:gd name="connsiteX1" fmla="*/ 33064 w 112808"/>
                <a:gd name="connsiteY1" fmla="*/ 63 h 165578"/>
                <a:gd name="connsiteX2" fmla="*/ 114 w 112808"/>
                <a:gd name="connsiteY2" fmla="*/ 2646 h 165578"/>
                <a:gd name="connsiteX3" fmla="*/ 114 w 112808"/>
                <a:gd name="connsiteY3" fmla="*/ 9927 h 165578"/>
                <a:gd name="connsiteX4" fmla="*/ 17962 w 112808"/>
                <a:gd name="connsiteY4" fmla="*/ 23079 h 165578"/>
                <a:gd name="connsiteX5" fmla="*/ 17962 w 112808"/>
                <a:gd name="connsiteY5" fmla="*/ 163058 h 165578"/>
                <a:gd name="connsiteX6" fmla="*/ 23683 w 112808"/>
                <a:gd name="connsiteY6" fmla="*/ 163058 h 165578"/>
                <a:gd name="connsiteX7" fmla="*/ 31920 w 112808"/>
                <a:gd name="connsiteY7" fmla="*/ 148496 h 165578"/>
                <a:gd name="connsiteX8" fmla="*/ 61896 w 112808"/>
                <a:gd name="connsiteY8" fmla="*/ 165641 h 165578"/>
                <a:gd name="connsiteX9" fmla="*/ 112922 w 112808"/>
                <a:gd name="connsiteY9" fmla="*/ 112327 h 165578"/>
                <a:gd name="connsiteX10" fmla="*/ 64413 w 112808"/>
                <a:gd name="connsiteY10" fmla="*/ 59248 h 165578"/>
                <a:gd name="connsiteX11" fmla="*/ 33064 w 112808"/>
                <a:gd name="connsiteY11" fmla="*/ 74514 h 165578"/>
                <a:gd name="connsiteX12" fmla="*/ 33751 w 112808"/>
                <a:gd name="connsiteY12" fmla="*/ 136283 h 165578"/>
                <a:gd name="connsiteX13" fmla="*/ 33751 w 112808"/>
                <a:gd name="connsiteY13" fmla="*/ 87902 h 165578"/>
                <a:gd name="connsiteX14" fmla="*/ 36268 w 112808"/>
                <a:gd name="connsiteY14" fmla="*/ 79446 h 165578"/>
                <a:gd name="connsiteX15" fmla="*/ 63268 w 112808"/>
                <a:gd name="connsiteY15" fmla="*/ 64415 h 165578"/>
                <a:gd name="connsiteX16" fmla="*/ 87295 w 112808"/>
                <a:gd name="connsiteY16" fmla="*/ 79446 h 165578"/>
                <a:gd name="connsiteX17" fmla="*/ 93930 w 112808"/>
                <a:gd name="connsiteY17" fmla="*/ 112092 h 165578"/>
                <a:gd name="connsiteX18" fmla="*/ 86837 w 112808"/>
                <a:gd name="connsiteY18" fmla="*/ 145443 h 165578"/>
                <a:gd name="connsiteX19" fmla="*/ 60980 w 112808"/>
                <a:gd name="connsiteY19" fmla="*/ 160474 h 165578"/>
                <a:gd name="connsiteX20" fmla="*/ 36954 w 112808"/>
                <a:gd name="connsiteY20" fmla="*/ 146148 h 165578"/>
                <a:gd name="connsiteX21" fmla="*/ 33751 w 112808"/>
                <a:gd name="connsiteY21" fmla="*/ 136283 h 1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08" h="165578">
                  <a:moveTo>
                    <a:pt x="33064" y="74514"/>
                  </a:moveTo>
                  <a:lnTo>
                    <a:pt x="33064" y="63"/>
                  </a:lnTo>
                  <a:lnTo>
                    <a:pt x="114" y="2646"/>
                  </a:lnTo>
                  <a:lnTo>
                    <a:pt x="114" y="9927"/>
                  </a:lnTo>
                  <a:cubicBezTo>
                    <a:pt x="16131" y="9927"/>
                    <a:pt x="17962" y="11571"/>
                    <a:pt x="17962" y="23079"/>
                  </a:cubicBezTo>
                  <a:lnTo>
                    <a:pt x="17962" y="163058"/>
                  </a:lnTo>
                  <a:lnTo>
                    <a:pt x="23683" y="163058"/>
                  </a:lnTo>
                  <a:cubicBezTo>
                    <a:pt x="23911" y="162823"/>
                    <a:pt x="25742" y="159535"/>
                    <a:pt x="31920" y="148496"/>
                  </a:cubicBezTo>
                  <a:cubicBezTo>
                    <a:pt x="35352" y="153898"/>
                    <a:pt x="44963" y="165641"/>
                    <a:pt x="61896" y="165641"/>
                  </a:cubicBezTo>
                  <a:cubicBezTo>
                    <a:pt x="89125" y="165641"/>
                    <a:pt x="112922" y="142625"/>
                    <a:pt x="112922" y="112327"/>
                  </a:cubicBezTo>
                  <a:cubicBezTo>
                    <a:pt x="112922" y="82500"/>
                    <a:pt x="90498" y="59248"/>
                    <a:pt x="64413" y="59248"/>
                  </a:cubicBezTo>
                  <a:cubicBezTo>
                    <a:pt x="46565" y="59248"/>
                    <a:pt x="36725" y="70287"/>
                    <a:pt x="33064" y="74514"/>
                  </a:cubicBezTo>
                  <a:close/>
                  <a:moveTo>
                    <a:pt x="33751" y="136283"/>
                  </a:moveTo>
                  <a:lnTo>
                    <a:pt x="33751" y="87902"/>
                  </a:lnTo>
                  <a:cubicBezTo>
                    <a:pt x="33751" y="83439"/>
                    <a:pt x="33751" y="83204"/>
                    <a:pt x="36268" y="79446"/>
                  </a:cubicBezTo>
                  <a:cubicBezTo>
                    <a:pt x="45192" y="66294"/>
                    <a:pt x="57777" y="64415"/>
                    <a:pt x="63268" y="64415"/>
                  </a:cubicBezTo>
                  <a:cubicBezTo>
                    <a:pt x="73565" y="64415"/>
                    <a:pt x="81803" y="70522"/>
                    <a:pt x="87295" y="79446"/>
                  </a:cubicBezTo>
                  <a:cubicBezTo>
                    <a:pt x="93244" y="89076"/>
                    <a:pt x="93930" y="102463"/>
                    <a:pt x="93930" y="112092"/>
                  </a:cubicBezTo>
                  <a:cubicBezTo>
                    <a:pt x="93930" y="120782"/>
                    <a:pt x="93473" y="134874"/>
                    <a:pt x="86837" y="145443"/>
                  </a:cubicBezTo>
                  <a:cubicBezTo>
                    <a:pt x="82032" y="152724"/>
                    <a:pt x="73337" y="160474"/>
                    <a:pt x="60980" y="160474"/>
                  </a:cubicBezTo>
                  <a:cubicBezTo>
                    <a:pt x="50683" y="160474"/>
                    <a:pt x="42446" y="154838"/>
                    <a:pt x="36954" y="146148"/>
                  </a:cubicBezTo>
                  <a:cubicBezTo>
                    <a:pt x="33751" y="141215"/>
                    <a:pt x="33751" y="140511"/>
                    <a:pt x="33751" y="136283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68">
              <a:extLst>
                <a:ext uri="{FF2B5EF4-FFF2-40B4-BE49-F238E27FC236}">
                  <a16:creationId xmlns:a16="http://schemas.microsoft.com/office/drawing/2014/main" id="{B381D6C1-3BBC-6CBE-993F-3869319C319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00717" y="7690647"/>
              <a:ext cx="48967" cy="157123"/>
            </a:xfrm>
            <a:custGeom>
              <a:avLst/>
              <a:gdLst>
                <a:gd name="connsiteX0" fmla="*/ 33070 w 48967"/>
                <a:gd name="connsiteY0" fmla="*/ 53377 h 157123"/>
                <a:gd name="connsiteX1" fmla="*/ 1035 w 48967"/>
                <a:gd name="connsiteY1" fmla="*/ 55960 h 157123"/>
                <a:gd name="connsiteX2" fmla="*/ 1035 w 48967"/>
                <a:gd name="connsiteY2" fmla="*/ 63241 h 157123"/>
                <a:gd name="connsiteX3" fmla="*/ 17968 w 48967"/>
                <a:gd name="connsiteY3" fmla="*/ 76158 h 157123"/>
                <a:gd name="connsiteX4" fmla="*/ 17968 w 48967"/>
                <a:gd name="connsiteY4" fmla="*/ 139337 h 157123"/>
                <a:gd name="connsiteX5" fmla="*/ 120 w 48967"/>
                <a:gd name="connsiteY5" fmla="*/ 149905 h 157123"/>
                <a:gd name="connsiteX6" fmla="*/ 120 w 48967"/>
                <a:gd name="connsiteY6" fmla="*/ 157186 h 157123"/>
                <a:gd name="connsiteX7" fmla="*/ 25290 w 48967"/>
                <a:gd name="connsiteY7" fmla="*/ 156482 h 157123"/>
                <a:gd name="connsiteX8" fmla="*/ 49087 w 48967"/>
                <a:gd name="connsiteY8" fmla="*/ 157186 h 157123"/>
                <a:gd name="connsiteX9" fmla="*/ 49087 w 48967"/>
                <a:gd name="connsiteY9" fmla="*/ 149905 h 157123"/>
                <a:gd name="connsiteX10" fmla="*/ 33070 w 48967"/>
                <a:gd name="connsiteY10" fmla="*/ 139571 h 157123"/>
                <a:gd name="connsiteX11" fmla="*/ 33070 w 48967"/>
                <a:gd name="connsiteY11" fmla="*/ 53377 h 157123"/>
                <a:gd name="connsiteX12" fmla="*/ 33985 w 48967"/>
                <a:gd name="connsiteY12" fmla="*/ 12511 h 157123"/>
                <a:gd name="connsiteX13" fmla="*/ 21858 w 48967"/>
                <a:gd name="connsiteY13" fmla="*/ 63 h 157123"/>
                <a:gd name="connsiteX14" fmla="*/ 9730 w 48967"/>
                <a:gd name="connsiteY14" fmla="*/ 12511 h 157123"/>
                <a:gd name="connsiteX15" fmla="*/ 21858 w 48967"/>
                <a:gd name="connsiteY15" fmla="*/ 24958 h 157123"/>
                <a:gd name="connsiteX16" fmla="*/ 33985 w 48967"/>
                <a:gd name="connsiteY16" fmla="*/ 12511 h 1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67" h="157123">
                  <a:moveTo>
                    <a:pt x="33070" y="53377"/>
                  </a:moveTo>
                  <a:lnTo>
                    <a:pt x="1035" y="55960"/>
                  </a:lnTo>
                  <a:lnTo>
                    <a:pt x="1035" y="63241"/>
                  </a:lnTo>
                  <a:cubicBezTo>
                    <a:pt x="15908" y="63241"/>
                    <a:pt x="17968" y="64650"/>
                    <a:pt x="17968" y="76158"/>
                  </a:cubicBezTo>
                  <a:lnTo>
                    <a:pt x="17968" y="139337"/>
                  </a:lnTo>
                  <a:cubicBezTo>
                    <a:pt x="17968" y="149905"/>
                    <a:pt x="15451" y="149905"/>
                    <a:pt x="120" y="149905"/>
                  </a:cubicBezTo>
                  <a:lnTo>
                    <a:pt x="120" y="157186"/>
                  </a:lnTo>
                  <a:cubicBezTo>
                    <a:pt x="7442" y="156951"/>
                    <a:pt x="19798" y="156482"/>
                    <a:pt x="25290" y="156482"/>
                  </a:cubicBezTo>
                  <a:cubicBezTo>
                    <a:pt x="33299" y="156482"/>
                    <a:pt x="41307" y="156951"/>
                    <a:pt x="49087" y="157186"/>
                  </a:cubicBezTo>
                  <a:lnTo>
                    <a:pt x="49087" y="149905"/>
                  </a:lnTo>
                  <a:cubicBezTo>
                    <a:pt x="33985" y="149905"/>
                    <a:pt x="33070" y="148731"/>
                    <a:pt x="33070" y="139571"/>
                  </a:cubicBezTo>
                  <a:lnTo>
                    <a:pt x="33070" y="53377"/>
                  </a:lnTo>
                  <a:close/>
                  <a:moveTo>
                    <a:pt x="33985" y="12511"/>
                  </a:moveTo>
                  <a:cubicBezTo>
                    <a:pt x="33985" y="4995"/>
                    <a:pt x="28265" y="63"/>
                    <a:pt x="21858" y="63"/>
                  </a:cubicBezTo>
                  <a:cubicBezTo>
                    <a:pt x="14764" y="63"/>
                    <a:pt x="9730" y="6404"/>
                    <a:pt x="9730" y="12511"/>
                  </a:cubicBezTo>
                  <a:cubicBezTo>
                    <a:pt x="9730" y="18852"/>
                    <a:pt x="14764" y="24958"/>
                    <a:pt x="21858" y="24958"/>
                  </a:cubicBezTo>
                  <a:cubicBezTo>
                    <a:pt x="28265" y="24958"/>
                    <a:pt x="33985" y="20026"/>
                    <a:pt x="33985" y="12511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9">
              <a:extLst>
                <a:ext uri="{FF2B5EF4-FFF2-40B4-BE49-F238E27FC236}">
                  <a16:creationId xmlns:a16="http://schemas.microsoft.com/office/drawing/2014/main" id="{8D8F146B-50C5-75DD-A7B4-ECA2015008B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61075" y="7703330"/>
              <a:ext cx="71620" cy="147024"/>
            </a:xfrm>
            <a:custGeom>
              <a:avLst/>
              <a:gdLst>
                <a:gd name="connsiteX0" fmla="*/ 35361 w 71620"/>
                <a:gd name="connsiteY0" fmla="*/ 50558 h 147024"/>
                <a:gd name="connsiteX1" fmla="*/ 68082 w 71620"/>
                <a:gd name="connsiteY1" fmla="*/ 50558 h 147024"/>
                <a:gd name="connsiteX2" fmla="*/ 68082 w 71620"/>
                <a:gd name="connsiteY2" fmla="*/ 43278 h 147024"/>
                <a:gd name="connsiteX3" fmla="*/ 35361 w 71620"/>
                <a:gd name="connsiteY3" fmla="*/ 43278 h 147024"/>
                <a:gd name="connsiteX4" fmla="*/ 35361 w 71620"/>
                <a:gd name="connsiteY4" fmla="*/ 63 h 147024"/>
                <a:gd name="connsiteX5" fmla="*/ 29640 w 71620"/>
                <a:gd name="connsiteY5" fmla="*/ 63 h 147024"/>
                <a:gd name="connsiteX6" fmla="*/ 122 w 71620"/>
                <a:gd name="connsiteY6" fmla="*/ 45391 h 147024"/>
                <a:gd name="connsiteX7" fmla="*/ 122 w 71620"/>
                <a:gd name="connsiteY7" fmla="*/ 50558 h 147024"/>
                <a:gd name="connsiteX8" fmla="*/ 19572 w 71620"/>
                <a:gd name="connsiteY8" fmla="*/ 50558 h 147024"/>
                <a:gd name="connsiteX9" fmla="*/ 19572 w 71620"/>
                <a:gd name="connsiteY9" fmla="*/ 115381 h 147024"/>
                <a:gd name="connsiteX10" fmla="*/ 49090 w 71620"/>
                <a:gd name="connsiteY10" fmla="*/ 147087 h 147024"/>
                <a:gd name="connsiteX11" fmla="*/ 71743 w 71620"/>
                <a:gd name="connsiteY11" fmla="*/ 115381 h 147024"/>
                <a:gd name="connsiteX12" fmla="*/ 71743 w 71620"/>
                <a:gd name="connsiteY12" fmla="*/ 101993 h 147024"/>
                <a:gd name="connsiteX13" fmla="*/ 66023 w 71620"/>
                <a:gd name="connsiteY13" fmla="*/ 101993 h 147024"/>
                <a:gd name="connsiteX14" fmla="*/ 66023 w 71620"/>
                <a:gd name="connsiteY14" fmla="*/ 114911 h 147024"/>
                <a:gd name="connsiteX15" fmla="*/ 50692 w 71620"/>
                <a:gd name="connsiteY15" fmla="*/ 141215 h 147024"/>
                <a:gd name="connsiteX16" fmla="*/ 35361 w 71620"/>
                <a:gd name="connsiteY16" fmla="*/ 115850 h 147024"/>
                <a:gd name="connsiteX17" fmla="*/ 35361 w 71620"/>
                <a:gd name="connsiteY17" fmla="*/ 50558 h 14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620" h="147024">
                  <a:moveTo>
                    <a:pt x="35361" y="50558"/>
                  </a:moveTo>
                  <a:lnTo>
                    <a:pt x="68082" y="50558"/>
                  </a:lnTo>
                  <a:lnTo>
                    <a:pt x="68082" y="43278"/>
                  </a:lnTo>
                  <a:lnTo>
                    <a:pt x="35361" y="43278"/>
                  </a:lnTo>
                  <a:lnTo>
                    <a:pt x="35361" y="63"/>
                  </a:lnTo>
                  <a:lnTo>
                    <a:pt x="29640" y="63"/>
                  </a:lnTo>
                  <a:cubicBezTo>
                    <a:pt x="29411" y="19322"/>
                    <a:pt x="22547" y="44452"/>
                    <a:pt x="122" y="45391"/>
                  </a:cubicBezTo>
                  <a:lnTo>
                    <a:pt x="122" y="50558"/>
                  </a:lnTo>
                  <a:lnTo>
                    <a:pt x="19572" y="50558"/>
                  </a:lnTo>
                  <a:lnTo>
                    <a:pt x="19572" y="115381"/>
                  </a:lnTo>
                  <a:cubicBezTo>
                    <a:pt x="19572" y="144269"/>
                    <a:pt x="40852" y="147087"/>
                    <a:pt x="49090" y="147087"/>
                  </a:cubicBezTo>
                  <a:cubicBezTo>
                    <a:pt x="65336" y="147087"/>
                    <a:pt x="71743" y="130412"/>
                    <a:pt x="71743" y="115381"/>
                  </a:cubicBezTo>
                  <a:lnTo>
                    <a:pt x="71743" y="101993"/>
                  </a:lnTo>
                  <a:lnTo>
                    <a:pt x="66023" y="101993"/>
                  </a:lnTo>
                  <a:lnTo>
                    <a:pt x="66023" y="114911"/>
                  </a:lnTo>
                  <a:cubicBezTo>
                    <a:pt x="66023" y="132291"/>
                    <a:pt x="59158" y="141215"/>
                    <a:pt x="50692" y="141215"/>
                  </a:cubicBezTo>
                  <a:cubicBezTo>
                    <a:pt x="35361" y="141215"/>
                    <a:pt x="35361" y="119843"/>
                    <a:pt x="35361" y="115850"/>
                  </a:cubicBezTo>
                  <a:lnTo>
                    <a:pt x="35361" y="50558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71">
              <a:extLst>
                <a:ext uri="{FF2B5EF4-FFF2-40B4-BE49-F238E27FC236}">
                  <a16:creationId xmlns:a16="http://schemas.microsoft.com/office/drawing/2014/main" id="{0E5AE79C-E711-D8A1-DFF3-91458716B9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53265" y="7742552"/>
              <a:ext cx="74824" cy="107802"/>
            </a:xfrm>
            <a:custGeom>
              <a:avLst/>
              <a:gdLst>
                <a:gd name="connsiteX0" fmla="*/ 40170 w 74824"/>
                <a:gd name="connsiteY0" fmla="*/ 59718 h 107802"/>
                <a:gd name="connsiteX1" fmla="*/ 63967 w 74824"/>
                <a:gd name="connsiteY1" fmla="*/ 81325 h 107802"/>
                <a:gd name="connsiteX2" fmla="*/ 38110 w 74824"/>
                <a:gd name="connsiteY2" fmla="*/ 102698 h 107802"/>
                <a:gd name="connsiteX3" fmla="*/ 6304 w 74824"/>
                <a:gd name="connsiteY3" fmla="*/ 69347 h 107802"/>
                <a:gd name="connsiteX4" fmla="*/ 3101 w 74824"/>
                <a:gd name="connsiteY4" fmla="*/ 65355 h 107802"/>
                <a:gd name="connsiteX5" fmla="*/ 126 w 74824"/>
                <a:gd name="connsiteY5" fmla="*/ 71226 h 107802"/>
                <a:gd name="connsiteX6" fmla="*/ 126 w 74824"/>
                <a:gd name="connsiteY6" fmla="*/ 102228 h 107802"/>
                <a:gd name="connsiteX7" fmla="*/ 2643 w 74824"/>
                <a:gd name="connsiteY7" fmla="*/ 107865 h 107802"/>
                <a:gd name="connsiteX8" fmla="*/ 8364 w 74824"/>
                <a:gd name="connsiteY8" fmla="*/ 103168 h 107802"/>
                <a:gd name="connsiteX9" fmla="*/ 12940 w 74824"/>
                <a:gd name="connsiteY9" fmla="*/ 97766 h 107802"/>
                <a:gd name="connsiteX10" fmla="*/ 38110 w 74824"/>
                <a:gd name="connsiteY10" fmla="*/ 107865 h 107802"/>
                <a:gd name="connsiteX11" fmla="*/ 74950 w 74824"/>
                <a:gd name="connsiteY11" fmla="*/ 75219 h 107802"/>
                <a:gd name="connsiteX12" fmla="*/ 65340 w 74824"/>
                <a:gd name="connsiteY12" fmla="*/ 52907 h 107802"/>
                <a:gd name="connsiteX13" fmla="*/ 39255 w 74824"/>
                <a:gd name="connsiteY13" fmla="*/ 41634 h 107802"/>
                <a:gd name="connsiteX14" fmla="*/ 11110 w 74824"/>
                <a:gd name="connsiteY14" fmla="*/ 22375 h 107802"/>
                <a:gd name="connsiteX15" fmla="*/ 36738 w 74824"/>
                <a:gd name="connsiteY15" fmla="*/ 4525 h 107802"/>
                <a:gd name="connsiteX16" fmla="*/ 63509 w 74824"/>
                <a:gd name="connsiteY16" fmla="*/ 32944 h 107802"/>
                <a:gd name="connsiteX17" fmla="*/ 66255 w 74824"/>
                <a:gd name="connsiteY17" fmla="*/ 35057 h 107802"/>
                <a:gd name="connsiteX18" fmla="*/ 69230 w 74824"/>
                <a:gd name="connsiteY18" fmla="*/ 29421 h 107802"/>
                <a:gd name="connsiteX19" fmla="*/ 69230 w 74824"/>
                <a:gd name="connsiteY19" fmla="*/ 5699 h 107802"/>
                <a:gd name="connsiteX20" fmla="*/ 66713 w 74824"/>
                <a:gd name="connsiteY20" fmla="*/ 63 h 107802"/>
                <a:gd name="connsiteX21" fmla="*/ 62137 w 74824"/>
                <a:gd name="connsiteY21" fmla="*/ 2881 h 107802"/>
                <a:gd name="connsiteX22" fmla="*/ 58247 w 74824"/>
                <a:gd name="connsiteY22" fmla="*/ 6639 h 107802"/>
                <a:gd name="connsiteX23" fmla="*/ 36738 w 74824"/>
                <a:gd name="connsiteY23" fmla="*/ 63 h 107802"/>
                <a:gd name="connsiteX24" fmla="*/ 126 w 74824"/>
                <a:gd name="connsiteY24" fmla="*/ 28951 h 107802"/>
                <a:gd name="connsiteX25" fmla="*/ 9966 w 74824"/>
                <a:gd name="connsiteY25" fmla="*/ 48914 h 107802"/>
                <a:gd name="connsiteX26" fmla="*/ 40170 w 74824"/>
                <a:gd name="connsiteY26" fmla="*/ 59718 h 1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824" h="107802">
                  <a:moveTo>
                    <a:pt x="40170" y="59718"/>
                  </a:moveTo>
                  <a:cubicBezTo>
                    <a:pt x="45204" y="60657"/>
                    <a:pt x="63967" y="64415"/>
                    <a:pt x="63967" y="81325"/>
                  </a:cubicBezTo>
                  <a:cubicBezTo>
                    <a:pt x="63967" y="93303"/>
                    <a:pt x="55958" y="102698"/>
                    <a:pt x="38110" y="102698"/>
                  </a:cubicBezTo>
                  <a:cubicBezTo>
                    <a:pt x="18890" y="102698"/>
                    <a:pt x="10652" y="89311"/>
                    <a:pt x="6304" y="69347"/>
                  </a:cubicBezTo>
                  <a:cubicBezTo>
                    <a:pt x="5618" y="66294"/>
                    <a:pt x="5389" y="65355"/>
                    <a:pt x="3101" y="65355"/>
                  </a:cubicBezTo>
                  <a:cubicBezTo>
                    <a:pt x="126" y="65355"/>
                    <a:pt x="126" y="66999"/>
                    <a:pt x="126" y="71226"/>
                  </a:cubicBezTo>
                  <a:lnTo>
                    <a:pt x="126" y="102228"/>
                  </a:lnTo>
                  <a:cubicBezTo>
                    <a:pt x="126" y="106221"/>
                    <a:pt x="126" y="107865"/>
                    <a:pt x="2643" y="107865"/>
                  </a:cubicBezTo>
                  <a:cubicBezTo>
                    <a:pt x="3787" y="107865"/>
                    <a:pt x="4016" y="107630"/>
                    <a:pt x="8364" y="103168"/>
                  </a:cubicBezTo>
                  <a:cubicBezTo>
                    <a:pt x="8821" y="102698"/>
                    <a:pt x="8821" y="102228"/>
                    <a:pt x="12940" y="97766"/>
                  </a:cubicBezTo>
                  <a:cubicBezTo>
                    <a:pt x="23008" y="107630"/>
                    <a:pt x="33305" y="107865"/>
                    <a:pt x="38110" y="107865"/>
                  </a:cubicBezTo>
                  <a:cubicBezTo>
                    <a:pt x="64425" y="107865"/>
                    <a:pt x="74950" y="92129"/>
                    <a:pt x="74950" y="75219"/>
                  </a:cubicBezTo>
                  <a:cubicBezTo>
                    <a:pt x="74950" y="62771"/>
                    <a:pt x="68086" y="55725"/>
                    <a:pt x="65340" y="52907"/>
                  </a:cubicBezTo>
                  <a:cubicBezTo>
                    <a:pt x="57789" y="45391"/>
                    <a:pt x="48865" y="43512"/>
                    <a:pt x="39255" y="41634"/>
                  </a:cubicBezTo>
                  <a:cubicBezTo>
                    <a:pt x="26441" y="39050"/>
                    <a:pt x="11110" y="35997"/>
                    <a:pt x="11110" y="22375"/>
                  </a:cubicBezTo>
                  <a:cubicBezTo>
                    <a:pt x="11110" y="14155"/>
                    <a:pt x="17059" y="4525"/>
                    <a:pt x="36738" y="4525"/>
                  </a:cubicBezTo>
                  <a:cubicBezTo>
                    <a:pt x="61908" y="4525"/>
                    <a:pt x="63052" y="25663"/>
                    <a:pt x="63509" y="32944"/>
                  </a:cubicBezTo>
                  <a:cubicBezTo>
                    <a:pt x="63738" y="35057"/>
                    <a:pt x="65798" y="35057"/>
                    <a:pt x="66255" y="35057"/>
                  </a:cubicBezTo>
                  <a:cubicBezTo>
                    <a:pt x="69230" y="35057"/>
                    <a:pt x="69230" y="33883"/>
                    <a:pt x="69230" y="29421"/>
                  </a:cubicBezTo>
                  <a:lnTo>
                    <a:pt x="69230" y="5699"/>
                  </a:lnTo>
                  <a:cubicBezTo>
                    <a:pt x="69230" y="1707"/>
                    <a:pt x="69230" y="63"/>
                    <a:pt x="66713" y="63"/>
                  </a:cubicBezTo>
                  <a:cubicBezTo>
                    <a:pt x="65569" y="63"/>
                    <a:pt x="65111" y="63"/>
                    <a:pt x="62137" y="2881"/>
                  </a:cubicBezTo>
                  <a:cubicBezTo>
                    <a:pt x="61450" y="3821"/>
                    <a:pt x="59162" y="5934"/>
                    <a:pt x="58247" y="6639"/>
                  </a:cubicBezTo>
                  <a:cubicBezTo>
                    <a:pt x="49551" y="63"/>
                    <a:pt x="40170" y="63"/>
                    <a:pt x="36738" y="63"/>
                  </a:cubicBezTo>
                  <a:cubicBezTo>
                    <a:pt x="8821" y="63"/>
                    <a:pt x="126" y="15799"/>
                    <a:pt x="126" y="28951"/>
                  </a:cubicBezTo>
                  <a:cubicBezTo>
                    <a:pt x="126" y="37171"/>
                    <a:pt x="3787" y="43747"/>
                    <a:pt x="9966" y="48914"/>
                  </a:cubicBezTo>
                  <a:cubicBezTo>
                    <a:pt x="17288" y="55021"/>
                    <a:pt x="23695" y="56430"/>
                    <a:pt x="40170" y="59718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8971" y="1467306"/>
            <a:ext cx="3215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conceptual view of HtM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114683" y="1487416"/>
            <a:ext cx="2756018" cy="3403344"/>
            <a:chOff x="5813632" y="1898583"/>
            <a:chExt cx="2756018" cy="34033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5467C0-E1B0-854F-46D7-F3CA53429E24}"/>
                </a:ext>
              </a:extLst>
            </p:cNvPr>
            <p:cNvSpPr/>
            <p:nvPr/>
          </p:nvSpPr>
          <p:spPr>
            <a:xfrm>
              <a:off x="5813632" y="1898583"/>
              <a:ext cx="2756018" cy="34033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FADD6A-2E59-1019-A65B-9124425CD006}"/>
                </a:ext>
              </a:extLst>
            </p:cNvPr>
            <p:cNvSpPr/>
            <p:nvPr/>
          </p:nvSpPr>
          <p:spPr>
            <a:xfrm>
              <a:off x="7759291" y="2138792"/>
              <a:ext cx="498098" cy="400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ACA17A-23F3-C006-55D9-BC995E955A7A}"/>
                </a:ext>
              </a:extLst>
            </p:cNvPr>
            <p:cNvSpPr/>
            <p:nvPr/>
          </p:nvSpPr>
          <p:spPr>
            <a:xfrm>
              <a:off x="6155698" y="2138792"/>
              <a:ext cx="1612658" cy="4007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E750B6-D95F-AE80-6F89-2AE72D9E26A3}"/>
                </a:ext>
              </a:extLst>
            </p:cNvPr>
            <p:cNvSpPr txBox="1"/>
            <p:nvPr/>
          </p:nvSpPr>
          <p:spPr>
            <a:xfrm>
              <a:off x="6782296" y="2138792"/>
              <a:ext cx="795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mmi10" panose="020B0500000000000000" pitchFamily="34" charset="0"/>
                </a:rPr>
                <a:t>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F656-DB84-B706-C7AD-ACE57E43E038}"/>
                </a:ext>
              </a:extLst>
            </p:cNvPr>
            <p:cNvSpPr txBox="1"/>
            <p:nvPr/>
          </p:nvSpPr>
          <p:spPr>
            <a:xfrm>
              <a:off x="7720165" y="2101540"/>
              <a:ext cx="58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CCABFBD-6A83-7341-F013-58AC9A6964EC}"/>
                </a:ext>
              </a:extLst>
            </p:cNvPr>
            <p:cNvCxnSpPr>
              <a:cxnSpLocks/>
            </p:cNvCxnSpPr>
            <p:nvPr/>
          </p:nvCxnSpPr>
          <p:spPr>
            <a:xfrm>
              <a:off x="7270041" y="2544691"/>
              <a:ext cx="0" cy="706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5F4127-7D8F-8B96-795E-A183E4952C93}"/>
                </a:ext>
              </a:extLst>
            </p:cNvPr>
            <p:cNvSpPr/>
            <p:nvPr/>
          </p:nvSpPr>
          <p:spPr>
            <a:xfrm>
              <a:off x="6828712" y="3250858"/>
              <a:ext cx="819509" cy="768088"/>
            </a:xfrm>
            <a:prstGeom prst="rect">
              <a:avLst/>
            </a:prstGeom>
            <a:solidFill>
              <a:srgbClr val="FEFDD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25AFA6-889E-9FC3-EAA6-E61672462CF6}"/>
                </a:ext>
              </a:extLst>
            </p:cNvPr>
            <p:cNvSpPr txBox="1"/>
            <p:nvPr/>
          </p:nvSpPr>
          <p:spPr>
            <a:xfrm>
              <a:off x="7029071" y="340154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mmi10" pitchFamily="34" charset="0"/>
                </a:rPr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744A3C-0797-03C8-95B5-723B97413B7A}"/>
                </a:ext>
              </a:extLst>
            </p:cNvPr>
            <p:cNvSpPr txBox="1"/>
            <p:nvPr/>
          </p:nvSpPr>
          <p:spPr>
            <a:xfrm>
              <a:off x="7244417" y="3607081"/>
              <a:ext cx="437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mmi10" pitchFamily="34" charset="0"/>
                </a:rPr>
                <a:t>K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B440215-6EBD-2E49-E470-6E8853FF7F9D}"/>
                </a:ext>
              </a:extLst>
            </p:cNvPr>
            <p:cNvCxnSpPr>
              <a:cxnSpLocks/>
            </p:cNvCxnSpPr>
            <p:nvPr/>
          </p:nvCxnSpPr>
          <p:spPr>
            <a:xfrm>
              <a:off x="7238467" y="4018946"/>
              <a:ext cx="0" cy="706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2EC250D-9003-674C-867F-CB5D6C0EBA4A}"/>
                </a:ext>
              </a:extLst>
            </p:cNvPr>
            <p:cNvSpPr/>
            <p:nvPr/>
          </p:nvSpPr>
          <p:spPr>
            <a:xfrm>
              <a:off x="6247983" y="4707685"/>
              <a:ext cx="668961" cy="400756"/>
            </a:xfrm>
            <a:prstGeom prst="rect">
              <a:avLst/>
            </a:prstGeom>
            <a:solidFill>
              <a:srgbClr val="CDFFD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6D3EF1A-7F2A-2D77-5037-992C83D532E6}"/>
                </a:ext>
              </a:extLst>
            </p:cNvPr>
            <p:cNvSpPr/>
            <p:nvPr/>
          </p:nvSpPr>
          <p:spPr>
            <a:xfrm>
              <a:off x="6962028" y="4713948"/>
              <a:ext cx="1295362" cy="400756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82B055-671B-4E78-4AD5-645605469066}"/>
                </a:ext>
              </a:extLst>
            </p:cNvPr>
            <p:cNvSpPr txBox="1"/>
            <p:nvPr/>
          </p:nvSpPr>
          <p:spPr>
            <a:xfrm>
              <a:off x="6383144" y="4707685"/>
              <a:ext cx="795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mmi10" panose="020B0500000000000000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8F810E-0E05-D46A-A2B4-E0433F949432}"/>
                </a:ext>
              </a:extLst>
            </p:cNvPr>
            <p:cNvSpPr/>
            <p:nvPr/>
          </p:nvSpPr>
          <p:spPr>
            <a:xfrm>
              <a:off x="7117385" y="4242274"/>
              <a:ext cx="240631" cy="2406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7BC6A4-498B-5B51-E9A3-37D137941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7384" y="4365816"/>
              <a:ext cx="243863" cy="6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F0250A-3E4F-B26B-FC36-1C74C8642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0041" y="2889458"/>
              <a:ext cx="662848" cy="13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2">
              <a:extLst>
                <a:ext uri="{FF2B5EF4-FFF2-40B4-BE49-F238E27FC236}">
                  <a16:creationId xmlns:a16="http://schemas.microsoft.com/office/drawing/2014/main" id="{18E82970-52B3-BD31-4FC6-66D05ED61941}"/>
                </a:ext>
              </a:extLst>
            </p:cNvPr>
            <p:cNvCxnSpPr>
              <a:cxnSpLocks/>
              <a:endCxn id="68" idx="6"/>
            </p:cNvCxnSpPr>
            <p:nvPr/>
          </p:nvCxnSpPr>
          <p:spPr>
            <a:xfrm rot="5400000">
              <a:off x="6903974" y="3333675"/>
              <a:ext cx="1482957" cy="57487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8936528-248E-4B1F-1818-AE14CBCB5AD8}"/>
              </a:ext>
            </a:extLst>
          </p:cNvPr>
          <p:cNvSpPr txBox="1"/>
          <p:nvPr/>
        </p:nvSpPr>
        <p:spPr>
          <a:xfrm>
            <a:off x="5904834" y="5093655"/>
            <a:ext cx="3175716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Instantiate hash functions via (truncated) Davies-Meyer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4AEB0E-D96A-614A-2F58-5D5C41988971}"/>
              </a:ext>
            </a:extLst>
          </p:cNvPr>
          <p:cNvSpPr txBox="1"/>
          <p:nvPr/>
        </p:nvSpPr>
        <p:spPr>
          <a:xfrm>
            <a:off x="5904834" y="6143866"/>
            <a:ext cx="31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Instantiate </a:t>
            </a:r>
            <a:r>
              <a:rPr lang="en-US" dirty="0">
                <a:latin typeface="cmmi10" panose="020B0500000000000000" pitchFamily="34" charset="0"/>
              </a:rPr>
              <a:t>E</a:t>
            </a:r>
            <a:r>
              <a:rPr lang="en-US" dirty="0"/>
              <a:t> from AES</a:t>
            </a:r>
          </a:p>
        </p:txBody>
      </p:sp>
    </p:spTree>
    <p:extLst>
      <p:ext uri="{BB962C8B-B14F-4D97-AF65-F5344CB8AC3E}">
        <p14:creationId xmlns:p14="http://schemas.microsoft.com/office/powerpoint/2010/main" val="31977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631A2-78D4-2247-B72B-83F80D191891}"/>
              </a:ext>
            </a:extLst>
          </p:cNvPr>
          <p:cNvSpPr/>
          <p:nvPr/>
        </p:nvSpPr>
        <p:spPr>
          <a:xfrm>
            <a:off x="273299" y="1454554"/>
            <a:ext cx="5130800" cy="494719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C56B7-7012-7698-07FF-0C8D8BEF1C1F}"/>
              </a:ext>
            </a:extLst>
          </p:cNvPr>
          <p:cNvSpPr/>
          <p:nvPr/>
        </p:nvSpPr>
        <p:spPr>
          <a:xfrm>
            <a:off x="3066007" y="2272888"/>
            <a:ext cx="1612658" cy="40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6C991-7F18-40F3-EEB8-64669CFBDE48}"/>
              </a:ext>
            </a:extLst>
          </p:cNvPr>
          <p:cNvSpPr txBox="1"/>
          <p:nvPr/>
        </p:nvSpPr>
        <p:spPr>
          <a:xfrm>
            <a:off x="3692605" y="2272888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E86B14-7385-9406-DE83-D94A34368EC8}"/>
              </a:ext>
            </a:extLst>
          </p:cNvPr>
          <p:cNvCxnSpPr>
            <a:cxnSpLocks/>
          </p:cNvCxnSpPr>
          <p:nvPr/>
        </p:nvCxnSpPr>
        <p:spPr>
          <a:xfrm>
            <a:off x="3853286" y="2673644"/>
            <a:ext cx="0" cy="2637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8">
            <a:extLst>
              <a:ext uri="{FF2B5EF4-FFF2-40B4-BE49-F238E27FC236}">
                <a16:creationId xmlns:a16="http://schemas.microsoft.com/office/drawing/2014/main" id="{A6B1CD4E-50FF-5CAB-8033-FF47007198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9614" y="3189088"/>
            <a:ext cx="2752723" cy="391046"/>
          </a:xfrm>
          <a:prstGeom prst="bentConnector3">
            <a:avLst>
              <a:gd name="adj1" fmla="val 1001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>
            <a:extLst>
              <a:ext uri="{FF2B5EF4-FFF2-40B4-BE49-F238E27FC236}">
                <a16:creationId xmlns:a16="http://schemas.microsoft.com/office/drawing/2014/main" id="{6789E306-9AA1-EABC-4DE3-E4BABB26AF3E}"/>
              </a:ext>
            </a:extLst>
          </p:cNvPr>
          <p:cNvSpPr/>
          <p:nvPr/>
        </p:nvSpPr>
        <p:spPr>
          <a:xfrm rot="10800000">
            <a:off x="467962" y="3565643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B29A0-F0D2-9B98-65CB-CEF8D1777BEB}"/>
              </a:ext>
            </a:extLst>
          </p:cNvPr>
          <p:cNvSpPr/>
          <p:nvPr/>
        </p:nvSpPr>
        <p:spPr>
          <a:xfrm>
            <a:off x="785129" y="5206645"/>
            <a:ext cx="668961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D609CD-F041-67B7-691F-40CC6541A913}"/>
              </a:ext>
            </a:extLst>
          </p:cNvPr>
          <p:cNvCxnSpPr>
            <a:cxnSpLocks/>
          </p:cNvCxnSpPr>
          <p:nvPr/>
        </p:nvCxnSpPr>
        <p:spPr>
          <a:xfrm>
            <a:off x="1119608" y="4500180"/>
            <a:ext cx="0" cy="706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F305BF-BB94-5519-BAFD-2D033CFCAEDC}"/>
              </a:ext>
            </a:extLst>
          </p:cNvPr>
          <p:cNvSpPr txBox="1"/>
          <p:nvPr/>
        </p:nvSpPr>
        <p:spPr>
          <a:xfrm>
            <a:off x="960290" y="5206645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26EDE95E-D679-BD9D-BD02-436F5F3456B9}"/>
              </a:ext>
            </a:extLst>
          </p:cNvPr>
          <p:cNvSpPr/>
          <p:nvPr/>
        </p:nvSpPr>
        <p:spPr>
          <a:xfrm rot="5400000">
            <a:off x="1899012" y="4977454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6F272-65FA-D301-71A6-A1AB7E945143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454090" y="5437476"/>
            <a:ext cx="63654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206A3-616A-00FD-198F-E9BE9645D731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010681" y="5431079"/>
            <a:ext cx="716020" cy="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BF20385-F736-9124-4E00-8E22BEFC980B}"/>
              </a:ext>
            </a:extLst>
          </p:cNvPr>
          <p:cNvSpPr/>
          <p:nvPr/>
        </p:nvSpPr>
        <p:spPr>
          <a:xfrm>
            <a:off x="3726701" y="5310763"/>
            <a:ext cx="240631" cy="24063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D0CF11-DD13-86C2-B02D-0983550DB723}"/>
              </a:ext>
            </a:extLst>
          </p:cNvPr>
          <p:cNvCxnSpPr>
            <a:cxnSpLocks/>
            <a:endCxn id="15" idx="6"/>
          </p:cNvCxnSpPr>
          <p:nvPr/>
        </p:nvCxnSpPr>
        <p:spPr>
          <a:xfrm flipV="1">
            <a:off x="3723469" y="5431079"/>
            <a:ext cx="243863" cy="6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C61425-8CD7-46E0-21AA-AB04C980D845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3845400" y="5310763"/>
            <a:ext cx="1617" cy="633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F711A-828C-ACB4-5AF1-B0D4B266A5B6}"/>
              </a:ext>
            </a:extLst>
          </p:cNvPr>
          <p:cNvSpPr/>
          <p:nvPr/>
        </p:nvSpPr>
        <p:spPr>
          <a:xfrm>
            <a:off x="3069996" y="5944682"/>
            <a:ext cx="2089002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B758C-D62A-977A-B225-AC2EA3748FA9}"/>
              </a:ext>
            </a:extLst>
          </p:cNvPr>
          <p:cNvSpPr txBox="1"/>
          <p:nvPr/>
        </p:nvSpPr>
        <p:spPr>
          <a:xfrm>
            <a:off x="3594893" y="5944682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3AB0E-2CFE-2459-2B7A-0AD0C6D7E4EB}"/>
              </a:ext>
            </a:extLst>
          </p:cNvPr>
          <p:cNvSpPr/>
          <p:nvPr/>
        </p:nvSpPr>
        <p:spPr>
          <a:xfrm>
            <a:off x="4676814" y="2272888"/>
            <a:ext cx="498098" cy="400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B7F0B-61B2-73E8-8E75-30805EE445CB}"/>
              </a:ext>
            </a:extLst>
          </p:cNvPr>
          <p:cNvSpPr txBox="1"/>
          <p:nvPr/>
        </p:nvSpPr>
        <p:spPr>
          <a:xfrm>
            <a:off x="4676814" y="2285564"/>
            <a:ext cx="58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D52F659-BE7C-8B55-890A-2EDB3A1AA288}"/>
              </a:ext>
            </a:extLst>
          </p:cNvPr>
          <p:cNvSpPr/>
          <p:nvPr/>
        </p:nvSpPr>
        <p:spPr>
          <a:xfrm rot="16200000">
            <a:off x="998657" y="5405748"/>
            <a:ext cx="256205" cy="854400"/>
          </a:xfrm>
          <a:prstGeom prst="leftBrace">
            <a:avLst>
              <a:gd name="adj1" fmla="val 767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01823A2-7254-9BAF-B98A-9933C1F898AC}"/>
              </a:ext>
            </a:extLst>
          </p:cNvPr>
          <p:cNvSpPr/>
          <p:nvPr/>
        </p:nvSpPr>
        <p:spPr>
          <a:xfrm rot="5400000">
            <a:off x="4015819" y="1060208"/>
            <a:ext cx="256205" cy="2061980"/>
          </a:xfrm>
          <a:prstGeom prst="leftBrace">
            <a:avLst>
              <a:gd name="adj1" fmla="val 767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12192-47A7-2D1D-D554-F4739D27C24B}"/>
              </a:ext>
            </a:extLst>
          </p:cNvPr>
          <p:cNvSpPr txBox="1"/>
          <p:nvPr/>
        </p:nvSpPr>
        <p:spPr>
          <a:xfrm>
            <a:off x="3887946" y="1587175"/>
            <a:ext cx="127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128 bits</a:t>
            </a:r>
          </a:p>
        </p:txBody>
      </p:sp>
      <p:grpSp>
        <p:nvGrpSpPr>
          <p:cNvPr id="25" name="Group 24" descr="\documentclass{article}&#10;\usepackage{amsmath}&#10;\pagestyle{empty}&#10;\begin{document}&#10;&#10;$H_K$&#10;&#10;&#10;\end{document}" title="IguanaTex Vector Display">
            <a:extLst>
              <a:ext uri="{FF2B5EF4-FFF2-40B4-BE49-F238E27FC236}">
                <a16:creationId xmlns:a16="http://schemas.microsoft.com/office/drawing/2014/main" id="{E59773BF-E38D-FCDE-7D51-8240065FB7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31406" y="3879527"/>
            <a:ext cx="524800" cy="294400"/>
            <a:chOff x="3854575" y="6185811"/>
            <a:chExt cx="549626" cy="304330"/>
          </a:xfrm>
        </p:grpSpPr>
        <p:sp>
          <p:nvSpPr>
            <p:cNvPr id="26" name="Freeform: Shape 94">
              <a:extLst>
                <a:ext uri="{FF2B5EF4-FFF2-40B4-BE49-F238E27FC236}">
                  <a16:creationId xmlns:a16="http://schemas.microsoft.com/office/drawing/2014/main" id="{81DB0AD2-9CB9-EF9A-229B-7DA3CC665A8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54575" y="6185811"/>
              <a:ext cx="313211" cy="249528"/>
            </a:xfrm>
            <a:custGeom>
              <a:avLst/>
              <a:gdLst>
                <a:gd name="connsiteX0" fmla="*/ 269394 w 313211"/>
                <a:gd name="connsiteY0" fmla="*/ 28194 h 249528"/>
                <a:gd name="connsiteX1" fmla="*/ 300641 w 313211"/>
                <a:gd name="connsiteY1" fmla="*/ 11388 h 249528"/>
                <a:gd name="connsiteX2" fmla="*/ 313288 w 313211"/>
                <a:gd name="connsiteY2" fmla="*/ 4082 h 249528"/>
                <a:gd name="connsiteX3" fmla="*/ 308080 w 313211"/>
                <a:gd name="connsiteY3" fmla="*/ 63 h 249528"/>
                <a:gd name="connsiteX4" fmla="*/ 260466 w 313211"/>
                <a:gd name="connsiteY4" fmla="*/ 1159 h 249528"/>
                <a:gd name="connsiteX5" fmla="*/ 212480 w 313211"/>
                <a:gd name="connsiteY5" fmla="*/ 63 h 249528"/>
                <a:gd name="connsiteX6" fmla="*/ 205412 w 313211"/>
                <a:gd name="connsiteY6" fmla="*/ 7370 h 249528"/>
                <a:gd name="connsiteX7" fmla="*/ 215828 w 313211"/>
                <a:gd name="connsiteY7" fmla="*/ 11388 h 249528"/>
                <a:gd name="connsiteX8" fmla="*/ 229963 w 313211"/>
                <a:gd name="connsiteY8" fmla="*/ 12119 h 249528"/>
                <a:gd name="connsiteX9" fmla="*/ 240007 w 313211"/>
                <a:gd name="connsiteY9" fmla="*/ 17965 h 249528"/>
                <a:gd name="connsiteX10" fmla="*/ 238519 w 313211"/>
                <a:gd name="connsiteY10" fmla="*/ 24906 h 249528"/>
                <a:gd name="connsiteX11" fmla="*/ 216200 w 313211"/>
                <a:gd name="connsiteY11" fmla="*/ 114050 h 249528"/>
                <a:gd name="connsiteX12" fmla="*/ 102745 w 313211"/>
                <a:gd name="connsiteY12" fmla="*/ 114050 h 249528"/>
                <a:gd name="connsiteX13" fmla="*/ 124692 w 313211"/>
                <a:gd name="connsiteY13" fmla="*/ 28194 h 249528"/>
                <a:gd name="connsiteX14" fmla="*/ 155938 w 313211"/>
                <a:gd name="connsiteY14" fmla="*/ 11388 h 249528"/>
                <a:gd name="connsiteX15" fmla="*/ 168586 w 313211"/>
                <a:gd name="connsiteY15" fmla="*/ 4082 h 249528"/>
                <a:gd name="connsiteX16" fmla="*/ 163378 w 313211"/>
                <a:gd name="connsiteY16" fmla="*/ 63 h 249528"/>
                <a:gd name="connsiteX17" fmla="*/ 115764 w 313211"/>
                <a:gd name="connsiteY17" fmla="*/ 1159 h 249528"/>
                <a:gd name="connsiteX18" fmla="*/ 67778 w 313211"/>
                <a:gd name="connsiteY18" fmla="*/ 63 h 249528"/>
                <a:gd name="connsiteX19" fmla="*/ 60710 w 313211"/>
                <a:gd name="connsiteY19" fmla="*/ 7370 h 249528"/>
                <a:gd name="connsiteX20" fmla="*/ 71126 w 313211"/>
                <a:gd name="connsiteY20" fmla="*/ 11388 h 249528"/>
                <a:gd name="connsiteX21" fmla="*/ 85261 w 313211"/>
                <a:gd name="connsiteY21" fmla="*/ 12119 h 249528"/>
                <a:gd name="connsiteX22" fmla="*/ 95305 w 313211"/>
                <a:gd name="connsiteY22" fmla="*/ 17965 h 249528"/>
                <a:gd name="connsiteX23" fmla="*/ 93817 w 313211"/>
                <a:gd name="connsiteY23" fmla="*/ 24906 h 249528"/>
                <a:gd name="connsiteX24" fmla="*/ 43971 w 313211"/>
                <a:gd name="connsiteY24" fmla="*/ 221095 h 249528"/>
                <a:gd name="connsiteX25" fmla="*/ 10120 w 313211"/>
                <a:gd name="connsiteY25" fmla="*/ 238266 h 249528"/>
                <a:gd name="connsiteX26" fmla="*/ 77 w 313211"/>
                <a:gd name="connsiteY26" fmla="*/ 245573 h 249528"/>
                <a:gd name="connsiteX27" fmla="*/ 5285 w 313211"/>
                <a:gd name="connsiteY27" fmla="*/ 249592 h 249528"/>
                <a:gd name="connsiteX28" fmla="*/ 52527 w 313211"/>
                <a:gd name="connsiteY28" fmla="*/ 248496 h 249528"/>
                <a:gd name="connsiteX29" fmla="*/ 76334 w 313211"/>
                <a:gd name="connsiteY29" fmla="*/ 248861 h 249528"/>
                <a:gd name="connsiteX30" fmla="*/ 100513 w 313211"/>
                <a:gd name="connsiteY30" fmla="*/ 249592 h 249528"/>
                <a:gd name="connsiteX31" fmla="*/ 107952 w 313211"/>
                <a:gd name="connsiteY31" fmla="*/ 242285 h 249528"/>
                <a:gd name="connsiteX32" fmla="*/ 97537 w 313211"/>
                <a:gd name="connsiteY32" fmla="*/ 238266 h 249528"/>
                <a:gd name="connsiteX33" fmla="*/ 73358 w 313211"/>
                <a:gd name="connsiteY33" fmla="*/ 231690 h 249528"/>
                <a:gd name="connsiteX34" fmla="*/ 74474 w 313211"/>
                <a:gd name="connsiteY34" fmla="*/ 225479 h 249528"/>
                <a:gd name="connsiteX35" fmla="*/ 99769 w 313211"/>
                <a:gd name="connsiteY35" fmla="*/ 125375 h 249528"/>
                <a:gd name="connsiteX36" fmla="*/ 213224 w 313211"/>
                <a:gd name="connsiteY36" fmla="*/ 125375 h 249528"/>
                <a:gd name="connsiteX37" fmla="*/ 187557 w 313211"/>
                <a:gd name="connsiteY37" fmla="*/ 226210 h 249528"/>
                <a:gd name="connsiteX38" fmla="*/ 153707 w 313211"/>
                <a:gd name="connsiteY38" fmla="*/ 238266 h 249528"/>
                <a:gd name="connsiteX39" fmla="*/ 144779 w 313211"/>
                <a:gd name="connsiteY39" fmla="*/ 245573 h 249528"/>
                <a:gd name="connsiteX40" fmla="*/ 149987 w 313211"/>
                <a:gd name="connsiteY40" fmla="*/ 249592 h 249528"/>
                <a:gd name="connsiteX41" fmla="*/ 197229 w 313211"/>
                <a:gd name="connsiteY41" fmla="*/ 248496 h 249528"/>
                <a:gd name="connsiteX42" fmla="*/ 221036 w 313211"/>
                <a:gd name="connsiteY42" fmla="*/ 248861 h 249528"/>
                <a:gd name="connsiteX43" fmla="*/ 245215 w 313211"/>
                <a:gd name="connsiteY43" fmla="*/ 249592 h 249528"/>
                <a:gd name="connsiteX44" fmla="*/ 252655 w 313211"/>
                <a:gd name="connsiteY44" fmla="*/ 242285 h 249528"/>
                <a:gd name="connsiteX45" fmla="*/ 242239 w 313211"/>
                <a:gd name="connsiteY45" fmla="*/ 238266 h 249528"/>
                <a:gd name="connsiteX46" fmla="*/ 218060 w 313211"/>
                <a:gd name="connsiteY46" fmla="*/ 231690 h 249528"/>
                <a:gd name="connsiteX47" fmla="*/ 219176 w 313211"/>
                <a:gd name="connsiteY47" fmla="*/ 225479 h 249528"/>
                <a:gd name="connsiteX48" fmla="*/ 269394 w 313211"/>
                <a:gd name="connsiteY48" fmla="*/ 28194 h 24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3211" h="249528">
                  <a:moveTo>
                    <a:pt x="269394" y="28194"/>
                  </a:moveTo>
                  <a:cubicBezTo>
                    <a:pt x="272742" y="15042"/>
                    <a:pt x="273486" y="11388"/>
                    <a:pt x="300641" y="11388"/>
                  </a:cubicBezTo>
                  <a:cubicBezTo>
                    <a:pt x="310312" y="11388"/>
                    <a:pt x="313288" y="11388"/>
                    <a:pt x="313288" y="4082"/>
                  </a:cubicBezTo>
                  <a:cubicBezTo>
                    <a:pt x="313288" y="63"/>
                    <a:pt x="309196" y="63"/>
                    <a:pt x="308080" y="63"/>
                  </a:cubicBezTo>
                  <a:cubicBezTo>
                    <a:pt x="297665" y="63"/>
                    <a:pt x="270882" y="1159"/>
                    <a:pt x="260466" y="1159"/>
                  </a:cubicBezTo>
                  <a:cubicBezTo>
                    <a:pt x="249679" y="1159"/>
                    <a:pt x="223268" y="63"/>
                    <a:pt x="212480" y="63"/>
                  </a:cubicBezTo>
                  <a:cubicBezTo>
                    <a:pt x="209504" y="63"/>
                    <a:pt x="205412" y="63"/>
                    <a:pt x="205412" y="7370"/>
                  </a:cubicBezTo>
                  <a:cubicBezTo>
                    <a:pt x="205412" y="11388"/>
                    <a:pt x="208760" y="11388"/>
                    <a:pt x="215828" y="11388"/>
                  </a:cubicBezTo>
                  <a:cubicBezTo>
                    <a:pt x="216572" y="11388"/>
                    <a:pt x="223640" y="11388"/>
                    <a:pt x="229963" y="12119"/>
                  </a:cubicBezTo>
                  <a:cubicBezTo>
                    <a:pt x="236659" y="12850"/>
                    <a:pt x="240007" y="13215"/>
                    <a:pt x="240007" y="17965"/>
                  </a:cubicBezTo>
                  <a:cubicBezTo>
                    <a:pt x="240007" y="19426"/>
                    <a:pt x="239635" y="20157"/>
                    <a:pt x="238519" y="24906"/>
                  </a:cubicBezTo>
                  <a:lnTo>
                    <a:pt x="216200" y="114050"/>
                  </a:lnTo>
                  <a:lnTo>
                    <a:pt x="102745" y="114050"/>
                  </a:lnTo>
                  <a:lnTo>
                    <a:pt x="124692" y="28194"/>
                  </a:lnTo>
                  <a:cubicBezTo>
                    <a:pt x="128040" y="15042"/>
                    <a:pt x="129156" y="11388"/>
                    <a:pt x="155938" y="11388"/>
                  </a:cubicBezTo>
                  <a:cubicBezTo>
                    <a:pt x="165610" y="11388"/>
                    <a:pt x="168586" y="11388"/>
                    <a:pt x="168586" y="4082"/>
                  </a:cubicBezTo>
                  <a:cubicBezTo>
                    <a:pt x="168586" y="63"/>
                    <a:pt x="164494" y="63"/>
                    <a:pt x="163378" y="63"/>
                  </a:cubicBezTo>
                  <a:cubicBezTo>
                    <a:pt x="152963" y="63"/>
                    <a:pt x="126180" y="1159"/>
                    <a:pt x="115764" y="1159"/>
                  </a:cubicBezTo>
                  <a:cubicBezTo>
                    <a:pt x="104976" y="1159"/>
                    <a:pt x="78566" y="63"/>
                    <a:pt x="67778" y="63"/>
                  </a:cubicBezTo>
                  <a:cubicBezTo>
                    <a:pt x="64802" y="63"/>
                    <a:pt x="60710" y="63"/>
                    <a:pt x="60710" y="7370"/>
                  </a:cubicBezTo>
                  <a:cubicBezTo>
                    <a:pt x="60710" y="11388"/>
                    <a:pt x="64058" y="11388"/>
                    <a:pt x="71126" y="11388"/>
                  </a:cubicBezTo>
                  <a:cubicBezTo>
                    <a:pt x="71870" y="11388"/>
                    <a:pt x="78938" y="11388"/>
                    <a:pt x="85261" y="12119"/>
                  </a:cubicBezTo>
                  <a:cubicBezTo>
                    <a:pt x="91957" y="12850"/>
                    <a:pt x="95305" y="13215"/>
                    <a:pt x="95305" y="17965"/>
                  </a:cubicBezTo>
                  <a:cubicBezTo>
                    <a:pt x="95305" y="19426"/>
                    <a:pt x="94933" y="20522"/>
                    <a:pt x="93817" y="24906"/>
                  </a:cubicBezTo>
                  <a:lnTo>
                    <a:pt x="43971" y="221095"/>
                  </a:lnTo>
                  <a:cubicBezTo>
                    <a:pt x="40251" y="235343"/>
                    <a:pt x="39507" y="238266"/>
                    <a:pt x="10120" y="238266"/>
                  </a:cubicBezTo>
                  <a:cubicBezTo>
                    <a:pt x="3425" y="238266"/>
                    <a:pt x="77" y="238266"/>
                    <a:pt x="77" y="245573"/>
                  </a:cubicBezTo>
                  <a:cubicBezTo>
                    <a:pt x="77" y="249592"/>
                    <a:pt x="4541" y="249592"/>
                    <a:pt x="5285" y="249592"/>
                  </a:cubicBezTo>
                  <a:cubicBezTo>
                    <a:pt x="15700" y="249592"/>
                    <a:pt x="42111" y="248496"/>
                    <a:pt x="52527" y="248496"/>
                  </a:cubicBezTo>
                  <a:cubicBezTo>
                    <a:pt x="60338" y="248496"/>
                    <a:pt x="68522" y="248861"/>
                    <a:pt x="76334" y="248861"/>
                  </a:cubicBezTo>
                  <a:cubicBezTo>
                    <a:pt x="84517" y="248861"/>
                    <a:pt x="92701" y="249592"/>
                    <a:pt x="100513" y="249592"/>
                  </a:cubicBezTo>
                  <a:cubicBezTo>
                    <a:pt x="103489" y="249592"/>
                    <a:pt x="107952" y="249592"/>
                    <a:pt x="107952" y="242285"/>
                  </a:cubicBezTo>
                  <a:cubicBezTo>
                    <a:pt x="107952" y="238266"/>
                    <a:pt x="104605" y="238266"/>
                    <a:pt x="97537" y="238266"/>
                  </a:cubicBezTo>
                  <a:cubicBezTo>
                    <a:pt x="83773" y="238266"/>
                    <a:pt x="73358" y="238266"/>
                    <a:pt x="73358" y="231690"/>
                  </a:cubicBezTo>
                  <a:cubicBezTo>
                    <a:pt x="73358" y="229498"/>
                    <a:pt x="74102" y="227671"/>
                    <a:pt x="74474" y="225479"/>
                  </a:cubicBezTo>
                  <a:lnTo>
                    <a:pt x="99769" y="125375"/>
                  </a:lnTo>
                  <a:lnTo>
                    <a:pt x="213224" y="125375"/>
                  </a:lnTo>
                  <a:cubicBezTo>
                    <a:pt x="197601" y="186022"/>
                    <a:pt x="189045" y="220730"/>
                    <a:pt x="187557" y="226210"/>
                  </a:cubicBezTo>
                  <a:cubicBezTo>
                    <a:pt x="183837" y="237901"/>
                    <a:pt x="176770" y="238266"/>
                    <a:pt x="153707" y="238266"/>
                  </a:cubicBezTo>
                  <a:cubicBezTo>
                    <a:pt x="148127" y="238266"/>
                    <a:pt x="144779" y="238266"/>
                    <a:pt x="144779" y="245573"/>
                  </a:cubicBezTo>
                  <a:cubicBezTo>
                    <a:pt x="144779" y="249592"/>
                    <a:pt x="149243" y="249592"/>
                    <a:pt x="149987" y="249592"/>
                  </a:cubicBezTo>
                  <a:cubicBezTo>
                    <a:pt x="160402" y="249592"/>
                    <a:pt x="186813" y="248496"/>
                    <a:pt x="197229" y="248496"/>
                  </a:cubicBezTo>
                  <a:cubicBezTo>
                    <a:pt x="205040" y="248496"/>
                    <a:pt x="213224" y="248861"/>
                    <a:pt x="221036" y="248861"/>
                  </a:cubicBezTo>
                  <a:cubicBezTo>
                    <a:pt x="229219" y="248861"/>
                    <a:pt x="237403" y="249592"/>
                    <a:pt x="245215" y="249592"/>
                  </a:cubicBezTo>
                  <a:cubicBezTo>
                    <a:pt x="248191" y="249592"/>
                    <a:pt x="252655" y="249592"/>
                    <a:pt x="252655" y="242285"/>
                  </a:cubicBezTo>
                  <a:cubicBezTo>
                    <a:pt x="252655" y="238266"/>
                    <a:pt x="249307" y="238266"/>
                    <a:pt x="242239" y="238266"/>
                  </a:cubicBezTo>
                  <a:cubicBezTo>
                    <a:pt x="228476" y="238266"/>
                    <a:pt x="218060" y="238266"/>
                    <a:pt x="218060" y="231690"/>
                  </a:cubicBezTo>
                  <a:cubicBezTo>
                    <a:pt x="218060" y="229498"/>
                    <a:pt x="218804" y="227671"/>
                    <a:pt x="219176" y="225479"/>
                  </a:cubicBezTo>
                  <a:lnTo>
                    <a:pt x="269394" y="28194"/>
                  </a:lnTo>
                  <a:close/>
                </a:path>
              </a:pathLst>
            </a:custGeom>
            <a:solidFill>
              <a:srgbClr val="000000"/>
            </a:solidFill>
            <a:ln w="3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5">
              <a:extLst>
                <a:ext uri="{FF2B5EF4-FFF2-40B4-BE49-F238E27FC236}">
                  <a16:creationId xmlns:a16="http://schemas.microsoft.com/office/drawing/2014/main" id="{A464F8B9-23CE-8AD1-4105-8B7C4880A46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67247" y="6315471"/>
              <a:ext cx="236954" cy="174670"/>
            </a:xfrm>
            <a:custGeom>
              <a:avLst/>
              <a:gdLst>
                <a:gd name="connsiteX0" fmla="*/ 131061 w 236954"/>
                <a:gd name="connsiteY0" fmla="*/ 71927 h 174670"/>
                <a:gd name="connsiteX1" fmla="*/ 129499 w 236954"/>
                <a:gd name="connsiteY1" fmla="*/ 68858 h 174670"/>
                <a:gd name="connsiteX2" fmla="*/ 135748 w 236954"/>
                <a:gd name="connsiteY2" fmla="*/ 63999 h 174670"/>
                <a:gd name="connsiteX3" fmla="*/ 162047 w 236954"/>
                <a:gd name="connsiteY3" fmla="*/ 45842 h 174670"/>
                <a:gd name="connsiteX4" fmla="*/ 231051 w 236954"/>
                <a:gd name="connsiteY4" fmla="*/ 9271 h 174670"/>
                <a:gd name="connsiteX5" fmla="*/ 237039 w 236954"/>
                <a:gd name="connsiteY5" fmla="*/ 3645 h 174670"/>
                <a:gd name="connsiteX6" fmla="*/ 233654 w 236954"/>
                <a:gd name="connsiteY6" fmla="*/ 320 h 174670"/>
                <a:gd name="connsiteX7" fmla="*/ 215688 w 236954"/>
                <a:gd name="connsiteY7" fmla="*/ 1087 h 174670"/>
                <a:gd name="connsiteX8" fmla="*/ 184180 w 236954"/>
                <a:gd name="connsiteY8" fmla="*/ 64 h 174670"/>
                <a:gd name="connsiteX9" fmla="*/ 178712 w 236954"/>
                <a:gd name="connsiteY9" fmla="*/ 5691 h 174670"/>
                <a:gd name="connsiteX10" fmla="*/ 182618 w 236954"/>
                <a:gd name="connsiteY10" fmla="*/ 9271 h 174670"/>
                <a:gd name="connsiteX11" fmla="*/ 189128 w 236954"/>
                <a:gd name="connsiteY11" fmla="*/ 12851 h 174670"/>
                <a:gd name="connsiteX12" fmla="*/ 177671 w 236954"/>
                <a:gd name="connsiteY12" fmla="*/ 25382 h 174670"/>
                <a:gd name="connsiteX13" fmla="*/ 69088 w 236954"/>
                <a:gd name="connsiteY13" fmla="*/ 100570 h 174670"/>
                <a:gd name="connsiteX14" fmla="*/ 89659 w 236954"/>
                <a:gd name="connsiteY14" fmla="*/ 20012 h 174670"/>
                <a:gd name="connsiteX15" fmla="*/ 112573 w 236954"/>
                <a:gd name="connsiteY15" fmla="*/ 9271 h 174670"/>
                <a:gd name="connsiteX16" fmla="*/ 120385 w 236954"/>
                <a:gd name="connsiteY16" fmla="*/ 3900 h 174670"/>
                <a:gd name="connsiteX17" fmla="*/ 116219 w 236954"/>
                <a:gd name="connsiteY17" fmla="*/ 64 h 174670"/>
                <a:gd name="connsiteX18" fmla="*/ 82108 w 236954"/>
                <a:gd name="connsiteY18" fmla="*/ 1087 h 174670"/>
                <a:gd name="connsiteX19" fmla="*/ 64141 w 236954"/>
                <a:gd name="connsiteY19" fmla="*/ 831 h 174670"/>
                <a:gd name="connsiteX20" fmla="*/ 47736 w 236954"/>
                <a:gd name="connsiteY20" fmla="*/ 64 h 174670"/>
                <a:gd name="connsiteX21" fmla="*/ 42268 w 236954"/>
                <a:gd name="connsiteY21" fmla="*/ 5691 h 174670"/>
                <a:gd name="connsiteX22" fmla="*/ 50861 w 236954"/>
                <a:gd name="connsiteY22" fmla="*/ 9271 h 174670"/>
                <a:gd name="connsiteX23" fmla="*/ 60756 w 236954"/>
                <a:gd name="connsiteY23" fmla="*/ 9782 h 174670"/>
                <a:gd name="connsiteX24" fmla="*/ 66484 w 236954"/>
                <a:gd name="connsiteY24" fmla="*/ 13363 h 174670"/>
                <a:gd name="connsiteX25" fmla="*/ 65443 w 236954"/>
                <a:gd name="connsiteY25" fmla="*/ 18989 h 174670"/>
                <a:gd name="connsiteX26" fmla="*/ 30811 w 236954"/>
                <a:gd name="connsiteY26" fmla="*/ 154787 h 174670"/>
                <a:gd name="connsiteX27" fmla="*/ 7897 w 236954"/>
                <a:gd name="connsiteY27" fmla="*/ 165528 h 174670"/>
                <a:gd name="connsiteX28" fmla="*/ 85 w 236954"/>
                <a:gd name="connsiteY28" fmla="*/ 171154 h 174670"/>
                <a:gd name="connsiteX29" fmla="*/ 4251 w 236954"/>
                <a:gd name="connsiteY29" fmla="*/ 174734 h 174670"/>
                <a:gd name="connsiteX30" fmla="*/ 38102 w 236954"/>
                <a:gd name="connsiteY30" fmla="*/ 173712 h 174670"/>
                <a:gd name="connsiteX31" fmla="*/ 56069 w 236954"/>
                <a:gd name="connsiteY31" fmla="*/ 173967 h 174670"/>
                <a:gd name="connsiteX32" fmla="*/ 72734 w 236954"/>
                <a:gd name="connsiteY32" fmla="*/ 174734 h 174670"/>
                <a:gd name="connsiteX33" fmla="*/ 78202 w 236954"/>
                <a:gd name="connsiteY33" fmla="*/ 169108 h 174670"/>
                <a:gd name="connsiteX34" fmla="*/ 69869 w 236954"/>
                <a:gd name="connsiteY34" fmla="*/ 165528 h 174670"/>
                <a:gd name="connsiteX35" fmla="*/ 59975 w 236954"/>
                <a:gd name="connsiteY35" fmla="*/ 165016 h 174670"/>
                <a:gd name="connsiteX36" fmla="*/ 53986 w 236954"/>
                <a:gd name="connsiteY36" fmla="*/ 161180 h 174670"/>
                <a:gd name="connsiteX37" fmla="*/ 66224 w 236954"/>
                <a:gd name="connsiteY37" fmla="*/ 112078 h 174670"/>
                <a:gd name="connsiteX38" fmla="*/ 109449 w 236954"/>
                <a:gd name="connsiteY38" fmla="*/ 82157 h 174670"/>
                <a:gd name="connsiteX39" fmla="*/ 147205 w 236954"/>
                <a:gd name="connsiteY39" fmla="*/ 154020 h 174670"/>
                <a:gd name="connsiteX40" fmla="*/ 149028 w 236954"/>
                <a:gd name="connsiteY40" fmla="*/ 158879 h 174670"/>
                <a:gd name="connsiteX41" fmla="*/ 137050 w 236954"/>
                <a:gd name="connsiteY41" fmla="*/ 165528 h 174670"/>
                <a:gd name="connsiteX42" fmla="*/ 130280 w 236954"/>
                <a:gd name="connsiteY42" fmla="*/ 171154 h 174670"/>
                <a:gd name="connsiteX43" fmla="*/ 134706 w 236954"/>
                <a:gd name="connsiteY43" fmla="*/ 174734 h 174670"/>
                <a:gd name="connsiteX44" fmla="*/ 168036 w 236954"/>
                <a:gd name="connsiteY44" fmla="*/ 173712 h 174670"/>
                <a:gd name="connsiteX45" fmla="*/ 193554 w 236954"/>
                <a:gd name="connsiteY45" fmla="*/ 174734 h 174670"/>
                <a:gd name="connsiteX46" fmla="*/ 198762 w 236954"/>
                <a:gd name="connsiteY46" fmla="*/ 169364 h 174670"/>
                <a:gd name="connsiteX47" fmla="*/ 192773 w 236954"/>
                <a:gd name="connsiteY47" fmla="*/ 165528 h 174670"/>
                <a:gd name="connsiteX48" fmla="*/ 175588 w 236954"/>
                <a:gd name="connsiteY48" fmla="*/ 157088 h 174670"/>
                <a:gd name="connsiteX49" fmla="*/ 131061 w 236954"/>
                <a:gd name="connsiteY49" fmla="*/ 71927 h 1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6954" h="174670">
                  <a:moveTo>
                    <a:pt x="131061" y="71927"/>
                  </a:moveTo>
                  <a:cubicBezTo>
                    <a:pt x="130019" y="69881"/>
                    <a:pt x="129499" y="69114"/>
                    <a:pt x="129499" y="68858"/>
                  </a:cubicBezTo>
                  <a:cubicBezTo>
                    <a:pt x="129499" y="68347"/>
                    <a:pt x="129759" y="68091"/>
                    <a:pt x="135748" y="63999"/>
                  </a:cubicBezTo>
                  <a:lnTo>
                    <a:pt x="162047" y="45842"/>
                  </a:lnTo>
                  <a:cubicBezTo>
                    <a:pt x="196419" y="22058"/>
                    <a:pt x="212563" y="10805"/>
                    <a:pt x="231051" y="9271"/>
                  </a:cubicBezTo>
                  <a:cubicBezTo>
                    <a:pt x="233915" y="9015"/>
                    <a:pt x="237039" y="8759"/>
                    <a:pt x="237039" y="3645"/>
                  </a:cubicBezTo>
                  <a:cubicBezTo>
                    <a:pt x="237039" y="1599"/>
                    <a:pt x="235217" y="320"/>
                    <a:pt x="233654" y="320"/>
                  </a:cubicBezTo>
                  <a:cubicBezTo>
                    <a:pt x="228186" y="320"/>
                    <a:pt x="221416" y="1087"/>
                    <a:pt x="215688" y="1087"/>
                  </a:cubicBezTo>
                  <a:cubicBezTo>
                    <a:pt x="208657" y="1087"/>
                    <a:pt x="191211" y="64"/>
                    <a:pt x="184180" y="64"/>
                  </a:cubicBezTo>
                  <a:cubicBezTo>
                    <a:pt x="182618" y="64"/>
                    <a:pt x="178712" y="64"/>
                    <a:pt x="178712" y="5691"/>
                  </a:cubicBezTo>
                  <a:cubicBezTo>
                    <a:pt x="178712" y="5946"/>
                    <a:pt x="178712" y="9015"/>
                    <a:pt x="182618" y="9271"/>
                  </a:cubicBezTo>
                  <a:cubicBezTo>
                    <a:pt x="185743" y="9527"/>
                    <a:pt x="189128" y="10038"/>
                    <a:pt x="189128" y="12851"/>
                  </a:cubicBezTo>
                  <a:cubicBezTo>
                    <a:pt x="189128" y="17455"/>
                    <a:pt x="181056" y="23081"/>
                    <a:pt x="177671" y="25382"/>
                  </a:cubicBezTo>
                  <a:lnTo>
                    <a:pt x="69088" y="100570"/>
                  </a:lnTo>
                  <a:lnTo>
                    <a:pt x="89659" y="20012"/>
                  </a:lnTo>
                  <a:cubicBezTo>
                    <a:pt x="92002" y="11317"/>
                    <a:pt x="92263" y="9271"/>
                    <a:pt x="112573" y="9271"/>
                  </a:cubicBezTo>
                  <a:cubicBezTo>
                    <a:pt x="116739" y="9271"/>
                    <a:pt x="120385" y="9271"/>
                    <a:pt x="120385" y="3900"/>
                  </a:cubicBezTo>
                  <a:cubicBezTo>
                    <a:pt x="120385" y="1599"/>
                    <a:pt x="118823" y="64"/>
                    <a:pt x="116219" y="64"/>
                  </a:cubicBezTo>
                  <a:cubicBezTo>
                    <a:pt x="108667" y="64"/>
                    <a:pt x="89659" y="1087"/>
                    <a:pt x="82108" y="1087"/>
                  </a:cubicBezTo>
                  <a:cubicBezTo>
                    <a:pt x="77681" y="1087"/>
                    <a:pt x="68567" y="1087"/>
                    <a:pt x="64141" y="831"/>
                  </a:cubicBezTo>
                  <a:cubicBezTo>
                    <a:pt x="58933" y="576"/>
                    <a:pt x="52684" y="64"/>
                    <a:pt x="47736" y="64"/>
                  </a:cubicBezTo>
                  <a:cubicBezTo>
                    <a:pt x="46174" y="64"/>
                    <a:pt x="42268" y="64"/>
                    <a:pt x="42268" y="5691"/>
                  </a:cubicBezTo>
                  <a:cubicBezTo>
                    <a:pt x="42268" y="9271"/>
                    <a:pt x="45132" y="9271"/>
                    <a:pt x="50861" y="9271"/>
                  </a:cubicBezTo>
                  <a:cubicBezTo>
                    <a:pt x="55027" y="9271"/>
                    <a:pt x="56069" y="9271"/>
                    <a:pt x="60756" y="9782"/>
                  </a:cubicBezTo>
                  <a:cubicBezTo>
                    <a:pt x="65964" y="10294"/>
                    <a:pt x="66484" y="10805"/>
                    <a:pt x="66484" y="13363"/>
                  </a:cubicBezTo>
                  <a:cubicBezTo>
                    <a:pt x="66484" y="13874"/>
                    <a:pt x="66484" y="15153"/>
                    <a:pt x="65443" y="18989"/>
                  </a:cubicBezTo>
                  <a:lnTo>
                    <a:pt x="30811" y="154787"/>
                  </a:lnTo>
                  <a:cubicBezTo>
                    <a:pt x="28728" y="163482"/>
                    <a:pt x="28207" y="165528"/>
                    <a:pt x="7897" y="165528"/>
                  </a:cubicBezTo>
                  <a:cubicBezTo>
                    <a:pt x="3210" y="165528"/>
                    <a:pt x="85" y="165528"/>
                    <a:pt x="85" y="171154"/>
                  </a:cubicBezTo>
                  <a:cubicBezTo>
                    <a:pt x="85" y="171410"/>
                    <a:pt x="85" y="174734"/>
                    <a:pt x="4251" y="174734"/>
                  </a:cubicBezTo>
                  <a:cubicBezTo>
                    <a:pt x="11803" y="174734"/>
                    <a:pt x="30551" y="173712"/>
                    <a:pt x="38102" y="173712"/>
                  </a:cubicBezTo>
                  <a:cubicBezTo>
                    <a:pt x="42528" y="173712"/>
                    <a:pt x="51642" y="173712"/>
                    <a:pt x="56069" y="173967"/>
                  </a:cubicBezTo>
                  <a:cubicBezTo>
                    <a:pt x="61277" y="174223"/>
                    <a:pt x="67786" y="174734"/>
                    <a:pt x="72734" y="174734"/>
                  </a:cubicBezTo>
                  <a:cubicBezTo>
                    <a:pt x="74296" y="174734"/>
                    <a:pt x="78202" y="174734"/>
                    <a:pt x="78202" y="169108"/>
                  </a:cubicBezTo>
                  <a:cubicBezTo>
                    <a:pt x="78202" y="165528"/>
                    <a:pt x="75077" y="165528"/>
                    <a:pt x="69869" y="165528"/>
                  </a:cubicBezTo>
                  <a:cubicBezTo>
                    <a:pt x="69609" y="165528"/>
                    <a:pt x="64662" y="165528"/>
                    <a:pt x="59975" y="165016"/>
                  </a:cubicBezTo>
                  <a:cubicBezTo>
                    <a:pt x="53986" y="164505"/>
                    <a:pt x="53986" y="163738"/>
                    <a:pt x="53986" y="161180"/>
                  </a:cubicBezTo>
                  <a:cubicBezTo>
                    <a:pt x="53986" y="159134"/>
                    <a:pt x="56590" y="149672"/>
                    <a:pt x="66224" y="112078"/>
                  </a:cubicBezTo>
                  <a:lnTo>
                    <a:pt x="109449" y="82157"/>
                  </a:lnTo>
                  <a:lnTo>
                    <a:pt x="147205" y="154020"/>
                  </a:lnTo>
                  <a:cubicBezTo>
                    <a:pt x="149028" y="157344"/>
                    <a:pt x="149028" y="157600"/>
                    <a:pt x="149028" y="158879"/>
                  </a:cubicBezTo>
                  <a:cubicBezTo>
                    <a:pt x="149028" y="164761"/>
                    <a:pt x="141737" y="165528"/>
                    <a:pt x="137050" y="165528"/>
                  </a:cubicBezTo>
                  <a:cubicBezTo>
                    <a:pt x="133925" y="165528"/>
                    <a:pt x="130280" y="165528"/>
                    <a:pt x="130280" y="171154"/>
                  </a:cubicBezTo>
                  <a:cubicBezTo>
                    <a:pt x="130280" y="171410"/>
                    <a:pt x="130540" y="174734"/>
                    <a:pt x="134706" y="174734"/>
                  </a:cubicBezTo>
                  <a:cubicBezTo>
                    <a:pt x="141997" y="174734"/>
                    <a:pt x="160745" y="173712"/>
                    <a:pt x="168036" y="173712"/>
                  </a:cubicBezTo>
                  <a:cubicBezTo>
                    <a:pt x="175848" y="173712"/>
                    <a:pt x="186264" y="174734"/>
                    <a:pt x="193554" y="174734"/>
                  </a:cubicBezTo>
                  <a:cubicBezTo>
                    <a:pt x="196939" y="174734"/>
                    <a:pt x="198762" y="172944"/>
                    <a:pt x="198762" y="169364"/>
                  </a:cubicBezTo>
                  <a:cubicBezTo>
                    <a:pt x="198762" y="165528"/>
                    <a:pt x="195377" y="165528"/>
                    <a:pt x="192773" y="165528"/>
                  </a:cubicBezTo>
                  <a:cubicBezTo>
                    <a:pt x="188086" y="165528"/>
                    <a:pt x="180014" y="165272"/>
                    <a:pt x="175588" y="157088"/>
                  </a:cubicBezTo>
                  <a:lnTo>
                    <a:pt x="131061" y="71927"/>
                  </a:lnTo>
                  <a:close/>
                </a:path>
              </a:pathLst>
            </a:custGeom>
            <a:solidFill>
              <a:srgbClr val="000000"/>
            </a:solidFill>
            <a:ln w="3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 descr="\documentclass{article}&#10;\usepackage{amsmath}&#10;\pagestyle{empty}&#10;\begin{document}&#10;&#10;$G_K$&#10;&#10;&#10;\end{document}" title="IguanaTex Vector Display">
            <a:extLst>
              <a:ext uri="{FF2B5EF4-FFF2-40B4-BE49-F238E27FC236}">
                <a16:creationId xmlns:a16="http://schemas.microsoft.com/office/drawing/2014/main" id="{D6F9A830-B528-2E67-30BE-7AA8892D3F9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77606" y="5301927"/>
            <a:ext cx="505600" cy="302933"/>
            <a:chOff x="5067390" y="7598576"/>
            <a:chExt cx="503614" cy="312367"/>
          </a:xfrm>
        </p:grpSpPr>
        <p:sp>
          <p:nvSpPr>
            <p:cNvPr id="29" name="Freeform: Shape 100">
              <a:extLst>
                <a:ext uri="{FF2B5EF4-FFF2-40B4-BE49-F238E27FC236}">
                  <a16:creationId xmlns:a16="http://schemas.microsoft.com/office/drawing/2014/main" id="{6F76D8D4-6E7E-FFA3-BF2F-18D4A703CC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67390" y="7598576"/>
              <a:ext cx="251532" cy="265603"/>
            </a:xfrm>
            <a:custGeom>
              <a:avLst/>
              <a:gdLst>
                <a:gd name="connsiteX0" fmla="*/ 251609 w 251532"/>
                <a:gd name="connsiteY0" fmla="*/ 3716 h 265603"/>
                <a:gd name="connsiteX1" fmla="*/ 247712 w 251532"/>
                <a:gd name="connsiteY1" fmla="*/ 63 h 265603"/>
                <a:gd name="connsiteX2" fmla="*/ 242398 w 251532"/>
                <a:gd name="connsiteY2" fmla="*/ 4447 h 265603"/>
                <a:gd name="connsiteX3" fmla="*/ 217599 w 251532"/>
                <a:gd name="connsiteY3" fmla="*/ 32578 h 265603"/>
                <a:gd name="connsiteX4" fmla="*/ 158790 w 251532"/>
                <a:gd name="connsiteY4" fmla="*/ 63 h 265603"/>
                <a:gd name="connsiteX5" fmla="*/ 77 w 251532"/>
                <a:gd name="connsiteY5" fmla="*/ 165563 h 265603"/>
                <a:gd name="connsiteX6" fmla="*/ 96793 w 251532"/>
                <a:gd name="connsiteY6" fmla="*/ 265667 h 265603"/>
                <a:gd name="connsiteX7" fmla="*/ 141077 w 251532"/>
                <a:gd name="connsiteY7" fmla="*/ 256899 h 265603"/>
                <a:gd name="connsiteX8" fmla="*/ 171898 w 251532"/>
                <a:gd name="connsiteY8" fmla="*/ 234613 h 265603"/>
                <a:gd name="connsiteX9" fmla="*/ 187841 w 251532"/>
                <a:gd name="connsiteY9" fmla="*/ 257264 h 265603"/>
                <a:gd name="connsiteX10" fmla="*/ 190321 w 251532"/>
                <a:gd name="connsiteY10" fmla="*/ 255803 h 265603"/>
                <a:gd name="connsiteX11" fmla="*/ 196343 w 251532"/>
                <a:gd name="connsiteY11" fmla="*/ 233517 h 265603"/>
                <a:gd name="connsiteX12" fmla="*/ 203074 w 251532"/>
                <a:gd name="connsiteY12" fmla="*/ 205385 h 265603"/>
                <a:gd name="connsiteX13" fmla="*/ 207680 w 251532"/>
                <a:gd name="connsiteY13" fmla="*/ 186753 h 265603"/>
                <a:gd name="connsiteX14" fmla="*/ 232125 w 251532"/>
                <a:gd name="connsiteY14" fmla="*/ 169216 h 265603"/>
                <a:gd name="connsiteX15" fmla="*/ 237793 w 251532"/>
                <a:gd name="connsiteY15" fmla="*/ 161909 h 265603"/>
                <a:gd name="connsiteX16" fmla="*/ 233187 w 251532"/>
                <a:gd name="connsiteY16" fmla="*/ 157891 h 265603"/>
                <a:gd name="connsiteX17" fmla="*/ 195989 w 251532"/>
                <a:gd name="connsiteY17" fmla="*/ 158987 h 265603"/>
                <a:gd name="connsiteX18" fmla="*/ 146391 w 251532"/>
                <a:gd name="connsiteY18" fmla="*/ 157891 h 265603"/>
                <a:gd name="connsiteX19" fmla="*/ 138951 w 251532"/>
                <a:gd name="connsiteY19" fmla="*/ 165198 h 265603"/>
                <a:gd name="connsiteX20" fmla="*/ 149579 w 251532"/>
                <a:gd name="connsiteY20" fmla="*/ 169216 h 265603"/>
                <a:gd name="connsiteX21" fmla="*/ 168356 w 251532"/>
                <a:gd name="connsiteY21" fmla="*/ 169947 h 265603"/>
                <a:gd name="connsiteX22" fmla="*/ 179338 w 251532"/>
                <a:gd name="connsiteY22" fmla="*/ 176889 h 265603"/>
                <a:gd name="connsiteX23" fmla="*/ 171898 w 251532"/>
                <a:gd name="connsiteY23" fmla="*/ 210135 h 265603"/>
                <a:gd name="connsiteX24" fmla="*/ 103524 w 251532"/>
                <a:gd name="connsiteY24" fmla="*/ 254341 h 265603"/>
                <a:gd name="connsiteX25" fmla="*/ 32315 w 251532"/>
                <a:gd name="connsiteY25" fmla="*/ 177619 h 265603"/>
                <a:gd name="connsiteX26" fmla="*/ 73057 w 251532"/>
                <a:gd name="connsiteY26" fmla="*/ 58518 h 265603"/>
                <a:gd name="connsiteX27" fmla="*/ 161625 w 251532"/>
                <a:gd name="connsiteY27" fmla="*/ 11388 h 265603"/>
                <a:gd name="connsiteX28" fmla="*/ 218662 w 251532"/>
                <a:gd name="connsiteY28" fmla="*/ 81899 h 265603"/>
                <a:gd name="connsiteX29" fmla="*/ 217599 w 251532"/>
                <a:gd name="connsiteY29" fmla="*/ 100532 h 265603"/>
                <a:gd name="connsiteX30" fmla="*/ 222914 w 251532"/>
                <a:gd name="connsiteY30" fmla="*/ 104185 h 265603"/>
                <a:gd name="connsiteX31" fmla="*/ 229290 w 251532"/>
                <a:gd name="connsiteY31" fmla="*/ 96879 h 265603"/>
                <a:gd name="connsiteX32" fmla="*/ 251609 w 251532"/>
                <a:gd name="connsiteY32" fmla="*/ 3716 h 26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1532" h="265603">
                  <a:moveTo>
                    <a:pt x="251609" y="3716"/>
                  </a:moveTo>
                  <a:cubicBezTo>
                    <a:pt x="251609" y="2620"/>
                    <a:pt x="250901" y="63"/>
                    <a:pt x="247712" y="63"/>
                  </a:cubicBezTo>
                  <a:cubicBezTo>
                    <a:pt x="246650" y="63"/>
                    <a:pt x="246295" y="428"/>
                    <a:pt x="242398" y="4447"/>
                  </a:cubicBezTo>
                  <a:lnTo>
                    <a:pt x="217599" y="32578"/>
                  </a:lnTo>
                  <a:cubicBezTo>
                    <a:pt x="214411" y="27463"/>
                    <a:pt x="198114" y="63"/>
                    <a:pt x="158790" y="63"/>
                  </a:cubicBezTo>
                  <a:cubicBezTo>
                    <a:pt x="79788" y="63"/>
                    <a:pt x="77" y="80803"/>
                    <a:pt x="77" y="165563"/>
                  </a:cubicBezTo>
                  <a:cubicBezTo>
                    <a:pt x="77" y="223652"/>
                    <a:pt x="39401" y="265667"/>
                    <a:pt x="96793" y="265667"/>
                  </a:cubicBezTo>
                  <a:cubicBezTo>
                    <a:pt x="112381" y="265667"/>
                    <a:pt x="128323" y="262379"/>
                    <a:pt x="141077" y="256899"/>
                  </a:cubicBezTo>
                  <a:cubicBezTo>
                    <a:pt x="158790" y="249592"/>
                    <a:pt x="165521" y="241919"/>
                    <a:pt x="171898" y="234613"/>
                  </a:cubicBezTo>
                  <a:cubicBezTo>
                    <a:pt x="175087" y="243746"/>
                    <a:pt x="184298" y="257264"/>
                    <a:pt x="187841" y="257264"/>
                  </a:cubicBezTo>
                  <a:cubicBezTo>
                    <a:pt x="189612" y="257264"/>
                    <a:pt x="190321" y="256168"/>
                    <a:pt x="190321" y="255803"/>
                  </a:cubicBezTo>
                  <a:cubicBezTo>
                    <a:pt x="191029" y="255072"/>
                    <a:pt x="194572" y="241189"/>
                    <a:pt x="196343" y="233517"/>
                  </a:cubicBezTo>
                  <a:lnTo>
                    <a:pt x="203074" y="205385"/>
                  </a:lnTo>
                  <a:cubicBezTo>
                    <a:pt x="204491" y="199174"/>
                    <a:pt x="206263" y="192964"/>
                    <a:pt x="207680" y="186753"/>
                  </a:cubicBezTo>
                  <a:cubicBezTo>
                    <a:pt x="211577" y="170312"/>
                    <a:pt x="211931" y="169582"/>
                    <a:pt x="232125" y="169216"/>
                  </a:cubicBezTo>
                  <a:cubicBezTo>
                    <a:pt x="233896" y="169216"/>
                    <a:pt x="237793" y="168851"/>
                    <a:pt x="237793" y="161909"/>
                  </a:cubicBezTo>
                  <a:cubicBezTo>
                    <a:pt x="237793" y="159352"/>
                    <a:pt x="236022" y="157891"/>
                    <a:pt x="233187" y="157891"/>
                  </a:cubicBezTo>
                  <a:cubicBezTo>
                    <a:pt x="225039" y="157891"/>
                    <a:pt x="204137" y="158987"/>
                    <a:pt x="195989" y="158987"/>
                  </a:cubicBezTo>
                  <a:cubicBezTo>
                    <a:pt x="185006" y="158987"/>
                    <a:pt x="157373" y="157891"/>
                    <a:pt x="146391" y="157891"/>
                  </a:cubicBezTo>
                  <a:cubicBezTo>
                    <a:pt x="143202" y="157891"/>
                    <a:pt x="138951" y="157891"/>
                    <a:pt x="138951" y="165198"/>
                  </a:cubicBezTo>
                  <a:cubicBezTo>
                    <a:pt x="138951" y="169216"/>
                    <a:pt x="141785" y="169216"/>
                    <a:pt x="149579" y="169216"/>
                  </a:cubicBezTo>
                  <a:cubicBezTo>
                    <a:pt x="149934" y="169216"/>
                    <a:pt x="160207" y="169216"/>
                    <a:pt x="168356" y="169947"/>
                  </a:cubicBezTo>
                  <a:cubicBezTo>
                    <a:pt x="177567" y="171043"/>
                    <a:pt x="179338" y="172139"/>
                    <a:pt x="179338" y="176889"/>
                  </a:cubicBezTo>
                  <a:cubicBezTo>
                    <a:pt x="179338" y="180177"/>
                    <a:pt x="175441" y="196617"/>
                    <a:pt x="171898" y="210135"/>
                  </a:cubicBezTo>
                  <a:cubicBezTo>
                    <a:pt x="161979" y="250322"/>
                    <a:pt x="115923" y="254341"/>
                    <a:pt x="103524" y="254341"/>
                  </a:cubicBezTo>
                  <a:cubicBezTo>
                    <a:pt x="69514" y="254341"/>
                    <a:pt x="32315" y="233517"/>
                    <a:pt x="32315" y="177619"/>
                  </a:cubicBezTo>
                  <a:cubicBezTo>
                    <a:pt x="32315" y="166294"/>
                    <a:pt x="35858" y="106012"/>
                    <a:pt x="73057" y="58518"/>
                  </a:cubicBezTo>
                  <a:cubicBezTo>
                    <a:pt x="92187" y="33674"/>
                    <a:pt x="126552" y="11388"/>
                    <a:pt x="161625" y="11388"/>
                  </a:cubicBezTo>
                  <a:cubicBezTo>
                    <a:pt x="197760" y="11388"/>
                    <a:pt x="218662" y="39520"/>
                    <a:pt x="218662" y="81899"/>
                  </a:cubicBezTo>
                  <a:cubicBezTo>
                    <a:pt x="218662" y="96513"/>
                    <a:pt x="217599" y="96879"/>
                    <a:pt x="217599" y="100532"/>
                  </a:cubicBezTo>
                  <a:cubicBezTo>
                    <a:pt x="217599" y="104185"/>
                    <a:pt x="221496" y="104185"/>
                    <a:pt x="222914" y="104185"/>
                  </a:cubicBezTo>
                  <a:cubicBezTo>
                    <a:pt x="227519" y="104185"/>
                    <a:pt x="227519" y="103455"/>
                    <a:pt x="229290" y="96879"/>
                  </a:cubicBezTo>
                  <a:lnTo>
                    <a:pt x="251609" y="3716"/>
                  </a:lnTo>
                  <a:close/>
                </a:path>
              </a:pathLst>
            </a:custGeom>
            <a:solidFill>
              <a:srgbClr val="000000"/>
            </a:solidFill>
            <a:ln w="35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1">
              <a:extLst>
                <a:ext uri="{FF2B5EF4-FFF2-40B4-BE49-F238E27FC236}">
                  <a16:creationId xmlns:a16="http://schemas.microsoft.com/office/drawing/2014/main" id="{6F28DABE-8551-8306-6C54-1916A984A57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345334" y="7736273"/>
              <a:ext cx="225670" cy="174670"/>
            </a:xfrm>
            <a:custGeom>
              <a:avLst/>
              <a:gdLst>
                <a:gd name="connsiteX0" fmla="*/ 124824 w 225670"/>
                <a:gd name="connsiteY0" fmla="*/ 71927 h 174670"/>
                <a:gd name="connsiteX1" fmla="*/ 123336 w 225670"/>
                <a:gd name="connsiteY1" fmla="*/ 68858 h 174670"/>
                <a:gd name="connsiteX2" fmla="*/ 129287 w 225670"/>
                <a:gd name="connsiteY2" fmla="*/ 63999 h 174670"/>
                <a:gd name="connsiteX3" fmla="*/ 154334 w 225670"/>
                <a:gd name="connsiteY3" fmla="*/ 45842 h 174670"/>
                <a:gd name="connsiteX4" fmla="*/ 220052 w 225670"/>
                <a:gd name="connsiteY4" fmla="*/ 9271 h 174670"/>
                <a:gd name="connsiteX5" fmla="*/ 225755 w 225670"/>
                <a:gd name="connsiteY5" fmla="*/ 3645 h 174670"/>
                <a:gd name="connsiteX6" fmla="*/ 222532 w 225670"/>
                <a:gd name="connsiteY6" fmla="*/ 320 h 174670"/>
                <a:gd name="connsiteX7" fmla="*/ 205420 w 225670"/>
                <a:gd name="connsiteY7" fmla="*/ 1087 h 174670"/>
                <a:gd name="connsiteX8" fmla="*/ 175413 w 225670"/>
                <a:gd name="connsiteY8" fmla="*/ 64 h 174670"/>
                <a:gd name="connsiteX9" fmla="*/ 170206 w 225670"/>
                <a:gd name="connsiteY9" fmla="*/ 5691 h 174670"/>
                <a:gd name="connsiteX10" fmla="*/ 173926 w 225670"/>
                <a:gd name="connsiteY10" fmla="*/ 9271 h 174670"/>
                <a:gd name="connsiteX11" fmla="*/ 180125 w 225670"/>
                <a:gd name="connsiteY11" fmla="*/ 12851 h 174670"/>
                <a:gd name="connsiteX12" fmla="*/ 169214 w 225670"/>
                <a:gd name="connsiteY12" fmla="*/ 25382 h 174670"/>
                <a:gd name="connsiteX13" fmla="*/ 65802 w 225670"/>
                <a:gd name="connsiteY13" fmla="*/ 100570 h 174670"/>
                <a:gd name="connsiteX14" fmla="*/ 85393 w 225670"/>
                <a:gd name="connsiteY14" fmla="*/ 20012 h 174670"/>
                <a:gd name="connsiteX15" fmla="*/ 107216 w 225670"/>
                <a:gd name="connsiteY15" fmla="*/ 9271 h 174670"/>
                <a:gd name="connsiteX16" fmla="*/ 114656 w 225670"/>
                <a:gd name="connsiteY16" fmla="*/ 3900 h 174670"/>
                <a:gd name="connsiteX17" fmla="*/ 110688 w 225670"/>
                <a:gd name="connsiteY17" fmla="*/ 64 h 174670"/>
                <a:gd name="connsiteX18" fmla="*/ 78201 w 225670"/>
                <a:gd name="connsiteY18" fmla="*/ 1087 h 174670"/>
                <a:gd name="connsiteX19" fmla="*/ 61090 w 225670"/>
                <a:gd name="connsiteY19" fmla="*/ 831 h 174670"/>
                <a:gd name="connsiteX20" fmla="*/ 45467 w 225670"/>
                <a:gd name="connsiteY20" fmla="*/ 64 h 174670"/>
                <a:gd name="connsiteX21" fmla="*/ 40259 w 225670"/>
                <a:gd name="connsiteY21" fmla="*/ 5691 h 174670"/>
                <a:gd name="connsiteX22" fmla="*/ 48443 w 225670"/>
                <a:gd name="connsiteY22" fmla="*/ 9271 h 174670"/>
                <a:gd name="connsiteX23" fmla="*/ 57866 w 225670"/>
                <a:gd name="connsiteY23" fmla="*/ 9782 h 174670"/>
                <a:gd name="connsiteX24" fmla="*/ 63322 w 225670"/>
                <a:gd name="connsiteY24" fmla="*/ 13363 h 174670"/>
                <a:gd name="connsiteX25" fmla="*/ 62330 w 225670"/>
                <a:gd name="connsiteY25" fmla="*/ 18989 h 174670"/>
                <a:gd name="connsiteX26" fmla="*/ 29347 w 225670"/>
                <a:gd name="connsiteY26" fmla="*/ 154787 h 174670"/>
                <a:gd name="connsiteX27" fmla="*/ 7524 w 225670"/>
                <a:gd name="connsiteY27" fmla="*/ 165528 h 174670"/>
                <a:gd name="connsiteX28" fmla="*/ 85 w 225670"/>
                <a:gd name="connsiteY28" fmla="*/ 171154 h 174670"/>
                <a:gd name="connsiteX29" fmla="*/ 4052 w 225670"/>
                <a:gd name="connsiteY29" fmla="*/ 174734 h 174670"/>
                <a:gd name="connsiteX30" fmla="*/ 36291 w 225670"/>
                <a:gd name="connsiteY30" fmla="*/ 173712 h 174670"/>
                <a:gd name="connsiteX31" fmla="*/ 53402 w 225670"/>
                <a:gd name="connsiteY31" fmla="*/ 173967 h 174670"/>
                <a:gd name="connsiteX32" fmla="*/ 69274 w 225670"/>
                <a:gd name="connsiteY32" fmla="*/ 174734 h 174670"/>
                <a:gd name="connsiteX33" fmla="*/ 74482 w 225670"/>
                <a:gd name="connsiteY33" fmla="*/ 169108 h 174670"/>
                <a:gd name="connsiteX34" fmla="*/ 66546 w 225670"/>
                <a:gd name="connsiteY34" fmla="*/ 165528 h 174670"/>
                <a:gd name="connsiteX35" fmla="*/ 57122 w 225670"/>
                <a:gd name="connsiteY35" fmla="*/ 165016 h 174670"/>
                <a:gd name="connsiteX36" fmla="*/ 51418 w 225670"/>
                <a:gd name="connsiteY36" fmla="*/ 161180 h 174670"/>
                <a:gd name="connsiteX37" fmla="*/ 63074 w 225670"/>
                <a:gd name="connsiteY37" fmla="*/ 112078 h 174670"/>
                <a:gd name="connsiteX38" fmla="*/ 104240 w 225670"/>
                <a:gd name="connsiteY38" fmla="*/ 82157 h 174670"/>
                <a:gd name="connsiteX39" fmla="*/ 140199 w 225670"/>
                <a:gd name="connsiteY39" fmla="*/ 154020 h 174670"/>
                <a:gd name="connsiteX40" fmla="*/ 141935 w 225670"/>
                <a:gd name="connsiteY40" fmla="*/ 158879 h 174670"/>
                <a:gd name="connsiteX41" fmla="*/ 130527 w 225670"/>
                <a:gd name="connsiteY41" fmla="*/ 165528 h 174670"/>
                <a:gd name="connsiteX42" fmla="*/ 124080 w 225670"/>
                <a:gd name="connsiteY42" fmla="*/ 171154 h 174670"/>
                <a:gd name="connsiteX43" fmla="*/ 128295 w 225670"/>
                <a:gd name="connsiteY43" fmla="*/ 174734 h 174670"/>
                <a:gd name="connsiteX44" fmla="*/ 160038 w 225670"/>
                <a:gd name="connsiteY44" fmla="*/ 173712 h 174670"/>
                <a:gd name="connsiteX45" fmla="*/ 184341 w 225670"/>
                <a:gd name="connsiteY45" fmla="*/ 174734 h 174670"/>
                <a:gd name="connsiteX46" fmla="*/ 189301 w 225670"/>
                <a:gd name="connsiteY46" fmla="*/ 169364 h 174670"/>
                <a:gd name="connsiteX47" fmla="*/ 183597 w 225670"/>
                <a:gd name="connsiteY47" fmla="*/ 165528 h 174670"/>
                <a:gd name="connsiteX48" fmla="*/ 167230 w 225670"/>
                <a:gd name="connsiteY48" fmla="*/ 157088 h 174670"/>
                <a:gd name="connsiteX49" fmla="*/ 124824 w 225670"/>
                <a:gd name="connsiteY49" fmla="*/ 71927 h 1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5670" h="174670">
                  <a:moveTo>
                    <a:pt x="124824" y="71927"/>
                  </a:moveTo>
                  <a:cubicBezTo>
                    <a:pt x="123832" y="69881"/>
                    <a:pt x="123336" y="69114"/>
                    <a:pt x="123336" y="68858"/>
                  </a:cubicBezTo>
                  <a:cubicBezTo>
                    <a:pt x="123336" y="68347"/>
                    <a:pt x="123584" y="68091"/>
                    <a:pt x="129287" y="63999"/>
                  </a:cubicBezTo>
                  <a:lnTo>
                    <a:pt x="154334" y="45842"/>
                  </a:lnTo>
                  <a:cubicBezTo>
                    <a:pt x="187069" y="22058"/>
                    <a:pt x="202444" y="10805"/>
                    <a:pt x="220052" y="9271"/>
                  </a:cubicBezTo>
                  <a:cubicBezTo>
                    <a:pt x="222780" y="9015"/>
                    <a:pt x="225755" y="8759"/>
                    <a:pt x="225755" y="3645"/>
                  </a:cubicBezTo>
                  <a:cubicBezTo>
                    <a:pt x="225755" y="1599"/>
                    <a:pt x="224020" y="320"/>
                    <a:pt x="222532" y="320"/>
                  </a:cubicBezTo>
                  <a:cubicBezTo>
                    <a:pt x="217324" y="320"/>
                    <a:pt x="210876" y="1087"/>
                    <a:pt x="205420" y="1087"/>
                  </a:cubicBezTo>
                  <a:cubicBezTo>
                    <a:pt x="198725" y="1087"/>
                    <a:pt x="182109" y="64"/>
                    <a:pt x="175413" y="64"/>
                  </a:cubicBezTo>
                  <a:cubicBezTo>
                    <a:pt x="173926" y="64"/>
                    <a:pt x="170206" y="64"/>
                    <a:pt x="170206" y="5691"/>
                  </a:cubicBezTo>
                  <a:cubicBezTo>
                    <a:pt x="170206" y="5946"/>
                    <a:pt x="170206" y="9015"/>
                    <a:pt x="173926" y="9271"/>
                  </a:cubicBezTo>
                  <a:cubicBezTo>
                    <a:pt x="176901" y="9527"/>
                    <a:pt x="180125" y="10038"/>
                    <a:pt x="180125" y="12851"/>
                  </a:cubicBezTo>
                  <a:cubicBezTo>
                    <a:pt x="180125" y="17455"/>
                    <a:pt x="172438" y="23081"/>
                    <a:pt x="169214" y="25382"/>
                  </a:cubicBezTo>
                  <a:lnTo>
                    <a:pt x="65802" y="100570"/>
                  </a:lnTo>
                  <a:lnTo>
                    <a:pt x="85393" y="20012"/>
                  </a:lnTo>
                  <a:cubicBezTo>
                    <a:pt x="87625" y="11317"/>
                    <a:pt x="87873" y="9271"/>
                    <a:pt x="107216" y="9271"/>
                  </a:cubicBezTo>
                  <a:cubicBezTo>
                    <a:pt x="111184" y="9271"/>
                    <a:pt x="114656" y="9271"/>
                    <a:pt x="114656" y="3900"/>
                  </a:cubicBezTo>
                  <a:cubicBezTo>
                    <a:pt x="114656" y="1599"/>
                    <a:pt x="113168" y="64"/>
                    <a:pt x="110688" y="64"/>
                  </a:cubicBezTo>
                  <a:cubicBezTo>
                    <a:pt x="103496" y="64"/>
                    <a:pt x="85393" y="1087"/>
                    <a:pt x="78201" y="1087"/>
                  </a:cubicBezTo>
                  <a:cubicBezTo>
                    <a:pt x="73986" y="1087"/>
                    <a:pt x="65306" y="1087"/>
                    <a:pt x="61090" y="831"/>
                  </a:cubicBezTo>
                  <a:cubicBezTo>
                    <a:pt x="56130" y="576"/>
                    <a:pt x="50179" y="64"/>
                    <a:pt x="45467" y="64"/>
                  </a:cubicBezTo>
                  <a:cubicBezTo>
                    <a:pt x="43979" y="64"/>
                    <a:pt x="40259" y="64"/>
                    <a:pt x="40259" y="5691"/>
                  </a:cubicBezTo>
                  <a:cubicBezTo>
                    <a:pt x="40259" y="9271"/>
                    <a:pt x="42987" y="9271"/>
                    <a:pt x="48443" y="9271"/>
                  </a:cubicBezTo>
                  <a:cubicBezTo>
                    <a:pt x="52410" y="9271"/>
                    <a:pt x="53402" y="9271"/>
                    <a:pt x="57866" y="9782"/>
                  </a:cubicBezTo>
                  <a:cubicBezTo>
                    <a:pt x="62826" y="10294"/>
                    <a:pt x="63322" y="10805"/>
                    <a:pt x="63322" y="13363"/>
                  </a:cubicBezTo>
                  <a:cubicBezTo>
                    <a:pt x="63322" y="13874"/>
                    <a:pt x="63322" y="15153"/>
                    <a:pt x="62330" y="18989"/>
                  </a:cubicBezTo>
                  <a:lnTo>
                    <a:pt x="29347" y="154787"/>
                  </a:lnTo>
                  <a:cubicBezTo>
                    <a:pt x="27363" y="163482"/>
                    <a:pt x="26867" y="165528"/>
                    <a:pt x="7524" y="165528"/>
                  </a:cubicBezTo>
                  <a:cubicBezTo>
                    <a:pt x="3060" y="165528"/>
                    <a:pt x="85" y="165528"/>
                    <a:pt x="85" y="171154"/>
                  </a:cubicBezTo>
                  <a:cubicBezTo>
                    <a:pt x="85" y="171410"/>
                    <a:pt x="85" y="174734"/>
                    <a:pt x="4052" y="174734"/>
                  </a:cubicBezTo>
                  <a:cubicBezTo>
                    <a:pt x="11244" y="174734"/>
                    <a:pt x="29099" y="173712"/>
                    <a:pt x="36291" y="173712"/>
                  </a:cubicBezTo>
                  <a:cubicBezTo>
                    <a:pt x="40507" y="173712"/>
                    <a:pt x="49187" y="173712"/>
                    <a:pt x="53402" y="173967"/>
                  </a:cubicBezTo>
                  <a:cubicBezTo>
                    <a:pt x="58362" y="174223"/>
                    <a:pt x="64562" y="174734"/>
                    <a:pt x="69274" y="174734"/>
                  </a:cubicBezTo>
                  <a:cubicBezTo>
                    <a:pt x="70762" y="174734"/>
                    <a:pt x="74482" y="174734"/>
                    <a:pt x="74482" y="169108"/>
                  </a:cubicBezTo>
                  <a:cubicBezTo>
                    <a:pt x="74482" y="165528"/>
                    <a:pt x="71506" y="165528"/>
                    <a:pt x="66546" y="165528"/>
                  </a:cubicBezTo>
                  <a:cubicBezTo>
                    <a:pt x="66298" y="165528"/>
                    <a:pt x="61586" y="165528"/>
                    <a:pt x="57122" y="165016"/>
                  </a:cubicBezTo>
                  <a:cubicBezTo>
                    <a:pt x="51418" y="164505"/>
                    <a:pt x="51418" y="163738"/>
                    <a:pt x="51418" y="161180"/>
                  </a:cubicBezTo>
                  <a:cubicBezTo>
                    <a:pt x="51418" y="159134"/>
                    <a:pt x="53898" y="149672"/>
                    <a:pt x="63074" y="112078"/>
                  </a:cubicBezTo>
                  <a:lnTo>
                    <a:pt x="104240" y="82157"/>
                  </a:lnTo>
                  <a:lnTo>
                    <a:pt x="140199" y="154020"/>
                  </a:lnTo>
                  <a:cubicBezTo>
                    <a:pt x="141935" y="157344"/>
                    <a:pt x="141935" y="157600"/>
                    <a:pt x="141935" y="158879"/>
                  </a:cubicBezTo>
                  <a:cubicBezTo>
                    <a:pt x="141935" y="164761"/>
                    <a:pt x="134991" y="165528"/>
                    <a:pt x="130527" y="165528"/>
                  </a:cubicBezTo>
                  <a:cubicBezTo>
                    <a:pt x="127551" y="165528"/>
                    <a:pt x="124080" y="165528"/>
                    <a:pt x="124080" y="171154"/>
                  </a:cubicBezTo>
                  <a:cubicBezTo>
                    <a:pt x="124080" y="171410"/>
                    <a:pt x="124328" y="174734"/>
                    <a:pt x="128295" y="174734"/>
                  </a:cubicBezTo>
                  <a:cubicBezTo>
                    <a:pt x="135239" y="174734"/>
                    <a:pt x="153094" y="173712"/>
                    <a:pt x="160038" y="173712"/>
                  </a:cubicBezTo>
                  <a:cubicBezTo>
                    <a:pt x="167478" y="173712"/>
                    <a:pt x="177397" y="174734"/>
                    <a:pt x="184341" y="174734"/>
                  </a:cubicBezTo>
                  <a:cubicBezTo>
                    <a:pt x="187565" y="174734"/>
                    <a:pt x="189301" y="172944"/>
                    <a:pt x="189301" y="169364"/>
                  </a:cubicBezTo>
                  <a:cubicBezTo>
                    <a:pt x="189301" y="165528"/>
                    <a:pt x="186077" y="165528"/>
                    <a:pt x="183597" y="165528"/>
                  </a:cubicBezTo>
                  <a:cubicBezTo>
                    <a:pt x="179133" y="165528"/>
                    <a:pt x="171446" y="165272"/>
                    <a:pt x="167230" y="157088"/>
                  </a:cubicBezTo>
                  <a:lnTo>
                    <a:pt x="124824" y="71927"/>
                  </a:lnTo>
                  <a:close/>
                </a:path>
              </a:pathLst>
            </a:custGeom>
            <a:solidFill>
              <a:srgbClr val="000000"/>
            </a:solidFill>
            <a:ln w="35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 descr="\documentclass{article}&#10;\usepackage{amsmath}&#10;\pagestyle{empty}&#10;\begin{document}&#10;&#10;&#10;$\lambda \leq 120$ bits&#10;&#10;\end{document}" title="IguanaTex Vector Display">
            <a:extLst>
              <a:ext uri="{FF2B5EF4-FFF2-40B4-BE49-F238E27FC236}">
                <a16:creationId xmlns:a16="http://schemas.microsoft.com/office/drawing/2014/main" id="{449B4674-3CCF-C284-8C85-76B32326A16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2806" y="6114727"/>
            <a:ext cx="1204114" cy="189257"/>
            <a:chOff x="2520096" y="7684776"/>
            <a:chExt cx="1207993" cy="195171"/>
          </a:xfrm>
        </p:grpSpPr>
        <p:sp>
          <p:nvSpPr>
            <p:cNvPr id="32" name="Freeform: Shape 38">
              <a:extLst>
                <a:ext uri="{FF2B5EF4-FFF2-40B4-BE49-F238E27FC236}">
                  <a16:creationId xmlns:a16="http://schemas.microsoft.com/office/drawing/2014/main" id="{AD660B51-F6CF-7336-CE12-C12F2A847B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520096" y="7684776"/>
              <a:ext cx="113266" cy="166048"/>
            </a:xfrm>
            <a:custGeom>
              <a:avLst/>
              <a:gdLst>
                <a:gd name="connsiteX0" fmla="*/ 69638 w 113266"/>
                <a:gd name="connsiteY0" fmla="*/ 94478 h 166048"/>
                <a:gd name="connsiteX1" fmla="*/ 93664 w 113266"/>
                <a:gd name="connsiteY1" fmla="*/ 160474 h 166048"/>
                <a:gd name="connsiteX2" fmla="*/ 105792 w 113266"/>
                <a:gd name="connsiteY2" fmla="*/ 165641 h 166048"/>
                <a:gd name="connsiteX3" fmla="*/ 110826 w 113266"/>
                <a:gd name="connsiteY3" fmla="*/ 165641 h 166048"/>
                <a:gd name="connsiteX4" fmla="*/ 113343 w 113266"/>
                <a:gd name="connsiteY4" fmla="*/ 163293 h 166048"/>
                <a:gd name="connsiteX5" fmla="*/ 112199 w 113266"/>
                <a:gd name="connsiteY5" fmla="*/ 161179 h 166048"/>
                <a:gd name="connsiteX6" fmla="*/ 106936 w 113266"/>
                <a:gd name="connsiteY6" fmla="*/ 150375 h 166048"/>
                <a:gd name="connsiteX7" fmla="*/ 60256 w 113266"/>
                <a:gd name="connsiteY7" fmla="*/ 16738 h 166048"/>
                <a:gd name="connsiteX8" fmla="*/ 32340 w 113266"/>
                <a:gd name="connsiteY8" fmla="*/ 63 h 166048"/>
                <a:gd name="connsiteX9" fmla="*/ 28222 w 113266"/>
                <a:gd name="connsiteY9" fmla="*/ 2646 h 166048"/>
                <a:gd name="connsiteX10" fmla="*/ 30281 w 113266"/>
                <a:gd name="connsiteY10" fmla="*/ 4995 h 166048"/>
                <a:gd name="connsiteX11" fmla="*/ 45154 w 113266"/>
                <a:gd name="connsiteY11" fmla="*/ 23784 h 166048"/>
                <a:gd name="connsiteX12" fmla="*/ 67350 w 113266"/>
                <a:gd name="connsiteY12" fmla="*/ 87667 h 166048"/>
                <a:gd name="connsiteX13" fmla="*/ 4195 w 113266"/>
                <a:gd name="connsiteY13" fmla="*/ 152019 h 166048"/>
                <a:gd name="connsiteX14" fmla="*/ 77 w 113266"/>
                <a:gd name="connsiteY14" fmla="*/ 159300 h 166048"/>
                <a:gd name="connsiteX15" fmla="*/ 6941 w 113266"/>
                <a:gd name="connsiteY15" fmla="*/ 166111 h 166048"/>
                <a:gd name="connsiteX16" fmla="*/ 14492 w 113266"/>
                <a:gd name="connsiteY16" fmla="*/ 161179 h 166048"/>
                <a:gd name="connsiteX17" fmla="*/ 69638 w 113266"/>
                <a:gd name="connsiteY17" fmla="*/ 94478 h 16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266" h="166048">
                  <a:moveTo>
                    <a:pt x="69638" y="94478"/>
                  </a:moveTo>
                  <a:cubicBezTo>
                    <a:pt x="79020" y="119138"/>
                    <a:pt x="90003" y="155072"/>
                    <a:pt x="93664" y="160474"/>
                  </a:cubicBezTo>
                  <a:cubicBezTo>
                    <a:pt x="97325" y="165641"/>
                    <a:pt x="99613" y="165641"/>
                    <a:pt x="105792" y="165641"/>
                  </a:cubicBezTo>
                  <a:lnTo>
                    <a:pt x="110826" y="165641"/>
                  </a:lnTo>
                  <a:cubicBezTo>
                    <a:pt x="113114" y="165406"/>
                    <a:pt x="113343" y="163997"/>
                    <a:pt x="113343" y="163293"/>
                  </a:cubicBezTo>
                  <a:cubicBezTo>
                    <a:pt x="113343" y="162588"/>
                    <a:pt x="112885" y="162118"/>
                    <a:pt x="112199" y="161179"/>
                  </a:cubicBezTo>
                  <a:cubicBezTo>
                    <a:pt x="109910" y="158595"/>
                    <a:pt x="108537" y="155072"/>
                    <a:pt x="106936" y="150375"/>
                  </a:cubicBezTo>
                  <a:lnTo>
                    <a:pt x="60256" y="16738"/>
                  </a:lnTo>
                  <a:cubicBezTo>
                    <a:pt x="55451" y="3116"/>
                    <a:pt x="43095" y="63"/>
                    <a:pt x="32340" y="63"/>
                  </a:cubicBezTo>
                  <a:cubicBezTo>
                    <a:pt x="31196" y="63"/>
                    <a:pt x="28222" y="63"/>
                    <a:pt x="28222" y="2646"/>
                  </a:cubicBezTo>
                  <a:cubicBezTo>
                    <a:pt x="28222" y="4525"/>
                    <a:pt x="30052" y="4995"/>
                    <a:pt x="30281" y="4995"/>
                  </a:cubicBezTo>
                  <a:cubicBezTo>
                    <a:pt x="37832" y="6404"/>
                    <a:pt x="39434" y="7813"/>
                    <a:pt x="45154" y="23784"/>
                  </a:cubicBezTo>
                  <a:lnTo>
                    <a:pt x="67350" y="87667"/>
                  </a:lnTo>
                  <a:lnTo>
                    <a:pt x="4195" y="152019"/>
                  </a:lnTo>
                  <a:cubicBezTo>
                    <a:pt x="1450" y="154838"/>
                    <a:pt x="77" y="156247"/>
                    <a:pt x="77" y="159300"/>
                  </a:cubicBezTo>
                  <a:cubicBezTo>
                    <a:pt x="77" y="163293"/>
                    <a:pt x="3280" y="166111"/>
                    <a:pt x="6941" y="166111"/>
                  </a:cubicBezTo>
                  <a:cubicBezTo>
                    <a:pt x="10602" y="166111"/>
                    <a:pt x="12662" y="163527"/>
                    <a:pt x="14492" y="161179"/>
                  </a:cubicBezTo>
                  <a:lnTo>
                    <a:pt x="69638" y="94478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9">
              <a:extLst>
                <a:ext uri="{FF2B5EF4-FFF2-40B4-BE49-F238E27FC236}">
                  <a16:creationId xmlns:a16="http://schemas.microsoft.com/office/drawing/2014/main" id="{C9A84BE1-3C43-756A-0257-E2513D7CFB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23999" y="7698398"/>
              <a:ext cx="139809" cy="181549"/>
            </a:xfrm>
            <a:custGeom>
              <a:avLst/>
              <a:gdLst>
                <a:gd name="connsiteX0" fmla="*/ 135547 w 139809"/>
                <a:gd name="connsiteY0" fmla="*/ 9927 h 181549"/>
                <a:gd name="connsiteX1" fmla="*/ 139894 w 139809"/>
                <a:gd name="connsiteY1" fmla="*/ 4760 h 181549"/>
                <a:gd name="connsiteX2" fmla="*/ 135318 w 139809"/>
                <a:gd name="connsiteY2" fmla="*/ 63 h 181549"/>
                <a:gd name="connsiteX3" fmla="*/ 131199 w 139809"/>
                <a:gd name="connsiteY3" fmla="*/ 1472 h 181549"/>
                <a:gd name="connsiteX4" fmla="*/ 4662 w 139809"/>
                <a:gd name="connsiteY4" fmla="*/ 62771 h 181549"/>
                <a:gd name="connsiteX5" fmla="*/ 85 w 139809"/>
                <a:gd name="connsiteY5" fmla="*/ 68173 h 181549"/>
                <a:gd name="connsiteX6" fmla="*/ 4662 w 139809"/>
                <a:gd name="connsiteY6" fmla="*/ 73340 h 181549"/>
                <a:gd name="connsiteX7" fmla="*/ 131199 w 139809"/>
                <a:gd name="connsiteY7" fmla="*/ 134404 h 181549"/>
                <a:gd name="connsiteX8" fmla="*/ 135318 w 139809"/>
                <a:gd name="connsiteY8" fmla="*/ 136048 h 181549"/>
                <a:gd name="connsiteX9" fmla="*/ 139894 w 139809"/>
                <a:gd name="connsiteY9" fmla="*/ 131351 h 181549"/>
                <a:gd name="connsiteX10" fmla="*/ 135089 w 139809"/>
                <a:gd name="connsiteY10" fmla="*/ 125949 h 181549"/>
                <a:gd name="connsiteX11" fmla="*/ 15416 w 139809"/>
                <a:gd name="connsiteY11" fmla="*/ 68173 h 181549"/>
                <a:gd name="connsiteX12" fmla="*/ 135547 w 139809"/>
                <a:gd name="connsiteY12" fmla="*/ 9927 h 181549"/>
                <a:gd name="connsiteX13" fmla="*/ 131886 w 139809"/>
                <a:gd name="connsiteY13" fmla="*/ 181612 h 181549"/>
                <a:gd name="connsiteX14" fmla="*/ 139894 w 139809"/>
                <a:gd name="connsiteY14" fmla="*/ 176915 h 181549"/>
                <a:gd name="connsiteX15" fmla="*/ 131657 w 139809"/>
                <a:gd name="connsiteY15" fmla="*/ 172217 h 181549"/>
                <a:gd name="connsiteX16" fmla="*/ 8323 w 139809"/>
                <a:gd name="connsiteY16" fmla="*/ 172217 h 181549"/>
                <a:gd name="connsiteX17" fmla="*/ 85 w 139809"/>
                <a:gd name="connsiteY17" fmla="*/ 176915 h 181549"/>
                <a:gd name="connsiteX18" fmla="*/ 8094 w 139809"/>
                <a:gd name="connsiteY18" fmla="*/ 181612 h 181549"/>
                <a:gd name="connsiteX19" fmla="*/ 131886 w 139809"/>
                <a:gd name="connsiteY19" fmla="*/ 181612 h 1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9" h="181549">
                  <a:moveTo>
                    <a:pt x="135547" y="9927"/>
                  </a:moveTo>
                  <a:cubicBezTo>
                    <a:pt x="138064" y="8753"/>
                    <a:pt x="139894" y="7578"/>
                    <a:pt x="139894" y="4760"/>
                  </a:cubicBezTo>
                  <a:cubicBezTo>
                    <a:pt x="139894" y="2177"/>
                    <a:pt x="138064" y="63"/>
                    <a:pt x="135318" y="63"/>
                  </a:cubicBezTo>
                  <a:cubicBezTo>
                    <a:pt x="134174" y="63"/>
                    <a:pt x="132115" y="1002"/>
                    <a:pt x="131199" y="1472"/>
                  </a:cubicBezTo>
                  <a:lnTo>
                    <a:pt x="4662" y="62771"/>
                  </a:lnTo>
                  <a:cubicBezTo>
                    <a:pt x="772" y="64650"/>
                    <a:pt x="85" y="66294"/>
                    <a:pt x="85" y="68173"/>
                  </a:cubicBezTo>
                  <a:cubicBezTo>
                    <a:pt x="85" y="70287"/>
                    <a:pt x="1458" y="71931"/>
                    <a:pt x="4662" y="73340"/>
                  </a:cubicBezTo>
                  <a:lnTo>
                    <a:pt x="131199" y="134404"/>
                  </a:lnTo>
                  <a:cubicBezTo>
                    <a:pt x="134174" y="136048"/>
                    <a:pt x="134632" y="136048"/>
                    <a:pt x="135318" y="136048"/>
                  </a:cubicBezTo>
                  <a:cubicBezTo>
                    <a:pt x="137835" y="136048"/>
                    <a:pt x="139894" y="133935"/>
                    <a:pt x="139894" y="131351"/>
                  </a:cubicBezTo>
                  <a:cubicBezTo>
                    <a:pt x="139894" y="129237"/>
                    <a:pt x="138979" y="127828"/>
                    <a:pt x="135089" y="125949"/>
                  </a:cubicBezTo>
                  <a:lnTo>
                    <a:pt x="15416" y="68173"/>
                  </a:lnTo>
                  <a:lnTo>
                    <a:pt x="135547" y="9927"/>
                  </a:lnTo>
                  <a:close/>
                  <a:moveTo>
                    <a:pt x="131886" y="181612"/>
                  </a:moveTo>
                  <a:cubicBezTo>
                    <a:pt x="135776" y="181612"/>
                    <a:pt x="139894" y="181612"/>
                    <a:pt x="139894" y="176915"/>
                  </a:cubicBezTo>
                  <a:cubicBezTo>
                    <a:pt x="139894" y="172217"/>
                    <a:pt x="135089" y="172217"/>
                    <a:pt x="131657" y="172217"/>
                  </a:cubicBezTo>
                  <a:lnTo>
                    <a:pt x="8323" y="172217"/>
                  </a:lnTo>
                  <a:cubicBezTo>
                    <a:pt x="4891" y="172217"/>
                    <a:pt x="85" y="172217"/>
                    <a:pt x="85" y="176915"/>
                  </a:cubicBezTo>
                  <a:cubicBezTo>
                    <a:pt x="85" y="181612"/>
                    <a:pt x="4204" y="181612"/>
                    <a:pt x="8094" y="181612"/>
                  </a:cubicBezTo>
                  <a:lnTo>
                    <a:pt x="131886" y="181612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0">
              <a:extLst>
                <a:ext uri="{FF2B5EF4-FFF2-40B4-BE49-F238E27FC236}">
                  <a16:creationId xmlns:a16="http://schemas.microsoft.com/office/drawing/2014/main" id="{517115E8-D28E-3594-2FD9-3D71AE52C8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966903" y="7691352"/>
              <a:ext cx="75510" cy="156418"/>
            </a:xfrm>
            <a:custGeom>
              <a:avLst/>
              <a:gdLst>
                <a:gd name="connsiteX0" fmla="*/ 47004 w 75510"/>
                <a:gd name="connsiteY0" fmla="*/ 6169 h 156418"/>
                <a:gd name="connsiteX1" fmla="*/ 41741 w 75510"/>
                <a:gd name="connsiteY1" fmla="*/ 63 h 156418"/>
                <a:gd name="connsiteX2" fmla="*/ 96 w 75510"/>
                <a:gd name="connsiteY2" fmla="*/ 15094 h 156418"/>
                <a:gd name="connsiteX3" fmla="*/ 96 w 75510"/>
                <a:gd name="connsiteY3" fmla="*/ 22375 h 156418"/>
                <a:gd name="connsiteX4" fmla="*/ 30071 w 75510"/>
                <a:gd name="connsiteY4" fmla="*/ 16268 h 156418"/>
                <a:gd name="connsiteX5" fmla="*/ 30071 w 75510"/>
                <a:gd name="connsiteY5" fmla="*/ 137927 h 156418"/>
                <a:gd name="connsiteX6" fmla="*/ 8791 w 75510"/>
                <a:gd name="connsiteY6" fmla="*/ 149201 h 156418"/>
                <a:gd name="connsiteX7" fmla="*/ 1469 w 75510"/>
                <a:gd name="connsiteY7" fmla="*/ 149201 h 156418"/>
                <a:gd name="connsiteX8" fmla="*/ 1469 w 75510"/>
                <a:gd name="connsiteY8" fmla="*/ 156482 h 156418"/>
                <a:gd name="connsiteX9" fmla="*/ 38538 w 75510"/>
                <a:gd name="connsiteY9" fmla="*/ 155777 h 156418"/>
                <a:gd name="connsiteX10" fmla="*/ 75606 w 75510"/>
                <a:gd name="connsiteY10" fmla="*/ 156482 h 156418"/>
                <a:gd name="connsiteX11" fmla="*/ 75606 w 75510"/>
                <a:gd name="connsiteY11" fmla="*/ 149201 h 156418"/>
                <a:gd name="connsiteX12" fmla="*/ 68284 w 75510"/>
                <a:gd name="connsiteY12" fmla="*/ 149201 h 156418"/>
                <a:gd name="connsiteX13" fmla="*/ 47004 w 75510"/>
                <a:gd name="connsiteY13" fmla="*/ 137927 h 156418"/>
                <a:gd name="connsiteX14" fmla="*/ 47004 w 75510"/>
                <a:gd name="connsiteY14" fmla="*/ 6169 h 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510" h="156418">
                  <a:moveTo>
                    <a:pt x="47004" y="6169"/>
                  </a:moveTo>
                  <a:cubicBezTo>
                    <a:pt x="47004" y="532"/>
                    <a:pt x="47004" y="63"/>
                    <a:pt x="41741" y="63"/>
                  </a:cubicBezTo>
                  <a:cubicBezTo>
                    <a:pt x="27554" y="15094"/>
                    <a:pt x="7418" y="15094"/>
                    <a:pt x="96" y="15094"/>
                  </a:cubicBezTo>
                  <a:lnTo>
                    <a:pt x="96" y="22375"/>
                  </a:lnTo>
                  <a:cubicBezTo>
                    <a:pt x="4672" y="22375"/>
                    <a:pt x="18173" y="22375"/>
                    <a:pt x="30071" y="16268"/>
                  </a:cubicBezTo>
                  <a:lnTo>
                    <a:pt x="30071" y="137927"/>
                  </a:lnTo>
                  <a:cubicBezTo>
                    <a:pt x="30071" y="146382"/>
                    <a:pt x="29385" y="149201"/>
                    <a:pt x="8791" y="149201"/>
                  </a:cubicBezTo>
                  <a:lnTo>
                    <a:pt x="1469" y="149201"/>
                  </a:lnTo>
                  <a:lnTo>
                    <a:pt x="1469" y="156482"/>
                  </a:lnTo>
                  <a:cubicBezTo>
                    <a:pt x="9477" y="155777"/>
                    <a:pt x="29385" y="155777"/>
                    <a:pt x="38538" y="155777"/>
                  </a:cubicBezTo>
                  <a:cubicBezTo>
                    <a:pt x="47690" y="155777"/>
                    <a:pt x="67598" y="155777"/>
                    <a:pt x="75606" y="156482"/>
                  </a:cubicBezTo>
                  <a:lnTo>
                    <a:pt x="75606" y="149201"/>
                  </a:lnTo>
                  <a:lnTo>
                    <a:pt x="68284" y="149201"/>
                  </a:lnTo>
                  <a:cubicBezTo>
                    <a:pt x="47690" y="149201"/>
                    <a:pt x="47004" y="146617"/>
                    <a:pt x="47004" y="137927"/>
                  </a:cubicBezTo>
                  <a:lnTo>
                    <a:pt x="47004" y="6169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E2EBFFFB-3D84-E1F5-E2F1-799ECF69AD6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072390" y="7691352"/>
              <a:ext cx="91299" cy="156418"/>
            </a:xfrm>
            <a:custGeom>
              <a:avLst/>
              <a:gdLst>
                <a:gd name="connsiteX0" fmla="*/ 17720 w 91299"/>
                <a:gd name="connsiteY0" fmla="*/ 138397 h 156418"/>
                <a:gd name="connsiteX1" fmla="*/ 41975 w 91299"/>
                <a:gd name="connsiteY1" fmla="*/ 114206 h 156418"/>
                <a:gd name="connsiteX2" fmla="*/ 91400 w 91299"/>
                <a:gd name="connsiteY2" fmla="*/ 45626 h 156418"/>
                <a:gd name="connsiteX3" fmla="*/ 42890 w 91299"/>
                <a:gd name="connsiteY3" fmla="*/ 63 h 156418"/>
                <a:gd name="connsiteX4" fmla="*/ 101 w 91299"/>
                <a:gd name="connsiteY4" fmla="*/ 42573 h 156418"/>
                <a:gd name="connsiteX5" fmla="*/ 12228 w 91299"/>
                <a:gd name="connsiteY5" fmla="*/ 55725 h 156418"/>
                <a:gd name="connsiteX6" fmla="*/ 24127 w 91299"/>
                <a:gd name="connsiteY6" fmla="*/ 43278 h 156418"/>
                <a:gd name="connsiteX7" fmla="*/ 11999 w 91299"/>
                <a:gd name="connsiteY7" fmla="*/ 31065 h 156418"/>
                <a:gd name="connsiteX8" fmla="*/ 9025 w 91299"/>
                <a:gd name="connsiteY8" fmla="*/ 31300 h 156418"/>
                <a:gd name="connsiteX9" fmla="*/ 39916 w 91299"/>
                <a:gd name="connsiteY9" fmla="*/ 7344 h 156418"/>
                <a:gd name="connsiteX10" fmla="*/ 70577 w 91299"/>
                <a:gd name="connsiteY10" fmla="*/ 45626 h 156418"/>
                <a:gd name="connsiteX11" fmla="*/ 46551 w 91299"/>
                <a:gd name="connsiteY11" fmla="*/ 97531 h 156418"/>
                <a:gd name="connsiteX12" fmla="*/ 2618 w 91299"/>
                <a:gd name="connsiteY12" fmla="*/ 147792 h 156418"/>
                <a:gd name="connsiteX13" fmla="*/ 101 w 91299"/>
                <a:gd name="connsiteY13" fmla="*/ 156482 h 156418"/>
                <a:gd name="connsiteX14" fmla="*/ 84993 w 91299"/>
                <a:gd name="connsiteY14" fmla="*/ 156482 h 156418"/>
                <a:gd name="connsiteX15" fmla="*/ 91400 w 91299"/>
                <a:gd name="connsiteY15" fmla="*/ 115615 h 156418"/>
                <a:gd name="connsiteX16" fmla="*/ 85680 w 91299"/>
                <a:gd name="connsiteY16" fmla="*/ 115615 h 156418"/>
                <a:gd name="connsiteX17" fmla="*/ 80646 w 91299"/>
                <a:gd name="connsiteY17" fmla="*/ 136518 h 156418"/>
                <a:gd name="connsiteX18" fmla="*/ 58908 w 91299"/>
                <a:gd name="connsiteY18" fmla="*/ 138397 h 156418"/>
                <a:gd name="connsiteX19" fmla="*/ 17720 w 91299"/>
                <a:gd name="connsiteY19" fmla="*/ 138397 h 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299" h="156418">
                  <a:moveTo>
                    <a:pt x="17720" y="138397"/>
                  </a:moveTo>
                  <a:lnTo>
                    <a:pt x="41975" y="114206"/>
                  </a:lnTo>
                  <a:cubicBezTo>
                    <a:pt x="77671" y="81795"/>
                    <a:pt x="91400" y="69112"/>
                    <a:pt x="91400" y="45626"/>
                  </a:cubicBezTo>
                  <a:cubicBezTo>
                    <a:pt x="91400" y="18852"/>
                    <a:pt x="70806" y="63"/>
                    <a:pt x="42890" y="63"/>
                  </a:cubicBezTo>
                  <a:cubicBezTo>
                    <a:pt x="17033" y="63"/>
                    <a:pt x="101" y="21670"/>
                    <a:pt x="101" y="42573"/>
                  </a:cubicBezTo>
                  <a:cubicBezTo>
                    <a:pt x="101" y="55725"/>
                    <a:pt x="11542" y="55725"/>
                    <a:pt x="12228" y="55725"/>
                  </a:cubicBezTo>
                  <a:cubicBezTo>
                    <a:pt x="16118" y="55725"/>
                    <a:pt x="24127" y="52907"/>
                    <a:pt x="24127" y="43278"/>
                  </a:cubicBezTo>
                  <a:cubicBezTo>
                    <a:pt x="24127" y="37171"/>
                    <a:pt x="20008" y="31065"/>
                    <a:pt x="11999" y="31065"/>
                  </a:cubicBezTo>
                  <a:cubicBezTo>
                    <a:pt x="10169" y="31065"/>
                    <a:pt x="9711" y="31065"/>
                    <a:pt x="9025" y="31300"/>
                  </a:cubicBezTo>
                  <a:cubicBezTo>
                    <a:pt x="14288" y="16033"/>
                    <a:pt x="26644" y="7344"/>
                    <a:pt x="39916" y="7344"/>
                  </a:cubicBezTo>
                  <a:cubicBezTo>
                    <a:pt x="60738" y="7344"/>
                    <a:pt x="70577" y="26367"/>
                    <a:pt x="70577" y="45626"/>
                  </a:cubicBezTo>
                  <a:cubicBezTo>
                    <a:pt x="70577" y="64415"/>
                    <a:pt x="59136" y="82969"/>
                    <a:pt x="46551" y="97531"/>
                  </a:cubicBezTo>
                  <a:lnTo>
                    <a:pt x="2618" y="147792"/>
                  </a:lnTo>
                  <a:cubicBezTo>
                    <a:pt x="101" y="150375"/>
                    <a:pt x="101" y="150845"/>
                    <a:pt x="101" y="156482"/>
                  </a:cubicBezTo>
                  <a:lnTo>
                    <a:pt x="84993" y="156482"/>
                  </a:lnTo>
                  <a:lnTo>
                    <a:pt x="91400" y="115615"/>
                  </a:lnTo>
                  <a:lnTo>
                    <a:pt x="85680" y="115615"/>
                  </a:lnTo>
                  <a:cubicBezTo>
                    <a:pt x="84535" y="122661"/>
                    <a:pt x="82934" y="132995"/>
                    <a:pt x="80646" y="136518"/>
                  </a:cubicBezTo>
                  <a:cubicBezTo>
                    <a:pt x="79044" y="138397"/>
                    <a:pt x="63942" y="138397"/>
                    <a:pt x="58908" y="138397"/>
                  </a:cubicBezTo>
                  <a:lnTo>
                    <a:pt x="17720" y="138397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66">
              <a:extLst>
                <a:ext uri="{FF2B5EF4-FFF2-40B4-BE49-F238E27FC236}">
                  <a16:creationId xmlns:a16="http://schemas.microsoft.com/office/drawing/2014/main" id="{7F5A3DA2-CCD1-EC3D-DF7B-A8019B2C85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84284" y="7691352"/>
              <a:ext cx="96333" cy="161585"/>
            </a:xfrm>
            <a:custGeom>
              <a:avLst/>
              <a:gdLst>
                <a:gd name="connsiteX0" fmla="*/ 96439 w 96333"/>
                <a:gd name="connsiteY0" fmla="*/ 81325 h 161585"/>
                <a:gd name="connsiteX1" fmla="*/ 87286 w 96333"/>
                <a:gd name="connsiteY1" fmla="*/ 26367 h 161585"/>
                <a:gd name="connsiteX2" fmla="*/ 48387 w 96333"/>
                <a:gd name="connsiteY2" fmla="*/ 63 h 161585"/>
                <a:gd name="connsiteX3" fmla="*/ 8572 w 96333"/>
                <a:gd name="connsiteY3" fmla="*/ 28011 h 161585"/>
                <a:gd name="connsiteX4" fmla="*/ 106 w 96333"/>
                <a:gd name="connsiteY4" fmla="*/ 81325 h 161585"/>
                <a:gd name="connsiteX5" fmla="*/ 10403 w 96333"/>
                <a:gd name="connsiteY5" fmla="*/ 137927 h 161585"/>
                <a:gd name="connsiteX6" fmla="*/ 48158 w 96333"/>
                <a:gd name="connsiteY6" fmla="*/ 161649 h 161585"/>
                <a:gd name="connsiteX7" fmla="*/ 87973 w 96333"/>
                <a:gd name="connsiteY7" fmla="*/ 134404 h 161585"/>
                <a:gd name="connsiteX8" fmla="*/ 96439 w 96333"/>
                <a:gd name="connsiteY8" fmla="*/ 81325 h 161585"/>
                <a:gd name="connsiteX9" fmla="*/ 48158 w 96333"/>
                <a:gd name="connsiteY9" fmla="*/ 156482 h 161585"/>
                <a:gd name="connsiteX10" fmla="*/ 21615 w 96333"/>
                <a:gd name="connsiteY10" fmla="*/ 128063 h 161585"/>
                <a:gd name="connsiteX11" fmla="*/ 19098 w 96333"/>
                <a:gd name="connsiteY11" fmla="*/ 78507 h 161585"/>
                <a:gd name="connsiteX12" fmla="*/ 20928 w 96333"/>
                <a:gd name="connsiteY12" fmla="*/ 35292 h 161585"/>
                <a:gd name="connsiteX13" fmla="*/ 48158 w 96333"/>
                <a:gd name="connsiteY13" fmla="*/ 5230 h 161585"/>
                <a:gd name="connsiteX14" fmla="*/ 75159 w 96333"/>
                <a:gd name="connsiteY14" fmla="*/ 32709 h 161585"/>
                <a:gd name="connsiteX15" fmla="*/ 77447 w 96333"/>
                <a:gd name="connsiteY15" fmla="*/ 78507 h 161585"/>
                <a:gd name="connsiteX16" fmla="*/ 74930 w 96333"/>
                <a:gd name="connsiteY16" fmla="*/ 127124 h 161585"/>
                <a:gd name="connsiteX17" fmla="*/ 48158 w 96333"/>
                <a:gd name="connsiteY17" fmla="*/ 156482 h 16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333" h="161585">
                  <a:moveTo>
                    <a:pt x="96439" y="81325"/>
                  </a:moveTo>
                  <a:cubicBezTo>
                    <a:pt x="96439" y="62536"/>
                    <a:pt x="95295" y="43747"/>
                    <a:pt x="87286" y="26367"/>
                  </a:cubicBezTo>
                  <a:cubicBezTo>
                    <a:pt x="76761" y="3821"/>
                    <a:pt x="57997" y="63"/>
                    <a:pt x="48387" y="63"/>
                  </a:cubicBezTo>
                  <a:cubicBezTo>
                    <a:pt x="34658" y="63"/>
                    <a:pt x="17954" y="6169"/>
                    <a:pt x="8572" y="28011"/>
                  </a:cubicBezTo>
                  <a:cubicBezTo>
                    <a:pt x="1250" y="44217"/>
                    <a:pt x="106" y="62536"/>
                    <a:pt x="106" y="81325"/>
                  </a:cubicBezTo>
                  <a:cubicBezTo>
                    <a:pt x="106" y="98940"/>
                    <a:pt x="1021" y="120078"/>
                    <a:pt x="10403" y="137927"/>
                  </a:cubicBezTo>
                  <a:cubicBezTo>
                    <a:pt x="20242" y="156951"/>
                    <a:pt x="36946" y="161649"/>
                    <a:pt x="48158" y="161649"/>
                  </a:cubicBezTo>
                  <a:cubicBezTo>
                    <a:pt x="60514" y="161649"/>
                    <a:pt x="77905" y="156716"/>
                    <a:pt x="87973" y="134404"/>
                  </a:cubicBezTo>
                  <a:cubicBezTo>
                    <a:pt x="95295" y="118199"/>
                    <a:pt x="96439" y="99880"/>
                    <a:pt x="96439" y="81325"/>
                  </a:cubicBezTo>
                  <a:close/>
                  <a:moveTo>
                    <a:pt x="48158" y="156482"/>
                  </a:moveTo>
                  <a:cubicBezTo>
                    <a:pt x="39234" y="156482"/>
                    <a:pt x="25734" y="150610"/>
                    <a:pt x="21615" y="128063"/>
                  </a:cubicBezTo>
                  <a:cubicBezTo>
                    <a:pt x="19098" y="113971"/>
                    <a:pt x="19098" y="92364"/>
                    <a:pt x="19098" y="78507"/>
                  </a:cubicBezTo>
                  <a:cubicBezTo>
                    <a:pt x="19098" y="63476"/>
                    <a:pt x="19098" y="47975"/>
                    <a:pt x="20928" y="35292"/>
                  </a:cubicBezTo>
                  <a:cubicBezTo>
                    <a:pt x="25276" y="7344"/>
                    <a:pt x="42438" y="5230"/>
                    <a:pt x="48158" y="5230"/>
                  </a:cubicBezTo>
                  <a:cubicBezTo>
                    <a:pt x="55709" y="5230"/>
                    <a:pt x="70811" y="9457"/>
                    <a:pt x="75159" y="32709"/>
                  </a:cubicBezTo>
                  <a:cubicBezTo>
                    <a:pt x="77447" y="45861"/>
                    <a:pt x="77447" y="63711"/>
                    <a:pt x="77447" y="78507"/>
                  </a:cubicBezTo>
                  <a:cubicBezTo>
                    <a:pt x="77447" y="96122"/>
                    <a:pt x="77447" y="112092"/>
                    <a:pt x="74930" y="127124"/>
                  </a:cubicBezTo>
                  <a:cubicBezTo>
                    <a:pt x="71498" y="149436"/>
                    <a:pt x="58455" y="156482"/>
                    <a:pt x="48158" y="156482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7">
              <a:extLst>
                <a:ext uri="{FF2B5EF4-FFF2-40B4-BE49-F238E27FC236}">
                  <a16:creationId xmlns:a16="http://schemas.microsoft.com/office/drawing/2014/main" id="{080468C6-F227-F9FC-89F4-996C3CBF73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72450" y="7684776"/>
              <a:ext cx="112808" cy="165578"/>
            </a:xfrm>
            <a:custGeom>
              <a:avLst/>
              <a:gdLst>
                <a:gd name="connsiteX0" fmla="*/ 33064 w 112808"/>
                <a:gd name="connsiteY0" fmla="*/ 74514 h 165578"/>
                <a:gd name="connsiteX1" fmla="*/ 33064 w 112808"/>
                <a:gd name="connsiteY1" fmla="*/ 63 h 165578"/>
                <a:gd name="connsiteX2" fmla="*/ 114 w 112808"/>
                <a:gd name="connsiteY2" fmla="*/ 2646 h 165578"/>
                <a:gd name="connsiteX3" fmla="*/ 114 w 112808"/>
                <a:gd name="connsiteY3" fmla="*/ 9927 h 165578"/>
                <a:gd name="connsiteX4" fmla="*/ 17962 w 112808"/>
                <a:gd name="connsiteY4" fmla="*/ 23079 h 165578"/>
                <a:gd name="connsiteX5" fmla="*/ 17962 w 112808"/>
                <a:gd name="connsiteY5" fmla="*/ 163058 h 165578"/>
                <a:gd name="connsiteX6" fmla="*/ 23683 w 112808"/>
                <a:gd name="connsiteY6" fmla="*/ 163058 h 165578"/>
                <a:gd name="connsiteX7" fmla="*/ 31920 w 112808"/>
                <a:gd name="connsiteY7" fmla="*/ 148496 h 165578"/>
                <a:gd name="connsiteX8" fmla="*/ 61896 w 112808"/>
                <a:gd name="connsiteY8" fmla="*/ 165641 h 165578"/>
                <a:gd name="connsiteX9" fmla="*/ 112922 w 112808"/>
                <a:gd name="connsiteY9" fmla="*/ 112327 h 165578"/>
                <a:gd name="connsiteX10" fmla="*/ 64413 w 112808"/>
                <a:gd name="connsiteY10" fmla="*/ 59248 h 165578"/>
                <a:gd name="connsiteX11" fmla="*/ 33064 w 112808"/>
                <a:gd name="connsiteY11" fmla="*/ 74514 h 165578"/>
                <a:gd name="connsiteX12" fmla="*/ 33751 w 112808"/>
                <a:gd name="connsiteY12" fmla="*/ 136283 h 165578"/>
                <a:gd name="connsiteX13" fmla="*/ 33751 w 112808"/>
                <a:gd name="connsiteY13" fmla="*/ 87902 h 165578"/>
                <a:gd name="connsiteX14" fmla="*/ 36268 w 112808"/>
                <a:gd name="connsiteY14" fmla="*/ 79446 h 165578"/>
                <a:gd name="connsiteX15" fmla="*/ 63268 w 112808"/>
                <a:gd name="connsiteY15" fmla="*/ 64415 h 165578"/>
                <a:gd name="connsiteX16" fmla="*/ 87295 w 112808"/>
                <a:gd name="connsiteY16" fmla="*/ 79446 h 165578"/>
                <a:gd name="connsiteX17" fmla="*/ 93930 w 112808"/>
                <a:gd name="connsiteY17" fmla="*/ 112092 h 165578"/>
                <a:gd name="connsiteX18" fmla="*/ 86837 w 112808"/>
                <a:gd name="connsiteY18" fmla="*/ 145443 h 165578"/>
                <a:gd name="connsiteX19" fmla="*/ 60980 w 112808"/>
                <a:gd name="connsiteY19" fmla="*/ 160474 h 165578"/>
                <a:gd name="connsiteX20" fmla="*/ 36954 w 112808"/>
                <a:gd name="connsiteY20" fmla="*/ 146148 h 165578"/>
                <a:gd name="connsiteX21" fmla="*/ 33751 w 112808"/>
                <a:gd name="connsiteY21" fmla="*/ 136283 h 1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08" h="165578">
                  <a:moveTo>
                    <a:pt x="33064" y="74514"/>
                  </a:moveTo>
                  <a:lnTo>
                    <a:pt x="33064" y="63"/>
                  </a:lnTo>
                  <a:lnTo>
                    <a:pt x="114" y="2646"/>
                  </a:lnTo>
                  <a:lnTo>
                    <a:pt x="114" y="9927"/>
                  </a:lnTo>
                  <a:cubicBezTo>
                    <a:pt x="16131" y="9927"/>
                    <a:pt x="17962" y="11571"/>
                    <a:pt x="17962" y="23079"/>
                  </a:cubicBezTo>
                  <a:lnTo>
                    <a:pt x="17962" y="163058"/>
                  </a:lnTo>
                  <a:lnTo>
                    <a:pt x="23683" y="163058"/>
                  </a:lnTo>
                  <a:cubicBezTo>
                    <a:pt x="23911" y="162823"/>
                    <a:pt x="25742" y="159535"/>
                    <a:pt x="31920" y="148496"/>
                  </a:cubicBezTo>
                  <a:cubicBezTo>
                    <a:pt x="35352" y="153898"/>
                    <a:pt x="44963" y="165641"/>
                    <a:pt x="61896" y="165641"/>
                  </a:cubicBezTo>
                  <a:cubicBezTo>
                    <a:pt x="89125" y="165641"/>
                    <a:pt x="112922" y="142625"/>
                    <a:pt x="112922" y="112327"/>
                  </a:cubicBezTo>
                  <a:cubicBezTo>
                    <a:pt x="112922" y="82500"/>
                    <a:pt x="90498" y="59248"/>
                    <a:pt x="64413" y="59248"/>
                  </a:cubicBezTo>
                  <a:cubicBezTo>
                    <a:pt x="46565" y="59248"/>
                    <a:pt x="36725" y="70287"/>
                    <a:pt x="33064" y="74514"/>
                  </a:cubicBezTo>
                  <a:close/>
                  <a:moveTo>
                    <a:pt x="33751" y="136283"/>
                  </a:moveTo>
                  <a:lnTo>
                    <a:pt x="33751" y="87902"/>
                  </a:lnTo>
                  <a:cubicBezTo>
                    <a:pt x="33751" y="83439"/>
                    <a:pt x="33751" y="83204"/>
                    <a:pt x="36268" y="79446"/>
                  </a:cubicBezTo>
                  <a:cubicBezTo>
                    <a:pt x="45192" y="66294"/>
                    <a:pt x="57777" y="64415"/>
                    <a:pt x="63268" y="64415"/>
                  </a:cubicBezTo>
                  <a:cubicBezTo>
                    <a:pt x="73565" y="64415"/>
                    <a:pt x="81803" y="70522"/>
                    <a:pt x="87295" y="79446"/>
                  </a:cubicBezTo>
                  <a:cubicBezTo>
                    <a:pt x="93244" y="89076"/>
                    <a:pt x="93930" y="102463"/>
                    <a:pt x="93930" y="112092"/>
                  </a:cubicBezTo>
                  <a:cubicBezTo>
                    <a:pt x="93930" y="120782"/>
                    <a:pt x="93473" y="134874"/>
                    <a:pt x="86837" y="145443"/>
                  </a:cubicBezTo>
                  <a:cubicBezTo>
                    <a:pt x="82032" y="152724"/>
                    <a:pt x="73337" y="160474"/>
                    <a:pt x="60980" y="160474"/>
                  </a:cubicBezTo>
                  <a:cubicBezTo>
                    <a:pt x="50683" y="160474"/>
                    <a:pt x="42446" y="154838"/>
                    <a:pt x="36954" y="146148"/>
                  </a:cubicBezTo>
                  <a:cubicBezTo>
                    <a:pt x="33751" y="141215"/>
                    <a:pt x="33751" y="140511"/>
                    <a:pt x="33751" y="136283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68">
              <a:extLst>
                <a:ext uri="{FF2B5EF4-FFF2-40B4-BE49-F238E27FC236}">
                  <a16:creationId xmlns:a16="http://schemas.microsoft.com/office/drawing/2014/main" id="{B381D6C1-3BBC-6CBE-993F-3869319C319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00717" y="7690647"/>
              <a:ext cx="48967" cy="157123"/>
            </a:xfrm>
            <a:custGeom>
              <a:avLst/>
              <a:gdLst>
                <a:gd name="connsiteX0" fmla="*/ 33070 w 48967"/>
                <a:gd name="connsiteY0" fmla="*/ 53377 h 157123"/>
                <a:gd name="connsiteX1" fmla="*/ 1035 w 48967"/>
                <a:gd name="connsiteY1" fmla="*/ 55960 h 157123"/>
                <a:gd name="connsiteX2" fmla="*/ 1035 w 48967"/>
                <a:gd name="connsiteY2" fmla="*/ 63241 h 157123"/>
                <a:gd name="connsiteX3" fmla="*/ 17968 w 48967"/>
                <a:gd name="connsiteY3" fmla="*/ 76158 h 157123"/>
                <a:gd name="connsiteX4" fmla="*/ 17968 w 48967"/>
                <a:gd name="connsiteY4" fmla="*/ 139337 h 157123"/>
                <a:gd name="connsiteX5" fmla="*/ 120 w 48967"/>
                <a:gd name="connsiteY5" fmla="*/ 149905 h 157123"/>
                <a:gd name="connsiteX6" fmla="*/ 120 w 48967"/>
                <a:gd name="connsiteY6" fmla="*/ 157186 h 157123"/>
                <a:gd name="connsiteX7" fmla="*/ 25290 w 48967"/>
                <a:gd name="connsiteY7" fmla="*/ 156482 h 157123"/>
                <a:gd name="connsiteX8" fmla="*/ 49087 w 48967"/>
                <a:gd name="connsiteY8" fmla="*/ 157186 h 157123"/>
                <a:gd name="connsiteX9" fmla="*/ 49087 w 48967"/>
                <a:gd name="connsiteY9" fmla="*/ 149905 h 157123"/>
                <a:gd name="connsiteX10" fmla="*/ 33070 w 48967"/>
                <a:gd name="connsiteY10" fmla="*/ 139571 h 157123"/>
                <a:gd name="connsiteX11" fmla="*/ 33070 w 48967"/>
                <a:gd name="connsiteY11" fmla="*/ 53377 h 157123"/>
                <a:gd name="connsiteX12" fmla="*/ 33985 w 48967"/>
                <a:gd name="connsiteY12" fmla="*/ 12511 h 157123"/>
                <a:gd name="connsiteX13" fmla="*/ 21858 w 48967"/>
                <a:gd name="connsiteY13" fmla="*/ 63 h 157123"/>
                <a:gd name="connsiteX14" fmla="*/ 9730 w 48967"/>
                <a:gd name="connsiteY14" fmla="*/ 12511 h 157123"/>
                <a:gd name="connsiteX15" fmla="*/ 21858 w 48967"/>
                <a:gd name="connsiteY15" fmla="*/ 24958 h 157123"/>
                <a:gd name="connsiteX16" fmla="*/ 33985 w 48967"/>
                <a:gd name="connsiteY16" fmla="*/ 12511 h 1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67" h="157123">
                  <a:moveTo>
                    <a:pt x="33070" y="53377"/>
                  </a:moveTo>
                  <a:lnTo>
                    <a:pt x="1035" y="55960"/>
                  </a:lnTo>
                  <a:lnTo>
                    <a:pt x="1035" y="63241"/>
                  </a:lnTo>
                  <a:cubicBezTo>
                    <a:pt x="15908" y="63241"/>
                    <a:pt x="17968" y="64650"/>
                    <a:pt x="17968" y="76158"/>
                  </a:cubicBezTo>
                  <a:lnTo>
                    <a:pt x="17968" y="139337"/>
                  </a:lnTo>
                  <a:cubicBezTo>
                    <a:pt x="17968" y="149905"/>
                    <a:pt x="15451" y="149905"/>
                    <a:pt x="120" y="149905"/>
                  </a:cubicBezTo>
                  <a:lnTo>
                    <a:pt x="120" y="157186"/>
                  </a:lnTo>
                  <a:cubicBezTo>
                    <a:pt x="7442" y="156951"/>
                    <a:pt x="19798" y="156482"/>
                    <a:pt x="25290" y="156482"/>
                  </a:cubicBezTo>
                  <a:cubicBezTo>
                    <a:pt x="33299" y="156482"/>
                    <a:pt x="41307" y="156951"/>
                    <a:pt x="49087" y="157186"/>
                  </a:cubicBezTo>
                  <a:lnTo>
                    <a:pt x="49087" y="149905"/>
                  </a:lnTo>
                  <a:cubicBezTo>
                    <a:pt x="33985" y="149905"/>
                    <a:pt x="33070" y="148731"/>
                    <a:pt x="33070" y="139571"/>
                  </a:cubicBezTo>
                  <a:lnTo>
                    <a:pt x="33070" y="53377"/>
                  </a:lnTo>
                  <a:close/>
                  <a:moveTo>
                    <a:pt x="33985" y="12511"/>
                  </a:moveTo>
                  <a:cubicBezTo>
                    <a:pt x="33985" y="4995"/>
                    <a:pt x="28265" y="63"/>
                    <a:pt x="21858" y="63"/>
                  </a:cubicBezTo>
                  <a:cubicBezTo>
                    <a:pt x="14764" y="63"/>
                    <a:pt x="9730" y="6404"/>
                    <a:pt x="9730" y="12511"/>
                  </a:cubicBezTo>
                  <a:cubicBezTo>
                    <a:pt x="9730" y="18852"/>
                    <a:pt x="14764" y="24958"/>
                    <a:pt x="21858" y="24958"/>
                  </a:cubicBezTo>
                  <a:cubicBezTo>
                    <a:pt x="28265" y="24958"/>
                    <a:pt x="33985" y="20026"/>
                    <a:pt x="33985" y="12511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9">
              <a:extLst>
                <a:ext uri="{FF2B5EF4-FFF2-40B4-BE49-F238E27FC236}">
                  <a16:creationId xmlns:a16="http://schemas.microsoft.com/office/drawing/2014/main" id="{8D8F146B-50C5-75DD-A7B4-ECA2015008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61075" y="7703330"/>
              <a:ext cx="71620" cy="147024"/>
            </a:xfrm>
            <a:custGeom>
              <a:avLst/>
              <a:gdLst>
                <a:gd name="connsiteX0" fmla="*/ 35361 w 71620"/>
                <a:gd name="connsiteY0" fmla="*/ 50558 h 147024"/>
                <a:gd name="connsiteX1" fmla="*/ 68082 w 71620"/>
                <a:gd name="connsiteY1" fmla="*/ 50558 h 147024"/>
                <a:gd name="connsiteX2" fmla="*/ 68082 w 71620"/>
                <a:gd name="connsiteY2" fmla="*/ 43278 h 147024"/>
                <a:gd name="connsiteX3" fmla="*/ 35361 w 71620"/>
                <a:gd name="connsiteY3" fmla="*/ 43278 h 147024"/>
                <a:gd name="connsiteX4" fmla="*/ 35361 w 71620"/>
                <a:gd name="connsiteY4" fmla="*/ 63 h 147024"/>
                <a:gd name="connsiteX5" fmla="*/ 29640 w 71620"/>
                <a:gd name="connsiteY5" fmla="*/ 63 h 147024"/>
                <a:gd name="connsiteX6" fmla="*/ 122 w 71620"/>
                <a:gd name="connsiteY6" fmla="*/ 45391 h 147024"/>
                <a:gd name="connsiteX7" fmla="*/ 122 w 71620"/>
                <a:gd name="connsiteY7" fmla="*/ 50558 h 147024"/>
                <a:gd name="connsiteX8" fmla="*/ 19572 w 71620"/>
                <a:gd name="connsiteY8" fmla="*/ 50558 h 147024"/>
                <a:gd name="connsiteX9" fmla="*/ 19572 w 71620"/>
                <a:gd name="connsiteY9" fmla="*/ 115381 h 147024"/>
                <a:gd name="connsiteX10" fmla="*/ 49090 w 71620"/>
                <a:gd name="connsiteY10" fmla="*/ 147087 h 147024"/>
                <a:gd name="connsiteX11" fmla="*/ 71743 w 71620"/>
                <a:gd name="connsiteY11" fmla="*/ 115381 h 147024"/>
                <a:gd name="connsiteX12" fmla="*/ 71743 w 71620"/>
                <a:gd name="connsiteY12" fmla="*/ 101993 h 147024"/>
                <a:gd name="connsiteX13" fmla="*/ 66023 w 71620"/>
                <a:gd name="connsiteY13" fmla="*/ 101993 h 147024"/>
                <a:gd name="connsiteX14" fmla="*/ 66023 w 71620"/>
                <a:gd name="connsiteY14" fmla="*/ 114911 h 147024"/>
                <a:gd name="connsiteX15" fmla="*/ 50692 w 71620"/>
                <a:gd name="connsiteY15" fmla="*/ 141215 h 147024"/>
                <a:gd name="connsiteX16" fmla="*/ 35361 w 71620"/>
                <a:gd name="connsiteY16" fmla="*/ 115850 h 147024"/>
                <a:gd name="connsiteX17" fmla="*/ 35361 w 71620"/>
                <a:gd name="connsiteY17" fmla="*/ 50558 h 14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620" h="147024">
                  <a:moveTo>
                    <a:pt x="35361" y="50558"/>
                  </a:moveTo>
                  <a:lnTo>
                    <a:pt x="68082" y="50558"/>
                  </a:lnTo>
                  <a:lnTo>
                    <a:pt x="68082" y="43278"/>
                  </a:lnTo>
                  <a:lnTo>
                    <a:pt x="35361" y="43278"/>
                  </a:lnTo>
                  <a:lnTo>
                    <a:pt x="35361" y="63"/>
                  </a:lnTo>
                  <a:lnTo>
                    <a:pt x="29640" y="63"/>
                  </a:lnTo>
                  <a:cubicBezTo>
                    <a:pt x="29411" y="19322"/>
                    <a:pt x="22547" y="44452"/>
                    <a:pt x="122" y="45391"/>
                  </a:cubicBezTo>
                  <a:lnTo>
                    <a:pt x="122" y="50558"/>
                  </a:lnTo>
                  <a:lnTo>
                    <a:pt x="19572" y="50558"/>
                  </a:lnTo>
                  <a:lnTo>
                    <a:pt x="19572" y="115381"/>
                  </a:lnTo>
                  <a:cubicBezTo>
                    <a:pt x="19572" y="144269"/>
                    <a:pt x="40852" y="147087"/>
                    <a:pt x="49090" y="147087"/>
                  </a:cubicBezTo>
                  <a:cubicBezTo>
                    <a:pt x="65336" y="147087"/>
                    <a:pt x="71743" y="130412"/>
                    <a:pt x="71743" y="115381"/>
                  </a:cubicBezTo>
                  <a:lnTo>
                    <a:pt x="71743" y="101993"/>
                  </a:lnTo>
                  <a:lnTo>
                    <a:pt x="66023" y="101993"/>
                  </a:lnTo>
                  <a:lnTo>
                    <a:pt x="66023" y="114911"/>
                  </a:lnTo>
                  <a:cubicBezTo>
                    <a:pt x="66023" y="132291"/>
                    <a:pt x="59158" y="141215"/>
                    <a:pt x="50692" y="141215"/>
                  </a:cubicBezTo>
                  <a:cubicBezTo>
                    <a:pt x="35361" y="141215"/>
                    <a:pt x="35361" y="119843"/>
                    <a:pt x="35361" y="115850"/>
                  </a:cubicBezTo>
                  <a:lnTo>
                    <a:pt x="35361" y="50558"/>
                  </a:ln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71">
              <a:extLst>
                <a:ext uri="{FF2B5EF4-FFF2-40B4-BE49-F238E27FC236}">
                  <a16:creationId xmlns:a16="http://schemas.microsoft.com/office/drawing/2014/main" id="{0E5AE79C-E711-D8A1-DFF3-91458716B91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653265" y="7742552"/>
              <a:ext cx="74824" cy="107802"/>
            </a:xfrm>
            <a:custGeom>
              <a:avLst/>
              <a:gdLst>
                <a:gd name="connsiteX0" fmla="*/ 40170 w 74824"/>
                <a:gd name="connsiteY0" fmla="*/ 59718 h 107802"/>
                <a:gd name="connsiteX1" fmla="*/ 63967 w 74824"/>
                <a:gd name="connsiteY1" fmla="*/ 81325 h 107802"/>
                <a:gd name="connsiteX2" fmla="*/ 38110 w 74824"/>
                <a:gd name="connsiteY2" fmla="*/ 102698 h 107802"/>
                <a:gd name="connsiteX3" fmla="*/ 6304 w 74824"/>
                <a:gd name="connsiteY3" fmla="*/ 69347 h 107802"/>
                <a:gd name="connsiteX4" fmla="*/ 3101 w 74824"/>
                <a:gd name="connsiteY4" fmla="*/ 65355 h 107802"/>
                <a:gd name="connsiteX5" fmla="*/ 126 w 74824"/>
                <a:gd name="connsiteY5" fmla="*/ 71226 h 107802"/>
                <a:gd name="connsiteX6" fmla="*/ 126 w 74824"/>
                <a:gd name="connsiteY6" fmla="*/ 102228 h 107802"/>
                <a:gd name="connsiteX7" fmla="*/ 2643 w 74824"/>
                <a:gd name="connsiteY7" fmla="*/ 107865 h 107802"/>
                <a:gd name="connsiteX8" fmla="*/ 8364 w 74824"/>
                <a:gd name="connsiteY8" fmla="*/ 103168 h 107802"/>
                <a:gd name="connsiteX9" fmla="*/ 12940 w 74824"/>
                <a:gd name="connsiteY9" fmla="*/ 97766 h 107802"/>
                <a:gd name="connsiteX10" fmla="*/ 38110 w 74824"/>
                <a:gd name="connsiteY10" fmla="*/ 107865 h 107802"/>
                <a:gd name="connsiteX11" fmla="*/ 74950 w 74824"/>
                <a:gd name="connsiteY11" fmla="*/ 75219 h 107802"/>
                <a:gd name="connsiteX12" fmla="*/ 65340 w 74824"/>
                <a:gd name="connsiteY12" fmla="*/ 52907 h 107802"/>
                <a:gd name="connsiteX13" fmla="*/ 39255 w 74824"/>
                <a:gd name="connsiteY13" fmla="*/ 41634 h 107802"/>
                <a:gd name="connsiteX14" fmla="*/ 11110 w 74824"/>
                <a:gd name="connsiteY14" fmla="*/ 22375 h 107802"/>
                <a:gd name="connsiteX15" fmla="*/ 36738 w 74824"/>
                <a:gd name="connsiteY15" fmla="*/ 4525 h 107802"/>
                <a:gd name="connsiteX16" fmla="*/ 63509 w 74824"/>
                <a:gd name="connsiteY16" fmla="*/ 32944 h 107802"/>
                <a:gd name="connsiteX17" fmla="*/ 66255 w 74824"/>
                <a:gd name="connsiteY17" fmla="*/ 35057 h 107802"/>
                <a:gd name="connsiteX18" fmla="*/ 69230 w 74824"/>
                <a:gd name="connsiteY18" fmla="*/ 29421 h 107802"/>
                <a:gd name="connsiteX19" fmla="*/ 69230 w 74824"/>
                <a:gd name="connsiteY19" fmla="*/ 5699 h 107802"/>
                <a:gd name="connsiteX20" fmla="*/ 66713 w 74824"/>
                <a:gd name="connsiteY20" fmla="*/ 63 h 107802"/>
                <a:gd name="connsiteX21" fmla="*/ 62137 w 74824"/>
                <a:gd name="connsiteY21" fmla="*/ 2881 h 107802"/>
                <a:gd name="connsiteX22" fmla="*/ 58247 w 74824"/>
                <a:gd name="connsiteY22" fmla="*/ 6639 h 107802"/>
                <a:gd name="connsiteX23" fmla="*/ 36738 w 74824"/>
                <a:gd name="connsiteY23" fmla="*/ 63 h 107802"/>
                <a:gd name="connsiteX24" fmla="*/ 126 w 74824"/>
                <a:gd name="connsiteY24" fmla="*/ 28951 h 107802"/>
                <a:gd name="connsiteX25" fmla="*/ 9966 w 74824"/>
                <a:gd name="connsiteY25" fmla="*/ 48914 h 107802"/>
                <a:gd name="connsiteX26" fmla="*/ 40170 w 74824"/>
                <a:gd name="connsiteY26" fmla="*/ 59718 h 1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824" h="107802">
                  <a:moveTo>
                    <a:pt x="40170" y="59718"/>
                  </a:moveTo>
                  <a:cubicBezTo>
                    <a:pt x="45204" y="60657"/>
                    <a:pt x="63967" y="64415"/>
                    <a:pt x="63967" y="81325"/>
                  </a:cubicBezTo>
                  <a:cubicBezTo>
                    <a:pt x="63967" y="93303"/>
                    <a:pt x="55958" y="102698"/>
                    <a:pt x="38110" y="102698"/>
                  </a:cubicBezTo>
                  <a:cubicBezTo>
                    <a:pt x="18890" y="102698"/>
                    <a:pt x="10652" y="89311"/>
                    <a:pt x="6304" y="69347"/>
                  </a:cubicBezTo>
                  <a:cubicBezTo>
                    <a:pt x="5618" y="66294"/>
                    <a:pt x="5389" y="65355"/>
                    <a:pt x="3101" y="65355"/>
                  </a:cubicBezTo>
                  <a:cubicBezTo>
                    <a:pt x="126" y="65355"/>
                    <a:pt x="126" y="66999"/>
                    <a:pt x="126" y="71226"/>
                  </a:cubicBezTo>
                  <a:lnTo>
                    <a:pt x="126" y="102228"/>
                  </a:lnTo>
                  <a:cubicBezTo>
                    <a:pt x="126" y="106221"/>
                    <a:pt x="126" y="107865"/>
                    <a:pt x="2643" y="107865"/>
                  </a:cubicBezTo>
                  <a:cubicBezTo>
                    <a:pt x="3787" y="107865"/>
                    <a:pt x="4016" y="107630"/>
                    <a:pt x="8364" y="103168"/>
                  </a:cubicBezTo>
                  <a:cubicBezTo>
                    <a:pt x="8821" y="102698"/>
                    <a:pt x="8821" y="102228"/>
                    <a:pt x="12940" y="97766"/>
                  </a:cubicBezTo>
                  <a:cubicBezTo>
                    <a:pt x="23008" y="107630"/>
                    <a:pt x="33305" y="107865"/>
                    <a:pt x="38110" y="107865"/>
                  </a:cubicBezTo>
                  <a:cubicBezTo>
                    <a:pt x="64425" y="107865"/>
                    <a:pt x="74950" y="92129"/>
                    <a:pt x="74950" y="75219"/>
                  </a:cubicBezTo>
                  <a:cubicBezTo>
                    <a:pt x="74950" y="62771"/>
                    <a:pt x="68086" y="55725"/>
                    <a:pt x="65340" y="52907"/>
                  </a:cubicBezTo>
                  <a:cubicBezTo>
                    <a:pt x="57789" y="45391"/>
                    <a:pt x="48865" y="43512"/>
                    <a:pt x="39255" y="41634"/>
                  </a:cubicBezTo>
                  <a:cubicBezTo>
                    <a:pt x="26441" y="39050"/>
                    <a:pt x="11110" y="35997"/>
                    <a:pt x="11110" y="22375"/>
                  </a:cubicBezTo>
                  <a:cubicBezTo>
                    <a:pt x="11110" y="14155"/>
                    <a:pt x="17059" y="4525"/>
                    <a:pt x="36738" y="4525"/>
                  </a:cubicBezTo>
                  <a:cubicBezTo>
                    <a:pt x="61908" y="4525"/>
                    <a:pt x="63052" y="25663"/>
                    <a:pt x="63509" y="32944"/>
                  </a:cubicBezTo>
                  <a:cubicBezTo>
                    <a:pt x="63738" y="35057"/>
                    <a:pt x="65798" y="35057"/>
                    <a:pt x="66255" y="35057"/>
                  </a:cubicBezTo>
                  <a:cubicBezTo>
                    <a:pt x="69230" y="35057"/>
                    <a:pt x="69230" y="33883"/>
                    <a:pt x="69230" y="29421"/>
                  </a:cubicBezTo>
                  <a:lnTo>
                    <a:pt x="69230" y="5699"/>
                  </a:lnTo>
                  <a:cubicBezTo>
                    <a:pt x="69230" y="1707"/>
                    <a:pt x="69230" y="63"/>
                    <a:pt x="66713" y="63"/>
                  </a:cubicBezTo>
                  <a:cubicBezTo>
                    <a:pt x="65569" y="63"/>
                    <a:pt x="65111" y="63"/>
                    <a:pt x="62137" y="2881"/>
                  </a:cubicBezTo>
                  <a:cubicBezTo>
                    <a:pt x="61450" y="3821"/>
                    <a:pt x="59162" y="5934"/>
                    <a:pt x="58247" y="6639"/>
                  </a:cubicBezTo>
                  <a:cubicBezTo>
                    <a:pt x="49551" y="63"/>
                    <a:pt x="40170" y="63"/>
                    <a:pt x="36738" y="63"/>
                  </a:cubicBezTo>
                  <a:cubicBezTo>
                    <a:pt x="8821" y="63"/>
                    <a:pt x="126" y="15799"/>
                    <a:pt x="126" y="28951"/>
                  </a:cubicBezTo>
                  <a:cubicBezTo>
                    <a:pt x="126" y="37171"/>
                    <a:pt x="3787" y="43747"/>
                    <a:pt x="9966" y="48914"/>
                  </a:cubicBezTo>
                  <a:cubicBezTo>
                    <a:pt x="17288" y="55021"/>
                    <a:pt x="23695" y="56430"/>
                    <a:pt x="40170" y="59718"/>
                  </a:cubicBezTo>
                  <a:close/>
                </a:path>
              </a:pathLst>
            </a:custGeom>
            <a:solidFill>
              <a:srgbClr val="000000"/>
            </a:solidFill>
            <a:ln w="22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8971" y="1467306"/>
            <a:ext cx="3215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conceptual view of HtM</a:t>
            </a:r>
          </a:p>
        </p:txBody>
      </p:sp>
      <p:sp>
        <p:nvSpPr>
          <p:cNvPr id="69" name="Arrow: Down 31">
            <a:extLst>
              <a:ext uri="{FF2B5EF4-FFF2-40B4-BE49-F238E27FC236}">
                <a16:creationId xmlns:a16="http://schemas.microsoft.com/office/drawing/2014/main" id="{B3C64A02-AD3E-C8B1-D877-524433630026}"/>
              </a:ext>
            </a:extLst>
          </p:cNvPr>
          <p:cNvSpPr/>
          <p:nvPr/>
        </p:nvSpPr>
        <p:spPr>
          <a:xfrm>
            <a:off x="6915836" y="2734553"/>
            <a:ext cx="378178" cy="168666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74584" y="208283"/>
            <a:ext cx="78005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Collision-Resistant IPF Via SIV Paradigm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The Hash-then-Mask (HtM) Construction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3709A-401E-7863-9B60-320910EA5E96}"/>
              </a:ext>
            </a:extLst>
          </p:cNvPr>
          <p:cNvSpPr txBox="1"/>
          <p:nvPr/>
        </p:nvSpPr>
        <p:spPr>
          <a:xfrm>
            <a:off x="5508986" y="4643751"/>
            <a:ext cx="357005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Theorem</a:t>
            </a:r>
            <a:r>
              <a:rPr lang="en-US" sz="2000" dirty="0"/>
              <a:t>: For adversary </a:t>
            </a:r>
            <a:r>
              <a:rPr lang="en-US" sz="2000" dirty="0">
                <a:latin typeface="cmmi10" panose="020B0500000000000000" pitchFamily="34" charset="0"/>
              </a:rPr>
              <a:t>A</a:t>
            </a:r>
            <a:r>
              <a:rPr lang="en-US" sz="2000" dirty="0"/>
              <a:t> making </a:t>
            </a:r>
            <a:r>
              <a:rPr lang="en-US" sz="2000" dirty="0">
                <a:latin typeface="cmmi10" panose="020B0500000000000000" pitchFamily="34" charset="0"/>
              </a:rPr>
              <a:t>q</a:t>
            </a:r>
            <a:r>
              <a:rPr lang="en-US" sz="2000" dirty="0"/>
              <a:t> ideal-cipher queries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dirty="0"/>
          </a:p>
        </p:txBody>
      </p:sp>
      <p:pic>
        <p:nvPicPr>
          <p:cNvPr id="45" name="Picture 44" descr="\documentclass{article}&#10;\usepackage{amsmath}&#10;\pagestyle{empty}&#10;\begin{document}&#10;&#10;\[ &#10;\mathbf{Adv}^{\mathrm{coll}}_{\mathrm{HtM}[E]}(A) \leq \frac{4(n + \lambda)q + 5}{2^\lambda}&#10;\] &#10;&#10;&#10;\end{document}" title="IguanaTex Bitmap Display">
            <a:extLst>
              <a:ext uri="{FF2B5EF4-FFF2-40B4-BE49-F238E27FC236}">
                <a16:creationId xmlns:a16="http://schemas.microsoft.com/office/drawing/2014/main" id="{23497AC5-5740-4841-F21A-D75CD14B64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02" y="5684740"/>
            <a:ext cx="3105540" cy="53485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6802516-98AA-51EF-C2F5-7744A7BE0934}"/>
              </a:ext>
            </a:extLst>
          </p:cNvPr>
          <p:cNvSpPr txBox="1"/>
          <p:nvPr/>
        </p:nvSpPr>
        <p:spPr>
          <a:xfrm>
            <a:off x="5652918" y="1520602"/>
            <a:ext cx="3635014" cy="884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Build </a:t>
            </a:r>
            <a:r>
              <a:rPr lang="en-US" dirty="0">
                <a:latin typeface="cmmi10" panose="020B0500000000000000" pitchFamily="34" charset="0"/>
              </a:rPr>
              <a:t>H</a:t>
            </a:r>
            <a:r>
              <a:rPr lang="en-US" dirty="0"/>
              <a:t> and </a:t>
            </a:r>
            <a:r>
              <a:rPr lang="en-US" dirty="0">
                <a:latin typeface="cmmi10" panose="020B0500000000000000" pitchFamily="34" charset="0"/>
              </a:rPr>
              <a:t>G</a:t>
            </a:r>
            <a:r>
              <a:rPr lang="en-US" dirty="0"/>
              <a:t> on top of  </a:t>
            </a:r>
            <a:r>
              <a:rPr lang="en-US" dirty="0">
                <a:latin typeface="cmmi10" panose="020B0500000000000000" pitchFamily="34" charset="0"/>
              </a:rPr>
              <a:t>n</a:t>
            </a:r>
            <a:r>
              <a:rPr lang="en-US" dirty="0"/>
              <a:t>-bit blockcipher </a:t>
            </a:r>
            <a:r>
              <a:rPr lang="en-US" dirty="0">
                <a:latin typeface="cmmi10" panose="020B0500000000000000" pitchFamily="34" charset="0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5631A2-78D4-2247-B72B-83F80D191891}"/>
              </a:ext>
            </a:extLst>
          </p:cNvPr>
          <p:cNvSpPr/>
          <p:nvPr/>
        </p:nvSpPr>
        <p:spPr>
          <a:xfrm>
            <a:off x="334144" y="1095772"/>
            <a:ext cx="3958309" cy="44061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74584" y="208283"/>
            <a:ext cx="912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Intuition for Strong Collision Resistance of HtM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BC56B7-7012-7698-07FF-0C8D8BEF1C1F}"/>
              </a:ext>
            </a:extLst>
          </p:cNvPr>
          <p:cNvSpPr/>
          <p:nvPr/>
        </p:nvSpPr>
        <p:spPr>
          <a:xfrm>
            <a:off x="547533" y="1366237"/>
            <a:ext cx="1612658" cy="40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6C991-7F18-40F3-EEB8-64669CFBDE48}"/>
              </a:ext>
            </a:extLst>
          </p:cNvPr>
          <p:cNvSpPr txBox="1"/>
          <p:nvPr/>
        </p:nvSpPr>
        <p:spPr>
          <a:xfrm>
            <a:off x="1174131" y="1366237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M</a:t>
            </a:r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6789E306-9AA1-EABC-4DE3-E4BABB26AF3E}"/>
              </a:ext>
            </a:extLst>
          </p:cNvPr>
          <p:cNvSpPr/>
          <p:nvPr/>
        </p:nvSpPr>
        <p:spPr>
          <a:xfrm rot="10800000">
            <a:off x="666705" y="2899216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71111" y="3071410"/>
            <a:ext cx="127086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Hash</a:t>
            </a:r>
          </a:p>
        </p:txBody>
      </p:sp>
      <p:cxnSp>
        <p:nvCxnSpPr>
          <p:cNvPr id="46" name="Straight Arrow Connector 45"/>
          <p:cNvCxnSpPr>
            <a:endCxn id="54" idx="2"/>
          </p:cNvCxnSpPr>
          <p:nvPr/>
        </p:nvCxnSpPr>
        <p:spPr>
          <a:xfrm>
            <a:off x="1318351" y="1846873"/>
            <a:ext cx="0" cy="1052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318351" y="3819262"/>
            <a:ext cx="0" cy="1052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63B29A0-F0D2-9B98-65CB-CEF8D1777BEB}"/>
              </a:ext>
            </a:extLst>
          </p:cNvPr>
          <p:cNvSpPr/>
          <p:nvPr/>
        </p:nvSpPr>
        <p:spPr>
          <a:xfrm>
            <a:off x="971111" y="4873438"/>
            <a:ext cx="668961" cy="400756"/>
          </a:xfrm>
          <a:prstGeom prst="rect">
            <a:avLst/>
          </a:prstGeom>
          <a:solidFill>
            <a:srgbClr val="CDFFD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F305BF-BB94-5519-BAFD-2D033CFCAEDC}"/>
              </a:ext>
            </a:extLst>
          </p:cNvPr>
          <p:cNvSpPr txBox="1"/>
          <p:nvPr/>
        </p:nvSpPr>
        <p:spPr>
          <a:xfrm>
            <a:off x="1146272" y="4873438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060" y="4106900"/>
            <a:ext cx="8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derive</a:t>
            </a:r>
          </a:p>
        </p:txBody>
      </p:sp>
      <p:sp>
        <p:nvSpPr>
          <p:cNvPr id="63" name="Trapezoid 62">
            <a:extLst>
              <a:ext uri="{FF2B5EF4-FFF2-40B4-BE49-F238E27FC236}">
                <a16:creationId xmlns:a16="http://schemas.microsoft.com/office/drawing/2014/main" id="{6789E306-9AA1-EABC-4DE3-E4BABB26AF3E}"/>
              </a:ext>
            </a:extLst>
          </p:cNvPr>
          <p:cNvSpPr/>
          <p:nvPr/>
        </p:nvSpPr>
        <p:spPr>
          <a:xfrm>
            <a:off x="2621644" y="2899217"/>
            <a:ext cx="1303293" cy="920045"/>
          </a:xfrm>
          <a:prstGeom prst="trapezoid">
            <a:avLst>
              <a:gd name="adj" fmla="val 33589"/>
            </a:avLst>
          </a:prstGeom>
          <a:solidFill>
            <a:srgbClr val="FFFC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Elbow Connector 49"/>
          <p:cNvCxnSpPr>
            <a:endCxn id="63" idx="2"/>
          </p:cNvCxnSpPr>
          <p:nvPr/>
        </p:nvCxnSpPr>
        <p:spPr>
          <a:xfrm flipV="1">
            <a:off x="1665592" y="3819262"/>
            <a:ext cx="1607699" cy="125455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63" idx="0"/>
            <a:endCxn id="51" idx="3"/>
          </p:cNvCxnSpPr>
          <p:nvPr/>
        </p:nvCxnSpPr>
        <p:spPr>
          <a:xfrm rot="16200000" flipV="1">
            <a:off x="2050440" y="1676366"/>
            <a:ext cx="1332602" cy="11131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58202" y="1994498"/>
            <a:ext cx="8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9544" y="3060018"/>
            <a:ext cx="127086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Hash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05842" y="1147695"/>
            <a:ext cx="51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There’s a </a:t>
            </a:r>
            <a:r>
              <a:rPr lang="en-US" sz="2000" b="1" dirty="0"/>
              <a:t>circularity</a:t>
            </a:r>
            <a:r>
              <a:rPr lang="en-US" sz="2000" dirty="0"/>
              <a:t> between </a:t>
            </a:r>
            <a:r>
              <a:rPr lang="en-US" sz="2000" dirty="0">
                <a:latin typeface="cmmi10" panose="020B0500000000000000" pitchFamily="34" charset="0"/>
              </a:rPr>
              <a:t>M</a:t>
            </a:r>
            <a:r>
              <a:rPr lang="en-US" sz="2000" dirty="0"/>
              <a:t> and </a:t>
            </a:r>
            <a:r>
              <a:rPr lang="en-US" sz="2000" dirty="0">
                <a:latin typeface="cmmi10" panose="020B0500000000000000" pitchFamily="34" charset="0"/>
              </a:rPr>
              <a:t>T</a:t>
            </a:r>
          </a:p>
        </p:txBody>
      </p:sp>
      <p:sp>
        <p:nvSpPr>
          <p:cNvPr id="76" name="Arrow: Down 31">
            <a:extLst>
              <a:ext uri="{FF2B5EF4-FFF2-40B4-BE49-F238E27FC236}">
                <a16:creationId xmlns:a16="http://schemas.microsoft.com/office/drawing/2014/main" id="{B3C64A02-AD3E-C8B1-D877-524433630026}"/>
              </a:ext>
            </a:extLst>
          </p:cNvPr>
          <p:cNvSpPr/>
          <p:nvPr/>
        </p:nvSpPr>
        <p:spPr>
          <a:xfrm>
            <a:off x="6533550" y="1846873"/>
            <a:ext cx="378178" cy="97073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03792" y="2817610"/>
            <a:ext cx="479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Can produce a tag collision with birthday attack, but </a:t>
            </a:r>
            <a:r>
              <a:rPr lang="en-US" sz="2000" b="1" dirty="0"/>
              <a:t>ciphertexts</a:t>
            </a:r>
            <a:r>
              <a:rPr lang="en-US" sz="2000" dirty="0"/>
              <a:t> won’t match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6F3FA-B1DD-70E5-86E4-032907EC1E12}"/>
              </a:ext>
            </a:extLst>
          </p:cNvPr>
          <p:cNvSpPr txBox="1"/>
          <p:nvPr/>
        </p:nvSpPr>
        <p:spPr>
          <a:xfrm>
            <a:off x="4464532" y="4637382"/>
            <a:ext cx="4584875" cy="872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is very complex due to </a:t>
            </a:r>
            <a:r>
              <a:rPr lang="en-US" b="1" dirty="0"/>
              <a:t>out-of-order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and </a:t>
            </a:r>
            <a:r>
              <a:rPr lang="en-US" b="1" dirty="0"/>
              <a:t>backward</a:t>
            </a:r>
            <a:r>
              <a:rPr lang="en-US" dirty="0"/>
              <a:t> queries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A8141-56C3-AEF1-1049-D11F5610C81C}"/>
              </a:ext>
            </a:extLst>
          </p:cNvPr>
          <p:cNvSpPr txBox="1"/>
          <p:nvPr/>
        </p:nvSpPr>
        <p:spPr>
          <a:xfrm>
            <a:off x="334144" y="5782722"/>
            <a:ext cx="8139296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Approach</a:t>
            </a:r>
            <a:r>
              <a:rPr lang="en-US" dirty="0"/>
              <a:t>: - Use a tedious case study of how adversary makes queries 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       - Apply concentration bounds from ball-into-bin analyses</a:t>
            </a:r>
          </a:p>
        </p:txBody>
      </p:sp>
    </p:spTree>
    <p:extLst>
      <p:ext uri="{BB962C8B-B14F-4D97-AF65-F5344CB8AC3E}">
        <p14:creationId xmlns:p14="http://schemas.microsoft.com/office/powerpoint/2010/main" val="11301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8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6BCD341-2D1C-F3A7-9821-7D54BAB6A332}"/>
              </a:ext>
            </a:extLst>
          </p:cNvPr>
          <p:cNvSpPr/>
          <p:nvPr/>
        </p:nvSpPr>
        <p:spPr>
          <a:xfrm>
            <a:off x="-526943" y="2705259"/>
            <a:ext cx="9670943" cy="11615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CD341-2D1C-F3A7-9821-7D54BAB6A332}"/>
              </a:ext>
            </a:extLst>
          </p:cNvPr>
          <p:cNvSpPr/>
          <p:nvPr/>
        </p:nvSpPr>
        <p:spPr>
          <a:xfrm>
            <a:off x="-193729" y="942647"/>
            <a:ext cx="9670943" cy="583938"/>
          </a:xfrm>
          <a:prstGeom prst="rect">
            <a:avLst/>
          </a:prstGeom>
          <a:solidFill>
            <a:srgbClr val="FEFDD6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842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It’s Time To Have Committing AE Standard? </a:t>
            </a:r>
            <a:endParaRPr 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6270A-B34C-8D85-8A31-AA3B612A211F}"/>
              </a:ext>
            </a:extLst>
          </p:cNvPr>
          <p:cNvSpPr txBox="1"/>
          <p:nvPr/>
        </p:nvSpPr>
        <p:spPr>
          <a:xfrm>
            <a:off x="72236" y="1020137"/>
            <a:ext cx="1141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apps need committing security but each has its own (suboptimal) scheme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527A38-F9A7-92B4-45E4-5B04D388D068}"/>
              </a:ext>
            </a:extLst>
          </p:cNvPr>
          <p:cNvSpPr/>
          <p:nvPr/>
        </p:nvSpPr>
        <p:spPr>
          <a:xfrm rot="5400000">
            <a:off x="3756977" y="1993593"/>
            <a:ext cx="601878" cy="4001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2ACA9-A63B-CD1F-14B7-BBF145B7E68D}"/>
              </a:ext>
            </a:extLst>
          </p:cNvPr>
          <p:cNvSpPr txBox="1"/>
          <p:nvPr/>
        </p:nvSpPr>
        <p:spPr>
          <a:xfrm>
            <a:off x="1234609" y="2728923"/>
            <a:ext cx="662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won’t happen if we have committing AE standards.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Our schemes offer a good starting choice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9496" y="4460747"/>
            <a:ext cx="8935853" cy="1277249"/>
            <a:chOff x="49496" y="4460747"/>
            <a:chExt cx="8935853" cy="1277249"/>
          </a:xfrm>
        </p:grpSpPr>
        <p:sp>
          <p:nvSpPr>
            <p:cNvPr id="68" name="TextBox 67"/>
            <p:cNvSpPr txBox="1"/>
            <p:nvPr/>
          </p:nvSpPr>
          <p:spPr>
            <a:xfrm>
              <a:off x="49496" y="4593710"/>
              <a:ext cx="1880045" cy="1015663"/>
            </a:xfrm>
            <a:prstGeom prst="rect">
              <a:avLst/>
            </a:prstGeom>
            <a:solidFill>
              <a:srgbClr val="CDFFD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Standard AE</a:t>
              </a:r>
            </a:p>
            <a:p>
              <a:pPr>
                <a:lnSpc>
                  <a:spcPct val="150000"/>
                </a:lnSpc>
              </a:pPr>
              <a:endParaRPr lang="en-US" sz="2000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066148" y="4817179"/>
              <a:ext cx="992225" cy="5556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33646" y="4537667"/>
              <a:ext cx="2244671" cy="1015663"/>
            </a:xfrm>
            <a:prstGeom prst="rect">
              <a:avLst/>
            </a:prstGeom>
            <a:solidFill>
              <a:srgbClr val="CDCD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Committing AE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/>
                <a:t>(32B expansion)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86220" y="4502675"/>
              <a:ext cx="790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CTY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28863" y="4460747"/>
              <a:ext cx="790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65008" y="4537668"/>
              <a:ext cx="2220341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Succinctly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Committing AE</a:t>
              </a:r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5576365" y="4767651"/>
              <a:ext cx="992225" cy="5556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41320" y="5368664"/>
              <a:ext cx="112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optimal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36830" y="5314096"/>
              <a:ext cx="130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3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74584" y="208283"/>
            <a:ext cx="698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What We Need: Committing Security</a:t>
            </a:r>
            <a:endParaRPr lang="en-US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FD1E9-38B4-E75C-79A2-E1D9B13BF3D8}"/>
              </a:ext>
            </a:extLst>
          </p:cNvPr>
          <p:cNvSpPr txBox="1"/>
          <p:nvPr/>
        </p:nvSpPr>
        <p:spPr>
          <a:xfrm>
            <a:off x="245070" y="823711"/>
            <a:ext cx="882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definitions </a:t>
            </a:r>
            <a:r>
              <a:rPr lang="en-US" dirty="0">
                <a:solidFill>
                  <a:srgbClr val="7030A0"/>
                </a:solidFill>
              </a:rPr>
              <a:t>[GH03,ABN10, FOR17, GLR17,ADG+22, MLGR23, </a:t>
            </a:r>
            <a:r>
              <a:rPr lang="en-US" dirty="0" smtClean="0">
                <a:solidFill>
                  <a:srgbClr val="7030A0"/>
                </a:solidFill>
              </a:rPr>
              <a:t>BH22</a:t>
            </a:r>
            <a:r>
              <a:rPr lang="en-US" dirty="0">
                <a:solidFill>
                  <a:srgbClr val="7030A0"/>
                </a:solidFill>
              </a:rPr>
              <a:t>, CR22]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6EDE9135-04AC-A0C3-1547-0B9F716359BB}"/>
              </a:ext>
            </a:extLst>
          </p:cNvPr>
          <p:cNvSpPr/>
          <p:nvPr/>
        </p:nvSpPr>
        <p:spPr>
          <a:xfrm rot="16200000">
            <a:off x="8031624" y="767051"/>
            <a:ext cx="194162" cy="1182308"/>
          </a:xfrm>
          <a:prstGeom prst="leftBrace">
            <a:avLst>
              <a:gd name="adj1" fmla="val 8763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1BBB93C-ECEA-7830-8C92-AFE6A83A7CE9}"/>
              </a:ext>
            </a:extLst>
          </p:cNvPr>
          <p:cNvSpPr/>
          <p:nvPr/>
        </p:nvSpPr>
        <p:spPr>
          <a:xfrm>
            <a:off x="406028" y="2122262"/>
            <a:ext cx="7685418" cy="679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9606A-8796-E436-D54E-C0CB721ECBBC}"/>
              </a:ext>
            </a:extLst>
          </p:cNvPr>
          <p:cNvSpPr txBox="1"/>
          <p:nvPr/>
        </p:nvSpPr>
        <p:spPr>
          <a:xfrm>
            <a:off x="5898018" y="1555593"/>
            <a:ext cx="72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Optimally strong and simple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352798F-45BB-39C9-3200-CDCB459C466B}"/>
              </a:ext>
            </a:extLst>
          </p:cNvPr>
          <p:cNvGrpSpPr/>
          <p:nvPr/>
        </p:nvGrpSpPr>
        <p:grpSpPr>
          <a:xfrm>
            <a:off x="174584" y="3070296"/>
            <a:ext cx="8719739" cy="2701289"/>
            <a:chOff x="121462" y="3480199"/>
            <a:chExt cx="8719739" cy="2701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E70C3E-136C-FCB6-8DF2-272B8B5E8BD0}"/>
                </a:ext>
              </a:extLst>
            </p:cNvPr>
            <p:cNvSpPr/>
            <p:nvPr/>
          </p:nvSpPr>
          <p:spPr>
            <a:xfrm>
              <a:off x="121462" y="4263548"/>
              <a:ext cx="2102685" cy="480132"/>
            </a:xfrm>
            <a:prstGeom prst="rect">
              <a:avLst/>
            </a:prstGeom>
            <a:solidFill>
              <a:srgbClr val="C1FFD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252617-42C1-8DBD-A573-EA595D51802E}"/>
                </a:ext>
              </a:extLst>
            </p:cNvPr>
            <p:cNvSpPr/>
            <p:nvPr/>
          </p:nvSpPr>
          <p:spPr>
            <a:xfrm>
              <a:off x="135247" y="5340361"/>
              <a:ext cx="2088899" cy="819807"/>
            </a:xfrm>
            <a:prstGeom prst="rect">
              <a:avLst/>
            </a:prstGeom>
            <a:solidFill>
              <a:srgbClr val="FEFD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181815-DF18-0DDF-FCA0-B48E3DAD0278}"/>
                </a:ext>
              </a:extLst>
            </p:cNvPr>
            <p:cNvSpPr txBox="1"/>
            <p:nvPr/>
          </p:nvSpPr>
          <p:spPr>
            <a:xfrm>
              <a:off x="121463" y="5520879"/>
              <a:ext cx="20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Enc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535369C-305F-09A7-41CD-C14E3907D922}"/>
                </a:ext>
              </a:extLst>
            </p:cNvPr>
            <p:cNvCxnSpPr>
              <a:cxnSpLocks/>
              <a:stCxn id="15" idx="2"/>
              <a:endCxn id="5" idx="0"/>
            </p:cNvCxnSpPr>
            <p:nvPr/>
          </p:nvCxnSpPr>
          <p:spPr>
            <a:xfrm>
              <a:off x="1172805" y="4743680"/>
              <a:ext cx="6892" cy="5966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A095584-8109-96CE-B2F2-4D2F25368F11}"/>
                </a:ext>
              </a:extLst>
            </p:cNvPr>
            <p:cNvSpPr/>
            <p:nvPr/>
          </p:nvSpPr>
          <p:spPr>
            <a:xfrm>
              <a:off x="6738516" y="4307021"/>
              <a:ext cx="2102685" cy="4801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D22F2A-3C7F-32C4-8FFE-AC96B0CD8429}"/>
                </a:ext>
              </a:extLst>
            </p:cNvPr>
            <p:cNvSpPr/>
            <p:nvPr/>
          </p:nvSpPr>
          <p:spPr>
            <a:xfrm>
              <a:off x="6752302" y="5361681"/>
              <a:ext cx="2088899" cy="819807"/>
            </a:xfrm>
            <a:prstGeom prst="rect">
              <a:avLst/>
            </a:prstGeom>
            <a:solidFill>
              <a:srgbClr val="FEFD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2920AFF-9FB0-2B14-AEE2-6D12FC920F59}"/>
                </a:ext>
              </a:extLst>
            </p:cNvPr>
            <p:cNvSpPr txBox="1"/>
            <p:nvPr/>
          </p:nvSpPr>
          <p:spPr>
            <a:xfrm>
              <a:off x="6738518" y="5542199"/>
              <a:ext cx="20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Enc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02E38A0-A51C-E84A-5429-50D1CE9F338E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7789859" y="4787153"/>
              <a:ext cx="6893" cy="5745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9C97863-1622-82D9-A6F2-232B7C04F232}"/>
                </a:ext>
              </a:extLst>
            </p:cNvPr>
            <p:cNvCxnSpPr>
              <a:cxnSpLocks/>
              <a:stCxn id="5" idx="3"/>
              <a:endCxn id="134" idx="1"/>
            </p:cNvCxnSpPr>
            <p:nvPr/>
          </p:nvCxnSpPr>
          <p:spPr>
            <a:xfrm>
              <a:off x="2224146" y="5750265"/>
              <a:ext cx="1929648" cy="22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6F0A5DE-31A1-4CF2-492E-1E62352DF9FE}"/>
                </a:ext>
              </a:extLst>
            </p:cNvPr>
            <p:cNvCxnSpPr>
              <a:cxnSpLocks/>
              <a:stCxn id="93" idx="1"/>
              <a:endCxn id="134" idx="3"/>
            </p:cNvCxnSpPr>
            <p:nvPr/>
          </p:nvCxnSpPr>
          <p:spPr>
            <a:xfrm flipH="1" flipV="1">
              <a:off x="5057519" y="5772409"/>
              <a:ext cx="1680999" cy="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5BD7874-00A4-A3E7-3BCF-049918452730}"/>
                </a:ext>
              </a:extLst>
            </p:cNvPr>
            <p:cNvSpPr txBox="1"/>
            <p:nvPr/>
          </p:nvSpPr>
          <p:spPr>
            <a:xfrm>
              <a:off x="4153794" y="5495410"/>
              <a:ext cx="903725" cy="553998"/>
            </a:xfrm>
            <a:prstGeom prst="rect">
              <a:avLst/>
            </a:prstGeom>
            <a:solidFill>
              <a:srgbClr val="B7B7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mmi10" panose="020B0500000000000000" pitchFamily="34" charset="0"/>
                </a:rPr>
                <a:t>C</a:t>
              </a: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AF625C4-A667-402F-60DD-3B7539CE9888}"/>
                </a:ext>
              </a:extLst>
            </p:cNvPr>
            <p:cNvSpPr/>
            <p:nvPr/>
          </p:nvSpPr>
          <p:spPr>
            <a:xfrm>
              <a:off x="2002882" y="3521779"/>
              <a:ext cx="1817278" cy="624707"/>
            </a:xfrm>
            <a:custGeom>
              <a:avLst/>
              <a:gdLst>
                <a:gd name="connsiteX0" fmla="*/ 2194560 w 2194560"/>
                <a:gd name="connsiteY0" fmla="*/ 594227 h 624707"/>
                <a:gd name="connsiteX1" fmla="*/ 1290320 w 2194560"/>
                <a:gd name="connsiteY1" fmla="*/ 15107 h 624707"/>
                <a:gd name="connsiteX2" fmla="*/ 314960 w 2194560"/>
                <a:gd name="connsiteY2" fmla="*/ 208147 h 624707"/>
                <a:gd name="connsiteX3" fmla="*/ 0 w 2194560"/>
                <a:gd name="connsiteY3" fmla="*/ 624707 h 62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560" h="624707">
                  <a:moveTo>
                    <a:pt x="2194560" y="594227"/>
                  </a:moveTo>
                  <a:cubicBezTo>
                    <a:pt x="1899073" y="336840"/>
                    <a:pt x="1603587" y="79454"/>
                    <a:pt x="1290320" y="15107"/>
                  </a:cubicBezTo>
                  <a:cubicBezTo>
                    <a:pt x="977053" y="-49240"/>
                    <a:pt x="530013" y="106547"/>
                    <a:pt x="314960" y="208147"/>
                  </a:cubicBezTo>
                  <a:cubicBezTo>
                    <a:pt x="99907" y="309747"/>
                    <a:pt x="49953" y="467227"/>
                    <a:pt x="0" y="624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51372FC-578E-0D7E-AEBA-64F6EAE893E5}"/>
                </a:ext>
              </a:extLst>
            </p:cNvPr>
            <p:cNvSpPr/>
            <p:nvPr/>
          </p:nvSpPr>
          <p:spPr>
            <a:xfrm>
              <a:off x="5412042" y="3480199"/>
              <a:ext cx="1680999" cy="676447"/>
            </a:xfrm>
            <a:custGeom>
              <a:avLst/>
              <a:gdLst>
                <a:gd name="connsiteX0" fmla="*/ 0 w 2296160"/>
                <a:gd name="connsiteY0" fmla="*/ 574847 h 676447"/>
                <a:gd name="connsiteX1" fmla="*/ 965200 w 2296160"/>
                <a:gd name="connsiteY1" fmla="*/ 26207 h 676447"/>
                <a:gd name="connsiteX2" fmla="*/ 1869440 w 2296160"/>
                <a:gd name="connsiteY2" fmla="*/ 148127 h 676447"/>
                <a:gd name="connsiteX3" fmla="*/ 2296160 w 2296160"/>
                <a:gd name="connsiteY3" fmla="*/ 676447 h 67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160" h="676447">
                  <a:moveTo>
                    <a:pt x="0" y="574847"/>
                  </a:moveTo>
                  <a:cubicBezTo>
                    <a:pt x="326813" y="336087"/>
                    <a:pt x="653627" y="97327"/>
                    <a:pt x="965200" y="26207"/>
                  </a:cubicBezTo>
                  <a:cubicBezTo>
                    <a:pt x="1276773" y="-44913"/>
                    <a:pt x="1647613" y="39754"/>
                    <a:pt x="1869440" y="148127"/>
                  </a:cubicBezTo>
                  <a:cubicBezTo>
                    <a:pt x="2091267" y="256500"/>
                    <a:pt x="2193713" y="466473"/>
                    <a:pt x="2296160" y="67644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 descr="download (22).jpg">
              <a:extLst>
                <a:ext uri="{FF2B5EF4-FFF2-40B4-BE49-F238E27FC236}">
                  <a16:creationId xmlns:a16="http://schemas.microsoft.com/office/drawing/2014/main" id="{79F0D57D-4383-3CE3-F568-67E10DDCB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02736" y="3580604"/>
              <a:ext cx="1258277" cy="1737995"/>
            </a:xfrm>
            <a:prstGeom prst="rect">
              <a:avLst/>
            </a:prstGeom>
          </p:spPr>
        </p:pic>
        <p:grpSp>
          <p:nvGrpSpPr>
            <p:cNvPr id="59" name="Group 58" descr="\documentclass{article}&#10;\usepackage{amsmath}&#10;\pagestyle{empty}&#10;\begin{document}&#10;&#10;&#10;$(K_1, N_1, A_1, M_1)$&#10;&#10;&#10;\end{document}" title="IguanaTex Vector Display">
              <a:extLst>
                <a:ext uri="{FF2B5EF4-FFF2-40B4-BE49-F238E27FC236}">
                  <a16:creationId xmlns:a16="http://schemas.microsoft.com/office/drawing/2014/main" id="{42194BD0-5819-A66E-9662-9BD9281D25F6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245269" y="4381510"/>
              <a:ext cx="1876232" cy="267200"/>
              <a:chOff x="4854870" y="5459619"/>
              <a:chExt cx="1876232" cy="2672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A77C441-FBF5-D1FC-3CA1-4078686ED39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4854870" y="5459619"/>
                <a:ext cx="61484" cy="267200"/>
              </a:xfrm>
              <a:custGeom>
                <a:avLst/>
                <a:gdLst>
                  <a:gd name="connsiteX0" fmla="*/ 61561 w 61484"/>
                  <a:gd name="connsiteY0" fmla="*/ 264592 h 267200"/>
                  <a:gd name="connsiteX1" fmla="*/ 57056 w 61484"/>
                  <a:gd name="connsiteY1" fmla="*/ 258713 h 267200"/>
                  <a:gd name="connsiteX2" fmla="*/ 15448 w 61484"/>
                  <a:gd name="connsiteY2" fmla="*/ 133663 h 267200"/>
                  <a:gd name="connsiteX3" fmla="*/ 58116 w 61484"/>
                  <a:gd name="connsiteY3" fmla="*/ 7277 h 267200"/>
                  <a:gd name="connsiteX4" fmla="*/ 61561 w 61484"/>
                  <a:gd name="connsiteY4" fmla="*/ 2735 h 267200"/>
                  <a:gd name="connsiteX5" fmla="*/ 58911 w 61484"/>
                  <a:gd name="connsiteY5" fmla="*/ 63 h 267200"/>
                  <a:gd name="connsiteX6" fmla="*/ 16773 w 61484"/>
                  <a:gd name="connsiteY6" fmla="*/ 52167 h 267200"/>
                  <a:gd name="connsiteX7" fmla="*/ 77 w 61484"/>
                  <a:gd name="connsiteY7" fmla="*/ 133663 h 267200"/>
                  <a:gd name="connsiteX8" fmla="*/ 17568 w 61484"/>
                  <a:gd name="connsiteY8" fmla="*/ 217030 h 267200"/>
                  <a:gd name="connsiteX9" fmla="*/ 58911 w 61484"/>
                  <a:gd name="connsiteY9" fmla="*/ 267264 h 267200"/>
                  <a:gd name="connsiteX10" fmla="*/ 61561 w 61484"/>
                  <a:gd name="connsiteY10" fmla="*/ 264592 h 26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84" h="267200">
                    <a:moveTo>
                      <a:pt x="61561" y="264592"/>
                    </a:moveTo>
                    <a:cubicBezTo>
                      <a:pt x="61561" y="263790"/>
                      <a:pt x="61561" y="263256"/>
                      <a:pt x="57056" y="258713"/>
                    </a:cubicBezTo>
                    <a:cubicBezTo>
                      <a:pt x="23929" y="225046"/>
                      <a:pt x="15448" y="174545"/>
                      <a:pt x="15448" y="133663"/>
                    </a:cubicBezTo>
                    <a:cubicBezTo>
                      <a:pt x="15448" y="87170"/>
                      <a:pt x="25519" y="40677"/>
                      <a:pt x="58116" y="7277"/>
                    </a:cubicBezTo>
                    <a:cubicBezTo>
                      <a:pt x="61561" y="4071"/>
                      <a:pt x="61561" y="3536"/>
                      <a:pt x="61561" y="2735"/>
                    </a:cubicBezTo>
                    <a:cubicBezTo>
                      <a:pt x="61561" y="864"/>
                      <a:pt x="60501" y="63"/>
                      <a:pt x="58911" y="63"/>
                    </a:cubicBezTo>
                    <a:cubicBezTo>
                      <a:pt x="56261" y="63"/>
                      <a:pt x="32409" y="18232"/>
                      <a:pt x="16773" y="52167"/>
                    </a:cubicBezTo>
                    <a:cubicBezTo>
                      <a:pt x="3257" y="81559"/>
                      <a:pt x="77" y="111218"/>
                      <a:pt x="77" y="133663"/>
                    </a:cubicBezTo>
                    <a:cubicBezTo>
                      <a:pt x="77" y="154505"/>
                      <a:pt x="2992" y="186836"/>
                      <a:pt x="17568" y="217030"/>
                    </a:cubicBezTo>
                    <a:cubicBezTo>
                      <a:pt x="33469" y="249896"/>
                      <a:pt x="56261" y="267264"/>
                      <a:pt x="58911" y="267264"/>
                    </a:cubicBezTo>
                    <a:cubicBezTo>
                      <a:pt x="60501" y="267264"/>
                      <a:pt x="61561" y="266462"/>
                      <a:pt x="61561" y="264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AA3C32-D91D-79A5-7DA6-6FB71917F53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941767" y="5477522"/>
                <a:ext cx="225532" cy="182498"/>
              </a:xfrm>
              <a:custGeom>
                <a:avLst/>
                <a:gdLst>
                  <a:gd name="connsiteX0" fmla="*/ 124905 w 225532"/>
                  <a:gd name="connsiteY0" fmla="*/ 74612 h 182498"/>
                  <a:gd name="connsiteX1" fmla="*/ 123580 w 225532"/>
                  <a:gd name="connsiteY1" fmla="*/ 70871 h 182498"/>
                  <a:gd name="connsiteX2" fmla="*/ 131266 w 225532"/>
                  <a:gd name="connsiteY2" fmla="*/ 64725 h 182498"/>
                  <a:gd name="connsiteX3" fmla="*/ 177644 w 225532"/>
                  <a:gd name="connsiteY3" fmla="*/ 28653 h 182498"/>
                  <a:gd name="connsiteX4" fmla="*/ 220842 w 225532"/>
                  <a:gd name="connsiteY4" fmla="*/ 8346 h 182498"/>
                  <a:gd name="connsiteX5" fmla="*/ 225613 w 225532"/>
                  <a:gd name="connsiteY5" fmla="*/ 3002 h 182498"/>
                  <a:gd name="connsiteX6" fmla="*/ 222698 w 225532"/>
                  <a:gd name="connsiteY6" fmla="*/ 63 h 182498"/>
                  <a:gd name="connsiteX7" fmla="*/ 203881 w 225532"/>
                  <a:gd name="connsiteY7" fmla="*/ 864 h 182498"/>
                  <a:gd name="connsiteX8" fmla="*/ 174464 w 225532"/>
                  <a:gd name="connsiteY8" fmla="*/ 63 h 182498"/>
                  <a:gd name="connsiteX9" fmla="*/ 169428 w 225532"/>
                  <a:gd name="connsiteY9" fmla="*/ 5407 h 182498"/>
                  <a:gd name="connsiteX10" fmla="*/ 172609 w 225532"/>
                  <a:gd name="connsiteY10" fmla="*/ 8346 h 182498"/>
                  <a:gd name="connsiteX11" fmla="*/ 180824 w 225532"/>
                  <a:gd name="connsiteY11" fmla="*/ 13957 h 182498"/>
                  <a:gd name="connsiteX12" fmla="*/ 171284 w 225532"/>
                  <a:gd name="connsiteY12" fmla="*/ 26248 h 182498"/>
                  <a:gd name="connsiteX13" fmla="*/ 67926 w 225532"/>
                  <a:gd name="connsiteY13" fmla="*/ 106409 h 182498"/>
                  <a:gd name="connsiteX14" fmla="*/ 89127 w 225532"/>
                  <a:gd name="connsiteY14" fmla="*/ 20637 h 182498"/>
                  <a:gd name="connsiteX15" fmla="*/ 111389 w 225532"/>
                  <a:gd name="connsiteY15" fmla="*/ 8346 h 182498"/>
                  <a:gd name="connsiteX16" fmla="*/ 120400 w 225532"/>
                  <a:gd name="connsiteY16" fmla="*/ 3002 h 182498"/>
                  <a:gd name="connsiteX17" fmla="*/ 116689 w 225532"/>
                  <a:gd name="connsiteY17" fmla="*/ 63 h 182498"/>
                  <a:gd name="connsiteX18" fmla="*/ 82767 w 225532"/>
                  <a:gd name="connsiteY18" fmla="*/ 864 h 182498"/>
                  <a:gd name="connsiteX19" fmla="*/ 48579 w 225532"/>
                  <a:gd name="connsiteY19" fmla="*/ 63 h 182498"/>
                  <a:gd name="connsiteX20" fmla="*/ 43279 w 225532"/>
                  <a:gd name="connsiteY20" fmla="*/ 5140 h 182498"/>
                  <a:gd name="connsiteX21" fmla="*/ 50964 w 225532"/>
                  <a:gd name="connsiteY21" fmla="*/ 8346 h 182498"/>
                  <a:gd name="connsiteX22" fmla="*/ 62360 w 225532"/>
                  <a:gd name="connsiteY22" fmla="*/ 8880 h 182498"/>
                  <a:gd name="connsiteX23" fmla="*/ 68191 w 225532"/>
                  <a:gd name="connsiteY23" fmla="*/ 13156 h 182498"/>
                  <a:gd name="connsiteX24" fmla="*/ 67131 w 225532"/>
                  <a:gd name="connsiteY24" fmla="*/ 18232 h 182498"/>
                  <a:gd name="connsiteX25" fmla="*/ 31618 w 225532"/>
                  <a:gd name="connsiteY25" fmla="*/ 161719 h 182498"/>
                  <a:gd name="connsiteX26" fmla="*/ 7501 w 225532"/>
                  <a:gd name="connsiteY26" fmla="*/ 174278 h 182498"/>
                  <a:gd name="connsiteX27" fmla="*/ 81 w 225532"/>
                  <a:gd name="connsiteY27" fmla="*/ 179355 h 182498"/>
                  <a:gd name="connsiteX28" fmla="*/ 4056 w 225532"/>
                  <a:gd name="connsiteY28" fmla="*/ 182561 h 182498"/>
                  <a:gd name="connsiteX29" fmla="*/ 37713 w 225532"/>
                  <a:gd name="connsiteY29" fmla="*/ 181759 h 182498"/>
                  <a:gd name="connsiteX30" fmla="*/ 54675 w 225532"/>
                  <a:gd name="connsiteY30" fmla="*/ 182027 h 182498"/>
                  <a:gd name="connsiteX31" fmla="*/ 71901 w 225532"/>
                  <a:gd name="connsiteY31" fmla="*/ 182561 h 182498"/>
                  <a:gd name="connsiteX32" fmla="*/ 77201 w 225532"/>
                  <a:gd name="connsiteY32" fmla="*/ 177217 h 182498"/>
                  <a:gd name="connsiteX33" fmla="*/ 69781 w 225532"/>
                  <a:gd name="connsiteY33" fmla="*/ 174278 h 182498"/>
                  <a:gd name="connsiteX34" fmla="*/ 52555 w 225532"/>
                  <a:gd name="connsiteY34" fmla="*/ 169468 h 182498"/>
                  <a:gd name="connsiteX35" fmla="*/ 54940 w 225532"/>
                  <a:gd name="connsiteY35" fmla="*/ 157711 h 182498"/>
                  <a:gd name="connsiteX36" fmla="*/ 65541 w 225532"/>
                  <a:gd name="connsiteY36" fmla="*/ 115761 h 182498"/>
                  <a:gd name="connsiteX37" fmla="*/ 105029 w 225532"/>
                  <a:gd name="connsiteY37" fmla="*/ 84765 h 182498"/>
                  <a:gd name="connsiteX38" fmla="*/ 135771 w 225532"/>
                  <a:gd name="connsiteY38" fmla="*/ 156643 h 182498"/>
                  <a:gd name="connsiteX39" fmla="*/ 138951 w 225532"/>
                  <a:gd name="connsiteY39" fmla="*/ 165995 h 182498"/>
                  <a:gd name="connsiteX40" fmla="*/ 125170 w 225532"/>
                  <a:gd name="connsiteY40" fmla="*/ 174278 h 182498"/>
                  <a:gd name="connsiteX41" fmla="*/ 119340 w 225532"/>
                  <a:gd name="connsiteY41" fmla="*/ 179622 h 182498"/>
                  <a:gd name="connsiteX42" fmla="*/ 123050 w 225532"/>
                  <a:gd name="connsiteY42" fmla="*/ 182561 h 182498"/>
                  <a:gd name="connsiteX43" fmla="*/ 155382 w 225532"/>
                  <a:gd name="connsiteY43" fmla="*/ 181759 h 182498"/>
                  <a:gd name="connsiteX44" fmla="*/ 181354 w 225532"/>
                  <a:gd name="connsiteY44" fmla="*/ 182561 h 182498"/>
                  <a:gd name="connsiteX45" fmla="*/ 186125 w 225532"/>
                  <a:gd name="connsiteY45" fmla="*/ 177217 h 182498"/>
                  <a:gd name="connsiteX46" fmla="*/ 180824 w 225532"/>
                  <a:gd name="connsiteY46" fmla="*/ 174278 h 182498"/>
                  <a:gd name="connsiteX47" fmla="*/ 162538 w 225532"/>
                  <a:gd name="connsiteY47" fmla="*/ 162254 h 182498"/>
                  <a:gd name="connsiteX48" fmla="*/ 124905 w 225532"/>
                  <a:gd name="connsiteY48" fmla="*/ 74612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25532" h="182498">
                    <a:moveTo>
                      <a:pt x="124905" y="74612"/>
                    </a:moveTo>
                    <a:cubicBezTo>
                      <a:pt x="124640" y="73810"/>
                      <a:pt x="123580" y="71673"/>
                      <a:pt x="123580" y="70871"/>
                    </a:cubicBezTo>
                    <a:cubicBezTo>
                      <a:pt x="123580" y="70604"/>
                      <a:pt x="128350" y="66863"/>
                      <a:pt x="131266" y="64725"/>
                    </a:cubicBezTo>
                    <a:lnTo>
                      <a:pt x="177644" y="28653"/>
                    </a:lnTo>
                    <a:cubicBezTo>
                      <a:pt x="202556" y="10216"/>
                      <a:pt x="212892" y="9148"/>
                      <a:pt x="220842" y="8346"/>
                    </a:cubicBezTo>
                    <a:cubicBezTo>
                      <a:pt x="222963" y="8079"/>
                      <a:pt x="225613" y="7812"/>
                      <a:pt x="225613" y="3002"/>
                    </a:cubicBezTo>
                    <a:cubicBezTo>
                      <a:pt x="225613" y="1933"/>
                      <a:pt x="224818" y="63"/>
                      <a:pt x="222698" y="63"/>
                    </a:cubicBezTo>
                    <a:cubicBezTo>
                      <a:pt x="216867" y="63"/>
                      <a:pt x="210242" y="864"/>
                      <a:pt x="203881" y="864"/>
                    </a:cubicBezTo>
                    <a:cubicBezTo>
                      <a:pt x="194340" y="864"/>
                      <a:pt x="184005" y="63"/>
                      <a:pt x="174464" y="63"/>
                    </a:cubicBezTo>
                    <a:cubicBezTo>
                      <a:pt x="172609" y="63"/>
                      <a:pt x="169428" y="63"/>
                      <a:pt x="169428" y="5407"/>
                    </a:cubicBezTo>
                    <a:cubicBezTo>
                      <a:pt x="169428" y="7277"/>
                      <a:pt x="170754" y="8079"/>
                      <a:pt x="172609" y="8346"/>
                    </a:cubicBezTo>
                    <a:cubicBezTo>
                      <a:pt x="178439" y="8880"/>
                      <a:pt x="180824" y="10216"/>
                      <a:pt x="180824" y="13957"/>
                    </a:cubicBezTo>
                    <a:cubicBezTo>
                      <a:pt x="180824" y="18767"/>
                      <a:pt x="172874" y="24912"/>
                      <a:pt x="171284" y="26248"/>
                    </a:cubicBezTo>
                    <a:lnTo>
                      <a:pt x="67926" y="106409"/>
                    </a:lnTo>
                    <a:lnTo>
                      <a:pt x="89127" y="20637"/>
                    </a:lnTo>
                    <a:cubicBezTo>
                      <a:pt x="91513" y="11018"/>
                      <a:pt x="92043" y="8346"/>
                      <a:pt x="111389" y="8346"/>
                    </a:cubicBezTo>
                    <a:cubicBezTo>
                      <a:pt x="118015" y="8346"/>
                      <a:pt x="120400" y="8346"/>
                      <a:pt x="120400" y="3002"/>
                    </a:cubicBezTo>
                    <a:cubicBezTo>
                      <a:pt x="120400" y="597"/>
                      <a:pt x="118280" y="63"/>
                      <a:pt x="116689" y="63"/>
                    </a:cubicBezTo>
                    <a:cubicBezTo>
                      <a:pt x="109269" y="63"/>
                      <a:pt x="90187" y="864"/>
                      <a:pt x="82767" y="864"/>
                    </a:cubicBezTo>
                    <a:cubicBezTo>
                      <a:pt x="75081" y="864"/>
                      <a:pt x="56265" y="63"/>
                      <a:pt x="48579" y="63"/>
                    </a:cubicBezTo>
                    <a:cubicBezTo>
                      <a:pt x="46724" y="63"/>
                      <a:pt x="43279" y="63"/>
                      <a:pt x="43279" y="5140"/>
                    </a:cubicBezTo>
                    <a:cubicBezTo>
                      <a:pt x="43279" y="8346"/>
                      <a:pt x="45664" y="8346"/>
                      <a:pt x="50964" y="8346"/>
                    </a:cubicBezTo>
                    <a:cubicBezTo>
                      <a:pt x="54410" y="8346"/>
                      <a:pt x="59180" y="8613"/>
                      <a:pt x="62360" y="8880"/>
                    </a:cubicBezTo>
                    <a:cubicBezTo>
                      <a:pt x="66601" y="9415"/>
                      <a:pt x="68191" y="10216"/>
                      <a:pt x="68191" y="13156"/>
                    </a:cubicBezTo>
                    <a:cubicBezTo>
                      <a:pt x="68191" y="14224"/>
                      <a:pt x="67926" y="15026"/>
                      <a:pt x="67131" y="18232"/>
                    </a:cubicBezTo>
                    <a:lnTo>
                      <a:pt x="31618" y="161719"/>
                    </a:lnTo>
                    <a:cubicBezTo>
                      <a:pt x="28968" y="172140"/>
                      <a:pt x="28438" y="174278"/>
                      <a:pt x="7501" y="174278"/>
                    </a:cubicBezTo>
                    <a:cubicBezTo>
                      <a:pt x="2996" y="174278"/>
                      <a:pt x="81" y="174278"/>
                      <a:pt x="81" y="179355"/>
                    </a:cubicBezTo>
                    <a:cubicBezTo>
                      <a:pt x="81" y="182561"/>
                      <a:pt x="3261" y="182561"/>
                      <a:pt x="4056" y="182561"/>
                    </a:cubicBezTo>
                    <a:cubicBezTo>
                      <a:pt x="11476" y="182561"/>
                      <a:pt x="30293" y="181759"/>
                      <a:pt x="37713" y="181759"/>
                    </a:cubicBezTo>
                    <a:cubicBezTo>
                      <a:pt x="43279" y="181759"/>
                      <a:pt x="49109" y="182027"/>
                      <a:pt x="54675" y="182027"/>
                    </a:cubicBezTo>
                    <a:cubicBezTo>
                      <a:pt x="60505" y="182027"/>
                      <a:pt x="66336" y="182561"/>
                      <a:pt x="71901" y="182561"/>
                    </a:cubicBezTo>
                    <a:cubicBezTo>
                      <a:pt x="73756" y="182561"/>
                      <a:pt x="77201" y="182561"/>
                      <a:pt x="77201" y="177217"/>
                    </a:cubicBezTo>
                    <a:cubicBezTo>
                      <a:pt x="77201" y="174278"/>
                      <a:pt x="74816" y="174278"/>
                      <a:pt x="69781" y="174278"/>
                    </a:cubicBezTo>
                    <a:cubicBezTo>
                      <a:pt x="59975" y="174278"/>
                      <a:pt x="52555" y="174278"/>
                      <a:pt x="52555" y="169468"/>
                    </a:cubicBezTo>
                    <a:cubicBezTo>
                      <a:pt x="52555" y="167598"/>
                      <a:pt x="54145" y="161719"/>
                      <a:pt x="54940" y="157711"/>
                    </a:cubicBezTo>
                    <a:cubicBezTo>
                      <a:pt x="58650" y="143817"/>
                      <a:pt x="62095" y="129655"/>
                      <a:pt x="65541" y="115761"/>
                    </a:cubicBezTo>
                    <a:lnTo>
                      <a:pt x="105029" y="84765"/>
                    </a:lnTo>
                    <a:lnTo>
                      <a:pt x="135771" y="156643"/>
                    </a:lnTo>
                    <a:cubicBezTo>
                      <a:pt x="138951" y="163857"/>
                      <a:pt x="138951" y="164391"/>
                      <a:pt x="138951" y="165995"/>
                    </a:cubicBezTo>
                    <a:cubicBezTo>
                      <a:pt x="138951" y="174011"/>
                      <a:pt x="127555" y="174278"/>
                      <a:pt x="125170" y="174278"/>
                    </a:cubicBezTo>
                    <a:cubicBezTo>
                      <a:pt x="122255" y="174278"/>
                      <a:pt x="119340" y="174278"/>
                      <a:pt x="119340" y="179622"/>
                    </a:cubicBezTo>
                    <a:cubicBezTo>
                      <a:pt x="119340" y="182561"/>
                      <a:pt x="122520" y="182561"/>
                      <a:pt x="123050" y="182561"/>
                    </a:cubicBezTo>
                    <a:cubicBezTo>
                      <a:pt x="133651" y="182561"/>
                      <a:pt x="144782" y="181759"/>
                      <a:pt x="155382" y="181759"/>
                    </a:cubicBezTo>
                    <a:cubicBezTo>
                      <a:pt x="161213" y="181759"/>
                      <a:pt x="175524" y="182561"/>
                      <a:pt x="181354" y="182561"/>
                    </a:cubicBezTo>
                    <a:cubicBezTo>
                      <a:pt x="182679" y="182561"/>
                      <a:pt x="186125" y="182561"/>
                      <a:pt x="186125" y="177217"/>
                    </a:cubicBezTo>
                    <a:cubicBezTo>
                      <a:pt x="186125" y="174278"/>
                      <a:pt x="183210" y="174278"/>
                      <a:pt x="180824" y="174278"/>
                    </a:cubicBezTo>
                    <a:cubicBezTo>
                      <a:pt x="169959" y="174011"/>
                      <a:pt x="166513" y="171606"/>
                      <a:pt x="162538" y="162254"/>
                    </a:cubicBezTo>
                    <a:lnTo>
                      <a:pt x="124905" y="74612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62E92DA-A400-8FAA-0ACC-63E4A5DDEB5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177001" y="5575904"/>
                <a:ext cx="67527" cy="124195"/>
              </a:xfrm>
              <a:custGeom>
                <a:avLst/>
                <a:gdLst>
                  <a:gd name="connsiteX0" fmla="*/ 42015 w 67527"/>
                  <a:gd name="connsiteY0" fmla="*/ 5301 h 124195"/>
                  <a:gd name="connsiteX1" fmla="*/ 36450 w 67527"/>
                  <a:gd name="connsiteY1" fmla="*/ 64 h 124195"/>
                  <a:gd name="connsiteX2" fmla="*/ 89 w 67527"/>
                  <a:gd name="connsiteY2" fmla="*/ 12035 h 124195"/>
                  <a:gd name="connsiteX3" fmla="*/ 89 w 67527"/>
                  <a:gd name="connsiteY3" fmla="*/ 18768 h 124195"/>
                  <a:gd name="connsiteX4" fmla="*/ 26989 w 67527"/>
                  <a:gd name="connsiteY4" fmla="*/ 13531 h 124195"/>
                  <a:gd name="connsiteX5" fmla="*/ 26989 w 67527"/>
                  <a:gd name="connsiteY5" fmla="*/ 108922 h 124195"/>
                  <a:gd name="connsiteX6" fmla="*/ 8437 w 67527"/>
                  <a:gd name="connsiteY6" fmla="*/ 117526 h 124195"/>
                  <a:gd name="connsiteX7" fmla="*/ 1388 w 67527"/>
                  <a:gd name="connsiteY7" fmla="*/ 117526 h 124195"/>
                  <a:gd name="connsiteX8" fmla="*/ 1388 w 67527"/>
                  <a:gd name="connsiteY8" fmla="*/ 124259 h 124195"/>
                  <a:gd name="connsiteX9" fmla="*/ 34409 w 67527"/>
                  <a:gd name="connsiteY9" fmla="*/ 123511 h 124195"/>
                  <a:gd name="connsiteX10" fmla="*/ 67616 w 67527"/>
                  <a:gd name="connsiteY10" fmla="*/ 124259 h 124195"/>
                  <a:gd name="connsiteX11" fmla="*/ 67616 w 67527"/>
                  <a:gd name="connsiteY11" fmla="*/ 117526 h 124195"/>
                  <a:gd name="connsiteX12" fmla="*/ 60567 w 67527"/>
                  <a:gd name="connsiteY12" fmla="*/ 117526 h 124195"/>
                  <a:gd name="connsiteX13" fmla="*/ 42015 w 67527"/>
                  <a:gd name="connsiteY13" fmla="*/ 108922 h 124195"/>
                  <a:gd name="connsiteX14" fmla="*/ 42015 w 67527"/>
                  <a:gd name="connsiteY14" fmla="*/ 5301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527" h="124195">
                    <a:moveTo>
                      <a:pt x="42015" y="5301"/>
                    </a:moveTo>
                    <a:cubicBezTo>
                      <a:pt x="42015" y="251"/>
                      <a:pt x="41644" y="64"/>
                      <a:pt x="36450" y="64"/>
                    </a:cubicBezTo>
                    <a:cubicBezTo>
                      <a:pt x="24577" y="11848"/>
                      <a:pt x="7695" y="12035"/>
                      <a:pt x="89" y="12035"/>
                    </a:cubicBezTo>
                    <a:lnTo>
                      <a:pt x="89" y="18768"/>
                    </a:lnTo>
                    <a:cubicBezTo>
                      <a:pt x="4541" y="18768"/>
                      <a:pt x="16785" y="18768"/>
                      <a:pt x="26989" y="13531"/>
                    </a:cubicBezTo>
                    <a:lnTo>
                      <a:pt x="26989" y="108922"/>
                    </a:lnTo>
                    <a:cubicBezTo>
                      <a:pt x="26989" y="115094"/>
                      <a:pt x="26989" y="117526"/>
                      <a:pt x="8437" y="117526"/>
                    </a:cubicBezTo>
                    <a:lnTo>
                      <a:pt x="1388" y="117526"/>
                    </a:lnTo>
                    <a:lnTo>
                      <a:pt x="1388" y="124259"/>
                    </a:lnTo>
                    <a:cubicBezTo>
                      <a:pt x="4727" y="124072"/>
                      <a:pt x="27545" y="123511"/>
                      <a:pt x="34409" y="123511"/>
                    </a:cubicBezTo>
                    <a:cubicBezTo>
                      <a:pt x="40160" y="123511"/>
                      <a:pt x="63535" y="124072"/>
                      <a:pt x="67616" y="124259"/>
                    </a:cubicBezTo>
                    <a:lnTo>
                      <a:pt x="67616" y="117526"/>
                    </a:lnTo>
                    <a:lnTo>
                      <a:pt x="60567" y="117526"/>
                    </a:lnTo>
                    <a:cubicBezTo>
                      <a:pt x="42015" y="117526"/>
                      <a:pt x="42015" y="115094"/>
                      <a:pt x="42015" y="108922"/>
                    </a:cubicBezTo>
                    <a:lnTo>
                      <a:pt x="42015" y="5301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1F2EB20-B78C-008D-3F51-18515CB849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5298463" y="5631696"/>
                <a:ext cx="31007" cy="79893"/>
              </a:xfrm>
              <a:custGeom>
                <a:avLst/>
                <a:gdLst>
                  <a:gd name="connsiteX0" fmla="*/ 31101 w 31007"/>
                  <a:gd name="connsiteY0" fmla="*/ 28119 h 79893"/>
                  <a:gd name="connsiteX1" fmla="*/ 14140 w 31007"/>
                  <a:gd name="connsiteY1" fmla="*/ 63 h 79893"/>
                  <a:gd name="connsiteX2" fmla="*/ 94 w 31007"/>
                  <a:gd name="connsiteY2" fmla="*/ 14224 h 79893"/>
                  <a:gd name="connsiteX3" fmla="*/ 14140 w 31007"/>
                  <a:gd name="connsiteY3" fmla="*/ 28386 h 79893"/>
                  <a:gd name="connsiteX4" fmla="*/ 23415 w 31007"/>
                  <a:gd name="connsiteY4" fmla="*/ 24912 h 79893"/>
                  <a:gd name="connsiteX5" fmla="*/ 24740 w 31007"/>
                  <a:gd name="connsiteY5" fmla="*/ 24111 h 79893"/>
                  <a:gd name="connsiteX6" fmla="*/ 25270 w 31007"/>
                  <a:gd name="connsiteY6" fmla="*/ 28119 h 79893"/>
                  <a:gd name="connsiteX7" fmla="*/ 7249 w 31007"/>
                  <a:gd name="connsiteY7" fmla="*/ 72741 h 79893"/>
                  <a:gd name="connsiteX8" fmla="*/ 4334 w 31007"/>
                  <a:gd name="connsiteY8" fmla="*/ 77017 h 79893"/>
                  <a:gd name="connsiteX9" fmla="*/ 6984 w 31007"/>
                  <a:gd name="connsiteY9" fmla="*/ 79956 h 79893"/>
                  <a:gd name="connsiteX10" fmla="*/ 31101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01" y="28119"/>
                    </a:moveTo>
                    <a:cubicBezTo>
                      <a:pt x="31101" y="10484"/>
                      <a:pt x="24475" y="63"/>
                      <a:pt x="14140" y="63"/>
                    </a:cubicBezTo>
                    <a:cubicBezTo>
                      <a:pt x="5394" y="63"/>
                      <a:pt x="94" y="6743"/>
                      <a:pt x="94" y="14224"/>
                    </a:cubicBezTo>
                    <a:cubicBezTo>
                      <a:pt x="94" y="21439"/>
                      <a:pt x="5394" y="28386"/>
                      <a:pt x="14140" y="28386"/>
                    </a:cubicBezTo>
                    <a:cubicBezTo>
                      <a:pt x="17320" y="28386"/>
                      <a:pt x="20765" y="27317"/>
                      <a:pt x="23415" y="24912"/>
                    </a:cubicBezTo>
                    <a:cubicBezTo>
                      <a:pt x="24210" y="24378"/>
                      <a:pt x="24475" y="24111"/>
                      <a:pt x="24740" y="24111"/>
                    </a:cubicBezTo>
                    <a:cubicBezTo>
                      <a:pt x="25005" y="24111"/>
                      <a:pt x="25270" y="24378"/>
                      <a:pt x="25270" y="28119"/>
                    </a:cubicBezTo>
                    <a:cubicBezTo>
                      <a:pt x="25270" y="47892"/>
                      <a:pt x="15995" y="63924"/>
                      <a:pt x="7249" y="72741"/>
                    </a:cubicBezTo>
                    <a:cubicBezTo>
                      <a:pt x="4334" y="75681"/>
                      <a:pt x="4334" y="76215"/>
                      <a:pt x="4334" y="77017"/>
                    </a:cubicBezTo>
                    <a:cubicBezTo>
                      <a:pt x="4334" y="78887"/>
                      <a:pt x="5659" y="79956"/>
                      <a:pt x="6984" y="79956"/>
                    </a:cubicBezTo>
                    <a:cubicBezTo>
                      <a:pt x="9899" y="79956"/>
                      <a:pt x="31101" y="59381"/>
                      <a:pt x="31101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C078E34-C41A-76EA-AD91-DA36D4A9E7B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403793" y="5477522"/>
                <a:ext cx="223146" cy="182498"/>
              </a:xfrm>
              <a:custGeom>
                <a:avLst/>
                <a:gdLst>
                  <a:gd name="connsiteX0" fmla="*/ 190117 w 223146"/>
                  <a:gd name="connsiteY0" fmla="*/ 28119 h 182498"/>
                  <a:gd name="connsiteX1" fmla="*/ 218740 w 223146"/>
                  <a:gd name="connsiteY1" fmla="*/ 8346 h 182498"/>
                  <a:gd name="connsiteX2" fmla="*/ 223245 w 223146"/>
                  <a:gd name="connsiteY2" fmla="*/ 3002 h 182498"/>
                  <a:gd name="connsiteX3" fmla="*/ 219800 w 223146"/>
                  <a:gd name="connsiteY3" fmla="*/ 63 h 182498"/>
                  <a:gd name="connsiteX4" fmla="*/ 193033 w 223146"/>
                  <a:gd name="connsiteY4" fmla="*/ 864 h 182498"/>
                  <a:gd name="connsiteX5" fmla="*/ 166001 w 223146"/>
                  <a:gd name="connsiteY5" fmla="*/ 63 h 182498"/>
                  <a:gd name="connsiteX6" fmla="*/ 161230 w 223146"/>
                  <a:gd name="connsiteY6" fmla="*/ 5407 h 182498"/>
                  <a:gd name="connsiteX7" fmla="*/ 166001 w 223146"/>
                  <a:gd name="connsiteY7" fmla="*/ 8346 h 182498"/>
                  <a:gd name="connsiteX8" fmla="*/ 184022 w 223146"/>
                  <a:gd name="connsiteY8" fmla="*/ 20103 h 182498"/>
                  <a:gd name="connsiteX9" fmla="*/ 183227 w 223146"/>
                  <a:gd name="connsiteY9" fmla="*/ 25714 h 182498"/>
                  <a:gd name="connsiteX10" fmla="*/ 153545 w 223146"/>
                  <a:gd name="connsiteY10" fmla="*/ 144619 h 182498"/>
                  <a:gd name="connsiteX11" fmla="*/ 94975 w 223146"/>
                  <a:gd name="connsiteY11" fmla="*/ 5140 h 182498"/>
                  <a:gd name="connsiteX12" fmla="*/ 86495 w 223146"/>
                  <a:gd name="connsiteY12" fmla="*/ 63 h 182498"/>
                  <a:gd name="connsiteX13" fmla="*/ 50982 w 223146"/>
                  <a:gd name="connsiteY13" fmla="*/ 63 h 182498"/>
                  <a:gd name="connsiteX14" fmla="*/ 43296 w 223146"/>
                  <a:gd name="connsiteY14" fmla="*/ 5407 h 182498"/>
                  <a:gd name="connsiteX15" fmla="*/ 50717 w 223146"/>
                  <a:gd name="connsiteY15" fmla="*/ 8346 h 182498"/>
                  <a:gd name="connsiteX16" fmla="*/ 68738 w 223146"/>
                  <a:gd name="connsiteY16" fmla="*/ 10751 h 182498"/>
                  <a:gd name="connsiteX17" fmla="*/ 33225 w 223146"/>
                  <a:gd name="connsiteY17" fmla="*/ 154238 h 182498"/>
                  <a:gd name="connsiteX18" fmla="*/ 4603 w 223146"/>
                  <a:gd name="connsiteY18" fmla="*/ 174278 h 182498"/>
                  <a:gd name="connsiteX19" fmla="*/ 98 w 223146"/>
                  <a:gd name="connsiteY19" fmla="*/ 179622 h 182498"/>
                  <a:gd name="connsiteX20" fmla="*/ 3543 w 223146"/>
                  <a:gd name="connsiteY20" fmla="*/ 182561 h 182498"/>
                  <a:gd name="connsiteX21" fmla="*/ 30045 w 223146"/>
                  <a:gd name="connsiteY21" fmla="*/ 181759 h 182498"/>
                  <a:gd name="connsiteX22" fmla="*/ 57342 w 223146"/>
                  <a:gd name="connsiteY22" fmla="*/ 182561 h 182498"/>
                  <a:gd name="connsiteX23" fmla="*/ 62113 w 223146"/>
                  <a:gd name="connsiteY23" fmla="*/ 177217 h 182498"/>
                  <a:gd name="connsiteX24" fmla="*/ 56812 w 223146"/>
                  <a:gd name="connsiteY24" fmla="*/ 174278 h 182498"/>
                  <a:gd name="connsiteX25" fmla="*/ 39321 w 223146"/>
                  <a:gd name="connsiteY25" fmla="*/ 162521 h 182498"/>
                  <a:gd name="connsiteX26" fmla="*/ 40381 w 223146"/>
                  <a:gd name="connsiteY26" fmla="*/ 156375 h 182498"/>
                  <a:gd name="connsiteX27" fmla="*/ 75364 w 223146"/>
                  <a:gd name="connsiteY27" fmla="*/ 15293 h 182498"/>
                  <a:gd name="connsiteX28" fmla="*/ 77749 w 223146"/>
                  <a:gd name="connsiteY28" fmla="*/ 20103 h 182498"/>
                  <a:gd name="connsiteX29" fmla="*/ 143739 w 223146"/>
                  <a:gd name="connsiteY29" fmla="*/ 177484 h 182498"/>
                  <a:gd name="connsiteX30" fmla="*/ 148774 w 223146"/>
                  <a:gd name="connsiteY30" fmla="*/ 182561 h 182498"/>
                  <a:gd name="connsiteX31" fmla="*/ 153015 w 223146"/>
                  <a:gd name="connsiteY31" fmla="*/ 176950 h 182498"/>
                  <a:gd name="connsiteX32" fmla="*/ 190117 w 223146"/>
                  <a:gd name="connsiteY32" fmla="*/ 28119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3146" h="182498">
                    <a:moveTo>
                      <a:pt x="190117" y="28119"/>
                    </a:moveTo>
                    <a:cubicBezTo>
                      <a:pt x="192768" y="17431"/>
                      <a:pt x="197538" y="9148"/>
                      <a:pt x="218740" y="8346"/>
                    </a:cubicBezTo>
                    <a:cubicBezTo>
                      <a:pt x="220065" y="8346"/>
                      <a:pt x="223245" y="8079"/>
                      <a:pt x="223245" y="3002"/>
                    </a:cubicBezTo>
                    <a:cubicBezTo>
                      <a:pt x="223245" y="2735"/>
                      <a:pt x="223245" y="63"/>
                      <a:pt x="219800" y="63"/>
                    </a:cubicBezTo>
                    <a:cubicBezTo>
                      <a:pt x="211054" y="63"/>
                      <a:pt x="201778" y="864"/>
                      <a:pt x="193033" y="864"/>
                    </a:cubicBezTo>
                    <a:cubicBezTo>
                      <a:pt x="184022" y="864"/>
                      <a:pt x="174746" y="63"/>
                      <a:pt x="166001" y="63"/>
                    </a:cubicBezTo>
                    <a:cubicBezTo>
                      <a:pt x="164410" y="63"/>
                      <a:pt x="161230" y="63"/>
                      <a:pt x="161230" y="5407"/>
                    </a:cubicBezTo>
                    <a:cubicBezTo>
                      <a:pt x="161230" y="8346"/>
                      <a:pt x="163880" y="8346"/>
                      <a:pt x="166001" y="8346"/>
                    </a:cubicBezTo>
                    <a:cubicBezTo>
                      <a:pt x="181107" y="8613"/>
                      <a:pt x="184022" y="14224"/>
                      <a:pt x="184022" y="20103"/>
                    </a:cubicBezTo>
                    <a:cubicBezTo>
                      <a:pt x="184022" y="20904"/>
                      <a:pt x="183492" y="24912"/>
                      <a:pt x="183227" y="25714"/>
                    </a:cubicBezTo>
                    <a:lnTo>
                      <a:pt x="153545" y="144619"/>
                    </a:lnTo>
                    <a:lnTo>
                      <a:pt x="94975" y="5140"/>
                    </a:lnTo>
                    <a:cubicBezTo>
                      <a:pt x="92855" y="330"/>
                      <a:pt x="92590" y="63"/>
                      <a:pt x="86495" y="63"/>
                    </a:cubicBezTo>
                    <a:lnTo>
                      <a:pt x="50982" y="63"/>
                    </a:lnTo>
                    <a:cubicBezTo>
                      <a:pt x="45681" y="63"/>
                      <a:pt x="43296" y="63"/>
                      <a:pt x="43296" y="5407"/>
                    </a:cubicBezTo>
                    <a:cubicBezTo>
                      <a:pt x="43296" y="8346"/>
                      <a:pt x="45681" y="8346"/>
                      <a:pt x="50717" y="8346"/>
                    </a:cubicBezTo>
                    <a:cubicBezTo>
                      <a:pt x="52042" y="8346"/>
                      <a:pt x="68738" y="8346"/>
                      <a:pt x="68738" y="10751"/>
                    </a:cubicBezTo>
                    <a:lnTo>
                      <a:pt x="33225" y="154238"/>
                    </a:lnTo>
                    <a:cubicBezTo>
                      <a:pt x="30575" y="164926"/>
                      <a:pt x="26070" y="173476"/>
                      <a:pt x="4603" y="174278"/>
                    </a:cubicBezTo>
                    <a:cubicBezTo>
                      <a:pt x="3013" y="174278"/>
                      <a:pt x="98" y="174545"/>
                      <a:pt x="98" y="179622"/>
                    </a:cubicBezTo>
                    <a:cubicBezTo>
                      <a:pt x="98" y="181492"/>
                      <a:pt x="1423" y="182561"/>
                      <a:pt x="3543" y="182561"/>
                    </a:cubicBezTo>
                    <a:cubicBezTo>
                      <a:pt x="12024" y="182561"/>
                      <a:pt x="21300" y="181759"/>
                      <a:pt x="30045" y="181759"/>
                    </a:cubicBezTo>
                    <a:cubicBezTo>
                      <a:pt x="39056" y="181759"/>
                      <a:pt x="48597" y="182561"/>
                      <a:pt x="57342" y="182561"/>
                    </a:cubicBezTo>
                    <a:cubicBezTo>
                      <a:pt x="58667" y="182561"/>
                      <a:pt x="62113" y="182561"/>
                      <a:pt x="62113" y="177217"/>
                    </a:cubicBezTo>
                    <a:cubicBezTo>
                      <a:pt x="62113" y="174545"/>
                      <a:pt x="59727" y="174278"/>
                      <a:pt x="56812" y="174278"/>
                    </a:cubicBezTo>
                    <a:cubicBezTo>
                      <a:pt x="41441" y="173743"/>
                      <a:pt x="39321" y="167865"/>
                      <a:pt x="39321" y="162521"/>
                    </a:cubicBezTo>
                    <a:cubicBezTo>
                      <a:pt x="39321" y="160651"/>
                      <a:pt x="39586" y="159315"/>
                      <a:pt x="40381" y="156375"/>
                    </a:cubicBezTo>
                    <a:lnTo>
                      <a:pt x="75364" y="15293"/>
                    </a:lnTo>
                    <a:cubicBezTo>
                      <a:pt x="76424" y="16896"/>
                      <a:pt x="76424" y="17431"/>
                      <a:pt x="77749" y="20103"/>
                    </a:cubicBezTo>
                    <a:lnTo>
                      <a:pt x="143739" y="177484"/>
                    </a:lnTo>
                    <a:cubicBezTo>
                      <a:pt x="145594" y="182027"/>
                      <a:pt x="146389" y="182561"/>
                      <a:pt x="148774" y="182561"/>
                    </a:cubicBezTo>
                    <a:cubicBezTo>
                      <a:pt x="151689" y="182561"/>
                      <a:pt x="151689" y="181759"/>
                      <a:pt x="153015" y="176950"/>
                    </a:cubicBezTo>
                    <a:lnTo>
                      <a:pt x="190117" y="28119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677D92-4C2E-B900-D4FF-3CCE7843BCE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5626615" y="5575904"/>
                <a:ext cx="67527" cy="124195"/>
              </a:xfrm>
              <a:custGeom>
                <a:avLst/>
                <a:gdLst>
                  <a:gd name="connsiteX0" fmla="*/ 42032 w 67527"/>
                  <a:gd name="connsiteY0" fmla="*/ 5301 h 124195"/>
                  <a:gd name="connsiteX1" fmla="*/ 36467 w 67527"/>
                  <a:gd name="connsiteY1" fmla="*/ 64 h 124195"/>
                  <a:gd name="connsiteX2" fmla="*/ 106 w 67527"/>
                  <a:gd name="connsiteY2" fmla="*/ 12035 h 124195"/>
                  <a:gd name="connsiteX3" fmla="*/ 106 w 67527"/>
                  <a:gd name="connsiteY3" fmla="*/ 18768 h 124195"/>
                  <a:gd name="connsiteX4" fmla="*/ 27005 w 67527"/>
                  <a:gd name="connsiteY4" fmla="*/ 13531 h 124195"/>
                  <a:gd name="connsiteX5" fmla="*/ 27005 w 67527"/>
                  <a:gd name="connsiteY5" fmla="*/ 108922 h 124195"/>
                  <a:gd name="connsiteX6" fmla="*/ 8454 w 67527"/>
                  <a:gd name="connsiteY6" fmla="*/ 117526 h 124195"/>
                  <a:gd name="connsiteX7" fmla="*/ 1405 w 67527"/>
                  <a:gd name="connsiteY7" fmla="*/ 117526 h 124195"/>
                  <a:gd name="connsiteX8" fmla="*/ 1405 w 67527"/>
                  <a:gd name="connsiteY8" fmla="*/ 124259 h 124195"/>
                  <a:gd name="connsiteX9" fmla="*/ 34426 w 67527"/>
                  <a:gd name="connsiteY9" fmla="*/ 123511 h 124195"/>
                  <a:gd name="connsiteX10" fmla="*/ 67633 w 67527"/>
                  <a:gd name="connsiteY10" fmla="*/ 124259 h 124195"/>
                  <a:gd name="connsiteX11" fmla="*/ 67633 w 67527"/>
                  <a:gd name="connsiteY11" fmla="*/ 117526 h 124195"/>
                  <a:gd name="connsiteX12" fmla="*/ 60584 w 67527"/>
                  <a:gd name="connsiteY12" fmla="*/ 117526 h 124195"/>
                  <a:gd name="connsiteX13" fmla="*/ 42032 w 67527"/>
                  <a:gd name="connsiteY13" fmla="*/ 108922 h 124195"/>
                  <a:gd name="connsiteX14" fmla="*/ 42032 w 67527"/>
                  <a:gd name="connsiteY14" fmla="*/ 5301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527" h="124195">
                    <a:moveTo>
                      <a:pt x="42032" y="5301"/>
                    </a:moveTo>
                    <a:cubicBezTo>
                      <a:pt x="42032" y="251"/>
                      <a:pt x="41661" y="64"/>
                      <a:pt x="36467" y="64"/>
                    </a:cubicBezTo>
                    <a:cubicBezTo>
                      <a:pt x="24594" y="11848"/>
                      <a:pt x="7712" y="12035"/>
                      <a:pt x="106" y="12035"/>
                    </a:cubicBezTo>
                    <a:lnTo>
                      <a:pt x="106" y="18768"/>
                    </a:lnTo>
                    <a:cubicBezTo>
                      <a:pt x="4558" y="18768"/>
                      <a:pt x="16802" y="18768"/>
                      <a:pt x="27005" y="13531"/>
                    </a:cubicBezTo>
                    <a:lnTo>
                      <a:pt x="27005" y="108922"/>
                    </a:lnTo>
                    <a:cubicBezTo>
                      <a:pt x="27005" y="115094"/>
                      <a:pt x="27005" y="117526"/>
                      <a:pt x="8454" y="117526"/>
                    </a:cubicBezTo>
                    <a:lnTo>
                      <a:pt x="1405" y="117526"/>
                    </a:lnTo>
                    <a:lnTo>
                      <a:pt x="1405" y="124259"/>
                    </a:lnTo>
                    <a:cubicBezTo>
                      <a:pt x="4744" y="124072"/>
                      <a:pt x="27562" y="123511"/>
                      <a:pt x="34426" y="123511"/>
                    </a:cubicBezTo>
                    <a:cubicBezTo>
                      <a:pt x="40177" y="123511"/>
                      <a:pt x="63552" y="124072"/>
                      <a:pt x="67633" y="124259"/>
                    </a:cubicBezTo>
                    <a:lnTo>
                      <a:pt x="67633" y="117526"/>
                    </a:lnTo>
                    <a:lnTo>
                      <a:pt x="60584" y="117526"/>
                    </a:lnTo>
                    <a:cubicBezTo>
                      <a:pt x="42032" y="117526"/>
                      <a:pt x="42032" y="115094"/>
                      <a:pt x="42032" y="108922"/>
                    </a:cubicBezTo>
                    <a:lnTo>
                      <a:pt x="42032" y="5301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7611438-8AAF-1AC5-285D-B434125E434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748077" y="5631696"/>
                <a:ext cx="31007" cy="79893"/>
              </a:xfrm>
              <a:custGeom>
                <a:avLst/>
                <a:gdLst>
                  <a:gd name="connsiteX0" fmla="*/ 31118 w 31007"/>
                  <a:gd name="connsiteY0" fmla="*/ 28119 h 79893"/>
                  <a:gd name="connsiteX1" fmla="*/ 14156 w 31007"/>
                  <a:gd name="connsiteY1" fmla="*/ 63 h 79893"/>
                  <a:gd name="connsiteX2" fmla="*/ 110 w 31007"/>
                  <a:gd name="connsiteY2" fmla="*/ 14224 h 79893"/>
                  <a:gd name="connsiteX3" fmla="*/ 14156 w 31007"/>
                  <a:gd name="connsiteY3" fmla="*/ 28386 h 79893"/>
                  <a:gd name="connsiteX4" fmla="*/ 23432 w 31007"/>
                  <a:gd name="connsiteY4" fmla="*/ 24912 h 79893"/>
                  <a:gd name="connsiteX5" fmla="*/ 24757 w 31007"/>
                  <a:gd name="connsiteY5" fmla="*/ 24111 h 79893"/>
                  <a:gd name="connsiteX6" fmla="*/ 25287 w 31007"/>
                  <a:gd name="connsiteY6" fmla="*/ 28119 h 79893"/>
                  <a:gd name="connsiteX7" fmla="*/ 7266 w 31007"/>
                  <a:gd name="connsiteY7" fmla="*/ 72741 h 79893"/>
                  <a:gd name="connsiteX8" fmla="*/ 4351 w 31007"/>
                  <a:gd name="connsiteY8" fmla="*/ 77017 h 79893"/>
                  <a:gd name="connsiteX9" fmla="*/ 7001 w 31007"/>
                  <a:gd name="connsiteY9" fmla="*/ 79956 h 79893"/>
                  <a:gd name="connsiteX10" fmla="*/ 31118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18" y="28119"/>
                    </a:moveTo>
                    <a:cubicBezTo>
                      <a:pt x="31118" y="10484"/>
                      <a:pt x="24492" y="63"/>
                      <a:pt x="14156" y="63"/>
                    </a:cubicBezTo>
                    <a:cubicBezTo>
                      <a:pt x="5411" y="63"/>
                      <a:pt x="110" y="6743"/>
                      <a:pt x="110" y="14224"/>
                    </a:cubicBezTo>
                    <a:cubicBezTo>
                      <a:pt x="110" y="21439"/>
                      <a:pt x="5411" y="28386"/>
                      <a:pt x="14156" y="28386"/>
                    </a:cubicBezTo>
                    <a:cubicBezTo>
                      <a:pt x="17337" y="28386"/>
                      <a:pt x="20782" y="27317"/>
                      <a:pt x="23432" y="24912"/>
                    </a:cubicBezTo>
                    <a:cubicBezTo>
                      <a:pt x="24227" y="24378"/>
                      <a:pt x="24492" y="24111"/>
                      <a:pt x="24757" y="24111"/>
                    </a:cubicBezTo>
                    <a:cubicBezTo>
                      <a:pt x="25022" y="24111"/>
                      <a:pt x="25287" y="24378"/>
                      <a:pt x="25287" y="28119"/>
                    </a:cubicBezTo>
                    <a:cubicBezTo>
                      <a:pt x="25287" y="47892"/>
                      <a:pt x="16012" y="63924"/>
                      <a:pt x="7266" y="72741"/>
                    </a:cubicBezTo>
                    <a:cubicBezTo>
                      <a:pt x="4351" y="75681"/>
                      <a:pt x="4351" y="76215"/>
                      <a:pt x="4351" y="77017"/>
                    </a:cubicBezTo>
                    <a:cubicBezTo>
                      <a:pt x="4351" y="78887"/>
                      <a:pt x="5676" y="79956"/>
                      <a:pt x="7001" y="79956"/>
                    </a:cubicBezTo>
                    <a:cubicBezTo>
                      <a:pt x="9916" y="79956"/>
                      <a:pt x="31118" y="59381"/>
                      <a:pt x="31118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FC2F0A5-1F43-28F4-5EB3-5F74A51F977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5852347" y="5468704"/>
                <a:ext cx="181803" cy="191315"/>
              </a:xfrm>
              <a:custGeom>
                <a:avLst/>
                <a:gdLst>
                  <a:gd name="connsiteX0" fmla="*/ 38278 w 181803"/>
                  <a:gd name="connsiteY0" fmla="*/ 160651 h 191315"/>
                  <a:gd name="connsiteX1" fmla="*/ 5680 w 181803"/>
                  <a:gd name="connsiteY1" fmla="*/ 183095 h 191315"/>
                  <a:gd name="connsiteX2" fmla="*/ 115 w 181803"/>
                  <a:gd name="connsiteY2" fmla="*/ 188439 h 191315"/>
                  <a:gd name="connsiteX3" fmla="*/ 3560 w 181803"/>
                  <a:gd name="connsiteY3" fmla="*/ 191379 h 191315"/>
                  <a:gd name="connsiteX4" fmla="*/ 26352 w 181803"/>
                  <a:gd name="connsiteY4" fmla="*/ 190577 h 191315"/>
                  <a:gd name="connsiteX5" fmla="*/ 52854 w 181803"/>
                  <a:gd name="connsiteY5" fmla="*/ 191379 h 191315"/>
                  <a:gd name="connsiteX6" fmla="*/ 57889 w 181803"/>
                  <a:gd name="connsiteY6" fmla="*/ 186302 h 191315"/>
                  <a:gd name="connsiteX7" fmla="*/ 53649 w 181803"/>
                  <a:gd name="connsiteY7" fmla="*/ 183095 h 191315"/>
                  <a:gd name="connsiteX8" fmla="*/ 41193 w 181803"/>
                  <a:gd name="connsiteY8" fmla="*/ 173743 h 191315"/>
                  <a:gd name="connsiteX9" fmla="*/ 44903 w 181803"/>
                  <a:gd name="connsiteY9" fmla="*/ 163857 h 191315"/>
                  <a:gd name="connsiteX10" fmla="*/ 65045 w 181803"/>
                  <a:gd name="connsiteY10" fmla="*/ 129655 h 191315"/>
                  <a:gd name="connsiteX11" fmla="*/ 131565 w 181803"/>
                  <a:gd name="connsiteY11" fmla="*/ 129655 h 191315"/>
                  <a:gd name="connsiteX12" fmla="*/ 135805 w 181803"/>
                  <a:gd name="connsiteY12" fmla="*/ 174278 h 191315"/>
                  <a:gd name="connsiteX13" fmla="*/ 116724 w 181803"/>
                  <a:gd name="connsiteY13" fmla="*/ 183095 h 191315"/>
                  <a:gd name="connsiteX14" fmla="*/ 110363 w 181803"/>
                  <a:gd name="connsiteY14" fmla="*/ 188439 h 191315"/>
                  <a:gd name="connsiteX15" fmla="*/ 114074 w 181803"/>
                  <a:gd name="connsiteY15" fmla="*/ 191379 h 191315"/>
                  <a:gd name="connsiteX16" fmla="*/ 147201 w 181803"/>
                  <a:gd name="connsiteY16" fmla="*/ 190577 h 191315"/>
                  <a:gd name="connsiteX17" fmla="*/ 177148 w 181803"/>
                  <a:gd name="connsiteY17" fmla="*/ 191379 h 191315"/>
                  <a:gd name="connsiteX18" fmla="*/ 181919 w 181803"/>
                  <a:gd name="connsiteY18" fmla="*/ 186035 h 191315"/>
                  <a:gd name="connsiteX19" fmla="*/ 175823 w 181803"/>
                  <a:gd name="connsiteY19" fmla="*/ 183095 h 191315"/>
                  <a:gd name="connsiteX20" fmla="*/ 158597 w 181803"/>
                  <a:gd name="connsiteY20" fmla="*/ 173476 h 191315"/>
                  <a:gd name="connsiteX21" fmla="*/ 142431 w 181803"/>
                  <a:gd name="connsiteY21" fmla="*/ 6476 h 191315"/>
                  <a:gd name="connsiteX22" fmla="*/ 137395 w 181803"/>
                  <a:gd name="connsiteY22" fmla="*/ 63 h 191315"/>
                  <a:gd name="connsiteX23" fmla="*/ 130505 w 181803"/>
                  <a:gd name="connsiteY23" fmla="*/ 4605 h 191315"/>
                  <a:gd name="connsiteX24" fmla="*/ 38278 w 181803"/>
                  <a:gd name="connsiteY24" fmla="*/ 160651 h 191315"/>
                  <a:gd name="connsiteX25" fmla="*/ 70080 w 181803"/>
                  <a:gd name="connsiteY25" fmla="*/ 121372 h 191315"/>
                  <a:gd name="connsiteX26" fmla="*/ 122289 w 181803"/>
                  <a:gd name="connsiteY26" fmla="*/ 33196 h 191315"/>
                  <a:gd name="connsiteX27" fmla="*/ 130770 w 181803"/>
                  <a:gd name="connsiteY27" fmla="*/ 121372 h 191315"/>
                  <a:gd name="connsiteX28" fmla="*/ 70080 w 181803"/>
                  <a:gd name="connsiteY28" fmla="*/ 121372 h 19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803" h="191315">
                    <a:moveTo>
                      <a:pt x="38278" y="160651"/>
                    </a:moveTo>
                    <a:cubicBezTo>
                      <a:pt x="27677" y="178553"/>
                      <a:pt x="17341" y="182294"/>
                      <a:pt x="5680" y="183095"/>
                    </a:cubicBezTo>
                    <a:cubicBezTo>
                      <a:pt x="2500" y="183363"/>
                      <a:pt x="115" y="183363"/>
                      <a:pt x="115" y="188439"/>
                    </a:cubicBezTo>
                    <a:cubicBezTo>
                      <a:pt x="115" y="190043"/>
                      <a:pt x="1440" y="191379"/>
                      <a:pt x="3560" y="191379"/>
                    </a:cubicBezTo>
                    <a:cubicBezTo>
                      <a:pt x="10716" y="191379"/>
                      <a:pt x="18931" y="190577"/>
                      <a:pt x="26352" y="190577"/>
                    </a:cubicBezTo>
                    <a:cubicBezTo>
                      <a:pt x="35098" y="190577"/>
                      <a:pt x="44373" y="191379"/>
                      <a:pt x="52854" y="191379"/>
                    </a:cubicBezTo>
                    <a:cubicBezTo>
                      <a:pt x="54444" y="191379"/>
                      <a:pt x="57889" y="191379"/>
                      <a:pt x="57889" y="186302"/>
                    </a:cubicBezTo>
                    <a:cubicBezTo>
                      <a:pt x="57889" y="183363"/>
                      <a:pt x="55504" y="183095"/>
                      <a:pt x="53649" y="183095"/>
                    </a:cubicBezTo>
                    <a:cubicBezTo>
                      <a:pt x="47553" y="182561"/>
                      <a:pt x="41193" y="180423"/>
                      <a:pt x="41193" y="173743"/>
                    </a:cubicBezTo>
                    <a:cubicBezTo>
                      <a:pt x="41193" y="170537"/>
                      <a:pt x="42783" y="167598"/>
                      <a:pt x="44903" y="163857"/>
                    </a:cubicBezTo>
                    <a:lnTo>
                      <a:pt x="65045" y="129655"/>
                    </a:lnTo>
                    <a:lnTo>
                      <a:pt x="131565" y="129655"/>
                    </a:lnTo>
                    <a:cubicBezTo>
                      <a:pt x="132095" y="135266"/>
                      <a:pt x="135805" y="171606"/>
                      <a:pt x="135805" y="174278"/>
                    </a:cubicBezTo>
                    <a:cubicBezTo>
                      <a:pt x="135805" y="182294"/>
                      <a:pt x="122024" y="183095"/>
                      <a:pt x="116724" y="183095"/>
                    </a:cubicBezTo>
                    <a:cubicBezTo>
                      <a:pt x="113013" y="183095"/>
                      <a:pt x="110363" y="183095"/>
                      <a:pt x="110363" y="188439"/>
                    </a:cubicBezTo>
                    <a:cubicBezTo>
                      <a:pt x="110363" y="191379"/>
                      <a:pt x="113543" y="191379"/>
                      <a:pt x="114074" y="191379"/>
                    </a:cubicBezTo>
                    <a:cubicBezTo>
                      <a:pt x="124939" y="191379"/>
                      <a:pt x="136335" y="190577"/>
                      <a:pt x="147201" y="190577"/>
                    </a:cubicBezTo>
                    <a:cubicBezTo>
                      <a:pt x="153827" y="190577"/>
                      <a:pt x="170523" y="191379"/>
                      <a:pt x="177148" y="191379"/>
                    </a:cubicBezTo>
                    <a:cubicBezTo>
                      <a:pt x="178738" y="191379"/>
                      <a:pt x="181919" y="191379"/>
                      <a:pt x="181919" y="186035"/>
                    </a:cubicBezTo>
                    <a:cubicBezTo>
                      <a:pt x="181919" y="183095"/>
                      <a:pt x="179268" y="183095"/>
                      <a:pt x="175823" y="183095"/>
                    </a:cubicBezTo>
                    <a:cubicBezTo>
                      <a:pt x="159392" y="183095"/>
                      <a:pt x="159392" y="181225"/>
                      <a:pt x="158597" y="173476"/>
                    </a:cubicBezTo>
                    <a:lnTo>
                      <a:pt x="142431" y="6476"/>
                    </a:lnTo>
                    <a:cubicBezTo>
                      <a:pt x="141901" y="1132"/>
                      <a:pt x="141901" y="63"/>
                      <a:pt x="137395" y="63"/>
                    </a:cubicBezTo>
                    <a:cubicBezTo>
                      <a:pt x="133155" y="63"/>
                      <a:pt x="132095" y="1933"/>
                      <a:pt x="130505" y="4605"/>
                    </a:cubicBezTo>
                    <a:lnTo>
                      <a:pt x="38278" y="160651"/>
                    </a:lnTo>
                    <a:close/>
                    <a:moveTo>
                      <a:pt x="70080" y="121372"/>
                    </a:moveTo>
                    <a:lnTo>
                      <a:pt x="122289" y="33196"/>
                    </a:lnTo>
                    <a:lnTo>
                      <a:pt x="130770" y="121372"/>
                    </a:lnTo>
                    <a:lnTo>
                      <a:pt x="70080" y="121372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BF3C069-E1D5-BC11-56CF-DAFEDE84D61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062058" y="5575904"/>
                <a:ext cx="67527" cy="124195"/>
              </a:xfrm>
              <a:custGeom>
                <a:avLst/>
                <a:gdLst>
                  <a:gd name="connsiteX0" fmla="*/ 42049 w 67527"/>
                  <a:gd name="connsiteY0" fmla="*/ 5301 h 124195"/>
                  <a:gd name="connsiteX1" fmla="*/ 36483 w 67527"/>
                  <a:gd name="connsiteY1" fmla="*/ 64 h 124195"/>
                  <a:gd name="connsiteX2" fmla="*/ 122 w 67527"/>
                  <a:gd name="connsiteY2" fmla="*/ 12035 h 124195"/>
                  <a:gd name="connsiteX3" fmla="*/ 122 w 67527"/>
                  <a:gd name="connsiteY3" fmla="*/ 18768 h 124195"/>
                  <a:gd name="connsiteX4" fmla="*/ 27022 w 67527"/>
                  <a:gd name="connsiteY4" fmla="*/ 13531 h 124195"/>
                  <a:gd name="connsiteX5" fmla="*/ 27022 w 67527"/>
                  <a:gd name="connsiteY5" fmla="*/ 108922 h 124195"/>
                  <a:gd name="connsiteX6" fmla="*/ 8470 w 67527"/>
                  <a:gd name="connsiteY6" fmla="*/ 117526 h 124195"/>
                  <a:gd name="connsiteX7" fmla="*/ 1421 w 67527"/>
                  <a:gd name="connsiteY7" fmla="*/ 117526 h 124195"/>
                  <a:gd name="connsiteX8" fmla="*/ 1421 w 67527"/>
                  <a:gd name="connsiteY8" fmla="*/ 124259 h 124195"/>
                  <a:gd name="connsiteX9" fmla="*/ 34442 w 67527"/>
                  <a:gd name="connsiteY9" fmla="*/ 123511 h 124195"/>
                  <a:gd name="connsiteX10" fmla="*/ 67649 w 67527"/>
                  <a:gd name="connsiteY10" fmla="*/ 124259 h 124195"/>
                  <a:gd name="connsiteX11" fmla="*/ 67649 w 67527"/>
                  <a:gd name="connsiteY11" fmla="*/ 117526 h 124195"/>
                  <a:gd name="connsiteX12" fmla="*/ 60600 w 67527"/>
                  <a:gd name="connsiteY12" fmla="*/ 117526 h 124195"/>
                  <a:gd name="connsiteX13" fmla="*/ 42049 w 67527"/>
                  <a:gd name="connsiteY13" fmla="*/ 108922 h 124195"/>
                  <a:gd name="connsiteX14" fmla="*/ 42049 w 67527"/>
                  <a:gd name="connsiteY14" fmla="*/ 5301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527" h="124195">
                    <a:moveTo>
                      <a:pt x="42049" y="5301"/>
                    </a:moveTo>
                    <a:cubicBezTo>
                      <a:pt x="42049" y="251"/>
                      <a:pt x="41677" y="64"/>
                      <a:pt x="36483" y="64"/>
                    </a:cubicBezTo>
                    <a:cubicBezTo>
                      <a:pt x="24610" y="11848"/>
                      <a:pt x="7728" y="12035"/>
                      <a:pt x="122" y="12035"/>
                    </a:cubicBezTo>
                    <a:lnTo>
                      <a:pt x="122" y="18768"/>
                    </a:lnTo>
                    <a:cubicBezTo>
                      <a:pt x="4575" y="18768"/>
                      <a:pt x="16819" y="18768"/>
                      <a:pt x="27022" y="13531"/>
                    </a:cubicBezTo>
                    <a:lnTo>
                      <a:pt x="27022" y="108922"/>
                    </a:lnTo>
                    <a:cubicBezTo>
                      <a:pt x="27022" y="115094"/>
                      <a:pt x="27022" y="117526"/>
                      <a:pt x="8470" y="117526"/>
                    </a:cubicBezTo>
                    <a:lnTo>
                      <a:pt x="1421" y="117526"/>
                    </a:lnTo>
                    <a:lnTo>
                      <a:pt x="1421" y="124259"/>
                    </a:lnTo>
                    <a:cubicBezTo>
                      <a:pt x="4760" y="124072"/>
                      <a:pt x="27578" y="123511"/>
                      <a:pt x="34442" y="123511"/>
                    </a:cubicBezTo>
                    <a:cubicBezTo>
                      <a:pt x="40193" y="123511"/>
                      <a:pt x="63568" y="124072"/>
                      <a:pt x="67649" y="124259"/>
                    </a:cubicBezTo>
                    <a:lnTo>
                      <a:pt x="67649" y="117526"/>
                    </a:lnTo>
                    <a:lnTo>
                      <a:pt x="60600" y="117526"/>
                    </a:lnTo>
                    <a:cubicBezTo>
                      <a:pt x="42049" y="117526"/>
                      <a:pt x="42049" y="115094"/>
                      <a:pt x="42049" y="108922"/>
                    </a:cubicBezTo>
                    <a:lnTo>
                      <a:pt x="42049" y="5301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CACB887-5EAC-80AE-496D-9A116F4C6D4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183520" y="5631696"/>
                <a:ext cx="31007" cy="79893"/>
              </a:xfrm>
              <a:custGeom>
                <a:avLst/>
                <a:gdLst>
                  <a:gd name="connsiteX0" fmla="*/ 31134 w 31007"/>
                  <a:gd name="connsiteY0" fmla="*/ 28119 h 79893"/>
                  <a:gd name="connsiteX1" fmla="*/ 14173 w 31007"/>
                  <a:gd name="connsiteY1" fmla="*/ 63 h 79893"/>
                  <a:gd name="connsiteX2" fmla="*/ 127 w 31007"/>
                  <a:gd name="connsiteY2" fmla="*/ 14224 h 79893"/>
                  <a:gd name="connsiteX3" fmla="*/ 14173 w 31007"/>
                  <a:gd name="connsiteY3" fmla="*/ 28386 h 79893"/>
                  <a:gd name="connsiteX4" fmla="*/ 23449 w 31007"/>
                  <a:gd name="connsiteY4" fmla="*/ 24912 h 79893"/>
                  <a:gd name="connsiteX5" fmla="*/ 24774 w 31007"/>
                  <a:gd name="connsiteY5" fmla="*/ 24111 h 79893"/>
                  <a:gd name="connsiteX6" fmla="*/ 25304 w 31007"/>
                  <a:gd name="connsiteY6" fmla="*/ 28119 h 79893"/>
                  <a:gd name="connsiteX7" fmla="*/ 7282 w 31007"/>
                  <a:gd name="connsiteY7" fmla="*/ 72741 h 79893"/>
                  <a:gd name="connsiteX8" fmla="*/ 4367 w 31007"/>
                  <a:gd name="connsiteY8" fmla="*/ 77017 h 79893"/>
                  <a:gd name="connsiteX9" fmla="*/ 7017 w 31007"/>
                  <a:gd name="connsiteY9" fmla="*/ 79956 h 79893"/>
                  <a:gd name="connsiteX10" fmla="*/ 31134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34" y="28119"/>
                    </a:moveTo>
                    <a:cubicBezTo>
                      <a:pt x="31134" y="10484"/>
                      <a:pt x="24509" y="63"/>
                      <a:pt x="14173" y="63"/>
                    </a:cubicBezTo>
                    <a:cubicBezTo>
                      <a:pt x="5427" y="63"/>
                      <a:pt x="127" y="6743"/>
                      <a:pt x="127" y="14224"/>
                    </a:cubicBezTo>
                    <a:cubicBezTo>
                      <a:pt x="127" y="21439"/>
                      <a:pt x="5427" y="28386"/>
                      <a:pt x="14173" y="28386"/>
                    </a:cubicBezTo>
                    <a:cubicBezTo>
                      <a:pt x="17353" y="28386"/>
                      <a:pt x="20798" y="27317"/>
                      <a:pt x="23449" y="24912"/>
                    </a:cubicBezTo>
                    <a:cubicBezTo>
                      <a:pt x="24244" y="24378"/>
                      <a:pt x="24509" y="24111"/>
                      <a:pt x="24774" y="24111"/>
                    </a:cubicBezTo>
                    <a:cubicBezTo>
                      <a:pt x="25039" y="24111"/>
                      <a:pt x="25304" y="24378"/>
                      <a:pt x="25304" y="28119"/>
                    </a:cubicBezTo>
                    <a:cubicBezTo>
                      <a:pt x="25304" y="47892"/>
                      <a:pt x="16028" y="63924"/>
                      <a:pt x="7282" y="72741"/>
                    </a:cubicBezTo>
                    <a:cubicBezTo>
                      <a:pt x="4367" y="75681"/>
                      <a:pt x="4367" y="76215"/>
                      <a:pt x="4367" y="77017"/>
                    </a:cubicBezTo>
                    <a:cubicBezTo>
                      <a:pt x="4367" y="78887"/>
                      <a:pt x="5692" y="79956"/>
                      <a:pt x="7017" y="79956"/>
                    </a:cubicBezTo>
                    <a:cubicBezTo>
                      <a:pt x="9933" y="79956"/>
                      <a:pt x="31134" y="59381"/>
                      <a:pt x="31134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60AEDE1-8D93-6627-686C-2609752798A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6289645" y="5477522"/>
                <a:ext cx="265550" cy="182498"/>
              </a:xfrm>
              <a:custGeom>
                <a:avLst/>
                <a:gdLst>
                  <a:gd name="connsiteX0" fmla="*/ 234409 w 265550"/>
                  <a:gd name="connsiteY0" fmla="*/ 20637 h 182498"/>
                  <a:gd name="connsiteX1" fmla="*/ 257201 w 265550"/>
                  <a:gd name="connsiteY1" fmla="*/ 8346 h 182498"/>
                  <a:gd name="connsiteX2" fmla="*/ 265681 w 265550"/>
                  <a:gd name="connsiteY2" fmla="*/ 3002 h 182498"/>
                  <a:gd name="connsiteX3" fmla="*/ 258526 w 265550"/>
                  <a:gd name="connsiteY3" fmla="*/ 63 h 182498"/>
                  <a:gd name="connsiteX4" fmla="*/ 223543 w 265550"/>
                  <a:gd name="connsiteY4" fmla="*/ 63 h 182498"/>
                  <a:gd name="connsiteX5" fmla="*/ 213207 w 265550"/>
                  <a:gd name="connsiteY5" fmla="*/ 5140 h 182498"/>
                  <a:gd name="connsiteX6" fmla="*/ 116475 w 265550"/>
                  <a:gd name="connsiteY6" fmla="*/ 157444 h 182498"/>
                  <a:gd name="connsiteX7" fmla="*/ 95803 w 265550"/>
                  <a:gd name="connsiteY7" fmla="*/ 6208 h 182498"/>
                  <a:gd name="connsiteX8" fmla="*/ 87588 w 265550"/>
                  <a:gd name="connsiteY8" fmla="*/ 63 h 182498"/>
                  <a:gd name="connsiteX9" fmla="*/ 51280 w 265550"/>
                  <a:gd name="connsiteY9" fmla="*/ 63 h 182498"/>
                  <a:gd name="connsiteX10" fmla="*/ 43329 w 265550"/>
                  <a:gd name="connsiteY10" fmla="*/ 5140 h 182498"/>
                  <a:gd name="connsiteX11" fmla="*/ 51015 w 265550"/>
                  <a:gd name="connsiteY11" fmla="*/ 8346 h 182498"/>
                  <a:gd name="connsiteX12" fmla="*/ 62411 w 265550"/>
                  <a:gd name="connsiteY12" fmla="*/ 8880 h 182498"/>
                  <a:gd name="connsiteX13" fmla="*/ 68241 w 265550"/>
                  <a:gd name="connsiteY13" fmla="*/ 13156 h 182498"/>
                  <a:gd name="connsiteX14" fmla="*/ 67181 w 265550"/>
                  <a:gd name="connsiteY14" fmla="*/ 18232 h 182498"/>
                  <a:gd name="connsiteX15" fmla="*/ 33524 w 265550"/>
                  <a:gd name="connsiteY15" fmla="*/ 154238 h 182498"/>
                  <a:gd name="connsiteX16" fmla="*/ 4902 w 265550"/>
                  <a:gd name="connsiteY16" fmla="*/ 174278 h 182498"/>
                  <a:gd name="connsiteX17" fmla="*/ 131 w 265550"/>
                  <a:gd name="connsiteY17" fmla="*/ 179355 h 182498"/>
                  <a:gd name="connsiteX18" fmla="*/ 3841 w 265550"/>
                  <a:gd name="connsiteY18" fmla="*/ 182561 h 182498"/>
                  <a:gd name="connsiteX19" fmla="*/ 30344 w 265550"/>
                  <a:gd name="connsiteY19" fmla="*/ 181759 h 182498"/>
                  <a:gd name="connsiteX20" fmla="*/ 57641 w 265550"/>
                  <a:gd name="connsiteY20" fmla="*/ 182561 h 182498"/>
                  <a:gd name="connsiteX21" fmla="*/ 62411 w 265550"/>
                  <a:gd name="connsiteY21" fmla="*/ 177217 h 182498"/>
                  <a:gd name="connsiteX22" fmla="*/ 57641 w 265550"/>
                  <a:gd name="connsiteY22" fmla="*/ 174278 h 182498"/>
                  <a:gd name="connsiteX23" fmla="*/ 39619 w 265550"/>
                  <a:gd name="connsiteY23" fmla="*/ 162521 h 182498"/>
                  <a:gd name="connsiteX24" fmla="*/ 40679 w 265550"/>
                  <a:gd name="connsiteY24" fmla="*/ 156375 h 182498"/>
                  <a:gd name="connsiteX25" fmla="*/ 76722 w 265550"/>
                  <a:gd name="connsiteY25" fmla="*/ 10751 h 182498"/>
                  <a:gd name="connsiteX26" fmla="*/ 76987 w 265550"/>
                  <a:gd name="connsiteY26" fmla="*/ 10751 h 182498"/>
                  <a:gd name="connsiteX27" fmla="*/ 99779 w 265550"/>
                  <a:gd name="connsiteY27" fmla="*/ 176415 h 182498"/>
                  <a:gd name="connsiteX28" fmla="*/ 103754 w 265550"/>
                  <a:gd name="connsiteY28" fmla="*/ 182561 h 182498"/>
                  <a:gd name="connsiteX29" fmla="*/ 109585 w 265550"/>
                  <a:gd name="connsiteY29" fmla="*/ 177751 h 182498"/>
                  <a:gd name="connsiteX30" fmla="*/ 216653 w 265550"/>
                  <a:gd name="connsiteY30" fmla="*/ 8613 h 182498"/>
                  <a:gd name="connsiteX31" fmla="*/ 216918 w 265550"/>
                  <a:gd name="connsiteY31" fmla="*/ 8613 h 182498"/>
                  <a:gd name="connsiteX32" fmla="*/ 179020 w 265550"/>
                  <a:gd name="connsiteY32" fmla="*/ 161719 h 182498"/>
                  <a:gd name="connsiteX33" fmla="*/ 154903 w 265550"/>
                  <a:gd name="connsiteY33" fmla="*/ 174278 h 182498"/>
                  <a:gd name="connsiteX34" fmla="*/ 147482 w 265550"/>
                  <a:gd name="connsiteY34" fmla="*/ 179355 h 182498"/>
                  <a:gd name="connsiteX35" fmla="*/ 151458 w 265550"/>
                  <a:gd name="connsiteY35" fmla="*/ 182561 h 182498"/>
                  <a:gd name="connsiteX36" fmla="*/ 184320 w 265550"/>
                  <a:gd name="connsiteY36" fmla="*/ 181759 h 182498"/>
                  <a:gd name="connsiteX37" fmla="*/ 217448 w 265550"/>
                  <a:gd name="connsiteY37" fmla="*/ 182561 h 182498"/>
                  <a:gd name="connsiteX38" fmla="*/ 222483 w 265550"/>
                  <a:gd name="connsiteY38" fmla="*/ 177217 h 182498"/>
                  <a:gd name="connsiteX39" fmla="*/ 215063 w 265550"/>
                  <a:gd name="connsiteY39" fmla="*/ 174278 h 182498"/>
                  <a:gd name="connsiteX40" fmla="*/ 197836 w 265550"/>
                  <a:gd name="connsiteY40" fmla="*/ 169468 h 182498"/>
                  <a:gd name="connsiteX41" fmla="*/ 199161 w 265550"/>
                  <a:gd name="connsiteY41" fmla="*/ 163055 h 182498"/>
                  <a:gd name="connsiteX42" fmla="*/ 234409 w 265550"/>
                  <a:gd name="connsiteY42" fmla="*/ 20637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5550" h="182498">
                    <a:moveTo>
                      <a:pt x="234409" y="20637"/>
                    </a:moveTo>
                    <a:cubicBezTo>
                      <a:pt x="236794" y="11018"/>
                      <a:pt x="237324" y="8346"/>
                      <a:pt x="257201" y="8346"/>
                    </a:cubicBezTo>
                    <a:cubicBezTo>
                      <a:pt x="263296" y="8346"/>
                      <a:pt x="265681" y="8346"/>
                      <a:pt x="265681" y="3002"/>
                    </a:cubicBezTo>
                    <a:cubicBezTo>
                      <a:pt x="265681" y="63"/>
                      <a:pt x="263031" y="63"/>
                      <a:pt x="258526" y="63"/>
                    </a:cubicBezTo>
                    <a:lnTo>
                      <a:pt x="223543" y="63"/>
                    </a:lnTo>
                    <a:cubicBezTo>
                      <a:pt x="216653" y="63"/>
                      <a:pt x="216388" y="63"/>
                      <a:pt x="213207" y="5140"/>
                    </a:cubicBezTo>
                    <a:lnTo>
                      <a:pt x="116475" y="157444"/>
                    </a:lnTo>
                    <a:lnTo>
                      <a:pt x="95803" y="6208"/>
                    </a:lnTo>
                    <a:cubicBezTo>
                      <a:pt x="95008" y="63"/>
                      <a:pt x="94478" y="63"/>
                      <a:pt x="87588" y="63"/>
                    </a:cubicBezTo>
                    <a:lnTo>
                      <a:pt x="51280" y="63"/>
                    </a:lnTo>
                    <a:cubicBezTo>
                      <a:pt x="46245" y="63"/>
                      <a:pt x="43329" y="63"/>
                      <a:pt x="43329" y="5140"/>
                    </a:cubicBezTo>
                    <a:cubicBezTo>
                      <a:pt x="43329" y="8346"/>
                      <a:pt x="45715" y="8346"/>
                      <a:pt x="51015" y="8346"/>
                    </a:cubicBezTo>
                    <a:cubicBezTo>
                      <a:pt x="54460" y="8346"/>
                      <a:pt x="59231" y="8613"/>
                      <a:pt x="62411" y="8880"/>
                    </a:cubicBezTo>
                    <a:cubicBezTo>
                      <a:pt x="66651" y="9415"/>
                      <a:pt x="68241" y="10216"/>
                      <a:pt x="68241" y="13156"/>
                    </a:cubicBezTo>
                    <a:cubicBezTo>
                      <a:pt x="68241" y="14224"/>
                      <a:pt x="67976" y="15026"/>
                      <a:pt x="67181" y="18232"/>
                    </a:cubicBezTo>
                    <a:lnTo>
                      <a:pt x="33524" y="154238"/>
                    </a:lnTo>
                    <a:cubicBezTo>
                      <a:pt x="30874" y="164926"/>
                      <a:pt x="26368" y="173476"/>
                      <a:pt x="4902" y="174278"/>
                    </a:cubicBezTo>
                    <a:cubicBezTo>
                      <a:pt x="3576" y="174278"/>
                      <a:pt x="131" y="174545"/>
                      <a:pt x="131" y="179355"/>
                    </a:cubicBezTo>
                    <a:cubicBezTo>
                      <a:pt x="131" y="181759"/>
                      <a:pt x="1721" y="182561"/>
                      <a:pt x="3841" y="182561"/>
                    </a:cubicBezTo>
                    <a:cubicBezTo>
                      <a:pt x="12322" y="182561"/>
                      <a:pt x="21598" y="181759"/>
                      <a:pt x="30344" y="181759"/>
                    </a:cubicBezTo>
                    <a:cubicBezTo>
                      <a:pt x="39354" y="181759"/>
                      <a:pt x="48895" y="182561"/>
                      <a:pt x="57641" y="182561"/>
                    </a:cubicBezTo>
                    <a:cubicBezTo>
                      <a:pt x="58966" y="182561"/>
                      <a:pt x="62411" y="182561"/>
                      <a:pt x="62411" y="177217"/>
                    </a:cubicBezTo>
                    <a:cubicBezTo>
                      <a:pt x="62411" y="174278"/>
                      <a:pt x="59496" y="174278"/>
                      <a:pt x="57641" y="174278"/>
                    </a:cubicBezTo>
                    <a:cubicBezTo>
                      <a:pt x="42534" y="174011"/>
                      <a:pt x="39619" y="168667"/>
                      <a:pt x="39619" y="162521"/>
                    </a:cubicBezTo>
                    <a:cubicBezTo>
                      <a:pt x="39619" y="160651"/>
                      <a:pt x="39884" y="159315"/>
                      <a:pt x="40679" y="156375"/>
                    </a:cubicBezTo>
                    <a:lnTo>
                      <a:pt x="76722" y="10751"/>
                    </a:lnTo>
                    <a:lnTo>
                      <a:pt x="76987" y="10751"/>
                    </a:lnTo>
                    <a:lnTo>
                      <a:pt x="99779" y="176415"/>
                    </a:lnTo>
                    <a:cubicBezTo>
                      <a:pt x="100309" y="179622"/>
                      <a:pt x="100574" y="182561"/>
                      <a:pt x="103754" y="182561"/>
                    </a:cubicBezTo>
                    <a:cubicBezTo>
                      <a:pt x="106669" y="182561"/>
                      <a:pt x="108259" y="179622"/>
                      <a:pt x="109585" y="177751"/>
                    </a:cubicBezTo>
                    <a:lnTo>
                      <a:pt x="216653" y="8613"/>
                    </a:lnTo>
                    <a:lnTo>
                      <a:pt x="216918" y="8613"/>
                    </a:lnTo>
                    <a:lnTo>
                      <a:pt x="179020" y="161719"/>
                    </a:lnTo>
                    <a:cubicBezTo>
                      <a:pt x="176370" y="172140"/>
                      <a:pt x="175840" y="174278"/>
                      <a:pt x="154903" y="174278"/>
                    </a:cubicBezTo>
                    <a:cubicBezTo>
                      <a:pt x="150398" y="174278"/>
                      <a:pt x="147482" y="174278"/>
                      <a:pt x="147482" y="179355"/>
                    </a:cubicBezTo>
                    <a:cubicBezTo>
                      <a:pt x="147482" y="182561"/>
                      <a:pt x="150663" y="182561"/>
                      <a:pt x="151458" y="182561"/>
                    </a:cubicBezTo>
                    <a:cubicBezTo>
                      <a:pt x="158878" y="182561"/>
                      <a:pt x="176900" y="181759"/>
                      <a:pt x="184320" y="181759"/>
                    </a:cubicBezTo>
                    <a:cubicBezTo>
                      <a:pt x="195186" y="181759"/>
                      <a:pt x="206582" y="182561"/>
                      <a:pt x="217448" y="182561"/>
                    </a:cubicBezTo>
                    <a:cubicBezTo>
                      <a:pt x="219038" y="182561"/>
                      <a:pt x="222483" y="182561"/>
                      <a:pt x="222483" y="177217"/>
                    </a:cubicBezTo>
                    <a:cubicBezTo>
                      <a:pt x="222483" y="174278"/>
                      <a:pt x="220098" y="174278"/>
                      <a:pt x="215063" y="174278"/>
                    </a:cubicBezTo>
                    <a:cubicBezTo>
                      <a:pt x="205257" y="174278"/>
                      <a:pt x="197836" y="174278"/>
                      <a:pt x="197836" y="169468"/>
                    </a:cubicBezTo>
                    <a:cubicBezTo>
                      <a:pt x="197836" y="168399"/>
                      <a:pt x="197836" y="167865"/>
                      <a:pt x="199161" y="163055"/>
                    </a:cubicBezTo>
                    <a:lnTo>
                      <a:pt x="234409" y="20637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4AA9B0-7236-8C97-3CD4-4280D805110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6555842" y="5575904"/>
                <a:ext cx="67527" cy="124195"/>
              </a:xfrm>
              <a:custGeom>
                <a:avLst/>
                <a:gdLst>
                  <a:gd name="connsiteX0" fmla="*/ 42067 w 67527"/>
                  <a:gd name="connsiteY0" fmla="*/ 5301 h 124195"/>
                  <a:gd name="connsiteX1" fmla="*/ 36502 w 67527"/>
                  <a:gd name="connsiteY1" fmla="*/ 64 h 124195"/>
                  <a:gd name="connsiteX2" fmla="*/ 141 w 67527"/>
                  <a:gd name="connsiteY2" fmla="*/ 12035 h 124195"/>
                  <a:gd name="connsiteX3" fmla="*/ 141 w 67527"/>
                  <a:gd name="connsiteY3" fmla="*/ 18768 h 124195"/>
                  <a:gd name="connsiteX4" fmla="*/ 27040 w 67527"/>
                  <a:gd name="connsiteY4" fmla="*/ 13531 h 124195"/>
                  <a:gd name="connsiteX5" fmla="*/ 27040 w 67527"/>
                  <a:gd name="connsiteY5" fmla="*/ 108922 h 124195"/>
                  <a:gd name="connsiteX6" fmla="*/ 8489 w 67527"/>
                  <a:gd name="connsiteY6" fmla="*/ 117526 h 124195"/>
                  <a:gd name="connsiteX7" fmla="*/ 1439 w 67527"/>
                  <a:gd name="connsiteY7" fmla="*/ 117526 h 124195"/>
                  <a:gd name="connsiteX8" fmla="*/ 1439 w 67527"/>
                  <a:gd name="connsiteY8" fmla="*/ 124259 h 124195"/>
                  <a:gd name="connsiteX9" fmla="*/ 34461 w 67527"/>
                  <a:gd name="connsiteY9" fmla="*/ 123511 h 124195"/>
                  <a:gd name="connsiteX10" fmla="*/ 67668 w 67527"/>
                  <a:gd name="connsiteY10" fmla="*/ 124259 h 124195"/>
                  <a:gd name="connsiteX11" fmla="*/ 67668 w 67527"/>
                  <a:gd name="connsiteY11" fmla="*/ 117526 h 124195"/>
                  <a:gd name="connsiteX12" fmla="*/ 60618 w 67527"/>
                  <a:gd name="connsiteY12" fmla="*/ 117526 h 124195"/>
                  <a:gd name="connsiteX13" fmla="*/ 42067 w 67527"/>
                  <a:gd name="connsiteY13" fmla="*/ 108922 h 124195"/>
                  <a:gd name="connsiteX14" fmla="*/ 42067 w 67527"/>
                  <a:gd name="connsiteY14" fmla="*/ 5301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527" h="124195">
                    <a:moveTo>
                      <a:pt x="42067" y="5301"/>
                    </a:moveTo>
                    <a:cubicBezTo>
                      <a:pt x="42067" y="251"/>
                      <a:pt x="41696" y="64"/>
                      <a:pt x="36502" y="64"/>
                    </a:cubicBezTo>
                    <a:cubicBezTo>
                      <a:pt x="24629" y="11848"/>
                      <a:pt x="7747" y="12035"/>
                      <a:pt x="141" y="12035"/>
                    </a:cubicBezTo>
                    <a:lnTo>
                      <a:pt x="141" y="18768"/>
                    </a:lnTo>
                    <a:cubicBezTo>
                      <a:pt x="4593" y="18768"/>
                      <a:pt x="16837" y="18768"/>
                      <a:pt x="27040" y="13531"/>
                    </a:cubicBezTo>
                    <a:lnTo>
                      <a:pt x="27040" y="108922"/>
                    </a:lnTo>
                    <a:cubicBezTo>
                      <a:pt x="27040" y="115094"/>
                      <a:pt x="27040" y="117526"/>
                      <a:pt x="8489" y="117526"/>
                    </a:cubicBezTo>
                    <a:lnTo>
                      <a:pt x="1439" y="117526"/>
                    </a:lnTo>
                    <a:lnTo>
                      <a:pt x="1439" y="124259"/>
                    </a:lnTo>
                    <a:cubicBezTo>
                      <a:pt x="4779" y="124072"/>
                      <a:pt x="27597" y="123511"/>
                      <a:pt x="34461" y="123511"/>
                    </a:cubicBezTo>
                    <a:cubicBezTo>
                      <a:pt x="40212" y="123511"/>
                      <a:pt x="63587" y="124072"/>
                      <a:pt x="67668" y="124259"/>
                    </a:cubicBezTo>
                    <a:lnTo>
                      <a:pt x="67668" y="117526"/>
                    </a:lnTo>
                    <a:lnTo>
                      <a:pt x="60618" y="117526"/>
                    </a:lnTo>
                    <a:cubicBezTo>
                      <a:pt x="42067" y="117526"/>
                      <a:pt x="42067" y="115094"/>
                      <a:pt x="42067" y="108922"/>
                    </a:cubicBezTo>
                    <a:lnTo>
                      <a:pt x="42067" y="5301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FC72E0D-1B21-8D4E-CB89-E5EEE21F505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6669618" y="5459619"/>
                <a:ext cx="61484" cy="267200"/>
              </a:xfrm>
              <a:custGeom>
                <a:avLst/>
                <a:gdLst>
                  <a:gd name="connsiteX0" fmla="*/ 61630 w 61484"/>
                  <a:gd name="connsiteY0" fmla="*/ 133663 h 267200"/>
                  <a:gd name="connsiteX1" fmla="*/ 44139 w 61484"/>
                  <a:gd name="connsiteY1" fmla="*/ 50297 h 267200"/>
                  <a:gd name="connsiteX2" fmla="*/ 2796 w 61484"/>
                  <a:gd name="connsiteY2" fmla="*/ 63 h 267200"/>
                  <a:gd name="connsiteX3" fmla="*/ 145 w 61484"/>
                  <a:gd name="connsiteY3" fmla="*/ 2735 h 267200"/>
                  <a:gd name="connsiteX4" fmla="*/ 5181 w 61484"/>
                  <a:gd name="connsiteY4" fmla="*/ 8880 h 267200"/>
                  <a:gd name="connsiteX5" fmla="*/ 46259 w 61484"/>
                  <a:gd name="connsiteY5" fmla="*/ 133663 h 267200"/>
                  <a:gd name="connsiteX6" fmla="*/ 3591 w 61484"/>
                  <a:gd name="connsiteY6" fmla="*/ 260049 h 267200"/>
                  <a:gd name="connsiteX7" fmla="*/ 145 w 61484"/>
                  <a:gd name="connsiteY7" fmla="*/ 264592 h 267200"/>
                  <a:gd name="connsiteX8" fmla="*/ 2796 w 61484"/>
                  <a:gd name="connsiteY8" fmla="*/ 267264 h 267200"/>
                  <a:gd name="connsiteX9" fmla="*/ 44934 w 61484"/>
                  <a:gd name="connsiteY9" fmla="*/ 215160 h 267200"/>
                  <a:gd name="connsiteX10" fmla="*/ 61630 w 61484"/>
                  <a:gd name="connsiteY10" fmla="*/ 133663 h 26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84" h="267200">
                    <a:moveTo>
                      <a:pt x="61630" y="133663"/>
                    </a:moveTo>
                    <a:cubicBezTo>
                      <a:pt x="61630" y="112822"/>
                      <a:pt x="58715" y="80490"/>
                      <a:pt x="44139" y="50297"/>
                    </a:cubicBezTo>
                    <a:cubicBezTo>
                      <a:pt x="28237" y="17431"/>
                      <a:pt x="5446" y="63"/>
                      <a:pt x="2796" y="63"/>
                    </a:cubicBezTo>
                    <a:cubicBezTo>
                      <a:pt x="1205" y="63"/>
                      <a:pt x="145" y="1132"/>
                      <a:pt x="145" y="2735"/>
                    </a:cubicBezTo>
                    <a:cubicBezTo>
                      <a:pt x="145" y="3536"/>
                      <a:pt x="145" y="4071"/>
                      <a:pt x="5181" y="8880"/>
                    </a:cubicBezTo>
                    <a:cubicBezTo>
                      <a:pt x="31153" y="35333"/>
                      <a:pt x="46259" y="77818"/>
                      <a:pt x="46259" y="133663"/>
                    </a:cubicBezTo>
                    <a:cubicBezTo>
                      <a:pt x="46259" y="179355"/>
                      <a:pt x="36453" y="226382"/>
                      <a:pt x="3591" y="260049"/>
                    </a:cubicBezTo>
                    <a:cubicBezTo>
                      <a:pt x="145" y="263256"/>
                      <a:pt x="145" y="263790"/>
                      <a:pt x="145" y="264592"/>
                    </a:cubicBezTo>
                    <a:cubicBezTo>
                      <a:pt x="145" y="266195"/>
                      <a:pt x="1205" y="267264"/>
                      <a:pt x="2796" y="267264"/>
                    </a:cubicBezTo>
                    <a:cubicBezTo>
                      <a:pt x="5446" y="267264"/>
                      <a:pt x="29298" y="249094"/>
                      <a:pt x="44934" y="215160"/>
                    </a:cubicBezTo>
                    <a:cubicBezTo>
                      <a:pt x="58450" y="185767"/>
                      <a:pt x="61630" y="156108"/>
                      <a:pt x="61630" y="1336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2" name="Group 111" descr="\documentclass{article}&#10;\usepackage{amsmath}&#10;\pagestyle{empty}&#10;\begin{document}&#10;&#10;&#10;$(K_2, N_2, A_2, M_2)$&#10;&#10;&#10;\end{document}" title="IguanaTex Vector Display">
              <a:extLst>
                <a:ext uri="{FF2B5EF4-FFF2-40B4-BE49-F238E27FC236}">
                  <a16:creationId xmlns:a16="http://schemas.microsoft.com/office/drawing/2014/main" id="{3DC48E01-CB34-F22C-DEEA-2EE5599E889D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859044" y="4407445"/>
              <a:ext cx="1876232" cy="267200"/>
              <a:chOff x="8077271" y="5440750"/>
              <a:chExt cx="1876232" cy="267200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D7F603E-20F3-121C-D266-03FFD65EB99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8077271" y="5440750"/>
                <a:ext cx="61484" cy="267200"/>
              </a:xfrm>
              <a:custGeom>
                <a:avLst/>
                <a:gdLst>
                  <a:gd name="connsiteX0" fmla="*/ 61561 w 61484"/>
                  <a:gd name="connsiteY0" fmla="*/ 264592 h 267200"/>
                  <a:gd name="connsiteX1" fmla="*/ 57056 w 61484"/>
                  <a:gd name="connsiteY1" fmla="*/ 258713 h 267200"/>
                  <a:gd name="connsiteX2" fmla="*/ 15448 w 61484"/>
                  <a:gd name="connsiteY2" fmla="*/ 133663 h 267200"/>
                  <a:gd name="connsiteX3" fmla="*/ 58116 w 61484"/>
                  <a:gd name="connsiteY3" fmla="*/ 7277 h 267200"/>
                  <a:gd name="connsiteX4" fmla="*/ 61561 w 61484"/>
                  <a:gd name="connsiteY4" fmla="*/ 2735 h 267200"/>
                  <a:gd name="connsiteX5" fmla="*/ 58911 w 61484"/>
                  <a:gd name="connsiteY5" fmla="*/ 63 h 267200"/>
                  <a:gd name="connsiteX6" fmla="*/ 16773 w 61484"/>
                  <a:gd name="connsiteY6" fmla="*/ 52167 h 267200"/>
                  <a:gd name="connsiteX7" fmla="*/ 77 w 61484"/>
                  <a:gd name="connsiteY7" fmla="*/ 133663 h 267200"/>
                  <a:gd name="connsiteX8" fmla="*/ 17568 w 61484"/>
                  <a:gd name="connsiteY8" fmla="*/ 217030 h 267200"/>
                  <a:gd name="connsiteX9" fmla="*/ 58911 w 61484"/>
                  <a:gd name="connsiteY9" fmla="*/ 267264 h 267200"/>
                  <a:gd name="connsiteX10" fmla="*/ 61561 w 61484"/>
                  <a:gd name="connsiteY10" fmla="*/ 264592 h 26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84" h="267200">
                    <a:moveTo>
                      <a:pt x="61561" y="264592"/>
                    </a:moveTo>
                    <a:cubicBezTo>
                      <a:pt x="61561" y="263790"/>
                      <a:pt x="61561" y="263256"/>
                      <a:pt x="57056" y="258713"/>
                    </a:cubicBezTo>
                    <a:cubicBezTo>
                      <a:pt x="23929" y="225046"/>
                      <a:pt x="15448" y="174545"/>
                      <a:pt x="15448" y="133663"/>
                    </a:cubicBezTo>
                    <a:cubicBezTo>
                      <a:pt x="15448" y="87170"/>
                      <a:pt x="25519" y="40677"/>
                      <a:pt x="58116" y="7277"/>
                    </a:cubicBezTo>
                    <a:cubicBezTo>
                      <a:pt x="61561" y="4071"/>
                      <a:pt x="61561" y="3536"/>
                      <a:pt x="61561" y="2735"/>
                    </a:cubicBezTo>
                    <a:cubicBezTo>
                      <a:pt x="61561" y="864"/>
                      <a:pt x="60501" y="63"/>
                      <a:pt x="58911" y="63"/>
                    </a:cubicBezTo>
                    <a:cubicBezTo>
                      <a:pt x="56261" y="63"/>
                      <a:pt x="32409" y="18232"/>
                      <a:pt x="16773" y="52167"/>
                    </a:cubicBezTo>
                    <a:cubicBezTo>
                      <a:pt x="3257" y="81559"/>
                      <a:pt x="77" y="111218"/>
                      <a:pt x="77" y="133663"/>
                    </a:cubicBezTo>
                    <a:cubicBezTo>
                      <a:pt x="77" y="154505"/>
                      <a:pt x="2992" y="186836"/>
                      <a:pt x="17568" y="217030"/>
                    </a:cubicBezTo>
                    <a:cubicBezTo>
                      <a:pt x="33469" y="249896"/>
                      <a:pt x="56261" y="267264"/>
                      <a:pt x="58911" y="267264"/>
                    </a:cubicBezTo>
                    <a:cubicBezTo>
                      <a:pt x="60501" y="267264"/>
                      <a:pt x="61561" y="266462"/>
                      <a:pt x="61561" y="264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C229413-2362-18AA-797D-6FA78C07B1A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8164168" y="5458653"/>
                <a:ext cx="225532" cy="182498"/>
              </a:xfrm>
              <a:custGeom>
                <a:avLst/>
                <a:gdLst>
                  <a:gd name="connsiteX0" fmla="*/ 124905 w 225532"/>
                  <a:gd name="connsiteY0" fmla="*/ 74612 h 182498"/>
                  <a:gd name="connsiteX1" fmla="*/ 123580 w 225532"/>
                  <a:gd name="connsiteY1" fmla="*/ 70871 h 182498"/>
                  <a:gd name="connsiteX2" fmla="*/ 131266 w 225532"/>
                  <a:gd name="connsiteY2" fmla="*/ 64725 h 182498"/>
                  <a:gd name="connsiteX3" fmla="*/ 177644 w 225532"/>
                  <a:gd name="connsiteY3" fmla="*/ 28653 h 182498"/>
                  <a:gd name="connsiteX4" fmla="*/ 220842 w 225532"/>
                  <a:gd name="connsiteY4" fmla="*/ 8346 h 182498"/>
                  <a:gd name="connsiteX5" fmla="*/ 225613 w 225532"/>
                  <a:gd name="connsiteY5" fmla="*/ 3002 h 182498"/>
                  <a:gd name="connsiteX6" fmla="*/ 222698 w 225532"/>
                  <a:gd name="connsiteY6" fmla="*/ 63 h 182498"/>
                  <a:gd name="connsiteX7" fmla="*/ 203881 w 225532"/>
                  <a:gd name="connsiteY7" fmla="*/ 864 h 182498"/>
                  <a:gd name="connsiteX8" fmla="*/ 174464 w 225532"/>
                  <a:gd name="connsiteY8" fmla="*/ 63 h 182498"/>
                  <a:gd name="connsiteX9" fmla="*/ 169428 w 225532"/>
                  <a:gd name="connsiteY9" fmla="*/ 5407 h 182498"/>
                  <a:gd name="connsiteX10" fmla="*/ 172609 w 225532"/>
                  <a:gd name="connsiteY10" fmla="*/ 8346 h 182498"/>
                  <a:gd name="connsiteX11" fmla="*/ 180824 w 225532"/>
                  <a:gd name="connsiteY11" fmla="*/ 13957 h 182498"/>
                  <a:gd name="connsiteX12" fmla="*/ 171284 w 225532"/>
                  <a:gd name="connsiteY12" fmla="*/ 26248 h 182498"/>
                  <a:gd name="connsiteX13" fmla="*/ 67926 w 225532"/>
                  <a:gd name="connsiteY13" fmla="*/ 106409 h 182498"/>
                  <a:gd name="connsiteX14" fmla="*/ 89127 w 225532"/>
                  <a:gd name="connsiteY14" fmla="*/ 20637 h 182498"/>
                  <a:gd name="connsiteX15" fmla="*/ 111389 w 225532"/>
                  <a:gd name="connsiteY15" fmla="*/ 8346 h 182498"/>
                  <a:gd name="connsiteX16" fmla="*/ 120400 w 225532"/>
                  <a:gd name="connsiteY16" fmla="*/ 3002 h 182498"/>
                  <a:gd name="connsiteX17" fmla="*/ 116689 w 225532"/>
                  <a:gd name="connsiteY17" fmla="*/ 63 h 182498"/>
                  <a:gd name="connsiteX18" fmla="*/ 82767 w 225532"/>
                  <a:gd name="connsiteY18" fmla="*/ 864 h 182498"/>
                  <a:gd name="connsiteX19" fmla="*/ 48579 w 225532"/>
                  <a:gd name="connsiteY19" fmla="*/ 63 h 182498"/>
                  <a:gd name="connsiteX20" fmla="*/ 43279 w 225532"/>
                  <a:gd name="connsiteY20" fmla="*/ 5140 h 182498"/>
                  <a:gd name="connsiteX21" fmla="*/ 50964 w 225532"/>
                  <a:gd name="connsiteY21" fmla="*/ 8346 h 182498"/>
                  <a:gd name="connsiteX22" fmla="*/ 62360 w 225532"/>
                  <a:gd name="connsiteY22" fmla="*/ 8880 h 182498"/>
                  <a:gd name="connsiteX23" fmla="*/ 68191 w 225532"/>
                  <a:gd name="connsiteY23" fmla="*/ 13156 h 182498"/>
                  <a:gd name="connsiteX24" fmla="*/ 67131 w 225532"/>
                  <a:gd name="connsiteY24" fmla="*/ 18232 h 182498"/>
                  <a:gd name="connsiteX25" fmla="*/ 31618 w 225532"/>
                  <a:gd name="connsiteY25" fmla="*/ 161719 h 182498"/>
                  <a:gd name="connsiteX26" fmla="*/ 7501 w 225532"/>
                  <a:gd name="connsiteY26" fmla="*/ 174278 h 182498"/>
                  <a:gd name="connsiteX27" fmla="*/ 81 w 225532"/>
                  <a:gd name="connsiteY27" fmla="*/ 179355 h 182498"/>
                  <a:gd name="connsiteX28" fmla="*/ 4056 w 225532"/>
                  <a:gd name="connsiteY28" fmla="*/ 182561 h 182498"/>
                  <a:gd name="connsiteX29" fmla="*/ 37713 w 225532"/>
                  <a:gd name="connsiteY29" fmla="*/ 181759 h 182498"/>
                  <a:gd name="connsiteX30" fmla="*/ 54675 w 225532"/>
                  <a:gd name="connsiteY30" fmla="*/ 182027 h 182498"/>
                  <a:gd name="connsiteX31" fmla="*/ 71901 w 225532"/>
                  <a:gd name="connsiteY31" fmla="*/ 182561 h 182498"/>
                  <a:gd name="connsiteX32" fmla="*/ 77201 w 225532"/>
                  <a:gd name="connsiteY32" fmla="*/ 177217 h 182498"/>
                  <a:gd name="connsiteX33" fmla="*/ 69781 w 225532"/>
                  <a:gd name="connsiteY33" fmla="*/ 174278 h 182498"/>
                  <a:gd name="connsiteX34" fmla="*/ 52555 w 225532"/>
                  <a:gd name="connsiteY34" fmla="*/ 169468 h 182498"/>
                  <a:gd name="connsiteX35" fmla="*/ 54940 w 225532"/>
                  <a:gd name="connsiteY35" fmla="*/ 157711 h 182498"/>
                  <a:gd name="connsiteX36" fmla="*/ 65541 w 225532"/>
                  <a:gd name="connsiteY36" fmla="*/ 115761 h 182498"/>
                  <a:gd name="connsiteX37" fmla="*/ 105029 w 225532"/>
                  <a:gd name="connsiteY37" fmla="*/ 84765 h 182498"/>
                  <a:gd name="connsiteX38" fmla="*/ 135771 w 225532"/>
                  <a:gd name="connsiteY38" fmla="*/ 156643 h 182498"/>
                  <a:gd name="connsiteX39" fmla="*/ 138951 w 225532"/>
                  <a:gd name="connsiteY39" fmla="*/ 165995 h 182498"/>
                  <a:gd name="connsiteX40" fmla="*/ 125170 w 225532"/>
                  <a:gd name="connsiteY40" fmla="*/ 174278 h 182498"/>
                  <a:gd name="connsiteX41" fmla="*/ 119340 w 225532"/>
                  <a:gd name="connsiteY41" fmla="*/ 179622 h 182498"/>
                  <a:gd name="connsiteX42" fmla="*/ 123050 w 225532"/>
                  <a:gd name="connsiteY42" fmla="*/ 182561 h 182498"/>
                  <a:gd name="connsiteX43" fmla="*/ 155382 w 225532"/>
                  <a:gd name="connsiteY43" fmla="*/ 181759 h 182498"/>
                  <a:gd name="connsiteX44" fmla="*/ 181354 w 225532"/>
                  <a:gd name="connsiteY44" fmla="*/ 182561 h 182498"/>
                  <a:gd name="connsiteX45" fmla="*/ 186125 w 225532"/>
                  <a:gd name="connsiteY45" fmla="*/ 177217 h 182498"/>
                  <a:gd name="connsiteX46" fmla="*/ 180824 w 225532"/>
                  <a:gd name="connsiteY46" fmla="*/ 174278 h 182498"/>
                  <a:gd name="connsiteX47" fmla="*/ 162538 w 225532"/>
                  <a:gd name="connsiteY47" fmla="*/ 162254 h 182498"/>
                  <a:gd name="connsiteX48" fmla="*/ 124905 w 225532"/>
                  <a:gd name="connsiteY48" fmla="*/ 74612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25532" h="182498">
                    <a:moveTo>
                      <a:pt x="124905" y="74612"/>
                    </a:moveTo>
                    <a:cubicBezTo>
                      <a:pt x="124640" y="73810"/>
                      <a:pt x="123580" y="71673"/>
                      <a:pt x="123580" y="70871"/>
                    </a:cubicBezTo>
                    <a:cubicBezTo>
                      <a:pt x="123580" y="70604"/>
                      <a:pt x="128350" y="66863"/>
                      <a:pt x="131266" y="64725"/>
                    </a:cubicBezTo>
                    <a:lnTo>
                      <a:pt x="177644" y="28653"/>
                    </a:lnTo>
                    <a:cubicBezTo>
                      <a:pt x="202556" y="10216"/>
                      <a:pt x="212892" y="9148"/>
                      <a:pt x="220842" y="8346"/>
                    </a:cubicBezTo>
                    <a:cubicBezTo>
                      <a:pt x="222963" y="8079"/>
                      <a:pt x="225613" y="7812"/>
                      <a:pt x="225613" y="3002"/>
                    </a:cubicBezTo>
                    <a:cubicBezTo>
                      <a:pt x="225613" y="1933"/>
                      <a:pt x="224818" y="63"/>
                      <a:pt x="222698" y="63"/>
                    </a:cubicBezTo>
                    <a:cubicBezTo>
                      <a:pt x="216867" y="63"/>
                      <a:pt x="210242" y="864"/>
                      <a:pt x="203881" y="864"/>
                    </a:cubicBezTo>
                    <a:cubicBezTo>
                      <a:pt x="194340" y="864"/>
                      <a:pt x="184005" y="63"/>
                      <a:pt x="174464" y="63"/>
                    </a:cubicBezTo>
                    <a:cubicBezTo>
                      <a:pt x="172609" y="63"/>
                      <a:pt x="169428" y="63"/>
                      <a:pt x="169428" y="5407"/>
                    </a:cubicBezTo>
                    <a:cubicBezTo>
                      <a:pt x="169428" y="7277"/>
                      <a:pt x="170754" y="8079"/>
                      <a:pt x="172609" y="8346"/>
                    </a:cubicBezTo>
                    <a:cubicBezTo>
                      <a:pt x="178439" y="8880"/>
                      <a:pt x="180824" y="10216"/>
                      <a:pt x="180824" y="13957"/>
                    </a:cubicBezTo>
                    <a:cubicBezTo>
                      <a:pt x="180824" y="18767"/>
                      <a:pt x="172874" y="24912"/>
                      <a:pt x="171284" y="26248"/>
                    </a:cubicBezTo>
                    <a:lnTo>
                      <a:pt x="67926" y="106409"/>
                    </a:lnTo>
                    <a:lnTo>
                      <a:pt x="89127" y="20637"/>
                    </a:lnTo>
                    <a:cubicBezTo>
                      <a:pt x="91513" y="11018"/>
                      <a:pt x="92043" y="8346"/>
                      <a:pt x="111389" y="8346"/>
                    </a:cubicBezTo>
                    <a:cubicBezTo>
                      <a:pt x="118015" y="8346"/>
                      <a:pt x="120400" y="8346"/>
                      <a:pt x="120400" y="3002"/>
                    </a:cubicBezTo>
                    <a:cubicBezTo>
                      <a:pt x="120400" y="597"/>
                      <a:pt x="118280" y="63"/>
                      <a:pt x="116689" y="63"/>
                    </a:cubicBezTo>
                    <a:cubicBezTo>
                      <a:pt x="109269" y="63"/>
                      <a:pt x="90187" y="864"/>
                      <a:pt x="82767" y="864"/>
                    </a:cubicBezTo>
                    <a:cubicBezTo>
                      <a:pt x="75081" y="864"/>
                      <a:pt x="56265" y="63"/>
                      <a:pt x="48579" y="63"/>
                    </a:cubicBezTo>
                    <a:cubicBezTo>
                      <a:pt x="46724" y="63"/>
                      <a:pt x="43279" y="63"/>
                      <a:pt x="43279" y="5140"/>
                    </a:cubicBezTo>
                    <a:cubicBezTo>
                      <a:pt x="43279" y="8346"/>
                      <a:pt x="45664" y="8346"/>
                      <a:pt x="50964" y="8346"/>
                    </a:cubicBezTo>
                    <a:cubicBezTo>
                      <a:pt x="54410" y="8346"/>
                      <a:pt x="59180" y="8613"/>
                      <a:pt x="62360" y="8880"/>
                    </a:cubicBezTo>
                    <a:cubicBezTo>
                      <a:pt x="66601" y="9415"/>
                      <a:pt x="68191" y="10216"/>
                      <a:pt x="68191" y="13156"/>
                    </a:cubicBezTo>
                    <a:cubicBezTo>
                      <a:pt x="68191" y="14224"/>
                      <a:pt x="67926" y="15026"/>
                      <a:pt x="67131" y="18232"/>
                    </a:cubicBezTo>
                    <a:lnTo>
                      <a:pt x="31618" y="161719"/>
                    </a:lnTo>
                    <a:cubicBezTo>
                      <a:pt x="28968" y="172140"/>
                      <a:pt x="28438" y="174278"/>
                      <a:pt x="7501" y="174278"/>
                    </a:cubicBezTo>
                    <a:cubicBezTo>
                      <a:pt x="2996" y="174278"/>
                      <a:pt x="81" y="174278"/>
                      <a:pt x="81" y="179355"/>
                    </a:cubicBezTo>
                    <a:cubicBezTo>
                      <a:pt x="81" y="182561"/>
                      <a:pt x="3261" y="182561"/>
                      <a:pt x="4056" y="182561"/>
                    </a:cubicBezTo>
                    <a:cubicBezTo>
                      <a:pt x="11476" y="182561"/>
                      <a:pt x="30293" y="181759"/>
                      <a:pt x="37713" y="181759"/>
                    </a:cubicBezTo>
                    <a:cubicBezTo>
                      <a:pt x="43279" y="181759"/>
                      <a:pt x="49109" y="182027"/>
                      <a:pt x="54675" y="182027"/>
                    </a:cubicBezTo>
                    <a:cubicBezTo>
                      <a:pt x="60505" y="182027"/>
                      <a:pt x="66336" y="182561"/>
                      <a:pt x="71901" y="182561"/>
                    </a:cubicBezTo>
                    <a:cubicBezTo>
                      <a:pt x="73756" y="182561"/>
                      <a:pt x="77201" y="182561"/>
                      <a:pt x="77201" y="177217"/>
                    </a:cubicBezTo>
                    <a:cubicBezTo>
                      <a:pt x="77201" y="174278"/>
                      <a:pt x="74816" y="174278"/>
                      <a:pt x="69781" y="174278"/>
                    </a:cubicBezTo>
                    <a:cubicBezTo>
                      <a:pt x="59975" y="174278"/>
                      <a:pt x="52555" y="174278"/>
                      <a:pt x="52555" y="169468"/>
                    </a:cubicBezTo>
                    <a:cubicBezTo>
                      <a:pt x="52555" y="167598"/>
                      <a:pt x="54145" y="161719"/>
                      <a:pt x="54940" y="157711"/>
                    </a:cubicBezTo>
                    <a:cubicBezTo>
                      <a:pt x="58650" y="143817"/>
                      <a:pt x="62095" y="129655"/>
                      <a:pt x="65541" y="115761"/>
                    </a:cubicBezTo>
                    <a:lnTo>
                      <a:pt x="105029" y="84765"/>
                    </a:lnTo>
                    <a:lnTo>
                      <a:pt x="135771" y="156643"/>
                    </a:lnTo>
                    <a:cubicBezTo>
                      <a:pt x="138951" y="163857"/>
                      <a:pt x="138951" y="164391"/>
                      <a:pt x="138951" y="165995"/>
                    </a:cubicBezTo>
                    <a:cubicBezTo>
                      <a:pt x="138951" y="174011"/>
                      <a:pt x="127555" y="174278"/>
                      <a:pt x="125170" y="174278"/>
                    </a:cubicBezTo>
                    <a:cubicBezTo>
                      <a:pt x="122255" y="174278"/>
                      <a:pt x="119340" y="174278"/>
                      <a:pt x="119340" y="179622"/>
                    </a:cubicBezTo>
                    <a:cubicBezTo>
                      <a:pt x="119340" y="182561"/>
                      <a:pt x="122520" y="182561"/>
                      <a:pt x="123050" y="182561"/>
                    </a:cubicBezTo>
                    <a:cubicBezTo>
                      <a:pt x="133651" y="182561"/>
                      <a:pt x="144782" y="181759"/>
                      <a:pt x="155382" y="181759"/>
                    </a:cubicBezTo>
                    <a:cubicBezTo>
                      <a:pt x="161213" y="181759"/>
                      <a:pt x="175524" y="182561"/>
                      <a:pt x="181354" y="182561"/>
                    </a:cubicBezTo>
                    <a:cubicBezTo>
                      <a:pt x="182679" y="182561"/>
                      <a:pt x="186125" y="182561"/>
                      <a:pt x="186125" y="177217"/>
                    </a:cubicBezTo>
                    <a:cubicBezTo>
                      <a:pt x="186125" y="174278"/>
                      <a:pt x="183210" y="174278"/>
                      <a:pt x="180824" y="174278"/>
                    </a:cubicBezTo>
                    <a:cubicBezTo>
                      <a:pt x="169959" y="174011"/>
                      <a:pt x="166513" y="171606"/>
                      <a:pt x="162538" y="162254"/>
                    </a:cubicBezTo>
                    <a:lnTo>
                      <a:pt x="124905" y="74612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CD20FF3-C98E-2957-6FBA-B49DC2E28CC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390868" y="5557035"/>
                <a:ext cx="81997" cy="124195"/>
              </a:xfrm>
              <a:custGeom>
                <a:avLst/>
                <a:gdLst>
                  <a:gd name="connsiteX0" fmla="*/ 82086 w 81997"/>
                  <a:gd name="connsiteY0" fmla="*/ 90218 h 124195"/>
                  <a:gd name="connsiteX1" fmla="*/ 75779 w 81997"/>
                  <a:gd name="connsiteY1" fmla="*/ 90218 h 124195"/>
                  <a:gd name="connsiteX2" fmla="*/ 70955 w 81997"/>
                  <a:gd name="connsiteY2" fmla="*/ 107239 h 124195"/>
                  <a:gd name="connsiteX3" fmla="*/ 52590 w 81997"/>
                  <a:gd name="connsiteY3" fmla="*/ 108361 h 124195"/>
                  <a:gd name="connsiteX4" fmla="*/ 18455 w 81997"/>
                  <a:gd name="connsiteY4" fmla="*/ 108361 h 124195"/>
                  <a:gd name="connsiteX5" fmla="*/ 55558 w 81997"/>
                  <a:gd name="connsiteY5" fmla="*/ 76938 h 124195"/>
                  <a:gd name="connsiteX6" fmla="*/ 82086 w 81997"/>
                  <a:gd name="connsiteY6" fmla="*/ 36537 h 124195"/>
                  <a:gd name="connsiteX7" fmla="*/ 38676 w 81997"/>
                  <a:gd name="connsiteY7" fmla="*/ 64 h 124195"/>
                  <a:gd name="connsiteX8" fmla="*/ 89 w 81997"/>
                  <a:gd name="connsiteY8" fmla="*/ 33545 h 124195"/>
                  <a:gd name="connsiteX9" fmla="*/ 9921 w 81997"/>
                  <a:gd name="connsiteY9" fmla="*/ 44019 h 124195"/>
                  <a:gd name="connsiteX10" fmla="*/ 19754 w 81997"/>
                  <a:gd name="connsiteY10" fmla="*/ 34106 h 124195"/>
                  <a:gd name="connsiteX11" fmla="*/ 8808 w 81997"/>
                  <a:gd name="connsiteY11" fmla="*/ 24192 h 124195"/>
                  <a:gd name="connsiteX12" fmla="*/ 35893 w 81997"/>
                  <a:gd name="connsiteY12" fmla="*/ 6798 h 124195"/>
                  <a:gd name="connsiteX13" fmla="*/ 64091 w 81997"/>
                  <a:gd name="connsiteY13" fmla="*/ 36537 h 124195"/>
                  <a:gd name="connsiteX14" fmla="*/ 46653 w 81997"/>
                  <a:gd name="connsiteY14" fmla="*/ 72449 h 124195"/>
                  <a:gd name="connsiteX15" fmla="*/ 1944 w 81997"/>
                  <a:gd name="connsiteY15" fmla="*/ 116965 h 124195"/>
                  <a:gd name="connsiteX16" fmla="*/ 89 w 81997"/>
                  <a:gd name="connsiteY16" fmla="*/ 124259 h 124195"/>
                  <a:gd name="connsiteX17" fmla="*/ 76521 w 81997"/>
                  <a:gd name="connsiteY17" fmla="*/ 124259 h 124195"/>
                  <a:gd name="connsiteX18" fmla="*/ 82086 w 81997"/>
                  <a:gd name="connsiteY18" fmla="*/ 90218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997" h="124195">
                    <a:moveTo>
                      <a:pt x="82086" y="90218"/>
                    </a:moveTo>
                    <a:lnTo>
                      <a:pt x="75779" y="90218"/>
                    </a:lnTo>
                    <a:cubicBezTo>
                      <a:pt x="75222" y="94333"/>
                      <a:pt x="73367" y="105368"/>
                      <a:pt x="70955" y="107239"/>
                    </a:cubicBezTo>
                    <a:cubicBezTo>
                      <a:pt x="69471" y="108361"/>
                      <a:pt x="55187" y="108361"/>
                      <a:pt x="52590" y="108361"/>
                    </a:cubicBezTo>
                    <a:lnTo>
                      <a:pt x="18455" y="108361"/>
                    </a:lnTo>
                    <a:cubicBezTo>
                      <a:pt x="37934" y="90966"/>
                      <a:pt x="44427" y="85729"/>
                      <a:pt x="55558" y="76938"/>
                    </a:cubicBezTo>
                    <a:cubicBezTo>
                      <a:pt x="69286" y="65903"/>
                      <a:pt x="82086" y="54306"/>
                      <a:pt x="82086" y="36537"/>
                    </a:cubicBezTo>
                    <a:cubicBezTo>
                      <a:pt x="82086" y="13905"/>
                      <a:pt x="62422" y="64"/>
                      <a:pt x="38676" y="64"/>
                    </a:cubicBezTo>
                    <a:cubicBezTo>
                      <a:pt x="15672" y="64"/>
                      <a:pt x="89" y="16337"/>
                      <a:pt x="89" y="33545"/>
                    </a:cubicBezTo>
                    <a:cubicBezTo>
                      <a:pt x="89" y="43084"/>
                      <a:pt x="8066" y="44019"/>
                      <a:pt x="9921" y="44019"/>
                    </a:cubicBezTo>
                    <a:cubicBezTo>
                      <a:pt x="14374" y="44019"/>
                      <a:pt x="19754" y="40839"/>
                      <a:pt x="19754" y="34106"/>
                    </a:cubicBezTo>
                    <a:cubicBezTo>
                      <a:pt x="19754" y="30739"/>
                      <a:pt x="18455" y="24192"/>
                      <a:pt x="8808" y="24192"/>
                    </a:cubicBezTo>
                    <a:cubicBezTo>
                      <a:pt x="14559" y="10913"/>
                      <a:pt x="27174" y="6798"/>
                      <a:pt x="35893" y="6798"/>
                    </a:cubicBezTo>
                    <a:cubicBezTo>
                      <a:pt x="54445" y="6798"/>
                      <a:pt x="64091" y="21387"/>
                      <a:pt x="64091" y="36537"/>
                    </a:cubicBezTo>
                    <a:cubicBezTo>
                      <a:pt x="64091" y="52810"/>
                      <a:pt x="52590" y="65716"/>
                      <a:pt x="46653" y="72449"/>
                    </a:cubicBezTo>
                    <a:lnTo>
                      <a:pt x="1944" y="116965"/>
                    </a:lnTo>
                    <a:cubicBezTo>
                      <a:pt x="89" y="118648"/>
                      <a:pt x="89" y="119022"/>
                      <a:pt x="89" y="124259"/>
                    </a:cubicBezTo>
                    <a:lnTo>
                      <a:pt x="76521" y="124259"/>
                    </a:lnTo>
                    <a:lnTo>
                      <a:pt x="82086" y="90218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D722643-D463-DA70-1919-6F8FBF6F1CF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8520864" y="5612827"/>
                <a:ext cx="31007" cy="79893"/>
              </a:xfrm>
              <a:custGeom>
                <a:avLst/>
                <a:gdLst>
                  <a:gd name="connsiteX0" fmla="*/ 31101 w 31007"/>
                  <a:gd name="connsiteY0" fmla="*/ 28119 h 79893"/>
                  <a:gd name="connsiteX1" fmla="*/ 14140 w 31007"/>
                  <a:gd name="connsiteY1" fmla="*/ 63 h 79893"/>
                  <a:gd name="connsiteX2" fmla="*/ 94 w 31007"/>
                  <a:gd name="connsiteY2" fmla="*/ 14224 h 79893"/>
                  <a:gd name="connsiteX3" fmla="*/ 14140 w 31007"/>
                  <a:gd name="connsiteY3" fmla="*/ 28386 h 79893"/>
                  <a:gd name="connsiteX4" fmla="*/ 23415 w 31007"/>
                  <a:gd name="connsiteY4" fmla="*/ 24912 h 79893"/>
                  <a:gd name="connsiteX5" fmla="*/ 24740 w 31007"/>
                  <a:gd name="connsiteY5" fmla="*/ 24111 h 79893"/>
                  <a:gd name="connsiteX6" fmla="*/ 25270 w 31007"/>
                  <a:gd name="connsiteY6" fmla="*/ 28119 h 79893"/>
                  <a:gd name="connsiteX7" fmla="*/ 7249 w 31007"/>
                  <a:gd name="connsiteY7" fmla="*/ 72741 h 79893"/>
                  <a:gd name="connsiteX8" fmla="*/ 4334 w 31007"/>
                  <a:gd name="connsiteY8" fmla="*/ 77017 h 79893"/>
                  <a:gd name="connsiteX9" fmla="*/ 6984 w 31007"/>
                  <a:gd name="connsiteY9" fmla="*/ 79956 h 79893"/>
                  <a:gd name="connsiteX10" fmla="*/ 31101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01" y="28119"/>
                    </a:moveTo>
                    <a:cubicBezTo>
                      <a:pt x="31101" y="10484"/>
                      <a:pt x="24475" y="63"/>
                      <a:pt x="14140" y="63"/>
                    </a:cubicBezTo>
                    <a:cubicBezTo>
                      <a:pt x="5394" y="63"/>
                      <a:pt x="94" y="6743"/>
                      <a:pt x="94" y="14224"/>
                    </a:cubicBezTo>
                    <a:cubicBezTo>
                      <a:pt x="94" y="21439"/>
                      <a:pt x="5394" y="28386"/>
                      <a:pt x="14140" y="28386"/>
                    </a:cubicBezTo>
                    <a:cubicBezTo>
                      <a:pt x="17320" y="28386"/>
                      <a:pt x="20765" y="27317"/>
                      <a:pt x="23415" y="24912"/>
                    </a:cubicBezTo>
                    <a:cubicBezTo>
                      <a:pt x="24210" y="24378"/>
                      <a:pt x="24475" y="24111"/>
                      <a:pt x="24740" y="24111"/>
                    </a:cubicBezTo>
                    <a:cubicBezTo>
                      <a:pt x="25005" y="24111"/>
                      <a:pt x="25270" y="24378"/>
                      <a:pt x="25270" y="28119"/>
                    </a:cubicBezTo>
                    <a:cubicBezTo>
                      <a:pt x="25270" y="47892"/>
                      <a:pt x="15995" y="63924"/>
                      <a:pt x="7249" y="72741"/>
                    </a:cubicBezTo>
                    <a:cubicBezTo>
                      <a:pt x="4334" y="75681"/>
                      <a:pt x="4334" y="76215"/>
                      <a:pt x="4334" y="77017"/>
                    </a:cubicBezTo>
                    <a:cubicBezTo>
                      <a:pt x="4334" y="78887"/>
                      <a:pt x="5659" y="79956"/>
                      <a:pt x="6984" y="79956"/>
                    </a:cubicBezTo>
                    <a:cubicBezTo>
                      <a:pt x="9899" y="79956"/>
                      <a:pt x="31101" y="59381"/>
                      <a:pt x="31101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B66F8FE-DAB4-B359-FF9E-D5A10B6DF53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8626194" y="5458653"/>
                <a:ext cx="223146" cy="182498"/>
              </a:xfrm>
              <a:custGeom>
                <a:avLst/>
                <a:gdLst>
                  <a:gd name="connsiteX0" fmla="*/ 190117 w 223146"/>
                  <a:gd name="connsiteY0" fmla="*/ 28119 h 182498"/>
                  <a:gd name="connsiteX1" fmla="*/ 218740 w 223146"/>
                  <a:gd name="connsiteY1" fmla="*/ 8346 h 182498"/>
                  <a:gd name="connsiteX2" fmla="*/ 223245 w 223146"/>
                  <a:gd name="connsiteY2" fmla="*/ 3002 h 182498"/>
                  <a:gd name="connsiteX3" fmla="*/ 219800 w 223146"/>
                  <a:gd name="connsiteY3" fmla="*/ 63 h 182498"/>
                  <a:gd name="connsiteX4" fmla="*/ 193033 w 223146"/>
                  <a:gd name="connsiteY4" fmla="*/ 864 h 182498"/>
                  <a:gd name="connsiteX5" fmla="*/ 166001 w 223146"/>
                  <a:gd name="connsiteY5" fmla="*/ 63 h 182498"/>
                  <a:gd name="connsiteX6" fmla="*/ 161230 w 223146"/>
                  <a:gd name="connsiteY6" fmla="*/ 5407 h 182498"/>
                  <a:gd name="connsiteX7" fmla="*/ 166001 w 223146"/>
                  <a:gd name="connsiteY7" fmla="*/ 8346 h 182498"/>
                  <a:gd name="connsiteX8" fmla="*/ 184022 w 223146"/>
                  <a:gd name="connsiteY8" fmla="*/ 20103 h 182498"/>
                  <a:gd name="connsiteX9" fmla="*/ 183227 w 223146"/>
                  <a:gd name="connsiteY9" fmla="*/ 25714 h 182498"/>
                  <a:gd name="connsiteX10" fmla="*/ 153545 w 223146"/>
                  <a:gd name="connsiteY10" fmla="*/ 144619 h 182498"/>
                  <a:gd name="connsiteX11" fmla="*/ 94975 w 223146"/>
                  <a:gd name="connsiteY11" fmla="*/ 5140 h 182498"/>
                  <a:gd name="connsiteX12" fmla="*/ 86495 w 223146"/>
                  <a:gd name="connsiteY12" fmla="*/ 63 h 182498"/>
                  <a:gd name="connsiteX13" fmla="*/ 50982 w 223146"/>
                  <a:gd name="connsiteY13" fmla="*/ 63 h 182498"/>
                  <a:gd name="connsiteX14" fmla="*/ 43296 w 223146"/>
                  <a:gd name="connsiteY14" fmla="*/ 5407 h 182498"/>
                  <a:gd name="connsiteX15" fmla="*/ 50717 w 223146"/>
                  <a:gd name="connsiteY15" fmla="*/ 8346 h 182498"/>
                  <a:gd name="connsiteX16" fmla="*/ 68738 w 223146"/>
                  <a:gd name="connsiteY16" fmla="*/ 10751 h 182498"/>
                  <a:gd name="connsiteX17" fmla="*/ 33225 w 223146"/>
                  <a:gd name="connsiteY17" fmla="*/ 154238 h 182498"/>
                  <a:gd name="connsiteX18" fmla="*/ 4603 w 223146"/>
                  <a:gd name="connsiteY18" fmla="*/ 174278 h 182498"/>
                  <a:gd name="connsiteX19" fmla="*/ 98 w 223146"/>
                  <a:gd name="connsiteY19" fmla="*/ 179622 h 182498"/>
                  <a:gd name="connsiteX20" fmla="*/ 3543 w 223146"/>
                  <a:gd name="connsiteY20" fmla="*/ 182561 h 182498"/>
                  <a:gd name="connsiteX21" fmla="*/ 30045 w 223146"/>
                  <a:gd name="connsiteY21" fmla="*/ 181759 h 182498"/>
                  <a:gd name="connsiteX22" fmla="*/ 57342 w 223146"/>
                  <a:gd name="connsiteY22" fmla="*/ 182561 h 182498"/>
                  <a:gd name="connsiteX23" fmla="*/ 62113 w 223146"/>
                  <a:gd name="connsiteY23" fmla="*/ 177217 h 182498"/>
                  <a:gd name="connsiteX24" fmla="*/ 56812 w 223146"/>
                  <a:gd name="connsiteY24" fmla="*/ 174278 h 182498"/>
                  <a:gd name="connsiteX25" fmla="*/ 39321 w 223146"/>
                  <a:gd name="connsiteY25" fmla="*/ 162521 h 182498"/>
                  <a:gd name="connsiteX26" fmla="*/ 40381 w 223146"/>
                  <a:gd name="connsiteY26" fmla="*/ 156375 h 182498"/>
                  <a:gd name="connsiteX27" fmla="*/ 75364 w 223146"/>
                  <a:gd name="connsiteY27" fmla="*/ 15293 h 182498"/>
                  <a:gd name="connsiteX28" fmla="*/ 77749 w 223146"/>
                  <a:gd name="connsiteY28" fmla="*/ 20103 h 182498"/>
                  <a:gd name="connsiteX29" fmla="*/ 143739 w 223146"/>
                  <a:gd name="connsiteY29" fmla="*/ 177484 h 182498"/>
                  <a:gd name="connsiteX30" fmla="*/ 148774 w 223146"/>
                  <a:gd name="connsiteY30" fmla="*/ 182561 h 182498"/>
                  <a:gd name="connsiteX31" fmla="*/ 153015 w 223146"/>
                  <a:gd name="connsiteY31" fmla="*/ 176950 h 182498"/>
                  <a:gd name="connsiteX32" fmla="*/ 190117 w 223146"/>
                  <a:gd name="connsiteY32" fmla="*/ 28119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3146" h="182498">
                    <a:moveTo>
                      <a:pt x="190117" y="28119"/>
                    </a:moveTo>
                    <a:cubicBezTo>
                      <a:pt x="192768" y="17431"/>
                      <a:pt x="197538" y="9148"/>
                      <a:pt x="218740" y="8346"/>
                    </a:cubicBezTo>
                    <a:cubicBezTo>
                      <a:pt x="220065" y="8346"/>
                      <a:pt x="223245" y="8079"/>
                      <a:pt x="223245" y="3002"/>
                    </a:cubicBezTo>
                    <a:cubicBezTo>
                      <a:pt x="223245" y="2735"/>
                      <a:pt x="223245" y="63"/>
                      <a:pt x="219800" y="63"/>
                    </a:cubicBezTo>
                    <a:cubicBezTo>
                      <a:pt x="211054" y="63"/>
                      <a:pt x="201778" y="864"/>
                      <a:pt x="193033" y="864"/>
                    </a:cubicBezTo>
                    <a:cubicBezTo>
                      <a:pt x="184022" y="864"/>
                      <a:pt x="174746" y="63"/>
                      <a:pt x="166001" y="63"/>
                    </a:cubicBezTo>
                    <a:cubicBezTo>
                      <a:pt x="164410" y="63"/>
                      <a:pt x="161230" y="63"/>
                      <a:pt x="161230" y="5407"/>
                    </a:cubicBezTo>
                    <a:cubicBezTo>
                      <a:pt x="161230" y="8346"/>
                      <a:pt x="163880" y="8346"/>
                      <a:pt x="166001" y="8346"/>
                    </a:cubicBezTo>
                    <a:cubicBezTo>
                      <a:pt x="181107" y="8613"/>
                      <a:pt x="184022" y="14224"/>
                      <a:pt x="184022" y="20103"/>
                    </a:cubicBezTo>
                    <a:cubicBezTo>
                      <a:pt x="184022" y="20904"/>
                      <a:pt x="183492" y="24912"/>
                      <a:pt x="183227" y="25714"/>
                    </a:cubicBezTo>
                    <a:lnTo>
                      <a:pt x="153545" y="144619"/>
                    </a:lnTo>
                    <a:lnTo>
                      <a:pt x="94975" y="5140"/>
                    </a:lnTo>
                    <a:cubicBezTo>
                      <a:pt x="92855" y="330"/>
                      <a:pt x="92590" y="63"/>
                      <a:pt x="86495" y="63"/>
                    </a:cubicBezTo>
                    <a:lnTo>
                      <a:pt x="50982" y="63"/>
                    </a:lnTo>
                    <a:cubicBezTo>
                      <a:pt x="45681" y="63"/>
                      <a:pt x="43296" y="63"/>
                      <a:pt x="43296" y="5407"/>
                    </a:cubicBezTo>
                    <a:cubicBezTo>
                      <a:pt x="43296" y="8346"/>
                      <a:pt x="45681" y="8346"/>
                      <a:pt x="50717" y="8346"/>
                    </a:cubicBezTo>
                    <a:cubicBezTo>
                      <a:pt x="52042" y="8346"/>
                      <a:pt x="68738" y="8346"/>
                      <a:pt x="68738" y="10751"/>
                    </a:cubicBezTo>
                    <a:lnTo>
                      <a:pt x="33225" y="154238"/>
                    </a:lnTo>
                    <a:cubicBezTo>
                      <a:pt x="30575" y="164926"/>
                      <a:pt x="26070" y="173476"/>
                      <a:pt x="4603" y="174278"/>
                    </a:cubicBezTo>
                    <a:cubicBezTo>
                      <a:pt x="3013" y="174278"/>
                      <a:pt x="98" y="174545"/>
                      <a:pt x="98" y="179622"/>
                    </a:cubicBezTo>
                    <a:cubicBezTo>
                      <a:pt x="98" y="181492"/>
                      <a:pt x="1423" y="182561"/>
                      <a:pt x="3543" y="182561"/>
                    </a:cubicBezTo>
                    <a:cubicBezTo>
                      <a:pt x="12024" y="182561"/>
                      <a:pt x="21300" y="181759"/>
                      <a:pt x="30045" y="181759"/>
                    </a:cubicBezTo>
                    <a:cubicBezTo>
                      <a:pt x="39056" y="181759"/>
                      <a:pt x="48597" y="182561"/>
                      <a:pt x="57342" y="182561"/>
                    </a:cubicBezTo>
                    <a:cubicBezTo>
                      <a:pt x="58667" y="182561"/>
                      <a:pt x="62113" y="182561"/>
                      <a:pt x="62113" y="177217"/>
                    </a:cubicBezTo>
                    <a:cubicBezTo>
                      <a:pt x="62113" y="174545"/>
                      <a:pt x="59727" y="174278"/>
                      <a:pt x="56812" y="174278"/>
                    </a:cubicBezTo>
                    <a:cubicBezTo>
                      <a:pt x="41441" y="173743"/>
                      <a:pt x="39321" y="167865"/>
                      <a:pt x="39321" y="162521"/>
                    </a:cubicBezTo>
                    <a:cubicBezTo>
                      <a:pt x="39321" y="160651"/>
                      <a:pt x="39586" y="159315"/>
                      <a:pt x="40381" y="156375"/>
                    </a:cubicBezTo>
                    <a:lnTo>
                      <a:pt x="75364" y="15293"/>
                    </a:lnTo>
                    <a:cubicBezTo>
                      <a:pt x="76424" y="16896"/>
                      <a:pt x="76424" y="17431"/>
                      <a:pt x="77749" y="20103"/>
                    </a:cubicBezTo>
                    <a:lnTo>
                      <a:pt x="143739" y="177484"/>
                    </a:lnTo>
                    <a:cubicBezTo>
                      <a:pt x="145594" y="182027"/>
                      <a:pt x="146389" y="182561"/>
                      <a:pt x="148774" y="182561"/>
                    </a:cubicBezTo>
                    <a:cubicBezTo>
                      <a:pt x="151689" y="182561"/>
                      <a:pt x="151689" y="181759"/>
                      <a:pt x="153015" y="176950"/>
                    </a:cubicBezTo>
                    <a:lnTo>
                      <a:pt x="190117" y="28119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AD0D0D2-DAA0-5553-B8A3-7993B9EF8C7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840482" y="5557035"/>
                <a:ext cx="81997" cy="124195"/>
              </a:xfrm>
              <a:custGeom>
                <a:avLst/>
                <a:gdLst>
                  <a:gd name="connsiteX0" fmla="*/ 82103 w 81997"/>
                  <a:gd name="connsiteY0" fmla="*/ 90218 h 124195"/>
                  <a:gd name="connsiteX1" fmla="*/ 75796 w 81997"/>
                  <a:gd name="connsiteY1" fmla="*/ 90218 h 124195"/>
                  <a:gd name="connsiteX2" fmla="*/ 70972 w 81997"/>
                  <a:gd name="connsiteY2" fmla="*/ 107239 h 124195"/>
                  <a:gd name="connsiteX3" fmla="*/ 52606 w 81997"/>
                  <a:gd name="connsiteY3" fmla="*/ 108361 h 124195"/>
                  <a:gd name="connsiteX4" fmla="*/ 18472 w 81997"/>
                  <a:gd name="connsiteY4" fmla="*/ 108361 h 124195"/>
                  <a:gd name="connsiteX5" fmla="*/ 55575 w 81997"/>
                  <a:gd name="connsiteY5" fmla="*/ 76938 h 124195"/>
                  <a:gd name="connsiteX6" fmla="*/ 82103 w 81997"/>
                  <a:gd name="connsiteY6" fmla="*/ 36537 h 124195"/>
                  <a:gd name="connsiteX7" fmla="*/ 38693 w 81997"/>
                  <a:gd name="connsiteY7" fmla="*/ 64 h 124195"/>
                  <a:gd name="connsiteX8" fmla="*/ 106 w 81997"/>
                  <a:gd name="connsiteY8" fmla="*/ 33545 h 124195"/>
                  <a:gd name="connsiteX9" fmla="*/ 9938 w 81997"/>
                  <a:gd name="connsiteY9" fmla="*/ 44019 h 124195"/>
                  <a:gd name="connsiteX10" fmla="*/ 19770 w 81997"/>
                  <a:gd name="connsiteY10" fmla="*/ 34106 h 124195"/>
                  <a:gd name="connsiteX11" fmla="*/ 8825 w 81997"/>
                  <a:gd name="connsiteY11" fmla="*/ 24192 h 124195"/>
                  <a:gd name="connsiteX12" fmla="*/ 35910 w 81997"/>
                  <a:gd name="connsiteY12" fmla="*/ 6798 h 124195"/>
                  <a:gd name="connsiteX13" fmla="*/ 64108 w 81997"/>
                  <a:gd name="connsiteY13" fmla="*/ 36537 h 124195"/>
                  <a:gd name="connsiteX14" fmla="*/ 46670 w 81997"/>
                  <a:gd name="connsiteY14" fmla="*/ 72449 h 124195"/>
                  <a:gd name="connsiteX15" fmla="*/ 1961 w 81997"/>
                  <a:gd name="connsiteY15" fmla="*/ 116965 h 124195"/>
                  <a:gd name="connsiteX16" fmla="*/ 106 w 81997"/>
                  <a:gd name="connsiteY16" fmla="*/ 124259 h 124195"/>
                  <a:gd name="connsiteX17" fmla="*/ 76538 w 81997"/>
                  <a:gd name="connsiteY17" fmla="*/ 124259 h 124195"/>
                  <a:gd name="connsiteX18" fmla="*/ 82103 w 81997"/>
                  <a:gd name="connsiteY18" fmla="*/ 90218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997" h="124195">
                    <a:moveTo>
                      <a:pt x="82103" y="90218"/>
                    </a:moveTo>
                    <a:lnTo>
                      <a:pt x="75796" y="90218"/>
                    </a:lnTo>
                    <a:cubicBezTo>
                      <a:pt x="75239" y="94333"/>
                      <a:pt x="73384" y="105368"/>
                      <a:pt x="70972" y="107239"/>
                    </a:cubicBezTo>
                    <a:cubicBezTo>
                      <a:pt x="69488" y="108361"/>
                      <a:pt x="55204" y="108361"/>
                      <a:pt x="52606" y="108361"/>
                    </a:cubicBezTo>
                    <a:lnTo>
                      <a:pt x="18472" y="108361"/>
                    </a:lnTo>
                    <a:cubicBezTo>
                      <a:pt x="37951" y="90966"/>
                      <a:pt x="44444" y="85729"/>
                      <a:pt x="55575" y="76938"/>
                    </a:cubicBezTo>
                    <a:cubicBezTo>
                      <a:pt x="69303" y="65903"/>
                      <a:pt x="82103" y="54306"/>
                      <a:pt x="82103" y="36537"/>
                    </a:cubicBezTo>
                    <a:cubicBezTo>
                      <a:pt x="82103" y="13905"/>
                      <a:pt x="62439" y="64"/>
                      <a:pt x="38693" y="64"/>
                    </a:cubicBezTo>
                    <a:cubicBezTo>
                      <a:pt x="15689" y="64"/>
                      <a:pt x="106" y="16337"/>
                      <a:pt x="106" y="33545"/>
                    </a:cubicBezTo>
                    <a:cubicBezTo>
                      <a:pt x="106" y="43084"/>
                      <a:pt x="8083" y="44019"/>
                      <a:pt x="9938" y="44019"/>
                    </a:cubicBezTo>
                    <a:cubicBezTo>
                      <a:pt x="14391" y="44019"/>
                      <a:pt x="19770" y="40839"/>
                      <a:pt x="19770" y="34106"/>
                    </a:cubicBezTo>
                    <a:cubicBezTo>
                      <a:pt x="19770" y="30739"/>
                      <a:pt x="18472" y="24192"/>
                      <a:pt x="8825" y="24192"/>
                    </a:cubicBezTo>
                    <a:cubicBezTo>
                      <a:pt x="14576" y="10913"/>
                      <a:pt x="27191" y="6798"/>
                      <a:pt x="35910" y="6798"/>
                    </a:cubicBezTo>
                    <a:cubicBezTo>
                      <a:pt x="54462" y="6798"/>
                      <a:pt x="64108" y="21387"/>
                      <a:pt x="64108" y="36537"/>
                    </a:cubicBezTo>
                    <a:cubicBezTo>
                      <a:pt x="64108" y="52810"/>
                      <a:pt x="52606" y="65716"/>
                      <a:pt x="46670" y="72449"/>
                    </a:cubicBezTo>
                    <a:lnTo>
                      <a:pt x="1961" y="116965"/>
                    </a:lnTo>
                    <a:cubicBezTo>
                      <a:pt x="106" y="118648"/>
                      <a:pt x="106" y="119022"/>
                      <a:pt x="106" y="124259"/>
                    </a:cubicBezTo>
                    <a:lnTo>
                      <a:pt x="76538" y="124259"/>
                    </a:lnTo>
                    <a:lnTo>
                      <a:pt x="82103" y="90218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41DA32-FA2C-B469-5011-9775586FF97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8970478" y="5612827"/>
                <a:ext cx="31007" cy="79893"/>
              </a:xfrm>
              <a:custGeom>
                <a:avLst/>
                <a:gdLst>
                  <a:gd name="connsiteX0" fmla="*/ 31118 w 31007"/>
                  <a:gd name="connsiteY0" fmla="*/ 28119 h 79893"/>
                  <a:gd name="connsiteX1" fmla="*/ 14156 w 31007"/>
                  <a:gd name="connsiteY1" fmla="*/ 63 h 79893"/>
                  <a:gd name="connsiteX2" fmla="*/ 110 w 31007"/>
                  <a:gd name="connsiteY2" fmla="*/ 14224 h 79893"/>
                  <a:gd name="connsiteX3" fmla="*/ 14156 w 31007"/>
                  <a:gd name="connsiteY3" fmla="*/ 28386 h 79893"/>
                  <a:gd name="connsiteX4" fmla="*/ 23432 w 31007"/>
                  <a:gd name="connsiteY4" fmla="*/ 24912 h 79893"/>
                  <a:gd name="connsiteX5" fmla="*/ 24757 w 31007"/>
                  <a:gd name="connsiteY5" fmla="*/ 24111 h 79893"/>
                  <a:gd name="connsiteX6" fmla="*/ 25287 w 31007"/>
                  <a:gd name="connsiteY6" fmla="*/ 28119 h 79893"/>
                  <a:gd name="connsiteX7" fmla="*/ 7266 w 31007"/>
                  <a:gd name="connsiteY7" fmla="*/ 72741 h 79893"/>
                  <a:gd name="connsiteX8" fmla="*/ 4351 w 31007"/>
                  <a:gd name="connsiteY8" fmla="*/ 77017 h 79893"/>
                  <a:gd name="connsiteX9" fmla="*/ 7001 w 31007"/>
                  <a:gd name="connsiteY9" fmla="*/ 79956 h 79893"/>
                  <a:gd name="connsiteX10" fmla="*/ 31118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18" y="28119"/>
                    </a:moveTo>
                    <a:cubicBezTo>
                      <a:pt x="31118" y="10484"/>
                      <a:pt x="24492" y="63"/>
                      <a:pt x="14156" y="63"/>
                    </a:cubicBezTo>
                    <a:cubicBezTo>
                      <a:pt x="5411" y="63"/>
                      <a:pt x="110" y="6743"/>
                      <a:pt x="110" y="14224"/>
                    </a:cubicBezTo>
                    <a:cubicBezTo>
                      <a:pt x="110" y="21439"/>
                      <a:pt x="5411" y="28386"/>
                      <a:pt x="14156" y="28386"/>
                    </a:cubicBezTo>
                    <a:cubicBezTo>
                      <a:pt x="17337" y="28386"/>
                      <a:pt x="20782" y="27317"/>
                      <a:pt x="23432" y="24912"/>
                    </a:cubicBezTo>
                    <a:cubicBezTo>
                      <a:pt x="24227" y="24378"/>
                      <a:pt x="24492" y="24111"/>
                      <a:pt x="24757" y="24111"/>
                    </a:cubicBezTo>
                    <a:cubicBezTo>
                      <a:pt x="25022" y="24111"/>
                      <a:pt x="25287" y="24378"/>
                      <a:pt x="25287" y="28119"/>
                    </a:cubicBezTo>
                    <a:cubicBezTo>
                      <a:pt x="25287" y="47892"/>
                      <a:pt x="16012" y="63924"/>
                      <a:pt x="7266" y="72741"/>
                    </a:cubicBezTo>
                    <a:cubicBezTo>
                      <a:pt x="4351" y="75681"/>
                      <a:pt x="4351" y="76215"/>
                      <a:pt x="4351" y="77017"/>
                    </a:cubicBezTo>
                    <a:cubicBezTo>
                      <a:pt x="4351" y="78887"/>
                      <a:pt x="5676" y="79956"/>
                      <a:pt x="7001" y="79956"/>
                    </a:cubicBezTo>
                    <a:cubicBezTo>
                      <a:pt x="9916" y="79956"/>
                      <a:pt x="31118" y="59381"/>
                      <a:pt x="31118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6A98984-5A3C-7AF5-463F-7D14F882693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9074748" y="5449835"/>
                <a:ext cx="181803" cy="191315"/>
              </a:xfrm>
              <a:custGeom>
                <a:avLst/>
                <a:gdLst>
                  <a:gd name="connsiteX0" fmla="*/ 38278 w 181803"/>
                  <a:gd name="connsiteY0" fmla="*/ 160651 h 191315"/>
                  <a:gd name="connsiteX1" fmla="*/ 5680 w 181803"/>
                  <a:gd name="connsiteY1" fmla="*/ 183095 h 191315"/>
                  <a:gd name="connsiteX2" fmla="*/ 115 w 181803"/>
                  <a:gd name="connsiteY2" fmla="*/ 188439 h 191315"/>
                  <a:gd name="connsiteX3" fmla="*/ 3560 w 181803"/>
                  <a:gd name="connsiteY3" fmla="*/ 191379 h 191315"/>
                  <a:gd name="connsiteX4" fmla="*/ 26352 w 181803"/>
                  <a:gd name="connsiteY4" fmla="*/ 190577 h 191315"/>
                  <a:gd name="connsiteX5" fmla="*/ 52854 w 181803"/>
                  <a:gd name="connsiteY5" fmla="*/ 191379 h 191315"/>
                  <a:gd name="connsiteX6" fmla="*/ 57889 w 181803"/>
                  <a:gd name="connsiteY6" fmla="*/ 186302 h 191315"/>
                  <a:gd name="connsiteX7" fmla="*/ 53649 w 181803"/>
                  <a:gd name="connsiteY7" fmla="*/ 183095 h 191315"/>
                  <a:gd name="connsiteX8" fmla="*/ 41193 w 181803"/>
                  <a:gd name="connsiteY8" fmla="*/ 173743 h 191315"/>
                  <a:gd name="connsiteX9" fmla="*/ 44903 w 181803"/>
                  <a:gd name="connsiteY9" fmla="*/ 163857 h 191315"/>
                  <a:gd name="connsiteX10" fmla="*/ 65045 w 181803"/>
                  <a:gd name="connsiteY10" fmla="*/ 129655 h 191315"/>
                  <a:gd name="connsiteX11" fmla="*/ 131565 w 181803"/>
                  <a:gd name="connsiteY11" fmla="*/ 129655 h 191315"/>
                  <a:gd name="connsiteX12" fmla="*/ 135805 w 181803"/>
                  <a:gd name="connsiteY12" fmla="*/ 174278 h 191315"/>
                  <a:gd name="connsiteX13" fmla="*/ 116724 w 181803"/>
                  <a:gd name="connsiteY13" fmla="*/ 183095 h 191315"/>
                  <a:gd name="connsiteX14" fmla="*/ 110363 w 181803"/>
                  <a:gd name="connsiteY14" fmla="*/ 188439 h 191315"/>
                  <a:gd name="connsiteX15" fmla="*/ 114074 w 181803"/>
                  <a:gd name="connsiteY15" fmla="*/ 191379 h 191315"/>
                  <a:gd name="connsiteX16" fmla="*/ 147201 w 181803"/>
                  <a:gd name="connsiteY16" fmla="*/ 190577 h 191315"/>
                  <a:gd name="connsiteX17" fmla="*/ 177148 w 181803"/>
                  <a:gd name="connsiteY17" fmla="*/ 191379 h 191315"/>
                  <a:gd name="connsiteX18" fmla="*/ 181919 w 181803"/>
                  <a:gd name="connsiteY18" fmla="*/ 186035 h 191315"/>
                  <a:gd name="connsiteX19" fmla="*/ 175823 w 181803"/>
                  <a:gd name="connsiteY19" fmla="*/ 183095 h 191315"/>
                  <a:gd name="connsiteX20" fmla="*/ 158597 w 181803"/>
                  <a:gd name="connsiteY20" fmla="*/ 173476 h 191315"/>
                  <a:gd name="connsiteX21" fmla="*/ 142431 w 181803"/>
                  <a:gd name="connsiteY21" fmla="*/ 6476 h 191315"/>
                  <a:gd name="connsiteX22" fmla="*/ 137395 w 181803"/>
                  <a:gd name="connsiteY22" fmla="*/ 63 h 191315"/>
                  <a:gd name="connsiteX23" fmla="*/ 130505 w 181803"/>
                  <a:gd name="connsiteY23" fmla="*/ 4605 h 191315"/>
                  <a:gd name="connsiteX24" fmla="*/ 38278 w 181803"/>
                  <a:gd name="connsiteY24" fmla="*/ 160651 h 191315"/>
                  <a:gd name="connsiteX25" fmla="*/ 70080 w 181803"/>
                  <a:gd name="connsiteY25" fmla="*/ 121372 h 191315"/>
                  <a:gd name="connsiteX26" fmla="*/ 122289 w 181803"/>
                  <a:gd name="connsiteY26" fmla="*/ 33196 h 191315"/>
                  <a:gd name="connsiteX27" fmla="*/ 130770 w 181803"/>
                  <a:gd name="connsiteY27" fmla="*/ 121372 h 191315"/>
                  <a:gd name="connsiteX28" fmla="*/ 70080 w 181803"/>
                  <a:gd name="connsiteY28" fmla="*/ 121372 h 19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803" h="191315">
                    <a:moveTo>
                      <a:pt x="38278" y="160651"/>
                    </a:moveTo>
                    <a:cubicBezTo>
                      <a:pt x="27677" y="178553"/>
                      <a:pt x="17341" y="182294"/>
                      <a:pt x="5680" y="183095"/>
                    </a:cubicBezTo>
                    <a:cubicBezTo>
                      <a:pt x="2500" y="183363"/>
                      <a:pt x="115" y="183363"/>
                      <a:pt x="115" y="188439"/>
                    </a:cubicBezTo>
                    <a:cubicBezTo>
                      <a:pt x="115" y="190043"/>
                      <a:pt x="1440" y="191379"/>
                      <a:pt x="3560" y="191379"/>
                    </a:cubicBezTo>
                    <a:cubicBezTo>
                      <a:pt x="10716" y="191379"/>
                      <a:pt x="18931" y="190577"/>
                      <a:pt x="26352" y="190577"/>
                    </a:cubicBezTo>
                    <a:cubicBezTo>
                      <a:pt x="35098" y="190577"/>
                      <a:pt x="44373" y="191379"/>
                      <a:pt x="52854" y="191379"/>
                    </a:cubicBezTo>
                    <a:cubicBezTo>
                      <a:pt x="54444" y="191379"/>
                      <a:pt x="57889" y="191379"/>
                      <a:pt x="57889" y="186302"/>
                    </a:cubicBezTo>
                    <a:cubicBezTo>
                      <a:pt x="57889" y="183363"/>
                      <a:pt x="55504" y="183095"/>
                      <a:pt x="53649" y="183095"/>
                    </a:cubicBezTo>
                    <a:cubicBezTo>
                      <a:pt x="47553" y="182561"/>
                      <a:pt x="41193" y="180423"/>
                      <a:pt x="41193" y="173743"/>
                    </a:cubicBezTo>
                    <a:cubicBezTo>
                      <a:pt x="41193" y="170537"/>
                      <a:pt x="42783" y="167598"/>
                      <a:pt x="44903" y="163857"/>
                    </a:cubicBezTo>
                    <a:lnTo>
                      <a:pt x="65045" y="129655"/>
                    </a:lnTo>
                    <a:lnTo>
                      <a:pt x="131565" y="129655"/>
                    </a:lnTo>
                    <a:cubicBezTo>
                      <a:pt x="132095" y="135266"/>
                      <a:pt x="135805" y="171606"/>
                      <a:pt x="135805" y="174278"/>
                    </a:cubicBezTo>
                    <a:cubicBezTo>
                      <a:pt x="135805" y="182294"/>
                      <a:pt x="122024" y="183095"/>
                      <a:pt x="116724" y="183095"/>
                    </a:cubicBezTo>
                    <a:cubicBezTo>
                      <a:pt x="113013" y="183095"/>
                      <a:pt x="110363" y="183095"/>
                      <a:pt x="110363" y="188439"/>
                    </a:cubicBezTo>
                    <a:cubicBezTo>
                      <a:pt x="110363" y="191379"/>
                      <a:pt x="113543" y="191379"/>
                      <a:pt x="114074" y="191379"/>
                    </a:cubicBezTo>
                    <a:cubicBezTo>
                      <a:pt x="124939" y="191379"/>
                      <a:pt x="136335" y="190577"/>
                      <a:pt x="147201" y="190577"/>
                    </a:cubicBezTo>
                    <a:cubicBezTo>
                      <a:pt x="153827" y="190577"/>
                      <a:pt x="170523" y="191379"/>
                      <a:pt x="177148" y="191379"/>
                    </a:cubicBezTo>
                    <a:cubicBezTo>
                      <a:pt x="178738" y="191379"/>
                      <a:pt x="181919" y="191379"/>
                      <a:pt x="181919" y="186035"/>
                    </a:cubicBezTo>
                    <a:cubicBezTo>
                      <a:pt x="181919" y="183095"/>
                      <a:pt x="179268" y="183095"/>
                      <a:pt x="175823" y="183095"/>
                    </a:cubicBezTo>
                    <a:cubicBezTo>
                      <a:pt x="159392" y="183095"/>
                      <a:pt x="159392" y="181225"/>
                      <a:pt x="158597" y="173476"/>
                    </a:cubicBezTo>
                    <a:lnTo>
                      <a:pt x="142431" y="6476"/>
                    </a:lnTo>
                    <a:cubicBezTo>
                      <a:pt x="141901" y="1132"/>
                      <a:pt x="141901" y="63"/>
                      <a:pt x="137395" y="63"/>
                    </a:cubicBezTo>
                    <a:cubicBezTo>
                      <a:pt x="133155" y="63"/>
                      <a:pt x="132095" y="1933"/>
                      <a:pt x="130505" y="4605"/>
                    </a:cubicBezTo>
                    <a:lnTo>
                      <a:pt x="38278" y="160651"/>
                    </a:lnTo>
                    <a:close/>
                    <a:moveTo>
                      <a:pt x="70080" y="121372"/>
                    </a:moveTo>
                    <a:lnTo>
                      <a:pt x="122289" y="33196"/>
                    </a:lnTo>
                    <a:lnTo>
                      <a:pt x="130770" y="121372"/>
                    </a:lnTo>
                    <a:lnTo>
                      <a:pt x="70080" y="121372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6F8A46B-0D11-FE49-1160-F98C7334FDDD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275925" y="5557035"/>
                <a:ext cx="81997" cy="124195"/>
              </a:xfrm>
              <a:custGeom>
                <a:avLst/>
                <a:gdLst>
                  <a:gd name="connsiteX0" fmla="*/ 82120 w 81997"/>
                  <a:gd name="connsiteY0" fmla="*/ 90218 h 124195"/>
                  <a:gd name="connsiteX1" fmla="*/ 75812 w 81997"/>
                  <a:gd name="connsiteY1" fmla="*/ 90218 h 124195"/>
                  <a:gd name="connsiteX2" fmla="*/ 70989 w 81997"/>
                  <a:gd name="connsiteY2" fmla="*/ 107239 h 124195"/>
                  <a:gd name="connsiteX3" fmla="*/ 52623 w 81997"/>
                  <a:gd name="connsiteY3" fmla="*/ 108361 h 124195"/>
                  <a:gd name="connsiteX4" fmla="*/ 18488 w 81997"/>
                  <a:gd name="connsiteY4" fmla="*/ 108361 h 124195"/>
                  <a:gd name="connsiteX5" fmla="*/ 55591 w 81997"/>
                  <a:gd name="connsiteY5" fmla="*/ 76938 h 124195"/>
                  <a:gd name="connsiteX6" fmla="*/ 82120 w 81997"/>
                  <a:gd name="connsiteY6" fmla="*/ 36537 h 124195"/>
                  <a:gd name="connsiteX7" fmla="*/ 38709 w 81997"/>
                  <a:gd name="connsiteY7" fmla="*/ 64 h 124195"/>
                  <a:gd name="connsiteX8" fmla="*/ 122 w 81997"/>
                  <a:gd name="connsiteY8" fmla="*/ 33545 h 124195"/>
                  <a:gd name="connsiteX9" fmla="*/ 9955 w 81997"/>
                  <a:gd name="connsiteY9" fmla="*/ 44019 h 124195"/>
                  <a:gd name="connsiteX10" fmla="*/ 19787 w 81997"/>
                  <a:gd name="connsiteY10" fmla="*/ 34106 h 124195"/>
                  <a:gd name="connsiteX11" fmla="*/ 8841 w 81997"/>
                  <a:gd name="connsiteY11" fmla="*/ 24192 h 124195"/>
                  <a:gd name="connsiteX12" fmla="*/ 35927 w 81997"/>
                  <a:gd name="connsiteY12" fmla="*/ 6798 h 124195"/>
                  <a:gd name="connsiteX13" fmla="*/ 64125 w 81997"/>
                  <a:gd name="connsiteY13" fmla="*/ 36537 h 124195"/>
                  <a:gd name="connsiteX14" fmla="*/ 46686 w 81997"/>
                  <a:gd name="connsiteY14" fmla="*/ 72449 h 124195"/>
                  <a:gd name="connsiteX15" fmla="*/ 1977 w 81997"/>
                  <a:gd name="connsiteY15" fmla="*/ 116965 h 124195"/>
                  <a:gd name="connsiteX16" fmla="*/ 122 w 81997"/>
                  <a:gd name="connsiteY16" fmla="*/ 124259 h 124195"/>
                  <a:gd name="connsiteX17" fmla="*/ 76554 w 81997"/>
                  <a:gd name="connsiteY17" fmla="*/ 124259 h 124195"/>
                  <a:gd name="connsiteX18" fmla="*/ 82120 w 81997"/>
                  <a:gd name="connsiteY18" fmla="*/ 90218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997" h="124195">
                    <a:moveTo>
                      <a:pt x="82120" y="90218"/>
                    </a:moveTo>
                    <a:lnTo>
                      <a:pt x="75812" y="90218"/>
                    </a:lnTo>
                    <a:cubicBezTo>
                      <a:pt x="75256" y="94333"/>
                      <a:pt x="73400" y="105368"/>
                      <a:pt x="70989" y="107239"/>
                    </a:cubicBezTo>
                    <a:cubicBezTo>
                      <a:pt x="69505" y="108361"/>
                      <a:pt x="55220" y="108361"/>
                      <a:pt x="52623" y="108361"/>
                    </a:cubicBezTo>
                    <a:lnTo>
                      <a:pt x="18488" y="108361"/>
                    </a:lnTo>
                    <a:cubicBezTo>
                      <a:pt x="37967" y="90966"/>
                      <a:pt x="44460" y="85729"/>
                      <a:pt x="55591" y="76938"/>
                    </a:cubicBezTo>
                    <a:cubicBezTo>
                      <a:pt x="69319" y="65903"/>
                      <a:pt x="82120" y="54306"/>
                      <a:pt x="82120" y="36537"/>
                    </a:cubicBezTo>
                    <a:cubicBezTo>
                      <a:pt x="82120" y="13905"/>
                      <a:pt x="62455" y="64"/>
                      <a:pt x="38709" y="64"/>
                    </a:cubicBezTo>
                    <a:cubicBezTo>
                      <a:pt x="15706" y="64"/>
                      <a:pt x="122" y="16337"/>
                      <a:pt x="122" y="33545"/>
                    </a:cubicBezTo>
                    <a:cubicBezTo>
                      <a:pt x="122" y="43084"/>
                      <a:pt x="8099" y="44019"/>
                      <a:pt x="9955" y="44019"/>
                    </a:cubicBezTo>
                    <a:cubicBezTo>
                      <a:pt x="14407" y="44019"/>
                      <a:pt x="19787" y="40839"/>
                      <a:pt x="19787" y="34106"/>
                    </a:cubicBezTo>
                    <a:cubicBezTo>
                      <a:pt x="19787" y="30739"/>
                      <a:pt x="18488" y="24192"/>
                      <a:pt x="8841" y="24192"/>
                    </a:cubicBezTo>
                    <a:cubicBezTo>
                      <a:pt x="14592" y="10913"/>
                      <a:pt x="27207" y="6798"/>
                      <a:pt x="35927" y="6798"/>
                    </a:cubicBezTo>
                    <a:cubicBezTo>
                      <a:pt x="54478" y="6798"/>
                      <a:pt x="64125" y="21387"/>
                      <a:pt x="64125" y="36537"/>
                    </a:cubicBezTo>
                    <a:cubicBezTo>
                      <a:pt x="64125" y="52810"/>
                      <a:pt x="52623" y="65716"/>
                      <a:pt x="46686" y="72449"/>
                    </a:cubicBezTo>
                    <a:lnTo>
                      <a:pt x="1977" y="116965"/>
                    </a:lnTo>
                    <a:cubicBezTo>
                      <a:pt x="122" y="118648"/>
                      <a:pt x="122" y="119022"/>
                      <a:pt x="122" y="124259"/>
                    </a:cubicBezTo>
                    <a:lnTo>
                      <a:pt x="76554" y="124259"/>
                    </a:lnTo>
                    <a:lnTo>
                      <a:pt x="82120" y="90218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54F3FF3-4696-A36A-3739-1C774A5594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405921" y="5612827"/>
                <a:ext cx="31007" cy="79893"/>
              </a:xfrm>
              <a:custGeom>
                <a:avLst/>
                <a:gdLst>
                  <a:gd name="connsiteX0" fmla="*/ 31134 w 31007"/>
                  <a:gd name="connsiteY0" fmla="*/ 28119 h 79893"/>
                  <a:gd name="connsiteX1" fmla="*/ 14173 w 31007"/>
                  <a:gd name="connsiteY1" fmla="*/ 63 h 79893"/>
                  <a:gd name="connsiteX2" fmla="*/ 127 w 31007"/>
                  <a:gd name="connsiteY2" fmla="*/ 14224 h 79893"/>
                  <a:gd name="connsiteX3" fmla="*/ 14173 w 31007"/>
                  <a:gd name="connsiteY3" fmla="*/ 28386 h 79893"/>
                  <a:gd name="connsiteX4" fmla="*/ 23449 w 31007"/>
                  <a:gd name="connsiteY4" fmla="*/ 24912 h 79893"/>
                  <a:gd name="connsiteX5" fmla="*/ 24774 w 31007"/>
                  <a:gd name="connsiteY5" fmla="*/ 24111 h 79893"/>
                  <a:gd name="connsiteX6" fmla="*/ 25304 w 31007"/>
                  <a:gd name="connsiteY6" fmla="*/ 28119 h 79893"/>
                  <a:gd name="connsiteX7" fmla="*/ 7282 w 31007"/>
                  <a:gd name="connsiteY7" fmla="*/ 72741 h 79893"/>
                  <a:gd name="connsiteX8" fmla="*/ 4367 w 31007"/>
                  <a:gd name="connsiteY8" fmla="*/ 77017 h 79893"/>
                  <a:gd name="connsiteX9" fmla="*/ 7017 w 31007"/>
                  <a:gd name="connsiteY9" fmla="*/ 79956 h 79893"/>
                  <a:gd name="connsiteX10" fmla="*/ 31134 w 31007"/>
                  <a:gd name="connsiteY10" fmla="*/ 28119 h 7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7" h="79893">
                    <a:moveTo>
                      <a:pt x="31134" y="28119"/>
                    </a:moveTo>
                    <a:cubicBezTo>
                      <a:pt x="31134" y="10484"/>
                      <a:pt x="24509" y="63"/>
                      <a:pt x="14173" y="63"/>
                    </a:cubicBezTo>
                    <a:cubicBezTo>
                      <a:pt x="5427" y="63"/>
                      <a:pt x="127" y="6743"/>
                      <a:pt x="127" y="14224"/>
                    </a:cubicBezTo>
                    <a:cubicBezTo>
                      <a:pt x="127" y="21439"/>
                      <a:pt x="5427" y="28386"/>
                      <a:pt x="14173" y="28386"/>
                    </a:cubicBezTo>
                    <a:cubicBezTo>
                      <a:pt x="17353" y="28386"/>
                      <a:pt x="20798" y="27317"/>
                      <a:pt x="23449" y="24912"/>
                    </a:cubicBezTo>
                    <a:cubicBezTo>
                      <a:pt x="24244" y="24378"/>
                      <a:pt x="24509" y="24111"/>
                      <a:pt x="24774" y="24111"/>
                    </a:cubicBezTo>
                    <a:cubicBezTo>
                      <a:pt x="25039" y="24111"/>
                      <a:pt x="25304" y="24378"/>
                      <a:pt x="25304" y="28119"/>
                    </a:cubicBezTo>
                    <a:cubicBezTo>
                      <a:pt x="25304" y="47892"/>
                      <a:pt x="16028" y="63924"/>
                      <a:pt x="7282" y="72741"/>
                    </a:cubicBezTo>
                    <a:cubicBezTo>
                      <a:pt x="4367" y="75681"/>
                      <a:pt x="4367" y="76215"/>
                      <a:pt x="4367" y="77017"/>
                    </a:cubicBezTo>
                    <a:cubicBezTo>
                      <a:pt x="4367" y="78887"/>
                      <a:pt x="5692" y="79956"/>
                      <a:pt x="7017" y="79956"/>
                    </a:cubicBezTo>
                    <a:cubicBezTo>
                      <a:pt x="9933" y="79956"/>
                      <a:pt x="31134" y="59381"/>
                      <a:pt x="31134" y="281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9F4E50-4054-C790-3BDE-4CDE1C455CAF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512046" y="5458653"/>
                <a:ext cx="265550" cy="182498"/>
              </a:xfrm>
              <a:custGeom>
                <a:avLst/>
                <a:gdLst>
                  <a:gd name="connsiteX0" fmla="*/ 234409 w 265550"/>
                  <a:gd name="connsiteY0" fmla="*/ 20637 h 182498"/>
                  <a:gd name="connsiteX1" fmla="*/ 257201 w 265550"/>
                  <a:gd name="connsiteY1" fmla="*/ 8346 h 182498"/>
                  <a:gd name="connsiteX2" fmla="*/ 265681 w 265550"/>
                  <a:gd name="connsiteY2" fmla="*/ 3002 h 182498"/>
                  <a:gd name="connsiteX3" fmla="*/ 258526 w 265550"/>
                  <a:gd name="connsiteY3" fmla="*/ 63 h 182498"/>
                  <a:gd name="connsiteX4" fmla="*/ 223543 w 265550"/>
                  <a:gd name="connsiteY4" fmla="*/ 63 h 182498"/>
                  <a:gd name="connsiteX5" fmla="*/ 213207 w 265550"/>
                  <a:gd name="connsiteY5" fmla="*/ 5140 h 182498"/>
                  <a:gd name="connsiteX6" fmla="*/ 116475 w 265550"/>
                  <a:gd name="connsiteY6" fmla="*/ 157444 h 182498"/>
                  <a:gd name="connsiteX7" fmla="*/ 95803 w 265550"/>
                  <a:gd name="connsiteY7" fmla="*/ 6208 h 182498"/>
                  <a:gd name="connsiteX8" fmla="*/ 87588 w 265550"/>
                  <a:gd name="connsiteY8" fmla="*/ 63 h 182498"/>
                  <a:gd name="connsiteX9" fmla="*/ 51280 w 265550"/>
                  <a:gd name="connsiteY9" fmla="*/ 63 h 182498"/>
                  <a:gd name="connsiteX10" fmla="*/ 43329 w 265550"/>
                  <a:gd name="connsiteY10" fmla="*/ 5140 h 182498"/>
                  <a:gd name="connsiteX11" fmla="*/ 51015 w 265550"/>
                  <a:gd name="connsiteY11" fmla="*/ 8346 h 182498"/>
                  <a:gd name="connsiteX12" fmla="*/ 62411 w 265550"/>
                  <a:gd name="connsiteY12" fmla="*/ 8880 h 182498"/>
                  <a:gd name="connsiteX13" fmla="*/ 68241 w 265550"/>
                  <a:gd name="connsiteY13" fmla="*/ 13156 h 182498"/>
                  <a:gd name="connsiteX14" fmla="*/ 67181 w 265550"/>
                  <a:gd name="connsiteY14" fmla="*/ 18232 h 182498"/>
                  <a:gd name="connsiteX15" fmla="*/ 33524 w 265550"/>
                  <a:gd name="connsiteY15" fmla="*/ 154238 h 182498"/>
                  <a:gd name="connsiteX16" fmla="*/ 4902 w 265550"/>
                  <a:gd name="connsiteY16" fmla="*/ 174278 h 182498"/>
                  <a:gd name="connsiteX17" fmla="*/ 131 w 265550"/>
                  <a:gd name="connsiteY17" fmla="*/ 179355 h 182498"/>
                  <a:gd name="connsiteX18" fmla="*/ 3841 w 265550"/>
                  <a:gd name="connsiteY18" fmla="*/ 182561 h 182498"/>
                  <a:gd name="connsiteX19" fmla="*/ 30344 w 265550"/>
                  <a:gd name="connsiteY19" fmla="*/ 181759 h 182498"/>
                  <a:gd name="connsiteX20" fmla="*/ 57641 w 265550"/>
                  <a:gd name="connsiteY20" fmla="*/ 182561 h 182498"/>
                  <a:gd name="connsiteX21" fmla="*/ 62411 w 265550"/>
                  <a:gd name="connsiteY21" fmla="*/ 177217 h 182498"/>
                  <a:gd name="connsiteX22" fmla="*/ 57641 w 265550"/>
                  <a:gd name="connsiteY22" fmla="*/ 174278 h 182498"/>
                  <a:gd name="connsiteX23" fmla="*/ 39619 w 265550"/>
                  <a:gd name="connsiteY23" fmla="*/ 162521 h 182498"/>
                  <a:gd name="connsiteX24" fmla="*/ 40679 w 265550"/>
                  <a:gd name="connsiteY24" fmla="*/ 156375 h 182498"/>
                  <a:gd name="connsiteX25" fmla="*/ 76722 w 265550"/>
                  <a:gd name="connsiteY25" fmla="*/ 10751 h 182498"/>
                  <a:gd name="connsiteX26" fmla="*/ 76987 w 265550"/>
                  <a:gd name="connsiteY26" fmla="*/ 10751 h 182498"/>
                  <a:gd name="connsiteX27" fmla="*/ 99779 w 265550"/>
                  <a:gd name="connsiteY27" fmla="*/ 176415 h 182498"/>
                  <a:gd name="connsiteX28" fmla="*/ 103754 w 265550"/>
                  <a:gd name="connsiteY28" fmla="*/ 182561 h 182498"/>
                  <a:gd name="connsiteX29" fmla="*/ 109585 w 265550"/>
                  <a:gd name="connsiteY29" fmla="*/ 177751 h 182498"/>
                  <a:gd name="connsiteX30" fmla="*/ 216653 w 265550"/>
                  <a:gd name="connsiteY30" fmla="*/ 8613 h 182498"/>
                  <a:gd name="connsiteX31" fmla="*/ 216918 w 265550"/>
                  <a:gd name="connsiteY31" fmla="*/ 8613 h 182498"/>
                  <a:gd name="connsiteX32" fmla="*/ 179020 w 265550"/>
                  <a:gd name="connsiteY32" fmla="*/ 161719 h 182498"/>
                  <a:gd name="connsiteX33" fmla="*/ 154903 w 265550"/>
                  <a:gd name="connsiteY33" fmla="*/ 174278 h 182498"/>
                  <a:gd name="connsiteX34" fmla="*/ 147482 w 265550"/>
                  <a:gd name="connsiteY34" fmla="*/ 179355 h 182498"/>
                  <a:gd name="connsiteX35" fmla="*/ 151458 w 265550"/>
                  <a:gd name="connsiteY35" fmla="*/ 182561 h 182498"/>
                  <a:gd name="connsiteX36" fmla="*/ 184320 w 265550"/>
                  <a:gd name="connsiteY36" fmla="*/ 181759 h 182498"/>
                  <a:gd name="connsiteX37" fmla="*/ 217448 w 265550"/>
                  <a:gd name="connsiteY37" fmla="*/ 182561 h 182498"/>
                  <a:gd name="connsiteX38" fmla="*/ 222483 w 265550"/>
                  <a:gd name="connsiteY38" fmla="*/ 177217 h 182498"/>
                  <a:gd name="connsiteX39" fmla="*/ 215063 w 265550"/>
                  <a:gd name="connsiteY39" fmla="*/ 174278 h 182498"/>
                  <a:gd name="connsiteX40" fmla="*/ 197836 w 265550"/>
                  <a:gd name="connsiteY40" fmla="*/ 169468 h 182498"/>
                  <a:gd name="connsiteX41" fmla="*/ 199161 w 265550"/>
                  <a:gd name="connsiteY41" fmla="*/ 163055 h 182498"/>
                  <a:gd name="connsiteX42" fmla="*/ 234409 w 265550"/>
                  <a:gd name="connsiteY42" fmla="*/ 20637 h 18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5550" h="182498">
                    <a:moveTo>
                      <a:pt x="234409" y="20637"/>
                    </a:moveTo>
                    <a:cubicBezTo>
                      <a:pt x="236794" y="11018"/>
                      <a:pt x="237324" y="8346"/>
                      <a:pt x="257201" y="8346"/>
                    </a:cubicBezTo>
                    <a:cubicBezTo>
                      <a:pt x="263296" y="8346"/>
                      <a:pt x="265681" y="8346"/>
                      <a:pt x="265681" y="3002"/>
                    </a:cubicBezTo>
                    <a:cubicBezTo>
                      <a:pt x="265681" y="63"/>
                      <a:pt x="263031" y="63"/>
                      <a:pt x="258526" y="63"/>
                    </a:cubicBezTo>
                    <a:lnTo>
                      <a:pt x="223543" y="63"/>
                    </a:lnTo>
                    <a:cubicBezTo>
                      <a:pt x="216653" y="63"/>
                      <a:pt x="216388" y="63"/>
                      <a:pt x="213207" y="5140"/>
                    </a:cubicBezTo>
                    <a:lnTo>
                      <a:pt x="116475" y="157444"/>
                    </a:lnTo>
                    <a:lnTo>
                      <a:pt x="95803" y="6208"/>
                    </a:lnTo>
                    <a:cubicBezTo>
                      <a:pt x="95008" y="63"/>
                      <a:pt x="94478" y="63"/>
                      <a:pt x="87588" y="63"/>
                    </a:cubicBezTo>
                    <a:lnTo>
                      <a:pt x="51280" y="63"/>
                    </a:lnTo>
                    <a:cubicBezTo>
                      <a:pt x="46245" y="63"/>
                      <a:pt x="43329" y="63"/>
                      <a:pt x="43329" y="5140"/>
                    </a:cubicBezTo>
                    <a:cubicBezTo>
                      <a:pt x="43329" y="8346"/>
                      <a:pt x="45715" y="8346"/>
                      <a:pt x="51015" y="8346"/>
                    </a:cubicBezTo>
                    <a:cubicBezTo>
                      <a:pt x="54460" y="8346"/>
                      <a:pt x="59231" y="8613"/>
                      <a:pt x="62411" y="8880"/>
                    </a:cubicBezTo>
                    <a:cubicBezTo>
                      <a:pt x="66651" y="9415"/>
                      <a:pt x="68241" y="10216"/>
                      <a:pt x="68241" y="13156"/>
                    </a:cubicBezTo>
                    <a:cubicBezTo>
                      <a:pt x="68241" y="14224"/>
                      <a:pt x="67976" y="15026"/>
                      <a:pt x="67181" y="18232"/>
                    </a:cubicBezTo>
                    <a:lnTo>
                      <a:pt x="33524" y="154238"/>
                    </a:lnTo>
                    <a:cubicBezTo>
                      <a:pt x="30874" y="164926"/>
                      <a:pt x="26368" y="173476"/>
                      <a:pt x="4902" y="174278"/>
                    </a:cubicBezTo>
                    <a:cubicBezTo>
                      <a:pt x="3576" y="174278"/>
                      <a:pt x="131" y="174545"/>
                      <a:pt x="131" y="179355"/>
                    </a:cubicBezTo>
                    <a:cubicBezTo>
                      <a:pt x="131" y="181759"/>
                      <a:pt x="1721" y="182561"/>
                      <a:pt x="3841" y="182561"/>
                    </a:cubicBezTo>
                    <a:cubicBezTo>
                      <a:pt x="12322" y="182561"/>
                      <a:pt x="21598" y="181759"/>
                      <a:pt x="30344" y="181759"/>
                    </a:cubicBezTo>
                    <a:cubicBezTo>
                      <a:pt x="39354" y="181759"/>
                      <a:pt x="48895" y="182561"/>
                      <a:pt x="57641" y="182561"/>
                    </a:cubicBezTo>
                    <a:cubicBezTo>
                      <a:pt x="58966" y="182561"/>
                      <a:pt x="62411" y="182561"/>
                      <a:pt x="62411" y="177217"/>
                    </a:cubicBezTo>
                    <a:cubicBezTo>
                      <a:pt x="62411" y="174278"/>
                      <a:pt x="59496" y="174278"/>
                      <a:pt x="57641" y="174278"/>
                    </a:cubicBezTo>
                    <a:cubicBezTo>
                      <a:pt x="42534" y="174011"/>
                      <a:pt x="39619" y="168667"/>
                      <a:pt x="39619" y="162521"/>
                    </a:cubicBezTo>
                    <a:cubicBezTo>
                      <a:pt x="39619" y="160651"/>
                      <a:pt x="39884" y="159315"/>
                      <a:pt x="40679" y="156375"/>
                    </a:cubicBezTo>
                    <a:lnTo>
                      <a:pt x="76722" y="10751"/>
                    </a:lnTo>
                    <a:lnTo>
                      <a:pt x="76987" y="10751"/>
                    </a:lnTo>
                    <a:lnTo>
                      <a:pt x="99779" y="176415"/>
                    </a:lnTo>
                    <a:cubicBezTo>
                      <a:pt x="100309" y="179622"/>
                      <a:pt x="100574" y="182561"/>
                      <a:pt x="103754" y="182561"/>
                    </a:cubicBezTo>
                    <a:cubicBezTo>
                      <a:pt x="106669" y="182561"/>
                      <a:pt x="108259" y="179622"/>
                      <a:pt x="109585" y="177751"/>
                    </a:cubicBezTo>
                    <a:lnTo>
                      <a:pt x="216653" y="8613"/>
                    </a:lnTo>
                    <a:lnTo>
                      <a:pt x="216918" y="8613"/>
                    </a:lnTo>
                    <a:lnTo>
                      <a:pt x="179020" y="161719"/>
                    </a:lnTo>
                    <a:cubicBezTo>
                      <a:pt x="176370" y="172140"/>
                      <a:pt x="175840" y="174278"/>
                      <a:pt x="154903" y="174278"/>
                    </a:cubicBezTo>
                    <a:cubicBezTo>
                      <a:pt x="150398" y="174278"/>
                      <a:pt x="147482" y="174278"/>
                      <a:pt x="147482" y="179355"/>
                    </a:cubicBezTo>
                    <a:cubicBezTo>
                      <a:pt x="147482" y="182561"/>
                      <a:pt x="150663" y="182561"/>
                      <a:pt x="151458" y="182561"/>
                    </a:cubicBezTo>
                    <a:cubicBezTo>
                      <a:pt x="158878" y="182561"/>
                      <a:pt x="176900" y="181759"/>
                      <a:pt x="184320" y="181759"/>
                    </a:cubicBezTo>
                    <a:cubicBezTo>
                      <a:pt x="195186" y="181759"/>
                      <a:pt x="206582" y="182561"/>
                      <a:pt x="217448" y="182561"/>
                    </a:cubicBezTo>
                    <a:cubicBezTo>
                      <a:pt x="219038" y="182561"/>
                      <a:pt x="222483" y="182561"/>
                      <a:pt x="222483" y="177217"/>
                    </a:cubicBezTo>
                    <a:cubicBezTo>
                      <a:pt x="222483" y="174278"/>
                      <a:pt x="220098" y="174278"/>
                      <a:pt x="215063" y="174278"/>
                    </a:cubicBezTo>
                    <a:cubicBezTo>
                      <a:pt x="205257" y="174278"/>
                      <a:pt x="197836" y="174278"/>
                      <a:pt x="197836" y="169468"/>
                    </a:cubicBezTo>
                    <a:cubicBezTo>
                      <a:pt x="197836" y="168399"/>
                      <a:pt x="197836" y="167865"/>
                      <a:pt x="199161" y="163055"/>
                    </a:cubicBezTo>
                    <a:lnTo>
                      <a:pt x="234409" y="20637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344678-09FD-C7D1-659F-A3BCC710806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9769709" y="5557035"/>
                <a:ext cx="81997" cy="124195"/>
              </a:xfrm>
              <a:custGeom>
                <a:avLst/>
                <a:gdLst>
                  <a:gd name="connsiteX0" fmla="*/ 82138 w 81997"/>
                  <a:gd name="connsiteY0" fmla="*/ 90218 h 124195"/>
                  <a:gd name="connsiteX1" fmla="*/ 75831 w 81997"/>
                  <a:gd name="connsiteY1" fmla="*/ 90218 h 124195"/>
                  <a:gd name="connsiteX2" fmla="*/ 71007 w 81997"/>
                  <a:gd name="connsiteY2" fmla="*/ 107239 h 124195"/>
                  <a:gd name="connsiteX3" fmla="*/ 52641 w 81997"/>
                  <a:gd name="connsiteY3" fmla="*/ 108361 h 124195"/>
                  <a:gd name="connsiteX4" fmla="*/ 18507 w 81997"/>
                  <a:gd name="connsiteY4" fmla="*/ 108361 h 124195"/>
                  <a:gd name="connsiteX5" fmla="*/ 55610 w 81997"/>
                  <a:gd name="connsiteY5" fmla="*/ 76938 h 124195"/>
                  <a:gd name="connsiteX6" fmla="*/ 82138 w 81997"/>
                  <a:gd name="connsiteY6" fmla="*/ 36537 h 124195"/>
                  <a:gd name="connsiteX7" fmla="*/ 38728 w 81997"/>
                  <a:gd name="connsiteY7" fmla="*/ 64 h 124195"/>
                  <a:gd name="connsiteX8" fmla="*/ 141 w 81997"/>
                  <a:gd name="connsiteY8" fmla="*/ 33545 h 124195"/>
                  <a:gd name="connsiteX9" fmla="*/ 9973 w 81997"/>
                  <a:gd name="connsiteY9" fmla="*/ 44019 h 124195"/>
                  <a:gd name="connsiteX10" fmla="*/ 19805 w 81997"/>
                  <a:gd name="connsiteY10" fmla="*/ 34106 h 124195"/>
                  <a:gd name="connsiteX11" fmla="*/ 8860 w 81997"/>
                  <a:gd name="connsiteY11" fmla="*/ 24192 h 124195"/>
                  <a:gd name="connsiteX12" fmla="*/ 35945 w 81997"/>
                  <a:gd name="connsiteY12" fmla="*/ 6798 h 124195"/>
                  <a:gd name="connsiteX13" fmla="*/ 64143 w 81997"/>
                  <a:gd name="connsiteY13" fmla="*/ 36537 h 124195"/>
                  <a:gd name="connsiteX14" fmla="*/ 46705 w 81997"/>
                  <a:gd name="connsiteY14" fmla="*/ 72449 h 124195"/>
                  <a:gd name="connsiteX15" fmla="*/ 1996 w 81997"/>
                  <a:gd name="connsiteY15" fmla="*/ 116965 h 124195"/>
                  <a:gd name="connsiteX16" fmla="*/ 141 w 81997"/>
                  <a:gd name="connsiteY16" fmla="*/ 124259 h 124195"/>
                  <a:gd name="connsiteX17" fmla="*/ 76573 w 81997"/>
                  <a:gd name="connsiteY17" fmla="*/ 124259 h 124195"/>
                  <a:gd name="connsiteX18" fmla="*/ 82138 w 81997"/>
                  <a:gd name="connsiteY18" fmla="*/ 90218 h 1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997" h="124195">
                    <a:moveTo>
                      <a:pt x="82138" y="90218"/>
                    </a:moveTo>
                    <a:lnTo>
                      <a:pt x="75831" y="90218"/>
                    </a:lnTo>
                    <a:cubicBezTo>
                      <a:pt x="75274" y="94333"/>
                      <a:pt x="73419" y="105368"/>
                      <a:pt x="71007" y="107239"/>
                    </a:cubicBezTo>
                    <a:cubicBezTo>
                      <a:pt x="69523" y="108361"/>
                      <a:pt x="55239" y="108361"/>
                      <a:pt x="52641" y="108361"/>
                    </a:cubicBezTo>
                    <a:lnTo>
                      <a:pt x="18507" y="108361"/>
                    </a:lnTo>
                    <a:cubicBezTo>
                      <a:pt x="37986" y="90966"/>
                      <a:pt x="44479" y="85729"/>
                      <a:pt x="55610" y="76938"/>
                    </a:cubicBezTo>
                    <a:cubicBezTo>
                      <a:pt x="69338" y="65903"/>
                      <a:pt x="82138" y="54306"/>
                      <a:pt x="82138" y="36537"/>
                    </a:cubicBezTo>
                    <a:cubicBezTo>
                      <a:pt x="82138" y="13905"/>
                      <a:pt x="62474" y="64"/>
                      <a:pt x="38728" y="64"/>
                    </a:cubicBezTo>
                    <a:cubicBezTo>
                      <a:pt x="15724" y="64"/>
                      <a:pt x="141" y="16337"/>
                      <a:pt x="141" y="33545"/>
                    </a:cubicBezTo>
                    <a:cubicBezTo>
                      <a:pt x="141" y="43084"/>
                      <a:pt x="8118" y="44019"/>
                      <a:pt x="9973" y="44019"/>
                    </a:cubicBezTo>
                    <a:cubicBezTo>
                      <a:pt x="14425" y="44019"/>
                      <a:pt x="19805" y="40839"/>
                      <a:pt x="19805" y="34106"/>
                    </a:cubicBezTo>
                    <a:cubicBezTo>
                      <a:pt x="19805" y="30739"/>
                      <a:pt x="18507" y="24192"/>
                      <a:pt x="8860" y="24192"/>
                    </a:cubicBezTo>
                    <a:cubicBezTo>
                      <a:pt x="14611" y="10913"/>
                      <a:pt x="27226" y="6798"/>
                      <a:pt x="35945" y="6798"/>
                    </a:cubicBezTo>
                    <a:cubicBezTo>
                      <a:pt x="54497" y="6798"/>
                      <a:pt x="64143" y="21387"/>
                      <a:pt x="64143" y="36537"/>
                    </a:cubicBezTo>
                    <a:cubicBezTo>
                      <a:pt x="64143" y="52810"/>
                      <a:pt x="52641" y="65716"/>
                      <a:pt x="46705" y="72449"/>
                    </a:cubicBezTo>
                    <a:lnTo>
                      <a:pt x="1996" y="116965"/>
                    </a:lnTo>
                    <a:cubicBezTo>
                      <a:pt x="141" y="118648"/>
                      <a:pt x="141" y="119022"/>
                      <a:pt x="141" y="124259"/>
                    </a:cubicBezTo>
                    <a:lnTo>
                      <a:pt x="76573" y="124259"/>
                    </a:lnTo>
                    <a:lnTo>
                      <a:pt x="82138" y="90218"/>
                    </a:ln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5CA8124-FE4E-F523-514E-0161B9050B99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892019" y="5440750"/>
                <a:ext cx="61484" cy="267200"/>
              </a:xfrm>
              <a:custGeom>
                <a:avLst/>
                <a:gdLst>
                  <a:gd name="connsiteX0" fmla="*/ 61630 w 61484"/>
                  <a:gd name="connsiteY0" fmla="*/ 133663 h 267200"/>
                  <a:gd name="connsiteX1" fmla="*/ 44139 w 61484"/>
                  <a:gd name="connsiteY1" fmla="*/ 50297 h 267200"/>
                  <a:gd name="connsiteX2" fmla="*/ 2796 w 61484"/>
                  <a:gd name="connsiteY2" fmla="*/ 63 h 267200"/>
                  <a:gd name="connsiteX3" fmla="*/ 145 w 61484"/>
                  <a:gd name="connsiteY3" fmla="*/ 2735 h 267200"/>
                  <a:gd name="connsiteX4" fmla="*/ 5181 w 61484"/>
                  <a:gd name="connsiteY4" fmla="*/ 8880 h 267200"/>
                  <a:gd name="connsiteX5" fmla="*/ 46259 w 61484"/>
                  <a:gd name="connsiteY5" fmla="*/ 133663 h 267200"/>
                  <a:gd name="connsiteX6" fmla="*/ 3591 w 61484"/>
                  <a:gd name="connsiteY6" fmla="*/ 260049 h 267200"/>
                  <a:gd name="connsiteX7" fmla="*/ 145 w 61484"/>
                  <a:gd name="connsiteY7" fmla="*/ 264592 h 267200"/>
                  <a:gd name="connsiteX8" fmla="*/ 2796 w 61484"/>
                  <a:gd name="connsiteY8" fmla="*/ 267264 h 267200"/>
                  <a:gd name="connsiteX9" fmla="*/ 44934 w 61484"/>
                  <a:gd name="connsiteY9" fmla="*/ 215160 h 267200"/>
                  <a:gd name="connsiteX10" fmla="*/ 61630 w 61484"/>
                  <a:gd name="connsiteY10" fmla="*/ 133663 h 26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84" h="267200">
                    <a:moveTo>
                      <a:pt x="61630" y="133663"/>
                    </a:moveTo>
                    <a:cubicBezTo>
                      <a:pt x="61630" y="112822"/>
                      <a:pt x="58715" y="80490"/>
                      <a:pt x="44139" y="50297"/>
                    </a:cubicBezTo>
                    <a:cubicBezTo>
                      <a:pt x="28237" y="17431"/>
                      <a:pt x="5446" y="63"/>
                      <a:pt x="2796" y="63"/>
                    </a:cubicBezTo>
                    <a:cubicBezTo>
                      <a:pt x="1205" y="63"/>
                      <a:pt x="145" y="1132"/>
                      <a:pt x="145" y="2735"/>
                    </a:cubicBezTo>
                    <a:cubicBezTo>
                      <a:pt x="145" y="3536"/>
                      <a:pt x="145" y="4071"/>
                      <a:pt x="5181" y="8880"/>
                    </a:cubicBezTo>
                    <a:cubicBezTo>
                      <a:pt x="31153" y="35333"/>
                      <a:pt x="46259" y="77818"/>
                      <a:pt x="46259" y="133663"/>
                    </a:cubicBezTo>
                    <a:cubicBezTo>
                      <a:pt x="46259" y="179355"/>
                      <a:pt x="36453" y="226382"/>
                      <a:pt x="3591" y="260049"/>
                    </a:cubicBezTo>
                    <a:cubicBezTo>
                      <a:pt x="145" y="263256"/>
                      <a:pt x="145" y="263790"/>
                      <a:pt x="145" y="264592"/>
                    </a:cubicBezTo>
                    <a:cubicBezTo>
                      <a:pt x="145" y="266195"/>
                      <a:pt x="1205" y="267264"/>
                      <a:pt x="2796" y="267264"/>
                    </a:cubicBezTo>
                    <a:cubicBezTo>
                      <a:pt x="5446" y="267264"/>
                      <a:pt x="29298" y="249094"/>
                      <a:pt x="44934" y="215160"/>
                    </a:cubicBezTo>
                    <a:cubicBezTo>
                      <a:pt x="58450" y="185767"/>
                      <a:pt x="61630" y="156108"/>
                      <a:pt x="61630" y="1336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45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E7FF59E7-757C-578D-DFAF-D4F2A7F95B22}"/>
              </a:ext>
            </a:extLst>
          </p:cNvPr>
          <p:cNvSpPr txBox="1"/>
          <p:nvPr/>
        </p:nvSpPr>
        <p:spPr>
          <a:xfrm>
            <a:off x="498054" y="2262617"/>
            <a:ext cx="839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Intuition: </a:t>
            </a:r>
            <a:r>
              <a:rPr lang="en-US" sz="2400" dirty="0"/>
              <a:t>It’s hard to produce a ciphertext collision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C429D3A-C424-56BB-1F07-9619C3E8A586}"/>
              </a:ext>
            </a:extLst>
          </p:cNvPr>
          <p:cNvSpPr txBox="1"/>
          <p:nvPr/>
        </p:nvSpPr>
        <p:spPr>
          <a:xfrm>
            <a:off x="152738" y="6135979"/>
            <a:ext cx="917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schemes (GCM, CCM, ChaCha20/Poly1305) are all broken </a:t>
            </a:r>
            <a:r>
              <a:rPr lang="en-US" sz="1600" dirty="0">
                <a:solidFill>
                  <a:srgbClr val="7030A0"/>
                </a:solidFill>
              </a:rPr>
              <a:t>[GLR17, MLGR23]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70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789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The Current Landscape of Committing AE</a:t>
            </a:r>
            <a:endParaRPr lang="en-US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971AFF-D2C3-CC2B-8D8B-0ADDC1B6139B}"/>
              </a:ext>
            </a:extLst>
          </p:cNvPr>
          <p:cNvCxnSpPr>
            <a:cxnSpLocks/>
          </p:cNvCxnSpPr>
          <p:nvPr/>
        </p:nvCxnSpPr>
        <p:spPr>
          <a:xfrm flipV="1">
            <a:off x="703385" y="1392702"/>
            <a:ext cx="0" cy="4339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BABFC8-7938-3464-5FA8-4995B746E462}"/>
              </a:ext>
            </a:extLst>
          </p:cNvPr>
          <p:cNvCxnSpPr>
            <a:cxnSpLocks/>
          </p:cNvCxnSpPr>
          <p:nvPr/>
        </p:nvCxnSpPr>
        <p:spPr>
          <a:xfrm>
            <a:off x="703385" y="5732667"/>
            <a:ext cx="8328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599C4C-E19D-D4BE-958F-52702C9171F5}"/>
              </a:ext>
            </a:extLst>
          </p:cNvPr>
          <p:cNvSpPr txBox="1"/>
          <p:nvPr/>
        </p:nvSpPr>
        <p:spPr>
          <a:xfrm>
            <a:off x="222387" y="896033"/>
            <a:ext cx="466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Committing security (bits)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5A223-4F6C-B484-B947-48D3D9E9A965}"/>
              </a:ext>
            </a:extLst>
          </p:cNvPr>
          <p:cNvSpPr txBox="1"/>
          <p:nvPr/>
        </p:nvSpPr>
        <p:spPr>
          <a:xfrm>
            <a:off x="6228686" y="5861836"/>
            <a:ext cx="466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Expansion |</a:t>
            </a:r>
            <a:r>
              <a:rPr lang="en-US" sz="2400" dirty="0">
                <a:latin typeface="cmmi10" panose="020B0500000000000000" pitchFamily="34" charset="0"/>
              </a:rPr>
              <a:t>C</a:t>
            </a:r>
            <a:r>
              <a:rPr lang="en-US" sz="2400" dirty="0"/>
              <a:t>| - |</a:t>
            </a:r>
            <a:r>
              <a:rPr lang="en-US" sz="2400" dirty="0">
                <a:latin typeface="cmmi10" panose="020B0500000000000000" pitchFamily="34" charset="0"/>
              </a:rPr>
              <a:t>M</a:t>
            </a:r>
            <a:r>
              <a:rPr lang="en-US" sz="2400" dirty="0"/>
              <a:t>|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44D8EF-55CA-30C2-05B6-9B12C7026367}"/>
              </a:ext>
            </a:extLst>
          </p:cNvPr>
          <p:cNvSpPr/>
          <p:nvPr/>
        </p:nvSpPr>
        <p:spPr>
          <a:xfrm>
            <a:off x="1687484" y="5485290"/>
            <a:ext cx="442869" cy="4616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09C4F-D038-3B5F-B102-406338AB207C}"/>
              </a:ext>
            </a:extLst>
          </p:cNvPr>
          <p:cNvSpPr txBox="1"/>
          <p:nvPr/>
        </p:nvSpPr>
        <p:spPr>
          <a:xfrm>
            <a:off x="843722" y="5234498"/>
            <a:ext cx="121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C8FB5-4A85-00B0-9ABF-9C807FD81C4F}"/>
              </a:ext>
            </a:extLst>
          </p:cNvPr>
          <p:cNvSpPr txBox="1"/>
          <p:nvPr/>
        </p:nvSpPr>
        <p:spPr>
          <a:xfrm>
            <a:off x="1585368" y="5934805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r>
              <a:rPr lang="en-US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BBC4D-D73C-D4F8-37A8-9ED189899F81}"/>
              </a:ext>
            </a:extLst>
          </p:cNvPr>
          <p:cNvSpPr txBox="1"/>
          <p:nvPr/>
        </p:nvSpPr>
        <p:spPr>
          <a:xfrm>
            <a:off x="3067473" y="5934805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en-US" sz="20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64191-71B7-E3EB-D8E3-922AD33619A8}"/>
              </a:ext>
            </a:extLst>
          </p:cNvPr>
          <p:cNvSpPr txBox="1"/>
          <p:nvPr/>
        </p:nvSpPr>
        <p:spPr>
          <a:xfrm>
            <a:off x="4618268" y="5928228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r>
              <a:rPr lang="en-US" sz="20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0E764-BBE0-60C0-398D-E06EE1A64288}"/>
              </a:ext>
            </a:extLst>
          </p:cNvPr>
          <p:cNvSpPr txBox="1"/>
          <p:nvPr/>
        </p:nvSpPr>
        <p:spPr>
          <a:xfrm>
            <a:off x="174584" y="3179103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96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496287-8DC8-0D51-EC0E-A760DF1EE046}"/>
              </a:ext>
            </a:extLst>
          </p:cNvPr>
          <p:cNvCxnSpPr/>
          <p:nvPr/>
        </p:nvCxnSpPr>
        <p:spPr>
          <a:xfrm flipV="1">
            <a:off x="703385" y="3379158"/>
            <a:ext cx="8113289" cy="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CDADE9-F70A-374E-E3F9-73A485044F36}"/>
              </a:ext>
            </a:extLst>
          </p:cNvPr>
          <p:cNvSpPr txBox="1"/>
          <p:nvPr/>
        </p:nvSpPr>
        <p:spPr>
          <a:xfrm>
            <a:off x="185066" y="5461858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A0A682-17D2-3CE3-A31E-D496D926B5EF}"/>
              </a:ext>
            </a:extLst>
          </p:cNvPr>
          <p:cNvSpPr txBox="1"/>
          <p:nvPr/>
        </p:nvSpPr>
        <p:spPr>
          <a:xfrm>
            <a:off x="64673" y="2259243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C8E6A-5978-FE03-F4D5-EF36307A8EC8}"/>
              </a:ext>
            </a:extLst>
          </p:cNvPr>
          <p:cNvCxnSpPr/>
          <p:nvPr/>
        </p:nvCxnSpPr>
        <p:spPr>
          <a:xfrm flipV="1">
            <a:off x="703385" y="2457046"/>
            <a:ext cx="8113289" cy="22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4FCEC1D-C370-5EEF-2F32-7B82F6343F1A}"/>
              </a:ext>
            </a:extLst>
          </p:cNvPr>
          <p:cNvSpPr/>
          <p:nvPr/>
        </p:nvSpPr>
        <p:spPr>
          <a:xfrm>
            <a:off x="4694862" y="3131979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1782C-029F-4956-FA87-32D8D390EF02}"/>
              </a:ext>
            </a:extLst>
          </p:cNvPr>
          <p:cNvSpPr txBox="1"/>
          <p:nvPr/>
        </p:nvSpPr>
        <p:spPr>
          <a:xfrm>
            <a:off x="4270122" y="3593639"/>
            <a:ext cx="31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Padding fix </a:t>
            </a:r>
            <a:r>
              <a:rPr lang="en-US" dirty="0">
                <a:solidFill>
                  <a:srgbClr val="7030A0"/>
                </a:solidFill>
              </a:rPr>
              <a:t>[ADG+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0D1D0E-135C-B105-7899-9D1A6320E53E}"/>
              </a:ext>
            </a:extLst>
          </p:cNvPr>
          <p:cNvSpPr/>
          <p:nvPr/>
        </p:nvSpPr>
        <p:spPr>
          <a:xfrm>
            <a:off x="4698655" y="2244382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20C8-108B-FF96-085E-565800296A98}"/>
              </a:ext>
            </a:extLst>
          </p:cNvPr>
          <p:cNvSpPr txBox="1"/>
          <p:nvPr/>
        </p:nvSpPr>
        <p:spPr>
          <a:xfrm>
            <a:off x="5149558" y="1858159"/>
            <a:ext cx="43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libsodium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97385C-2015-F344-B9F5-E58929C1C12A}"/>
              </a:ext>
            </a:extLst>
          </p:cNvPr>
          <p:cNvSpPr txBox="1"/>
          <p:nvPr/>
        </p:nvSpPr>
        <p:spPr>
          <a:xfrm>
            <a:off x="3093605" y="1687592"/>
            <a:ext cx="31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CTX </a:t>
            </a:r>
            <a:r>
              <a:rPr lang="en-US" dirty="0">
                <a:solidFill>
                  <a:srgbClr val="7030A0"/>
                </a:solidFill>
              </a:rPr>
              <a:t>[C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R22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2EBDF4-658F-6DDC-6F5A-5D6EB4023809}"/>
              </a:ext>
            </a:extLst>
          </p:cNvPr>
          <p:cNvCxnSpPr/>
          <p:nvPr/>
        </p:nvCxnSpPr>
        <p:spPr>
          <a:xfrm>
            <a:off x="703385" y="4282664"/>
            <a:ext cx="8113289" cy="60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3CCDFC-FE71-6FA3-ECF1-99B07F11379E}"/>
              </a:ext>
            </a:extLst>
          </p:cNvPr>
          <p:cNvSpPr txBox="1"/>
          <p:nvPr/>
        </p:nvSpPr>
        <p:spPr>
          <a:xfrm>
            <a:off x="174584" y="4038781"/>
            <a:ext cx="65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DD52D9-D985-A1A8-D81B-81639A62F099}"/>
              </a:ext>
            </a:extLst>
          </p:cNvPr>
          <p:cNvSpPr/>
          <p:nvPr/>
        </p:nvSpPr>
        <p:spPr>
          <a:xfrm>
            <a:off x="1725769" y="4057917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F59E3D-9376-772C-AAB3-E91C7EC0AB9A}"/>
              </a:ext>
            </a:extLst>
          </p:cNvPr>
          <p:cNvSpPr txBox="1"/>
          <p:nvPr/>
        </p:nvSpPr>
        <p:spPr>
          <a:xfrm>
            <a:off x="2071245" y="4463049"/>
            <a:ext cx="963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[BH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dirty="0">
                <a:solidFill>
                  <a:srgbClr val="7030A0"/>
                </a:solidFill>
              </a:rPr>
              <a:t>]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00D1D0E-135C-B105-7899-9D1A6320E53E}"/>
              </a:ext>
            </a:extLst>
          </p:cNvPr>
          <p:cNvSpPr/>
          <p:nvPr/>
        </p:nvSpPr>
        <p:spPr>
          <a:xfrm>
            <a:off x="3232585" y="2226216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48AC33-575E-FBD2-9D78-2BDEA56CECDC}"/>
              </a:ext>
            </a:extLst>
          </p:cNvPr>
          <p:cNvSpPr txBox="1"/>
          <p:nvPr/>
        </p:nvSpPr>
        <p:spPr>
          <a:xfrm>
            <a:off x="1453324" y="1614979"/>
            <a:ext cx="243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Goal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D4DB01-424F-186A-CA8E-21DA4E19C864}"/>
              </a:ext>
            </a:extLst>
          </p:cNvPr>
          <p:cNvSpPr/>
          <p:nvPr/>
        </p:nvSpPr>
        <p:spPr>
          <a:xfrm>
            <a:off x="1673328" y="2182603"/>
            <a:ext cx="442869" cy="461660"/>
          </a:xfrm>
          <a:prstGeom prst="ellipse">
            <a:avLst/>
          </a:prstGeom>
          <a:solidFill>
            <a:srgbClr val="FF898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40E764-BBE0-60C0-398D-E06EE1A64288}"/>
              </a:ext>
            </a:extLst>
          </p:cNvPr>
          <p:cNvSpPr txBox="1"/>
          <p:nvPr/>
        </p:nvSpPr>
        <p:spPr>
          <a:xfrm>
            <a:off x="174584" y="3187095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96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496287-8DC8-0D51-EC0E-A760DF1EE046}"/>
              </a:ext>
            </a:extLst>
          </p:cNvPr>
          <p:cNvCxnSpPr/>
          <p:nvPr/>
        </p:nvCxnSpPr>
        <p:spPr>
          <a:xfrm flipV="1">
            <a:off x="703385" y="3387150"/>
            <a:ext cx="8113289" cy="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4FCEC1D-C370-5EEF-2F32-7B82F6343F1A}"/>
              </a:ext>
            </a:extLst>
          </p:cNvPr>
          <p:cNvSpPr/>
          <p:nvPr/>
        </p:nvSpPr>
        <p:spPr>
          <a:xfrm>
            <a:off x="4706689" y="3139971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01782C-029F-4956-FA87-32D8D390EF02}"/>
              </a:ext>
            </a:extLst>
          </p:cNvPr>
          <p:cNvSpPr txBox="1"/>
          <p:nvPr/>
        </p:nvSpPr>
        <p:spPr>
          <a:xfrm>
            <a:off x="4270122" y="3601631"/>
            <a:ext cx="31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Padding fix </a:t>
            </a:r>
            <a:r>
              <a:rPr lang="en-US" dirty="0">
                <a:solidFill>
                  <a:srgbClr val="7030A0"/>
                </a:solidFill>
              </a:rPr>
              <a:t>[ADG+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2655-FE9C-2609-D615-4EE3FD8CD286}"/>
              </a:ext>
            </a:extLst>
          </p:cNvPr>
          <p:cNvSpPr txBox="1"/>
          <p:nvPr/>
        </p:nvSpPr>
        <p:spPr>
          <a:xfrm>
            <a:off x="3653697" y="4588556"/>
            <a:ext cx="4987087" cy="872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Want:  ≥ </a:t>
            </a:r>
            <a:r>
              <a:rPr lang="en-US" dirty="0"/>
              <a:t>80-bit security (preferably 128-bit), as attacks here are </a:t>
            </a:r>
            <a:r>
              <a:rPr lang="en-US" b="1" dirty="0">
                <a:solidFill>
                  <a:srgbClr val="0000CC"/>
                </a:solidFill>
              </a:rPr>
              <a:t>offline</a:t>
            </a:r>
            <a:r>
              <a:rPr lang="en-US" dirty="0">
                <a:solidFill>
                  <a:srgbClr val="0000CC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01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61286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Why Should We Care? </a:t>
            </a:r>
          </a:p>
          <a:p>
            <a:pPr lvl="0"/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Having 32B Expansion is Undesirable</a:t>
            </a:r>
            <a:endParaRPr lang="en-US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038" y="1815767"/>
            <a:ext cx="2827865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Legacy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16B tags are ubiquitous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1684" y="1815767"/>
            <a:ext cx="2350910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Real-time app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81375" y="1815767"/>
            <a:ext cx="3378196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Energy-constrained device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13" name="Picture 12" descr="Evita la censura de VoIP con VoiceGuard ~ Security By Defaul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79" y="2809188"/>
            <a:ext cx="1049922" cy="1058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0948" y="2255786"/>
            <a:ext cx="22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Commonly 10B tags</a:t>
            </a:r>
          </a:p>
        </p:txBody>
      </p:sp>
      <p:pic>
        <p:nvPicPr>
          <p:cNvPr id="16" name="Picture 15" descr="LPWA-Netzwerke: Die Basis für das Internet der Dinge | Telefónic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41" y="2763022"/>
            <a:ext cx="1889163" cy="1089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" y="2860213"/>
            <a:ext cx="1509849" cy="10070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49567" y="2255786"/>
            <a:ext cx="35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[Struik13]: </a:t>
            </a:r>
            <a:r>
              <a:rPr lang="en-US" dirty="0"/>
              <a:t>Short tags save energy</a:t>
            </a:r>
          </a:p>
        </p:txBody>
      </p:sp>
    </p:spTree>
    <p:extLst>
      <p:ext uri="{BB962C8B-B14F-4D97-AF65-F5344CB8AC3E}">
        <p14:creationId xmlns:p14="http://schemas.microsoft.com/office/powerpoint/2010/main" val="33317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887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The Goal Seems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Impossible </a:t>
            </a:r>
            <a:r>
              <a:rPr lang="en-US" sz="2800" b="1" dirty="0">
                <a:latin typeface="Georgia" panose="02040502050405020303" pitchFamily="18" charset="0"/>
              </a:rPr>
              <a:t>At The First Glance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180255" y="-136327"/>
            <a:ext cx="199663" cy="2037147"/>
          </a:xfrm>
          <a:prstGeom prst="leftBrace">
            <a:avLst>
              <a:gd name="adj1" fmla="val 829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0185" y="972463"/>
            <a:ext cx="39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for empty message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584" y="1497851"/>
            <a:ext cx="52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Birthday attack </a:t>
            </a:r>
            <a:r>
              <a:rPr lang="en-US" sz="2000" dirty="0"/>
              <a:t>on committing security: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45587" y="2097875"/>
            <a:ext cx="7652930" cy="2372171"/>
            <a:chOff x="745587" y="2209635"/>
            <a:chExt cx="7652930" cy="2372171"/>
          </a:xfrm>
        </p:grpSpPr>
        <p:sp>
          <p:nvSpPr>
            <p:cNvPr id="9" name="Rectangle 8"/>
            <p:cNvSpPr/>
            <p:nvPr/>
          </p:nvSpPr>
          <p:spPr>
            <a:xfrm>
              <a:off x="745587" y="2359038"/>
              <a:ext cx="1762246" cy="4832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43" y="2471245"/>
              <a:ext cx="1540278" cy="29579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636271" y="2283799"/>
              <a:ext cx="1762246" cy="483243"/>
            </a:xfrm>
            <a:prstGeom prst="rect">
              <a:avLst/>
            </a:prstGeom>
            <a:solidFill>
              <a:srgbClr val="E1E1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227" y="2396006"/>
              <a:ext cx="1534059" cy="30645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65357" y="2359038"/>
              <a:ext cx="1762246" cy="483243"/>
            </a:xfrm>
            <a:prstGeom prst="rect">
              <a:avLst/>
            </a:prstGeom>
            <a:solidFill>
              <a:srgbClr val="CDFFD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314" y="2471245"/>
              <a:ext cx="1540277" cy="29579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85127" y="2209635"/>
              <a:ext cx="1360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13322" y="4086482"/>
              <a:ext cx="1453489" cy="48324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3544" y="4120141"/>
              <a:ext cx="1511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Collison?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84460" y="3176710"/>
              <a:ext cx="2083981" cy="850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021284" y="3001374"/>
              <a:ext cx="660331" cy="988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360994" y="3017617"/>
              <a:ext cx="1862535" cy="9934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381121" y="3495782"/>
              <a:ext cx="1126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1449" y="3092856"/>
              <a:ext cx="1126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1988" y="3305527"/>
              <a:ext cx="1126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CA24C0-BFF7-AFB7-8816-934A3ABF03D9}"/>
              </a:ext>
            </a:extLst>
          </p:cNvPr>
          <p:cNvSpPr txBox="1"/>
          <p:nvPr/>
        </p:nvSpPr>
        <p:spPr>
          <a:xfrm>
            <a:off x="369453" y="5235043"/>
            <a:ext cx="8624324" cy="456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Implication</a:t>
            </a:r>
            <a:r>
              <a:rPr lang="en-US" dirty="0"/>
              <a:t>: </a:t>
            </a:r>
            <a:r>
              <a:rPr lang="en-US" sz="1800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-bit expansion, can have at best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/2 bits of committing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4" y="208283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Implication of The Birthday Attack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971AFF-D2C3-CC2B-8D8B-0ADDC1B6139B}"/>
              </a:ext>
            </a:extLst>
          </p:cNvPr>
          <p:cNvCxnSpPr>
            <a:cxnSpLocks/>
          </p:cNvCxnSpPr>
          <p:nvPr/>
        </p:nvCxnSpPr>
        <p:spPr>
          <a:xfrm flipV="1">
            <a:off x="638712" y="1956582"/>
            <a:ext cx="0" cy="4339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BABFC8-7938-3464-5FA8-4995B746E462}"/>
              </a:ext>
            </a:extLst>
          </p:cNvPr>
          <p:cNvCxnSpPr>
            <a:cxnSpLocks/>
          </p:cNvCxnSpPr>
          <p:nvPr/>
        </p:nvCxnSpPr>
        <p:spPr>
          <a:xfrm>
            <a:off x="638712" y="6296547"/>
            <a:ext cx="8328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599C4C-E19D-D4BE-958F-52702C9171F5}"/>
              </a:ext>
            </a:extLst>
          </p:cNvPr>
          <p:cNvSpPr txBox="1"/>
          <p:nvPr/>
        </p:nvSpPr>
        <p:spPr>
          <a:xfrm>
            <a:off x="120393" y="1011002"/>
            <a:ext cx="4661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Committing </a:t>
            </a:r>
          </a:p>
          <a:p>
            <a:r>
              <a:rPr lang="en-US" sz="2400" dirty="0"/>
              <a:t>security (bits)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5A223-4F6C-B484-B947-48D3D9E9A965}"/>
              </a:ext>
            </a:extLst>
          </p:cNvPr>
          <p:cNvSpPr txBox="1"/>
          <p:nvPr/>
        </p:nvSpPr>
        <p:spPr>
          <a:xfrm>
            <a:off x="7271614" y="6289779"/>
            <a:ext cx="466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Expansion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C8FB5-4A85-00B0-9ABF-9C807FD81C4F}"/>
              </a:ext>
            </a:extLst>
          </p:cNvPr>
          <p:cNvSpPr txBox="1"/>
          <p:nvPr/>
        </p:nvSpPr>
        <p:spPr>
          <a:xfrm>
            <a:off x="2130357" y="6360948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r>
              <a:rPr lang="en-US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BBC4D-D73C-D4F8-37A8-9ED189899F81}"/>
              </a:ext>
            </a:extLst>
          </p:cNvPr>
          <p:cNvSpPr txBox="1"/>
          <p:nvPr/>
        </p:nvSpPr>
        <p:spPr>
          <a:xfrm>
            <a:off x="4173249" y="6355722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r>
              <a:rPr lang="en-US" sz="20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DADE9-F70A-374E-E3F9-73A485044F36}"/>
              </a:ext>
            </a:extLst>
          </p:cNvPr>
          <p:cNvSpPr txBox="1"/>
          <p:nvPr/>
        </p:nvSpPr>
        <p:spPr>
          <a:xfrm>
            <a:off x="120393" y="6025738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A0A682-17D2-3CE3-A31E-D496D926B5EF}"/>
              </a:ext>
            </a:extLst>
          </p:cNvPr>
          <p:cNvSpPr txBox="1"/>
          <p:nvPr/>
        </p:nvSpPr>
        <p:spPr>
          <a:xfrm>
            <a:off x="0" y="2823123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C8E6A-5978-FE03-F4D5-EF36307A8EC8}"/>
              </a:ext>
            </a:extLst>
          </p:cNvPr>
          <p:cNvCxnSpPr/>
          <p:nvPr/>
        </p:nvCxnSpPr>
        <p:spPr>
          <a:xfrm flipV="1">
            <a:off x="638712" y="3020926"/>
            <a:ext cx="8113289" cy="22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97385C-2015-F344-B9F5-E58929C1C12A}"/>
              </a:ext>
            </a:extLst>
          </p:cNvPr>
          <p:cNvSpPr txBox="1"/>
          <p:nvPr/>
        </p:nvSpPr>
        <p:spPr>
          <a:xfrm>
            <a:off x="4384280" y="3231492"/>
            <a:ext cx="31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CTX </a:t>
            </a:r>
            <a:r>
              <a:rPr lang="en-US" dirty="0">
                <a:solidFill>
                  <a:srgbClr val="7030A0"/>
                </a:solidFill>
              </a:rPr>
              <a:t>[C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R22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2EBDF4-658F-6DDC-6F5A-5D6EB4023809}"/>
              </a:ext>
            </a:extLst>
          </p:cNvPr>
          <p:cNvCxnSpPr/>
          <p:nvPr/>
        </p:nvCxnSpPr>
        <p:spPr>
          <a:xfrm>
            <a:off x="638712" y="4846544"/>
            <a:ext cx="8113289" cy="60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3CCDFC-FE71-6FA3-ECF1-99B07F11379E}"/>
              </a:ext>
            </a:extLst>
          </p:cNvPr>
          <p:cNvSpPr txBox="1"/>
          <p:nvPr/>
        </p:nvSpPr>
        <p:spPr>
          <a:xfrm>
            <a:off x="109911" y="4602661"/>
            <a:ext cx="65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DD52D9-D985-A1A8-D81B-81639A62F099}"/>
              </a:ext>
            </a:extLst>
          </p:cNvPr>
          <p:cNvSpPr/>
          <p:nvPr/>
        </p:nvSpPr>
        <p:spPr>
          <a:xfrm>
            <a:off x="2252358" y="4620132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F59E3D-9376-772C-AAB3-E91C7EC0AB9A}"/>
              </a:ext>
            </a:extLst>
          </p:cNvPr>
          <p:cNvSpPr txBox="1"/>
          <p:nvPr/>
        </p:nvSpPr>
        <p:spPr>
          <a:xfrm>
            <a:off x="2440865" y="5081792"/>
            <a:ext cx="963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[BH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dirty="0">
                <a:solidFill>
                  <a:srgbClr val="7030A0"/>
                </a:solidFill>
              </a:rPr>
              <a:t>]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0D1D0E-135C-B105-7899-9D1A6320E53E}"/>
              </a:ext>
            </a:extLst>
          </p:cNvPr>
          <p:cNvSpPr/>
          <p:nvPr/>
        </p:nvSpPr>
        <p:spPr>
          <a:xfrm>
            <a:off x="4167295" y="2740245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645345" y="2453918"/>
            <a:ext cx="3976543" cy="3835859"/>
          </a:xfrm>
          <a:prstGeom prst="rtTriangl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2188" y="3473053"/>
            <a:ext cx="218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Can’t get here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</a:rPr>
              <a:t>unconditionally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9BBC4D-D73C-D4F8-37A8-9ED189899F81}"/>
              </a:ext>
            </a:extLst>
          </p:cNvPr>
          <p:cNvSpPr txBox="1"/>
          <p:nvPr/>
        </p:nvSpPr>
        <p:spPr>
          <a:xfrm>
            <a:off x="6416993" y="6353956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r>
              <a:rPr lang="en-US" sz="2000" dirty="0"/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0D1D0E-135C-B105-7899-9D1A6320E53E}"/>
              </a:ext>
            </a:extLst>
          </p:cNvPr>
          <p:cNvSpPr/>
          <p:nvPr/>
        </p:nvSpPr>
        <p:spPr>
          <a:xfrm>
            <a:off x="6489646" y="2766449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9D20C8-108B-FF96-085E-565800296A98}"/>
              </a:ext>
            </a:extLst>
          </p:cNvPr>
          <p:cNvSpPr txBox="1"/>
          <p:nvPr/>
        </p:nvSpPr>
        <p:spPr>
          <a:xfrm>
            <a:off x="6920008" y="2388403"/>
            <a:ext cx="43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libsodium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7D4DB01-424F-186A-CA8E-21DA4E19C864}"/>
              </a:ext>
            </a:extLst>
          </p:cNvPr>
          <p:cNvSpPr/>
          <p:nvPr/>
        </p:nvSpPr>
        <p:spPr>
          <a:xfrm>
            <a:off x="2137742" y="2761573"/>
            <a:ext cx="442869" cy="461660"/>
          </a:xfrm>
          <a:prstGeom prst="ellipse">
            <a:avLst/>
          </a:prstGeom>
          <a:solidFill>
            <a:srgbClr val="FF898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617960" y="1223488"/>
            <a:ext cx="6274580" cy="959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[NSS24]: </a:t>
            </a:r>
            <a:r>
              <a:rPr lang="en-US" sz="2000" dirty="0"/>
              <a:t>Bypass impossibility by assuming msg has </a:t>
            </a:r>
            <a:r>
              <a:rPr lang="en-US" sz="2000" b="1" dirty="0"/>
              <a:t>enough</a:t>
            </a:r>
            <a:r>
              <a:rPr lang="en-US" sz="2000" dirty="0"/>
              <a:t> redundancy that is </a:t>
            </a:r>
            <a:r>
              <a:rPr lang="en-US" sz="2000" b="1" dirty="0"/>
              <a:t>known</a:t>
            </a:r>
            <a:r>
              <a:rPr lang="en-US" sz="2000" dirty="0"/>
              <a:t> to encryption 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580611" y="2218701"/>
            <a:ext cx="1206530" cy="580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048AC33-575E-FBD2-9D78-2BDEA56CECDC}"/>
              </a:ext>
            </a:extLst>
          </p:cNvPr>
          <p:cNvSpPr txBox="1"/>
          <p:nvPr/>
        </p:nvSpPr>
        <p:spPr>
          <a:xfrm>
            <a:off x="1217220" y="2463143"/>
            <a:ext cx="243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Goal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4FCEC1D-C370-5EEF-2F32-7B82F6343F1A}"/>
              </a:ext>
            </a:extLst>
          </p:cNvPr>
          <p:cNvSpPr/>
          <p:nvPr/>
        </p:nvSpPr>
        <p:spPr>
          <a:xfrm>
            <a:off x="6511310" y="3629994"/>
            <a:ext cx="442869" cy="461660"/>
          </a:xfrm>
          <a:prstGeom prst="ellipse">
            <a:avLst/>
          </a:prstGeom>
          <a:solidFill>
            <a:srgbClr val="B7B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01782C-029F-4956-FA87-32D8D390EF02}"/>
              </a:ext>
            </a:extLst>
          </p:cNvPr>
          <p:cNvSpPr txBox="1"/>
          <p:nvPr/>
        </p:nvSpPr>
        <p:spPr>
          <a:xfrm>
            <a:off x="5587455" y="4210364"/>
            <a:ext cx="31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Padding fix </a:t>
            </a:r>
            <a:r>
              <a:rPr lang="en-US" dirty="0">
                <a:solidFill>
                  <a:srgbClr val="7030A0"/>
                </a:solidFill>
              </a:rPr>
              <a:t>[ADG+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D44D8EF-55CA-30C2-05B6-9B12C7026367}"/>
              </a:ext>
            </a:extLst>
          </p:cNvPr>
          <p:cNvSpPr/>
          <p:nvPr/>
        </p:nvSpPr>
        <p:spPr>
          <a:xfrm>
            <a:off x="2212217" y="5986878"/>
            <a:ext cx="442869" cy="4616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709C4F-D038-3B5F-B102-406338AB207C}"/>
              </a:ext>
            </a:extLst>
          </p:cNvPr>
          <p:cNvSpPr txBox="1"/>
          <p:nvPr/>
        </p:nvSpPr>
        <p:spPr>
          <a:xfrm>
            <a:off x="2617960" y="5775184"/>
            <a:ext cx="121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GCM</a:t>
            </a:r>
          </a:p>
        </p:txBody>
      </p:sp>
    </p:spTree>
    <p:extLst>
      <p:ext uri="{BB962C8B-B14F-4D97-AF65-F5344CB8AC3E}">
        <p14:creationId xmlns:p14="http://schemas.microsoft.com/office/powerpoint/2010/main" val="36704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768" y="803743"/>
            <a:ext cx="7174089" cy="11401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871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Our Work: Achieve Goal for </a:t>
            </a:r>
            <a:r>
              <a:rPr lang="en-US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General </a:t>
            </a:r>
            <a:r>
              <a:rPr lang="en-US" sz="2800" b="1" dirty="0">
                <a:latin typeface="Georgia" panose="02040502050405020303" pitchFamily="18" charset="0"/>
              </a:rPr>
              <a:t>Messages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14" y="1072078"/>
            <a:ext cx="6479822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What birthday attack </a:t>
            </a:r>
            <a:r>
              <a:rPr lang="en-US" sz="2400" b="1" dirty="0"/>
              <a:t>actually</a:t>
            </a:r>
            <a:r>
              <a:rPr lang="en-US" sz="2400" dirty="0"/>
              <a:t> means:</a:t>
            </a:r>
          </a:p>
          <a:p>
            <a:r>
              <a:rPr lang="en-US" sz="2400" b="1" dirty="0"/>
              <a:t> 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64" y="1690041"/>
            <a:ext cx="1016380" cy="252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5530" y="1593886"/>
            <a:ext cx="408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128-bit committing 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14" y="2611959"/>
            <a:ext cx="647982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What prior work implicitly </a:t>
            </a:r>
            <a:r>
              <a:rPr lang="en-US" sz="2400" b="1" dirty="0"/>
              <a:t>assume</a:t>
            </a:r>
            <a:r>
              <a:rPr lang="en-US" sz="2400" dirty="0"/>
              <a:t>:</a:t>
            </a:r>
          </a:p>
          <a:p>
            <a:r>
              <a:rPr lang="en-US" sz="2400" b="1" dirty="0"/>
              <a:t>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9334" y="3102461"/>
            <a:ext cx="637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Expansion must be a constant for all message length</a:t>
            </a:r>
          </a:p>
        </p:txBody>
      </p:sp>
    </p:spTree>
    <p:extLst>
      <p:ext uri="{BB962C8B-B14F-4D97-AF65-F5344CB8AC3E}">
        <p14:creationId xmlns:p14="http://schemas.microsoft.com/office/powerpoint/2010/main" val="3472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93291" y="933607"/>
            <a:ext cx="10048568" cy="5526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584" y="208283"/>
            <a:ext cx="843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latin typeface="Georgia" panose="02040502050405020303" pitchFamily="18" charset="0"/>
              </a:rPr>
              <a:t>Bypassing Impossibility: </a:t>
            </a:r>
            <a:r>
              <a:rPr lang="en-US" sz="2800" b="1" u="sng" dirty="0">
                <a:latin typeface="Georgia" panose="02040502050405020303" pitchFamily="18" charset="0"/>
              </a:rPr>
              <a:t>Variable</a:t>
            </a:r>
            <a:r>
              <a:rPr lang="en-US" sz="2800" b="1" dirty="0">
                <a:latin typeface="Georgia" panose="02040502050405020303" pitchFamily="18" charset="0"/>
              </a:rPr>
              <a:t> Expansion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971AFF-D2C3-CC2B-8D8B-0ADDC1B6139B}"/>
              </a:ext>
            </a:extLst>
          </p:cNvPr>
          <p:cNvCxnSpPr>
            <a:cxnSpLocks/>
          </p:cNvCxnSpPr>
          <p:nvPr/>
        </p:nvCxnSpPr>
        <p:spPr>
          <a:xfrm flipV="1">
            <a:off x="658376" y="1464968"/>
            <a:ext cx="0" cy="4339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BABFC8-7938-3464-5FA8-4995B746E462}"/>
              </a:ext>
            </a:extLst>
          </p:cNvPr>
          <p:cNvCxnSpPr>
            <a:cxnSpLocks/>
          </p:cNvCxnSpPr>
          <p:nvPr/>
        </p:nvCxnSpPr>
        <p:spPr>
          <a:xfrm>
            <a:off x="658376" y="5804933"/>
            <a:ext cx="8328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05A223-4F6C-B484-B947-48D3D9E9A965}"/>
              </a:ext>
            </a:extLst>
          </p:cNvPr>
          <p:cNvSpPr txBox="1"/>
          <p:nvPr/>
        </p:nvSpPr>
        <p:spPr>
          <a:xfrm>
            <a:off x="6707396" y="5857563"/>
            <a:ext cx="357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Message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C8FB5-4A85-00B0-9ABF-9C807FD81C4F}"/>
              </a:ext>
            </a:extLst>
          </p:cNvPr>
          <p:cNvSpPr txBox="1"/>
          <p:nvPr/>
        </p:nvSpPr>
        <p:spPr>
          <a:xfrm>
            <a:off x="2530350" y="5919118"/>
            <a:ext cx="184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16B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DADE9-F70A-374E-E3F9-73A485044F36}"/>
              </a:ext>
            </a:extLst>
          </p:cNvPr>
          <p:cNvSpPr txBox="1"/>
          <p:nvPr/>
        </p:nvSpPr>
        <p:spPr>
          <a:xfrm>
            <a:off x="140057" y="55341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0A682-17D2-3CE3-A31E-D496D926B5EF}"/>
              </a:ext>
            </a:extLst>
          </p:cNvPr>
          <p:cNvSpPr txBox="1"/>
          <p:nvPr/>
        </p:nvSpPr>
        <p:spPr>
          <a:xfrm>
            <a:off x="19664" y="2331509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32B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CCDFC-FE71-6FA3-ECF1-99B07F11379E}"/>
              </a:ext>
            </a:extLst>
          </p:cNvPr>
          <p:cNvSpPr txBox="1"/>
          <p:nvPr/>
        </p:nvSpPr>
        <p:spPr>
          <a:xfrm>
            <a:off x="-281" y="4129521"/>
            <a:ext cx="65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16B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05A223-4F6C-B484-B947-48D3D9E9A965}"/>
              </a:ext>
            </a:extLst>
          </p:cNvPr>
          <p:cNvSpPr txBox="1"/>
          <p:nvPr/>
        </p:nvSpPr>
        <p:spPr>
          <a:xfrm>
            <a:off x="395119" y="920684"/>
            <a:ext cx="266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Expansion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8375" y="2562341"/>
            <a:ext cx="2173315" cy="1792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12026" y="4345786"/>
            <a:ext cx="4188542" cy="9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61650" y="2719044"/>
            <a:ext cx="460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00CC"/>
                </a:solidFill>
              </a:rPr>
              <a:t>eventual</a:t>
            </a:r>
            <a:r>
              <a:rPr lang="en-US" sz="2400" dirty="0"/>
              <a:t> expansion is 16B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06529" y="3223231"/>
            <a:ext cx="516155" cy="993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70.28977"/>
  <p:tag name="OUTPUTTYPE" val="SVG"/>
  <p:tag name="IGUANATEXVERSION" val="160"/>
  <p:tag name="LATEXADDIN" val="\documentclass{article}&#10;\usepackage{amsmath}&#10;\pagestyle{empty}&#10;\begin{document}&#10;&#10;&#10;$(K_1, N_1, A_1, M_1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9"/>
  <p:tag name="ORIGINALWIDTH" val="6.810934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53"/>
  <p:tag name="ORIGINALWIDTH" val="3.273142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9"/>
  <p:tag name="ORIGINALWIDTH" val="7.073454"/>
  <p:tag name="LATEXADDIN" val="\documentclass{article}&#10;\usepackage{amsmath}&#10;\pagestyle{empty}&#10;\begin{document}&#10;&#10;$G_K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985"/>
  <p:tag name="ORIGINALWIDTH" val="6.346176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71"/>
  <p:tag name="ORIGINALWIDTH" val="8.807956"/>
  <p:tag name="LATEXADDIN" val="\documentclass{article}&#10;\usepackage{amsmath}&#10;\pagestyle{empty}&#10;\begin{document}&#10;&#10;$H_K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981"/>
  <p:tag name="ORIGINALWIDTH" val="6.663496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3.071875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9.94836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3.071875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0339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03391"/>
  <p:tag name="LATEXADDIN" val="\documentclass{article}&#10;\usepackage{amsmath}&#10;\pagestyle{empty}&#10;\begin{document}&#10;&#10;&#10;$(K_1, N_1, A_1, M_1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8.449164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2.529782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70.28977"/>
  <p:tag name="OUTPUTTYPE" val="SVG"/>
  <p:tag name="IGUANATEXVERSION" val="160"/>
  <p:tag name="LATEXADDIN" val="\documentclass{article}&#10;\usepackage{amsmath}&#10;\pagestyle{empty}&#10;\begin{document}&#10;&#10;&#10;$(K_2, N_2, A_2, M_2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8.359776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2.529782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9"/>
  <p:tag name="ORIGINALWIDTH" val="6.810934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2.529782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9.94836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2.52978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03391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1300.338"/>
  <p:tag name="LATEXADDIN" val="\documentclass{article}&#10;\usepackage{amsmath}&#10;\pagestyle{empty}&#10;\begin{document}&#10;&#10;$(K_1, N_1, A_1)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03391"/>
  <p:tag name="LATEXADDIN" val="\documentclass{article}&#10;\usepackage{amsmath}&#10;\pagestyle{empty}&#10;\begin{document}&#10;&#10;&#10;$(K_2, N_2, A_2, M_2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8.7177"/>
  <p:tag name="ORIGINALWIDTH" val="1295.088"/>
  <p:tag name="LATEXADDIN" val="\documentclass{article}&#10;\usepackage{amsmath}&#10;\pagestyle{empty}&#10;\begin{document}&#10;&#10;$(K_q, N_q, A_q)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1300.338"/>
  <p:tag name="LATEXADDIN" val="\documentclass{article}&#10;\usepackage{amsmath}&#10;\pagestyle{empty}&#10;\begin{document}&#10;&#10;$(K_2, N_2, A_2)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1000.375"/>
  <p:tag name="LATEXADDIN" val="\documentclass{article}&#10;\usepackage{amsmath}&#10;\pagestyle{empty}&#10;\begin{document}&#10;&#10;$|C| \geq 256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01"/>
  <p:tag name="ORIGINALWIDTH" val="6.668734"/>
  <p:tag name="OUTPUTTYPE" val="SVG"/>
  <p:tag name="IGUANATEXVERSION" val="160"/>
  <p:tag name="LATEXADDIN" val="\documentclass{article}&#10;\usepackage{amsmath}&#10;\pagestyle{empty}&#10;\begin{document}&#10;&#10;&#10;$R$&#10;&#10;\end{document}"/>
  <p:tag name="IGUANATEXSIZE" val="24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01"/>
  <p:tag name="ORIGINALWIDTH" val="6.668734"/>
  <p:tag name="OUTPUTTYPE" val="SVG"/>
  <p:tag name="IGUANATEXVERSION" val="160"/>
  <p:tag name="LATEXADDIN" val="\documentclass{article}&#10;\usepackage{amsmath}&#10;\pagestyle{empty}&#10;\begin{document}&#10;&#10;&#10;$R$&#10;&#10;\end{document}"/>
  <p:tag name="IGUANATEXSIZE" val="24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6.9741"/>
  <p:tag name="ORIGINALWIDTH" val="322.4597"/>
  <p:tag name="LATEXADDIN" val="\documentclass{article}&#10;\usepackage{amsmath}&#10;\pagestyle{empty}&#10;\begin{document}&#10;&#10;&#10;$F_K$&#10;&#10;\end{document}"/>
  <p:tag name="IGUANATEXSIZE" val="28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4.7131"/>
  <p:tag name="ORIGINALWIDTH" val="424.4469"/>
  <p:tag name="LATEXADDIN" val="\documentclass{article}&#10;\usepackage{amsmath}&#10;\pagestyle{empty}&#10;\begin{document}&#10;&#10;&#10;$F^{-1}_K$&#10;&#10;\end{document}"/>
  <p:tag name="IGUANATEXSIZE" val="28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932.8834"/>
  <p:tag name="OUTPUTTYPE" val="PNG"/>
  <p:tag name="IGUANATEXVERSION" val="160"/>
  <p:tag name="LATEXADDIN" val="\documentclass{article}&#10;\usepackage{amsmath}&#10;\pagestyle{empty}&#10;\begin{document}&#10;&#10;$(K_1, M_1)$&#10;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932.8834"/>
  <p:tag name="OUTPUTTYPE" val="PNG"/>
  <p:tag name="IGUANATEXVERSION" val="160"/>
  <p:tag name="LATEXADDIN" val="\documentclass{article}&#10;\usepackage{amsmath}&#10;\pagestyle{empty}&#10;\begin{document}&#10;&#10;$(K_2, M_2)$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4.334"/>
  <p:tag name="OUTPUTTYPE" val="PNG"/>
  <p:tag name="IGUANATEXVERSION" val="160"/>
  <p:tag name="LATEXADDIN" val="\documentclass{article}&#10;\usepackage{amsmath}&#10;\pagestyle{empty}&#10;\begin{document}&#10;&#10;$F(K_1, M_1) = F(K_2, M_2)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8.449164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3006.374"/>
  <p:tag name="LATEXADDIN" val="\documentclass{article}&#10;\usepackage{amsmath}&#10;\pagestyle{empty}&#10;\begin{document}&#10;&#10;&#10;$|C| = \max\{32\text{B}, |M| + 16\text{B}\}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1048.369"/>
  <p:tag name="LATEXADDIN" val="\documentclass{article}&#10;\usepackage{amsmath}&#10;\pagestyle{empty}&#10;\begin{document}&#10;&#10;&#10; $|C| = 32\mathrm{B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6.9741"/>
  <p:tag name="ORIGINALWIDTH" val="322.4597"/>
  <p:tag name="LATEXADDIN" val="\documentclass{article}&#10;\usepackage{amsmath}&#10;\pagestyle{empty}&#10;\begin{document}&#10;&#10;&#10;$F_K$&#10;&#10;\end{document}"/>
  <p:tag name="IGUANATEXSIZE" val="28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39.49208"/>
  <p:tag name="OUTPUTTYPE" val="SVG"/>
  <p:tag name="IGUANATEXVERSION" val="160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1582.302"/>
  <p:tag name="LATEXADDIN" val="\documentclass{article}&#10;\usepackage{amsmath}&#10;\pagestyle{empty}&#10;\begin{document}&#10;&#10;$\min\{16\text{B}, |M|\}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1160.105"/>
  <p:tag name="LATEXADDIN" val="\documentclass{article}&#10;\usepackage{amsmath}&#10;\pagestyle{empty}&#10;\begin{document}&#10;&#10;$ = |R| - |S|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529894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43967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3.071875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76021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39.49208"/>
  <p:tag name="OUTPUTTYPE" val="SVG"/>
  <p:tag name="IGUANATEXVERSION" val="160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577.428"/>
  <p:tag name="OUTPUTTYPE" val="PNG"/>
  <p:tag name="IGUANATEXVERSION" val="160"/>
  <p:tag name="LATEXADDIN" val="\documentclass{article}&#10;\usepackage{amsmath}&#10;\pagestyle{empty}&#10;\begin{document}&#10;&#10;&#10;\[\mathbf{Adv}^{\mathrm{cmt}}_{\mathrm{SC(AE, IPF)}}(A) \leq \mathbf{Adv}^{\mathrm{cmt}}_{\mathrm{AE}}(B)   + \mathbf{Adv}^{\mathrm{coll}}_{\mathrm{IPF}}(D)\]&#10;&#10;\end{document}"/>
  <p:tag name="IGUANATEXSIZE" val="20"/>
  <p:tag name="IGUANATEXCURSOR" val="1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52989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439671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7602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39.49208"/>
  <p:tag name="OUTPUTTYPE" val="SVG"/>
  <p:tag name="IGUANATEXVERSION" val="160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LATEXADDIN" val="\documentclass{article}&#10;\usepackage{amsmath}&#10;\pagestyle{empty}&#10;\begin{document}&#10;&#10;&#10;$(K, N, A)$&#10;&#10;\end{document}"/>
  <p:tag name="IGUANATEXSIZE" val="24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529894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7"/>
  <p:tag name="ORIGINALWIDTH" val="8.43967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4"/>
  <p:tag name="ORIGINALWIDTH" val="1.172704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7602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6"/>
  <p:tag name="ORIGINALWIDTH" val="2.32539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64"/>
  <p:tag name="ORIGINALWIDTH" val="8.359776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77.7278"/>
  <p:tag name="ORIGINALWIDTH" val="313.4608"/>
  <p:tag name="LATEXADDIN" val="\documentclass{article}&#10;\usepackage{amsmath}&#10;\pagestyle{empty}&#10;\begin{document}&#10;&#10;$10^*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562.055"/>
  <p:tag name="OUTPUTTYPE" val="PNG"/>
  <p:tag name="IGUANATEXVERSION" val="160"/>
  <p:tag name="LATEXADDIN" val="\documentclass{article}&#10;\usepackage{amsmath}&#10;\pagestyle{empty}&#10;\begin{document}&#10;&#10;\[ &#10;\mathbf{Adv}^{\mathrm{coll}}_{\mathrm{EtE}[E]}(A) \leq \frac{2q^2}{2^{256}} + \frac{4q}{2^{128}}&#10;\] 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58213"/>
  <p:tag name="ORIGINALWIDTH" val="15.4563"/>
  <p:tag name="OUTPUTTYPE" val="SVG"/>
  <p:tag name="IGUANATEXVERSION" val="160"/>
  <p:tag name="LATEXADDIN" val="\documentclass{article}&#10;\usepackage{amsmath}&#10;\pagestyle{empty}&#10;\begin{document}&#10;&#10;$H_K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84234"/>
  <p:tag name="ORIGINALWIDTH" val="14.16237"/>
  <p:tag name="OUTPUTTYPE" val="SVG"/>
  <p:tag name="IGUANATEXVERSION" val="160"/>
  <p:tag name="LATEXADDIN" val="\documentclass{article}&#10;\usepackage{amsmath}&#10;\pagestyle{empty}&#10;\begin{document}&#10;&#10;$G_K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37673"/>
  <p:tag name="ORIGINALWIDTH" val="52.8431"/>
  <p:tag name="OUTPUTTYPE" val="SVG"/>
  <p:tag name="IGUANATEXVERSION" val="160"/>
  <p:tag name="LATEXADDIN" val="\documentclass{article}&#10;\usepackage{amsmath}&#10;\pagestyle{empty}&#10;\begin{document}&#10;&#10;&#10;$\lambda \leq 120$ bits&#10;&#10;\end{document}"/>
  <p:tag name="IGUANATEXSIZE" val="18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637"/>
  <p:tag name="ORIGINALWIDTH" val="4.95477"/>
  <p:tag name="LATEXADDIN" val="\documentclass{article}&#10;\usepackage{amsmath}&#10;\pagestyle{empty}&#10;\begin{document}&#10;&#10;&#10;$\lambda \leq 120$ bits&#10;&#10;\end{document}"/>
  <p:tag name="IGUANATEXSIZE" val="18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84"/>
  <p:tag name="ORIGINALWIDTH" val="6.115881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"/>
  <p:tag name="ORIGINALWIDTH" val="3.30315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"/>
  <p:tag name="ORIGINALWIDTH" val="3.99383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68"/>
  <p:tag name="ORIGINALWIDTH" val="4.21404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7"/>
  <p:tag name="ORIGINALWIDTH" val="3.071875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4"/>
  <p:tag name="ORIGINALWIDTH" val="4.934734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8"/>
  <p:tag name="ORIGINALWIDTH" val="2.142039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1503"/>
  <p:tag name="ORIGINALWIDTH" val="3.132984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53"/>
  <p:tag name="ORIGINALWIDTH" val="3.27314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9"/>
  <p:tag name="ORIGINALWIDTH" val="7.073454"/>
  <p:tag name="LATEXADDIN" val="\documentclass{article}&#10;\usepackage{amsmath}&#10;\pagestyle{empty}&#10;\begin{document}&#10;&#10;$G_K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985"/>
  <p:tag name="ORIGINALWIDTH" val="6.346176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71"/>
  <p:tag name="ORIGINALWIDTH" val="8.807956"/>
  <p:tag name="LATEXADDIN" val="\documentclass{article}&#10;\usepackage{amsmath}&#10;\pagestyle{empty}&#10;\begin{document}&#10;&#10;$H_K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1981"/>
  <p:tag name="ORIGINALWIDTH" val="6.663496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58213"/>
  <p:tag name="ORIGINALWIDTH" val="15.4563"/>
  <p:tag name="OUTPUTTYPE" val="SVG"/>
  <p:tag name="IGUANATEXVERSION" val="160"/>
  <p:tag name="LATEXADDIN" val="\documentclass{article}&#10;\usepackage{amsmath}&#10;\pagestyle{empty}&#10;\begin{document}&#10;&#10;$H_K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84234"/>
  <p:tag name="ORIGINALWIDTH" val="14.16237"/>
  <p:tag name="OUTPUTTYPE" val="SVG"/>
  <p:tag name="IGUANATEXVERSION" val="160"/>
  <p:tag name="LATEXADDIN" val="\documentclass{article}&#10;\usepackage{amsmath}&#10;\pagestyle{empty}&#10;\begin{document}&#10;&#10;$G_K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6"/>
  <p:tag name="ORIGINALWIDTH" val="1.161623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37673"/>
  <p:tag name="ORIGINALWIDTH" val="52.8431"/>
  <p:tag name="OUTPUTTYPE" val="SVG"/>
  <p:tag name="IGUANATEXVERSION" val="160"/>
  <p:tag name="LATEXADDIN" val="\documentclass{article}&#10;\usepackage{amsmath}&#10;\pagestyle{empty}&#10;\begin{document}&#10;&#10;&#10;$\lambda \leq 120$ bits&#10;&#10;\end{document}"/>
  <p:tag name="IGUANATEXSIZE" val="18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1708.286"/>
  <p:tag name="OUTPUTTYPE" val="PNG"/>
  <p:tag name="IGUANATEXVERSION" val="160"/>
  <p:tag name="LATEXADDIN" val="\documentclass{article}&#10;\usepackage{amsmath}&#10;\pagestyle{empty}&#10;\begin{document}&#10;&#10;\[ &#10;\mathbf{Adv}^{\mathrm{coll}}_{\mathrm{HtM}[E]}(A) \leq \frac{4(n + \lambda)q + 5}{2^\lambda}&#10;\] &#10;&#10;&#10;\end{document}"/>
  <p:tag name="IGUANATEXSIZE" val="20"/>
  <p:tag name="IGUANATEXCURSOR" val="17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637"/>
  <p:tag name="ORIGINALWIDTH" val="4.95477"/>
  <p:tag name="LATEXADDIN" val="\documentclass{article}&#10;\usepackage{amsmath}&#10;\pagestyle{empty}&#10;\begin{document}&#10;&#10;&#10;$\lambda \leq 120$ bits&#10;&#10;\end{document}"/>
  <p:tag name="IGUANATEXSIZE" val="18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84"/>
  <p:tag name="ORIGINALWIDTH" val="6.115881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"/>
  <p:tag name="ORIGINALWIDTH" val="3.3031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"/>
  <p:tag name="ORIGINALWIDTH" val="3.993833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68"/>
  <p:tag name="ORIGINALWIDTH" val="4.214043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4"/>
  <p:tag name="ORIGINALWIDTH" val="4.934734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8"/>
  <p:tag name="ORIGINALWIDTH" val="2.142039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1503"/>
  <p:tag name="ORIGINALWIDTH" val="3.132984"/>
  <p:tag name="EMFCHILD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56978</TotalTime>
  <Words>993</Words>
  <Application>Microsoft Office PowerPoint</Application>
  <PresentationFormat>On-screen Show (4:3)</PresentationFormat>
  <Paragraphs>293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Times New Roman</vt:lpstr>
      <vt:lpstr>Arial</vt:lpstr>
      <vt:lpstr>Cambria Math</vt:lpstr>
      <vt:lpstr>Georgia</vt:lpstr>
      <vt:lpstr>Cambria</vt:lpstr>
      <vt:lpstr>Symbol</vt:lpstr>
      <vt:lpstr>cmmi10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rogaway</dc:creator>
  <cp:lastModifiedBy>Tung Hoang</cp:lastModifiedBy>
  <cp:revision>2599</cp:revision>
  <dcterms:created xsi:type="dcterms:W3CDTF">2010-03-16T01:26:44Z</dcterms:created>
  <dcterms:modified xsi:type="dcterms:W3CDTF">2024-08-18T16:49:36Z</dcterms:modified>
</cp:coreProperties>
</file>