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</p:sldIdLst>
  <p:sldSz cy="5143500" cx="9144000"/>
  <p:notesSz cx="6858000" cy="9144000"/>
  <p:embeddedFontLst>
    <p:embeddedFont>
      <p:font typeface="Amatic SC"/>
      <p:regular r:id="rId62"/>
      <p:bold r:id="rId63"/>
    </p:embeddedFont>
    <p:embeddedFont>
      <p:font typeface="Source Code Pro"/>
      <p:regular r:id="rId64"/>
      <p:bold r:id="rId65"/>
      <p:italic r:id="rId66"/>
      <p:boldItalic r:id="rId67"/>
    </p:embeddedFont>
    <p:embeddedFont>
      <p:font typeface="Source Code Pro Black"/>
      <p:bold r:id="rId68"/>
      <p:boldItalic r:id="rId69"/>
    </p:embeddedFont>
    <p:embeddedFont>
      <p:font typeface="Source Code Pro SemiBold"/>
      <p:regular r:id="rId70"/>
      <p:bold r:id="rId71"/>
      <p:italic r:id="rId72"/>
      <p:boldItalic r:id="rId73"/>
    </p:embeddedFont>
    <p:embeddedFont>
      <p:font typeface="Helvetica Neue"/>
      <p:regular r:id="rId74"/>
      <p:bold r:id="rId75"/>
      <p:italic r:id="rId76"/>
      <p:boldItalic r:id="rId7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font" Target="fonts/SourceCodeProSemiBold-boldItalic.fntdata"/><Relationship Id="rId72" Type="http://schemas.openxmlformats.org/officeDocument/2006/relationships/font" Target="fonts/SourceCodeProSemiBold-italic.fntdata"/><Relationship Id="rId31" Type="http://schemas.openxmlformats.org/officeDocument/2006/relationships/slide" Target="slides/slide26.xml"/><Relationship Id="rId75" Type="http://schemas.openxmlformats.org/officeDocument/2006/relationships/font" Target="fonts/HelveticaNeue-bold.fntdata"/><Relationship Id="rId30" Type="http://schemas.openxmlformats.org/officeDocument/2006/relationships/slide" Target="slides/slide25.xml"/><Relationship Id="rId74" Type="http://schemas.openxmlformats.org/officeDocument/2006/relationships/font" Target="fonts/HelveticaNeue-regular.fntdata"/><Relationship Id="rId33" Type="http://schemas.openxmlformats.org/officeDocument/2006/relationships/slide" Target="slides/slide28.xml"/><Relationship Id="rId77" Type="http://schemas.openxmlformats.org/officeDocument/2006/relationships/font" Target="fonts/HelveticaNeue-boldItalic.fntdata"/><Relationship Id="rId32" Type="http://schemas.openxmlformats.org/officeDocument/2006/relationships/slide" Target="slides/slide27.xml"/><Relationship Id="rId76" Type="http://schemas.openxmlformats.org/officeDocument/2006/relationships/font" Target="fonts/HelveticaNeue-italic.fntdata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71" Type="http://schemas.openxmlformats.org/officeDocument/2006/relationships/font" Target="fonts/SourceCodeProSemiBold-bold.fntdata"/><Relationship Id="rId70" Type="http://schemas.openxmlformats.org/officeDocument/2006/relationships/font" Target="fonts/SourceCodeProSemiBold-regular.fntdata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font" Target="fonts/AmaticSC-regular.fntdata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font" Target="fonts/SourceCodePro-regular.fntdata"/><Relationship Id="rId63" Type="http://schemas.openxmlformats.org/officeDocument/2006/relationships/font" Target="fonts/AmaticSC-bold.fntdata"/><Relationship Id="rId22" Type="http://schemas.openxmlformats.org/officeDocument/2006/relationships/slide" Target="slides/slide17.xml"/><Relationship Id="rId66" Type="http://schemas.openxmlformats.org/officeDocument/2006/relationships/font" Target="fonts/SourceCodePro-italic.fntdata"/><Relationship Id="rId21" Type="http://schemas.openxmlformats.org/officeDocument/2006/relationships/slide" Target="slides/slide16.xml"/><Relationship Id="rId65" Type="http://schemas.openxmlformats.org/officeDocument/2006/relationships/font" Target="fonts/SourceCodePro-bold.fntdata"/><Relationship Id="rId24" Type="http://schemas.openxmlformats.org/officeDocument/2006/relationships/slide" Target="slides/slide19.xml"/><Relationship Id="rId68" Type="http://schemas.openxmlformats.org/officeDocument/2006/relationships/font" Target="fonts/SourceCodeProBlack-bold.fntdata"/><Relationship Id="rId23" Type="http://schemas.openxmlformats.org/officeDocument/2006/relationships/slide" Target="slides/slide18.xml"/><Relationship Id="rId67" Type="http://schemas.openxmlformats.org/officeDocument/2006/relationships/font" Target="fonts/SourceCodePro-boldItalic.fntdata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font" Target="fonts/SourceCodeProBlack-boldItalic.fnt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2f2bfc2b184_0_16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2f2bfc2b184_0_16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2f3e775c9f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2f3e775c9f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2f2cf54876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4" name="Google Shape;524;g2f2cf54876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2f2cf54876d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2f2cf54876d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28143828ce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28143828ce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28143828ce5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28143828ce5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28143828ce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28143828ce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28143828ce5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28143828ce5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28143828ce5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Google Shape;577;g28143828ce5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28143828ce5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28143828ce5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28143828ce5_0_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Google Shape;613;g28143828ce5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f3e775c9f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f3e775c9f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28143828ce5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28143828ce5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28143828ce5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2" name="Google Shape;682;g28143828ce5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g28143828ce5_0_2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0" name="Google Shape;700;g28143828ce5_0_2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2f3e775c9f3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4" name="Google Shape;714;g2f3e775c9f3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28143828ce5_0_2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8" name="Google Shape;728;g28143828ce5_0_2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g28143828ce5_0_3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2" name="Google Shape;742;g28143828ce5_0_3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g28143828ce5_0_7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8" name="Google Shape;758;g28143828ce5_0_7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g28143828ce5_0_7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6" name="Google Shape;776;g28143828ce5_0_7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g28143828ce5_0_3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3" name="Google Shape;793;g28143828ce5_0_3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g28143828ce5_0_3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1" name="Google Shape;811;g28143828ce5_0_3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8143828ce5_0_8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8143828ce5_0_8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7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g28143828ce5_0_3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9" name="Google Shape;829;g28143828ce5_0_3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5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g28143828ce5_0_4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7" name="Google Shape;847;g28143828ce5_0_4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3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g28143828ce5_0_4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5" name="Google Shape;855;g28143828ce5_0_4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0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2f3e775c9f3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2" name="Google Shape;872;g2f3e775c9f3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6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g28143828ce5_0_4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8" name="Google Shape;878;g28143828ce5_0_4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4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g2f3e775c9f3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6" name="Google Shape;886;g2f3e775c9f3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2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g28143828ce5_0_5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4" name="Google Shape;894;g28143828ce5_0_5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g28143828ce5_0_6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5" name="Google Shape;905;g28143828ce5_0_6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7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g28143828ce5_0_6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9" name="Google Shape;919;g28143828ce5_0_6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5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g28143828ce5_0_6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7" name="Google Shape;937;g28143828ce5_0_6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f3e775c9f3_0_2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f3e775c9f3_0_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4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g28143828ce5_0_6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6" name="Google Shape;956;g28143828ce5_0_6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5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g28143828ce5_0_5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7" name="Google Shape;977;g28143828ce5_0_5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5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g2f3e775c9f3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7" name="Google Shape;1007;g2f3e775c9f3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3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g2f085058b44_0_5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5" name="Google Shape;1015;g2f085058b44_0_5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8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g2f085058b4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0" name="Google Shape;1020;g2f085058b4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2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Google Shape;1053;g2f3e2512fed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4" name="Google Shape;1054;g2f3e2512fed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Think how to present this relation</a:t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8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Google Shape;1059;g2f085058b44_0_2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0" name="Google Shape;1060;g2f085058b44_0_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Animate MITM attack</a:t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5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g2f188603be8_0_3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7" name="Google Shape;1067;g2f188603be8_0_3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0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g2f2bfc2b184_0_15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2" name="Google Shape;1082;g2f2bfc2b184_0_15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9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g2f3e2512fed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1" name="Google Shape;1111;g2f3e2512fed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f3e775c9f3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f3e775c9f3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4" name="Shape 1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" name="Google Shape;1135;g2f2154fad68_0_2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6" name="Google Shape;1136;g2f2154fad68_0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2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2f2bfc2b184_0_10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2f2bfc2b184_0_10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5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g2f2154fad68_0_4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7" name="Google Shape;1197;g2f2154fad68_0_4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9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Google Shape;1210;g2f2bfc2b184_0_1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1" name="Google Shape;1211;g2f2bfc2b184_0_1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0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" name="Google Shape;1231;g2f2bfc2b184_0_10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2" name="Google Shape;1232;g2f2bfc2b184_0_10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g2f085058b44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3" name="Google Shape;1253;g2f085058b44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9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Google Shape;1270;g2f085058b44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1" name="Google Shape;1271;g2f085058b44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f3e775c9f3_0_3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2f3e775c9f3_0_3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2f3e775c9f3_0_4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2f3e775c9f3_0_4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2f3e775c9f3_0_4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2f3e775c9f3_0_4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2f3e775c9f3_0_5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2f3e775c9f3_0_5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>
                <a:solidFill>
                  <a:srgbClr val="000000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sz="1400">
                <a:solidFill>
                  <a:srgbClr val="000000"/>
                </a:solidFill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 sz="1200">
                <a:solidFill>
                  <a:srgbClr val="000000"/>
                </a:solidFill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 sz="1200">
                <a:solidFill>
                  <a:srgbClr val="000000"/>
                </a:solidFill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 sz="1200">
                <a:solidFill>
                  <a:srgbClr val="000000"/>
                </a:solidFill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 sz="1200">
                <a:solidFill>
                  <a:srgbClr val="000000"/>
                </a:solidFill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 sz="1200">
                <a:solidFill>
                  <a:srgbClr val="000000"/>
                </a:solidFill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 sz="1200">
                <a:solidFill>
                  <a:srgbClr val="000000"/>
                </a:solidFill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 sz="1200">
                <a:solidFill>
                  <a:srgbClr val="000000"/>
                </a:solidFill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 sz="1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sz="1400">
                <a:solidFill>
                  <a:srgbClr val="000000"/>
                </a:solidFill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 sz="1200">
                <a:solidFill>
                  <a:srgbClr val="000000"/>
                </a:solidFill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 sz="1200">
                <a:solidFill>
                  <a:srgbClr val="000000"/>
                </a:solidFill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 sz="1200">
                <a:solidFill>
                  <a:srgbClr val="000000"/>
                </a:solidFill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 sz="1200">
                <a:solidFill>
                  <a:srgbClr val="000000"/>
                </a:solidFill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 sz="1200">
                <a:solidFill>
                  <a:srgbClr val="000000"/>
                </a:solidFill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 sz="1200">
                <a:solidFill>
                  <a:srgbClr val="000000"/>
                </a:solidFill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 sz="1200">
                <a:solidFill>
                  <a:srgbClr val="000000"/>
                </a:solidFill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 sz="1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1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1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8" y="287375"/>
            <a:ext cx="8520600" cy="205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i="1" lang="en" sz="4380"/>
              <a:t>Towards Permissionless Consensus in the</a:t>
            </a:r>
            <a:endParaRPr i="1" sz="438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i="1" lang="en" sz="4380"/>
              <a:t>Standard Model via Fine-Grained Complexity</a:t>
            </a:r>
            <a:endParaRPr i="1" sz="4380"/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1554700" y="2542000"/>
            <a:ext cx="2188200" cy="79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Peter Hall</a:t>
            </a:r>
            <a:br>
              <a:rPr lang="en" sz="2000"/>
            </a:br>
            <a:r>
              <a:rPr b="0" lang="en" sz="2000"/>
              <a:t>NYU</a:t>
            </a:r>
            <a:endParaRPr b="0" sz="2000"/>
          </a:p>
        </p:txBody>
      </p:sp>
      <p:sp>
        <p:nvSpPr>
          <p:cNvPr id="58" name="Google Shape;58;p13"/>
          <p:cNvSpPr txBox="1"/>
          <p:nvPr>
            <p:ph idx="1" type="subTitle"/>
          </p:nvPr>
        </p:nvSpPr>
        <p:spPr>
          <a:xfrm>
            <a:off x="4358600" y="2542000"/>
            <a:ext cx="3544200" cy="79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Giorgos Panagiotakos</a:t>
            </a:r>
            <a:br>
              <a:rPr lang="en" sz="2000"/>
            </a:br>
            <a:r>
              <a:rPr b="0" lang="en" sz="2000"/>
              <a:t>Input Output</a:t>
            </a:r>
            <a:endParaRPr b="0" sz="2000"/>
          </a:p>
        </p:txBody>
      </p:sp>
      <p:sp>
        <p:nvSpPr>
          <p:cNvPr id="59" name="Google Shape;59;p13"/>
          <p:cNvSpPr txBox="1"/>
          <p:nvPr>
            <p:ph idx="1" type="subTitle"/>
          </p:nvPr>
        </p:nvSpPr>
        <p:spPr>
          <a:xfrm>
            <a:off x="81525" y="3913600"/>
            <a:ext cx="2567400" cy="79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2042"/>
              <a:t>Marshall Ball</a:t>
            </a:r>
            <a:br>
              <a:rPr lang="en" sz="2042"/>
            </a:br>
            <a:r>
              <a:rPr b="0" lang="en" sz="2042"/>
              <a:t>NYU</a:t>
            </a:r>
            <a:endParaRPr b="0" sz="2042"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3325500" y="3841425"/>
            <a:ext cx="2188200" cy="79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Juan Garay</a:t>
            </a:r>
            <a:br>
              <a:rPr lang="en" sz="2000"/>
            </a:br>
            <a:r>
              <a:rPr b="0" lang="en" sz="2000"/>
              <a:t>Texas A&amp;M</a:t>
            </a:r>
            <a:endParaRPr b="0" sz="2000"/>
          </a:p>
        </p:txBody>
      </p:sp>
      <p:sp>
        <p:nvSpPr>
          <p:cNvPr id="61" name="Google Shape;61;p13"/>
          <p:cNvSpPr txBox="1"/>
          <p:nvPr>
            <p:ph idx="1" type="subTitle"/>
          </p:nvPr>
        </p:nvSpPr>
        <p:spPr>
          <a:xfrm>
            <a:off x="6152100" y="3989800"/>
            <a:ext cx="2774700" cy="79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Aggelos Kiayias</a:t>
            </a:r>
            <a:br>
              <a:rPr lang="en" sz="2000"/>
            </a:br>
            <a:r>
              <a:rPr b="0" lang="en" sz="2000"/>
              <a:t>Input Output</a:t>
            </a:r>
            <a:br>
              <a:rPr b="0" lang="en" sz="2000"/>
            </a:br>
            <a:r>
              <a:rPr b="0" lang="en" sz="2000"/>
              <a:t>and </a:t>
            </a:r>
            <a:r>
              <a:rPr b="0" lang="en" sz="2000"/>
              <a:t>UoEdinburgh</a:t>
            </a:r>
            <a:r>
              <a:rPr lang="en" sz="2000"/>
              <a:t> </a:t>
            </a:r>
            <a:endParaRPr sz="2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22"/>
          <p:cNvSpPr txBox="1"/>
          <p:nvPr>
            <p:ph type="title"/>
          </p:nvPr>
        </p:nvSpPr>
        <p:spPr>
          <a:xfrm>
            <a:off x="311700" y="292850"/>
            <a:ext cx="54561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We Do</a:t>
            </a:r>
            <a:endParaRPr/>
          </a:p>
        </p:txBody>
      </p:sp>
      <p:sp>
        <p:nvSpPr>
          <p:cNvPr id="515" name="Google Shape;515;p22"/>
          <p:cNvSpPr txBox="1"/>
          <p:nvPr>
            <p:ph idx="1" type="body"/>
          </p:nvPr>
        </p:nvSpPr>
        <p:spPr>
          <a:xfrm>
            <a:off x="311700" y="1000075"/>
            <a:ext cx="5579700" cy="391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55000"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>
                <a:solidFill>
                  <a:srgbClr val="212121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Fine-Grained Hardness</a:t>
            </a:r>
            <a:r>
              <a:rPr lang="en" sz="4700">
                <a:solidFill>
                  <a:srgbClr val="212121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</a:t>
            </a:r>
            <a:br>
              <a:rPr lang="en" sz="4700">
                <a:solidFill>
                  <a:srgbClr val="212121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</a:br>
            <a:endParaRPr sz="4700">
              <a:solidFill>
                <a:srgbClr val="212121"/>
              </a:solidFill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>
                <a:solidFill>
                  <a:srgbClr val="212121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</a:t>
            </a:r>
            <a:endParaRPr sz="4700">
              <a:solidFill>
                <a:srgbClr val="212121"/>
              </a:solidFill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>
                <a:solidFill>
                  <a:srgbClr val="212121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+ Randomness Beacon</a:t>
            </a:r>
            <a:br>
              <a:rPr lang="en" sz="4700">
                <a:solidFill>
                  <a:srgbClr val="212121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</a:br>
            <a:endParaRPr sz="4700">
              <a:solidFill>
                <a:srgbClr val="212121"/>
              </a:solidFill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700">
              <a:solidFill>
                <a:srgbClr val="212121"/>
              </a:solidFill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>
                <a:solidFill>
                  <a:schemeClr val="accent4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+ (s</a:t>
            </a:r>
            <a:r>
              <a:rPr lang="en" sz="4700">
                <a:solidFill>
                  <a:schemeClr val="accent4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ubexp) DDH</a:t>
            </a:r>
            <a:endParaRPr sz="4700">
              <a:solidFill>
                <a:schemeClr val="accent4"/>
              </a:solidFill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153">
              <a:solidFill>
                <a:srgbClr val="212121"/>
              </a:solidFill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49">
                <a:solidFill>
                  <a:srgbClr val="212121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</a:t>
            </a:r>
            <a:r>
              <a:rPr lang="en" sz="7349">
                <a:solidFill>
                  <a:srgbClr val="212121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⇒</a:t>
            </a:r>
            <a:r>
              <a:rPr lang="en" sz="5894">
                <a:solidFill>
                  <a:srgbClr val="212121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</a:t>
            </a:r>
            <a:r>
              <a:rPr lang="en" sz="4636">
                <a:solidFill>
                  <a:srgbClr val="212121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Permissionless Consensus</a:t>
            </a:r>
            <a:endParaRPr sz="4636">
              <a:solidFill>
                <a:srgbClr val="212121"/>
              </a:solidFill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</p:txBody>
      </p:sp>
      <p:pic>
        <p:nvPicPr>
          <p:cNvPr id="516" name="Google Shape;51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4650" y="1960550"/>
            <a:ext cx="1058875" cy="1058875"/>
          </a:xfrm>
          <a:prstGeom prst="rect">
            <a:avLst/>
          </a:prstGeom>
          <a:noFill/>
          <a:ln>
            <a:noFill/>
          </a:ln>
        </p:spPr>
      </p:pic>
      <p:sp>
        <p:nvSpPr>
          <p:cNvPr id="517" name="Google Shape;517;p22"/>
          <p:cNvSpPr/>
          <p:nvPr/>
        </p:nvSpPr>
        <p:spPr>
          <a:xfrm>
            <a:off x="5967550" y="934100"/>
            <a:ext cx="584100" cy="9435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518" name="Google Shape;518;p22"/>
          <p:cNvSpPr/>
          <p:nvPr/>
        </p:nvSpPr>
        <p:spPr>
          <a:xfrm>
            <a:off x="6934769" y="934100"/>
            <a:ext cx="584100" cy="9435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519" name="Google Shape;519;p22"/>
          <p:cNvSpPr txBox="1"/>
          <p:nvPr/>
        </p:nvSpPr>
        <p:spPr>
          <a:xfrm>
            <a:off x="5967550" y="1221350"/>
            <a:ext cx="584100" cy="36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U</a:t>
            </a:r>
            <a:endParaRPr sz="21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520" name="Google Shape;520;p22"/>
          <p:cNvSpPr txBox="1"/>
          <p:nvPr/>
        </p:nvSpPr>
        <p:spPr>
          <a:xfrm>
            <a:off x="6934775" y="1194650"/>
            <a:ext cx="584100" cy="36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V</a:t>
            </a:r>
            <a:endParaRPr sz="21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521" name="Google Shape;521;p22"/>
          <p:cNvSpPr txBox="1"/>
          <p:nvPr/>
        </p:nvSpPr>
        <p:spPr>
          <a:xfrm>
            <a:off x="5891350" y="3178575"/>
            <a:ext cx="20022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accent4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(</a:t>
            </a:r>
            <a:r>
              <a:rPr b="1" lang="en" sz="1100">
                <a:solidFill>
                  <a:schemeClr val="accent4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Only Crypto used, necessary for small beacon)</a:t>
            </a:r>
            <a:endParaRPr sz="1100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2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900"/>
              <a:t>Proofs of Work</a:t>
            </a:r>
            <a:endParaRPr sz="49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2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Fine-Grained Assumptions</a:t>
            </a:r>
            <a:endParaRPr/>
          </a:p>
        </p:txBody>
      </p:sp>
      <p:sp>
        <p:nvSpPr>
          <p:cNvPr id="532" name="Google Shape;532;p2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12121"/>
                </a:solidFill>
              </a:rPr>
              <a:t>We consider problems for which brute force is ``easy’’ but is essentially state of the art</a:t>
            </a:r>
            <a:endParaRPr>
              <a:solidFill>
                <a:srgbClr val="21212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2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Fine-Grained Assumptions</a:t>
            </a:r>
            <a:endParaRPr/>
          </a:p>
        </p:txBody>
      </p:sp>
      <p:sp>
        <p:nvSpPr>
          <p:cNvPr id="538" name="Google Shape;538;p25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12121"/>
                </a:solidFill>
              </a:rPr>
              <a:t>We consider problems for which brute force is ``easy’’ but is essentially state of the art</a:t>
            </a:r>
            <a:endParaRPr>
              <a:solidFill>
                <a:srgbClr val="21212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p25"/>
          <p:cNvSpPr/>
          <p:nvPr/>
        </p:nvSpPr>
        <p:spPr>
          <a:xfrm rot="5400000">
            <a:off x="6043050" y="241775"/>
            <a:ext cx="324900" cy="30273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540" name="Google Shape;540;p25"/>
          <p:cNvSpPr/>
          <p:nvPr/>
        </p:nvSpPr>
        <p:spPr>
          <a:xfrm rot="5400000">
            <a:off x="3368250" y="958775"/>
            <a:ext cx="324900" cy="2243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541" name="Google Shape;541;p25"/>
          <p:cNvSpPr txBox="1"/>
          <p:nvPr/>
        </p:nvSpPr>
        <p:spPr>
          <a:xfrm>
            <a:off x="5000850" y="2020925"/>
            <a:ext cx="2591700" cy="5112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4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This talk: O(n</a:t>
            </a:r>
            <a:r>
              <a:rPr baseline="30000" lang="en" sz="2000">
                <a:solidFill>
                  <a:schemeClr val="accent4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2</a:t>
            </a:r>
            <a:r>
              <a:rPr lang="en" sz="2000">
                <a:solidFill>
                  <a:schemeClr val="accent4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)</a:t>
            </a:r>
            <a:endParaRPr sz="2000">
              <a:solidFill>
                <a:schemeClr val="accent4"/>
              </a:solidFill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2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Fine-Grained Assumptions</a:t>
            </a:r>
            <a:endParaRPr/>
          </a:p>
        </p:txBody>
      </p:sp>
      <p:sp>
        <p:nvSpPr>
          <p:cNvPr id="547" name="Google Shape;547;p26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12121"/>
                </a:solidFill>
              </a:rPr>
              <a:t>We consider problems for which brute force is ``easy’’ but is essentially state of the art</a:t>
            </a:r>
            <a:endParaRPr>
              <a:solidFill>
                <a:srgbClr val="21212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548" name="Google Shape;548;p26"/>
          <p:cNvSpPr/>
          <p:nvPr/>
        </p:nvSpPr>
        <p:spPr>
          <a:xfrm rot="5400000">
            <a:off x="6043050" y="241775"/>
            <a:ext cx="324900" cy="30273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549" name="Google Shape;549;p26"/>
          <p:cNvSpPr/>
          <p:nvPr/>
        </p:nvSpPr>
        <p:spPr>
          <a:xfrm rot="5400000">
            <a:off x="3368250" y="958775"/>
            <a:ext cx="324900" cy="2243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550" name="Google Shape;550;p26"/>
          <p:cNvSpPr txBox="1"/>
          <p:nvPr/>
        </p:nvSpPr>
        <p:spPr>
          <a:xfrm>
            <a:off x="5000850" y="2020925"/>
            <a:ext cx="2591700" cy="5112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4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This talk: O(n</a:t>
            </a:r>
            <a:r>
              <a:rPr baseline="30000" lang="en" sz="2000">
                <a:solidFill>
                  <a:schemeClr val="accent4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2</a:t>
            </a:r>
            <a:r>
              <a:rPr lang="en" sz="2000">
                <a:solidFill>
                  <a:schemeClr val="accent4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)</a:t>
            </a:r>
            <a:endParaRPr sz="2000">
              <a:solidFill>
                <a:schemeClr val="accent4"/>
              </a:solidFill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</p:txBody>
      </p:sp>
      <p:sp>
        <p:nvSpPr>
          <p:cNvPr id="551" name="Google Shape;551;p26"/>
          <p:cNvSpPr txBox="1"/>
          <p:nvPr/>
        </p:nvSpPr>
        <p:spPr>
          <a:xfrm>
            <a:off x="2084350" y="2316150"/>
            <a:ext cx="2797500" cy="5112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4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This talk: O(n</a:t>
            </a:r>
            <a:r>
              <a:rPr baseline="30000" lang="en" sz="2000">
                <a:solidFill>
                  <a:schemeClr val="accent4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2-ε</a:t>
            </a:r>
            <a:r>
              <a:rPr lang="en" sz="2000">
                <a:solidFill>
                  <a:schemeClr val="accent4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)</a:t>
            </a:r>
            <a:endParaRPr sz="2000">
              <a:solidFill>
                <a:schemeClr val="accent4"/>
              </a:solidFill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2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Fine-Grained Assumptions</a:t>
            </a:r>
            <a:endParaRPr/>
          </a:p>
        </p:txBody>
      </p:sp>
      <p:sp>
        <p:nvSpPr>
          <p:cNvPr id="557" name="Google Shape;557;p27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12121"/>
                </a:solidFill>
              </a:rPr>
              <a:t>We consider problems for which brute force is ``easy’’ but is essentially state of the art</a:t>
            </a:r>
            <a:endParaRPr>
              <a:solidFill>
                <a:srgbClr val="21212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212121"/>
                </a:solidFill>
              </a:rPr>
              <a:t>Orthogonal Vectors:</a:t>
            </a:r>
            <a:r>
              <a:rPr lang="en">
                <a:solidFill>
                  <a:srgbClr val="212121"/>
                </a:solidFill>
              </a:rPr>
              <a:t> Given </a:t>
            </a:r>
            <a:r>
              <a:rPr i="1" lang="en">
                <a:solidFill>
                  <a:srgbClr val="212121"/>
                </a:solidFill>
              </a:rPr>
              <a:t>n</a:t>
            </a:r>
            <a:r>
              <a:rPr lang="en">
                <a:solidFill>
                  <a:srgbClr val="212121"/>
                </a:solidFill>
              </a:rPr>
              <a:t> sets of </a:t>
            </a:r>
            <a:r>
              <a:rPr i="1" lang="en">
                <a:solidFill>
                  <a:srgbClr val="212121"/>
                </a:solidFill>
              </a:rPr>
              <a:t>d</a:t>
            </a:r>
            <a:r>
              <a:rPr lang="en">
                <a:solidFill>
                  <a:srgbClr val="212121"/>
                </a:solidFill>
              </a:rPr>
              <a:t>-long vectors </a:t>
            </a:r>
            <a:r>
              <a:rPr i="1" lang="en">
                <a:solidFill>
                  <a:srgbClr val="212121"/>
                </a:solidFill>
              </a:rPr>
              <a:t>U</a:t>
            </a:r>
            <a:r>
              <a:rPr lang="en">
                <a:solidFill>
                  <a:srgbClr val="212121"/>
                </a:solidFill>
              </a:rPr>
              <a:t>,</a:t>
            </a:r>
            <a:r>
              <a:rPr i="1" lang="en">
                <a:solidFill>
                  <a:srgbClr val="212121"/>
                </a:solidFill>
              </a:rPr>
              <a:t> V</a:t>
            </a:r>
            <a:r>
              <a:rPr lang="en">
                <a:solidFill>
                  <a:srgbClr val="212121"/>
                </a:solidFill>
              </a:rPr>
              <a:t>, is there </a:t>
            </a:r>
            <a:r>
              <a:rPr i="1" lang="en">
                <a:solidFill>
                  <a:srgbClr val="212121"/>
                </a:solidFill>
              </a:rPr>
              <a:t>u∊U</a:t>
            </a:r>
            <a:r>
              <a:rPr lang="en">
                <a:solidFill>
                  <a:srgbClr val="212121"/>
                </a:solidFill>
              </a:rPr>
              <a:t>,</a:t>
            </a:r>
            <a:r>
              <a:rPr i="1" lang="en">
                <a:solidFill>
                  <a:srgbClr val="212121"/>
                </a:solidFill>
              </a:rPr>
              <a:t> v∊V </a:t>
            </a:r>
            <a:r>
              <a:rPr lang="en">
                <a:solidFill>
                  <a:srgbClr val="212121"/>
                </a:solidFill>
              </a:rPr>
              <a:t>such that &lt;u,v&gt; = 0?</a:t>
            </a:r>
            <a:endParaRPr>
              <a:solidFill>
                <a:srgbClr val="21212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21212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2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Fine-Grained Assumptions</a:t>
            </a:r>
            <a:endParaRPr/>
          </a:p>
        </p:txBody>
      </p:sp>
      <p:sp>
        <p:nvSpPr>
          <p:cNvPr id="563" name="Google Shape;563;p28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12121"/>
                </a:solidFill>
              </a:rPr>
              <a:t>We consider problems for which brute force is ``easy’’ but is essentially state of the art</a:t>
            </a:r>
            <a:endParaRPr b="1" sz="1600">
              <a:solidFill>
                <a:srgbClr val="21212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212121"/>
                </a:solidFill>
              </a:rPr>
              <a:t>Orthogonal Vectors:</a:t>
            </a:r>
            <a:r>
              <a:rPr lang="en" sz="2000">
                <a:solidFill>
                  <a:srgbClr val="212121"/>
                </a:solidFill>
              </a:rPr>
              <a:t> Given </a:t>
            </a:r>
            <a:r>
              <a:rPr i="1" lang="en" sz="2000">
                <a:solidFill>
                  <a:srgbClr val="212121"/>
                </a:solidFill>
              </a:rPr>
              <a:t>n</a:t>
            </a:r>
            <a:r>
              <a:rPr lang="en" sz="2000">
                <a:solidFill>
                  <a:srgbClr val="212121"/>
                </a:solidFill>
              </a:rPr>
              <a:t> sets of </a:t>
            </a:r>
            <a:r>
              <a:rPr i="1" lang="en" sz="2000">
                <a:solidFill>
                  <a:srgbClr val="212121"/>
                </a:solidFill>
              </a:rPr>
              <a:t>d</a:t>
            </a:r>
            <a:r>
              <a:rPr lang="en" sz="2000">
                <a:solidFill>
                  <a:srgbClr val="212121"/>
                </a:solidFill>
              </a:rPr>
              <a:t>-long vectors </a:t>
            </a:r>
            <a:r>
              <a:rPr i="1" lang="en" sz="2000">
                <a:solidFill>
                  <a:srgbClr val="212121"/>
                </a:solidFill>
              </a:rPr>
              <a:t>U</a:t>
            </a:r>
            <a:r>
              <a:rPr lang="en" sz="2000">
                <a:solidFill>
                  <a:srgbClr val="212121"/>
                </a:solidFill>
              </a:rPr>
              <a:t>,</a:t>
            </a:r>
            <a:r>
              <a:rPr i="1" lang="en" sz="2000">
                <a:solidFill>
                  <a:srgbClr val="212121"/>
                </a:solidFill>
              </a:rPr>
              <a:t> V</a:t>
            </a:r>
            <a:r>
              <a:rPr lang="en" sz="2000">
                <a:solidFill>
                  <a:srgbClr val="212121"/>
                </a:solidFill>
              </a:rPr>
              <a:t>, is there </a:t>
            </a:r>
            <a:r>
              <a:rPr i="1" lang="en" sz="2000">
                <a:solidFill>
                  <a:srgbClr val="212121"/>
                </a:solidFill>
              </a:rPr>
              <a:t>u∊U</a:t>
            </a:r>
            <a:r>
              <a:rPr lang="en" sz="2000">
                <a:solidFill>
                  <a:srgbClr val="212121"/>
                </a:solidFill>
              </a:rPr>
              <a:t>,</a:t>
            </a:r>
            <a:r>
              <a:rPr i="1" lang="en" sz="2000">
                <a:solidFill>
                  <a:srgbClr val="212121"/>
                </a:solidFill>
              </a:rPr>
              <a:t> v∊V </a:t>
            </a:r>
            <a:r>
              <a:rPr lang="en" sz="2000">
                <a:solidFill>
                  <a:srgbClr val="212121"/>
                </a:solidFill>
              </a:rPr>
              <a:t>such that &lt;u,v&gt; = 0?</a:t>
            </a:r>
            <a:endParaRPr sz="2000">
              <a:solidFill>
                <a:srgbClr val="21212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212121"/>
              </a:solidFill>
            </a:endParaRPr>
          </a:p>
        </p:txBody>
      </p:sp>
      <p:sp>
        <p:nvSpPr>
          <p:cNvPr id="564" name="Google Shape;564;p28"/>
          <p:cNvSpPr/>
          <p:nvPr/>
        </p:nvSpPr>
        <p:spPr>
          <a:xfrm>
            <a:off x="2212375" y="2928475"/>
            <a:ext cx="1030200" cy="18504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565" name="Google Shape;565;p28"/>
          <p:cNvSpPr/>
          <p:nvPr/>
        </p:nvSpPr>
        <p:spPr>
          <a:xfrm>
            <a:off x="4187600" y="2928475"/>
            <a:ext cx="1030200" cy="18504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566" name="Google Shape;566;p28"/>
          <p:cNvSpPr txBox="1"/>
          <p:nvPr/>
        </p:nvSpPr>
        <p:spPr>
          <a:xfrm>
            <a:off x="2485825" y="3233500"/>
            <a:ext cx="483300" cy="5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U</a:t>
            </a:r>
            <a:endParaRPr b="1" sz="3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567" name="Google Shape;567;p28"/>
          <p:cNvSpPr txBox="1"/>
          <p:nvPr/>
        </p:nvSpPr>
        <p:spPr>
          <a:xfrm>
            <a:off x="4461050" y="3233500"/>
            <a:ext cx="483300" cy="5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V</a:t>
            </a:r>
            <a:endParaRPr b="1" sz="3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568" name="Google Shape;568;p28"/>
          <p:cNvSpPr/>
          <p:nvPr/>
        </p:nvSpPr>
        <p:spPr>
          <a:xfrm>
            <a:off x="2212450" y="3162175"/>
            <a:ext cx="1030200" cy="2142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569" name="Google Shape;569;p28"/>
          <p:cNvSpPr/>
          <p:nvPr/>
        </p:nvSpPr>
        <p:spPr>
          <a:xfrm>
            <a:off x="4187600" y="4281450"/>
            <a:ext cx="1030200" cy="2142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570" name="Google Shape;570;p28"/>
          <p:cNvSpPr txBox="1"/>
          <p:nvPr/>
        </p:nvSpPr>
        <p:spPr>
          <a:xfrm>
            <a:off x="2220300" y="3170100"/>
            <a:ext cx="1030200" cy="21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1001 </a:t>
            </a:r>
            <a:r>
              <a:rPr lang="en"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... 01</a:t>
            </a:r>
            <a:endParaRPr sz="10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571" name="Google Shape;571;p28"/>
          <p:cNvSpPr txBox="1"/>
          <p:nvPr/>
        </p:nvSpPr>
        <p:spPr>
          <a:xfrm>
            <a:off x="4187600" y="4281450"/>
            <a:ext cx="1030200" cy="21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01</a:t>
            </a:r>
            <a:r>
              <a:rPr lang="en"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00 ... 10</a:t>
            </a:r>
            <a:endParaRPr sz="10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572" name="Google Shape;572;p28"/>
          <p:cNvSpPr txBox="1"/>
          <p:nvPr/>
        </p:nvSpPr>
        <p:spPr>
          <a:xfrm>
            <a:off x="5770800" y="3746575"/>
            <a:ext cx="1030200" cy="21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1001 ... 01</a:t>
            </a:r>
            <a:endParaRPr sz="10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573" name="Google Shape;573;p28"/>
          <p:cNvSpPr txBox="1"/>
          <p:nvPr/>
        </p:nvSpPr>
        <p:spPr>
          <a:xfrm>
            <a:off x="6858425" y="3746575"/>
            <a:ext cx="1030200" cy="21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0100 ... 10</a:t>
            </a:r>
            <a:endParaRPr sz="10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574" name="Google Shape;574;p28"/>
          <p:cNvSpPr txBox="1"/>
          <p:nvPr/>
        </p:nvSpPr>
        <p:spPr>
          <a:xfrm>
            <a:off x="5588550" y="3619925"/>
            <a:ext cx="30672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&lt;       ,       &gt; = 0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2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Fine-Grained Assumptions</a:t>
            </a:r>
            <a:endParaRPr/>
          </a:p>
        </p:txBody>
      </p:sp>
      <p:sp>
        <p:nvSpPr>
          <p:cNvPr id="580" name="Google Shape;580;p29"/>
          <p:cNvSpPr txBox="1"/>
          <p:nvPr>
            <p:ph idx="1" type="body"/>
          </p:nvPr>
        </p:nvSpPr>
        <p:spPr>
          <a:xfrm>
            <a:off x="311700" y="1228675"/>
            <a:ext cx="88323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212121"/>
                </a:solidFill>
              </a:rPr>
              <a:t>Orthogonal Vectors:</a:t>
            </a:r>
            <a:r>
              <a:rPr lang="en" sz="1600">
                <a:solidFill>
                  <a:srgbClr val="212121"/>
                </a:solidFill>
              </a:rPr>
              <a:t> Given </a:t>
            </a:r>
            <a:r>
              <a:rPr i="1" lang="en" sz="1600">
                <a:solidFill>
                  <a:srgbClr val="212121"/>
                </a:solidFill>
              </a:rPr>
              <a:t>n</a:t>
            </a:r>
            <a:r>
              <a:rPr lang="en" sz="1600">
                <a:solidFill>
                  <a:srgbClr val="212121"/>
                </a:solidFill>
              </a:rPr>
              <a:t> sets of </a:t>
            </a:r>
            <a:r>
              <a:rPr i="1" lang="en" sz="1600">
                <a:solidFill>
                  <a:srgbClr val="212121"/>
                </a:solidFill>
              </a:rPr>
              <a:t>d</a:t>
            </a:r>
            <a:r>
              <a:rPr lang="en" sz="1600">
                <a:solidFill>
                  <a:srgbClr val="212121"/>
                </a:solidFill>
              </a:rPr>
              <a:t>-long vectors </a:t>
            </a:r>
            <a:r>
              <a:rPr i="1" lang="en" sz="1600">
                <a:solidFill>
                  <a:srgbClr val="212121"/>
                </a:solidFill>
              </a:rPr>
              <a:t>U</a:t>
            </a:r>
            <a:r>
              <a:rPr lang="en" sz="1600">
                <a:solidFill>
                  <a:srgbClr val="212121"/>
                </a:solidFill>
              </a:rPr>
              <a:t>,</a:t>
            </a:r>
            <a:r>
              <a:rPr i="1" lang="en" sz="1600">
                <a:solidFill>
                  <a:srgbClr val="212121"/>
                </a:solidFill>
              </a:rPr>
              <a:t> V</a:t>
            </a:r>
            <a:r>
              <a:rPr lang="en" sz="1600">
                <a:solidFill>
                  <a:srgbClr val="212121"/>
                </a:solidFill>
              </a:rPr>
              <a:t>, is there </a:t>
            </a:r>
            <a:r>
              <a:rPr i="1" lang="en" sz="1600">
                <a:solidFill>
                  <a:srgbClr val="212121"/>
                </a:solidFill>
              </a:rPr>
              <a:t>u∊U</a:t>
            </a:r>
            <a:r>
              <a:rPr lang="en" sz="1600">
                <a:solidFill>
                  <a:srgbClr val="212121"/>
                </a:solidFill>
              </a:rPr>
              <a:t>,</a:t>
            </a:r>
            <a:r>
              <a:rPr i="1" lang="en" sz="1600">
                <a:solidFill>
                  <a:srgbClr val="212121"/>
                </a:solidFill>
              </a:rPr>
              <a:t> v∊V </a:t>
            </a:r>
            <a:r>
              <a:rPr lang="en" sz="1600">
                <a:solidFill>
                  <a:srgbClr val="212121"/>
                </a:solidFill>
              </a:rPr>
              <a:t>such that &lt;u,v&gt; = 0?</a:t>
            </a:r>
            <a:endParaRPr sz="1600">
              <a:solidFill>
                <a:srgbClr val="21212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en" sz="2100">
                <a:solidFill>
                  <a:srgbClr val="212121"/>
                </a:solidFill>
              </a:rPr>
              <a:t>Orthogonal Vectors</a:t>
            </a:r>
            <a:r>
              <a:rPr b="1" lang="en" sz="2100">
                <a:solidFill>
                  <a:srgbClr val="212121"/>
                </a:solidFill>
              </a:rPr>
              <a:t> </a:t>
            </a:r>
            <a:r>
              <a:rPr b="1" i="1" lang="en" sz="2100">
                <a:solidFill>
                  <a:srgbClr val="212121"/>
                </a:solidFill>
              </a:rPr>
              <a:t>Conjecture [Wil05]</a:t>
            </a:r>
            <a:r>
              <a:rPr b="1" lang="en" sz="2100">
                <a:solidFill>
                  <a:srgbClr val="212121"/>
                </a:solidFill>
              </a:rPr>
              <a:t>: </a:t>
            </a:r>
            <a:r>
              <a:rPr i="1" lang="en" sz="2100">
                <a:solidFill>
                  <a:srgbClr val="212121"/>
                </a:solidFill>
              </a:rPr>
              <a:t>for </a:t>
            </a:r>
            <a:r>
              <a:rPr i="1" lang="en" sz="2100">
                <a:solidFill>
                  <a:srgbClr val="212121"/>
                </a:solidFill>
              </a:rPr>
              <a:t>d=⍵(log n), for all ε&gt;0, OV cannot be solved in O(n</a:t>
            </a:r>
            <a:r>
              <a:rPr baseline="30000" i="1" lang="en" sz="2100">
                <a:solidFill>
                  <a:srgbClr val="212121"/>
                </a:solidFill>
              </a:rPr>
              <a:t>2-ε</a:t>
            </a:r>
            <a:r>
              <a:rPr i="1" lang="en" sz="2100">
                <a:solidFill>
                  <a:srgbClr val="212121"/>
                </a:solidFill>
              </a:rPr>
              <a:t>).</a:t>
            </a:r>
            <a:endParaRPr i="1" sz="2100">
              <a:solidFill>
                <a:srgbClr val="21212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212121"/>
              </a:solidFill>
            </a:endParaRPr>
          </a:p>
        </p:txBody>
      </p:sp>
      <p:sp>
        <p:nvSpPr>
          <p:cNvPr id="581" name="Google Shape;581;p29"/>
          <p:cNvSpPr/>
          <p:nvPr/>
        </p:nvSpPr>
        <p:spPr>
          <a:xfrm>
            <a:off x="2212375" y="2928475"/>
            <a:ext cx="1030200" cy="18504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582" name="Google Shape;582;p29"/>
          <p:cNvSpPr/>
          <p:nvPr/>
        </p:nvSpPr>
        <p:spPr>
          <a:xfrm>
            <a:off x="4187600" y="2928475"/>
            <a:ext cx="1030200" cy="18504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583" name="Google Shape;583;p29"/>
          <p:cNvSpPr txBox="1"/>
          <p:nvPr/>
        </p:nvSpPr>
        <p:spPr>
          <a:xfrm>
            <a:off x="2485825" y="3233500"/>
            <a:ext cx="483300" cy="5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U</a:t>
            </a:r>
            <a:endParaRPr b="1" sz="3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584" name="Google Shape;584;p29"/>
          <p:cNvSpPr txBox="1"/>
          <p:nvPr/>
        </p:nvSpPr>
        <p:spPr>
          <a:xfrm>
            <a:off x="4461050" y="3233500"/>
            <a:ext cx="483300" cy="5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V</a:t>
            </a:r>
            <a:endParaRPr b="1" sz="3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585" name="Google Shape;585;p29"/>
          <p:cNvSpPr/>
          <p:nvPr/>
        </p:nvSpPr>
        <p:spPr>
          <a:xfrm>
            <a:off x="2212450" y="3162175"/>
            <a:ext cx="1030200" cy="2142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586" name="Google Shape;586;p29"/>
          <p:cNvSpPr/>
          <p:nvPr/>
        </p:nvSpPr>
        <p:spPr>
          <a:xfrm>
            <a:off x="4187600" y="4281450"/>
            <a:ext cx="1030200" cy="2142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587" name="Google Shape;587;p29"/>
          <p:cNvSpPr txBox="1"/>
          <p:nvPr/>
        </p:nvSpPr>
        <p:spPr>
          <a:xfrm>
            <a:off x="2220300" y="3170100"/>
            <a:ext cx="1030200" cy="21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1001 ... 01</a:t>
            </a:r>
            <a:endParaRPr sz="10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588" name="Google Shape;588;p29"/>
          <p:cNvSpPr txBox="1"/>
          <p:nvPr/>
        </p:nvSpPr>
        <p:spPr>
          <a:xfrm>
            <a:off x="4187600" y="4281450"/>
            <a:ext cx="1030200" cy="21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0100 ... 10</a:t>
            </a:r>
            <a:endParaRPr sz="10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589" name="Google Shape;589;p29"/>
          <p:cNvSpPr txBox="1"/>
          <p:nvPr/>
        </p:nvSpPr>
        <p:spPr>
          <a:xfrm>
            <a:off x="5770800" y="3746575"/>
            <a:ext cx="1030200" cy="21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1001 ... 01</a:t>
            </a:r>
            <a:endParaRPr sz="10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590" name="Google Shape;590;p29"/>
          <p:cNvSpPr txBox="1"/>
          <p:nvPr/>
        </p:nvSpPr>
        <p:spPr>
          <a:xfrm>
            <a:off x="6858425" y="3746575"/>
            <a:ext cx="1030200" cy="21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0100 ... 10</a:t>
            </a:r>
            <a:endParaRPr sz="10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591" name="Google Shape;591;p29"/>
          <p:cNvSpPr txBox="1"/>
          <p:nvPr/>
        </p:nvSpPr>
        <p:spPr>
          <a:xfrm>
            <a:off x="5588550" y="3619925"/>
            <a:ext cx="30672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&lt;       ,       &gt; = 0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3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Fine-Grained Assumptions</a:t>
            </a:r>
            <a:endParaRPr/>
          </a:p>
        </p:txBody>
      </p:sp>
      <p:sp>
        <p:nvSpPr>
          <p:cNvPr id="597" name="Google Shape;597;p30"/>
          <p:cNvSpPr txBox="1"/>
          <p:nvPr>
            <p:ph idx="1" type="body"/>
          </p:nvPr>
        </p:nvSpPr>
        <p:spPr>
          <a:xfrm>
            <a:off x="311700" y="1228675"/>
            <a:ext cx="8832300" cy="355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212121"/>
                </a:solidFill>
              </a:rPr>
              <a:t>k</a:t>
            </a:r>
            <a:r>
              <a:rPr b="1" lang="en" sz="1600">
                <a:solidFill>
                  <a:srgbClr val="212121"/>
                </a:solidFill>
              </a:rPr>
              <a:t> </a:t>
            </a:r>
            <a:r>
              <a:rPr b="1" lang="en" sz="1600">
                <a:solidFill>
                  <a:srgbClr val="212121"/>
                </a:solidFill>
              </a:rPr>
              <a:t>Orthogonal Vectors:</a:t>
            </a:r>
            <a:r>
              <a:rPr lang="en" sz="1600">
                <a:solidFill>
                  <a:srgbClr val="212121"/>
                </a:solidFill>
              </a:rPr>
              <a:t> Given </a:t>
            </a:r>
            <a:r>
              <a:rPr i="1" lang="en" sz="1600">
                <a:solidFill>
                  <a:srgbClr val="212121"/>
                </a:solidFill>
              </a:rPr>
              <a:t>n</a:t>
            </a:r>
            <a:r>
              <a:rPr lang="en" sz="1600">
                <a:solidFill>
                  <a:srgbClr val="212121"/>
                </a:solidFill>
              </a:rPr>
              <a:t> sets of </a:t>
            </a:r>
            <a:r>
              <a:rPr i="1" lang="en" sz="1600">
                <a:solidFill>
                  <a:srgbClr val="212121"/>
                </a:solidFill>
              </a:rPr>
              <a:t>d</a:t>
            </a:r>
            <a:r>
              <a:rPr lang="en" sz="1600">
                <a:solidFill>
                  <a:srgbClr val="212121"/>
                </a:solidFill>
              </a:rPr>
              <a:t>-long vectors </a:t>
            </a:r>
            <a:r>
              <a:rPr i="1" lang="en" sz="1600">
                <a:solidFill>
                  <a:srgbClr val="212121"/>
                </a:solidFill>
              </a:rPr>
              <a:t>U</a:t>
            </a:r>
            <a:r>
              <a:rPr baseline="-25000" i="1" lang="en" sz="1600">
                <a:solidFill>
                  <a:srgbClr val="212121"/>
                </a:solidFill>
              </a:rPr>
              <a:t>1</a:t>
            </a:r>
            <a:r>
              <a:rPr lang="en" sz="1600">
                <a:solidFill>
                  <a:srgbClr val="212121"/>
                </a:solidFill>
              </a:rPr>
              <a:t>,</a:t>
            </a:r>
            <a:r>
              <a:rPr i="1" lang="en" sz="1600">
                <a:solidFill>
                  <a:srgbClr val="212121"/>
                </a:solidFill>
              </a:rPr>
              <a:t> </a:t>
            </a:r>
            <a:r>
              <a:rPr i="1" lang="en" sz="1600">
                <a:solidFill>
                  <a:srgbClr val="212121"/>
                </a:solidFill>
              </a:rPr>
              <a:t>U</a:t>
            </a:r>
            <a:r>
              <a:rPr baseline="-25000" i="1" lang="en" sz="1600">
                <a:solidFill>
                  <a:srgbClr val="212121"/>
                </a:solidFill>
              </a:rPr>
              <a:t>2</a:t>
            </a:r>
            <a:r>
              <a:rPr lang="en" sz="1600">
                <a:solidFill>
                  <a:srgbClr val="212121"/>
                </a:solidFill>
              </a:rPr>
              <a:t>,...</a:t>
            </a:r>
            <a:r>
              <a:rPr i="1" lang="en" sz="1600">
                <a:solidFill>
                  <a:srgbClr val="212121"/>
                </a:solidFill>
              </a:rPr>
              <a:t>U</a:t>
            </a:r>
            <a:r>
              <a:rPr baseline="-25000" i="1" lang="en" sz="1600">
                <a:solidFill>
                  <a:srgbClr val="212121"/>
                </a:solidFill>
              </a:rPr>
              <a:t>k</a:t>
            </a:r>
            <a:r>
              <a:rPr lang="en" sz="1600">
                <a:solidFill>
                  <a:srgbClr val="212121"/>
                </a:solidFill>
              </a:rPr>
              <a:t> is there </a:t>
            </a:r>
            <a:r>
              <a:rPr i="1" lang="en" sz="1600">
                <a:solidFill>
                  <a:srgbClr val="212121"/>
                </a:solidFill>
              </a:rPr>
              <a:t>u</a:t>
            </a:r>
            <a:r>
              <a:rPr baseline="-25000" i="1" lang="en" sz="1600">
                <a:solidFill>
                  <a:srgbClr val="212121"/>
                </a:solidFill>
              </a:rPr>
              <a:t>1</a:t>
            </a:r>
            <a:r>
              <a:rPr i="1" lang="en" sz="1600">
                <a:solidFill>
                  <a:srgbClr val="212121"/>
                </a:solidFill>
              </a:rPr>
              <a:t>∊U</a:t>
            </a:r>
            <a:r>
              <a:rPr baseline="-25000" i="1" lang="en" sz="1600">
                <a:solidFill>
                  <a:srgbClr val="212121"/>
                </a:solidFill>
              </a:rPr>
              <a:t>1</a:t>
            </a:r>
            <a:r>
              <a:rPr lang="en" sz="1600">
                <a:solidFill>
                  <a:srgbClr val="212121"/>
                </a:solidFill>
              </a:rPr>
              <a:t>,</a:t>
            </a:r>
            <a:r>
              <a:rPr i="1" lang="en" sz="1600">
                <a:solidFill>
                  <a:srgbClr val="212121"/>
                </a:solidFill>
              </a:rPr>
              <a:t> </a:t>
            </a:r>
            <a:r>
              <a:rPr i="1" lang="en" sz="1600">
                <a:solidFill>
                  <a:srgbClr val="212121"/>
                </a:solidFill>
              </a:rPr>
              <a:t>u</a:t>
            </a:r>
            <a:r>
              <a:rPr baseline="-25000" i="1" lang="en" sz="1600">
                <a:solidFill>
                  <a:srgbClr val="212121"/>
                </a:solidFill>
              </a:rPr>
              <a:t>2</a:t>
            </a:r>
            <a:r>
              <a:rPr i="1" lang="en" sz="1600">
                <a:solidFill>
                  <a:srgbClr val="212121"/>
                </a:solidFill>
              </a:rPr>
              <a:t>∊U</a:t>
            </a:r>
            <a:r>
              <a:rPr baseline="-25000" i="1" lang="en" sz="1600">
                <a:solidFill>
                  <a:srgbClr val="212121"/>
                </a:solidFill>
              </a:rPr>
              <a:t>2</a:t>
            </a:r>
            <a:r>
              <a:rPr i="1" lang="en" sz="1600">
                <a:solidFill>
                  <a:srgbClr val="212121"/>
                </a:solidFill>
              </a:rPr>
              <a:t>,... u</a:t>
            </a:r>
            <a:r>
              <a:rPr baseline="-25000" i="1" lang="en" sz="1600">
                <a:solidFill>
                  <a:srgbClr val="212121"/>
                </a:solidFill>
              </a:rPr>
              <a:t>k</a:t>
            </a:r>
            <a:r>
              <a:rPr i="1" lang="en" sz="1600">
                <a:solidFill>
                  <a:srgbClr val="212121"/>
                </a:solidFill>
              </a:rPr>
              <a:t>∊U</a:t>
            </a:r>
            <a:r>
              <a:rPr baseline="-25000" i="1" lang="en" sz="1600">
                <a:solidFill>
                  <a:srgbClr val="212121"/>
                </a:solidFill>
              </a:rPr>
              <a:t>k </a:t>
            </a:r>
            <a:r>
              <a:rPr lang="en" sz="1600">
                <a:solidFill>
                  <a:srgbClr val="212121"/>
                </a:solidFill>
              </a:rPr>
              <a:t>such that </a:t>
            </a:r>
            <a:r>
              <a:rPr lang="en" sz="1900">
                <a:solidFill>
                  <a:srgbClr val="212121"/>
                </a:solidFill>
              </a:rPr>
              <a:t>Σ</a:t>
            </a:r>
            <a:r>
              <a:rPr i="1" lang="en" sz="1600">
                <a:solidFill>
                  <a:srgbClr val="212121"/>
                </a:solidFill>
              </a:rPr>
              <a:t>u</a:t>
            </a:r>
            <a:r>
              <a:rPr baseline="-25000" i="1" lang="en" sz="1600">
                <a:solidFill>
                  <a:srgbClr val="212121"/>
                </a:solidFill>
              </a:rPr>
              <a:t>1,i</a:t>
            </a:r>
            <a:r>
              <a:rPr i="1" lang="en" sz="1600">
                <a:solidFill>
                  <a:srgbClr val="212121"/>
                </a:solidFill>
              </a:rPr>
              <a:t>u</a:t>
            </a:r>
            <a:r>
              <a:rPr baseline="-25000" i="1" lang="en" sz="1600">
                <a:solidFill>
                  <a:srgbClr val="212121"/>
                </a:solidFill>
              </a:rPr>
              <a:t>2,i </a:t>
            </a:r>
            <a:r>
              <a:rPr i="1" lang="en" sz="1600">
                <a:solidFill>
                  <a:srgbClr val="212121"/>
                </a:solidFill>
              </a:rPr>
              <a:t>… u</a:t>
            </a:r>
            <a:r>
              <a:rPr baseline="-25000" i="1" lang="en" sz="1600">
                <a:solidFill>
                  <a:srgbClr val="212121"/>
                </a:solidFill>
              </a:rPr>
              <a:t>k,i</a:t>
            </a:r>
            <a:r>
              <a:rPr lang="en" sz="1600">
                <a:solidFill>
                  <a:srgbClr val="212121"/>
                </a:solidFill>
              </a:rPr>
              <a:t> = 0?</a:t>
            </a:r>
            <a:endParaRPr sz="1600">
              <a:solidFill>
                <a:srgbClr val="21212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en" sz="2100">
                <a:solidFill>
                  <a:srgbClr val="212121"/>
                </a:solidFill>
              </a:rPr>
              <a:t>k-</a:t>
            </a:r>
            <a:r>
              <a:rPr b="1" i="1" lang="en" sz="2100">
                <a:solidFill>
                  <a:srgbClr val="212121"/>
                </a:solidFill>
              </a:rPr>
              <a:t>Orthogonal Vectors</a:t>
            </a:r>
            <a:r>
              <a:rPr b="1" lang="en" sz="2100">
                <a:solidFill>
                  <a:srgbClr val="212121"/>
                </a:solidFill>
              </a:rPr>
              <a:t> </a:t>
            </a:r>
            <a:r>
              <a:rPr b="1" i="1" lang="en" sz="2100">
                <a:solidFill>
                  <a:srgbClr val="212121"/>
                </a:solidFill>
              </a:rPr>
              <a:t>Conjecture</a:t>
            </a:r>
            <a:r>
              <a:rPr b="1" lang="en" sz="2100">
                <a:solidFill>
                  <a:srgbClr val="212121"/>
                </a:solidFill>
              </a:rPr>
              <a:t>: </a:t>
            </a:r>
            <a:r>
              <a:rPr i="1" lang="en" sz="2100">
                <a:solidFill>
                  <a:srgbClr val="212121"/>
                </a:solidFill>
              </a:rPr>
              <a:t>for </a:t>
            </a:r>
            <a:r>
              <a:rPr i="1" lang="en" sz="2100">
                <a:solidFill>
                  <a:srgbClr val="212121"/>
                </a:solidFill>
              </a:rPr>
              <a:t>d=⍵(log n)</a:t>
            </a:r>
            <a:r>
              <a:rPr i="1" lang="en" sz="2100">
                <a:solidFill>
                  <a:srgbClr val="212121"/>
                </a:solidFill>
              </a:rPr>
              <a:t>, for all ε&gt;0, kOV cannot be solved in O(n</a:t>
            </a:r>
            <a:r>
              <a:rPr baseline="30000" i="1" lang="en" sz="2100">
                <a:solidFill>
                  <a:srgbClr val="212121"/>
                </a:solidFill>
              </a:rPr>
              <a:t>k</a:t>
            </a:r>
            <a:r>
              <a:rPr baseline="30000" i="1" lang="en" sz="2100">
                <a:solidFill>
                  <a:srgbClr val="212121"/>
                </a:solidFill>
              </a:rPr>
              <a:t>-ε</a:t>
            </a:r>
            <a:r>
              <a:rPr i="1" lang="en" sz="2100">
                <a:solidFill>
                  <a:srgbClr val="212121"/>
                </a:solidFill>
              </a:rPr>
              <a:t>).</a:t>
            </a:r>
            <a:endParaRPr i="1" sz="2100">
              <a:solidFill>
                <a:srgbClr val="21212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212121"/>
              </a:solidFill>
            </a:endParaRPr>
          </a:p>
        </p:txBody>
      </p:sp>
      <p:sp>
        <p:nvSpPr>
          <p:cNvPr id="598" name="Google Shape;598;p30"/>
          <p:cNvSpPr/>
          <p:nvPr/>
        </p:nvSpPr>
        <p:spPr>
          <a:xfrm>
            <a:off x="1450375" y="2928475"/>
            <a:ext cx="1030200" cy="18504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599" name="Google Shape;599;p30"/>
          <p:cNvSpPr txBox="1"/>
          <p:nvPr/>
        </p:nvSpPr>
        <p:spPr>
          <a:xfrm>
            <a:off x="1663125" y="3233500"/>
            <a:ext cx="713100" cy="5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U</a:t>
            </a:r>
            <a:r>
              <a:rPr b="1" baseline="-25000" lang="en" sz="3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1</a:t>
            </a:r>
            <a:endParaRPr b="1" baseline="-25000" sz="3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600" name="Google Shape;600;p30"/>
          <p:cNvSpPr/>
          <p:nvPr/>
        </p:nvSpPr>
        <p:spPr>
          <a:xfrm>
            <a:off x="1450450" y="3162175"/>
            <a:ext cx="1030200" cy="2142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601" name="Google Shape;601;p30"/>
          <p:cNvSpPr txBox="1"/>
          <p:nvPr/>
        </p:nvSpPr>
        <p:spPr>
          <a:xfrm>
            <a:off x="1458300" y="3170100"/>
            <a:ext cx="1030200" cy="21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1001 ... 01</a:t>
            </a:r>
            <a:endParaRPr sz="10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602" name="Google Shape;602;p30"/>
          <p:cNvSpPr/>
          <p:nvPr/>
        </p:nvSpPr>
        <p:spPr>
          <a:xfrm>
            <a:off x="3047000" y="2928475"/>
            <a:ext cx="1030200" cy="18504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603" name="Google Shape;603;p30"/>
          <p:cNvSpPr txBox="1"/>
          <p:nvPr/>
        </p:nvSpPr>
        <p:spPr>
          <a:xfrm>
            <a:off x="3259750" y="3233500"/>
            <a:ext cx="713100" cy="5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U</a:t>
            </a:r>
            <a:r>
              <a:rPr b="1" baseline="-25000" lang="en" sz="3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2</a:t>
            </a:r>
            <a:endParaRPr b="1" baseline="-25000" sz="3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604" name="Google Shape;604;p30"/>
          <p:cNvSpPr/>
          <p:nvPr/>
        </p:nvSpPr>
        <p:spPr>
          <a:xfrm>
            <a:off x="3047000" y="4097375"/>
            <a:ext cx="1030200" cy="2142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605" name="Google Shape;605;p30"/>
          <p:cNvSpPr txBox="1"/>
          <p:nvPr/>
        </p:nvSpPr>
        <p:spPr>
          <a:xfrm>
            <a:off x="3047075" y="4097375"/>
            <a:ext cx="1030200" cy="21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1001 ... 01</a:t>
            </a:r>
            <a:endParaRPr sz="10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606" name="Google Shape;606;p30"/>
          <p:cNvSpPr/>
          <p:nvPr/>
        </p:nvSpPr>
        <p:spPr>
          <a:xfrm>
            <a:off x="6337800" y="2928475"/>
            <a:ext cx="1030200" cy="18504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607" name="Google Shape;607;p30"/>
          <p:cNvSpPr txBox="1"/>
          <p:nvPr/>
        </p:nvSpPr>
        <p:spPr>
          <a:xfrm>
            <a:off x="6550550" y="3614500"/>
            <a:ext cx="713100" cy="5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U</a:t>
            </a:r>
            <a:r>
              <a:rPr b="1" baseline="-25000" lang="en" sz="3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k</a:t>
            </a:r>
            <a:endParaRPr b="1" baseline="-25000" sz="3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608" name="Google Shape;608;p30"/>
          <p:cNvSpPr/>
          <p:nvPr/>
        </p:nvSpPr>
        <p:spPr>
          <a:xfrm>
            <a:off x="6337875" y="3466975"/>
            <a:ext cx="1030200" cy="2142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609" name="Google Shape;609;p30"/>
          <p:cNvSpPr txBox="1"/>
          <p:nvPr/>
        </p:nvSpPr>
        <p:spPr>
          <a:xfrm>
            <a:off x="6345725" y="3474900"/>
            <a:ext cx="1030200" cy="21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1001 ... 01</a:t>
            </a:r>
            <a:endParaRPr sz="10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610" name="Google Shape;610;p30"/>
          <p:cNvSpPr txBox="1"/>
          <p:nvPr/>
        </p:nvSpPr>
        <p:spPr>
          <a:xfrm>
            <a:off x="4604575" y="3732800"/>
            <a:ext cx="13188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. . .</a:t>
            </a:r>
            <a:endParaRPr sz="26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3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KSaT and SETH</a:t>
            </a:r>
            <a:endParaRPr/>
          </a:p>
        </p:txBody>
      </p:sp>
      <p:sp>
        <p:nvSpPr>
          <p:cNvPr id="616" name="Google Shape;616;p31"/>
          <p:cNvSpPr txBox="1"/>
          <p:nvPr>
            <p:ph idx="1" type="body"/>
          </p:nvPr>
        </p:nvSpPr>
        <p:spPr>
          <a:xfrm>
            <a:off x="5103450" y="1076275"/>
            <a:ext cx="38520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rgbClr val="212121"/>
                </a:solidFill>
              </a:rPr>
              <a:t>KSAT:</a:t>
            </a:r>
            <a:r>
              <a:rPr i="1" lang="en">
                <a:solidFill>
                  <a:srgbClr val="212121"/>
                </a:solidFill>
              </a:rPr>
              <a:t> Does there exist an assignment to x</a:t>
            </a:r>
            <a:r>
              <a:rPr baseline="-25000" i="1" lang="en">
                <a:solidFill>
                  <a:srgbClr val="212121"/>
                </a:solidFill>
              </a:rPr>
              <a:t>1</a:t>
            </a:r>
            <a:r>
              <a:rPr i="1" lang="en">
                <a:solidFill>
                  <a:srgbClr val="212121"/>
                </a:solidFill>
              </a:rPr>
              <a:t>,...,x</a:t>
            </a:r>
            <a:r>
              <a:rPr baseline="-25000" i="1" lang="en">
                <a:solidFill>
                  <a:srgbClr val="212121"/>
                </a:solidFill>
              </a:rPr>
              <a:t>n </a:t>
            </a:r>
            <a:r>
              <a:rPr i="1" lang="en">
                <a:solidFill>
                  <a:srgbClr val="212121"/>
                </a:solidFill>
              </a:rPr>
              <a:t>such that this outputs 1?</a:t>
            </a:r>
            <a:endParaRPr i="1">
              <a:solidFill>
                <a:srgbClr val="21212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rgbClr val="21212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rgbClr val="21212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i="1" lang="en">
                <a:solidFill>
                  <a:srgbClr val="212121"/>
                </a:solidFill>
              </a:rPr>
              <a:t>Strong Exponential Time Hypothesis (SETH)[IP01]:</a:t>
            </a:r>
            <a:r>
              <a:rPr lang="en">
                <a:solidFill>
                  <a:srgbClr val="212121"/>
                </a:solidFill>
              </a:rPr>
              <a:t> ∀ε,∃k s.t. kSAT cannot be solved in time O(2</a:t>
            </a:r>
            <a:r>
              <a:rPr baseline="30000" lang="en">
                <a:solidFill>
                  <a:srgbClr val="212121"/>
                </a:solidFill>
              </a:rPr>
              <a:t>(1-ε)n</a:t>
            </a:r>
            <a:r>
              <a:rPr lang="en">
                <a:solidFill>
                  <a:srgbClr val="212121"/>
                </a:solidFill>
              </a:rPr>
              <a:t>)</a:t>
            </a:r>
            <a:endParaRPr>
              <a:solidFill>
                <a:srgbClr val="212121"/>
              </a:solidFill>
            </a:endParaRPr>
          </a:p>
        </p:txBody>
      </p:sp>
      <p:sp>
        <p:nvSpPr>
          <p:cNvPr id="617" name="Google Shape;617;p31"/>
          <p:cNvSpPr/>
          <p:nvPr/>
        </p:nvSpPr>
        <p:spPr>
          <a:xfrm>
            <a:off x="1902050" y="1339375"/>
            <a:ext cx="705300" cy="68550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618" name="Google Shape;618;p31"/>
          <p:cNvSpPr/>
          <p:nvPr/>
        </p:nvSpPr>
        <p:spPr>
          <a:xfrm>
            <a:off x="635825" y="2323050"/>
            <a:ext cx="497400" cy="49740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619" name="Google Shape;619;p31"/>
          <p:cNvSpPr/>
          <p:nvPr/>
        </p:nvSpPr>
        <p:spPr>
          <a:xfrm>
            <a:off x="1652100" y="2323050"/>
            <a:ext cx="497400" cy="49740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620" name="Google Shape;620;p31"/>
          <p:cNvSpPr/>
          <p:nvPr/>
        </p:nvSpPr>
        <p:spPr>
          <a:xfrm>
            <a:off x="3643125" y="2323050"/>
            <a:ext cx="497400" cy="49740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621" name="Google Shape;621;p31"/>
          <p:cNvSpPr txBox="1"/>
          <p:nvPr/>
        </p:nvSpPr>
        <p:spPr>
          <a:xfrm>
            <a:off x="2551950" y="2323050"/>
            <a:ext cx="935100" cy="2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. . .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622" name="Google Shape;622;p31"/>
          <p:cNvCxnSpPr>
            <a:stCxn id="618" idx="0"/>
            <a:endCxn id="617" idx="4"/>
          </p:cNvCxnSpPr>
          <p:nvPr/>
        </p:nvCxnSpPr>
        <p:spPr>
          <a:xfrm flipH="1" rot="10800000">
            <a:off x="884525" y="2024850"/>
            <a:ext cx="1370100" cy="298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23" name="Google Shape;623;p31"/>
          <p:cNvCxnSpPr>
            <a:stCxn id="619" idx="0"/>
            <a:endCxn id="617" idx="4"/>
          </p:cNvCxnSpPr>
          <p:nvPr/>
        </p:nvCxnSpPr>
        <p:spPr>
          <a:xfrm flipH="1" rot="10800000">
            <a:off x="1900800" y="2024850"/>
            <a:ext cx="354000" cy="298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24" name="Google Shape;624;p31"/>
          <p:cNvCxnSpPr>
            <a:stCxn id="620" idx="0"/>
            <a:endCxn id="617" idx="4"/>
          </p:cNvCxnSpPr>
          <p:nvPr/>
        </p:nvCxnSpPr>
        <p:spPr>
          <a:xfrm rot="10800000">
            <a:off x="2254725" y="2024850"/>
            <a:ext cx="1637100" cy="298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25" name="Google Shape;625;p31"/>
          <p:cNvSpPr/>
          <p:nvPr/>
        </p:nvSpPr>
        <p:spPr>
          <a:xfrm>
            <a:off x="4385525" y="3153550"/>
            <a:ext cx="340200" cy="35550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626" name="Google Shape;626;p31"/>
          <p:cNvSpPr/>
          <p:nvPr/>
        </p:nvSpPr>
        <p:spPr>
          <a:xfrm>
            <a:off x="3748450" y="3153550"/>
            <a:ext cx="369300" cy="37950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627" name="Google Shape;627;p31"/>
          <p:cNvSpPr/>
          <p:nvPr/>
        </p:nvSpPr>
        <p:spPr>
          <a:xfrm>
            <a:off x="3352350" y="3153550"/>
            <a:ext cx="340200" cy="35550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628" name="Google Shape;628;p31"/>
          <p:cNvSpPr txBox="1"/>
          <p:nvPr/>
        </p:nvSpPr>
        <p:spPr>
          <a:xfrm>
            <a:off x="4113225" y="3073175"/>
            <a:ext cx="281700" cy="1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…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629" name="Google Shape;629;p31"/>
          <p:cNvSpPr/>
          <p:nvPr/>
        </p:nvSpPr>
        <p:spPr>
          <a:xfrm>
            <a:off x="2510875" y="3192950"/>
            <a:ext cx="354000" cy="37950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630" name="Google Shape;630;p31"/>
          <p:cNvSpPr/>
          <p:nvPr/>
        </p:nvSpPr>
        <p:spPr>
          <a:xfrm>
            <a:off x="1873800" y="3192950"/>
            <a:ext cx="354000" cy="37950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631" name="Google Shape;631;p31"/>
          <p:cNvSpPr/>
          <p:nvPr/>
        </p:nvSpPr>
        <p:spPr>
          <a:xfrm>
            <a:off x="1463900" y="3192950"/>
            <a:ext cx="354000" cy="37950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632" name="Google Shape;632;p31"/>
          <p:cNvSpPr/>
          <p:nvPr/>
        </p:nvSpPr>
        <p:spPr>
          <a:xfrm>
            <a:off x="1019288" y="3153550"/>
            <a:ext cx="354000" cy="37950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633" name="Google Shape;633;p31"/>
          <p:cNvSpPr/>
          <p:nvPr/>
        </p:nvSpPr>
        <p:spPr>
          <a:xfrm>
            <a:off x="490000" y="3198050"/>
            <a:ext cx="354000" cy="37950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634" name="Google Shape;634;p31"/>
          <p:cNvSpPr/>
          <p:nvPr/>
        </p:nvSpPr>
        <p:spPr>
          <a:xfrm>
            <a:off x="80100" y="3198050"/>
            <a:ext cx="354000" cy="37950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635" name="Google Shape;635;p31"/>
          <p:cNvSpPr txBox="1"/>
          <p:nvPr/>
        </p:nvSpPr>
        <p:spPr>
          <a:xfrm>
            <a:off x="2192338" y="3207500"/>
            <a:ext cx="281700" cy="1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…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636" name="Google Shape;636;p31"/>
          <p:cNvSpPr txBox="1"/>
          <p:nvPr/>
        </p:nvSpPr>
        <p:spPr>
          <a:xfrm>
            <a:off x="743675" y="3131300"/>
            <a:ext cx="281700" cy="1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…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637" name="Google Shape;637;p31"/>
          <p:cNvSpPr txBox="1"/>
          <p:nvPr/>
        </p:nvSpPr>
        <p:spPr>
          <a:xfrm>
            <a:off x="44850" y="3144200"/>
            <a:ext cx="497400" cy="2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x</a:t>
            </a:r>
            <a:r>
              <a:rPr baseline="-25000" lang="en" sz="16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1</a:t>
            </a:r>
            <a:endParaRPr baseline="-25000" sz="16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638" name="Google Shape;638;p31"/>
          <p:cNvSpPr txBox="1"/>
          <p:nvPr/>
        </p:nvSpPr>
        <p:spPr>
          <a:xfrm>
            <a:off x="457538" y="3153550"/>
            <a:ext cx="497400" cy="2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x</a:t>
            </a:r>
            <a:r>
              <a:rPr baseline="-25000" lang="en" sz="16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4</a:t>
            </a:r>
            <a:endParaRPr baseline="-25000" sz="16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639" name="Google Shape;639;p31"/>
          <p:cNvSpPr txBox="1"/>
          <p:nvPr/>
        </p:nvSpPr>
        <p:spPr>
          <a:xfrm>
            <a:off x="978375" y="3099700"/>
            <a:ext cx="497400" cy="2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x</a:t>
            </a:r>
            <a:r>
              <a:rPr baseline="-25000" lang="en" sz="16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20</a:t>
            </a:r>
            <a:endParaRPr baseline="-25000" sz="16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640" name="Google Shape;640;p31"/>
          <p:cNvCxnSpPr/>
          <p:nvPr/>
        </p:nvCxnSpPr>
        <p:spPr>
          <a:xfrm flipH="1">
            <a:off x="1053600" y="3258200"/>
            <a:ext cx="200700" cy="2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41" name="Google Shape;641;p31"/>
          <p:cNvSpPr txBox="1"/>
          <p:nvPr/>
        </p:nvSpPr>
        <p:spPr>
          <a:xfrm>
            <a:off x="1474625" y="3132800"/>
            <a:ext cx="497400" cy="2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x</a:t>
            </a:r>
            <a:r>
              <a:rPr baseline="-25000" lang="en" sz="16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n</a:t>
            </a:r>
            <a:endParaRPr baseline="-25000" sz="16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642" name="Google Shape;642;p31"/>
          <p:cNvCxnSpPr/>
          <p:nvPr/>
        </p:nvCxnSpPr>
        <p:spPr>
          <a:xfrm flipH="1" rot="10800000">
            <a:off x="293550" y="2837300"/>
            <a:ext cx="586200" cy="383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43" name="Google Shape;643;p31"/>
          <p:cNvCxnSpPr>
            <a:endCxn id="618" idx="4"/>
          </p:cNvCxnSpPr>
          <p:nvPr/>
        </p:nvCxnSpPr>
        <p:spPr>
          <a:xfrm flipH="1" rot="10800000">
            <a:off x="634925" y="2820450"/>
            <a:ext cx="249600" cy="379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44" name="Google Shape;644;p31"/>
          <p:cNvCxnSpPr>
            <a:stCxn id="618" idx="4"/>
          </p:cNvCxnSpPr>
          <p:nvPr/>
        </p:nvCxnSpPr>
        <p:spPr>
          <a:xfrm>
            <a:off x="884525" y="2820450"/>
            <a:ext cx="342600" cy="355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45" name="Google Shape;645;p31"/>
          <p:cNvSpPr txBox="1"/>
          <p:nvPr/>
        </p:nvSpPr>
        <p:spPr>
          <a:xfrm>
            <a:off x="1842575" y="3184700"/>
            <a:ext cx="497400" cy="2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x</a:t>
            </a:r>
            <a:r>
              <a:rPr baseline="-25000" lang="en" sz="16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3</a:t>
            </a:r>
            <a:endParaRPr baseline="-25000" sz="16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646" name="Google Shape;646;p31"/>
          <p:cNvSpPr txBox="1"/>
          <p:nvPr/>
        </p:nvSpPr>
        <p:spPr>
          <a:xfrm>
            <a:off x="2509463" y="3140350"/>
            <a:ext cx="497400" cy="2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x</a:t>
            </a:r>
            <a:r>
              <a:rPr baseline="-25000" lang="en" sz="16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2</a:t>
            </a:r>
            <a:endParaRPr baseline="-25000" sz="16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647" name="Google Shape;647;p31"/>
          <p:cNvCxnSpPr/>
          <p:nvPr/>
        </p:nvCxnSpPr>
        <p:spPr>
          <a:xfrm flipH="1">
            <a:off x="1904775" y="3310100"/>
            <a:ext cx="200700" cy="2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48" name="Google Shape;648;p31"/>
          <p:cNvCxnSpPr>
            <a:endCxn id="619" idx="4"/>
          </p:cNvCxnSpPr>
          <p:nvPr/>
        </p:nvCxnSpPr>
        <p:spPr>
          <a:xfrm flipH="1" rot="10800000">
            <a:off x="1647000" y="2820450"/>
            <a:ext cx="253800" cy="388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49" name="Google Shape;649;p31"/>
          <p:cNvCxnSpPr>
            <a:stCxn id="645" idx="0"/>
            <a:endCxn id="619" idx="4"/>
          </p:cNvCxnSpPr>
          <p:nvPr/>
        </p:nvCxnSpPr>
        <p:spPr>
          <a:xfrm rot="10800000">
            <a:off x="1900775" y="2820500"/>
            <a:ext cx="190500" cy="364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50" name="Google Shape;650;p31"/>
          <p:cNvCxnSpPr>
            <a:endCxn id="619" idx="4"/>
          </p:cNvCxnSpPr>
          <p:nvPr/>
        </p:nvCxnSpPr>
        <p:spPr>
          <a:xfrm rot="10800000">
            <a:off x="1900800" y="2820450"/>
            <a:ext cx="781200" cy="396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51" name="Google Shape;651;p31"/>
          <p:cNvCxnSpPr>
            <a:stCxn id="627" idx="0"/>
            <a:endCxn id="620" idx="4"/>
          </p:cNvCxnSpPr>
          <p:nvPr/>
        </p:nvCxnSpPr>
        <p:spPr>
          <a:xfrm flipH="1" rot="10800000">
            <a:off x="3522450" y="2820550"/>
            <a:ext cx="369300" cy="333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52" name="Google Shape;652;p31"/>
          <p:cNvCxnSpPr>
            <a:stCxn id="626" idx="0"/>
            <a:endCxn id="620" idx="4"/>
          </p:cNvCxnSpPr>
          <p:nvPr/>
        </p:nvCxnSpPr>
        <p:spPr>
          <a:xfrm rot="10800000">
            <a:off x="3891700" y="2820550"/>
            <a:ext cx="41400" cy="333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53" name="Google Shape;653;p31"/>
          <p:cNvCxnSpPr>
            <a:stCxn id="625" idx="0"/>
            <a:endCxn id="620" idx="4"/>
          </p:cNvCxnSpPr>
          <p:nvPr/>
        </p:nvCxnSpPr>
        <p:spPr>
          <a:xfrm rot="10800000">
            <a:off x="3891725" y="2820550"/>
            <a:ext cx="663900" cy="333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54" name="Google Shape;654;p31"/>
          <p:cNvSpPr txBox="1"/>
          <p:nvPr/>
        </p:nvSpPr>
        <p:spPr>
          <a:xfrm>
            <a:off x="3311338" y="3077450"/>
            <a:ext cx="497400" cy="2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x</a:t>
            </a:r>
            <a:r>
              <a:rPr baseline="-25000" lang="en" sz="16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3</a:t>
            </a:r>
            <a:endParaRPr baseline="-25000" sz="16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655" name="Google Shape;655;p31"/>
          <p:cNvSpPr txBox="1"/>
          <p:nvPr/>
        </p:nvSpPr>
        <p:spPr>
          <a:xfrm>
            <a:off x="3714125" y="3056600"/>
            <a:ext cx="497400" cy="2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x</a:t>
            </a:r>
            <a:r>
              <a:rPr baseline="-25000" lang="en" sz="16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1</a:t>
            </a:r>
            <a:endParaRPr baseline="-25000" sz="16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656" name="Google Shape;656;p31"/>
          <p:cNvSpPr txBox="1"/>
          <p:nvPr/>
        </p:nvSpPr>
        <p:spPr>
          <a:xfrm>
            <a:off x="4361888" y="3099700"/>
            <a:ext cx="497400" cy="2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x</a:t>
            </a:r>
            <a:r>
              <a:rPr baseline="-25000" lang="en" sz="16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n</a:t>
            </a:r>
            <a:endParaRPr baseline="-25000" sz="16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657" name="Google Shape;657;p31"/>
          <p:cNvSpPr txBox="1"/>
          <p:nvPr/>
        </p:nvSpPr>
        <p:spPr>
          <a:xfrm>
            <a:off x="688625" y="2254800"/>
            <a:ext cx="734400" cy="6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⋁</a:t>
            </a:r>
            <a:endParaRPr b="1" sz="25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658" name="Google Shape;658;p31"/>
          <p:cNvSpPr txBox="1"/>
          <p:nvPr/>
        </p:nvSpPr>
        <p:spPr>
          <a:xfrm>
            <a:off x="1661475" y="2299238"/>
            <a:ext cx="734400" cy="6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⋁</a:t>
            </a:r>
            <a:endParaRPr b="1" sz="25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659" name="Google Shape;659;p31"/>
          <p:cNvSpPr txBox="1"/>
          <p:nvPr/>
        </p:nvSpPr>
        <p:spPr>
          <a:xfrm>
            <a:off x="3698275" y="2299250"/>
            <a:ext cx="734400" cy="6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⋁</a:t>
            </a:r>
            <a:endParaRPr b="1" sz="25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660" name="Google Shape;660;p31"/>
          <p:cNvSpPr txBox="1"/>
          <p:nvPr/>
        </p:nvSpPr>
        <p:spPr>
          <a:xfrm>
            <a:off x="2020950" y="1268050"/>
            <a:ext cx="935100" cy="3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⋀</a:t>
            </a:r>
            <a:endParaRPr b="1" sz="35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661" name="Google Shape;661;p31"/>
          <p:cNvSpPr/>
          <p:nvPr/>
        </p:nvSpPr>
        <p:spPr>
          <a:xfrm rot="5400000">
            <a:off x="3900400" y="3062150"/>
            <a:ext cx="281700" cy="14595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662" name="Google Shape;662;p31"/>
          <p:cNvSpPr txBox="1"/>
          <p:nvPr/>
        </p:nvSpPr>
        <p:spPr>
          <a:xfrm>
            <a:off x="3349325" y="3908400"/>
            <a:ext cx="1537500" cy="3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k</a:t>
            </a:r>
            <a:r>
              <a:rPr i="1"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fan-in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Consensus and Limits of Permissionless</a:t>
            </a:r>
            <a:endParaRPr/>
          </a:p>
        </p:txBody>
      </p:sp>
      <p:grpSp>
        <p:nvGrpSpPr>
          <p:cNvPr id="67" name="Google Shape;67;p14"/>
          <p:cNvGrpSpPr/>
          <p:nvPr/>
        </p:nvGrpSpPr>
        <p:grpSpPr>
          <a:xfrm>
            <a:off x="1944119" y="2438395"/>
            <a:ext cx="563960" cy="1089965"/>
            <a:chOff x="1231100" y="1765700"/>
            <a:chExt cx="651600" cy="1341000"/>
          </a:xfrm>
        </p:grpSpPr>
        <p:sp>
          <p:nvSpPr>
            <p:cNvPr id="68" name="Google Shape;68;p14"/>
            <p:cNvSpPr/>
            <p:nvPr/>
          </p:nvSpPr>
          <p:spPr>
            <a:xfrm>
              <a:off x="1261550" y="2436200"/>
              <a:ext cx="590700" cy="6705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1231100" y="1765700"/>
              <a:ext cx="651600" cy="670500"/>
            </a:xfrm>
            <a:prstGeom prst="ellipse">
              <a:avLst/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</p:grpSp>
      <p:grpSp>
        <p:nvGrpSpPr>
          <p:cNvPr id="70" name="Google Shape;70;p14"/>
          <p:cNvGrpSpPr/>
          <p:nvPr/>
        </p:nvGrpSpPr>
        <p:grpSpPr>
          <a:xfrm>
            <a:off x="5258844" y="3864495"/>
            <a:ext cx="563960" cy="1089965"/>
            <a:chOff x="1231100" y="1765700"/>
            <a:chExt cx="651600" cy="1341000"/>
          </a:xfrm>
        </p:grpSpPr>
        <p:sp>
          <p:nvSpPr>
            <p:cNvPr id="71" name="Google Shape;71;p14"/>
            <p:cNvSpPr/>
            <p:nvPr/>
          </p:nvSpPr>
          <p:spPr>
            <a:xfrm>
              <a:off x="1261550" y="2436200"/>
              <a:ext cx="590700" cy="6705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1231100" y="1765700"/>
              <a:ext cx="651600" cy="670500"/>
            </a:xfrm>
            <a:prstGeom prst="ellipse">
              <a:avLst/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</p:grpSp>
      <p:grpSp>
        <p:nvGrpSpPr>
          <p:cNvPr id="73" name="Google Shape;73;p14"/>
          <p:cNvGrpSpPr/>
          <p:nvPr/>
        </p:nvGrpSpPr>
        <p:grpSpPr>
          <a:xfrm>
            <a:off x="6635919" y="2438395"/>
            <a:ext cx="563960" cy="1089965"/>
            <a:chOff x="1231100" y="1765700"/>
            <a:chExt cx="651600" cy="1341000"/>
          </a:xfrm>
        </p:grpSpPr>
        <p:sp>
          <p:nvSpPr>
            <p:cNvPr id="74" name="Google Shape;74;p14"/>
            <p:cNvSpPr/>
            <p:nvPr/>
          </p:nvSpPr>
          <p:spPr>
            <a:xfrm>
              <a:off x="1261550" y="2436200"/>
              <a:ext cx="590700" cy="6705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1231100" y="1765700"/>
              <a:ext cx="651600" cy="670500"/>
            </a:xfrm>
            <a:prstGeom prst="ellipse">
              <a:avLst/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</p:grpSp>
      <p:grpSp>
        <p:nvGrpSpPr>
          <p:cNvPr id="76" name="Google Shape;76;p14"/>
          <p:cNvGrpSpPr/>
          <p:nvPr/>
        </p:nvGrpSpPr>
        <p:grpSpPr>
          <a:xfrm>
            <a:off x="5258844" y="972945"/>
            <a:ext cx="563960" cy="1089965"/>
            <a:chOff x="1231100" y="1765700"/>
            <a:chExt cx="651600" cy="1341000"/>
          </a:xfrm>
        </p:grpSpPr>
        <p:sp>
          <p:nvSpPr>
            <p:cNvPr id="77" name="Google Shape;77;p14"/>
            <p:cNvSpPr/>
            <p:nvPr/>
          </p:nvSpPr>
          <p:spPr>
            <a:xfrm>
              <a:off x="1261550" y="2436200"/>
              <a:ext cx="590700" cy="6705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1231100" y="1765700"/>
              <a:ext cx="651600" cy="670500"/>
            </a:xfrm>
            <a:prstGeom prst="ellipse">
              <a:avLst/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</p:grpSp>
      <p:grpSp>
        <p:nvGrpSpPr>
          <p:cNvPr id="79" name="Google Shape;79;p14"/>
          <p:cNvGrpSpPr/>
          <p:nvPr/>
        </p:nvGrpSpPr>
        <p:grpSpPr>
          <a:xfrm>
            <a:off x="3304719" y="1023520"/>
            <a:ext cx="563960" cy="1089965"/>
            <a:chOff x="1231100" y="1765700"/>
            <a:chExt cx="651600" cy="1341000"/>
          </a:xfrm>
        </p:grpSpPr>
        <p:sp>
          <p:nvSpPr>
            <p:cNvPr id="80" name="Google Shape;80;p14"/>
            <p:cNvSpPr/>
            <p:nvPr/>
          </p:nvSpPr>
          <p:spPr>
            <a:xfrm>
              <a:off x="1261550" y="2436200"/>
              <a:ext cx="590700" cy="6705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1231100" y="1765700"/>
              <a:ext cx="651600" cy="670500"/>
            </a:xfrm>
            <a:prstGeom prst="ellipse">
              <a:avLst/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</p:grpSp>
      <p:grpSp>
        <p:nvGrpSpPr>
          <p:cNvPr id="82" name="Google Shape;82;p14"/>
          <p:cNvGrpSpPr/>
          <p:nvPr/>
        </p:nvGrpSpPr>
        <p:grpSpPr>
          <a:xfrm>
            <a:off x="3304719" y="3864495"/>
            <a:ext cx="563960" cy="1089965"/>
            <a:chOff x="1231100" y="1765700"/>
            <a:chExt cx="651600" cy="1341000"/>
          </a:xfrm>
        </p:grpSpPr>
        <p:sp>
          <p:nvSpPr>
            <p:cNvPr id="83" name="Google Shape;83;p14"/>
            <p:cNvSpPr/>
            <p:nvPr/>
          </p:nvSpPr>
          <p:spPr>
            <a:xfrm>
              <a:off x="1261550" y="2436200"/>
              <a:ext cx="590700" cy="6705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1231100" y="1765700"/>
              <a:ext cx="651600" cy="670500"/>
            </a:xfrm>
            <a:prstGeom prst="ellipse">
              <a:avLst/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</p:grpSp>
      <p:cxnSp>
        <p:nvCxnSpPr>
          <p:cNvPr id="85" name="Google Shape;85;p14"/>
          <p:cNvCxnSpPr/>
          <p:nvPr/>
        </p:nvCxnSpPr>
        <p:spPr>
          <a:xfrm flipH="1" rot="10800000">
            <a:off x="2756750" y="2134075"/>
            <a:ext cx="421200" cy="4395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med" w="med" type="stealth"/>
            <a:tailEnd len="med" w="med" type="stealth"/>
          </a:ln>
        </p:spPr>
      </p:cxnSp>
      <p:cxnSp>
        <p:nvCxnSpPr>
          <p:cNvPr id="86" name="Google Shape;86;p14"/>
          <p:cNvCxnSpPr/>
          <p:nvPr/>
        </p:nvCxnSpPr>
        <p:spPr>
          <a:xfrm flipH="1" rot="10800000">
            <a:off x="2902925" y="3187225"/>
            <a:ext cx="3437700" cy="15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med" w="med" type="stealth"/>
            <a:tailEnd len="med" w="med" type="stealth"/>
          </a:ln>
        </p:spPr>
      </p:cxnSp>
      <p:cxnSp>
        <p:nvCxnSpPr>
          <p:cNvPr id="87" name="Google Shape;87;p14"/>
          <p:cNvCxnSpPr/>
          <p:nvPr/>
        </p:nvCxnSpPr>
        <p:spPr>
          <a:xfrm rot="10800000">
            <a:off x="5944000" y="2106475"/>
            <a:ext cx="522000" cy="4488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med" w="med" type="stealth"/>
            <a:tailEnd len="med" w="med" type="stealth"/>
          </a:ln>
        </p:spPr>
      </p:cxnSp>
      <p:cxnSp>
        <p:nvCxnSpPr>
          <p:cNvPr id="88" name="Google Shape;88;p14"/>
          <p:cNvCxnSpPr/>
          <p:nvPr/>
        </p:nvCxnSpPr>
        <p:spPr>
          <a:xfrm flipH="1" rot="10800000">
            <a:off x="2830025" y="1868425"/>
            <a:ext cx="2262000" cy="1181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med" w="med" type="stealth"/>
            <a:tailEnd len="med" w="med" type="stealth"/>
          </a:ln>
        </p:spPr>
      </p:cxnSp>
      <p:cxnSp>
        <p:nvCxnSpPr>
          <p:cNvPr id="89" name="Google Shape;89;p14"/>
          <p:cNvCxnSpPr/>
          <p:nvPr/>
        </p:nvCxnSpPr>
        <p:spPr>
          <a:xfrm>
            <a:off x="2661150" y="3626725"/>
            <a:ext cx="507900" cy="4305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med" w="med" type="stealth"/>
            <a:tailEnd len="med" w="med" type="stealth"/>
          </a:ln>
        </p:spPr>
      </p:cxnSp>
      <p:cxnSp>
        <p:nvCxnSpPr>
          <p:cNvPr id="90" name="Google Shape;90;p14"/>
          <p:cNvCxnSpPr/>
          <p:nvPr/>
        </p:nvCxnSpPr>
        <p:spPr>
          <a:xfrm>
            <a:off x="2756750" y="3414925"/>
            <a:ext cx="2335500" cy="5967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med" w="med" type="stealth"/>
            <a:tailEnd len="med" w="med" type="stealth"/>
          </a:ln>
        </p:spPr>
      </p:cxnSp>
      <p:cxnSp>
        <p:nvCxnSpPr>
          <p:cNvPr id="91" name="Google Shape;91;p14"/>
          <p:cNvCxnSpPr/>
          <p:nvPr/>
        </p:nvCxnSpPr>
        <p:spPr>
          <a:xfrm flipH="1" rot="10800000">
            <a:off x="4057275" y="1630250"/>
            <a:ext cx="1071600" cy="183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med" w="med" type="stealth"/>
            <a:tailEnd len="med" w="med" type="stealth"/>
          </a:ln>
        </p:spPr>
      </p:cxnSp>
      <p:cxnSp>
        <p:nvCxnSpPr>
          <p:cNvPr id="92" name="Google Shape;92;p14"/>
          <p:cNvCxnSpPr/>
          <p:nvPr/>
        </p:nvCxnSpPr>
        <p:spPr>
          <a:xfrm flipH="1" rot="10800000">
            <a:off x="5559300" y="2252925"/>
            <a:ext cx="9300" cy="14655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med" w="med" type="stealth"/>
            <a:tailEnd len="med" w="med" type="stealth"/>
          </a:ln>
        </p:spPr>
      </p:cxnSp>
      <p:cxnSp>
        <p:nvCxnSpPr>
          <p:cNvPr id="93" name="Google Shape;93;p14"/>
          <p:cNvCxnSpPr/>
          <p:nvPr/>
        </p:nvCxnSpPr>
        <p:spPr>
          <a:xfrm flipH="1" rot="10800000">
            <a:off x="4029800" y="3340650"/>
            <a:ext cx="2436300" cy="6342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med" w="med" type="stealth"/>
            <a:tailEnd len="med" w="med" type="stealth"/>
          </a:ln>
        </p:spPr>
      </p:cxnSp>
      <p:cxnSp>
        <p:nvCxnSpPr>
          <p:cNvPr id="94" name="Google Shape;94;p14"/>
          <p:cNvCxnSpPr/>
          <p:nvPr/>
        </p:nvCxnSpPr>
        <p:spPr>
          <a:xfrm>
            <a:off x="3974850" y="2152275"/>
            <a:ext cx="2463600" cy="7968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med" w="med" type="stealth"/>
            <a:tailEnd len="med" w="med" type="stealth"/>
          </a:ln>
        </p:spPr>
      </p:cxnSp>
      <p:cxnSp>
        <p:nvCxnSpPr>
          <p:cNvPr id="95" name="Google Shape;95;p14"/>
          <p:cNvCxnSpPr/>
          <p:nvPr/>
        </p:nvCxnSpPr>
        <p:spPr>
          <a:xfrm flipH="1" rot="10800000">
            <a:off x="6017225" y="3626600"/>
            <a:ext cx="761700" cy="558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med" w="med" type="stealth"/>
            <a:tailEnd len="med" w="med" type="stealth"/>
          </a:ln>
        </p:spPr>
      </p:cxnSp>
      <p:cxnSp>
        <p:nvCxnSpPr>
          <p:cNvPr id="96" name="Google Shape;96;p14"/>
          <p:cNvCxnSpPr/>
          <p:nvPr/>
        </p:nvCxnSpPr>
        <p:spPr>
          <a:xfrm>
            <a:off x="4038975" y="4414475"/>
            <a:ext cx="1117200" cy="90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med" w="med" type="stealth"/>
            <a:tailEnd len="med" w="med" type="stealth"/>
          </a:ln>
        </p:spPr>
      </p:cxnSp>
      <p:cxnSp>
        <p:nvCxnSpPr>
          <p:cNvPr id="97" name="Google Shape;97;p14"/>
          <p:cNvCxnSpPr/>
          <p:nvPr/>
        </p:nvCxnSpPr>
        <p:spPr>
          <a:xfrm flipH="1" rot="10800000">
            <a:off x="3560800" y="2335375"/>
            <a:ext cx="29400" cy="14013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med" w="med" type="stealth"/>
            <a:tailEnd len="med" w="med" type="stealth"/>
          </a:ln>
        </p:spPr>
      </p:cxnSp>
      <p:cxnSp>
        <p:nvCxnSpPr>
          <p:cNvPr id="98" name="Google Shape;98;p14"/>
          <p:cNvCxnSpPr/>
          <p:nvPr/>
        </p:nvCxnSpPr>
        <p:spPr>
          <a:xfrm flipH="1" rot="10800000">
            <a:off x="3771488" y="2243875"/>
            <a:ext cx="1531500" cy="14928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med" w="med" type="stealth"/>
            <a:tailEnd len="med" w="med" type="stealth"/>
          </a:ln>
        </p:spPr>
      </p:cxnSp>
      <p:cxnSp>
        <p:nvCxnSpPr>
          <p:cNvPr id="99" name="Google Shape;99;p14"/>
          <p:cNvCxnSpPr/>
          <p:nvPr/>
        </p:nvCxnSpPr>
        <p:spPr>
          <a:xfrm>
            <a:off x="3892425" y="2216400"/>
            <a:ext cx="1456200" cy="15570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med" w="med" type="stealth"/>
            <a:tailEnd len="med" w="med" type="stealth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3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Fine-Grained Assumptions</a:t>
            </a:r>
            <a:endParaRPr/>
          </a:p>
        </p:txBody>
      </p:sp>
      <p:sp>
        <p:nvSpPr>
          <p:cNvPr id="668" name="Google Shape;668;p32"/>
          <p:cNvSpPr txBox="1"/>
          <p:nvPr>
            <p:ph idx="1" type="body"/>
          </p:nvPr>
        </p:nvSpPr>
        <p:spPr>
          <a:xfrm>
            <a:off x="311700" y="1228675"/>
            <a:ext cx="88323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212121"/>
                </a:solidFill>
              </a:rPr>
              <a:t>Orthogonal Vectors:</a:t>
            </a:r>
            <a:r>
              <a:rPr lang="en" sz="1600">
                <a:solidFill>
                  <a:srgbClr val="212121"/>
                </a:solidFill>
              </a:rPr>
              <a:t> Given </a:t>
            </a:r>
            <a:r>
              <a:rPr i="1" lang="en" sz="1600">
                <a:solidFill>
                  <a:srgbClr val="212121"/>
                </a:solidFill>
              </a:rPr>
              <a:t>n</a:t>
            </a:r>
            <a:r>
              <a:rPr lang="en" sz="1600">
                <a:solidFill>
                  <a:srgbClr val="212121"/>
                </a:solidFill>
              </a:rPr>
              <a:t> sets of </a:t>
            </a:r>
            <a:r>
              <a:rPr i="1" lang="en" sz="1600">
                <a:solidFill>
                  <a:srgbClr val="212121"/>
                </a:solidFill>
              </a:rPr>
              <a:t>d</a:t>
            </a:r>
            <a:r>
              <a:rPr lang="en" sz="1600">
                <a:solidFill>
                  <a:srgbClr val="212121"/>
                </a:solidFill>
              </a:rPr>
              <a:t>-long vectors </a:t>
            </a:r>
            <a:r>
              <a:rPr i="1" lang="en" sz="1600">
                <a:solidFill>
                  <a:srgbClr val="212121"/>
                </a:solidFill>
              </a:rPr>
              <a:t>U</a:t>
            </a:r>
            <a:r>
              <a:rPr lang="en" sz="1600">
                <a:solidFill>
                  <a:srgbClr val="212121"/>
                </a:solidFill>
              </a:rPr>
              <a:t>,</a:t>
            </a:r>
            <a:r>
              <a:rPr i="1" lang="en" sz="1600">
                <a:solidFill>
                  <a:srgbClr val="212121"/>
                </a:solidFill>
              </a:rPr>
              <a:t> V</a:t>
            </a:r>
            <a:r>
              <a:rPr lang="en" sz="1600">
                <a:solidFill>
                  <a:srgbClr val="212121"/>
                </a:solidFill>
              </a:rPr>
              <a:t>, is there </a:t>
            </a:r>
            <a:r>
              <a:rPr i="1" lang="en" sz="1600">
                <a:solidFill>
                  <a:srgbClr val="212121"/>
                </a:solidFill>
              </a:rPr>
              <a:t>u∊U</a:t>
            </a:r>
            <a:r>
              <a:rPr lang="en" sz="1600">
                <a:solidFill>
                  <a:srgbClr val="212121"/>
                </a:solidFill>
              </a:rPr>
              <a:t>,</a:t>
            </a:r>
            <a:r>
              <a:rPr i="1" lang="en" sz="1600">
                <a:solidFill>
                  <a:srgbClr val="212121"/>
                </a:solidFill>
              </a:rPr>
              <a:t> v∊V </a:t>
            </a:r>
            <a:r>
              <a:rPr lang="en" sz="1600">
                <a:solidFill>
                  <a:srgbClr val="212121"/>
                </a:solidFill>
              </a:rPr>
              <a:t>such that &lt;u,v&gt; = 0?</a:t>
            </a:r>
            <a:endParaRPr sz="1600">
              <a:solidFill>
                <a:srgbClr val="21212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en" sz="2100">
                <a:solidFill>
                  <a:srgbClr val="212121"/>
                </a:solidFill>
              </a:rPr>
              <a:t>Orthogonal Vectors</a:t>
            </a:r>
            <a:r>
              <a:rPr b="1" lang="en" sz="2100">
                <a:solidFill>
                  <a:srgbClr val="212121"/>
                </a:solidFill>
              </a:rPr>
              <a:t> </a:t>
            </a:r>
            <a:r>
              <a:rPr b="1" i="1" lang="en" sz="2100">
                <a:solidFill>
                  <a:srgbClr val="212121"/>
                </a:solidFill>
              </a:rPr>
              <a:t>Conjecture</a:t>
            </a:r>
            <a:r>
              <a:rPr b="1" lang="en" sz="2100">
                <a:solidFill>
                  <a:srgbClr val="212121"/>
                </a:solidFill>
              </a:rPr>
              <a:t>: </a:t>
            </a:r>
            <a:r>
              <a:rPr i="1" lang="en" sz="2100">
                <a:solidFill>
                  <a:srgbClr val="212121"/>
                </a:solidFill>
              </a:rPr>
              <a:t>for </a:t>
            </a:r>
            <a:r>
              <a:rPr i="1" lang="en" sz="2100">
                <a:solidFill>
                  <a:srgbClr val="212121"/>
                </a:solidFill>
              </a:rPr>
              <a:t>d=⍵(log n)</a:t>
            </a:r>
            <a:r>
              <a:rPr i="1" lang="en" sz="2100">
                <a:solidFill>
                  <a:srgbClr val="212121"/>
                </a:solidFill>
              </a:rPr>
              <a:t>, for all ε&gt;0, OV cannot be solved in O(n</a:t>
            </a:r>
            <a:r>
              <a:rPr baseline="30000" i="1" lang="en" sz="2100">
                <a:solidFill>
                  <a:srgbClr val="212121"/>
                </a:solidFill>
              </a:rPr>
              <a:t>2-ε</a:t>
            </a:r>
            <a:r>
              <a:rPr i="1" lang="en" sz="2100">
                <a:solidFill>
                  <a:srgbClr val="212121"/>
                </a:solidFill>
              </a:rPr>
              <a:t>).</a:t>
            </a:r>
            <a:endParaRPr i="1" sz="2100">
              <a:solidFill>
                <a:srgbClr val="21212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212121"/>
              </a:solidFill>
            </a:endParaRPr>
          </a:p>
        </p:txBody>
      </p:sp>
      <p:sp>
        <p:nvSpPr>
          <p:cNvPr id="669" name="Google Shape;669;p32"/>
          <p:cNvSpPr/>
          <p:nvPr/>
        </p:nvSpPr>
        <p:spPr>
          <a:xfrm>
            <a:off x="2212375" y="2928475"/>
            <a:ext cx="1030200" cy="18504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670" name="Google Shape;670;p32"/>
          <p:cNvSpPr/>
          <p:nvPr/>
        </p:nvSpPr>
        <p:spPr>
          <a:xfrm>
            <a:off x="4187600" y="2928475"/>
            <a:ext cx="1030200" cy="18504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671" name="Google Shape;671;p32"/>
          <p:cNvSpPr txBox="1"/>
          <p:nvPr/>
        </p:nvSpPr>
        <p:spPr>
          <a:xfrm>
            <a:off x="2485825" y="3233500"/>
            <a:ext cx="483300" cy="5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U</a:t>
            </a:r>
            <a:endParaRPr b="1" sz="3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672" name="Google Shape;672;p32"/>
          <p:cNvSpPr txBox="1"/>
          <p:nvPr/>
        </p:nvSpPr>
        <p:spPr>
          <a:xfrm>
            <a:off x="4461050" y="3233500"/>
            <a:ext cx="483300" cy="5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V</a:t>
            </a:r>
            <a:endParaRPr b="1" sz="3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673" name="Google Shape;673;p32"/>
          <p:cNvSpPr/>
          <p:nvPr/>
        </p:nvSpPr>
        <p:spPr>
          <a:xfrm>
            <a:off x="2212450" y="3162175"/>
            <a:ext cx="1030200" cy="2142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674" name="Google Shape;674;p32"/>
          <p:cNvSpPr/>
          <p:nvPr/>
        </p:nvSpPr>
        <p:spPr>
          <a:xfrm>
            <a:off x="4187600" y="4281450"/>
            <a:ext cx="1030200" cy="2142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675" name="Google Shape;675;p32"/>
          <p:cNvSpPr txBox="1"/>
          <p:nvPr/>
        </p:nvSpPr>
        <p:spPr>
          <a:xfrm>
            <a:off x="2220300" y="3170100"/>
            <a:ext cx="1030200" cy="21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1001 ... 01</a:t>
            </a:r>
            <a:endParaRPr sz="10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676" name="Google Shape;676;p32"/>
          <p:cNvSpPr txBox="1"/>
          <p:nvPr/>
        </p:nvSpPr>
        <p:spPr>
          <a:xfrm>
            <a:off x="4187600" y="4281450"/>
            <a:ext cx="1030200" cy="21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0100 ... 10</a:t>
            </a:r>
            <a:endParaRPr sz="10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677" name="Google Shape;677;p32"/>
          <p:cNvSpPr txBox="1"/>
          <p:nvPr/>
        </p:nvSpPr>
        <p:spPr>
          <a:xfrm>
            <a:off x="5770800" y="3746575"/>
            <a:ext cx="1030200" cy="21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1001 ... 01</a:t>
            </a:r>
            <a:endParaRPr sz="10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678" name="Google Shape;678;p32"/>
          <p:cNvSpPr txBox="1"/>
          <p:nvPr/>
        </p:nvSpPr>
        <p:spPr>
          <a:xfrm>
            <a:off x="6858425" y="3746575"/>
            <a:ext cx="1030200" cy="21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0100 ... 10</a:t>
            </a:r>
            <a:endParaRPr sz="10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679" name="Google Shape;679;p32"/>
          <p:cNvSpPr txBox="1"/>
          <p:nvPr/>
        </p:nvSpPr>
        <p:spPr>
          <a:xfrm>
            <a:off x="5588550" y="3619925"/>
            <a:ext cx="30672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&lt;       ,       &gt; = 0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3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Fine-Grained Assumptions</a:t>
            </a:r>
            <a:endParaRPr/>
          </a:p>
        </p:txBody>
      </p:sp>
      <p:sp>
        <p:nvSpPr>
          <p:cNvPr id="685" name="Google Shape;685;p33"/>
          <p:cNvSpPr txBox="1"/>
          <p:nvPr>
            <p:ph idx="1" type="body"/>
          </p:nvPr>
        </p:nvSpPr>
        <p:spPr>
          <a:xfrm>
            <a:off x="311700" y="1228675"/>
            <a:ext cx="88323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212121"/>
                </a:solidFill>
              </a:rPr>
              <a:t>Orthogonal Vectors:</a:t>
            </a:r>
            <a:r>
              <a:rPr lang="en" sz="1600">
                <a:solidFill>
                  <a:srgbClr val="212121"/>
                </a:solidFill>
              </a:rPr>
              <a:t> Given </a:t>
            </a:r>
            <a:r>
              <a:rPr i="1" lang="en" sz="1600">
                <a:solidFill>
                  <a:srgbClr val="212121"/>
                </a:solidFill>
              </a:rPr>
              <a:t>n</a:t>
            </a:r>
            <a:r>
              <a:rPr lang="en" sz="1600">
                <a:solidFill>
                  <a:srgbClr val="212121"/>
                </a:solidFill>
              </a:rPr>
              <a:t> sets of </a:t>
            </a:r>
            <a:r>
              <a:rPr i="1" lang="en" sz="1600">
                <a:solidFill>
                  <a:srgbClr val="212121"/>
                </a:solidFill>
              </a:rPr>
              <a:t>d</a:t>
            </a:r>
            <a:r>
              <a:rPr lang="en" sz="1600">
                <a:solidFill>
                  <a:srgbClr val="212121"/>
                </a:solidFill>
              </a:rPr>
              <a:t>-long vectors </a:t>
            </a:r>
            <a:r>
              <a:rPr i="1" lang="en" sz="1600">
                <a:solidFill>
                  <a:srgbClr val="212121"/>
                </a:solidFill>
              </a:rPr>
              <a:t>U</a:t>
            </a:r>
            <a:r>
              <a:rPr lang="en" sz="1600">
                <a:solidFill>
                  <a:srgbClr val="212121"/>
                </a:solidFill>
              </a:rPr>
              <a:t>,</a:t>
            </a:r>
            <a:r>
              <a:rPr i="1" lang="en" sz="1600">
                <a:solidFill>
                  <a:srgbClr val="212121"/>
                </a:solidFill>
              </a:rPr>
              <a:t> V</a:t>
            </a:r>
            <a:r>
              <a:rPr lang="en" sz="1600">
                <a:solidFill>
                  <a:srgbClr val="212121"/>
                </a:solidFill>
              </a:rPr>
              <a:t>, is there </a:t>
            </a:r>
            <a:r>
              <a:rPr i="1" lang="en" sz="1600">
                <a:solidFill>
                  <a:srgbClr val="212121"/>
                </a:solidFill>
              </a:rPr>
              <a:t>u∊U</a:t>
            </a:r>
            <a:r>
              <a:rPr lang="en" sz="1600">
                <a:solidFill>
                  <a:srgbClr val="212121"/>
                </a:solidFill>
              </a:rPr>
              <a:t>,</a:t>
            </a:r>
            <a:r>
              <a:rPr i="1" lang="en" sz="1600">
                <a:solidFill>
                  <a:srgbClr val="212121"/>
                </a:solidFill>
              </a:rPr>
              <a:t> v∊V </a:t>
            </a:r>
            <a:r>
              <a:rPr lang="en" sz="1600">
                <a:solidFill>
                  <a:srgbClr val="212121"/>
                </a:solidFill>
              </a:rPr>
              <a:t>such that &lt;u,v&gt; = 0?</a:t>
            </a:r>
            <a:endParaRPr sz="1600">
              <a:solidFill>
                <a:srgbClr val="21212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en" sz="2100">
                <a:solidFill>
                  <a:srgbClr val="212121"/>
                </a:solidFill>
              </a:rPr>
              <a:t>Orthogonal Vectors</a:t>
            </a:r>
            <a:r>
              <a:rPr b="1" lang="en" sz="2100">
                <a:solidFill>
                  <a:srgbClr val="212121"/>
                </a:solidFill>
              </a:rPr>
              <a:t> </a:t>
            </a:r>
            <a:r>
              <a:rPr b="1" i="1" lang="en" sz="2100">
                <a:solidFill>
                  <a:srgbClr val="212121"/>
                </a:solidFill>
              </a:rPr>
              <a:t>Conjecture</a:t>
            </a:r>
            <a:r>
              <a:rPr b="1" lang="en" sz="2100">
                <a:solidFill>
                  <a:srgbClr val="212121"/>
                </a:solidFill>
              </a:rPr>
              <a:t>: </a:t>
            </a:r>
            <a:r>
              <a:rPr i="1" lang="en" sz="2100">
                <a:solidFill>
                  <a:srgbClr val="212121"/>
                </a:solidFill>
              </a:rPr>
              <a:t>for d=⍵(log n), for all ε&gt;0, OV cannot be solved in O(n</a:t>
            </a:r>
            <a:r>
              <a:rPr baseline="30000" i="1" lang="en" sz="2100">
                <a:solidFill>
                  <a:srgbClr val="212121"/>
                </a:solidFill>
              </a:rPr>
              <a:t>2-ε</a:t>
            </a:r>
            <a:r>
              <a:rPr i="1" lang="en" sz="2100">
                <a:solidFill>
                  <a:srgbClr val="212121"/>
                </a:solidFill>
              </a:rPr>
              <a:t>).</a:t>
            </a:r>
            <a:endParaRPr i="1" sz="2100">
              <a:solidFill>
                <a:srgbClr val="21212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212121"/>
              </a:solidFill>
            </a:endParaRPr>
          </a:p>
        </p:txBody>
      </p:sp>
      <p:sp>
        <p:nvSpPr>
          <p:cNvPr id="686" name="Google Shape;686;p33"/>
          <p:cNvSpPr/>
          <p:nvPr/>
        </p:nvSpPr>
        <p:spPr>
          <a:xfrm>
            <a:off x="2212375" y="2928475"/>
            <a:ext cx="1030200" cy="18504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687" name="Google Shape;687;p33"/>
          <p:cNvSpPr/>
          <p:nvPr/>
        </p:nvSpPr>
        <p:spPr>
          <a:xfrm>
            <a:off x="4187600" y="2928475"/>
            <a:ext cx="1030200" cy="18504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688" name="Google Shape;688;p33"/>
          <p:cNvSpPr txBox="1"/>
          <p:nvPr/>
        </p:nvSpPr>
        <p:spPr>
          <a:xfrm>
            <a:off x="2485825" y="3233500"/>
            <a:ext cx="483300" cy="5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U</a:t>
            </a:r>
            <a:endParaRPr b="1" sz="3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689" name="Google Shape;689;p33"/>
          <p:cNvSpPr txBox="1"/>
          <p:nvPr/>
        </p:nvSpPr>
        <p:spPr>
          <a:xfrm>
            <a:off x="4461050" y="3233500"/>
            <a:ext cx="483300" cy="5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V</a:t>
            </a:r>
            <a:endParaRPr b="1" sz="3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690" name="Google Shape;690;p33"/>
          <p:cNvSpPr/>
          <p:nvPr/>
        </p:nvSpPr>
        <p:spPr>
          <a:xfrm>
            <a:off x="2212450" y="3162175"/>
            <a:ext cx="1030200" cy="2142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691" name="Google Shape;691;p33"/>
          <p:cNvSpPr/>
          <p:nvPr/>
        </p:nvSpPr>
        <p:spPr>
          <a:xfrm>
            <a:off x="4187600" y="4281450"/>
            <a:ext cx="1030200" cy="2142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692" name="Google Shape;692;p33"/>
          <p:cNvSpPr txBox="1"/>
          <p:nvPr/>
        </p:nvSpPr>
        <p:spPr>
          <a:xfrm>
            <a:off x="2220300" y="3170100"/>
            <a:ext cx="1030200" cy="21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1001 ... 01</a:t>
            </a:r>
            <a:endParaRPr sz="10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693" name="Google Shape;693;p33"/>
          <p:cNvSpPr txBox="1"/>
          <p:nvPr/>
        </p:nvSpPr>
        <p:spPr>
          <a:xfrm>
            <a:off x="4187600" y="4281450"/>
            <a:ext cx="1030200" cy="21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0100 ... 10</a:t>
            </a:r>
            <a:endParaRPr sz="10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694" name="Google Shape;694;p33"/>
          <p:cNvSpPr txBox="1"/>
          <p:nvPr/>
        </p:nvSpPr>
        <p:spPr>
          <a:xfrm>
            <a:off x="5770800" y="3746575"/>
            <a:ext cx="1030200" cy="21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1001 ... 01</a:t>
            </a:r>
            <a:endParaRPr sz="10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695" name="Google Shape;695;p33"/>
          <p:cNvSpPr txBox="1"/>
          <p:nvPr/>
        </p:nvSpPr>
        <p:spPr>
          <a:xfrm>
            <a:off x="6858425" y="3746575"/>
            <a:ext cx="1030200" cy="21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0100 ... 10</a:t>
            </a:r>
            <a:endParaRPr sz="10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696" name="Google Shape;696;p33"/>
          <p:cNvSpPr txBox="1"/>
          <p:nvPr/>
        </p:nvSpPr>
        <p:spPr>
          <a:xfrm>
            <a:off x="5588550" y="3619925"/>
            <a:ext cx="30672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&lt;       ,       &gt; = 0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697" name="Google Shape;697;p33"/>
          <p:cNvSpPr txBox="1"/>
          <p:nvPr/>
        </p:nvSpPr>
        <p:spPr>
          <a:xfrm>
            <a:off x="516300" y="3367825"/>
            <a:ext cx="8316000" cy="9717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solidFill>
                  <a:srgbClr val="6AA84F"/>
                </a:solidFill>
              </a:rPr>
              <a:t>SETH </a:t>
            </a:r>
            <a:r>
              <a:rPr lang="en" sz="4400">
                <a:solidFill>
                  <a:srgbClr val="6AA84F"/>
                </a:solidFill>
              </a:rPr>
              <a:t>=&gt;</a:t>
            </a:r>
            <a:r>
              <a:rPr b="1" lang="en" sz="4400">
                <a:solidFill>
                  <a:srgbClr val="6AA84F"/>
                </a:solidFill>
              </a:rPr>
              <a:t> </a:t>
            </a:r>
            <a:r>
              <a:rPr b="1" i="1" lang="en" sz="4400">
                <a:solidFill>
                  <a:srgbClr val="6AA84F"/>
                </a:solidFill>
              </a:rPr>
              <a:t>2</a:t>
            </a:r>
            <a:r>
              <a:rPr b="1" lang="en" sz="4400">
                <a:solidFill>
                  <a:srgbClr val="6AA84F"/>
                </a:solidFill>
              </a:rPr>
              <a:t>OV, </a:t>
            </a:r>
            <a:r>
              <a:rPr b="1" i="1" lang="en" sz="4400">
                <a:solidFill>
                  <a:srgbClr val="6AA84F"/>
                </a:solidFill>
              </a:rPr>
              <a:t>k</a:t>
            </a:r>
            <a:r>
              <a:rPr b="1" lang="en" sz="4400">
                <a:solidFill>
                  <a:srgbClr val="6AA84F"/>
                </a:solidFill>
              </a:rPr>
              <a:t>OV </a:t>
            </a:r>
            <a:r>
              <a:rPr lang="en" sz="4400">
                <a:solidFill>
                  <a:srgbClr val="6AA84F"/>
                </a:solidFill>
              </a:rPr>
              <a:t>conjectures</a:t>
            </a:r>
            <a:endParaRPr sz="4400">
              <a:solidFill>
                <a:srgbClr val="6AA84F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3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T-PoWs [BRSV18]</a:t>
            </a:r>
            <a:endParaRPr/>
          </a:p>
        </p:txBody>
      </p:sp>
      <p:sp>
        <p:nvSpPr>
          <p:cNvPr id="703" name="Google Shape;703;p34"/>
          <p:cNvSpPr txBox="1"/>
          <p:nvPr/>
        </p:nvSpPr>
        <p:spPr>
          <a:xfrm>
            <a:off x="1006500" y="1386925"/>
            <a:ext cx="1545300" cy="6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dk2"/>
                </a:solidFill>
              </a:rPr>
              <a:t>P</a:t>
            </a:r>
            <a:r>
              <a:rPr lang="en" sz="2500">
                <a:solidFill>
                  <a:schemeClr val="dk2"/>
                </a:solidFill>
              </a:rPr>
              <a:t>rover</a:t>
            </a:r>
            <a:endParaRPr sz="2500">
              <a:solidFill>
                <a:schemeClr val="dk2"/>
              </a:solidFill>
            </a:endParaRPr>
          </a:p>
        </p:txBody>
      </p:sp>
      <p:sp>
        <p:nvSpPr>
          <p:cNvPr id="704" name="Google Shape;704;p34"/>
          <p:cNvSpPr txBox="1"/>
          <p:nvPr/>
        </p:nvSpPr>
        <p:spPr>
          <a:xfrm>
            <a:off x="6143925" y="1386925"/>
            <a:ext cx="1424700" cy="6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dk2"/>
                </a:solidFill>
              </a:rPr>
              <a:t>V</a:t>
            </a:r>
            <a:r>
              <a:rPr lang="en" sz="2500">
                <a:solidFill>
                  <a:schemeClr val="dk2"/>
                </a:solidFill>
              </a:rPr>
              <a:t>erifier</a:t>
            </a:r>
            <a:endParaRPr sz="2500">
              <a:solidFill>
                <a:schemeClr val="dk2"/>
              </a:solidFill>
            </a:endParaRPr>
          </a:p>
        </p:txBody>
      </p:sp>
      <p:cxnSp>
        <p:nvCxnSpPr>
          <p:cNvPr id="705" name="Google Shape;705;p34"/>
          <p:cNvCxnSpPr/>
          <p:nvPr/>
        </p:nvCxnSpPr>
        <p:spPr>
          <a:xfrm>
            <a:off x="1014425" y="2195300"/>
            <a:ext cx="1339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06" name="Google Shape;706;p34"/>
          <p:cNvCxnSpPr/>
          <p:nvPr/>
        </p:nvCxnSpPr>
        <p:spPr>
          <a:xfrm>
            <a:off x="6186525" y="2195300"/>
            <a:ext cx="1339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07" name="Google Shape;707;p34"/>
          <p:cNvCxnSpPr/>
          <p:nvPr/>
        </p:nvCxnSpPr>
        <p:spPr>
          <a:xfrm>
            <a:off x="2551800" y="2686675"/>
            <a:ext cx="34713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08" name="Google Shape;708;p34"/>
          <p:cNvSpPr txBox="1"/>
          <p:nvPr/>
        </p:nvSpPr>
        <p:spPr>
          <a:xfrm>
            <a:off x="3566375" y="2109950"/>
            <a:ext cx="1038300" cy="6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π</a:t>
            </a:r>
            <a:endParaRPr sz="31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709" name="Google Shape;709;p34"/>
          <p:cNvSpPr txBox="1"/>
          <p:nvPr/>
        </p:nvSpPr>
        <p:spPr>
          <a:xfrm>
            <a:off x="1080900" y="3281050"/>
            <a:ext cx="6688800" cy="16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Source Code Pro"/>
              <a:buAutoNum type="arabicPeriod"/>
            </a:pPr>
            <a:r>
              <a:rPr lang="en" sz="1800">
                <a:solidFill>
                  <a:srgbClr val="21212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Completeness: P convinces V in T steps</a:t>
            </a:r>
            <a:endParaRPr sz="1800">
              <a:solidFill>
                <a:srgbClr val="21212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710" name="Google Shape;710;p34"/>
          <p:cNvCxnSpPr/>
          <p:nvPr/>
        </p:nvCxnSpPr>
        <p:spPr>
          <a:xfrm>
            <a:off x="2551800" y="1386925"/>
            <a:ext cx="34713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711" name="Google Shape;711;p34"/>
          <p:cNvSpPr txBox="1"/>
          <p:nvPr/>
        </p:nvSpPr>
        <p:spPr>
          <a:xfrm>
            <a:off x="3594125" y="985775"/>
            <a:ext cx="982800" cy="2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 ← $</a:t>
            </a:r>
            <a:endParaRPr sz="20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3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T-PoWs [BRSV18]</a:t>
            </a:r>
            <a:endParaRPr/>
          </a:p>
        </p:txBody>
      </p:sp>
      <p:sp>
        <p:nvSpPr>
          <p:cNvPr id="717" name="Google Shape;717;p35"/>
          <p:cNvSpPr txBox="1"/>
          <p:nvPr/>
        </p:nvSpPr>
        <p:spPr>
          <a:xfrm>
            <a:off x="1006500" y="1386925"/>
            <a:ext cx="1545300" cy="6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dk2"/>
                </a:solidFill>
              </a:rPr>
              <a:t>P</a:t>
            </a:r>
            <a:r>
              <a:rPr lang="en" sz="2500">
                <a:solidFill>
                  <a:schemeClr val="dk2"/>
                </a:solidFill>
              </a:rPr>
              <a:t>rover</a:t>
            </a:r>
            <a:endParaRPr sz="2500">
              <a:solidFill>
                <a:schemeClr val="dk2"/>
              </a:solidFill>
            </a:endParaRPr>
          </a:p>
        </p:txBody>
      </p:sp>
      <p:sp>
        <p:nvSpPr>
          <p:cNvPr id="718" name="Google Shape;718;p35"/>
          <p:cNvSpPr txBox="1"/>
          <p:nvPr/>
        </p:nvSpPr>
        <p:spPr>
          <a:xfrm>
            <a:off x="6143925" y="1386925"/>
            <a:ext cx="1424700" cy="6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dk2"/>
                </a:solidFill>
              </a:rPr>
              <a:t>V</a:t>
            </a:r>
            <a:r>
              <a:rPr lang="en" sz="2500">
                <a:solidFill>
                  <a:schemeClr val="dk2"/>
                </a:solidFill>
              </a:rPr>
              <a:t>erifier</a:t>
            </a:r>
            <a:endParaRPr sz="2500">
              <a:solidFill>
                <a:schemeClr val="dk2"/>
              </a:solidFill>
            </a:endParaRPr>
          </a:p>
        </p:txBody>
      </p:sp>
      <p:cxnSp>
        <p:nvCxnSpPr>
          <p:cNvPr id="719" name="Google Shape;719;p35"/>
          <p:cNvCxnSpPr/>
          <p:nvPr/>
        </p:nvCxnSpPr>
        <p:spPr>
          <a:xfrm>
            <a:off x="1014425" y="2195300"/>
            <a:ext cx="1339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20" name="Google Shape;720;p35"/>
          <p:cNvCxnSpPr/>
          <p:nvPr/>
        </p:nvCxnSpPr>
        <p:spPr>
          <a:xfrm>
            <a:off x="6186525" y="2195300"/>
            <a:ext cx="1339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21" name="Google Shape;721;p35"/>
          <p:cNvCxnSpPr/>
          <p:nvPr/>
        </p:nvCxnSpPr>
        <p:spPr>
          <a:xfrm>
            <a:off x="2551800" y="2686675"/>
            <a:ext cx="34713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22" name="Google Shape;722;p35"/>
          <p:cNvSpPr txBox="1"/>
          <p:nvPr/>
        </p:nvSpPr>
        <p:spPr>
          <a:xfrm>
            <a:off x="3566375" y="2109950"/>
            <a:ext cx="1038300" cy="6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π</a:t>
            </a:r>
            <a:endParaRPr sz="31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723" name="Google Shape;723;p35"/>
          <p:cNvSpPr txBox="1"/>
          <p:nvPr/>
        </p:nvSpPr>
        <p:spPr>
          <a:xfrm>
            <a:off x="1080900" y="3281050"/>
            <a:ext cx="6688800" cy="16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Source Code Pro"/>
              <a:buAutoNum type="arabicPeriod"/>
            </a:pPr>
            <a:r>
              <a:rPr lang="en" sz="1800">
                <a:solidFill>
                  <a:srgbClr val="21212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Completeness: P convinces V in T steps</a:t>
            </a:r>
            <a:endParaRPr sz="1800">
              <a:solidFill>
                <a:srgbClr val="21212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1212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Source Code Pro"/>
              <a:buAutoNum type="arabicPeriod"/>
            </a:pPr>
            <a:r>
              <a:rPr lang="en" sz="1800">
                <a:solidFill>
                  <a:srgbClr val="21212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Security: Convincing P </a:t>
            </a:r>
            <a:r>
              <a:rPr lang="en" sz="1800">
                <a:solidFill>
                  <a:srgbClr val="21212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must</a:t>
            </a:r>
            <a:r>
              <a:rPr lang="en" sz="1800">
                <a:solidFill>
                  <a:srgbClr val="21212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run in ~T steps</a:t>
            </a:r>
            <a:endParaRPr sz="1800">
              <a:solidFill>
                <a:srgbClr val="21212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724" name="Google Shape;724;p35"/>
          <p:cNvCxnSpPr/>
          <p:nvPr/>
        </p:nvCxnSpPr>
        <p:spPr>
          <a:xfrm>
            <a:off x="2551800" y="1386925"/>
            <a:ext cx="34713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725" name="Google Shape;725;p35"/>
          <p:cNvSpPr txBox="1"/>
          <p:nvPr/>
        </p:nvSpPr>
        <p:spPr>
          <a:xfrm>
            <a:off x="3594125" y="985775"/>
            <a:ext cx="982800" cy="2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</a:t>
            </a:r>
            <a:r>
              <a:rPr lang="en" sz="2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← $</a:t>
            </a:r>
            <a:endParaRPr sz="20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3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T-PoWs [BRSV18]</a:t>
            </a:r>
            <a:endParaRPr/>
          </a:p>
        </p:txBody>
      </p:sp>
      <p:sp>
        <p:nvSpPr>
          <p:cNvPr id="731" name="Google Shape;731;p36"/>
          <p:cNvSpPr txBox="1"/>
          <p:nvPr/>
        </p:nvSpPr>
        <p:spPr>
          <a:xfrm>
            <a:off x="1006500" y="1386925"/>
            <a:ext cx="1545300" cy="6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dk2"/>
                </a:solidFill>
              </a:rPr>
              <a:t>P</a:t>
            </a:r>
            <a:r>
              <a:rPr lang="en" sz="2500">
                <a:solidFill>
                  <a:schemeClr val="dk2"/>
                </a:solidFill>
              </a:rPr>
              <a:t>rover</a:t>
            </a:r>
            <a:endParaRPr sz="2500">
              <a:solidFill>
                <a:schemeClr val="dk2"/>
              </a:solidFill>
            </a:endParaRPr>
          </a:p>
        </p:txBody>
      </p:sp>
      <p:sp>
        <p:nvSpPr>
          <p:cNvPr id="732" name="Google Shape;732;p36"/>
          <p:cNvSpPr txBox="1"/>
          <p:nvPr/>
        </p:nvSpPr>
        <p:spPr>
          <a:xfrm>
            <a:off x="6143925" y="1386925"/>
            <a:ext cx="1424700" cy="6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dk2"/>
                </a:solidFill>
              </a:rPr>
              <a:t>V</a:t>
            </a:r>
            <a:r>
              <a:rPr lang="en" sz="2500">
                <a:solidFill>
                  <a:schemeClr val="dk2"/>
                </a:solidFill>
              </a:rPr>
              <a:t>erifier</a:t>
            </a:r>
            <a:endParaRPr sz="2500">
              <a:solidFill>
                <a:schemeClr val="dk2"/>
              </a:solidFill>
            </a:endParaRPr>
          </a:p>
        </p:txBody>
      </p:sp>
      <p:cxnSp>
        <p:nvCxnSpPr>
          <p:cNvPr id="733" name="Google Shape;733;p36"/>
          <p:cNvCxnSpPr/>
          <p:nvPr/>
        </p:nvCxnSpPr>
        <p:spPr>
          <a:xfrm>
            <a:off x="1014425" y="2195300"/>
            <a:ext cx="1339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34" name="Google Shape;734;p36"/>
          <p:cNvCxnSpPr/>
          <p:nvPr/>
        </p:nvCxnSpPr>
        <p:spPr>
          <a:xfrm>
            <a:off x="6186525" y="2195300"/>
            <a:ext cx="1339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35" name="Google Shape;735;p36"/>
          <p:cNvCxnSpPr/>
          <p:nvPr/>
        </p:nvCxnSpPr>
        <p:spPr>
          <a:xfrm>
            <a:off x="2551800" y="2686675"/>
            <a:ext cx="34713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36" name="Google Shape;736;p36"/>
          <p:cNvSpPr txBox="1"/>
          <p:nvPr/>
        </p:nvSpPr>
        <p:spPr>
          <a:xfrm>
            <a:off x="3566375" y="2109950"/>
            <a:ext cx="1038300" cy="6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π</a:t>
            </a:r>
            <a:endParaRPr sz="31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737" name="Google Shape;737;p36"/>
          <p:cNvSpPr txBox="1"/>
          <p:nvPr/>
        </p:nvSpPr>
        <p:spPr>
          <a:xfrm>
            <a:off x="1080900" y="3281050"/>
            <a:ext cx="6688800" cy="16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Source Code Pro"/>
              <a:buAutoNum type="arabicPeriod"/>
            </a:pPr>
            <a:r>
              <a:rPr lang="en" sz="1800">
                <a:solidFill>
                  <a:srgbClr val="21212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Completeness: P convinces V in T steps</a:t>
            </a:r>
            <a:endParaRPr sz="1800">
              <a:solidFill>
                <a:srgbClr val="21212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1212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Source Code Pro"/>
              <a:buAutoNum type="arabicPeriod"/>
            </a:pPr>
            <a:r>
              <a:rPr lang="en" sz="1800">
                <a:solidFill>
                  <a:srgbClr val="21212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Security: </a:t>
            </a:r>
            <a:r>
              <a:rPr lang="en" sz="1800">
                <a:solidFill>
                  <a:srgbClr val="21212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</a:t>
            </a:r>
            <a:r>
              <a:rPr lang="en" sz="1800">
                <a:solidFill>
                  <a:srgbClr val="21212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onvincing P must run in ~T steps</a:t>
            </a:r>
            <a:endParaRPr sz="1800">
              <a:solidFill>
                <a:srgbClr val="21212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1212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Source Code Pro"/>
              <a:buAutoNum type="arabicPeriod"/>
            </a:pPr>
            <a:r>
              <a:rPr lang="en" sz="1800">
                <a:solidFill>
                  <a:srgbClr val="21212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Efficiency: V runs in &lt;&lt; T steps</a:t>
            </a:r>
            <a:endParaRPr sz="1800">
              <a:solidFill>
                <a:srgbClr val="21212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738" name="Google Shape;738;p36"/>
          <p:cNvCxnSpPr/>
          <p:nvPr/>
        </p:nvCxnSpPr>
        <p:spPr>
          <a:xfrm>
            <a:off x="2551800" y="1386925"/>
            <a:ext cx="34713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739" name="Google Shape;739;p36"/>
          <p:cNvSpPr txBox="1"/>
          <p:nvPr/>
        </p:nvSpPr>
        <p:spPr>
          <a:xfrm>
            <a:off x="3594125" y="985775"/>
            <a:ext cx="982800" cy="2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 ← $</a:t>
            </a:r>
            <a:endParaRPr sz="20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3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T-PoWs [BRSV18]</a:t>
            </a:r>
            <a:endParaRPr/>
          </a:p>
        </p:txBody>
      </p:sp>
      <p:sp>
        <p:nvSpPr>
          <p:cNvPr id="745" name="Google Shape;745;p37"/>
          <p:cNvSpPr txBox="1"/>
          <p:nvPr/>
        </p:nvSpPr>
        <p:spPr>
          <a:xfrm>
            <a:off x="1006500" y="1386925"/>
            <a:ext cx="1545300" cy="6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dk2"/>
                </a:solidFill>
              </a:rPr>
              <a:t>P</a:t>
            </a:r>
            <a:r>
              <a:rPr lang="en" sz="2500">
                <a:solidFill>
                  <a:schemeClr val="dk2"/>
                </a:solidFill>
              </a:rPr>
              <a:t>rover</a:t>
            </a:r>
            <a:endParaRPr sz="2500">
              <a:solidFill>
                <a:schemeClr val="dk2"/>
              </a:solidFill>
            </a:endParaRPr>
          </a:p>
        </p:txBody>
      </p:sp>
      <p:sp>
        <p:nvSpPr>
          <p:cNvPr id="746" name="Google Shape;746;p37"/>
          <p:cNvSpPr txBox="1"/>
          <p:nvPr/>
        </p:nvSpPr>
        <p:spPr>
          <a:xfrm>
            <a:off x="6143925" y="1386925"/>
            <a:ext cx="1424700" cy="6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dk2"/>
                </a:solidFill>
              </a:rPr>
              <a:t>V</a:t>
            </a:r>
            <a:r>
              <a:rPr lang="en" sz="2500">
                <a:solidFill>
                  <a:schemeClr val="dk2"/>
                </a:solidFill>
              </a:rPr>
              <a:t>erifier</a:t>
            </a:r>
            <a:endParaRPr sz="2500">
              <a:solidFill>
                <a:schemeClr val="dk2"/>
              </a:solidFill>
            </a:endParaRPr>
          </a:p>
        </p:txBody>
      </p:sp>
      <p:cxnSp>
        <p:nvCxnSpPr>
          <p:cNvPr id="747" name="Google Shape;747;p37"/>
          <p:cNvCxnSpPr/>
          <p:nvPr/>
        </p:nvCxnSpPr>
        <p:spPr>
          <a:xfrm>
            <a:off x="1014425" y="2195300"/>
            <a:ext cx="1339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48" name="Google Shape;748;p37"/>
          <p:cNvCxnSpPr/>
          <p:nvPr/>
        </p:nvCxnSpPr>
        <p:spPr>
          <a:xfrm>
            <a:off x="6186525" y="2195300"/>
            <a:ext cx="1339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49" name="Google Shape;749;p37"/>
          <p:cNvCxnSpPr/>
          <p:nvPr/>
        </p:nvCxnSpPr>
        <p:spPr>
          <a:xfrm>
            <a:off x="2551800" y="2686675"/>
            <a:ext cx="34713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50" name="Google Shape;750;p37"/>
          <p:cNvSpPr txBox="1"/>
          <p:nvPr/>
        </p:nvSpPr>
        <p:spPr>
          <a:xfrm>
            <a:off x="3566375" y="2109950"/>
            <a:ext cx="1038300" cy="6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π</a:t>
            </a:r>
            <a:endParaRPr sz="31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751" name="Google Shape;751;p37"/>
          <p:cNvSpPr txBox="1"/>
          <p:nvPr/>
        </p:nvSpPr>
        <p:spPr>
          <a:xfrm>
            <a:off x="1080900" y="3281050"/>
            <a:ext cx="6688800" cy="16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Source Code Pro"/>
              <a:buAutoNum type="arabicPeriod"/>
            </a:pPr>
            <a:r>
              <a:rPr lang="en" sz="1800">
                <a:solidFill>
                  <a:srgbClr val="21212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Completeness: P convinces V in T steps</a:t>
            </a:r>
            <a:endParaRPr sz="1800">
              <a:solidFill>
                <a:srgbClr val="21212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1212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Source Code Pro"/>
              <a:buAutoNum type="arabicPeriod"/>
            </a:pPr>
            <a:r>
              <a:rPr lang="en" sz="1800">
                <a:solidFill>
                  <a:srgbClr val="21212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Security: Convincing P must run in ~T steps</a:t>
            </a:r>
            <a:endParaRPr sz="1800">
              <a:solidFill>
                <a:srgbClr val="21212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1212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Source Code Pro"/>
              <a:buAutoNum type="arabicPeriod"/>
            </a:pPr>
            <a:r>
              <a:rPr lang="en" sz="1800">
                <a:solidFill>
                  <a:srgbClr val="21212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Efficiency: V runs in &lt;&lt; T steps</a:t>
            </a:r>
            <a:endParaRPr sz="1800">
              <a:solidFill>
                <a:srgbClr val="21212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752" name="Google Shape;752;p37"/>
          <p:cNvCxnSpPr/>
          <p:nvPr/>
        </p:nvCxnSpPr>
        <p:spPr>
          <a:xfrm>
            <a:off x="2551800" y="1386925"/>
            <a:ext cx="34713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753" name="Google Shape;753;p37"/>
          <p:cNvSpPr txBox="1"/>
          <p:nvPr/>
        </p:nvSpPr>
        <p:spPr>
          <a:xfrm>
            <a:off x="3594125" y="985775"/>
            <a:ext cx="982800" cy="2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 ← $</a:t>
            </a:r>
            <a:endParaRPr sz="20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754" name="Google Shape;754;p37"/>
          <p:cNvSpPr/>
          <p:nvPr/>
        </p:nvSpPr>
        <p:spPr>
          <a:xfrm>
            <a:off x="776675" y="3883375"/>
            <a:ext cx="309000" cy="9195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755" name="Google Shape;755;p37"/>
          <p:cNvSpPr txBox="1"/>
          <p:nvPr/>
        </p:nvSpPr>
        <p:spPr>
          <a:xfrm>
            <a:off x="0" y="4025275"/>
            <a:ext cx="982800" cy="4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212121"/>
                </a:solidFill>
              </a:rPr>
              <a:t>Concrete Prover-</a:t>
            </a:r>
            <a:endParaRPr sz="1100">
              <a:solidFill>
                <a:srgbClr val="21212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212121"/>
                </a:solidFill>
              </a:rPr>
              <a:t>Verifier Gap</a:t>
            </a:r>
            <a:endParaRPr sz="1100">
              <a:solidFill>
                <a:srgbClr val="21212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3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Non-Amortizing</a:t>
            </a:r>
            <a:endParaRPr/>
          </a:p>
        </p:txBody>
      </p:sp>
      <p:sp>
        <p:nvSpPr>
          <p:cNvPr id="761" name="Google Shape;761;p38"/>
          <p:cNvSpPr txBox="1"/>
          <p:nvPr/>
        </p:nvSpPr>
        <p:spPr>
          <a:xfrm>
            <a:off x="1006500" y="1386925"/>
            <a:ext cx="1545300" cy="6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dk2"/>
                </a:solidFill>
              </a:rPr>
              <a:t>P</a:t>
            </a:r>
            <a:r>
              <a:rPr lang="en" sz="2500">
                <a:solidFill>
                  <a:schemeClr val="dk2"/>
                </a:solidFill>
              </a:rPr>
              <a:t>rover</a:t>
            </a:r>
            <a:endParaRPr sz="2500">
              <a:solidFill>
                <a:schemeClr val="dk2"/>
              </a:solidFill>
            </a:endParaRPr>
          </a:p>
        </p:txBody>
      </p:sp>
      <p:sp>
        <p:nvSpPr>
          <p:cNvPr id="762" name="Google Shape;762;p38"/>
          <p:cNvSpPr txBox="1"/>
          <p:nvPr/>
        </p:nvSpPr>
        <p:spPr>
          <a:xfrm>
            <a:off x="6143925" y="1386925"/>
            <a:ext cx="1424700" cy="6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dk2"/>
                </a:solidFill>
              </a:rPr>
              <a:t>V</a:t>
            </a:r>
            <a:r>
              <a:rPr lang="en" sz="2500">
                <a:solidFill>
                  <a:schemeClr val="dk2"/>
                </a:solidFill>
              </a:rPr>
              <a:t>erifier</a:t>
            </a:r>
            <a:endParaRPr sz="2500">
              <a:solidFill>
                <a:schemeClr val="dk2"/>
              </a:solidFill>
            </a:endParaRPr>
          </a:p>
        </p:txBody>
      </p:sp>
      <p:cxnSp>
        <p:nvCxnSpPr>
          <p:cNvPr id="763" name="Google Shape;763;p38"/>
          <p:cNvCxnSpPr/>
          <p:nvPr/>
        </p:nvCxnSpPr>
        <p:spPr>
          <a:xfrm>
            <a:off x="1014425" y="2195300"/>
            <a:ext cx="1339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64" name="Google Shape;764;p38"/>
          <p:cNvCxnSpPr/>
          <p:nvPr/>
        </p:nvCxnSpPr>
        <p:spPr>
          <a:xfrm>
            <a:off x="6186525" y="2195300"/>
            <a:ext cx="1339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65" name="Google Shape;765;p38"/>
          <p:cNvCxnSpPr/>
          <p:nvPr/>
        </p:nvCxnSpPr>
        <p:spPr>
          <a:xfrm>
            <a:off x="2551800" y="2453725"/>
            <a:ext cx="3471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766" name="Google Shape;766;p38"/>
          <p:cNvSpPr txBox="1"/>
          <p:nvPr/>
        </p:nvSpPr>
        <p:spPr>
          <a:xfrm>
            <a:off x="3147175" y="2036175"/>
            <a:ext cx="2067300" cy="2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</a:t>
            </a:r>
            <a:r>
              <a:rPr baseline="-25000" lang="en" sz="15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1</a:t>
            </a:r>
            <a:r>
              <a:rPr lang="en" sz="15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, c</a:t>
            </a:r>
            <a:r>
              <a:rPr baseline="-25000" lang="en" sz="15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2</a:t>
            </a:r>
            <a:r>
              <a:rPr lang="en" sz="15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,...c</a:t>
            </a:r>
            <a:r>
              <a:rPr baseline="-25000" lang="en" sz="15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m</a:t>
            </a:r>
            <a:r>
              <a:rPr lang="en" sz="15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← $</a:t>
            </a:r>
            <a:endParaRPr sz="15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767" name="Google Shape;767;p38"/>
          <p:cNvCxnSpPr/>
          <p:nvPr/>
        </p:nvCxnSpPr>
        <p:spPr>
          <a:xfrm>
            <a:off x="2551800" y="3677275"/>
            <a:ext cx="3471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68" name="Google Shape;768;p38"/>
          <p:cNvSpPr txBox="1"/>
          <p:nvPr/>
        </p:nvSpPr>
        <p:spPr>
          <a:xfrm>
            <a:off x="3566375" y="3100550"/>
            <a:ext cx="1038300" cy="6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π</a:t>
            </a:r>
            <a:r>
              <a:rPr baseline="-25000" lang="en" sz="22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2</a:t>
            </a:r>
            <a:endParaRPr baseline="-25000" sz="22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769" name="Google Shape;769;p38"/>
          <p:cNvCxnSpPr/>
          <p:nvPr/>
        </p:nvCxnSpPr>
        <p:spPr>
          <a:xfrm>
            <a:off x="2551800" y="4515475"/>
            <a:ext cx="3471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70" name="Google Shape;770;p38"/>
          <p:cNvSpPr txBox="1"/>
          <p:nvPr/>
        </p:nvSpPr>
        <p:spPr>
          <a:xfrm>
            <a:off x="3566375" y="3938750"/>
            <a:ext cx="1038300" cy="6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π</a:t>
            </a:r>
            <a:r>
              <a:rPr baseline="-25000" lang="en" sz="22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m</a:t>
            </a:r>
            <a:endParaRPr baseline="-25000" sz="22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771" name="Google Shape;771;p38"/>
          <p:cNvSpPr txBox="1"/>
          <p:nvPr/>
        </p:nvSpPr>
        <p:spPr>
          <a:xfrm>
            <a:off x="3591375" y="3731600"/>
            <a:ext cx="982800" cy="3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. . .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772" name="Google Shape;772;p38"/>
          <p:cNvCxnSpPr/>
          <p:nvPr/>
        </p:nvCxnSpPr>
        <p:spPr>
          <a:xfrm>
            <a:off x="2551800" y="3220075"/>
            <a:ext cx="3471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73" name="Google Shape;773;p38"/>
          <p:cNvSpPr txBox="1"/>
          <p:nvPr/>
        </p:nvSpPr>
        <p:spPr>
          <a:xfrm>
            <a:off x="3566375" y="2643350"/>
            <a:ext cx="1038300" cy="6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π</a:t>
            </a:r>
            <a:r>
              <a:rPr baseline="-25000" lang="en" sz="22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1</a:t>
            </a:r>
            <a:endParaRPr baseline="-25000" sz="22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3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Non-Amortizing</a:t>
            </a:r>
            <a:endParaRPr/>
          </a:p>
        </p:txBody>
      </p:sp>
      <p:sp>
        <p:nvSpPr>
          <p:cNvPr id="779" name="Google Shape;779;p39"/>
          <p:cNvSpPr txBox="1"/>
          <p:nvPr/>
        </p:nvSpPr>
        <p:spPr>
          <a:xfrm>
            <a:off x="1006500" y="1386925"/>
            <a:ext cx="1545300" cy="6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dk2"/>
                </a:solidFill>
              </a:rPr>
              <a:t>P</a:t>
            </a:r>
            <a:r>
              <a:rPr lang="en" sz="2500">
                <a:solidFill>
                  <a:schemeClr val="dk2"/>
                </a:solidFill>
              </a:rPr>
              <a:t>rover</a:t>
            </a:r>
            <a:endParaRPr sz="2500">
              <a:solidFill>
                <a:schemeClr val="dk2"/>
              </a:solidFill>
            </a:endParaRPr>
          </a:p>
        </p:txBody>
      </p:sp>
      <p:sp>
        <p:nvSpPr>
          <p:cNvPr id="780" name="Google Shape;780;p39"/>
          <p:cNvSpPr txBox="1"/>
          <p:nvPr/>
        </p:nvSpPr>
        <p:spPr>
          <a:xfrm>
            <a:off x="6143925" y="1386925"/>
            <a:ext cx="1424700" cy="6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dk2"/>
                </a:solidFill>
              </a:rPr>
              <a:t>V</a:t>
            </a:r>
            <a:r>
              <a:rPr lang="en" sz="2500">
                <a:solidFill>
                  <a:schemeClr val="dk2"/>
                </a:solidFill>
              </a:rPr>
              <a:t>erifier</a:t>
            </a:r>
            <a:endParaRPr sz="2500">
              <a:solidFill>
                <a:schemeClr val="dk2"/>
              </a:solidFill>
            </a:endParaRPr>
          </a:p>
        </p:txBody>
      </p:sp>
      <p:cxnSp>
        <p:nvCxnSpPr>
          <p:cNvPr id="781" name="Google Shape;781;p39"/>
          <p:cNvCxnSpPr/>
          <p:nvPr/>
        </p:nvCxnSpPr>
        <p:spPr>
          <a:xfrm>
            <a:off x="1014425" y="2195300"/>
            <a:ext cx="1339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82" name="Google Shape;782;p39"/>
          <p:cNvCxnSpPr/>
          <p:nvPr/>
        </p:nvCxnSpPr>
        <p:spPr>
          <a:xfrm>
            <a:off x="6186525" y="2195300"/>
            <a:ext cx="1339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83" name="Google Shape;783;p39"/>
          <p:cNvSpPr txBox="1"/>
          <p:nvPr/>
        </p:nvSpPr>
        <p:spPr>
          <a:xfrm>
            <a:off x="862800" y="4066988"/>
            <a:ext cx="7418400" cy="8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1212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2. </a:t>
            </a:r>
            <a:r>
              <a:rPr i="1" lang="en" sz="1800">
                <a:solidFill>
                  <a:srgbClr val="21212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Non-amortizing</a:t>
            </a:r>
            <a:r>
              <a:rPr lang="en" sz="1800">
                <a:solidFill>
                  <a:srgbClr val="21212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security: convincing V of m independent statements takes ≥ mT</a:t>
            </a:r>
            <a:r>
              <a:rPr baseline="30000" lang="en" sz="1800">
                <a:solidFill>
                  <a:srgbClr val="21212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1-ε</a:t>
            </a:r>
            <a:r>
              <a:rPr lang="en" sz="1800">
                <a:solidFill>
                  <a:srgbClr val="21212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time</a:t>
            </a:r>
            <a:endParaRPr sz="1800">
              <a:solidFill>
                <a:srgbClr val="21212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784" name="Google Shape;784;p39"/>
          <p:cNvCxnSpPr/>
          <p:nvPr/>
        </p:nvCxnSpPr>
        <p:spPr>
          <a:xfrm>
            <a:off x="2551800" y="2453725"/>
            <a:ext cx="3471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785" name="Google Shape;785;p39"/>
          <p:cNvSpPr txBox="1"/>
          <p:nvPr/>
        </p:nvSpPr>
        <p:spPr>
          <a:xfrm>
            <a:off x="3147175" y="2036175"/>
            <a:ext cx="2067300" cy="2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</a:t>
            </a:r>
            <a:r>
              <a:rPr baseline="-25000" lang="en" sz="15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1</a:t>
            </a:r>
            <a:r>
              <a:rPr lang="en" sz="15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, c</a:t>
            </a:r>
            <a:r>
              <a:rPr baseline="-25000" lang="en" sz="15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2</a:t>
            </a:r>
            <a:r>
              <a:rPr lang="en" sz="15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,...c</a:t>
            </a:r>
            <a:r>
              <a:rPr baseline="-25000" lang="en" sz="15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m</a:t>
            </a:r>
            <a:r>
              <a:rPr lang="en" sz="15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← $</a:t>
            </a:r>
            <a:endParaRPr sz="15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786" name="Google Shape;786;p39"/>
          <p:cNvCxnSpPr/>
          <p:nvPr/>
        </p:nvCxnSpPr>
        <p:spPr>
          <a:xfrm>
            <a:off x="2551800" y="3677275"/>
            <a:ext cx="3471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87" name="Google Shape;787;p39"/>
          <p:cNvSpPr txBox="1"/>
          <p:nvPr/>
        </p:nvSpPr>
        <p:spPr>
          <a:xfrm>
            <a:off x="3566375" y="3100550"/>
            <a:ext cx="1038300" cy="6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π</a:t>
            </a:r>
            <a:r>
              <a:rPr baseline="-25000" lang="en" sz="22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2</a:t>
            </a:r>
            <a:endParaRPr baseline="-25000" sz="22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788" name="Google Shape;788;p39"/>
          <p:cNvSpPr txBox="1"/>
          <p:nvPr/>
        </p:nvSpPr>
        <p:spPr>
          <a:xfrm>
            <a:off x="3591375" y="3731600"/>
            <a:ext cx="982800" cy="3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. . .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789" name="Google Shape;789;p39"/>
          <p:cNvCxnSpPr/>
          <p:nvPr/>
        </p:nvCxnSpPr>
        <p:spPr>
          <a:xfrm>
            <a:off x="2551800" y="3220075"/>
            <a:ext cx="3471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90" name="Google Shape;790;p39"/>
          <p:cNvSpPr txBox="1"/>
          <p:nvPr/>
        </p:nvSpPr>
        <p:spPr>
          <a:xfrm>
            <a:off x="3566375" y="2643350"/>
            <a:ext cx="1038300" cy="6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π</a:t>
            </a:r>
            <a:r>
              <a:rPr baseline="-25000" lang="en" sz="22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1</a:t>
            </a:r>
            <a:endParaRPr baseline="-25000" sz="22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4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4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Limit of previous non-amortizing</a:t>
            </a:r>
            <a:endParaRPr/>
          </a:p>
        </p:txBody>
      </p:sp>
      <p:sp>
        <p:nvSpPr>
          <p:cNvPr id="796" name="Google Shape;796;p40"/>
          <p:cNvSpPr txBox="1"/>
          <p:nvPr>
            <p:ph idx="1" type="body"/>
          </p:nvPr>
        </p:nvSpPr>
        <p:spPr>
          <a:xfrm>
            <a:off x="311700" y="1228675"/>
            <a:ext cx="8520600" cy="52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212121"/>
                </a:solidFill>
              </a:rPr>
              <a:t>Consider following malicious P:</a:t>
            </a:r>
            <a:endParaRPr>
              <a:solidFill>
                <a:srgbClr val="212121"/>
              </a:solidFill>
            </a:endParaRPr>
          </a:p>
        </p:txBody>
      </p:sp>
      <p:sp>
        <p:nvSpPr>
          <p:cNvPr id="797" name="Google Shape;797;p40"/>
          <p:cNvSpPr txBox="1"/>
          <p:nvPr/>
        </p:nvSpPr>
        <p:spPr>
          <a:xfrm>
            <a:off x="1006500" y="1539325"/>
            <a:ext cx="1545300" cy="6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CC0000"/>
                </a:solidFill>
              </a:rPr>
              <a:t>P</a:t>
            </a:r>
            <a:r>
              <a:rPr lang="en" sz="2500">
                <a:solidFill>
                  <a:srgbClr val="CC0000"/>
                </a:solidFill>
              </a:rPr>
              <a:t>rover</a:t>
            </a:r>
            <a:endParaRPr sz="2500">
              <a:solidFill>
                <a:srgbClr val="CC0000"/>
              </a:solidFill>
            </a:endParaRPr>
          </a:p>
        </p:txBody>
      </p:sp>
      <p:cxnSp>
        <p:nvCxnSpPr>
          <p:cNvPr id="798" name="Google Shape;798;p40"/>
          <p:cNvCxnSpPr/>
          <p:nvPr/>
        </p:nvCxnSpPr>
        <p:spPr>
          <a:xfrm>
            <a:off x="1014425" y="2347700"/>
            <a:ext cx="1339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99" name="Google Shape;799;p40"/>
          <p:cNvSpPr txBox="1"/>
          <p:nvPr/>
        </p:nvSpPr>
        <p:spPr>
          <a:xfrm>
            <a:off x="6159775" y="1531400"/>
            <a:ext cx="1424700" cy="6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dk2"/>
                </a:solidFill>
              </a:rPr>
              <a:t>V</a:t>
            </a:r>
            <a:r>
              <a:rPr lang="en" sz="2500">
                <a:solidFill>
                  <a:schemeClr val="dk2"/>
                </a:solidFill>
              </a:rPr>
              <a:t>erifier</a:t>
            </a:r>
            <a:endParaRPr sz="2500">
              <a:solidFill>
                <a:schemeClr val="dk2"/>
              </a:solidFill>
            </a:endParaRPr>
          </a:p>
        </p:txBody>
      </p:sp>
      <p:cxnSp>
        <p:nvCxnSpPr>
          <p:cNvPr id="800" name="Google Shape;800;p40"/>
          <p:cNvCxnSpPr/>
          <p:nvPr/>
        </p:nvCxnSpPr>
        <p:spPr>
          <a:xfrm>
            <a:off x="6202375" y="2339775"/>
            <a:ext cx="1339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01" name="Google Shape;801;p40"/>
          <p:cNvCxnSpPr/>
          <p:nvPr/>
        </p:nvCxnSpPr>
        <p:spPr>
          <a:xfrm>
            <a:off x="2542500" y="3354875"/>
            <a:ext cx="3471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02" name="Google Shape;802;p40"/>
          <p:cNvSpPr txBox="1"/>
          <p:nvPr/>
        </p:nvSpPr>
        <p:spPr>
          <a:xfrm>
            <a:off x="3557075" y="2778150"/>
            <a:ext cx="1038300" cy="6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π</a:t>
            </a:r>
            <a:r>
              <a:rPr baseline="-25000" lang="en" sz="22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1</a:t>
            </a:r>
            <a:endParaRPr baseline="-25000" sz="22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803" name="Google Shape;803;p40"/>
          <p:cNvCxnSpPr/>
          <p:nvPr/>
        </p:nvCxnSpPr>
        <p:spPr>
          <a:xfrm>
            <a:off x="2542500" y="2740925"/>
            <a:ext cx="3471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804" name="Google Shape;804;p40"/>
          <p:cNvSpPr txBox="1"/>
          <p:nvPr/>
        </p:nvSpPr>
        <p:spPr>
          <a:xfrm>
            <a:off x="3584825" y="2339775"/>
            <a:ext cx="982800" cy="2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</a:t>
            </a:r>
            <a:r>
              <a:rPr baseline="-25000" lang="en" sz="15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1</a:t>
            </a:r>
            <a:r>
              <a:rPr lang="en" sz="15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← $</a:t>
            </a:r>
            <a:endParaRPr sz="15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805" name="Google Shape;805;p40"/>
          <p:cNvSpPr/>
          <p:nvPr/>
        </p:nvSpPr>
        <p:spPr>
          <a:xfrm>
            <a:off x="83100" y="3162175"/>
            <a:ext cx="1827000" cy="1196700"/>
          </a:xfrm>
          <a:prstGeom prst="cloudCallout">
            <a:avLst>
              <a:gd fmla="val 9219" name="adj1"/>
              <a:gd fmla="val -110266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806" name="Google Shape;806;p40"/>
          <p:cNvSpPr txBox="1"/>
          <p:nvPr/>
        </p:nvSpPr>
        <p:spPr>
          <a:xfrm>
            <a:off x="380426" y="3332775"/>
            <a:ext cx="12237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</a:rPr>
              <a:t>Cheating Strategy</a:t>
            </a:r>
            <a:endParaRPr sz="2000">
              <a:solidFill>
                <a:schemeClr val="dk2"/>
              </a:solidFill>
            </a:endParaRPr>
          </a:p>
        </p:txBody>
      </p:sp>
      <p:sp>
        <p:nvSpPr>
          <p:cNvPr id="807" name="Google Shape;807;p40"/>
          <p:cNvSpPr/>
          <p:nvPr/>
        </p:nvSpPr>
        <p:spPr>
          <a:xfrm>
            <a:off x="1458250" y="3162175"/>
            <a:ext cx="1180800" cy="1640700"/>
          </a:xfrm>
          <a:prstGeom prst="cloudCallout">
            <a:avLst>
              <a:gd fmla="val -58054" name="adj1"/>
              <a:gd fmla="val -8961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808" name="Google Shape;808;p40"/>
          <p:cNvSpPr txBox="1"/>
          <p:nvPr/>
        </p:nvSpPr>
        <p:spPr>
          <a:xfrm>
            <a:off x="1656450" y="3408975"/>
            <a:ext cx="906300" cy="10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4"/>
                </a:solidFill>
              </a:rPr>
              <a:t>I can cheat on c</a:t>
            </a:r>
            <a:r>
              <a:rPr baseline="-25000" lang="en" sz="1800">
                <a:solidFill>
                  <a:schemeClr val="accent4"/>
                </a:solidFill>
              </a:rPr>
              <a:t>1</a:t>
            </a:r>
            <a:endParaRPr baseline="-25000" sz="1800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2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4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Limit of previous non-amortizing</a:t>
            </a:r>
            <a:endParaRPr/>
          </a:p>
        </p:txBody>
      </p:sp>
      <p:sp>
        <p:nvSpPr>
          <p:cNvPr id="814" name="Google Shape;814;p41"/>
          <p:cNvSpPr txBox="1"/>
          <p:nvPr>
            <p:ph idx="1" type="body"/>
          </p:nvPr>
        </p:nvSpPr>
        <p:spPr>
          <a:xfrm>
            <a:off x="311700" y="1228675"/>
            <a:ext cx="8520600" cy="52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Consider following malicious P:</a:t>
            </a:r>
            <a:endParaRPr/>
          </a:p>
        </p:txBody>
      </p:sp>
      <p:sp>
        <p:nvSpPr>
          <p:cNvPr id="815" name="Google Shape;815;p41"/>
          <p:cNvSpPr txBox="1"/>
          <p:nvPr/>
        </p:nvSpPr>
        <p:spPr>
          <a:xfrm>
            <a:off x="1006500" y="1539325"/>
            <a:ext cx="1545300" cy="6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CC0000"/>
                </a:solidFill>
              </a:rPr>
              <a:t>P</a:t>
            </a:r>
            <a:r>
              <a:rPr lang="en" sz="2500">
                <a:solidFill>
                  <a:srgbClr val="CC0000"/>
                </a:solidFill>
              </a:rPr>
              <a:t>rover</a:t>
            </a:r>
            <a:endParaRPr sz="2500">
              <a:solidFill>
                <a:srgbClr val="CC0000"/>
              </a:solidFill>
            </a:endParaRPr>
          </a:p>
        </p:txBody>
      </p:sp>
      <p:cxnSp>
        <p:nvCxnSpPr>
          <p:cNvPr id="816" name="Google Shape;816;p41"/>
          <p:cNvCxnSpPr/>
          <p:nvPr/>
        </p:nvCxnSpPr>
        <p:spPr>
          <a:xfrm>
            <a:off x="1014425" y="2347700"/>
            <a:ext cx="1339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17" name="Google Shape;817;p41"/>
          <p:cNvSpPr txBox="1"/>
          <p:nvPr/>
        </p:nvSpPr>
        <p:spPr>
          <a:xfrm>
            <a:off x="6159775" y="1531400"/>
            <a:ext cx="1424700" cy="6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dk2"/>
                </a:solidFill>
              </a:rPr>
              <a:t>V</a:t>
            </a:r>
            <a:r>
              <a:rPr lang="en" sz="2500">
                <a:solidFill>
                  <a:schemeClr val="dk2"/>
                </a:solidFill>
              </a:rPr>
              <a:t>erifier</a:t>
            </a:r>
            <a:endParaRPr sz="2500">
              <a:solidFill>
                <a:schemeClr val="dk2"/>
              </a:solidFill>
            </a:endParaRPr>
          </a:p>
        </p:txBody>
      </p:sp>
      <p:cxnSp>
        <p:nvCxnSpPr>
          <p:cNvPr id="818" name="Google Shape;818;p41"/>
          <p:cNvCxnSpPr/>
          <p:nvPr/>
        </p:nvCxnSpPr>
        <p:spPr>
          <a:xfrm>
            <a:off x="6202375" y="2339775"/>
            <a:ext cx="1339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19" name="Google Shape;819;p41"/>
          <p:cNvCxnSpPr/>
          <p:nvPr/>
        </p:nvCxnSpPr>
        <p:spPr>
          <a:xfrm>
            <a:off x="2542500" y="3354875"/>
            <a:ext cx="3471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20" name="Google Shape;820;p41"/>
          <p:cNvSpPr txBox="1"/>
          <p:nvPr/>
        </p:nvSpPr>
        <p:spPr>
          <a:xfrm>
            <a:off x="3557075" y="2778150"/>
            <a:ext cx="1038300" cy="6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π</a:t>
            </a:r>
            <a:r>
              <a:rPr baseline="-25000" lang="en" sz="22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2</a:t>
            </a:r>
            <a:endParaRPr baseline="-25000" sz="22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821" name="Google Shape;821;p41"/>
          <p:cNvCxnSpPr/>
          <p:nvPr/>
        </p:nvCxnSpPr>
        <p:spPr>
          <a:xfrm>
            <a:off x="2542500" y="2740925"/>
            <a:ext cx="3471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822" name="Google Shape;822;p41"/>
          <p:cNvSpPr txBox="1"/>
          <p:nvPr/>
        </p:nvSpPr>
        <p:spPr>
          <a:xfrm>
            <a:off x="3584825" y="2339775"/>
            <a:ext cx="982800" cy="2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</a:t>
            </a:r>
            <a:r>
              <a:rPr baseline="-25000" lang="en" sz="15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2</a:t>
            </a:r>
            <a:r>
              <a:rPr lang="en" sz="15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← $</a:t>
            </a:r>
            <a:endParaRPr sz="15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823" name="Google Shape;823;p41"/>
          <p:cNvSpPr/>
          <p:nvPr/>
        </p:nvSpPr>
        <p:spPr>
          <a:xfrm>
            <a:off x="83100" y="3162175"/>
            <a:ext cx="1827000" cy="1196700"/>
          </a:xfrm>
          <a:prstGeom prst="cloudCallout">
            <a:avLst>
              <a:gd fmla="val 9219" name="adj1"/>
              <a:gd fmla="val -110266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824" name="Google Shape;824;p41"/>
          <p:cNvSpPr txBox="1"/>
          <p:nvPr/>
        </p:nvSpPr>
        <p:spPr>
          <a:xfrm>
            <a:off x="380426" y="3332775"/>
            <a:ext cx="12237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</a:rPr>
              <a:t>Cheating Strategy</a:t>
            </a:r>
            <a:endParaRPr sz="2000">
              <a:solidFill>
                <a:schemeClr val="dk2"/>
              </a:solidFill>
            </a:endParaRPr>
          </a:p>
        </p:txBody>
      </p:sp>
      <p:sp>
        <p:nvSpPr>
          <p:cNvPr id="825" name="Google Shape;825;p41"/>
          <p:cNvSpPr/>
          <p:nvPr/>
        </p:nvSpPr>
        <p:spPr>
          <a:xfrm>
            <a:off x="1458250" y="3162175"/>
            <a:ext cx="1180800" cy="1640700"/>
          </a:xfrm>
          <a:prstGeom prst="cloudCallout">
            <a:avLst>
              <a:gd fmla="val -58054" name="adj1"/>
              <a:gd fmla="val -8961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826" name="Google Shape;826;p41"/>
          <p:cNvSpPr txBox="1"/>
          <p:nvPr/>
        </p:nvSpPr>
        <p:spPr>
          <a:xfrm>
            <a:off x="1656450" y="3408975"/>
            <a:ext cx="906300" cy="10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4"/>
                </a:solidFill>
              </a:rPr>
              <a:t>I can cheat on c</a:t>
            </a:r>
            <a:r>
              <a:rPr baseline="-25000" lang="en" sz="1800">
                <a:solidFill>
                  <a:schemeClr val="accent4"/>
                </a:solidFill>
              </a:rPr>
              <a:t>2</a:t>
            </a:r>
            <a:endParaRPr baseline="-25000" sz="1800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Consensus and Limits of Permissionless</a:t>
            </a:r>
            <a:endParaRPr/>
          </a:p>
        </p:txBody>
      </p:sp>
      <p:grpSp>
        <p:nvGrpSpPr>
          <p:cNvPr id="105" name="Google Shape;105;p15"/>
          <p:cNvGrpSpPr/>
          <p:nvPr/>
        </p:nvGrpSpPr>
        <p:grpSpPr>
          <a:xfrm>
            <a:off x="1944119" y="2438395"/>
            <a:ext cx="563960" cy="1089965"/>
            <a:chOff x="1231100" y="1765700"/>
            <a:chExt cx="651600" cy="1341000"/>
          </a:xfrm>
        </p:grpSpPr>
        <p:sp>
          <p:nvSpPr>
            <p:cNvPr id="106" name="Google Shape;106;p15"/>
            <p:cNvSpPr/>
            <p:nvPr/>
          </p:nvSpPr>
          <p:spPr>
            <a:xfrm>
              <a:off x="1261550" y="2436200"/>
              <a:ext cx="590700" cy="6705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107" name="Google Shape;107;p15"/>
            <p:cNvSpPr/>
            <p:nvPr/>
          </p:nvSpPr>
          <p:spPr>
            <a:xfrm>
              <a:off x="1231100" y="1765700"/>
              <a:ext cx="651600" cy="670500"/>
            </a:xfrm>
            <a:prstGeom prst="ellipse">
              <a:avLst/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</p:grpSp>
      <p:grpSp>
        <p:nvGrpSpPr>
          <p:cNvPr id="108" name="Google Shape;108;p15"/>
          <p:cNvGrpSpPr/>
          <p:nvPr/>
        </p:nvGrpSpPr>
        <p:grpSpPr>
          <a:xfrm>
            <a:off x="5258844" y="3864495"/>
            <a:ext cx="563960" cy="1089965"/>
            <a:chOff x="1231100" y="1765700"/>
            <a:chExt cx="651600" cy="1341000"/>
          </a:xfrm>
        </p:grpSpPr>
        <p:sp>
          <p:nvSpPr>
            <p:cNvPr id="109" name="Google Shape;109;p15"/>
            <p:cNvSpPr/>
            <p:nvPr/>
          </p:nvSpPr>
          <p:spPr>
            <a:xfrm>
              <a:off x="1261550" y="2436200"/>
              <a:ext cx="590700" cy="6705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110" name="Google Shape;110;p15"/>
            <p:cNvSpPr/>
            <p:nvPr/>
          </p:nvSpPr>
          <p:spPr>
            <a:xfrm>
              <a:off x="1231100" y="1765700"/>
              <a:ext cx="651600" cy="670500"/>
            </a:xfrm>
            <a:prstGeom prst="ellipse">
              <a:avLst/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</p:grpSp>
      <p:grpSp>
        <p:nvGrpSpPr>
          <p:cNvPr id="111" name="Google Shape;111;p15"/>
          <p:cNvGrpSpPr/>
          <p:nvPr/>
        </p:nvGrpSpPr>
        <p:grpSpPr>
          <a:xfrm>
            <a:off x="6635919" y="2438395"/>
            <a:ext cx="563960" cy="1089965"/>
            <a:chOff x="1231100" y="1765700"/>
            <a:chExt cx="651600" cy="1341000"/>
          </a:xfrm>
        </p:grpSpPr>
        <p:sp>
          <p:nvSpPr>
            <p:cNvPr id="112" name="Google Shape;112;p15"/>
            <p:cNvSpPr/>
            <p:nvPr/>
          </p:nvSpPr>
          <p:spPr>
            <a:xfrm>
              <a:off x="1261550" y="2436200"/>
              <a:ext cx="590700" cy="6705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113" name="Google Shape;113;p15"/>
            <p:cNvSpPr/>
            <p:nvPr/>
          </p:nvSpPr>
          <p:spPr>
            <a:xfrm>
              <a:off x="1231100" y="1765700"/>
              <a:ext cx="651600" cy="670500"/>
            </a:xfrm>
            <a:prstGeom prst="ellipse">
              <a:avLst/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</p:grpSp>
      <p:grpSp>
        <p:nvGrpSpPr>
          <p:cNvPr id="114" name="Google Shape;114;p15"/>
          <p:cNvGrpSpPr/>
          <p:nvPr/>
        </p:nvGrpSpPr>
        <p:grpSpPr>
          <a:xfrm>
            <a:off x="5258844" y="972945"/>
            <a:ext cx="563960" cy="1089965"/>
            <a:chOff x="1231100" y="1765700"/>
            <a:chExt cx="651600" cy="1341000"/>
          </a:xfrm>
        </p:grpSpPr>
        <p:sp>
          <p:nvSpPr>
            <p:cNvPr id="115" name="Google Shape;115;p15"/>
            <p:cNvSpPr/>
            <p:nvPr/>
          </p:nvSpPr>
          <p:spPr>
            <a:xfrm>
              <a:off x="1261550" y="2436200"/>
              <a:ext cx="590700" cy="6705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116" name="Google Shape;116;p15"/>
            <p:cNvSpPr/>
            <p:nvPr/>
          </p:nvSpPr>
          <p:spPr>
            <a:xfrm>
              <a:off x="1231100" y="1765700"/>
              <a:ext cx="651600" cy="670500"/>
            </a:xfrm>
            <a:prstGeom prst="ellipse">
              <a:avLst/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</p:grpSp>
      <p:grpSp>
        <p:nvGrpSpPr>
          <p:cNvPr id="117" name="Google Shape;117;p15"/>
          <p:cNvGrpSpPr/>
          <p:nvPr/>
        </p:nvGrpSpPr>
        <p:grpSpPr>
          <a:xfrm>
            <a:off x="3304719" y="1023520"/>
            <a:ext cx="563960" cy="1089965"/>
            <a:chOff x="1231100" y="1765700"/>
            <a:chExt cx="651600" cy="1341000"/>
          </a:xfrm>
        </p:grpSpPr>
        <p:sp>
          <p:nvSpPr>
            <p:cNvPr id="118" name="Google Shape;118;p15"/>
            <p:cNvSpPr/>
            <p:nvPr/>
          </p:nvSpPr>
          <p:spPr>
            <a:xfrm>
              <a:off x="1261550" y="2436200"/>
              <a:ext cx="590700" cy="6705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119" name="Google Shape;119;p15"/>
            <p:cNvSpPr/>
            <p:nvPr/>
          </p:nvSpPr>
          <p:spPr>
            <a:xfrm>
              <a:off x="1231100" y="1765700"/>
              <a:ext cx="651600" cy="670500"/>
            </a:xfrm>
            <a:prstGeom prst="ellipse">
              <a:avLst/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</p:grpSp>
      <p:grpSp>
        <p:nvGrpSpPr>
          <p:cNvPr id="120" name="Google Shape;120;p15"/>
          <p:cNvGrpSpPr/>
          <p:nvPr/>
        </p:nvGrpSpPr>
        <p:grpSpPr>
          <a:xfrm>
            <a:off x="3304719" y="3864495"/>
            <a:ext cx="563960" cy="1089965"/>
            <a:chOff x="1231100" y="1765700"/>
            <a:chExt cx="651600" cy="1341000"/>
          </a:xfrm>
        </p:grpSpPr>
        <p:sp>
          <p:nvSpPr>
            <p:cNvPr id="121" name="Google Shape;121;p15"/>
            <p:cNvSpPr/>
            <p:nvPr/>
          </p:nvSpPr>
          <p:spPr>
            <a:xfrm>
              <a:off x="1261550" y="2436200"/>
              <a:ext cx="590700" cy="6705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122" name="Google Shape;122;p15"/>
            <p:cNvSpPr/>
            <p:nvPr/>
          </p:nvSpPr>
          <p:spPr>
            <a:xfrm>
              <a:off x="1231100" y="1765700"/>
              <a:ext cx="651600" cy="670500"/>
            </a:xfrm>
            <a:prstGeom prst="ellipse">
              <a:avLst/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</p:grpSp>
      <p:cxnSp>
        <p:nvCxnSpPr>
          <p:cNvPr id="123" name="Google Shape;123;p15"/>
          <p:cNvCxnSpPr/>
          <p:nvPr/>
        </p:nvCxnSpPr>
        <p:spPr>
          <a:xfrm flipH="1" rot="10800000">
            <a:off x="2756750" y="2134075"/>
            <a:ext cx="421200" cy="4395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med" w="med" type="stealth"/>
            <a:tailEnd len="med" w="med" type="stealth"/>
          </a:ln>
        </p:spPr>
      </p:cxnSp>
      <p:cxnSp>
        <p:nvCxnSpPr>
          <p:cNvPr id="124" name="Google Shape;124;p15"/>
          <p:cNvCxnSpPr/>
          <p:nvPr/>
        </p:nvCxnSpPr>
        <p:spPr>
          <a:xfrm flipH="1" rot="10800000">
            <a:off x="2902925" y="3187225"/>
            <a:ext cx="3437700" cy="15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med" w="med" type="stealth"/>
            <a:tailEnd len="med" w="med" type="stealth"/>
          </a:ln>
        </p:spPr>
      </p:cxnSp>
      <p:cxnSp>
        <p:nvCxnSpPr>
          <p:cNvPr id="125" name="Google Shape;125;p15"/>
          <p:cNvCxnSpPr/>
          <p:nvPr/>
        </p:nvCxnSpPr>
        <p:spPr>
          <a:xfrm rot="10800000">
            <a:off x="5944000" y="2106475"/>
            <a:ext cx="522000" cy="4488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med" w="med" type="stealth"/>
            <a:tailEnd len="med" w="med" type="stealth"/>
          </a:ln>
        </p:spPr>
      </p:cxnSp>
      <p:cxnSp>
        <p:nvCxnSpPr>
          <p:cNvPr id="126" name="Google Shape;126;p15"/>
          <p:cNvCxnSpPr/>
          <p:nvPr/>
        </p:nvCxnSpPr>
        <p:spPr>
          <a:xfrm flipH="1" rot="10800000">
            <a:off x="2830025" y="1868425"/>
            <a:ext cx="2262000" cy="1181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med" w="med" type="stealth"/>
            <a:tailEnd len="med" w="med" type="stealth"/>
          </a:ln>
        </p:spPr>
      </p:cxnSp>
      <p:cxnSp>
        <p:nvCxnSpPr>
          <p:cNvPr id="127" name="Google Shape;127;p15"/>
          <p:cNvCxnSpPr/>
          <p:nvPr/>
        </p:nvCxnSpPr>
        <p:spPr>
          <a:xfrm>
            <a:off x="2661150" y="3626725"/>
            <a:ext cx="507900" cy="4305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med" w="med" type="stealth"/>
            <a:tailEnd len="med" w="med" type="stealth"/>
          </a:ln>
        </p:spPr>
      </p:cxnSp>
      <p:cxnSp>
        <p:nvCxnSpPr>
          <p:cNvPr id="128" name="Google Shape;128;p15"/>
          <p:cNvCxnSpPr/>
          <p:nvPr/>
        </p:nvCxnSpPr>
        <p:spPr>
          <a:xfrm>
            <a:off x="2756750" y="3414925"/>
            <a:ext cx="2335500" cy="5967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med" w="med" type="stealth"/>
            <a:tailEnd len="med" w="med" type="stealth"/>
          </a:ln>
        </p:spPr>
      </p:cxnSp>
      <p:cxnSp>
        <p:nvCxnSpPr>
          <p:cNvPr id="129" name="Google Shape;129;p15"/>
          <p:cNvCxnSpPr/>
          <p:nvPr/>
        </p:nvCxnSpPr>
        <p:spPr>
          <a:xfrm flipH="1" rot="10800000">
            <a:off x="4057275" y="1630250"/>
            <a:ext cx="1071600" cy="183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med" w="med" type="stealth"/>
            <a:tailEnd len="med" w="med" type="stealth"/>
          </a:ln>
        </p:spPr>
      </p:cxnSp>
      <p:cxnSp>
        <p:nvCxnSpPr>
          <p:cNvPr id="130" name="Google Shape;130;p15"/>
          <p:cNvCxnSpPr/>
          <p:nvPr/>
        </p:nvCxnSpPr>
        <p:spPr>
          <a:xfrm flipH="1" rot="10800000">
            <a:off x="5559300" y="2252925"/>
            <a:ext cx="9300" cy="14655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med" w="med" type="stealth"/>
            <a:tailEnd len="med" w="med" type="stealth"/>
          </a:ln>
        </p:spPr>
      </p:cxnSp>
      <p:cxnSp>
        <p:nvCxnSpPr>
          <p:cNvPr id="131" name="Google Shape;131;p15"/>
          <p:cNvCxnSpPr/>
          <p:nvPr/>
        </p:nvCxnSpPr>
        <p:spPr>
          <a:xfrm flipH="1" rot="10800000">
            <a:off x="4029800" y="3340650"/>
            <a:ext cx="2436300" cy="6342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med" w="med" type="stealth"/>
            <a:tailEnd len="med" w="med" type="stealth"/>
          </a:ln>
        </p:spPr>
      </p:cxnSp>
      <p:cxnSp>
        <p:nvCxnSpPr>
          <p:cNvPr id="132" name="Google Shape;132;p15"/>
          <p:cNvCxnSpPr/>
          <p:nvPr/>
        </p:nvCxnSpPr>
        <p:spPr>
          <a:xfrm>
            <a:off x="3974850" y="2152275"/>
            <a:ext cx="2463600" cy="7968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med" w="med" type="stealth"/>
            <a:tailEnd len="med" w="med" type="stealth"/>
          </a:ln>
        </p:spPr>
      </p:cxnSp>
      <p:cxnSp>
        <p:nvCxnSpPr>
          <p:cNvPr id="133" name="Google Shape;133;p15"/>
          <p:cNvCxnSpPr/>
          <p:nvPr/>
        </p:nvCxnSpPr>
        <p:spPr>
          <a:xfrm flipH="1" rot="10800000">
            <a:off x="6017225" y="3626600"/>
            <a:ext cx="761700" cy="558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med" w="med" type="stealth"/>
            <a:tailEnd len="med" w="med" type="stealth"/>
          </a:ln>
        </p:spPr>
      </p:cxnSp>
      <p:cxnSp>
        <p:nvCxnSpPr>
          <p:cNvPr id="134" name="Google Shape;134;p15"/>
          <p:cNvCxnSpPr/>
          <p:nvPr/>
        </p:nvCxnSpPr>
        <p:spPr>
          <a:xfrm>
            <a:off x="4038975" y="4414475"/>
            <a:ext cx="1117200" cy="90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med" w="med" type="stealth"/>
            <a:tailEnd len="med" w="med" type="stealth"/>
          </a:ln>
        </p:spPr>
      </p:cxnSp>
      <p:cxnSp>
        <p:nvCxnSpPr>
          <p:cNvPr id="135" name="Google Shape;135;p15"/>
          <p:cNvCxnSpPr/>
          <p:nvPr/>
        </p:nvCxnSpPr>
        <p:spPr>
          <a:xfrm flipH="1" rot="10800000">
            <a:off x="3560800" y="2335375"/>
            <a:ext cx="29400" cy="14013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med" w="med" type="stealth"/>
            <a:tailEnd len="med" w="med" type="stealth"/>
          </a:ln>
        </p:spPr>
      </p:cxnSp>
      <p:cxnSp>
        <p:nvCxnSpPr>
          <p:cNvPr id="136" name="Google Shape;136;p15"/>
          <p:cNvCxnSpPr/>
          <p:nvPr/>
        </p:nvCxnSpPr>
        <p:spPr>
          <a:xfrm flipH="1" rot="10800000">
            <a:off x="3771488" y="2243875"/>
            <a:ext cx="1531500" cy="14928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med" w="med" type="stealth"/>
            <a:tailEnd len="med" w="med" type="stealth"/>
          </a:ln>
        </p:spPr>
      </p:cxnSp>
      <p:cxnSp>
        <p:nvCxnSpPr>
          <p:cNvPr id="137" name="Google Shape;137;p15"/>
          <p:cNvCxnSpPr/>
          <p:nvPr/>
        </p:nvCxnSpPr>
        <p:spPr>
          <a:xfrm>
            <a:off x="3892425" y="2216400"/>
            <a:ext cx="1456200" cy="15570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med" w="med" type="stealth"/>
            <a:tailEnd len="med" w="med" type="stealth"/>
          </a:ln>
        </p:spPr>
      </p:cxnSp>
      <p:sp>
        <p:nvSpPr>
          <p:cNvPr id="138" name="Google Shape;138;p15"/>
          <p:cNvSpPr txBox="1"/>
          <p:nvPr/>
        </p:nvSpPr>
        <p:spPr>
          <a:xfrm>
            <a:off x="7317975" y="1450675"/>
            <a:ext cx="17097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21212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Agreement</a:t>
            </a:r>
            <a:r>
              <a:rPr lang="en" sz="1800">
                <a:solidFill>
                  <a:srgbClr val="21212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all honest parties output </a:t>
            </a:r>
            <a:r>
              <a:rPr i="1" lang="en" sz="1800">
                <a:solidFill>
                  <a:srgbClr val="21212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b</a:t>
            </a:r>
            <a:endParaRPr sz="1800">
              <a:solidFill>
                <a:srgbClr val="21212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39" name="Google Shape;139;p15"/>
          <p:cNvSpPr txBox="1"/>
          <p:nvPr/>
        </p:nvSpPr>
        <p:spPr>
          <a:xfrm>
            <a:off x="7326850" y="2814475"/>
            <a:ext cx="1826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21212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Validity</a:t>
            </a:r>
            <a:r>
              <a:rPr lang="en" sz="1600">
                <a:solidFill>
                  <a:srgbClr val="21212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endParaRPr sz="1600">
              <a:solidFill>
                <a:srgbClr val="21212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1212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all parties have same input ⇒ </a:t>
            </a:r>
            <a:r>
              <a:rPr i="1" lang="en" sz="1600">
                <a:solidFill>
                  <a:srgbClr val="21212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b</a:t>
            </a:r>
            <a:r>
              <a:rPr lang="en" sz="1600">
                <a:solidFill>
                  <a:srgbClr val="21212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is specific f’n of input</a:t>
            </a:r>
            <a:endParaRPr sz="1600">
              <a:solidFill>
                <a:srgbClr val="21212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0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4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Limit of previous non-amortizing</a:t>
            </a:r>
            <a:endParaRPr/>
          </a:p>
        </p:txBody>
      </p:sp>
      <p:sp>
        <p:nvSpPr>
          <p:cNvPr id="832" name="Google Shape;832;p42"/>
          <p:cNvSpPr txBox="1"/>
          <p:nvPr>
            <p:ph idx="1" type="body"/>
          </p:nvPr>
        </p:nvSpPr>
        <p:spPr>
          <a:xfrm>
            <a:off x="311700" y="1228675"/>
            <a:ext cx="8520600" cy="52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Consider following malicious P:</a:t>
            </a:r>
            <a:endParaRPr/>
          </a:p>
        </p:txBody>
      </p:sp>
      <p:sp>
        <p:nvSpPr>
          <p:cNvPr id="833" name="Google Shape;833;p42"/>
          <p:cNvSpPr txBox="1"/>
          <p:nvPr/>
        </p:nvSpPr>
        <p:spPr>
          <a:xfrm>
            <a:off x="1006500" y="1539325"/>
            <a:ext cx="1545300" cy="6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CC0000"/>
                </a:solidFill>
              </a:rPr>
              <a:t>P</a:t>
            </a:r>
            <a:r>
              <a:rPr lang="en" sz="2500">
                <a:solidFill>
                  <a:srgbClr val="CC0000"/>
                </a:solidFill>
              </a:rPr>
              <a:t>rover</a:t>
            </a:r>
            <a:endParaRPr sz="2500">
              <a:solidFill>
                <a:srgbClr val="CC0000"/>
              </a:solidFill>
            </a:endParaRPr>
          </a:p>
        </p:txBody>
      </p:sp>
      <p:cxnSp>
        <p:nvCxnSpPr>
          <p:cNvPr id="834" name="Google Shape;834;p42"/>
          <p:cNvCxnSpPr/>
          <p:nvPr/>
        </p:nvCxnSpPr>
        <p:spPr>
          <a:xfrm>
            <a:off x="1014425" y="2347700"/>
            <a:ext cx="1339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35" name="Google Shape;835;p42"/>
          <p:cNvSpPr txBox="1"/>
          <p:nvPr/>
        </p:nvSpPr>
        <p:spPr>
          <a:xfrm>
            <a:off x="6159775" y="1531400"/>
            <a:ext cx="1424700" cy="6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dk2"/>
                </a:solidFill>
              </a:rPr>
              <a:t>V</a:t>
            </a:r>
            <a:r>
              <a:rPr lang="en" sz="2500">
                <a:solidFill>
                  <a:schemeClr val="dk2"/>
                </a:solidFill>
              </a:rPr>
              <a:t>erifier</a:t>
            </a:r>
            <a:endParaRPr sz="2500">
              <a:solidFill>
                <a:schemeClr val="dk2"/>
              </a:solidFill>
            </a:endParaRPr>
          </a:p>
        </p:txBody>
      </p:sp>
      <p:cxnSp>
        <p:nvCxnSpPr>
          <p:cNvPr id="836" name="Google Shape;836;p42"/>
          <p:cNvCxnSpPr/>
          <p:nvPr/>
        </p:nvCxnSpPr>
        <p:spPr>
          <a:xfrm>
            <a:off x="6202375" y="2339775"/>
            <a:ext cx="1339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37" name="Google Shape;837;p42"/>
          <p:cNvCxnSpPr/>
          <p:nvPr/>
        </p:nvCxnSpPr>
        <p:spPr>
          <a:xfrm>
            <a:off x="2542500" y="3354875"/>
            <a:ext cx="3471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38" name="Google Shape;838;p42"/>
          <p:cNvCxnSpPr/>
          <p:nvPr/>
        </p:nvCxnSpPr>
        <p:spPr>
          <a:xfrm>
            <a:off x="2542500" y="2740925"/>
            <a:ext cx="3471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839" name="Google Shape;839;p42"/>
          <p:cNvSpPr txBox="1"/>
          <p:nvPr/>
        </p:nvSpPr>
        <p:spPr>
          <a:xfrm>
            <a:off x="3584825" y="2339775"/>
            <a:ext cx="982800" cy="2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</a:t>
            </a:r>
            <a:r>
              <a:rPr baseline="-25000" lang="en" sz="15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i</a:t>
            </a:r>
            <a:r>
              <a:rPr lang="en" sz="15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← $</a:t>
            </a:r>
            <a:endParaRPr sz="15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840" name="Google Shape;840;p42"/>
          <p:cNvSpPr txBox="1"/>
          <p:nvPr/>
        </p:nvSpPr>
        <p:spPr>
          <a:xfrm>
            <a:off x="2736575" y="2932975"/>
            <a:ext cx="32889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Oops, never got it!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841" name="Google Shape;841;p42"/>
          <p:cNvSpPr/>
          <p:nvPr/>
        </p:nvSpPr>
        <p:spPr>
          <a:xfrm>
            <a:off x="83100" y="3162175"/>
            <a:ext cx="1827000" cy="1196700"/>
          </a:xfrm>
          <a:prstGeom prst="cloudCallout">
            <a:avLst>
              <a:gd fmla="val 9219" name="adj1"/>
              <a:gd fmla="val -110266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842" name="Google Shape;842;p42"/>
          <p:cNvSpPr txBox="1"/>
          <p:nvPr/>
        </p:nvSpPr>
        <p:spPr>
          <a:xfrm>
            <a:off x="380426" y="3332775"/>
            <a:ext cx="12237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</a:rPr>
              <a:t>Cheating Strategy</a:t>
            </a:r>
            <a:endParaRPr sz="2000">
              <a:solidFill>
                <a:schemeClr val="dk2"/>
              </a:solidFill>
            </a:endParaRPr>
          </a:p>
        </p:txBody>
      </p:sp>
      <p:sp>
        <p:nvSpPr>
          <p:cNvPr id="843" name="Google Shape;843;p42"/>
          <p:cNvSpPr/>
          <p:nvPr/>
        </p:nvSpPr>
        <p:spPr>
          <a:xfrm>
            <a:off x="1458250" y="3162175"/>
            <a:ext cx="1180800" cy="1640700"/>
          </a:xfrm>
          <a:prstGeom prst="cloudCallout">
            <a:avLst>
              <a:gd fmla="val -58054" name="adj1"/>
              <a:gd fmla="val -8961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844" name="Google Shape;844;p42"/>
          <p:cNvSpPr txBox="1"/>
          <p:nvPr/>
        </p:nvSpPr>
        <p:spPr>
          <a:xfrm>
            <a:off x="1656450" y="3408975"/>
            <a:ext cx="906300" cy="10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5"/>
                </a:solidFill>
              </a:rPr>
              <a:t>I can’t cheat on c</a:t>
            </a:r>
            <a:r>
              <a:rPr baseline="-25000" lang="en" sz="1800">
                <a:solidFill>
                  <a:schemeClr val="accent5"/>
                </a:solidFill>
              </a:rPr>
              <a:t>i</a:t>
            </a:r>
            <a:r>
              <a:rPr lang="en" sz="1800">
                <a:solidFill>
                  <a:schemeClr val="accent5"/>
                </a:solidFill>
              </a:rPr>
              <a:t> !</a:t>
            </a:r>
            <a:endParaRPr sz="1800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8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4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Limit of Non-Amortizing</a:t>
            </a:r>
            <a:endParaRPr/>
          </a:p>
        </p:txBody>
      </p:sp>
      <p:sp>
        <p:nvSpPr>
          <p:cNvPr id="850" name="Google Shape;850;p43"/>
          <p:cNvSpPr txBox="1"/>
          <p:nvPr>
            <p:ph idx="1" type="body"/>
          </p:nvPr>
        </p:nvSpPr>
        <p:spPr>
          <a:xfrm>
            <a:off x="311700" y="1228675"/>
            <a:ext cx="8520600" cy="120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</a:t>
            </a:r>
            <a:r>
              <a:rPr lang="en">
                <a:solidFill>
                  <a:srgbClr val="212121"/>
                </a:solidFill>
              </a:rPr>
              <a:t>Non-amortizing security: convincing V of m independent statements takes ≥ mT</a:t>
            </a:r>
            <a:r>
              <a:rPr baseline="30000" lang="en">
                <a:solidFill>
                  <a:srgbClr val="212121"/>
                </a:solidFill>
              </a:rPr>
              <a:t>1-ε</a:t>
            </a:r>
            <a:r>
              <a:rPr lang="en">
                <a:solidFill>
                  <a:srgbClr val="212121"/>
                </a:solidFill>
              </a:rPr>
              <a:t> time</a:t>
            </a:r>
            <a:endParaRPr>
              <a:solidFill>
                <a:srgbClr val="21212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212121"/>
              </a:solidFill>
            </a:endParaRPr>
          </a:p>
        </p:txBody>
      </p:sp>
      <p:cxnSp>
        <p:nvCxnSpPr>
          <p:cNvPr id="851" name="Google Shape;851;p43"/>
          <p:cNvCxnSpPr/>
          <p:nvPr/>
        </p:nvCxnSpPr>
        <p:spPr>
          <a:xfrm flipH="1" rot="10800000">
            <a:off x="5428800" y="1664150"/>
            <a:ext cx="1014600" cy="768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52" name="Google Shape;852;p43"/>
          <p:cNvSpPr txBox="1"/>
          <p:nvPr/>
        </p:nvSpPr>
        <p:spPr>
          <a:xfrm>
            <a:off x="1577125" y="2187300"/>
            <a:ext cx="3851700" cy="9510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5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Says nothing about convincing on </a:t>
            </a:r>
            <a:r>
              <a:rPr i="1" lang="en" sz="1800">
                <a:solidFill>
                  <a:schemeClr val="accent5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l</a:t>
            </a:r>
            <a:r>
              <a:rPr lang="en" sz="1800">
                <a:solidFill>
                  <a:schemeClr val="accent5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of the </a:t>
            </a:r>
            <a:r>
              <a:rPr i="1" lang="en" sz="1800">
                <a:solidFill>
                  <a:schemeClr val="accent5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m</a:t>
            </a:r>
            <a:r>
              <a:rPr lang="en" sz="1800">
                <a:solidFill>
                  <a:schemeClr val="accent5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challenges </a:t>
            </a:r>
            <a:endParaRPr sz="1800">
              <a:solidFill>
                <a:schemeClr val="accent5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6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4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Protocol-Friendly PoW</a:t>
            </a:r>
            <a:endParaRPr/>
          </a:p>
        </p:txBody>
      </p:sp>
      <p:sp>
        <p:nvSpPr>
          <p:cNvPr id="858" name="Google Shape;858;p44"/>
          <p:cNvSpPr txBox="1"/>
          <p:nvPr/>
        </p:nvSpPr>
        <p:spPr>
          <a:xfrm>
            <a:off x="1006500" y="1386925"/>
            <a:ext cx="1545300" cy="6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dk2"/>
                </a:solidFill>
              </a:rPr>
              <a:t>P</a:t>
            </a:r>
            <a:r>
              <a:rPr lang="en" sz="2500">
                <a:solidFill>
                  <a:schemeClr val="dk2"/>
                </a:solidFill>
              </a:rPr>
              <a:t>rover</a:t>
            </a:r>
            <a:endParaRPr sz="2500">
              <a:solidFill>
                <a:schemeClr val="dk2"/>
              </a:solidFill>
            </a:endParaRPr>
          </a:p>
        </p:txBody>
      </p:sp>
      <p:sp>
        <p:nvSpPr>
          <p:cNvPr id="859" name="Google Shape;859;p44"/>
          <p:cNvSpPr txBox="1"/>
          <p:nvPr/>
        </p:nvSpPr>
        <p:spPr>
          <a:xfrm>
            <a:off x="6143925" y="1386925"/>
            <a:ext cx="1424700" cy="6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dk2"/>
                </a:solidFill>
              </a:rPr>
              <a:t>V</a:t>
            </a:r>
            <a:r>
              <a:rPr lang="en" sz="2500">
                <a:solidFill>
                  <a:schemeClr val="dk2"/>
                </a:solidFill>
              </a:rPr>
              <a:t>erifier</a:t>
            </a:r>
            <a:endParaRPr sz="2500">
              <a:solidFill>
                <a:schemeClr val="dk2"/>
              </a:solidFill>
            </a:endParaRPr>
          </a:p>
        </p:txBody>
      </p:sp>
      <p:cxnSp>
        <p:nvCxnSpPr>
          <p:cNvPr id="860" name="Google Shape;860;p44"/>
          <p:cNvCxnSpPr/>
          <p:nvPr/>
        </p:nvCxnSpPr>
        <p:spPr>
          <a:xfrm>
            <a:off x="1014425" y="2195300"/>
            <a:ext cx="1339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61" name="Google Shape;861;p44"/>
          <p:cNvCxnSpPr/>
          <p:nvPr/>
        </p:nvCxnSpPr>
        <p:spPr>
          <a:xfrm>
            <a:off x="6186525" y="2195300"/>
            <a:ext cx="1339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62" name="Google Shape;862;p44"/>
          <p:cNvSpPr txBox="1"/>
          <p:nvPr/>
        </p:nvSpPr>
        <p:spPr>
          <a:xfrm>
            <a:off x="862800" y="4066988"/>
            <a:ext cx="7418400" cy="8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1212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2. </a:t>
            </a:r>
            <a:r>
              <a:rPr b="1" lang="en" sz="1800">
                <a:solidFill>
                  <a:srgbClr val="21212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Robust</a:t>
            </a:r>
            <a:r>
              <a:rPr lang="en" sz="1800">
                <a:solidFill>
                  <a:srgbClr val="21212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non-amortizing security: Given </a:t>
            </a:r>
            <a:r>
              <a:rPr i="1" lang="en" sz="1800">
                <a:solidFill>
                  <a:srgbClr val="21212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m</a:t>
            </a:r>
            <a:r>
              <a:rPr lang="en" sz="1800">
                <a:solidFill>
                  <a:srgbClr val="21212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independent statements convincing V of any </a:t>
            </a:r>
            <a:r>
              <a:rPr i="1" lang="en" sz="1800">
                <a:solidFill>
                  <a:srgbClr val="21212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l</a:t>
            </a:r>
            <a:r>
              <a:rPr lang="en" sz="1800">
                <a:solidFill>
                  <a:srgbClr val="21212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≤</a:t>
            </a:r>
            <a:r>
              <a:rPr i="1" lang="en" sz="1800">
                <a:solidFill>
                  <a:srgbClr val="21212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m</a:t>
            </a:r>
            <a:r>
              <a:rPr lang="en" sz="1800">
                <a:solidFill>
                  <a:srgbClr val="21212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takes ≥ </a:t>
            </a:r>
            <a:r>
              <a:rPr i="1" lang="en" sz="1800">
                <a:solidFill>
                  <a:srgbClr val="21212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l</a:t>
            </a:r>
            <a:r>
              <a:rPr lang="en" sz="1800">
                <a:solidFill>
                  <a:srgbClr val="21212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T</a:t>
            </a:r>
            <a:r>
              <a:rPr baseline="30000" lang="en" sz="1800">
                <a:solidFill>
                  <a:srgbClr val="21212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1-ε</a:t>
            </a:r>
            <a:r>
              <a:rPr lang="en" sz="1800">
                <a:solidFill>
                  <a:srgbClr val="21212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time</a:t>
            </a:r>
            <a:endParaRPr sz="1800">
              <a:solidFill>
                <a:srgbClr val="21212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863" name="Google Shape;863;p44"/>
          <p:cNvCxnSpPr/>
          <p:nvPr/>
        </p:nvCxnSpPr>
        <p:spPr>
          <a:xfrm>
            <a:off x="2551800" y="2453725"/>
            <a:ext cx="3471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864" name="Google Shape;864;p44"/>
          <p:cNvSpPr txBox="1"/>
          <p:nvPr/>
        </p:nvSpPr>
        <p:spPr>
          <a:xfrm>
            <a:off x="3147175" y="2036175"/>
            <a:ext cx="2067300" cy="2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</a:t>
            </a:r>
            <a:r>
              <a:rPr baseline="-25000" lang="en" sz="15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1</a:t>
            </a:r>
            <a:r>
              <a:rPr lang="en" sz="15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, c</a:t>
            </a:r>
            <a:r>
              <a:rPr baseline="-25000" lang="en" sz="15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2</a:t>
            </a:r>
            <a:r>
              <a:rPr lang="en" sz="15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,...c</a:t>
            </a:r>
            <a:r>
              <a:rPr baseline="-25000" lang="en" sz="15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m</a:t>
            </a:r>
            <a:r>
              <a:rPr lang="en" sz="15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← $</a:t>
            </a:r>
            <a:endParaRPr sz="15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865" name="Google Shape;865;p44"/>
          <p:cNvCxnSpPr/>
          <p:nvPr/>
        </p:nvCxnSpPr>
        <p:spPr>
          <a:xfrm>
            <a:off x="2551800" y="3677275"/>
            <a:ext cx="3471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66" name="Google Shape;866;p44"/>
          <p:cNvSpPr txBox="1"/>
          <p:nvPr/>
        </p:nvSpPr>
        <p:spPr>
          <a:xfrm>
            <a:off x="3566375" y="3100550"/>
            <a:ext cx="1038300" cy="6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π</a:t>
            </a:r>
            <a:r>
              <a:rPr baseline="-25000" lang="en" sz="22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2</a:t>
            </a:r>
            <a:endParaRPr baseline="-25000" sz="22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867" name="Google Shape;867;p44"/>
          <p:cNvSpPr txBox="1"/>
          <p:nvPr/>
        </p:nvSpPr>
        <p:spPr>
          <a:xfrm>
            <a:off x="3591375" y="3731600"/>
            <a:ext cx="982800" cy="3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. . .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868" name="Google Shape;868;p44"/>
          <p:cNvCxnSpPr/>
          <p:nvPr/>
        </p:nvCxnSpPr>
        <p:spPr>
          <a:xfrm>
            <a:off x="2551800" y="3220075"/>
            <a:ext cx="3471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69" name="Google Shape;869;p44"/>
          <p:cNvSpPr txBox="1"/>
          <p:nvPr/>
        </p:nvSpPr>
        <p:spPr>
          <a:xfrm>
            <a:off x="3566375" y="2643350"/>
            <a:ext cx="1038300" cy="6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π</a:t>
            </a:r>
            <a:r>
              <a:rPr baseline="-25000" lang="en" sz="22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1</a:t>
            </a:r>
            <a:endParaRPr baseline="-25000" sz="22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4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Robust Fine-Grained Security</a:t>
            </a:r>
            <a:endParaRPr/>
          </a:p>
        </p:txBody>
      </p:sp>
      <p:sp>
        <p:nvSpPr>
          <p:cNvPr id="875" name="Google Shape;875;p45"/>
          <p:cNvSpPr txBox="1"/>
          <p:nvPr/>
        </p:nvSpPr>
        <p:spPr>
          <a:xfrm>
            <a:off x="862800" y="1182188"/>
            <a:ext cx="7418400" cy="8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1212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2. </a:t>
            </a:r>
            <a:r>
              <a:rPr b="1" lang="en" sz="1800">
                <a:solidFill>
                  <a:srgbClr val="21212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Robust</a:t>
            </a:r>
            <a:r>
              <a:rPr lang="en" sz="1800">
                <a:solidFill>
                  <a:srgbClr val="21212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non-amortizing security: Given </a:t>
            </a:r>
            <a:r>
              <a:rPr i="1" lang="en" sz="1800">
                <a:solidFill>
                  <a:srgbClr val="21212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m</a:t>
            </a:r>
            <a:r>
              <a:rPr lang="en" sz="1800">
                <a:solidFill>
                  <a:srgbClr val="21212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independent statements convincing V of any </a:t>
            </a:r>
            <a:r>
              <a:rPr i="1" lang="en" sz="1800">
                <a:solidFill>
                  <a:srgbClr val="21212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l</a:t>
            </a:r>
            <a:r>
              <a:rPr lang="en" sz="1800">
                <a:solidFill>
                  <a:srgbClr val="21212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≤</a:t>
            </a:r>
            <a:r>
              <a:rPr i="1" lang="en" sz="1800">
                <a:solidFill>
                  <a:srgbClr val="21212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m</a:t>
            </a:r>
            <a:r>
              <a:rPr lang="en" sz="1800">
                <a:solidFill>
                  <a:srgbClr val="21212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takes ≥ </a:t>
            </a:r>
            <a:r>
              <a:rPr i="1" lang="en" sz="1800">
                <a:solidFill>
                  <a:srgbClr val="21212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l</a:t>
            </a:r>
            <a:r>
              <a:rPr lang="en" sz="1800">
                <a:solidFill>
                  <a:srgbClr val="21212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T</a:t>
            </a:r>
            <a:r>
              <a:rPr baseline="30000" lang="en" sz="1800">
                <a:solidFill>
                  <a:srgbClr val="21212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1-ε</a:t>
            </a:r>
            <a:r>
              <a:rPr lang="en" sz="1800">
                <a:solidFill>
                  <a:srgbClr val="21212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time</a:t>
            </a:r>
            <a:endParaRPr sz="1800">
              <a:solidFill>
                <a:srgbClr val="21212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9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p4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Robust Fine-Grained Security</a:t>
            </a:r>
            <a:endParaRPr/>
          </a:p>
        </p:txBody>
      </p:sp>
      <p:sp>
        <p:nvSpPr>
          <p:cNvPr id="881" name="Google Shape;881;p46"/>
          <p:cNvSpPr txBox="1"/>
          <p:nvPr/>
        </p:nvSpPr>
        <p:spPr>
          <a:xfrm>
            <a:off x="862800" y="1182188"/>
            <a:ext cx="7418400" cy="8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2. </a:t>
            </a:r>
            <a:r>
              <a:rPr b="1"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Robust</a:t>
            </a: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non-amortizing security: Given </a:t>
            </a:r>
            <a:r>
              <a:rPr i="1"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m</a:t>
            </a: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independent statements convincing V of any </a:t>
            </a:r>
            <a:r>
              <a:rPr i="1"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l</a:t>
            </a: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≤</a:t>
            </a:r>
            <a:r>
              <a:rPr i="1"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m</a:t>
            </a: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takes ≥ </a:t>
            </a:r>
            <a:r>
              <a:rPr i="1"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l</a:t>
            </a: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T</a:t>
            </a:r>
            <a:r>
              <a:rPr baseline="30000"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1-ε</a:t>
            </a: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time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882" name="Google Shape;882;p46"/>
          <p:cNvCxnSpPr/>
          <p:nvPr/>
        </p:nvCxnSpPr>
        <p:spPr>
          <a:xfrm rot="10800000">
            <a:off x="4588725" y="2480750"/>
            <a:ext cx="0" cy="6735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83" name="Google Shape;883;p46"/>
          <p:cNvSpPr txBox="1"/>
          <p:nvPr/>
        </p:nvSpPr>
        <p:spPr>
          <a:xfrm>
            <a:off x="1064045" y="3488389"/>
            <a:ext cx="7418400" cy="1344000"/>
          </a:xfrm>
          <a:prstGeom prst="rect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21212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Robust Direct Sum Theorem (informal)</a:t>
            </a:r>
            <a:r>
              <a:rPr lang="en" sz="1800">
                <a:solidFill>
                  <a:srgbClr val="21212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: Assuming OV takes time n</a:t>
            </a:r>
            <a:r>
              <a:rPr baseline="30000" lang="en" sz="1800">
                <a:solidFill>
                  <a:srgbClr val="21212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2-o(1)</a:t>
            </a:r>
            <a:r>
              <a:rPr lang="en" sz="1800">
                <a:solidFill>
                  <a:srgbClr val="21212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r>
              <a:rPr i="1" lang="en" sz="1800">
                <a:solidFill>
                  <a:srgbClr val="21212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in the worst case</a:t>
            </a:r>
            <a:r>
              <a:rPr lang="en" sz="1800">
                <a:solidFill>
                  <a:srgbClr val="21212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, there is a O(n</a:t>
            </a:r>
            <a:r>
              <a:rPr baseline="30000" lang="en" sz="1800">
                <a:solidFill>
                  <a:srgbClr val="21212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2</a:t>
            </a:r>
            <a:r>
              <a:rPr lang="en" sz="1800">
                <a:solidFill>
                  <a:srgbClr val="21212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) time problem where completing any </a:t>
            </a:r>
            <a:r>
              <a:rPr i="1" lang="en" sz="1800">
                <a:solidFill>
                  <a:srgbClr val="21212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l</a:t>
            </a:r>
            <a:r>
              <a:rPr lang="en" sz="1800">
                <a:solidFill>
                  <a:srgbClr val="21212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of m instances takes </a:t>
            </a:r>
            <a:r>
              <a:rPr i="1" lang="en" sz="1800">
                <a:solidFill>
                  <a:srgbClr val="21212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l</a:t>
            </a:r>
            <a:r>
              <a:rPr lang="en" sz="1800">
                <a:solidFill>
                  <a:srgbClr val="21212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⋅n</a:t>
            </a:r>
            <a:r>
              <a:rPr baseline="30000" lang="en" sz="1800">
                <a:solidFill>
                  <a:srgbClr val="21212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2-o(1)</a:t>
            </a:r>
            <a:r>
              <a:rPr lang="en" sz="1800">
                <a:solidFill>
                  <a:srgbClr val="21212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time </a:t>
            </a:r>
            <a:endParaRPr sz="1800">
              <a:solidFill>
                <a:srgbClr val="21212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7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p4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Upshot</a:t>
            </a:r>
            <a:endParaRPr/>
          </a:p>
        </p:txBody>
      </p:sp>
      <p:sp>
        <p:nvSpPr>
          <p:cNvPr id="889" name="Google Shape;889;p47"/>
          <p:cNvSpPr txBox="1"/>
          <p:nvPr>
            <p:ph idx="1" type="body"/>
          </p:nvPr>
        </p:nvSpPr>
        <p:spPr>
          <a:xfrm>
            <a:off x="192825" y="2308525"/>
            <a:ext cx="3127800" cy="118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2500"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212121"/>
                </a:solidFill>
              </a:rPr>
              <a:t>Conjectured algorithmic barriers for natural, useful problems </a:t>
            </a:r>
            <a:endParaRPr>
              <a:solidFill>
                <a:srgbClr val="212121"/>
              </a:solidFill>
            </a:endParaRPr>
          </a:p>
        </p:txBody>
      </p:sp>
      <p:sp>
        <p:nvSpPr>
          <p:cNvPr id="890" name="Google Shape;890;p47"/>
          <p:cNvSpPr txBox="1"/>
          <p:nvPr>
            <p:ph idx="1" type="body"/>
          </p:nvPr>
        </p:nvSpPr>
        <p:spPr>
          <a:xfrm>
            <a:off x="4132300" y="2308525"/>
            <a:ext cx="1176300" cy="118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212121"/>
                </a:solidFill>
              </a:rPr>
              <a:t>Robust PoW</a:t>
            </a:r>
            <a:endParaRPr>
              <a:solidFill>
                <a:srgbClr val="212121"/>
              </a:solidFill>
            </a:endParaRPr>
          </a:p>
        </p:txBody>
      </p:sp>
      <p:sp>
        <p:nvSpPr>
          <p:cNvPr id="891" name="Google Shape;891;p47"/>
          <p:cNvSpPr txBox="1"/>
          <p:nvPr/>
        </p:nvSpPr>
        <p:spPr>
          <a:xfrm>
            <a:off x="3223775" y="2618400"/>
            <a:ext cx="848100" cy="50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212121"/>
                </a:solidFill>
                <a:latin typeface="Source Code Pro Black"/>
                <a:ea typeface="Source Code Pro Black"/>
                <a:cs typeface="Source Code Pro Black"/>
                <a:sym typeface="Source Code Pro Black"/>
              </a:rPr>
              <a:t>⇒ </a:t>
            </a:r>
            <a:endParaRPr sz="4000">
              <a:solidFill>
                <a:srgbClr val="212121"/>
              </a:solidFill>
              <a:latin typeface="Source Code Pro Black"/>
              <a:ea typeface="Source Code Pro Black"/>
              <a:cs typeface="Source Code Pro Black"/>
              <a:sym typeface="Source Code Pro Black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4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Upshot</a:t>
            </a:r>
            <a:endParaRPr/>
          </a:p>
        </p:txBody>
      </p:sp>
      <p:sp>
        <p:nvSpPr>
          <p:cNvPr id="897" name="Google Shape;897;p48"/>
          <p:cNvSpPr txBox="1"/>
          <p:nvPr>
            <p:ph idx="1" type="body"/>
          </p:nvPr>
        </p:nvSpPr>
        <p:spPr>
          <a:xfrm>
            <a:off x="192825" y="2308525"/>
            <a:ext cx="3127800" cy="118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2500"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212121"/>
                </a:solidFill>
              </a:rPr>
              <a:t>Conjectured algorithmic barriers for natural, useful problems </a:t>
            </a:r>
            <a:endParaRPr>
              <a:solidFill>
                <a:srgbClr val="212121"/>
              </a:solidFill>
            </a:endParaRPr>
          </a:p>
        </p:txBody>
      </p:sp>
      <p:sp>
        <p:nvSpPr>
          <p:cNvPr id="898" name="Google Shape;898;p48"/>
          <p:cNvSpPr txBox="1"/>
          <p:nvPr>
            <p:ph idx="1" type="body"/>
          </p:nvPr>
        </p:nvSpPr>
        <p:spPr>
          <a:xfrm>
            <a:off x="4132300" y="2308525"/>
            <a:ext cx="1176300" cy="118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212121"/>
                </a:solidFill>
              </a:rPr>
              <a:t>Robust PoW</a:t>
            </a:r>
            <a:endParaRPr>
              <a:solidFill>
                <a:srgbClr val="212121"/>
              </a:solidFill>
            </a:endParaRPr>
          </a:p>
        </p:txBody>
      </p:sp>
      <p:sp>
        <p:nvSpPr>
          <p:cNvPr id="899" name="Google Shape;899;p48"/>
          <p:cNvSpPr txBox="1"/>
          <p:nvPr/>
        </p:nvSpPr>
        <p:spPr>
          <a:xfrm>
            <a:off x="3223775" y="2618400"/>
            <a:ext cx="848100" cy="50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212121"/>
                </a:solidFill>
                <a:latin typeface="Source Code Pro Black"/>
                <a:ea typeface="Source Code Pro Black"/>
                <a:cs typeface="Source Code Pro Black"/>
                <a:sym typeface="Source Code Pro Black"/>
              </a:rPr>
              <a:t>⇒</a:t>
            </a:r>
            <a:endParaRPr sz="4000">
              <a:solidFill>
                <a:srgbClr val="212121"/>
              </a:solidFill>
              <a:latin typeface="Source Code Pro Black"/>
              <a:ea typeface="Source Code Pro Black"/>
              <a:cs typeface="Source Code Pro Black"/>
              <a:sym typeface="Source Code Pro Black"/>
            </a:endParaRPr>
          </a:p>
        </p:txBody>
      </p:sp>
      <p:cxnSp>
        <p:nvCxnSpPr>
          <p:cNvPr id="900" name="Google Shape;900;p48"/>
          <p:cNvCxnSpPr/>
          <p:nvPr/>
        </p:nvCxnSpPr>
        <p:spPr>
          <a:xfrm rot="10800000">
            <a:off x="2139925" y="3489025"/>
            <a:ext cx="784500" cy="537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01" name="Google Shape;901;p48"/>
          <p:cNvCxnSpPr/>
          <p:nvPr/>
        </p:nvCxnSpPr>
        <p:spPr>
          <a:xfrm rot="10800000">
            <a:off x="4718500" y="3389100"/>
            <a:ext cx="3900" cy="597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02" name="Google Shape;902;p48"/>
          <p:cNvSpPr txBox="1"/>
          <p:nvPr/>
        </p:nvSpPr>
        <p:spPr>
          <a:xfrm>
            <a:off x="2924425" y="3986400"/>
            <a:ext cx="5167200" cy="1022400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21212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Win-Win:</a:t>
            </a:r>
            <a:r>
              <a:rPr lang="en" sz="1800">
                <a:solidFill>
                  <a:srgbClr val="21212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Either we have a PoW,    or we break SETH (yielding new algorithmic techniques)</a:t>
            </a:r>
            <a:endParaRPr sz="1800">
              <a:solidFill>
                <a:srgbClr val="21212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6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p4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Upshot</a:t>
            </a:r>
            <a:endParaRPr/>
          </a:p>
        </p:txBody>
      </p:sp>
      <p:sp>
        <p:nvSpPr>
          <p:cNvPr id="908" name="Google Shape;908;p49"/>
          <p:cNvSpPr txBox="1"/>
          <p:nvPr>
            <p:ph idx="1" type="body"/>
          </p:nvPr>
        </p:nvSpPr>
        <p:spPr>
          <a:xfrm>
            <a:off x="192825" y="2308525"/>
            <a:ext cx="3127800" cy="118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2500"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212121"/>
                </a:solidFill>
              </a:rPr>
              <a:t>Conjectured algorithmic barriers for natural, useful problems</a:t>
            </a:r>
            <a:r>
              <a:rPr lang="en"/>
              <a:t> </a:t>
            </a:r>
            <a:endParaRPr/>
          </a:p>
        </p:txBody>
      </p:sp>
      <p:sp>
        <p:nvSpPr>
          <p:cNvPr id="909" name="Google Shape;909;p49"/>
          <p:cNvSpPr txBox="1"/>
          <p:nvPr>
            <p:ph idx="1" type="body"/>
          </p:nvPr>
        </p:nvSpPr>
        <p:spPr>
          <a:xfrm>
            <a:off x="4132300" y="2308525"/>
            <a:ext cx="1176300" cy="118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212121"/>
                </a:solidFill>
              </a:rPr>
              <a:t>Robust PoW</a:t>
            </a:r>
            <a:endParaRPr>
              <a:solidFill>
                <a:srgbClr val="212121"/>
              </a:solidFill>
            </a:endParaRPr>
          </a:p>
        </p:txBody>
      </p:sp>
      <p:sp>
        <p:nvSpPr>
          <p:cNvPr id="910" name="Google Shape;910;p49"/>
          <p:cNvSpPr txBox="1"/>
          <p:nvPr/>
        </p:nvSpPr>
        <p:spPr>
          <a:xfrm>
            <a:off x="3223775" y="2618400"/>
            <a:ext cx="848100" cy="50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212121"/>
                </a:solidFill>
                <a:latin typeface="Source Code Pro Black"/>
                <a:ea typeface="Source Code Pro Black"/>
                <a:cs typeface="Source Code Pro Black"/>
                <a:sym typeface="Source Code Pro Black"/>
              </a:rPr>
              <a:t>⇒</a:t>
            </a:r>
            <a:r>
              <a:rPr lang="en" sz="4000">
                <a:solidFill>
                  <a:srgbClr val="212121"/>
                </a:solidFill>
                <a:latin typeface="Source Code Pro Black"/>
                <a:ea typeface="Source Code Pro Black"/>
                <a:cs typeface="Source Code Pro Black"/>
                <a:sym typeface="Source Code Pro Black"/>
              </a:rPr>
              <a:t> </a:t>
            </a:r>
            <a:endParaRPr sz="4000">
              <a:solidFill>
                <a:srgbClr val="212121"/>
              </a:solidFill>
              <a:latin typeface="Source Code Pro Black"/>
              <a:ea typeface="Source Code Pro Black"/>
              <a:cs typeface="Source Code Pro Black"/>
              <a:sym typeface="Source Code Pro Black"/>
            </a:endParaRPr>
          </a:p>
        </p:txBody>
      </p:sp>
      <p:cxnSp>
        <p:nvCxnSpPr>
          <p:cNvPr id="911" name="Google Shape;911;p49"/>
          <p:cNvCxnSpPr/>
          <p:nvPr/>
        </p:nvCxnSpPr>
        <p:spPr>
          <a:xfrm rot="10800000">
            <a:off x="2139925" y="3489025"/>
            <a:ext cx="784500" cy="537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12" name="Google Shape;912;p49"/>
          <p:cNvCxnSpPr/>
          <p:nvPr/>
        </p:nvCxnSpPr>
        <p:spPr>
          <a:xfrm rot="10800000">
            <a:off x="4718500" y="3389100"/>
            <a:ext cx="3900" cy="597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13" name="Google Shape;913;p49"/>
          <p:cNvSpPr txBox="1"/>
          <p:nvPr/>
        </p:nvSpPr>
        <p:spPr>
          <a:xfrm>
            <a:off x="2924425" y="3986400"/>
            <a:ext cx="5167200" cy="1022400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21212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Win-Win:</a:t>
            </a:r>
            <a:r>
              <a:rPr lang="en" sz="1800">
                <a:solidFill>
                  <a:srgbClr val="21212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Either we have consensus</a:t>
            </a:r>
            <a:r>
              <a:rPr lang="en" sz="2000">
                <a:solidFill>
                  <a:srgbClr val="21212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,</a:t>
            </a:r>
            <a:r>
              <a:rPr lang="en" sz="1800">
                <a:solidFill>
                  <a:srgbClr val="21212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or we break SETH (yielding new algorithmic techniques)</a:t>
            </a:r>
            <a:endParaRPr sz="1800">
              <a:solidFill>
                <a:srgbClr val="21212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914" name="Google Shape;914;p49"/>
          <p:cNvSpPr txBox="1"/>
          <p:nvPr/>
        </p:nvSpPr>
        <p:spPr>
          <a:xfrm>
            <a:off x="5524500" y="2618400"/>
            <a:ext cx="848100" cy="50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212121"/>
                </a:solidFill>
                <a:latin typeface="Source Code Pro Black"/>
                <a:ea typeface="Source Code Pro Black"/>
                <a:cs typeface="Source Code Pro Black"/>
                <a:sym typeface="Source Code Pro Black"/>
              </a:rPr>
              <a:t>⇒</a:t>
            </a:r>
            <a:r>
              <a:rPr lang="en" sz="4000">
                <a:solidFill>
                  <a:srgbClr val="212121"/>
                </a:solidFill>
                <a:latin typeface="Source Code Pro Black"/>
                <a:ea typeface="Source Code Pro Black"/>
                <a:cs typeface="Source Code Pro Black"/>
                <a:sym typeface="Source Code Pro Black"/>
              </a:rPr>
              <a:t> </a:t>
            </a:r>
            <a:endParaRPr sz="4000">
              <a:solidFill>
                <a:srgbClr val="212121"/>
              </a:solidFill>
              <a:latin typeface="Source Code Pro Black"/>
              <a:ea typeface="Source Code Pro Black"/>
              <a:cs typeface="Source Code Pro Black"/>
              <a:sym typeface="Source Code Pro Black"/>
            </a:endParaRPr>
          </a:p>
        </p:txBody>
      </p:sp>
      <p:sp>
        <p:nvSpPr>
          <p:cNvPr id="915" name="Google Shape;915;p49"/>
          <p:cNvSpPr txBox="1"/>
          <p:nvPr>
            <p:ph idx="1" type="body"/>
          </p:nvPr>
        </p:nvSpPr>
        <p:spPr>
          <a:xfrm>
            <a:off x="5920175" y="2167950"/>
            <a:ext cx="3127800" cy="140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212121"/>
                </a:solidFill>
              </a:rPr>
              <a:t>Permissionless Consensus          </a:t>
            </a:r>
            <a:r>
              <a:rPr lang="en" sz="1500">
                <a:solidFill>
                  <a:srgbClr val="212121"/>
                </a:solidFill>
              </a:rPr>
              <a:t>(in the Beacon Model)</a:t>
            </a:r>
            <a:endParaRPr sz="1500">
              <a:solidFill>
                <a:srgbClr val="212121"/>
              </a:solidFill>
            </a:endParaRPr>
          </a:p>
        </p:txBody>
      </p:sp>
      <p:cxnSp>
        <p:nvCxnSpPr>
          <p:cNvPr id="916" name="Google Shape;916;p49"/>
          <p:cNvCxnSpPr/>
          <p:nvPr/>
        </p:nvCxnSpPr>
        <p:spPr>
          <a:xfrm flipH="1" rot="10800000">
            <a:off x="6855350" y="3447600"/>
            <a:ext cx="396300" cy="538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0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p5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Seeded PoWs</a:t>
            </a:r>
            <a:endParaRPr/>
          </a:p>
        </p:txBody>
      </p:sp>
      <p:sp>
        <p:nvSpPr>
          <p:cNvPr id="922" name="Google Shape;922;p50"/>
          <p:cNvSpPr txBox="1"/>
          <p:nvPr/>
        </p:nvSpPr>
        <p:spPr>
          <a:xfrm>
            <a:off x="1006500" y="1386925"/>
            <a:ext cx="1545300" cy="6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dk2"/>
                </a:solidFill>
              </a:rPr>
              <a:t>P</a:t>
            </a:r>
            <a:r>
              <a:rPr lang="en" sz="2500">
                <a:solidFill>
                  <a:schemeClr val="dk2"/>
                </a:solidFill>
              </a:rPr>
              <a:t>rover</a:t>
            </a:r>
            <a:endParaRPr sz="2500">
              <a:solidFill>
                <a:schemeClr val="dk2"/>
              </a:solidFill>
            </a:endParaRPr>
          </a:p>
        </p:txBody>
      </p:sp>
      <p:sp>
        <p:nvSpPr>
          <p:cNvPr id="923" name="Google Shape;923;p50"/>
          <p:cNvSpPr txBox="1"/>
          <p:nvPr/>
        </p:nvSpPr>
        <p:spPr>
          <a:xfrm>
            <a:off x="6143925" y="1386925"/>
            <a:ext cx="1424700" cy="6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dk2"/>
                </a:solidFill>
              </a:rPr>
              <a:t>V</a:t>
            </a:r>
            <a:r>
              <a:rPr lang="en" sz="2500">
                <a:solidFill>
                  <a:schemeClr val="dk2"/>
                </a:solidFill>
              </a:rPr>
              <a:t>erifier</a:t>
            </a:r>
            <a:endParaRPr sz="2500">
              <a:solidFill>
                <a:schemeClr val="dk2"/>
              </a:solidFill>
            </a:endParaRPr>
          </a:p>
        </p:txBody>
      </p:sp>
      <p:cxnSp>
        <p:nvCxnSpPr>
          <p:cNvPr id="924" name="Google Shape;924;p50"/>
          <p:cNvCxnSpPr/>
          <p:nvPr/>
        </p:nvCxnSpPr>
        <p:spPr>
          <a:xfrm>
            <a:off x="1014425" y="2195300"/>
            <a:ext cx="1339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25" name="Google Shape;925;p50"/>
          <p:cNvCxnSpPr/>
          <p:nvPr/>
        </p:nvCxnSpPr>
        <p:spPr>
          <a:xfrm>
            <a:off x="6186525" y="2195300"/>
            <a:ext cx="1339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26" name="Google Shape;926;p50"/>
          <p:cNvCxnSpPr/>
          <p:nvPr/>
        </p:nvCxnSpPr>
        <p:spPr>
          <a:xfrm>
            <a:off x="2551800" y="2453725"/>
            <a:ext cx="3471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927" name="Google Shape;927;p50"/>
          <p:cNvSpPr txBox="1"/>
          <p:nvPr/>
        </p:nvSpPr>
        <p:spPr>
          <a:xfrm>
            <a:off x="3147175" y="2036175"/>
            <a:ext cx="2067300" cy="2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</a:t>
            </a:r>
            <a:r>
              <a:rPr baseline="-25000" lang="en" sz="15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1</a:t>
            </a:r>
            <a:r>
              <a:rPr lang="en" sz="15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, c</a:t>
            </a:r>
            <a:r>
              <a:rPr baseline="-25000" lang="en" sz="15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2</a:t>
            </a:r>
            <a:r>
              <a:rPr lang="en" sz="15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,...c</a:t>
            </a:r>
            <a:r>
              <a:rPr baseline="-25000" lang="en" sz="15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m</a:t>
            </a:r>
            <a:r>
              <a:rPr lang="en" sz="15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← $</a:t>
            </a:r>
            <a:endParaRPr sz="15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928" name="Google Shape;928;p50"/>
          <p:cNvCxnSpPr/>
          <p:nvPr/>
        </p:nvCxnSpPr>
        <p:spPr>
          <a:xfrm>
            <a:off x="2551800" y="3677275"/>
            <a:ext cx="3471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29" name="Google Shape;929;p50"/>
          <p:cNvSpPr txBox="1"/>
          <p:nvPr/>
        </p:nvSpPr>
        <p:spPr>
          <a:xfrm>
            <a:off x="3566375" y="3100550"/>
            <a:ext cx="1038300" cy="6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π</a:t>
            </a:r>
            <a:r>
              <a:rPr baseline="-25000" lang="en" sz="22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2</a:t>
            </a:r>
            <a:endParaRPr baseline="-25000" sz="22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930" name="Google Shape;930;p50"/>
          <p:cNvCxnSpPr/>
          <p:nvPr/>
        </p:nvCxnSpPr>
        <p:spPr>
          <a:xfrm>
            <a:off x="2551800" y="4515475"/>
            <a:ext cx="3471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31" name="Google Shape;931;p50"/>
          <p:cNvSpPr txBox="1"/>
          <p:nvPr/>
        </p:nvSpPr>
        <p:spPr>
          <a:xfrm>
            <a:off x="3566375" y="3938750"/>
            <a:ext cx="1038300" cy="6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π</a:t>
            </a:r>
            <a:r>
              <a:rPr baseline="-25000" lang="en" sz="22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m</a:t>
            </a:r>
            <a:endParaRPr baseline="-25000" sz="22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932" name="Google Shape;932;p50"/>
          <p:cNvSpPr txBox="1"/>
          <p:nvPr/>
        </p:nvSpPr>
        <p:spPr>
          <a:xfrm>
            <a:off x="3591375" y="3731600"/>
            <a:ext cx="982800" cy="3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. . .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933" name="Google Shape;933;p50"/>
          <p:cNvCxnSpPr/>
          <p:nvPr/>
        </p:nvCxnSpPr>
        <p:spPr>
          <a:xfrm>
            <a:off x="2551800" y="3220075"/>
            <a:ext cx="3471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34" name="Google Shape;934;p50"/>
          <p:cNvSpPr txBox="1"/>
          <p:nvPr/>
        </p:nvSpPr>
        <p:spPr>
          <a:xfrm>
            <a:off x="3566375" y="2643350"/>
            <a:ext cx="1038300" cy="6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π</a:t>
            </a:r>
            <a:r>
              <a:rPr baseline="-25000" lang="en" sz="22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1</a:t>
            </a:r>
            <a:endParaRPr baseline="-25000" sz="22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8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p51"/>
          <p:cNvSpPr/>
          <p:nvPr/>
        </p:nvSpPr>
        <p:spPr>
          <a:xfrm>
            <a:off x="3189875" y="2076025"/>
            <a:ext cx="2024700" cy="377700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940" name="Google Shape;940;p5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Seeded PoWs</a:t>
            </a:r>
            <a:endParaRPr/>
          </a:p>
        </p:txBody>
      </p:sp>
      <p:sp>
        <p:nvSpPr>
          <p:cNvPr id="941" name="Google Shape;941;p51"/>
          <p:cNvSpPr txBox="1"/>
          <p:nvPr/>
        </p:nvSpPr>
        <p:spPr>
          <a:xfrm>
            <a:off x="1006500" y="1386925"/>
            <a:ext cx="1545300" cy="6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dk2"/>
                </a:solidFill>
              </a:rPr>
              <a:t>P</a:t>
            </a:r>
            <a:r>
              <a:rPr lang="en" sz="2500">
                <a:solidFill>
                  <a:schemeClr val="dk2"/>
                </a:solidFill>
              </a:rPr>
              <a:t>rover</a:t>
            </a:r>
            <a:endParaRPr sz="2500">
              <a:solidFill>
                <a:schemeClr val="dk2"/>
              </a:solidFill>
            </a:endParaRPr>
          </a:p>
        </p:txBody>
      </p:sp>
      <p:sp>
        <p:nvSpPr>
          <p:cNvPr id="942" name="Google Shape;942;p51"/>
          <p:cNvSpPr txBox="1"/>
          <p:nvPr/>
        </p:nvSpPr>
        <p:spPr>
          <a:xfrm>
            <a:off x="6143925" y="1386925"/>
            <a:ext cx="1424700" cy="6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dk2"/>
                </a:solidFill>
              </a:rPr>
              <a:t>V</a:t>
            </a:r>
            <a:r>
              <a:rPr lang="en" sz="2500">
                <a:solidFill>
                  <a:schemeClr val="dk2"/>
                </a:solidFill>
              </a:rPr>
              <a:t>erifier</a:t>
            </a:r>
            <a:endParaRPr sz="2500">
              <a:solidFill>
                <a:schemeClr val="dk2"/>
              </a:solidFill>
            </a:endParaRPr>
          </a:p>
        </p:txBody>
      </p:sp>
      <p:cxnSp>
        <p:nvCxnSpPr>
          <p:cNvPr id="943" name="Google Shape;943;p51"/>
          <p:cNvCxnSpPr/>
          <p:nvPr/>
        </p:nvCxnSpPr>
        <p:spPr>
          <a:xfrm>
            <a:off x="1014425" y="2195300"/>
            <a:ext cx="1339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44" name="Google Shape;944;p51"/>
          <p:cNvCxnSpPr/>
          <p:nvPr/>
        </p:nvCxnSpPr>
        <p:spPr>
          <a:xfrm>
            <a:off x="6186525" y="2195300"/>
            <a:ext cx="1339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45" name="Google Shape;945;p51"/>
          <p:cNvCxnSpPr/>
          <p:nvPr/>
        </p:nvCxnSpPr>
        <p:spPr>
          <a:xfrm>
            <a:off x="2551800" y="2453725"/>
            <a:ext cx="3471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946" name="Google Shape;946;p51"/>
          <p:cNvSpPr txBox="1"/>
          <p:nvPr/>
        </p:nvSpPr>
        <p:spPr>
          <a:xfrm>
            <a:off x="3147175" y="2036175"/>
            <a:ext cx="2067300" cy="2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</a:t>
            </a:r>
            <a:r>
              <a:rPr baseline="-25000" lang="en" sz="15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1</a:t>
            </a:r>
            <a:r>
              <a:rPr lang="en" sz="15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, c</a:t>
            </a:r>
            <a:r>
              <a:rPr baseline="-25000" lang="en" sz="15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2</a:t>
            </a:r>
            <a:r>
              <a:rPr lang="en" sz="15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,...c</a:t>
            </a:r>
            <a:r>
              <a:rPr baseline="-25000" lang="en" sz="15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m</a:t>
            </a:r>
            <a:r>
              <a:rPr lang="en" sz="15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← $</a:t>
            </a:r>
            <a:endParaRPr sz="15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947" name="Google Shape;947;p51"/>
          <p:cNvCxnSpPr/>
          <p:nvPr/>
        </p:nvCxnSpPr>
        <p:spPr>
          <a:xfrm>
            <a:off x="2551800" y="3677275"/>
            <a:ext cx="3471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48" name="Google Shape;948;p51"/>
          <p:cNvSpPr txBox="1"/>
          <p:nvPr/>
        </p:nvSpPr>
        <p:spPr>
          <a:xfrm>
            <a:off x="3566375" y="3100550"/>
            <a:ext cx="1038300" cy="6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π</a:t>
            </a:r>
            <a:r>
              <a:rPr baseline="-25000" lang="en" sz="22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2</a:t>
            </a:r>
            <a:endParaRPr baseline="-25000" sz="22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949" name="Google Shape;949;p51"/>
          <p:cNvCxnSpPr/>
          <p:nvPr/>
        </p:nvCxnSpPr>
        <p:spPr>
          <a:xfrm>
            <a:off x="2551800" y="4515475"/>
            <a:ext cx="3471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50" name="Google Shape;950;p51"/>
          <p:cNvSpPr txBox="1"/>
          <p:nvPr/>
        </p:nvSpPr>
        <p:spPr>
          <a:xfrm>
            <a:off x="3566375" y="3938750"/>
            <a:ext cx="1038300" cy="6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π</a:t>
            </a:r>
            <a:r>
              <a:rPr baseline="-25000" lang="en" sz="22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m</a:t>
            </a:r>
            <a:endParaRPr baseline="-25000" sz="22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951" name="Google Shape;951;p51"/>
          <p:cNvSpPr txBox="1"/>
          <p:nvPr/>
        </p:nvSpPr>
        <p:spPr>
          <a:xfrm>
            <a:off x="3591375" y="3731600"/>
            <a:ext cx="982800" cy="3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. . .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952" name="Google Shape;952;p51"/>
          <p:cNvCxnSpPr/>
          <p:nvPr/>
        </p:nvCxnSpPr>
        <p:spPr>
          <a:xfrm>
            <a:off x="2551800" y="3220075"/>
            <a:ext cx="3471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53" name="Google Shape;953;p51"/>
          <p:cNvSpPr txBox="1"/>
          <p:nvPr/>
        </p:nvSpPr>
        <p:spPr>
          <a:xfrm>
            <a:off x="3566375" y="2643350"/>
            <a:ext cx="1038300" cy="6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π</a:t>
            </a:r>
            <a:r>
              <a:rPr baseline="-25000" lang="en" sz="22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1</a:t>
            </a:r>
            <a:endParaRPr baseline="-25000" sz="22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Consensus and Limits of Permissionless</a:t>
            </a:r>
            <a:endParaRPr/>
          </a:p>
        </p:txBody>
      </p:sp>
      <p:grpSp>
        <p:nvGrpSpPr>
          <p:cNvPr id="145" name="Google Shape;145;p16"/>
          <p:cNvGrpSpPr/>
          <p:nvPr/>
        </p:nvGrpSpPr>
        <p:grpSpPr>
          <a:xfrm>
            <a:off x="1944119" y="2438395"/>
            <a:ext cx="563960" cy="1089965"/>
            <a:chOff x="1231100" y="1765700"/>
            <a:chExt cx="651600" cy="1341000"/>
          </a:xfrm>
        </p:grpSpPr>
        <p:sp>
          <p:nvSpPr>
            <p:cNvPr id="146" name="Google Shape;146;p16"/>
            <p:cNvSpPr/>
            <p:nvPr/>
          </p:nvSpPr>
          <p:spPr>
            <a:xfrm>
              <a:off x="1261550" y="2436200"/>
              <a:ext cx="590700" cy="6705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147" name="Google Shape;147;p16"/>
            <p:cNvSpPr/>
            <p:nvPr/>
          </p:nvSpPr>
          <p:spPr>
            <a:xfrm>
              <a:off x="1231100" y="1765700"/>
              <a:ext cx="651600" cy="670500"/>
            </a:xfrm>
            <a:prstGeom prst="ellipse">
              <a:avLst/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</p:grpSp>
      <p:grpSp>
        <p:nvGrpSpPr>
          <p:cNvPr id="148" name="Google Shape;148;p16"/>
          <p:cNvGrpSpPr/>
          <p:nvPr/>
        </p:nvGrpSpPr>
        <p:grpSpPr>
          <a:xfrm>
            <a:off x="5258844" y="3864495"/>
            <a:ext cx="563960" cy="1089965"/>
            <a:chOff x="1231100" y="1765700"/>
            <a:chExt cx="651600" cy="1341000"/>
          </a:xfrm>
        </p:grpSpPr>
        <p:sp>
          <p:nvSpPr>
            <p:cNvPr id="149" name="Google Shape;149;p16"/>
            <p:cNvSpPr/>
            <p:nvPr/>
          </p:nvSpPr>
          <p:spPr>
            <a:xfrm>
              <a:off x="1261550" y="2436200"/>
              <a:ext cx="590700" cy="6705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150" name="Google Shape;150;p16"/>
            <p:cNvSpPr/>
            <p:nvPr/>
          </p:nvSpPr>
          <p:spPr>
            <a:xfrm>
              <a:off x="1231100" y="1765700"/>
              <a:ext cx="651600" cy="670500"/>
            </a:xfrm>
            <a:prstGeom prst="ellipse">
              <a:avLst/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</p:grpSp>
      <p:grpSp>
        <p:nvGrpSpPr>
          <p:cNvPr id="151" name="Google Shape;151;p16"/>
          <p:cNvGrpSpPr/>
          <p:nvPr/>
        </p:nvGrpSpPr>
        <p:grpSpPr>
          <a:xfrm>
            <a:off x="6635919" y="2438395"/>
            <a:ext cx="563960" cy="1089965"/>
            <a:chOff x="1231100" y="1765700"/>
            <a:chExt cx="651600" cy="1341000"/>
          </a:xfrm>
        </p:grpSpPr>
        <p:sp>
          <p:nvSpPr>
            <p:cNvPr id="152" name="Google Shape;152;p16"/>
            <p:cNvSpPr/>
            <p:nvPr/>
          </p:nvSpPr>
          <p:spPr>
            <a:xfrm>
              <a:off x="1261550" y="2436200"/>
              <a:ext cx="590700" cy="6705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153" name="Google Shape;153;p16"/>
            <p:cNvSpPr/>
            <p:nvPr/>
          </p:nvSpPr>
          <p:spPr>
            <a:xfrm>
              <a:off x="1231100" y="1765700"/>
              <a:ext cx="651600" cy="670500"/>
            </a:xfrm>
            <a:prstGeom prst="ellipse">
              <a:avLst/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</p:grpSp>
      <p:grpSp>
        <p:nvGrpSpPr>
          <p:cNvPr id="154" name="Google Shape;154;p16"/>
          <p:cNvGrpSpPr/>
          <p:nvPr/>
        </p:nvGrpSpPr>
        <p:grpSpPr>
          <a:xfrm>
            <a:off x="5258844" y="972945"/>
            <a:ext cx="563960" cy="1089965"/>
            <a:chOff x="1231100" y="1765700"/>
            <a:chExt cx="651600" cy="1341000"/>
          </a:xfrm>
        </p:grpSpPr>
        <p:sp>
          <p:nvSpPr>
            <p:cNvPr id="155" name="Google Shape;155;p16"/>
            <p:cNvSpPr/>
            <p:nvPr/>
          </p:nvSpPr>
          <p:spPr>
            <a:xfrm>
              <a:off x="1261550" y="2436200"/>
              <a:ext cx="590700" cy="6705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156" name="Google Shape;156;p16"/>
            <p:cNvSpPr/>
            <p:nvPr/>
          </p:nvSpPr>
          <p:spPr>
            <a:xfrm>
              <a:off x="1231100" y="1765700"/>
              <a:ext cx="651600" cy="670500"/>
            </a:xfrm>
            <a:prstGeom prst="ellipse">
              <a:avLst/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</p:grpSp>
      <p:grpSp>
        <p:nvGrpSpPr>
          <p:cNvPr id="157" name="Google Shape;157;p16"/>
          <p:cNvGrpSpPr/>
          <p:nvPr/>
        </p:nvGrpSpPr>
        <p:grpSpPr>
          <a:xfrm>
            <a:off x="3304719" y="1023520"/>
            <a:ext cx="563960" cy="1089965"/>
            <a:chOff x="1231100" y="1765700"/>
            <a:chExt cx="651600" cy="1341000"/>
          </a:xfrm>
        </p:grpSpPr>
        <p:sp>
          <p:nvSpPr>
            <p:cNvPr id="158" name="Google Shape;158;p16"/>
            <p:cNvSpPr/>
            <p:nvPr/>
          </p:nvSpPr>
          <p:spPr>
            <a:xfrm>
              <a:off x="1261550" y="2436200"/>
              <a:ext cx="590700" cy="6705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159" name="Google Shape;159;p16"/>
            <p:cNvSpPr/>
            <p:nvPr/>
          </p:nvSpPr>
          <p:spPr>
            <a:xfrm>
              <a:off x="1231100" y="1765700"/>
              <a:ext cx="651600" cy="670500"/>
            </a:xfrm>
            <a:prstGeom prst="ellipse">
              <a:avLst/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</p:grpSp>
      <p:grpSp>
        <p:nvGrpSpPr>
          <p:cNvPr id="160" name="Google Shape;160;p16"/>
          <p:cNvGrpSpPr/>
          <p:nvPr/>
        </p:nvGrpSpPr>
        <p:grpSpPr>
          <a:xfrm>
            <a:off x="3304719" y="3864495"/>
            <a:ext cx="563960" cy="1089965"/>
            <a:chOff x="1231100" y="1765700"/>
            <a:chExt cx="651600" cy="1341000"/>
          </a:xfrm>
        </p:grpSpPr>
        <p:sp>
          <p:nvSpPr>
            <p:cNvPr id="161" name="Google Shape;161;p16"/>
            <p:cNvSpPr/>
            <p:nvPr/>
          </p:nvSpPr>
          <p:spPr>
            <a:xfrm>
              <a:off x="1261550" y="2436200"/>
              <a:ext cx="590700" cy="6705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EA9999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162" name="Google Shape;162;p16"/>
            <p:cNvSpPr/>
            <p:nvPr/>
          </p:nvSpPr>
          <p:spPr>
            <a:xfrm>
              <a:off x="1231100" y="1765700"/>
              <a:ext cx="651600" cy="670500"/>
            </a:xfrm>
            <a:prstGeom prst="ellipse">
              <a:avLst/>
            </a:prstGeom>
            <a:solidFill>
              <a:srgbClr val="EA9999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</p:grpSp>
      <p:cxnSp>
        <p:nvCxnSpPr>
          <p:cNvPr id="163" name="Google Shape;163;p16"/>
          <p:cNvCxnSpPr/>
          <p:nvPr/>
        </p:nvCxnSpPr>
        <p:spPr>
          <a:xfrm flipH="1" rot="10800000">
            <a:off x="2756750" y="2134075"/>
            <a:ext cx="421200" cy="4395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med" w="med" type="stealth"/>
            <a:tailEnd len="med" w="med" type="stealth"/>
          </a:ln>
        </p:spPr>
      </p:cxnSp>
      <p:cxnSp>
        <p:nvCxnSpPr>
          <p:cNvPr id="164" name="Google Shape;164;p16"/>
          <p:cNvCxnSpPr/>
          <p:nvPr/>
        </p:nvCxnSpPr>
        <p:spPr>
          <a:xfrm flipH="1" rot="10800000">
            <a:off x="2902925" y="3187225"/>
            <a:ext cx="3437700" cy="15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med" w="med" type="stealth"/>
            <a:tailEnd len="med" w="med" type="stealth"/>
          </a:ln>
        </p:spPr>
      </p:cxnSp>
      <p:cxnSp>
        <p:nvCxnSpPr>
          <p:cNvPr id="165" name="Google Shape;165;p16"/>
          <p:cNvCxnSpPr/>
          <p:nvPr/>
        </p:nvCxnSpPr>
        <p:spPr>
          <a:xfrm rot="10800000">
            <a:off x="5944000" y="2106475"/>
            <a:ext cx="522000" cy="4488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med" w="med" type="stealth"/>
            <a:tailEnd len="med" w="med" type="stealth"/>
          </a:ln>
        </p:spPr>
      </p:cxnSp>
      <p:cxnSp>
        <p:nvCxnSpPr>
          <p:cNvPr id="166" name="Google Shape;166;p16"/>
          <p:cNvCxnSpPr/>
          <p:nvPr/>
        </p:nvCxnSpPr>
        <p:spPr>
          <a:xfrm flipH="1" rot="10800000">
            <a:off x="2830025" y="1868425"/>
            <a:ext cx="2262000" cy="1181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med" w="med" type="stealth"/>
            <a:tailEnd len="med" w="med" type="stealth"/>
          </a:ln>
        </p:spPr>
      </p:cxnSp>
      <p:cxnSp>
        <p:nvCxnSpPr>
          <p:cNvPr id="167" name="Google Shape;167;p16"/>
          <p:cNvCxnSpPr/>
          <p:nvPr/>
        </p:nvCxnSpPr>
        <p:spPr>
          <a:xfrm>
            <a:off x="2661150" y="3626725"/>
            <a:ext cx="507900" cy="4305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med" w="med" type="stealth"/>
            <a:tailEnd len="med" w="med" type="stealth"/>
          </a:ln>
        </p:spPr>
      </p:cxnSp>
      <p:cxnSp>
        <p:nvCxnSpPr>
          <p:cNvPr id="168" name="Google Shape;168;p16"/>
          <p:cNvCxnSpPr/>
          <p:nvPr/>
        </p:nvCxnSpPr>
        <p:spPr>
          <a:xfrm>
            <a:off x="2756750" y="3414925"/>
            <a:ext cx="2335500" cy="5967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med" w="med" type="stealth"/>
            <a:tailEnd len="med" w="med" type="stealth"/>
          </a:ln>
        </p:spPr>
      </p:cxnSp>
      <p:cxnSp>
        <p:nvCxnSpPr>
          <p:cNvPr id="169" name="Google Shape;169;p16"/>
          <p:cNvCxnSpPr/>
          <p:nvPr/>
        </p:nvCxnSpPr>
        <p:spPr>
          <a:xfrm flipH="1" rot="10800000">
            <a:off x="4057275" y="1630250"/>
            <a:ext cx="1071600" cy="183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med" w="med" type="stealth"/>
            <a:tailEnd len="med" w="med" type="stealth"/>
          </a:ln>
        </p:spPr>
      </p:cxnSp>
      <p:cxnSp>
        <p:nvCxnSpPr>
          <p:cNvPr id="170" name="Google Shape;170;p16"/>
          <p:cNvCxnSpPr/>
          <p:nvPr/>
        </p:nvCxnSpPr>
        <p:spPr>
          <a:xfrm flipH="1" rot="10800000">
            <a:off x="5559300" y="2252925"/>
            <a:ext cx="9300" cy="14655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med" w="med" type="stealth"/>
            <a:tailEnd len="med" w="med" type="stealth"/>
          </a:ln>
        </p:spPr>
      </p:cxnSp>
      <p:cxnSp>
        <p:nvCxnSpPr>
          <p:cNvPr id="171" name="Google Shape;171;p16"/>
          <p:cNvCxnSpPr/>
          <p:nvPr/>
        </p:nvCxnSpPr>
        <p:spPr>
          <a:xfrm flipH="1" rot="10800000">
            <a:off x="4029800" y="3340650"/>
            <a:ext cx="2436300" cy="6342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med" w="med" type="stealth"/>
            <a:tailEnd len="med" w="med" type="stealth"/>
          </a:ln>
        </p:spPr>
      </p:cxnSp>
      <p:cxnSp>
        <p:nvCxnSpPr>
          <p:cNvPr id="172" name="Google Shape;172;p16"/>
          <p:cNvCxnSpPr/>
          <p:nvPr/>
        </p:nvCxnSpPr>
        <p:spPr>
          <a:xfrm>
            <a:off x="3974850" y="2152275"/>
            <a:ext cx="2463600" cy="7968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med" w="med" type="stealth"/>
            <a:tailEnd len="med" w="med" type="stealth"/>
          </a:ln>
        </p:spPr>
      </p:cxnSp>
      <p:cxnSp>
        <p:nvCxnSpPr>
          <p:cNvPr id="173" name="Google Shape;173;p16"/>
          <p:cNvCxnSpPr/>
          <p:nvPr/>
        </p:nvCxnSpPr>
        <p:spPr>
          <a:xfrm flipH="1" rot="10800000">
            <a:off x="6017225" y="3626600"/>
            <a:ext cx="761700" cy="558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med" w="med" type="stealth"/>
            <a:tailEnd len="med" w="med" type="stealth"/>
          </a:ln>
        </p:spPr>
      </p:cxnSp>
      <p:cxnSp>
        <p:nvCxnSpPr>
          <p:cNvPr id="174" name="Google Shape;174;p16"/>
          <p:cNvCxnSpPr/>
          <p:nvPr/>
        </p:nvCxnSpPr>
        <p:spPr>
          <a:xfrm>
            <a:off x="4038975" y="4414475"/>
            <a:ext cx="1117200" cy="90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med" w="med" type="stealth"/>
            <a:tailEnd len="med" w="med" type="stealth"/>
          </a:ln>
        </p:spPr>
      </p:cxnSp>
      <p:cxnSp>
        <p:nvCxnSpPr>
          <p:cNvPr id="175" name="Google Shape;175;p16"/>
          <p:cNvCxnSpPr/>
          <p:nvPr/>
        </p:nvCxnSpPr>
        <p:spPr>
          <a:xfrm flipH="1" rot="10800000">
            <a:off x="3560800" y="2335375"/>
            <a:ext cx="29400" cy="14013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med" w="med" type="stealth"/>
            <a:tailEnd len="med" w="med" type="stealth"/>
          </a:ln>
        </p:spPr>
      </p:cxnSp>
      <p:cxnSp>
        <p:nvCxnSpPr>
          <p:cNvPr id="176" name="Google Shape;176;p16"/>
          <p:cNvCxnSpPr/>
          <p:nvPr/>
        </p:nvCxnSpPr>
        <p:spPr>
          <a:xfrm flipH="1" rot="10800000">
            <a:off x="3771488" y="2243875"/>
            <a:ext cx="1531500" cy="14928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med" w="med" type="stealth"/>
            <a:tailEnd len="med" w="med" type="stealth"/>
          </a:ln>
        </p:spPr>
      </p:cxnSp>
      <p:cxnSp>
        <p:nvCxnSpPr>
          <p:cNvPr id="177" name="Google Shape;177;p16"/>
          <p:cNvCxnSpPr/>
          <p:nvPr/>
        </p:nvCxnSpPr>
        <p:spPr>
          <a:xfrm>
            <a:off x="3892425" y="2216400"/>
            <a:ext cx="1456200" cy="15570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med" w="med" type="stealth"/>
            <a:tailEnd len="med" w="med" type="stealth"/>
          </a:ln>
        </p:spPr>
      </p:cxnSp>
      <p:grpSp>
        <p:nvGrpSpPr>
          <p:cNvPr id="178" name="Google Shape;178;p16"/>
          <p:cNvGrpSpPr/>
          <p:nvPr/>
        </p:nvGrpSpPr>
        <p:grpSpPr>
          <a:xfrm>
            <a:off x="2666479" y="4265029"/>
            <a:ext cx="395065" cy="686994"/>
            <a:chOff x="1231100" y="1765700"/>
            <a:chExt cx="651600" cy="1341000"/>
          </a:xfrm>
        </p:grpSpPr>
        <p:sp>
          <p:nvSpPr>
            <p:cNvPr id="179" name="Google Shape;179;p16"/>
            <p:cNvSpPr/>
            <p:nvPr/>
          </p:nvSpPr>
          <p:spPr>
            <a:xfrm>
              <a:off x="1261550" y="2436200"/>
              <a:ext cx="590700" cy="6705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EA9999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180" name="Google Shape;180;p16"/>
            <p:cNvSpPr/>
            <p:nvPr/>
          </p:nvSpPr>
          <p:spPr>
            <a:xfrm>
              <a:off x="1231100" y="1765700"/>
              <a:ext cx="651600" cy="670500"/>
            </a:xfrm>
            <a:prstGeom prst="ellipse">
              <a:avLst/>
            </a:prstGeom>
            <a:solidFill>
              <a:srgbClr val="EA9999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</p:grpSp>
      <p:grpSp>
        <p:nvGrpSpPr>
          <p:cNvPr id="181" name="Google Shape;181;p16"/>
          <p:cNvGrpSpPr/>
          <p:nvPr/>
        </p:nvGrpSpPr>
        <p:grpSpPr>
          <a:xfrm>
            <a:off x="1892929" y="4206779"/>
            <a:ext cx="395065" cy="686994"/>
            <a:chOff x="1231100" y="1765700"/>
            <a:chExt cx="651600" cy="1341000"/>
          </a:xfrm>
        </p:grpSpPr>
        <p:sp>
          <p:nvSpPr>
            <p:cNvPr id="182" name="Google Shape;182;p16"/>
            <p:cNvSpPr/>
            <p:nvPr/>
          </p:nvSpPr>
          <p:spPr>
            <a:xfrm>
              <a:off x="1261550" y="2436200"/>
              <a:ext cx="590700" cy="6705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EA9999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183" name="Google Shape;183;p16"/>
            <p:cNvSpPr/>
            <p:nvPr/>
          </p:nvSpPr>
          <p:spPr>
            <a:xfrm>
              <a:off x="1231100" y="1765700"/>
              <a:ext cx="651600" cy="670500"/>
            </a:xfrm>
            <a:prstGeom prst="ellipse">
              <a:avLst/>
            </a:prstGeom>
            <a:solidFill>
              <a:srgbClr val="EA9999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</p:grpSp>
      <p:grpSp>
        <p:nvGrpSpPr>
          <p:cNvPr id="184" name="Google Shape;184;p16"/>
          <p:cNvGrpSpPr/>
          <p:nvPr/>
        </p:nvGrpSpPr>
        <p:grpSpPr>
          <a:xfrm>
            <a:off x="2375779" y="3935429"/>
            <a:ext cx="395065" cy="686994"/>
            <a:chOff x="1231100" y="1765700"/>
            <a:chExt cx="651600" cy="1341000"/>
          </a:xfrm>
        </p:grpSpPr>
        <p:sp>
          <p:nvSpPr>
            <p:cNvPr id="185" name="Google Shape;185;p16"/>
            <p:cNvSpPr/>
            <p:nvPr/>
          </p:nvSpPr>
          <p:spPr>
            <a:xfrm>
              <a:off x="1261550" y="2436200"/>
              <a:ext cx="590700" cy="6705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EA9999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186" name="Google Shape;186;p16"/>
            <p:cNvSpPr/>
            <p:nvPr/>
          </p:nvSpPr>
          <p:spPr>
            <a:xfrm>
              <a:off x="1231100" y="1765700"/>
              <a:ext cx="651600" cy="670500"/>
            </a:xfrm>
            <a:prstGeom prst="ellipse">
              <a:avLst/>
            </a:prstGeom>
            <a:solidFill>
              <a:srgbClr val="EA9999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</p:grpSp>
      <p:grpSp>
        <p:nvGrpSpPr>
          <p:cNvPr id="187" name="Google Shape;187;p16"/>
          <p:cNvGrpSpPr/>
          <p:nvPr/>
        </p:nvGrpSpPr>
        <p:grpSpPr>
          <a:xfrm>
            <a:off x="2171729" y="4338279"/>
            <a:ext cx="395065" cy="686994"/>
            <a:chOff x="1231100" y="1765700"/>
            <a:chExt cx="651600" cy="1341000"/>
          </a:xfrm>
        </p:grpSpPr>
        <p:sp>
          <p:nvSpPr>
            <p:cNvPr id="188" name="Google Shape;188;p16"/>
            <p:cNvSpPr/>
            <p:nvPr/>
          </p:nvSpPr>
          <p:spPr>
            <a:xfrm>
              <a:off x="1261550" y="2436200"/>
              <a:ext cx="590700" cy="6705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EA9999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189" name="Google Shape;189;p16"/>
            <p:cNvSpPr/>
            <p:nvPr/>
          </p:nvSpPr>
          <p:spPr>
            <a:xfrm>
              <a:off x="1231100" y="1765700"/>
              <a:ext cx="651600" cy="670500"/>
            </a:xfrm>
            <a:prstGeom prst="ellipse">
              <a:avLst/>
            </a:prstGeom>
            <a:solidFill>
              <a:srgbClr val="EA9999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</p:grpSp>
      <p:grpSp>
        <p:nvGrpSpPr>
          <p:cNvPr id="190" name="Google Shape;190;p16"/>
          <p:cNvGrpSpPr/>
          <p:nvPr/>
        </p:nvGrpSpPr>
        <p:grpSpPr>
          <a:xfrm>
            <a:off x="2429441" y="4206779"/>
            <a:ext cx="395065" cy="686994"/>
            <a:chOff x="1231100" y="1765700"/>
            <a:chExt cx="651600" cy="1341000"/>
          </a:xfrm>
        </p:grpSpPr>
        <p:sp>
          <p:nvSpPr>
            <p:cNvPr id="191" name="Google Shape;191;p16"/>
            <p:cNvSpPr/>
            <p:nvPr/>
          </p:nvSpPr>
          <p:spPr>
            <a:xfrm>
              <a:off x="1261550" y="2436200"/>
              <a:ext cx="590700" cy="6705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EA9999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192" name="Google Shape;192;p16"/>
            <p:cNvSpPr/>
            <p:nvPr/>
          </p:nvSpPr>
          <p:spPr>
            <a:xfrm>
              <a:off x="1231100" y="1765700"/>
              <a:ext cx="651600" cy="670500"/>
            </a:xfrm>
            <a:prstGeom prst="ellipse">
              <a:avLst/>
            </a:prstGeom>
            <a:solidFill>
              <a:srgbClr val="EA9999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</p:grpSp>
      <p:sp>
        <p:nvSpPr>
          <p:cNvPr id="193" name="Google Shape;193;p16"/>
          <p:cNvSpPr txBox="1"/>
          <p:nvPr/>
        </p:nvSpPr>
        <p:spPr>
          <a:xfrm>
            <a:off x="7212975" y="4637200"/>
            <a:ext cx="1908300" cy="6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1212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(Sybil Attack)</a:t>
            </a:r>
            <a:endParaRPr sz="1600">
              <a:solidFill>
                <a:srgbClr val="21212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7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p52"/>
          <p:cNvSpPr/>
          <p:nvPr/>
        </p:nvSpPr>
        <p:spPr>
          <a:xfrm>
            <a:off x="3189875" y="2076025"/>
            <a:ext cx="2024700" cy="377700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959" name="Google Shape;959;p5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Seeded PoWs</a:t>
            </a:r>
            <a:endParaRPr/>
          </a:p>
        </p:txBody>
      </p:sp>
      <p:sp>
        <p:nvSpPr>
          <p:cNvPr id="960" name="Google Shape;960;p52"/>
          <p:cNvSpPr txBox="1"/>
          <p:nvPr/>
        </p:nvSpPr>
        <p:spPr>
          <a:xfrm>
            <a:off x="1006500" y="1386925"/>
            <a:ext cx="1545300" cy="6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dk2"/>
                </a:solidFill>
              </a:rPr>
              <a:t>P</a:t>
            </a:r>
            <a:r>
              <a:rPr lang="en" sz="2500">
                <a:solidFill>
                  <a:schemeClr val="dk2"/>
                </a:solidFill>
              </a:rPr>
              <a:t>rover</a:t>
            </a:r>
            <a:endParaRPr sz="2500">
              <a:solidFill>
                <a:schemeClr val="dk2"/>
              </a:solidFill>
            </a:endParaRPr>
          </a:p>
        </p:txBody>
      </p:sp>
      <p:sp>
        <p:nvSpPr>
          <p:cNvPr id="961" name="Google Shape;961;p52"/>
          <p:cNvSpPr txBox="1"/>
          <p:nvPr/>
        </p:nvSpPr>
        <p:spPr>
          <a:xfrm>
            <a:off x="6143925" y="1386925"/>
            <a:ext cx="1424700" cy="6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dk2"/>
                </a:solidFill>
              </a:rPr>
              <a:t>V</a:t>
            </a:r>
            <a:r>
              <a:rPr lang="en" sz="2500">
                <a:solidFill>
                  <a:schemeClr val="dk2"/>
                </a:solidFill>
              </a:rPr>
              <a:t>erifier</a:t>
            </a:r>
            <a:endParaRPr sz="2500">
              <a:solidFill>
                <a:schemeClr val="dk2"/>
              </a:solidFill>
            </a:endParaRPr>
          </a:p>
        </p:txBody>
      </p:sp>
      <p:cxnSp>
        <p:nvCxnSpPr>
          <p:cNvPr id="962" name="Google Shape;962;p52"/>
          <p:cNvCxnSpPr/>
          <p:nvPr/>
        </p:nvCxnSpPr>
        <p:spPr>
          <a:xfrm>
            <a:off x="1014425" y="2195300"/>
            <a:ext cx="1339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63" name="Google Shape;963;p52"/>
          <p:cNvCxnSpPr/>
          <p:nvPr/>
        </p:nvCxnSpPr>
        <p:spPr>
          <a:xfrm>
            <a:off x="6186525" y="2195300"/>
            <a:ext cx="1339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64" name="Google Shape;964;p52"/>
          <p:cNvCxnSpPr/>
          <p:nvPr/>
        </p:nvCxnSpPr>
        <p:spPr>
          <a:xfrm flipH="1">
            <a:off x="1996750" y="2426325"/>
            <a:ext cx="1273800" cy="910500"/>
          </a:xfrm>
          <a:prstGeom prst="straightConnector1">
            <a:avLst/>
          </a:prstGeom>
          <a:noFill/>
          <a:ln cap="flat" cmpd="sng" w="28575">
            <a:solidFill>
              <a:schemeClr val="accent5"/>
            </a:solidFill>
            <a:prstDash val="dash"/>
            <a:round/>
            <a:headEnd len="med" w="med" type="stealth"/>
            <a:tailEnd len="med" w="med" type="none"/>
          </a:ln>
        </p:spPr>
      </p:cxnSp>
      <p:sp>
        <p:nvSpPr>
          <p:cNvPr id="965" name="Google Shape;965;p52"/>
          <p:cNvSpPr txBox="1"/>
          <p:nvPr/>
        </p:nvSpPr>
        <p:spPr>
          <a:xfrm>
            <a:off x="388350" y="2761050"/>
            <a:ext cx="1581000" cy="1260000"/>
          </a:xfrm>
          <a:prstGeom prst="rect">
            <a:avLst/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5"/>
                </a:solidFill>
              </a:rPr>
              <a:t>m proofs takes m fresh pieces of randomness</a:t>
            </a:r>
            <a:endParaRPr sz="1800">
              <a:solidFill>
                <a:schemeClr val="accent5"/>
              </a:solidFill>
            </a:endParaRPr>
          </a:p>
        </p:txBody>
      </p:sp>
      <p:cxnSp>
        <p:nvCxnSpPr>
          <p:cNvPr id="966" name="Google Shape;966;p52"/>
          <p:cNvCxnSpPr/>
          <p:nvPr/>
        </p:nvCxnSpPr>
        <p:spPr>
          <a:xfrm>
            <a:off x="2551800" y="2453725"/>
            <a:ext cx="3471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967" name="Google Shape;967;p52"/>
          <p:cNvSpPr txBox="1"/>
          <p:nvPr/>
        </p:nvSpPr>
        <p:spPr>
          <a:xfrm>
            <a:off x="3147175" y="2036175"/>
            <a:ext cx="2067300" cy="2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</a:t>
            </a:r>
            <a:r>
              <a:rPr baseline="-25000" lang="en" sz="15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1</a:t>
            </a:r>
            <a:r>
              <a:rPr lang="en" sz="15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, c</a:t>
            </a:r>
            <a:r>
              <a:rPr baseline="-25000" lang="en" sz="15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2</a:t>
            </a:r>
            <a:r>
              <a:rPr lang="en" sz="15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,...c</a:t>
            </a:r>
            <a:r>
              <a:rPr baseline="-25000" lang="en" sz="15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m</a:t>
            </a:r>
            <a:r>
              <a:rPr lang="en" sz="15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← $</a:t>
            </a:r>
            <a:endParaRPr sz="15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968" name="Google Shape;968;p52"/>
          <p:cNvCxnSpPr/>
          <p:nvPr/>
        </p:nvCxnSpPr>
        <p:spPr>
          <a:xfrm>
            <a:off x="2551800" y="3677275"/>
            <a:ext cx="3471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69" name="Google Shape;969;p52"/>
          <p:cNvSpPr txBox="1"/>
          <p:nvPr/>
        </p:nvSpPr>
        <p:spPr>
          <a:xfrm>
            <a:off x="3566375" y="3100550"/>
            <a:ext cx="1038300" cy="6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π</a:t>
            </a:r>
            <a:r>
              <a:rPr baseline="-25000" lang="en" sz="22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2</a:t>
            </a:r>
            <a:endParaRPr baseline="-25000" sz="22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970" name="Google Shape;970;p52"/>
          <p:cNvCxnSpPr/>
          <p:nvPr/>
        </p:nvCxnSpPr>
        <p:spPr>
          <a:xfrm>
            <a:off x="2551800" y="4515475"/>
            <a:ext cx="3471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71" name="Google Shape;971;p52"/>
          <p:cNvSpPr txBox="1"/>
          <p:nvPr/>
        </p:nvSpPr>
        <p:spPr>
          <a:xfrm>
            <a:off x="3566375" y="3938750"/>
            <a:ext cx="1038300" cy="6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π</a:t>
            </a:r>
            <a:r>
              <a:rPr baseline="-25000" lang="en" sz="22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m</a:t>
            </a:r>
            <a:endParaRPr baseline="-25000" sz="22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972" name="Google Shape;972;p52"/>
          <p:cNvSpPr txBox="1"/>
          <p:nvPr/>
        </p:nvSpPr>
        <p:spPr>
          <a:xfrm>
            <a:off x="3591375" y="3731600"/>
            <a:ext cx="982800" cy="3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. . .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973" name="Google Shape;973;p52"/>
          <p:cNvCxnSpPr/>
          <p:nvPr/>
        </p:nvCxnSpPr>
        <p:spPr>
          <a:xfrm>
            <a:off x="2551800" y="3220075"/>
            <a:ext cx="3471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74" name="Google Shape;974;p52"/>
          <p:cNvSpPr txBox="1"/>
          <p:nvPr/>
        </p:nvSpPr>
        <p:spPr>
          <a:xfrm>
            <a:off x="3566375" y="2643350"/>
            <a:ext cx="1038300" cy="6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π</a:t>
            </a:r>
            <a:r>
              <a:rPr baseline="-25000" lang="en" sz="22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1</a:t>
            </a:r>
            <a:endParaRPr baseline="-25000" sz="22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8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p5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Seeded PoWs</a:t>
            </a:r>
            <a:endParaRPr/>
          </a:p>
        </p:txBody>
      </p:sp>
      <p:sp>
        <p:nvSpPr>
          <p:cNvPr id="980" name="Google Shape;980;p53"/>
          <p:cNvSpPr txBox="1"/>
          <p:nvPr/>
        </p:nvSpPr>
        <p:spPr>
          <a:xfrm>
            <a:off x="930300" y="1158325"/>
            <a:ext cx="1545300" cy="6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dk2"/>
                </a:solidFill>
              </a:rPr>
              <a:t>P</a:t>
            </a:r>
            <a:r>
              <a:rPr lang="en" sz="2500">
                <a:solidFill>
                  <a:schemeClr val="dk2"/>
                </a:solidFill>
              </a:rPr>
              <a:t>rover</a:t>
            </a:r>
            <a:endParaRPr sz="2500">
              <a:solidFill>
                <a:schemeClr val="dk2"/>
              </a:solidFill>
            </a:endParaRPr>
          </a:p>
        </p:txBody>
      </p:sp>
      <p:sp>
        <p:nvSpPr>
          <p:cNvPr id="981" name="Google Shape;981;p53"/>
          <p:cNvSpPr txBox="1"/>
          <p:nvPr/>
        </p:nvSpPr>
        <p:spPr>
          <a:xfrm>
            <a:off x="6220125" y="1158325"/>
            <a:ext cx="1424700" cy="6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dk2"/>
                </a:solidFill>
              </a:rPr>
              <a:t>V</a:t>
            </a:r>
            <a:r>
              <a:rPr lang="en" sz="2500">
                <a:solidFill>
                  <a:schemeClr val="dk2"/>
                </a:solidFill>
              </a:rPr>
              <a:t>erifier</a:t>
            </a:r>
            <a:endParaRPr sz="2500">
              <a:solidFill>
                <a:schemeClr val="dk2"/>
              </a:solidFill>
            </a:endParaRPr>
          </a:p>
        </p:txBody>
      </p:sp>
      <p:cxnSp>
        <p:nvCxnSpPr>
          <p:cNvPr id="982" name="Google Shape;982;p53"/>
          <p:cNvCxnSpPr/>
          <p:nvPr/>
        </p:nvCxnSpPr>
        <p:spPr>
          <a:xfrm>
            <a:off x="938225" y="1966700"/>
            <a:ext cx="1339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83" name="Google Shape;983;p53"/>
          <p:cNvCxnSpPr/>
          <p:nvPr/>
        </p:nvCxnSpPr>
        <p:spPr>
          <a:xfrm>
            <a:off x="6262725" y="1966700"/>
            <a:ext cx="1339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84" name="Google Shape;984;p53"/>
          <p:cNvCxnSpPr/>
          <p:nvPr/>
        </p:nvCxnSpPr>
        <p:spPr>
          <a:xfrm>
            <a:off x="2551800" y="2762875"/>
            <a:ext cx="3471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85" name="Google Shape;985;p53"/>
          <p:cNvSpPr txBox="1"/>
          <p:nvPr/>
        </p:nvSpPr>
        <p:spPr>
          <a:xfrm>
            <a:off x="3566375" y="2186150"/>
            <a:ext cx="1038300" cy="6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π</a:t>
            </a:r>
            <a:r>
              <a:rPr baseline="-25000" lang="en" sz="22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1</a:t>
            </a:r>
            <a:endParaRPr baseline="-25000" sz="22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986" name="Google Shape;986;p53"/>
          <p:cNvCxnSpPr/>
          <p:nvPr/>
        </p:nvCxnSpPr>
        <p:spPr>
          <a:xfrm>
            <a:off x="2551800" y="2148925"/>
            <a:ext cx="3471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987" name="Google Shape;987;p53"/>
          <p:cNvSpPr txBox="1"/>
          <p:nvPr/>
        </p:nvSpPr>
        <p:spPr>
          <a:xfrm>
            <a:off x="3217650" y="1747775"/>
            <a:ext cx="1675200" cy="2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seed </a:t>
            </a:r>
            <a:r>
              <a:rPr lang="en" sz="19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← $</a:t>
            </a:r>
            <a:endParaRPr sz="19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988" name="Google Shape;988;p53"/>
          <p:cNvCxnSpPr/>
          <p:nvPr/>
        </p:nvCxnSpPr>
        <p:spPr>
          <a:xfrm>
            <a:off x="2551800" y="3601075"/>
            <a:ext cx="3471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89" name="Google Shape;989;p53"/>
          <p:cNvSpPr txBox="1"/>
          <p:nvPr/>
        </p:nvSpPr>
        <p:spPr>
          <a:xfrm>
            <a:off x="3566375" y="3024350"/>
            <a:ext cx="1038300" cy="6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π</a:t>
            </a:r>
            <a:r>
              <a:rPr baseline="-25000" lang="en" sz="22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2</a:t>
            </a:r>
            <a:endParaRPr baseline="-25000" sz="22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990" name="Google Shape;990;p53"/>
          <p:cNvCxnSpPr/>
          <p:nvPr/>
        </p:nvCxnSpPr>
        <p:spPr>
          <a:xfrm>
            <a:off x="2551800" y="4744075"/>
            <a:ext cx="3471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91" name="Google Shape;991;p53"/>
          <p:cNvSpPr txBox="1"/>
          <p:nvPr/>
        </p:nvSpPr>
        <p:spPr>
          <a:xfrm>
            <a:off x="3566375" y="4167350"/>
            <a:ext cx="1038300" cy="6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π</a:t>
            </a:r>
            <a:r>
              <a:rPr baseline="-25000" lang="en" sz="22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m</a:t>
            </a:r>
            <a:endParaRPr baseline="-25000" sz="22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992" name="Google Shape;992;p53"/>
          <p:cNvSpPr txBox="1"/>
          <p:nvPr/>
        </p:nvSpPr>
        <p:spPr>
          <a:xfrm>
            <a:off x="3591375" y="3807800"/>
            <a:ext cx="982800" cy="3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. . .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993" name="Google Shape;993;p53"/>
          <p:cNvSpPr txBox="1"/>
          <p:nvPr/>
        </p:nvSpPr>
        <p:spPr>
          <a:xfrm>
            <a:off x="1133325" y="2072725"/>
            <a:ext cx="887700" cy="10608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seed</a:t>
            </a:r>
            <a:endParaRPr sz="2500"/>
          </a:p>
        </p:txBody>
      </p:sp>
      <p:sp>
        <p:nvSpPr>
          <p:cNvPr id="994" name="Google Shape;994;p53"/>
          <p:cNvSpPr txBox="1"/>
          <p:nvPr/>
        </p:nvSpPr>
        <p:spPr>
          <a:xfrm>
            <a:off x="6488625" y="2041350"/>
            <a:ext cx="887700" cy="10608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seed</a:t>
            </a:r>
            <a:endParaRPr sz="2500"/>
          </a:p>
        </p:txBody>
      </p:sp>
      <p:cxnSp>
        <p:nvCxnSpPr>
          <p:cNvPr id="995" name="Google Shape;995;p53"/>
          <p:cNvCxnSpPr/>
          <p:nvPr/>
        </p:nvCxnSpPr>
        <p:spPr>
          <a:xfrm>
            <a:off x="1577175" y="3164900"/>
            <a:ext cx="0" cy="333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96" name="Google Shape;996;p53"/>
          <p:cNvCxnSpPr/>
          <p:nvPr/>
        </p:nvCxnSpPr>
        <p:spPr>
          <a:xfrm>
            <a:off x="6932475" y="3133525"/>
            <a:ext cx="0" cy="333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97" name="Google Shape;997;p53"/>
          <p:cNvSpPr txBox="1"/>
          <p:nvPr/>
        </p:nvSpPr>
        <p:spPr>
          <a:xfrm>
            <a:off x="732775" y="3100600"/>
            <a:ext cx="887700" cy="2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expand</a:t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998" name="Google Shape;998;p53"/>
          <p:cNvSpPr txBox="1"/>
          <p:nvPr/>
        </p:nvSpPr>
        <p:spPr>
          <a:xfrm>
            <a:off x="6932475" y="3100600"/>
            <a:ext cx="887700" cy="2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expand</a:t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999" name="Google Shape;999;p53"/>
          <p:cNvSpPr txBox="1"/>
          <p:nvPr/>
        </p:nvSpPr>
        <p:spPr>
          <a:xfrm>
            <a:off x="1133325" y="3529275"/>
            <a:ext cx="887700" cy="3777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c</a:t>
            </a:r>
            <a:r>
              <a:rPr baseline="-25000" lang="en" sz="1800"/>
              <a:t>1</a:t>
            </a:r>
            <a:endParaRPr baseline="-25000" sz="1800"/>
          </a:p>
        </p:txBody>
      </p:sp>
      <p:sp>
        <p:nvSpPr>
          <p:cNvPr id="1000" name="Google Shape;1000;p53"/>
          <p:cNvSpPr txBox="1"/>
          <p:nvPr/>
        </p:nvSpPr>
        <p:spPr>
          <a:xfrm>
            <a:off x="6488625" y="3529275"/>
            <a:ext cx="887700" cy="3777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c</a:t>
            </a:r>
            <a:r>
              <a:rPr baseline="-25000" lang="en" sz="1800"/>
              <a:t>1</a:t>
            </a:r>
            <a:endParaRPr baseline="-25000" sz="1800"/>
          </a:p>
        </p:txBody>
      </p:sp>
      <p:sp>
        <p:nvSpPr>
          <p:cNvPr id="1001" name="Google Shape;1001;p53"/>
          <p:cNvSpPr txBox="1"/>
          <p:nvPr/>
        </p:nvSpPr>
        <p:spPr>
          <a:xfrm>
            <a:off x="1133325" y="3963925"/>
            <a:ext cx="887700" cy="3777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c</a:t>
            </a:r>
            <a:r>
              <a:rPr baseline="-25000" lang="en" sz="1800"/>
              <a:t>2</a:t>
            </a:r>
            <a:endParaRPr baseline="-25000" sz="1800"/>
          </a:p>
        </p:txBody>
      </p:sp>
      <p:sp>
        <p:nvSpPr>
          <p:cNvPr id="1002" name="Google Shape;1002;p53"/>
          <p:cNvSpPr txBox="1"/>
          <p:nvPr/>
        </p:nvSpPr>
        <p:spPr>
          <a:xfrm>
            <a:off x="6488625" y="3973450"/>
            <a:ext cx="887700" cy="3777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c</a:t>
            </a:r>
            <a:r>
              <a:rPr baseline="-25000" lang="en" sz="1800"/>
              <a:t>2</a:t>
            </a:r>
            <a:endParaRPr baseline="-25000" sz="1800"/>
          </a:p>
        </p:txBody>
      </p:sp>
      <p:sp>
        <p:nvSpPr>
          <p:cNvPr id="1003" name="Google Shape;1003;p53"/>
          <p:cNvSpPr txBox="1"/>
          <p:nvPr/>
        </p:nvSpPr>
        <p:spPr>
          <a:xfrm>
            <a:off x="1429625" y="4198625"/>
            <a:ext cx="356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...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004" name="Google Shape;1004;p53"/>
          <p:cNvSpPr txBox="1"/>
          <p:nvPr/>
        </p:nvSpPr>
        <p:spPr>
          <a:xfrm>
            <a:off x="6754125" y="4197950"/>
            <a:ext cx="356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...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8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5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12121"/>
                </a:solidFill>
              </a:rPr>
              <a:t>Zero-Knowledge PoW</a:t>
            </a:r>
            <a:endParaRPr>
              <a:solidFill>
                <a:srgbClr val="212121"/>
              </a:solidFill>
            </a:endParaRPr>
          </a:p>
        </p:txBody>
      </p:sp>
      <p:sp>
        <p:nvSpPr>
          <p:cNvPr id="1010" name="Google Shape;1010;p54"/>
          <p:cNvSpPr txBox="1"/>
          <p:nvPr>
            <p:ph idx="1" type="body"/>
          </p:nvPr>
        </p:nvSpPr>
        <p:spPr>
          <a:xfrm>
            <a:off x="188450" y="1228675"/>
            <a:ext cx="65640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1212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rgbClr val="212121"/>
              </a:buClr>
              <a:buSzPts val="1800"/>
              <a:buChar char="●"/>
            </a:pPr>
            <a:r>
              <a:rPr lang="en">
                <a:solidFill>
                  <a:srgbClr val="212121"/>
                </a:solidFill>
              </a:rPr>
              <a:t>Using DDH, can hide proof in the exponent (and even extract by hiding bit-by-bit)</a:t>
            </a:r>
            <a:endParaRPr>
              <a:solidFill>
                <a:srgbClr val="21212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1212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rgbClr val="212121"/>
              </a:buClr>
              <a:buSzPts val="1800"/>
              <a:buChar char="●"/>
            </a:pPr>
            <a:r>
              <a:rPr lang="en">
                <a:solidFill>
                  <a:srgbClr val="212121"/>
                </a:solidFill>
              </a:rPr>
              <a:t>Using CIH from sub-exp DDH [JJ21], we can then make this </a:t>
            </a:r>
            <a:r>
              <a:rPr b="1" lang="en">
                <a:solidFill>
                  <a:srgbClr val="212121"/>
                </a:solidFill>
              </a:rPr>
              <a:t>non-interactive</a:t>
            </a:r>
            <a:endParaRPr b="1">
              <a:solidFill>
                <a:srgbClr val="21212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011" name="Google Shape;1011;p54"/>
          <p:cNvSpPr/>
          <p:nvPr/>
        </p:nvSpPr>
        <p:spPr>
          <a:xfrm>
            <a:off x="6577975" y="1466175"/>
            <a:ext cx="285300" cy="21477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5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012" name="Google Shape;1012;p54"/>
          <p:cNvSpPr txBox="1"/>
          <p:nvPr/>
        </p:nvSpPr>
        <p:spPr>
          <a:xfrm>
            <a:off x="6882175" y="2069475"/>
            <a:ext cx="1743600" cy="89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accent5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Only Crypto used!</a:t>
            </a:r>
            <a:endParaRPr b="1" sz="2500">
              <a:solidFill>
                <a:schemeClr val="accent5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6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p55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permissionless c</a:t>
            </a:r>
            <a:r>
              <a:rPr lang="en"/>
              <a:t>onsensus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56"/>
          <p:cNvSpPr txBox="1"/>
          <p:nvPr>
            <p:ph type="title"/>
          </p:nvPr>
        </p:nvSpPr>
        <p:spPr>
          <a:xfrm>
            <a:off x="311700" y="2166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3" name="Google Shape;1023;p56"/>
          <p:cNvSpPr txBox="1"/>
          <p:nvPr>
            <p:ph idx="1" type="body"/>
          </p:nvPr>
        </p:nvSpPr>
        <p:spPr>
          <a:xfrm>
            <a:off x="311700" y="1076275"/>
            <a:ext cx="6322500" cy="63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Setup: Randomness Beacon </a:t>
            </a:r>
            <a:br>
              <a:rPr lang="en">
                <a:solidFill>
                  <a:srgbClr val="000000"/>
                </a:solidFill>
              </a:rPr>
            </a:br>
            <a:br>
              <a:rPr lang="en">
                <a:solidFill>
                  <a:srgbClr val="000000"/>
                </a:solidFill>
              </a:rPr>
            </a:br>
            <a:br>
              <a:rPr lang="en"/>
            </a:b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24" name="Google Shape;1024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1075" y="292625"/>
            <a:ext cx="1480975" cy="148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25" name="Google Shape;1025;p56"/>
          <p:cNvSpPr/>
          <p:nvPr/>
        </p:nvSpPr>
        <p:spPr>
          <a:xfrm>
            <a:off x="6374000" y="2621900"/>
            <a:ext cx="304800" cy="2952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26" name="Google Shape;1026;p56"/>
          <p:cNvSpPr/>
          <p:nvPr/>
        </p:nvSpPr>
        <p:spPr>
          <a:xfrm>
            <a:off x="7074700" y="3227550"/>
            <a:ext cx="304800" cy="2952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27" name="Google Shape;1027;p56"/>
          <p:cNvSpPr/>
          <p:nvPr/>
        </p:nvSpPr>
        <p:spPr>
          <a:xfrm>
            <a:off x="7074700" y="2124300"/>
            <a:ext cx="304800" cy="2952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28" name="Google Shape;1028;p56"/>
          <p:cNvSpPr/>
          <p:nvPr/>
        </p:nvSpPr>
        <p:spPr>
          <a:xfrm>
            <a:off x="8275900" y="2124300"/>
            <a:ext cx="304800" cy="2952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29" name="Google Shape;1029;p56"/>
          <p:cNvSpPr/>
          <p:nvPr/>
        </p:nvSpPr>
        <p:spPr>
          <a:xfrm>
            <a:off x="8132700" y="3280775"/>
            <a:ext cx="304800" cy="2952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30" name="Google Shape;1030;p56"/>
          <p:cNvSpPr/>
          <p:nvPr/>
        </p:nvSpPr>
        <p:spPr>
          <a:xfrm>
            <a:off x="8756100" y="2757775"/>
            <a:ext cx="304800" cy="2952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31" name="Google Shape;1031;p56"/>
          <p:cNvSpPr/>
          <p:nvPr/>
        </p:nvSpPr>
        <p:spPr>
          <a:xfrm>
            <a:off x="7379500" y="2757775"/>
            <a:ext cx="304800" cy="2952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32" name="Google Shape;1032;p56"/>
          <p:cNvSpPr/>
          <p:nvPr/>
        </p:nvSpPr>
        <p:spPr>
          <a:xfrm>
            <a:off x="8182100" y="2702538"/>
            <a:ext cx="304800" cy="2952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033" name="Google Shape;1033;p56"/>
          <p:cNvCxnSpPr>
            <a:stCxn id="1025" idx="7"/>
            <a:endCxn id="1027" idx="3"/>
          </p:cNvCxnSpPr>
          <p:nvPr/>
        </p:nvCxnSpPr>
        <p:spPr>
          <a:xfrm flipH="1" rot="10800000">
            <a:off x="6634163" y="2376231"/>
            <a:ext cx="485100" cy="288900"/>
          </a:xfrm>
          <a:prstGeom prst="straightConnector1">
            <a:avLst/>
          </a:prstGeom>
          <a:noFill/>
          <a:ln cap="flat" cmpd="sng" w="9525">
            <a:solidFill>
              <a:srgbClr val="21212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34" name="Google Shape;1034;p56"/>
          <p:cNvCxnSpPr>
            <a:stCxn id="1025" idx="5"/>
            <a:endCxn id="1026" idx="1"/>
          </p:cNvCxnSpPr>
          <p:nvPr/>
        </p:nvCxnSpPr>
        <p:spPr>
          <a:xfrm>
            <a:off x="6634163" y="2873869"/>
            <a:ext cx="485100" cy="396900"/>
          </a:xfrm>
          <a:prstGeom prst="straightConnector1">
            <a:avLst/>
          </a:prstGeom>
          <a:noFill/>
          <a:ln cap="flat" cmpd="sng" w="9525">
            <a:solidFill>
              <a:srgbClr val="21212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35" name="Google Shape;1035;p56"/>
          <p:cNvCxnSpPr>
            <a:endCxn id="1031" idx="3"/>
          </p:cNvCxnSpPr>
          <p:nvPr/>
        </p:nvCxnSpPr>
        <p:spPr>
          <a:xfrm flipH="1" rot="10800000">
            <a:off x="7334737" y="3009744"/>
            <a:ext cx="89400" cy="261000"/>
          </a:xfrm>
          <a:prstGeom prst="straightConnector1">
            <a:avLst/>
          </a:prstGeom>
          <a:noFill/>
          <a:ln cap="flat" cmpd="sng" w="9525">
            <a:solidFill>
              <a:srgbClr val="21212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36" name="Google Shape;1036;p56"/>
          <p:cNvCxnSpPr>
            <a:stCxn id="1026" idx="6"/>
            <a:endCxn id="1029" idx="2"/>
          </p:cNvCxnSpPr>
          <p:nvPr/>
        </p:nvCxnSpPr>
        <p:spPr>
          <a:xfrm>
            <a:off x="7379500" y="3375150"/>
            <a:ext cx="753300" cy="53100"/>
          </a:xfrm>
          <a:prstGeom prst="straightConnector1">
            <a:avLst/>
          </a:prstGeom>
          <a:noFill/>
          <a:ln cap="flat" cmpd="sng" w="9525">
            <a:solidFill>
              <a:srgbClr val="21212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37" name="Google Shape;1037;p56"/>
          <p:cNvCxnSpPr>
            <a:stCxn id="1029" idx="6"/>
            <a:endCxn id="1030" idx="3"/>
          </p:cNvCxnSpPr>
          <p:nvPr/>
        </p:nvCxnSpPr>
        <p:spPr>
          <a:xfrm flipH="1" rot="10800000">
            <a:off x="8437500" y="3009875"/>
            <a:ext cx="363300" cy="418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38" name="Google Shape;1038;p56"/>
          <p:cNvCxnSpPr>
            <a:stCxn id="1030" idx="1"/>
            <a:endCxn id="1028" idx="5"/>
          </p:cNvCxnSpPr>
          <p:nvPr/>
        </p:nvCxnSpPr>
        <p:spPr>
          <a:xfrm rot="10800000">
            <a:off x="8536137" y="2376206"/>
            <a:ext cx="264600" cy="424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39" name="Google Shape;1039;p56"/>
          <p:cNvCxnSpPr>
            <a:stCxn id="1027" idx="6"/>
          </p:cNvCxnSpPr>
          <p:nvPr/>
        </p:nvCxnSpPr>
        <p:spPr>
          <a:xfrm>
            <a:off x="7379500" y="2271900"/>
            <a:ext cx="8964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40" name="Google Shape;1040;p56"/>
          <p:cNvCxnSpPr>
            <a:stCxn id="1031" idx="5"/>
            <a:endCxn id="1029" idx="1"/>
          </p:cNvCxnSpPr>
          <p:nvPr/>
        </p:nvCxnSpPr>
        <p:spPr>
          <a:xfrm>
            <a:off x="7639663" y="3009744"/>
            <a:ext cx="537600" cy="314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41" name="Google Shape;1041;p56"/>
          <p:cNvCxnSpPr>
            <a:stCxn id="1032" idx="1"/>
          </p:cNvCxnSpPr>
          <p:nvPr/>
        </p:nvCxnSpPr>
        <p:spPr>
          <a:xfrm rot="10800000">
            <a:off x="7334837" y="2376169"/>
            <a:ext cx="891900" cy="3696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42" name="Google Shape;1042;p56"/>
          <p:cNvCxnSpPr>
            <a:stCxn id="1032" idx="6"/>
            <a:endCxn id="1030" idx="2"/>
          </p:cNvCxnSpPr>
          <p:nvPr/>
        </p:nvCxnSpPr>
        <p:spPr>
          <a:xfrm>
            <a:off x="8486900" y="2850138"/>
            <a:ext cx="269100" cy="55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43" name="Google Shape;1043;p56"/>
          <p:cNvCxnSpPr>
            <a:stCxn id="1024" idx="2"/>
            <a:endCxn id="1025" idx="0"/>
          </p:cNvCxnSpPr>
          <p:nvPr/>
        </p:nvCxnSpPr>
        <p:spPr>
          <a:xfrm flipH="1">
            <a:off x="6526363" y="1773600"/>
            <a:ext cx="1255200" cy="848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med" w="med" type="none"/>
            <a:tailEnd len="med" w="med" type="triangle"/>
          </a:ln>
        </p:spPr>
      </p:cxnSp>
      <p:cxnSp>
        <p:nvCxnSpPr>
          <p:cNvPr id="1044" name="Google Shape;1044;p56"/>
          <p:cNvCxnSpPr>
            <a:stCxn id="1024" idx="2"/>
            <a:endCxn id="1031" idx="0"/>
          </p:cNvCxnSpPr>
          <p:nvPr/>
        </p:nvCxnSpPr>
        <p:spPr>
          <a:xfrm flipH="1">
            <a:off x="7531963" y="1773600"/>
            <a:ext cx="249600" cy="9843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med" w="med" type="none"/>
            <a:tailEnd len="med" w="med" type="triangle"/>
          </a:ln>
        </p:spPr>
      </p:cxnSp>
      <p:cxnSp>
        <p:nvCxnSpPr>
          <p:cNvPr id="1045" name="Google Shape;1045;p56"/>
          <p:cNvCxnSpPr>
            <a:stCxn id="1024" idx="2"/>
            <a:endCxn id="1030" idx="0"/>
          </p:cNvCxnSpPr>
          <p:nvPr/>
        </p:nvCxnSpPr>
        <p:spPr>
          <a:xfrm>
            <a:off x="7781563" y="1773600"/>
            <a:ext cx="1126800" cy="9843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med" w="med" type="none"/>
            <a:tailEnd len="med" w="med" type="triangle"/>
          </a:ln>
        </p:spPr>
      </p:cxnSp>
      <p:sp>
        <p:nvSpPr>
          <p:cNvPr id="1046" name="Google Shape;1046;p56"/>
          <p:cNvSpPr txBox="1"/>
          <p:nvPr>
            <p:ph idx="1" type="body"/>
          </p:nvPr>
        </p:nvSpPr>
        <p:spPr>
          <a:xfrm>
            <a:off x="311700" y="1992925"/>
            <a:ext cx="6322500" cy="168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Msg diffusion functionality</a:t>
            </a:r>
            <a:r>
              <a:rPr lang="en" sz="1600">
                <a:solidFill>
                  <a:srgbClr val="666666"/>
                </a:solidFill>
              </a:rPr>
              <a:t>[AD15],[GKL15]</a:t>
            </a:r>
            <a:br>
              <a:rPr lang="en"/>
            </a:br>
            <a:r>
              <a:rPr lang="en"/>
              <a:t>- </a:t>
            </a:r>
            <a:r>
              <a:rPr lang="en" sz="1600">
                <a:solidFill>
                  <a:srgbClr val="000000"/>
                </a:solidFill>
              </a:rPr>
              <a:t>Models gossiping</a:t>
            </a:r>
            <a:r>
              <a:rPr lang="en" sz="1600"/>
              <a:t> + no identities</a:t>
            </a:r>
            <a:br>
              <a:rPr lang="en" sz="1600"/>
            </a:br>
            <a:r>
              <a:rPr lang="en" sz="1600"/>
              <a:t>- </a:t>
            </a:r>
            <a:r>
              <a:rPr lang="en" sz="1600">
                <a:solidFill>
                  <a:srgbClr val="000000"/>
                </a:solidFill>
              </a:rPr>
              <a:t>Synchronous</a:t>
            </a:r>
            <a:br>
              <a:rPr lang="en" sz="1600"/>
            </a:br>
            <a:r>
              <a:rPr lang="en" sz="1600"/>
              <a:t>- </a:t>
            </a:r>
            <a:r>
              <a:rPr lang="en" sz="1600">
                <a:solidFill>
                  <a:srgbClr val="000000"/>
                </a:solidFill>
              </a:rPr>
              <a:t>Honest messages arrive within a round</a:t>
            </a:r>
            <a:br>
              <a:rPr lang="en" sz="1600"/>
            </a:br>
            <a:r>
              <a:rPr lang="en" sz="1600"/>
              <a:t>- </a:t>
            </a:r>
            <a:r>
              <a:rPr lang="en" sz="1600">
                <a:solidFill>
                  <a:srgbClr val="000000"/>
                </a:solidFill>
              </a:rPr>
              <a:t>(Rushi</a:t>
            </a:r>
            <a:r>
              <a:rPr lang="en" sz="1600">
                <a:solidFill>
                  <a:srgbClr val="000000"/>
                </a:solidFill>
              </a:rPr>
              <a:t>ng) adversary</a:t>
            </a:r>
            <a:br>
              <a:rPr lang="en"/>
            </a:b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047" name="Google Shape;1047;p56"/>
          <p:cNvSpPr txBox="1"/>
          <p:nvPr>
            <p:ph idx="1" type="body"/>
          </p:nvPr>
        </p:nvSpPr>
        <p:spPr>
          <a:xfrm>
            <a:off x="311700" y="3961650"/>
            <a:ext cx="6322500" cy="53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Fixed number of steps per round</a:t>
            </a:r>
            <a:br>
              <a:rPr lang="en"/>
            </a:br>
            <a:br>
              <a:rPr lang="en"/>
            </a:b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048" name="Google Shape;1048;p56"/>
          <p:cNvSpPr/>
          <p:nvPr/>
        </p:nvSpPr>
        <p:spPr>
          <a:xfrm>
            <a:off x="7110550" y="3829700"/>
            <a:ext cx="584100" cy="9435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049" name="Google Shape;1049;p56"/>
          <p:cNvSpPr/>
          <p:nvPr/>
        </p:nvSpPr>
        <p:spPr>
          <a:xfrm>
            <a:off x="8077769" y="3829700"/>
            <a:ext cx="584100" cy="9435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050" name="Google Shape;1050;p56"/>
          <p:cNvSpPr txBox="1"/>
          <p:nvPr/>
        </p:nvSpPr>
        <p:spPr>
          <a:xfrm>
            <a:off x="7110550" y="4116950"/>
            <a:ext cx="584100" cy="36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U</a:t>
            </a:r>
            <a:endParaRPr sz="21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051" name="Google Shape;1051;p56"/>
          <p:cNvSpPr txBox="1"/>
          <p:nvPr/>
        </p:nvSpPr>
        <p:spPr>
          <a:xfrm>
            <a:off x="8077775" y="4090250"/>
            <a:ext cx="584100" cy="36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V</a:t>
            </a:r>
            <a:endParaRPr sz="21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5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Google Shape;1056;p57"/>
          <p:cNvSpPr txBox="1"/>
          <p:nvPr>
            <p:ph idx="1" type="body"/>
          </p:nvPr>
        </p:nvSpPr>
        <p:spPr>
          <a:xfrm>
            <a:off x="159300" y="1304875"/>
            <a:ext cx="8818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en" sz="2400"/>
            </a:br>
            <a:r>
              <a:rPr lang="en" sz="2400"/>
              <a:t> (</a:t>
            </a:r>
            <a:r>
              <a:rPr lang="en" sz="2400">
                <a:solidFill>
                  <a:srgbClr val="CC0000"/>
                </a:solidFill>
              </a:rPr>
              <a:t>adversarial</a:t>
            </a:r>
            <a:r>
              <a:rPr lang="en" sz="2400"/>
              <a:t> power) &lt; (total </a:t>
            </a:r>
            <a:r>
              <a:rPr lang="en" sz="2400">
                <a:solidFill>
                  <a:srgbClr val="38761D"/>
                </a:solidFill>
              </a:rPr>
              <a:t>honest</a:t>
            </a:r>
            <a:r>
              <a:rPr lang="en" sz="2400"/>
              <a:t> power)/ </a:t>
            </a:r>
            <a:r>
              <a:rPr b="1" lang="en" sz="2400"/>
              <a:t>λ</a:t>
            </a:r>
            <a:r>
              <a:rPr b="1" baseline="30000" lang="en" sz="2400"/>
              <a:t>ε</a:t>
            </a:r>
            <a:r>
              <a:rPr lang="en" sz="2400"/>
              <a:t> </a:t>
            </a:r>
            <a:br>
              <a:rPr lang="en" sz="2400"/>
            </a:br>
            <a:r>
              <a:rPr lang="en" sz="2400"/>
              <a:t>or</a:t>
            </a:r>
            <a:br>
              <a:rPr lang="en" sz="2400"/>
            </a:br>
            <a:r>
              <a:rPr lang="en" sz="2400">
                <a:solidFill>
                  <a:srgbClr val="CC0000"/>
                </a:solidFill>
              </a:rPr>
              <a:t>t</a:t>
            </a:r>
            <a:r>
              <a:rPr lang="en" sz="2400"/>
              <a:t> &lt; (</a:t>
            </a:r>
            <a:r>
              <a:rPr lang="en" sz="2400">
                <a:solidFill>
                  <a:srgbClr val="38761D"/>
                </a:solidFill>
              </a:rPr>
              <a:t>n-t</a:t>
            </a:r>
            <a:r>
              <a:rPr lang="en" sz="2400"/>
              <a:t>) / </a:t>
            </a:r>
            <a:r>
              <a:rPr b="1" lang="en" sz="2400"/>
              <a:t>λ</a:t>
            </a:r>
            <a:r>
              <a:rPr b="1" baseline="30000" lang="en" sz="2400"/>
              <a:t>ε</a:t>
            </a:r>
            <a:br>
              <a:rPr b="1" baseline="30000" lang="en" sz="2400"/>
            </a:br>
            <a:br>
              <a:rPr b="1" baseline="30000" lang="en" sz="2400"/>
            </a:b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ε : some constant &gt; 0						t: #corrupted parties</a:t>
            </a:r>
            <a:br>
              <a:rPr lang="en"/>
            </a:br>
            <a:r>
              <a:rPr lang="en"/>
              <a:t>λ : security parameter						n: #parties</a:t>
            </a:r>
            <a:br>
              <a:rPr lang="en"/>
            </a:br>
            <a:r>
              <a:rPr lang="en"/>
              <a:t>												  </a:t>
            </a:r>
            <a:br>
              <a:rPr lang="en"/>
            </a:b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057" name="Google Shape;1057;p5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Resource-bounded adversary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2" name="Google Shape;1062;p58"/>
          <p:cNvPicPr preferRelativeResize="0"/>
          <p:nvPr/>
        </p:nvPicPr>
        <p:blipFill rotWithShape="1">
          <a:blip r:embed="rId3">
            <a:alphaModFix amt="19000"/>
          </a:blip>
          <a:srcRect b="13352" l="0" r="0" t="0"/>
          <a:stretch/>
        </p:blipFill>
        <p:spPr>
          <a:xfrm>
            <a:off x="-23775" y="2977225"/>
            <a:ext cx="9144000" cy="2166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63" name="Google Shape;1063;p58"/>
          <p:cNvSpPr txBox="1"/>
          <p:nvPr>
            <p:ph type="title"/>
          </p:nvPr>
        </p:nvSpPr>
        <p:spPr>
          <a:xfrm>
            <a:off x="311700" y="3085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improved pow security </a:t>
            </a:r>
            <a:endParaRPr/>
          </a:p>
        </p:txBody>
      </p:sp>
      <p:sp>
        <p:nvSpPr>
          <p:cNvPr id="1064" name="Google Shape;1064;p58"/>
          <p:cNvSpPr txBox="1"/>
          <p:nvPr>
            <p:ph idx="1" type="body"/>
          </p:nvPr>
        </p:nvSpPr>
        <p:spPr>
          <a:xfrm>
            <a:off x="188687" y="116853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Improved PoW security</a:t>
            </a:r>
            <a:r>
              <a:rPr lang="en" sz="1700">
                <a:solidFill>
                  <a:srgbClr val="666666"/>
                </a:solidFill>
              </a:rPr>
              <a:t>[</a:t>
            </a:r>
            <a:r>
              <a:rPr lang="en" sz="1700">
                <a:solidFill>
                  <a:srgbClr val="666666"/>
                </a:solidFill>
              </a:rPr>
              <a:t>BRSV18</a:t>
            </a:r>
            <a:r>
              <a:rPr lang="en" sz="1700">
                <a:solidFill>
                  <a:srgbClr val="666666"/>
                </a:solidFill>
              </a:rPr>
              <a:t>]</a:t>
            </a:r>
            <a:r>
              <a:rPr lang="en"/>
              <a:t>: </a:t>
            </a:r>
            <a:r>
              <a:rPr lang="en">
                <a:solidFill>
                  <a:srgbClr val="38761D"/>
                </a:solidFill>
              </a:rPr>
              <a:t>l-</a:t>
            </a:r>
            <a:r>
              <a:rPr lang="en">
                <a:solidFill>
                  <a:srgbClr val="38761D"/>
                </a:solidFill>
              </a:rPr>
              <a:t>out-of-m hard</a:t>
            </a:r>
            <a:r>
              <a:rPr lang="en"/>
              <a:t>, </a:t>
            </a:r>
            <a:r>
              <a:rPr lang="en">
                <a:solidFill>
                  <a:srgbClr val="38761D"/>
                </a:solidFill>
              </a:rPr>
              <a:t>NIZK-PoW </a:t>
            </a:r>
            <a:br>
              <a:rPr lang="en">
                <a:solidFill>
                  <a:srgbClr val="38761D"/>
                </a:solidFill>
              </a:rPr>
            </a:br>
            <a:endParaRPr>
              <a:solidFill>
                <a:srgbClr val="38761D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Directly using known consensus protocols </a:t>
            </a:r>
            <a:r>
              <a:rPr b="1" lang="en"/>
              <a:t>not possible</a:t>
            </a:r>
            <a:r>
              <a:rPr lang="en"/>
              <a:t>…</a:t>
            </a:r>
            <a:br>
              <a:rPr lang="en">
                <a:solidFill>
                  <a:srgbClr val="38761D"/>
                </a:solidFill>
              </a:rPr>
            </a:br>
            <a:endParaRPr>
              <a:solidFill>
                <a:srgbClr val="38761D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Problem #1: PoW hard</a:t>
            </a:r>
            <a:r>
              <a:rPr lang="en"/>
              <a:t> with </a:t>
            </a:r>
            <a:r>
              <a:rPr lang="en">
                <a:solidFill>
                  <a:srgbClr val="CC0000"/>
                </a:solidFill>
              </a:rPr>
              <a:t>non-negligible</a:t>
            </a:r>
            <a:r>
              <a:rPr lang="en"/>
              <a:t> error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Problem #2: </a:t>
            </a:r>
            <a:r>
              <a:rPr lang="en">
                <a:solidFill>
                  <a:srgbClr val="CC0000"/>
                </a:solidFill>
              </a:rPr>
              <a:t>Cannot</a:t>
            </a:r>
            <a:r>
              <a:rPr lang="en"/>
              <a:t> bind </a:t>
            </a:r>
            <a:r>
              <a:rPr lang="en">
                <a:solidFill>
                  <a:srgbClr val="CC0000"/>
                </a:solidFill>
              </a:rPr>
              <a:t>messages</a:t>
            </a:r>
            <a:r>
              <a:rPr lang="en"/>
              <a:t> (cf. H(</a:t>
            </a:r>
            <a:r>
              <a:rPr lang="en">
                <a:solidFill>
                  <a:srgbClr val="38761D"/>
                </a:solidFill>
              </a:rPr>
              <a:t>msg</a:t>
            </a:r>
            <a:r>
              <a:rPr lang="en"/>
              <a:t>, ctr)&lt;T)</a:t>
            </a:r>
            <a:br>
              <a:rPr lang="en"/>
            </a:b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8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p5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Usual approach in (</a:t>
            </a:r>
            <a:r>
              <a:rPr lang="en"/>
              <a:t>permissioned) </a:t>
            </a:r>
            <a:r>
              <a:rPr lang="en"/>
              <a:t>consensus</a:t>
            </a:r>
            <a:endParaRPr/>
          </a:p>
        </p:txBody>
      </p:sp>
      <p:sp>
        <p:nvSpPr>
          <p:cNvPr id="1070" name="Google Shape;1070;p59"/>
          <p:cNvSpPr txBox="1"/>
          <p:nvPr>
            <p:ph idx="1" type="body"/>
          </p:nvPr>
        </p:nvSpPr>
        <p:spPr>
          <a:xfrm>
            <a:off x="295414" y="1058427"/>
            <a:ext cx="8520600" cy="81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700">
                <a:solidFill>
                  <a:srgbClr val="666666"/>
                </a:solidFill>
              </a:rPr>
              <a:t>[Lamport 83, Feldman-Micalli 97,…]</a:t>
            </a:r>
            <a:endParaRPr sz="1700">
              <a:solidFill>
                <a:srgbClr val="666666"/>
              </a:solidFill>
            </a:endParaRPr>
          </a:p>
        </p:txBody>
      </p:sp>
      <p:sp>
        <p:nvSpPr>
          <p:cNvPr id="1071" name="Google Shape;1071;p59"/>
          <p:cNvSpPr/>
          <p:nvPr/>
        </p:nvSpPr>
        <p:spPr>
          <a:xfrm>
            <a:off x="875288" y="1872017"/>
            <a:ext cx="1787400" cy="11007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Source Code Pro"/>
                <a:ea typeface="Source Code Pro"/>
                <a:cs typeface="Source Code Pro"/>
                <a:sym typeface="Source Code Pro"/>
              </a:rPr>
              <a:t>Weak</a:t>
            </a:r>
            <a:br>
              <a:rPr lang="en" sz="1600">
                <a:latin typeface="Source Code Pro"/>
                <a:ea typeface="Source Code Pro"/>
                <a:cs typeface="Source Code Pro"/>
                <a:sym typeface="Source Code Pro"/>
              </a:rPr>
            </a:br>
            <a:r>
              <a:rPr lang="en" sz="1600">
                <a:latin typeface="Source Code Pro"/>
                <a:ea typeface="Source Code Pro"/>
                <a:cs typeface="Source Code Pro"/>
                <a:sym typeface="Source Code Pro"/>
              </a:rPr>
              <a:t>Consensus</a:t>
            </a:r>
            <a:endParaRPr sz="16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072" name="Google Shape;1072;p59"/>
          <p:cNvSpPr/>
          <p:nvPr/>
        </p:nvSpPr>
        <p:spPr>
          <a:xfrm>
            <a:off x="3662033" y="1872017"/>
            <a:ext cx="1787400" cy="1100700"/>
          </a:xfrm>
          <a:prstGeom prst="roundRect">
            <a:avLst>
              <a:gd fmla="val 16667" name="adj"/>
            </a:avLst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Source Code Pro"/>
                <a:ea typeface="Source Code Pro"/>
                <a:cs typeface="Source Code Pro"/>
                <a:sym typeface="Source Code Pro"/>
              </a:rPr>
              <a:t>Graded</a:t>
            </a:r>
            <a:br>
              <a:rPr lang="en" sz="1600">
                <a:latin typeface="Source Code Pro"/>
                <a:ea typeface="Source Code Pro"/>
                <a:cs typeface="Source Code Pro"/>
                <a:sym typeface="Source Code Pro"/>
              </a:rPr>
            </a:br>
            <a:r>
              <a:rPr lang="en" sz="1600">
                <a:latin typeface="Source Code Pro"/>
                <a:ea typeface="Source Code Pro"/>
                <a:cs typeface="Source Code Pro"/>
                <a:sym typeface="Source Code Pro"/>
              </a:rPr>
              <a:t>Consensus</a:t>
            </a:r>
            <a:endParaRPr sz="16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073" name="Google Shape;1073;p59"/>
          <p:cNvSpPr/>
          <p:nvPr/>
        </p:nvSpPr>
        <p:spPr>
          <a:xfrm>
            <a:off x="6481316" y="1881831"/>
            <a:ext cx="1787400" cy="1100700"/>
          </a:xfrm>
          <a:prstGeom prst="roundRect">
            <a:avLst>
              <a:gd fmla="val 16667" name="adj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Source Code Pro"/>
                <a:ea typeface="Source Code Pro"/>
                <a:cs typeface="Source Code Pro"/>
                <a:sym typeface="Source Code Pro"/>
              </a:rPr>
              <a:t>Full</a:t>
            </a:r>
            <a:br>
              <a:rPr lang="en" sz="1600">
                <a:latin typeface="Source Code Pro"/>
                <a:ea typeface="Source Code Pro"/>
                <a:cs typeface="Source Code Pro"/>
                <a:sym typeface="Source Code Pro"/>
              </a:rPr>
            </a:br>
            <a:r>
              <a:rPr lang="en" sz="1600">
                <a:latin typeface="Source Code Pro"/>
                <a:ea typeface="Source Code Pro"/>
                <a:cs typeface="Source Code Pro"/>
                <a:sym typeface="Source Code Pro"/>
              </a:rPr>
              <a:t>Consensus</a:t>
            </a:r>
            <a:endParaRPr sz="16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1074" name="Google Shape;1074;p59"/>
          <p:cNvCxnSpPr>
            <a:stCxn id="1071" idx="3"/>
            <a:endCxn id="1072" idx="1"/>
          </p:cNvCxnSpPr>
          <p:nvPr/>
        </p:nvCxnSpPr>
        <p:spPr>
          <a:xfrm>
            <a:off x="2662688" y="2422367"/>
            <a:ext cx="999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75" name="Google Shape;1075;p59"/>
          <p:cNvCxnSpPr>
            <a:stCxn id="1072" idx="3"/>
            <a:endCxn id="1073" idx="1"/>
          </p:cNvCxnSpPr>
          <p:nvPr/>
        </p:nvCxnSpPr>
        <p:spPr>
          <a:xfrm>
            <a:off x="5449433" y="2422367"/>
            <a:ext cx="1032000" cy="9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76" name="Google Shape;1076;p59"/>
          <p:cNvSpPr txBox="1"/>
          <p:nvPr>
            <p:ph idx="1" type="body"/>
          </p:nvPr>
        </p:nvSpPr>
        <p:spPr>
          <a:xfrm>
            <a:off x="601250" y="3268525"/>
            <a:ext cx="2335500" cy="733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∃y∀P:out</a:t>
            </a:r>
            <a:r>
              <a:rPr baseline="-25000" lang="en" sz="1600"/>
              <a:t>P</a:t>
            </a:r>
            <a:r>
              <a:rPr lang="en" sz="1600"/>
              <a:t>∈ {y,⊥}</a:t>
            </a:r>
            <a:br>
              <a:rPr lang="en" sz="1600"/>
            </a:br>
            <a:endParaRPr sz="1600"/>
          </a:p>
        </p:txBody>
      </p:sp>
      <p:sp>
        <p:nvSpPr>
          <p:cNvPr id="1077" name="Google Shape;1077;p59"/>
          <p:cNvSpPr txBox="1"/>
          <p:nvPr>
            <p:ph idx="1" type="body"/>
          </p:nvPr>
        </p:nvSpPr>
        <p:spPr>
          <a:xfrm>
            <a:off x="3419100" y="3268525"/>
            <a:ext cx="2305800" cy="733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∃P:out</a:t>
            </a:r>
            <a:r>
              <a:rPr baseline="-25000" lang="en" sz="1600"/>
              <a:t>P</a:t>
            </a:r>
            <a:r>
              <a:rPr lang="en" sz="1600"/>
              <a:t>=(y,1) ⇒ </a:t>
            </a:r>
            <a:br>
              <a:rPr lang="en" sz="1600"/>
            </a:br>
            <a:r>
              <a:rPr lang="en" sz="1600"/>
              <a:t>∀P’:out</a:t>
            </a:r>
            <a:r>
              <a:rPr baseline="-25000" lang="en" sz="1600"/>
              <a:t>P’</a:t>
            </a:r>
            <a:r>
              <a:rPr lang="en" sz="1600"/>
              <a:t>=(y,0⋁1)</a:t>
            </a:r>
            <a:endParaRPr sz="1600"/>
          </a:p>
        </p:txBody>
      </p:sp>
      <p:sp>
        <p:nvSpPr>
          <p:cNvPr id="1078" name="Google Shape;1078;p59"/>
          <p:cNvSpPr txBox="1"/>
          <p:nvPr>
            <p:ph idx="1" type="body"/>
          </p:nvPr>
        </p:nvSpPr>
        <p:spPr>
          <a:xfrm>
            <a:off x="6481325" y="3268525"/>
            <a:ext cx="1787400" cy="733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∃y</a:t>
            </a:r>
            <a:r>
              <a:rPr lang="en" sz="1600"/>
              <a:t>∀P: </a:t>
            </a:r>
            <a:r>
              <a:rPr lang="en" sz="1600"/>
              <a:t>out</a:t>
            </a:r>
            <a:r>
              <a:rPr baseline="-25000" lang="en" sz="1600"/>
              <a:t>P</a:t>
            </a:r>
            <a:r>
              <a:rPr lang="en" sz="1600"/>
              <a:t>=y</a:t>
            </a:r>
            <a:br>
              <a:rPr lang="en" sz="1600"/>
            </a:br>
            <a:endParaRPr sz="1600"/>
          </a:p>
        </p:txBody>
      </p:sp>
      <p:sp>
        <p:nvSpPr>
          <p:cNvPr id="1079" name="Google Shape;1079;p59"/>
          <p:cNvSpPr txBox="1"/>
          <p:nvPr>
            <p:ph idx="1" type="body"/>
          </p:nvPr>
        </p:nvSpPr>
        <p:spPr>
          <a:xfrm>
            <a:off x="540300" y="4505275"/>
            <a:ext cx="8520600" cy="81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security based on counting votes ⇒ </a:t>
            </a:r>
            <a:r>
              <a:rPr lang="en">
                <a:solidFill>
                  <a:srgbClr val="CC0000"/>
                </a:solidFill>
              </a:rPr>
              <a:t>s</a:t>
            </a:r>
            <a:r>
              <a:rPr lang="en">
                <a:solidFill>
                  <a:srgbClr val="CC0000"/>
                </a:solidFill>
              </a:rPr>
              <a:t>ybil attack</a:t>
            </a:r>
            <a:endParaRPr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3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Google Shape;1084;p60"/>
          <p:cNvSpPr/>
          <p:nvPr/>
        </p:nvSpPr>
        <p:spPr>
          <a:xfrm>
            <a:off x="79325" y="2066375"/>
            <a:ext cx="1523100" cy="9378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Weak</a:t>
            </a:r>
            <a:br>
              <a:rPr lang="en">
                <a:latin typeface="Source Code Pro"/>
                <a:ea typeface="Source Code Pro"/>
                <a:cs typeface="Source Code Pro"/>
                <a:sym typeface="Source Code Pro"/>
              </a:rPr>
            </a:b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Consensus</a:t>
            </a:r>
            <a:endParaRPr>
              <a:solidFill>
                <a:srgbClr val="CC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085" name="Google Shape;1085;p60"/>
          <p:cNvSpPr/>
          <p:nvPr/>
        </p:nvSpPr>
        <p:spPr>
          <a:xfrm>
            <a:off x="6344503" y="1949129"/>
            <a:ext cx="2543925" cy="1733700"/>
          </a:xfrm>
          <a:custGeom>
            <a:rect b="b" l="l" r="r" t="t"/>
            <a:pathLst>
              <a:path extrusionOk="0" h="69348" w="101757">
                <a:moveTo>
                  <a:pt x="39885" y="1367"/>
                </a:moveTo>
                <a:cubicBezTo>
                  <a:pt x="33628" y="2897"/>
                  <a:pt x="15365" y="5585"/>
                  <a:pt x="8737" y="9432"/>
                </a:cubicBezTo>
                <a:cubicBezTo>
                  <a:pt x="2109" y="13279"/>
                  <a:pt x="580" y="18516"/>
                  <a:pt x="116" y="24449"/>
                </a:cubicBezTo>
                <a:cubicBezTo>
                  <a:pt x="-347" y="30382"/>
                  <a:pt x="3499" y="39328"/>
                  <a:pt x="5956" y="45029"/>
                </a:cubicBezTo>
                <a:cubicBezTo>
                  <a:pt x="8413" y="50730"/>
                  <a:pt x="9989" y="54670"/>
                  <a:pt x="14856" y="58656"/>
                </a:cubicBezTo>
                <a:cubicBezTo>
                  <a:pt x="19723" y="62642"/>
                  <a:pt x="26582" y="67741"/>
                  <a:pt x="35157" y="68946"/>
                </a:cubicBezTo>
                <a:cubicBezTo>
                  <a:pt x="43732" y="70151"/>
                  <a:pt x="58101" y="68158"/>
                  <a:pt x="66305" y="65887"/>
                </a:cubicBezTo>
                <a:cubicBezTo>
                  <a:pt x="74509" y="63616"/>
                  <a:pt x="78912" y="58425"/>
                  <a:pt x="84381" y="55319"/>
                </a:cubicBezTo>
                <a:cubicBezTo>
                  <a:pt x="89850" y="52214"/>
                  <a:pt x="96247" y="50499"/>
                  <a:pt x="99121" y="47254"/>
                </a:cubicBezTo>
                <a:cubicBezTo>
                  <a:pt x="101995" y="44010"/>
                  <a:pt x="101902" y="40116"/>
                  <a:pt x="101624" y="35852"/>
                </a:cubicBezTo>
                <a:cubicBezTo>
                  <a:pt x="101346" y="31588"/>
                  <a:pt x="99770" y="25747"/>
                  <a:pt x="97452" y="21668"/>
                </a:cubicBezTo>
                <a:cubicBezTo>
                  <a:pt x="95134" y="17589"/>
                  <a:pt x="91704" y="14531"/>
                  <a:pt x="87718" y="11379"/>
                </a:cubicBezTo>
                <a:cubicBezTo>
                  <a:pt x="83732" y="8227"/>
                  <a:pt x="78773" y="4611"/>
                  <a:pt x="73535" y="2757"/>
                </a:cubicBezTo>
                <a:cubicBezTo>
                  <a:pt x="68298" y="903"/>
                  <a:pt x="60835" y="672"/>
                  <a:pt x="56293" y="255"/>
                </a:cubicBezTo>
                <a:cubicBezTo>
                  <a:pt x="51751" y="-162"/>
                  <a:pt x="49016" y="70"/>
                  <a:pt x="46281" y="255"/>
                </a:cubicBezTo>
                <a:cubicBezTo>
                  <a:pt x="43546" y="440"/>
                  <a:pt x="46142" y="-162"/>
                  <a:pt x="39885" y="1367"/>
                </a:cubicBezTo>
                <a:close/>
              </a:path>
            </a:pathLst>
          </a:cu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86" name="Google Shape;1086;p60"/>
          <p:cNvSpPr txBox="1"/>
          <p:nvPr/>
        </p:nvSpPr>
        <p:spPr>
          <a:xfrm>
            <a:off x="6705300" y="2366250"/>
            <a:ext cx="22095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Source Code Pro"/>
                <a:ea typeface="Source Code Pro"/>
                <a:cs typeface="Source Code Pro"/>
                <a:sym typeface="Source Code Pro"/>
              </a:rPr>
              <a:t>Diffusion</a:t>
            </a:r>
            <a:br>
              <a:rPr lang="en" sz="1800">
                <a:latin typeface="Source Code Pro"/>
                <a:ea typeface="Source Code Pro"/>
                <a:cs typeface="Source Code Pro"/>
                <a:sym typeface="Source Code Pro"/>
              </a:rPr>
            </a:br>
            <a:r>
              <a:rPr lang="en" sz="1800">
                <a:latin typeface="Source Code Pro"/>
                <a:ea typeface="Source Code Pro"/>
                <a:cs typeface="Source Code Pro"/>
                <a:sym typeface="Source Code Pro"/>
              </a:rPr>
              <a:t>Network</a:t>
            </a: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087" name="Google Shape;1087;p60"/>
          <p:cNvSpPr txBox="1"/>
          <p:nvPr/>
        </p:nvSpPr>
        <p:spPr>
          <a:xfrm>
            <a:off x="795190" y="4153000"/>
            <a:ext cx="6271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Source Code Pro"/>
                <a:ea typeface="Source Code Pro"/>
                <a:cs typeface="Source Code Pro"/>
                <a:sym typeface="Source Code Pro"/>
              </a:rPr>
              <a:t>Output b’, if majority agrees (from round 1)</a:t>
            </a: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Source Code Pro"/>
                <a:ea typeface="Source Code Pro"/>
                <a:cs typeface="Source Code Pro"/>
                <a:sym typeface="Source Code Pro"/>
              </a:rPr>
              <a:t>Else ⊥</a:t>
            </a: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1088" name="Google Shape;1088;p60"/>
          <p:cNvCxnSpPr/>
          <p:nvPr/>
        </p:nvCxnSpPr>
        <p:spPr>
          <a:xfrm>
            <a:off x="4171175" y="2599100"/>
            <a:ext cx="1913400" cy="0"/>
          </a:xfrm>
          <a:prstGeom prst="straightConnector1">
            <a:avLst/>
          </a:prstGeom>
          <a:noFill/>
          <a:ln cap="flat" cmpd="sng" w="9525">
            <a:solidFill>
              <a:srgbClr val="21212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89" name="Google Shape;1089;p60"/>
          <p:cNvCxnSpPr/>
          <p:nvPr/>
        </p:nvCxnSpPr>
        <p:spPr>
          <a:xfrm>
            <a:off x="4171175" y="3030425"/>
            <a:ext cx="1913400" cy="0"/>
          </a:xfrm>
          <a:prstGeom prst="straightConnector1">
            <a:avLst/>
          </a:prstGeom>
          <a:noFill/>
          <a:ln cap="flat" cmpd="sng" w="9525">
            <a:solidFill>
              <a:srgbClr val="212121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1090" name="Google Shape;1090;p60"/>
          <p:cNvCxnSpPr/>
          <p:nvPr/>
        </p:nvCxnSpPr>
        <p:spPr>
          <a:xfrm>
            <a:off x="2184175" y="3323750"/>
            <a:ext cx="0" cy="714300"/>
          </a:xfrm>
          <a:prstGeom prst="straightConnector1">
            <a:avLst/>
          </a:prstGeom>
          <a:noFill/>
          <a:ln cap="flat" cmpd="sng" w="9525">
            <a:solidFill>
              <a:srgbClr val="21212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91" name="Google Shape;1091;p60"/>
          <p:cNvSpPr/>
          <p:nvPr/>
        </p:nvSpPr>
        <p:spPr>
          <a:xfrm>
            <a:off x="2683238" y="614450"/>
            <a:ext cx="3882000" cy="313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12121"/>
                </a:solidFill>
              </a:rPr>
              <a:t>x</a:t>
            </a:r>
            <a:r>
              <a:rPr baseline="-25000" lang="en">
                <a:solidFill>
                  <a:srgbClr val="212121"/>
                </a:solidFill>
              </a:rPr>
              <a:t>1</a:t>
            </a:r>
            <a:r>
              <a:rPr lang="en">
                <a:solidFill>
                  <a:srgbClr val="212121"/>
                </a:solidFill>
              </a:rPr>
              <a:t> | x</a:t>
            </a:r>
            <a:r>
              <a:rPr baseline="-25000" lang="en">
                <a:solidFill>
                  <a:srgbClr val="212121"/>
                </a:solidFill>
              </a:rPr>
              <a:t>2</a:t>
            </a:r>
            <a:r>
              <a:rPr lang="en">
                <a:solidFill>
                  <a:srgbClr val="212121"/>
                </a:solidFill>
              </a:rPr>
              <a:t> | x</a:t>
            </a:r>
            <a:r>
              <a:rPr baseline="-25000" lang="en">
                <a:solidFill>
                  <a:srgbClr val="212121"/>
                </a:solidFill>
              </a:rPr>
              <a:t>3</a:t>
            </a:r>
            <a:r>
              <a:rPr lang="en">
                <a:solidFill>
                  <a:srgbClr val="212121"/>
                </a:solidFill>
              </a:rPr>
              <a:t> |      …  |  x</a:t>
            </a:r>
            <a:r>
              <a:rPr baseline="-25000" lang="en">
                <a:solidFill>
                  <a:srgbClr val="212121"/>
                </a:solidFill>
              </a:rPr>
              <a:t>m/2</a:t>
            </a:r>
            <a:r>
              <a:rPr lang="en">
                <a:solidFill>
                  <a:srgbClr val="212121"/>
                </a:solidFill>
              </a:rPr>
              <a:t> | x</a:t>
            </a:r>
            <a:r>
              <a:rPr baseline="-25000" lang="en">
                <a:solidFill>
                  <a:srgbClr val="212121"/>
                </a:solidFill>
              </a:rPr>
              <a:t>m/2+1</a:t>
            </a:r>
            <a:r>
              <a:rPr lang="en">
                <a:solidFill>
                  <a:srgbClr val="212121"/>
                </a:solidFill>
              </a:rPr>
              <a:t> |        …      |  x</a:t>
            </a:r>
            <a:r>
              <a:rPr baseline="-25000" lang="en">
                <a:solidFill>
                  <a:srgbClr val="212121"/>
                </a:solidFill>
              </a:rPr>
              <a:t>m</a:t>
            </a:r>
            <a:r>
              <a:rPr lang="en">
                <a:solidFill>
                  <a:srgbClr val="212121"/>
                </a:solidFill>
              </a:rPr>
              <a:t> </a:t>
            </a:r>
            <a:endParaRPr>
              <a:solidFill>
                <a:srgbClr val="212121"/>
              </a:solidFill>
            </a:endParaRPr>
          </a:p>
        </p:txBody>
      </p:sp>
      <p:pic>
        <p:nvPicPr>
          <p:cNvPr id="1092" name="Google Shape;1092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18788" y="257150"/>
            <a:ext cx="1480975" cy="148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93" name="Google Shape;1093;p60"/>
          <p:cNvSpPr/>
          <p:nvPr/>
        </p:nvSpPr>
        <p:spPr>
          <a:xfrm>
            <a:off x="2683238" y="1362525"/>
            <a:ext cx="3882000" cy="313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  |  0 | </a:t>
            </a:r>
            <a:r>
              <a:rPr baseline="-25000" lang="en"/>
              <a:t>  </a:t>
            </a:r>
            <a:r>
              <a:rPr lang="en"/>
              <a:t>    …        | 0 |</a:t>
            </a:r>
            <a:r>
              <a:rPr baseline="-25000" lang="en"/>
              <a:t> </a:t>
            </a:r>
            <a:r>
              <a:rPr lang="en"/>
              <a:t>0 | 1 |  1 |        …      |  1 </a:t>
            </a:r>
            <a:endParaRPr/>
          </a:p>
        </p:txBody>
      </p:sp>
      <p:cxnSp>
        <p:nvCxnSpPr>
          <p:cNvPr id="1094" name="Google Shape;1094;p60"/>
          <p:cNvCxnSpPr/>
          <p:nvPr/>
        </p:nvCxnSpPr>
        <p:spPr>
          <a:xfrm>
            <a:off x="4622163" y="985700"/>
            <a:ext cx="0" cy="306300"/>
          </a:xfrm>
          <a:prstGeom prst="straightConnector1">
            <a:avLst/>
          </a:prstGeom>
          <a:noFill/>
          <a:ln cap="flat" cmpd="sng" w="9525">
            <a:solidFill>
              <a:srgbClr val="38761D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95" name="Google Shape;1095;p60"/>
          <p:cNvSpPr txBox="1"/>
          <p:nvPr/>
        </p:nvSpPr>
        <p:spPr>
          <a:xfrm>
            <a:off x="4692338" y="882075"/>
            <a:ext cx="1644900" cy="2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8761D"/>
                </a:solidFill>
              </a:rPr>
              <a:t>interpretation</a:t>
            </a:r>
            <a:endParaRPr sz="1800">
              <a:solidFill>
                <a:srgbClr val="38761D"/>
              </a:solidFill>
            </a:endParaRPr>
          </a:p>
        </p:txBody>
      </p:sp>
      <p:sp>
        <p:nvSpPr>
          <p:cNvPr id="1096" name="Google Shape;1096;p60"/>
          <p:cNvSpPr txBox="1"/>
          <p:nvPr/>
        </p:nvSpPr>
        <p:spPr>
          <a:xfrm>
            <a:off x="2570125" y="2250300"/>
            <a:ext cx="16449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Source Code Pro"/>
                <a:ea typeface="Source Code Pro"/>
                <a:cs typeface="Source Code Pro"/>
                <a:sym typeface="Source Code Pro"/>
              </a:rPr>
              <a:t>i←[m/2]</a:t>
            </a: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Source Code Pro"/>
                <a:ea typeface="Source Code Pro"/>
                <a:cs typeface="Source Code Pro"/>
                <a:sym typeface="Source Code Pro"/>
              </a:rPr>
              <a:t>y</a:t>
            </a:r>
            <a:r>
              <a:rPr baseline="-25000" lang="en" sz="1800">
                <a:latin typeface="Source Code Pro"/>
                <a:ea typeface="Source Code Pro"/>
                <a:cs typeface="Source Code Pro"/>
                <a:sym typeface="Source Code Pro"/>
              </a:rPr>
              <a:t>i</a:t>
            </a:r>
            <a:r>
              <a:rPr lang="en" sz="1800">
                <a:latin typeface="Source Code Pro"/>
                <a:ea typeface="Source Code Pro"/>
                <a:cs typeface="Source Code Pro"/>
                <a:sym typeface="Source Code Pro"/>
              </a:rPr>
              <a:t>:=PoW(x</a:t>
            </a:r>
            <a:r>
              <a:rPr baseline="-25000" lang="en" sz="1800">
                <a:latin typeface="Source Code Pro"/>
                <a:ea typeface="Source Code Pro"/>
                <a:cs typeface="Source Code Pro"/>
                <a:sym typeface="Source Code Pro"/>
              </a:rPr>
              <a:t>i</a:t>
            </a:r>
            <a:r>
              <a:rPr lang="en" sz="1800">
                <a:latin typeface="Source Code Pro"/>
                <a:ea typeface="Source Code Pro"/>
                <a:cs typeface="Source Code Pro"/>
                <a:sym typeface="Source Code Pro"/>
              </a:rPr>
              <a:t>)</a:t>
            </a: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097" name="Google Shape;1097;p60"/>
          <p:cNvSpPr txBox="1"/>
          <p:nvPr/>
        </p:nvSpPr>
        <p:spPr>
          <a:xfrm>
            <a:off x="4423712" y="2169450"/>
            <a:ext cx="1589700" cy="2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Source Code Pro"/>
                <a:ea typeface="Source Code Pro"/>
                <a:cs typeface="Source Code Pro"/>
                <a:sym typeface="Source Code Pro"/>
              </a:rPr>
              <a:t>(b, i, y</a:t>
            </a:r>
            <a:r>
              <a:rPr baseline="-25000" lang="en" sz="1600">
                <a:latin typeface="Source Code Pro"/>
                <a:ea typeface="Source Code Pro"/>
                <a:cs typeface="Source Code Pro"/>
                <a:sym typeface="Source Code Pro"/>
              </a:rPr>
              <a:t>i</a:t>
            </a:r>
            <a:r>
              <a:rPr lang="en" sz="1600">
                <a:latin typeface="Source Code Pro"/>
                <a:ea typeface="Source Code Pro"/>
                <a:cs typeface="Source Code Pro"/>
                <a:sym typeface="Source Code Pro"/>
              </a:rPr>
              <a:t> )</a:t>
            </a:r>
            <a:endParaRPr sz="16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098" name="Google Shape;1098;p60"/>
          <p:cNvSpPr txBox="1"/>
          <p:nvPr/>
        </p:nvSpPr>
        <p:spPr>
          <a:xfrm>
            <a:off x="4166586" y="2599100"/>
            <a:ext cx="2199900" cy="2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1212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(( b</a:t>
            </a:r>
            <a:r>
              <a:rPr baseline="-25000" lang="en" sz="1600">
                <a:solidFill>
                  <a:srgbClr val="21212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j</a:t>
            </a:r>
            <a:r>
              <a:rPr lang="en" sz="1600">
                <a:solidFill>
                  <a:srgbClr val="21212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, j, y</a:t>
            </a:r>
            <a:r>
              <a:rPr baseline="-25000" lang="en" sz="1600">
                <a:solidFill>
                  <a:srgbClr val="21212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j</a:t>
            </a:r>
            <a:r>
              <a:rPr lang="en" sz="1600">
                <a:solidFill>
                  <a:srgbClr val="21212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))</a:t>
            </a:r>
            <a:r>
              <a:rPr baseline="-25000" lang="en" sz="1600">
                <a:solidFill>
                  <a:srgbClr val="212121"/>
                </a:solidFill>
              </a:rPr>
              <a:t>j</a:t>
            </a:r>
            <a:endParaRPr baseline="-25000" sz="1600">
              <a:solidFill>
                <a:srgbClr val="212121"/>
              </a:solidFill>
            </a:endParaRPr>
          </a:p>
        </p:txBody>
      </p:sp>
      <p:cxnSp>
        <p:nvCxnSpPr>
          <p:cNvPr id="1099" name="Google Shape;1099;p60"/>
          <p:cNvCxnSpPr/>
          <p:nvPr/>
        </p:nvCxnSpPr>
        <p:spPr>
          <a:xfrm>
            <a:off x="4171175" y="3362275"/>
            <a:ext cx="1913400" cy="0"/>
          </a:xfrm>
          <a:prstGeom prst="straightConnector1">
            <a:avLst/>
          </a:prstGeom>
          <a:noFill/>
          <a:ln cap="flat" cmpd="sng" w="9525">
            <a:solidFill>
              <a:srgbClr val="21212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00" name="Google Shape;1100;p60"/>
          <p:cNvCxnSpPr/>
          <p:nvPr/>
        </p:nvCxnSpPr>
        <p:spPr>
          <a:xfrm>
            <a:off x="4171175" y="3488800"/>
            <a:ext cx="1913400" cy="0"/>
          </a:xfrm>
          <a:prstGeom prst="straightConnector1">
            <a:avLst/>
          </a:prstGeom>
          <a:noFill/>
          <a:ln cap="flat" cmpd="sng" w="9525">
            <a:solidFill>
              <a:srgbClr val="212121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1101" name="Google Shape;1101;p60"/>
          <p:cNvSpPr txBox="1"/>
          <p:nvPr/>
        </p:nvSpPr>
        <p:spPr>
          <a:xfrm>
            <a:off x="4600975" y="3008825"/>
            <a:ext cx="993600" cy="2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Source Code Pro"/>
                <a:ea typeface="Source Code Pro"/>
                <a:cs typeface="Source Code Pro"/>
                <a:sym typeface="Source Code Pro"/>
              </a:rPr>
              <a:t>resend</a:t>
            </a:r>
            <a:endParaRPr sz="1600"/>
          </a:p>
        </p:txBody>
      </p:sp>
      <p:sp>
        <p:nvSpPr>
          <p:cNvPr id="1102" name="Google Shape;1102;p60"/>
          <p:cNvSpPr txBox="1"/>
          <p:nvPr/>
        </p:nvSpPr>
        <p:spPr>
          <a:xfrm>
            <a:off x="1505263" y="477450"/>
            <a:ext cx="2115300" cy="2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8761D"/>
                </a:solidFill>
              </a:rPr>
              <a:t>PoWs</a:t>
            </a:r>
            <a:endParaRPr sz="1800">
              <a:solidFill>
                <a:srgbClr val="38761D"/>
              </a:solidFill>
            </a:endParaRPr>
          </a:p>
        </p:txBody>
      </p:sp>
      <p:cxnSp>
        <p:nvCxnSpPr>
          <p:cNvPr id="1103" name="Google Shape;1103;p60"/>
          <p:cNvCxnSpPr/>
          <p:nvPr/>
        </p:nvCxnSpPr>
        <p:spPr>
          <a:xfrm>
            <a:off x="2300413" y="730650"/>
            <a:ext cx="300600" cy="0"/>
          </a:xfrm>
          <a:prstGeom prst="straightConnector1">
            <a:avLst/>
          </a:prstGeom>
          <a:noFill/>
          <a:ln cap="flat" cmpd="sng" w="9525">
            <a:solidFill>
              <a:srgbClr val="38761D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04" name="Google Shape;1104;p60"/>
          <p:cNvSpPr txBox="1"/>
          <p:nvPr/>
        </p:nvSpPr>
        <p:spPr>
          <a:xfrm>
            <a:off x="2038663" y="1620450"/>
            <a:ext cx="2115300" cy="2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8761D"/>
                </a:solidFill>
              </a:rPr>
              <a:t>vote</a:t>
            </a:r>
            <a:endParaRPr sz="1800">
              <a:solidFill>
                <a:srgbClr val="38761D"/>
              </a:solidFill>
            </a:endParaRPr>
          </a:p>
        </p:txBody>
      </p:sp>
      <p:sp>
        <p:nvSpPr>
          <p:cNvPr id="1105" name="Google Shape;1105;p60"/>
          <p:cNvSpPr txBox="1"/>
          <p:nvPr/>
        </p:nvSpPr>
        <p:spPr>
          <a:xfrm>
            <a:off x="6991663" y="3754050"/>
            <a:ext cx="2115300" cy="2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8761D"/>
                </a:solidFill>
              </a:rPr>
              <a:t>consistent view</a:t>
            </a:r>
            <a:endParaRPr sz="1800">
              <a:solidFill>
                <a:srgbClr val="38761D"/>
              </a:solidFill>
            </a:endParaRPr>
          </a:p>
        </p:txBody>
      </p:sp>
      <p:cxnSp>
        <p:nvCxnSpPr>
          <p:cNvPr id="1106" name="Google Shape;1106;p60"/>
          <p:cNvCxnSpPr/>
          <p:nvPr/>
        </p:nvCxnSpPr>
        <p:spPr>
          <a:xfrm rot="10800000">
            <a:off x="6277388" y="3622925"/>
            <a:ext cx="636900" cy="295800"/>
          </a:xfrm>
          <a:prstGeom prst="straightConnector1">
            <a:avLst/>
          </a:prstGeom>
          <a:noFill/>
          <a:ln cap="flat" cmpd="sng" w="9525">
            <a:solidFill>
              <a:srgbClr val="38761D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07" name="Google Shape;1107;p60"/>
          <p:cNvCxnSpPr/>
          <p:nvPr/>
        </p:nvCxnSpPr>
        <p:spPr>
          <a:xfrm>
            <a:off x="2681213" y="1979600"/>
            <a:ext cx="295800" cy="318600"/>
          </a:xfrm>
          <a:prstGeom prst="straightConnector1">
            <a:avLst/>
          </a:prstGeom>
          <a:noFill/>
          <a:ln cap="flat" cmpd="sng" w="9525">
            <a:solidFill>
              <a:srgbClr val="38761D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08" name="Google Shape;1108;p60"/>
          <p:cNvSpPr/>
          <p:nvPr/>
        </p:nvSpPr>
        <p:spPr>
          <a:xfrm>
            <a:off x="1835700" y="2349400"/>
            <a:ext cx="738900" cy="738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Source Code Pro"/>
                <a:ea typeface="Source Code Pro"/>
                <a:cs typeface="Source Code Pro"/>
                <a:sym typeface="Source Code Pro"/>
              </a:rPr>
              <a:t>P(0)</a:t>
            </a:r>
            <a:endParaRPr sz="16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2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p61"/>
          <p:cNvSpPr/>
          <p:nvPr/>
        </p:nvSpPr>
        <p:spPr>
          <a:xfrm>
            <a:off x="79325" y="2066375"/>
            <a:ext cx="1523100" cy="9378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Weak</a:t>
            </a:r>
            <a:br>
              <a:rPr lang="en">
                <a:latin typeface="Source Code Pro"/>
                <a:ea typeface="Source Code Pro"/>
                <a:cs typeface="Source Code Pro"/>
                <a:sym typeface="Source Code Pro"/>
              </a:rPr>
            </a:b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Consensus</a:t>
            </a:r>
            <a:endParaRPr>
              <a:solidFill>
                <a:srgbClr val="CC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114" name="Google Shape;1114;p61"/>
          <p:cNvSpPr/>
          <p:nvPr/>
        </p:nvSpPr>
        <p:spPr>
          <a:xfrm>
            <a:off x="6344503" y="1949129"/>
            <a:ext cx="2543925" cy="1733700"/>
          </a:xfrm>
          <a:custGeom>
            <a:rect b="b" l="l" r="r" t="t"/>
            <a:pathLst>
              <a:path extrusionOk="0" h="69348" w="101757">
                <a:moveTo>
                  <a:pt x="39885" y="1367"/>
                </a:moveTo>
                <a:cubicBezTo>
                  <a:pt x="33628" y="2897"/>
                  <a:pt x="15365" y="5585"/>
                  <a:pt x="8737" y="9432"/>
                </a:cubicBezTo>
                <a:cubicBezTo>
                  <a:pt x="2109" y="13279"/>
                  <a:pt x="580" y="18516"/>
                  <a:pt x="116" y="24449"/>
                </a:cubicBezTo>
                <a:cubicBezTo>
                  <a:pt x="-347" y="30382"/>
                  <a:pt x="3499" y="39328"/>
                  <a:pt x="5956" y="45029"/>
                </a:cubicBezTo>
                <a:cubicBezTo>
                  <a:pt x="8413" y="50730"/>
                  <a:pt x="9989" y="54670"/>
                  <a:pt x="14856" y="58656"/>
                </a:cubicBezTo>
                <a:cubicBezTo>
                  <a:pt x="19723" y="62642"/>
                  <a:pt x="26582" y="67741"/>
                  <a:pt x="35157" y="68946"/>
                </a:cubicBezTo>
                <a:cubicBezTo>
                  <a:pt x="43732" y="70151"/>
                  <a:pt x="58101" y="68158"/>
                  <a:pt x="66305" y="65887"/>
                </a:cubicBezTo>
                <a:cubicBezTo>
                  <a:pt x="74509" y="63616"/>
                  <a:pt x="78912" y="58425"/>
                  <a:pt x="84381" y="55319"/>
                </a:cubicBezTo>
                <a:cubicBezTo>
                  <a:pt x="89850" y="52214"/>
                  <a:pt x="96247" y="50499"/>
                  <a:pt x="99121" y="47254"/>
                </a:cubicBezTo>
                <a:cubicBezTo>
                  <a:pt x="101995" y="44010"/>
                  <a:pt x="101902" y="40116"/>
                  <a:pt x="101624" y="35852"/>
                </a:cubicBezTo>
                <a:cubicBezTo>
                  <a:pt x="101346" y="31588"/>
                  <a:pt x="99770" y="25747"/>
                  <a:pt x="97452" y="21668"/>
                </a:cubicBezTo>
                <a:cubicBezTo>
                  <a:pt x="95134" y="17589"/>
                  <a:pt x="91704" y="14531"/>
                  <a:pt x="87718" y="11379"/>
                </a:cubicBezTo>
                <a:cubicBezTo>
                  <a:pt x="83732" y="8227"/>
                  <a:pt x="78773" y="4611"/>
                  <a:pt x="73535" y="2757"/>
                </a:cubicBezTo>
                <a:cubicBezTo>
                  <a:pt x="68298" y="903"/>
                  <a:pt x="60835" y="672"/>
                  <a:pt x="56293" y="255"/>
                </a:cubicBezTo>
                <a:cubicBezTo>
                  <a:pt x="51751" y="-162"/>
                  <a:pt x="49016" y="70"/>
                  <a:pt x="46281" y="255"/>
                </a:cubicBezTo>
                <a:cubicBezTo>
                  <a:pt x="43546" y="440"/>
                  <a:pt x="46142" y="-162"/>
                  <a:pt x="39885" y="1367"/>
                </a:cubicBezTo>
                <a:close/>
              </a:path>
            </a:pathLst>
          </a:cu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15" name="Google Shape;1115;p61"/>
          <p:cNvSpPr txBox="1"/>
          <p:nvPr/>
        </p:nvSpPr>
        <p:spPr>
          <a:xfrm>
            <a:off x="6705300" y="2366250"/>
            <a:ext cx="22095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Source Code Pro"/>
                <a:ea typeface="Source Code Pro"/>
                <a:cs typeface="Source Code Pro"/>
                <a:sym typeface="Source Code Pro"/>
              </a:rPr>
              <a:t>Diffusion</a:t>
            </a:r>
            <a:br>
              <a:rPr lang="en" sz="1800">
                <a:latin typeface="Source Code Pro"/>
                <a:ea typeface="Source Code Pro"/>
                <a:cs typeface="Source Code Pro"/>
                <a:sym typeface="Source Code Pro"/>
              </a:rPr>
            </a:br>
            <a:r>
              <a:rPr lang="en" sz="1800">
                <a:latin typeface="Source Code Pro"/>
                <a:ea typeface="Source Code Pro"/>
                <a:cs typeface="Source Code Pro"/>
                <a:sym typeface="Source Code Pro"/>
              </a:rPr>
              <a:t>Network</a:t>
            </a: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116" name="Google Shape;1116;p61"/>
          <p:cNvSpPr txBox="1"/>
          <p:nvPr/>
        </p:nvSpPr>
        <p:spPr>
          <a:xfrm>
            <a:off x="795190" y="4153000"/>
            <a:ext cx="6271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Source Code Pro"/>
                <a:ea typeface="Source Code Pro"/>
                <a:cs typeface="Source Code Pro"/>
                <a:sym typeface="Source Code Pro"/>
              </a:rPr>
              <a:t>Output b’, if majority agrees (from round 1)</a:t>
            </a: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Source Code Pro"/>
                <a:ea typeface="Source Code Pro"/>
                <a:cs typeface="Source Code Pro"/>
                <a:sym typeface="Source Code Pro"/>
              </a:rPr>
              <a:t>Else ⊥</a:t>
            </a: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1117" name="Google Shape;1117;p61"/>
          <p:cNvCxnSpPr/>
          <p:nvPr/>
        </p:nvCxnSpPr>
        <p:spPr>
          <a:xfrm>
            <a:off x="4171175" y="2599100"/>
            <a:ext cx="1913400" cy="0"/>
          </a:xfrm>
          <a:prstGeom prst="straightConnector1">
            <a:avLst/>
          </a:prstGeom>
          <a:noFill/>
          <a:ln cap="flat" cmpd="sng" w="9525">
            <a:solidFill>
              <a:srgbClr val="21212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18" name="Google Shape;1118;p61"/>
          <p:cNvCxnSpPr/>
          <p:nvPr/>
        </p:nvCxnSpPr>
        <p:spPr>
          <a:xfrm>
            <a:off x="4171175" y="3030425"/>
            <a:ext cx="1913400" cy="0"/>
          </a:xfrm>
          <a:prstGeom prst="straightConnector1">
            <a:avLst/>
          </a:prstGeom>
          <a:noFill/>
          <a:ln cap="flat" cmpd="sng" w="9525">
            <a:solidFill>
              <a:srgbClr val="212121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1119" name="Google Shape;1119;p61"/>
          <p:cNvCxnSpPr/>
          <p:nvPr/>
        </p:nvCxnSpPr>
        <p:spPr>
          <a:xfrm>
            <a:off x="2184175" y="3323750"/>
            <a:ext cx="0" cy="714300"/>
          </a:xfrm>
          <a:prstGeom prst="straightConnector1">
            <a:avLst/>
          </a:prstGeom>
          <a:noFill/>
          <a:ln cap="flat" cmpd="sng" w="9525">
            <a:solidFill>
              <a:srgbClr val="21212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20" name="Google Shape;1120;p61"/>
          <p:cNvSpPr/>
          <p:nvPr/>
        </p:nvSpPr>
        <p:spPr>
          <a:xfrm>
            <a:off x="2683238" y="614450"/>
            <a:ext cx="3882000" cy="313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12121"/>
                </a:solidFill>
              </a:rPr>
              <a:t>x</a:t>
            </a:r>
            <a:r>
              <a:rPr baseline="-25000" lang="en">
                <a:solidFill>
                  <a:srgbClr val="212121"/>
                </a:solidFill>
              </a:rPr>
              <a:t>1</a:t>
            </a:r>
            <a:r>
              <a:rPr lang="en">
                <a:solidFill>
                  <a:srgbClr val="212121"/>
                </a:solidFill>
              </a:rPr>
              <a:t> | x</a:t>
            </a:r>
            <a:r>
              <a:rPr baseline="-25000" lang="en">
                <a:solidFill>
                  <a:srgbClr val="212121"/>
                </a:solidFill>
              </a:rPr>
              <a:t>2</a:t>
            </a:r>
            <a:r>
              <a:rPr lang="en">
                <a:solidFill>
                  <a:srgbClr val="212121"/>
                </a:solidFill>
              </a:rPr>
              <a:t> | x</a:t>
            </a:r>
            <a:r>
              <a:rPr baseline="-25000" lang="en">
                <a:solidFill>
                  <a:srgbClr val="212121"/>
                </a:solidFill>
              </a:rPr>
              <a:t>3</a:t>
            </a:r>
            <a:r>
              <a:rPr lang="en">
                <a:solidFill>
                  <a:srgbClr val="212121"/>
                </a:solidFill>
              </a:rPr>
              <a:t> |      …  |  x</a:t>
            </a:r>
            <a:r>
              <a:rPr baseline="-25000" lang="en">
                <a:solidFill>
                  <a:srgbClr val="212121"/>
                </a:solidFill>
              </a:rPr>
              <a:t>m/2</a:t>
            </a:r>
            <a:r>
              <a:rPr lang="en">
                <a:solidFill>
                  <a:srgbClr val="212121"/>
                </a:solidFill>
              </a:rPr>
              <a:t> | x</a:t>
            </a:r>
            <a:r>
              <a:rPr baseline="-25000" lang="en">
                <a:solidFill>
                  <a:srgbClr val="212121"/>
                </a:solidFill>
              </a:rPr>
              <a:t>m/2+1</a:t>
            </a:r>
            <a:r>
              <a:rPr lang="en">
                <a:solidFill>
                  <a:srgbClr val="212121"/>
                </a:solidFill>
              </a:rPr>
              <a:t> |        …      |  x</a:t>
            </a:r>
            <a:r>
              <a:rPr baseline="-25000" lang="en">
                <a:solidFill>
                  <a:srgbClr val="212121"/>
                </a:solidFill>
              </a:rPr>
              <a:t>m</a:t>
            </a:r>
            <a:r>
              <a:rPr lang="en">
                <a:solidFill>
                  <a:srgbClr val="212121"/>
                </a:solidFill>
              </a:rPr>
              <a:t> </a:t>
            </a:r>
            <a:endParaRPr>
              <a:solidFill>
                <a:srgbClr val="212121"/>
              </a:solidFill>
            </a:endParaRPr>
          </a:p>
        </p:txBody>
      </p:sp>
      <p:pic>
        <p:nvPicPr>
          <p:cNvPr id="1121" name="Google Shape;1121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18788" y="257150"/>
            <a:ext cx="1480975" cy="148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122" name="Google Shape;1122;p61"/>
          <p:cNvSpPr/>
          <p:nvPr/>
        </p:nvSpPr>
        <p:spPr>
          <a:xfrm>
            <a:off x="2683238" y="1362525"/>
            <a:ext cx="3882000" cy="313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  |  0 | </a:t>
            </a:r>
            <a:r>
              <a:rPr baseline="-25000" lang="en"/>
              <a:t>  </a:t>
            </a:r>
            <a:r>
              <a:rPr lang="en"/>
              <a:t>    …        | 0 |</a:t>
            </a:r>
            <a:r>
              <a:rPr baseline="-25000" lang="en"/>
              <a:t> </a:t>
            </a:r>
            <a:r>
              <a:rPr lang="en"/>
              <a:t>0 | 1 |  1 |        …      |  1 </a:t>
            </a:r>
            <a:endParaRPr/>
          </a:p>
        </p:txBody>
      </p:sp>
      <p:sp>
        <p:nvSpPr>
          <p:cNvPr id="1123" name="Google Shape;1123;p61"/>
          <p:cNvSpPr txBox="1"/>
          <p:nvPr/>
        </p:nvSpPr>
        <p:spPr>
          <a:xfrm>
            <a:off x="2570125" y="2250300"/>
            <a:ext cx="16449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Source Code Pro"/>
                <a:ea typeface="Source Code Pro"/>
                <a:cs typeface="Source Code Pro"/>
                <a:sym typeface="Source Code Pro"/>
              </a:rPr>
              <a:t>i←[m/2]</a:t>
            </a: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Source Code Pro"/>
                <a:ea typeface="Source Code Pro"/>
                <a:cs typeface="Source Code Pro"/>
                <a:sym typeface="Source Code Pro"/>
              </a:rPr>
              <a:t>y</a:t>
            </a:r>
            <a:r>
              <a:rPr baseline="-25000" lang="en" sz="1800">
                <a:latin typeface="Source Code Pro"/>
                <a:ea typeface="Source Code Pro"/>
                <a:cs typeface="Source Code Pro"/>
                <a:sym typeface="Source Code Pro"/>
              </a:rPr>
              <a:t>i</a:t>
            </a:r>
            <a:r>
              <a:rPr lang="en" sz="1800">
                <a:latin typeface="Source Code Pro"/>
                <a:ea typeface="Source Code Pro"/>
                <a:cs typeface="Source Code Pro"/>
                <a:sym typeface="Source Code Pro"/>
              </a:rPr>
              <a:t>:=PoW(x</a:t>
            </a:r>
            <a:r>
              <a:rPr baseline="-25000" lang="en" sz="1800">
                <a:latin typeface="Source Code Pro"/>
                <a:ea typeface="Source Code Pro"/>
                <a:cs typeface="Source Code Pro"/>
                <a:sym typeface="Source Code Pro"/>
              </a:rPr>
              <a:t>i</a:t>
            </a:r>
            <a:r>
              <a:rPr lang="en" sz="1800">
                <a:latin typeface="Source Code Pro"/>
                <a:ea typeface="Source Code Pro"/>
                <a:cs typeface="Source Code Pro"/>
                <a:sym typeface="Source Code Pro"/>
              </a:rPr>
              <a:t>)</a:t>
            </a: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124" name="Google Shape;1124;p61"/>
          <p:cNvSpPr txBox="1"/>
          <p:nvPr/>
        </p:nvSpPr>
        <p:spPr>
          <a:xfrm>
            <a:off x="4423712" y="2169450"/>
            <a:ext cx="1589700" cy="2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Source Code Pro"/>
                <a:ea typeface="Source Code Pro"/>
                <a:cs typeface="Source Code Pro"/>
                <a:sym typeface="Source Code Pro"/>
              </a:rPr>
              <a:t>(b, i, y</a:t>
            </a:r>
            <a:r>
              <a:rPr baseline="-25000" lang="en" sz="1600">
                <a:latin typeface="Source Code Pro"/>
                <a:ea typeface="Source Code Pro"/>
                <a:cs typeface="Source Code Pro"/>
                <a:sym typeface="Source Code Pro"/>
              </a:rPr>
              <a:t>i</a:t>
            </a:r>
            <a:r>
              <a:rPr lang="en" sz="1600">
                <a:latin typeface="Source Code Pro"/>
                <a:ea typeface="Source Code Pro"/>
                <a:cs typeface="Source Code Pro"/>
                <a:sym typeface="Source Code Pro"/>
              </a:rPr>
              <a:t> )</a:t>
            </a:r>
            <a:endParaRPr sz="16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125" name="Google Shape;1125;p61"/>
          <p:cNvSpPr txBox="1"/>
          <p:nvPr/>
        </p:nvSpPr>
        <p:spPr>
          <a:xfrm>
            <a:off x="4166586" y="2599100"/>
            <a:ext cx="2199900" cy="2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1212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(( b</a:t>
            </a:r>
            <a:r>
              <a:rPr baseline="-25000" lang="en" sz="1600">
                <a:solidFill>
                  <a:srgbClr val="21212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j</a:t>
            </a:r>
            <a:r>
              <a:rPr lang="en" sz="1600">
                <a:solidFill>
                  <a:srgbClr val="21212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, j, y</a:t>
            </a:r>
            <a:r>
              <a:rPr baseline="-25000" lang="en" sz="1600">
                <a:solidFill>
                  <a:srgbClr val="21212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j</a:t>
            </a:r>
            <a:r>
              <a:rPr lang="en" sz="1600">
                <a:solidFill>
                  <a:srgbClr val="21212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))</a:t>
            </a:r>
            <a:r>
              <a:rPr baseline="-25000" lang="en" sz="1600">
                <a:solidFill>
                  <a:srgbClr val="212121"/>
                </a:solidFill>
              </a:rPr>
              <a:t>j</a:t>
            </a:r>
            <a:endParaRPr baseline="-25000" sz="1600">
              <a:solidFill>
                <a:srgbClr val="212121"/>
              </a:solidFill>
            </a:endParaRPr>
          </a:p>
        </p:txBody>
      </p:sp>
      <p:cxnSp>
        <p:nvCxnSpPr>
          <p:cNvPr id="1126" name="Google Shape;1126;p61"/>
          <p:cNvCxnSpPr/>
          <p:nvPr/>
        </p:nvCxnSpPr>
        <p:spPr>
          <a:xfrm>
            <a:off x="4171175" y="3362275"/>
            <a:ext cx="1913400" cy="0"/>
          </a:xfrm>
          <a:prstGeom prst="straightConnector1">
            <a:avLst/>
          </a:prstGeom>
          <a:noFill/>
          <a:ln cap="flat" cmpd="sng" w="9525">
            <a:solidFill>
              <a:srgbClr val="21212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27" name="Google Shape;1127;p61"/>
          <p:cNvCxnSpPr/>
          <p:nvPr/>
        </p:nvCxnSpPr>
        <p:spPr>
          <a:xfrm>
            <a:off x="4171175" y="3488800"/>
            <a:ext cx="1913400" cy="0"/>
          </a:xfrm>
          <a:prstGeom prst="straightConnector1">
            <a:avLst/>
          </a:prstGeom>
          <a:noFill/>
          <a:ln cap="flat" cmpd="sng" w="9525">
            <a:solidFill>
              <a:srgbClr val="212121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1128" name="Google Shape;1128;p61"/>
          <p:cNvSpPr txBox="1"/>
          <p:nvPr/>
        </p:nvSpPr>
        <p:spPr>
          <a:xfrm>
            <a:off x="4600975" y="3008825"/>
            <a:ext cx="993600" cy="2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Source Code Pro"/>
                <a:ea typeface="Source Code Pro"/>
                <a:cs typeface="Source Code Pro"/>
                <a:sym typeface="Source Code Pro"/>
              </a:rPr>
              <a:t>resend</a:t>
            </a:r>
            <a:endParaRPr sz="1600"/>
          </a:p>
        </p:txBody>
      </p:sp>
      <p:sp>
        <p:nvSpPr>
          <p:cNvPr id="1129" name="Google Shape;1129;p61"/>
          <p:cNvSpPr txBox="1"/>
          <p:nvPr/>
        </p:nvSpPr>
        <p:spPr>
          <a:xfrm>
            <a:off x="362263" y="96450"/>
            <a:ext cx="2115300" cy="2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CC0000"/>
                </a:solidFill>
              </a:rPr>
              <a:t>validity with</a:t>
            </a:r>
            <a:br>
              <a:rPr b="1" lang="en" sz="1800">
                <a:solidFill>
                  <a:srgbClr val="CC0000"/>
                </a:solidFill>
              </a:rPr>
            </a:br>
            <a:r>
              <a:rPr b="1" lang="en" sz="1800">
                <a:solidFill>
                  <a:srgbClr val="CC0000"/>
                </a:solidFill>
              </a:rPr>
              <a:t>non-</a:t>
            </a:r>
            <a:r>
              <a:rPr b="1" lang="en" sz="1800">
                <a:solidFill>
                  <a:srgbClr val="CC0000"/>
                </a:solidFill>
              </a:rPr>
              <a:t>negl error</a:t>
            </a:r>
            <a:endParaRPr b="1" sz="1800">
              <a:solidFill>
                <a:srgbClr val="CC0000"/>
              </a:solidFill>
            </a:endParaRPr>
          </a:p>
        </p:txBody>
      </p:sp>
      <p:cxnSp>
        <p:nvCxnSpPr>
          <p:cNvPr id="1130" name="Google Shape;1130;p61"/>
          <p:cNvCxnSpPr/>
          <p:nvPr/>
        </p:nvCxnSpPr>
        <p:spPr>
          <a:xfrm>
            <a:off x="2120375" y="630200"/>
            <a:ext cx="301200" cy="233400"/>
          </a:xfrm>
          <a:prstGeom prst="straightConnector1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31" name="Google Shape;1131;p61"/>
          <p:cNvSpPr txBox="1"/>
          <p:nvPr/>
        </p:nvSpPr>
        <p:spPr>
          <a:xfrm>
            <a:off x="7220263" y="3830250"/>
            <a:ext cx="2115300" cy="2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8761D"/>
                </a:solidFill>
              </a:rPr>
              <a:t>weak agreement</a:t>
            </a:r>
            <a:br>
              <a:rPr b="1" lang="en" sz="1800">
                <a:solidFill>
                  <a:srgbClr val="38761D"/>
                </a:solidFill>
              </a:rPr>
            </a:br>
            <a:r>
              <a:rPr b="1" lang="en" sz="1800">
                <a:solidFill>
                  <a:srgbClr val="38761D"/>
                </a:solidFill>
              </a:rPr>
              <a:t>unconditionally</a:t>
            </a:r>
            <a:br>
              <a:rPr b="1" lang="en" sz="1800">
                <a:solidFill>
                  <a:srgbClr val="38761D"/>
                </a:solidFill>
              </a:rPr>
            </a:br>
            <a:endParaRPr b="1" sz="1800">
              <a:solidFill>
                <a:srgbClr val="38761D"/>
              </a:solidFill>
            </a:endParaRPr>
          </a:p>
        </p:txBody>
      </p:sp>
      <p:cxnSp>
        <p:nvCxnSpPr>
          <p:cNvPr id="1132" name="Google Shape;1132;p61"/>
          <p:cNvCxnSpPr/>
          <p:nvPr/>
        </p:nvCxnSpPr>
        <p:spPr>
          <a:xfrm rot="10800000">
            <a:off x="6706400" y="3946175"/>
            <a:ext cx="515100" cy="155400"/>
          </a:xfrm>
          <a:prstGeom prst="straightConnector1">
            <a:avLst/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33" name="Google Shape;1133;p61"/>
          <p:cNvSpPr/>
          <p:nvPr/>
        </p:nvSpPr>
        <p:spPr>
          <a:xfrm>
            <a:off x="1835700" y="2349400"/>
            <a:ext cx="738900" cy="738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Source Code Pro"/>
                <a:ea typeface="Source Code Pro"/>
                <a:cs typeface="Source Code Pro"/>
                <a:sym typeface="Source Code Pro"/>
              </a:rPr>
              <a:t>P(0)</a:t>
            </a:r>
            <a:endParaRPr sz="16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7"/>
          <p:cNvSpPr/>
          <p:nvPr/>
        </p:nvSpPr>
        <p:spPr>
          <a:xfrm>
            <a:off x="45800" y="889375"/>
            <a:ext cx="2178000" cy="1775700"/>
          </a:xfrm>
          <a:prstGeom prst="cloudCallout">
            <a:avLst>
              <a:gd fmla="val 101803" name="adj1"/>
              <a:gd fmla="val 113445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99" name="Google Shape;199;p17"/>
          <p:cNvSpPr/>
          <p:nvPr/>
        </p:nvSpPr>
        <p:spPr>
          <a:xfrm>
            <a:off x="45800" y="889375"/>
            <a:ext cx="2178000" cy="1775700"/>
          </a:xfrm>
          <a:prstGeom prst="cloudCallout">
            <a:avLst>
              <a:gd fmla="val 246037" name="adj1"/>
              <a:gd fmla="val 3969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200" name="Google Shape;200;p17"/>
          <p:cNvSpPr/>
          <p:nvPr/>
        </p:nvSpPr>
        <p:spPr>
          <a:xfrm>
            <a:off x="45800" y="889375"/>
            <a:ext cx="2178000" cy="1775700"/>
          </a:xfrm>
          <a:prstGeom prst="cloudCallout">
            <a:avLst>
              <a:gd fmla="val 184643" name="adj1"/>
              <a:gd fmla="val 118087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201" name="Google Shape;201;p17"/>
          <p:cNvSpPr/>
          <p:nvPr/>
        </p:nvSpPr>
        <p:spPr>
          <a:xfrm>
            <a:off x="45800" y="889375"/>
            <a:ext cx="2178000" cy="1775700"/>
          </a:xfrm>
          <a:prstGeom prst="cloudCallout">
            <a:avLst>
              <a:gd fmla="val 31578" name="adj1"/>
              <a:gd fmla="val 48974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202" name="Google Shape;202;p17"/>
          <p:cNvSpPr/>
          <p:nvPr/>
        </p:nvSpPr>
        <p:spPr>
          <a:xfrm>
            <a:off x="45800" y="889375"/>
            <a:ext cx="2178000" cy="1775700"/>
          </a:xfrm>
          <a:prstGeom prst="cloudCallout">
            <a:avLst>
              <a:gd fmla="val 179176" name="adj1"/>
              <a:gd fmla="val -28393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203" name="Google Shape;203;p17"/>
          <p:cNvSpPr/>
          <p:nvPr/>
        </p:nvSpPr>
        <p:spPr>
          <a:xfrm>
            <a:off x="45800" y="889375"/>
            <a:ext cx="2178000" cy="1775700"/>
          </a:xfrm>
          <a:prstGeom prst="cloudCallout">
            <a:avLst>
              <a:gd fmla="val 91710" name="adj1"/>
              <a:gd fmla="val -31488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204" name="Google Shape;204;p1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PoWs and The Random Oracle</a:t>
            </a:r>
            <a:endParaRPr/>
          </a:p>
        </p:txBody>
      </p:sp>
      <p:grpSp>
        <p:nvGrpSpPr>
          <p:cNvPr id="205" name="Google Shape;205;p17"/>
          <p:cNvGrpSpPr/>
          <p:nvPr/>
        </p:nvGrpSpPr>
        <p:grpSpPr>
          <a:xfrm>
            <a:off x="1944119" y="2438395"/>
            <a:ext cx="563960" cy="1089965"/>
            <a:chOff x="1231100" y="1765700"/>
            <a:chExt cx="651600" cy="1341000"/>
          </a:xfrm>
        </p:grpSpPr>
        <p:sp>
          <p:nvSpPr>
            <p:cNvPr id="206" name="Google Shape;206;p17"/>
            <p:cNvSpPr/>
            <p:nvPr/>
          </p:nvSpPr>
          <p:spPr>
            <a:xfrm>
              <a:off x="1261550" y="2436200"/>
              <a:ext cx="590700" cy="6705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207" name="Google Shape;207;p17"/>
            <p:cNvSpPr/>
            <p:nvPr/>
          </p:nvSpPr>
          <p:spPr>
            <a:xfrm>
              <a:off x="1231100" y="1765700"/>
              <a:ext cx="651600" cy="670500"/>
            </a:xfrm>
            <a:prstGeom prst="ellipse">
              <a:avLst/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</p:grpSp>
      <p:grpSp>
        <p:nvGrpSpPr>
          <p:cNvPr id="208" name="Google Shape;208;p17"/>
          <p:cNvGrpSpPr/>
          <p:nvPr/>
        </p:nvGrpSpPr>
        <p:grpSpPr>
          <a:xfrm>
            <a:off x="5258844" y="3864495"/>
            <a:ext cx="563960" cy="1089965"/>
            <a:chOff x="1231100" y="1765700"/>
            <a:chExt cx="651600" cy="1341000"/>
          </a:xfrm>
        </p:grpSpPr>
        <p:sp>
          <p:nvSpPr>
            <p:cNvPr id="209" name="Google Shape;209;p17"/>
            <p:cNvSpPr/>
            <p:nvPr/>
          </p:nvSpPr>
          <p:spPr>
            <a:xfrm>
              <a:off x="1261550" y="2436200"/>
              <a:ext cx="590700" cy="6705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210" name="Google Shape;210;p17"/>
            <p:cNvSpPr/>
            <p:nvPr/>
          </p:nvSpPr>
          <p:spPr>
            <a:xfrm>
              <a:off x="1231100" y="1765700"/>
              <a:ext cx="651600" cy="670500"/>
            </a:xfrm>
            <a:prstGeom prst="ellipse">
              <a:avLst/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</p:grpSp>
      <p:grpSp>
        <p:nvGrpSpPr>
          <p:cNvPr id="211" name="Google Shape;211;p17"/>
          <p:cNvGrpSpPr/>
          <p:nvPr/>
        </p:nvGrpSpPr>
        <p:grpSpPr>
          <a:xfrm>
            <a:off x="6635919" y="2438395"/>
            <a:ext cx="563960" cy="1089965"/>
            <a:chOff x="1231100" y="1765700"/>
            <a:chExt cx="651600" cy="1341000"/>
          </a:xfrm>
        </p:grpSpPr>
        <p:sp>
          <p:nvSpPr>
            <p:cNvPr id="212" name="Google Shape;212;p17"/>
            <p:cNvSpPr/>
            <p:nvPr/>
          </p:nvSpPr>
          <p:spPr>
            <a:xfrm>
              <a:off x="1261550" y="2436200"/>
              <a:ext cx="590700" cy="6705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213" name="Google Shape;213;p17"/>
            <p:cNvSpPr/>
            <p:nvPr/>
          </p:nvSpPr>
          <p:spPr>
            <a:xfrm>
              <a:off x="1231100" y="1765700"/>
              <a:ext cx="651600" cy="670500"/>
            </a:xfrm>
            <a:prstGeom prst="ellipse">
              <a:avLst/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</p:grpSp>
      <p:grpSp>
        <p:nvGrpSpPr>
          <p:cNvPr id="214" name="Google Shape;214;p17"/>
          <p:cNvGrpSpPr/>
          <p:nvPr/>
        </p:nvGrpSpPr>
        <p:grpSpPr>
          <a:xfrm>
            <a:off x="5258844" y="972945"/>
            <a:ext cx="563960" cy="1089965"/>
            <a:chOff x="1231100" y="1765700"/>
            <a:chExt cx="651600" cy="1341000"/>
          </a:xfrm>
        </p:grpSpPr>
        <p:sp>
          <p:nvSpPr>
            <p:cNvPr id="215" name="Google Shape;215;p17"/>
            <p:cNvSpPr/>
            <p:nvPr/>
          </p:nvSpPr>
          <p:spPr>
            <a:xfrm>
              <a:off x="1261550" y="2436200"/>
              <a:ext cx="590700" cy="6705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216" name="Google Shape;216;p17"/>
            <p:cNvSpPr/>
            <p:nvPr/>
          </p:nvSpPr>
          <p:spPr>
            <a:xfrm>
              <a:off x="1231100" y="1765700"/>
              <a:ext cx="651600" cy="670500"/>
            </a:xfrm>
            <a:prstGeom prst="ellipse">
              <a:avLst/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</p:grpSp>
      <p:grpSp>
        <p:nvGrpSpPr>
          <p:cNvPr id="217" name="Google Shape;217;p17"/>
          <p:cNvGrpSpPr/>
          <p:nvPr/>
        </p:nvGrpSpPr>
        <p:grpSpPr>
          <a:xfrm>
            <a:off x="3304719" y="1023520"/>
            <a:ext cx="563960" cy="1089965"/>
            <a:chOff x="1231100" y="1765700"/>
            <a:chExt cx="651600" cy="1341000"/>
          </a:xfrm>
        </p:grpSpPr>
        <p:sp>
          <p:nvSpPr>
            <p:cNvPr id="218" name="Google Shape;218;p17"/>
            <p:cNvSpPr/>
            <p:nvPr/>
          </p:nvSpPr>
          <p:spPr>
            <a:xfrm>
              <a:off x="1261550" y="2436200"/>
              <a:ext cx="590700" cy="6705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219" name="Google Shape;219;p17"/>
            <p:cNvSpPr/>
            <p:nvPr/>
          </p:nvSpPr>
          <p:spPr>
            <a:xfrm>
              <a:off x="1231100" y="1765700"/>
              <a:ext cx="651600" cy="670500"/>
            </a:xfrm>
            <a:prstGeom prst="ellipse">
              <a:avLst/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</p:grpSp>
      <p:grpSp>
        <p:nvGrpSpPr>
          <p:cNvPr id="220" name="Google Shape;220;p17"/>
          <p:cNvGrpSpPr/>
          <p:nvPr/>
        </p:nvGrpSpPr>
        <p:grpSpPr>
          <a:xfrm>
            <a:off x="3304719" y="3864495"/>
            <a:ext cx="563960" cy="1089965"/>
            <a:chOff x="1231100" y="1765700"/>
            <a:chExt cx="651600" cy="1341000"/>
          </a:xfrm>
        </p:grpSpPr>
        <p:sp>
          <p:nvSpPr>
            <p:cNvPr id="221" name="Google Shape;221;p17"/>
            <p:cNvSpPr/>
            <p:nvPr/>
          </p:nvSpPr>
          <p:spPr>
            <a:xfrm>
              <a:off x="1261550" y="2436200"/>
              <a:ext cx="590700" cy="6705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EA9999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222" name="Google Shape;222;p17"/>
            <p:cNvSpPr/>
            <p:nvPr/>
          </p:nvSpPr>
          <p:spPr>
            <a:xfrm>
              <a:off x="1231100" y="1765700"/>
              <a:ext cx="651600" cy="670500"/>
            </a:xfrm>
            <a:prstGeom prst="ellipse">
              <a:avLst/>
            </a:prstGeom>
            <a:solidFill>
              <a:srgbClr val="EA9999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</p:grpSp>
      <p:cxnSp>
        <p:nvCxnSpPr>
          <p:cNvPr id="223" name="Google Shape;223;p17"/>
          <p:cNvCxnSpPr/>
          <p:nvPr/>
        </p:nvCxnSpPr>
        <p:spPr>
          <a:xfrm flipH="1" rot="10800000">
            <a:off x="2756750" y="2134075"/>
            <a:ext cx="421200" cy="4395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med" w="med" type="stealth"/>
            <a:tailEnd len="med" w="med" type="stealth"/>
          </a:ln>
        </p:spPr>
      </p:cxnSp>
      <p:cxnSp>
        <p:nvCxnSpPr>
          <p:cNvPr id="224" name="Google Shape;224;p17"/>
          <p:cNvCxnSpPr/>
          <p:nvPr/>
        </p:nvCxnSpPr>
        <p:spPr>
          <a:xfrm flipH="1" rot="10800000">
            <a:off x="2902925" y="3187225"/>
            <a:ext cx="3437700" cy="15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med" w="med" type="stealth"/>
            <a:tailEnd len="med" w="med" type="stealth"/>
          </a:ln>
        </p:spPr>
      </p:cxnSp>
      <p:cxnSp>
        <p:nvCxnSpPr>
          <p:cNvPr id="225" name="Google Shape;225;p17"/>
          <p:cNvCxnSpPr/>
          <p:nvPr/>
        </p:nvCxnSpPr>
        <p:spPr>
          <a:xfrm rot="10800000">
            <a:off x="5944000" y="2106475"/>
            <a:ext cx="522000" cy="4488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med" w="med" type="stealth"/>
            <a:tailEnd len="med" w="med" type="stealth"/>
          </a:ln>
        </p:spPr>
      </p:cxnSp>
      <p:cxnSp>
        <p:nvCxnSpPr>
          <p:cNvPr id="226" name="Google Shape;226;p17"/>
          <p:cNvCxnSpPr/>
          <p:nvPr/>
        </p:nvCxnSpPr>
        <p:spPr>
          <a:xfrm flipH="1" rot="10800000">
            <a:off x="2830025" y="1868425"/>
            <a:ext cx="2262000" cy="1181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med" w="med" type="stealth"/>
            <a:tailEnd len="med" w="med" type="stealth"/>
          </a:ln>
        </p:spPr>
      </p:cxnSp>
      <p:cxnSp>
        <p:nvCxnSpPr>
          <p:cNvPr id="227" name="Google Shape;227;p17"/>
          <p:cNvCxnSpPr/>
          <p:nvPr/>
        </p:nvCxnSpPr>
        <p:spPr>
          <a:xfrm>
            <a:off x="2661150" y="3626725"/>
            <a:ext cx="507900" cy="4305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med" w="med" type="stealth"/>
            <a:tailEnd len="med" w="med" type="stealth"/>
          </a:ln>
        </p:spPr>
      </p:cxnSp>
      <p:cxnSp>
        <p:nvCxnSpPr>
          <p:cNvPr id="228" name="Google Shape;228;p17"/>
          <p:cNvCxnSpPr/>
          <p:nvPr/>
        </p:nvCxnSpPr>
        <p:spPr>
          <a:xfrm>
            <a:off x="2756750" y="3414925"/>
            <a:ext cx="2335500" cy="5967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med" w="med" type="stealth"/>
            <a:tailEnd len="med" w="med" type="stealth"/>
          </a:ln>
        </p:spPr>
      </p:cxnSp>
      <p:cxnSp>
        <p:nvCxnSpPr>
          <p:cNvPr id="229" name="Google Shape;229;p17"/>
          <p:cNvCxnSpPr/>
          <p:nvPr/>
        </p:nvCxnSpPr>
        <p:spPr>
          <a:xfrm flipH="1" rot="10800000">
            <a:off x="4057275" y="1630250"/>
            <a:ext cx="1071600" cy="183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med" w="med" type="stealth"/>
            <a:tailEnd len="med" w="med" type="stealth"/>
          </a:ln>
        </p:spPr>
      </p:cxnSp>
      <p:cxnSp>
        <p:nvCxnSpPr>
          <p:cNvPr id="230" name="Google Shape;230;p17"/>
          <p:cNvCxnSpPr/>
          <p:nvPr/>
        </p:nvCxnSpPr>
        <p:spPr>
          <a:xfrm flipH="1" rot="10800000">
            <a:off x="5559300" y="2252925"/>
            <a:ext cx="9300" cy="14655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med" w="med" type="stealth"/>
            <a:tailEnd len="med" w="med" type="stealth"/>
          </a:ln>
        </p:spPr>
      </p:cxnSp>
      <p:cxnSp>
        <p:nvCxnSpPr>
          <p:cNvPr id="231" name="Google Shape;231;p17"/>
          <p:cNvCxnSpPr/>
          <p:nvPr/>
        </p:nvCxnSpPr>
        <p:spPr>
          <a:xfrm flipH="1" rot="10800000">
            <a:off x="4029800" y="3340650"/>
            <a:ext cx="2436300" cy="6342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med" w="med" type="stealth"/>
            <a:tailEnd len="med" w="med" type="stealth"/>
          </a:ln>
        </p:spPr>
      </p:cxnSp>
      <p:cxnSp>
        <p:nvCxnSpPr>
          <p:cNvPr id="232" name="Google Shape;232;p17"/>
          <p:cNvCxnSpPr/>
          <p:nvPr/>
        </p:nvCxnSpPr>
        <p:spPr>
          <a:xfrm>
            <a:off x="3974850" y="2152275"/>
            <a:ext cx="2463600" cy="7968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med" w="med" type="stealth"/>
            <a:tailEnd len="med" w="med" type="stealth"/>
          </a:ln>
        </p:spPr>
      </p:cxnSp>
      <p:cxnSp>
        <p:nvCxnSpPr>
          <p:cNvPr id="233" name="Google Shape;233;p17"/>
          <p:cNvCxnSpPr/>
          <p:nvPr/>
        </p:nvCxnSpPr>
        <p:spPr>
          <a:xfrm flipH="1" rot="10800000">
            <a:off x="6017225" y="3626600"/>
            <a:ext cx="761700" cy="558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med" w="med" type="stealth"/>
            <a:tailEnd len="med" w="med" type="stealth"/>
          </a:ln>
        </p:spPr>
      </p:cxnSp>
      <p:cxnSp>
        <p:nvCxnSpPr>
          <p:cNvPr id="234" name="Google Shape;234;p17"/>
          <p:cNvCxnSpPr/>
          <p:nvPr/>
        </p:nvCxnSpPr>
        <p:spPr>
          <a:xfrm>
            <a:off x="4038975" y="4414475"/>
            <a:ext cx="1117200" cy="90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med" w="med" type="stealth"/>
            <a:tailEnd len="med" w="med" type="stealth"/>
          </a:ln>
        </p:spPr>
      </p:cxnSp>
      <p:cxnSp>
        <p:nvCxnSpPr>
          <p:cNvPr id="235" name="Google Shape;235;p17"/>
          <p:cNvCxnSpPr/>
          <p:nvPr/>
        </p:nvCxnSpPr>
        <p:spPr>
          <a:xfrm flipH="1" rot="10800000">
            <a:off x="3560800" y="2335375"/>
            <a:ext cx="29400" cy="14013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med" w="med" type="stealth"/>
            <a:tailEnd len="med" w="med" type="stealth"/>
          </a:ln>
        </p:spPr>
      </p:cxnSp>
      <p:cxnSp>
        <p:nvCxnSpPr>
          <p:cNvPr id="236" name="Google Shape;236;p17"/>
          <p:cNvCxnSpPr/>
          <p:nvPr/>
        </p:nvCxnSpPr>
        <p:spPr>
          <a:xfrm flipH="1" rot="10800000">
            <a:off x="3771488" y="2243875"/>
            <a:ext cx="1531500" cy="14928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med" w="med" type="stealth"/>
            <a:tailEnd len="med" w="med" type="stealth"/>
          </a:ln>
        </p:spPr>
      </p:cxnSp>
      <p:cxnSp>
        <p:nvCxnSpPr>
          <p:cNvPr id="237" name="Google Shape;237;p17"/>
          <p:cNvCxnSpPr/>
          <p:nvPr/>
        </p:nvCxnSpPr>
        <p:spPr>
          <a:xfrm>
            <a:off x="3892425" y="2216400"/>
            <a:ext cx="1456200" cy="15570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med" w="med" type="stealth"/>
            <a:tailEnd len="med" w="med" type="stealth"/>
          </a:ln>
        </p:spPr>
      </p:cxnSp>
      <p:grpSp>
        <p:nvGrpSpPr>
          <p:cNvPr id="238" name="Google Shape;238;p17"/>
          <p:cNvGrpSpPr/>
          <p:nvPr/>
        </p:nvGrpSpPr>
        <p:grpSpPr>
          <a:xfrm>
            <a:off x="2666479" y="4265029"/>
            <a:ext cx="395065" cy="686994"/>
            <a:chOff x="1231100" y="1765700"/>
            <a:chExt cx="651600" cy="1341000"/>
          </a:xfrm>
        </p:grpSpPr>
        <p:sp>
          <p:nvSpPr>
            <p:cNvPr id="239" name="Google Shape;239;p17"/>
            <p:cNvSpPr/>
            <p:nvPr/>
          </p:nvSpPr>
          <p:spPr>
            <a:xfrm>
              <a:off x="1261550" y="2436200"/>
              <a:ext cx="590700" cy="6705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EA9999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240" name="Google Shape;240;p17"/>
            <p:cNvSpPr/>
            <p:nvPr/>
          </p:nvSpPr>
          <p:spPr>
            <a:xfrm>
              <a:off x="1231100" y="1765700"/>
              <a:ext cx="651600" cy="670500"/>
            </a:xfrm>
            <a:prstGeom prst="ellipse">
              <a:avLst/>
            </a:prstGeom>
            <a:solidFill>
              <a:srgbClr val="EA9999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</p:grpSp>
      <p:grpSp>
        <p:nvGrpSpPr>
          <p:cNvPr id="241" name="Google Shape;241;p17"/>
          <p:cNvGrpSpPr/>
          <p:nvPr/>
        </p:nvGrpSpPr>
        <p:grpSpPr>
          <a:xfrm>
            <a:off x="1892929" y="4206779"/>
            <a:ext cx="395065" cy="686994"/>
            <a:chOff x="1231100" y="1765700"/>
            <a:chExt cx="651600" cy="1341000"/>
          </a:xfrm>
        </p:grpSpPr>
        <p:sp>
          <p:nvSpPr>
            <p:cNvPr id="242" name="Google Shape;242;p17"/>
            <p:cNvSpPr/>
            <p:nvPr/>
          </p:nvSpPr>
          <p:spPr>
            <a:xfrm>
              <a:off x="1261550" y="2436200"/>
              <a:ext cx="590700" cy="6705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EA9999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243" name="Google Shape;243;p17"/>
            <p:cNvSpPr/>
            <p:nvPr/>
          </p:nvSpPr>
          <p:spPr>
            <a:xfrm>
              <a:off x="1231100" y="1765700"/>
              <a:ext cx="651600" cy="670500"/>
            </a:xfrm>
            <a:prstGeom prst="ellipse">
              <a:avLst/>
            </a:prstGeom>
            <a:solidFill>
              <a:srgbClr val="EA9999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</p:grpSp>
      <p:grpSp>
        <p:nvGrpSpPr>
          <p:cNvPr id="244" name="Google Shape;244;p17"/>
          <p:cNvGrpSpPr/>
          <p:nvPr/>
        </p:nvGrpSpPr>
        <p:grpSpPr>
          <a:xfrm>
            <a:off x="2375779" y="3935429"/>
            <a:ext cx="395065" cy="686994"/>
            <a:chOff x="1231100" y="1765700"/>
            <a:chExt cx="651600" cy="1341000"/>
          </a:xfrm>
        </p:grpSpPr>
        <p:sp>
          <p:nvSpPr>
            <p:cNvPr id="245" name="Google Shape;245;p17"/>
            <p:cNvSpPr/>
            <p:nvPr/>
          </p:nvSpPr>
          <p:spPr>
            <a:xfrm>
              <a:off x="1261550" y="2436200"/>
              <a:ext cx="590700" cy="6705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EA9999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246" name="Google Shape;246;p17"/>
            <p:cNvSpPr/>
            <p:nvPr/>
          </p:nvSpPr>
          <p:spPr>
            <a:xfrm>
              <a:off x="1231100" y="1765700"/>
              <a:ext cx="651600" cy="670500"/>
            </a:xfrm>
            <a:prstGeom prst="ellipse">
              <a:avLst/>
            </a:prstGeom>
            <a:solidFill>
              <a:srgbClr val="EA9999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</p:grpSp>
      <p:grpSp>
        <p:nvGrpSpPr>
          <p:cNvPr id="247" name="Google Shape;247;p17"/>
          <p:cNvGrpSpPr/>
          <p:nvPr/>
        </p:nvGrpSpPr>
        <p:grpSpPr>
          <a:xfrm>
            <a:off x="2171729" y="4338279"/>
            <a:ext cx="395065" cy="686994"/>
            <a:chOff x="1231100" y="1765700"/>
            <a:chExt cx="651600" cy="1341000"/>
          </a:xfrm>
        </p:grpSpPr>
        <p:sp>
          <p:nvSpPr>
            <p:cNvPr id="248" name="Google Shape;248;p17"/>
            <p:cNvSpPr/>
            <p:nvPr/>
          </p:nvSpPr>
          <p:spPr>
            <a:xfrm>
              <a:off x="1261550" y="2436200"/>
              <a:ext cx="590700" cy="6705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EA9999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249" name="Google Shape;249;p17"/>
            <p:cNvSpPr/>
            <p:nvPr/>
          </p:nvSpPr>
          <p:spPr>
            <a:xfrm>
              <a:off x="1231100" y="1765700"/>
              <a:ext cx="651600" cy="670500"/>
            </a:xfrm>
            <a:prstGeom prst="ellipse">
              <a:avLst/>
            </a:prstGeom>
            <a:solidFill>
              <a:srgbClr val="EA9999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</p:grpSp>
      <p:grpSp>
        <p:nvGrpSpPr>
          <p:cNvPr id="250" name="Google Shape;250;p17"/>
          <p:cNvGrpSpPr/>
          <p:nvPr/>
        </p:nvGrpSpPr>
        <p:grpSpPr>
          <a:xfrm>
            <a:off x="2429441" y="4206779"/>
            <a:ext cx="395065" cy="686994"/>
            <a:chOff x="1231100" y="1765700"/>
            <a:chExt cx="651600" cy="1341000"/>
          </a:xfrm>
        </p:grpSpPr>
        <p:sp>
          <p:nvSpPr>
            <p:cNvPr id="251" name="Google Shape;251;p17"/>
            <p:cNvSpPr/>
            <p:nvPr/>
          </p:nvSpPr>
          <p:spPr>
            <a:xfrm>
              <a:off x="1261550" y="2436200"/>
              <a:ext cx="590700" cy="6705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EA9999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252" name="Google Shape;252;p17"/>
            <p:cNvSpPr/>
            <p:nvPr/>
          </p:nvSpPr>
          <p:spPr>
            <a:xfrm>
              <a:off x="1231100" y="1765700"/>
              <a:ext cx="651600" cy="670500"/>
            </a:xfrm>
            <a:prstGeom prst="ellipse">
              <a:avLst/>
            </a:prstGeom>
            <a:solidFill>
              <a:srgbClr val="EA9999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</p:grpSp>
      <p:sp>
        <p:nvSpPr>
          <p:cNvPr id="253" name="Google Shape;253;p17"/>
          <p:cNvSpPr/>
          <p:nvPr/>
        </p:nvSpPr>
        <p:spPr>
          <a:xfrm>
            <a:off x="1135650" y="1156075"/>
            <a:ext cx="666600" cy="1179300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254" name="Google Shape;254;p17"/>
          <p:cNvSpPr/>
          <p:nvPr/>
        </p:nvSpPr>
        <p:spPr>
          <a:xfrm rot="10800000">
            <a:off x="357175" y="1130975"/>
            <a:ext cx="666600" cy="1179300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255" name="Google Shape;25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975" y="1250074"/>
            <a:ext cx="941100" cy="94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7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Google Shape;1138;p62"/>
          <p:cNvSpPr/>
          <p:nvPr/>
        </p:nvSpPr>
        <p:spPr>
          <a:xfrm>
            <a:off x="2179600" y="930263"/>
            <a:ext cx="5175600" cy="41352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>
                <a:latin typeface="Source Code Pro"/>
                <a:ea typeface="Source Code Pro"/>
                <a:cs typeface="Source Code Pro"/>
                <a:sym typeface="Source Code Pro"/>
              </a:rPr>
              <a:t>Weak Consensus</a:t>
            </a:r>
            <a:endParaRPr sz="1600" u="sng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9" name="Google Shape;1139;p62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</a:t>
            </a:r>
            <a:r>
              <a:rPr lang="en"/>
              <a:t>rror reduction</a:t>
            </a:r>
            <a:endParaRPr/>
          </a:p>
        </p:txBody>
      </p:sp>
      <p:sp>
        <p:nvSpPr>
          <p:cNvPr id="1140" name="Google Shape;1140;p62"/>
          <p:cNvSpPr/>
          <p:nvPr/>
        </p:nvSpPr>
        <p:spPr>
          <a:xfrm>
            <a:off x="3063100" y="1534725"/>
            <a:ext cx="798600" cy="5727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WC</a:t>
            </a:r>
            <a:r>
              <a:rPr baseline="-25000" lang="en">
                <a:latin typeface="Source Code Pro"/>
                <a:ea typeface="Source Code Pro"/>
                <a:cs typeface="Source Code Pro"/>
                <a:sym typeface="Source Code Pro"/>
              </a:rPr>
              <a:t>nn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141" name="Google Shape;1141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100" y="2257363"/>
            <a:ext cx="1480975" cy="148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142" name="Google Shape;1142;p62"/>
          <p:cNvSpPr/>
          <p:nvPr/>
        </p:nvSpPr>
        <p:spPr>
          <a:xfrm>
            <a:off x="3063100" y="4248725"/>
            <a:ext cx="798600" cy="5727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WC</a:t>
            </a:r>
            <a:r>
              <a:rPr baseline="-25000" lang="en">
                <a:latin typeface="Source Code Pro"/>
                <a:ea typeface="Source Code Pro"/>
                <a:cs typeface="Source Code Pro"/>
                <a:sym typeface="Source Code Pro"/>
              </a:rPr>
              <a:t>nn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1143" name="Google Shape;1143;p62"/>
          <p:cNvCxnSpPr>
            <a:endCxn id="1140" idx="1"/>
          </p:cNvCxnSpPr>
          <p:nvPr/>
        </p:nvCxnSpPr>
        <p:spPr>
          <a:xfrm flipH="1" rot="10800000">
            <a:off x="1858300" y="1821075"/>
            <a:ext cx="1204800" cy="788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44" name="Google Shape;1144;p62"/>
          <p:cNvCxnSpPr>
            <a:endCxn id="1142" idx="1"/>
          </p:cNvCxnSpPr>
          <p:nvPr/>
        </p:nvCxnSpPr>
        <p:spPr>
          <a:xfrm>
            <a:off x="1932100" y="3470375"/>
            <a:ext cx="1131000" cy="1064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45" name="Google Shape;1145;p62"/>
          <p:cNvSpPr txBox="1"/>
          <p:nvPr/>
        </p:nvSpPr>
        <p:spPr>
          <a:xfrm>
            <a:off x="4051125" y="1588525"/>
            <a:ext cx="403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Source Code Pro"/>
                <a:ea typeface="Source Code Pro"/>
                <a:cs typeface="Source Code Pro"/>
                <a:sym typeface="Source Code Pro"/>
              </a:rPr>
              <a:t>y</a:t>
            </a:r>
            <a:r>
              <a:rPr baseline="-25000" lang="en" sz="1600">
                <a:latin typeface="Source Code Pro"/>
                <a:ea typeface="Source Code Pro"/>
                <a:cs typeface="Source Code Pro"/>
                <a:sym typeface="Source Code Pro"/>
              </a:rPr>
              <a:t>1</a:t>
            </a:r>
            <a:endParaRPr baseline="-25000" sz="16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146" name="Google Shape;1146;p62"/>
          <p:cNvSpPr txBox="1"/>
          <p:nvPr/>
        </p:nvSpPr>
        <p:spPr>
          <a:xfrm>
            <a:off x="4051125" y="3634275"/>
            <a:ext cx="403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Source Code Pro"/>
                <a:ea typeface="Source Code Pro"/>
                <a:cs typeface="Source Code Pro"/>
                <a:sym typeface="Source Code Pro"/>
              </a:rPr>
              <a:t>y</a:t>
            </a:r>
            <a:r>
              <a:rPr baseline="-25000" lang="en" sz="1600">
                <a:latin typeface="Source Code Pro"/>
                <a:ea typeface="Source Code Pro"/>
                <a:cs typeface="Source Code Pro"/>
                <a:sym typeface="Source Code Pro"/>
              </a:rPr>
              <a:t>l</a:t>
            </a:r>
            <a:endParaRPr baseline="-25000" sz="16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147" name="Google Shape;1147;p62"/>
          <p:cNvSpPr txBox="1"/>
          <p:nvPr/>
        </p:nvSpPr>
        <p:spPr>
          <a:xfrm>
            <a:off x="5598900" y="2445300"/>
            <a:ext cx="1626900" cy="862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Source Code Pro"/>
                <a:ea typeface="Source Code Pro"/>
                <a:cs typeface="Source Code Pro"/>
                <a:sym typeface="Source Code Pro"/>
              </a:rPr>
              <a:t>0,	&gt;2l/3 0s</a:t>
            </a:r>
            <a:endParaRPr sz="16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Source Code Pro"/>
                <a:ea typeface="Source Code Pro"/>
                <a:cs typeface="Source Code Pro"/>
                <a:sym typeface="Source Code Pro"/>
              </a:rPr>
              <a:t>1,	&gt;2l/3 1s</a:t>
            </a:r>
            <a:endParaRPr sz="16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Source Code Pro"/>
                <a:ea typeface="Source Code Pro"/>
                <a:cs typeface="Source Code Pro"/>
                <a:sym typeface="Source Code Pro"/>
              </a:rPr>
              <a:t>⊥,	else</a:t>
            </a:r>
            <a:endParaRPr sz="16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1148" name="Google Shape;1148;p62"/>
          <p:cNvCxnSpPr>
            <a:stCxn id="1147" idx="3"/>
          </p:cNvCxnSpPr>
          <p:nvPr/>
        </p:nvCxnSpPr>
        <p:spPr>
          <a:xfrm>
            <a:off x="7225800" y="2876550"/>
            <a:ext cx="430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49" name="Google Shape;1149;p62"/>
          <p:cNvSpPr txBox="1"/>
          <p:nvPr/>
        </p:nvSpPr>
        <p:spPr>
          <a:xfrm>
            <a:off x="7679400" y="2610225"/>
            <a:ext cx="403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Source Code Pro"/>
                <a:ea typeface="Source Code Pro"/>
                <a:cs typeface="Source Code Pro"/>
                <a:sym typeface="Source Code Pro"/>
              </a:rPr>
              <a:t>y</a:t>
            </a:r>
            <a:endParaRPr baseline="-25000" sz="16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1150" name="Google Shape;1150;p62"/>
          <p:cNvCxnSpPr>
            <a:stCxn id="1142" idx="3"/>
            <a:endCxn id="1147" idx="1"/>
          </p:cNvCxnSpPr>
          <p:nvPr/>
        </p:nvCxnSpPr>
        <p:spPr>
          <a:xfrm flipH="1" rot="10800000">
            <a:off x="3861700" y="2876675"/>
            <a:ext cx="1737300" cy="1658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51" name="Google Shape;1151;p62"/>
          <p:cNvCxnSpPr>
            <a:stCxn id="1140" idx="3"/>
            <a:endCxn id="1147" idx="1"/>
          </p:cNvCxnSpPr>
          <p:nvPr/>
        </p:nvCxnSpPr>
        <p:spPr>
          <a:xfrm>
            <a:off x="3861700" y="1821075"/>
            <a:ext cx="1737300" cy="1055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52" name="Google Shape;1152;p62"/>
          <p:cNvSpPr txBox="1"/>
          <p:nvPr/>
        </p:nvSpPr>
        <p:spPr>
          <a:xfrm>
            <a:off x="3313025" y="3600300"/>
            <a:ext cx="6111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…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153" name="Google Shape;1153;p62"/>
          <p:cNvSpPr/>
          <p:nvPr/>
        </p:nvSpPr>
        <p:spPr>
          <a:xfrm>
            <a:off x="3063100" y="2220525"/>
            <a:ext cx="798600" cy="5727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WC</a:t>
            </a:r>
            <a:r>
              <a:rPr baseline="-25000" lang="en">
                <a:latin typeface="Source Code Pro"/>
                <a:ea typeface="Source Code Pro"/>
                <a:cs typeface="Source Code Pro"/>
                <a:sym typeface="Source Code Pro"/>
              </a:rPr>
              <a:t>nn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1154" name="Google Shape;1154;p62"/>
          <p:cNvCxnSpPr>
            <a:endCxn id="1153" idx="1"/>
          </p:cNvCxnSpPr>
          <p:nvPr/>
        </p:nvCxnSpPr>
        <p:spPr>
          <a:xfrm flipH="1" rot="10800000">
            <a:off x="1981300" y="2506875"/>
            <a:ext cx="1081800" cy="262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55" name="Google Shape;1155;p62"/>
          <p:cNvSpPr txBox="1"/>
          <p:nvPr/>
        </p:nvSpPr>
        <p:spPr>
          <a:xfrm>
            <a:off x="4051125" y="2121925"/>
            <a:ext cx="403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Source Code Pro"/>
                <a:ea typeface="Source Code Pro"/>
                <a:cs typeface="Source Code Pro"/>
                <a:sym typeface="Source Code Pro"/>
              </a:rPr>
              <a:t>y</a:t>
            </a:r>
            <a:r>
              <a:rPr baseline="-25000" lang="en" sz="1600">
                <a:latin typeface="Source Code Pro"/>
                <a:ea typeface="Source Code Pro"/>
                <a:cs typeface="Source Code Pro"/>
                <a:sym typeface="Source Code Pro"/>
              </a:rPr>
              <a:t>2</a:t>
            </a:r>
            <a:endParaRPr baseline="-25000" sz="16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1156" name="Google Shape;1156;p62"/>
          <p:cNvCxnSpPr>
            <a:stCxn id="1153" idx="3"/>
            <a:endCxn id="1147" idx="1"/>
          </p:cNvCxnSpPr>
          <p:nvPr/>
        </p:nvCxnSpPr>
        <p:spPr>
          <a:xfrm>
            <a:off x="3861700" y="2506875"/>
            <a:ext cx="1737300" cy="369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57" name="Google Shape;1157;p62"/>
          <p:cNvSpPr/>
          <p:nvPr/>
        </p:nvSpPr>
        <p:spPr>
          <a:xfrm>
            <a:off x="3063100" y="2982525"/>
            <a:ext cx="798600" cy="5727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WC</a:t>
            </a:r>
            <a:r>
              <a:rPr baseline="-25000" lang="en">
                <a:latin typeface="Source Code Pro"/>
                <a:ea typeface="Source Code Pro"/>
                <a:cs typeface="Source Code Pro"/>
                <a:sym typeface="Source Code Pro"/>
              </a:rPr>
              <a:t>nn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1158" name="Google Shape;1158;p62"/>
          <p:cNvCxnSpPr>
            <a:endCxn id="1157" idx="1"/>
          </p:cNvCxnSpPr>
          <p:nvPr/>
        </p:nvCxnSpPr>
        <p:spPr>
          <a:xfrm>
            <a:off x="1981300" y="3113475"/>
            <a:ext cx="1081800" cy="155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59" name="Google Shape;1159;p62"/>
          <p:cNvSpPr txBox="1"/>
          <p:nvPr/>
        </p:nvSpPr>
        <p:spPr>
          <a:xfrm>
            <a:off x="4051125" y="2731525"/>
            <a:ext cx="403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Source Code Pro"/>
                <a:ea typeface="Source Code Pro"/>
                <a:cs typeface="Source Code Pro"/>
                <a:sym typeface="Source Code Pro"/>
              </a:rPr>
              <a:t>y</a:t>
            </a:r>
            <a:r>
              <a:rPr baseline="-25000" lang="en" sz="1600">
                <a:latin typeface="Source Code Pro"/>
                <a:ea typeface="Source Code Pro"/>
                <a:cs typeface="Source Code Pro"/>
                <a:sym typeface="Source Code Pro"/>
              </a:rPr>
              <a:t>3</a:t>
            </a:r>
            <a:endParaRPr baseline="-25000" sz="16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1160" name="Google Shape;1160;p62"/>
          <p:cNvCxnSpPr>
            <a:stCxn id="1157" idx="3"/>
            <a:endCxn id="1147" idx="1"/>
          </p:cNvCxnSpPr>
          <p:nvPr/>
        </p:nvCxnSpPr>
        <p:spPr>
          <a:xfrm flipH="1" rot="10800000">
            <a:off x="3861700" y="2876475"/>
            <a:ext cx="1737300" cy="392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61" name="Google Shape;1161;p62"/>
          <p:cNvSpPr txBox="1"/>
          <p:nvPr>
            <p:ph idx="1" type="body"/>
          </p:nvPr>
        </p:nvSpPr>
        <p:spPr>
          <a:xfrm>
            <a:off x="7693800" y="4563925"/>
            <a:ext cx="14208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12121"/>
                </a:solidFill>
              </a:rPr>
              <a:t>l~log</a:t>
            </a:r>
            <a:r>
              <a:rPr baseline="30000" lang="en">
                <a:solidFill>
                  <a:srgbClr val="212121"/>
                </a:solidFill>
              </a:rPr>
              <a:t>2</a:t>
            </a:r>
            <a:r>
              <a:rPr lang="en">
                <a:solidFill>
                  <a:srgbClr val="212121"/>
                </a:solidFill>
              </a:rPr>
              <a:t>(λ)</a:t>
            </a:r>
            <a:endParaRPr>
              <a:solidFill>
                <a:srgbClr val="21212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5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63"/>
          <p:cNvSpPr/>
          <p:nvPr/>
        </p:nvSpPr>
        <p:spPr>
          <a:xfrm>
            <a:off x="2179600" y="930263"/>
            <a:ext cx="5175600" cy="41352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>
                <a:latin typeface="Source Code Pro"/>
                <a:ea typeface="Source Code Pro"/>
                <a:cs typeface="Source Code Pro"/>
                <a:sym typeface="Source Code Pro"/>
              </a:rPr>
              <a:t>Weak Consensus</a:t>
            </a:r>
            <a:endParaRPr sz="1600" u="sng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7" name="Google Shape;1167;p63"/>
          <p:cNvSpPr/>
          <p:nvPr/>
        </p:nvSpPr>
        <p:spPr>
          <a:xfrm>
            <a:off x="3063100" y="1534725"/>
            <a:ext cx="798600" cy="5727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WC</a:t>
            </a:r>
            <a:r>
              <a:rPr baseline="-25000" lang="en">
                <a:latin typeface="Source Code Pro"/>
                <a:ea typeface="Source Code Pro"/>
                <a:cs typeface="Source Code Pro"/>
                <a:sym typeface="Source Code Pro"/>
              </a:rPr>
              <a:t>nn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168" name="Google Shape;1168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100" y="2257363"/>
            <a:ext cx="1480975" cy="148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169" name="Google Shape;1169;p63"/>
          <p:cNvSpPr/>
          <p:nvPr/>
        </p:nvSpPr>
        <p:spPr>
          <a:xfrm>
            <a:off x="3063100" y="4248725"/>
            <a:ext cx="798600" cy="5727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WC</a:t>
            </a:r>
            <a:r>
              <a:rPr baseline="-25000" lang="en">
                <a:latin typeface="Source Code Pro"/>
                <a:ea typeface="Source Code Pro"/>
                <a:cs typeface="Source Code Pro"/>
                <a:sym typeface="Source Code Pro"/>
              </a:rPr>
              <a:t>nn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1170" name="Google Shape;1170;p63"/>
          <p:cNvCxnSpPr>
            <a:endCxn id="1167" idx="1"/>
          </p:cNvCxnSpPr>
          <p:nvPr/>
        </p:nvCxnSpPr>
        <p:spPr>
          <a:xfrm flipH="1" rot="10800000">
            <a:off x="1858300" y="1821075"/>
            <a:ext cx="1204800" cy="788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71" name="Google Shape;1171;p63"/>
          <p:cNvCxnSpPr>
            <a:endCxn id="1169" idx="1"/>
          </p:cNvCxnSpPr>
          <p:nvPr/>
        </p:nvCxnSpPr>
        <p:spPr>
          <a:xfrm>
            <a:off x="1932100" y="3470375"/>
            <a:ext cx="1131000" cy="1064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72" name="Google Shape;1172;p63"/>
          <p:cNvSpPr txBox="1"/>
          <p:nvPr/>
        </p:nvSpPr>
        <p:spPr>
          <a:xfrm>
            <a:off x="5598900" y="2445300"/>
            <a:ext cx="1626900" cy="862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0,	&gt;2l/3 0s</a:t>
            </a:r>
            <a:endParaRPr sz="16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1,	&gt;2l/3 1s</a:t>
            </a:r>
            <a:endParaRPr sz="16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⊥,	else</a:t>
            </a:r>
            <a:endParaRPr sz="16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1173" name="Google Shape;1173;p63"/>
          <p:cNvCxnSpPr>
            <a:stCxn id="1172" idx="3"/>
          </p:cNvCxnSpPr>
          <p:nvPr/>
        </p:nvCxnSpPr>
        <p:spPr>
          <a:xfrm>
            <a:off x="7225800" y="2876550"/>
            <a:ext cx="430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74" name="Google Shape;1174;p63"/>
          <p:cNvSpPr txBox="1"/>
          <p:nvPr/>
        </p:nvSpPr>
        <p:spPr>
          <a:xfrm>
            <a:off x="7679400" y="2610225"/>
            <a:ext cx="403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0</a:t>
            </a:r>
            <a:endParaRPr b="1" baseline="-25000" sz="16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1175" name="Google Shape;1175;p63"/>
          <p:cNvCxnSpPr>
            <a:stCxn id="1169" idx="3"/>
            <a:endCxn id="1172" idx="1"/>
          </p:cNvCxnSpPr>
          <p:nvPr/>
        </p:nvCxnSpPr>
        <p:spPr>
          <a:xfrm flipH="1" rot="10800000">
            <a:off x="3861700" y="2876675"/>
            <a:ext cx="1737300" cy="1658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76" name="Google Shape;1176;p63"/>
          <p:cNvCxnSpPr>
            <a:stCxn id="1167" idx="3"/>
            <a:endCxn id="1172" idx="1"/>
          </p:cNvCxnSpPr>
          <p:nvPr/>
        </p:nvCxnSpPr>
        <p:spPr>
          <a:xfrm>
            <a:off x="3861700" y="1821075"/>
            <a:ext cx="1737300" cy="1055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77" name="Google Shape;1177;p63"/>
          <p:cNvSpPr txBox="1"/>
          <p:nvPr/>
        </p:nvSpPr>
        <p:spPr>
          <a:xfrm>
            <a:off x="3313025" y="3600300"/>
            <a:ext cx="6111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…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178" name="Google Shape;1178;p63"/>
          <p:cNvSpPr txBox="1"/>
          <p:nvPr/>
        </p:nvSpPr>
        <p:spPr>
          <a:xfrm>
            <a:off x="7507600" y="4409375"/>
            <a:ext cx="1552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179" name="Google Shape;1179;p63"/>
          <p:cNvSpPr/>
          <p:nvPr/>
        </p:nvSpPr>
        <p:spPr>
          <a:xfrm>
            <a:off x="3063100" y="2220525"/>
            <a:ext cx="798600" cy="5727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WC</a:t>
            </a:r>
            <a:r>
              <a:rPr baseline="-25000" lang="en">
                <a:latin typeface="Source Code Pro"/>
                <a:ea typeface="Source Code Pro"/>
                <a:cs typeface="Source Code Pro"/>
                <a:sym typeface="Source Code Pro"/>
              </a:rPr>
              <a:t>nn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1180" name="Google Shape;1180;p63"/>
          <p:cNvCxnSpPr>
            <a:endCxn id="1179" idx="1"/>
          </p:cNvCxnSpPr>
          <p:nvPr/>
        </p:nvCxnSpPr>
        <p:spPr>
          <a:xfrm flipH="1" rot="10800000">
            <a:off x="1981300" y="2506875"/>
            <a:ext cx="1081800" cy="262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81" name="Google Shape;1181;p63"/>
          <p:cNvCxnSpPr>
            <a:stCxn id="1179" idx="3"/>
            <a:endCxn id="1172" idx="1"/>
          </p:cNvCxnSpPr>
          <p:nvPr/>
        </p:nvCxnSpPr>
        <p:spPr>
          <a:xfrm>
            <a:off x="3861700" y="2506875"/>
            <a:ext cx="1737300" cy="369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82" name="Google Shape;1182;p63"/>
          <p:cNvSpPr/>
          <p:nvPr/>
        </p:nvSpPr>
        <p:spPr>
          <a:xfrm>
            <a:off x="3063100" y="2982525"/>
            <a:ext cx="798600" cy="5727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WC</a:t>
            </a:r>
            <a:r>
              <a:rPr baseline="-25000" lang="en">
                <a:latin typeface="Source Code Pro"/>
                <a:ea typeface="Source Code Pro"/>
                <a:cs typeface="Source Code Pro"/>
                <a:sym typeface="Source Code Pro"/>
              </a:rPr>
              <a:t>nn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1183" name="Google Shape;1183;p63"/>
          <p:cNvCxnSpPr>
            <a:endCxn id="1182" idx="1"/>
          </p:cNvCxnSpPr>
          <p:nvPr/>
        </p:nvCxnSpPr>
        <p:spPr>
          <a:xfrm>
            <a:off x="1981300" y="3113475"/>
            <a:ext cx="1081800" cy="155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84" name="Google Shape;1184;p63"/>
          <p:cNvCxnSpPr>
            <a:stCxn id="1182" idx="3"/>
            <a:endCxn id="1172" idx="1"/>
          </p:cNvCxnSpPr>
          <p:nvPr/>
        </p:nvCxnSpPr>
        <p:spPr>
          <a:xfrm flipH="1" rot="10800000">
            <a:off x="3861700" y="2876475"/>
            <a:ext cx="1737300" cy="392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85" name="Google Shape;1185;p63"/>
          <p:cNvSpPr txBox="1"/>
          <p:nvPr/>
        </p:nvSpPr>
        <p:spPr>
          <a:xfrm>
            <a:off x="4051125" y="1588525"/>
            <a:ext cx="736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0</a:t>
            </a:r>
            <a:r>
              <a:rPr lang="en" sz="1800">
                <a:solidFill>
                  <a:srgbClr val="38761D"/>
                </a:solidFill>
              </a:rPr>
              <a:t>,</a:t>
            </a:r>
            <a:r>
              <a:rPr lang="en" sz="16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⊥</a:t>
            </a:r>
            <a:endParaRPr baseline="-25000" sz="16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186" name="Google Shape;1186;p63"/>
          <p:cNvSpPr txBox="1"/>
          <p:nvPr/>
        </p:nvSpPr>
        <p:spPr>
          <a:xfrm>
            <a:off x="4051125" y="3481875"/>
            <a:ext cx="920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0</a:t>
            </a:r>
            <a:r>
              <a:rPr lang="en" sz="16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,</a:t>
            </a:r>
            <a:r>
              <a:rPr b="1" lang="en" sz="16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⊥</a:t>
            </a:r>
            <a:endParaRPr baseline="-25000" sz="16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187" name="Google Shape;1187;p63"/>
          <p:cNvSpPr txBox="1"/>
          <p:nvPr/>
        </p:nvSpPr>
        <p:spPr>
          <a:xfrm>
            <a:off x="4051125" y="2121925"/>
            <a:ext cx="7986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0</a:t>
            </a:r>
            <a:r>
              <a:rPr b="1" lang="en" sz="16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,</a:t>
            </a:r>
            <a:r>
              <a:rPr lang="en" sz="16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⊥</a:t>
            </a:r>
            <a:endParaRPr sz="16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188" name="Google Shape;1188;p63"/>
          <p:cNvSpPr txBox="1"/>
          <p:nvPr/>
        </p:nvSpPr>
        <p:spPr>
          <a:xfrm>
            <a:off x="4051125" y="2731525"/>
            <a:ext cx="736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CC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1</a:t>
            </a:r>
            <a:r>
              <a:rPr lang="en" sz="1600">
                <a:solidFill>
                  <a:srgbClr val="CC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,⊥</a:t>
            </a:r>
            <a:endParaRPr baseline="-25000" sz="1600">
              <a:solidFill>
                <a:srgbClr val="CC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189" name="Google Shape;1189;p63"/>
          <p:cNvSpPr txBox="1"/>
          <p:nvPr/>
        </p:nvSpPr>
        <p:spPr>
          <a:xfrm>
            <a:off x="2679525" y="1512325"/>
            <a:ext cx="736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0</a:t>
            </a:r>
            <a:endParaRPr baseline="-25000" sz="16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190" name="Google Shape;1190;p63"/>
          <p:cNvSpPr txBox="1"/>
          <p:nvPr/>
        </p:nvSpPr>
        <p:spPr>
          <a:xfrm>
            <a:off x="2679525" y="2121925"/>
            <a:ext cx="736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0</a:t>
            </a:r>
            <a:endParaRPr baseline="-25000" sz="16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191" name="Google Shape;1191;p63"/>
          <p:cNvSpPr txBox="1"/>
          <p:nvPr/>
        </p:nvSpPr>
        <p:spPr>
          <a:xfrm>
            <a:off x="2679525" y="2807725"/>
            <a:ext cx="736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0</a:t>
            </a:r>
            <a:endParaRPr baseline="-25000" sz="16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192" name="Google Shape;1192;p63"/>
          <p:cNvSpPr txBox="1"/>
          <p:nvPr/>
        </p:nvSpPr>
        <p:spPr>
          <a:xfrm>
            <a:off x="2755725" y="3798325"/>
            <a:ext cx="736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0</a:t>
            </a:r>
            <a:endParaRPr baseline="-25000" sz="16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193" name="Google Shape;1193;p63"/>
          <p:cNvSpPr txBox="1"/>
          <p:nvPr>
            <p:ph idx="1" type="body"/>
          </p:nvPr>
        </p:nvSpPr>
        <p:spPr>
          <a:xfrm>
            <a:off x="7693800" y="4563925"/>
            <a:ext cx="14208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12121"/>
                </a:solidFill>
              </a:rPr>
              <a:t>l~log</a:t>
            </a:r>
            <a:r>
              <a:rPr baseline="30000" lang="en">
                <a:solidFill>
                  <a:srgbClr val="212121"/>
                </a:solidFill>
              </a:rPr>
              <a:t>2</a:t>
            </a:r>
            <a:r>
              <a:rPr lang="en">
                <a:solidFill>
                  <a:srgbClr val="212121"/>
                </a:solidFill>
              </a:rPr>
              <a:t>(λ)</a:t>
            </a:r>
            <a:endParaRPr>
              <a:solidFill>
                <a:srgbClr val="21212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194" name="Google Shape;1194;p63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</a:t>
            </a:r>
            <a:r>
              <a:rPr lang="en"/>
              <a:t>rror reduction</a:t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8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p64"/>
          <p:cNvSpPr/>
          <p:nvPr/>
        </p:nvSpPr>
        <p:spPr>
          <a:xfrm>
            <a:off x="1907325" y="2062713"/>
            <a:ext cx="1523100" cy="9378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Weak</a:t>
            </a:r>
            <a:br>
              <a:rPr lang="en">
                <a:latin typeface="Source Code Pro"/>
                <a:ea typeface="Source Code Pro"/>
                <a:cs typeface="Source Code Pro"/>
                <a:sym typeface="Source Code Pro"/>
              </a:rPr>
            </a:b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Consensus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1200" name="Google Shape;1200;p64"/>
          <p:cNvCxnSpPr>
            <a:stCxn id="1199" idx="3"/>
            <a:endCxn id="1201" idx="1"/>
          </p:cNvCxnSpPr>
          <p:nvPr/>
        </p:nvCxnSpPr>
        <p:spPr>
          <a:xfrm>
            <a:off x="3430425" y="2531613"/>
            <a:ext cx="304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02" name="Google Shape;1202;p64"/>
          <p:cNvSpPr/>
          <p:nvPr/>
        </p:nvSpPr>
        <p:spPr>
          <a:xfrm>
            <a:off x="79325" y="2066375"/>
            <a:ext cx="1523100" cy="9378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Weak</a:t>
            </a:r>
            <a:br>
              <a:rPr lang="en">
                <a:latin typeface="Source Code Pro"/>
                <a:ea typeface="Source Code Pro"/>
                <a:cs typeface="Source Code Pro"/>
                <a:sym typeface="Source Code Pro"/>
              </a:rPr>
            </a:b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Consensus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(non-negl)</a:t>
            </a:r>
            <a:endParaRPr>
              <a:solidFill>
                <a:srgbClr val="CC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201" name="Google Shape;1201;p64"/>
          <p:cNvSpPr/>
          <p:nvPr/>
        </p:nvSpPr>
        <p:spPr>
          <a:xfrm>
            <a:off x="3735325" y="2062725"/>
            <a:ext cx="1523100" cy="937800"/>
          </a:xfrm>
          <a:prstGeom prst="roundRect">
            <a:avLst>
              <a:gd fmla="val 16667" name="adj"/>
            </a:avLst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Graded</a:t>
            </a:r>
            <a:br>
              <a:rPr lang="en">
                <a:latin typeface="Source Code Pro"/>
                <a:ea typeface="Source Code Pro"/>
                <a:cs typeface="Source Code Pro"/>
                <a:sym typeface="Source Code Pro"/>
              </a:rPr>
            </a:b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Consensus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(non-negl)</a:t>
            </a:r>
            <a:endParaRPr>
              <a:solidFill>
                <a:srgbClr val="CC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1203" name="Google Shape;1203;p64"/>
          <p:cNvCxnSpPr>
            <a:stCxn id="1202" idx="3"/>
            <a:endCxn id="1199" idx="1"/>
          </p:cNvCxnSpPr>
          <p:nvPr/>
        </p:nvCxnSpPr>
        <p:spPr>
          <a:xfrm flipH="1" rot="10800000">
            <a:off x="1602425" y="2531675"/>
            <a:ext cx="304800" cy="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204" name="Google Shape;1204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8900" y="3584800"/>
            <a:ext cx="1480975" cy="148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205" name="Google Shape;1205;p64"/>
          <p:cNvSpPr/>
          <p:nvPr/>
        </p:nvSpPr>
        <p:spPr>
          <a:xfrm>
            <a:off x="398550" y="3865900"/>
            <a:ext cx="3882000" cy="313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12121"/>
                </a:solidFill>
              </a:rPr>
              <a:t>x</a:t>
            </a:r>
            <a:r>
              <a:rPr baseline="-25000" lang="en">
                <a:solidFill>
                  <a:srgbClr val="212121"/>
                </a:solidFill>
              </a:rPr>
              <a:t>1</a:t>
            </a:r>
            <a:r>
              <a:rPr lang="en">
                <a:solidFill>
                  <a:srgbClr val="212121"/>
                </a:solidFill>
              </a:rPr>
              <a:t> | x</a:t>
            </a:r>
            <a:r>
              <a:rPr baseline="-25000" lang="en">
                <a:solidFill>
                  <a:srgbClr val="212121"/>
                </a:solidFill>
              </a:rPr>
              <a:t>2</a:t>
            </a:r>
            <a:r>
              <a:rPr lang="en">
                <a:solidFill>
                  <a:srgbClr val="212121"/>
                </a:solidFill>
              </a:rPr>
              <a:t> | x</a:t>
            </a:r>
            <a:r>
              <a:rPr baseline="-25000" lang="en">
                <a:solidFill>
                  <a:srgbClr val="212121"/>
                </a:solidFill>
              </a:rPr>
              <a:t>3</a:t>
            </a:r>
            <a:r>
              <a:rPr lang="en">
                <a:solidFill>
                  <a:srgbClr val="212121"/>
                </a:solidFill>
              </a:rPr>
              <a:t> |      …  … … … ..             …       |  x</a:t>
            </a:r>
            <a:r>
              <a:rPr baseline="-25000" lang="en">
                <a:solidFill>
                  <a:srgbClr val="212121"/>
                </a:solidFill>
              </a:rPr>
              <a:t>m</a:t>
            </a:r>
            <a:r>
              <a:rPr lang="en">
                <a:solidFill>
                  <a:srgbClr val="212121"/>
                </a:solidFill>
              </a:rPr>
              <a:t> </a:t>
            </a:r>
            <a:endParaRPr>
              <a:solidFill>
                <a:srgbClr val="212121"/>
              </a:solidFill>
            </a:endParaRPr>
          </a:p>
        </p:txBody>
      </p:sp>
      <p:sp>
        <p:nvSpPr>
          <p:cNvPr id="1206" name="Google Shape;1206;p64"/>
          <p:cNvSpPr/>
          <p:nvPr/>
        </p:nvSpPr>
        <p:spPr>
          <a:xfrm>
            <a:off x="398550" y="4766375"/>
            <a:ext cx="3882000" cy="313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12121"/>
                </a:solidFill>
              </a:rPr>
              <a:t>0  |  0 |  …  | 0 | 1 |  1 |  …  |  1 | ⊥ | ⊥ | …  | ⊥  </a:t>
            </a:r>
            <a:endParaRPr>
              <a:solidFill>
                <a:srgbClr val="212121"/>
              </a:solidFill>
            </a:endParaRPr>
          </a:p>
        </p:txBody>
      </p:sp>
      <p:cxnSp>
        <p:nvCxnSpPr>
          <p:cNvPr id="1207" name="Google Shape;1207;p64"/>
          <p:cNvCxnSpPr/>
          <p:nvPr/>
        </p:nvCxnSpPr>
        <p:spPr>
          <a:xfrm>
            <a:off x="2032675" y="4237150"/>
            <a:ext cx="0" cy="40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triangle"/>
          </a:ln>
        </p:spPr>
      </p:cxnSp>
      <p:sp>
        <p:nvSpPr>
          <p:cNvPr id="1208" name="Google Shape;1208;p64"/>
          <p:cNvSpPr txBox="1"/>
          <p:nvPr/>
        </p:nvSpPr>
        <p:spPr>
          <a:xfrm>
            <a:off x="2331450" y="4209725"/>
            <a:ext cx="1644900" cy="2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</a:rPr>
              <a:t>interpretation</a:t>
            </a:r>
            <a:endParaRPr sz="15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2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p65"/>
          <p:cNvSpPr/>
          <p:nvPr/>
        </p:nvSpPr>
        <p:spPr>
          <a:xfrm>
            <a:off x="1907325" y="2062713"/>
            <a:ext cx="1523100" cy="9378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Weak</a:t>
            </a:r>
            <a:br>
              <a:rPr lang="en">
                <a:latin typeface="Source Code Pro"/>
                <a:ea typeface="Source Code Pro"/>
                <a:cs typeface="Source Code Pro"/>
                <a:sym typeface="Source Code Pro"/>
              </a:rPr>
            </a:b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Consensus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214" name="Google Shape;1214;p65"/>
          <p:cNvSpPr/>
          <p:nvPr/>
        </p:nvSpPr>
        <p:spPr>
          <a:xfrm>
            <a:off x="5563325" y="2066363"/>
            <a:ext cx="1523100" cy="937800"/>
          </a:xfrm>
          <a:prstGeom prst="roundRect">
            <a:avLst>
              <a:gd fmla="val 16667" name="adj"/>
            </a:avLst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Graded</a:t>
            </a:r>
            <a:br>
              <a:rPr lang="en">
                <a:latin typeface="Source Code Pro"/>
                <a:ea typeface="Source Code Pro"/>
                <a:cs typeface="Source Code Pro"/>
                <a:sym typeface="Source Code Pro"/>
              </a:rPr>
            </a:b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Consensus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1215" name="Google Shape;1215;p65"/>
          <p:cNvCxnSpPr>
            <a:stCxn id="1213" idx="3"/>
            <a:endCxn id="1216" idx="1"/>
          </p:cNvCxnSpPr>
          <p:nvPr/>
        </p:nvCxnSpPr>
        <p:spPr>
          <a:xfrm>
            <a:off x="3430425" y="2531613"/>
            <a:ext cx="304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17" name="Google Shape;1217;p65"/>
          <p:cNvSpPr/>
          <p:nvPr/>
        </p:nvSpPr>
        <p:spPr>
          <a:xfrm>
            <a:off x="79325" y="2066375"/>
            <a:ext cx="1523100" cy="9378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Weak</a:t>
            </a:r>
            <a:br>
              <a:rPr lang="en">
                <a:latin typeface="Source Code Pro"/>
                <a:ea typeface="Source Code Pro"/>
                <a:cs typeface="Source Code Pro"/>
                <a:sym typeface="Source Code Pro"/>
              </a:rPr>
            </a:b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Consensus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(non-negl)</a:t>
            </a:r>
            <a:endParaRPr>
              <a:solidFill>
                <a:srgbClr val="CC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216" name="Google Shape;1216;p65"/>
          <p:cNvSpPr/>
          <p:nvPr/>
        </p:nvSpPr>
        <p:spPr>
          <a:xfrm>
            <a:off x="3735325" y="2062725"/>
            <a:ext cx="1523100" cy="937800"/>
          </a:xfrm>
          <a:prstGeom prst="roundRect">
            <a:avLst>
              <a:gd fmla="val 16667" name="adj"/>
            </a:avLst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Graded</a:t>
            </a:r>
            <a:br>
              <a:rPr lang="en">
                <a:latin typeface="Source Code Pro"/>
                <a:ea typeface="Source Code Pro"/>
                <a:cs typeface="Source Code Pro"/>
                <a:sym typeface="Source Code Pro"/>
              </a:rPr>
            </a:b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Consensus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(non-negl)</a:t>
            </a:r>
            <a:endParaRPr>
              <a:solidFill>
                <a:srgbClr val="CC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1218" name="Google Shape;1218;p65"/>
          <p:cNvCxnSpPr>
            <a:stCxn id="1217" idx="3"/>
            <a:endCxn id="1213" idx="1"/>
          </p:cNvCxnSpPr>
          <p:nvPr/>
        </p:nvCxnSpPr>
        <p:spPr>
          <a:xfrm flipH="1" rot="10800000">
            <a:off x="1602425" y="2531675"/>
            <a:ext cx="304800" cy="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19" name="Google Shape;1219;p65"/>
          <p:cNvCxnSpPr>
            <a:stCxn id="1216" idx="3"/>
            <a:endCxn id="1214" idx="1"/>
          </p:cNvCxnSpPr>
          <p:nvPr/>
        </p:nvCxnSpPr>
        <p:spPr>
          <a:xfrm>
            <a:off x="5258425" y="2531625"/>
            <a:ext cx="304800" cy="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220" name="Google Shape;1220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8900" y="3584800"/>
            <a:ext cx="1480975" cy="148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221" name="Google Shape;1221;p65"/>
          <p:cNvSpPr/>
          <p:nvPr/>
        </p:nvSpPr>
        <p:spPr>
          <a:xfrm>
            <a:off x="6773400" y="3128050"/>
            <a:ext cx="798600" cy="572700"/>
          </a:xfrm>
          <a:prstGeom prst="roundRect">
            <a:avLst>
              <a:gd fmla="val 16667" name="adj"/>
            </a:avLst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GC</a:t>
            </a:r>
            <a:r>
              <a:rPr baseline="-25000" lang="en">
                <a:latin typeface="Source Code Pro"/>
                <a:ea typeface="Source Code Pro"/>
                <a:cs typeface="Source Code Pro"/>
                <a:sym typeface="Source Code Pro"/>
              </a:rPr>
              <a:t>nn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222" name="Google Shape;1222;p65"/>
          <p:cNvSpPr/>
          <p:nvPr/>
        </p:nvSpPr>
        <p:spPr>
          <a:xfrm>
            <a:off x="6773400" y="4470450"/>
            <a:ext cx="798600" cy="572700"/>
          </a:xfrm>
          <a:prstGeom prst="roundRect">
            <a:avLst>
              <a:gd fmla="val 16667" name="adj"/>
            </a:avLst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GC</a:t>
            </a:r>
            <a:r>
              <a:rPr baseline="-25000" lang="en">
                <a:latin typeface="Source Code Pro"/>
                <a:ea typeface="Source Code Pro"/>
                <a:cs typeface="Source Code Pro"/>
                <a:sym typeface="Source Code Pro"/>
              </a:rPr>
              <a:t>nn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1223" name="Google Shape;1223;p65"/>
          <p:cNvCxnSpPr>
            <a:endCxn id="1221" idx="1"/>
          </p:cNvCxnSpPr>
          <p:nvPr/>
        </p:nvCxnSpPr>
        <p:spPr>
          <a:xfrm flipH="1" rot="10800000">
            <a:off x="6175800" y="3414400"/>
            <a:ext cx="597600" cy="441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24" name="Google Shape;1224;p65"/>
          <p:cNvCxnSpPr>
            <a:endCxn id="1222" idx="1"/>
          </p:cNvCxnSpPr>
          <p:nvPr/>
        </p:nvCxnSpPr>
        <p:spPr>
          <a:xfrm>
            <a:off x="6196500" y="4266000"/>
            <a:ext cx="576900" cy="49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25" name="Google Shape;1225;p65"/>
          <p:cNvSpPr txBox="1"/>
          <p:nvPr/>
        </p:nvSpPr>
        <p:spPr>
          <a:xfrm>
            <a:off x="7913825" y="3181850"/>
            <a:ext cx="403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y</a:t>
            </a:r>
            <a:r>
              <a:rPr baseline="-25000" lang="en" sz="16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1</a:t>
            </a:r>
            <a:endParaRPr baseline="-25000" sz="16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226" name="Google Shape;1226;p65"/>
          <p:cNvSpPr txBox="1"/>
          <p:nvPr/>
        </p:nvSpPr>
        <p:spPr>
          <a:xfrm>
            <a:off x="7913825" y="4020050"/>
            <a:ext cx="403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y</a:t>
            </a:r>
            <a:r>
              <a:rPr baseline="-25000" lang="en" sz="16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l</a:t>
            </a:r>
            <a:endParaRPr baseline="-25000" sz="16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1227" name="Google Shape;1227;p65"/>
          <p:cNvCxnSpPr>
            <a:stCxn id="1222" idx="3"/>
          </p:cNvCxnSpPr>
          <p:nvPr/>
        </p:nvCxnSpPr>
        <p:spPr>
          <a:xfrm flipH="1" rot="10800000">
            <a:off x="7572000" y="4057800"/>
            <a:ext cx="1385400" cy="699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28" name="Google Shape;1228;p65"/>
          <p:cNvCxnSpPr>
            <a:stCxn id="1221" idx="3"/>
          </p:cNvCxnSpPr>
          <p:nvPr/>
        </p:nvCxnSpPr>
        <p:spPr>
          <a:xfrm>
            <a:off x="7572000" y="3414400"/>
            <a:ext cx="1385400" cy="643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29" name="Google Shape;1229;p65"/>
          <p:cNvSpPr txBox="1"/>
          <p:nvPr/>
        </p:nvSpPr>
        <p:spPr>
          <a:xfrm>
            <a:off x="7023325" y="3822025"/>
            <a:ext cx="6111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…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3" name="Shape 1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" name="Google Shape;1234;p66"/>
          <p:cNvSpPr txBox="1"/>
          <p:nvPr>
            <p:ph type="title"/>
          </p:nvPr>
        </p:nvSpPr>
        <p:spPr>
          <a:xfrm>
            <a:off x="353425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Full Consensus</a:t>
            </a:r>
            <a:endParaRPr/>
          </a:p>
        </p:txBody>
      </p:sp>
      <p:sp>
        <p:nvSpPr>
          <p:cNvPr id="1235" name="Google Shape;1235;p66"/>
          <p:cNvSpPr/>
          <p:nvPr/>
        </p:nvSpPr>
        <p:spPr>
          <a:xfrm>
            <a:off x="1907325" y="2062713"/>
            <a:ext cx="1523100" cy="9378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Weak</a:t>
            </a:r>
            <a:br>
              <a:rPr lang="en">
                <a:latin typeface="Source Code Pro"/>
                <a:ea typeface="Source Code Pro"/>
                <a:cs typeface="Source Code Pro"/>
                <a:sym typeface="Source Code Pro"/>
              </a:rPr>
            </a:b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Consensus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236" name="Google Shape;1236;p66"/>
          <p:cNvSpPr/>
          <p:nvPr/>
        </p:nvSpPr>
        <p:spPr>
          <a:xfrm>
            <a:off x="5563325" y="2066363"/>
            <a:ext cx="1523100" cy="937800"/>
          </a:xfrm>
          <a:prstGeom prst="roundRect">
            <a:avLst>
              <a:gd fmla="val 16667" name="adj"/>
            </a:avLst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Graded</a:t>
            </a:r>
            <a:br>
              <a:rPr lang="en">
                <a:latin typeface="Source Code Pro"/>
                <a:ea typeface="Source Code Pro"/>
                <a:cs typeface="Source Code Pro"/>
                <a:sym typeface="Source Code Pro"/>
              </a:rPr>
            </a:b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Consensus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1237" name="Google Shape;1237;p66"/>
          <p:cNvCxnSpPr>
            <a:stCxn id="1235" idx="3"/>
            <a:endCxn id="1238" idx="1"/>
          </p:cNvCxnSpPr>
          <p:nvPr/>
        </p:nvCxnSpPr>
        <p:spPr>
          <a:xfrm>
            <a:off x="3430425" y="2531613"/>
            <a:ext cx="304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39" name="Google Shape;1239;p66"/>
          <p:cNvSpPr/>
          <p:nvPr/>
        </p:nvSpPr>
        <p:spPr>
          <a:xfrm>
            <a:off x="79325" y="2066375"/>
            <a:ext cx="1523100" cy="9378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Weak</a:t>
            </a:r>
            <a:br>
              <a:rPr lang="en">
                <a:latin typeface="Source Code Pro"/>
                <a:ea typeface="Source Code Pro"/>
                <a:cs typeface="Source Code Pro"/>
                <a:sym typeface="Source Code Pro"/>
              </a:rPr>
            </a:b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Consensus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(non-negl)</a:t>
            </a:r>
            <a:endParaRPr>
              <a:solidFill>
                <a:srgbClr val="CC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238" name="Google Shape;1238;p66"/>
          <p:cNvSpPr/>
          <p:nvPr/>
        </p:nvSpPr>
        <p:spPr>
          <a:xfrm>
            <a:off x="3735325" y="2062725"/>
            <a:ext cx="1523100" cy="937800"/>
          </a:xfrm>
          <a:prstGeom prst="roundRect">
            <a:avLst>
              <a:gd fmla="val 16667" name="adj"/>
            </a:avLst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Graded</a:t>
            </a:r>
            <a:br>
              <a:rPr lang="en">
                <a:latin typeface="Source Code Pro"/>
                <a:ea typeface="Source Code Pro"/>
                <a:cs typeface="Source Code Pro"/>
                <a:sym typeface="Source Code Pro"/>
              </a:rPr>
            </a:b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Consensus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(non-negl)</a:t>
            </a:r>
            <a:endParaRPr>
              <a:solidFill>
                <a:srgbClr val="CC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1240" name="Google Shape;1240;p66"/>
          <p:cNvCxnSpPr>
            <a:stCxn id="1239" idx="3"/>
            <a:endCxn id="1235" idx="1"/>
          </p:cNvCxnSpPr>
          <p:nvPr/>
        </p:nvCxnSpPr>
        <p:spPr>
          <a:xfrm flipH="1" rot="10800000">
            <a:off x="1602425" y="2531675"/>
            <a:ext cx="304800" cy="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41" name="Google Shape;1241;p66"/>
          <p:cNvCxnSpPr>
            <a:stCxn id="1238" idx="3"/>
            <a:endCxn id="1236" idx="1"/>
          </p:cNvCxnSpPr>
          <p:nvPr/>
        </p:nvCxnSpPr>
        <p:spPr>
          <a:xfrm>
            <a:off x="5258425" y="2531625"/>
            <a:ext cx="304800" cy="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242" name="Google Shape;1242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8900" y="3584800"/>
            <a:ext cx="1480975" cy="148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243" name="Google Shape;1243;p66"/>
          <p:cNvSpPr/>
          <p:nvPr/>
        </p:nvSpPr>
        <p:spPr>
          <a:xfrm>
            <a:off x="6249125" y="3670475"/>
            <a:ext cx="1523100" cy="937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Common</a:t>
            </a:r>
            <a:br>
              <a:rPr lang="en">
                <a:latin typeface="Source Code Pro"/>
                <a:ea typeface="Source Code Pro"/>
                <a:cs typeface="Source Code Pro"/>
                <a:sym typeface="Source Code Pro"/>
              </a:rPr>
            </a:b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Coin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244" name="Google Shape;1244;p66"/>
          <p:cNvSpPr/>
          <p:nvPr/>
        </p:nvSpPr>
        <p:spPr>
          <a:xfrm>
            <a:off x="7391225" y="2062725"/>
            <a:ext cx="1523100" cy="937800"/>
          </a:xfrm>
          <a:prstGeom prst="roundRect">
            <a:avLst>
              <a:gd fmla="val 16667" name="adj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Full</a:t>
            </a:r>
            <a:br>
              <a:rPr lang="en">
                <a:latin typeface="Source Code Pro"/>
                <a:ea typeface="Source Code Pro"/>
                <a:cs typeface="Source Code Pro"/>
                <a:sym typeface="Source Code Pro"/>
              </a:rPr>
            </a:b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Consensus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1245" name="Google Shape;1245;p66"/>
          <p:cNvCxnSpPr>
            <a:stCxn id="1243" idx="3"/>
            <a:endCxn id="1244" idx="2"/>
          </p:cNvCxnSpPr>
          <p:nvPr/>
        </p:nvCxnSpPr>
        <p:spPr>
          <a:xfrm flipH="1" rot="10800000">
            <a:off x="7772225" y="3000575"/>
            <a:ext cx="380700" cy="1138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46" name="Google Shape;1246;p66"/>
          <p:cNvCxnSpPr>
            <a:endCxn id="1243" idx="1"/>
          </p:cNvCxnSpPr>
          <p:nvPr/>
        </p:nvCxnSpPr>
        <p:spPr>
          <a:xfrm>
            <a:off x="6019925" y="4139375"/>
            <a:ext cx="229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47" name="Google Shape;1247;p66"/>
          <p:cNvCxnSpPr>
            <a:stCxn id="1236" idx="3"/>
            <a:endCxn id="1244" idx="1"/>
          </p:cNvCxnSpPr>
          <p:nvPr/>
        </p:nvCxnSpPr>
        <p:spPr>
          <a:xfrm flipH="1" rot="10800000">
            <a:off x="7086425" y="2531663"/>
            <a:ext cx="304800" cy="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48" name="Google Shape;1248;p66"/>
          <p:cNvSpPr txBox="1"/>
          <p:nvPr/>
        </p:nvSpPr>
        <p:spPr>
          <a:xfrm>
            <a:off x="1117725" y="3986500"/>
            <a:ext cx="3110100" cy="6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Source Code Pro"/>
                <a:ea typeface="Source Code Pro"/>
                <a:cs typeface="Source Code Pro"/>
                <a:sym typeface="Source Code Pro"/>
              </a:rPr>
              <a:t>No crypto used!</a:t>
            </a:r>
            <a:endParaRPr b="1" sz="18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249" name="Google Shape;1249;p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113" y="3619500"/>
            <a:ext cx="1059087" cy="118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0" name="Google Shape;1250;p66"/>
          <p:cNvSpPr txBox="1"/>
          <p:nvPr>
            <p:ph idx="1" type="body"/>
          </p:nvPr>
        </p:nvSpPr>
        <p:spPr>
          <a:xfrm>
            <a:off x="4722000" y="220525"/>
            <a:ext cx="4192200" cy="10989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Rounds: </a:t>
            </a:r>
            <a:r>
              <a:rPr lang="en">
                <a:solidFill>
                  <a:srgbClr val="38761D"/>
                </a:solidFill>
              </a:rPr>
              <a:t>polylog(λ)</a:t>
            </a:r>
            <a:br>
              <a:rPr lang="en">
                <a:solidFill>
                  <a:srgbClr val="38761D"/>
                </a:solidFill>
              </a:rPr>
            </a:br>
            <a:r>
              <a:rPr lang="en"/>
              <a:t>Communication: poly(</a:t>
            </a:r>
            <a:r>
              <a:rPr lang="en">
                <a:solidFill>
                  <a:srgbClr val="CC0000"/>
                </a:solidFill>
              </a:rPr>
              <a:t>#parties</a:t>
            </a:r>
            <a:r>
              <a:rPr lang="en"/>
              <a:t>) </a:t>
            </a:r>
            <a:br>
              <a:rPr lang="en">
                <a:solidFill>
                  <a:srgbClr val="38761D"/>
                </a:solidFill>
              </a:rPr>
            </a:br>
            <a:r>
              <a:rPr lang="en"/>
              <a:t>Beacon output: poly(</a:t>
            </a:r>
            <a:r>
              <a:rPr lang="en">
                <a:solidFill>
                  <a:srgbClr val="CC0000"/>
                </a:solidFill>
              </a:rPr>
              <a:t>#parties</a:t>
            </a:r>
            <a:r>
              <a:rPr lang="en"/>
              <a:t>)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4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" name="Google Shape;1255;p6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</a:t>
            </a:r>
            <a:r>
              <a:rPr lang="en"/>
              <a:t>hrinking the b</a:t>
            </a:r>
            <a:r>
              <a:rPr lang="en"/>
              <a:t>eacon</a:t>
            </a:r>
            <a:endParaRPr/>
          </a:p>
        </p:txBody>
      </p:sp>
      <p:sp>
        <p:nvSpPr>
          <p:cNvPr id="1256" name="Google Shape;1256;p67"/>
          <p:cNvSpPr txBox="1"/>
          <p:nvPr>
            <p:ph idx="1" type="body"/>
          </p:nvPr>
        </p:nvSpPr>
        <p:spPr>
          <a:xfrm>
            <a:off x="311700" y="1533475"/>
            <a:ext cx="8520600" cy="53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Shrink output to </a:t>
            </a:r>
            <a:r>
              <a:rPr lang="en">
                <a:solidFill>
                  <a:srgbClr val="38761D"/>
                </a:solidFill>
              </a:rPr>
              <a:t>O(λ</a:t>
            </a:r>
            <a:r>
              <a:rPr baseline="30000" lang="en">
                <a:solidFill>
                  <a:srgbClr val="38761D"/>
                </a:solidFill>
              </a:rPr>
              <a:t>2</a:t>
            </a:r>
            <a:r>
              <a:rPr lang="en">
                <a:solidFill>
                  <a:srgbClr val="38761D"/>
                </a:solidFill>
              </a:rPr>
              <a:t>)</a:t>
            </a:r>
            <a:r>
              <a:rPr lang="en"/>
              <a:t> us</a:t>
            </a:r>
            <a:r>
              <a:rPr lang="en"/>
              <a:t>ing the seeded-PoW construction</a:t>
            </a:r>
            <a:br>
              <a:rPr lang="en"/>
            </a:br>
            <a:endParaRPr/>
          </a:p>
        </p:txBody>
      </p:sp>
      <p:sp>
        <p:nvSpPr>
          <p:cNvPr id="1257" name="Google Shape;1257;p67"/>
          <p:cNvSpPr/>
          <p:nvPr/>
        </p:nvSpPr>
        <p:spPr>
          <a:xfrm>
            <a:off x="663950" y="3214800"/>
            <a:ext cx="3882000" cy="313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12121"/>
                </a:solidFill>
              </a:rPr>
              <a:t>x</a:t>
            </a:r>
            <a:r>
              <a:rPr baseline="-25000" lang="en">
                <a:solidFill>
                  <a:srgbClr val="212121"/>
                </a:solidFill>
              </a:rPr>
              <a:t>1</a:t>
            </a:r>
            <a:r>
              <a:rPr lang="en">
                <a:solidFill>
                  <a:srgbClr val="212121"/>
                </a:solidFill>
              </a:rPr>
              <a:t> | </a:t>
            </a:r>
            <a:r>
              <a:rPr b="1" lang="en">
                <a:solidFill>
                  <a:srgbClr val="212121"/>
                </a:solidFill>
              </a:rPr>
              <a:t>x</a:t>
            </a:r>
            <a:r>
              <a:rPr b="1" baseline="-25000" lang="en">
                <a:solidFill>
                  <a:srgbClr val="212121"/>
                </a:solidFill>
              </a:rPr>
              <a:t>2</a:t>
            </a:r>
            <a:r>
              <a:rPr lang="en">
                <a:solidFill>
                  <a:srgbClr val="212121"/>
                </a:solidFill>
              </a:rPr>
              <a:t> | x</a:t>
            </a:r>
            <a:r>
              <a:rPr baseline="-25000" lang="en">
                <a:solidFill>
                  <a:srgbClr val="212121"/>
                </a:solidFill>
              </a:rPr>
              <a:t>3</a:t>
            </a:r>
            <a:r>
              <a:rPr lang="en">
                <a:solidFill>
                  <a:srgbClr val="212121"/>
                </a:solidFill>
              </a:rPr>
              <a:t> | x</a:t>
            </a:r>
            <a:r>
              <a:rPr baseline="-25000" lang="en">
                <a:solidFill>
                  <a:srgbClr val="212121"/>
                </a:solidFill>
              </a:rPr>
              <a:t>4</a:t>
            </a:r>
            <a:r>
              <a:rPr lang="en">
                <a:solidFill>
                  <a:srgbClr val="212121"/>
                </a:solidFill>
              </a:rPr>
              <a:t> | </a:t>
            </a:r>
            <a:r>
              <a:rPr b="1" lang="en">
                <a:solidFill>
                  <a:srgbClr val="212121"/>
                </a:solidFill>
              </a:rPr>
              <a:t>x</a:t>
            </a:r>
            <a:r>
              <a:rPr b="1" baseline="-25000" lang="en">
                <a:solidFill>
                  <a:srgbClr val="212121"/>
                </a:solidFill>
              </a:rPr>
              <a:t>5</a:t>
            </a:r>
            <a:r>
              <a:rPr lang="en">
                <a:solidFill>
                  <a:srgbClr val="212121"/>
                </a:solidFill>
              </a:rPr>
              <a:t> |</a:t>
            </a:r>
            <a:r>
              <a:rPr lang="en">
                <a:solidFill>
                  <a:srgbClr val="212121"/>
                </a:solidFill>
              </a:rPr>
              <a:t>     …..                          |  </a:t>
            </a:r>
            <a:r>
              <a:rPr b="1" lang="en">
                <a:solidFill>
                  <a:srgbClr val="212121"/>
                </a:solidFill>
              </a:rPr>
              <a:t>x</a:t>
            </a:r>
            <a:r>
              <a:rPr b="1" baseline="-25000" lang="en">
                <a:solidFill>
                  <a:srgbClr val="212121"/>
                </a:solidFill>
              </a:rPr>
              <a:t>m</a:t>
            </a:r>
            <a:r>
              <a:rPr lang="en">
                <a:solidFill>
                  <a:srgbClr val="212121"/>
                </a:solidFill>
              </a:rPr>
              <a:t> </a:t>
            </a:r>
            <a:endParaRPr>
              <a:solidFill>
                <a:srgbClr val="212121"/>
              </a:solidFill>
            </a:endParaRPr>
          </a:p>
        </p:txBody>
      </p:sp>
      <p:pic>
        <p:nvPicPr>
          <p:cNvPr id="1258" name="Google Shape;1258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8900" y="2857500"/>
            <a:ext cx="1480975" cy="148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259" name="Google Shape;1259;p67"/>
          <p:cNvSpPr/>
          <p:nvPr/>
        </p:nvSpPr>
        <p:spPr>
          <a:xfrm>
            <a:off x="663950" y="4115275"/>
            <a:ext cx="3882000" cy="313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12121"/>
                </a:solidFill>
              </a:rPr>
              <a:t>0  |  </a:t>
            </a:r>
            <a:r>
              <a:rPr b="1" lang="en">
                <a:solidFill>
                  <a:srgbClr val="212121"/>
                </a:solidFill>
              </a:rPr>
              <a:t>0</a:t>
            </a:r>
            <a:r>
              <a:rPr lang="en">
                <a:solidFill>
                  <a:srgbClr val="212121"/>
                </a:solidFill>
              </a:rPr>
              <a:t> | </a:t>
            </a:r>
            <a:r>
              <a:rPr baseline="-25000" lang="en">
                <a:solidFill>
                  <a:srgbClr val="212121"/>
                </a:solidFill>
              </a:rPr>
              <a:t>  </a:t>
            </a:r>
            <a:r>
              <a:rPr lang="en">
                <a:solidFill>
                  <a:srgbClr val="212121"/>
                </a:solidFill>
              </a:rPr>
              <a:t>0 |    …    | 0 |</a:t>
            </a:r>
            <a:r>
              <a:rPr baseline="-25000" lang="en">
                <a:solidFill>
                  <a:srgbClr val="212121"/>
                </a:solidFill>
              </a:rPr>
              <a:t> </a:t>
            </a:r>
            <a:r>
              <a:rPr lang="en">
                <a:solidFill>
                  <a:srgbClr val="212121"/>
                </a:solidFill>
              </a:rPr>
              <a:t>0 | 1 |  1 |       …    |  </a:t>
            </a:r>
            <a:r>
              <a:rPr b="1" lang="en">
                <a:solidFill>
                  <a:srgbClr val="212121"/>
                </a:solidFill>
              </a:rPr>
              <a:t>1</a:t>
            </a:r>
            <a:r>
              <a:rPr lang="en">
                <a:solidFill>
                  <a:srgbClr val="212121"/>
                </a:solidFill>
              </a:rPr>
              <a:t> </a:t>
            </a:r>
            <a:endParaRPr>
              <a:solidFill>
                <a:srgbClr val="212121"/>
              </a:solidFill>
            </a:endParaRPr>
          </a:p>
        </p:txBody>
      </p:sp>
      <p:cxnSp>
        <p:nvCxnSpPr>
          <p:cNvPr id="1260" name="Google Shape;1260;p67"/>
          <p:cNvCxnSpPr/>
          <p:nvPr/>
        </p:nvCxnSpPr>
        <p:spPr>
          <a:xfrm>
            <a:off x="2602875" y="3586050"/>
            <a:ext cx="0" cy="40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triangle"/>
          </a:ln>
        </p:spPr>
      </p:cxnSp>
      <p:sp>
        <p:nvSpPr>
          <p:cNvPr id="1261" name="Google Shape;1261;p67"/>
          <p:cNvSpPr txBox="1"/>
          <p:nvPr/>
        </p:nvSpPr>
        <p:spPr>
          <a:xfrm>
            <a:off x="2596850" y="3558625"/>
            <a:ext cx="1644900" cy="2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interpretation</a:t>
            </a:r>
            <a:endParaRPr sz="1800"/>
          </a:p>
        </p:txBody>
      </p:sp>
      <p:sp>
        <p:nvSpPr>
          <p:cNvPr id="1262" name="Google Shape;1262;p67"/>
          <p:cNvSpPr/>
          <p:nvPr/>
        </p:nvSpPr>
        <p:spPr>
          <a:xfrm>
            <a:off x="6097675" y="3214800"/>
            <a:ext cx="1191300" cy="313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PoW seed</a:t>
            </a:r>
            <a:endParaRPr/>
          </a:p>
        </p:txBody>
      </p:sp>
      <p:cxnSp>
        <p:nvCxnSpPr>
          <p:cNvPr id="1263" name="Google Shape;1263;p67"/>
          <p:cNvCxnSpPr/>
          <p:nvPr/>
        </p:nvCxnSpPr>
        <p:spPr>
          <a:xfrm rot="10800000">
            <a:off x="4866700" y="3413425"/>
            <a:ext cx="917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triangle"/>
          </a:ln>
        </p:spPr>
      </p:cxnSp>
      <p:sp>
        <p:nvSpPr>
          <p:cNvPr id="1264" name="Google Shape;1264;p67"/>
          <p:cNvSpPr txBox="1"/>
          <p:nvPr/>
        </p:nvSpPr>
        <p:spPr>
          <a:xfrm>
            <a:off x="4772825" y="2937000"/>
            <a:ext cx="1408500" cy="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generate</a:t>
            </a:r>
            <a:endParaRPr sz="1800"/>
          </a:p>
        </p:txBody>
      </p:sp>
      <p:sp>
        <p:nvSpPr>
          <p:cNvPr id="1265" name="Google Shape;1265;p67"/>
          <p:cNvSpPr txBox="1"/>
          <p:nvPr/>
        </p:nvSpPr>
        <p:spPr>
          <a:xfrm>
            <a:off x="6099400" y="4003350"/>
            <a:ext cx="1191300" cy="2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00">
                <a:solidFill>
                  <a:srgbClr val="38761D"/>
                </a:solidFill>
              </a:rPr>
              <a:t>  </a:t>
            </a:r>
            <a:r>
              <a:rPr lang="en" sz="2400">
                <a:solidFill>
                  <a:srgbClr val="38761D"/>
                </a:solidFill>
              </a:rPr>
              <a:t>O(λ</a:t>
            </a:r>
            <a:r>
              <a:rPr baseline="30000" lang="en" sz="2400">
                <a:solidFill>
                  <a:srgbClr val="38761D"/>
                </a:solidFill>
              </a:rPr>
              <a:t>2</a:t>
            </a:r>
            <a:r>
              <a:rPr lang="en" sz="2400">
                <a:solidFill>
                  <a:srgbClr val="38761D"/>
                </a:solidFill>
              </a:rPr>
              <a:t>)</a:t>
            </a:r>
            <a:r>
              <a:rPr lang="en" sz="2400">
                <a:solidFill>
                  <a:schemeClr val="dk2"/>
                </a:solidFill>
              </a:rPr>
              <a:t> </a:t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1266" name="Google Shape;1266;p67"/>
          <p:cNvSpPr txBox="1"/>
          <p:nvPr/>
        </p:nvSpPr>
        <p:spPr>
          <a:xfrm rot="-5400000">
            <a:off x="6133150" y="3501025"/>
            <a:ext cx="307200" cy="7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8200">
                <a:solidFill>
                  <a:srgbClr val="38761D"/>
                </a:solidFill>
              </a:rPr>
              <a:t>{</a:t>
            </a:r>
            <a:endParaRPr sz="8200">
              <a:solidFill>
                <a:schemeClr val="dk2"/>
              </a:solidFill>
            </a:endParaRPr>
          </a:p>
        </p:txBody>
      </p:sp>
      <p:sp>
        <p:nvSpPr>
          <p:cNvPr id="1267" name="Google Shape;1267;p67"/>
          <p:cNvSpPr txBox="1"/>
          <p:nvPr>
            <p:ph idx="1" type="body"/>
          </p:nvPr>
        </p:nvSpPr>
        <p:spPr>
          <a:xfrm>
            <a:off x="311700" y="2143075"/>
            <a:ext cx="8520600" cy="6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Downside: assume crypto / </a:t>
            </a:r>
            <a:r>
              <a:rPr lang="en">
                <a:solidFill>
                  <a:srgbClr val="CC0000"/>
                </a:solidFill>
              </a:rPr>
              <a:t>subexponentially-hard DDH</a:t>
            </a:r>
            <a:endParaRPr>
              <a:solidFill>
                <a:srgbClr val="CC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268" name="Google Shape;1268;p67"/>
          <p:cNvSpPr txBox="1"/>
          <p:nvPr>
            <p:ph idx="1" type="body"/>
          </p:nvPr>
        </p:nvSpPr>
        <p:spPr>
          <a:xfrm>
            <a:off x="4722000" y="220525"/>
            <a:ext cx="4192200" cy="10989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Rounds: </a:t>
            </a:r>
            <a:r>
              <a:rPr lang="en">
                <a:solidFill>
                  <a:srgbClr val="38761D"/>
                </a:solidFill>
              </a:rPr>
              <a:t>polylog(λ)</a:t>
            </a:r>
            <a:br>
              <a:rPr lang="en">
                <a:solidFill>
                  <a:srgbClr val="38761D"/>
                </a:solidFill>
              </a:rPr>
            </a:br>
            <a:r>
              <a:rPr lang="en"/>
              <a:t>Communication: poly(</a:t>
            </a:r>
            <a:r>
              <a:rPr lang="en">
                <a:solidFill>
                  <a:srgbClr val="CC0000"/>
                </a:solidFill>
              </a:rPr>
              <a:t>#parties</a:t>
            </a:r>
            <a:r>
              <a:rPr lang="en"/>
              <a:t>) </a:t>
            </a:r>
            <a:br>
              <a:rPr lang="en">
                <a:solidFill>
                  <a:srgbClr val="38761D"/>
                </a:solidFill>
              </a:rPr>
            </a:br>
            <a:r>
              <a:rPr lang="en"/>
              <a:t>Beacon output: </a:t>
            </a:r>
            <a:r>
              <a:rPr b="1" lang="en">
                <a:solidFill>
                  <a:srgbClr val="38761D"/>
                </a:solidFill>
              </a:rPr>
              <a:t>O(λ</a:t>
            </a:r>
            <a:r>
              <a:rPr b="1" baseline="30000" lang="en">
                <a:solidFill>
                  <a:srgbClr val="38761D"/>
                </a:solidFill>
              </a:rPr>
              <a:t>2</a:t>
            </a:r>
            <a:r>
              <a:rPr b="1" lang="en">
                <a:solidFill>
                  <a:srgbClr val="38761D"/>
                </a:solidFill>
              </a:rPr>
              <a:t>)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2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Google Shape;1273;p68"/>
          <p:cNvSpPr/>
          <p:nvPr/>
        </p:nvSpPr>
        <p:spPr>
          <a:xfrm>
            <a:off x="197525" y="3396075"/>
            <a:ext cx="8600400" cy="10980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274" name="Google Shape;1274;p68"/>
          <p:cNvSpPr txBox="1"/>
          <p:nvPr>
            <p:ph idx="1" type="body"/>
          </p:nvPr>
        </p:nvSpPr>
        <p:spPr>
          <a:xfrm>
            <a:off x="119250" y="923875"/>
            <a:ext cx="8905500" cy="17343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 sz="2000"/>
            </a:br>
            <a:endParaRPr sz="20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/>
              <a:t>Permissionless Consensus </a:t>
            </a:r>
            <a:br>
              <a:rPr b="1" lang="en" sz="2600"/>
            </a:br>
            <a:r>
              <a:rPr lang="en" sz="2400"/>
              <a:t>or</a:t>
            </a:r>
            <a:br>
              <a:rPr b="1" lang="en" sz="2600"/>
            </a:br>
            <a:r>
              <a:rPr b="1" lang="en" sz="2600"/>
              <a:t>SAT breakthrough</a:t>
            </a:r>
            <a:r>
              <a:rPr b="1" lang="en" sz="2600"/>
              <a:t>!</a:t>
            </a:r>
            <a:br>
              <a:rPr b="1" lang="en" sz="2400"/>
            </a:br>
            <a:br>
              <a:rPr lang="en" sz="2400"/>
            </a:br>
            <a:endParaRPr sz="24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Weaken (or remove)</a:t>
            </a:r>
            <a:r>
              <a:rPr lang="en" sz="1800"/>
              <a:t> the beacon assumption 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Performance independent from #parties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Generic transform from fine-grained problem to NIZK-PoW</a:t>
            </a:r>
            <a:endParaRPr/>
          </a:p>
          <a:p>
            <a:pPr indent="0" lvl="0" marL="9144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275" name="Google Shape;1275;p68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1276" name="Google Shape;1276;p68"/>
          <p:cNvSpPr txBox="1"/>
          <p:nvPr/>
        </p:nvSpPr>
        <p:spPr>
          <a:xfrm>
            <a:off x="273775" y="4646525"/>
            <a:ext cx="3910500" cy="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C4587"/>
                </a:solidFill>
              </a:rPr>
              <a:t>https://eprint.iacr.org/2024/637.pdf</a:t>
            </a:r>
            <a:endParaRPr sz="1800">
              <a:solidFill>
                <a:srgbClr val="1C4587"/>
              </a:solidFill>
            </a:endParaRPr>
          </a:p>
        </p:txBody>
      </p:sp>
      <p:pic>
        <p:nvPicPr>
          <p:cNvPr id="1277" name="Google Shape;1277;p68"/>
          <p:cNvPicPr preferRelativeResize="0"/>
          <p:nvPr/>
        </p:nvPicPr>
        <p:blipFill rotWithShape="1">
          <a:blip r:embed="rId3">
            <a:alphaModFix/>
          </a:blip>
          <a:srcRect b="10241" l="0" r="0" t="0"/>
          <a:stretch/>
        </p:blipFill>
        <p:spPr>
          <a:xfrm>
            <a:off x="5903375" y="115625"/>
            <a:ext cx="3045176" cy="137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8"/>
          <p:cNvSpPr/>
          <p:nvPr/>
        </p:nvSpPr>
        <p:spPr>
          <a:xfrm>
            <a:off x="45800" y="889375"/>
            <a:ext cx="2178000" cy="1775700"/>
          </a:xfrm>
          <a:prstGeom prst="cloudCallout">
            <a:avLst>
              <a:gd fmla="val 101803" name="adj1"/>
              <a:gd fmla="val 113445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261" name="Google Shape;261;p18"/>
          <p:cNvSpPr/>
          <p:nvPr/>
        </p:nvSpPr>
        <p:spPr>
          <a:xfrm>
            <a:off x="45800" y="889375"/>
            <a:ext cx="2178000" cy="1775700"/>
          </a:xfrm>
          <a:prstGeom prst="cloudCallout">
            <a:avLst>
              <a:gd fmla="val 246037" name="adj1"/>
              <a:gd fmla="val 3969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262" name="Google Shape;262;p18"/>
          <p:cNvSpPr/>
          <p:nvPr/>
        </p:nvSpPr>
        <p:spPr>
          <a:xfrm>
            <a:off x="45800" y="889375"/>
            <a:ext cx="2178000" cy="1775700"/>
          </a:xfrm>
          <a:prstGeom prst="cloudCallout">
            <a:avLst>
              <a:gd fmla="val 184643" name="adj1"/>
              <a:gd fmla="val 118087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263" name="Google Shape;263;p18"/>
          <p:cNvSpPr/>
          <p:nvPr/>
        </p:nvSpPr>
        <p:spPr>
          <a:xfrm>
            <a:off x="45800" y="889375"/>
            <a:ext cx="2178000" cy="1775700"/>
          </a:xfrm>
          <a:prstGeom prst="cloudCallout">
            <a:avLst>
              <a:gd fmla="val 31578" name="adj1"/>
              <a:gd fmla="val 48974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264" name="Google Shape;264;p18"/>
          <p:cNvSpPr/>
          <p:nvPr/>
        </p:nvSpPr>
        <p:spPr>
          <a:xfrm>
            <a:off x="45800" y="889375"/>
            <a:ext cx="2178000" cy="1775700"/>
          </a:xfrm>
          <a:prstGeom prst="cloudCallout">
            <a:avLst>
              <a:gd fmla="val 179176" name="adj1"/>
              <a:gd fmla="val -28393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265" name="Google Shape;265;p18"/>
          <p:cNvSpPr/>
          <p:nvPr/>
        </p:nvSpPr>
        <p:spPr>
          <a:xfrm>
            <a:off x="45800" y="889375"/>
            <a:ext cx="2178000" cy="1775700"/>
          </a:xfrm>
          <a:prstGeom prst="cloudCallout">
            <a:avLst>
              <a:gd fmla="val 91710" name="adj1"/>
              <a:gd fmla="val -31488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266" name="Google Shape;266;p1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PoWs and The Random Oracle</a:t>
            </a:r>
            <a:endParaRPr/>
          </a:p>
        </p:txBody>
      </p:sp>
      <p:grpSp>
        <p:nvGrpSpPr>
          <p:cNvPr id="267" name="Google Shape;267;p18"/>
          <p:cNvGrpSpPr/>
          <p:nvPr/>
        </p:nvGrpSpPr>
        <p:grpSpPr>
          <a:xfrm>
            <a:off x="1944119" y="2438395"/>
            <a:ext cx="563960" cy="1089965"/>
            <a:chOff x="1231100" y="1765700"/>
            <a:chExt cx="651600" cy="1341000"/>
          </a:xfrm>
        </p:grpSpPr>
        <p:sp>
          <p:nvSpPr>
            <p:cNvPr id="268" name="Google Shape;268;p18"/>
            <p:cNvSpPr/>
            <p:nvPr/>
          </p:nvSpPr>
          <p:spPr>
            <a:xfrm>
              <a:off x="1261550" y="2436200"/>
              <a:ext cx="590700" cy="6705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269" name="Google Shape;269;p18"/>
            <p:cNvSpPr/>
            <p:nvPr/>
          </p:nvSpPr>
          <p:spPr>
            <a:xfrm>
              <a:off x="1231100" y="1765700"/>
              <a:ext cx="651600" cy="670500"/>
            </a:xfrm>
            <a:prstGeom prst="ellipse">
              <a:avLst/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</p:grpSp>
      <p:grpSp>
        <p:nvGrpSpPr>
          <p:cNvPr id="270" name="Google Shape;270;p18"/>
          <p:cNvGrpSpPr/>
          <p:nvPr/>
        </p:nvGrpSpPr>
        <p:grpSpPr>
          <a:xfrm>
            <a:off x="5258844" y="3864495"/>
            <a:ext cx="563960" cy="1089965"/>
            <a:chOff x="1231100" y="1765700"/>
            <a:chExt cx="651600" cy="1341000"/>
          </a:xfrm>
        </p:grpSpPr>
        <p:sp>
          <p:nvSpPr>
            <p:cNvPr id="271" name="Google Shape;271;p18"/>
            <p:cNvSpPr/>
            <p:nvPr/>
          </p:nvSpPr>
          <p:spPr>
            <a:xfrm>
              <a:off x="1261550" y="2436200"/>
              <a:ext cx="590700" cy="6705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272" name="Google Shape;272;p18"/>
            <p:cNvSpPr/>
            <p:nvPr/>
          </p:nvSpPr>
          <p:spPr>
            <a:xfrm>
              <a:off x="1231100" y="1765700"/>
              <a:ext cx="651600" cy="670500"/>
            </a:xfrm>
            <a:prstGeom prst="ellipse">
              <a:avLst/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</p:grpSp>
      <p:grpSp>
        <p:nvGrpSpPr>
          <p:cNvPr id="273" name="Google Shape;273;p18"/>
          <p:cNvGrpSpPr/>
          <p:nvPr/>
        </p:nvGrpSpPr>
        <p:grpSpPr>
          <a:xfrm>
            <a:off x="6635919" y="2438395"/>
            <a:ext cx="563960" cy="1089965"/>
            <a:chOff x="1231100" y="1765700"/>
            <a:chExt cx="651600" cy="1341000"/>
          </a:xfrm>
        </p:grpSpPr>
        <p:sp>
          <p:nvSpPr>
            <p:cNvPr id="274" name="Google Shape;274;p18"/>
            <p:cNvSpPr/>
            <p:nvPr/>
          </p:nvSpPr>
          <p:spPr>
            <a:xfrm>
              <a:off x="1261550" y="2436200"/>
              <a:ext cx="590700" cy="6705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275" name="Google Shape;275;p18"/>
            <p:cNvSpPr/>
            <p:nvPr/>
          </p:nvSpPr>
          <p:spPr>
            <a:xfrm>
              <a:off x="1231100" y="1765700"/>
              <a:ext cx="651600" cy="670500"/>
            </a:xfrm>
            <a:prstGeom prst="ellipse">
              <a:avLst/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</p:grpSp>
      <p:grpSp>
        <p:nvGrpSpPr>
          <p:cNvPr id="276" name="Google Shape;276;p18"/>
          <p:cNvGrpSpPr/>
          <p:nvPr/>
        </p:nvGrpSpPr>
        <p:grpSpPr>
          <a:xfrm>
            <a:off x="5258844" y="972945"/>
            <a:ext cx="563960" cy="1089965"/>
            <a:chOff x="1231100" y="1765700"/>
            <a:chExt cx="651600" cy="1341000"/>
          </a:xfrm>
        </p:grpSpPr>
        <p:sp>
          <p:nvSpPr>
            <p:cNvPr id="277" name="Google Shape;277;p18"/>
            <p:cNvSpPr/>
            <p:nvPr/>
          </p:nvSpPr>
          <p:spPr>
            <a:xfrm>
              <a:off x="1261550" y="2436200"/>
              <a:ext cx="590700" cy="6705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278" name="Google Shape;278;p18"/>
            <p:cNvSpPr/>
            <p:nvPr/>
          </p:nvSpPr>
          <p:spPr>
            <a:xfrm>
              <a:off x="1231100" y="1765700"/>
              <a:ext cx="651600" cy="670500"/>
            </a:xfrm>
            <a:prstGeom prst="ellipse">
              <a:avLst/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</p:grpSp>
      <p:grpSp>
        <p:nvGrpSpPr>
          <p:cNvPr id="279" name="Google Shape;279;p18"/>
          <p:cNvGrpSpPr/>
          <p:nvPr/>
        </p:nvGrpSpPr>
        <p:grpSpPr>
          <a:xfrm>
            <a:off x="3304719" y="1023520"/>
            <a:ext cx="563960" cy="1089965"/>
            <a:chOff x="1231100" y="1765700"/>
            <a:chExt cx="651600" cy="1341000"/>
          </a:xfrm>
        </p:grpSpPr>
        <p:sp>
          <p:nvSpPr>
            <p:cNvPr id="280" name="Google Shape;280;p18"/>
            <p:cNvSpPr/>
            <p:nvPr/>
          </p:nvSpPr>
          <p:spPr>
            <a:xfrm>
              <a:off x="1261550" y="2436200"/>
              <a:ext cx="590700" cy="6705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281" name="Google Shape;281;p18"/>
            <p:cNvSpPr/>
            <p:nvPr/>
          </p:nvSpPr>
          <p:spPr>
            <a:xfrm>
              <a:off x="1231100" y="1765700"/>
              <a:ext cx="651600" cy="670500"/>
            </a:xfrm>
            <a:prstGeom prst="ellipse">
              <a:avLst/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</p:grpSp>
      <p:grpSp>
        <p:nvGrpSpPr>
          <p:cNvPr id="282" name="Google Shape;282;p18"/>
          <p:cNvGrpSpPr/>
          <p:nvPr/>
        </p:nvGrpSpPr>
        <p:grpSpPr>
          <a:xfrm>
            <a:off x="3304719" y="3864495"/>
            <a:ext cx="563960" cy="1089965"/>
            <a:chOff x="1231100" y="1765700"/>
            <a:chExt cx="651600" cy="1341000"/>
          </a:xfrm>
        </p:grpSpPr>
        <p:sp>
          <p:nvSpPr>
            <p:cNvPr id="283" name="Google Shape;283;p18"/>
            <p:cNvSpPr/>
            <p:nvPr/>
          </p:nvSpPr>
          <p:spPr>
            <a:xfrm>
              <a:off x="1261550" y="2436200"/>
              <a:ext cx="590700" cy="6705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EA9999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284" name="Google Shape;284;p18"/>
            <p:cNvSpPr/>
            <p:nvPr/>
          </p:nvSpPr>
          <p:spPr>
            <a:xfrm>
              <a:off x="1231100" y="1765700"/>
              <a:ext cx="651600" cy="670500"/>
            </a:xfrm>
            <a:prstGeom prst="ellipse">
              <a:avLst/>
            </a:prstGeom>
            <a:solidFill>
              <a:srgbClr val="EA9999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</p:grpSp>
      <p:cxnSp>
        <p:nvCxnSpPr>
          <p:cNvPr id="285" name="Google Shape;285;p18"/>
          <p:cNvCxnSpPr/>
          <p:nvPr/>
        </p:nvCxnSpPr>
        <p:spPr>
          <a:xfrm flipH="1" rot="10800000">
            <a:off x="2756750" y="2134075"/>
            <a:ext cx="421200" cy="4395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med" w="med" type="stealth"/>
            <a:tailEnd len="med" w="med" type="stealth"/>
          </a:ln>
        </p:spPr>
      </p:cxnSp>
      <p:cxnSp>
        <p:nvCxnSpPr>
          <p:cNvPr id="286" name="Google Shape;286;p18"/>
          <p:cNvCxnSpPr/>
          <p:nvPr/>
        </p:nvCxnSpPr>
        <p:spPr>
          <a:xfrm flipH="1" rot="10800000">
            <a:off x="2902925" y="3187225"/>
            <a:ext cx="3437700" cy="15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med" w="med" type="stealth"/>
            <a:tailEnd len="med" w="med" type="stealth"/>
          </a:ln>
        </p:spPr>
      </p:cxnSp>
      <p:cxnSp>
        <p:nvCxnSpPr>
          <p:cNvPr id="287" name="Google Shape;287;p18"/>
          <p:cNvCxnSpPr/>
          <p:nvPr/>
        </p:nvCxnSpPr>
        <p:spPr>
          <a:xfrm rot="10800000">
            <a:off x="5944000" y="2106475"/>
            <a:ext cx="522000" cy="4488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med" w="med" type="stealth"/>
            <a:tailEnd len="med" w="med" type="stealth"/>
          </a:ln>
        </p:spPr>
      </p:cxnSp>
      <p:cxnSp>
        <p:nvCxnSpPr>
          <p:cNvPr id="288" name="Google Shape;288;p18"/>
          <p:cNvCxnSpPr/>
          <p:nvPr/>
        </p:nvCxnSpPr>
        <p:spPr>
          <a:xfrm flipH="1" rot="10800000">
            <a:off x="2830025" y="1868425"/>
            <a:ext cx="2262000" cy="1181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med" w="med" type="stealth"/>
            <a:tailEnd len="med" w="med" type="stealth"/>
          </a:ln>
        </p:spPr>
      </p:cxnSp>
      <p:cxnSp>
        <p:nvCxnSpPr>
          <p:cNvPr id="289" name="Google Shape;289;p18"/>
          <p:cNvCxnSpPr/>
          <p:nvPr/>
        </p:nvCxnSpPr>
        <p:spPr>
          <a:xfrm>
            <a:off x="2661150" y="3626725"/>
            <a:ext cx="507900" cy="4305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med" w="med" type="stealth"/>
            <a:tailEnd len="med" w="med" type="stealth"/>
          </a:ln>
        </p:spPr>
      </p:cxnSp>
      <p:cxnSp>
        <p:nvCxnSpPr>
          <p:cNvPr id="290" name="Google Shape;290;p18"/>
          <p:cNvCxnSpPr/>
          <p:nvPr/>
        </p:nvCxnSpPr>
        <p:spPr>
          <a:xfrm>
            <a:off x="2756750" y="3414925"/>
            <a:ext cx="2335500" cy="5967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med" w="med" type="stealth"/>
            <a:tailEnd len="med" w="med" type="stealth"/>
          </a:ln>
        </p:spPr>
      </p:cxnSp>
      <p:cxnSp>
        <p:nvCxnSpPr>
          <p:cNvPr id="291" name="Google Shape;291;p18"/>
          <p:cNvCxnSpPr/>
          <p:nvPr/>
        </p:nvCxnSpPr>
        <p:spPr>
          <a:xfrm flipH="1" rot="10800000">
            <a:off x="4057275" y="1630250"/>
            <a:ext cx="1071600" cy="183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med" w="med" type="stealth"/>
            <a:tailEnd len="med" w="med" type="stealth"/>
          </a:ln>
        </p:spPr>
      </p:cxnSp>
      <p:cxnSp>
        <p:nvCxnSpPr>
          <p:cNvPr id="292" name="Google Shape;292;p18"/>
          <p:cNvCxnSpPr/>
          <p:nvPr/>
        </p:nvCxnSpPr>
        <p:spPr>
          <a:xfrm flipH="1" rot="10800000">
            <a:off x="5559300" y="2252925"/>
            <a:ext cx="9300" cy="14655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med" w="med" type="stealth"/>
            <a:tailEnd len="med" w="med" type="stealth"/>
          </a:ln>
        </p:spPr>
      </p:cxnSp>
      <p:cxnSp>
        <p:nvCxnSpPr>
          <p:cNvPr id="293" name="Google Shape;293;p18"/>
          <p:cNvCxnSpPr/>
          <p:nvPr/>
        </p:nvCxnSpPr>
        <p:spPr>
          <a:xfrm flipH="1" rot="10800000">
            <a:off x="4029800" y="3340650"/>
            <a:ext cx="2436300" cy="6342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med" w="med" type="stealth"/>
            <a:tailEnd len="med" w="med" type="stealth"/>
          </a:ln>
        </p:spPr>
      </p:cxnSp>
      <p:cxnSp>
        <p:nvCxnSpPr>
          <p:cNvPr id="294" name="Google Shape;294;p18"/>
          <p:cNvCxnSpPr/>
          <p:nvPr/>
        </p:nvCxnSpPr>
        <p:spPr>
          <a:xfrm>
            <a:off x="3974850" y="2152275"/>
            <a:ext cx="2463600" cy="7968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med" w="med" type="stealth"/>
            <a:tailEnd len="med" w="med" type="stealth"/>
          </a:ln>
        </p:spPr>
      </p:cxnSp>
      <p:cxnSp>
        <p:nvCxnSpPr>
          <p:cNvPr id="295" name="Google Shape;295;p18"/>
          <p:cNvCxnSpPr/>
          <p:nvPr/>
        </p:nvCxnSpPr>
        <p:spPr>
          <a:xfrm flipH="1" rot="10800000">
            <a:off x="6017225" y="3626600"/>
            <a:ext cx="761700" cy="558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med" w="med" type="stealth"/>
            <a:tailEnd len="med" w="med" type="stealth"/>
          </a:ln>
        </p:spPr>
      </p:cxnSp>
      <p:cxnSp>
        <p:nvCxnSpPr>
          <p:cNvPr id="296" name="Google Shape;296;p18"/>
          <p:cNvCxnSpPr/>
          <p:nvPr/>
        </p:nvCxnSpPr>
        <p:spPr>
          <a:xfrm>
            <a:off x="4038975" y="4414475"/>
            <a:ext cx="1117200" cy="90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med" w="med" type="stealth"/>
            <a:tailEnd len="med" w="med" type="stealth"/>
          </a:ln>
        </p:spPr>
      </p:cxnSp>
      <p:cxnSp>
        <p:nvCxnSpPr>
          <p:cNvPr id="297" name="Google Shape;297;p18"/>
          <p:cNvCxnSpPr/>
          <p:nvPr/>
        </p:nvCxnSpPr>
        <p:spPr>
          <a:xfrm flipH="1" rot="10800000">
            <a:off x="3560800" y="2335375"/>
            <a:ext cx="29400" cy="14013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med" w="med" type="stealth"/>
            <a:tailEnd len="med" w="med" type="stealth"/>
          </a:ln>
        </p:spPr>
      </p:cxnSp>
      <p:cxnSp>
        <p:nvCxnSpPr>
          <p:cNvPr id="298" name="Google Shape;298;p18"/>
          <p:cNvCxnSpPr/>
          <p:nvPr/>
        </p:nvCxnSpPr>
        <p:spPr>
          <a:xfrm flipH="1" rot="10800000">
            <a:off x="3771488" y="2243875"/>
            <a:ext cx="1531500" cy="14928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med" w="med" type="stealth"/>
            <a:tailEnd len="med" w="med" type="stealth"/>
          </a:ln>
        </p:spPr>
      </p:cxnSp>
      <p:cxnSp>
        <p:nvCxnSpPr>
          <p:cNvPr id="299" name="Google Shape;299;p18"/>
          <p:cNvCxnSpPr/>
          <p:nvPr/>
        </p:nvCxnSpPr>
        <p:spPr>
          <a:xfrm>
            <a:off x="3892425" y="2216400"/>
            <a:ext cx="1456200" cy="15570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med" w="med" type="stealth"/>
            <a:tailEnd len="med" w="med" type="stealth"/>
          </a:ln>
        </p:spPr>
      </p:cxnSp>
      <p:grpSp>
        <p:nvGrpSpPr>
          <p:cNvPr id="300" name="Google Shape;300;p18"/>
          <p:cNvGrpSpPr/>
          <p:nvPr/>
        </p:nvGrpSpPr>
        <p:grpSpPr>
          <a:xfrm>
            <a:off x="2666479" y="4265029"/>
            <a:ext cx="395065" cy="686994"/>
            <a:chOff x="1231100" y="1765700"/>
            <a:chExt cx="651600" cy="1341000"/>
          </a:xfrm>
        </p:grpSpPr>
        <p:sp>
          <p:nvSpPr>
            <p:cNvPr id="301" name="Google Shape;301;p18"/>
            <p:cNvSpPr/>
            <p:nvPr/>
          </p:nvSpPr>
          <p:spPr>
            <a:xfrm>
              <a:off x="1261550" y="2436200"/>
              <a:ext cx="590700" cy="6705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EA9999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302" name="Google Shape;302;p18"/>
            <p:cNvSpPr/>
            <p:nvPr/>
          </p:nvSpPr>
          <p:spPr>
            <a:xfrm>
              <a:off x="1231100" y="1765700"/>
              <a:ext cx="651600" cy="670500"/>
            </a:xfrm>
            <a:prstGeom prst="ellipse">
              <a:avLst/>
            </a:prstGeom>
            <a:solidFill>
              <a:srgbClr val="EA9999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</p:grpSp>
      <p:grpSp>
        <p:nvGrpSpPr>
          <p:cNvPr id="303" name="Google Shape;303;p18"/>
          <p:cNvGrpSpPr/>
          <p:nvPr/>
        </p:nvGrpSpPr>
        <p:grpSpPr>
          <a:xfrm>
            <a:off x="1892929" y="4206779"/>
            <a:ext cx="395065" cy="686994"/>
            <a:chOff x="1231100" y="1765700"/>
            <a:chExt cx="651600" cy="1341000"/>
          </a:xfrm>
        </p:grpSpPr>
        <p:sp>
          <p:nvSpPr>
            <p:cNvPr id="304" name="Google Shape;304;p18"/>
            <p:cNvSpPr/>
            <p:nvPr/>
          </p:nvSpPr>
          <p:spPr>
            <a:xfrm>
              <a:off x="1261550" y="2436200"/>
              <a:ext cx="590700" cy="6705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EA9999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305" name="Google Shape;305;p18"/>
            <p:cNvSpPr/>
            <p:nvPr/>
          </p:nvSpPr>
          <p:spPr>
            <a:xfrm>
              <a:off x="1231100" y="1765700"/>
              <a:ext cx="651600" cy="670500"/>
            </a:xfrm>
            <a:prstGeom prst="ellipse">
              <a:avLst/>
            </a:prstGeom>
            <a:solidFill>
              <a:srgbClr val="EA9999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</p:grpSp>
      <p:grpSp>
        <p:nvGrpSpPr>
          <p:cNvPr id="306" name="Google Shape;306;p18"/>
          <p:cNvGrpSpPr/>
          <p:nvPr/>
        </p:nvGrpSpPr>
        <p:grpSpPr>
          <a:xfrm>
            <a:off x="2375779" y="3935429"/>
            <a:ext cx="395065" cy="686994"/>
            <a:chOff x="1231100" y="1765700"/>
            <a:chExt cx="651600" cy="1341000"/>
          </a:xfrm>
        </p:grpSpPr>
        <p:sp>
          <p:nvSpPr>
            <p:cNvPr id="307" name="Google Shape;307;p18"/>
            <p:cNvSpPr/>
            <p:nvPr/>
          </p:nvSpPr>
          <p:spPr>
            <a:xfrm>
              <a:off x="1261550" y="2436200"/>
              <a:ext cx="590700" cy="6705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EA9999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308" name="Google Shape;308;p18"/>
            <p:cNvSpPr/>
            <p:nvPr/>
          </p:nvSpPr>
          <p:spPr>
            <a:xfrm>
              <a:off x="1231100" y="1765700"/>
              <a:ext cx="651600" cy="670500"/>
            </a:xfrm>
            <a:prstGeom prst="ellipse">
              <a:avLst/>
            </a:prstGeom>
            <a:solidFill>
              <a:srgbClr val="EA9999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</p:grpSp>
      <p:grpSp>
        <p:nvGrpSpPr>
          <p:cNvPr id="309" name="Google Shape;309;p18"/>
          <p:cNvGrpSpPr/>
          <p:nvPr/>
        </p:nvGrpSpPr>
        <p:grpSpPr>
          <a:xfrm>
            <a:off x="2171729" y="4338279"/>
            <a:ext cx="395065" cy="686994"/>
            <a:chOff x="1231100" y="1765700"/>
            <a:chExt cx="651600" cy="1341000"/>
          </a:xfrm>
        </p:grpSpPr>
        <p:sp>
          <p:nvSpPr>
            <p:cNvPr id="310" name="Google Shape;310;p18"/>
            <p:cNvSpPr/>
            <p:nvPr/>
          </p:nvSpPr>
          <p:spPr>
            <a:xfrm>
              <a:off x="1261550" y="2436200"/>
              <a:ext cx="590700" cy="6705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EA9999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311" name="Google Shape;311;p18"/>
            <p:cNvSpPr/>
            <p:nvPr/>
          </p:nvSpPr>
          <p:spPr>
            <a:xfrm>
              <a:off x="1231100" y="1765700"/>
              <a:ext cx="651600" cy="670500"/>
            </a:xfrm>
            <a:prstGeom prst="ellipse">
              <a:avLst/>
            </a:prstGeom>
            <a:solidFill>
              <a:srgbClr val="EA9999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</p:grpSp>
      <p:grpSp>
        <p:nvGrpSpPr>
          <p:cNvPr id="312" name="Google Shape;312;p18"/>
          <p:cNvGrpSpPr/>
          <p:nvPr/>
        </p:nvGrpSpPr>
        <p:grpSpPr>
          <a:xfrm>
            <a:off x="2429441" y="4206779"/>
            <a:ext cx="395065" cy="686994"/>
            <a:chOff x="1231100" y="1765700"/>
            <a:chExt cx="651600" cy="1341000"/>
          </a:xfrm>
        </p:grpSpPr>
        <p:sp>
          <p:nvSpPr>
            <p:cNvPr id="313" name="Google Shape;313;p18"/>
            <p:cNvSpPr/>
            <p:nvPr/>
          </p:nvSpPr>
          <p:spPr>
            <a:xfrm>
              <a:off x="1261550" y="2436200"/>
              <a:ext cx="590700" cy="6705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EA9999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314" name="Google Shape;314;p18"/>
            <p:cNvSpPr/>
            <p:nvPr/>
          </p:nvSpPr>
          <p:spPr>
            <a:xfrm>
              <a:off x="1231100" y="1765700"/>
              <a:ext cx="651600" cy="670500"/>
            </a:xfrm>
            <a:prstGeom prst="ellipse">
              <a:avLst/>
            </a:prstGeom>
            <a:solidFill>
              <a:srgbClr val="EA9999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</p:grpSp>
      <p:sp>
        <p:nvSpPr>
          <p:cNvPr id="315" name="Google Shape;315;p18"/>
          <p:cNvSpPr/>
          <p:nvPr/>
        </p:nvSpPr>
        <p:spPr>
          <a:xfrm>
            <a:off x="1135650" y="1156075"/>
            <a:ext cx="666600" cy="1179300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316" name="Google Shape;316;p18"/>
          <p:cNvSpPr/>
          <p:nvPr/>
        </p:nvSpPr>
        <p:spPr>
          <a:xfrm rot="10800000">
            <a:off x="357175" y="1130975"/>
            <a:ext cx="666600" cy="1179300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317" name="Google Shape;31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975" y="1250074"/>
            <a:ext cx="941100" cy="941100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18"/>
          <p:cNvSpPr txBox="1"/>
          <p:nvPr/>
        </p:nvSpPr>
        <p:spPr>
          <a:xfrm>
            <a:off x="6017225" y="633900"/>
            <a:ext cx="3126900" cy="11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21212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Bitcoin protocol (and </a:t>
            </a:r>
            <a:r>
              <a:rPr b="1" lang="en" sz="2100" u="sng">
                <a:solidFill>
                  <a:srgbClr val="21212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many</a:t>
            </a:r>
            <a:r>
              <a:rPr b="1" lang="en" sz="2100">
                <a:solidFill>
                  <a:srgbClr val="21212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others)  use Random Oracles</a:t>
            </a:r>
            <a:endParaRPr b="1" sz="2100">
              <a:solidFill>
                <a:srgbClr val="21212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9"/>
          <p:cNvSpPr/>
          <p:nvPr/>
        </p:nvSpPr>
        <p:spPr>
          <a:xfrm>
            <a:off x="45800" y="889375"/>
            <a:ext cx="2178000" cy="1775700"/>
          </a:xfrm>
          <a:prstGeom prst="cloudCallout">
            <a:avLst>
              <a:gd fmla="val 101803" name="adj1"/>
              <a:gd fmla="val 113445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324" name="Google Shape;324;p19"/>
          <p:cNvSpPr/>
          <p:nvPr/>
        </p:nvSpPr>
        <p:spPr>
          <a:xfrm>
            <a:off x="45800" y="889375"/>
            <a:ext cx="2178000" cy="1775700"/>
          </a:xfrm>
          <a:prstGeom prst="cloudCallout">
            <a:avLst>
              <a:gd fmla="val 246037" name="adj1"/>
              <a:gd fmla="val 3969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325" name="Google Shape;325;p19"/>
          <p:cNvSpPr/>
          <p:nvPr/>
        </p:nvSpPr>
        <p:spPr>
          <a:xfrm>
            <a:off x="45800" y="889375"/>
            <a:ext cx="2178000" cy="1775700"/>
          </a:xfrm>
          <a:prstGeom prst="cloudCallout">
            <a:avLst>
              <a:gd fmla="val 184643" name="adj1"/>
              <a:gd fmla="val 118087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326" name="Google Shape;326;p19"/>
          <p:cNvSpPr/>
          <p:nvPr/>
        </p:nvSpPr>
        <p:spPr>
          <a:xfrm>
            <a:off x="45800" y="889375"/>
            <a:ext cx="2178000" cy="1775700"/>
          </a:xfrm>
          <a:prstGeom prst="cloudCallout">
            <a:avLst>
              <a:gd fmla="val 31578" name="adj1"/>
              <a:gd fmla="val 48974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327" name="Google Shape;327;p19"/>
          <p:cNvSpPr/>
          <p:nvPr/>
        </p:nvSpPr>
        <p:spPr>
          <a:xfrm>
            <a:off x="45800" y="889375"/>
            <a:ext cx="2178000" cy="1775700"/>
          </a:xfrm>
          <a:prstGeom prst="cloudCallout">
            <a:avLst>
              <a:gd fmla="val 179176" name="adj1"/>
              <a:gd fmla="val -28393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328" name="Google Shape;328;p19"/>
          <p:cNvSpPr/>
          <p:nvPr/>
        </p:nvSpPr>
        <p:spPr>
          <a:xfrm>
            <a:off x="45800" y="889375"/>
            <a:ext cx="2178000" cy="1775700"/>
          </a:xfrm>
          <a:prstGeom prst="cloudCallout">
            <a:avLst>
              <a:gd fmla="val 91710" name="adj1"/>
              <a:gd fmla="val -31488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329" name="Google Shape;329;p1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PoWs and The Random Oracle</a:t>
            </a:r>
            <a:endParaRPr/>
          </a:p>
        </p:txBody>
      </p:sp>
      <p:grpSp>
        <p:nvGrpSpPr>
          <p:cNvPr id="330" name="Google Shape;330;p19"/>
          <p:cNvGrpSpPr/>
          <p:nvPr/>
        </p:nvGrpSpPr>
        <p:grpSpPr>
          <a:xfrm>
            <a:off x="1944119" y="2438395"/>
            <a:ext cx="563960" cy="1089965"/>
            <a:chOff x="1231100" y="1765700"/>
            <a:chExt cx="651600" cy="1341000"/>
          </a:xfrm>
        </p:grpSpPr>
        <p:sp>
          <p:nvSpPr>
            <p:cNvPr id="331" name="Google Shape;331;p19"/>
            <p:cNvSpPr/>
            <p:nvPr/>
          </p:nvSpPr>
          <p:spPr>
            <a:xfrm>
              <a:off x="1261550" y="2436200"/>
              <a:ext cx="590700" cy="6705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1231100" y="1765700"/>
              <a:ext cx="651600" cy="670500"/>
            </a:xfrm>
            <a:prstGeom prst="ellipse">
              <a:avLst/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</p:grpSp>
      <p:grpSp>
        <p:nvGrpSpPr>
          <p:cNvPr id="333" name="Google Shape;333;p19"/>
          <p:cNvGrpSpPr/>
          <p:nvPr/>
        </p:nvGrpSpPr>
        <p:grpSpPr>
          <a:xfrm>
            <a:off x="5258844" y="3864495"/>
            <a:ext cx="563960" cy="1089965"/>
            <a:chOff x="1231100" y="1765700"/>
            <a:chExt cx="651600" cy="1341000"/>
          </a:xfrm>
        </p:grpSpPr>
        <p:sp>
          <p:nvSpPr>
            <p:cNvPr id="334" name="Google Shape;334;p19"/>
            <p:cNvSpPr/>
            <p:nvPr/>
          </p:nvSpPr>
          <p:spPr>
            <a:xfrm>
              <a:off x="1261550" y="2436200"/>
              <a:ext cx="590700" cy="6705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1231100" y="1765700"/>
              <a:ext cx="651600" cy="670500"/>
            </a:xfrm>
            <a:prstGeom prst="ellipse">
              <a:avLst/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</p:grpSp>
      <p:grpSp>
        <p:nvGrpSpPr>
          <p:cNvPr id="336" name="Google Shape;336;p19"/>
          <p:cNvGrpSpPr/>
          <p:nvPr/>
        </p:nvGrpSpPr>
        <p:grpSpPr>
          <a:xfrm>
            <a:off x="6635919" y="2438395"/>
            <a:ext cx="563960" cy="1089965"/>
            <a:chOff x="1231100" y="1765700"/>
            <a:chExt cx="651600" cy="1341000"/>
          </a:xfrm>
        </p:grpSpPr>
        <p:sp>
          <p:nvSpPr>
            <p:cNvPr id="337" name="Google Shape;337;p19"/>
            <p:cNvSpPr/>
            <p:nvPr/>
          </p:nvSpPr>
          <p:spPr>
            <a:xfrm>
              <a:off x="1261550" y="2436200"/>
              <a:ext cx="590700" cy="6705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338" name="Google Shape;338;p19"/>
            <p:cNvSpPr/>
            <p:nvPr/>
          </p:nvSpPr>
          <p:spPr>
            <a:xfrm>
              <a:off x="1231100" y="1765700"/>
              <a:ext cx="651600" cy="670500"/>
            </a:xfrm>
            <a:prstGeom prst="ellipse">
              <a:avLst/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</p:grpSp>
      <p:grpSp>
        <p:nvGrpSpPr>
          <p:cNvPr id="339" name="Google Shape;339;p19"/>
          <p:cNvGrpSpPr/>
          <p:nvPr/>
        </p:nvGrpSpPr>
        <p:grpSpPr>
          <a:xfrm>
            <a:off x="5258844" y="972945"/>
            <a:ext cx="563960" cy="1089965"/>
            <a:chOff x="1231100" y="1765700"/>
            <a:chExt cx="651600" cy="1341000"/>
          </a:xfrm>
        </p:grpSpPr>
        <p:sp>
          <p:nvSpPr>
            <p:cNvPr id="340" name="Google Shape;340;p19"/>
            <p:cNvSpPr/>
            <p:nvPr/>
          </p:nvSpPr>
          <p:spPr>
            <a:xfrm>
              <a:off x="1261550" y="2436200"/>
              <a:ext cx="590700" cy="6705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1231100" y="1765700"/>
              <a:ext cx="651600" cy="670500"/>
            </a:xfrm>
            <a:prstGeom prst="ellipse">
              <a:avLst/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</p:grpSp>
      <p:grpSp>
        <p:nvGrpSpPr>
          <p:cNvPr id="342" name="Google Shape;342;p19"/>
          <p:cNvGrpSpPr/>
          <p:nvPr/>
        </p:nvGrpSpPr>
        <p:grpSpPr>
          <a:xfrm>
            <a:off x="3304719" y="1023520"/>
            <a:ext cx="563960" cy="1089965"/>
            <a:chOff x="1231100" y="1765700"/>
            <a:chExt cx="651600" cy="1341000"/>
          </a:xfrm>
        </p:grpSpPr>
        <p:sp>
          <p:nvSpPr>
            <p:cNvPr id="343" name="Google Shape;343;p19"/>
            <p:cNvSpPr/>
            <p:nvPr/>
          </p:nvSpPr>
          <p:spPr>
            <a:xfrm>
              <a:off x="1261550" y="2436200"/>
              <a:ext cx="590700" cy="6705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344" name="Google Shape;344;p19"/>
            <p:cNvSpPr/>
            <p:nvPr/>
          </p:nvSpPr>
          <p:spPr>
            <a:xfrm>
              <a:off x="1231100" y="1765700"/>
              <a:ext cx="651600" cy="670500"/>
            </a:xfrm>
            <a:prstGeom prst="ellipse">
              <a:avLst/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</p:grpSp>
      <p:grpSp>
        <p:nvGrpSpPr>
          <p:cNvPr id="345" name="Google Shape;345;p19"/>
          <p:cNvGrpSpPr/>
          <p:nvPr/>
        </p:nvGrpSpPr>
        <p:grpSpPr>
          <a:xfrm>
            <a:off x="3304719" y="3864495"/>
            <a:ext cx="563960" cy="1089965"/>
            <a:chOff x="1231100" y="1765700"/>
            <a:chExt cx="651600" cy="1341000"/>
          </a:xfrm>
        </p:grpSpPr>
        <p:sp>
          <p:nvSpPr>
            <p:cNvPr id="346" name="Google Shape;346;p19"/>
            <p:cNvSpPr/>
            <p:nvPr/>
          </p:nvSpPr>
          <p:spPr>
            <a:xfrm>
              <a:off x="1261550" y="2436200"/>
              <a:ext cx="590700" cy="6705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EA9999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347" name="Google Shape;347;p19"/>
            <p:cNvSpPr/>
            <p:nvPr/>
          </p:nvSpPr>
          <p:spPr>
            <a:xfrm>
              <a:off x="1231100" y="1765700"/>
              <a:ext cx="651600" cy="670500"/>
            </a:xfrm>
            <a:prstGeom prst="ellipse">
              <a:avLst/>
            </a:prstGeom>
            <a:solidFill>
              <a:srgbClr val="EA9999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</p:grpSp>
      <p:cxnSp>
        <p:nvCxnSpPr>
          <p:cNvPr id="348" name="Google Shape;348;p19"/>
          <p:cNvCxnSpPr/>
          <p:nvPr/>
        </p:nvCxnSpPr>
        <p:spPr>
          <a:xfrm flipH="1" rot="10800000">
            <a:off x="2756750" y="2134075"/>
            <a:ext cx="421200" cy="4395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med" w="med" type="stealth"/>
            <a:tailEnd len="med" w="med" type="stealth"/>
          </a:ln>
        </p:spPr>
      </p:cxnSp>
      <p:cxnSp>
        <p:nvCxnSpPr>
          <p:cNvPr id="349" name="Google Shape;349;p19"/>
          <p:cNvCxnSpPr/>
          <p:nvPr/>
        </p:nvCxnSpPr>
        <p:spPr>
          <a:xfrm flipH="1" rot="10800000">
            <a:off x="2902925" y="3187225"/>
            <a:ext cx="3437700" cy="15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med" w="med" type="stealth"/>
            <a:tailEnd len="med" w="med" type="stealth"/>
          </a:ln>
        </p:spPr>
      </p:cxnSp>
      <p:cxnSp>
        <p:nvCxnSpPr>
          <p:cNvPr id="350" name="Google Shape;350;p19"/>
          <p:cNvCxnSpPr/>
          <p:nvPr/>
        </p:nvCxnSpPr>
        <p:spPr>
          <a:xfrm rot="10800000">
            <a:off x="5944000" y="2106475"/>
            <a:ext cx="522000" cy="4488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med" w="med" type="stealth"/>
            <a:tailEnd len="med" w="med" type="stealth"/>
          </a:ln>
        </p:spPr>
      </p:cxnSp>
      <p:cxnSp>
        <p:nvCxnSpPr>
          <p:cNvPr id="351" name="Google Shape;351;p19"/>
          <p:cNvCxnSpPr/>
          <p:nvPr/>
        </p:nvCxnSpPr>
        <p:spPr>
          <a:xfrm flipH="1" rot="10800000">
            <a:off x="2830025" y="1868425"/>
            <a:ext cx="2262000" cy="1181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med" w="med" type="stealth"/>
            <a:tailEnd len="med" w="med" type="stealth"/>
          </a:ln>
        </p:spPr>
      </p:cxnSp>
      <p:cxnSp>
        <p:nvCxnSpPr>
          <p:cNvPr id="352" name="Google Shape;352;p19"/>
          <p:cNvCxnSpPr/>
          <p:nvPr/>
        </p:nvCxnSpPr>
        <p:spPr>
          <a:xfrm>
            <a:off x="2661150" y="3626725"/>
            <a:ext cx="507900" cy="4305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med" w="med" type="stealth"/>
            <a:tailEnd len="med" w="med" type="stealth"/>
          </a:ln>
        </p:spPr>
      </p:cxnSp>
      <p:cxnSp>
        <p:nvCxnSpPr>
          <p:cNvPr id="353" name="Google Shape;353;p19"/>
          <p:cNvCxnSpPr/>
          <p:nvPr/>
        </p:nvCxnSpPr>
        <p:spPr>
          <a:xfrm>
            <a:off x="2756750" y="3414925"/>
            <a:ext cx="2335500" cy="5967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med" w="med" type="stealth"/>
            <a:tailEnd len="med" w="med" type="stealth"/>
          </a:ln>
        </p:spPr>
      </p:cxnSp>
      <p:cxnSp>
        <p:nvCxnSpPr>
          <p:cNvPr id="354" name="Google Shape;354;p19"/>
          <p:cNvCxnSpPr/>
          <p:nvPr/>
        </p:nvCxnSpPr>
        <p:spPr>
          <a:xfrm flipH="1" rot="10800000">
            <a:off x="4057275" y="1630250"/>
            <a:ext cx="1071600" cy="183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med" w="med" type="stealth"/>
            <a:tailEnd len="med" w="med" type="stealth"/>
          </a:ln>
        </p:spPr>
      </p:cxnSp>
      <p:cxnSp>
        <p:nvCxnSpPr>
          <p:cNvPr id="355" name="Google Shape;355;p19"/>
          <p:cNvCxnSpPr/>
          <p:nvPr/>
        </p:nvCxnSpPr>
        <p:spPr>
          <a:xfrm flipH="1" rot="10800000">
            <a:off x="5559300" y="2252925"/>
            <a:ext cx="9300" cy="14655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med" w="med" type="stealth"/>
            <a:tailEnd len="med" w="med" type="stealth"/>
          </a:ln>
        </p:spPr>
      </p:cxnSp>
      <p:cxnSp>
        <p:nvCxnSpPr>
          <p:cNvPr id="356" name="Google Shape;356;p19"/>
          <p:cNvCxnSpPr/>
          <p:nvPr/>
        </p:nvCxnSpPr>
        <p:spPr>
          <a:xfrm flipH="1" rot="10800000">
            <a:off x="4029800" y="3340650"/>
            <a:ext cx="2436300" cy="6342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med" w="med" type="stealth"/>
            <a:tailEnd len="med" w="med" type="stealth"/>
          </a:ln>
        </p:spPr>
      </p:cxnSp>
      <p:cxnSp>
        <p:nvCxnSpPr>
          <p:cNvPr id="357" name="Google Shape;357;p19"/>
          <p:cNvCxnSpPr/>
          <p:nvPr/>
        </p:nvCxnSpPr>
        <p:spPr>
          <a:xfrm>
            <a:off x="3974850" y="2152275"/>
            <a:ext cx="2463600" cy="7968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med" w="med" type="stealth"/>
            <a:tailEnd len="med" w="med" type="stealth"/>
          </a:ln>
        </p:spPr>
      </p:cxnSp>
      <p:cxnSp>
        <p:nvCxnSpPr>
          <p:cNvPr id="358" name="Google Shape;358;p19"/>
          <p:cNvCxnSpPr/>
          <p:nvPr/>
        </p:nvCxnSpPr>
        <p:spPr>
          <a:xfrm flipH="1" rot="10800000">
            <a:off x="6017225" y="3626600"/>
            <a:ext cx="761700" cy="558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med" w="med" type="stealth"/>
            <a:tailEnd len="med" w="med" type="stealth"/>
          </a:ln>
        </p:spPr>
      </p:cxnSp>
      <p:cxnSp>
        <p:nvCxnSpPr>
          <p:cNvPr id="359" name="Google Shape;359;p19"/>
          <p:cNvCxnSpPr/>
          <p:nvPr/>
        </p:nvCxnSpPr>
        <p:spPr>
          <a:xfrm>
            <a:off x="4038975" y="4414475"/>
            <a:ext cx="1117200" cy="90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med" w="med" type="stealth"/>
            <a:tailEnd len="med" w="med" type="stealth"/>
          </a:ln>
        </p:spPr>
      </p:cxnSp>
      <p:cxnSp>
        <p:nvCxnSpPr>
          <p:cNvPr id="360" name="Google Shape;360;p19"/>
          <p:cNvCxnSpPr/>
          <p:nvPr/>
        </p:nvCxnSpPr>
        <p:spPr>
          <a:xfrm flipH="1" rot="10800000">
            <a:off x="3560800" y="2335375"/>
            <a:ext cx="29400" cy="14013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med" w="med" type="stealth"/>
            <a:tailEnd len="med" w="med" type="stealth"/>
          </a:ln>
        </p:spPr>
      </p:cxnSp>
      <p:cxnSp>
        <p:nvCxnSpPr>
          <p:cNvPr id="361" name="Google Shape;361;p19"/>
          <p:cNvCxnSpPr/>
          <p:nvPr/>
        </p:nvCxnSpPr>
        <p:spPr>
          <a:xfrm flipH="1" rot="10800000">
            <a:off x="3771488" y="2243875"/>
            <a:ext cx="1531500" cy="14928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med" w="med" type="stealth"/>
            <a:tailEnd len="med" w="med" type="stealth"/>
          </a:ln>
        </p:spPr>
      </p:cxnSp>
      <p:cxnSp>
        <p:nvCxnSpPr>
          <p:cNvPr id="362" name="Google Shape;362;p19"/>
          <p:cNvCxnSpPr/>
          <p:nvPr/>
        </p:nvCxnSpPr>
        <p:spPr>
          <a:xfrm>
            <a:off x="3892425" y="2216400"/>
            <a:ext cx="1456200" cy="15570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med" w="med" type="stealth"/>
            <a:tailEnd len="med" w="med" type="stealth"/>
          </a:ln>
        </p:spPr>
      </p:cxnSp>
      <p:grpSp>
        <p:nvGrpSpPr>
          <p:cNvPr id="363" name="Google Shape;363;p19"/>
          <p:cNvGrpSpPr/>
          <p:nvPr/>
        </p:nvGrpSpPr>
        <p:grpSpPr>
          <a:xfrm>
            <a:off x="2666479" y="4265029"/>
            <a:ext cx="395065" cy="686994"/>
            <a:chOff x="1231100" y="1765700"/>
            <a:chExt cx="651600" cy="1341000"/>
          </a:xfrm>
        </p:grpSpPr>
        <p:sp>
          <p:nvSpPr>
            <p:cNvPr id="364" name="Google Shape;364;p19"/>
            <p:cNvSpPr/>
            <p:nvPr/>
          </p:nvSpPr>
          <p:spPr>
            <a:xfrm>
              <a:off x="1261550" y="2436200"/>
              <a:ext cx="590700" cy="6705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EA9999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365" name="Google Shape;365;p19"/>
            <p:cNvSpPr/>
            <p:nvPr/>
          </p:nvSpPr>
          <p:spPr>
            <a:xfrm>
              <a:off x="1231100" y="1765700"/>
              <a:ext cx="651600" cy="670500"/>
            </a:xfrm>
            <a:prstGeom prst="ellipse">
              <a:avLst/>
            </a:prstGeom>
            <a:solidFill>
              <a:srgbClr val="EA9999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</p:grpSp>
      <p:grpSp>
        <p:nvGrpSpPr>
          <p:cNvPr id="366" name="Google Shape;366;p19"/>
          <p:cNvGrpSpPr/>
          <p:nvPr/>
        </p:nvGrpSpPr>
        <p:grpSpPr>
          <a:xfrm>
            <a:off x="1892929" y="4206779"/>
            <a:ext cx="395065" cy="686994"/>
            <a:chOff x="1231100" y="1765700"/>
            <a:chExt cx="651600" cy="1341000"/>
          </a:xfrm>
        </p:grpSpPr>
        <p:sp>
          <p:nvSpPr>
            <p:cNvPr id="367" name="Google Shape;367;p19"/>
            <p:cNvSpPr/>
            <p:nvPr/>
          </p:nvSpPr>
          <p:spPr>
            <a:xfrm>
              <a:off x="1261550" y="2436200"/>
              <a:ext cx="590700" cy="6705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EA9999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368" name="Google Shape;368;p19"/>
            <p:cNvSpPr/>
            <p:nvPr/>
          </p:nvSpPr>
          <p:spPr>
            <a:xfrm>
              <a:off x="1231100" y="1765700"/>
              <a:ext cx="651600" cy="670500"/>
            </a:xfrm>
            <a:prstGeom prst="ellipse">
              <a:avLst/>
            </a:prstGeom>
            <a:solidFill>
              <a:srgbClr val="EA9999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</p:grpSp>
      <p:grpSp>
        <p:nvGrpSpPr>
          <p:cNvPr id="369" name="Google Shape;369;p19"/>
          <p:cNvGrpSpPr/>
          <p:nvPr/>
        </p:nvGrpSpPr>
        <p:grpSpPr>
          <a:xfrm>
            <a:off x="2375779" y="3935429"/>
            <a:ext cx="395065" cy="686994"/>
            <a:chOff x="1231100" y="1765700"/>
            <a:chExt cx="651600" cy="1341000"/>
          </a:xfrm>
        </p:grpSpPr>
        <p:sp>
          <p:nvSpPr>
            <p:cNvPr id="370" name="Google Shape;370;p19"/>
            <p:cNvSpPr/>
            <p:nvPr/>
          </p:nvSpPr>
          <p:spPr>
            <a:xfrm>
              <a:off x="1261550" y="2436200"/>
              <a:ext cx="590700" cy="6705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EA9999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371" name="Google Shape;371;p19"/>
            <p:cNvSpPr/>
            <p:nvPr/>
          </p:nvSpPr>
          <p:spPr>
            <a:xfrm>
              <a:off x="1231100" y="1765700"/>
              <a:ext cx="651600" cy="670500"/>
            </a:xfrm>
            <a:prstGeom prst="ellipse">
              <a:avLst/>
            </a:prstGeom>
            <a:solidFill>
              <a:srgbClr val="EA9999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</p:grpSp>
      <p:grpSp>
        <p:nvGrpSpPr>
          <p:cNvPr id="372" name="Google Shape;372;p19"/>
          <p:cNvGrpSpPr/>
          <p:nvPr/>
        </p:nvGrpSpPr>
        <p:grpSpPr>
          <a:xfrm>
            <a:off x="2171729" y="4338279"/>
            <a:ext cx="395065" cy="686994"/>
            <a:chOff x="1231100" y="1765700"/>
            <a:chExt cx="651600" cy="1341000"/>
          </a:xfrm>
        </p:grpSpPr>
        <p:sp>
          <p:nvSpPr>
            <p:cNvPr id="373" name="Google Shape;373;p19"/>
            <p:cNvSpPr/>
            <p:nvPr/>
          </p:nvSpPr>
          <p:spPr>
            <a:xfrm>
              <a:off x="1261550" y="2436200"/>
              <a:ext cx="590700" cy="6705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EA9999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374" name="Google Shape;374;p19"/>
            <p:cNvSpPr/>
            <p:nvPr/>
          </p:nvSpPr>
          <p:spPr>
            <a:xfrm>
              <a:off x="1231100" y="1765700"/>
              <a:ext cx="651600" cy="670500"/>
            </a:xfrm>
            <a:prstGeom prst="ellipse">
              <a:avLst/>
            </a:prstGeom>
            <a:solidFill>
              <a:srgbClr val="EA9999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</p:grpSp>
      <p:grpSp>
        <p:nvGrpSpPr>
          <p:cNvPr id="375" name="Google Shape;375;p19"/>
          <p:cNvGrpSpPr/>
          <p:nvPr/>
        </p:nvGrpSpPr>
        <p:grpSpPr>
          <a:xfrm>
            <a:off x="2429441" y="4206779"/>
            <a:ext cx="395065" cy="686994"/>
            <a:chOff x="1231100" y="1765700"/>
            <a:chExt cx="651600" cy="1341000"/>
          </a:xfrm>
        </p:grpSpPr>
        <p:sp>
          <p:nvSpPr>
            <p:cNvPr id="376" name="Google Shape;376;p19"/>
            <p:cNvSpPr/>
            <p:nvPr/>
          </p:nvSpPr>
          <p:spPr>
            <a:xfrm>
              <a:off x="1261550" y="2436200"/>
              <a:ext cx="590700" cy="6705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EA9999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377" name="Google Shape;377;p19"/>
            <p:cNvSpPr/>
            <p:nvPr/>
          </p:nvSpPr>
          <p:spPr>
            <a:xfrm>
              <a:off x="1231100" y="1765700"/>
              <a:ext cx="651600" cy="670500"/>
            </a:xfrm>
            <a:prstGeom prst="ellipse">
              <a:avLst/>
            </a:prstGeom>
            <a:solidFill>
              <a:srgbClr val="EA9999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</p:grpSp>
      <p:sp>
        <p:nvSpPr>
          <p:cNvPr id="378" name="Google Shape;378;p19"/>
          <p:cNvSpPr/>
          <p:nvPr/>
        </p:nvSpPr>
        <p:spPr>
          <a:xfrm>
            <a:off x="1135650" y="1156075"/>
            <a:ext cx="666600" cy="1179300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379" name="Google Shape;379;p19"/>
          <p:cNvSpPr/>
          <p:nvPr/>
        </p:nvSpPr>
        <p:spPr>
          <a:xfrm rot="10800000">
            <a:off x="357175" y="1130975"/>
            <a:ext cx="666600" cy="1179300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380" name="Google Shape;38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975" y="1250074"/>
            <a:ext cx="941100" cy="941100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19"/>
          <p:cNvSpPr txBox="1"/>
          <p:nvPr/>
        </p:nvSpPr>
        <p:spPr>
          <a:xfrm>
            <a:off x="577000" y="1970100"/>
            <a:ext cx="8316000" cy="15570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chemeClr val="accent5"/>
                </a:solidFill>
              </a:rPr>
              <a:t>Only Heuristically Secure!!</a:t>
            </a:r>
            <a:endParaRPr b="1" sz="4800">
              <a:solidFill>
                <a:schemeClr val="accent5"/>
              </a:solidFill>
            </a:endParaRPr>
          </a:p>
        </p:txBody>
      </p:sp>
      <p:sp>
        <p:nvSpPr>
          <p:cNvPr id="382" name="Google Shape;382;p19"/>
          <p:cNvSpPr txBox="1"/>
          <p:nvPr/>
        </p:nvSpPr>
        <p:spPr>
          <a:xfrm>
            <a:off x="6017225" y="633900"/>
            <a:ext cx="3126900" cy="11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21212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Bitcoin protocol (and </a:t>
            </a:r>
            <a:r>
              <a:rPr b="1" lang="en" sz="2100" u="sng">
                <a:solidFill>
                  <a:srgbClr val="21212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many</a:t>
            </a:r>
            <a:r>
              <a:rPr b="1" lang="en" sz="2100">
                <a:solidFill>
                  <a:srgbClr val="21212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others)  use Random Oracles</a:t>
            </a:r>
            <a:endParaRPr b="1" sz="2100">
              <a:solidFill>
                <a:srgbClr val="21212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0"/>
          <p:cNvSpPr/>
          <p:nvPr/>
        </p:nvSpPr>
        <p:spPr>
          <a:xfrm>
            <a:off x="45800" y="889375"/>
            <a:ext cx="2178000" cy="1775700"/>
          </a:xfrm>
          <a:prstGeom prst="cloudCallout">
            <a:avLst>
              <a:gd fmla="val 101803" name="adj1"/>
              <a:gd fmla="val 113445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388" name="Google Shape;388;p20"/>
          <p:cNvSpPr/>
          <p:nvPr/>
        </p:nvSpPr>
        <p:spPr>
          <a:xfrm>
            <a:off x="45800" y="889375"/>
            <a:ext cx="2178000" cy="1775700"/>
          </a:xfrm>
          <a:prstGeom prst="cloudCallout">
            <a:avLst>
              <a:gd fmla="val 246037" name="adj1"/>
              <a:gd fmla="val 3969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389" name="Google Shape;389;p20"/>
          <p:cNvSpPr/>
          <p:nvPr/>
        </p:nvSpPr>
        <p:spPr>
          <a:xfrm>
            <a:off x="45800" y="889375"/>
            <a:ext cx="2178000" cy="1775700"/>
          </a:xfrm>
          <a:prstGeom prst="cloudCallout">
            <a:avLst>
              <a:gd fmla="val 184643" name="adj1"/>
              <a:gd fmla="val 118087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390" name="Google Shape;390;p20"/>
          <p:cNvSpPr/>
          <p:nvPr/>
        </p:nvSpPr>
        <p:spPr>
          <a:xfrm>
            <a:off x="45800" y="889375"/>
            <a:ext cx="2178000" cy="1775700"/>
          </a:xfrm>
          <a:prstGeom prst="cloudCallout">
            <a:avLst>
              <a:gd fmla="val 31578" name="adj1"/>
              <a:gd fmla="val 48974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391" name="Google Shape;391;p20"/>
          <p:cNvSpPr/>
          <p:nvPr/>
        </p:nvSpPr>
        <p:spPr>
          <a:xfrm>
            <a:off x="45800" y="889375"/>
            <a:ext cx="2178000" cy="1775700"/>
          </a:xfrm>
          <a:prstGeom prst="cloudCallout">
            <a:avLst>
              <a:gd fmla="val 179176" name="adj1"/>
              <a:gd fmla="val -28393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392" name="Google Shape;392;p20"/>
          <p:cNvSpPr/>
          <p:nvPr/>
        </p:nvSpPr>
        <p:spPr>
          <a:xfrm>
            <a:off x="45800" y="889375"/>
            <a:ext cx="2178000" cy="1775700"/>
          </a:xfrm>
          <a:prstGeom prst="cloudCallout">
            <a:avLst>
              <a:gd fmla="val 91710" name="adj1"/>
              <a:gd fmla="val -31488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393" name="Google Shape;393;p2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we Want</a:t>
            </a:r>
            <a:endParaRPr/>
          </a:p>
        </p:txBody>
      </p:sp>
      <p:grpSp>
        <p:nvGrpSpPr>
          <p:cNvPr id="394" name="Google Shape;394;p20"/>
          <p:cNvGrpSpPr/>
          <p:nvPr/>
        </p:nvGrpSpPr>
        <p:grpSpPr>
          <a:xfrm>
            <a:off x="1944119" y="2438395"/>
            <a:ext cx="563960" cy="1089965"/>
            <a:chOff x="1231100" y="1765700"/>
            <a:chExt cx="651600" cy="1341000"/>
          </a:xfrm>
        </p:grpSpPr>
        <p:sp>
          <p:nvSpPr>
            <p:cNvPr id="395" name="Google Shape;395;p20"/>
            <p:cNvSpPr/>
            <p:nvPr/>
          </p:nvSpPr>
          <p:spPr>
            <a:xfrm>
              <a:off x="1261550" y="2436200"/>
              <a:ext cx="590700" cy="6705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396" name="Google Shape;396;p20"/>
            <p:cNvSpPr/>
            <p:nvPr/>
          </p:nvSpPr>
          <p:spPr>
            <a:xfrm>
              <a:off x="1231100" y="1765700"/>
              <a:ext cx="651600" cy="670500"/>
            </a:xfrm>
            <a:prstGeom prst="ellipse">
              <a:avLst/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</p:grpSp>
      <p:grpSp>
        <p:nvGrpSpPr>
          <p:cNvPr id="397" name="Google Shape;397;p20"/>
          <p:cNvGrpSpPr/>
          <p:nvPr/>
        </p:nvGrpSpPr>
        <p:grpSpPr>
          <a:xfrm>
            <a:off x="5258844" y="3864495"/>
            <a:ext cx="563960" cy="1089965"/>
            <a:chOff x="1231100" y="1765700"/>
            <a:chExt cx="651600" cy="1341000"/>
          </a:xfrm>
        </p:grpSpPr>
        <p:sp>
          <p:nvSpPr>
            <p:cNvPr id="398" name="Google Shape;398;p20"/>
            <p:cNvSpPr/>
            <p:nvPr/>
          </p:nvSpPr>
          <p:spPr>
            <a:xfrm>
              <a:off x="1261550" y="2436200"/>
              <a:ext cx="590700" cy="6705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399" name="Google Shape;399;p20"/>
            <p:cNvSpPr/>
            <p:nvPr/>
          </p:nvSpPr>
          <p:spPr>
            <a:xfrm>
              <a:off x="1231100" y="1765700"/>
              <a:ext cx="651600" cy="670500"/>
            </a:xfrm>
            <a:prstGeom prst="ellipse">
              <a:avLst/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</p:grpSp>
      <p:grpSp>
        <p:nvGrpSpPr>
          <p:cNvPr id="400" name="Google Shape;400;p20"/>
          <p:cNvGrpSpPr/>
          <p:nvPr/>
        </p:nvGrpSpPr>
        <p:grpSpPr>
          <a:xfrm>
            <a:off x="6635919" y="2438395"/>
            <a:ext cx="563960" cy="1089965"/>
            <a:chOff x="1231100" y="1765700"/>
            <a:chExt cx="651600" cy="1341000"/>
          </a:xfrm>
        </p:grpSpPr>
        <p:sp>
          <p:nvSpPr>
            <p:cNvPr id="401" name="Google Shape;401;p20"/>
            <p:cNvSpPr/>
            <p:nvPr/>
          </p:nvSpPr>
          <p:spPr>
            <a:xfrm>
              <a:off x="1261550" y="2436200"/>
              <a:ext cx="590700" cy="6705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402" name="Google Shape;402;p20"/>
            <p:cNvSpPr/>
            <p:nvPr/>
          </p:nvSpPr>
          <p:spPr>
            <a:xfrm>
              <a:off x="1231100" y="1765700"/>
              <a:ext cx="651600" cy="670500"/>
            </a:xfrm>
            <a:prstGeom prst="ellipse">
              <a:avLst/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</p:grpSp>
      <p:grpSp>
        <p:nvGrpSpPr>
          <p:cNvPr id="403" name="Google Shape;403;p20"/>
          <p:cNvGrpSpPr/>
          <p:nvPr/>
        </p:nvGrpSpPr>
        <p:grpSpPr>
          <a:xfrm>
            <a:off x="5258844" y="972945"/>
            <a:ext cx="563960" cy="1089965"/>
            <a:chOff x="1231100" y="1765700"/>
            <a:chExt cx="651600" cy="1341000"/>
          </a:xfrm>
        </p:grpSpPr>
        <p:sp>
          <p:nvSpPr>
            <p:cNvPr id="404" name="Google Shape;404;p20"/>
            <p:cNvSpPr/>
            <p:nvPr/>
          </p:nvSpPr>
          <p:spPr>
            <a:xfrm>
              <a:off x="1261550" y="2436200"/>
              <a:ext cx="590700" cy="6705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405" name="Google Shape;405;p20"/>
            <p:cNvSpPr/>
            <p:nvPr/>
          </p:nvSpPr>
          <p:spPr>
            <a:xfrm>
              <a:off x="1231100" y="1765700"/>
              <a:ext cx="651600" cy="670500"/>
            </a:xfrm>
            <a:prstGeom prst="ellipse">
              <a:avLst/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</p:grpSp>
      <p:grpSp>
        <p:nvGrpSpPr>
          <p:cNvPr id="406" name="Google Shape;406;p20"/>
          <p:cNvGrpSpPr/>
          <p:nvPr/>
        </p:nvGrpSpPr>
        <p:grpSpPr>
          <a:xfrm>
            <a:off x="3304719" y="1023520"/>
            <a:ext cx="563960" cy="1089965"/>
            <a:chOff x="1231100" y="1765700"/>
            <a:chExt cx="651600" cy="1341000"/>
          </a:xfrm>
        </p:grpSpPr>
        <p:sp>
          <p:nvSpPr>
            <p:cNvPr id="407" name="Google Shape;407;p20"/>
            <p:cNvSpPr/>
            <p:nvPr/>
          </p:nvSpPr>
          <p:spPr>
            <a:xfrm>
              <a:off x="1261550" y="2436200"/>
              <a:ext cx="590700" cy="6705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408" name="Google Shape;408;p20"/>
            <p:cNvSpPr/>
            <p:nvPr/>
          </p:nvSpPr>
          <p:spPr>
            <a:xfrm>
              <a:off x="1231100" y="1765700"/>
              <a:ext cx="651600" cy="670500"/>
            </a:xfrm>
            <a:prstGeom prst="ellipse">
              <a:avLst/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</p:grpSp>
      <p:grpSp>
        <p:nvGrpSpPr>
          <p:cNvPr id="409" name="Google Shape;409;p20"/>
          <p:cNvGrpSpPr/>
          <p:nvPr/>
        </p:nvGrpSpPr>
        <p:grpSpPr>
          <a:xfrm>
            <a:off x="3304719" y="3864495"/>
            <a:ext cx="563960" cy="1089965"/>
            <a:chOff x="1231100" y="1765700"/>
            <a:chExt cx="651600" cy="1341000"/>
          </a:xfrm>
        </p:grpSpPr>
        <p:sp>
          <p:nvSpPr>
            <p:cNvPr id="410" name="Google Shape;410;p20"/>
            <p:cNvSpPr/>
            <p:nvPr/>
          </p:nvSpPr>
          <p:spPr>
            <a:xfrm>
              <a:off x="1261550" y="2436200"/>
              <a:ext cx="590700" cy="6705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EA9999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411" name="Google Shape;411;p20"/>
            <p:cNvSpPr/>
            <p:nvPr/>
          </p:nvSpPr>
          <p:spPr>
            <a:xfrm>
              <a:off x="1231100" y="1765700"/>
              <a:ext cx="651600" cy="670500"/>
            </a:xfrm>
            <a:prstGeom prst="ellipse">
              <a:avLst/>
            </a:prstGeom>
            <a:solidFill>
              <a:srgbClr val="EA9999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</p:grpSp>
      <p:cxnSp>
        <p:nvCxnSpPr>
          <p:cNvPr id="412" name="Google Shape;412;p20"/>
          <p:cNvCxnSpPr/>
          <p:nvPr/>
        </p:nvCxnSpPr>
        <p:spPr>
          <a:xfrm flipH="1" rot="10800000">
            <a:off x="2756750" y="2134075"/>
            <a:ext cx="421200" cy="4395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med" w="med" type="stealth"/>
            <a:tailEnd len="med" w="med" type="stealth"/>
          </a:ln>
        </p:spPr>
      </p:cxnSp>
      <p:cxnSp>
        <p:nvCxnSpPr>
          <p:cNvPr id="413" name="Google Shape;413;p20"/>
          <p:cNvCxnSpPr/>
          <p:nvPr/>
        </p:nvCxnSpPr>
        <p:spPr>
          <a:xfrm flipH="1" rot="10800000">
            <a:off x="2902925" y="3187225"/>
            <a:ext cx="3437700" cy="15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med" w="med" type="stealth"/>
            <a:tailEnd len="med" w="med" type="stealth"/>
          </a:ln>
        </p:spPr>
      </p:cxnSp>
      <p:cxnSp>
        <p:nvCxnSpPr>
          <p:cNvPr id="414" name="Google Shape;414;p20"/>
          <p:cNvCxnSpPr/>
          <p:nvPr/>
        </p:nvCxnSpPr>
        <p:spPr>
          <a:xfrm rot="10800000">
            <a:off x="5944000" y="2106475"/>
            <a:ext cx="522000" cy="4488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med" w="med" type="stealth"/>
            <a:tailEnd len="med" w="med" type="stealth"/>
          </a:ln>
        </p:spPr>
      </p:cxnSp>
      <p:cxnSp>
        <p:nvCxnSpPr>
          <p:cNvPr id="415" name="Google Shape;415;p20"/>
          <p:cNvCxnSpPr/>
          <p:nvPr/>
        </p:nvCxnSpPr>
        <p:spPr>
          <a:xfrm flipH="1" rot="10800000">
            <a:off x="2830025" y="1868425"/>
            <a:ext cx="2262000" cy="1181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med" w="med" type="stealth"/>
            <a:tailEnd len="med" w="med" type="stealth"/>
          </a:ln>
        </p:spPr>
      </p:cxnSp>
      <p:cxnSp>
        <p:nvCxnSpPr>
          <p:cNvPr id="416" name="Google Shape;416;p20"/>
          <p:cNvCxnSpPr/>
          <p:nvPr/>
        </p:nvCxnSpPr>
        <p:spPr>
          <a:xfrm>
            <a:off x="2661150" y="3626725"/>
            <a:ext cx="507900" cy="4305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med" w="med" type="stealth"/>
            <a:tailEnd len="med" w="med" type="stealth"/>
          </a:ln>
        </p:spPr>
      </p:cxnSp>
      <p:cxnSp>
        <p:nvCxnSpPr>
          <p:cNvPr id="417" name="Google Shape;417;p20"/>
          <p:cNvCxnSpPr/>
          <p:nvPr/>
        </p:nvCxnSpPr>
        <p:spPr>
          <a:xfrm>
            <a:off x="2756750" y="3414925"/>
            <a:ext cx="2335500" cy="5967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med" w="med" type="stealth"/>
            <a:tailEnd len="med" w="med" type="stealth"/>
          </a:ln>
        </p:spPr>
      </p:cxnSp>
      <p:cxnSp>
        <p:nvCxnSpPr>
          <p:cNvPr id="418" name="Google Shape;418;p20"/>
          <p:cNvCxnSpPr/>
          <p:nvPr/>
        </p:nvCxnSpPr>
        <p:spPr>
          <a:xfrm flipH="1" rot="10800000">
            <a:off x="4057275" y="1630250"/>
            <a:ext cx="1071600" cy="183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med" w="med" type="stealth"/>
            <a:tailEnd len="med" w="med" type="stealth"/>
          </a:ln>
        </p:spPr>
      </p:cxnSp>
      <p:cxnSp>
        <p:nvCxnSpPr>
          <p:cNvPr id="419" name="Google Shape;419;p20"/>
          <p:cNvCxnSpPr/>
          <p:nvPr/>
        </p:nvCxnSpPr>
        <p:spPr>
          <a:xfrm flipH="1" rot="10800000">
            <a:off x="5559300" y="2252925"/>
            <a:ext cx="9300" cy="14655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med" w="med" type="stealth"/>
            <a:tailEnd len="med" w="med" type="stealth"/>
          </a:ln>
        </p:spPr>
      </p:cxnSp>
      <p:cxnSp>
        <p:nvCxnSpPr>
          <p:cNvPr id="420" name="Google Shape;420;p20"/>
          <p:cNvCxnSpPr/>
          <p:nvPr/>
        </p:nvCxnSpPr>
        <p:spPr>
          <a:xfrm flipH="1" rot="10800000">
            <a:off x="4029800" y="3340650"/>
            <a:ext cx="2436300" cy="6342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med" w="med" type="stealth"/>
            <a:tailEnd len="med" w="med" type="stealth"/>
          </a:ln>
        </p:spPr>
      </p:cxnSp>
      <p:cxnSp>
        <p:nvCxnSpPr>
          <p:cNvPr id="421" name="Google Shape;421;p20"/>
          <p:cNvCxnSpPr/>
          <p:nvPr/>
        </p:nvCxnSpPr>
        <p:spPr>
          <a:xfrm>
            <a:off x="3974850" y="2152275"/>
            <a:ext cx="2463600" cy="7968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med" w="med" type="stealth"/>
            <a:tailEnd len="med" w="med" type="stealth"/>
          </a:ln>
        </p:spPr>
      </p:cxnSp>
      <p:cxnSp>
        <p:nvCxnSpPr>
          <p:cNvPr id="422" name="Google Shape;422;p20"/>
          <p:cNvCxnSpPr/>
          <p:nvPr/>
        </p:nvCxnSpPr>
        <p:spPr>
          <a:xfrm flipH="1" rot="10800000">
            <a:off x="6017225" y="3626600"/>
            <a:ext cx="761700" cy="558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med" w="med" type="stealth"/>
            <a:tailEnd len="med" w="med" type="stealth"/>
          </a:ln>
        </p:spPr>
      </p:cxnSp>
      <p:cxnSp>
        <p:nvCxnSpPr>
          <p:cNvPr id="423" name="Google Shape;423;p20"/>
          <p:cNvCxnSpPr/>
          <p:nvPr/>
        </p:nvCxnSpPr>
        <p:spPr>
          <a:xfrm>
            <a:off x="4038975" y="4414475"/>
            <a:ext cx="1117200" cy="90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med" w="med" type="stealth"/>
            <a:tailEnd len="med" w="med" type="stealth"/>
          </a:ln>
        </p:spPr>
      </p:cxnSp>
      <p:cxnSp>
        <p:nvCxnSpPr>
          <p:cNvPr id="424" name="Google Shape;424;p20"/>
          <p:cNvCxnSpPr/>
          <p:nvPr/>
        </p:nvCxnSpPr>
        <p:spPr>
          <a:xfrm flipH="1" rot="10800000">
            <a:off x="3560800" y="2335375"/>
            <a:ext cx="29400" cy="14013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med" w="med" type="stealth"/>
            <a:tailEnd len="med" w="med" type="stealth"/>
          </a:ln>
        </p:spPr>
      </p:cxnSp>
      <p:cxnSp>
        <p:nvCxnSpPr>
          <p:cNvPr id="425" name="Google Shape;425;p20"/>
          <p:cNvCxnSpPr/>
          <p:nvPr/>
        </p:nvCxnSpPr>
        <p:spPr>
          <a:xfrm flipH="1" rot="10800000">
            <a:off x="3771488" y="2243875"/>
            <a:ext cx="1531500" cy="14928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med" w="med" type="stealth"/>
            <a:tailEnd len="med" w="med" type="stealth"/>
          </a:ln>
        </p:spPr>
      </p:cxnSp>
      <p:cxnSp>
        <p:nvCxnSpPr>
          <p:cNvPr id="426" name="Google Shape;426;p20"/>
          <p:cNvCxnSpPr/>
          <p:nvPr/>
        </p:nvCxnSpPr>
        <p:spPr>
          <a:xfrm>
            <a:off x="3892425" y="2216400"/>
            <a:ext cx="1456200" cy="15570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med" w="med" type="stealth"/>
            <a:tailEnd len="med" w="med" type="stealth"/>
          </a:ln>
        </p:spPr>
      </p:cxnSp>
      <p:grpSp>
        <p:nvGrpSpPr>
          <p:cNvPr id="427" name="Google Shape;427;p20"/>
          <p:cNvGrpSpPr/>
          <p:nvPr/>
        </p:nvGrpSpPr>
        <p:grpSpPr>
          <a:xfrm>
            <a:off x="2666479" y="4265029"/>
            <a:ext cx="395065" cy="686994"/>
            <a:chOff x="1231100" y="1765700"/>
            <a:chExt cx="651600" cy="1341000"/>
          </a:xfrm>
        </p:grpSpPr>
        <p:sp>
          <p:nvSpPr>
            <p:cNvPr id="428" name="Google Shape;428;p20"/>
            <p:cNvSpPr/>
            <p:nvPr/>
          </p:nvSpPr>
          <p:spPr>
            <a:xfrm>
              <a:off x="1261550" y="2436200"/>
              <a:ext cx="590700" cy="6705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EA9999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429" name="Google Shape;429;p20"/>
            <p:cNvSpPr/>
            <p:nvPr/>
          </p:nvSpPr>
          <p:spPr>
            <a:xfrm>
              <a:off x="1231100" y="1765700"/>
              <a:ext cx="651600" cy="670500"/>
            </a:xfrm>
            <a:prstGeom prst="ellipse">
              <a:avLst/>
            </a:prstGeom>
            <a:solidFill>
              <a:srgbClr val="EA9999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</p:grpSp>
      <p:grpSp>
        <p:nvGrpSpPr>
          <p:cNvPr id="430" name="Google Shape;430;p20"/>
          <p:cNvGrpSpPr/>
          <p:nvPr/>
        </p:nvGrpSpPr>
        <p:grpSpPr>
          <a:xfrm>
            <a:off x="1892929" y="4206779"/>
            <a:ext cx="395065" cy="686994"/>
            <a:chOff x="1231100" y="1765700"/>
            <a:chExt cx="651600" cy="1341000"/>
          </a:xfrm>
        </p:grpSpPr>
        <p:sp>
          <p:nvSpPr>
            <p:cNvPr id="431" name="Google Shape;431;p20"/>
            <p:cNvSpPr/>
            <p:nvPr/>
          </p:nvSpPr>
          <p:spPr>
            <a:xfrm>
              <a:off x="1261550" y="2436200"/>
              <a:ext cx="590700" cy="6705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EA9999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432" name="Google Shape;432;p20"/>
            <p:cNvSpPr/>
            <p:nvPr/>
          </p:nvSpPr>
          <p:spPr>
            <a:xfrm>
              <a:off x="1231100" y="1765700"/>
              <a:ext cx="651600" cy="670500"/>
            </a:xfrm>
            <a:prstGeom prst="ellipse">
              <a:avLst/>
            </a:prstGeom>
            <a:solidFill>
              <a:srgbClr val="EA9999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</p:grpSp>
      <p:grpSp>
        <p:nvGrpSpPr>
          <p:cNvPr id="433" name="Google Shape;433;p20"/>
          <p:cNvGrpSpPr/>
          <p:nvPr/>
        </p:nvGrpSpPr>
        <p:grpSpPr>
          <a:xfrm>
            <a:off x="2375779" y="3935429"/>
            <a:ext cx="395065" cy="686994"/>
            <a:chOff x="1231100" y="1765700"/>
            <a:chExt cx="651600" cy="1341000"/>
          </a:xfrm>
        </p:grpSpPr>
        <p:sp>
          <p:nvSpPr>
            <p:cNvPr id="434" name="Google Shape;434;p20"/>
            <p:cNvSpPr/>
            <p:nvPr/>
          </p:nvSpPr>
          <p:spPr>
            <a:xfrm>
              <a:off x="1261550" y="2436200"/>
              <a:ext cx="590700" cy="6705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EA9999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435" name="Google Shape;435;p20"/>
            <p:cNvSpPr/>
            <p:nvPr/>
          </p:nvSpPr>
          <p:spPr>
            <a:xfrm>
              <a:off x="1231100" y="1765700"/>
              <a:ext cx="651600" cy="670500"/>
            </a:xfrm>
            <a:prstGeom prst="ellipse">
              <a:avLst/>
            </a:prstGeom>
            <a:solidFill>
              <a:srgbClr val="EA9999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</p:grpSp>
      <p:grpSp>
        <p:nvGrpSpPr>
          <p:cNvPr id="436" name="Google Shape;436;p20"/>
          <p:cNvGrpSpPr/>
          <p:nvPr/>
        </p:nvGrpSpPr>
        <p:grpSpPr>
          <a:xfrm>
            <a:off x="2171729" y="4338279"/>
            <a:ext cx="395065" cy="686994"/>
            <a:chOff x="1231100" y="1765700"/>
            <a:chExt cx="651600" cy="1341000"/>
          </a:xfrm>
        </p:grpSpPr>
        <p:sp>
          <p:nvSpPr>
            <p:cNvPr id="437" name="Google Shape;437;p20"/>
            <p:cNvSpPr/>
            <p:nvPr/>
          </p:nvSpPr>
          <p:spPr>
            <a:xfrm>
              <a:off x="1261550" y="2436200"/>
              <a:ext cx="590700" cy="6705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EA9999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438" name="Google Shape;438;p20"/>
            <p:cNvSpPr/>
            <p:nvPr/>
          </p:nvSpPr>
          <p:spPr>
            <a:xfrm>
              <a:off x="1231100" y="1765700"/>
              <a:ext cx="651600" cy="670500"/>
            </a:xfrm>
            <a:prstGeom prst="ellipse">
              <a:avLst/>
            </a:prstGeom>
            <a:solidFill>
              <a:srgbClr val="EA9999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</p:grpSp>
      <p:grpSp>
        <p:nvGrpSpPr>
          <p:cNvPr id="439" name="Google Shape;439;p20"/>
          <p:cNvGrpSpPr/>
          <p:nvPr/>
        </p:nvGrpSpPr>
        <p:grpSpPr>
          <a:xfrm>
            <a:off x="2429441" y="4206779"/>
            <a:ext cx="395065" cy="686994"/>
            <a:chOff x="1231100" y="1765700"/>
            <a:chExt cx="651600" cy="1341000"/>
          </a:xfrm>
        </p:grpSpPr>
        <p:sp>
          <p:nvSpPr>
            <p:cNvPr id="440" name="Google Shape;440;p20"/>
            <p:cNvSpPr/>
            <p:nvPr/>
          </p:nvSpPr>
          <p:spPr>
            <a:xfrm>
              <a:off x="1261550" y="2436200"/>
              <a:ext cx="590700" cy="6705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EA9999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441" name="Google Shape;441;p20"/>
            <p:cNvSpPr/>
            <p:nvPr/>
          </p:nvSpPr>
          <p:spPr>
            <a:xfrm>
              <a:off x="1231100" y="1765700"/>
              <a:ext cx="651600" cy="670500"/>
            </a:xfrm>
            <a:prstGeom prst="ellipse">
              <a:avLst/>
            </a:prstGeom>
            <a:solidFill>
              <a:srgbClr val="EA9999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</p:grpSp>
      <p:sp>
        <p:nvSpPr>
          <p:cNvPr id="442" name="Google Shape;442;p20"/>
          <p:cNvSpPr/>
          <p:nvPr/>
        </p:nvSpPr>
        <p:spPr>
          <a:xfrm>
            <a:off x="1135650" y="1156075"/>
            <a:ext cx="666600" cy="1179300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443" name="Google Shape;443;p20"/>
          <p:cNvSpPr/>
          <p:nvPr/>
        </p:nvSpPr>
        <p:spPr>
          <a:xfrm rot="10800000">
            <a:off x="357175" y="1130975"/>
            <a:ext cx="666600" cy="1179300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444" name="Google Shape;444;p20"/>
          <p:cNvSpPr txBox="1"/>
          <p:nvPr/>
        </p:nvSpPr>
        <p:spPr>
          <a:xfrm>
            <a:off x="48800" y="1076650"/>
            <a:ext cx="2086800" cy="5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212121"/>
                </a:solidFill>
              </a:rPr>
              <a:t>Explicit Hard Problem</a:t>
            </a:r>
            <a:endParaRPr b="1" sz="2500">
              <a:solidFill>
                <a:srgbClr val="21212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21"/>
          <p:cNvSpPr/>
          <p:nvPr/>
        </p:nvSpPr>
        <p:spPr>
          <a:xfrm>
            <a:off x="45800" y="889375"/>
            <a:ext cx="2178000" cy="1775700"/>
          </a:xfrm>
          <a:prstGeom prst="cloudCallout">
            <a:avLst>
              <a:gd fmla="val 101803" name="adj1"/>
              <a:gd fmla="val 113445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450" name="Google Shape;450;p21"/>
          <p:cNvSpPr/>
          <p:nvPr/>
        </p:nvSpPr>
        <p:spPr>
          <a:xfrm>
            <a:off x="45800" y="889375"/>
            <a:ext cx="2178000" cy="1775700"/>
          </a:xfrm>
          <a:prstGeom prst="cloudCallout">
            <a:avLst>
              <a:gd fmla="val 246037" name="adj1"/>
              <a:gd fmla="val 3969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451" name="Google Shape;451;p21"/>
          <p:cNvSpPr/>
          <p:nvPr/>
        </p:nvSpPr>
        <p:spPr>
          <a:xfrm>
            <a:off x="45800" y="889375"/>
            <a:ext cx="2178000" cy="1775700"/>
          </a:xfrm>
          <a:prstGeom prst="cloudCallout">
            <a:avLst>
              <a:gd fmla="val 184643" name="adj1"/>
              <a:gd fmla="val 118087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452" name="Google Shape;452;p21"/>
          <p:cNvSpPr/>
          <p:nvPr/>
        </p:nvSpPr>
        <p:spPr>
          <a:xfrm>
            <a:off x="45800" y="889375"/>
            <a:ext cx="2178000" cy="1775700"/>
          </a:xfrm>
          <a:prstGeom prst="cloudCallout">
            <a:avLst>
              <a:gd fmla="val 31578" name="adj1"/>
              <a:gd fmla="val 48974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453" name="Google Shape;453;p21"/>
          <p:cNvSpPr/>
          <p:nvPr/>
        </p:nvSpPr>
        <p:spPr>
          <a:xfrm>
            <a:off x="45800" y="889375"/>
            <a:ext cx="2178000" cy="1775700"/>
          </a:xfrm>
          <a:prstGeom prst="cloudCallout">
            <a:avLst>
              <a:gd fmla="val 179176" name="adj1"/>
              <a:gd fmla="val -28393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454" name="Google Shape;454;p21"/>
          <p:cNvSpPr/>
          <p:nvPr/>
        </p:nvSpPr>
        <p:spPr>
          <a:xfrm>
            <a:off x="45800" y="889375"/>
            <a:ext cx="2178000" cy="1775700"/>
          </a:xfrm>
          <a:prstGeom prst="cloudCallout">
            <a:avLst>
              <a:gd fmla="val 91710" name="adj1"/>
              <a:gd fmla="val -31488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455" name="Google Shape;455;p2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we Want</a:t>
            </a:r>
            <a:endParaRPr/>
          </a:p>
        </p:txBody>
      </p:sp>
      <p:grpSp>
        <p:nvGrpSpPr>
          <p:cNvPr id="456" name="Google Shape;456;p21"/>
          <p:cNvGrpSpPr/>
          <p:nvPr/>
        </p:nvGrpSpPr>
        <p:grpSpPr>
          <a:xfrm>
            <a:off x="1944119" y="2438395"/>
            <a:ext cx="563960" cy="1089965"/>
            <a:chOff x="1231100" y="1765700"/>
            <a:chExt cx="651600" cy="1341000"/>
          </a:xfrm>
        </p:grpSpPr>
        <p:sp>
          <p:nvSpPr>
            <p:cNvPr id="457" name="Google Shape;457;p21"/>
            <p:cNvSpPr/>
            <p:nvPr/>
          </p:nvSpPr>
          <p:spPr>
            <a:xfrm>
              <a:off x="1261550" y="2436200"/>
              <a:ext cx="590700" cy="6705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458" name="Google Shape;458;p21"/>
            <p:cNvSpPr/>
            <p:nvPr/>
          </p:nvSpPr>
          <p:spPr>
            <a:xfrm>
              <a:off x="1231100" y="1765700"/>
              <a:ext cx="651600" cy="670500"/>
            </a:xfrm>
            <a:prstGeom prst="ellipse">
              <a:avLst/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</p:grpSp>
      <p:grpSp>
        <p:nvGrpSpPr>
          <p:cNvPr id="459" name="Google Shape;459;p21"/>
          <p:cNvGrpSpPr/>
          <p:nvPr/>
        </p:nvGrpSpPr>
        <p:grpSpPr>
          <a:xfrm>
            <a:off x="5258844" y="3864495"/>
            <a:ext cx="563960" cy="1089965"/>
            <a:chOff x="1231100" y="1765700"/>
            <a:chExt cx="651600" cy="1341000"/>
          </a:xfrm>
        </p:grpSpPr>
        <p:sp>
          <p:nvSpPr>
            <p:cNvPr id="460" name="Google Shape;460;p21"/>
            <p:cNvSpPr/>
            <p:nvPr/>
          </p:nvSpPr>
          <p:spPr>
            <a:xfrm>
              <a:off x="1261550" y="2436200"/>
              <a:ext cx="590700" cy="6705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461" name="Google Shape;461;p21"/>
            <p:cNvSpPr/>
            <p:nvPr/>
          </p:nvSpPr>
          <p:spPr>
            <a:xfrm>
              <a:off x="1231100" y="1765700"/>
              <a:ext cx="651600" cy="670500"/>
            </a:xfrm>
            <a:prstGeom prst="ellipse">
              <a:avLst/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</p:grpSp>
      <p:grpSp>
        <p:nvGrpSpPr>
          <p:cNvPr id="462" name="Google Shape;462;p21"/>
          <p:cNvGrpSpPr/>
          <p:nvPr/>
        </p:nvGrpSpPr>
        <p:grpSpPr>
          <a:xfrm>
            <a:off x="6635919" y="2438395"/>
            <a:ext cx="563960" cy="1089965"/>
            <a:chOff x="1231100" y="1765700"/>
            <a:chExt cx="651600" cy="1341000"/>
          </a:xfrm>
        </p:grpSpPr>
        <p:sp>
          <p:nvSpPr>
            <p:cNvPr id="463" name="Google Shape;463;p21"/>
            <p:cNvSpPr/>
            <p:nvPr/>
          </p:nvSpPr>
          <p:spPr>
            <a:xfrm>
              <a:off x="1261550" y="2436200"/>
              <a:ext cx="590700" cy="6705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464" name="Google Shape;464;p21"/>
            <p:cNvSpPr/>
            <p:nvPr/>
          </p:nvSpPr>
          <p:spPr>
            <a:xfrm>
              <a:off x="1231100" y="1765700"/>
              <a:ext cx="651600" cy="670500"/>
            </a:xfrm>
            <a:prstGeom prst="ellipse">
              <a:avLst/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</p:grpSp>
      <p:grpSp>
        <p:nvGrpSpPr>
          <p:cNvPr id="465" name="Google Shape;465;p21"/>
          <p:cNvGrpSpPr/>
          <p:nvPr/>
        </p:nvGrpSpPr>
        <p:grpSpPr>
          <a:xfrm>
            <a:off x="5258844" y="972945"/>
            <a:ext cx="563960" cy="1089965"/>
            <a:chOff x="1231100" y="1765700"/>
            <a:chExt cx="651600" cy="1341000"/>
          </a:xfrm>
        </p:grpSpPr>
        <p:sp>
          <p:nvSpPr>
            <p:cNvPr id="466" name="Google Shape;466;p21"/>
            <p:cNvSpPr/>
            <p:nvPr/>
          </p:nvSpPr>
          <p:spPr>
            <a:xfrm>
              <a:off x="1261550" y="2436200"/>
              <a:ext cx="590700" cy="6705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467" name="Google Shape;467;p21"/>
            <p:cNvSpPr/>
            <p:nvPr/>
          </p:nvSpPr>
          <p:spPr>
            <a:xfrm>
              <a:off x="1231100" y="1765700"/>
              <a:ext cx="651600" cy="670500"/>
            </a:xfrm>
            <a:prstGeom prst="ellipse">
              <a:avLst/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</p:grpSp>
      <p:grpSp>
        <p:nvGrpSpPr>
          <p:cNvPr id="468" name="Google Shape;468;p21"/>
          <p:cNvGrpSpPr/>
          <p:nvPr/>
        </p:nvGrpSpPr>
        <p:grpSpPr>
          <a:xfrm>
            <a:off x="3304719" y="1023520"/>
            <a:ext cx="563960" cy="1089965"/>
            <a:chOff x="1231100" y="1765700"/>
            <a:chExt cx="651600" cy="1341000"/>
          </a:xfrm>
        </p:grpSpPr>
        <p:sp>
          <p:nvSpPr>
            <p:cNvPr id="469" name="Google Shape;469;p21"/>
            <p:cNvSpPr/>
            <p:nvPr/>
          </p:nvSpPr>
          <p:spPr>
            <a:xfrm>
              <a:off x="1261550" y="2436200"/>
              <a:ext cx="590700" cy="6705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470" name="Google Shape;470;p21"/>
            <p:cNvSpPr/>
            <p:nvPr/>
          </p:nvSpPr>
          <p:spPr>
            <a:xfrm>
              <a:off x="1231100" y="1765700"/>
              <a:ext cx="651600" cy="670500"/>
            </a:xfrm>
            <a:prstGeom prst="ellipse">
              <a:avLst/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</p:grpSp>
      <p:grpSp>
        <p:nvGrpSpPr>
          <p:cNvPr id="471" name="Google Shape;471;p21"/>
          <p:cNvGrpSpPr/>
          <p:nvPr/>
        </p:nvGrpSpPr>
        <p:grpSpPr>
          <a:xfrm>
            <a:off x="3304719" y="3864495"/>
            <a:ext cx="563960" cy="1089965"/>
            <a:chOff x="1231100" y="1765700"/>
            <a:chExt cx="651600" cy="1341000"/>
          </a:xfrm>
        </p:grpSpPr>
        <p:sp>
          <p:nvSpPr>
            <p:cNvPr id="472" name="Google Shape;472;p21"/>
            <p:cNvSpPr/>
            <p:nvPr/>
          </p:nvSpPr>
          <p:spPr>
            <a:xfrm>
              <a:off x="1261550" y="2436200"/>
              <a:ext cx="590700" cy="6705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EA9999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473" name="Google Shape;473;p21"/>
            <p:cNvSpPr/>
            <p:nvPr/>
          </p:nvSpPr>
          <p:spPr>
            <a:xfrm>
              <a:off x="1231100" y="1765700"/>
              <a:ext cx="651600" cy="670500"/>
            </a:xfrm>
            <a:prstGeom prst="ellipse">
              <a:avLst/>
            </a:prstGeom>
            <a:solidFill>
              <a:srgbClr val="EA9999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</p:grpSp>
      <p:cxnSp>
        <p:nvCxnSpPr>
          <p:cNvPr id="474" name="Google Shape;474;p21"/>
          <p:cNvCxnSpPr/>
          <p:nvPr/>
        </p:nvCxnSpPr>
        <p:spPr>
          <a:xfrm flipH="1" rot="10800000">
            <a:off x="2756750" y="2134075"/>
            <a:ext cx="421200" cy="4395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med" w="med" type="stealth"/>
            <a:tailEnd len="med" w="med" type="stealth"/>
          </a:ln>
        </p:spPr>
      </p:cxnSp>
      <p:cxnSp>
        <p:nvCxnSpPr>
          <p:cNvPr id="475" name="Google Shape;475;p21"/>
          <p:cNvCxnSpPr/>
          <p:nvPr/>
        </p:nvCxnSpPr>
        <p:spPr>
          <a:xfrm flipH="1" rot="10800000">
            <a:off x="2902925" y="3187225"/>
            <a:ext cx="3437700" cy="15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med" w="med" type="stealth"/>
            <a:tailEnd len="med" w="med" type="stealth"/>
          </a:ln>
        </p:spPr>
      </p:cxnSp>
      <p:cxnSp>
        <p:nvCxnSpPr>
          <p:cNvPr id="476" name="Google Shape;476;p21"/>
          <p:cNvCxnSpPr/>
          <p:nvPr/>
        </p:nvCxnSpPr>
        <p:spPr>
          <a:xfrm rot="10800000">
            <a:off x="5944000" y="2106475"/>
            <a:ext cx="522000" cy="4488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med" w="med" type="stealth"/>
            <a:tailEnd len="med" w="med" type="stealth"/>
          </a:ln>
        </p:spPr>
      </p:cxnSp>
      <p:cxnSp>
        <p:nvCxnSpPr>
          <p:cNvPr id="477" name="Google Shape;477;p21"/>
          <p:cNvCxnSpPr/>
          <p:nvPr/>
        </p:nvCxnSpPr>
        <p:spPr>
          <a:xfrm flipH="1" rot="10800000">
            <a:off x="2830025" y="1868425"/>
            <a:ext cx="2262000" cy="1181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med" w="med" type="stealth"/>
            <a:tailEnd len="med" w="med" type="stealth"/>
          </a:ln>
        </p:spPr>
      </p:cxnSp>
      <p:cxnSp>
        <p:nvCxnSpPr>
          <p:cNvPr id="478" name="Google Shape;478;p21"/>
          <p:cNvCxnSpPr/>
          <p:nvPr/>
        </p:nvCxnSpPr>
        <p:spPr>
          <a:xfrm>
            <a:off x="2661150" y="3626725"/>
            <a:ext cx="507900" cy="4305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med" w="med" type="stealth"/>
            <a:tailEnd len="med" w="med" type="stealth"/>
          </a:ln>
        </p:spPr>
      </p:cxnSp>
      <p:cxnSp>
        <p:nvCxnSpPr>
          <p:cNvPr id="479" name="Google Shape;479;p21"/>
          <p:cNvCxnSpPr/>
          <p:nvPr/>
        </p:nvCxnSpPr>
        <p:spPr>
          <a:xfrm>
            <a:off x="2756750" y="3414925"/>
            <a:ext cx="2335500" cy="5967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med" w="med" type="stealth"/>
            <a:tailEnd len="med" w="med" type="stealth"/>
          </a:ln>
        </p:spPr>
      </p:cxnSp>
      <p:cxnSp>
        <p:nvCxnSpPr>
          <p:cNvPr id="480" name="Google Shape;480;p21"/>
          <p:cNvCxnSpPr/>
          <p:nvPr/>
        </p:nvCxnSpPr>
        <p:spPr>
          <a:xfrm flipH="1" rot="10800000">
            <a:off x="4057275" y="1630250"/>
            <a:ext cx="1071600" cy="183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med" w="med" type="stealth"/>
            <a:tailEnd len="med" w="med" type="stealth"/>
          </a:ln>
        </p:spPr>
      </p:cxnSp>
      <p:cxnSp>
        <p:nvCxnSpPr>
          <p:cNvPr id="481" name="Google Shape;481;p21"/>
          <p:cNvCxnSpPr/>
          <p:nvPr/>
        </p:nvCxnSpPr>
        <p:spPr>
          <a:xfrm flipH="1" rot="10800000">
            <a:off x="5559300" y="2252925"/>
            <a:ext cx="9300" cy="14655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med" w="med" type="stealth"/>
            <a:tailEnd len="med" w="med" type="stealth"/>
          </a:ln>
        </p:spPr>
      </p:cxnSp>
      <p:cxnSp>
        <p:nvCxnSpPr>
          <p:cNvPr id="482" name="Google Shape;482;p21"/>
          <p:cNvCxnSpPr/>
          <p:nvPr/>
        </p:nvCxnSpPr>
        <p:spPr>
          <a:xfrm flipH="1" rot="10800000">
            <a:off x="4029800" y="3340650"/>
            <a:ext cx="2436300" cy="6342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med" w="med" type="stealth"/>
            <a:tailEnd len="med" w="med" type="stealth"/>
          </a:ln>
        </p:spPr>
      </p:cxnSp>
      <p:cxnSp>
        <p:nvCxnSpPr>
          <p:cNvPr id="483" name="Google Shape;483;p21"/>
          <p:cNvCxnSpPr/>
          <p:nvPr/>
        </p:nvCxnSpPr>
        <p:spPr>
          <a:xfrm>
            <a:off x="3974850" y="2152275"/>
            <a:ext cx="2463600" cy="7968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med" w="med" type="stealth"/>
            <a:tailEnd len="med" w="med" type="stealth"/>
          </a:ln>
        </p:spPr>
      </p:cxnSp>
      <p:cxnSp>
        <p:nvCxnSpPr>
          <p:cNvPr id="484" name="Google Shape;484;p21"/>
          <p:cNvCxnSpPr/>
          <p:nvPr/>
        </p:nvCxnSpPr>
        <p:spPr>
          <a:xfrm flipH="1" rot="10800000">
            <a:off x="6017225" y="3626600"/>
            <a:ext cx="761700" cy="558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med" w="med" type="stealth"/>
            <a:tailEnd len="med" w="med" type="stealth"/>
          </a:ln>
        </p:spPr>
      </p:cxnSp>
      <p:cxnSp>
        <p:nvCxnSpPr>
          <p:cNvPr id="485" name="Google Shape;485;p21"/>
          <p:cNvCxnSpPr/>
          <p:nvPr/>
        </p:nvCxnSpPr>
        <p:spPr>
          <a:xfrm>
            <a:off x="4038975" y="4414475"/>
            <a:ext cx="1117200" cy="90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med" w="med" type="stealth"/>
            <a:tailEnd len="med" w="med" type="stealth"/>
          </a:ln>
        </p:spPr>
      </p:cxnSp>
      <p:cxnSp>
        <p:nvCxnSpPr>
          <p:cNvPr id="486" name="Google Shape;486;p21"/>
          <p:cNvCxnSpPr/>
          <p:nvPr/>
        </p:nvCxnSpPr>
        <p:spPr>
          <a:xfrm flipH="1" rot="10800000">
            <a:off x="3560800" y="2335375"/>
            <a:ext cx="29400" cy="14013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med" w="med" type="stealth"/>
            <a:tailEnd len="med" w="med" type="stealth"/>
          </a:ln>
        </p:spPr>
      </p:cxnSp>
      <p:cxnSp>
        <p:nvCxnSpPr>
          <p:cNvPr id="487" name="Google Shape;487;p21"/>
          <p:cNvCxnSpPr/>
          <p:nvPr/>
        </p:nvCxnSpPr>
        <p:spPr>
          <a:xfrm flipH="1" rot="10800000">
            <a:off x="3771488" y="2243875"/>
            <a:ext cx="1531500" cy="14928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med" w="med" type="stealth"/>
            <a:tailEnd len="med" w="med" type="stealth"/>
          </a:ln>
        </p:spPr>
      </p:cxnSp>
      <p:cxnSp>
        <p:nvCxnSpPr>
          <p:cNvPr id="488" name="Google Shape;488;p21"/>
          <p:cNvCxnSpPr/>
          <p:nvPr/>
        </p:nvCxnSpPr>
        <p:spPr>
          <a:xfrm>
            <a:off x="3892425" y="2216400"/>
            <a:ext cx="1456200" cy="15570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med" w="med" type="stealth"/>
            <a:tailEnd len="med" w="med" type="stealth"/>
          </a:ln>
        </p:spPr>
      </p:cxnSp>
      <p:grpSp>
        <p:nvGrpSpPr>
          <p:cNvPr id="489" name="Google Shape;489;p21"/>
          <p:cNvGrpSpPr/>
          <p:nvPr/>
        </p:nvGrpSpPr>
        <p:grpSpPr>
          <a:xfrm>
            <a:off x="2666479" y="4265029"/>
            <a:ext cx="395065" cy="686994"/>
            <a:chOff x="1231100" y="1765700"/>
            <a:chExt cx="651600" cy="1341000"/>
          </a:xfrm>
        </p:grpSpPr>
        <p:sp>
          <p:nvSpPr>
            <p:cNvPr id="490" name="Google Shape;490;p21"/>
            <p:cNvSpPr/>
            <p:nvPr/>
          </p:nvSpPr>
          <p:spPr>
            <a:xfrm>
              <a:off x="1261550" y="2436200"/>
              <a:ext cx="590700" cy="6705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EA9999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491" name="Google Shape;491;p21"/>
            <p:cNvSpPr/>
            <p:nvPr/>
          </p:nvSpPr>
          <p:spPr>
            <a:xfrm>
              <a:off x="1231100" y="1765700"/>
              <a:ext cx="651600" cy="670500"/>
            </a:xfrm>
            <a:prstGeom prst="ellipse">
              <a:avLst/>
            </a:prstGeom>
            <a:solidFill>
              <a:srgbClr val="EA9999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</p:grpSp>
      <p:grpSp>
        <p:nvGrpSpPr>
          <p:cNvPr id="492" name="Google Shape;492;p21"/>
          <p:cNvGrpSpPr/>
          <p:nvPr/>
        </p:nvGrpSpPr>
        <p:grpSpPr>
          <a:xfrm>
            <a:off x="1892929" y="4206779"/>
            <a:ext cx="395065" cy="686994"/>
            <a:chOff x="1231100" y="1765700"/>
            <a:chExt cx="651600" cy="1341000"/>
          </a:xfrm>
        </p:grpSpPr>
        <p:sp>
          <p:nvSpPr>
            <p:cNvPr id="493" name="Google Shape;493;p21"/>
            <p:cNvSpPr/>
            <p:nvPr/>
          </p:nvSpPr>
          <p:spPr>
            <a:xfrm>
              <a:off x="1261550" y="2436200"/>
              <a:ext cx="590700" cy="6705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EA9999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494" name="Google Shape;494;p21"/>
            <p:cNvSpPr/>
            <p:nvPr/>
          </p:nvSpPr>
          <p:spPr>
            <a:xfrm>
              <a:off x="1231100" y="1765700"/>
              <a:ext cx="651600" cy="670500"/>
            </a:xfrm>
            <a:prstGeom prst="ellipse">
              <a:avLst/>
            </a:prstGeom>
            <a:solidFill>
              <a:srgbClr val="EA9999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</p:grpSp>
      <p:grpSp>
        <p:nvGrpSpPr>
          <p:cNvPr id="495" name="Google Shape;495;p21"/>
          <p:cNvGrpSpPr/>
          <p:nvPr/>
        </p:nvGrpSpPr>
        <p:grpSpPr>
          <a:xfrm>
            <a:off x="2375779" y="3935429"/>
            <a:ext cx="395065" cy="686994"/>
            <a:chOff x="1231100" y="1765700"/>
            <a:chExt cx="651600" cy="1341000"/>
          </a:xfrm>
        </p:grpSpPr>
        <p:sp>
          <p:nvSpPr>
            <p:cNvPr id="496" name="Google Shape;496;p21"/>
            <p:cNvSpPr/>
            <p:nvPr/>
          </p:nvSpPr>
          <p:spPr>
            <a:xfrm>
              <a:off x="1261550" y="2436200"/>
              <a:ext cx="590700" cy="6705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EA9999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497" name="Google Shape;497;p21"/>
            <p:cNvSpPr/>
            <p:nvPr/>
          </p:nvSpPr>
          <p:spPr>
            <a:xfrm>
              <a:off x="1231100" y="1765700"/>
              <a:ext cx="651600" cy="670500"/>
            </a:xfrm>
            <a:prstGeom prst="ellipse">
              <a:avLst/>
            </a:prstGeom>
            <a:solidFill>
              <a:srgbClr val="EA9999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</p:grpSp>
      <p:grpSp>
        <p:nvGrpSpPr>
          <p:cNvPr id="498" name="Google Shape;498;p21"/>
          <p:cNvGrpSpPr/>
          <p:nvPr/>
        </p:nvGrpSpPr>
        <p:grpSpPr>
          <a:xfrm>
            <a:off x="2171729" y="4338279"/>
            <a:ext cx="395065" cy="686994"/>
            <a:chOff x="1231100" y="1765700"/>
            <a:chExt cx="651600" cy="1341000"/>
          </a:xfrm>
        </p:grpSpPr>
        <p:sp>
          <p:nvSpPr>
            <p:cNvPr id="499" name="Google Shape;499;p21"/>
            <p:cNvSpPr/>
            <p:nvPr/>
          </p:nvSpPr>
          <p:spPr>
            <a:xfrm>
              <a:off x="1261550" y="2436200"/>
              <a:ext cx="590700" cy="6705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EA9999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500" name="Google Shape;500;p21"/>
            <p:cNvSpPr/>
            <p:nvPr/>
          </p:nvSpPr>
          <p:spPr>
            <a:xfrm>
              <a:off x="1231100" y="1765700"/>
              <a:ext cx="651600" cy="670500"/>
            </a:xfrm>
            <a:prstGeom prst="ellipse">
              <a:avLst/>
            </a:prstGeom>
            <a:solidFill>
              <a:srgbClr val="EA9999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</p:grpSp>
      <p:grpSp>
        <p:nvGrpSpPr>
          <p:cNvPr id="501" name="Google Shape;501;p21"/>
          <p:cNvGrpSpPr/>
          <p:nvPr/>
        </p:nvGrpSpPr>
        <p:grpSpPr>
          <a:xfrm>
            <a:off x="2429441" y="4206779"/>
            <a:ext cx="395065" cy="686994"/>
            <a:chOff x="1231100" y="1765700"/>
            <a:chExt cx="651600" cy="1341000"/>
          </a:xfrm>
        </p:grpSpPr>
        <p:sp>
          <p:nvSpPr>
            <p:cNvPr id="502" name="Google Shape;502;p21"/>
            <p:cNvSpPr/>
            <p:nvPr/>
          </p:nvSpPr>
          <p:spPr>
            <a:xfrm>
              <a:off x="1261550" y="2436200"/>
              <a:ext cx="590700" cy="6705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EA9999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503" name="Google Shape;503;p21"/>
            <p:cNvSpPr/>
            <p:nvPr/>
          </p:nvSpPr>
          <p:spPr>
            <a:xfrm>
              <a:off x="1231100" y="1765700"/>
              <a:ext cx="651600" cy="670500"/>
            </a:xfrm>
            <a:prstGeom prst="ellipse">
              <a:avLst/>
            </a:prstGeom>
            <a:solidFill>
              <a:srgbClr val="EA9999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</p:grpSp>
      <p:sp>
        <p:nvSpPr>
          <p:cNvPr id="504" name="Google Shape;504;p21"/>
          <p:cNvSpPr/>
          <p:nvPr/>
        </p:nvSpPr>
        <p:spPr>
          <a:xfrm>
            <a:off x="1135650" y="1156075"/>
            <a:ext cx="666600" cy="1179300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505" name="Google Shape;505;p21"/>
          <p:cNvSpPr/>
          <p:nvPr/>
        </p:nvSpPr>
        <p:spPr>
          <a:xfrm rot="10800000">
            <a:off x="357175" y="1130975"/>
            <a:ext cx="666600" cy="1179300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506" name="Google Shape;506;p21"/>
          <p:cNvSpPr txBox="1"/>
          <p:nvPr/>
        </p:nvSpPr>
        <p:spPr>
          <a:xfrm>
            <a:off x="48800" y="1076650"/>
            <a:ext cx="2086800" cy="5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212121"/>
                </a:solidFill>
              </a:rPr>
              <a:t>Explicit Hard Problem</a:t>
            </a:r>
            <a:endParaRPr b="1" sz="2500">
              <a:solidFill>
                <a:srgbClr val="212121"/>
              </a:solidFill>
            </a:endParaRPr>
          </a:p>
        </p:txBody>
      </p:sp>
      <p:sp>
        <p:nvSpPr>
          <p:cNvPr id="507" name="Google Shape;507;p21"/>
          <p:cNvSpPr txBox="1"/>
          <p:nvPr/>
        </p:nvSpPr>
        <p:spPr>
          <a:xfrm>
            <a:off x="567850" y="2956400"/>
            <a:ext cx="8316000" cy="9717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6AA84F"/>
                </a:solidFill>
              </a:rPr>
              <a:t>Fine-Grained Complexity</a:t>
            </a:r>
            <a:endParaRPr b="1" sz="4800">
              <a:solidFill>
                <a:srgbClr val="6AA84F"/>
              </a:solidFill>
            </a:endParaRPr>
          </a:p>
        </p:txBody>
      </p:sp>
      <p:sp>
        <p:nvSpPr>
          <p:cNvPr id="508" name="Google Shape;508;p21"/>
          <p:cNvSpPr txBox="1"/>
          <p:nvPr/>
        </p:nvSpPr>
        <p:spPr>
          <a:xfrm>
            <a:off x="1600900" y="2979900"/>
            <a:ext cx="4565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509" name="Google Shape;509;p21"/>
          <p:cNvSpPr txBox="1"/>
          <p:nvPr/>
        </p:nvSpPr>
        <p:spPr>
          <a:xfrm>
            <a:off x="6530850" y="4698625"/>
            <a:ext cx="26517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(Cf. [Wil18])</a:t>
            </a:r>
            <a:endParaRPr sz="15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