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16_1B035960.xml" ContentType="application/vnd.ms-powerpoint.comments+xml"/>
  <Override PartName="/ppt/comments/modernComment_16E_C95C32E3.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3D_9091EE9.xml" ContentType="application/vnd.ms-powerpoint.comments+xml"/>
  <Override PartName="/ppt/notesSlides/notesSlide6.xml" ContentType="application/vnd.openxmlformats-officedocument.presentationml.notesSlide+xml"/>
  <Override PartName="/ppt/comments/modernComment_13C_5FC51F53.xml" ContentType="application/vnd.ms-powerpoint.comments+xml"/>
  <Override PartName="/ppt/notesSlides/notesSlide7.xml" ContentType="application/vnd.openxmlformats-officedocument.presentationml.notesSlide+xml"/>
  <Override PartName="/ppt/comments/modernComment_18A_556A766D.xml" ContentType="application/vnd.ms-powerpoint.comments+xml"/>
  <Override PartName="/ppt/notesSlides/notesSlide8.xml" ContentType="application/vnd.openxmlformats-officedocument.presentationml.notesSlide+xml"/>
  <Override PartName="/ppt/comments/modernComment_13F_8BC323F1.xml" ContentType="application/vnd.ms-powerpoint.comments+xml"/>
  <Override PartName="/ppt/comments/modernComment_187_AB51491D.xml" ContentType="application/vnd.ms-powerpoint.comments+xml"/>
  <Override PartName="/ppt/notesSlides/notesSlide9.xml" ContentType="application/vnd.openxmlformats-officedocument.presentationml.notesSlide+xml"/>
  <Override PartName="/ppt/comments/modernComment_13E_9955C47F.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89_365F17AA.xml" ContentType="application/vnd.ms-powerpoint.comments+xml"/>
  <Override PartName="/ppt/notesSlides/notesSlide12.xml" ContentType="application/vnd.openxmlformats-officedocument.presentationml.notesSlide+xml"/>
  <Override PartName="/ppt/comments/modernComment_147_F1128EC6.xml" ContentType="application/vnd.ms-powerpoint.comments+xml"/>
  <Override PartName="/ppt/comments/modernComment_148_5CDE271.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14D_CEE3391A.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184_75F0A42C.xml" ContentType="application/vnd.ms-powerpoint.comments+xml"/>
  <Override PartName="/ppt/notesSlides/notesSlide17.xml" ContentType="application/vnd.openxmlformats-officedocument.presentationml.notesSlide+xml"/>
  <Override PartName="/ppt/comments/modernComment_173_D760F290.xml" ContentType="application/vnd.ms-powerpoint.comments+xml"/>
  <Override PartName="/ppt/notesSlides/notesSlide18.xml" ContentType="application/vnd.openxmlformats-officedocument.presentationml.notesSlide+xml"/>
  <Override PartName="/ppt/comments/modernComment_174_321E680.xml" ContentType="application/vnd.ms-powerpoint.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modernComment_160_D24FDEA1.xml" ContentType="application/vnd.ms-powerpoint.comments+xml"/>
  <Override PartName="/ppt/comments/modernComment_161_4CA1A76.xml" ContentType="application/vnd.ms-powerpoint.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modernComment_157_981E1AE6.xml" ContentType="application/vnd.ms-powerpoint.comments+xml"/>
  <Override PartName="/ppt/notesSlides/notesSlide23.xml" ContentType="application/vnd.openxmlformats-officedocument.presentationml.notesSlide+xml"/>
  <Override PartName="/ppt/comments/modernComment_179_3217B42A.xml" ContentType="application/vnd.ms-powerpoint.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6"/>
  </p:notesMasterIdLst>
  <p:sldIdLst>
    <p:sldId id="256" r:id="rId2"/>
    <p:sldId id="370" r:id="rId3"/>
    <p:sldId id="278" r:id="rId4"/>
    <p:sldId id="366" r:id="rId5"/>
    <p:sldId id="398" r:id="rId6"/>
    <p:sldId id="390" r:id="rId7"/>
    <p:sldId id="281" r:id="rId8"/>
    <p:sldId id="389" r:id="rId9"/>
    <p:sldId id="323" r:id="rId10"/>
    <p:sldId id="317" r:id="rId11"/>
    <p:sldId id="320" r:id="rId12"/>
    <p:sldId id="316" r:id="rId13"/>
    <p:sldId id="394" r:id="rId14"/>
    <p:sldId id="319" r:id="rId15"/>
    <p:sldId id="391" r:id="rId16"/>
    <p:sldId id="321" r:id="rId17"/>
    <p:sldId id="392" r:id="rId18"/>
    <p:sldId id="318" r:id="rId19"/>
    <p:sldId id="325" r:id="rId20"/>
    <p:sldId id="326" r:id="rId21"/>
    <p:sldId id="393" r:id="rId22"/>
    <p:sldId id="399" r:id="rId23"/>
    <p:sldId id="327" r:id="rId24"/>
    <p:sldId id="329" r:id="rId25"/>
    <p:sldId id="328" r:id="rId26"/>
    <p:sldId id="332" r:id="rId27"/>
    <p:sldId id="331" r:id="rId28"/>
    <p:sldId id="333" r:id="rId29"/>
    <p:sldId id="350" r:id="rId30"/>
    <p:sldId id="347" r:id="rId31"/>
    <p:sldId id="346" r:id="rId32"/>
    <p:sldId id="388" r:id="rId33"/>
    <p:sldId id="330" r:id="rId34"/>
    <p:sldId id="375" r:id="rId35"/>
    <p:sldId id="335" r:id="rId36"/>
    <p:sldId id="371" r:id="rId37"/>
    <p:sldId id="372" r:id="rId38"/>
    <p:sldId id="369" r:id="rId39"/>
    <p:sldId id="334" r:id="rId40"/>
    <p:sldId id="351" r:id="rId41"/>
    <p:sldId id="352" r:id="rId42"/>
    <p:sldId id="400" r:id="rId43"/>
    <p:sldId id="353" r:id="rId44"/>
    <p:sldId id="395" r:id="rId45"/>
    <p:sldId id="402" r:id="rId46"/>
    <p:sldId id="403" r:id="rId47"/>
    <p:sldId id="405" r:id="rId48"/>
    <p:sldId id="406" r:id="rId49"/>
    <p:sldId id="404" r:id="rId50"/>
    <p:sldId id="397" r:id="rId51"/>
    <p:sldId id="396" r:id="rId52"/>
    <p:sldId id="354" r:id="rId53"/>
    <p:sldId id="376" r:id="rId54"/>
    <p:sldId id="343" r:id="rId55"/>
    <p:sldId id="344" r:id="rId56"/>
    <p:sldId id="374" r:id="rId57"/>
    <p:sldId id="356" r:id="rId58"/>
    <p:sldId id="358" r:id="rId59"/>
    <p:sldId id="359" r:id="rId60"/>
    <p:sldId id="357" r:id="rId61"/>
    <p:sldId id="342" r:id="rId62"/>
    <p:sldId id="337" r:id="rId63"/>
    <p:sldId id="360" r:id="rId64"/>
    <p:sldId id="361" r:id="rId65"/>
    <p:sldId id="341" r:id="rId66"/>
    <p:sldId id="377" r:id="rId67"/>
    <p:sldId id="378" r:id="rId68"/>
    <p:sldId id="379" r:id="rId69"/>
    <p:sldId id="380" r:id="rId70"/>
    <p:sldId id="381" r:id="rId71"/>
    <p:sldId id="382" r:id="rId72"/>
    <p:sldId id="383" r:id="rId73"/>
    <p:sldId id="384" r:id="rId74"/>
    <p:sldId id="385" r:id="rId75"/>
    <p:sldId id="386" r:id="rId76"/>
    <p:sldId id="387" r:id="rId77"/>
    <p:sldId id="338" r:id="rId78"/>
    <p:sldId id="339" r:id="rId79"/>
    <p:sldId id="340" r:id="rId80"/>
    <p:sldId id="362" r:id="rId81"/>
    <p:sldId id="363" r:id="rId82"/>
    <p:sldId id="364" r:id="rId83"/>
    <p:sldId id="336" r:id="rId84"/>
    <p:sldId id="365" r:id="rId85"/>
  </p:sldIdLst>
  <p:sldSz cx="12192000" cy="6858000"/>
  <p:notesSz cx="6858000" cy="9144000"/>
  <p:defaultText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01429B3-592A-4C25-7EB5-B92FAB384F38}" name="AMIT BEHERA" initials="AB" userId="S::behera@post.bgu.ac.il::370224e1-2bed-4861-9f8a-8128f41b7f75" providerId="AD"/>
  <p188:author id="{E58316C2-B341-5862-C59C-80FEF29859B5}" name="prabhanjan.va@gmail.com" initials="pr" userId="S::urn:spo:guest#prabhanjan.va@gmail.com::"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B7C8B"/>
    <a:srgbClr val="A741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FAD370-F10B-054B-B082-3F7D19450BCA}" v="2929" dt="2024-08-20T22:43:20.0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501"/>
    <p:restoredTop sz="94574"/>
  </p:normalViewPr>
  <p:slideViewPr>
    <p:cSldViewPr snapToGrid="0">
      <p:cViewPr varScale="1">
        <p:scale>
          <a:sx n="78" d="100"/>
          <a:sy n="78" d="100"/>
        </p:scale>
        <p:origin x="200" y="760"/>
      </p:cViewPr>
      <p:guideLst/>
    </p:cSldViewPr>
  </p:slideViewPr>
  <p:notesTextViewPr>
    <p:cViewPr>
      <p:scale>
        <a:sx n="1" d="1"/>
        <a:sy n="1" d="1"/>
      </p:scale>
      <p:origin x="0" y="0"/>
    </p:cViewPr>
  </p:notesTextViewPr>
  <p:notesViewPr>
    <p:cSldViewPr snapToGrid="0">
      <p:cViewPr varScale="1">
        <p:scale>
          <a:sx n="68" d="100"/>
          <a:sy n="68" d="100"/>
        </p:scale>
        <p:origin x="3408" y="20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9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microsoft.com/office/2018/10/relationships/authors" Target="author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omments/modernComment_116_1B035960.xml><?xml version="1.0" encoding="utf-8"?>
<p188:cmLst xmlns:a="http://schemas.openxmlformats.org/drawingml/2006/main" xmlns:r="http://schemas.openxmlformats.org/officeDocument/2006/relationships" xmlns:p188="http://schemas.microsoft.com/office/powerpoint/2018/8/main">
  <p188:cm id="{03F64602-25A5-4B74-A36E-B726E7739CA6}" authorId="{E58316C2-B341-5862-C59C-80FEF29859B5}" created="2024-08-15T16:20:37.753">
    <pc:sldMkLst xmlns:pc="http://schemas.microsoft.com/office/powerpoint/2013/main/command">
      <pc:docMk/>
      <pc:sldMk cId="453204320" sldId="278"/>
    </pc:sldMkLst>
    <p188:replyLst>
      <p188:reply id="{BD93D13C-34E3-E041-89D7-C00EA6ED3A00}" authorId="{101429B3-592A-4C25-7EB5-B92FAB384F38}" created="2024-08-15T20:28:56.782">
        <p188:txBody>
          <a:bodyPr/>
          <a:lstStyle/>
          <a:p>
            <a:r>
              <a:rPr lang="en-IL"/>
              <a:t>I wanted to add an informal meaning of quantum cryptography, i.e., the study that uses quantum mechanical properties to create new cryptographic protocols that are either not possible classically or we do not know how to achieve classically.
</a:t>
            </a:r>
          </a:p>
        </p188:txBody>
      </p188:reply>
    </p188:replyLst>
    <p188:txBody>
      <a:bodyPr/>
      <a:lstStyle/>
      <a:p>
        <a:r>
          <a:rPr lang="en-US"/>
          <a:t>I didn't follow what you wanted to convey here.. </a:t>
        </a:r>
      </a:p>
    </p188:txBody>
  </p188:cm>
  <p188:cm id="{B937584D-DEB1-624E-B09F-8DA5643D6AA1}" authorId="{101429B3-592A-4C25-7EB5-B92FAB384F38}" status="resolved" created="2024-08-19T00:44:07.373" complete="100000">
    <ac:deMkLst xmlns:ac="http://schemas.microsoft.com/office/drawing/2013/main/command">
      <pc:docMk xmlns:pc="http://schemas.microsoft.com/office/powerpoint/2013/main/command"/>
      <pc:sldMk xmlns:pc="http://schemas.microsoft.com/office/powerpoint/2013/main/command" cId="453204320" sldId="278"/>
      <ac:picMk id="2" creationId="{61C9AFE3-4C26-87F0-3962-C573768B3186}"/>
    </ac:deMkLst>
    <p188:txBody>
      <a:bodyPr/>
      <a:lstStyle/>
      <a:p>
        <a:r>
          <a:rPr lang="en-IL"/>
          <a:t>Bring the classical computer one click 
later</a:t>
        </a:r>
      </a:p>
    </p188:txBody>
  </p188:cm>
</p188:cmLst>
</file>

<file path=ppt/comments/modernComment_13C_5FC51F53.xml><?xml version="1.0" encoding="utf-8"?>
<p188:cmLst xmlns:a="http://schemas.openxmlformats.org/drawingml/2006/main" xmlns:r="http://schemas.openxmlformats.org/officeDocument/2006/relationships" xmlns:p188="http://schemas.microsoft.com/office/powerpoint/2018/8/main">
  <p188:cm id="{00D287F5-B76A-3440-ABFA-A366BCF66339}" authorId="{101429B3-592A-4C25-7EB5-B92FAB384F38}" status="resolved" created="2024-05-10T05:56:05.389" complete="100000">
    <pc:sldMkLst xmlns:pc="http://schemas.microsoft.com/office/powerpoint/2013/main/command">
      <pc:docMk/>
      <pc:sldMk cId="1606754131" sldId="316"/>
    </pc:sldMkLst>
    <p188:txBody>
      <a:bodyPr/>
      <a:lstStyle/>
      <a:p>
        <a:r>
          <a:rPr lang="en-IL"/>
          <a:t>Fill this out too</a:t>
        </a:r>
      </a:p>
    </p188:txBody>
  </p188:cm>
</p188:cmLst>
</file>

<file path=ppt/comments/modernComment_13D_9091EE9.xml><?xml version="1.0" encoding="utf-8"?>
<p188:cmLst xmlns:a="http://schemas.openxmlformats.org/drawingml/2006/main" xmlns:r="http://schemas.openxmlformats.org/officeDocument/2006/relationships" xmlns:p188="http://schemas.microsoft.com/office/powerpoint/2018/8/main">
  <p188:cm id="{C5F52D70-EE05-2943-9625-67FAB1504C75}" authorId="{101429B3-592A-4C25-7EB5-B92FAB384F38}" status="resolved" created="2024-08-19T00:54:05.068" complete="100000">
    <ac:deMkLst xmlns:ac="http://schemas.microsoft.com/office/drawing/2013/main/command">
      <pc:docMk xmlns:pc="http://schemas.microsoft.com/office/powerpoint/2013/main/command"/>
      <pc:sldMk xmlns:pc="http://schemas.microsoft.com/office/powerpoint/2013/main/command" cId="151592681" sldId="317"/>
      <ac:spMk id="2" creationId="{55C8F73A-8691-14C0-437C-B4ADC6AFB393}"/>
    </ac:deMkLst>
    <p188:txBody>
      <a:bodyPr/>
      <a:lstStyle/>
      <a:p>
        <a:r>
          <a:rPr lang="en-IL"/>
          <a:t>Alignt he eval
Be explicit about what is correctness and what is security here and rename software company to challenger.
Make sure that it is clear that the challenge is sampled by the Challenger.</a:t>
        </a:r>
      </a:p>
    </p188:txBody>
  </p188:cm>
</p188:cmLst>
</file>

<file path=ppt/comments/modernComment_13E_9955C47F.xml><?xml version="1.0" encoding="utf-8"?>
<p188:cmLst xmlns:a="http://schemas.openxmlformats.org/drawingml/2006/main" xmlns:r="http://schemas.openxmlformats.org/officeDocument/2006/relationships" xmlns:p188="http://schemas.microsoft.com/office/powerpoint/2018/8/main">
  <p188:cm id="{56BF110B-D0AA-46DF-87EE-D62CB3E62669}" authorId="{E58316C2-B341-5862-C59C-80FEF29859B5}" status="resolved" created="2024-08-15T16:22:38.412" complete="100000">
    <pc:sldMkLst xmlns:pc="http://schemas.microsoft.com/office/powerpoint/2013/main/command">
      <pc:docMk/>
      <pc:sldMk cId="2572534911" sldId="318"/>
    </pc:sldMkLst>
    <p188:replyLst>
      <p188:reply id="{D29BAD81-78F6-804A-8D72-013CFED89670}" authorId="{101429B3-592A-4C25-7EB5-B92FAB384F38}" created="2024-08-15T20:30:49.183">
        <p188:txBody>
          <a:bodyPr/>
          <a:lstStyle/>
          <a:p>
            <a:r>
              <a:rPr lang="en-IL"/>
              <a:t>Sure, thanks for pointing it out. In general, many of the slides may have been outdated, so feel free to comment on them too.
</a:t>
            </a:r>
          </a:p>
        </p188:txBody>
      </p188:reply>
    </p188:replyLst>
    <p188:txBody>
      <a:bodyPr/>
      <a:lstStyle/>
      <a:p>
        <a:r>
          <a:rPr lang="en-US"/>
          <a:t>Could you also add a bullet point on our result with quantum decryption keys? https://arxiv.org/pdf/2405.10274</a:t>
        </a:r>
      </a:p>
    </p188:txBody>
  </p188:cm>
</p188:cmLst>
</file>

<file path=ppt/comments/modernComment_13F_8BC323F1.xml><?xml version="1.0" encoding="utf-8"?>
<p188:cmLst xmlns:a="http://schemas.openxmlformats.org/drawingml/2006/main" xmlns:r="http://schemas.openxmlformats.org/officeDocument/2006/relationships" xmlns:p188="http://schemas.microsoft.com/office/powerpoint/2018/8/main">
  <p188:cm id="{FCCF158F-89F9-B94D-88CE-AA3B1C4D580F}" authorId="{101429B3-592A-4C25-7EB5-B92FAB384F38}" created="2024-08-19T01:01:37.231">
    <ac:deMkLst xmlns:ac="http://schemas.microsoft.com/office/drawing/2013/main/command">
      <pc:docMk xmlns:pc="http://schemas.microsoft.com/office/powerpoint/2013/main/command"/>
      <pc:sldMk xmlns:pc="http://schemas.microsoft.com/office/powerpoint/2013/main/command" cId="2344821745" sldId="319"/>
      <ac:spMk id="3" creationId="{FD1BBE32-5365-1E31-F7A1-647691E4F66D}"/>
    </ac:deMkLst>
    <p188:txBody>
      <a:bodyPr/>
      <a:lstStyle/>
      <a:p>
        <a:r>
          <a:rPr lang="en-IL"/>
          <a:t>Say it with words that it is a tuplet of algorithm with unclonabel ciphertext</a:t>
        </a:r>
      </a:p>
    </p188:txBody>
  </p188:cm>
</p188:cmLst>
</file>

<file path=ppt/comments/modernComment_147_F1128EC6.xml><?xml version="1.0" encoding="utf-8"?>
<p188:cmLst xmlns:a="http://schemas.openxmlformats.org/drawingml/2006/main" xmlns:r="http://schemas.openxmlformats.org/officeDocument/2006/relationships" xmlns:p188="http://schemas.microsoft.com/office/powerpoint/2018/8/main">
  <p188:cm id="{38DF711E-DCB8-A34D-8DEC-B8F7B701DA51}" authorId="{101429B3-592A-4C25-7EB5-B92FAB384F38}" created="2024-08-15T03:14:26.178">
    <pc:sldMkLst xmlns:pc="http://schemas.microsoft.com/office/powerpoint/2013/main/command">
      <pc:docMk/>
      <pc:sldMk cId="4044525254" sldId="327"/>
    </pc:sldMkLst>
    <p188:replyLst>
      <p188:reply id="{0879BAFC-9CE1-4E59-A3CE-39BA3E5F9716}" authorId="{E58316C2-B341-5862-C59C-80FEF29859B5}" created="2024-08-15T16:23:59.681">
        <p188:txBody>
          <a:bodyPr/>
          <a:lstStyle/>
          <a:p>
            <a:r>
              <a:rPr lang="en-US"/>
              <a:t>I think this is a great slide and you should include it. Especially since most of the audience would also be from the classical cryptography community</a:t>
            </a:r>
          </a:p>
        </p188:txBody>
      </p188:reply>
      <p188:reply id="{947FF6F1-95BB-024E-82D0-A8D92001CECA}" authorId="{101429B3-592A-4C25-7EB5-B92FAB384F38}" created="2024-08-15T20:31:48.375">
        <p188:txBody>
          <a:bodyPr/>
          <a:lstStyle/>
          <a:p>
            <a:r>
              <a:rPr lang="en-IL"/>
              <a:t>Ok, noted. Just that I do not know what I should cut to add these slides.</a:t>
            </a:r>
          </a:p>
        </p188:txBody>
      </p188:reply>
    </p188:replyLst>
    <p188:txBody>
      <a:bodyPr/>
      <a:lstStyle/>
      <a:p>
        <a:r>
          <a:rPr lang="en-IL"/>
          <a:t>Maybe not necessary</a:t>
        </a:r>
      </a:p>
    </p188:txBody>
  </p188:cm>
</p188:cmLst>
</file>

<file path=ppt/comments/modernComment_148_5CDE271.xml><?xml version="1.0" encoding="utf-8"?>
<p188:cmLst xmlns:a="http://schemas.openxmlformats.org/drawingml/2006/main" xmlns:r="http://schemas.openxmlformats.org/officeDocument/2006/relationships" xmlns:p188="http://schemas.microsoft.com/office/powerpoint/2018/8/main">
  <p188:cm id="{1261EFF3-07EB-4710-BA56-4EF42B8DB292}" authorId="{E58316C2-B341-5862-C59C-80FEF29859B5}" created="2024-08-19T16:21:52.455">
    <pc:sldMkLst xmlns:pc="http://schemas.microsoft.com/office/powerpoint/2013/main/command">
      <pc:docMk/>
      <pc:sldMk cId="97378929" sldId="328"/>
    </pc:sldMkLst>
    <p188:replyLst>
      <p188:reply id="{7412B275-D822-4944-9051-AC8D3DD6386D}" authorId="{101429B3-592A-4C25-7EB5-B92FAB384F38}" created="2024-08-20T03:23:54.721">
        <p188:txBody>
          <a:bodyPr/>
          <a:lstStyle/>
          <a:p>
            <a:r>
              <a:rPr lang="en-IL"/>
              <a:t>Okay fixed</a:t>
            </a:r>
          </a:p>
        </p188:txBody>
      </p188:reply>
    </p188:replyLst>
    <p188:txBody>
      <a:bodyPr/>
      <a:lstStyle/>
      <a:p>
        <a:r>
          <a:rPr lang="en-US"/>
          <a:t>minor thing: \rho_C either should be in the ket notation or it shouldn't be.. right now it is mixed</a:t>
        </a:r>
      </a:p>
    </p188:txBody>
  </p188:cm>
</p188:cmLst>
</file>

<file path=ppt/comments/modernComment_14D_CEE3391A.xml><?xml version="1.0" encoding="utf-8"?>
<p188:cmLst xmlns:a="http://schemas.openxmlformats.org/drawingml/2006/main" xmlns:r="http://schemas.openxmlformats.org/officeDocument/2006/relationships" xmlns:p188="http://schemas.microsoft.com/office/powerpoint/2018/8/main">
  <p188:cm id="{095456FE-23CF-4551-A2C2-83A1CD7A9713}" authorId="{E58316C2-B341-5862-C59C-80FEF29859B5}" created="2024-08-19T16:58:01.742">
    <pc:sldMkLst xmlns:pc="http://schemas.microsoft.com/office/powerpoint/2013/main/command">
      <pc:docMk/>
      <pc:sldMk cId="3470997786" sldId="333"/>
    </pc:sldMkLst>
    <p188:replyLst>
      <p188:reply id="{0CF985EB-F56C-4F4D-9350-35F5256991B4}" authorId="{101429B3-592A-4C25-7EB5-B92FAB384F38}" created="2024-08-21T05:47:55.035">
        <p188:txBody>
          <a:bodyPr/>
          <a:lstStyle/>
          <a:p>
            <a:r>
              <a:rPr lang="en-IL"/>
              <a:t>In that case, should not I instead present the independent challenge and say that we can also think of other distributions of x_B, x_C where they might be correlated or identical </a:t>
            </a:r>
          </a:p>
        </p188:txBody>
      </p188:reply>
      <p188:reply id="{6EE89895-1987-5F4C-A7E6-CDF3B7CEAC55}" authorId="{101429B3-592A-4C25-7EB5-B92FAB384F38}" created="2024-08-21T05:49:39.377">
        <p188:txBody>
          <a:bodyPr/>
          <a:lstStyle/>
          <a:p>
            <a:r>
              <a:rPr lang="en-IL"/>
              <a:t>I think I will keep this slide as it is but while presenting say that we can think of other distributions of x_B and x_C, where they might be correlated. One such distribution is identical challenge distribution where they are perfectly correlarted.</a:t>
            </a:r>
          </a:p>
        </p188:txBody>
      </p188:reply>
    </p188:replyLst>
    <p188:txBody>
      <a:bodyPr/>
      <a:lstStyle/>
      <a:p>
        <a:r>
          <a:rPr lang="en-US"/>
          <a:t>I feel like you can just present the identical challenge setting and then maybe verbally say that you can consider other challenge distributions</a:t>
        </a:r>
      </a:p>
    </p188:txBody>
  </p188:cm>
</p188:cmLst>
</file>

<file path=ppt/comments/modernComment_157_981E1AE6.xml><?xml version="1.0" encoding="utf-8"?>
<p188:cmLst xmlns:a="http://schemas.openxmlformats.org/drawingml/2006/main" xmlns:r="http://schemas.openxmlformats.org/officeDocument/2006/relationships" xmlns:p188="http://schemas.microsoft.com/office/powerpoint/2018/8/main">
  <p188:cm id="{3951C905-08F2-4ECD-9270-953FF8BFEEB4}" authorId="{E58316C2-B341-5862-C59C-80FEF29859B5}" created="2024-08-19T17:03:49.411">
    <pc:sldMkLst xmlns:pc="http://schemas.microsoft.com/office/powerpoint/2013/main/command">
      <pc:docMk/>
      <pc:sldMk cId="2552109798" sldId="343"/>
    </pc:sldMkLst>
    <p188:txBody>
      <a:bodyPr/>
      <a:lstStyle/>
      <a:p>
        <a:r>
          <a:rPr lang="en-US"/>
          <a:t>If you are not describing the conjecture then I would remove the first bullet</a:t>
        </a:r>
      </a:p>
    </p188:txBody>
  </p188:cm>
</p188:cmLst>
</file>

<file path=ppt/comments/modernComment_160_D24FDEA1.xml><?xml version="1.0" encoding="utf-8"?>
<p188:cmLst xmlns:a="http://schemas.openxmlformats.org/drawingml/2006/main" xmlns:r="http://schemas.openxmlformats.org/officeDocument/2006/relationships" xmlns:p188="http://schemas.microsoft.com/office/powerpoint/2018/8/main">
  <p188:cm id="{E86CBE73-9AE5-EF46-9CBB-BE2D1EDB0E92}" authorId="{101429B3-592A-4C25-7EB5-B92FAB384F38}" created="2024-08-15T03:17:40.190">
    <pc:sldMkLst xmlns:pc="http://schemas.microsoft.com/office/powerpoint/2013/main/command">
      <pc:docMk/>
      <pc:sldMk cId="2813708163" sldId="352"/>
    </pc:sldMkLst>
    <p188:txBody>
      <a:bodyPr/>
      <a:lstStyle/>
      <a:p>
        <a:r>
          <a:rPr lang="en-IL"/>
          <a:t>Redo the slide pictorially
</a:t>
        </a:r>
      </a:p>
    </p188:txBody>
  </p188:cm>
</p188:cmLst>
</file>

<file path=ppt/comments/modernComment_161_4CA1A76.xml><?xml version="1.0" encoding="utf-8"?>
<p188:cmLst xmlns:a="http://schemas.openxmlformats.org/drawingml/2006/main" xmlns:r="http://schemas.openxmlformats.org/officeDocument/2006/relationships" xmlns:p188="http://schemas.microsoft.com/office/powerpoint/2018/8/main">
  <p188:cm id="{8FE31284-822D-4380-9F88-D3498B39EBF1}" authorId="{E58316C2-B341-5862-C59C-80FEF29859B5}" created="2024-08-19T17:01:49.016">
    <pc:sldMkLst xmlns:pc="http://schemas.microsoft.com/office/powerpoint/2013/main/command">
      <pc:docMk/>
      <pc:sldMk cId="80353910" sldId="353"/>
    </pc:sldMkLst>
    <p188:txBody>
      <a:bodyPr/>
      <a:lstStyle/>
      <a:p>
        <a:r>
          <a:rPr lang="en-US"/>
          <a:t>I would redo the reduction slides. It was a bit confusing.. </a:t>
        </a:r>
      </a:p>
    </p188:txBody>
  </p188:cm>
</p188:cmLst>
</file>

<file path=ppt/comments/modernComment_16E_C95C32E3.xml><?xml version="1.0" encoding="utf-8"?>
<p188:cmLst xmlns:a="http://schemas.openxmlformats.org/drawingml/2006/main" xmlns:r="http://schemas.openxmlformats.org/officeDocument/2006/relationships" xmlns:p188="http://schemas.microsoft.com/office/powerpoint/2018/8/main">
  <p188:cm id="{FB3DE6F4-FC4B-934A-973B-A58729764CC0}" authorId="{101429B3-592A-4C25-7EB5-B92FAB384F38}" status="resolved" created="2024-08-15T02:59:57.151" complete="100000">
    <pc:sldMkLst xmlns:pc="http://schemas.microsoft.com/office/powerpoint/2013/main/command">
      <pc:docMk/>
      <pc:sldMk cId="3378262755" sldId="362"/>
    </pc:sldMkLst>
    <p188:txBody>
      <a:bodyPr/>
      <a:lstStyle/>
      <a:p>
        <a:r>
          <a:rPr lang="en-IL"/>
          <a:t>NEED TO UPDATE THIS SLIDE</a:t>
        </a:r>
      </a:p>
    </p188:txBody>
  </p188:cm>
  <p188:cm id="{2708E3EA-3F66-EC4D-8FB7-56BE476B1F62}" authorId="{101429B3-592A-4C25-7EB5-B92FAB384F38}" status="resolved" created="2024-08-19T00:45:23.783" complete="100000">
    <pc:sldMkLst xmlns:pc="http://schemas.microsoft.com/office/powerpoint/2013/main/command">
      <pc:docMk/>
      <pc:sldMk cId="3378262755" sldId="366"/>
    </pc:sldMkLst>
    <p188:txBody>
      <a:bodyPr/>
      <a:lstStyle/>
      <a:p>
        <a:r>
          <a:rPr lang="en-IL"/>
          <a:t>Add a section header: Foundational questions in UC</a:t>
        </a:r>
      </a:p>
    </p188:txBody>
  </p188:cm>
</p188:cmLst>
</file>

<file path=ppt/comments/modernComment_173_D760F290.xml><?xml version="1.0" encoding="utf-8"?>
<p188:cmLst xmlns:a="http://schemas.openxmlformats.org/drawingml/2006/main" xmlns:r="http://schemas.openxmlformats.org/officeDocument/2006/relationships" xmlns:p188="http://schemas.microsoft.com/office/powerpoint/2018/8/main">
  <p188:cm id="{CB198446-7FA3-D246-A750-C902CE117684}" authorId="{101429B3-592A-4C25-7EB5-B92FAB384F38}" status="resolved" created="2024-08-18T02:33:42.248" complete="100000">
    <pc:sldMkLst xmlns:pc="http://schemas.microsoft.com/office/powerpoint/2013/main/command">
      <pc:docMk/>
      <pc:sldMk cId="3613454992" sldId="371"/>
    </pc:sldMkLst>
    <p188:txBody>
      <a:bodyPr/>
      <a:lstStyle/>
      <a:p>
        <a:r>
          <a:rPr lang="en-IL"/>
          <a:t>Should I say this is the first unclonable encryption in the plain model? It might be misinterpreted I think.</a:t>
        </a:r>
      </a:p>
    </p188:txBody>
  </p188:cm>
</p188:cmLst>
</file>

<file path=ppt/comments/modernComment_174_321E680.xml><?xml version="1.0" encoding="utf-8"?>
<p188:cmLst xmlns:a="http://schemas.openxmlformats.org/drawingml/2006/main" xmlns:r="http://schemas.openxmlformats.org/officeDocument/2006/relationships" xmlns:p188="http://schemas.microsoft.com/office/powerpoint/2018/8/main">
  <p188:cm id="{B8EAE31A-9925-47D9-B973-11A3081AC775}" authorId="{E58316C2-B341-5862-C59C-80FEF29859B5}" created="2024-08-19T17:00:55.170">
    <pc:sldMkLst xmlns:pc="http://schemas.microsoft.com/office/powerpoint/2013/main/command">
      <pc:docMk/>
      <pc:sldMk cId="52553344" sldId="372"/>
    </pc:sldMkLst>
    <p188:replyLst>
      <p188:reply id="{BA55F701-29EC-704C-840D-C6F4DF23E31B}" authorId="{101429B3-592A-4C25-7EB5-B92FAB384F38}" created="2024-08-20T03:25:54.525">
        <p188:txBody>
          <a:bodyPr/>
          <a:lstStyle/>
          <a:p>
            <a:r>
              <a:rPr lang="en-IL"/>
              <a:t>Sure, I will do that</a:t>
            </a:r>
          </a:p>
        </p188:txBody>
      </p188:reply>
    </p188:replyLst>
    <p188:txBody>
      <a:bodyPr/>
      <a:lstStyle/>
      <a:p>
        <a:r>
          <a:rPr lang="en-US"/>
          <a:t>I think verbally or explicitly you should say that this gives evidence that UPO could be an weaker assumption than QsiO</a:t>
        </a:r>
      </a:p>
    </p188:txBody>
  </p188:cm>
</p188:cmLst>
</file>

<file path=ppt/comments/modernComment_179_3217B42A.xml><?xml version="1.0" encoding="utf-8"?>
<p188:cmLst xmlns:a="http://schemas.openxmlformats.org/drawingml/2006/main" xmlns:r="http://schemas.openxmlformats.org/officeDocument/2006/relationships" xmlns:p188="http://schemas.microsoft.com/office/powerpoint/2018/8/main">
  <p188:cm id="{EC21049E-2043-2F46-815D-9A55F99EC4F9}" authorId="{E58316C2-B341-5862-C59C-80FEF29859B5}" created="2024-08-15T16:18:52.359">
    <pc:sldMkLst xmlns:pc="http://schemas.microsoft.com/office/powerpoint/2013/main/command">
      <pc:docMk/>
      <pc:sldMk cId="318574912" sldId="279"/>
    </pc:sldMkLst>
    <p188:txBody>
      <a:bodyPr/>
      <a:lstStyle/>
      <a:p>
        <a:r>
          <a:rPr lang="en-US"/>
          <a:t>This slide can be removed</a:t>
        </a:r>
      </a:p>
    </p188:txBody>
  </p188:cm>
</p188:cmLst>
</file>

<file path=ppt/comments/modernComment_184_75F0A42C.xml><?xml version="1.0" encoding="utf-8"?>
<p188:cmLst xmlns:a="http://schemas.openxmlformats.org/drawingml/2006/main" xmlns:r="http://schemas.openxmlformats.org/officeDocument/2006/relationships" xmlns:p188="http://schemas.microsoft.com/office/powerpoint/2018/8/main">
  <p188:cm id="{1D23D2A7-1D0A-E34F-A0D1-D67F72B0C3A3}" authorId="{101429B3-592A-4C25-7EB5-B92FAB384F38}" created="2024-08-16T08:17:07.709">
    <pc:sldMkLst xmlns:pc="http://schemas.microsoft.com/office/powerpoint/2013/main/command">
      <pc:docMk/>
      <pc:sldMk cId="1978704940" sldId="388"/>
    </pc:sldMkLst>
    <p188:txBody>
      <a:bodyPr/>
      <a:lstStyle/>
      <a:p>
        <a:r>
          <a:rPr lang="en-IL"/>
          <a:t>What do you think of this slide? @Prabhanjan</a:t>
        </a:r>
      </a:p>
    </p188:txBody>
  </p188:cm>
</p188:cmLst>
</file>

<file path=ppt/comments/modernComment_187_AB51491D.xml><?xml version="1.0" encoding="utf-8"?>
<p188:cmLst xmlns:a="http://schemas.openxmlformats.org/drawingml/2006/main" xmlns:r="http://schemas.openxmlformats.org/officeDocument/2006/relationships" xmlns:p188="http://schemas.microsoft.com/office/powerpoint/2018/8/main">
  <p188:cm id="{63412DE5-D3F4-E645-ACC3-1181742DB433}" authorId="{101429B3-592A-4C25-7EB5-B92FAB384F38}" created="2024-08-19T01:03:22.477">
    <pc:sldMkLst xmlns:pc="http://schemas.microsoft.com/office/powerpoint/2013/main/command">
      <pc:docMk/>
      <pc:sldMk cId="2874231069" sldId="391"/>
    </pc:sldMkLst>
    <p188:txBody>
      <a:bodyPr/>
      <a:lstStyle/>
      <a:p>
        <a:r>
          <a:rPr lang="en-IL"/>
          <a:t>Highlight winning condition and the challenger’s role in the challenge phase</a:t>
        </a:r>
      </a:p>
    </p188:txBody>
  </p188:cm>
</p188:cmLst>
</file>

<file path=ppt/comments/modernComment_189_365F17AA.xml><?xml version="1.0" encoding="utf-8"?>
<p188:cmLst xmlns:a="http://schemas.openxmlformats.org/drawingml/2006/main" xmlns:r="http://schemas.openxmlformats.org/officeDocument/2006/relationships" xmlns:p188="http://schemas.microsoft.com/office/powerpoint/2018/8/main">
  <p188:cm id="{18B2ADD2-5C7E-5346-9816-9B6D8A2BCEE4}" authorId="{101429B3-592A-4C25-7EB5-B92FAB384F38}" created="2024-08-19T01:07:14.150">
    <pc:sldMkLst xmlns:pc="http://schemas.microsoft.com/office/powerpoint/2013/main/command">
      <pc:docMk/>
      <pc:sldMk cId="912201642" sldId="393"/>
    </pc:sldMkLst>
    <p188:txBody>
      <a:bodyPr/>
      <a:lstStyle/>
      <a:p>
        <a:r>
          <a:rPr lang="en-IL"/>
          <a:t>Do you have a single tool in the next slide</a:t>
        </a:r>
      </a:p>
    </p188:txBody>
  </p188:cm>
</p188:cmLst>
</file>

<file path=ppt/comments/modernComment_18A_556A766D.xml><?xml version="1.0" encoding="utf-8"?>
<p188:cmLst xmlns:a="http://schemas.openxmlformats.org/drawingml/2006/main" xmlns:r="http://schemas.openxmlformats.org/officeDocument/2006/relationships" xmlns:p188="http://schemas.microsoft.com/office/powerpoint/2018/8/main">
  <p188:cm id="{A4E28B79-0250-844C-9392-055F4B279334}" authorId="{101429B3-592A-4C25-7EB5-B92FAB384F38}" created="2024-08-19T00:58:45.555">
    <pc:sldMkLst xmlns:pc="http://schemas.microsoft.com/office/powerpoint/2013/main/command">
      <pc:docMk/>
      <pc:sldMk cId="1433040493" sldId="394"/>
    </pc:sldMkLst>
    <p188:txBody>
      <a:bodyPr/>
      <a:lstStyle/>
      <a:p>
        <a:r>
          <a:rPr lang="en-IL"/>
          <a:t>Decrease the size of these functionalities as per scale.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201A04-1F1D-364D-AB97-9E0F9E840D55}" type="datetimeFigureOut">
              <a:rPr lang="en-IL" smtClean="0"/>
              <a:t>20/08/2024</a:t>
            </a:fld>
            <a:endParaRPr lang="en-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8B1304-4024-2940-B02B-A84B5ECE0631}" type="slidenum">
              <a:rPr lang="en-IL" smtClean="0"/>
              <a:t>‹#›</a:t>
            </a:fld>
            <a:endParaRPr lang="en-IL"/>
          </a:p>
        </p:txBody>
      </p:sp>
    </p:spTree>
    <p:extLst>
      <p:ext uri="{BB962C8B-B14F-4D97-AF65-F5344CB8AC3E}">
        <p14:creationId xmlns:p14="http://schemas.microsoft.com/office/powerpoint/2010/main" val="3077734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5435" indent="-305435">
              <a:lnSpc>
                <a:spcPct val="110000"/>
              </a:lnSpc>
            </a:pPr>
            <a:r>
              <a:rPr lang="en-US" sz="2400" dirty="0">
                <a:ea typeface="+mn-lt"/>
                <a:cs typeface="+mn-lt"/>
              </a:rPr>
              <a:t>Again, I want to emphasize there is no classical analog for Unclonable cryptography</a:t>
            </a:r>
            <a:endParaRPr lang="he-IL" dirty="0"/>
          </a:p>
        </p:txBody>
      </p:sp>
      <p:sp>
        <p:nvSpPr>
          <p:cNvPr id="4" name="Slide Number Placeholder 3"/>
          <p:cNvSpPr>
            <a:spLocks noGrp="1"/>
          </p:cNvSpPr>
          <p:nvPr>
            <p:ph type="sldNum" sz="quarter" idx="5"/>
          </p:nvPr>
        </p:nvSpPr>
        <p:spPr/>
        <p:txBody>
          <a:bodyPr/>
          <a:lstStyle/>
          <a:p>
            <a:fld id="{F493C777-0917-4F33-86B5-A732396373BA}" type="slidenum">
              <a:rPr lang="en-IN" smtClean="0"/>
              <a:t>3</a:t>
            </a:fld>
            <a:endParaRPr lang="en-US"/>
          </a:p>
        </p:txBody>
      </p:sp>
    </p:spTree>
    <p:extLst>
      <p:ext uri="{BB962C8B-B14F-4D97-AF65-F5344CB8AC3E}">
        <p14:creationId xmlns:p14="http://schemas.microsoft.com/office/powerpoint/2010/main" val="3553617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dirty="0"/>
              <a:t>So the question that remains open here is constructing unclonable indistingiushable encryption in plain model.</a:t>
            </a:r>
          </a:p>
        </p:txBody>
      </p:sp>
      <p:sp>
        <p:nvSpPr>
          <p:cNvPr id="4" name="Slide Number Placeholder 3"/>
          <p:cNvSpPr>
            <a:spLocks noGrp="1"/>
          </p:cNvSpPr>
          <p:nvPr>
            <p:ph type="sldNum" sz="quarter" idx="5"/>
          </p:nvPr>
        </p:nvSpPr>
        <p:spPr/>
        <p:txBody>
          <a:bodyPr/>
          <a:lstStyle/>
          <a:p>
            <a:fld id="{E18B1304-4024-2940-B02B-A84B5ECE0631}" type="slidenum">
              <a:rPr lang="en-IL" smtClean="0"/>
              <a:t>19</a:t>
            </a:fld>
            <a:endParaRPr lang="en-IL"/>
          </a:p>
        </p:txBody>
      </p:sp>
    </p:spTree>
    <p:extLst>
      <p:ext uri="{BB962C8B-B14F-4D97-AF65-F5344CB8AC3E}">
        <p14:creationId xmlns:p14="http://schemas.microsoft.com/office/powerpoint/2010/main" val="605069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dirty="0"/>
              <a:t>In summary the main open questions are finding construction of public quantum money from other generic assumptions, pushing and characterizing the feasibility of copy protection, and finally building unclonable encryption in the plain model.</a:t>
            </a:r>
          </a:p>
          <a:p>
            <a:r>
              <a:rPr lang="en-IL" dirty="0"/>
              <a:t>Existing results face similar barriers and rely on similar techniques. This lack of modularity makes it hard to get feasibiility results. Hence we need a better abstraction, which is what we address in this work.</a:t>
            </a:r>
          </a:p>
          <a:p>
            <a:endParaRPr lang="en-IL" dirty="0"/>
          </a:p>
          <a:p>
            <a:r>
              <a:rPr lang="en-IL" dirty="0"/>
              <a:t>And this is the line of research we pursue in this work.</a:t>
            </a:r>
          </a:p>
        </p:txBody>
      </p:sp>
      <p:sp>
        <p:nvSpPr>
          <p:cNvPr id="4" name="Slide Number Placeholder 3"/>
          <p:cNvSpPr>
            <a:spLocks noGrp="1"/>
          </p:cNvSpPr>
          <p:nvPr>
            <p:ph type="sldNum" sz="quarter" idx="5"/>
          </p:nvPr>
        </p:nvSpPr>
        <p:spPr/>
        <p:txBody>
          <a:bodyPr/>
          <a:lstStyle/>
          <a:p>
            <a:fld id="{E18B1304-4024-2940-B02B-A84B5ECE0631}" type="slidenum">
              <a:rPr lang="en-IL" smtClean="0"/>
              <a:t>21</a:t>
            </a:fld>
            <a:endParaRPr lang="en-IL"/>
          </a:p>
        </p:txBody>
      </p:sp>
    </p:spTree>
    <p:extLst>
      <p:ext uri="{BB962C8B-B14F-4D97-AF65-F5344CB8AC3E}">
        <p14:creationId xmlns:p14="http://schemas.microsoft.com/office/powerpoint/2010/main" val="53642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dirty="0"/>
              <a:t>Indeed, a similar line of work has been proven fruitful in classical cryptography where the advent of iO produced a great number of feasibility results. </a:t>
            </a:r>
          </a:p>
        </p:txBody>
      </p:sp>
      <p:sp>
        <p:nvSpPr>
          <p:cNvPr id="4" name="Slide Number Placeholder 3"/>
          <p:cNvSpPr>
            <a:spLocks noGrp="1"/>
          </p:cNvSpPr>
          <p:nvPr>
            <p:ph type="sldNum" sz="quarter" idx="5"/>
          </p:nvPr>
        </p:nvSpPr>
        <p:spPr/>
        <p:txBody>
          <a:bodyPr/>
          <a:lstStyle/>
          <a:p>
            <a:fld id="{E18B1304-4024-2940-B02B-A84B5ECE0631}" type="slidenum">
              <a:rPr lang="en-IL" smtClean="0"/>
              <a:t>23</a:t>
            </a:fld>
            <a:endParaRPr lang="en-IL"/>
          </a:p>
        </p:txBody>
      </p:sp>
    </p:spTree>
    <p:extLst>
      <p:ext uri="{BB962C8B-B14F-4D97-AF65-F5344CB8AC3E}">
        <p14:creationId xmlns:p14="http://schemas.microsoft.com/office/powerpoint/2010/main" val="2829908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dirty="0"/>
              <a:t>We can also think of other challenge distributions on x_B and x_C where x_B and x_C can be arbitrarily correlated. One such challenge distribution is the identical challenge distribution where x_B and x_C are the same string.</a:t>
            </a:r>
          </a:p>
        </p:txBody>
      </p:sp>
      <p:sp>
        <p:nvSpPr>
          <p:cNvPr id="4" name="Slide Number Placeholder 3"/>
          <p:cNvSpPr>
            <a:spLocks noGrp="1"/>
          </p:cNvSpPr>
          <p:nvPr>
            <p:ph type="sldNum" sz="quarter" idx="5"/>
          </p:nvPr>
        </p:nvSpPr>
        <p:spPr/>
        <p:txBody>
          <a:bodyPr/>
          <a:lstStyle/>
          <a:p>
            <a:fld id="{E18B1304-4024-2940-B02B-A84B5ECE0631}" type="slidenum">
              <a:rPr lang="en-IL" smtClean="0"/>
              <a:t>27</a:t>
            </a:fld>
            <a:endParaRPr lang="en-IL"/>
          </a:p>
        </p:txBody>
      </p:sp>
    </p:spTree>
    <p:extLst>
      <p:ext uri="{BB962C8B-B14F-4D97-AF65-F5344CB8AC3E}">
        <p14:creationId xmlns:p14="http://schemas.microsoft.com/office/powerpoint/2010/main" val="2256964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dirty="0"/>
              <a:t>In the identical challenge security, we can also define UPO security for identical challenges where the main difference is that there is puncture points for B and C are the same.</a:t>
            </a:r>
          </a:p>
        </p:txBody>
      </p:sp>
      <p:sp>
        <p:nvSpPr>
          <p:cNvPr id="4" name="Slide Number Placeholder 3"/>
          <p:cNvSpPr>
            <a:spLocks noGrp="1"/>
          </p:cNvSpPr>
          <p:nvPr>
            <p:ph type="sldNum" sz="quarter" idx="5"/>
          </p:nvPr>
        </p:nvSpPr>
        <p:spPr/>
        <p:txBody>
          <a:bodyPr/>
          <a:lstStyle/>
          <a:p>
            <a:fld id="{E18B1304-4024-2940-B02B-A84B5ECE0631}" type="slidenum">
              <a:rPr lang="en-IL" smtClean="0"/>
              <a:t>28</a:t>
            </a:fld>
            <a:endParaRPr lang="en-IL"/>
          </a:p>
        </p:txBody>
      </p:sp>
    </p:spTree>
    <p:extLst>
      <p:ext uri="{BB962C8B-B14F-4D97-AF65-F5344CB8AC3E}">
        <p14:creationId xmlns:p14="http://schemas.microsoft.com/office/powerpoint/2010/main" val="2468486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dirty="0"/>
              <a:t>(Uptill correctness) this is the same as what we saw before with puncturable circuit classes and therefore includes all functionalities, but next we also require the puncturable security definition.</a:t>
            </a:r>
          </a:p>
        </p:txBody>
      </p:sp>
      <p:sp>
        <p:nvSpPr>
          <p:cNvPr id="4" name="Slide Number Placeholder 3"/>
          <p:cNvSpPr>
            <a:spLocks noGrp="1"/>
          </p:cNvSpPr>
          <p:nvPr>
            <p:ph type="sldNum" sz="quarter" idx="5"/>
          </p:nvPr>
        </p:nvSpPr>
        <p:spPr/>
        <p:txBody>
          <a:bodyPr/>
          <a:lstStyle/>
          <a:p>
            <a:fld id="{E18B1304-4024-2940-B02B-A84B5ECE0631}" type="slidenum">
              <a:rPr lang="en-IL" smtClean="0"/>
              <a:t>30</a:t>
            </a:fld>
            <a:endParaRPr lang="en-IL"/>
          </a:p>
        </p:txBody>
      </p:sp>
    </p:spTree>
    <p:extLst>
      <p:ext uri="{BB962C8B-B14F-4D97-AF65-F5344CB8AC3E}">
        <p14:creationId xmlns:p14="http://schemas.microsoft.com/office/powerpoint/2010/main" val="3518083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dirty="0"/>
              <a:t>T</a:t>
            </a:r>
            <a:r>
              <a:rPr lang="en-GB" dirty="0"/>
              <a:t>h</a:t>
            </a:r>
            <a:r>
              <a:rPr lang="en-IL" dirty="0"/>
              <a:t>is is what the picture looked for Copy protection before UPO. UPO showed that not just PRF, signing and decryption functionalities all puncturable function classes are copy-protectable. It also pushed the feasability landscape in the evasive regime as it shows that not just point functions but  k-point functions are also copy protectable, where for any k, k-point functions are a functiion class of all boolean functions with exactly k-preimages of 1.</a:t>
            </a:r>
          </a:p>
          <a:p>
            <a:endParaRPr lang="en-IL" dirty="0"/>
          </a:p>
        </p:txBody>
      </p:sp>
      <p:sp>
        <p:nvSpPr>
          <p:cNvPr id="4" name="Slide Number Placeholder 3"/>
          <p:cNvSpPr>
            <a:spLocks noGrp="1"/>
          </p:cNvSpPr>
          <p:nvPr>
            <p:ph type="sldNum" sz="quarter" idx="5"/>
          </p:nvPr>
        </p:nvSpPr>
        <p:spPr/>
        <p:txBody>
          <a:bodyPr/>
          <a:lstStyle/>
          <a:p>
            <a:fld id="{E18B1304-4024-2940-B02B-A84B5ECE0631}" type="slidenum">
              <a:rPr lang="en-IL" smtClean="0"/>
              <a:t>32</a:t>
            </a:fld>
            <a:endParaRPr lang="en-IL"/>
          </a:p>
        </p:txBody>
      </p:sp>
    </p:spTree>
    <p:extLst>
      <p:ext uri="{BB962C8B-B14F-4D97-AF65-F5344CB8AC3E}">
        <p14:creationId xmlns:p14="http://schemas.microsoft.com/office/powerpoint/2010/main" val="3843686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dirty="0"/>
              <a:t>Not just copy-protection but UPO implies UE and Public quantum money. This demonstrates that UPO is indeed an useful tool for Unclonable cryptography.</a:t>
            </a:r>
          </a:p>
        </p:txBody>
      </p:sp>
      <p:sp>
        <p:nvSpPr>
          <p:cNvPr id="4" name="Slide Number Placeholder 3"/>
          <p:cNvSpPr>
            <a:spLocks noGrp="1"/>
          </p:cNvSpPr>
          <p:nvPr>
            <p:ph type="sldNum" sz="quarter" idx="5"/>
          </p:nvPr>
        </p:nvSpPr>
        <p:spPr/>
        <p:txBody>
          <a:bodyPr/>
          <a:lstStyle/>
          <a:p>
            <a:fld id="{E18B1304-4024-2940-B02B-A84B5ECE0631}" type="slidenum">
              <a:rPr lang="en-IL" smtClean="0"/>
              <a:t>33</a:t>
            </a:fld>
            <a:endParaRPr lang="en-IL"/>
          </a:p>
        </p:txBody>
      </p:sp>
    </p:spTree>
    <p:extLst>
      <p:ext uri="{BB962C8B-B14F-4D97-AF65-F5344CB8AC3E}">
        <p14:creationId xmlns:p14="http://schemas.microsoft.com/office/powerpoint/2010/main" val="677113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FFFF"/>
                </a:solidFill>
                <a:effectLst/>
                <a:latin typeface="Helvetica" pitchFamily="2" charset="0"/>
              </a:rPr>
              <a:t>This gives evidence that UPO could be an weaker assumption than </a:t>
            </a:r>
            <a:r>
              <a:rPr lang="en-GB" dirty="0" err="1">
                <a:solidFill>
                  <a:srgbClr val="FFFFFF"/>
                </a:solidFill>
                <a:effectLst/>
                <a:latin typeface="Helvetica" pitchFamily="2" charset="0"/>
              </a:rPr>
              <a:t>QsiO</a:t>
            </a:r>
            <a:endParaRPr lang="en-GB" dirty="0">
              <a:solidFill>
                <a:srgbClr val="FFFFFF"/>
              </a:solidFill>
              <a:effectLst/>
              <a:latin typeface="Helvetica" pitchFamily="2" charset="0"/>
            </a:endParaRPr>
          </a:p>
          <a:p>
            <a:endParaRPr lang="en-IL" dirty="0"/>
          </a:p>
        </p:txBody>
      </p:sp>
      <p:sp>
        <p:nvSpPr>
          <p:cNvPr id="4" name="Slide Number Placeholder 3"/>
          <p:cNvSpPr>
            <a:spLocks noGrp="1"/>
          </p:cNvSpPr>
          <p:nvPr>
            <p:ph type="sldNum" sz="quarter" idx="5"/>
          </p:nvPr>
        </p:nvSpPr>
        <p:spPr/>
        <p:txBody>
          <a:bodyPr/>
          <a:lstStyle/>
          <a:p>
            <a:fld id="{E18B1304-4024-2940-B02B-A84B5ECE0631}" type="slidenum">
              <a:rPr lang="en-IL" smtClean="0"/>
              <a:t>37</a:t>
            </a:fld>
            <a:endParaRPr lang="en-IL"/>
          </a:p>
        </p:txBody>
      </p:sp>
    </p:spTree>
    <p:extLst>
      <p:ext uri="{BB962C8B-B14F-4D97-AF65-F5344CB8AC3E}">
        <p14:creationId xmlns:p14="http://schemas.microsoft.com/office/powerpoint/2010/main" val="852586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E18B1304-4024-2940-B02B-A84B5ECE0631}" type="slidenum">
              <a:rPr lang="en-IL" smtClean="0"/>
              <a:t>39</a:t>
            </a:fld>
            <a:endParaRPr lang="en-IL"/>
          </a:p>
        </p:txBody>
      </p:sp>
    </p:spTree>
    <p:extLst>
      <p:ext uri="{BB962C8B-B14F-4D97-AF65-F5344CB8AC3E}">
        <p14:creationId xmlns:p14="http://schemas.microsoft.com/office/powerpoint/2010/main" val="763397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dirty="0"/>
              <a:t>Unclonable cryptography started in the 80s with the seminar work of Weisner, and remained pretty static untill 2010s when interstin in UC got reignited. In the last five years, there were an unprecendented number of works in UC.</a:t>
            </a:r>
          </a:p>
        </p:txBody>
      </p:sp>
      <p:sp>
        <p:nvSpPr>
          <p:cNvPr id="4" name="Slide Number Placeholder 3"/>
          <p:cNvSpPr>
            <a:spLocks noGrp="1"/>
          </p:cNvSpPr>
          <p:nvPr>
            <p:ph type="sldNum" sz="quarter" idx="5"/>
          </p:nvPr>
        </p:nvSpPr>
        <p:spPr/>
        <p:txBody>
          <a:bodyPr/>
          <a:lstStyle/>
          <a:p>
            <a:fld id="{E18B1304-4024-2940-B02B-A84B5ECE0631}" type="slidenum">
              <a:rPr lang="en-IL" smtClean="0"/>
              <a:t>6</a:t>
            </a:fld>
            <a:endParaRPr lang="en-IL"/>
          </a:p>
        </p:txBody>
      </p:sp>
    </p:spTree>
    <p:extLst>
      <p:ext uri="{BB962C8B-B14F-4D97-AF65-F5344CB8AC3E}">
        <p14:creationId xmlns:p14="http://schemas.microsoft.com/office/powerpoint/2010/main" val="39885839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L" dirty="0"/>
              <a:t>The intuition being under UPO, it should not be possible to distinguish between the punctured circuit and the unpunctured circuit. By puncturing security, one cannot win in the punctured case and therefore by an hybrid argument this should hold even in the unpunctured true game. But traditional hybrid argument does not work in the non-local case. So here is what we do.</a:t>
            </a:r>
          </a:p>
          <a:p>
            <a:endParaRPr lang="en-IL" dirty="0"/>
          </a:p>
        </p:txBody>
      </p:sp>
      <p:sp>
        <p:nvSpPr>
          <p:cNvPr id="4" name="Slide Number Placeholder 3"/>
          <p:cNvSpPr>
            <a:spLocks noGrp="1"/>
          </p:cNvSpPr>
          <p:nvPr>
            <p:ph type="sldNum" sz="quarter" idx="5"/>
          </p:nvPr>
        </p:nvSpPr>
        <p:spPr/>
        <p:txBody>
          <a:bodyPr/>
          <a:lstStyle/>
          <a:p>
            <a:fld id="{E18B1304-4024-2940-B02B-A84B5ECE0631}" type="slidenum">
              <a:rPr lang="en-IL" smtClean="0"/>
              <a:t>40</a:t>
            </a:fld>
            <a:endParaRPr lang="en-IL"/>
          </a:p>
        </p:txBody>
      </p:sp>
    </p:spTree>
    <p:extLst>
      <p:ext uri="{BB962C8B-B14F-4D97-AF65-F5344CB8AC3E}">
        <p14:creationId xmlns:p14="http://schemas.microsoft.com/office/powerpoint/2010/main" val="876013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t>
            </a:r>
            <a:r>
              <a:rPr lang="en-IL" dirty="0"/>
              <a:t>ame as saying 1 if B fails</a:t>
            </a:r>
          </a:p>
        </p:txBody>
      </p:sp>
      <p:sp>
        <p:nvSpPr>
          <p:cNvPr id="4" name="Slide Number Placeholder 3"/>
          <p:cNvSpPr>
            <a:spLocks noGrp="1"/>
          </p:cNvSpPr>
          <p:nvPr>
            <p:ph type="sldNum" sz="quarter" idx="5"/>
          </p:nvPr>
        </p:nvSpPr>
        <p:spPr/>
        <p:txBody>
          <a:bodyPr/>
          <a:lstStyle/>
          <a:p>
            <a:fld id="{E18B1304-4024-2940-B02B-A84B5ECE0631}" type="slidenum">
              <a:rPr lang="en-IL" smtClean="0"/>
              <a:t>50</a:t>
            </a:fld>
            <a:endParaRPr lang="en-IL"/>
          </a:p>
        </p:txBody>
      </p:sp>
    </p:spTree>
    <p:extLst>
      <p:ext uri="{BB962C8B-B14F-4D97-AF65-F5344CB8AC3E}">
        <p14:creationId xmlns:p14="http://schemas.microsoft.com/office/powerpoint/2010/main" val="1139710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Hence</a:t>
            </a:r>
            <a:r>
              <a:rPr lang="en-IL" dirty="0"/>
              <a:t> by UPO security, p_A,B,C must be negligible. </a:t>
            </a:r>
          </a:p>
        </p:txBody>
      </p:sp>
      <p:sp>
        <p:nvSpPr>
          <p:cNvPr id="4" name="Slide Number Placeholder 3"/>
          <p:cNvSpPr>
            <a:spLocks noGrp="1"/>
          </p:cNvSpPr>
          <p:nvPr>
            <p:ph type="sldNum" sz="quarter" idx="5"/>
          </p:nvPr>
        </p:nvSpPr>
        <p:spPr/>
        <p:txBody>
          <a:bodyPr/>
          <a:lstStyle/>
          <a:p>
            <a:fld id="{E18B1304-4024-2940-B02B-A84B5ECE0631}" type="slidenum">
              <a:rPr lang="en-IL" smtClean="0"/>
              <a:t>52</a:t>
            </a:fld>
            <a:endParaRPr lang="en-IL"/>
          </a:p>
        </p:txBody>
      </p:sp>
    </p:spTree>
    <p:extLst>
      <p:ext uri="{BB962C8B-B14F-4D97-AF65-F5344CB8AC3E}">
        <p14:creationId xmlns:p14="http://schemas.microsoft.com/office/powerpoint/2010/main" val="6729217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E18B1304-4024-2940-B02B-A84B5ECE0631}" type="slidenum">
              <a:rPr lang="en-IL" smtClean="0"/>
              <a:t>66</a:t>
            </a:fld>
            <a:endParaRPr lang="en-IL"/>
          </a:p>
        </p:txBody>
      </p:sp>
    </p:spTree>
    <p:extLst>
      <p:ext uri="{BB962C8B-B14F-4D97-AF65-F5344CB8AC3E}">
        <p14:creationId xmlns:p14="http://schemas.microsoft.com/office/powerpoint/2010/main" val="12056256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5435" indent="-305435"/>
            <a:r>
              <a:rPr lang="en-US" sz="1200" dirty="0"/>
              <a:t>Classical hard problems easy on quantum computers.</a:t>
            </a:r>
          </a:p>
          <a:p>
            <a:pPr marL="305435" indent="-305435"/>
            <a:r>
              <a:rPr lang="en-US" sz="1200" dirty="0"/>
              <a:t>Classically secure protocols aren't safe against quantum adversaries.</a:t>
            </a:r>
            <a:endParaRPr lang="en-US" dirty="0"/>
          </a:p>
          <a:p>
            <a:endParaRPr lang="en-IL" dirty="0"/>
          </a:p>
          <a:p>
            <a:r>
              <a:rPr lang="en-IL" dirty="0"/>
              <a:t>Shor’s factoring algorithms.</a:t>
            </a:r>
            <a:endParaRPr lang="he-IL" dirty="0"/>
          </a:p>
        </p:txBody>
      </p:sp>
      <p:sp>
        <p:nvSpPr>
          <p:cNvPr id="4" name="Slide Number Placeholder 3"/>
          <p:cNvSpPr>
            <a:spLocks noGrp="1"/>
          </p:cNvSpPr>
          <p:nvPr>
            <p:ph type="sldNum" sz="quarter" idx="5"/>
          </p:nvPr>
        </p:nvSpPr>
        <p:spPr/>
        <p:txBody>
          <a:bodyPr/>
          <a:lstStyle/>
          <a:p>
            <a:fld id="{F493C777-0917-4F33-86B5-A732396373BA}" type="slidenum">
              <a:rPr lang="en-IN" smtClean="0"/>
              <a:t>67</a:t>
            </a:fld>
            <a:endParaRPr lang="en-US"/>
          </a:p>
        </p:txBody>
      </p:sp>
    </p:spTree>
    <p:extLst>
      <p:ext uri="{BB962C8B-B14F-4D97-AF65-F5344CB8AC3E}">
        <p14:creationId xmlns:p14="http://schemas.microsoft.com/office/powerpoint/2010/main" val="21512390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a:t>And here is a little illustration of security, if Alice gave the white rabbit 3  tokens, then he could not use those to sign 4 distinct documents. Of course we require it for any polynomial number of tokens</a:t>
            </a:r>
            <a:r>
              <a:rPr lang="he-IL"/>
              <a:t> </a:t>
            </a:r>
            <a:r>
              <a:rPr lang="en-US"/>
              <a:t> given to the adversary. We usually require the adversary to be a QPT algorithm, that is a quantum algorithm that runs in polynomial time. Another  thing I want to emphasize is that we give the also give the rabbit access to a verification oracle. </a:t>
            </a:r>
            <a:endParaRPr lang="he-IL"/>
          </a:p>
        </p:txBody>
      </p:sp>
      <p:sp>
        <p:nvSpPr>
          <p:cNvPr id="4" name="מציין מיקום של מספר שקופית 3"/>
          <p:cNvSpPr>
            <a:spLocks noGrp="1"/>
          </p:cNvSpPr>
          <p:nvPr>
            <p:ph type="sldNum" sz="quarter" idx="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30AE5F4-ADAB-459A-9A35-06DF4BF806DA}"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69</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5585330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F493C777-0917-4F33-86B5-A732396373BA}" type="slidenum">
              <a:rPr lang="en-IN" smtClean="0"/>
              <a:t>80</a:t>
            </a:fld>
            <a:endParaRPr lang="en-US"/>
          </a:p>
        </p:txBody>
      </p:sp>
    </p:spTree>
    <p:extLst>
      <p:ext uri="{BB962C8B-B14F-4D97-AF65-F5344CB8AC3E}">
        <p14:creationId xmlns:p14="http://schemas.microsoft.com/office/powerpoint/2010/main" val="3141386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t>
            </a:r>
            <a:r>
              <a:rPr lang="en-IL" dirty="0"/>
              <a:t>e do not know how to instantiate iO from standard assumptions.</a:t>
            </a:r>
          </a:p>
        </p:txBody>
      </p:sp>
      <p:sp>
        <p:nvSpPr>
          <p:cNvPr id="4" name="Slide Number Placeholder 3"/>
          <p:cNvSpPr>
            <a:spLocks noGrp="1"/>
          </p:cNvSpPr>
          <p:nvPr>
            <p:ph type="sldNum" sz="quarter" idx="5"/>
          </p:nvPr>
        </p:nvSpPr>
        <p:spPr/>
        <p:txBody>
          <a:bodyPr/>
          <a:lstStyle/>
          <a:p>
            <a:fld id="{E18B1304-4024-2940-B02B-A84B5ECE0631}" type="slidenum">
              <a:rPr lang="en-IL" smtClean="0"/>
              <a:t>7</a:t>
            </a:fld>
            <a:endParaRPr lang="en-IL"/>
          </a:p>
        </p:txBody>
      </p:sp>
    </p:spTree>
    <p:extLst>
      <p:ext uri="{BB962C8B-B14F-4D97-AF65-F5344CB8AC3E}">
        <p14:creationId xmlns:p14="http://schemas.microsoft.com/office/powerpoint/2010/main" val="1562335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t>
            </a:r>
            <a:r>
              <a:rPr lang="en-IL" dirty="0"/>
              <a:t>e do not know how to instantiate iO from standard assumptions.</a:t>
            </a:r>
          </a:p>
        </p:txBody>
      </p:sp>
      <p:sp>
        <p:nvSpPr>
          <p:cNvPr id="4" name="Slide Number Placeholder 3"/>
          <p:cNvSpPr>
            <a:spLocks noGrp="1"/>
          </p:cNvSpPr>
          <p:nvPr>
            <p:ph type="sldNum" sz="quarter" idx="5"/>
          </p:nvPr>
        </p:nvSpPr>
        <p:spPr/>
        <p:txBody>
          <a:bodyPr/>
          <a:lstStyle/>
          <a:p>
            <a:fld id="{E18B1304-4024-2940-B02B-A84B5ECE0631}" type="slidenum">
              <a:rPr lang="en-IL" smtClean="0"/>
              <a:t>8</a:t>
            </a:fld>
            <a:endParaRPr lang="en-IL"/>
          </a:p>
        </p:txBody>
      </p:sp>
    </p:spTree>
    <p:extLst>
      <p:ext uri="{BB962C8B-B14F-4D97-AF65-F5344CB8AC3E}">
        <p14:creationId xmlns:p14="http://schemas.microsoft.com/office/powerpoint/2010/main" val="422256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dirty="0"/>
              <a:t>These kind of adversaries involving adversaries with no communication are called non local adversaries, taking a leaf from quantum non-local games.</a:t>
            </a:r>
          </a:p>
        </p:txBody>
      </p:sp>
      <p:sp>
        <p:nvSpPr>
          <p:cNvPr id="4" name="Slide Number Placeholder 3"/>
          <p:cNvSpPr>
            <a:spLocks noGrp="1"/>
          </p:cNvSpPr>
          <p:nvPr>
            <p:ph type="sldNum" sz="quarter" idx="5"/>
          </p:nvPr>
        </p:nvSpPr>
        <p:spPr/>
        <p:txBody>
          <a:bodyPr/>
          <a:lstStyle/>
          <a:p>
            <a:fld id="{E18B1304-4024-2940-B02B-A84B5ECE0631}" type="slidenum">
              <a:rPr lang="en-IL" smtClean="0"/>
              <a:t>10</a:t>
            </a:fld>
            <a:endParaRPr lang="en-IL"/>
          </a:p>
        </p:txBody>
      </p:sp>
    </p:spTree>
    <p:extLst>
      <p:ext uri="{BB962C8B-B14F-4D97-AF65-F5344CB8AC3E}">
        <p14:creationId xmlns:p14="http://schemas.microsoft.com/office/powerpoint/2010/main" val="404624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IL" sz="1200" dirty="0"/>
              <a:t>Different adversarial structure</a:t>
            </a:r>
            <a:r>
              <a:rPr lang="en-GB" sz="1200" dirty="0"/>
              <a:t>s</a:t>
            </a:r>
            <a:r>
              <a:rPr lang="en-IL" sz="1200" dirty="0"/>
              <a:t> compared to usual cryptographic primitives.</a:t>
            </a:r>
          </a:p>
          <a:p>
            <a:pPr marL="457200" indent="-457200">
              <a:buFont typeface="Arial" panose="020B0604020202020204" pitchFamily="34" charset="0"/>
              <a:buChar char="•"/>
            </a:pPr>
            <a:r>
              <a:rPr lang="en-IL" sz="1200" dirty="0"/>
              <a:t>Many traditional techniques</a:t>
            </a:r>
            <a:r>
              <a:rPr lang="en-GB" sz="1200" dirty="0"/>
              <a:t> are</a:t>
            </a:r>
            <a:r>
              <a:rPr lang="en-IL" sz="1200" dirty="0"/>
              <a:t> not applicable.</a:t>
            </a:r>
          </a:p>
          <a:p>
            <a:pPr marL="457200" indent="-457200">
              <a:buFont typeface="Arial" panose="020B0604020202020204" pitchFamily="34" charset="0"/>
              <a:buChar char="•"/>
            </a:pPr>
            <a:endParaRPr lang="en-IL" sz="1200" dirty="0"/>
          </a:p>
          <a:p>
            <a:pPr marL="457200" indent="-457200">
              <a:buFont typeface="Arial" panose="020B0604020202020204" pitchFamily="34" charset="0"/>
              <a:buChar char="•"/>
            </a:pPr>
            <a:r>
              <a:rPr lang="en-IL" sz="1200" dirty="0"/>
              <a:t>Feasibility: Hard to find</a:t>
            </a:r>
          </a:p>
          <a:p>
            <a:endParaRPr lang="en-IL" dirty="0"/>
          </a:p>
        </p:txBody>
      </p:sp>
      <p:sp>
        <p:nvSpPr>
          <p:cNvPr id="4" name="Slide Number Placeholder 3"/>
          <p:cNvSpPr>
            <a:spLocks noGrp="1"/>
          </p:cNvSpPr>
          <p:nvPr>
            <p:ph type="sldNum" sz="quarter" idx="5"/>
          </p:nvPr>
        </p:nvSpPr>
        <p:spPr/>
        <p:txBody>
          <a:bodyPr/>
          <a:lstStyle/>
          <a:p>
            <a:fld id="{E18B1304-4024-2940-B02B-A84B5ECE0631}" type="slidenum">
              <a:rPr lang="en-IL" smtClean="0"/>
              <a:t>12</a:t>
            </a:fld>
            <a:endParaRPr lang="en-IL"/>
          </a:p>
        </p:txBody>
      </p:sp>
    </p:spTree>
    <p:extLst>
      <p:ext uri="{BB962C8B-B14F-4D97-AF65-F5344CB8AC3E}">
        <p14:creationId xmlns:p14="http://schemas.microsoft.com/office/powerpoint/2010/main" val="2286940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IL" sz="1200" dirty="0"/>
              <a:t>Different adversarial structure</a:t>
            </a:r>
            <a:r>
              <a:rPr lang="en-GB" sz="1200" dirty="0"/>
              <a:t>s</a:t>
            </a:r>
            <a:r>
              <a:rPr lang="en-IL" sz="1200" dirty="0"/>
              <a:t> compared to usual cryptographic primitives.</a:t>
            </a:r>
          </a:p>
          <a:p>
            <a:pPr marL="457200" indent="-457200">
              <a:buFont typeface="Arial" panose="020B0604020202020204" pitchFamily="34" charset="0"/>
              <a:buChar char="•"/>
            </a:pPr>
            <a:r>
              <a:rPr lang="en-IL" sz="1200" dirty="0"/>
              <a:t>Many traditional techniques</a:t>
            </a:r>
            <a:r>
              <a:rPr lang="en-GB" sz="1200" dirty="0"/>
              <a:t> are</a:t>
            </a:r>
            <a:r>
              <a:rPr lang="en-IL" sz="1200" dirty="0"/>
              <a:t> not applicable.</a:t>
            </a:r>
          </a:p>
          <a:p>
            <a:pPr marL="457200" indent="-457200">
              <a:buFont typeface="Arial" panose="020B0604020202020204" pitchFamily="34" charset="0"/>
              <a:buChar char="•"/>
            </a:pPr>
            <a:endParaRPr lang="en-IL" sz="1200" dirty="0"/>
          </a:p>
          <a:p>
            <a:pPr marL="457200" indent="-457200">
              <a:buFont typeface="Arial" panose="020B0604020202020204" pitchFamily="34" charset="0"/>
              <a:buChar char="•"/>
            </a:pPr>
            <a:r>
              <a:rPr lang="en-IL" sz="1200" dirty="0"/>
              <a:t>Feasibility: Hard to find</a:t>
            </a:r>
          </a:p>
          <a:p>
            <a:endParaRPr lang="en-IL" dirty="0"/>
          </a:p>
        </p:txBody>
      </p:sp>
      <p:sp>
        <p:nvSpPr>
          <p:cNvPr id="4" name="Slide Number Placeholder 3"/>
          <p:cNvSpPr>
            <a:spLocks noGrp="1"/>
          </p:cNvSpPr>
          <p:nvPr>
            <p:ph type="sldNum" sz="quarter" idx="5"/>
          </p:nvPr>
        </p:nvSpPr>
        <p:spPr/>
        <p:txBody>
          <a:bodyPr/>
          <a:lstStyle/>
          <a:p>
            <a:fld id="{E18B1304-4024-2940-B02B-A84B5ECE0631}" type="slidenum">
              <a:rPr lang="en-IL" smtClean="0"/>
              <a:t>13</a:t>
            </a:fld>
            <a:endParaRPr lang="en-IL"/>
          </a:p>
        </p:txBody>
      </p:sp>
    </p:spTree>
    <p:extLst>
      <p:ext uri="{BB962C8B-B14F-4D97-AF65-F5344CB8AC3E}">
        <p14:creationId xmlns:p14="http://schemas.microsoft.com/office/powerpoint/2010/main" val="1206584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t>
            </a:r>
            <a:r>
              <a:rPr lang="en-IL" dirty="0"/>
              <a:t>uplet of quantum polytime algorithms (Keygen, Enc, Dec)</a:t>
            </a:r>
          </a:p>
        </p:txBody>
      </p:sp>
      <p:sp>
        <p:nvSpPr>
          <p:cNvPr id="4" name="Slide Number Placeholder 3"/>
          <p:cNvSpPr>
            <a:spLocks noGrp="1"/>
          </p:cNvSpPr>
          <p:nvPr>
            <p:ph type="sldNum" sz="quarter" idx="5"/>
          </p:nvPr>
        </p:nvSpPr>
        <p:spPr/>
        <p:txBody>
          <a:bodyPr/>
          <a:lstStyle/>
          <a:p>
            <a:fld id="{E18B1304-4024-2940-B02B-A84B5ECE0631}" type="slidenum">
              <a:rPr lang="en-IL" smtClean="0"/>
              <a:t>14</a:t>
            </a:fld>
            <a:endParaRPr lang="en-IL"/>
          </a:p>
        </p:txBody>
      </p:sp>
    </p:spTree>
    <p:extLst>
      <p:ext uri="{BB962C8B-B14F-4D97-AF65-F5344CB8AC3E}">
        <p14:creationId xmlns:p14="http://schemas.microsoft.com/office/powerpoint/2010/main" val="85111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L" dirty="0"/>
              <a:t>Similarly, we can also define Unclonable indistinguishability security where the main difference is that there is puncture points for B and C are the same.</a:t>
            </a:r>
          </a:p>
          <a:p>
            <a:endParaRPr lang="en-IL" dirty="0"/>
          </a:p>
        </p:txBody>
      </p:sp>
      <p:sp>
        <p:nvSpPr>
          <p:cNvPr id="4" name="Slide Number Placeholder 3"/>
          <p:cNvSpPr>
            <a:spLocks noGrp="1"/>
          </p:cNvSpPr>
          <p:nvPr>
            <p:ph type="sldNum" sz="quarter" idx="5"/>
          </p:nvPr>
        </p:nvSpPr>
        <p:spPr/>
        <p:txBody>
          <a:bodyPr/>
          <a:lstStyle/>
          <a:p>
            <a:fld id="{E18B1304-4024-2940-B02B-A84B5ECE0631}" type="slidenum">
              <a:rPr lang="en-IL" smtClean="0"/>
              <a:t>16</a:t>
            </a:fld>
            <a:endParaRPr lang="en-IL"/>
          </a:p>
        </p:txBody>
      </p:sp>
    </p:spTree>
    <p:extLst>
      <p:ext uri="{BB962C8B-B14F-4D97-AF65-F5344CB8AC3E}">
        <p14:creationId xmlns:p14="http://schemas.microsoft.com/office/powerpoint/2010/main" val="129474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7580B-FDCA-5E06-68CC-8B04AE2980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IL"/>
          </a:p>
        </p:txBody>
      </p:sp>
      <p:sp>
        <p:nvSpPr>
          <p:cNvPr id="3" name="Subtitle 2">
            <a:extLst>
              <a:ext uri="{FF2B5EF4-FFF2-40B4-BE49-F238E27FC236}">
                <a16:creationId xmlns:a16="http://schemas.microsoft.com/office/drawing/2014/main" id="{04ACCA72-36BE-B39B-3FA8-49809169FE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IL"/>
          </a:p>
        </p:txBody>
      </p:sp>
      <p:sp>
        <p:nvSpPr>
          <p:cNvPr id="4" name="Date Placeholder 3">
            <a:extLst>
              <a:ext uri="{FF2B5EF4-FFF2-40B4-BE49-F238E27FC236}">
                <a16:creationId xmlns:a16="http://schemas.microsoft.com/office/drawing/2014/main" id="{CE8ED654-6598-755F-F2C6-957A777D7CAF}"/>
              </a:ext>
            </a:extLst>
          </p:cNvPr>
          <p:cNvSpPr>
            <a:spLocks noGrp="1"/>
          </p:cNvSpPr>
          <p:nvPr>
            <p:ph type="dt" sz="half" idx="10"/>
          </p:nvPr>
        </p:nvSpPr>
        <p:spPr/>
        <p:txBody>
          <a:bodyPr/>
          <a:lstStyle/>
          <a:p>
            <a:fld id="{58983D55-43A7-4349-9BCD-D685DC38BA8F}" type="datetimeFigureOut">
              <a:rPr lang="en-IL" smtClean="0"/>
              <a:t>20/08/2024</a:t>
            </a:fld>
            <a:endParaRPr lang="en-IL"/>
          </a:p>
        </p:txBody>
      </p:sp>
      <p:sp>
        <p:nvSpPr>
          <p:cNvPr id="5" name="Footer Placeholder 4">
            <a:extLst>
              <a:ext uri="{FF2B5EF4-FFF2-40B4-BE49-F238E27FC236}">
                <a16:creationId xmlns:a16="http://schemas.microsoft.com/office/drawing/2014/main" id="{7683F1EC-D787-51AF-25F3-6D6526A9BEE0}"/>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04A516AF-F384-D965-D525-E5F6DC27B07B}"/>
              </a:ext>
            </a:extLst>
          </p:cNvPr>
          <p:cNvSpPr>
            <a:spLocks noGrp="1"/>
          </p:cNvSpPr>
          <p:nvPr>
            <p:ph type="sldNum" sz="quarter" idx="12"/>
          </p:nvPr>
        </p:nvSpPr>
        <p:spPr/>
        <p:txBody>
          <a:bodyPr/>
          <a:lstStyle/>
          <a:p>
            <a:fld id="{1763C7B3-B90E-8D4D-A5CA-D70500834BAB}" type="slidenum">
              <a:rPr lang="en-IL" smtClean="0"/>
              <a:t>‹#›</a:t>
            </a:fld>
            <a:endParaRPr lang="en-IL"/>
          </a:p>
        </p:txBody>
      </p:sp>
    </p:spTree>
    <p:extLst>
      <p:ext uri="{BB962C8B-B14F-4D97-AF65-F5344CB8AC3E}">
        <p14:creationId xmlns:p14="http://schemas.microsoft.com/office/powerpoint/2010/main" val="2392208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0D7E7-8B50-6DD5-4F2C-C77CF2F89753}"/>
              </a:ext>
            </a:extLst>
          </p:cNvPr>
          <p:cNvSpPr>
            <a:spLocks noGrp="1"/>
          </p:cNvSpPr>
          <p:nvPr>
            <p:ph type="title"/>
          </p:nvPr>
        </p:nvSpPr>
        <p:spPr/>
        <p:txBody>
          <a:bodyPr/>
          <a:lstStyle/>
          <a:p>
            <a:r>
              <a:rPr lang="en-GB"/>
              <a:t>Click to edit Master title style</a:t>
            </a:r>
            <a:endParaRPr lang="en-IL"/>
          </a:p>
        </p:txBody>
      </p:sp>
      <p:sp>
        <p:nvSpPr>
          <p:cNvPr id="3" name="Vertical Text Placeholder 2">
            <a:extLst>
              <a:ext uri="{FF2B5EF4-FFF2-40B4-BE49-F238E27FC236}">
                <a16:creationId xmlns:a16="http://schemas.microsoft.com/office/drawing/2014/main" id="{C4E59CFF-503A-D16D-2DF4-0F30F97FB06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L"/>
          </a:p>
        </p:txBody>
      </p:sp>
      <p:sp>
        <p:nvSpPr>
          <p:cNvPr id="4" name="Date Placeholder 3">
            <a:extLst>
              <a:ext uri="{FF2B5EF4-FFF2-40B4-BE49-F238E27FC236}">
                <a16:creationId xmlns:a16="http://schemas.microsoft.com/office/drawing/2014/main" id="{E6BF4995-9875-D1C9-8600-D435F8F6DDCB}"/>
              </a:ext>
            </a:extLst>
          </p:cNvPr>
          <p:cNvSpPr>
            <a:spLocks noGrp="1"/>
          </p:cNvSpPr>
          <p:nvPr>
            <p:ph type="dt" sz="half" idx="10"/>
          </p:nvPr>
        </p:nvSpPr>
        <p:spPr/>
        <p:txBody>
          <a:bodyPr/>
          <a:lstStyle/>
          <a:p>
            <a:fld id="{58983D55-43A7-4349-9BCD-D685DC38BA8F}" type="datetimeFigureOut">
              <a:rPr lang="en-IL" smtClean="0"/>
              <a:t>20/08/2024</a:t>
            </a:fld>
            <a:endParaRPr lang="en-IL"/>
          </a:p>
        </p:txBody>
      </p:sp>
      <p:sp>
        <p:nvSpPr>
          <p:cNvPr id="5" name="Footer Placeholder 4">
            <a:extLst>
              <a:ext uri="{FF2B5EF4-FFF2-40B4-BE49-F238E27FC236}">
                <a16:creationId xmlns:a16="http://schemas.microsoft.com/office/drawing/2014/main" id="{B0C077E8-385D-D991-ECFD-639FDE114C04}"/>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323CD045-9225-F7DC-BA1C-D5974295277E}"/>
              </a:ext>
            </a:extLst>
          </p:cNvPr>
          <p:cNvSpPr>
            <a:spLocks noGrp="1"/>
          </p:cNvSpPr>
          <p:nvPr>
            <p:ph type="sldNum" sz="quarter" idx="12"/>
          </p:nvPr>
        </p:nvSpPr>
        <p:spPr/>
        <p:txBody>
          <a:bodyPr/>
          <a:lstStyle/>
          <a:p>
            <a:fld id="{1763C7B3-B90E-8D4D-A5CA-D70500834BAB}" type="slidenum">
              <a:rPr lang="en-IL" smtClean="0"/>
              <a:t>‹#›</a:t>
            </a:fld>
            <a:endParaRPr lang="en-IL"/>
          </a:p>
        </p:txBody>
      </p:sp>
    </p:spTree>
    <p:extLst>
      <p:ext uri="{BB962C8B-B14F-4D97-AF65-F5344CB8AC3E}">
        <p14:creationId xmlns:p14="http://schemas.microsoft.com/office/powerpoint/2010/main" val="4065737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CC51F3-D136-7766-BB12-0B7B0D0CD90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IL"/>
          </a:p>
        </p:txBody>
      </p:sp>
      <p:sp>
        <p:nvSpPr>
          <p:cNvPr id="3" name="Vertical Text Placeholder 2">
            <a:extLst>
              <a:ext uri="{FF2B5EF4-FFF2-40B4-BE49-F238E27FC236}">
                <a16:creationId xmlns:a16="http://schemas.microsoft.com/office/drawing/2014/main" id="{F0EE4C90-E121-E87E-B118-89137978CDF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L"/>
          </a:p>
        </p:txBody>
      </p:sp>
      <p:sp>
        <p:nvSpPr>
          <p:cNvPr id="4" name="Date Placeholder 3">
            <a:extLst>
              <a:ext uri="{FF2B5EF4-FFF2-40B4-BE49-F238E27FC236}">
                <a16:creationId xmlns:a16="http://schemas.microsoft.com/office/drawing/2014/main" id="{26209F78-CB6E-482A-1134-A05CA57CEF4B}"/>
              </a:ext>
            </a:extLst>
          </p:cNvPr>
          <p:cNvSpPr>
            <a:spLocks noGrp="1"/>
          </p:cNvSpPr>
          <p:nvPr>
            <p:ph type="dt" sz="half" idx="10"/>
          </p:nvPr>
        </p:nvSpPr>
        <p:spPr/>
        <p:txBody>
          <a:bodyPr/>
          <a:lstStyle/>
          <a:p>
            <a:fld id="{58983D55-43A7-4349-9BCD-D685DC38BA8F}" type="datetimeFigureOut">
              <a:rPr lang="en-IL" smtClean="0"/>
              <a:t>20/08/2024</a:t>
            </a:fld>
            <a:endParaRPr lang="en-IL"/>
          </a:p>
        </p:txBody>
      </p:sp>
      <p:sp>
        <p:nvSpPr>
          <p:cNvPr id="5" name="Footer Placeholder 4">
            <a:extLst>
              <a:ext uri="{FF2B5EF4-FFF2-40B4-BE49-F238E27FC236}">
                <a16:creationId xmlns:a16="http://schemas.microsoft.com/office/drawing/2014/main" id="{F247F5B2-4366-F86E-41BF-165CB11053CF}"/>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BC4E7AA1-7A70-F6BA-620D-C94F3B093FAB}"/>
              </a:ext>
            </a:extLst>
          </p:cNvPr>
          <p:cNvSpPr>
            <a:spLocks noGrp="1"/>
          </p:cNvSpPr>
          <p:nvPr>
            <p:ph type="sldNum" sz="quarter" idx="12"/>
          </p:nvPr>
        </p:nvSpPr>
        <p:spPr/>
        <p:txBody>
          <a:bodyPr/>
          <a:lstStyle/>
          <a:p>
            <a:fld id="{1763C7B3-B90E-8D4D-A5CA-D70500834BAB}" type="slidenum">
              <a:rPr lang="en-IL" smtClean="0"/>
              <a:t>‹#›</a:t>
            </a:fld>
            <a:endParaRPr lang="en-IL"/>
          </a:p>
        </p:txBody>
      </p:sp>
    </p:spTree>
    <p:extLst>
      <p:ext uri="{BB962C8B-B14F-4D97-AF65-F5344CB8AC3E}">
        <p14:creationId xmlns:p14="http://schemas.microsoft.com/office/powerpoint/2010/main" val="2119120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43F8D2-B881-FF44-85ED-EE19EAFDCCDE}" type="datetime1">
              <a:rPr lang="en-US" smtClean="0"/>
              <a:t>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641379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E4313-82E0-F81F-C3F8-EB588E1D4563}"/>
              </a:ext>
            </a:extLst>
          </p:cNvPr>
          <p:cNvSpPr>
            <a:spLocks noGrp="1"/>
          </p:cNvSpPr>
          <p:nvPr>
            <p:ph type="title"/>
          </p:nvPr>
        </p:nvSpPr>
        <p:spPr/>
        <p:txBody>
          <a:bodyPr/>
          <a:lstStyle/>
          <a:p>
            <a:r>
              <a:rPr lang="en-GB"/>
              <a:t>Click to edit Master title style</a:t>
            </a:r>
            <a:endParaRPr lang="en-IL"/>
          </a:p>
        </p:txBody>
      </p:sp>
      <p:sp>
        <p:nvSpPr>
          <p:cNvPr id="3" name="Content Placeholder 2">
            <a:extLst>
              <a:ext uri="{FF2B5EF4-FFF2-40B4-BE49-F238E27FC236}">
                <a16:creationId xmlns:a16="http://schemas.microsoft.com/office/drawing/2014/main" id="{474D1307-476E-9664-308E-A0ABBCDE41D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L"/>
          </a:p>
        </p:txBody>
      </p:sp>
      <p:sp>
        <p:nvSpPr>
          <p:cNvPr id="4" name="Date Placeholder 3">
            <a:extLst>
              <a:ext uri="{FF2B5EF4-FFF2-40B4-BE49-F238E27FC236}">
                <a16:creationId xmlns:a16="http://schemas.microsoft.com/office/drawing/2014/main" id="{9CA5B5AA-1A07-5925-4A2A-0FECC9323F36}"/>
              </a:ext>
            </a:extLst>
          </p:cNvPr>
          <p:cNvSpPr>
            <a:spLocks noGrp="1"/>
          </p:cNvSpPr>
          <p:nvPr>
            <p:ph type="dt" sz="half" idx="10"/>
          </p:nvPr>
        </p:nvSpPr>
        <p:spPr/>
        <p:txBody>
          <a:bodyPr/>
          <a:lstStyle/>
          <a:p>
            <a:fld id="{58983D55-43A7-4349-9BCD-D685DC38BA8F}" type="datetimeFigureOut">
              <a:rPr lang="en-IL" smtClean="0"/>
              <a:t>20/08/2024</a:t>
            </a:fld>
            <a:endParaRPr lang="en-IL"/>
          </a:p>
        </p:txBody>
      </p:sp>
      <p:sp>
        <p:nvSpPr>
          <p:cNvPr id="5" name="Footer Placeholder 4">
            <a:extLst>
              <a:ext uri="{FF2B5EF4-FFF2-40B4-BE49-F238E27FC236}">
                <a16:creationId xmlns:a16="http://schemas.microsoft.com/office/drawing/2014/main" id="{A57F8B9F-E645-884C-F016-B3A99AD20686}"/>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57093C04-8C69-96B6-EE9F-F5A5CB4E349C}"/>
              </a:ext>
            </a:extLst>
          </p:cNvPr>
          <p:cNvSpPr>
            <a:spLocks noGrp="1"/>
          </p:cNvSpPr>
          <p:nvPr>
            <p:ph type="sldNum" sz="quarter" idx="12"/>
          </p:nvPr>
        </p:nvSpPr>
        <p:spPr/>
        <p:txBody>
          <a:bodyPr/>
          <a:lstStyle/>
          <a:p>
            <a:fld id="{1763C7B3-B90E-8D4D-A5CA-D70500834BAB}" type="slidenum">
              <a:rPr lang="en-IL" smtClean="0"/>
              <a:t>‹#›</a:t>
            </a:fld>
            <a:endParaRPr lang="en-IL"/>
          </a:p>
        </p:txBody>
      </p:sp>
    </p:spTree>
    <p:extLst>
      <p:ext uri="{BB962C8B-B14F-4D97-AF65-F5344CB8AC3E}">
        <p14:creationId xmlns:p14="http://schemas.microsoft.com/office/powerpoint/2010/main" val="298517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0490D-DBBF-3CDE-ADC7-63A00AA5D74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IL"/>
          </a:p>
        </p:txBody>
      </p:sp>
      <p:sp>
        <p:nvSpPr>
          <p:cNvPr id="3" name="Text Placeholder 2">
            <a:extLst>
              <a:ext uri="{FF2B5EF4-FFF2-40B4-BE49-F238E27FC236}">
                <a16:creationId xmlns:a16="http://schemas.microsoft.com/office/drawing/2014/main" id="{76AC29A9-F9C5-6691-47A8-24BC205758E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68109D8-BCE8-DAB6-D1A4-0903A9FB7F8B}"/>
              </a:ext>
            </a:extLst>
          </p:cNvPr>
          <p:cNvSpPr>
            <a:spLocks noGrp="1"/>
          </p:cNvSpPr>
          <p:nvPr>
            <p:ph type="dt" sz="half" idx="10"/>
          </p:nvPr>
        </p:nvSpPr>
        <p:spPr/>
        <p:txBody>
          <a:bodyPr/>
          <a:lstStyle/>
          <a:p>
            <a:fld id="{58983D55-43A7-4349-9BCD-D685DC38BA8F}" type="datetimeFigureOut">
              <a:rPr lang="en-IL" smtClean="0"/>
              <a:t>20/08/2024</a:t>
            </a:fld>
            <a:endParaRPr lang="en-IL"/>
          </a:p>
        </p:txBody>
      </p:sp>
      <p:sp>
        <p:nvSpPr>
          <p:cNvPr id="5" name="Footer Placeholder 4">
            <a:extLst>
              <a:ext uri="{FF2B5EF4-FFF2-40B4-BE49-F238E27FC236}">
                <a16:creationId xmlns:a16="http://schemas.microsoft.com/office/drawing/2014/main" id="{1E09954A-93B1-61B4-BE5F-5813747143F2}"/>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355BEF2D-6293-22A0-51AA-D7A30992B5A4}"/>
              </a:ext>
            </a:extLst>
          </p:cNvPr>
          <p:cNvSpPr>
            <a:spLocks noGrp="1"/>
          </p:cNvSpPr>
          <p:nvPr>
            <p:ph type="sldNum" sz="quarter" idx="12"/>
          </p:nvPr>
        </p:nvSpPr>
        <p:spPr/>
        <p:txBody>
          <a:bodyPr/>
          <a:lstStyle/>
          <a:p>
            <a:fld id="{1763C7B3-B90E-8D4D-A5CA-D70500834BAB}" type="slidenum">
              <a:rPr lang="en-IL" smtClean="0"/>
              <a:t>‹#›</a:t>
            </a:fld>
            <a:endParaRPr lang="en-IL"/>
          </a:p>
        </p:txBody>
      </p:sp>
    </p:spTree>
    <p:extLst>
      <p:ext uri="{BB962C8B-B14F-4D97-AF65-F5344CB8AC3E}">
        <p14:creationId xmlns:p14="http://schemas.microsoft.com/office/powerpoint/2010/main" val="855601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12F18-0DB6-220D-F770-C7F074F8BF5F}"/>
              </a:ext>
            </a:extLst>
          </p:cNvPr>
          <p:cNvSpPr>
            <a:spLocks noGrp="1"/>
          </p:cNvSpPr>
          <p:nvPr>
            <p:ph type="title"/>
          </p:nvPr>
        </p:nvSpPr>
        <p:spPr/>
        <p:txBody>
          <a:bodyPr/>
          <a:lstStyle/>
          <a:p>
            <a:r>
              <a:rPr lang="en-GB"/>
              <a:t>Click to edit Master title style</a:t>
            </a:r>
            <a:endParaRPr lang="en-IL"/>
          </a:p>
        </p:txBody>
      </p:sp>
      <p:sp>
        <p:nvSpPr>
          <p:cNvPr id="3" name="Content Placeholder 2">
            <a:extLst>
              <a:ext uri="{FF2B5EF4-FFF2-40B4-BE49-F238E27FC236}">
                <a16:creationId xmlns:a16="http://schemas.microsoft.com/office/drawing/2014/main" id="{58186B66-0036-D7FD-B63B-24277F3E2E5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L"/>
          </a:p>
        </p:txBody>
      </p:sp>
      <p:sp>
        <p:nvSpPr>
          <p:cNvPr id="4" name="Content Placeholder 3">
            <a:extLst>
              <a:ext uri="{FF2B5EF4-FFF2-40B4-BE49-F238E27FC236}">
                <a16:creationId xmlns:a16="http://schemas.microsoft.com/office/drawing/2014/main" id="{DF24D625-94AF-E3A9-CC4D-A8163F37427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L"/>
          </a:p>
        </p:txBody>
      </p:sp>
      <p:sp>
        <p:nvSpPr>
          <p:cNvPr id="5" name="Date Placeholder 4">
            <a:extLst>
              <a:ext uri="{FF2B5EF4-FFF2-40B4-BE49-F238E27FC236}">
                <a16:creationId xmlns:a16="http://schemas.microsoft.com/office/drawing/2014/main" id="{684FCB34-0A4D-0866-19FB-E9CCE82D5AA6}"/>
              </a:ext>
            </a:extLst>
          </p:cNvPr>
          <p:cNvSpPr>
            <a:spLocks noGrp="1"/>
          </p:cNvSpPr>
          <p:nvPr>
            <p:ph type="dt" sz="half" idx="10"/>
          </p:nvPr>
        </p:nvSpPr>
        <p:spPr/>
        <p:txBody>
          <a:bodyPr/>
          <a:lstStyle/>
          <a:p>
            <a:fld id="{58983D55-43A7-4349-9BCD-D685DC38BA8F}" type="datetimeFigureOut">
              <a:rPr lang="en-IL" smtClean="0"/>
              <a:t>20/08/2024</a:t>
            </a:fld>
            <a:endParaRPr lang="en-IL"/>
          </a:p>
        </p:txBody>
      </p:sp>
      <p:sp>
        <p:nvSpPr>
          <p:cNvPr id="6" name="Footer Placeholder 5">
            <a:extLst>
              <a:ext uri="{FF2B5EF4-FFF2-40B4-BE49-F238E27FC236}">
                <a16:creationId xmlns:a16="http://schemas.microsoft.com/office/drawing/2014/main" id="{19E77F10-BF7F-6D34-D738-F993551AC606}"/>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9FCC3FAD-6ABB-7E32-301A-D1952B522F7A}"/>
              </a:ext>
            </a:extLst>
          </p:cNvPr>
          <p:cNvSpPr>
            <a:spLocks noGrp="1"/>
          </p:cNvSpPr>
          <p:nvPr>
            <p:ph type="sldNum" sz="quarter" idx="12"/>
          </p:nvPr>
        </p:nvSpPr>
        <p:spPr/>
        <p:txBody>
          <a:bodyPr/>
          <a:lstStyle/>
          <a:p>
            <a:fld id="{1763C7B3-B90E-8D4D-A5CA-D70500834BAB}" type="slidenum">
              <a:rPr lang="en-IL" smtClean="0"/>
              <a:t>‹#›</a:t>
            </a:fld>
            <a:endParaRPr lang="en-IL"/>
          </a:p>
        </p:txBody>
      </p:sp>
    </p:spTree>
    <p:extLst>
      <p:ext uri="{BB962C8B-B14F-4D97-AF65-F5344CB8AC3E}">
        <p14:creationId xmlns:p14="http://schemas.microsoft.com/office/powerpoint/2010/main" val="2847935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B029E-E59A-41AD-3D55-3CD4F6D186DA}"/>
              </a:ext>
            </a:extLst>
          </p:cNvPr>
          <p:cNvSpPr>
            <a:spLocks noGrp="1"/>
          </p:cNvSpPr>
          <p:nvPr>
            <p:ph type="title"/>
          </p:nvPr>
        </p:nvSpPr>
        <p:spPr>
          <a:xfrm>
            <a:off x="839788" y="365125"/>
            <a:ext cx="10515600" cy="1325563"/>
          </a:xfrm>
        </p:spPr>
        <p:txBody>
          <a:bodyPr/>
          <a:lstStyle/>
          <a:p>
            <a:r>
              <a:rPr lang="en-GB"/>
              <a:t>Click to edit Master title style</a:t>
            </a:r>
            <a:endParaRPr lang="en-IL"/>
          </a:p>
        </p:txBody>
      </p:sp>
      <p:sp>
        <p:nvSpPr>
          <p:cNvPr id="3" name="Text Placeholder 2">
            <a:extLst>
              <a:ext uri="{FF2B5EF4-FFF2-40B4-BE49-F238E27FC236}">
                <a16:creationId xmlns:a16="http://schemas.microsoft.com/office/drawing/2014/main" id="{6E693B9D-4082-88C5-4558-4F7B77D76C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701572F-2619-3B5C-78A9-43474A26E57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L"/>
          </a:p>
        </p:txBody>
      </p:sp>
      <p:sp>
        <p:nvSpPr>
          <p:cNvPr id="5" name="Text Placeholder 4">
            <a:extLst>
              <a:ext uri="{FF2B5EF4-FFF2-40B4-BE49-F238E27FC236}">
                <a16:creationId xmlns:a16="http://schemas.microsoft.com/office/drawing/2014/main" id="{80A0952B-98B5-3972-F39E-6452EA8CE1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55C3D20-CEF8-7C44-C648-863DAAEC37C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L"/>
          </a:p>
        </p:txBody>
      </p:sp>
      <p:sp>
        <p:nvSpPr>
          <p:cNvPr id="7" name="Date Placeholder 6">
            <a:extLst>
              <a:ext uri="{FF2B5EF4-FFF2-40B4-BE49-F238E27FC236}">
                <a16:creationId xmlns:a16="http://schemas.microsoft.com/office/drawing/2014/main" id="{05E86CC8-E1F5-0AF6-E7AF-D523CCBDB8C0}"/>
              </a:ext>
            </a:extLst>
          </p:cNvPr>
          <p:cNvSpPr>
            <a:spLocks noGrp="1"/>
          </p:cNvSpPr>
          <p:nvPr>
            <p:ph type="dt" sz="half" idx="10"/>
          </p:nvPr>
        </p:nvSpPr>
        <p:spPr/>
        <p:txBody>
          <a:bodyPr/>
          <a:lstStyle/>
          <a:p>
            <a:fld id="{58983D55-43A7-4349-9BCD-D685DC38BA8F}" type="datetimeFigureOut">
              <a:rPr lang="en-IL" smtClean="0"/>
              <a:t>20/08/2024</a:t>
            </a:fld>
            <a:endParaRPr lang="en-IL"/>
          </a:p>
        </p:txBody>
      </p:sp>
      <p:sp>
        <p:nvSpPr>
          <p:cNvPr id="8" name="Footer Placeholder 7">
            <a:extLst>
              <a:ext uri="{FF2B5EF4-FFF2-40B4-BE49-F238E27FC236}">
                <a16:creationId xmlns:a16="http://schemas.microsoft.com/office/drawing/2014/main" id="{0327AC86-D9C3-D94B-6269-F1893764A882}"/>
              </a:ext>
            </a:extLst>
          </p:cNvPr>
          <p:cNvSpPr>
            <a:spLocks noGrp="1"/>
          </p:cNvSpPr>
          <p:nvPr>
            <p:ph type="ftr" sz="quarter" idx="11"/>
          </p:nvPr>
        </p:nvSpPr>
        <p:spPr/>
        <p:txBody>
          <a:bodyPr/>
          <a:lstStyle/>
          <a:p>
            <a:endParaRPr lang="en-IL"/>
          </a:p>
        </p:txBody>
      </p:sp>
      <p:sp>
        <p:nvSpPr>
          <p:cNvPr id="9" name="Slide Number Placeholder 8">
            <a:extLst>
              <a:ext uri="{FF2B5EF4-FFF2-40B4-BE49-F238E27FC236}">
                <a16:creationId xmlns:a16="http://schemas.microsoft.com/office/drawing/2014/main" id="{DFED1745-B31A-DD49-CF6F-32F770196F59}"/>
              </a:ext>
            </a:extLst>
          </p:cNvPr>
          <p:cNvSpPr>
            <a:spLocks noGrp="1"/>
          </p:cNvSpPr>
          <p:nvPr>
            <p:ph type="sldNum" sz="quarter" idx="12"/>
          </p:nvPr>
        </p:nvSpPr>
        <p:spPr/>
        <p:txBody>
          <a:bodyPr/>
          <a:lstStyle/>
          <a:p>
            <a:fld id="{1763C7B3-B90E-8D4D-A5CA-D70500834BAB}" type="slidenum">
              <a:rPr lang="en-IL" smtClean="0"/>
              <a:t>‹#›</a:t>
            </a:fld>
            <a:endParaRPr lang="en-IL"/>
          </a:p>
        </p:txBody>
      </p:sp>
    </p:spTree>
    <p:extLst>
      <p:ext uri="{BB962C8B-B14F-4D97-AF65-F5344CB8AC3E}">
        <p14:creationId xmlns:p14="http://schemas.microsoft.com/office/powerpoint/2010/main" val="4231257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5864F-A659-C6B8-A744-0E641C0FE81C}"/>
              </a:ext>
            </a:extLst>
          </p:cNvPr>
          <p:cNvSpPr>
            <a:spLocks noGrp="1"/>
          </p:cNvSpPr>
          <p:nvPr>
            <p:ph type="title"/>
          </p:nvPr>
        </p:nvSpPr>
        <p:spPr/>
        <p:txBody>
          <a:bodyPr/>
          <a:lstStyle/>
          <a:p>
            <a:r>
              <a:rPr lang="en-GB"/>
              <a:t>Click to edit Master title style</a:t>
            </a:r>
            <a:endParaRPr lang="en-IL"/>
          </a:p>
        </p:txBody>
      </p:sp>
      <p:sp>
        <p:nvSpPr>
          <p:cNvPr id="3" name="Date Placeholder 2">
            <a:extLst>
              <a:ext uri="{FF2B5EF4-FFF2-40B4-BE49-F238E27FC236}">
                <a16:creationId xmlns:a16="http://schemas.microsoft.com/office/drawing/2014/main" id="{AE1F2BBD-DC31-5DFD-0363-87CB80C7D1D2}"/>
              </a:ext>
            </a:extLst>
          </p:cNvPr>
          <p:cNvSpPr>
            <a:spLocks noGrp="1"/>
          </p:cNvSpPr>
          <p:nvPr>
            <p:ph type="dt" sz="half" idx="10"/>
          </p:nvPr>
        </p:nvSpPr>
        <p:spPr/>
        <p:txBody>
          <a:bodyPr/>
          <a:lstStyle/>
          <a:p>
            <a:fld id="{58983D55-43A7-4349-9BCD-D685DC38BA8F}" type="datetimeFigureOut">
              <a:rPr lang="en-IL" smtClean="0"/>
              <a:t>20/08/2024</a:t>
            </a:fld>
            <a:endParaRPr lang="en-IL"/>
          </a:p>
        </p:txBody>
      </p:sp>
      <p:sp>
        <p:nvSpPr>
          <p:cNvPr id="4" name="Footer Placeholder 3">
            <a:extLst>
              <a:ext uri="{FF2B5EF4-FFF2-40B4-BE49-F238E27FC236}">
                <a16:creationId xmlns:a16="http://schemas.microsoft.com/office/drawing/2014/main" id="{90A1462D-E1E6-A458-5792-71BE187A84D0}"/>
              </a:ext>
            </a:extLst>
          </p:cNvPr>
          <p:cNvSpPr>
            <a:spLocks noGrp="1"/>
          </p:cNvSpPr>
          <p:nvPr>
            <p:ph type="ftr" sz="quarter" idx="11"/>
          </p:nvPr>
        </p:nvSpPr>
        <p:spPr/>
        <p:txBody>
          <a:bodyPr/>
          <a:lstStyle/>
          <a:p>
            <a:endParaRPr lang="en-IL"/>
          </a:p>
        </p:txBody>
      </p:sp>
      <p:sp>
        <p:nvSpPr>
          <p:cNvPr id="5" name="Slide Number Placeholder 4">
            <a:extLst>
              <a:ext uri="{FF2B5EF4-FFF2-40B4-BE49-F238E27FC236}">
                <a16:creationId xmlns:a16="http://schemas.microsoft.com/office/drawing/2014/main" id="{E843886F-127F-558D-CF39-A77E179C91CC}"/>
              </a:ext>
            </a:extLst>
          </p:cNvPr>
          <p:cNvSpPr>
            <a:spLocks noGrp="1"/>
          </p:cNvSpPr>
          <p:nvPr>
            <p:ph type="sldNum" sz="quarter" idx="12"/>
          </p:nvPr>
        </p:nvSpPr>
        <p:spPr/>
        <p:txBody>
          <a:bodyPr/>
          <a:lstStyle/>
          <a:p>
            <a:fld id="{1763C7B3-B90E-8D4D-A5CA-D70500834BAB}" type="slidenum">
              <a:rPr lang="en-IL" smtClean="0"/>
              <a:t>‹#›</a:t>
            </a:fld>
            <a:endParaRPr lang="en-IL"/>
          </a:p>
        </p:txBody>
      </p:sp>
    </p:spTree>
    <p:extLst>
      <p:ext uri="{BB962C8B-B14F-4D97-AF65-F5344CB8AC3E}">
        <p14:creationId xmlns:p14="http://schemas.microsoft.com/office/powerpoint/2010/main" val="639315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D919AF-8AAE-1AB6-CBFE-D8B956B8D1CC}"/>
              </a:ext>
            </a:extLst>
          </p:cNvPr>
          <p:cNvSpPr>
            <a:spLocks noGrp="1"/>
          </p:cNvSpPr>
          <p:nvPr>
            <p:ph type="dt" sz="half" idx="10"/>
          </p:nvPr>
        </p:nvSpPr>
        <p:spPr/>
        <p:txBody>
          <a:bodyPr/>
          <a:lstStyle/>
          <a:p>
            <a:fld id="{58983D55-43A7-4349-9BCD-D685DC38BA8F}" type="datetimeFigureOut">
              <a:rPr lang="en-IL" smtClean="0"/>
              <a:t>20/08/2024</a:t>
            </a:fld>
            <a:endParaRPr lang="en-IL"/>
          </a:p>
        </p:txBody>
      </p:sp>
      <p:sp>
        <p:nvSpPr>
          <p:cNvPr id="3" name="Footer Placeholder 2">
            <a:extLst>
              <a:ext uri="{FF2B5EF4-FFF2-40B4-BE49-F238E27FC236}">
                <a16:creationId xmlns:a16="http://schemas.microsoft.com/office/drawing/2014/main" id="{435BA25D-B68D-958B-B034-FA48B76A832F}"/>
              </a:ext>
            </a:extLst>
          </p:cNvPr>
          <p:cNvSpPr>
            <a:spLocks noGrp="1"/>
          </p:cNvSpPr>
          <p:nvPr>
            <p:ph type="ftr" sz="quarter" idx="11"/>
          </p:nvPr>
        </p:nvSpPr>
        <p:spPr/>
        <p:txBody>
          <a:bodyPr/>
          <a:lstStyle/>
          <a:p>
            <a:endParaRPr lang="en-IL"/>
          </a:p>
        </p:txBody>
      </p:sp>
      <p:sp>
        <p:nvSpPr>
          <p:cNvPr id="4" name="Slide Number Placeholder 3">
            <a:extLst>
              <a:ext uri="{FF2B5EF4-FFF2-40B4-BE49-F238E27FC236}">
                <a16:creationId xmlns:a16="http://schemas.microsoft.com/office/drawing/2014/main" id="{7E529CCB-DC90-A983-91D5-32FD2C32F0BF}"/>
              </a:ext>
            </a:extLst>
          </p:cNvPr>
          <p:cNvSpPr>
            <a:spLocks noGrp="1"/>
          </p:cNvSpPr>
          <p:nvPr>
            <p:ph type="sldNum" sz="quarter" idx="12"/>
          </p:nvPr>
        </p:nvSpPr>
        <p:spPr/>
        <p:txBody>
          <a:bodyPr/>
          <a:lstStyle/>
          <a:p>
            <a:fld id="{1763C7B3-B90E-8D4D-A5CA-D70500834BAB}" type="slidenum">
              <a:rPr lang="en-IL" smtClean="0"/>
              <a:t>‹#›</a:t>
            </a:fld>
            <a:endParaRPr lang="en-IL"/>
          </a:p>
        </p:txBody>
      </p:sp>
    </p:spTree>
    <p:extLst>
      <p:ext uri="{BB962C8B-B14F-4D97-AF65-F5344CB8AC3E}">
        <p14:creationId xmlns:p14="http://schemas.microsoft.com/office/powerpoint/2010/main" val="1420382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2911F-1AA7-0BE3-912F-5503DABCCA2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L"/>
          </a:p>
        </p:txBody>
      </p:sp>
      <p:sp>
        <p:nvSpPr>
          <p:cNvPr id="3" name="Content Placeholder 2">
            <a:extLst>
              <a:ext uri="{FF2B5EF4-FFF2-40B4-BE49-F238E27FC236}">
                <a16:creationId xmlns:a16="http://schemas.microsoft.com/office/drawing/2014/main" id="{BD6A761F-FA01-F741-E86B-9CC71758D4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L"/>
          </a:p>
        </p:txBody>
      </p:sp>
      <p:sp>
        <p:nvSpPr>
          <p:cNvPr id="4" name="Text Placeholder 3">
            <a:extLst>
              <a:ext uri="{FF2B5EF4-FFF2-40B4-BE49-F238E27FC236}">
                <a16:creationId xmlns:a16="http://schemas.microsoft.com/office/drawing/2014/main" id="{2A3E3871-3650-F4F5-6C35-9EC1401863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FF92A69-503B-7305-4318-72C133230994}"/>
              </a:ext>
            </a:extLst>
          </p:cNvPr>
          <p:cNvSpPr>
            <a:spLocks noGrp="1"/>
          </p:cNvSpPr>
          <p:nvPr>
            <p:ph type="dt" sz="half" idx="10"/>
          </p:nvPr>
        </p:nvSpPr>
        <p:spPr/>
        <p:txBody>
          <a:bodyPr/>
          <a:lstStyle/>
          <a:p>
            <a:fld id="{58983D55-43A7-4349-9BCD-D685DC38BA8F}" type="datetimeFigureOut">
              <a:rPr lang="en-IL" smtClean="0"/>
              <a:t>20/08/2024</a:t>
            </a:fld>
            <a:endParaRPr lang="en-IL"/>
          </a:p>
        </p:txBody>
      </p:sp>
      <p:sp>
        <p:nvSpPr>
          <p:cNvPr id="6" name="Footer Placeholder 5">
            <a:extLst>
              <a:ext uri="{FF2B5EF4-FFF2-40B4-BE49-F238E27FC236}">
                <a16:creationId xmlns:a16="http://schemas.microsoft.com/office/drawing/2014/main" id="{E1CDAB46-F12C-24CA-DE8C-696C78A41036}"/>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DE151B48-F0DA-77A8-AB3C-483E629247E7}"/>
              </a:ext>
            </a:extLst>
          </p:cNvPr>
          <p:cNvSpPr>
            <a:spLocks noGrp="1"/>
          </p:cNvSpPr>
          <p:nvPr>
            <p:ph type="sldNum" sz="quarter" idx="12"/>
          </p:nvPr>
        </p:nvSpPr>
        <p:spPr/>
        <p:txBody>
          <a:bodyPr/>
          <a:lstStyle/>
          <a:p>
            <a:fld id="{1763C7B3-B90E-8D4D-A5CA-D70500834BAB}" type="slidenum">
              <a:rPr lang="en-IL" smtClean="0"/>
              <a:t>‹#›</a:t>
            </a:fld>
            <a:endParaRPr lang="en-IL"/>
          </a:p>
        </p:txBody>
      </p:sp>
    </p:spTree>
    <p:extLst>
      <p:ext uri="{BB962C8B-B14F-4D97-AF65-F5344CB8AC3E}">
        <p14:creationId xmlns:p14="http://schemas.microsoft.com/office/powerpoint/2010/main" val="2683839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C2086-6C04-DED8-49A1-05CC494B8DD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L"/>
          </a:p>
        </p:txBody>
      </p:sp>
      <p:sp>
        <p:nvSpPr>
          <p:cNvPr id="3" name="Picture Placeholder 2">
            <a:extLst>
              <a:ext uri="{FF2B5EF4-FFF2-40B4-BE49-F238E27FC236}">
                <a16:creationId xmlns:a16="http://schemas.microsoft.com/office/drawing/2014/main" id="{CD498D91-EEFD-DA0E-1D85-213089D483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L"/>
          </a:p>
        </p:txBody>
      </p:sp>
      <p:sp>
        <p:nvSpPr>
          <p:cNvPr id="4" name="Text Placeholder 3">
            <a:extLst>
              <a:ext uri="{FF2B5EF4-FFF2-40B4-BE49-F238E27FC236}">
                <a16:creationId xmlns:a16="http://schemas.microsoft.com/office/drawing/2014/main" id="{91E8A54F-6352-6C69-BF1E-A0B360A2EA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8F62D2A-F3AB-6845-F51F-4C5818D39331}"/>
              </a:ext>
            </a:extLst>
          </p:cNvPr>
          <p:cNvSpPr>
            <a:spLocks noGrp="1"/>
          </p:cNvSpPr>
          <p:nvPr>
            <p:ph type="dt" sz="half" idx="10"/>
          </p:nvPr>
        </p:nvSpPr>
        <p:spPr/>
        <p:txBody>
          <a:bodyPr/>
          <a:lstStyle/>
          <a:p>
            <a:fld id="{58983D55-43A7-4349-9BCD-D685DC38BA8F}" type="datetimeFigureOut">
              <a:rPr lang="en-IL" smtClean="0"/>
              <a:t>20/08/2024</a:t>
            </a:fld>
            <a:endParaRPr lang="en-IL"/>
          </a:p>
        </p:txBody>
      </p:sp>
      <p:sp>
        <p:nvSpPr>
          <p:cNvPr id="6" name="Footer Placeholder 5">
            <a:extLst>
              <a:ext uri="{FF2B5EF4-FFF2-40B4-BE49-F238E27FC236}">
                <a16:creationId xmlns:a16="http://schemas.microsoft.com/office/drawing/2014/main" id="{EE6CF381-3388-D2D5-2F29-A2FE14883812}"/>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D2F4DF6E-A3FE-4764-F13C-D83597289C83}"/>
              </a:ext>
            </a:extLst>
          </p:cNvPr>
          <p:cNvSpPr>
            <a:spLocks noGrp="1"/>
          </p:cNvSpPr>
          <p:nvPr>
            <p:ph type="sldNum" sz="quarter" idx="12"/>
          </p:nvPr>
        </p:nvSpPr>
        <p:spPr/>
        <p:txBody>
          <a:bodyPr/>
          <a:lstStyle/>
          <a:p>
            <a:fld id="{1763C7B3-B90E-8D4D-A5CA-D70500834BAB}" type="slidenum">
              <a:rPr lang="en-IL" smtClean="0"/>
              <a:t>‹#›</a:t>
            </a:fld>
            <a:endParaRPr lang="en-IL"/>
          </a:p>
        </p:txBody>
      </p:sp>
    </p:spTree>
    <p:extLst>
      <p:ext uri="{BB962C8B-B14F-4D97-AF65-F5344CB8AC3E}">
        <p14:creationId xmlns:p14="http://schemas.microsoft.com/office/powerpoint/2010/main" val="1188980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AB9907-5ED5-7E61-8844-9FBB04842F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IL"/>
          </a:p>
        </p:txBody>
      </p:sp>
      <p:sp>
        <p:nvSpPr>
          <p:cNvPr id="3" name="Text Placeholder 2">
            <a:extLst>
              <a:ext uri="{FF2B5EF4-FFF2-40B4-BE49-F238E27FC236}">
                <a16:creationId xmlns:a16="http://schemas.microsoft.com/office/drawing/2014/main" id="{CF357624-62E2-F63C-9567-BB4707DE8B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L"/>
          </a:p>
        </p:txBody>
      </p:sp>
      <p:sp>
        <p:nvSpPr>
          <p:cNvPr id="4" name="Date Placeholder 3">
            <a:extLst>
              <a:ext uri="{FF2B5EF4-FFF2-40B4-BE49-F238E27FC236}">
                <a16:creationId xmlns:a16="http://schemas.microsoft.com/office/drawing/2014/main" id="{E296619A-E8EA-D429-F356-D343EF4C97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8983D55-43A7-4349-9BCD-D685DC38BA8F}" type="datetimeFigureOut">
              <a:rPr lang="en-IL" smtClean="0"/>
              <a:t>20/08/2024</a:t>
            </a:fld>
            <a:endParaRPr lang="en-IL"/>
          </a:p>
        </p:txBody>
      </p:sp>
      <p:sp>
        <p:nvSpPr>
          <p:cNvPr id="5" name="Footer Placeholder 4">
            <a:extLst>
              <a:ext uri="{FF2B5EF4-FFF2-40B4-BE49-F238E27FC236}">
                <a16:creationId xmlns:a16="http://schemas.microsoft.com/office/drawing/2014/main" id="{708A043A-85B4-60A9-7783-DE6A07A1E3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L"/>
          </a:p>
        </p:txBody>
      </p:sp>
      <p:sp>
        <p:nvSpPr>
          <p:cNvPr id="6" name="Slide Number Placeholder 5">
            <a:extLst>
              <a:ext uri="{FF2B5EF4-FFF2-40B4-BE49-F238E27FC236}">
                <a16:creationId xmlns:a16="http://schemas.microsoft.com/office/drawing/2014/main" id="{66F40C5E-18B1-092E-B6A6-F22D9E15AF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763C7B3-B90E-8D4D-A5CA-D70500834BAB}" type="slidenum">
              <a:rPr lang="en-IL" smtClean="0"/>
              <a:t>‹#›</a:t>
            </a:fld>
            <a:endParaRPr lang="en-IL"/>
          </a:p>
        </p:txBody>
      </p:sp>
    </p:spTree>
    <p:extLst>
      <p:ext uri="{BB962C8B-B14F-4D97-AF65-F5344CB8AC3E}">
        <p14:creationId xmlns:p14="http://schemas.microsoft.com/office/powerpoint/2010/main" val="526275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41.png"/><Relationship Id="rId18" Type="http://schemas.openxmlformats.org/officeDocument/2006/relationships/image" Target="../media/image43.png"/><Relationship Id="rId3" Type="http://schemas.microsoft.com/office/2018/10/relationships/comments" Target="../comments/modernComment_13D_9091EE9.xml"/><Relationship Id="rId21" Type="http://schemas.openxmlformats.org/officeDocument/2006/relationships/hyperlink" Target="https://clipartspub.com/explore/devil-horn-clipart-devilish/" TargetMode="External"/><Relationship Id="rId7" Type="http://schemas.openxmlformats.org/officeDocument/2006/relationships/image" Target="../media/image14.sv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notesSlide" Target="../notesSlides/notesSlide5.xml"/><Relationship Id="rId16" Type="http://schemas.openxmlformats.org/officeDocument/2006/relationships/image" Target="../media/image41.png"/><Relationship Id="rId20"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36.png"/><Relationship Id="rId5" Type="http://schemas.openxmlformats.org/officeDocument/2006/relationships/hyperlink" Target="https://openclipart.org/detail/64825/buildings2icon64x64" TargetMode="External"/><Relationship Id="rId15" Type="http://schemas.openxmlformats.org/officeDocument/2006/relationships/image" Target="../media/image40.png"/><Relationship Id="rId10" Type="http://schemas.openxmlformats.org/officeDocument/2006/relationships/image" Target="../media/image24.png"/><Relationship Id="rId19" Type="http://schemas.openxmlformats.org/officeDocument/2006/relationships/image" Target="../media/image44.png"/><Relationship Id="rId4" Type="http://schemas.openxmlformats.org/officeDocument/2006/relationships/image" Target="../media/image21.png"/><Relationship Id="rId9" Type="http://schemas.openxmlformats.org/officeDocument/2006/relationships/image" Target="../media/image23.png"/><Relationship Id="rId14" Type="http://schemas.openxmlformats.org/officeDocument/2006/relationships/image" Target="../media/image25.png"/><Relationship Id="rId22"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3C_5FC51F5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18A_556A766D.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8.png"/><Relationship Id="rId3" Type="http://schemas.microsoft.com/office/2018/10/relationships/comments" Target="../comments/modernComment_13F_8BC323F1.xml"/><Relationship Id="rId7"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14.svg"/><Relationship Id="rId10" Type="http://schemas.openxmlformats.org/officeDocument/2006/relationships/image" Target="../media/image50.png"/><Relationship Id="rId4" Type="http://schemas.openxmlformats.org/officeDocument/2006/relationships/image" Target="../media/image13.png"/><Relationship Id="rId9" Type="http://schemas.openxmlformats.org/officeDocument/2006/relationships/image" Target="../media/image251.png"/></Relationships>
</file>

<file path=ppt/slides/_rels/slide15.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261.png"/><Relationship Id="rId3" Type="http://schemas.openxmlformats.org/officeDocument/2006/relationships/image" Target="../media/image13.png"/><Relationship Id="rId7" Type="http://schemas.openxmlformats.org/officeDocument/2006/relationships/image" Target="../media/image37.png"/><Relationship Id="rId12" Type="http://schemas.openxmlformats.org/officeDocument/2006/relationships/image" Target="../media/image28.png"/><Relationship Id="rId2" Type="http://schemas.microsoft.com/office/2018/10/relationships/comments" Target="../comments/modernComment_187_AB51491D.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54.png"/><Relationship Id="rId5" Type="http://schemas.openxmlformats.org/officeDocument/2006/relationships/image" Target="../media/image46.png"/><Relationship Id="rId10" Type="http://schemas.openxmlformats.org/officeDocument/2006/relationships/image" Target="../media/image53.png"/><Relationship Id="rId4" Type="http://schemas.openxmlformats.org/officeDocument/2006/relationships/image" Target="../media/image14.svg"/><Relationship Id="rId9" Type="http://schemas.openxmlformats.org/officeDocument/2006/relationships/image" Target="../media/image52.png"/><Relationship Id="rId14"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270.png"/><Relationship Id="rId3" Type="http://schemas.openxmlformats.org/officeDocument/2006/relationships/image" Target="../media/image13.png"/><Relationship Id="rId7" Type="http://schemas.openxmlformats.org/officeDocument/2006/relationships/image" Target="../media/image37.png"/><Relationship Id="rId12"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59.png"/><Relationship Id="rId5" Type="http://schemas.openxmlformats.org/officeDocument/2006/relationships/image" Target="../media/image57.png"/><Relationship Id="rId10" Type="http://schemas.openxmlformats.org/officeDocument/2006/relationships/image" Target="../media/image58.png"/><Relationship Id="rId4" Type="http://schemas.openxmlformats.org/officeDocument/2006/relationships/image" Target="../media/image14.svg"/><Relationship Id="rId9" Type="http://schemas.openxmlformats.org/officeDocument/2006/relationships/image" Target="../media/image52.png"/><Relationship Id="rId14" Type="http://schemas.openxmlformats.org/officeDocument/2006/relationships/image" Target="../media/image62.png"/></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61.png"/><Relationship Id="rId3" Type="http://schemas.openxmlformats.org/officeDocument/2006/relationships/image" Target="../media/image14.svg"/><Relationship Id="rId7" Type="http://schemas.openxmlformats.org/officeDocument/2006/relationships/image" Target="../media/image31.png"/><Relationship Id="rId12" Type="http://schemas.openxmlformats.org/officeDocument/2006/relationships/image" Target="../media/image56.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49.png"/><Relationship Id="rId5" Type="http://schemas.openxmlformats.org/officeDocument/2006/relationships/image" Target="../media/image291.png"/><Relationship Id="rId10" Type="http://schemas.openxmlformats.org/officeDocument/2006/relationships/image" Target="../media/image34.png"/><Relationship Id="rId4" Type="http://schemas.openxmlformats.org/officeDocument/2006/relationships/image" Target="../media/image281.png"/><Relationship Id="rId9"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63.png"/><Relationship Id="rId2" Type="http://schemas.microsoft.com/office/2018/10/relationships/comments" Target="../comments/modernComment_13E_9955C47F.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18/10/relationships/comments" Target="../comments/modernComment_189_365F17AA.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18/10/relationships/comments" Target="../comments/modernComment_147_F1128EC6.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microsoft.com/office/2018/10/relationships/comments" Target="../comments/modernComment_148_5CDE27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3" Type="http://schemas.openxmlformats.org/officeDocument/2006/relationships/image" Target="../media/image13.png"/><Relationship Id="rId7" Type="http://schemas.openxmlformats.org/officeDocument/2006/relationships/image" Target="../media/image37.png"/><Relationship Id="rId12" Type="http://schemas.openxmlformats.org/officeDocument/2006/relationships/image" Target="../media/image7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71.png"/><Relationship Id="rId5" Type="http://schemas.openxmlformats.org/officeDocument/2006/relationships/image" Target="../media/image67.png"/><Relationship Id="rId10" Type="http://schemas.openxmlformats.org/officeDocument/2006/relationships/image" Target="../media/image70.png"/><Relationship Id="rId4" Type="http://schemas.openxmlformats.org/officeDocument/2006/relationships/image" Target="../media/image14.svg"/><Relationship Id="rId9" Type="http://schemas.openxmlformats.org/officeDocument/2006/relationships/image" Target="../media/image69.png"/><Relationship Id="rId14" Type="http://schemas.openxmlformats.org/officeDocument/2006/relationships/image" Target="../media/image74.png"/></Relationships>
</file>

<file path=ppt/slides/_rels/slide2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72.png"/><Relationship Id="rId3" Type="http://schemas.microsoft.com/office/2018/10/relationships/comments" Target="../comments/modernComment_14D_CEE3391A.xml"/><Relationship Id="rId7" Type="http://schemas.openxmlformats.org/officeDocument/2006/relationships/image" Target="../media/image36.png"/><Relationship Id="rId12" Type="http://schemas.openxmlformats.org/officeDocument/2006/relationships/image" Target="../media/image7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7.png"/><Relationship Id="rId11" Type="http://schemas.openxmlformats.org/officeDocument/2006/relationships/image" Target="../media/image70.png"/><Relationship Id="rId5" Type="http://schemas.openxmlformats.org/officeDocument/2006/relationships/image" Target="../media/image14.svg"/><Relationship Id="rId15" Type="http://schemas.openxmlformats.org/officeDocument/2006/relationships/image" Target="../media/image74.png"/><Relationship Id="rId10" Type="http://schemas.openxmlformats.org/officeDocument/2006/relationships/image" Target="../media/image76.png"/><Relationship Id="rId4" Type="http://schemas.openxmlformats.org/officeDocument/2006/relationships/image" Target="../media/image13.png"/><Relationship Id="rId9" Type="http://schemas.openxmlformats.org/officeDocument/2006/relationships/image" Target="../media/image75.png"/><Relationship Id="rId14" Type="http://schemas.openxmlformats.org/officeDocument/2006/relationships/image" Target="../media/image7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7.jpg"/><Relationship Id="rId3" Type="http://schemas.microsoft.com/office/2018/10/relationships/comments" Target="../comments/modernComment_116_1B035960.xml"/><Relationship Id="rId7" Type="http://schemas.openxmlformats.org/officeDocument/2006/relationships/hyperlink" Target="http://commons.wikimedia.org/wiki/File:Desktop_font_awesome.sv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hyperlink" Target="https://openclipart.org/detail/34531/tango-computer-by-warszawianka" TargetMode="External"/><Relationship Id="rId5" Type="http://schemas.openxmlformats.org/officeDocument/2006/relationships/hyperlink" Target="http://www.publicdomainpictures.net/view-image.php?image=292" TargetMode="External"/><Relationship Id="rId10" Type="http://schemas.openxmlformats.org/officeDocument/2006/relationships/image" Target="../media/image8.png"/><Relationship Id="rId4" Type="http://schemas.openxmlformats.org/officeDocument/2006/relationships/image" Target="../media/image5.jpg"/><Relationship Id="rId9" Type="http://schemas.openxmlformats.org/officeDocument/2006/relationships/hyperlink" Target="http://www.photoeverywhere.co.uk/east/fiji/slides/denarau_marina.ht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8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18/10/relationships/comments" Target="../comments/modernComment_184_75F0A42C.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microsoft.com/office/2018/10/relationships/comments" Target="../comments/modernComment_173_D760F29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18/10/relationships/comments" Target="../comments/modernComment_174_321E680.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8/10/relationships/comments" Target="../comments/modernComment_16E_C95C32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3" Type="http://schemas.openxmlformats.org/officeDocument/2006/relationships/image" Target="../media/image41.png"/><Relationship Id="rId3" Type="http://schemas.openxmlformats.org/officeDocument/2006/relationships/image" Target="../media/image21.png"/><Relationship Id="rId7" Type="http://schemas.openxmlformats.org/officeDocument/2006/relationships/image" Target="../media/image79.png"/><Relationship Id="rId12" Type="http://schemas.openxmlformats.org/officeDocument/2006/relationships/image" Target="../media/image40.png"/><Relationship Id="rId2" Type="http://schemas.openxmlformats.org/officeDocument/2006/relationships/notesSlide" Target="../notesSlides/notesSlide20.xml"/><Relationship Id="rId16"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37.png"/><Relationship Id="rId5" Type="http://schemas.openxmlformats.org/officeDocument/2006/relationships/image" Target="../media/image13.png"/><Relationship Id="rId15" Type="http://schemas.openxmlformats.org/officeDocument/2006/relationships/image" Target="../media/image83.png"/><Relationship Id="rId10" Type="http://schemas.openxmlformats.org/officeDocument/2006/relationships/image" Target="../media/image36.png"/><Relationship Id="rId4" Type="http://schemas.openxmlformats.org/officeDocument/2006/relationships/hyperlink" Target="https://openclipart.org/detail/64825/buildings2icon64x64" TargetMode="External"/><Relationship Id="rId14" Type="http://schemas.openxmlformats.org/officeDocument/2006/relationships/image" Target="../media/image80.png"/></Relationships>
</file>

<file path=ppt/slides/_rels/slide41.xml.rels><?xml version="1.0" encoding="UTF-8" standalone="yes"?>
<Relationships xmlns="http://schemas.openxmlformats.org/package/2006/relationships"><Relationship Id="rId3" Type="http://schemas.openxmlformats.org/officeDocument/2006/relationships/image" Target="../media/image89.png"/><Relationship Id="rId2" Type="http://schemas.microsoft.com/office/2018/10/relationships/comments" Target="../comments/modernComment_160_D24FDEA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02.png"/><Relationship Id="rId18" Type="http://schemas.openxmlformats.org/officeDocument/2006/relationships/image" Target="../media/image107.png"/><Relationship Id="rId3" Type="http://schemas.openxmlformats.org/officeDocument/2006/relationships/image" Target="../media/image14.svg"/><Relationship Id="rId7" Type="http://schemas.openxmlformats.org/officeDocument/2006/relationships/image" Target="../media/image96.png"/><Relationship Id="rId12" Type="http://schemas.openxmlformats.org/officeDocument/2006/relationships/image" Target="../media/image101.png"/><Relationship Id="rId17" Type="http://schemas.openxmlformats.org/officeDocument/2006/relationships/image" Target="../media/image106.png"/><Relationship Id="rId2" Type="http://schemas.openxmlformats.org/officeDocument/2006/relationships/image" Target="../media/image13.png"/><Relationship Id="rId16" Type="http://schemas.openxmlformats.org/officeDocument/2006/relationships/image" Target="../media/image105.png"/><Relationship Id="rId1" Type="http://schemas.openxmlformats.org/officeDocument/2006/relationships/slideLayout" Target="../slideLayouts/slideLayout2.xml"/><Relationship Id="rId6" Type="http://schemas.openxmlformats.org/officeDocument/2006/relationships/image" Target="../media/image95.png"/><Relationship Id="rId11" Type="http://schemas.openxmlformats.org/officeDocument/2006/relationships/image" Target="../media/image100.png"/><Relationship Id="rId5" Type="http://schemas.openxmlformats.org/officeDocument/2006/relationships/image" Target="../media/image94.png"/><Relationship Id="rId15" Type="http://schemas.openxmlformats.org/officeDocument/2006/relationships/image" Target="../media/image104.png"/><Relationship Id="rId10" Type="http://schemas.openxmlformats.org/officeDocument/2006/relationships/image" Target="../media/image99.png"/><Relationship Id="rId19" Type="http://schemas.openxmlformats.org/officeDocument/2006/relationships/image" Target="../media/image108.png"/><Relationship Id="rId4" Type="http://schemas.openxmlformats.org/officeDocument/2006/relationships/image" Target="../media/image85.png"/><Relationship Id="rId9" Type="http://schemas.openxmlformats.org/officeDocument/2006/relationships/image" Target="../media/image98.png"/><Relationship Id="rId14" Type="http://schemas.openxmlformats.org/officeDocument/2006/relationships/image" Target="../media/image103.png"/></Relationships>
</file>

<file path=ppt/slides/_rels/slide43.xml.rels><?xml version="1.0" encoding="UTF-8" standalone="yes"?>
<Relationships xmlns="http://schemas.openxmlformats.org/package/2006/relationships"><Relationship Id="rId8" Type="http://schemas.openxmlformats.org/officeDocument/2006/relationships/image" Target="../media/image950.png"/><Relationship Id="rId13" Type="http://schemas.openxmlformats.org/officeDocument/2006/relationships/image" Target="../media/image991.png"/><Relationship Id="rId18" Type="http://schemas.openxmlformats.org/officeDocument/2006/relationships/image" Target="../media/image971.png"/><Relationship Id="rId3" Type="http://schemas.openxmlformats.org/officeDocument/2006/relationships/image" Target="../media/image13.png"/><Relationship Id="rId7" Type="http://schemas.openxmlformats.org/officeDocument/2006/relationships/image" Target="../media/image940.png"/><Relationship Id="rId12" Type="http://schemas.openxmlformats.org/officeDocument/2006/relationships/image" Target="../media/image981.png"/><Relationship Id="rId17" Type="http://schemas.openxmlformats.org/officeDocument/2006/relationships/image" Target="../media/image1031.png"/><Relationship Id="rId2" Type="http://schemas.microsoft.com/office/2018/10/relationships/comments" Target="../comments/modernComment_161_4CA1A76.xml"/><Relationship Id="rId16" Type="http://schemas.openxmlformats.org/officeDocument/2006/relationships/image" Target="../media/image104.png"/><Relationship Id="rId20" Type="http://schemas.openxmlformats.org/officeDocument/2006/relationships/image" Target="../media/image1061.png"/><Relationship Id="rId1" Type="http://schemas.openxmlformats.org/officeDocument/2006/relationships/slideLayout" Target="../slideLayouts/slideLayout2.xml"/><Relationship Id="rId6" Type="http://schemas.openxmlformats.org/officeDocument/2006/relationships/image" Target="../media/image930.png"/><Relationship Id="rId11" Type="http://schemas.openxmlformats.org/officeDocument/2006/relationships/image" Target="../media/image74.png"/><Relationship Id="rId5" Type="http://schemas.openxmlformats.org/officeDocument/2006/relationships/image" Target="../media/image67.png"/><Relationship Id="rId15" Type="http://schemas.openxmlformats.org/officeDocument/2006/relationships/image" Target="../media/image870.png"/><Relationship Id="rId10" Type="http://schemas.openxmlformats.org/officeDocument/2006/relationships/image" Target="../media/image98.png"/><Relationship Id="rId19" Type="http://schemas.openxmlformats.org/officeDocument/2006/relationships/image" Target="../media/image1051.png"/><Relationship Id="rId4" Type="http://schemas.openxmlformats.org/officeDocument/2006/relationships/image" Target="../media/image14.svg"/><Relationship Id="rId9" Type="http://schemas.openxmlformats.org/officeDocument/2006/relationships/image" Target="../media/image961.png"/><Relationship Id="rId14" Type="http://schemas.openxmlformats.org/officeDocument/2006/relationships/image" Target="../media/image1001.png"/></Relationships>
</file>

<file path=ppt/slides/_rels/slide44.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64.png"/><Relationship Id="rId7" Type="http://schemas.openxmlformats.org/officeDocument/2006/relationships/image" Target="../media/image88.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87.png"/><Relationship Id="rId11" Type="http://schemas.openxmlformats.org/officeDocument/2006/relationships/image" Target="../media/image93.png"/><Relationship Id="rId5" Type="http://schemas.openxmlformats.org/officeDocument/2006/relationships/image" Target="../media/image86.png"/><Relationship Id="rId10" Type="http://schemas.openxmlformats.org/officeDocument/2006/relationships/image" Target="../media/image92.png"/><Relationship Id="rId4" Type="http://schemas.openxmlformats.org/officeDocument/2006/relationships/image" Target="../media/image85.png"/><Relationship Id="rId9" Type="http://schemas.openxmlformats.org/officeDocument/2006/relationships/image" Target="../media/image91.png"/></Relationships>
</file>

<file path=ppt/slides/_rels/slide45.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09.png"/><Relationship Id="rId7" Type="http://schemas.openxmlformats.org/officeDocument/2006/relationships/image" Target="../media/image113.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 Id="rId9" Type="http://schemas.openxmlformats.org/officeDocument/2006/relationships/image" Target="../media/image91.png"/></Relationships>
</file>

<file path=ppt/slides/_rels/slide46.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09.png"/><Relationship Id="rId7" Type="http://schemas.openxmlformats.org/officeDocument/2006/relationships/image" Target="../media/image113.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112.png"/><Relationship Id="rId11" Type="http://schemas.openxmlformats.org/officeDocument/2006/relationships/image" Target="../media/image91.png"/><Relationship Id="rId5" Type="http://schemas.openxmlformats.org/officeDocument/2006/relationships/image" Target="../media/image111.png"/><Relationship Id="rId10" Type="http://schemas.openxmlformats.org/officeDocument/2006/relationships/image" Target="../media/image116.png"/><Relationship Id="rId4" Type="http://schemas.openxmlformats.org/officeDocument/2006/relationships/image" Target="../media/image110.png"/><Relationship Id="rId9" Type="http://schemas.openxmlformats.org/officeDocument/2006/relationships/image" Target="../media/image115.png"/></Relationships>
</file>

<file path=ppt/slides/_rels/slide47.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09.png"/><Relationship Id="rId7" Type="http://schemas.openxmlformats.org/officeDocument/2006/relationships/image" Target="../media/image113.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112.png"/><Relationship Id="rId11" Type="http://schemas.openxmlformats.org/officeDocument/2006/relationships/image" Target="../media/image91.png"/><Relationship Id="rId5" Type="http://schemas.openxmlformats.org/officeDocument/2006/relationships/image" Target="../media/image111.png"/><Relationship Id="rId10" Type="http://schemas.openxmlformats.org/officeDocument/2006/relationships/image" Target="../media/image118.png"/><Relationship Id="rId4" Type="http://schemas.openxmlformats.org/officeDocument/2006/relationships/image" Target="../media/image110.png"/><Relationship Id="rId9" Type="http://schemas.openxmlformats.org/officeDocument/2006/relationships/image" Target="../media/image117.png"/></Relationships>
</file>

<file path=ppt/slides/_rels/slide4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2.xml"/><Relationship Id="rId4" Type="http://schemas.openxmlformats.org/officeDocument/2006/relationships/image" Target="../media/image121.png"/></Relationships>
</file>

<file path=ppt/slides/_rels/slide49.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109.png"/><Relationship Id="rId7" Type="http://schemas.openxmlformats.org/officeDocument/2006/relationships/image" Target="../media/image113.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112.png"/><Relationship Id="rId11" Type="http://schemas.openxmlformats.org/officeDocument/2006/relationships/image" Target="../media/image124.png"/><Relationship Id="rId5" Type="http://schemas.openxmlformats.org/officeDocument/2006/relationships/image" Target="../media/image111.png"/><Relationship Id="rId10" Type="http://schemas.openxmlformats.org/officeDocument/2006/relationships/image" Target="../media/image123.png"/><Relationship Id="rId4" Type="http://schemas.openxmlformats.org/officeDocument/2006/relationships/image" Target="../media/image110.png"/><Relationship Id="rId9" Type="http://schemas.openxmlformats.org/officeDocument/2006/relationships/image" Target="../media/image1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8" Type="http://schemas.openxmlformats.org/officeDocument/2006/relationships/image" Target="../media/image1081.png"/><Relationship Id="rId13" Type="http://schemas.openxmlformats.org/officeDocument/2006/relationships/image" Target="../media/image125.png"/><Relationship Id="rId18" Type="http://schemas.openxmlformats.org/officeDocument/2006/relationships/image" Target="../media/image128.png"/><Relationship Id="rId3" Type="http://schemas.openxmlformats.org/officeDocument/2006/relationships/image" Target="../media/image13.png"/><Relationship Id="rId7" Type="http://schemas.openxmlformats.org/officeDocument/2006/relationships/image" Target="../media/image940.png"/><Relationship Id="rId12" Type="http://schemas.openxmlformats.org/officeDocument/2006/relationships/image" Target="../media/image1061.png"/><Relationship Id="rId17" Type="http://schemas.openxmlformats.org/officeDocument/2006/relationships/image" Target="../media/image127.png"/><Relationship Id="rId2" Type="http://schemas.openxmlformats.org/officeDocument/2006/relationships/notesSlide" Target="../notesSlides/notesSlide21.xml"/><Relationship Id="rId16" Type="http://schemas.openxmlformats.org/officeDocument/2006/relationships/image" Target="../media/image1121.png"/><Relationship Id="rId1" Type="http://schemas.openxmlformats.org/officeDocument/2006/relationships/slideLayout" Target="../slideLayouts/slideLayout2.xml"/><Relationship Id="rId6" Type="http://schemas.openxmlformats.org/officeDocument/2006/relationships/image" Target="../media/image930.png"/><Relationship Id="rId11" Type="http://schemas.openxmlformats.org/officeDocument/2006/relationships/image" Target="../media/image1051.png"/><Relationship Id="rId5" Type="http://schemas.openxmlformats.org/officeDocument/2006/relationships/image" Target="../media/image1071.png"/><Relationship Id="rId15" Type="http://schemas.openxmlformats.org/officeDocument/2006/relationships/image" Target="../media/image126.png"/><Relationship Id="rId10" Type="http://schemas.openxmlformats.org/officeDocument/2006/relationships/image" Target="../media/image991.png"/><Relationship Id="rId4" Type="http://schemas.openxmlformats.org/officeDocument/2006/relationships/image" Target="../media/image14.svg"/><Relationship Id="rId9" Type="http://schemas.openxmlformats.org/officeDocument/2006/relationships/image" Target="../media/image981.png"/><Relationship Id="rId14" Type="http://schemas.openxmlformats.org/officeDocument/2006/relationships/image" Target="../media/image1101.png"/></Relationships>
</file>

<file path=ppt/slides/_rels/slide51.xml.rels><?xml version="1.0" encoding="UTF-8" standalone="yes"?>
<Relationships xmlns="http://schemas.openxmlformats.org/package/2006/relationships"><Relationship Id="rId8" Type="http://schemas.openxmlformats.org/officeDocument/2006/relationships/image" Target="../media/image1121.png"/><Relationship Id="rId3" Type="http://schemas.openxmlformats.org/officeDocument/2006/relationships/image" Target="../media/image14.svg"/><Relationship Id="rId7" Type="http://schemas.openxmlformats.org/officeDocument/2006/relationships/image" Target="../media/image1111.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1081.png"/><Relationship Id="rId5" Type="http://schemas.openxmlformats.org/officeDocument/2006/relationships/image" Target="../media/image291.png"/><Relationship Id="rId10" Type="http://schemas.openxmlformats.org/officeDocument/2006/relationships/image" Target="../media/image1141.png"/><Relationship Id="rId4" Type="http://schemas.openxmlformats.org/officeDocument/2006/relationships/image" Target="../media/image1071.png"/><Relationship Id="rId9" Type="http://schemas.openxmlformats.org/officeDocument/2006/relationships/image" Target="../media/image1131.png"/></Relationships>
</file>

<file path=ppt/slides/_rels/slide52.xml.rels><?xml version="1.0" encoding="UTF-8" standalone="yes"?>
<Relationships xmlns="http://schemas.openxmlformats.org/package/2006/relationships"><Relationship Id="rId8" Type="http://schemas.openxmlformats.org/officeDocument/2006/relationships/image" Target="../media/image900.png"/><Relationship Id="rId13" Type="http://schemas.openxmlformats.org/officeDocument/2006/relationships/image" Target="../media/image127.png"/><Relationship Id="rId3" Type="http://schemas.openxmlformats.org/officeDocument/2006/relationships/image" Target="../media/image13.png"/><Relationship Id="rId7" Type="http://schemas.openxmlformats.org/officeDocument/2006/relationships/image" Target="../media/image37.png"/><Relationship Id="rId12" Type="http://schemas.openxmlformats.org/officeDocument/2006/relationships/image" Target="../media/image7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1161.png"/><Relationship Id="rId5" Type="http://schemas.openxmlformats.org/officeDocument/2006/relationships/image" Target="../media/image67.png"/><Relationship Id="rId10" Type="http://schemas.openxmlformats.org/officeDocument/2006/relationships/image" Target="../media/image1151.png"/><Relationship Id="rId4" Type="http://schemas.openxmlformats.org/officeDocument/2006/relationships/image" Target="../media/image14.svg"/><Relationship Id="rId9" Type="http://schemas.openxmlformats.org/officeDocument/2006/relationships/image" Target="../media/image910.png"/><Relationship Id="rId14" Type="http://schemas.openxmlformats.org/officeDocument/2006/relationships/image" Target="../media/image12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microsoft.com/office/2018/10/relationships/comments" Target="../comments/modernComment_157_981E1AE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970.png"/><Relationship Id="rId2" Type="http://schemas.openxmlformats.org/officeDocument/2006/relationships/image" Target="../media/image960.png"/><Relationship Id="rId1" Type="http://schemas.openxmlformats.org/officeDocument/2006/relationships/slideLayout" Target="../slideLayouts/slideLayout2.xml"/><Relationship Id="rId6" Type="http://schemas.openxmlformats.org/officeDocument/2006/relationships/image" Target="../media/image1000.png"/><Relationship Id="rId5" Type="http://schemas.openxmlformats.org/officeDocument/2006/relationships/image" Target="../media/image990.png"/><Relationship Id="rId4" Type="http://schemas.openxmlformats.org/officeDocument/2006/relationships/image" Target="../media/image980.png"/></Relationships>
</file>

<file path=ppt/slides/_rels/slide58.xml.rels><?xml version="1.0" encoding="UTF-8" standalone="yes"?>
<Relationships xmlns="http://schemas.openxmlformats.org/package/2006/relationships"><Relationship Id="rId3" Type="http://schemas.openxmlformats.org/officeDocument/2006/relationships/image" Target="../media/image1010.png"/><Relationship Id="rId7" Type="http://schemas.openxmlformats.org/officeDocument/2006/relationships/image" Target="../media/image1050.png"/><Relationship Id="rId2" Type="http://schemas.openxmlformats.org/officeDocument/2006/relationships/image" Target="../media/image960.png"/><Relationship Id="rId1" Type="http://schemas.openxmlformats.org/officeDocument/2006/relationships/slideLayout" Target="../slideLayouts/slideLayout2.xml"/><Relationship Id="rId6" Type="http://schemas.openxmlformats.org/officeDocument/2006/relationships/image" Target="../media/image1040.png"/><Relationship Id="rId5" Type="http://schemas.openxmlformats.org/officeDocument/2006/relationships/image" Target="../media/image1030.png"/><Relationship Id="rId4" Type="http://schemas.openxmlformats.org/officeDocument/2006/relationships/image" Target="../media/image1020.png"/></Relationships>
</file>

<file path=ppt/slides/_rels/slide59.xml.rels><?xml version="1.0" encoding="UTF-8" standalone="yes"?>
<Relationships xmlns="http://schemas.openxmlformats.org/package/2006/relationships"><Relationship Id="rId3" Type="http://schemas.openxmlformats.org/officeDocument/2006/relationships/image" Target="../media/image1070.png"/><Relationship Id="rId2" Type="http://schemas.openxmlformats.org/officeDocument/2006/relationships/image" Target="../media/image1060.png"/><Relationship Id="rId1" Type="http://schemas.openxmlformats.org/officeDocument/2006/relationships/slideLayout" Target="../slideLayouts/slideLayout2.xml"/><Relationship Id="rId6" Type="http://schemas.openxmlformats.org/officeDocument/2006/relationships/image" Target="../media/image1100.png"/><Relationship Id="rId5" Type="http://schemas.openxmlformats.org/officeDocument/2006/relationships/image" Target="../media/image1090.png"/><Relationship Id="rId4" Type="http://schemas.openxmlformats.org/officeDocument/2006/relationships/image" Target="../media/image108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8" Type="http://schemas.openxmlformats.org/officeDocument/2006/relationships/image" Target="../media/image1150.png"/><Relationship Id="rId3" Type="http://schemas.openxmlformats.org/officeDocument/2006/relationships/image" Target="../media/image1120.png"/><Relationship Id="rId7" Type="http://schemas.openxmlformats.org/officeDocument/2006/relationships/image" Target="../media/image1140.png"/><Relationship Id="rId2" Type="http://schemas.openxmlformats.org/officeDocument/2006/relationships/image" Target="../media/image1110.png"/><Relationship Id="rId1" Type="http://schemas.openxmlformats.org/officeDocument/2006/relationships/slideLayout" Target="../slideLayouts/slideLayout2.xml"/><Relationship Id="rId6" Type="http://schemas.openxmlformats.org/officeDocument/2006/relationships/image" Target="../media/image1130.png"/><Relationship Id="rId5" Type="http://schemas.openxmlformats.org/officeDocument/2006/relationships/image" Target="../media/image1030.png"/><Relationship Id="rId4" Type="http://schemas.openxmlformats.org/officeDocument/2006/relationships/image" Target="../media/image102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microsoft.com/office/2018/10/relationships/comments" Target="../comments/modernComment_179_3217B42A.xml"/><Relationship Id="rId7" Type="http://schemas.openxmlformats.org/officeDocument/2006/relationships/hyperlink" Target="https://www.pngall.com/horn-pn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31.png"/><Relationship Id="rId5" Type="http://schemas.openxmlformats.org/officeDocument/2006/relationships/image" Target="../media/image130.svg"/><Relationship Id="rId4" Type="http://schemas.openxmlformats.org/officeDocument/2006/relationships/image" Target="../media/image129.png"/></Relationships>
</file>

<file path=ppt/slides/_rels/slide67.xml.rels><?xml version="1.0" encoding="UTF-8" standalone="yes"?>
<Relationships xmlns="http://schemas.openxmlformats.org/package/2006/relationships"><Relationship Id="rId3" Type="http://schemas.openxmlformats.org/officeDocument/2006/relationships/image" Target="../media/image132.jpeg"/><Relationship Id="rId7" Type="http://schemas.openxmlformats.org/officeDocument/2006/relationships/image" Target="../media/image134.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transgriot.blogspot.com/2012/10/operation-lemonade-has-commenced-in.html" TargetMode="External"/><Relationship Id="rId5" Type="http://schemas.openxmlformats.org/officeDocument/2006/relationships/image" Target="../media/image133.jpg"/><Relationship Id="rId4" Type="http://schemas.openxmlformats.org/officeDocument/2006/relationships/hyperlink" Target="http://commons.wikimedia.org/wiki/File:Lemon_with_white_background.jpg" TargetMode="External"/></Relationships>
</file>

<file path=ppt/slides/_rels/slide68.xml.rels><?xml version="1.0" encoding="UTF-8" standalone="yes"?>
<Relationships xmlns="http://schemas.openxmlformats.org/package/2006/relationships"><Relationship Id="rId8" Type="http://schemas.openxmlformats.org/officeDocument/2006/relationships/image" Target="../media/image170.png"/><Relationship Id="rId13" Type="http://schemas.openxmlformats.org/officeDocument/2006/relationships/hyperlink" Target="https://freesvg.org/arnoud999-right-or-wrong-5" TargetMode="External"/><Relationship Id="rId3" Type="http://schemas.openxmlformats.org/officeDocument/2006/relationships/image" Target="../media/image12.svg"/><Relationship Id="rId7" Type="http://schemas.openxmlformats.org/officeDocument/2006/relationships/image" Target="../media/image160.png"/><Relationship Id="rId12"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0.png"/><Relationship Id="rId11" Type="http://schemas.openxmlformats.org/officeDocument/2006/relationships/hyperlink" Target="https://pixabay.com/en/confirm-true-correct-679245/" TargetMode="External"/><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0.png"/><Relationship Id="rId14" Type="http://schemas.openxmlformats.org/officeDocument/2006/relationships/image" Target="../media/image210.png"/></Relationships>
</file>

<file path=ppt/slides/_rels/slide69.xml.rels><?xml version="1.0" encoding="UTF-8" standalone="yes"?>
<Relationships xmlns="http://schemas.openxmlformats.org/package/2006/relationships"><Relationship Id="rId8" Type="http://schemas.openxmlformats.org/officeDocument/2006/relationships/image" Target="../media/image136.png"/><Relationship Id="rId13" Type="http://schemas.openxmlformats.org/officeDocument/2006/relationships/image" Target="../media/image310.png"/><Relationship Id="rId3" Type="http://schemas.openxmlformats.org/officeDocument/2006/relationships/image" Target="../media/image135.png"/><Relationship Id="rId7" Type="http://schemas.openxmlformats.org/officeDocument/2006/relationships/image" Target="../media/image260.png"/><Relationship Id="rId12" Type="http://schemas.openxmlformats.org/officeDocument/2006/relationships/image" Target="../media/image300.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250.png"/><Relationship Id="rId11" Type="http://schemas.openxmlformats.org/officeDocument/2006/relationships/image" Target="../media/image290.png"/><Relationship Id="rId5" Type="http://schemas.openxmlformats.org/officeDocument/2006/relationships/image" Target="../media/image240.png"/><Relationship Id="rId10" Type="http://schemas.openxmlformats.org/officeDocument/2006/relationships/image" Target="../media/image280.png"/><Relationship Id="rId4" Type="http://schemas.openxmlformats.org/officeDocument/2006/relationships/image" Target="../media/image230.png"/><Relationship Id="rId9" Type="http://schemas.openxmlformats.org/officeDocument/2006/relationships/hyperlink" Target="https://pixabay.com/en/confirm-true-correct-679245/"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hyperlink" Target="https://pixabay.com/en/confirm-true-correct-67924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hyperlink" Target="https://freesvg.org/arnoud999-right-or-wrong-5" TargetMode="External"/></Relationships>
</file>

<file path=ppt/slides/_rels/slide7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14.svg"/><Relationship Id="rId7" Type="http://schemas.openxmlformats.org/officeDocument/2006/relationships/image" Target="../media/image51.png"/><Relationship Id="rId12" Type="http://schemas.openxmlformats.org/officeDocument/2006/relationships/image" Target="../media/image560.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550.png"/><Relationship Id="rId5" Type="http://schemas.openxmlformats.org/officeDocument/2006/relationships/image" Target="../media/image36.png"/><Relationship Id="rId10" Type="http://schemas.openxmlformats.org/officeDocument/2006/relationships/image" Target="../media/image54.png"/><Relationship Id="rId4" Type="http://schemas.openxmlformats.org/officeDocument/2006/relationships/image" Target="../media/image46.png"/><Relationship Id="rId9" Type="http://schemas.openxmlformats.org/officeDocument/2006/relationships/image" Target="../media/image53.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90.png"/><Relationship Id="rId2" Type="http://schemas.openxmlformats.org/officeDocument/2006/relationships/image" Target="../media/image780.png"/><Relationship Id="rId1" Type="http://schemas.openxmlformats.org/officeDocument/2006/relationships/slideLayout" Target="../slideLayouts/slideLayout2.xml"/><Relationship Id="rId4" Type="http://schemas.openxmlformats.org/officeDocument/2006/relationships/image" Target="../media/image800.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160.png"/><Relationship Id="rId2" Type="http://schemas.openxmlformats.org/officeDocument/2006/relationships/image" Target="../media/image96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160.png"/><Relationship Id="rId2" Type="http://schemas.openxmlformats.org/officeDocument/2006/relationships/image" Target="../media/image96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160.png"/><Relationship Id="rId2" Type="http://schemas.openxmlformats.org/officeDocument/2006/relationships/image" Target="../media/image96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6EBF9-B104-A8DE-98C6-7BF369E9C99F}"/>
              </a:ext>
            </a:extLst>
          </p:cNvPr>
          <p:cNvSpPr>
            <a:spLocks noGrp="1"/>
          </p:cNvSpPr>
          <p:nvPr>
            <p:ph type="ctrTitle"/>
          </p:nvPr>
        </p:nvSpPr>
        <p:spPr>
          <a:xfrm>
            <a:off x="1042988" y="270708"/>
            <a:ext cx="10115550" cy="2938463"/>
          </a:xfrm>
        </p:spPr>
        <p:txBody>
          <a:bodyPr>
            <a:normAutofit fontScale="90000"/>
          </a:bodyPr>
          <a:lstStyle/>
          <a:p>
            <a:r>
              <a:rPr lang="en-IL" sz="8000" dirty="0"/>
              <a:t>A modular approach to unclonable cryptography</a:t>
            </a:r>
          </a:p>
        </p:txBody>
      </p:sp>
      <p:sp>
        <p:nvSpPr>
          <p:cNvPr id="3" name="Subtitle 2">
            <a:extLst>
              <a:ext uri="{FF2B5EF4-FFF2-40B4-BE49-F238E27FC236}">
                <a16:creationId xmlns:a16="http://schemas.microsoft.com/office/drawing/2014/main" id="{140C99D7-5A06-4BC9-88F9-C4DA93F9919E}"/>
              </a:ext>
            </a:extLst>
          </p:cNvPr>
          <p:cNvSpPr>
            <a:spLocks noGrp="1"/>
          </p:cNvSpPr>
          <p:nvPr>
            <p:ph type="subTitle" idx="1"/>
          </p:nvPr>
        </p:nvSpPr>
        <p:spPr>
          <a:xfrm>
            <a:off x="881313" y="3558638"/>
            <a:ext cx="10115550" cy="2938111"/>
          </a:xfrm>
        </p:spPr>
        <p:txBody>
          <a:bodyPr>
            <a:normAutofit/>
          </a:bodyPr>
          <a:lstStyle/>
          <a:p>
            <a:r>
              <a:rPr lang="en-GB" sz="3600" b="1" dirty="0"/>
              <a:t>Amit Behera</a:t>
            </a:r>
            <a:r>
              <a:rPr lang="en-GB" sz="3600" dirty="0"/>
              <a:t>,  </a:t>
            </a:r>
            <a:r>
              <a:rPr lang="en-GB" sz="3600" dirty="0" err="1"/>
              <a:t>Prabhanjan</a:t>
            </a:r>
            <a:r>
              <a:rPr lang="en-GB" sz="3600" dirty="0"/>
              <a:t> Ananth </a:t>
            </a:r>
            <a:endParaRPr lang="en-GB" sz="3600" b="1" dirty="0"/>
          </a:p>
        </p:txBody>
      </p:sp>
      <p:sp>
        <p:nvSpPr>
          <p:cNvPr id="5" name="TextBox 4">
            <a:extLst>
              <a:ext uri="{FF2B5EF4-FFF2-40B4-BE49-F238E27FC236}">
                <a16:creationId xmlns:a16="http://schemas.microsoft.com/office/drawing/2014/main" id="{FB6F2B58-739F-15DD-00FE-C87A4E1B92B6}"/>
              </a:ext>
            </a:extLst>
          </p:cNvPr>
          <p:cNvSpPr txBox="1"/>
          <p:nvPr/>
        </p:nvSpPr>
        <p:spPr>
          <a:xfrm>
            <a:off x="2888707" y="5724685"/>
            <a:ext cx="6100762" cy="461665"/>
          </a:xfrm>
          <a:prstGeom prst="rect">
            <a:avLst/>
          </a:prstGeom>
          <a:noFill/>
        </p:spPr>
        <p:txBody>
          <a:bodyPr wrap="square">
            <a:spAutoFit/>
          </a:bodyPr>
          <a:lstStyle/>
          <a:p>
            <a:pPr algn="ctr"/>
            <a:r>
              <a:rPr lang="en-IL" sz="2400" dirty="0"/>
              <a:t>https://arxiv.org/abs/2311.11890</a:t>
            </a:r>
          </a:p>
        </p:txBody>
      </p:sp>
      <p:sp>
        <p:nvSpPr>
          <p:cNvPr id="6" name="TextBox 5">
            <a:extLst>
              <a:ext uri="{FF2B5EF4-FFF2-40B4-BE49-F238E27FC236}">
                <a16:creationId xmlns:a16="http://schemas.microsoft.com/office/drawing/2014/main" id="{E05BB40A-157B-F50B-0117-FFF8B1431E98}"/>
              </a:ext>
            </a:extLst>
          </p:cNvPr>
          <p:cNvSpPr txBox="1"/>
          <p:nvPr/>
        </p:nvSpPr>
        <p:spPr>
          <a:xfrm>
            <a:off x="731520" y="4150530"/>
            <a:ext cx="6096000" cy="523220"/>
          </a:xfrm>
          <a:prstGeom prst="rect">
            <a:avLst/>
          </a:prstGeom>
          <a:noFill/>
        </p:spPr>
        <p:txBody>
          <a:bodyPr wrap="square">
            <a:spAutoFit/>
          </a:bodyPr>
          <a:lstStyle/>
          <a:p>
            <a:pPr algn="ctr"/>
            <a:r>
              <a:rPr lang="en-GB" sz="2800" dirty="0"/>
              <a:t>Ben-Gurion University</a:t>
            </a:r>
          </a:p>
        </p:txBody>
      </p:sp>
      <p:sp>
        <p:nvSpPr>
          <p:cNvPr id="8" name="TextBox 7">
            <a:extLst>
              <a:ext uri="{FF2B5EF4-FFF2-40B4-BE49-F238E27FC236}">
                <a16:creationId xmlns:a16="http://schemas.microsoft.com/office/drawing/2014/main" id="{045E0028-94B4-12BE-B969-34B6FBC5A6AA}"/>
              </a:ext>
            </a:extLst>
          </p:cNvPr>
          <p:cNvSpPr txBox="1"/>
          <p:nvPr/>
        </p:nvSpPr>
        <p:spPr>
          <a:xfrm>
            <a:off x="4074093" y="4125300"/>
            <a:ext cx="6659880" cy="523220"/>
          </a:xfrm>
          <a:prstGeom prst="rect">
            <a:avLst/>
          </a:prstGeom>
          <a:noFill/>
        </p:spPr>
        <p:txBody>
          <a:bodyPr wrap="square">
            <a:spAutoFit/>
          </a:bodyPr>
          <a:lstStyle/>
          <a:p>
            <a:pPr algn="ctr"/>
            <a:r>
              <a:rPr lang="en-GB" sz="2800" dirty="0"/>
              <a:t>UC Santa Barbara </a:t>
            </a:r>
            <a:endParaRPr lang="en-IL" sz="2800" dirty="0"/>
          </a:p>
        </p:txBody>
      </p:sp>
      <p:sp>
        <p:nvSpPr>
          <p:cNvPr id="9" name="TextBox 8">
            <a:extLst>
              <a:ext uri="{FF2B5EF4-FFF2-40B4-BE49-F238E27FC236}">
                <a16:creationId xmlns:a16="http://schemas.microsoft.com/office/drawing/2014/main" id="{70B36FB9-B307-6A27-721A-0A5EDFF48EA2}"/>
              </a:ext>
            </a:extLst>
          </p:cNvPr>
          <p:cNvSpPr txBox="1"/>
          <p:nvPr/>
        </p:nvSpPr>
        <p:spPr>
          <a:xfrm>
            <a:off x="2865782" y="6310305"/>
            <a:ext cx="5897218" cy="261610"/>
          </a:xfrm>
          <a:prstGeom prst="rect">
            <a:avLst/>
          </a:prstGeom>
          <a:noFill/>
        </p:spPr>
        <p:txBody>
          <a:bodyPr wrap="square">
            <a:spAutoFit/>
          </a:bodyPr>
          <a:lstStyle/>
          <a:p>
            <a:r>
              <a:rPr lang="en-GB" sz="1100" dirty="0"/>
              <a:t>This work was co-funded by the European Union (ERC-2022-COG, ACQUA, 101087742).</a:t>
            </a:r>
            <a:endParaRPr lang="en-IL" sz="1100" dirty="0"/>
          </a:p>
        </p:txBody>
      </p:sp>
      <p:pic>
        <p:nvPicPr>
          <p:cNvPr id="10" name="Picture 9" descr="A logo with orange dots&#10;&#10;Description automatically generated">
            <a:extLst>
              <a:ext uri="{FF2B5EF4-FFF2-40B4-BE49-F238E27FC236}">
                <a16:creationId xmlns:a16="http://schemas.microsoft.com/office/drawing/2014/main" id="{492046C8-A764-0AFF-ACC2-1AAD43F7F92F}"/>
              </a:ext>
            </a:extLst>
          </p:cNvPr>
          <p:cNvPicPr>
            <a:picLocks noChangeAspect="1"/>
          </p:cNvPicPr>
          <p:nvPr/>
        </p:nvPicPr>
        <p:blipFill>
          <a:blip r:embed="rId2"/>
          <a:stretch>
            <a:fillRect/>
          </a:stretch>
        </p:blipFill>
        <p:spPr>
          <a:xfrm>
            <a:off x="9163636" y="5678786"/>
            <a:ext cx="1031617" cy="987062"/>
          </a:xfrm>
          <a:prstGeom prst="rect">
            <a:avLst/>
          </a:prstGeom>
        </p:spPr>
      </p:pic>
      <p:pic>
        <p:nvPicPr>
          <p:cNvPr id="12" name="Picture 2" descr="Image result for bgu symbol images">
            <a:extLst>
              <a:ext uri="{FF2B5EF4-FFF2-40B4-BE49-F238E27FC236}">
                <a16:creationId xmlns:a16="http://schemas.microsoft.com/office/drawing/2014/main" id="{CA5E2898-FEB3-D451-9E4C-B38ECADEC7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988" b="24055"/>
          <a:stretch/>
        </p:blipFill>
        <p:spPr bwMode="auto">
          <a:xfrm>
            <a:off x="27111" y="5661899"/>
            <a:ext cx="2075785" cy="9481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blue flag with yellow stars&#10;&#10;Description automatically generated">
            <a:extLst>
              <a:ext uri="{FF2B5EF4-FFF2-40B4-BE49-F238E27FC236}">
                <a16:creationId xmlns:a16="http://schemas.microsoft.com/office/drawing/2014/main" id="{42D9136B-6DF6-7298-C774-138E71612D4E}"/>
              </a:ext>
            </a:extLst>
          </p:cNvPr>
          <p:cNvPicPr>
            <a:picLocks noChangeAspect="1"/>
          </p:cNvPicPr>
          <p:nvPr/>
        </p:nvPicPr>
        <p:blipFill>
          <a:blip r:embed="rId4"/>
          <a:stretch>
            <a:fillRect/>
          </a:stretch>
        </p:blipFill>
        <p:spPr>
          <a:xfrm>
            <a:off x="10486697" y="5728322"/>
            <a:ext cx="1420140" cy="946760"/>
          </a:xfrm>
          <a:prstGeom prst="rect">
            <a:avLst/>
          </a:prstGeom>
        </p:spPr>
      </p:pic>
      <p:pic>
        <p:nvPicPr>
          <p:cNvPr id="7" name="Picture 6" descr="A person smiling for a picture&#10;&#10;Description automatically generated">
            <a:extLst>
              <a:ext uri="{FF2B5EF4-FFF2-40B4-BE49-F238E27FC236}">
                <a16:creationId xmlns:a16="http://schemas.microsoft.com/office/drawing/2014/main" id="{5FB393E7-4328-BB79-4808-E0C96C7A690A}"/>
              </a:ext>
            </a:extLst>
          </p:cNvPr>
          <p:cNvPicPr>
            <a:picLocks noChangeAspect="1"/>
          </p:cNvPicPr>
          <p:nvPr/>
        </p:nvPicPr>
        <p:blipFill>
          <a:blip r:embed="rId5"/>
          <a:stretch>
            <a:fillRect/>
          </a:stretch>
        </p:blipFill>
        <p:spPr>
          <a:xfrm>
            <a:off x="6827520" y="4574591"/>
            <a:ext cx="785811" cy="1028079"/>
          </a:xfrm>
          <a:prstGeom prst="rect">
            <a:avLst/>
          </a:prstGeom>
        </p:spPr>
      </p:pic>
    </p:spTree>
    <p:extLst>
      <p:ext uri="{BB962C8B-B14F-4D97-AF65-F5344CB8AC3E}">
        <p14:creationId xmlns:p14="http://schemas.microsoft.com/office/powerpoint/2010/main" val="4213992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8F73A-8691-14C0-437C-B4ADC6AFB393}"/>
              </a:ext>
            </a:extLst>
          </p:cNvPr>
          <p:cNvSpPr>
            <a:spLocks noGrp="1"/>
          </p:cNvSpPr>
          <p:nvPr>
            <p:ph type="title"/>
          </p:nvPr>
        </p:nvSpPr>
        <p:spPr>
          <a:xfrm>
            <a:off x="838200" y="193670"/>
            <a:ext cx="10515600" cy="1325563"/>
          </a:xfrm>
        </p:spPr>
        <p:txBody>
          <a:bodyPr/>
          <a:lstStyle/>
          <a:p>
            <a:pPr algn="ctr"/>
            <a:r>
              <a:rPr lang="en-IL" dirty="0"/>
              <a:t>Quantum Copy-protection (Correctness)</a:t>
            </a:r>
            <a:br>
              <a:rPr lang="en-IL" dirty="0"/>
            </a:br>
            <a:r>
              <a:rPr lang="en-IL" sz="2000" dirty="0"/>
              <a:t>Aaronson’09</a:t>
            </a:r>
            <a:endParaRPr lang="en-IL" dirty="0"/>
          </a:p>
        </p:txBody>
      </p:sp>
      <p:pic>
        <p:nvPicPr>
          <p:cNvPr id="4" name="Graphic 4">
            <a:extLst>
              <a:ext uri="{FF2B5EF4-FFF2-40B4-BE49-F238E27FC236}">
                <a16:creationId xmlns:a16="http://schemas.microsoft.com/office/drawing/2014/main" id="{DBBD7297-8FF3-F6C2-E04D-A11E24B2415A}"/>
              </a:ext>
            </a:extLst>
          </p:cNvPr>
          <p:cNvPicPr>
            <a:picLocks noChangeAspect="1"/>
          </p:cNvPicPr>
          <p:nvPr/>
        </p:nvPicPr>
        <p:blipFill>
          <a:blip r:embed="rId4">
            <a:extLst>
              <a:ext uri="{837473B0-CC2E-450A-ABE3-18F120FF3D39}">
                <a1611:picAttrSrcUrl xmlns:a1611="http://schemas.microsoft.com/office/drawing/2016/11/main" r:id="rId5"/>
              </a:ext>
            </a:extLst>
          </a:blip>
          <a:srcRect/>
          <a:stretch/>
        </p:blipFill>
        <p:spPr>
          <a:xfrm>
            <a:off x="415510" y="1839939"/>
            <a:ext cx="3059051" cy="3059051"/>
          </a:xfrm>
          <a:prstGeom prst="rect">
            <a:avLst/>
          </a:prstGeom>
        </p:spPr>
      </p:pic>
      <p:pic>
        <p:nvPicPr>
          <p:cNvPr id="7" name="Graphic 6" descr="User">
            <a:extLst>
              <a:ext uri="{FF2B5EF4-FFF2-40B4-BE49-F238E27FC236}">
                <a16:creationId xmlns:a16="http://schemas.microsoft.com/office/drawing/2014/main" id="{B1D3A0B8-2D86-23F9-5812-A45D42C548E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60286" y="2881126"/>
            <a:ext cx="1069822" cy="1291975"/>
          </a:xfrm>
          <a:prstGeom prst="rect">
            <a:avLst/>
          </a:prstGeom>
        </p:spPr>
      </p:pic>
      <p:sp>
        <p:nvSpPr>
          <p:cNvPr id="12" name="Right Arrow 11">
            <a:extLst>
              <a:ext uri="{FF2B5EF4-FFF2-40B4-BE49-F238E27FC236}">
                <a16:creationId xmlns:a16="http://schemas.microsoft.com/office/drawing/2014/main" id="{D5609E91-5551-2D32-DA9C-3A6E34ACE9B5}"/>
              </a:ext>
            </a:extLst>
          </p:cNvPr>
          <p:cNvSpPr/>
          <p:nvPr/>
        </p:nvSpPr>
        <p:spPr>
          <a:xfrm>
            <a:off x="3228975" y="3418821"/>
            <a:ext cx="2400300" cy="2394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73D1861-BFE1-19F3-5CD9-76DC2EB4A4CB}"/>
                  </a:ext>
                </a:extLst>
              </p:cNvPr>
              <p:cNvSpPr txBox="1"/>
              <p:nvPr/>
            </p:nvSpPr>
            <p:spPr>
              <a:xfrm>
                <a:off x="3471057" y="2987934"/>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dirty="0" smtClean="0">
                          <a:latin typeface="Cambria Math" panose="02040503050406030204" pitchFamily="18" charset="0"/>
                          <a:ea typeface="+mn-lt"/>
                          <a:cs typeface="+mn-lt"/>
                        </a:rPr>
                        <m:t>⟩</m:t>
                      </m:r>
                    </m:oMath>
                  </m:oMathPara>
                </a14:m>
                <a:endParaRPr lang="en-IL" sz="2800" dirty="0"/>
              </a:p>
            </p:txBody>
          </p:sp>
        </mc:Choice>
        <mc:Fallback xmlns="">
          <p:sp>
            <p:nvSpPr>
              <p:cNvPr id="13" name="TextBox 12">
                <a:extLst>
                  <a:ext uri="{FF2B5EF4-FFF2-40B4-BE49-F238E27FC236}">
                    <a16:creationId xmlns:a16="http://schemas.microsoft.com/office/drawing/2014/main" id="{C73D1861-BFE1-19F3-5CD9-76DC2EB4A4CB}"/>
                  </a:ext>
                </a:extLst>
              </p:cNvPr>
              <p:cNvSpPr txBox="1">
                <a:spLocks noRot="1" noChangeAspect="1" noMove="1" noResize="1" noEditPoints="1" noAdjustHandles="1" noChangeArrowheads="1" noChangeShapeType="1" noTextEdit="1"/>
              </p:cNvSpPr>
              <p:nvPr/>
            </p:nvSpPr>
            <p:spPr>
              <a:xfrm>
                <a:off x="3471057" y="2987934"/>
                <a:ext cx="1771651" cy="430887"/>
              </a:xfrm>
              <a:prstGeom prst="rect">
                <a:avLst/>
              </a:prstGeom>
              <a:blipFill>
                <a:blip r:embed="rId8"/>
                <a:stretch>
                  <a:fillRect t="-2857" b="-31429"/>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0C5FD5A-AA45-3D90-09DF-D3696869BF05}"/>
                  </a:ext>
                </a:extLst>
              </p:cNvPr>
              <p:cNvSpPr txBox="1"/>
              <p:nvPr/>
            </p:nvSpPr>
            <p:spPr>
              <a:xfrm>
                <a:off x="4240089" y="4089136"/>
                <a:ext cx="3543300" cy="584775"/>
              </a:xfrm>
              <a:prstGeom prst="rect">
                <a:avLst/>
              </a:prstGeom>
              <a:noFill/>
            </p:spPr>
            <p:txBody>
              <a:bodyPr wrap="square" rtlCol="0">
                <a:spAutoFit/>
              </a:bodyPr>
              <a:lstStyle/>
              <a:p>
                <a:pPr algn="ctr"/>
                <a14:m>
                  <m:oMath xmlns:m="http://schemas.openxmlformats.org/officeDocument/2006/math">
                    <m:r>
                      <m:rPr>
                        <m:sty m:val="p"/>
                      </m:rPr>
                      <a:rPr lang="en-US" sz="3200" b="0" i="0" smtClean="0">
                        <a:latin typeface="Cambria Math" panose="02040503050406030204" pitchFamily="18" charset="0"/>
                      </a:rPr>
                      <m:t>Eval</m:t>
                    </m:r>
                    <m:r>
                      <a:rPr lang="en-IL" sz="3200" i="0" smtClean="0">
                        <a:latin typeface="Cambria Math" panose="02040503050406030204" pitchFamily="18" charset="0"/>
                      </a:rPr>
                      <m:t> </m:t>
                    </m:r>
                  </m:oMath>
                </a14:m>
                <a:r>
                  <a:rPr lang="en-IL" sz="3200" dirty="0"/>
                  <a:t>(</a:t>
                </a:r>
                <a14:m>
                  <m:oMath xmlns:m="http://schemas.openxmlformats.org/officeDocument/2006/math">
                    <m:d>
                      <m:dPr>
                        <m:begChr m:val="|"/>
                        <m:endChr m:val="⟩"/>
                        <m:ctrlPr>
                          <a:rPr lang="en-US" sz="3200" b="0" i="1" smtClean="0">
                            <a:latin typeface="Cambria Math" panose="02040503050406030204" pitchFamily="18" charset="0"/>
                          </a:rPr>
                        </m:ctrlPr>
                      </m:dPr>
                      <m:e>
                        <m:r>
                          <a:rPr lang="en-US" sz="3200" b="0" i="1" smtClean="0">
                            <a:latin typeface="Cambria Math" panose="02040503050406030204" pitchFamily="18" charset="0"/>
                          </a:rPr>
                          <m:t>𝑓</m:t>
                        </m:r>
                      </m:e>
                    </m:d>
                    <m:r>
                      <a:rPr lang="en-US" sz="3200" b="0" i="0" dirty="0" smtClean="0">
                        <a:latin typeface="Cambria Math" panose="02040503050406030204" pitchFamily="18" charset="0"/>
                        <a:ea typeface="+mn-lt"/>
                        <a:cs typeface="+mn-lt"/>
                      </a:rPr>
                      <m:t>,</m:t>
                    </m:r>
                    <m:r>
                      <m:rPr>
                        <m:sty m:val="p"/>
                      </m:rPr>
                      <a:rPr lang="en-US" sz="3200" b="0" i="0" dirty="0" smtClean="0">
                        <a:latin typeface="Cambria Math" panose="02040503050406030204" pitchFamily="18" charset="0"/>
                        <a:ea typeface="+mn-lt"/>
                        <a:cs typeface="+mn-lt"/>
                      </a:rPr>
                      <m:t>x</m:t>
                    </m:r>
                  </m:oMath>
                </a14:m>
                <a:r>
                  <a:rPr lang="en-IL" sz="3200" dirty="0"/>
                  <a:t>)</a:t>
                </a:r>
              </a:p>
            </p:txBody>
          </p:sp>
        </mc:Choice>
        <mc:Fallback xmlns="">
          <p:sp>
            <p:nvSpPr>
              <p:cNvPr id="16" name="TextBox 15">
                <a:extLst>
                  <a:ext uri="{FF2B5EF4-FFF2-40B4-BE49-F238E27FC236}">
                    <a16:creationId xmlns:a16="http://schemas.microsoft.com/office/drawing/2014/main" id="{A0C5FD5A-AA45-3D90-09DF-D3696869BF05}"/>
                  </a:ext>
                </a:extLst>
              </p:cNvPr>
              <p:cNvSpPr txBox="1">
                <a:spLocks noRot="1" noChangeAspect="1" noMove="1" noResize="1" noEditPoints="1" noAdjustHandles="1" noChangeArrowheads="1" noChangeShapeType="1" noTextEdit="1"/>
              </p:cNvSpPr>
              <p:nvPr/>
            </p:nvSpPr>
            <p:spPr>
              <a:xfrm>
                <a:off x="4240089" y="4089136"/>
                <a:ext cx="3543300" cy="584775"/>
              </a:xfrm>
              <a:prstGeom prst="rect">
                <a:avLst/>
              </a:prstGeom>
              <a:blipFill>
                <a:blip r:embed="rId9"/>
                <a:stretch>
                  <a:fillRect t="-14894" b="-31915"/>
                </a:stretch>
              </a:blipFill>
            </p:spPr>
            <p:txBody>
              <a:bodyPr/>
              <a:lstStyle/>
              <a:p>
                <a:r>
                  <a:rPr lang="en-IL">
                    <a:noFill/>
                  </a:rPr>
                  <a:t> </a:t>
                </a:r>
              </a:p>
            </p:txBody>
          </p:sp>
        </mc:Fallback>
      </mc:AlternateContent>
      <p:cxnSp>
        <p:nvCxnSpPr>
          <p:cNvPr id="18" name="Straight Arrow Connector 17">
            <a:extLst>
              <a:ext uri="{FF2B5EF4-FFF2-40B4-BE49-F238E27FC236}">
                <a16:creationId xmlns:a16="http://schemas.microsoft.com/office/drawing/2014/main" id="{438A63DC-6C16-F08F-1AF9-238104DE9303}"/>
              </a:ext>
            </a:extLst>
          </p:cNvPr>
          <p:cNvCxnSpPr>
            <a:cxnSpLocks/>
            <a:stCxn id="16" idx="2"/>
            <a:endCxn id="23" idx="0"/>
          </p:cNvCxnSpPr>
          <p:nvPr/>
        </p:nvCxnSpPr>
        <p:spPr>
          <a:xfrm flipH="1">
            <a:off x="6010579" y="4673911"/>
            <a:ext cx="1160" cy="319880"/>
          </a:xfrm>
          <a:prstGeom prst="straightConnector1">
            <a:avLst/>
          </a:prstGeom>
          <a:ln w="41275">
            <a:tailEnd type="triangle"/>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0DC4F176-ACC9-7291-B285-454E12BDDDE2}"/>
              </a:ext>
            </a:extLst>
          </p:cNvPr>
          <p:cNvSpPr txBox="1"/>
          <p:nvPr/>
        </p:nvSpPr>
        <p:spPr>
          <a:xfrm>
            <a:off x="392627" y="4260354"/>
            <a:ext cx="3081934" cy="523220"/>
          </a:xfrm>
          <a:prstGeom prst="rect">
            <a:avLst/>
          </a:prstGeom>
          <a:noFill/>
        </p:spPr>
        <p:txBody>
          <a:bodyPr wrap="none" rtlCol="0">
            <a:spAutoFit/>
          </a:bodyPr>
          <a:lstStyle/>
          <a:p>
            <a:r>
              <a:rPr lang="en-IL" sz="2800" dirty="0"/>
              <a:t>Software company</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B35110AC-3AE1-B0D9-2659-4A759B54D3F3}"/>
                  </a:ext>
                </a:extLst>
              </p:cNvPr>
              <p:cNvSpPr txBox="1"/>
              <p:nvPr/>
            </p:nvSpPr>
            <p:spPr>
              <a:xfrm>
                <a:off x="4974762" y="4993791"/>
                <a:ext cx="2071633" cy="58477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m:rPr>
                          <m:sty m:val="p"/>
                        </m:rPr>
                        <a:rPr lang="en-GB" sz="3200" i="0" dirty="0" smtClean="0">
                          <a:latin typeface="Cambria Math" panose="02040503050406030204" pitchFamily="18" charset="0"/>
                        </a:rPr>
                        <m:t>a</m:t>
                      </m:r>
                      <m:r>
                        <m:rPr>
                          <m:sty m:val="p"/>
                        </m:rPr>
                        <a:rPr lang="en-IL" sz="3200" i="0" dirty="0" smtClean="0">
                          <a:latin typeface="Cambria Math" panose="02040503050406030204" pitchFamily="18" charset="0"/>
                        </a:rPr>
                        <m:t>ns</m:t>
                      </m:r>
                      <m:r>
                        <a:rPr lang="en-IL" sz="3200" i="0" dirty="0" smtClean="0">
                          <a:latin typeface="Cambria Math" panose="02040503050406030204" pitchFamily="18" charset="0"/>
                        </a:rPr>
                        <m:t>=</m:t>
                      </m:r>
                      <m:r>
                        <m:rPr>
                          <m:sty m:val="p"/>
                        </m:rPr>
                        <a:rPr lang="en-IL" sz="3200" i="0" dirty="0" smtClean="0">
                          <a:latin typeface="Cambria Math" panose="02040503050406030204" pitchFamily="18" charset="0"/>
                        </a:rPr>
                        <m:t>f</m:t>
                      </m:r>
                      <m:r>
                        <a:rPr lang="en-IL" sz="3200" i="0" dirty="0" smtClean="0">
                          <a:latin typeface="Cambria Math" panose="02040503050406030204" pitchFamily="18" charset="0"/>
                        </a:rPr>
                        <m:t>(</m:t>
                      </m:r>
                      <m:r>
                        <m:rPr>
                          <m:sty m:val="p"/>
                        </m:rPr>
                        <a:rPr lang="en-IL" sz="3200" i="0" dirty="0" smtClean="0">
                          <a:latin typeface="Cambria Math" panose="02040503050406030204" pitchFamily="18" charset="0"/>
                        </a:rPr>
                        <m:t>x</m:t>
                      </m:r>
                      <m:r>
                        <a:rPr lang="en-IL" sz="3200" i="0" dirty="0" smtClean="0">
                          <a:latin typeface="Cambria Math" panose="02040503050406030204" pitchFamily="18" charset="0"/>
                        </a:rPr>
                        <m:t>)</m:t>
                      </m:r>
                    </m:oMath>
                  </m:oMathPara>
                </a14:m>
                <a:endParaRPr lang="en-IL" dirty="0"/>
              </a:p>
            </p:txBody>
          </p:sp>
        </mc:Choice>
        <mc:Fallback xmlns="">
          <p:sp>
            <p:nvSpPr>
              <p:cNvPr id="23" name="TextBox 22">
                <a:extLst>
                  <a:ext uri="{FF2B5EF4-FFF2-40B4-BE49-F238E27FC236}">
                    <a16:creationId xmlns:a16="http://schemas.microsoft.com/office/drawing/2014/main" id="{B35110AC-3AE1-B0D9-2659-4A759B54D3F3}"/>
                  </a:ext>
                </a:extLst>
              </p:cNvPr>
              <p:cNvSpPr txBox="1">
                <a:spLocks noRot="1" noChangeAspect="1" noMove="1" noResize="1" noEditPoints="1" noAdjustHandles="1" noChangeArrowheads="1" noChangeShapeType="1" noTextEdit="1"/>
              </p:cNvSpPr>
              <p:nvPr/>
            </p:nvSpPr>
            <p:spPr>
              <a:xfrm>
                <a:off x="4974762" y="4993791"/>
                <a:ext cx="2071633" cy="584775"/>
              </a:xfrm>
              <a:prstGeom prst="rect">
                <a:avLst/>
              </a:prstGeom>
              <a:blipFill>
                <a:blip r:embed="rId10"/>
                <a:stretch>
                  <a:fillRect r="-610" b="-21277"/>
                </a:stretch>
              </a:blipFill>
            </p:spPr>
            <p:txBody>
              <a:bodyPr/>
              <a:lstStyle/>
              <a:p>
                <a:r>
                  <a:rPr lang="en-IL">
                    <a:noFill/>
                  </a:rPr>
                  <a:t> </a:t>
                </a:r>
              </a:p>
            </p:txBody>
          </p:sp>
        </mc:Fallback>
      </mc:AlternateContent>
      <p:sp>
        <p:nvSpPr>
          <p:cNvPr id="29" name="Right Arrow 28">
            <a:extLst>
              <a:ext uri="{FF2B5EF4-FFF2-40B4-BE49-F238E27FC236}">
                <a16:creationId xmlns:a16="http://schemas.microsoft.com/office/drawing/2014/main" id="{FF356F6D-8707-F6C3-C6D6-196CB7893EAF}"/>
              </a:ext>
            </a:extLst>
          </p:cNvPr>
          <p:cNvSpPr/>
          <p:nvPr/>
        </p:nvSpPr>
        <p:spPr>
          <a:xfrm rot="2190787">
            <a:off x="6577021" y="4229135"/>
            <a:ext cx="2400300" cy="239428"/>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0" name="Right Arrow 29">
            <a:extLst>
              <a:ext uri="{FF2B5EF4-FFF2-40B4-BE49-F238E27FC236}">
                <a16:creationId xmlns:a16="http://schemas.microsoft.com/office/drawing/2014/main" id="{EF3E3F89-22BD-E564-39CF-BE0D295D1779}"/>
              </a:ext>
            </a:extLst>
          </p:cNvPr>
          <p:cNvSpPr/>
          <p:nvPr/>
        </p:nvSpPr>
        <p:spPr>
          <a:xfrm rot="19848982">
            <a:off x="6688213" y="2761412"/>
            <a:ext cx="2400300" cy="239428"/>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pic>
        <p:nvPicPr>
          <p:cNvPr id="31" name="Graphic 30" descr="User">
            <a:extLst>
              <a:ext uri="{FF2B5EF4-FFF2-40B4-BE49-F238E27FC236}">
                <a16:creationId xmlns:a16="http://schemas.microsoft.com/office/drawing/2014/main" id="{324AEDF3-A2DB-91DA-7526-D81172CFEA4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745519" y="1628540"/>
            <a:ext cx="1069822" cy="1291975"/>
          </a:xfrm>
          <a:prstGeom prst="rect">
            <a:avLst/>
          </a:prstGeom>
        </p:spPr>
      </p:pic>
      <p:pic>
        <p:nvPicPr>
          <p:cNvPr id="32" name="Graphic 31" descr="User">
            <a:extLst>
              <a:ext uri="{FF2B5EF4-FFF2-40B4-BE49-F238E27FC236}">
                <a16:creationId xmlns:a16="http://schemas.microsoft.com/office/drawing/2014/main" id="{EFEBF736-EE29-EB83-B422-DFC0FC17A77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751704" y="4331794"/>
            <a:ext cx="1069822" cy="1291975"/>
          </a:xfrm>
          <a:prstGeom prst="rect">
            <a:avLst/>
          </a:prstGeom>
        </p:spPr>
      </p:pic>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EED1A6E0-9448-245D-112D-0725AE52DB64}"/>
                  </a:ext>
                </a:extLst>
              </p:cNvPr>
              <p:cNvSpPr txBox="1"/>
              <p:nvPr/>
            </p:nvSpPr>
            <p:spPr>
              <a:xfrm rot="19905806">
                <a:off x="6678600" y="2504174"/>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𝜎</m:t>
                          </m:r>
                        </m:e>
                        <m:sub>
                          <m:r>
                            <a:rPr lang="en-US" sz="2800" b="0" i="1" smtClean="0">
                              <a:latin typeface="Cambria Math" panose="02040503050406030204" pitchFamily="18" charset="0"/>
                            </a:rPr>
                            <m:t>𝐵</m:t>
                          </m:r>
                        </m:sub>
                      </m:sSub>
                    </m:oMath>
                  </m:oMathPara>
                </a14:m>
                <a:endParaRPr lang="en-IL" sz="2800" dirty="0"/>
              </a:p>
            </p:txBody>
          </p:sp>
        </mc:Choice>
        <mc:Fallback xmlns="">
          <p:sp>
            <p:nvSpPr>
              <p:cNvPr id="33" name="TextBox 32">
                <a:extLst>
                  <a:ext uri="{FF2B5EF4-FFF2-40B4-BE49-F238E27FC236}">
                    <a16:creationId xmlns:a16="http://schemas.microsoft.com/office/drawing/2014/main" id="{EED1A6E0-9448-245D-112D-0725AE52DB64}"/>
                  </a:ext>
                </a:extLst>
              </p:cNvPr>
              <p:cNvSpPr txBox="1">
                <a:spLocks noRot="1" noChangeAspect="1" noMove="1" noResize="1" noEditPoints="1" noAdjustHandles="1" noChangeArrowheads="1" noChangeShapeType="1" noTextEdit="1"/>
              </p:cNvSpPr>
              <p:nvPr/>
            </p:nvSpPr>
            <p:spPr>
              <a:xfrm rot="19905806">
                <a:off x="6678600" y="2504174"/>
                <a:ext cx="1771651" cy="43088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15247CA5-B379-7491-8BD9-51DD70E71DDE}"/>
                  </a:ext>
                </a:extLst>
              </p:cNvPr>
              <p:cNvSpPr txBox="1"/>
              <p:nvPr/>
            </p:nvSpPr>
            <p:spPr>
              <a:xfrm rot="2180119">
                <a:off x="6859379" y="3727786"/>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𝜎</m:t>
                          </m:r>
                        </m:e>
                        <m:sub>
                          <m:r>
                            <m:rPr>
                              <m:sty m:val="p"/>
                            </m:rPr>
                            <a:rPr lang="en-US" sz="2800" b="0" i="0" smtClean="0">
                              <a:latin typeface="Cambria Math" panose="02040503050406030204" pitchFamily="18" charset="0"/>
                            </a:rPr>
                            <m:t>C</m:t>
                          </m:r>
                        </m:sub>
                      </m:sSub>
                    </m:oMath>
                  </m:oMathPara>
                </a14:m>
                <a:endParaRPr lang="en-IL" sz="2800" dirty="0"/>
              </a:p>
            </p:txBody>
          </p:sp>
        </mc:Choice>
        <mc:Fallback xmlns="">
          <p:sp>
            <p:nvSpPr>
              <p:cNvPr id="34" name="TextBox 33">
                <a:extLst>
                  <a:ext uri="{FF2B5EF4-FFF2-40B4-BE49-F238E27FC236}">
                    <a16:creationId xmlns:a16="http://schemas.microsoft.com/office/drawing/2014/main" id="{15247CA5-B379-7491-8BD9-51DD70E71DDE}"/>
                  </a:ext>
                </a:extLst>
              </p:cNvPr>
              <p:cNvSpPr txBox="1">
                <a:spLocks noRot="1" noChangeAspect="1" noMove="1" noResize="1" noEditPoints="1" noAdjustHandles="1" noChangeArrowheads="1" noChangeShapeType="1" noTextEdit="1"/>
              </p:cNvSpPr>
              <p:nvPr/>
            </p:nvSpPr>
            <p:spPr>
              <a:xfrm rot="2180119">
                <a:off x="6859379" y="3727786"/>
                <a:ext cx="1771651" cy="430887"/>
              </a:xfrm>
              <a:prstGeom prst="rect">
                <a:avLst/>
              </a:prstGeom>
              <a:blipFill>
                <a:blip r:embed="rId12"/>
                <a:stretch>
                  <a:fillRect/>
                </a:stretch>
              </a:blipFill>
            </p:spPr>
            <p:txBody>
              <a:bodyPr/>
              <a:lstStyle/>
              <a:p>
                <a:r>
                  <a:rPr lang="en-US">
                    <a:noFill/>
                  </a:rPr>
                  <a:t> </a:t>
                </a:r>
              </a:p>
            </p:txBody>
          </p:sp>
        </mc:Fallback>
      </mc:AlternateContent>
      <p:sp>
        <p:nvSpPr>
          <p:cNvPr id="36" name="TextBox 35">
            <a:extLst>
              <a:ext uri="{FF2B5EF4-FFF2-40B4-BE49-F238E27FC236}">
                <a16:creationId xmlns:a16="http://schemas.microsoft.com/office/drawing/2014/main" id="{616C1FB6-D5BC-CFCF-2EA8-B1C363377948}"/>
              </a:ext>
            </a:extLst>
          </p:cNvPr>
          <p:cNvSpPr txBox="1"/>
          <p:nvPr/>
        </p:nvSpPr>
        <p:spPr>
          <a:xfrm>
            <a:off x="5736897" y="2517012"/>
            <a:ext cx="546098" cy="430887"/>
          </a:xfrm>
          <a:prstGeom prst="rect">
            <a:avLst/>
          </a:prstGeom>
          <a:noFill/>
        </p:spPr>
        <p:txBody>
          <a:bodyPr wrap="square" lIns="0" tIns="0" rIns="0" bIns="0" rtlCol="0">
            <a:spAutoFit/>
          </a:bodyPr>
          <a:lstStyle/>
          <a:p>
            <a:pPr algn="ctr"/>
            <a:r>
              <a:rPr lang="en-IL" sz="2800" dirty="0"/>
              <a:t>A</a:t>
            </a:r>
          </a:p>
        </p:txBody>
      </p:sp>
      <p:sp>
        <p:nvSpPr>
          <p:cNvPr id="37" name="TextBox 36">
            <a:extLst>
              <a:ext uri="{FF2B5EF4-FFF2-40B4-BE49-F238E27FC236}">
                <a16:creationId xmlns:a16="http://schemas.microsoft.com/office/drawing/2014/main" id="{176EFAA8-A91A-51A7-3218-497CD9461E9E}"/>
              </a:ext>
            </a:extLst>
          </p:cNvPr>
          <p:cNvSpPr txBox="1"/>
          <p:nvPr/>
        </p:nvSpPr>
        <p:spPr>
          <a:xfrm>
            <a:off x="9020752" y="4091077"/>
            <a:ext cx="546098" cy="430887"/>
          </a:xfrm>
          <a:prstGeom prst="rect">
            <a:avLst/>
          </a:prstGeom>
          <a:noFill/>
        </p:spPr>
        <p:txBody>
          <a:bodyPr wrap="square" lIns="0" tIns="0" rIns="0" bIns="0" rtlCol="0">
            <a:spAutoFit/>
          </a:bodyPr>
          <a:lstStyle/>
          <a:p>
            <a:pPr algn="ctr"/>
            <a:r>
              <a:rPr lang="en-IL" sz="2800" dirty="0"/>
              <a:t>C</a:t>
            </a:r>
          </a:p>
        </p:txBody>
      </p:sp>
      <p:sp>
        <p:nvSpPr>
          <p:cNvPr id="38" name="TextBox 37">
            <a:extLst>
              <a:ext uri="{FF2B5EF4-FFF2-40B4-BE49-F238E27FC236}">
                <a16:creationId xmlns:a16="http://schemas.microsoft.com/office/drawing/2014/main" id="{B40FE631-8CB0-E439-827F-B75753633402}"/>
              </a:ext>
            </a:extLst>
          </p:cNvPr>
          <p:cNvSpPr txBox="1"/>
          <p:nvPr/>
        </p:nvSpPr>
        <p:spPr>
          <a:xfrm>
            <a:off x="8994542" y="1424430"/>
            <a:ext cx="546098" cy="430887"/>
          </a:xfrm>
          <a:prstGeom prst="rect">
            <a:avLst/>
          </a:prstGeom>
          <a:noFill/>
        </p:spPr>
        <p:txBody>
          <a:bodyPr wrap="square" lIns="0" tIns="0" rIns="0" bIns="0" rtlCol="0">
            <a:spAutoFit/>
          </a:bodyPr>
          <a:lstStyle/>
          <a:p>
            <a:pPr algn="ctr"/>
            <a:r>
              <a:rPr lang="en-IL" sz="2800" dirty="0"/>
              <a:t>B</a:t>
            </a:r>
          </a:p>
        </p:txBody>
      </p:sp>
      <p:cxnSp>
        <p:nvCxnSpPr>
          <p:cNvPr id="40" name="Straight Arrow Connector 39">
            <a:extLst>
              <a:ext uri="{FF2B5EF4-FFF2-40B4-BE49-F238E27FC236}">
                <a16:creationId xmlns:a16="http://schemas.microsoft.com/office/drawing/2014/main" id="{0EC289AC-7ECC-DB15-1665-4268201AEB6E}"/>
              </a:ext>
            </a:extLst>
          </p:cNvPr>
          <p:cNvCxnSpPr/>
          <p:nvPr/>
        </p:nvCxnSpPr>
        <p:spPr>
          <a:xfrm>
            <a:off x="9280430" y="2920515"/>
            <a:ext cx="13371" cy="1022714"/>
          </a:xfrm>
          <a:prstGeom prst="straightConnector1">
            <a:avLst/>
          </a:prstGeom>
          <a:ln w="41275">
            <a:headEnd type="triangle"/>
            <a:tailEnd type="triangle"/>
          </a:ln>
        </p:spPr>
        <p:style>
          <a:lnRef idx="2">
            <a:schemeClr val="accent1"/>
          </a:lnRef>
          <a:fillRef idx="0">
            <a:schemeClr val="accent1"/>
          </a:fillRef>
          <a:effectRef idx="1">
            <a:schemeClr val="accent1"/>
          </a:effectRef>
          <a:fontRef idx="minor">
            <a:schemeClr val="tx1"/>
          </a:fontRef>
        </p:style>
      </p:cxnSp>
      <p:sp>
        <p:nvSpPr>
          <p:cNvPr id="41" name="סימן כפל 14">
            <a:extLst>
              <a:ext uri="{FF2B5EF4-FFF2-40B4-BE49-F238E27FC236}">
                <a16:creationId xmlns:a16="http://schemas.microsoft.com/office/drawing/2014/main" id="{A55E3E32-E568-6A47-9BF4-90793249A9D9}"/>
              </a:ext>
            </a:extLst>
          </p:cNvPr>
          <p:cNvSpPr/>
          <p:nvPr/>
        </p:nvSpPr>
        <p:spPr>
          <a:xfrm>
            <a:off x="8836601" y="2980576"/>
            <a:ext cx="914400" cy="914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Impact" panose="020B0806030902050204"/>
              <a:ea typeface="+mn-ea"/>
              <a:cs typeface="Arial" panose="020B0604020202020204" pitchFamily="34" charset="0"/>
            </a:endParaRPr>
          </a:p>
        </p:txBody>
      </p:sp>
      <p:cxnSp>
        <p:nvCxnSpPr>
          <p:cNvPr id="43" name="Straight Arrow Connector 42">
            <a:extLst>
              <a:ext uri="{FF2B5EF4-FFF2-40B4-BE49-F238E27FC236}">
                <a16:creationId xmlns:a16="http://schemas.microsoft.com/office/drawing/2014/main" id="{AF7EBBD1-A304-CD1E-DA18-589D6E652A14}"/>
              </a:ext>
            </a:extLst>
          </p:cNvPr>
          <p:cNvCxnSpPr/>
          <p:nvPr/>
        </p:nvCxnSpPr>
        <p:spPr>
          <a:xfrm>
            <a:off x="9815341" y="2274527"/>
            <a:ext cx="957434" cy="0"/>
          </a:xfrm>
          <a:prstGeom prst="straightConnector1">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931DCFF5-025D-1048-2C96-F456D98998BC}"/>
              </a:ext>
            </a:extLst>
          </p:cNvPr>
          <p:cNvCxnSpPr/>
          <p:nvPr/>
        </p:nvCxnSpPr>
        <p:spPr>
          <a:xfrm>
            <a:off x="9824864" y="4955809"/>
            <a:ext cx="957434" cy="0"/>
          </a:xfrm>
          <a:prstGeom prst="straightConnector1">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23B34817-FF89-C9BD-79F7-BBF959B228F6}"/>
                  </a:ext>
                </a:extLst>
              </p:cNvPr>
              <p:cNvSpPr txBox="1"/>
              <p:nvPr/>
            </p:nvSpPr>
            <p:spPr>
              <a:xfrm>
                <a:off x="7243677" y="1811889"/>
                <a:ext cx="610076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ea typeface="+mn-lt"/>
                              <a:cs typeface="+mn-lt"/>
                            </a:rPr>
                          </m:ctrlPr>
                        </m:sSubPr>
                        <m:e>
                          <m:r>
                            <a:rPr lang="en-US" sz="2400" b="0" i="1" dirty="0" smtClean="0">
                              <a:latin typeface="Cambria Math" panose="02040503050406030204" pitchFamily="18" charset="0"/>
                              <a:ea typeface="+mn-lt"/>
                              <a:cs typeface="+mn-lt"/>
                            </a:rPr>
                            <m:t>𝑥</m:t>
                          </m:r>
                        </m:e>
                        <m:sub>
                          <m:r>
                            <m:rPr>
                              <m:sty m:val="p"/>
                            </m:rPr>
                            <a:rPr lang="en-US" sz="2400" b="0" i="0" dirty="0" smtClean="0">
                              <a:latin typeface="Cambria Math" panose="02040503050406030204" pitchFamily="18" charset="0"/>
                              <a:ea typeface="+mn-lt"/>
                              <a:cs typeface="+mn-lt"/>
                            </a:rPr>
                            <m:t>B</m:t>
                          </m:r>
                        </m:sub>
                      </m:sSub>
                    </m:oMath>
                  </m:oMathPara>
                </a14:m>
                <a:endParaRPr lang="en-IL" sz="2400" dirty="0"/>
              </a:p>
            </p:txBody>
          </p:sp>
        </mc:Choice>
        <mc:Fallback xmlns="">
          <p:sp>
            <p:nvSpPr>
              <p:cNvPr id="46" name="TextBox 45">
                <a:extLst>
                  <a:ext uri="{FF2B5EF4-FFF2-40B4-BE49-F238E27FC236}">
                    <a16:creationId xmlns:a16="http://schemas.microsoft.com/office/drawing/2014/main" id="{23B34817-FF89-C9BD-79F7-BBF959B228F6}"/>
                  </a:ext>
                </a:extLst>
              </p:cNvPr>
              <p:cNvSpPr txBox="1">
                <a:spLocks noRot="1" noChangeAspect="1" noMove="1" noResize="1" noEditPoints="1" noAdjustHandles="1" noChangeArrowheads="1" noChangeShapeType="1" noTextEdit="1"/>
              </p:cNvSpPr>
              <p:nvPr/>
            </p:nvSpPr>
            <p:spPr>
              <a:xfrm>
                <a:off x="7243677" y="1811889"/>
                <a:ext cx="6100762" cy="461665"/>
              </a:xfrm>
              <a:prstGeom prst="rect">
                <a:avLst/>
              </a:prstGeom>
              <a:blipFill>
                <a:blip r:embed="rId13"/>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CDF312D3-F3FC-3083-C4F6-476ACF86F490}"/>
                  </a:ext>
                </a:extLst>
              </p:cNvPr>
              <p:cNvSpPr txBox="1"/>
              <p:nvPr/>
            </p:nvSpPr>
            <p:spPr>
              <a:xfrm>
                <a:off x="7457535" y="295489"/>
                <a:ext cx="3608247" cy="769441"/>
              </a:xfrm>
              <a:prstGeom prst="rect">
                <a:avLst/>
              </a:prstGeom>
              <a:solidFill>
                <a:schemeClr val="bg1"/>
              </a:solidFill>
            </p:spPr>
            <p:txBody>
              <a:bodyPr wrap="square">
                <a:spAutoFit/>
              </a:bodyPr>
              <a:lstStyle/>
              <a:p>
                <a:pPr/>
                <a14:m>
                  <m:oMathPara xmlns:m="http://schemas.openxmlformats.org/officeDocument/2006/math">
                    <m:oMathParaPr>
                      <m:jc m:val="left"/>
                    </m:oMathParaPr>
                    <m:oMath xmlns:m="http://schemas.openxmlformats.org/officeDocument/2006/math">
                      <m:r>
                        <m:rPr>
                          <m:nor/>
                        </m:rPr>
                        <a:rPr lang="en-US" sz="4400" b="0" i="0" dirty="0" smtClean="0">
                          <a:solidFill>
                            <a:prstClr val="black"/>
                          </a:solidFill>
                          <a:latin typeface="Aptos Display" panose="02110004020202020204"/>
                          <a:ea typeface="+mj-ea"/>
                          <a:cs typeface="+mj-cs"/>
                        </a:rPr>
                        <m:t>(</m:t>
                      </m:r>
                      <m:r>
                        <m:rPr>
                          <m:nor/>
                        </m:rPr>
                        <a:rPr lang="en-US" sz="4400" b="0" i="0" dirty="0" smtClean="0">
                          <a:solidFill>
                            <a:prstClr val="black"/>
                          </a:solidFill>
                          <a:latin typeface="Aptos Display" panose="02110004020202020204"/>
                          <a:ea typeface="+mj-ea"/>
                          <a:cs typeface="+mj-cs"/>
                        </a:rPr>
                        <m:t>Security</m:t>
                      </m:r>
                      <m:r>
                        <m:rPr>
                          <m:nor/>
                        </m:rPr>
                        <a:rPr lang="en-US" sz="4400" b="0" i="0" dirty="0" smtClean="0">
                          <a:solidFill>
                            <a:prstClr val="black"/>
                          </a:solidFill>
                          <a:latin typeface="Aptos Display" panose="02110004020202020204"/>
                          <a:ea typeface="+mj-ea"/>
                          <a:cs typeface="+mj-cs"/>
                        </a:rPr>
                        <m:t>)</m:t>
                      </m:r>
                    </m:oMath>
                  </m:oMathPara>
                </a14:m>
                <a:endParaRPr lang="en-IL" sz="2400" dirty="0"/>
              </a:p>
            </p:txBody>
          </p:sp>
        </mc:Choice>
        <mc:Fallback xmlns="">
          <p:sp>
            <p:nvSpPr>
              <p:cNvPr id="47" name="TextBox 46">
                <a:extLst>
                  <a:ext uri="{FF2B5EF4-FFF2-40B4-BE49-F238E27FC236}">
                    <a16:creationId xmlns:a16="http://schemas.microsoft.com/office/drawing/2014/main" id="{CDF312D3-F3FC-3083-C4F6-476ACF86F490}"/>
                  </a:ext>
                </a:extLst>
              </p:cNvPr>
              <p:cNvSpPr txBox="1">
                <a:spLocks noRot="1" noChangeAspect="1" noMove="1" noResize="1" noEditPoints="1" noAdjustHandles="1" noChangeArrowheads="1" noChangeShapeType="1" noTextEdit="1"/>
              </p:cNvSpPr>
              <p:nvPr/>
            </p:nvSpPr>
            <p:spPr>
              <a:xfrm>
                <a:off x="7457535" y="295489"/>
                <a:ext cx="3608247" cy="769441"/>
              </a:xfrm>
              <a:prstGeom prst="rect">
                <a:avLst/>
              </a:prstGeom>
              <a:blipFill>
                <a:blip r:embed="rId14"/>
                <a:stretch>
                  <a:fillRect l="-4211" b="-18033"/>
                </a:stretch>
              </a:blipFill>
            </p:spPr>
            <p:txBody>
              <a:bodyPr/>
              <a:lstStyle/>
              <a:p>
                <a:r>
                  <a:rPr lang="en-IL">
                    <a:noFill/>
                  </a:rPr>
                  <a:t> </a:t>
                </a:r>
              </a:p>
            </p:txBody>
          </p:sp>
        </mc:Fallback>
      </mc:AlternateContent>
      <p:cxnSp>
        <p:nvCxnSpPr>
          <p:cNvPr id="49" name="Straight Arrow Connector 48">
            <a:extLst>
              <a:ext uri="{FF2B5EF4-FFF2-40B4-BE49-F238E27FC236}">
                <a16:creationId xmlns:a16="http://schemas.microsoft.com/office/drawing/2014/main" id="{DE4E7FC9-027D-B512-E077-5B7E74849C59}"/>
              </a:ext>
            </a:extLst>
          </p:cNvPr>
          <p:cNvCxnSpPr/>
          <p:nvPr/>
        </p:nvCxnSpPr>
        <p:spPr>
          <a:xfrm>
            <a:off x="9839152" y="2663316"/>
            <a:ext cx="947911"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A703D78B-39AA-8FA4-5A9D-8689BAE90255}"/>
              </a:ext>
            </a:extLst>
          </p:cNvPr>
          <p:cNvCxnSpPr/>
          <p:nvPr/>
        </p:nvCxnSpPr>
        <p:spPr>
          <a:xfrm>
            <a:off x="9834385" y="5373176"/>
            <a:ext cx="947911"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BE829CD2-DEAF-C9D7-54F2-33AA562164D0}"/>
                  </a:ext>
                </a:extLst>
              </p:cNvPr>
              <p:cNvSpPr txBox="1"/>
              <p:nvPr/>
            </p:nvSpPr>
            <p:spPr>
              <a:xfrm>
                <a:off x="10785430" y="2315011"/>
                <a:ext cx="1052512" cy="58477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latin typeface="Cambria Math" panose="02040503050406030204" pitchFamily="18" charset="0"/>
                            </a:rPr>
                          </m:ctrlPr>
                        </m:sSubPr>
                        <m:e>
                          <m:r>
                            <m:rPr>
                              <m:sty m:val="p"/>
                            </m:rPr>
                            <a:rPr lang="en-GB" sz="3200" i="0" dirty="0">
                              <a:latin typeface="Cambria Math" panose="02040503050406030204" pitchFamily="18" charset="0"/>
                            </a:rPr>
                            <m:t>a</m:t>
                          </m:r>
                          <m:r>
                            <m:rPr>
                              <m:sty m:val="p"/>
                            </m:rPr>
                            <a:rPr lang="en-IL" sz="3200" i="0" dirty="0" smtClean="0">
                              <a:latin typeface="Cambria Math" panose="02040503050406030204" pitchFamily="18" charset="0"/>
                            </a:rPr>
                            <m:t>ns</m:t>
                          </m:r>
                        </m:e>
                        <m:sub>
                          <m:r>
                            <m:rPr>
                              <m:sty m:val="p"/>
                            </m:rPr>
                            <a:rPr lang="en-US" sz="3200" b="0" i="0" dirty="0" smtClean="0">
                              <a:latin typeface="Cambria Math" panose="02040503050406030204" pitchFamily="18" charset="0"/>
                            </a:rPr>
                            <m:t>B</m:t>
                          </m:r>
                        </m:sub>
                      </m:sSub>
                    </m:oMath>
                  </m:oMathPara>
                </a14:m>
                <a:endParaRPr lang="en-IL" dirty="0"/>
              </a:p>
            </p:txBody>
          </p:sp>
        </mc:Choice>
        <mc:Fallback xmlns="">
          <p:sp>
            <p:nvSpPr>
              <p:cNvPr id="51" name="TextBox 50">
                <a:extLst>
                  <a:ext uri="{FF2B5EF4-FFF2-40B4-BE49-F238E27FC236}">
                    <a16:creationId xmlns:a16="http://schemas.microsoft.com/office/drawing/2014/main" id="{BE829CD2-DEAF-C9D7-54F2-33AA562164D0}"/>
                  </a:ext>
                </a:extLst>
              </p:cNvPr>
              <p:cNvSpPr txBox="1">
                <a:spLocks noRot="1" noChangeAspect="1" noMove="1" noResize="1" noEditPoints="1" noAdjustHandles="1" noChangeArrowheads="1" noChangeShapeType="1" noTextEdit="1"/>
              </p:cNvSpPr>
              <p:nvPr/>
            </p:nvSpPr>
            <p:spPr>
              <a:xfrm>
                <a:off x="10785430" y="2315011"/>
                <a:ext cx="1052512" cy="584775"/>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0D26EFE7-E6C1-FE62-098B-8BA2A27DDD8F}"/>
                  </a:ext>
                </a:extLst>
              </p:cNvPr>
              <p:cNvSpPr txBox="1"/>
              <p:nvPr/>
            </p:nvSpPr>
            <p:spPr>
              <a:xfrm>
                <a:off x="10808056" y="5038994"/>
                <a:ext cx="1052512" cy="58477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latin typeface="Cambria Math" panose="02040503050406030204" pitchFamily="18" charset="0"/>
                            </a:rPr>
                          </m:ctrlPr>
                        </m:sSubPr>
                        <m:e>
                          <m:r>
                            <m:rPr>
                              <m:sty m:val="p"/>
                            </m:rPr>
                            <a:rPr lang="en-GB" sz="3200" i="0" dirty="0">
                              <a:latin typeface="Cambria Math" panose="02040503050406030204" pitchFamily="18" charset="0"/>
                            </a:rPr>
                            <m:t>a</m:t>
                          </m:r>
                          <m:r>
                            <m:rPr>
                              <m:sty m:val="p"/>
                            </m:rPr>
                            <a:rPr lang="en-IL" sz="3200" i="0" dirty="0" smtClean="0">
                              <a:latin typeface="Cambria Math" panose="02040503050406030204" pitchFamily="18" charset="0"/>
                            </a:rPr>
                            <m:t>ns</m:t>
                          </m:r>
                        </m:e>
                        <m:sub>
                          <m:r>
                            <m:rPr>
                              <m:sty m:val="p"/>
                            </m:rPr>
                            <a:rPr lang="en-US" sz="3200" b="0" i="0" dirty="0" smtClean="0">
                              <a:latin typeface="Cambria Math" panose="02040503050406030204" pitchFamily="18" charset="0"/>
                            </a:rPr>
                            <m:t>C</m:t>
                          </m:r>
                        </m:sub>
                      </m:sSub>
                    </m:oMath>
                  </m:oMathPara>
                </a14:m>
                <a:endParaRPr lang="en-IL" dirty="0"/>
              </a:p>
            </p:txBody>
          </p:sp>
        </mc:Choice>
        <mc:Fallback xmlns="">
          <p:sp>
            <p:nvSpPr>
              <p:cNvPr id="52" name="TextBox 51">
                <a:extLst>
                  <a:ext uri="{FF2B5EF4-FFF2-40B4-BE49-F238E27FC236}">
                    <a16:creationId xmlns:a16="http://schemas.microsoft.com/office/drawing/2014/main" id="{0D26EFE7-E6C1-FE62-098B-8BA2A27DDD8F}"/>
                  </a:ext>
                </a:extLst>
              </p:cNvPr>
              <p:cNvSpPr txBox="1">
                <a:spLocks noRot="1" noChangeAspect="1" noMove="1" noResize="1" noEditPoints="1" noAdjustHandles="1" noChangeArrowheads="1" noChangeShapeType="1" noTextEdit="1"/>
              </p:cNvSpPr>
              <p:nvPr/>
            </p:nvSpPr>
            <p:spPr>
              <a:xfrm>
                <a:off x="10808056" y="5038994"/>
                <a:ext cx="1052512" cy="584775"/>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637C2ACD-1CE1-95E2-AB17-A164A3BA86D4}"/>
                  </a:ext>
                </a:extLst>
              </p:cNvPr>
              <p:cNvSpPr txBox="1"/>
              <p:nvPr/>
            </p:nvSpPr>
            <p:spPr>
              <a:xfrm>
                <a:off x="1066221" y="5795082"/>
                <a:ext cx="8198719" cy="902427"/>
              </a:xfrm>
              <a:prstGeom prst="rect">
                <a:avLst/>
              </a:prstGeom>
              <a:noFill/>
            </p:spPr>
            <p:txBody>
              <a:bodyPr wrap="none" lIns="0" tIns="0" rIns="0" bIns="0" rtlCol="0">
                <a:spAutoFit/>
              </a:bodyPr>
              <a:lstStyle/>
              <a:p>
                <a:r>
                  <a:rPr lang="en-US" sz="2800" b="0" dirty="0"/>
                  <a:t>For every (A,B,C),</a:t>
                </a:r>
              </a:p>
              <a:p>
                <a:r>
                  <a:rPr lang="en-US" sz="2800" b="0" dirty="0"/>
                  <a:t> </a:t>
                </a:r>
                <a14:m>
                  <m:oMath xmlns:m="http://schemas.openxmlformats.org/officeDocument/2006/math">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Pr</m:t>
                        </m:r>
                      </m:fName>
                      <m:e>
                        <m:d>
                          <m:dPr>
                            <m:begChr m:val="["/>
                            <m:endChr m:val="]"/>
                            <m:ctrlPr>
                              <a:rPr lang="en-US" sz="2800" b="0" i="1" smtClean="0">
                                <a:latin typeface="Cambria Math" panose="02040503050406030204" pitchFamily="18" charset="0"/>
                              </a:rPr>
                            </m:ctrlPr>
                          </m:dPr>
                          <m:e>
                            <m:r>
                              <m:rPr>
                                <m:sty m:val="p"/>
                              </m:rPr>
                              <a:rPr lang="en-US" sz="2800" b="0" i="0" smtClean="0">
                                <a:latin typeface="Cambria Math" panose="02040503050406030204" pitchFamily="18" charset="0"/>
                              </a:rPr>
                              <m:t>an</m:t>
                            </m:r>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s</m:t>
                                </m:r>
                              </m:e>
                              <m:sub>
                                <m:r>
                                  <m:rPr>
                                    <m:sty m:val="p"/>
                                  </m:rPr>
                                  <a:rPr lang="en-US" sz="2800" b="0" i="0" smtClean="0">
                                    <a:latin typeface="Cambria Math" panose="02040503050406030204" pitchFamily="18" charset="0"/>
                                  </a:rPr>
                                  <m:t>B</m:t>
                                </m:r>
                              </m:sub>
                            </m:sSub>
                            <m:r>
                              <a:rPr lang="en-US" sz="2800" b="0" i="0" smtClean="0">
                                <a:latin typeface="Cambria Math" panose="02040503050406030204" pitchFamily="18" charset="0"/>
                              </a:rPr>
                              <m:t>=</m:t>
                            </m:r>
                            <m:r>
                              <m:rPr>
                                <m:sty m:val="p"/>
                              </m:rPr>
                              <a:rPr lang="en-US" sz="2800" b="0" i="0" smtClean="0">
                                <a:latin typeface="Cambria Math" panose="02040503050406030204" pitchFamily="18" charset="0"/>
                              </a:rPr>
                              <m:t>f</m:t>
                            </m:r>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x</m:t>
                                    </m:r>
                                  </m:e>
                                  <m:sub>
                                    <m:r>
                                      <m:rPr>
                                        <m:sty m:val="p"/>
                                      </m:rPr>
                                      <a:rPr lang="en-US" sz="2800" b="0" i="0" smtClean="0">
                                        <a:latin typeface="Cambria Math" panose="02040503050406030204" pitchFamily="18" charset="0"/>
                                      </a:rPr>
                                      <m:t>B</m:t>
                                    </m:r>
                                  </m:sub>
                                </m:sSub>
                              </m:e>
                            </m:d>
                            <m:r>
                              <a:rPr lang="en-US" sz="2800" b="0" i="0" smtClean="0">
                                <a:latin typeface="Cambria Math" panose="02040503050406030204" pitchFamily="18" charset="0"/>
                              </a:rPr>
                              <m:t>, </m:t>
                            </m:r>
                            <m:r>
                              <m:rPr>
                                <m:sty m:val="p"/>
                              </m:rPr>
                              <a:rPr lang="en-US" sz="2800" b="0" i="0" smtClean="0">
                                <a:latin typeface="Cambria Math" panose="02040503050406030204" pitchFamily="18" charset="0"/>
                              </a:rPr>
                              <m:t>an</m:t>
                            </m:r>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s</m:t>
                                </m:r>
                              </m:e>
                              <m:sub>
                                <m:r>
                                  <m:rPr>
                                    <m:sty m:val="p"/>
                                  </m:rPr>
                                  <a:rPr lang="en-US" sz="2800" b="0" i="0" smtClean="0">
                                    <a:latin typeface="Cambria Math" panose="02040503050406030204" pitchFamily="18" charset="0"/>
                                  </a:rPr>
                                  <m:t>C</m:t>
                                </m:r>
                              </m:sub>
                            </m:sSub>
                            <m:r>
                              <a:rPr lang="en-US" sz="2800" b="0" i="0" smtClean="0">
                                <a:latin typeface="Cambria Math" panose="02040503050406030204" pitchFamily="18" charset="0"/>
                              </a:rPr>
                              <m:t>=</m:t>
                            </m:r>
                            <m:r>
                              <m:rPr>
                                <m:sty m:val="p"/>
                              </m:rPr>
                              <a:rPr lang="en-US" sz="2800" b="0" i="0" smtClean="0">
                                <a:latin typeface="Cambria Math" panose="02040503050406030204" pitchFamily="18" charset="0"/>
                              </a:rPr>
                              <m:t>f</m:t>
                            </m:r>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x</m:t>
                                    </m:r>
                                  </m:e>
                                  <m:sub>
                                    <m:r>
                                      <m:rPr>
                                        <m:sty m:val="p"/>
                                      </m:rPr>
                                      <a:rPr lang="en-US" sz="2800" b="0" i="0" smtClean="0">
                                        <a:latin typeface="Cambria Math" panose="02040503050406030204" pitchFamily="18" charset="0"/>
                                      </a:rPr>
                                      <m:t>C</m:t>
                                    </m:r>
                                  </m:sub>
                                </m:sSub>
                              </m:e>
                            </m:d>
                          </m:e>
                        </m:d>
                      </m:e>
                    </m:func>
                    <m:sSub>
                      <m:sSubPr>
                        <m:ctrlPr>
                          <a:rPr lang="en-US" sz="2800" b="0" i="1" smtClean="0">
                            <a:latin typeface="Cambria Math" panose="02040503050406030204" pitchFamily="18" charset="0"/>
                          </a:rPr>
                        </m:ctrlPr>
                      </m:sSubPr>
                      <m:e>
                        <m:r>
                          <a:rPr lang="en-US" sz="2800" b="0" i="0" smtClean="0">
                            <a:latin typeface="Cambria Math" panose="02040503050406030204" pitchFamily="18" charset="0"/>
                          </a:rPr>
                          <m:t>≈</m:t>
                        </m:r>
                      </m:e>
                      <m:sub>
                        <m:r>
                          <m:rPr>
                            <m:sty m:val="p"/>
                          </m:rPr>
                          <a:rPr lang="en-US" sz="2800" b="0" i="0" smtClean="0">
                            <a:latin typeface="Cambria Math" panose="02040503050406030204" pitchFamily="18" charset="0"/>
                          </a:rPr>
                          <m:t>negl</m:t>
                        </m:r>
                      </m:sub>
                    </m:sSub>
                    <m:r>
                      <m:rPr>
                        <m:sty m:val="p"/>
                      </m:rPr>
                      <a:rPr lang="en-US" sz="2800" b="0" i="0" smtClean="0">
                        <a:latin typeface="Cambria Math" panose="02040503050406030204" pitchFamily="18" charset="0"/>
                      </a:rPr>
                      <m:t>Pr</m:t>
                    </m:r>
                    <m:r>
                      <a:rPr lang="en-US" sz="2800" b="0" i="0" smtClean="0">
                        <a:latin typeface="Cambria Math" panose="02040503050406030204" pitchFamily="18" charset="0"/>
                      </a:rPr>
                      <m:t>⁡[</m:t>
                    </m:r>
                    <m:r>
                      <m:rPr>
                        <m:sty m:val="p"/>
                      </m:rPr>
                      <a:rPr lang="en-US" sz="2800" b="0" i="0" smtClean="0">
                        <a:latin typeface="Cambria Math" panose="02040503050406030204" pitchFamily="18" charset="0"/>
                      </a:rPr>
                      <m:t>trivial</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guess</m:t>
                    </m:r>
                    <m:r>
                      <a:rPr lang="en-US" sz="2800" b="0" i="0" smtClean="0">
                        <a:latin typeface="Cambria Math" panose="02040503050406030204" pitchFamily="18" charset="0"/>
                      </a:rPr>
                      <m:t>]</m:t>
                    </m:r>
                  </m:oMath>
                </a14:m>
                <a:endParaRPr lang="en-IL" sz="2800" dirty="0"/>
              </a:p>
            </p:txBody>
          </p:sp>
        </mc:Choice>
        <mc:Fallback xmlns="">
          <p:sp>
            <p:nvSpPr>
              <p:cNvPr id="53" name="TextBox 52">
                <a:extLst>
                  <a:ext uri="{FF2B5EF4-FFF2-40B4-BE49-F238E27FC236}">
                    <a16:creationId xmlns:a16="http://schemas.microsoft.com/office/drawing/2014/main" id="{637C2ACD-1CE1-95E2-AB17-A164A3BA86D4}"/>
                  </a:ext>
                </a:extLst>
              </p:cNvPr>
              <p:cNvSpPr txBox="1">
                <a:spLocks noRot="1" noChangeAspect="1" noMove="1" noResize="1" noEditPoints="1" noAdjustHandles="1" noChangeArrowheads="1" noChangeShapeType="1" noTextEdit="1"/>
              </p:cNvSpPr>
              <p:nvPr/>
            </p:nvSpPr>
            <p:spPr>
              <a:xfrm>
                <a:off x="1066221" y="5795082"/>
                <a:ext cx="8198719" cy="902427"/>
              </a:xfrm>
              <a:prstGeom prst="rect">
                <a:avLst/>
              </a:prstGeom>
              <a:blipFill>
                <a:blip r:embed="rId17"/>
                <a:stretch>
                  <a:fillRect l="-2677" t="-114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89B9B2FF-8E36-1FCF-0DCF-55ACCDCCE2C4}"/>
                  </a:ext>
                </a:extLst>
              </p:cNvPr>
              <p:cNvSpPr txBox="1"/>
              <p:nvPr/>
            </p:nvSpPr>
            <p:spPr>
              <a:xfrm>
                <a:off x="392627" y="4783574"/>
                <a:ext cx="225056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f</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𝐹</m:t>
                          </m:r>
                        </m:sub>
                      </m:sSub>
                      <m:r>
                        <a:rPr lang="en-US" sz="2400" b="0" i="1" smtClean="0">
                          <a:latin typeface="Cambria Math" panose="02040503050406030204" pitchFamily="18" charset="0"/>
                        </a:rPr>
                        <m:t> </m:t>
                      </m:r>
                    </m:oMath>
                  </m:oMathPara>
                </a14:m>
                <a:endParaRPr lang="en-IL" sz="2400" dirty="0"/>
              </a:p>
            </p:txBody>
          </p:sp>
        </mc:Choice>
        <mc:Fallback xmlns="">
          <p:sp>
            <p:nvSpPr>
              <p:cNvPr id="57" name="TextBox 56">
                <a:extLst>
                  <a:ext uri="{FF2B5EF4-FFF2-40B4-BE49-F238E27FC236}">
                    <a16:creationId xmlns:a16="http://schemas.microsoft.com/office/drawing/2014/main" id="{89B9B2FF-8E36-1FCF-0DCF-55ACCDCCE2C4}"/>
                  </a:ext>
                </a:extLst>
              </p:cNvPr>
              <p:cNvSpPr txBox="1">
                <a:spLocks noRot="1" noChangeAspect="1" noMove="1" noResize="1" noEditPoints="1" noAdjustHandles="1" noChangeArrowheads="1" noChangeShapeType="1" noTextEdit="1"/>
              </p:cNvSpPr>
              <p:nvPr/>
            </p:nvSpPr>
            <p:spPr>
              <a:xfrm>
                <a:off x="392627" y="4783574"/>
                <a:ext cx="2250561" cy="461665"/>
              </a:xfrm>
              <a:prstGeom prst="rect">
                <a:avLst/>
              </a:prstGeom>
              <a:blipFill>
                <a:blip r:embed="rId18"/>
                <a:stretch>
                  <a:fillRect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F0C0004F-017C-EC9F-3991-7259046778F1}"/>
                  </a:ext>
                </a:extLst>
              </p:cNvPr>
              <p:cNvSpPr txBox="1"/>
              <p:nvPr/>
            </p:nvSpPr>
            <p:spPr>
              <a:xfrm>
                <a:off x="9895050" y="3287509"/>
                <a:ext cx="225056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m:rPr>
                              <m:sty m:val="p"/>
                            </m:rPr>
                            <a:rPr lang="en-US" sz="2400" b="0" i="0" smtClean="0">
                              <a:latin typeface="Cambria Math" panose="02040503050406030204" pitchFamily="18" charset="0"/>
                            </a:rPr>
                            <m:t>B</m:t>
                          </m:r>
                        </m:sub>
                      </m:sSub>
                      <m:r>
                        <a:rPr lang="en-US" sz="2400" b="0" i="0"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m:rPr>
                              <m:sty m:val="p"/>
                            </m:rPr>
                            <a:rPr lang="en-US" sz="2400" b="0" i="0" smtClean="0">
                              <a:latin typeface="Cambria Math" panose="02040503050406030204" pitchFamily="18" charset="0"/>
                            </a:rPr>
                            <m:t>C</m:t>
                          </m:r>
                        </m:sub>
                      </m:sSub>
                      <m:r>
                        <a:rPr lang="en-US" sz="2400" b="0" i="1" smtClean="0">
                          <a:latin typeface="Cambria Math" panose="02040503050406030204" pitchFamily="18" charset="0"/>
                        </a:rPr>
                        <m:t>←</m:t>
                      </m:r>
                      <m:r>
                        <a:rPr lang="en-US" sz="2400" b="0" i="1" smtClean="0">
                          <a:latin typeface="Cambria Math" panose="02040503050406030204" pitchFamily="18" charset="0"/>
                        </a:rPr>
                        <m:t>𝐷</m:t>
                      </m:r>
                      <m:r>
                        <a:rPr lang="en-US" sz="2400" b="0" i="1" smtClean="0">
                          <a:latin typeface="Cambria Math" panose="02040503050406030204" pitchFamily="18" charset="0"/>
                        </a:rPr>
                        <m:t> </m:t>
                      </m:r>
                    </m:oMath>
                  </m:oMathPara>
                </a14:m>
                <a:endParaRPr lang="en-IL" sz="2400" dirty="0"/>
              </a:p>
            </p:txBody>
          </p:sp>
        </mc:Choice>
        <mc:Fallback xmlns="">
          <p:sp>
            <p:nvSpPr>
              <p:cNvPr id="59" name="TextBox 58">
                <a:extLst>
                  <a:ext uri="{FF2B5EF4-FFF2-40B4-BE49-F238E27FC236}">
                    <a16:creationId xmlns:a16="http://schemas.microsoft.com/office/drawing/2014/main" id="{F0C0004F-017C-EC9F-3991-7259046778F1}"/>
                  </a:ext>
                </a:extLst>
              </p:cNvPr>
              <p:cNvSpPr txBox="1">
                <a:spLocks noRot="1" noChangeAspect="1" noMove="1" noResize="1" noEditPoints="1" noAdjustHandles="1" noChangeArrowheads="1" noChangeShapeType="1" noTextEdit="1"/>
              </p:cNvSpPr>
              <p:nvPr/>
            </p:nvSpPr>
            <p:spPr>
              <a:xfrm>
                <a:off x="9895050" y="3287509"/>
                <a:ext cx="2250561" cy="461665"/>
              </a:xfrm>
              <a:prstGeom prst="rect">
                <a:avLst/>
              </a:prstGeom>
              <a:blipFill>
                <a:blip r:embed="rId19"/>
                <a:stretch>
                  <a:fillRect b="-2632"/>
                </a:stretch>
              </a:blipFill>
            </p:spPr>
            <p:txBody>
              <a:bodyPr/>
              <a:lstStyle/>
              <a:p>
                <a:r>
                  <a:rPr lang="en-US">
                    <a:noFill/>
                  </a:rPr>
                  <a:t> </a:t>
                </a:r>
              </a:p>
            </p:txBody>
          </p:sp>
        </mc:Fallback>
      </mc:AlternateContent>
      <p:pic>
        <p:nvPicPr>
          <p:cNvPr id="9" name="Picture 8" descr="Red horns on a black background&#10;&#10;Description automatically generated">
            <a:extLst>
              <a:ext uri="{FF2B5EF4-FFF2-40B4-BE49-F238E27FC236}">
                <a16:creationId xmlns:a16="http://schemas.microsoft.com/office/drawing/2014/main" id="{B411084E-A98E-D76A-5E4F-287AC2B3E339}"/>
              </a:ext>
            </a:extLst>
          </p:cNvPr>
          <p:cNvPicPr>
            <a:picLocks noChangeAspect="1"/>
          </p:cNvPicPr>
          <p:nvPr/>
        </p:nvPicPr>
        <p:blipFill>
          <a:blip r:embed="rId20">
            <a:extLst>
              <a:ext uri="{837473B0-CC2E-450A-ABE3-18F120FF3D39}">
                <a1611:picAttrSrcUrl xmlns:a1611="http://schemas.microsoft.com/office/drawing/2016/11/main" r:id="rId21"/>
              </a:ext>
            </a:extLst>
          </a:blip>
          <a:stretch>
            <a:fillRect/>
          </a:stretch>
        </p:blipFill>
        <p:spPr>
          <a:xfrm>
            <a:off x="5710960" y="2793247"/>
            <a:ext cx="546098" cy="546098"/>
          </a:xfrm>
          <a:prstGeom prst="rect">
            <a:avLst/>
          </a:prstGeom>
        </p:spPr>
      </p:pic>
      <p:pic>
        <p:nvPicPr>
          <p:cNvPr id="10" name="Picture 9" descr="Red horns on a black background&#10;&#10;Description automatically generated">
            <a:extLst>
              <a:ext uri="{FF2B5EF4-FFF2-40B4-BE49-F238E27FC236}">
                <a16:creationId xmlns:a16="http://schemas.microsoft.com/office/drawing/2014/main" id="{272DDF88-CB15-7C41-873F-26ABFE5ACD98}"/>
              </a:ext>
            </a:extLst>
          </p:cNvPr>
          <p:cNvPicPr>
            <a:picLocks noChangeAspect="1"/>
          </p:cNvPicPr>
          <p:nvPr/>
        </p:nvPicPr>
        <p:blipFill>
          <a:blip r:embed="rId20">
            <a:extLst>
              <a:ext uri="{837473B0-CC2E-450A-ABE3-18F120FF3D39}">
                <a1611:picAttrSrcUrl xmlns:a1611="http://schemas.microsoft.com/office/drawing/2016/11/main" r:id="rId21"/>
              </a:ext>
            </a:extLst>
          </a:blip>
          <a:stretch>
            <a:fillRect/>
          </a:stretch>
        </p:blipFill>
        <p:spPr>
          <a:xfrm>
            <a:off x="9008162" y="4220023"/>
            <a:ext cx="546098" cy="546098"/>
          </a:xfrm>
          <a:prstGeom prst="rect">
            <a:avLst/>
          </a:prstGeom>
        </p:spPr>
      </p:pic>
      <p:pic>
        <p:nvPicPr>
          <p:cNvPr id="11" name="Picture 10" descr="Red horns on a black background&#10;&#10;Description automatically generated">
            <a:extLst>
              <a:ext uri="{FF2B5EF4-FFF2-40B4-BE49-F238E27FC236}">
                <a16:creationId xmlns:a16="http://schemas.microsoft.com/office/drawing/2014/main" id="{1C8E4BF7-F5D6-784B-5539-8B0317408DAF}"/>
              </a:ext>
            </a:extLst>
          </p:cNvPr>
          <p:cNvPicPr>
            <a:picLocks noChangeAspect="1"/>
          </p:cNvPicPr>
          <p:nvPr/>
        </p:nvPicPr>
        <p:blipFill>
          <a:blip r:embed="rId20">
            <a:extLst>
              <a:ext uri="{837473B0-CC2E-450A-ABE3-18F120FF3D39}">
                <a1611:picAttrSrcUrl xmlns:a1611="http://schemas.microsoft.com/office/drawing/2016/11/main" r:id="rId21"/>
              </a:ext>
            </a:extLst>
          </a:blip>
          <a:stretch>
            <a:fillRect/>
          </a:stretch>
        </p:blipFill>
        <p:spPr>
          <a:xfrm>
            <a:off x="8988610" y="1508781"/>
            <a:ext cx="546098" cy="546098"/>
          </a:xfrm>
          <a:prstGeom prst="rect">
            <a:avLst/>
          </a:prstGeom>
        </p:spPr>
      </p:pic>
      <p:sp>
        <p:nvSpPr>
          <p:cNvPr id="3" name="TextBox 2">
            <a:extLst>
              <a:ext uri="{FF2B5EF4-FFF2-40B4-BE49-F238E27FC236}">
                <a16:creationId xmlns:a16="http://schemas.microsoft.com/office/drawing/2014/main" id="{101615CB-7FF0-E249-7DA3-D1F7F9D47EE4}"/>
              </a:ext>
            </a:extLst>
          </p:cNvPr>
          <p:cNvSpPr txBox="1"/>
          <p:nvPr/>
        </p:nvSpPr>
        <p:spPr>
          <a:xfrm>
            <a:off x="2376659" y="1596185"/>
            <a:ext cx="5798638" cy="461665"/>
          </a:xfrm>
          <a:prstGeom prst="rect">
            <a:avLst/>
          </a:prstGeom>
          <a:noFill/>
        </p:spPr>
        <p:txBody>
          <a:bodyPr wrap="square" rtlCol="0">
            <a:spAutoFit/>
          </a:bodyPr>
          <a:lstStyle/>
          <a:p>
            <a:r>
              <a:rPr lang="en-IL" sz="2400" dirty="0"/>
              <a:t>(A,B,C) are called a non-local adversary  </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C79EE79-D73F-65E2-8039-3C3D7192AFC6}"/>
                  </a:ext>
                </a:extLst>
              </p:cNvPr>
              <p:cNvSpPr txBox="1"/>
              <p:nvPr/>
            </p:nvSpPr>
            <p:spPr>
              <a:xfrm>
                <a:off x="262219" y="5185719"/>
                <a:ext cx="364930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0" i="1" smtClean="0">
                          <a:latin typeface="Cambria Math" panose="02040503050406030204" pitchFamily="18" charset="0"/>
                        </a:rPr>
                        <m:t>𝐶𝑜𝑝𝑦𝑝𝑟𝑜𝑡𝑒𝑐𝑡</m:t>
                      </m:r>
                      <m:r>
                        <a:rPr lang="en-US" sz="2400" b="0" i="1" smtClean="0">
                          <a:latin typeface="Cambria Math" panose="02040503050406030204" pitchFamily="18" charset="0"/>
                        </a:rPr>
                        <m:t>(</m:t>
                      </m:r>
                      <m:r>
                        <a:rPr lang="en-US" sz="2400" b="0" i="1" smtClean="0">
                          <a:latin typeface="Cambria Math" panose="02040503050406030204" pitchFamily="18" charset="0"/>
                        </a:rPr>
                        <m:t>𝑓</m:t>
                      </m:r>
                      <m:r>
                        <a:rPr lang="en-US" sz="2400" b="0" i="1" smtClean="0">
                          <a:latin typeface="Cambria Math" panose="02040503050406030204" pitchFamily="18" charset="0"/>
                        </a:rPr>
                        <m:t>)</m:t>
                      </m:r>
                    </m:oMath>
                  </m:oMathPara>
                </a14:m>
                <a:endParaRPr lang="en-IL" sz="2400" dirty="0"/>
              </a:p>
            </p:txBody>
          </p:sp>
        </mc:Choice>
        <mc:Fallback xmlns="">
          <p:sp>
            <p:nvSpPr>
              <p:cNvPr id="5" name="TextBox 4">
                <a:extLst>
                  <a:ext uri="{FF2B5EF4-FFF2-40B4-BE49-F238E27FC236}">
                    <a16:creationId xmlns:a16="http://schemas.microsoft.com/office/drawing/2014/main" id="{7C79EE79-D73F-65E2-8039-3C3D7192AFC6}"/>
                  </a:ext>
                </a:extLst>
              </p:cNvPr>
              <p:cNvSpPr txBox="1">
                <a:spLocks noRot="1" noChangeAspect="1" noMove="1" noResize="1" noEditPoints="1" noAdjustHandles="1" noChangeArrowheads="1" noChangeShapeType="1" noTextEdit="1"/>
              </p:cNvSpPr>
              <p:nvPr/>
            </p:nvSpPr>
            <p:spPr>
              <a:xfrm>
                <a:off x="262219" y="5185719"/>
                <a:ext cx="3649307" cy="461665"/>
              </a:xfrm>
              <a:prstGeom prst="rect">
                <a:avLst/>
              </a:prstGeom>
              <a:blipFill>
                <a:blip r:embed="rId22"/>
                <a:stretch>
                  <a:fillRect b="-16216"/>
                </a:stretch>
              </a:blipFill>
            </p:spPr>
            <p:txBody>
              <a:bodyPr/>
              <a:lstStyle/>
              <a:p>
                <a:r>
                  <a:rPr lang="en-IL">
                    <a:noFill/>
                  </a:rPr>
                  <a:t> </a:t>
                </a:r>
              </a:p>
            </p:txBody>
          </p:sp>
        </mc:Fallback>
      </mc:AlternateContent>
      <p:sp>
        <p:nvSpPr>
          <p:cNvPr id="14" name="TextBox 13">
            <a:extLst>
              <a:ext uri="{FF2B5EF4-FFF2-40B4-BE49-F238E27FC236}">
                <a16:creationId xmlns:a16="http://schemas.microsoft.com/office/drawing/2014/main" id="{F00B9DF8-3888-F8FF-809C-9D7308884C92}"/>
              </a:ext>
            </a:extLst>
          </p:cNvPr>
          <p:cNvSpPr txBox="1"/>
          <p:nvPr/>
        </p:nvSpPr>
        <p:spPr>
          <a:xfrm>
            <a:off x="63436" y="4257467"/>
            <a:ext cx="3535211" cy="523220"/>
          </a:xfrm>
          <a:prstGeom prst="rect">
            <a:avLst/>
          </a:prstGeom>
          <a:solidFill>
            <a:schemeClr val="bg1"/>
          </a:solidFill>
        </p:spPr>
        <p:txBody>
          <a:bodyPr wrap="square" rtlCol="0">
            <a:spAutoFit/>
          </a:bodyPr>
          <a:lstStyle/>
          <a:p>
            <a:pPr algn="ctr"/>
            <a:r>
              <a:rPr lang="en-IL" sz="2800" dirty="0"/>
              <a:t>Challenger</a:t>
            </a:r>
          </a:p>
        </p:txBody>
      </p:sp>
      <p:pic>
        <p:nvPicPr>
          <p:cNvPr id="15" name="Graphic 4">
            <a:extLst>
              <a:ext uri="{FF2B5EF4-FFF2-40B4-BE49-F238E27FC236}">
                <a16:creationId xmlns:a16="http://schemas.microsoft.com/office/drawing/2014/main" id="{644E5234-D9E7-C266-CCD3-7D8E3DC60670}"/>
              </a:ext>
            </a:extLst>
          </p:cNvPr>
          <p:cNvPicPr>
            <a:picLocks noChangeAspect="1"/>
          </p:cNvPicPr>
          <p:nvPr/>
        </p:nvPicPr>
        <p:blipFill>
          <a:blip r:embed="rId4">
            <a:extLst>
              <a:ext uri="{837473B0-CC2E-450A-ABE3-18F120FF3D39}">
                <a1611:picAttrSrcUrl xmlns:a1611="http://schemas.microsoft.com/office/drawing/2016/11/main" r:id="rId5"/>
              </a:ext>
            </a:extLst>
          </a:blip>
          <a:srcRect/>
          <a:stretch/>
        </p:blipFill>
        <p:spPr>
          <a:xfrm>
            <a:off x="10922936" y="3454002"/>
            <a:ext cx="1270267" cy="1270267"/>
          </a:xfrm>
          <a:prstGeom prst="rect">
            <a:avLst/>
          </a:prstGeom>
        </p:spPr>
      </p:pic>
      <p:sp>
        <p:nvSpPr>
          <p:cNvPr id="19" name="TextBox 18">
            <a:extLst>
              <a:ext uri="{FF2B5EF4-FFF2-40B4-BE49-F238E27FC236}">
                <a16:creationId xmlns:a16="http://schemas.microsoft.com/office/drawing/2014/main" id="{0753007E-125C-87ED-0310-EF64067C5FF2}"/>
              </a:ext>
            </a:extLst>
          </p:cNvPr>
          <p:cNvSpPr txBox="1"/>
          <p:nvPr/>
        </p:nvSpPr>
        <p:spPr>
          <a:xfrm>
            <a:off x="10611810" y="4398337"/>
            <a:ext cx="1869444" cy="400110"/>
          </a:xfrm>
          <a:prstGeom prst="rect">
            <a:avLst/>
          </a:prstGeom>
          <a:solidFill>
            <a:schemeClr val="bg1"/>
          </a:solidFill>
        </p:spPr>
        <p:txBody>
          <a:bodyPr wrap="square" rtlCol="0">
            <a:spAutoFit/>
          </a:bodyPr>
          <a:lstStyle/>
          <a:p>
            <a:pPr algn="ctr"/>
            <a:r>
              <a:rPr lang="en-IL" sz="2000" dirty="0"/>
              <a:t>Challenger</a:t>
            </a:r>
          </a:p>
        </p:txBody>
      </p:sp>
    </p:spTree>
    <p:extLst>
      <p:ext uri="{BB962C8B-B14F-4D97-AF65-F5344CB8AC3E}">
        <p14:creationId xmlns:p14="http://schemas.microsoft.com/office/powerpoint/2010/main" val="15159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8"/>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6"/>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23"/>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23" grpId="0"/>
      <p:bldP spid="23" grpId="1"/>
      <p:bldP spid="29" grpId="0" animBg="1"/>
      <p:bldP spid="30" grpId="0" animBg="1"/>
      <p:bldP spid="33" grpId="0"/>
      <p:bldP spid="34" grpId="0"/>
      <p:bldP spid="36" grpId="0"/>
      <p:bldP spid="37" grpId="0"/>
      <p:bldP spid="38" grpId="0"/>
      <p:bldP spid="41" grpId="0" animBg="1"/>
      <p:bldP spid="46" grpId="0"/>
      <p:bldP spid="47" grpId="0" animBg="1"/>
      <p:bldP spid="51" grpId="0"/>
      <p:bldP spid="52" grpId="0"/>
      <p:bldP spid="53" grpId="0"/>
      <p:bldP spid="59" grpId="0"/>
      <p:bldP spid="3" grpId="0"/>
      <p:bldP spid="14" grpId="0" animBg="1"/>
      <p:bldP spid="19" grpId="0" animBg="1"/>
    </p:bldLst>
  </p:timing>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980E6-19C7-BE3E-D3E5-5742F9C2D7BC}"/>
              </a:ext>
            </a:extLst>
          </p:cNvPr>
          <p:cNvSpPr>
            <a:spLocks noGrp="1"/>
          </p:cNvSpPr>
          <p:nvPr>
            <p:ph type="title"/>
          </p:nvPr>
        </p:nvSpPr>
        <p:spPr/>
        <p:txBody>
          <a:bodyPr/>
          <a:lstStyle/>
          <a:p>
            <a:pPr algn="ctr"/>
            <a:r>
              <a:rPr lang="en-IL" dirty="0"/>
              <a:t>Important challenge distributions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9A23A1C-40BD-4DF9-544D-AAFAE90BB227}"/>
                  </a:ext>
                </a:extLst>
              </p:cNvPr>
              <p:cNvSpPr>
                <a:spLocks noGrp="1"/>
              </p:cNvSpPr>
              <p:nvPr>
                <p:ph idx="1"/>
              </p:nvPr>
            </p:nvSpPr>
            <p:spPr>
              <a:xfrm>
                <a:off x="838200" y="2297113"/>
                <a:ext cx="10515600" cy="4351338"/>
              </a:xfrm>
            </p:spPr>
            <p:txBody>
              <a:bodyPr/>
              <a:lstStyle/>
              <a:p>
                <a14:m>
                  <m:oMath xmlns:m="http://schemas.openxmlformats.org/officeDocument/2006/math">
                    <m:r>
                      <a:rPr lang="en-US" b="0" i="1" smtClean="0">
                        <a:latin typeface="Cambria Math" panose="02040503050406030204" pitchFamily="18" charset="0"/>
                      </a:rPr>
                      <m:t>𝐷</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𝐼𝑛𝑑</m:t>
                        </m:r>
                      </m:sub>
                    </m:sSub>
                    <m:r>
                      <a:rPr lang="en-US" b="0" i="0" smtClean="0">
                        <a:latin typeface="Cambria Math" panose="02040503050406030204" pitchFamily="18" charset="0"/>
                      </a:rPr>
                      <m:t>:</m:t>
                    </m:r>
                  </m:oMath>
                </a14:m>
                <a:r>
                  <a:rPr lang="en-IL" dirty="0"/>
                  <a:t>       </a:t>
                </a:r>
                <a14:m>
                  <m:oMath xmlns:m="http://schemas.openxmlformats.org/officeDocument/2006/math">
                    <m:sSub>
                      <m:sSubPr>
                        <m:ctrlPr>
                          <a:rPr lang="en-US" b="0" i="1" smtClean="0">
                            <a:latin typeface="Cambria Math" panose="02040503050406030204" pitchFamily="18" charset="0"/>
                          </a:rPr>
                        </m:ctrlPr>
                      </m:sSubPr>
                      <m:e>
                        <m:r>
                          <a:rPr lang="en-US" b="0" i="0" smtClean="0">
                            <a:latin typeface="Cambria Math" panose="02040503050406030204" pitchFamily="18" charset="0"/>
                          </a:rPr>
                          <m:t>(</m:t>
                        </m:r>
                        <m:r>
                          <m:rPr>
                            <m:sty m:val="p"/>
                          </m:rPr>
                          <a:rPr lang="en-US" b="0" i="0" smtClean="0">
                            <a:latin typeface="Cambria Math" panose="02040503050406030204" pitchFamily="18" charset="0"/>
                          </a:rPr>
                          <m:t>x</m:t>
                        </m:r>
                      </m:e>
                      <m:sub>
                        <m:r>
                          <m:rPr>
                            <m:sty m:val="p"/>
                          </m:rPr>
                          <a:rPr lang="en-US" b="0" i="0" smtClean="0">
                            <a:latin typeface="Cambria Math" panose="02040503050406030204" pitchFamily="18" charset="0"/>
                          </a:rPr>
                          <m:t>B</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𝐶</m:t>
                        </m:r>
                      </m:sub>
                    </m:sSub>
                    <m:r>
                      <a:rPr lang="en-US" b="0" i="1" smtClean="0">
                        <a:latin typeface="Cambria Math" panose="02040503050406030204" pitchFamily="18" charset="0"/>
                      </a:rPr>
                      <m:t>) </m:t>
                    </m:r>
                  </m:oMath>
                </a14:m>
                <a:r>
                  <a:rPr lang="en-US" b="0" i="0" dirty="0">
                    <a:latin typeface="+mj-lt"/>
                  </a:rPr>
                  <a:t>where</a:t>
                </a:r>
                <a14:m>
                  <m:oMath xmlns:m="http://schemas.openxmlformats.org/officeDocument/2006/math">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𝐵</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𝐵</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𝐶</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𝐶</m:t>
                        </m:r>
                      </m:sub>
                    </m:sSub>
                  </m:oMath>
                </a14:m>
                <a:r>
                  <a:rPr lang="en-IL" dirty="0"/>
                  <a:t>.</a:t>
                </a:r>
              </a:p>
              <a:p>
                <a:endParaRPr lang="en-IL" dirty="0"/>
              </a:p>
              <a:p>
                <a:endParaRPr lang="en-IL" dirty="0"/>
              </a:p>
              <a:p>
                <a:endParaRPr lang="en-IL" dirty="0"/>
              </a:p>
              <a:p>
                <a14:m>
                  <m:oMath xmlns:m="http://schemas.openxmlformats.org/officeDocument/2006/math">
                    <m:r>
                      <a:rPr lang="en-US" b="0" i="1" smtClean="0">
                        <a:latin typeface="Cambria Math" panose="02040503050406030204" pitchFamily="18" charset="0"/>
                      </a:rPr>
                      <m:t>𝐷</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𝐼𝑑𝑒𝑛𝑡𝑖𝑐𝑎𝑙</m:t>
                        </m:r>
                      </m:sub>
                    </m:sSub>
                    <m:r>
                      <a:rPr lang="en-US" b="0" i="0" smtClean="0">
                        <a:latin typeface="Cambria Math" panose="02040503050406030204" pitchFamily="18" charset="0"/>
                      </a:rPr>
                      <m:t>:</m:t>
                    </m:r>
                  </m:oMath>
                </a14:m>
                <a:r>
                  <a:rPr lang="en-IL" dirty="0"/>
                  <a:t>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𝑥</m:t>
                        </m:r>
                      </m:e>
                    </m:d>
                    <m:r>
                      <a:rPr lang="en-US" b="0" i="1" smtClean="0">
                        <a:latin typeface="Cambria Math" panose="02040503050406030204" pitchFamily="18" charset="0"/>
                      </a:rPr>
                      <m:t> </m:t>
                    </m:r>
                  </m:oMath>
                </a14:m>
                <a:r>
                  <a:rPr lang="en-US" b="0" i="0" dirty="0">
                    <a:latin typeface="+mj-lt"/>
                  </a:rPr>
                  <a:t>where</a:t>
                </a:r>
                <a14:m>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𝐷</m:t>
                    </m:r>
                    <m:r>
                      <a:rPr lang="en-US" b="0" i="1" smtClean="0">
                        <a:latin typeface="Cambria Math" panose="02040503050406030204" pitchFamily="18" charset="0"/>
                      </a:rPr>
                      <m:t>′</m:t>
                    </m:r>
                  </m:oMath>
                </a14:m>
                <a:r>
                  <a:rPr lang="en-IL" dirty="0"/>
                  <a:t>.</a:t>
                </a:r>
              </a:p>
              <a:p>
                <a:endParaRPr lang="en-IL" dirty="0"/>
              </a:p>
            </p:txBody>
          </p:sp>
        </mc:Choice>
        <mc:Fallback xmlns="">
          <p:sp>
            <p:nvSpPr>
              <p:cNvPr id="3" name="Content Placeholder 2">
                <a:extLst>
                  <a:ext uri="{FF2B5EF4-FFF2-40B4-BE49-F238E27FC236}">
                    <a16:creationId xmlns:a16="http://schemas.microsoft.com/office/drawing/2014/main" id="{99A23A1C-40BD-4DF9-544D-AAFAE90BB227}"/>
                  </a:ext>
                </a:extLst>
              </p:cNvPr>
              <p:cNvSpPr>
                <a:spLocks noGrp="1" noRot="1" noChangeAspect="1" noMove="1" noResize="1" noEditPoints="1" noAdjustHandles="1" noChangeArrowheads="1" noChangeShapeType="1" noTextEdit="1"/>
              </p:cNvSpPr>
              <p:nvPr>
                <p:ph idx="1"/>
              </p:nvPr>
            </p:nvSpPr>
            <p:spPr>
              <a:xfrm>
                <a:off x="838200" y="2297113"/>
                <a:ext cx="10515600" cy="4351338"/>
              </a:xfrm>
              <a:blipFill>
                <a:blip r:embed="rId2"/>
                <a:stretch>
                  <a:fillRect t="-2381"/>
                </a:stretch>
              </a:blipFill>
            </p:spPr>
            <p:txBody>
              <a:bodyPr/>
              <a:lstStyle/>
              <a:p>
                <a:r>
                  <a:rPr lang="en-US">
                    <a:noFill/>
                  </a:rPr>
                  <a:t> </a:t>
                </a:r>
              </a:p>
            </p:txBody>
          </p:sp>
        </mc:Fallback>
      </mc:AlternateContent>
    </p:spTree>
    <p:extLst>
      <p:ext uri="{BB962C8B-B14F-4D97-AF65-F5344CB8AC3E}">
        <p14:creationId xmlns:p14="http://schemas.microsoft.com/office/powerpoint/2010/main" val="218583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3C7BF-A063-2321-5ECD-3B433F648030}"/>
              </a:ext>
            </a:extLst>
          </p:cNvPr>
          <p:cNvSpPr>
            <a:spLocks noGrp="1"/>
          </p:cNvSpPr>
          <p:nvPr>
            <p:ph type="title"/>
          </p:nvPr>
        </p:nvSpPr>
        <p:spPr/>
        <p:txBody>
          <a:bodyPr/>
          <a:lstStyle/>
          <a:p>
            <a:pPr algn="ctr"/>
            <a:r>
              <a:rPr lang="en-IL" dirty="0"/>
              <a:t>Feasibility of Quantum Copy-protection</a:t>
            </a:r>
          </a:p>
        </p:txBody>
      </p:sp>
      <p:sp>
        <p:nvSpPr>
          <p:cNvPr id="5" name="TextBox 4">
            <a:extLst>
              <a:ext uri="{FF2B5EF4-FFF2-40B4-BE49-F238E27FC236}">
                <a16:creationId xmlns:a16="http://schemas.microsoft.com/office/drawing/2014/main" id="{C6C2790C-9BC3-2305-CD98-7BCA2F5C85A8}"/>
              </a:ext>
            </a:extLst>
          </p:cNvPr>
          <p:cNvSpPr txBox="1"/>
          <p:nvPr/>
        </p:nvSpPr>
        <p:spPr>
          <a:xfrm>
            <a:off x="0" y="1871663"/>
            <a:ext cx="12191999" cy="2985433"/>
          </a:xfrm>
          <a:prstGeom prst="rect">
            <a:avLst/>
          </a:prstGeom>
          <a:noFill/>
        </p:spPr>
        <p:txBody>
          <a:bodyPr wrap="square" rtlCol="0">
            <a:spAutoFit/>
          </a:bodyPr>
          <a:lstStyle/>
          <a:p>
            <a:pPr marL="914400" lvl="1" indent="-457200">
              <a:buFont typeface="Arial" panose="020B0604020202020204" pitchFamily="34" charset="0"/>
              <a:buChar char="•"/>
            </a:pPr>
            <a:r>
              <a:rPr lang="en-IL" sz="2800" dirty="0"/>
              <a:t>Learnable function: trivially impossible</a:t>
            </a:r>
          </a:p>
          <a:p>
            <a:pPr marL="914400" lvl="1" indent="-457200">
              <a:buFont typeface="Arial" panose="020B0604020202020204" pitchFamily="34" charset="0"/>
              <a:buChar char="•"/>
            </a:pPr>
            <a:r>
              <a:rPr lang="en-IL" sz="2400" dirty="0"/>
              <a:t>[Ananth-LaPlaca’21]: </a:t>
            </a:r>
            <a:r>
              <a:rPr lang="en-IL" sz="2800" dirty="0"/>
              <a:t>Showed a class of unlearnable functions that cannot be copy-protected.</a:t>
            </a:r>
          </a:p>
          <a:p>
            <a:pPr marL="914400" lvl="1" indent="-457200">
              <a:buFont typeface="Arial" panose="020B0604020202020204" pitchFamily="34" charset="0"/>
              <a:buChar char="•"/>
            </a:pPr>
            <a:r>
              <a:rPr lang="en-IL" sz="2800" dirty="0"/>
              <a:t>Pseudorandom functions: </a:t>
            </a:r>
            <a:r>
              <a:rPr lang="en-IL" sz="2400" dirty="0"/>
              <a:t>[Coladangelo-Liu-Liu-Zhandry’22]</a:t>
            </a:r>
          </a:p>
          <a:p>
            <a:pPr marL="914400" lvl="1" indent="-457200">
              <a:buFont typeface="Arial" panose="020B0604020202020204" pitchFamily="34" charset="0"/>
              <a:buChar char="•"/>
            </a:pPr>
            <a:r>
              <a:rPr lang="en-IL" sz="2800" dirty="0"/>
              <a:t>Point functions: </a:t>
            </a:r>
            <a:r>
              <a:rPr lang="en-IL" sz="2400" dirty="0"/>
              <a:t>[Coladangelo-Majenz-Poremba’20, Ananth-Kaleoglu-Liu-Liu-Zhandry’22, Ananth-Kaleoglu-Liu’23].</a:t>
            </a:r>
          </a:p>
          <a:p>
            <a:pPr marL="914400" lvl="1" indent="-457200">
              <a:buFont typeface="Arial" panose="020B0604020202020204" pitchFamily="34" charset="0"/>
              <a:buChar char="•"/>
            </a:pPr>
            <a:endParaRPr lang="en-IL" sz="2400" dirty="0"/>
          </a:p>
        </p:txBody>
      </p:sp>
      <p:sp>
        <p:nvSpPr>
          <p:cNvPr id="3" name="Content Placeholder 2">
            <a:extLst>
              <a:ext uri="{FF2B5EF4-FFF2-40B4-BE49-F238E27FC236}">
                <a16:creationId xmlns:a16="http://schemas.microsoft.com/office/drawing/2014/main" id="{6E6F200F-402C-6B67-39D1-F5A29F16B3EB}"/>
              </a:ext>
            </a:extLst>
          </p:cNvPr>
          <p:cNvSpPr>
            <a:spLocks noGrp="1"/>
          </p:cNvSpPr>
          <p:nvPr>
            <p:ph idx="1"/>
          </p:nvPr>
        </p:nvSpPr>
        <p:spPr>
          <a:xfrm>
            <a:off x="1309255" y="5169689"/>
            <a:ext cx="10515600" cy="4351338"/>
          </a:xfrm>
        </p:spPr>
        <p:txBody>
          <a:bodyPr>
            <a:normAutofit/>
          </a:bodyPr>
          <a:lstStyle/>
          <a:p>
            <a:pPr marL="0" indent="0">
              <a:buNone/>
            </a:pPr>
            <a:r>
              <a:rPr lang="en-IL" sz="3200" dirty="0">
                <a:solidFill>
                  <a:srgbClr val="FF0000"/>
                </a:solidFill>
              </a:rPr>
              <a:t>Which classe</a:t>
            </a:r>
            <a:r>
              <a:rPr lang="en-GB" sz="3200" dirty="0">
                <a:solidFill>
                  <a:srgbClr val="FF0000"/>
                </a:solidFill>
              </a:rPr>
              <a:t>s of functionalities can be copy-protected?</a:t>
            </a:r>
            <a:endParaRPr lang="en-IL" sz="3200" dirty="0">
              <a:solidFill>
                <a:srgbClr val="FF0000"/>
              </a:solidFill>
            </a:endParaRPr>
          </a:p>
        </p:txBody>
      </p:sp>
    </p:spTree>
    <p:extLst>
      <p:ext uri="{BB962C8B-B14F-4D97-AF65-F5344CB8AC3E}">
        <p14:creationId xmlns:p14="http://schemas.microsoft.com/office/powerpoint/2010/main" val="160675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3C7BF-A063-2321-5ECD-3B433F648030}"/>
              </a:ext>
            </a:extLst>
          </p:cNvPr>
          <p:cNvSpPr>
            <a:spLocks noGrp="1"/>
          </p:cNvSpPr>
          <p:nvPr>
            <p:ph type="title"/>
          </p:nvPr>
        </p:nvSpPr>
        <p:spPr/>
        <p:txBody>
          <a:bodyPr/>
          <a:lstStyle/>
          <a:p>
            <a:pPr algn="ctr"/>
            <a:r>
              <a:rPr lang="en-IL" dirty="0"/>
              <a:t>Feasibility of Quantum Copy-protection</a:t>
            </a:r>
          </a:p>
        </p:txBody>
      </p:sp>
      <p:sp>
        <p:nvSpPr>
          <p:cNvPr id="4" name="Oval 3">
            <a:extLst>
              <a:ext uri="{FF2B5EF4-FFF2-40B4-BE49-F238E27FC236}">
                <a16:creationId xmlns:a16="http://schemas.microsoft.com/office/drawing/2014/main" id="{53ADF770-5DA9-8B90-B432-2166CE81C5BE}"/>
              </a:ext>
            </a:extLst>
          </p:cNvPr>
          <p:cNvSpPr/>
          <p:nvPr/>
        </p:nvSpPr>
        <p:spPr>
          <a:xfrm>
            <a:off x="171878" y="1250576"/>
            <a:ext cx="12020122" cy="5443776"/>
          </a:xfrm>
          <a:prstGeom prst="ellipse">
            <a:avLst/>
          </a:prstGeom>
          <a:solidFill>
            <a:schemeClr val="accent1">
              <a:alpha val="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dirty="0">
              <a:solidFill>
                <a:schemeClr val="tx1"/>
              </a:solidFill>
            </a:endParaRPr>
          </a:p>
        </p:txBody>
      </p:sp>
      <p:sp>
        <p:nvSpPr>
          <p:cNvPr id="6" name="Oval 5">
            <a:extLst>
              <a:ext uri="{FF2B5EF4-FFF2-40B4-BE49-F238E27FC236}">
                <a16:creationId xmlns:a16="http://schemas.microsoft.com/office/drawing/2014/main" id="{FB172692-52F9-E4E4-B258-E7E4563C538E}"/>
              </a:ext>
            </a:extLst>
          </p:cNvPr>
          <p:cNvSpPr/>
          <p:nvPr/>
        </p:nvSpPr>
        <p:spPr>
          <a:xfrm>
            <a:off x="410274" y="2891408"/>
            <a:ext cx="5482525" cy="292519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dirty="0"/>
          </a:p>
          <a:p>
            <a:pPr algn="ctr"/>
            <a:endParaRPr lang="en-IL" dirty="0"/>
          </a:p>
          <a:p>
            <a:pPr algn="ctr"/>
            <a:endParaRPr lang="en-IL" dirty="0"/>
          </a:p>
          <a:p>
            <a:pPr algn="ctr"/>
            <a:endParaRPr lang="en-IL" dirty="0"/>
          </a:p>
          <a:p>
            <a:pPr algn="ctr"/>
            <a:endParaRPr lang="en-IL" dirty="0"/>
          </a:p>
          <a:p>
            <a:pPr algn="ctr"/>
            <a:endParaRPr lang="en-IL" dirty="0"/>
          </a:p>
          <a:p>
            <a:pPr algn="ctr"/>
            <a:r>
              <a:rPr lang="en-IL" sz="3200" dirty="0">
                <a:solidFill>
                  <a:schemeClr val="tx1"/>
                </a:solidFill>
              </a:rPr>
              <a:t>Evasive functions</a:t>
            </a:r>
          </a:p>
        </p:txBody>
      </p:sp>
      <p:sp>
        <p:nvSpPr>
          <p:cNvPr id="7" name="Oval 6">
            <a:extLst>
              <a:ext uri="{FF2B5EF4-FFF2-40B4-BE49-F238E27FC236}">
                <a16:creationId xmlns:a16="http://schemas.microsoft.com/office/drawing/2014/main" id="{0730D92D-7C74-DD21-799E-8E1EE89A2EA3}"/>
              </a:ext>
            </a:extLst>
          </p:cNvPr>
          <p:cNvSpPr/>
          <p:nvPr/>
        </p:nvSpPr>
        <p:spPr>
          <a:xfrm>
            <a:off x="4443494" y="1368293"/>
            <a:ext cx="3227306" cy="1497716"/>
          </a:xfrm>
          <a:prstGeom prst="ellipse">
            <a:avLst/>
          </a:prstGeom>
          <a:solidFill>
            <a:srgbClr val="CB7C8B"/>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400" dirty="0"/>
              <a:t>Learnable functionalities</a:t>
            </a:r>
          </a:p>
        </p:txBody>
      </p:sp>
      <p:sp>
        <p:nvSpPr>
          <p:cNvPr id="8" name="Oval 7">
            <a:extLst>
              <a:ext uri="{FF2B5EF4-FFF2-40B4-BE49-F238E27FC236}">
                <a16:creationId xmlns:a16="http://schemas.microsoft.com/office/drawing/2014/main" id="{2EE5E4A7-3CD8-B18E-0E73-7D431592D9D9}"/>
              </a:ext>
            </a:extLst>
          </p:cNvPr>
          <p:cNvSpPr/>
          <p:nvPr/>
        </p:nvSpPr>
        <p:spPr>
          <a:xfrm>
            <a:off x="3966706" y="3356884"/>
            <a:ext cx="216928" cy="221061"/>
          </a:xfrm>
          <a:prstGeom prst="ellipse">
            <a:avLst/>
          </a:prstGeom>
          <a:solidFill>
            <a:srgbClr val="CB7C8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sz="2400" dirty="0"/>
          </a:p>
        </p:txBody>
      </p:sp>
      <p:sp>
        <p:nvSpPr>
          <p:cNvPr id="9" name="Rectangle 8">
            <a:extLst>
              <a:ext uri="{FF2B5EF4-FFF2-40B4-BE49-F238E27FC236}">
                <a16:creationId xmlns:a16="http://schemas.microsoft.com/office/drawing/2014/main" id="{0F4FB63C-E926-0F39-2369-3D0B8B49D9AD}"/>
              </a:ext>
            </a:extLst>
          </p:cNvPr>
          <p:cNvSpPr/>
          <p:nvPr/>
        </p:nvSpPr>
        <p:spPr>
          <a:xfrm>
            <a:off x="174458" y="1390170"/>
            <a:ext cx="259495" cy="249345"/>
          </a:xfrm>
          <a:prstGeom prst="rect">
            <a:avLst/>
          </a:prstGeom>
          <a:solidFill>
            <a:srgbClr val="CB7C8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0" name="Rectangle 9">
            <a:extLst>
              <a:ext uri="{FF2B5EF4-FFF2-40B4-BE49-F238E27FC236}">
                <a16:creationId xmlns:a16="http://schemas.microsoft.com/office/drawing/2014/main" id="{BE111156-232C-3C3B-B8D5-9F90592AC162}"/>
              </a:ext>
            </a:extLst>
          </p:cNvPr>
          <p:cNvSpPr/>
          <p:nvPr/>
        </p:nvSpPr>
        <p:spPr>
          <a:xfrm>
            <a:off x="171878" y="1790540"/>
            <a:ext cx="259495" cy="24934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1" name="TextBox 10">
            <a:extLst>
              <a:ext uri="{FF2B5EF4-FFF2-40B4-BE49-F238E27FC236}">
                <a16:creationId xmlns:a16="http://schemas.microsoft.com/office/drawing/2014/main" id="{8216626B-19F3-9D2C-DB3B-E0FE4E3A9BE8}"/>
              </a:ext>
            </a:extLst>
          </p:cNvPr>
          <p:cNvSpPr txBox="1"/>
          <p:nvPr/>
        </p:nvSpPr>
        <p:spPr>
          <a:xfrm>
            <a:off x="390908" y="1316873"/>
            <a:ext cx="1729400" cy="461665"/>
          </a:xfrm>
          <a:prstGeom prst="rect">
            <a:avLst/>
          </a:prstGeom>
          <a:noFill/>
        </p:spPr>
        <p:txBody>
          <a:bodyPr wrap="square" rtlCol="0">
            <a:spAutoFit/>
          </a:bodyPr>
          <a:lstStyle/>
          <a:p>
            <a:r>
              <a:rPr lang="en-IL" sz="2400" dirty="0"/>
              <a:t>Impossible</a:t>
            </a:r>
          </a:p>
        </p:txBody>
      </p:sp>
      <p:sp>
        <p:nvSpPr>
          <p:cNvPr id="12" name="TextBox 11">
            <a:extLst>
              <a:ext uri="{FF2B5EF4-FFF2-40B4-BE49-F238E27FC236}">
                <a16:creationId xmlns:a16="http://schemas.microsoft.com/office/drawing/2014/main" id="{F843A194-F688-81B6-A63E-9ABC3EFF9FE2}"/>
              </a:ext>
            </a:extLst>
          </p:cNvPr>
          <p:cNvSpPr txBox="1"/>
          <p:nvPr/>
        </p:nvSpPr>
        <p:spPr>
          <a:xfrm>
            <a:off x="383756" y="1706438"/>
            <a:ext cx="1353734" cy="461665"/>
          </a:xfrm>
          <a:prstGeom prst="rect">
            <a:avLst/>
          </a:prstGeom>
          <a:noFill/>
        </p:spPr>
        <p:txBody>
          <a:bodyPr wrap="square" rtlCol="0">
            <a:spAutoFit/>
          </a:bodyPr>
          <a:lstStyle/>
          <a:p>
            <a:r>
              <a:rPr lang="en-IL" sz="2400" dirty="0"/>
              <a:t>Possible</a:t>
            </a:r>
          </a:p>
        </p:txBody>
      </p:sp>
      <p:sp>
        <p:nvSpPr>
          <p:cNvPr id="13" name="Oval 12">
            <a:extLst>
              <a:ext uri="{FF2B5EF4-FFF2-40B4-BE49-F238E27FC236}">
                <a16:creationId xmlns:a16="http://schemas.microsoft.com/office/drawing/2014/main" id="{EF35F4F1-ADC2-4947-46DD-DD529639DAB9}"/>
              </a:ext>
            </a:extLst>
          </p:cNvPr>
          <p:cNvSpPr/>
          <p:nvPr/>
        </p:nvSpPr>
        <p:spPr>
          <a:xfrm>
            <a:off x="1511025" y="3728847"/>
            <a:ext cx="216929" cy="224235"/>
          </a:xfrm>
          <a:prstGeom prst="ellips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effectLst/>
                <a:latin typeface="TimesNewRomanPSMT"/>
              </a:rPr>
              <a:t> </a:t>
            </a:r>
            <a:endParaRPr lang="en-GB" sz="1600" dirty="0">
              <a:effectLst/>
            </a:endParaRPr>
          </a:p>
        </p:txBody>
      </p:sp>
      <p:sp>
        <p:nvSpPr>
          <p:cNvPr id="3" name="Content Placeholder 2">
            <a:extLst>
              <a:ext uri="{FF2B5EF4-FFF2-40B4-BE49-F238E27FC236}">
                <a16:creationId xmlns:a16="http://schemas.microsoft.com/office/drawing/2014/main" id="{6E6F200F-402C-6B67-39D1-F5A29F16B3EB}"/>
              </a:ext>
            </a:extLst>
          </p:cNvPr>
          <p:cNvSpPr>
            <a:spLocks noGrp="1"/>
          </p:cNvSpPr>
          <p:nvPr>
            <p:ph idx="1"/>
          </p:nvPr>
        </p:nvSpPr>
        <p:spPr>
          <a:xfrm>
            <a:off x="0" y="6031138"/>
            <a:ext cx="12020122" cy="1084037"/>
          </a:xfrm>
        </p:spPr>
        <p:txBody>
          <a:bodyPr>
            <a:normAutofit/>
          </a:bodyPr>
          <a:lstStyle/>
          <a:p>
            <a:pPr marL="0" indent="0">
              <a:buNone/>
            </a:pPr>
            <a:r>
              <a:rPr lang="en-IL" sz="3600" dirty="0">
                <a:solidFill>
                  <a:srgbClr val="FF0000"/>
                </a:solidFill>
              </a:rPr>
              <a:t>Which classe</a:t>
            </a:r>
            <a:r>
              <a:rPr lang="en-GB" sz="3600" dirty="0">
                <a:solidFill>
                  <a:srgbClr val="FF0000"/>
                </a:solidFill>
              </a:rPr>
              <a:t>s of functionalities can be copy-protected?</a:t>
            </a:r>
            <a:endParaRPr lang="en-IL" sz="3600" dirty="0">
              <a:solidFill>
                <a:srgbClr val="FF0000"/>
              </a:solidFill>
            </a:endParaRPr>
          </a:p>
        </p:txBody>
      </p:sp>
      <p:sp>
        <p:nvSpPr>
          <p:cNvPr id="5" name="TextBox 4">
            <a:extLst>
              <a:ext uri="{FF2B5EF4-FFF2-40B4-BE49-F238E27FC236}">
                <a16:creationId xmlns:a16="http://schemas.microsoft.com/office/drawing/2014/main" id="{F75B7D1B-63BA-AC45-0F7C-CEA06488D870}"/>
              </a:ext>
            </a:extLst>
          </p:cNvPr>
          <p:cNvSpPr txBox="1"/>
          <p:nvPr/>
        </p:nvSpPr>
        <p:spPr>
          <a:xfrm>
            <a:off x="3177885" y="3577946"/>
            <a:ext cx="1779334" cy="584775"/>
          </a:xfrm>
          <a:prstGeom prst="rect">
            <a:avLst/>
          </a:prstGeom>
          <a:noFill/>
        </p:spPr>
        <p:txBody>
          <a:bodyPr wrap="square" rtlCol="0">
            <a:spAutoFit/>
          </a:bodyPr>
          <a:lstStyle/>
          <a:p>
            <a:pPr algn="ctr"/>
            <a:r>
              <a:rPr lang="en-IL" sz="1600" dirty="0"/>
              <a:t>[Ananth-LaPlaca’21]</a:t>
            </a:r>
            <a:endParaRPr lang="en-IL" sz="2400" dirty="0"/>
          </a:p>
        </p:txBody>
      </p:sp>
      <p:sp>
        <p:nvSpPr>
          <p:cNvPr id="16" name="TextBox 15">
            <a:extLst>
              <a:ext uri="{FF2B5EF4-FFF2-40B4-BE49-F238E27FC236}">
                <a16:creationId xmlns:a16="http://schemas.microsoft.com/office/drawing/2014/main" id="{EE7D5AE2-8761-F56E-2E7B-FF5F820D72AC}"/>
              </a:ext>
            </a:extLst>
          </p:cNvPr>
          <p:cNvSpPr txBox="1"/>
          <p:nvPr/>
        </p:nvSpPr>
        <p:spPr>
          <a:xfrm>
            <a:off x="449061" y="3889679"/>
            <a:ext cx="2582374" cy="707886"/>
          </a:xfrm>
          <a:prstGeom prst="rect">
            <a:avLst/>
          </a:prstGeom>
          <a:noFill/>
        </p:spPr>
        <p:txBody>
          <a:bodyPr wrap="none" rtlCol="0">
            <a:spAutoFit/>
          </a:bodyPr>
          <a:lstStyle/>
          <a:p>
            <a:pPr algn="ctr"/>
            <a:r>
              <a:rPr lang="en-IL" sz="2400" dirty="0"/>
              <a:t>Point functions</a:t>
            </a:r>
          </a:p>
          <a:p>
            <a:pPr algn="ctr"/>
            <a:r>
              <a:rPr lang="en-IL" sz="1600" dirty="0"/>
              <a:t>[</a:t>
            </a:r>
            <a:r>
              <a:rPr lang="en-GB" sz="1600" dirty="0">
                <a:effectLst/>
                <a:latin typeface="TimesNewRomanPSMT"/>
              </a:rPr>
              <a:t>Chevalier-Hermouet-Vu’23]</a:t>
            </a:r>
            <a:endParaRPr lang="en-IL" sz="1600" dirty="0"/>
          </a:p>
        </p:txBody>
      </p:sp>
      <p:sp>
        <p:nvSpPr>
          <p:cNvPr id="20" name="Oval 19">
            <a:extLst>
              <a:ext uri="{FF2B5EF4-FFF2-40B4-BE49-F238E27FC236}">
                <a16:creationId xmlns:a16="http://schemas.microsoft.com/office/drawing/2014/main" id="{9F24F505-AC5A-25EC-ED60-04AB0DD5E664}"/>
              </a:ext>
            </a:extLst>
          </p:cNvPr>
          <p:cNvSpPr/>
          <p:nvPr/>
        </p:nvSpPr>
        <p:spPr>
          <a:xfrm>
            <a:off x="7670800" y="3650598"/>
            <a:ext cx="477185" cy="42065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sz="1600" dirty="0"/>
          </a:p>
        </p:txBody>
      </p:sp>
      <p:sp>
        <p:nvSpPr>
          <p:cNvPr id="21" name="Oval 20">
            <a:extLst>
              <a:ext uri="{FF2B5EF4-FFF2-40B4-BE49-F238E27FC236}">
                <a16:creationId xmlns:a16="http://schemas.microsoft.com/office/drawing/2014/main" id="{620A88E8-0FFF-6BD6-DE3F-31E520FDB94C}"/>
              </a:ext>
            </a:extLst>
          </p:cNvPr>
          <p:cNvSpPr/>
          <p:nvPr/>
        </p:nvSpPr>
        <p:spPr>
          <a:xfrm>
            <a:off x="9669710" y="3104661"/>
            <a:ext cx="339708" cy="31173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sz="2400" dirty="0"/>
          </a:p>
        </p:txBody>
      </p:sp>
      <p:sp>
        <p:nvSpPr>
          <p:cNvPr id="22" name="TextBox 21">
            <a:extLst>
              <a:ext uri="{FF2B5EF4-FFF2-40B4-BE49-F238E27FC236}">
                <a16:creationId xmlns:a16="http://schemas.microsoft.com/office/drawing/2014/main" id="{18DF6A79-A427-4F77-C44D-ABA1CDACAC9F}"/>
              </a:ext>
            </a:extLst>
          </p:cNvPr>
          <p:cNvSpPr txBox="1"/>
          <p:nvPr/>
        </p:nvSpPr>
        <p:spPr>
          <a:xfrm>
            <a:off x="6350311" y="4022506"/>
            <a:ext cx="3118161" cy="1446550"/>
          </a:xfrm>
          <a:prstGeom prst="rect">
            <a:avLst/>
          </a:prstGeom>
          <a:noFill/>
        </p:spPr>
        <p:txBody>
          <a:bodyPr wrap="square">
            <a:spAutoFit/>
          </a:bodyPr>
          <a:lstStyle/>
          <a:p>
            <a:pPr algn="ctr"/>
            <a:r>
              <a:rPr lang="en-IL" sz="2400" dirty="0">
                <a:solidFill>
                  <a:schemeClr val="tx1"/>
                </a:solidFill>
              </a:rPr>
              <a:t>PRFs, </a:t>
            </a:r>
          </a:p>
          <a:p>
            <a:pPr algn="ctr"/>
            <a:r>
              <a:rPr lang="en-IL" sz="2400" dirty="0">
                <a:solidFill>
                  <a:schemeClr val="tx1"/>
                </a:solidFill>
              </a:rPr>
              <a:t>Decryption functionalities</a:t>
            </a:r>
          </a:p>
          <a:p>
            <a:pPr algn="ctr"/>
            <a:r>
              <a:rPr lang="en-IL" sz="1600" dirty="0">
                <a:solidFill>
                  <a:schemeClr val="tx1"/>
                </a:solidFill>
              </a:rPr>
              <a:t>[Coladangelo et al 21]</a:t>
            </a:r>
            <a:endParaRPr lang="en-IL" sz="2400" dirty="0">
              <a:solidFill>
                <a:schemeClr val="tx1"/>
              </a:solidFill>
            </a:endParaRPr>
          </a:p>
        </p:txBody>
      </p:sp>
      <p:sp>
        <p:nvSpPr>
          <p:cNvPr id="23" name="TextBox 22">
            <a:extLst>
              <a:ext uri="{FF2B5EF4-FFF2-40B4-BE49-F238E27FC236}">
                <a16:creationId xmlns:a16="http://schemas.microsoft.com/office/drawing/2014/main" id="{62A16537-36A1-1153-2BCD-30FBBD6522A4}"/>
              </a:ext>
            </a:extLst>
          </p:cNvPr>
          <p:cNvSpPr txBox="1"/>
          <p:nvPr/>
        </p:nvSpPr>
        <p:spPr>
          <a:xfrm>
            <a:off x="8450337" y="3343998"/>
            <a:ext cx="3118161" cy="707886"/>
          </a:xfrm>
          <a:prstGeom prst="rect">
            <a:avLst/>
          </a:prstGeom>
          <a:noFill/>
        </p:spPr>
        <p:txBody>
          <a:bodyPr wrap="none" rtlCol="0">
            <a:spAutoFit/>
          </a:bodyPr>
          <a:lstStyle/>
          <a:p>
            <a:pPr algn="ctr"/>
            <a:r>
              <a:rPr lang="en-IL" sz="2400" dirty="0"/>
              <a:t>Signing functionalities</a:t>
            </a:r>
          </a:p>
          <a:p>
            <a:pPr lvl="1" algn="ctr"/>
            <a:r>
              <a:rPr lang="en-IL" sz="1600" dirty="0"/>
              <a:t>[Liu-Liu-Qian-Zhandry’22]</a:t>
            </a:r>
            <a:endParaRPr lang="en-IL" sz="2400" dirty="0"/>
          </a:p>
        </p:txBody>
      </p:sp>
    </p:spTree>
    <p:extLst>
      <p:ext uri="{BB962C8B-B14F-4D97-AF65-F5344CB8AC3E}">
        <p14:creationId xmlns:p14="http://schemas.microsoft.com/office/powerpoint/2010/main" val="143304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3" grpId="0" animBg="1"/>
      <p:bldP spid="3" grpId="0" build="p"/>
      <p:bldP spid="5" grpId="0"/>
      <p:bldP spid="16" grpId="0"/>
      <p:bldP spid="20" grpId="0" animBg="1"/>
      <p:bldP spid="21" grpId="0" animBg="1"/>
      <p:bldP spid="22" grpId="0"/>
      <p:bldP spid="23" grpId="0"/>
    </p:bldLst>
  </p:timing>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8F73A-8691-14C0-437C-B4ADC6AFB393}"/>
              </a:ext>
            </a:extLst>
          </p:cNvPr>
          <p:cNvSpPr>
            <a:spLocks noGrp="1"/>
          </p:cNvSpPr>
          <p:nvPr>
            <p:ph type="title"/>
          </p:nvPr>
        </p:nvSpPr>
        <p:spPr>
          <a:xfrm>
            <a:off x="838200" y="193670"/>
            <a:ext cx="10515600" cy="1325563"/>
          </a:xfrm>
        </p:spPr>
        <p:txBody>
          <a:bodyPr/>
          <a:lstStyle/>
          <a:p>
            <a:pPr algn="ctr"/>
            <a:r>
              <a:rPr lang="en-IL" dirty="0"/>
              <a:t>Unclonable Encryption (Syntax)</a:t>
            </a:r>
            <a:br>
              <a:rPr lang="en-IL" dirty="0"/>
            </a:br>
            <a:r>
              <a:rPr lang="en-IL" sz="2000" dirty="0"/>
              <a:t>Broadbent-Lord’19</a:t>
            </a:r>
            <a:endParaRPr lang="en-IL" dirty="0"/>
          </a:p>
        </p:txBody>
      </p:sp>
      <p:pic>
        <p:nvPicPr>
          <p:cNvPr id="7" name="Graphic 6" descr="User">
            <a:extLst>
              <a:ext uri="{FF2B5EF4-FFF2-40B4-BE49-F238E27FC236}">
                <a16:creationId xmlns:a16="http://schemas.microsoft.com/office/drawing/2014/main" id="{B1D3A0B8-2D86-23F9-5812-A45D42C548E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60286" y="2881126"/>
            <a:ext cx="1069822" cy="1291975"/>
          </a:xfrm>
          <a:prstGeom prst="rect">
            <a:avLst/>
          </a:prstGeom>
        </p:spPr>
      </p:pic>
      <p:sp>
        <p:nvSpPr>
          <p:cNvPr id="12" name="Right Arrow 11">
            <a:extLst>
              <a:ext uri="{FF2B5EF4-FFF2-40B4-BE49-F238E27FC236}">
                <a16:creationId xmlns:a16="http://schemas.microsoft.com/office/drawing/2014/main" id="{D5609E91-5551-2D32-DA9C-3A6E34ACE9B5}"/>
              </a:ext>
            </a:extLst>
          </p:cNvPr>
          <p:cNvSpPr/>
          <p:nvPr/>
        </p:nvSpPr>
        <p:spPr>
          <a:xfrm>
            <a:off x="3228975" y="3418821"/>
            <a:ext cx="2400300" cy="2394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73D1861-BFE1-19F3-5CD9-76DC2EB4A4CB}"/>
                  </a:ext>
                </a:extLst>
              </p:cNvPr>
              <p:cNvSpPr txBox="1"/>
              <p:nvPr/>
            </p:nvSpPr>
            <p:spPr>
              <a:xfrm>
                <a:off x="3471057" y="2987934"/>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𝑐</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𝑚</m:t>
                          </m:r>
                        </m:sub>
                      </m:sSub>
                      <m:r>
                        <a:rPr lang="en-US" sz="2800" b="0" i="1" dirty="0" smtClean="0">
                          <a:latin typeface="Cambria Math" panose="02040503050406030204" pitchFamily="18" charset="0"/>
                          <a:ea typeface="+mn-lt"/>
                          <a:cs typeface="+mn-lt"/>
                        </a:rPr>
                        <m:t>⟩</m:t>
                      </m:r>
                    </m:oMath>
                  </m:oMathPara>
                </a14:m>
                <a:endParaRPr lang="en-IL" sz="2800" dirty="0"/>
              </a:p>
            </p:txBody>
          </p:sp>
        </mc:Choice>
        <mc:Fallback xmlns="">
          <p:sp>
            <p:nvSpPr>
              <p:cNvPr id="13" name="TextBox 12">
                <a:extLst>
                  <a:ext uri="{FF2B5EF4-FFF2-40B4-BE49-F238E27FC236}">
                    <a16:creationId xmlns:a16="http://schemas.microsoft.com/office/drawing/2014/main" id="{C73D1861-BFE1-19F3-5CD9-76DC2EB4A4CB}"/>
                  </a:ext>
                </a:extLst>
              </p:cNvPr>
              <p:cNvSpPr txBox="1">
                <a:spLocks noRot="1" noChangeAspect="1" noMove="1" noResize="1" noEditPoints="1" noAdjustHandles="1" noChangeArrowheads="1" noChangeShapeType="1" noTextEdit="1"/>
              </p:cNvSpPr>
              <p:nvPr/>
            </p:nvSpPr>
            <p:spPr>
              <a:xfrm>
                <a:off x="3471057" y="2987934"/>
                <a:ext cx="1771651" cy="43088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0C5FD5A-AA45-3D90-09DF-D3696869BF05}"/>
                  </a:ext>
                </a:extLst>
              </p:cNvPr>
              <p:cNvSpPr txBox="1"/>
              <p:nvPr/>
            </p:nvSpPr>
            <p:spPr>
              <a:xfrm>
                <a:off x="4029075" y="4089136"/>
                <a:ext cx="3543300" cy="584775"/>
              </a:xfrm>
              <a:prstGeom prst="rect">
                <a:avLst/>
              </a:prstGeom>
              <a:noFill/>
            </p:spPr>
            <p:txBody>
              <a:bodyPr wrap="square" rtlCol="0">
                <a:spAutoFit/>
              </a:bodyPr>
              <a:lstStyle/>
              <a:p>
                <a:pPr algn="ctr"/>
                <a14:m>
                  <m:oMath xmlns:m="http://schemas.openxmlformats.org/officeDocument/2006/math">
                    <m:r>
                      <m:rPr>
                        <m:sty m:val="p"/>
                      </m:rPr>
                      <a:rPr lang="en-US" sz="3200" b="0" i="0" smtClean="0">
                        <a:latin typeface="Cambria Math" panose="02040503050406030204" pitchFamily="18" charset="0"/>
                      </a:rPr>
                      <m:t>Dec</m:t>
                    </m:r>
                    <m:r>
                      <a:rPr lang="en-IL" sz="3200" i="0" smtClean="0">
                        <a:latin typeface="Cambria Math" panose="02040503050406030204" pitchFamily="18" charset="0"/>
                      </a:rPr>
                      <m:t> </m:t>
                    </m:r>
                  </m:oMath>
                </a14:m>
                <a:r>
                  <a:rPr lang="en-IL" sz="3200" dirty="0"/>
                  <a:t>(</a:t>
                </a:r>
                <a14:m>
                  <m:oMath xmlns:m="http://schemas.openxmlformats.org/officeDocument/2006/math">
                    <m:r>
                      <m:rPr>
                        <m:sty m:val="p"/>
                      </m:rPr>
                      <a:rPr lang="en-US" sz="3200" b="0" i="0" smtClean="0">
                        <a:latin typeface="Cambria Math" panose="02040503050406030204" pitchFamily="18" charset="0"/>
                      </a:rPr>
                      <m:t>k</m:t>
                    </m:r>
                    <m:r>
                      <a:rPr lang="en-US" sz="3200" b="0" i="0" smtClean="0">
                        <a:latin typeface="Cambria Math" panose="02040503050406030204" pitchFamily="18" charset="0"/>
                      </a:rPr>
                      <m:t>,</m:t>
                    </m:r>
                    <m:d>
                      <m:dPr>
                        <m:begChr m:val="|"/>
                        <m:endChr m:val="⟩"/>
                        <m:ctrlPr>
                          <a:rPr lang="en-US" sz="3200" b="0" i="1" smtClean="0">
                            <a:latin typeface="Cambria Math" panose="02040503050406030204" pitchFamily="18" charset="0"/>
                          </a:rPr>
                        </m:ctrlPr>
                      </m:dPr>
                      <m:e>
                        <m:r>
                          <a:rPr lang="en-US" sz="3200" b="0" i="1" smtClean="0">
                            <a:latin typeface="Cambria Math" panose="02040503050406030204" pitchFamily="18" charset="0"/>
                          </a:rPr>
                          <m:t>𝑐</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𝑡</m:t>
                            </m:r>
                          </m:e>
                          <m:sub>
                            <m:r>
                              <a:rPr lang="en-US" sz="3200" b="0" i="1" smtClean="0">
                                <a:latin typeface="Cambria Math" panose="02040503050406030204" pitchFamily="18" charset="0"/>
                              </a:rPr>
                              <m:t>𝑚</m:t>
                            </m:r>
                          </m:sub>
                        </m:sSub>
                      </m:e>
                    </m:d>
                  </m:oMath>
                </a14:m>
                <a:r>
                  <a:rPr lang="en-IL" sz="3200" dirty="0"/>
                  <a:t>)</a:t>
                </a:r>
              </a:p>
            </p:txBody>
          </p:sp>
        </mc:Choice>
        <mc:Fallback xmlns="">
          <p:sp>
            <p:nvSpPr>
              <p:cNvPr id="16" name="TextBox 15">
                <a:extLst>
                  <a:ext uri="{FF2B5EF4-FFF2-40B4-BE49-F238E27FC236}">
                    <a16:creationId xmlns:a16="http://schemas.microsoft.com/office/drawing/2014/main" id="{A0C5FD5A-AA45-3D90-09DF-D3696869BF05}"/>
                  </a:ext>
                </a:extLst>
              </p:cNvPr>
              <p:cNvSpPr txBox="1">
                <a:spLocks noRot="1" noChangeAspect="1" noMove="1" noResize="1" noEditPoints="1" noAdjustHandles="1" noChangeArrowheads="1" noChangeShapeType="1" noTextEdit="1"/>
              </p:cNvSpPr>
              <p:nvPr/>
            </p:nvSpPr>
            <p:spPr>
              <a:xfrm>
                <a:off x="4029075" y="4089136"/>
                <a:ext cx="3543300" cy="584775"/>
              </a:xfrm>
              <a:prstGeom prst="rect">
                <a:avLst/>
              </a:prstGeom>
              <a:blipFill>
                <a:blip r:embed="rId7"/>
                <a:stretch>
                  <a:fillRect t="-12500" b="-34375"/>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438A63DC-6C16-F08F-1AF9-238104DE9303}"/>
              </a:ext>
            </a:extLst>
          </p:cNvPr>
          <p:cNvCxnSpPr>
            <a:cxnSpLocks/>
            <a:stCxn id="16" idx="2"/>
            <a:endCxn id="23" idx="0"/>
          </p:cNvCxnSpPr>
          <p:nvPr/>
        </p:nvCxnSpPr>
        <p:spPr>
          <a:xfrm flipH="1">
            <a:off x="5799565" y="4673911"/>
            <a:ext cx="1160" cy="319880"/>
          </a:xfrm>
          <a:prstGeom prst="straightConnector1">
            <a:avLst/>
          </a:prstGeom>
          <a:ln w="41275">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B35110AC-3AE1-B0D9-2659-4A759B54D3F3}"/>
                  </a:ext>
                </a:extLst>
              </p:cNvPr>
              <p:cNvSpPr txBox="1"/>
              <p:nvPr/>
            </p:nvSpPr>
            <p:spPr>
              <a:xfrm>
                <a:off x="4763748" y="4993791"/>
                <a:ext cx="2071633" cy="58477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3200" b="0" i="0" dirty="0" smtClean="0">
                          <a:latin typeface="Cambria Math" panose="02040503050406030204" pitchFamily="18" charset="0"/>
                        </a:rPr>
                        <m:t> </m:t>
                      </m:r>
                      <m:r>
                        <m:rPr>
                          <m:sty m:val="p"/>
                        </m:rPr>
                        <a:rPr lang="en-US" sz="3200" b="0" i="0" dirty="0" smtClean="0">
                          <a:latin typeface="Cambria Math" panose="02040503050406030204" pitchFamily="18" charset="0"/>
                        </a:rPr>
                        <m:t>m</m:t>
                      </m:r>
                    </m:oMath>
                  </m:oMathPara>
                </a14:m>
                <a:endParaRPr lang="en-IL" dirty="0"/>
              </a:p>
            </p:txBody>
          </p:sp>
        </mc:Choice>
        <mc:Fallback xmlns="">
          <p:sp>
            <p:nvSpPr>
              <p:cNvPr id="23" name="TextBox 22">
                <a:extLst>
                  <a:ext uri="{FF2B5EF4-FFF2-40B4-BE49-F238E27FC236}">
                    <a16:creationId xmlns:a16="http://schemas.microsoft.com/office/drawing/2014/main" id="{B35110AC-3AE1-B0D9-2659-4A759B54D3F3}"/>
                  </a:ext>
                </a:extLst>
              </p:cNvPr>
              <p:cNvSpPr txBox="1">
                <a:spLocks noRot="1" noChangeAspect="1" noMove="1" noResize="1" noEditPoints="1" noAdjustHandles="1" noChangeArrowheads="1" noChangeShapeType="1" noTextEdit="1"/>
              </p:cNvSpPr>
              <p:nvPr/>
            </p:nvSpPr>
            <p:spPr>
              <a:xfrm>
                <a:off x="4763748" y="4993791"/>
                <a:ext cx="2071633" cy="584775"/>
              </a:xfrm>
              <a:prstGeom prst="rect">
                <a:avLst/>
              </a:prstGeom>
              <a:blipFill>
                <a:blip r:embed="rId8"/>
                <a:stretch>
                  <a:fillRect/>
                </a:stretch>
              </a:blipFill>
            </p:spPr>
            <p:txBody>
              <a:bodyPr/>
              <a:lstStyle/>
              <a:p>
                <a:r>
                  <a:rPr lang="en-US">
                    <a:noFill/>
                  </a:rPr>
                  <a:t> </a:t>
                </a:r>
              </a:p>
            </p:txBody>
          </p:sp>
        </mc:Fallback>
      </mc:AlternateContent>
      <p:sp>
        <p:nvSpPr>
          <p:cNvPr id="36" name="TextBox 35">
            <a:extLst>
              <a:ext uri="{FF2B5EF4-FFF2-40B4-BE49-F238E27FC236}">
                <a16:creationId xmlns:a16="http://schemas.microsoft.com/office/drawing/2014/main" id="{616C1FB6-D5BC-CFCF-2EA8-B1C363377948}"/>
              </a:ext>
            </a:extLst>
          </p:cNvPr>
          <p:cNvSpPr txBox="1"/>
          <p:nvPr/>
        </p:nvSpPr>
        <p:spPr>
          <a:xfrm>
            <a:off x="5593356" y="2663316"/>
            <a:ext cx="859759" cy="430887"/>
          </a:xfrm>
          <a:prstGeom prst="rect">
            <a:avLst/>
          </a:prstGeom>
          <a:noFill/>
        </p:spPr>
        <p:txBody>
          <a:bodyPr wrap="square" lIns="0" tIns="0" rIns="0" bIns="0" rtlCol="0">
            <a:spAutoFit/>
          </a:bodyPr>
          <a:lstStyle/>
          <a:p>
            <a:pPr algn="ctr"/>
            <a:r>
              <a:rPr lang="en-IL" sz="2800" dirty="0"/>
              <a:t>User</a:t>
            </a: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89B9B2FF-8E36-1FCF-0DCF-55ACCDCCE2C4}"/>
                  </a:ext>
                </a:extLst>
              </p:cNvPr>
              <p:cNvSpPr txBox="1"/>
              <p:nvPr/>
            </p:nvSpPr>
            <p:spPr>
              <a:xfrm>
                <a:off x="331433" y="4222693"/>
                <a:ext cx="2771966" cy="8785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rPr>
                        <m:t>𝐾𝑒𝑦𝑔𝑒𝑛</m:t>
                      </m:r>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1</m:t>
                              </m:r>
                            </m:e>
                            <m:sup>
                              <m:r>
                                <a:rPr lang="en-US" sz="2400" b="0" i="1" smtClean="0">
                                  <a:latin typeface="Cambria Math" panose="02040503050406030204" pitchFamily="18" charset="0"/>
                                </a:rPr>
                                <m:t>𝜆</m:t>
                              </m:r>
                            </m:sup>
                          </m:sSup>
                        </m:e>
                      </m:d>
                    </m:oMath>
                  </m:oMathPara>
                </a14:m>
                <a:endParaRPr lang="en-US" sz="24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𝑐</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𝑡</m:t>
                              </m:r>
                            </m:e>
                            <m:sub>
                              <m:r>
                                <a:rPr lang="en-US" sz="2400" b="0" i="1" smtClean="0">
                                  <a:latin typeface="Cambria Math" panose="02040503050406030204" pitchFamily="18" charset="0"/>
                                </a:rPr>
                                <m:t>𝑚</m:t>
                              </m:r>
                            </m:sub>
                          </m:sSub>
                        </m:e>
                      </m:d>
                      <m:r>
                        <a:rPr lang="en-US" sz="2400" b="0" i="1" smtClean="0">
                          <a:latin typeface="Cambria Math" panose="02040503050406030204" pitchFamily="18" charset="0"/>
                        </a:rPr>
                        <m:t>←</m:t>
                      </m:r>
                      <m:r>
                        <a:rPr lang="en-US" sz="2400" b="0" i="1" smtClean="0">
                          <a:latin typeface="Cambria Math" panose="02040503050406030204" pitchFamily="18" charset="0"/>
                        </a:rPr>
                        <m:t>𝐸𝑛𝑐</m:t>
                      </m:r>
                      <m:r>
                        <a:rPr lang="en-US" sz="2400" b="0" i="1" smtClean="0">
                          <a:latin typeface="Cambria Math" panose="02040503050406030204" pitchFamily="18" charset="0"/>
                        </a:rPr>
                        <m:t>(</m:t>
                      </m:r>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rPr>
                        <m:t>𝑚</m:t>
                      </m:r>
                      <m:r>
                        <a:rPr lang="en-US" sz="2400" b="0" i="1" smtClean="0">
                          <a:latin typeface="Cambria Math" panose="02040503050406030204" pitchFamily="18" charset="0"/>
                        </a:rPr>
                        <m:t>) </m:t>
                      </m:r>
                    </m:oMath>
                  </m:oMathPara>
                </a14:m>
                <a:endParaRPr lang="en-IL" sz="2400" dirty="0"/>
              </a:p>
            </p:txBody>
          </p:sp>
        </mc:Choice>
        <mc:Fallback xmlns="">
          <p:sp>
            <p:nvSpPr>
              <p:cNvPr id="57" name="TextBox 56">
                <a:extLst>
                  <a:ext uri="{FF2B5EF4-FFF2-40B4-BE49-F238E27FC236}">
                    <a16:creationId xmlns:a16="http://schemas.microsoft.com/office/drawing/2014/main" id="{89B9B2FF-8E36-1FCF-0DCF-55ACCDCCE2C4}"/>
                  </a:ext>
                </a:extLst>
              </p:cNvPr>
              <p:cNvSpPr txBox="1">
                <a:spLocks noRot="1" noChangeAspect="1" noMove="1" noResize="1" noEditPoints="1" noAdjustHandles="1" noChangeArrowheads="1" noChangeShapeType="1" noTextEdit="1"/>
              </p:cNvSpPr>
              <p:nvPr/>
            </p:nvSpPr>
            <p:spPr>
              <a:xfrm>
                <a:off x="331433" y="4222693"/>
                <a:ext cx="2771966" cy="878510"/>
              </a:xfrm>
              <a:prstGeom prst="rect">
                <a:avLst/>
              </a:prstGeom>
              <a:blipFill>
                <a:blip r:embed="rId9"/>
                <a:stretch>
                  <a:fillRect r="-909" b="-10000"/>
                </a:stretch>
              </a:blipFill>
            </p:spPr>
            <p:txBody>
              <a:bodyPr/>
              <a:lstStyle/>
              <a:p>
                <a:r>
                  <a:rPr lang="en-IL">
                    <a:noFill/>
                  </a:rPr>
                  <a:t> </a:t>
                </a:r>
              </a:p>
            </p:txBody>
          </p:sp>
        </mc:Fallback>
      </mc:AlternateContent>
      <p:sp>
        <p:nvSpPr>
          <p:cNvPr id="5" name="Rectangle 4">
            <a:extLst>
              <a:ext uri="{FF2B5EF4-FFF2-40B4-BE49-F238E27FC236}">
                <a16:creationId xmlns:a16="http://schemas.microsoft.com/office/drawing/2014/main" id="{6C0D0FE3-0681-A5BE-203B-05EA58BF4264}"/>
              </a:ext>
            </a:extLst>
          </p:cNvPr>
          <p:cNvSpPr/>
          <p:nvPr/>
        </p:nvSpPr>
        <p:spPr>
          <a:xfrm>
            <a:off x="771696" y="2761037"/>
            <a:ext cx="2226686" cy="135347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800" dirty="0"/>
              <a:t>Encryptor</a:t>
            </a:r>
            <a:endParaRPr lang="en-IL" dirty="0"/>
          </a:p>
        </p:txBody>
      </p:sp>
      <p:cxnSp>
        <p:nvCxnSpPr>
          <p:cNvPr id="11" name="Straight Arrow Connector 10">
            <a:extLst>
              <a:ext uri="{FF2B5EF4-FFF2-40B4-BE49-F238E27FC236}">
                <a16:creationId xmlns:a16="http://schemas.microsoft.com/office/drawing/2014/main" id="{0FE293B3-6F31-6CB7-339E-C089F67E4F53}"/>
              </a:ext>
            </a:extLst>
          </p:cNvPr>
          <p:cNvCxnSpPr>
            <a:cxnSpLocks/>
          </p:cNvCxnSpPr>
          <p:nvPr/>
        </p:nvCxnSpPr>
        <p:spPr>
          <a:xfrm flipH="1">
            <a:off x="6567158" y="3658249"/>
            <a:ext cx="1005217"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6A665C0-ECEF-9664-8EB4-F5F556595888}"/>
                  </a:ext>
                </a:extLst>
              </p:cNvPr>
              <p:cNvSpPr txBox="1"/>
              <p:nvPr/>
            </p:nvSpPr>
            <p:spPr>
              <a:xfrm>
                <a:off x="6729893" y="3130004"/>
                <a:ext cx="54609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k</m:t>
                      </m:r>
                    </m:oMath>
                  </m:oMathPara>
                </a14:m>
                <a:endParaRPr lang="en-IL" sz="2400" dirty="0"/>
              </a:p>
            </p:txBody>
          </p:sp>
        </mc:Choice>
        <mc:Fallback xmlns="">
          <p:sp>
            <p:nvSpPr>
              <p:cNvPr id="17" name="TextBox 16">
                <a:extLst>
                  <a:ext uri="{FF2B5EF4-FFF2-40B4-BE49-F238E27FC236}">
                    <a16:creationId xmlns:a16="http://schemas.microsoft.com/office/drawing/2014/main" id="{26A665C0-ECEF-9664-8EB4-F5F556595888}"/>
                  </a:ext>
                </a:extLst>
              </p:cNvPr>
              <p:cNvSpPr txBox="1">
                <a:spLocks noRot="1" noChangeAspect="1" noMove="1" noResize="1" noEditPoints="1" noAdjustHandles="1" noChangeArrowheads="1" noChangeShapeType="1" noTextEdit="1"/>
              </p:cNvSpPr>
              <p:nvPr/>
            </p:nvSpPr>
            <p:spPr>
              <a:xfrm>
                <a:off x="6729893" y="3130004"/>
                <a:ext cx="546099" cy="461665"/>
              </a:xfrm>
              <a:prstGeom prst="rect">
                <a:avLst/>
              </a:prstGeom>
              <a:blipFill>
                <a:blip r:embed="rId10"/>
                <a:stretch>
                  <a:fillRect/>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FD1BBE32-5365-1E31-F7A1-647691E4F66D}"/>
              </a:ext>
            </a:extLst>
          </p:cNvPr>
          <p:cNvSpPr txBox="1"/>
          <p:nvPr/>
        </p:nvSpPr>
        <p:spPr>
          <a:xfrm>
            <a:off x="2092785" y="1464376"/>
            <a:ext cx="8380419" cy="584775"/>
          </a:xfrm>
          <a:prstGeom prst="rect">
            <a:avLst/>
          </a:prstGeom>
          <a:noFill/>
        </p:spPr>
        <p:txBody>
          <a:bodyPr wrap="square" rtlCol="0">
            <a:spAutoFit/>
          </a:bodyPr>
          <a:lstStyle/>
          <a:p>
            <a:pPr algn="ctr"/>
            <a:r>
              <a:rPr lang="en-US" sz="3200" dirty="0"/>
              <a:t>Encryption with quantum ciphertext</a:t>
            </a:r>
            <a:endParaRPr lang="en-IL" sz="2800" dirty="0"/>
          </a:p>
        </p:txBody>
      </p:sp>
    </p:spTree>
    <p:extLst>
      <p:ext uri="{BB962C8B-B14F-4D97-AF65-F5344CB8AC3E}">
        <p14:creationId xmlns:p14="http://schemas.microsoft.com/office/powerpoint/2010/main" val="234482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6" grpId="0"/>
      <p:bldP spid="23" grpId="0"/>
      <p:bldP spid="36" grpId="0"/>
      <p:bldP spid="17" grpId="0"/>
    </p:bldLst>
  </p:timing>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8F73A-8691-14C0-437C-B4ADC6AFB393}"/>
              </a:ext>
            </a:extLst>
          </p:cNvPr>
          <p:cNvSpPr>
            <a:spLocks noGrp="1"/>
          </p:cNvSpPr>
          <p:nvPr>
            <p:ph type="title"/>
          </p:nvPr>
        </p:nvSpPr>
        <p:spPr>
          <a:xfrm>
            <a:off x="838200" y="193670"/>
            <a:ext cx="10515600" cy="1325563"/>
          </a:xfrm>
        </p:spPr>
        <p:txBody>
          <a:bodyPr>
            <a:normAutofit/>
          </a:bodyPr>
          <a:lstStyle/>
          <a:p>
            <a:pPr algn="ctr"/>
            <a:r>
              <a:rPr lang="en-IL" dirty="0"/>
              <a:t>Unclonable Search Security</a:t>
            </a:r>
          </a:p>
        </p:txBody>
      </p:sp>
      <p:pic>
        <p:nvPicPr>
          <p:cNvPr id="7" name="Graphic 6" descr="User">
            <a:extLst>
              <a:ext uri="{FF2B5EF4-FFF2-40B4-BE49-F238E27FC236}">
                <a16:creationId xmlns:a16="http://schemas.microsoft.com/office/drawing/2014/main" id="{B1D3A0B8-2D86-23F9-5812-A45D42C548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60286" y="2881126"/>
            <a:ext cx="1069822" cy="1291975"/>
          </a:xfrm>
          <a:prstGeom prst="rect">
            <a:avLst/>
          </a:prstGeom>
        </p:spPr>
      </p:pic>
      <p:sp>
        <p:nvSpPr>
          <p:cNvPr id="12" name="Right Arrow 11">
            <a:extLst>
              <a:ext uri="{FF2B5EF4-FFF2-40B4-BE49-F238E27FC236}">
                <a16:creationId xmlns:a16="http://schemas.microsoft.com/office/drawing/2014/main" id="{D5609E91-5551-2D32-DA9C-3A6E34ACE9B5}"/>
              </a:ext>
            </a:extLst>
          </p:cNvPr>
          <p:cNvSpPr/>
          <p:nvPr/>
        </p:nvSpPr>
        <p:spPr>
          <a:xfrm>
            <a:off x="3228975" y="3418821"/>
            <a:ext cx="2400300" cy="2394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73D1861-BFE1-19F3-5CD9-76DC2EB4A4CB}"/>
                  </a:ext>
                </a:extLst>
              </p:cNvPr>
              <p:cNvSpPr txBox="1"/>
              <p:nvPr/>
            </p:nvSpPr>
            <p:spPr>
              <a:xfrm>
                <a:off x="3471057" y="2987934"/>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𝑐</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𝑚</m:t>
                          </m:r>
                        </m:sub>
                      </m:sSub>
                      <m:r>
                        <a:rPr lang="en-US" sz="2800" b="0" i="1" dirty="0" smtClean="0">
                          <a:latin typeface="Cambria Math" panose="02040503050406030204" pitchFamily="18" charset="0"/>
                          <a:ea typeface="+mn-lt"/>
                          <a:cs typeface="+mn-lt"/>
                        </a:rPr>
                        <m:t>⟩</m:t>
                      </m:r>
                    </m:oMath>
                  </m:oMathPara>
                </a14:m>
                <a:endParaRPr lang="en-IL" sz="2800" dirty="0"/>
              </a:p>
            </p:txBody>
          </p:sp>
        </mc:Choice>
        <mc:Fallback xmlns="">
          <p:sp>
            <p:nvSpPr>
              <p:cNvPr id="13" name="TextBox 12">
                <a:extLst>
                  <a:ext uri="{FF2B5EF4-FFF2-40B4-BE49-F238E27FC236}">
                    <a16:creationId xmlns:a16="http://schemas.microsoft.com/office/drawing/2014/main" id="{C73D1861-BFE1-19F3-5CD9-76DC2EB4A4CB}"/>
                  </a:ext>
                </a:extLst>
              </p:cNvPr>
              <p:cNvSpPr txBox="1">
                <a:spLocks noRot="1" noChangeAspect="1" noMove="1" noResize="1" noEditPoints="1" noAdjustHandles="1" noChangeArrowheads="1" noChangeShapeType="1" noTextEdit="1"/>
              </p:cNvSpPr>
              <p:nvPr/>
            </p:nvSpPr>
            <p:spPr>
              <a:xfrm>
                <a:off x="3471057" y="2987934"/>
                <a:ext cx="1771651" cy="430887"/>
              </a:xfrm>
              <a:prstGeom prst="rect">
                <a:avLst/>
              </a:prstGeom>
              <a:blipFill>
                <a:blip r:embed="rId5"/>
                <a:stretch>
                  <a:fillRect/>
                </a:stretch>
              </a:blipFill>
            </p:spPr>
            <p:txBody>
              <a:bodyPr/>
              <a:lstStyle/>
              <a:p>
                <a:r>
                  <a:rPr lang="en-US">
                    <a:noFill/>
                  </a:rPr>
                  <a:t> </a:t>
                </a:r>
              </a:p>
            </p:txBody>
          </p:sp>
        </mc:Fallback>
      </mc:AlternateContent>
      <p:sp>
        <p:nvSpPr>
          <p:cNvPr id="29" name="Right Arrow 28">
            <a:extLst>
              <a:ext uri="{FF2B5EF4-FFF2-40B4-BE49-F238E27FC236}">
                <a16:creationId xmlns:a16="http://schemas.microsoft.com/office/drawing/2014/main" id="{FF356F6D-8707-F6C3-C6D6-196CB7893EAF}"/>
              </a:ext>
            </a:extLst>
          </p:cNvPr>
          <p:cNvSpPr/>
          <p:nvPr/>
        </p:nvSpPr>
        <p:spPr>
          <a:xfrm rot="2190787">
            <a:off x="6577021" y="4229135"/>
            <a:ext cx="2400300" cy="239428"/>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0" name="Right Arrow 29">
            <a:extLst>
              <a:ext uri="{FF2B5EF4-FFF2-40B4-BE49-F238E27FC236}">
                <a16:creationId xmlns:a16="http://schemas.microsoft.com/office/drawing/2014/main" id="{EF3E3F89-22BD-E564-39CF-BE0D295D1779}"/>
              </a:ext>
            </a:extLst>
          </p:cNvPr>
          <p:cNvSpPr/>
          <p:nvPr/>
        </p:nvSpPr>
        <p:spPr>
          <a:xfrm rot="19848982">
            <a:off x="6688213" y="2761412"/>
            <a:ext cx="2400300" cy="239428"/>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pic>
        <p:nvPicPr>
          <p:cNvPr id="31" name="Graphic 30" descr="User">
            <a:extLst>
              <a:ext uri="{FF2B5EF4-FFF2-40B4-BE49-F238E27FC236}">
                <a16:creationId xmlns:a16="http://schemas.microsoft.com/office/drawing/2014/main" id="{324AEDF3-A2DB-91DA-7526-D81172CFEA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45519" y="1628540"/>
            <a:ext cx="1069822" cy="1291975"/>
          </a:xfrm>
          <a:prstGeom prst="rect">
            <a:avLst/>
          </a:prstGeom>
        </p:spPr>
      </p:pic>
      <p:pic>
        <p:nvPicPr>
          <p:cNvPr id="32" name="Graphic 31" descr="User">
            <a:extLst>
              <a:ext uri="{FF2B5EF4-FFF2-40B4-BE49-F238E27FC236}">
                <a16:creationId xmlns:a16="http://schemas.microsoft.com/office/drawing/2014/main" id="{EFEBF736-EE29-EB83-B422-DFC0FC17A7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51704" y="4331794"/>
            <a:ext cx="1069822" cy="1291975"/>
          </a:xfrm>
          <a:prstGeom prst="rect">
            <a:avLst/>
          </a:prstGeom>
        </p:spPr>
      </p:pic>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EED1A6E0-9448-245D-112D-0725AE52DB64}"/>
                  </a:ext>
                </a:extLst>
              </p:cNvPr>
              <p:cNvSpPr txBox="1"/>
              <p:nvPr/>
            </p:nvSpPr>
            <p:spPr>
              <a:xfrm rot="19905806">
                <a:off x="6678600" y="2504174"/>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𝜎</m:t>
                          </m:r>
                        </m:e>
                        <m:sub>
                          <m:r>
                            <a:rPr lang="en-US" sz="2800" b="0" i="1" smtClean="0">
                              <a:latin typeface="Cambria Math" panose="02040503050406030204" pitchFamily="18" charset="0"/>
                            </a:rPr>
                            <m:t>𝐵</m:t>
                          </m:r>
                        </m:sub>
                      </m:sSub>
                    </m:oMath>
                  </m:oMathPara>
                </a14:m>
                <a:endParaRPr lang="en-IL" sz="2800" dirty="0"/>
              </a:p>
            </p:txBody>
          </p:sp>
        </mc:Choice>
        <mc:Fallback xmlns="">
          <p:sp>
            <p:nvSpPr>
              <p:cNvPr id="33" name="TextBox 32">
                <a:extLst>
                  <a:ext uri="{FF2B5EF4-FFF2-40B4-BE49-F238E27FC236}">
                    <a16:creationId xmlns:a16="http://schemas.microsoft.com/office/drawing/2014/main" id="{EED1A6E0-9448-245D-112D-0725AE52DB64}"/>
                  </a:ext>
                </a:extLst>
              </p:cNvPr>
              <p:cNvSpPr txBox="1">
                <a:spLocks noRot="1" noChangeAspect="1" noMove="1" noResize="1" noEditPoints="1" noAdjustHandles="1" noChangeArrowheads="1" noChangeShapeType="1" noTextEdit="1"/>
              </p:cNvSpPr>
              <p:nvPr/>
            </p:nvSpPr>
            <p:spPr>
              <a:xfrm rot="19905806">
                <a:off x="6678600" y="2504174"/>
                <a:ext cx="1771651" cy="43088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15247CA5-B379-7491-8BD9-51DD70E71DDE}"/>
                  </a:ext>
                </a:extLst>
              </p:cNvPr>
              <p:cNvSpPr txBox="1"/>
              <p:nvPr/>
            </p:nvSpPr>
            <p:spPr>
              <a:xfrm rot="2180119">
                <a:off x="6859379" y="3727786"/>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𝜎</m:t>
                          </m:r>
                        </m:e>
                        <m:sub>
                          <m:r>
                            <m:rPr>
                              <m:sty m:val="p"/>
                            </m:rPr>
                            <a:rPr lang="en-US" sz="2800" b="0" i="0" smtClean="0">
                              <a:latin typeface="Cambria Math" panose="02040503050406030204" pitchFamily="18" charset="0"/>
                            </a:rPr>
                            <m:t>C</m:t>
                          </m:r>
                        </m:sub>
                      </m:sSub>
                    </m:oMath>
                  </m:oMathPara>
                </a14:m>
                <a:endParaRPr lang="en-IL" sz="2800" dirty="0"/>
              </a:p>
            </p:txBody>
          </p:sp>
        </mc:Choice>
        <mc:Fallback xmlns="">
          <p:sp>
            <p:nvSpPr>
              <p:cNvPr id="34" name="TextBox 33">
                <a:extLst>
                  <a:ext uri="{FF2B5EF4-FFF2-40B4-BE49-F238E27FC236}">
                    <a16:creationId xmlns:a16="http://schemas.microsoft.com/office/drawing/2014/main" id="{15247CA5-B379-7491-8BD9-51DD70E71DDE}"/>
                  </a:ext>
                </a:extLst>
              </p:cNvPr>
              <p:cNvSpPr txBox="1">
                <a:spLocks noRot="1" noChangeAspect="1" noMove="1" noResize="1" noEditPoints="1" noAdjustHandles="1" noChangeArrowheads="1" noChangeShapeType="1" noTextEdit="1"/>
              </p:cNvSpPr>
              <p:nvPr/>
            </p:nvSpPr>
            <p:spPr>
              <a:xfrm rot="2180119">
                <a:off x="6859379" y="3727786"/>
                <a:ext cx="1771651" cy="430887"/>
              </a:xfrm>
              <a:prstGeom prst="rect">
                <a:avLst/>
              </a:prstGeom>
              <a:blipFill>
                <a:blip r:embed="rId7"/>
                <a:stretch>
                  <a:fillRect/>
                </a:stretch>
              </a:blipFill>
            </p:spPr>
            <p:txBody>
              <a:bodyPr/>
              <a:lstStyle/>
              <a:p>
                <a:r>
                  <a:rPr lang="en-US">
                    <a:noFill/>
                  </a:rPr>
                  <a:t> </a:t>
                </a:r>
              </a:p>
            </p:txBody>
          </p:sp>
        </mc:Fallback>
      </mc:AlternateContent>
      <p:sp>
        <p:nvSpPr>
          <p:cNvPr id="36" name="TextBox 35">
            <a:extLst>
              <a:ext uri="{FF2B5EF4-FFF2-40B4-BE49-F238E27FC236}">
                <a16:creationId xmlns:a16="http://schemas.microsoft.com/office/drawing/2014/main" id="{616C1FB6-D5BC-CFCF-2EA8-B1C363377948}"/>
              </a:ext>
            </a:extLst>
          </p:cNvPr>
          <p:cNvSpPr txBox="1"/>
          <p:nvPr/>
        </p:nvSpPr>
        <p:spPr>
          <a:xfrm>
            <a:off x="5736897" y="2663316"/>
            <a:ext cx="546098" cy="430887"/>
          </a:xfrm>
          <a:prstGeom prst="rect">
            <a:avLst/>
          </a:prstGeom>
          <a:noFill/>
        </p:spPr>
        <p:txBody>
          <a:bodyPr wrap="square" lIns="0" tIns="0" rIns="0" bIns="0" rtlCol="0">
            <a:spAutoFit/>
          </a:bodyPr>
          <a:lstStyle/>
          <a:p>
            <a:pPr algn="ctr"/>
            <a:r>
              <a:rPr lang="en-IL" sz="2800" dirty="0"/>
              <a:t>A</a:t>
            </a:r>
          </a:p>
        </p:txBody>
      </p:sp>
      <p:sp>
        <p:nvSpPr>
          <p:cNvPr id="37" name="TextBox 36">
            <a:extLst>
              <a:ext uri="{FF2B5EF4-FFF2-40B4-BE49-F238E27FC236}">
                <a16:creationId xmlns:a16="http://schemas.microsoft.com/office/drawing/2014/main" id="{176EFAA8-A91A-51A7-3218-497CD9461E9E}"/>
              </a:ext>
            </a:extLst>
          </p:cNvPr>
          <p:cNvSpPr txBox="1"/>
          <p:nvPr/>
        </p:nvSpPr>
        <p:spPr>
          <a:xfrm>
            <a:off x="9020752" y="4091077"/>
            <a:ext cx="546098" cy="430887"/>
          </a:xfrm>
          <a:prstGeom prst="rect">
            <a:avLst/>
          </a:prstGeom>
          <a:noFill/>
        </p:spPr>
        <p:txBody>
          <a:bodyPr wrap="square" lIns="0" tIns="0" rIns="0" bIns="0" rtlCol="0">
            <a:spAutoFit/>
          </a:bodyPr>
          <a:lstStyle/>
          <a:p>
            <a:pPr algn="ctr"/>
            <a:r>
              <a:rPr lang="en-IL" sz="2800" dirty="0"/>
              <a:t>C</a:t>
            </a:r>
          </a:p>
        </p:txBody>
      </p:sp>
      <p:sp>
        <p:nvSpPr>
          <p:cNvPr id="38" name="TextBox 37">
            <a:extLst>
              <a:ext uri="{FF2B5EF4-FFF2-40B4-BE49-F238E27FC236}">
                <a16:creationId xmlns:a16="http://schemas.microsoft.com/office/drawing/2014/main" id="{B40FE631-8CB0-E439-827F-B75753633402}"/>
              </a:ext>
            </a:extLst>
          </p:cNvPr>
          <p:cNvSpPr txBox="1"/>
          <p:nvPr/>
        </p:nvSpPr>
        <p:spPr>
          <a:xfrm>
            <a:off x="8994542" y="1424430"/>
            <a:ext cx="546098" cy="430887"/>
          </a:xfrm>
          <a:prstGeom prst="rect">
            <a:avLst/>
          </a:prstGeom>
          <a:noFill/>
        </p:spPr>
        <p:txBody>
          <a:bodyPr wrap="square" lIns="0" tIns="0" rIns="0" bIns="0" rtlCol="0">
            <a:spAutoFit/>
          </a:bodyPr>
          <a:lstStyle/>
          <a:p>
            <a:pPr algn="ctr"/>
            <a:r>
              <a:rPr lang="en-IL" sz="2800" dirty="0"/>
              <a:t>B</a:t>
            </a:r>
          </a:p>
        </p:txBody>
      </p:sp>
      <p:cxnSp>
        <p:nvCxnSpPr>
          <p:cNvPr id="40" name="Straight Arrow Connector 39">
            <a:extLst>
              <a:ext uri="{FF2B5EF4-FFF2-40B4-BE49-F238E27FC236}">
                <a16:creationId xmlns:a16="http://schemas.microsoft.com/office/drawing/2014/main" id="{0EC289AC-7ECC-DB15-1665-4268201AEB6E}"/>
              </a:ext>
            </a:extLst>
          </p:cNvPr>
          <p:cNvCxnSpPr/>
          <p:nvPr/>
        </p:nvCxnSpPr>
        <p:spPr>
          <a:xfrm>
            <a:off x="9280430" y="2920515"/>
            <a:ext cx="13371" cy="1022714"/>
          </a:xfrm>
          <a:prstGeom prst="straightConnector1">
            <a:avLst/>
          </a:prstGeom>
          <a:ln w="41275">
            <a:headEnd type="triangle"/>
            <a:tailEnd type="triangle"/>
          </a:ln>
        </p:spPr>
        <p:style>
          <a:lnRef idx="2">
            <a:schemeClr val="accent1"/>
          </a:lnRef>
          <a:fillRef idx="0">
            <a:schemeClr val="accent1"/>
          </a:fillRef>
          <a:effectRef idx="1">
            <a:schemeClr val="accent1"/>
          </a:effectRef>
          <a:fontRef idx="minor">
            <a:schemeClr val="tx1"/>
          </a:fontRef>
        </p:style>
      </p:cxnSp>
      <p:sp>
        <p:nvSpPr>
          <p:cNvPr id="41" name="סימן כפל 14">
            <a:extLst>
              <a:ext uri="{FF2B5EF4-FFF2-40B4-BE49-F238E27FC236}">
                <a16:creationId xmlns:a16="http://schemas.microsoft.com/office/drawing/2014/main" id="{A55E3E32-E568-6A47-9BF4-90793249A9D9}"/>
              </a:ext>
            </a:extLst>
          </p:cNvPr>
          <p:cNvSpPr/>
          <p:nvPr/>
        </p:nvSpPr>
        <p:spPr>
          <a:xfrm>
            <a:off x="8836601" y="2980576"/>
            <a:ext cx="914400" cy="914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Impact" panose="020B0806030902050204"/>
              <a:ea typeface="+mn-ea"/>
              <a:cs typeface="Arial" panose="020B0604020202020204" pitchFamily="34" charset="0"/>
            </a:endParaRPr>
          </a:p>
        </p:txBody>
      </p:sp>
      <p:cxnSp>
        <p:nvCxnSpPr>
          <p:cNvPr id="43" name="Straight Arrow Connector 42">
            <a:extLst>
              <a:ext uri="{FF2B5EF4-FFF2-40B4-BE49-F238E27FC236}">
                <a16:creationId xmlns:a16="http://schemas.microsoft.com/office/drawing/2014/main" id="{AF7EBBD1-A304-CD1E-DA18-589D6E652A14}"/>
              </a:ext>
            </a:extLst>
          </p:cNvPr>
          <p:cNvCxnSpPr/>
          <p:nvPr/>
        </p:nvCxnSpPr>
        <p:spPr>
          <a:xfrm>
            <a:off x="9815341" y="2274527"/>
            <a:ext cx="957434" cy="0"/>
          </a:xfrm>
          <a:prstGeom prst="straightConnector1">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931DCFF5-025D-1048-2C96-F456D98998BC}"/>
              </a:ext>
            </a:extLst>
          </p:cNvPr>
          <p:cNvCxnSpPr/>
          <p:nvPr/>
        </p:nvCxnSpPr>
        <p:spPr>
          <a:xfrm>
            <a:off x="9824864" y="4955809"/>
            <a:ext cx="957434" cy="0"/>
          </a:xfrm>
          <a:prstGeom prst="straightConnector1">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23B34817-FF89-C9BD-79F7-BBF959B228F6}"/>
                  </a:ext>
                </a:extLst>
              </p:cNvPr>
              <p:cNvSpPr txBox="1"/>
              <p:nvPr/>
            </p:nvSpPr>
            <p:spPr>
              <a:xfrm>
                <a:off x="7243677" y="1872849"/>
                <a:ext cx="610076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mn-lt"/>
                          <a:cs typeface="+mn-lt"/>
                        </a:rPr>
                        <m:t>𝑘</m:t>
                      </m:r>
                    </m:oMath>
                  </m:oMathPara>
                </a14:m>
                <a:endParaRPr lang="en-IL" sz="2400" dirty="0"/>
              </a:p>
            </p:txBody>
          </p:sp>
        </mc:Choice>
        <mc:Fallback xmlns="">
          <p:sp>
            <p:nvSpPr>
              <p:cNvPr id="46" name="TextBox 45">
                <a:extLst>
                  <a:ext uri="{FF2B5EF4-FFF2-40B4-BE49-F238E27FC236}">
                    <a16:creationId xmlns:a16="http://schemas.microsoft.com/office/drawing/2014/main" id="{23B34817-FF89-C9BD-79F7-BBF959B228F6}"/>
                  </a:ext>
                </a:extLst>
              </p:cNvPr>
              <p:cNvSpPr txBox="1">
                <a:spLocks noRot="1" noChangeAspect="1" noMove="1" noResize="1" noEditPoints="1" noAdjustHandles="1" noChangeArrowheads="1" noChangeShapeType="1" noTextEdit="1"/>
              </p:cNvSpPr>
              <p:nvPr/>
            </p:nvSpPr>
            <p:spPr>
              <a:xfrm>
                <a:off x="7243677" y="1872849"/>
                <a:ext cx="6100762" cy="46166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CDF312D3-F3FC-3083-C4F6-476ACF86F490}"/>
                  </a:ext>
                </a:extLst>
              </p:cNvPr>
              <p:cNvSpPr txBox="1"/>
              <p:nvPr/>
            </p:nvSpPr>
            <p:spPr>
              <a:xfrm>
                <a:off x="7238918" y="4438131"/>
                <a:ext cx="610076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mn-lt"/>
                          <a:cs typeface="+mn-lt"/>
                        </a:rPr>
                        <m:t>𝑘</m:t>
                      </m:r>
                    </m:oMath>
                  </m:oMathPara>
                </a14:m>
                <a:endParaRPr lang="en-IL" sz="2400" dirty="0"/>
              </a:p>
            </p:txBody>
          </p:sp>
        </mc:Choice>
        <mc:Fallback xmlns="">
          <p:sp>
            <p:nvSpPr>
              <p:cNvPr id="47" name="TextBox 46">
                <a:extLst>
                  <a:ext uri="{FF2B5EF4-FFF2-40B4-BE49-F238E27FC236}">
                    <a16:creationId xmlns:a16="http://schemas.microsoft.com/office/drawing/2014/main" id="{CDF312D3-F3FC-3083-C4F6-476ACF86F490}"/>
                  </a:ext>
                </a:extLst>
              </p:cNvPr>
              <p:cNvSpPr txBox="1">
                <a:spLocks noRot="1" noChangeAspect="1" noMove="1" noResize="1" noEditPoints="1" noAdjustHandles="1" noChangeArrowheads="1" noChangeShapeType="1" noTextEdit="1"/>
              </p:cNvSpPr>
              <p:nvPr/>
            </p:nvSpPr>
            <p:spPr>
              <a:xfrm>
                <a:off x="7238918" y="4438131"/>
                <a:ext cx="6100762" cy="461665"/>
              </a:xfrm>
              <a:prstGeom prst="rect">
                <a:avLst/>
              </a:prstGeom>
              <a:blipFill>
                <a:blip r:embed="rId9"/>
                <a:stretch>
                  <a:fillRect/>
                </a:stretch>
              </a:blipFill>
            </p:spPr>
            <p:txBody>
              <a:bodyPr/>
              <a:lstStyle/>
              <a:p>
                <a:r>
                  <a:rPr lang="en-US">
                    <a:noFill/>
                  </a:rPr>
                  <a:t> </a:t>
                </a:r>
              </a:p>
            </p:txBody>
          </p:sp>
        </mc:Fallback>
      </mc:AlternateContent>
      <p:cxnSp>
        <p:nvCxnSpPr>
          <p:cNvPr id="49" name="Straight Arrow Connector 48">
            <a:extLst>
              <a:ext uri="{FF2B5EF4-FFF2-40B4-BE49-F238E27FC236}">
                <a16:creationId xmlns:a16="http://schemas.microsoft.com/office/drawing/2014/main" id="{DE4E7FC9-027D-B512-E077-5B7E74849C59}"/>
              </a:ext>
            </a:extLst>
          </p:cNvPr>
          <p:cNvCxnSpPr/>
          <p:nvPr/>
        </p:nvCxnSpPr>
        <p:spPr>
          <a:xfrm>
            <a:off x="9839152" y="2663316"/>
            <a:ext cx="947911"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A703D78B-39AA-8FA4-5A9D-8689BAE90255}"/>
              </a:ext>
            </a:extLst>
          </p:cNvPr>
          <p:cNvCxnSpPr/>
          <p:nvPr/>
        </p:nvCxnSpPr>
        <p:spPr>
          <a:xfrm>
            <a:off x="9834385" y="5373176"/>
            <a:ext cx="947911"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BE829CD2-DEAF-C9D7-54F2-33AA562164D0}"/>
                  </a:ext>
                </a:extLst>
              </p:cNvPr>
              <p:cNvSpPr txBox="1"/>
              <p:nvPr/>
            </p:nvSpPr>
            <p:spPr>
              <a:xfrm>
                <a:off x="10785430" y="2315011"/>
                <a:ext cx="1052512" cy="58477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latin typeface="Cambria Math" panose="02040503050406030204" pitchFamily="18" charset="0"/>
                            </a:rPr>
                          </m:ctrlPr>
                        </m:sSubPr>
                        <m:e>
                          <m:r>
                            <m:rPr>
                              <m:sty m:val="p"/>
                            </m:rPr>
                            <a:rPr lang="en-US" sz="3200" b="0" i="0" dirty="0" smtClean="0">
                              <a:latin typeface="Cambria Math" panose="02040503050406030204" pitchFamily="18" charset="0"/>
                            </a:rPr>
                            <m:t>m</m:t>
                          </m:r>
                        </m:e>
                        <m:sub>
                          <m:r>
                            <m:rPr>
                              <m:sty m:val="p"/>
                            </m:rPr>
                            <a:rPr lang="en-US" sz="3200" b="0" i="0" dirty="0" smtClean="0">
                              <a:latin typeface="Cambria Math" panose="02040503050406030204" pitchFamily="18" charset="0"/>
                            </a:rPr>
                            <m:t>B</m:t>
                          </m:r>
                        </m:sub>
                      </m:sSub>
                    </m:oMath>
                  </m:oMathPara>
                </a14:m>
                <a:endParaRPr lang="en-IL" dirty="0"/>
              </a:p>
            </p:txBody>
          </p:sp>
        </mc:Choice>
        <mc:Fallback xmlns="">
          <p:sp>
            <p:nvSpPr>
              <p:cNvPr id="51" name="TextBox 50">
                <a:extLst>
                  <a:ext uri="{FF2B5EF4-FFF2-40B4-BE49-F238E27FC236}">
                    <a16:creationId xmlns:a16="http://schemas.microsoft.com/office/drawing/2014/main" id="{BE829CD2-DEAF-C9D7-54F2-33AA562164D0}"/>
                  </a:ext>
                </a:extLst>
              </p:cNvPr>
              <p:cNvSpPr txBox="1">
                <a:spLocks noRot="1" noChangeAspect="1" noMove="1" noResize="1" noEditPoints="1" noAdjustHandles="1" noChangeArrowheads="1" noChangeShapeType="1" noTextEdit="1"/>
              </p:cNvSpPr>
              <p:nvPr/>
            </p:nvSpPr>
            <p:spPr>
              <a:xfrm>
                <a:off x="10785430" y="2315011"/>
                <a:ext cx="1052512" cy="58477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0D26EFE7-E6C1-FE62-098B-8BA2A27DDD8F}"/>
                  </a:ext>
                </a:extLst>
              </p:cNvPr>
              <p:cNvSpPr txBox="1"/>
              <p:nvPr/>
            </p:nvSpPr>
            <p:spPr>
              <a:xfrm>
                <a:off x="10808056" y="5038994"/>
                <a:ext cx="1052512" cy="58477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latin typeface="Cambria Math" panose="02040503050406030204" pitchFamily="18" charset="0"/>
                            </a:rPr>
                          </m:ctrlPr>
                        </m:sSubPr>
                        <m:e>
                          <m:r>
                            <m:rPr>
                              <m:sty m:val="p"/>
                            </m:rPr>
                            <a:rPr lang="en-US" sz="3200" b="0" i="0" dirty="0" smtClean="0">
                              <a:latin typeface="Cambria Math" panose="02040503050406030204" pitchFamily="18" charset="0"/>
                            </a:rPr>
                            <m:t>m</m:t>
                          </m:r>
                        </m:e>
                        <m:sub>
                          <m:r>
                            <m:rPr>
                              <m:sty m:val="p"/>
                            </m:rPr>
                            <a:rPr lang="en-US" sz="3200" b="0" i="0" dirty="0" smtClean="0">
                              <a:latin typeface="Cambria Math" panose="02040503050406030204" pitchFamily="18" charset="0"/>
                            </a:rPr>
                            <m:t>C</m:t>
                          </m:r>
                        </m:sub>
                      </m:sSub>
                    </m:oMath>
                  </m:oMathPara>
                </a14:m>
                <a:endParaRPr lang="en-IL" dirty="0"/>
              </a:p>
            </p:txBody>
          </p:sp>
        </mc:Choice>
        <mc:Fallback xmlns="">
          <p:sp>
            <p:nvSpPr>
              <p:cNvPr id="52" name="TextBox 51">
                <a:extLst>
                  <a:ext uri="{FF2B5EF4-FFF2-40B4-BE49-F238E27FC236}">
                    <a16:creationId xmlns:a16="http://schemas.microsoft.com/office/drawing/2014/main" id="{0D26EFE7-E6C1-FE62-098B-8BA2A27DDD8F}"/>
                  </a:ext>
                </a:extLst>
              </p:cNvPr>
              <p:cNvSpPr txBox="1">
                <a:spLocks noRot="1" noChangeAspect="1" noMove="1" noResize="1" noEditPoints="1" noAdjustHandles="1" noChangeArrowheads="1" noChangeShapeType="1" noTextEdit="1"/>
              </p:cNvSpPr>
              <p:nvPr/>
            </p:nvSpPr>
            <p:spPr>
              <a:xfrm>
                <a:off x="10808056" y="5038994"/>
                <a:ext cx="1052512" cy="58477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637C2ACD-1CE1-95E2-AB17-A164A3BA86D4}"/>
                  </a:ext>
                </a:extLst>
              </p:cNvPr>
              <p:cNvSpPr txBox="1"/>
              <p:nvPr/>
            </p:nvSpPr>
            <p:spPr>
              <a:xfrm>
                <a:off x="2527300" y="5803980"/>
                <a:ext cx="6890925" cy="430887"/>
              </a:xfrm>
              <a:prstGeom prst="rect">
                <a:avLst/>
              </a:prstGeom>
              <a:noFill/>
            </p:spPr>
            <p:txBody>
              <a:bodyPr wrap="none" lIns="0" tIns="0" rIns="0" bIns="0" rtlCol="0">
                <a:spAutoFit/>
              </a:bodyPr>
              <a:lstStyle/>
              <a:p>
                <a:r>
                  <a:rPr lang="en-US" sz="2800" b="0" dirty="0"/>
                  <a:t>For every (A,B,C), </a:t>
                </a:r>
                <a14:m>
                  <m:oMath xmlns:m="http://schemas.openxmlformats.org/officeDocument/2006/math">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Pr</m:t>
                        </m:r>
                      </m:fName>
                      <m:e>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                            </m:t>
                            </m:r>
                          </m:e>
                        </m:d>
                      </m:e>
                    </m:func>
                    <m:r>
                      <a:rPr lang="en-US" sz="2800" b="0" i="1" smtClean="0">
                        <a:latin typeface="Cambria Math" panose="02040503050406030204" pitchFamily="18" charset="0"/>
                      </a:rPr>
                      <m:t>=</m:t>
                    </m:r>
                    <m:r>
                      <m:rPr>
                        <m:sty m:val="p"/>
                      </m:rPr>
                      <a:rPr lang="en-US" sz="2800" b="0" i="0" smtClean="0">
                        <a:latin typeface="Cambria Math" panose="02040503050406030204" pitchFamily="18" charset="0"/>
                      </a:rPr>
                      <m:t>negl</m:t>
                    </m:r>
                    <m:r>
                      <a:rPr lang="en-US" sz="2800" b="0" i="0" smtClean="0">
                        <a:latin typeface="Cambria Math" panose="02040503050406030204" pitchFamily="18" charset="0"/>
                      </a:rPr>
                      <m:t>.</m:t>
                    </m:r>
                  </m:oMath>
                </a14:m>
                <a:endParaRPr lang="en-IL" sz="2800" dirty="0"/>
              </a:p>
            </p:txBody>
          </p:sp>
        </mc:Choice>
        <mc:Fallback xmlns="">
          <p:sp>
            <p:nvSpPr>
              <p:cNvPr id="53" name="TextBox 52">
                <a:extLst>
                  <a:ext uri="{FF2B5EF4-FFF2-40B4-BE49-F238E27FC236}">
                    <a16:creationId xmlns:a16="http://schemas.microsoft.com/office/drawing/2014/main" id="{637C2ACD-1CE1-95E2-AB17-A164A3BA86D4}"/>
                  </a:ext>
                </a:extLst>
              </p:cNvPr>
              <p:cNvSpPr txBox="1">
                <a:spLocks noRot="1" noChangeAspect="1" noMove="1" noResize="1" noEditPoints="1" noAdjustHandles="1" noChangeArrowheads="1" noChangeShapeType="1" noTextEdit="1"/>
              </p:cNvSpPr>
              <p:nvPr/>
            </p:nvSpPr>
            <p:spPr>
              <a:xfrm>
                <a:off x="2527300" y="5803980"/>
                <a:ext cx="6890925" cy="430887"/>
              </a:xfrm>
              <a:prstGeom prst="rect">
                <a:avLst/>
              </a:prstGeom>
              <a:blipFill>
                <a:blip r:embed="rId12"/>
                <a:stretch>
                  <a:fillRect l="-3315" t="-22222" b="-47222"/>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89B9B2FF-8E36-1FCF-0DCF-55ACCDCCE2C4}"/>
                  </a:ext>
                </a:extLst>
              </p:cNvPr>
              <p:cNvSpPr txBox="1"/>
              <p:nvPr/>
            </p:nvSpPr>
            <p:spPr>
              <a:xfrm>
                <a:off x="331433" y="4222693"/>
                <a:ext cx="2771966" cy="126515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rPr>
                        <m:t>𝐾𝑒𝑦𝑔𝑒𝑛</m:t>
                      </m:r>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1</m:t>
                              </m:r>
                            </m:e>
                            <m:sup>
                              <m:r>
                                <a:rPr lang="en-US" sz="2400" b="0" i="1" smtClean="0">
                                  <a:latin typeface="Cambria Math" panose="02040503050406030204" pitchFamily="18" charset="0"/>
                                </a:rPr>
                                <m:t>𝜆</m:t>
                              </m:r>
                            </m:sup>
                          </m:sSup>
                        </m:e>
                      </m:d>
                    </m:oMath>
                  </m:oMathPara>
                </a14:m>
                <a:endParaRPr lang="en-US" sz="24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𝑚</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0,1</m:t>
                              </m:r>
                            </m:e>
                          </m:d>
                        </m:e>
                        <m:sup>
                          <m:r>
                            <a:rPr lang="en-US" sz="2400" b="0" i="1" smtClean="0">
                              <a:solidFill>
                                <a:schemeClr val="tx1"/>
                              </a:solidFill>
                              <a:latin typeface="Cambria Math" panose="02040503050406030204" pitchFamily="18" charset="0"/>
                            </a:rPr>
                            <m:t>𝑝𝑜𝑙𝑦</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𝜆</m:t>
                          </m:r>
                          <m:r>
                            <a:rPr lang="en-US" sz="2400" b="0" i="1" smtClean="0">
                              <a:solidFill>
                                <a:schemeClr val="tx1"/>
                              </a:solidFill>
                              <a:latin typeface="Cambria Math" panose="02040503050406030204" pitchFamily="18" charset="0"/>
                            </a:rPr>
                            <m:t>)</m:t>
                          </m:r>
                        </m:sup>
                      </m:sSup>
                    </m:oMath>
                  </m:oMathPara>
                </a14:m>
                <a:endParaRPr lang="en-US" sz="24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𝑐</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𝑡</m:t>
                              </m:r>
                            </m:e>
                            <m:sub>
                              <m:r>
                                <a:rPr lang="en-US" sz="2400" b="0" i="1" smtClean="0">
                                  <a:latin typeface="Cambria Math" panose="02040503050406030204" pitchFamily="18" charset="0"/>
                                </a:rPr>
                                <m:t>𝑚</m:t>
                              </m:r>
                            </m:sub>
                          </m:sSub>
                        </m:e>
                      </m:d>
                      <m:r>
                        <a:rPr lang="en-US" sz="2400" b="0" i="1" smtClean="0">
                          <a:latin typeface="Cambria Math" panose="02040503050406030204" pitchFamily="18" charset="0"/>
                        </a:rPr>
                        <m:t>←</m:t>
                      </m:r>
                      <m:r>
                        <a:rPr lang="en-US" sz="2400" b="0" i="1" smtClean="0">
                          <a:latin typeface="Cambria Math" panose="02040503050406030204" pitchFamily="18" charset="0"/>
                        </a:rPr>
                        <m:t>𝐸𝑛𝑐</m:t>
                      </m:r>
                      <m:r>
                        <a:rPr lang="en-US" sz="2400" b="0" i="1" smtClean="0">
                          <a:latin typeface="Cambria Math" panose="02040503050406030204" pitchFamily="18" charset="0"/>
                        </a:rPr>
                        <m:t>(</m:t>
                      </m:r>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rPr>
                        <m:t>𝑚</m:t>
                      </m:r>
                      <m:r>
                        <a:rPr lang="en-US" sz="2400" b="0" i="1" smtClean="0">
                          <a:latin typeface="Cambria Math" panose="02040503050406030204" pitchFamily="18" charset="0"/>
                        </a:rPr>
                        <m:t>) </m:t>
                      </m:r>
                    </m:oMath>
                  </m:oMathPara>
                </a14:m>
                <a:endParaRPr lang="en-IL" sz="2400" dirty="0"/>
              </a:p>
            </p:txBody>
          </p:sp>
        </mc:Choice>
        <mc:Fallback xmlns="">
          <p:sp>
            <p:nvSpPr>
              <p:cNvPr id="57" name="TextBox 56">
                <a:extLst>
                  <a:ext uri="{FF2B5EF4-FFF2-40B4-BE49-F238E27FC236}">
                    <a16:creationId xmlns:a16="http://schemas.microsoft.com/office/drawing/2014/main" id="{89B9B2FF-8E36-1FCF-0DCF-55ACCDCCE2C4}"/>
                  </a:ext>
                </a:extLst>
              </p:cNvPr>
              <p:cNvSpPr txBox="1">
                <a:spLocks noRot="1" noChangeAspect="1" noMove="1" noResize="1" noEditPoints="1" noAdjustHandles="1" noChangeArrowheads="1" noChangeShapeType="1" noTextEdit="1"/>
              </p:cNvSpPr>
              <p:nvPr/>
            </p:nvSpPr>
            <p:spPr>
              <a:xfrm>
                <a:off x="331433" y="4222693"/>
                <a:ext cx="2771966" cy="1265155"/>
              </a:xfrm>
              <a:prstGeom prst="rect">
                <a:avLst/>
              </a:prstGeom>
              <a:blipFill>
                <a:blip r:embed="rId13"/>
                <a:stretch>
                  <a:fillRect r="-909" b="-5941"/>
                </a:stretch>
              </a:blipFill>
            </p:spPr>
            <p:txBody>
              <a:bodyPr/>
              <a:lstStyle/>
              <a:p>
                <a:r>
                  <a:rPr lang="en-IL">
                    <a:noFill/>
                  </a:rPr>
                  <a:t> </a:t>
                </a:r>
              </a:p>
            </p:txBody>
          </p:sp>
        </mc:Fallback>
      </mc:AlternateContent>
      <p:sp>
        <p:nvSpPr>
          <p:cNvPr id="5" name="Rectangle 4">
            <a:extLst>
              <a:ext uri="{FF2B5EF4-FFF2-40B4-BE49-F238E27FC236}">
                <a16:creationId xmlns:a16="http://schemas.microsoft.com/office/drawing/2014/main" id="{6C0D0FE3-0681-A5BE-203B-05EA58BF4264}"/>
              </a:ext>
            </a:extLst>
          </p:cNvPr>
          <p:cNvSpPr/>
          <p:nvPr/>
        </p:nvSpPr>
        <p:spPr>
          <a:xfrm>
            <a:off x="771696" y="2334515"/>
            <a:ext cx="2226686" cy="178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800" dirty="0"/>
              <a:t>Challenger</a:t>
            </a:r>
            <a:endParaRPr lang="en-IL" dirty="0"/>
          </a:p>
        </p:txBody>
      </p:sp>
      <p:sp>
        <p:nvSpPr>
          <p:cNvPr id="3" name="Rectangle 2">
            <a:extLst>
              <a:ext uri="{FF2B5EF4-FFF2-40B4-BE49-F238E27FC236}">
                <a16:creationId xmlns:a16="http://schemas.microsoft.com/office/drawing/2014/main" id="{15644E66-4159-12EA-7D17-19E9A7D358B8}"/>
              </a:ext>
            </a:extLst>
          </p:cNvPr>
          <p:cNvSpPr/>
          <p:nvPr/>
        </p:nvSpPr>
        <p:spPr>
          <a:xfrm>
            <a:off x="5629275" y="5745811"/>
            <a:ext cx="2323877" cy="649381"/>
          </a:xfrm>
          <a:prstGeom prst="rect">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 name="TextBox 3">
            <a:extLst>
              <a:ext uri="{FF2B5EF4-FFF2-40B4-BE49-F238E27FC236}">
                <a16:creationId xmlns:a16="http://schemas.microsoft.com/office/drawing/2014/main" id="{904FA476-EE38-634F-B80B-B828234CED9D}"/>
              </a:ext>
            </a:extLst>
          </p:cNvPr>
          <p:cNvSpPr txBox="1"/>
          <p:nvPr/>
        </p:nvSpPr>
        <p:spPr>
          <a:xfrm>
            <a:off x="5335173" y="6397477"/>
            <a:ext cx="2983509" cy="523220"/>
          </a:xfrm>
          <a:prstGeom prst="rect">
            <a:avLst/>
          </a:prstGeom>
          <a:noFill/>
        </p:spPr>
        <p:txBody>
          <a:bodyPr wrap="none" rtlCol="0">
            <a:spAutoFit/>
          </a:bodyPr>
          <a:lstStyle/>
          <a:p>
            <a:r>
              <a:rPr lang="en-IL" sz="2800" dirty="0">
                <a:solidFill>
                  <a:srgbClr val="FF0000"/>
                </a:solidFill>
              </a:rPr>
              <a:t>Winning condition</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D919BC2-6A82-6B7A-049B-61CF0994E4D1}"/>
                  </a:ext>
                </a:extLst>
              </p:cNvPr>
              <p:cNvSpPr txBox="1"/>
              <p:nvPr/>
            </p:nvSpPr>
            <p:spPr>
              <a:xfrm>
                <a:off x="3372846" y="5758248"/>
                <a:ext cx="683673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𝑚</m:t>
                          </m:r>
                        </m:e>
                        <m:sub>
                          <m:r>
                            <a:rPr lang="en-US" sz="2800" b="0" i="1" smtClean="0">
                              <a:latin typeface="Cambria Math" panose="02040503050406030204" pitchFamily="18" charset="0"/>
                            </a:rPr>
                            <m:t>𝐵</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𝑚</m:t>
                          </m:r>
                        </m:e>
                        <m:sub>
                          <m:r>
                            <a:rPr lang="en-US" sz="2800" b="0" i="1" smtClean="0">
                              <a:latin typeface="Cambria Math" panose="02040503050406030204" pitchFamily="18" charset="0"/>
                            </a:rPr>
                            <m:t>𝐶</m:t>
                          </m:r>
                        </m:sub>
                      </m:sSub>
                      <m:r>
                        <a:rPr lang="en-US" sz="2800" b="0" i="1" smtClean="0">
                          <a:latin typeface="Cambria Math" panose="02040503050406030204" pitchFamily="18" charset="0"/>
                        </a:rPr>
                        <m:t>=</m:t>
                      </m:r>
                      <m:r>
                        <a:rPr lang="en-US" sz="2800" b="0" i="1" smtClean="0">
                          <a:latin typeface="Cambria Math" panose="02040503050406030204" pitchFamily="18" charset="0"/>
                        </a:rPr>
                        <m:t>𝑚</m:t>
                      </m:r>
                    </m:oMath>
                  </m:oMathPara>
                </a14:m>
                <a:endParaRPr lang="en-IL" sz="2800" dirty="0"/>
              </a:p>
            </p:txBody>
          </p:sp>
        </mc:Choice>
        <mc:Fallback xmlns="">
          <p:sp>
            <p:nvSpPr>
              <p:cNvPr id="8" name="TextBox 7">
                <a:extLst>
                  <a:ext uri="{FF2B5EF4-FFF2-40B4-BE49-F238E27FC236}">
                    <a16:creationId xmlns:a16="http://schemas.microsoft.com/office/drawing/2014/main" id="{4D919BC2-6A82-6B7A-049B-61CF0994E4D1}"/>
                  </a:ext>
                </a:extLst>
              </p:cNvPr>
              <p:cNvSpPr txBox="1">
                <a:spLocks noRot="1" noChangeAspect="1" noMove="1" noResize="1" noEditPoints="1" noAdjustHandles="1" noChangeArrowheads="1" noChangeShapeType="1" noTextEdit="1"/>
              </p:cNvSpPr>
              <p:nvPr/>
            </p:nvSpPr>
            <p:spPr>
              <a:xfrm>
                <a:off x="3372846" y="5758248"/>
                <a:ext cx="6836734" cy="523220"/>
              </a:xfrm>
              <a:prstGeom prst="rect">
                <a:avLst/>
              </a:prstGeom>
              <a:blipFill>
                <a:blip r:embed="rId14"/>
                <a:stretch>
                  <a:fillRect b="-4762"/>
                </a:stretch>
              </a:blipFill>
            </p:spPr>
            <p:txBody>
              <a:bodyPr/>
              <a:lstStyle/>
              <a:p>
                <a:r>
                  <a:rPr lang="en-IL">
                    <a:noFill/>
                  </a:rPr>
                  <a:t> </a:t>
                </a:r>
              </a:p>
            </p:txBody>
          </p:sp>
        </mc:Fallback>
      </mc:AlternateContent>
      <p:sp>
        <p:nvSpPr>
          <p:cNvPr id="9" name="Rectangle 8">
            <a:extLst>
              <a:ext uri="{FF2B5EF4-FFF2-40B4-BE49-F238E27FC236}">
                <a16:creationId xmlns:a16="http://schemas.microsoft.com/office/drawing/2014/main" id="{363F62D5-0FBF-8FF3-EF24-283C3BC4F698}"/>
              </a:ext>
            </a:extLst>
          </p:cNvPr>
          <p:cNvSpPr/>
          <p:nvPr/>
        </p:nvSpPr>
        <p:spPr>
          <a:xfrm>
            <a:off x="10585426" y="1208089"/>
            <a:ext cx="1604963" cy="8431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000" dirty="0"/>
              <a:t>Challenger</a:t>
            </a:r>
            <a:endParaRPr lang="en-IL" sz="1400" dirty="0"/>
          </a:p>
        </p:txBody>
      </p:sp>
      <p:sp>
        <p:nvSpPr>
          <p:cNvPr id="10" name="Rectangle 9">
            <a:extLst>
              <a:ext uri="{FF2B5EF4-FFF2-40B4-BE49-F238E27FC236}">
                <a16:creationId xmlns:a16="http://schemas.microsoft.com/office/drawing/2014/main" id="{FEE818FE-A29A-62AD-0EC1-A328A3A96B2F}"/>
              </a:ext>
            </a:extLst>
          </p:cNvPr>
          <p:cNvSpPr/>
          <p:nvPr/>
        </p:nvSpPr>
        <p:spPr>
          <a:xfrm>
            <a:off x="10617822" y="3956581"/>
            <a:ext cx="1604963" cy="8431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000" dirty="0"/>
              <a:t>Challenger</a:t>
            </a:r>
            <a:endParaRPr lang="en-IL" sz="1400" dirty="0"/>
          </a:p>
        </p:txBody>
      </p:sp>
    </p:spTree>
    <p:extLst>
      <p:ext uri="{BB962C8B-B14F-4D97-AF65-F5344CB8AC3E}">
        <p14:creationId xmlns:p14="http://schemas.microsoft.com/office/powerpoint/2010/main" val="287423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1"/>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2"/>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40"/>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8"/>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43"/>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44"/>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49"/>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50"/>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51"/>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52"/>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47"/>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10"/>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3"/>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8"/>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4"/>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29" grpId="0" animBg="1"/>
      <p:bldP spid="30" grpId="0" animBg="1"/>
      <p:bldP spid="33" grpId="0"/>
      <p:bldP spid="34" grpId="0"/>
      <p:bldP spid="36" grpId="0"/>
      <p:bldP spid="37" grpId="0"/>
      <p:bldP spid="38" grpId="0"/>
      <p:bldP spid="41" grpId="0" animBg="1"/>
      <p:bldP spid="46" grpId="0"/>
      <p:bldP spid="47" grpId="0"/>
      <p:bldP spid="51" grpId="0"/>
      <p:bldP spid="52" grpId="0"/>
      <p:bldP spid="53" grpId="0"/>
      <p:bldP spid="3" grpId="0" animBg="1"/>
      <p:bldP spid="4" grpId="0"/>
      <p:bldP spid="8" grpId="0"/>
      <p:bldP spid="9" grpId="0" animBg="1"/>
      <p:bldP spid="10" grpId="0" animBg="1"/>
    </p:bldLst>
  </p:timing>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8F73A-8691-14C0-437C-B4ADC6AFB393}"/>
              </a:ext>
            </a:extLst>
          </p:cNvPr>
          <p:cNvSpPr>
            <a:spLocks noGrp="1"/>
          </p:cNvSpPr>
          <p:nvPr>
            <p:ph type="title"/>
          </p:nvPr>
        </p:nvSpPr>
        <p:spPr>
          <a:xfrm>
            <a:off x="838200" y="193670"/>
            <a:ext cx="10515600" cy="1325563"/>
          </a:xfrm>
        </p:spPr>
        <p:txBody>
          <a:bodyPr>
            <a:normAutofit/>
          </a:bodyPr>
          <a:lstStyle/>
          <a:p>
            <a:pPr algn="ctr"/>
            <a:r>
              <a:rPr lang="en-IL" dirty="0"/>
              <a:t>Unclonable Indistinguishable Security</a:t>
            </a:r>
          </a:p>
        </p:txBody>
      </p:sp>
      <p:pic>
        <p:nvPicPr>
          <p:cNvPr id="7" name="Graphic 6" descr="User">
            <a:extLst>
              <a:ext uri="{FF2B5EF4-FFF2-40B4-BE49-F238E27FC236}">
                <a16:creationId xmlns:a16="http://schemas.microsoft.com/office/drawing/2014/main" id="{B1D3A0B8-2D86-23F9-5812-A45D42C548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60286" y="2881126"/>
            <a:ext cx="1069822" cy="1291975"/>
          </a:xfrm>
          <a:prstGeom prst="rect">
            <a:avLst/>
          </a:prstGeom>
        </p:spPr>
      </p:pic>
      <p:sp>
        <p:nvSpPr>
          <p:cNvPr id="12" name="Right Arrow 11">
            <a:extLst>
              <a:ext uri="{FF2B5EF4-FFF2-40B4-BE49-F238E27FC236}">
                <a16:creationId xmlns:a16="http://schemas.microsoft.com/office/drawing/2014/main" id="{D5609E91-5551-2D32-DA9C-3A6E34ACE9B5}"/>
              </a:ext>
            </a:extLst>
          </p:cNvPr>
          <p:cNvSpPr/>
          <p:nvPr/>
        </p:nvSpPr>
        <p:spPr>
          <a:xfrm>
            <a:off x="3228975" y="3418821"/>
            <a:ext cx="2400300" cy="2394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73D1861-BFE1-19F3-5CD9-76DC2EB4A4CB}"/>
                  </a:ext>
                </a:extLst>
              </p:cNvPr>
              <p:cNvSpPr txBox="1"/>
              <p:nvPr/>
            </p:nvSpPr>
            <p:spPr>
              <a:xfrm>
                <a:off x="3471057" y="2987934"/>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𝑐</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solidFill>
                                <a:srgbClr val="7030A0"/>
                              </a:solidFill>
                              <a:latin typeface="Cambria Math" panose="02040503050406030204" pitchFamily="18" charset="0"/>
                            </a:rPr>
                            <m:t>𝑏</m:t>
                          </m:r>
                        </m:sub>
                      </m:sSub>
                      <m:r>
                        <a:rPr lang="en-US" sz="2800" b="0" i="1" dirty="0" smtClean="0">
                          <a:latin typeface="Cambria Math" panose="02040503050406030204" pitchFamily="18" charset="0"/>
                          <a:ea typeface="+mn-lt"/>
                          <a:cs typeface="+mn-lt"/>
                        </a:rPr>
                        <m:t>⟩</m:t>
                      </m:r>
                    </m:oMath>
                  </m:oMathPara>
                </a14:m>
                <a:endParaRPr lang="en-IL" sz="2800" dirty="0"/>
              </a:p>
            </p:txBody>
          </p:sp>
        </mc:Choice>
        <mc:Fallback xmlns="">
          <p:sp>
            <p:nvSpPr>
              <p:cNvPr id="13" name="TextBox 12">
                <a:extLst>
                  <a:ext uri="{FF2B5EF4-FFF2-40B4-BE49-F238E27FC236}">
                    <a16:creationId xmlns:a16="http://schemas.microsoft.com/office/drawing/2014/main" id="{C73D1861-BFE1-19F3-5CD9-76DC2EB4A4CB}"/>
                  </a:ext>
                </a:extLst>
              </p:cNvPr>
              <p:cNvSpPr txBox="1">
                <a:spLocks noRot="1" noChangeAspect="1" noMove="1" noResize="1" noEditPoints="1" noAdjustHandles="1" noChangeArrowheads="1" noChangeShapeType="1" noTextEdit="1"/>
              </p:cNvSpPr>
              <p:nvPr/>
            </p:nvSpPr>
            <p:spPr>
              <a:xfrm>
                <a:off x="3471057" y="2987934"/>
                <a:ext cx="1771651" cy="430887"/>
              </a:xfrm>
              <a:prstGeom prst="rect">
                <a:avLst/>
              </a:prstGeom>
              <a:blipFill>
                <a:blip r:embed="rId5"/>
                <a:stretch>
                  <a:fillRect/>
                </a:stretch>
              </a:blipFill>
            </p:spPr>
            <p:txBody>
              <a:bodyPr/>
              <a:lstStyle/>
              <a:p>
                <a:r>
                  <a:rPr lang="en-US">
                    <a:noFill/>
                  </a:rPr>
                  <a:t> </a:t>
                </a:r>
              </a:p>
            </p:txBody>
          </p:sp>
        </mc:Fallback>
      </mc:AlternateContent>
      <p:sp>
        <p:nvSpPr>
          <p:cNvPr id="29" name="Right Arrow 28">
            <a:extLst>
              <a:ext uri="{FF2B5EF4-FFF2-40B4-BE49-F238E27FC236}">
                <a16:creationId xmlns:a16="http://schemas.microsoft.com/office/drawing/2014/main" id="{FF356F6D-8707-F6C3-C6D6-196CB7893EAF}"/>
              </a:ext>
            </a:extLst>
          </p:cNvPr>
          <p:cNvSpPr/>
          <p:nvPr/>
        </p:nvSpPr>
        <p:spPr>
          <a:xfrm rot="2190787">
            <a:off x="6577021" y="4229135"/>
            <a:ext cx="2400300" cy="239428"/>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0" name="Right Arrow 29">
            <a:extLst>
              <a:ext uri="{FF2B5EF4-FFF2-40B4-BE49-F238E27FC236}">
                <a16:creationId xmlns:a16="http://schemas.microsoft.com/office/drawing/2014/main" id="{EF3E3F89-22BD-E564-39CF-BE0D295D1779}"/>
              </a:ext>
            </a:extLst>
          </p:cNvPr>
          <p:cNvSpPr/>
          <p:nvPr/>
        </p:nvSpPr>
        <p:spPr>
          <a:xfrm rot="19848982">
            <a:off x="6688213" y="2761412"/>
            <a:ext cx="2400300" cy="239428"/>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pic>
        <p:nvPicPr>
          <p:cNvPr id="31" name="Graphic 30" descr="User">
            <a:extLst>
              <a:ext uri="{FF2B5EF4-FFF2-40B4-BE49-F238E27FC236}">
                <a16:creationId xmlns:a16="http://schemas.microsoft.com/office/drawing/2014/main" id="{324AEDF3-A2DB-91DA-7526-D81172CFEA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45519" y="1628540"/>
            <a:ext cx="1069822" cy="1291975"/>
          </a:xfrm>
          <a:prstGeom prst="rect">
            <a:avLst/>
          </a:prstGeom>
        </p:spPr>
      </p:pic>
      <p:pic>
        <p:nvPicPr>
          <p:cNvPr id="32" name="Graphic 31" descr="User">
            <a:extLst>
              <a:ext uri="{FF2B5EF4-FFF2-40B4-BE49-F238E27FC236}">
                <a16:creationId xmlns:a16="http://schemas.microsoft.com/office/drawing/2014/main" id="{EFEBF736-EE29-EB83-B422-DFC0FC17A7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51704" y="4331794"/>
            <a:ext cx="1069822" cy="1291975"/>
          </a:xfrm>
          <a:prstGeom prst="rect">
            <a:avLst/>
          </a:prstGeom>
        </p:spPr>
      </p:pic>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EED1A6E0-9448-245D-112D-0725AE52DB64}"/>
                  </a:ext>
                </a:extLst>
              </p:cNvPr>
              <p:cNvSpPr txBox="1"/>
              <p:nvPr/>
            </p:nvSpPr>
            <p:spPr>
              <a:xfrm rot="19905806">
                <a:off x="6678600" y="2504174"/>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𝜎</m:t>
                          </m:r>
                        </m:e>
                        <m:sub>
                          <m:r>
                            <a:rPr lang="en-US" sz="2800" b="0" i="1" smtClean="0">
                              <a:latin typeface="Cambria Math" panose="02040503050406030204" pitchFamily="18" charset="0"/>
                            </a:rPr>
                            <m:t>𝐵</m:t>
                          </m:r>
                        </m:sub>
                      </m:sSub>
                    </m:oMath>
                  </m:oMathPara>
                </a14:m>
                <a:endParaRPr lang="en-IL" sz="2800" dirty="0"/>
              </a:p>
            </p:txBody>
          </p:sp>
        </mc:Choice>
        <mc:Fallback xmlns="">
          <p:sp>
            <p:nvSpPr>
              <p:cNvPr id="33" name="TextBox 32">
                <a:extLst>
                  <a:ext uri="{FF2B5EF4-FFF2-40B4-BE49-F238E27FC236}">
                    <a16:creationId xmlns:a16="http://schemas.microsoft.com/office/drawing/2014/main" id="{EED1A6E0-9448-245D-112D-0725AE52DB64}"/>
                  </a:ext>
                </a:extLst>
              </p:cNvPr>
              <p:cNvSpPr txBox="1">
                <a:spLocks noRot="1" noChangeAspect="1" noMove="1" noResize="1" noEditPoints="1" noAdjustHandles="1" noChangeArrowheads="1" noChangeShapeType="1" noTextEdit="1"/>
              </p:cNvSpPr>
              <p:nvPr/>
            </p:nvSpPr>
            <p:spPr>
              <a:xfrm rot="19905806">
                <a:off x="6678600" y="2504174"/>
                <a:ext cx="1771651" cy="43088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15247CA5-B379-7491-8BD9-51DD70E71DDE}"/>
                  </a:ext>
                </a:extLst>
              </p:cNvPr>
              <p:cNvSpPr txBox="1"/>
              <p:nvPr/>
            </p:nvSpPr>
            <p:spPr>
              <a:xfrm rot="2180119">
                <a:off x="6859379" y="3727786"/>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𝜎</m:t>
                          </m:r>
                        </m:e>
                        <m:sub>
                          <m:r>
                            <m:rPr>
                              <m:sty m:val="p"/>
                            </m:rPr>
                            <a:rPr lang="en-US" sz="2800" b="0" i="0" smtClean="0">
                              <a:latin typeface="Cambria Math" panose="02040503050406030204" pitchFamily="18" charset="0"/>
                            </a:rPr>
                            <m:t>C</m:t>
                          </m:r>
                        </m:sub>
                      </m:sSub>
                    </m:oMath>
                  </m:oMathPara>
                </a14:m>
                <a:endParaRPr lang="en-IL" sz="2800" dirty="0"/>
              </a:p>
            </p:txBody>
          </p:sp>
        </mc:Choice>
        <mc:Fallback xmlns="">
          <p:sp>
            <p:nvSpPr>
              <p:cNvPr id="34" name="TextBox 33">
                <a:extLst>
                  <a:ext uri="{FF2B5EF4-FFF2-40B4-BE49-F238E27FC236}">
                    <a16:creationId xmlns:a16="http://schemas.microsoft.com/office/drawing/2014/main" id="{15247CA5-B379-7491-8BD9-51DD70E71DDE}"/>
                  </a:ext>
                </a:extLst>
              </p:cNvPr>
              <p:cNvSpPr txBox="1">
                <a:spLocks noRot="1" noChangeAspect="1" noMove="1" noResize="1" noEditPoints="1" noAdjustHandles="1" noChangeArrowheads="1" noChangeShapeType="1" noTextEdit="1"/>
              </p:cNvSpPr>
              <p:nvPr/>
            </p:nvSpPr>
            <p:spPr>
              <a:xfrm rot="2180119">
                <a:off x="6859379" y="3727786"/>
                <a:ext cx="1771651" cy="430887"/>
              </a:xfrm>
              <a:prstGeom prst="rect">
                <a:avLst/>
              </a:prstGeom>
              <a:blipFill>
                <a:blip r:embed="rId7"/>
                <a:stretch>
                  <a:fillRect/>
                </a:stretch>
              </a:blipFill>
            </p:spPr>
            <p:txBody>
              <a:bodyPr/>
              <a:lstStyle/>
              <a:p>
                <a:r>
                  <a:rPr lang="en-US">
                    <a:noFill/>
                  </a:rPr>
                  <a:t> </a:t>
                </a:r>
              </a:p>
            </p:txBody>
          </p:sp>
        </mc:Fallback>
      </mc:AlternateContent>
      <p:sp>
        <p:nvSpPr>
          <p:cNvPr id="36" name="TextBox 35">
            <a:extLst>
              <a:ext uri="{FF2B5EF4-FFF2-40B4-BE49-F238E27FC236}">
                <a16:creationId xmlns:a16="http://schemas.microsoft.com/office/drawing/2014/main" id="{616C1FB6-D5BC-CFCF-2EA8-B1C363377948}"/>
              </a:ext>
            </a:extLst>
          </p:cNvPr>
          <p:cNvSpPr txBox="1"/>
          <p:nvPr/>
        </p:nvSpPr>
        <p:spPr>
          <a:xfrm>
            <a:off x="5736897" y="2663316"/>
            <a:ext cx="546098" cy="430887"/>
          </a:xfrm>
          <a:prstGeom prst="rect">
            <a:avLst/>
          </a:prstGeom>
          <a:noFill/>
        </p:spPr>
        <p:txBody>
          <a:bodyPr wrap="square" lIns="0" tIns="0" rIns="0" bIns="0" rtlCol="0">
            <a:spAutoFit/>
          </a:bodyPr>
          <a:lstStyle/>
          <a:p>
            <a:pPr algn="ctr"/>
            <a:r>
              <a:rPr lang="en-IL" sz="2800" dirty="0"/>
              <a:t>A</a:t>
            </a:r>
          </a:p>
        </p:txBody>
      </p:sp>
      <p:sp>
        <p:nvSpPr>
          <p:cNvPr id="37" name="TextBox 36">
            <a:extLst>
              <a:ext uri="{FF2B5EF4-FFF2-40B4-BE49-F238E27FC236}">
                <a16:creationId xmlns:a16="http://schemas.microsoft.com/office/drawing/2014/main" id="{176EFAA8-A91A-51A7-3218-497CD9461E9E}"/>
              </a:ext>
            </a:extLst>
          </p:cNvPr>
          <p:cNvSpPr txBox="1"/>
          <p:nvPr/>
        </p:nvSpPr>
        <p:spPr>
          <a:xfrm>
            <a:off x="9020752" y="4091077"/>
            <a:ext cx="546098" cy="430887"/>
          </a:xfrm>
          <a:prstGeom prst="rect">
            <a:avLst/>
          </a:prstGeom>
          <a:noFill/>
        </p:spPr>
        <p:txBody>
          <a:bodyPr wrap="square" lIns="0" tIns="0" rIns="0" bIns="0" rtlCol="0">
            <a:spAutoFit/>
          </a:bodyPr>
          <a:lstStyle/>
          <a:p>
            <a:pPr algn="ctr"/>
            <a:r>
              <a:rPr lang="en-IL" sz="2800" dirty="0"/>
              <a:t>C</a:t>
            </a:r>
          </a:p>
        </p:txBody>
      </p:sp>
      <p:sp>
        <p:nvSpPr>
          <p:cNvPr id="38" name="TextBox 37">
            <a:extLst>
              <a:ext uri="{FF2B5EF4-FFF2-40B4-BE49-F238E27FC236}">
                <a16:creationId xmlns:a16="http://schemas.microsoft.com/office/drawing/2014/main" id="{B40FE631-8CB0-E439-827F-B75753633402}"/>
              </a:ext>
            </a:extLst>
          </p:cNvPr>
          <p:cNvSpPr txBox="1"/>
          <p:nvPr/>
        </p:nvSpPr>
        <p:spPr>
          <a:xfrm>
            <a:off x="8994542" y="1424430"/>
            <a:ext cx="546098" cy="430887"/>
          </a:xfrm>
          <a:prstGeom prst="rect">
            <a:avLst/>
          </a:prstGeom>
          <a:noFill/>
        </p:spPr>
        <p:txBody>
          <a:bodyPr wrap="square" lIns="0" tIns="0" rIns="0" bIns="0" rtlCol="0">
            <a:spAutoFit/>
          </a:bodyPr>
          <a:lstStyle/>
          <a:p>
            <a:pPr algn="ctr"/>
            <a:r>
              <a:rPr lang="en-IL" sz="2800" dirty="0"/>
              <a:t>B</a:t>
            </a:r>
          </a:p>
        </p:txBody>
      </p:sp>
      <p:cxnSp>
        <p:nvCxnSpPr>
          <p:cNvPr id="40" name="Straight Arrow Connector 39">
            <a:extLst>
              <a:ext uri="{FF2B5EF4-FFF2-40B4-BE49-F238E27FC236}">
                <a16:creationId xmlns:a16="http://schemas.microsoft.com/office/drawing/2014/main" id="{0EC289AC-7ECC-DB15-1665-4268201AEB6E}"/>
              </a:ext>
            </a:extLst>
          </p:cNvPr>
          <p:cNvCxnSpPr/>
          <p:nvPr/>
        </p:nvCxnSpPr>
        <p:spPr>
          <a:xfrm>
            <a:off x="9280430" y="2920515"/>
            <a:ext cx="13371" cy="1022714"/>
          </a:xfrm>
          <a:prstGeom prst="straightConnector1">
            <a:avLst/>
          </a:prstGeom>
          <a:ln w="41275">
            <a:headEnd type="triangle"/>
            <a:tailEnd type="triangle"/>
          </a:ln>
        </p:spPr>
        <p:style>
          <a:lnRef idx="2">
            <a:schemeClr val="accent1"/>
          </a:lnRef>
          <a:fillRef idx="0">
            <a:schemeClr val="accent1"/>
          </a:fillRef>
          <a:effectRef idx="1">
            <a:schemeClr val="accent1"/>
          </a:effectRef>
          <a:fontRef idx="minor">
            <a:schemeClr val="tx1"/>
          </a:fontRef>
        </p:style>
      </p:cxnSp>
      <p:sp>
        <p:nvSpPr>
          <p:cNvPr id="41" name="סימן כפל 14">
            <a:extLst>
              <a:ext uri="{FF2B5EF4-FFF2-40B4-BE49-F238E27FC236}">
                <a16:creationId xmlns:a16="http://schemas.microsoft.com/office/drawing/2014/main" id="{A55E3E32-E568-6A47-9BF4-90793249A9D9}"/>
              </a:ext>
            </a:extLst>
          </p:cNvPr>
          <p:cNvSpPr/>
          <p:nvPr/>
        </p:nvSpPr>
        <p:spPr>
          <a:xfrm>
            <a:off x="8836601" y="2980576"/>
            <a:ext cx="914400" cy="914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Impact" panose="020B0806030902050204"/>
              <a:ea typeface="+mn-ea"/>
              <a:cs typeface="Arial" panose="020B0604020202020204" pitchFamily="34" charset="0"/>
            </a:endParaRPr>
          </a:p>
        </p:txBody>
      </p:sp>
      <p:cxnSp>
        <p:nvCxnSpPr>
          <p:cNvPr id="43" name="Straight Arrow Connector 42">
            <a:extLst>
              <a:ext uri="{FF2B5EF4-FFF2-40B4-BE49-F238E27FC236}">
                <a16:creationId xmlns:a16="http://schemas.microsoft.com/office/drawing/2014/main" id="{AF7EBBD1-A304-CD1E-DA18-589D6E652A14}"/>
              </a:ext>
            </a:extLst>
          </p:cNvPr>
          <p:cNvCxnSpPr/>
          <p:nvPr/>
        </p:nvCxnSpPr>
        <p:spPr>
          <a:xfrm>
            <a:off x="9815341" y="2274527"/>
            <a:ext cx="957434" cy="0"/>
          </a:xfrm>
          <a:prstGeom prst="straightConnector1">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931DCFF5-025D-1048-2C96-F456D98998BC}"/>
              </a:ext>
            </a:extLst>
          </p:cNvPr>
          <p:cNvCxnSpPr/>
          <p:nvPr/>
        </p:nvCxnSpPr>
        <p:spPr>
          <a:xfrm>
            <a:off x="9824864" y="4955809"/>
            <a:ext cx="957434" cy="0"/>
          </a:xfrm>
          <a:prstGeom prst="straightConnector1">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23B34817-FF89-C9BD-79F7-BBF959B228F6}"/>
                  </a:ext>
                </a:extLst>
              </p:cNvPr>
              <p:cNvSpPr txBox="1"/>
              <p:nvPr/>
            </p:nvSpPr>
            <p:spPr>
              <a:xfrm>
                <a:off x="7243677" y="1872849"/>
                <a:ext cx="610076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mn-lt"/>
                          <a:cs typeface="+mn-lt"/>
                        </a:rPr>
                        <m:t>𝑘</m:t>
                      </m:r>
                    </m:oMath>
                  </m:oMathPara>
                </a14:m>
                <a:endParaRPr lang="en-IL" sz="2400" dirty="0"/>
              </a:p>
            </p:txBody>
          </p:sp>
        </mc:Choice>
        <mc:Fallback xmlns="">
          <p:sp>
            <p:nvSpPr>
              <p:cNvPr id="46" name="TextBox 45">
                <a:extLst>
                  <a:ext uri="{FF2B5EF4-FFF2-40B4-BE49-F238E27FC236}">
                    <a16:creationId xmlns:a16="http://schemas.microsoft.com/office/drawing/2014/main" id="{23B34817-FF89-C9BD-79F7-BBF959B228F6}"/>
                  </a:ext>
                </a:extLst>
              </p:cNvPr>
              <p:cNvSpPr txBox="1">
                <a:spLocks noRot="1" noChangeAspect="1" noMove="1" noResize="1" noEditPoints="1" noAdjustHandles="1" noChangeArrowheads="1" noChangeShapeType="1" noTextEdit="1"/>
              </p:cNvSpPr>
              <p:nvPr/>
            </p:nvSpPr>
            <p:spPr>
              <a:xfrm>
                <a:off x="7243677" y="1872849"/>
                <a:ext cx="6100762" cy="46166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CDF312D3-F3FC-3083-C4F6-476ACF86F490}"/>
                  </a:ext>
                </a:extLst>
              </p:cNvPr>
              <p:cNvSpPr txBox="1"/>
              <p:nvPr/>
            </p:nvSpPr>
            <p:spPr>
              <a:xfrm>
                <a:off x="7238918" y="4438131"/>
                <a:ext cx="610076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mn-lt"/>
                          <a:cs typeface="+mn-lt"/>
                        </a:rPr>
                        <m:t>𝑘</m:t>
                      </m:r>
                    </m:oMath>
                  </m:oMathPara>
                </a14:m>
                <a:endParaRPr lang="en-IL" sz="2400" dirty="0"/>
              </a:p>
            </p:txBody>
          </p:sp>
        </mc:Choice>
        <mc:Fallback xmlns="">
          <p:sp>
            <p:nvSpPr>
              <p:cNvPr id="47" name="TextBox 46">
                <a:extLst>
                  <a:ext uri="{FF2B5EF4-FFF2-40B4-BE49-F238E27FC236}">
                    <a16:creationId xmlns:a16="http://schemas.microsoft.com/office/drawing/2014/main" id="{CDF312D3-F3FC-3083-C4F6-476ACF86F490}"/>
                  </a:ext>
                </a:extLst>
              </p:cNvPr>
              <p:cNvSpPr txBox="1">
                <a:spLocks noRot="1" noChangeAspect="1" noMove="1" noResize="1" noEditPoints="1" noAdjustHandles="1" noChangeArrowheads="1" noChangeShapeType="1" noTextEdit="1"/>
              </p:cNvSpPr>
              <p:nvPr/>
            </p:nvSpPr>
            <p:spPr>
              <a:xfrm>
                <a:off x="7238918" y="4438131"/>
                <a:ext cx="6100762" cy="461665"/>
              </a:xfrm>
              <a:prstGeom prst="rect">
                <a:avLst/>
              </a:prstGeom>
              <a:blipFill>
                <a:blip r:embed="rId9"/>
                <a:stretch>
                  <a:fillRect/>
                </a:stretch>
              </a:blipFill>
            </p:spPr>
            <p:txBody>
              <a:bodyPr/>
              <a:lstStyle/>
              <a:p>
                <a:r>
                  <a:rPr lang="en-US">
                    <a:noFill/>
                  </a:rPr>
                  <a:t> </a:t>
                </a:r>
              </a:p>
            </p:txBody>
          </p:sp>
        </mc:Fallback>
      </mc:AlternateContent>
      <p:cxnSp>
        <p:nvCxnSpPr>
          <p:cNvPr id="49" name="Straight Arrow Connector 48">
            <a:extLst>
              <a:ext uri="{FF2B5EF4-FFF2-40B4-BE49-F238E27FC236}">
                <a16:creationId xmlns:a16="http://schemas.microsoft.com/office/drawing/2014/main" id="{DE4E7FC9-027D-B512-E077-5B7E74849C59}"/>
              </a:ext>
            </a:extLst>
          </p:cNvPr>
          <p:cNvCxnSpPr/>
          <p:nvPr/>
        </p:nvCxnSpPr>
        <p:spPr>
          <a:xfrm>
            <a:off x="9839152" y="2663316"/>
            <a:ext cx="947911"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A703D78B-39AA-8FA4-5A9D-8689BAE90255}"/>
              </a:ext>
            </a:extLst>
          </p:cNvPr>
          <p:cNvCxnSpPr/>
          <p:nvPr/>
        </p:nvCxnSpPr>
        <p:spPr>
          <a:xfrm>
            <a:off x="9834385" y="5373176"/>
            <a:ext cx="947911"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BE829CD2-DEAF-C9D7-54F2-33AA562164D0}"/>
                  </a:ext>
                </a:extLst>
              </p:cNvPr>
              <p:cNvSpPr txBox="1"/>
              <p:nvPr/>
            </p:nvSpPr>
            <p:spPr>
              <a:xfrm>
                <a:off x="10785430" y="2315011"/>
                <a:ext cx="1052512" cy="58477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latin typeface="Cambria Math" panose="02040503050406030204" pitchFamily="18" charset="0"/>
                            </a:rPr>
                          </m:ctrlPr>
                        </m:sSubPr>
                        <m:e>
                          <m:r>
                            <m:rPr>
                              <m:sty m:val="p"/>
                            </m:rPr>
                            <a:rPr lang="en-US" sz="3200" b="0" i="0" dirty="0" smtClean="0">
                              <a:solidFill>
                                <a:srgbClr val="7030A0"/>
                              </a:solidFill>
                              <a:latin typeface="Cambria Math" panose="02040503050406030204" pitchFamily="18" charset="0"/>
                            </a:rPr>
                            <m:t>b</m:t>
                          </m:r>
                        </m:e>
                        <m:sub>
                          <m:r>
                            <m:rPr>
                              <m:sty m:val="p"/>
                            </m:rPr>
                            <a:rPr lang="en-US" sz="3200" b="0" i="0" dirty="0" smtClean="0">
                              <a:latin typeface="Cambria Math" panose="02040503050406030204" pitchFamily="18" charset="0"/>
                            </a:rPr>
                            <m:t>B</m:t>
                          </m:r>
                        </m:sub>
                      </m:sSub>
                    </m:oMath>
                  </m:oMathPara>
                </a14:m>
                <a:endParaRPr lang="en-IL" dirty="0"/>
              </a:p>
            </p:txBody>
          </p:sp>
        </mc:Choice>
        <mc:Fallback xmlns="">
          <p:sp>
            <p:nvSpPr>
              <p:cNvPr id="51" name="TextBox 50">
                <a:extLst>
                  <a:ext uri="{FF2B5EF4-FFF2-40B4-BE49-F238E27FC236}">
                    <a16:creationId xmlns:a16="http://schemas.microsoft.com/office/drawing/2014/main" id="{BE829CD2-DEAF-C9D7-54F2-33AA562164D0}"/>
                  </a:ext>
                </a:extLst>
              </p:cNvPr>
              <p:cNvSpPr txBox="1">
                <a:spLocks noRot="1" noChangeAspect="1" noMove="1" noResize="1" noEditPoints="1" noAdjustHandles="1" noChangeArrowheads="1" noChangeShapeType="1" noTextEdit="1"/>
              </p:cNvSpPr>
              <p:nvPr/>
            </p:nvSpPr>
            <p:spPr>
              <a:xfrm>
                <a:off x="10785430" y="2315011"/>
                <a:ext cx="1052512" cy="58477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0D26EFE7-E6C1-FE62-098B-8BA2A27DDD8F}"/>
                  </a:ext>
                </a:extLst>
              </p:cNvPr>
              <p:cNvSpPr txBox="1"/>
              <p:nvPr/>
            </p:nvSpPr>
            <p:spPr>
              <a:xfrm>
                <a:off x="10808056" y="5038994"/>
                <a:ext cx="1052512" cy="58477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latin typeface="Cambria Math" panose="02040503050406030204" pitchFamily="18" charset="0"/>
                            </a:rPr>
                          </m:ctrlPr>
                        </m:sSubPr>
                        <m:e>
                          <m:r>
                            <m:rPr>
                              <m:sty m:val="p"/>
                            </m:rPr>
                            <a:rPr lang="en-US" sz="3200" b="0" i="0" dirty="0" smtClean="0">
                              <a:solidFill>
                                <a:srgbClr val="7030A0"/>
                              </a:solidFill>
                              <a:latin typeface="Cambria Math" panose="02040503050406030204" pitchFamily="18" charset="0"/>
                            </a:rPr>
                            <m:t>b</m:t>
                          </m:r>
                        </m:e>
                        <m:sub>
                          <m:r>
                            <m:rPr>
                              <m:sty m:val="p"/>
                            </m:rPr>
                            <a:rPr lang="en-US" sz="3200" b="0" i="0" dirty="0" smtClean="0">
                              <a:latin typeface="Cambria Math" panose="02040503050406030204" pitchFamily="18" charset="0"/>
                            </a:rPr>
                            <m:t>C</m:t>
                          </m:r>
                        </m:sub>
                      </m:sSub>
                    </m:oMath>
                  </m:oMathPara>
                </a14:m>
                <a:endParaRPr lang="en-IL" dirty="0"/>
              </a:p>
            </p:txBody>
          </p:sp>
        </mc:Choice>
        <mc:Fallback xmlns="">
          <p:sp>
            <p:nvSpPr>
              <p:cNvPr id="52" name="TextBox 51">
                <a:extLst>
                  <a:ext uri="{FF2B5EF4-FFF2-40B4-BE49-F238E27FC236}">
                    <a16:creationId xmlns:a16="http://schemas.microsoft.com/office/drawing/2014/main" id="{0D26EFE7-E6C1-FE62-098B-8BA2A27DDD8F}"/>
                  </a:ext>
                </a:extLst>
              </p:cNvPr>
              <p:cNvSpPr txBox="1">
                <a:spLocks noRot="1" noChangeAspect="1" noMove="1" noResize="1" noEditPoints="1" noAdjustHandles="1" noChangeArrowheads="1" noChangeShapeType="1" noTextEdit="1"/>
              </p:cNvSpPr>
              <p:nvPr/>
            </p:nvSpPr>
            <p:spPr>
              <a:xfrm>
                <a:off x="10808056" y="5038994"/>
                <a:ext cx="1052512" cy="58477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637C2ACD-1CE1-95E2-AB17-A164A3BA86D4}"/>
                  </a:ext>
                </a:extLst>
              </p:cNvPr>
              <p:cNvSpPr txBox="1"/>
              <p:nvPr/>
            </p:nvSpPr>
            <p:spPr>
              <a:xfrm>
                <a:off x="2527300" y="5803980"/>
                <a:ext cx="5933612" cy="608372"/>
              </a:xfrm>
              <a:prstGeom prst="rect">
                <a:avLst/>
              </a:prstGeom>
              <a:noFill/>
            </p:spPr>
            <p:txBody>
              <a:bodyPr wrap="none" lIns="0" tIns="0" rIns="0" bIns="0" rtlCol="0">
                <a:spAutoFit/>
              </a:bodyPr>
              <a:lstStyle/>
              <a:p>
                <a:r>
                  <a:rPr lang="en-US" sz="2800" b="0" dirty="0"/>
                  <a:t>For every (A,B,C), </a:t>
                </a:r>
                <a14:m>
                  <m:oMath xmlns:m="http://schemas.openxmlformats.org/officeDocument/2006/math">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Pr</m:t>
                        </m:r>
                      </m:fName>
                      <m:e>
                        <m:d>
                          <m:dPr>
                            <m:begChr m:val="["/>
                            <m:endChr m:val="]"/>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m:rPr>
                                    <m:sty m:val="p"/>
                                  </m:rPr>
                                  <a:rPr lang="en-US" sz="2800" b="0" i="0" smtClean="0">
                                    <a:solidFill>
                                      <a:srgbClr val="7030A0"/>
                                    </a:solidFill>
                                    <a:latin typeface="Cambria Math" panose="02040503050406030204" pitchFamily="18" charset="0"/>
                                  </a:rPr>
                                  <m:t>b</m:t>
                                </m:r>
                              </m:e>
                              <m:sub>
                                <m:r>
                                  <m:rPr>
                                    <m:sty m:val="p"/>
                                  </m:rPr>
                                  <a:rPr lang="en-US" sz="2800" b="0" i="0" smtClean="0">
                                    <a:latin typeface="Cambria Math" panose="02040503050406030204" pitchFamily="18" charset="0"/>
                                  </a:rPr>
                                  <m:t>B</m:t>
                                </m:r>
                              </m:sub>
                            </m:sSub>
                            <m:r>
                              <a:rPr lang="en-US" sz="2800" b="0" i="0" smtClean="0">
                                <a:latin typeface="Cambria Math" panose="02040503050406030204" pitchFamily="18" charset="0"/>
                              </a:rPr>
                              <m:t>=</m:t>
                            </m:r>
                            <m:sSub>
                              <m:sSubPr>
                                <m:ctrlPr>
                                  <a:rPr lang="en-US" sz="2800" b="0" i="1" smtClean="0">
                                    <a:latin typeface="Cambria Math" panose="02040503050406030204" pitchFamily="18" charset="0"/>
                                  </a:rPr>
                                </m:ctrlPr>
                              </m:sSubPr>
                              <m:e>
                                <m:r>
                                  <m:rPr>
                                    <m:sty m:val="p"/>
                                  </m:rPr>
                                  <a:rPr lang="en-US" sz="2800" b="0" i="0" smtClean="0">
                                    <a:solidFill>
                                      <a:srgbClr val="7030A0"/>
                                    </a:solidFill>
                                    <a:latin typeface="Cambria Math" panose="02040503050406030204" pitchFamily="18" charset="0"/>
                                  </a:rPr>
                                  <m:t>b</m:t>
                                </m:r>
                              </m:e>
                              <m:sub>
                                <m:r>
                                  <m:rPr>
                                    <m:sty m:val="p"/>
                                  </m:rPr>
                                  <a:rPr lang="en-US" sz="2800" b="0" i="0" smtClean="0">
                                    <a:latin typeface="Cambria Math" panose="02040503050406030204" pitchFamily="18" charset="0"/>
                                  </a:rPr>
                                  <m:t>C</m:t>
                                </m:r>
                              </m:sub>
                            </m:sSub>
                            <m:r>
                              <a:rPr lang="en-US" sz="2800" b="0" i="0" smtClean="0">
                                <a:latin typeface="Cambria Math" panose="02040503050406030204" pitchFamily="18" charset="0"/>
                              </a:rPr>
                              <m:t>=</m:t>
                            </m:r>
                            <m:r>
                              <m:rPr>
                                <m:sty m:val="p"/>
                              </m:rPr>
                              <a:rPr lang="en-US" sz="2800" b="0" i="0" smtClean="0">
                                <a:solidFill>
                                  <a:srgbClr val="7030A0"/>
                                </a:solidFill>
                                <a:latin typeface="Cambria Math" panose="02040503050406030204" pitchFamily="18" charset="0"/>
                              </a:rPr>
                              <m:t>b</m:t>
                            </m:r>
                          </m:e>
                        </m:d>
                      </m:e>
                    </m:func>
                    <m:sSub>
                      <m:sSubPr>
                        <m:ctrlPr>
                          <a:rPr lang="en-US" sz="2800" b="0" i="1" smtClean="0">
                            <a:latin typeface="Cambria Math" panose="02040503050406030204" pitchFamily="18" charset="0"/>
                          </a:rPr>
                        </m:ctrlPr>
                      </m:sSubPr>
                      <m:e>
                        <m:r>
                          <a:rPr lang="en-US" sz="2800" b="0" i="0" smtClean="0">
                            <a:latin typeface="Cambria Math" panose="02040503050406030204" pitchFamily="18" charset="0"/>
                          </a:rPr>
                          <m:t>≈</m:t>
                        </m:r>
                      </m:e>
                      <m:sub>
                        <m:r>
                          <a:rPr lang="en-US" sz="2800" b="0" i="0" smtClean="0">
                            <a:latin typeface="Cambria Math" panose="02040503050406030204" pitchFamily="18" charset="0"/>
                          </a:rPr>
                          <m:t> </m:t>
                        </m:r>
                      </m:sub>
                    </m:sSub>
                    <m:f>
                      <m:fPr>
                        <m:ctrlPr>
                          <a:rPr lang="en-US" sz="2800" b="0" i="1" smtClean="0">
                            <a:solidFill>
                              <a:srgbClr val="7030A0"/>
                            </a:solidFill>
                            <a:latin typeface="Cambria Math" panose="02040503050406030204" pitchFamily="18" charset="0"/>
                          </a:rPr>
                        </m:ctrlPr>
                      </m:fPr>
                      <m:num>
                        <m:r>
                          <a:rPr lang="en-US" sz="2800" b="0" i="0" smtClean="0">
                            <a:solidFill>
                              <a:srgbClr val="7030A0"/>
                            </a:solidFill>
                            <a:latin typeface="Cambria Math" panose="02040503050406030204" pitchFamily="18" charset="0"/>
                          </a:rPr>
                          <m:t>1</m:t>
                        </m:r>
                      </m:num>
                      <m:den>
                        <m:r>
                          <a:rPr lang="en-US" sz="2800" b="0" i="0" smtClean="0">
                            <a:solidFill>
                              <a:srgbClr val="7030A0"/>
                            </a:solidFill>
                            <a:latin typeface="Cambria Math" panose="02040503050406030204" pitchFamily="18" charset="0"/>
                          </a:rPr>
                          <m:t>2</m:t>
                        </m:r>
                      </m:den>
                    </m:f>
                  </m:oMath>
                </a14:m>
                <a:endParaRPr lang="en-IL" sz="2800" dirty="0"/>
              </a:p>
            </p:txBody>
          </p:sp>
        </mc:Choice>
        <mc:Fallback xmlns="">
          <p:sp>
            <p:nvSpPr>
              <p:cNvPr id="53" name="TextBox 52">
                <a:extLst>
                  <a:ext uri="{FF2B5EF4-FFF2-40B4-BE49-F238E27FC236}">
                    <a16:creationId xmlns:a16="http://schemas.microsoft.com/office/drawing/2014/main" id="{637C2ACD-1CE1-95E2-AB17-A164A3BA86D4}"/>
                  </a:ext>
                </a:extLst>
              </p:cNvPr>
              <p:cNvSpPr txBox="1">
                <a:spLocks noRot="1" noChangeAspect="1" noMove="1" noResize="1" noEditPoints="1" noAdjustHandles="1" noChangeArrowheads="1" noChangeShapeType="1" noTextEdit="1"/>
              </p:cNvSpPr>
              <p:nvPr/>
            </p:nvSpPr>
            <p:spPr>
              <a:xfrm>
                <a:off x="2527300" y="5803980"/>
                <a:ext cx="5933612" cy="608372"/>
              </a:xfrm>
              <a:prstGeom prst="rect">
                <a:avLst/>
              </a:prstGeom>
              <a:blipFill>
                <a:blip r:embed="rId12"/>
                <a:stretch>
                  <a:fillRect l="-3700" t="-2000" b="-2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89B9B2FF-8E36-1FCF-0DCF-55ACCDCCE2C4}"/>
                  </a:ext>
                </a:extLst>
              </p:cNvPr>
              <p:cNvSpPr txBox="1"/>
              <p:nvPr/>
            </p:nvSpPr>
            <p:spPr>
              <a:xfrm>
                <a:off x="331433" y="4222693"/>
                <a:ext cx="2771966" cy="12478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rPr>
                        <m:t>𝐾𝑒𝑦𝑔𝑒𝑛</m:t>
                      </m:r>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1</m:t>
                              </m:r>
                            </m:e>
                            <m:sup>
                              <m:r>
                                <a:rPr lang="en-US" sz="2400" b="0" i="1" smtClean="0">
                                  <a:latin typeface="Cambria Math" panose="02040503050406030204" pitchFamily="18" charset="0"/>
                                </a:rPr>
                                <m:t>𝜆</m:t>
                              </m:r>
                            </m:sup>
                          </m:sSup>
                        </m:e>
                      </m:d>
                    </m:oMath>
                  </m:oMathPara>
                </a14:m>
                <a:endParaRPr lang="en-US" sz="24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solidFill>
                            <a:srgbClr val="7030A0"/>
                          </a:solidFill>
                          <a:latin typeface="Cambria Math" panose="02040503050406030204" pitchFamily="18" charset="0"/>
                        </a:rPr>
                        <m:t>𝑏</m:t>
                      </m:r>
                      <m:r>
                        <a:rPr lang="en-US" sz="2400" b="0" i="1" smtClean="0">
                          <a:solidFill>
                            <a:srgbClr val="7030A0"/>
                          </a:solidFill>
                          <a:latin typeface="Cambria Math" panose="02040503050406030204" pitchFamily="18" charset="0"/>
                        </a:rPr>
                        <m:t>←</m:t>
                      </m:r>
                      <m:d>
                        <m:dPr>
                          <m:begChr m:val="{"/>
                          <m:endChr m:val="}"/>
                          <m:ctrlPr>
                            <a:rPr lang="en-US" sz="2400" b="0" i="1" smtClean="0">
                              <a:solidFill>
                                <a:srgbClr val="7030A0"/>
                              </a:solidFill>
                              <a:latin typeface="Cambria Math" panose="02040503050406030204" pitchFamily="18" charset="0"/>
                            </a:rPr>
                          </m:ctrlPr>
                        </m:dPr>
                        <m:e>
                          <m:r>
                            <a:rPr lang="en-US" sz="2400" b="0" i="1" smtClean="0">
                              <a:solidFill>
                                <a:srgbClr val="7030A0"/>
                              </a:solidFill>
                              <a:latin typeface="Cambria Math" panose="02040503050406030204" pitchFamily="18" charset="0"/>
                            </a:rPr>
                            <m:t>0,1</m:t>
                          </m:r>
                        </m:e>
                      </m:d>
                    </m:oMath>
                  </m:oMathPara>
                </a14:m>
                <a:endParaRPr lang="en-US" sz="2400" b="0" i="1" dirty="0">
                  <a:solidFill>
                    <a:srgbClr val="7030A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𝑐</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𝑡</m:t>
                              </m:r>
                            </m:e>
                            <m:sub>
                              <m:r>
                                <a:rPr lang="en-US" sz="2400" b="0" i="1" smtClean="0">
                                  <a:solidFill>
                                    <a:srgbClr val="7030A0"/>
                                  </a:solidFill>
                                  <a:latin typeface="Cambria Math" panose="02040503050406030204" pitchFamily="18" charset="0"/>
                                </a:rPr>
                                <m:t>𝑏</m:t>
                              </m:r>
                            </m:sub>
                          </m:sSub>
                        </m:e>
                      </m:d>
                      <m:r>
                        <a:rPr lang="en-US" sz="2400" b="0" i="1" smtClean="0">
                          <a:latin typeface="Cambria Math" panose="02040503050406030204" pitchFamily="18" charset="0"/>
                        </a:rPr>
                        <m:t>←</m:t>
                      </m:r>
                      <m:r>
                        <a:rPr lang="en-US" sz="2400" b="0" i="1" smtClean="0">
                          <a:latin typeface="Cambria Math" panose="02040503050406030204" pitchFamily="18" charset="0"/>
                        </a:rPr>
                        <m:t>𝐸𝑛𝑐</m:t>
                      </m:r>
                      <m:r>
                        <a:rPr lang="en-US" sz="2400" b="0" i="1" smtClean="0">
                          <a:latin typeface="Cambria Math" panose="02040503050406030204" pitchFamily="18" charset="0"/>
                        </a:rPr>
                        <m:t>(</m:t>
                      </m:r>
                      <m:r>
                        <a:rPr lang="en-US" sz="2400" b="0" i="1" smtClean="0">
                          <a:latin typeface="Cambria Math" panose="02040503050406030204" pitchFamily="18" charset="0"/>
                        </a:rPr>
                        <m:t>𝑘</m:t>
                      </m:r>
                      <m:r>
                        <a:rPr lang="en-US" sz="2400" b="0" i="1" smtClean="0">
                          <a:latin typeface="Cambria Math" panose="02040503050406030204" pitchFamily="18" charset="0"/>
                        </a:rPr>
                        <m:t>,</m:t>
                      </m:r>
                      <m:sSub>
                        <m:sSubPr>
                          <m:ctrlPr>
                            <a:rPr lang="en-US" sz="2400" b="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𝑚</m:t>
                          </m:r>
                        </m:e>
                        <m:sub>
                          <m:r>
                            <a:rPr lang="en-US" sz="2400" b="0" i="1" smtClean="0">
                              <a:solidFill>
                                <a:srgbClr val="7030A0"/>
                              </a:solidFill>
                              <a:latin typeface="Cambria Math" panose="02040503050406030204" pitchFamily="18" charset="0"/>
                            </a:rPr>
                            <m:t>𝑏</m:t>
                          </m:r>
                        </m:sub>
                      </m:sSub>
                      <m:r>
                        <a:rPr lang="en-US" sz="2400" b="0" i="1" smtClean="0">
                          <a:latin typeface="Cambria Math" panose="02040503050406030204" pitchFamily="18" charset="0"/>
                        </a:rPr>
                        <m:t>) </m:t>
                      </m:r>
                    </m:oMath>
                  </m:oMathPara>
                </a14:m>
                <a:endParaRPr lang="en-IL" sz="2400" dirty="0"/>
              </a:p>
            </p:txBody>
          </p:sp>
        </mc:Choice>
        <mc:Fallback xmlns="">
          <p:sp>
            <p:nvSpPr>
              <p:cNvPr id="57" name="TextBox 56">
                <a:extLst>
                  <a:ext uri="{FF2B5EF4-FFF2-40B4-BE49-F238E27FC236}">
                    <a16:creationId xmlns:a16="http://schemas.microsoft.com/office/drawing/2014/main" id="{89B9B2FF-8E36-1FCF-0DCF-55ACCDCCE2C4}"/>
                  </a:ext>
                </a:extLst>
              </p:cNvPr>
              <p:cNvSpPr txBox="1">
                <a:spLocks noRot="1" noChangeAspect="1" noMove="1" noResize="1" noEditPoints="1" noAdjustHandles="1" noChangeArrowheads="1" noChangeShapeType="1" noTextEdit="1"/>
              </p:cNvSpPr>
              <p:nvPr/>
            </p:nvSpPr>
            <p:spPr>
              <a:xfrm>
                <a:off x="331433" y="4222693"/>
                <a:ext cx="2771966" cy="1247842"/>
              </a:xfrm>
              <a:prstGeom prst="rect">
                <a:avLst/>
              </a:prstGeom>
              <a:blipFill>
                <a:blip r:embed="rId13"/>
                <a:stretch>
                  <a:fillRect r="-2273" b="-7071"/>
                </a:stretch>
              </a:blipFill>
            </p:spPr>
            <p:txBody>
              <a:bodyPr/>
              <a:lstStyle/>
              <a:p>
                <a:r>
                  <a:rPr lang="en-IL">
                    <a:noFill/>
                  </a:rPr>
                  <a:t> </a:t>
                </a:r>
              </a:p>
            </p:txBody>
          </p:sp>
        </mc:Fallback>
      </mc:AlternateContent>
      <p:sp>
        <p:nvSpPr>
          <p:cNvPr id="5" name="Rectangle 4">
            <a:extLst>
              <a:ext uri="{FF2B5EF4-FFF2-40B4-BE49-F238E27FC236}">
                <a16:creationId xmlns:a16="http://schemas.microsoft.com/office/drawing/2014/main" id="{6C0D0FE3-0681-A5BE-203B-05EA58BF4264}"/>
              </a:ext>
            </a:extLst>
          </p:cNvPr>
          <p:cNvSpPr/>
          <p:nvPr/>
        </p:nvSpPr>
        <p:spPr>
          <a:xfrm>
            <a:off x="771696" y="2334515"/>
            <a:ext cx="2226686" cy="178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800" dirty="0"/>
              <a:t>Challenger</a:t>
            </a:r>
            <a:endParaRPr lang="en-IL" dirty="0"/>
          </a:p>
        </p:txBody>
      </p:sp>
      <p:sp>
        <p:nvSpPr>
          <p:cNvPr id="3" name="Right Arrow 2">
            <a:extLst>
              <a:ext uri="{FF2B5EF4-FFF2-40B4-BE49-F238E27FC236}">
                <a16:creationId xmlns:a16="http://schemas.microsoft.com/office/drawing/2014/main" id="{7388EC06-1FEF-7C74-D884-832AAB29338B}"/>
              </a:ext>
            </a:extLst>
          </p:cNvPr>
          <p:cNvSpPr/>
          <p:nvPr/>
        </p:nvSpPr>
        <p:spPr>
          <a:xfrm rot="10800000">
            <a:off x="3152984" y="2790832"/>
            <a:ext cx="2400300" cy="2394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solidFill>
                <a:srgbClr val="FF0000"/>
              </a:solidFil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77B591F-0C3B-B15D-032A-631AA7491276}"/>
                  </a:ext>
                </a:extLst>
              </p:cNvPr>
              <p:cNvSpPr txBox="1"/>
              <p:nvPr/>
            </p:nvSpPr>
            <p:spPr>
              <a:xfrm>
                <a:off x="3467308" y="2335960"/>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7030A0"/>
                              </a:solidFill>
                              <a:latin typeface="Cambria Math" panose="02040503050406030204" pitchFamily="18" charset="0"/>
                            </a:rPr>
                          </m:ctrlPr>
                        </m:sSubPr>
                        <m:e>
                          <m:r>
                            <a:rPr lang="en-US" sz="2800" b="0" i="1" smtClean="0">
                              <a:solidFill>
                                <a:srgbClr val="7030A0"/>
                              </a:solidFill>
                              <a:latin typeface="Cambria Math" panose="02040503050406030204" pitchFamily="18" charset="0"/>
                            </a:rPr>
                            <m:t>(</m:t>
                          </m:r>
                          <m:r>
                            <a:rPr lang="en-US" sz="2800" b="0" i="1" smtClean="0">
                              <a:solidFill>
                                <a:srgbClr val="7030A0"/>
                              </a:solidFill>
                              <a:latin typeface="Cambria Math" panose="02040503050406030204" pitchFamily="18" charset="0"/>
                            </a:rPr>
                            <m:t>𝑚</m:t>
                          </m:r>
                        </m:e>
                        <m:sub>
                          <m:r>
                            <a:rPr lang="en-US" sz="2800" b="0" i="1" smtClean="0">
                              <a:solidFill>
                                <a:srgbClr val="7030A0"/>
                              </a:solidFill>
                              <a:latin typeface="Cambria Math" panose="02040503050406030204" pitchFamily="18" charset="0"/>
                            </a:rPr>
                            <m:t>0</m:t>
                          </m:r>
                        </m:sub>
                      </m:sSub>
                      <m:r>
                        <a:rPr lang="en-US" sz="2800" b="0" i="1" smtClean="0">
                          <a:solidFill>
                            <a:srgbClr val="7030A0"/>
                          </a:solidFill>
                          <a:latin typeface="Cambria Math" panose="02040503050406030204" pitchFamily="18" charset="0"/>
                        </a:rPr>
                        <m:t>,</m:t>
                      </m:r>
                      <m:sSub>
                        <m:sSubPr>
                          <m:ctrlPr>
                            <a:rPr lang="en-US" sz="2800" b="0" i="1" smtClean="0">
                              <a:solidFill>
                                <a:srgbClr val="7030A0"/>
                              </a:solidFill>
                              <a:latin typeface="Cambria Math" panose="02040503050406030204" pitchFamily="18" charset="0"/>
                            </a:rPr>
                          </m:ctrlPr>
                        </m:sSubPr>
                        <m:e>
                          <m:r>
                            <a:rPr lang="en-US" sz="2800" b="0" i="1" smtClean="0">
                              <a:solidFill>
                                <a:srgbClr val="7030A0"/>
                              </a:solidFill>
                              <a:latin typeface="Cambria Math" panose="02040503050406030204" pitchFamily="18" charset="0"/>
                            </a:rPr>
                            <m:t>𝑚</m:t>
                          </m:r>
                        </m:e>
                        <m:sub>
                          <m:r>
                            <a:rPr lang="en-US" sz="2800" b="0" i="1" smtClean="0">
                              <a:solidFill>
                                <a:srgbClr val="7030A0"/>
                              </a:solidFill>
                              <a:latin typeface="Cambria Math" panose="02040503050406030204" pitchFamily="18" charset="0"/>
                            </a:rPr>
                            <m:t>1</m:t>
                          </m:r>
                        </m:sub>
                      </m:sSub>
                      <m:r>
                        <a:rPr lang="en-US" sz="2800" b="0" i="1" smtClean="0">
                          <a:solidFill>
                            <a:srgbClr val="7030A0"/>
                          </a:solidFill>
                          <a:latin typeface="Cambria Math" panose="02040503050406030204" pitchFamily="18" charset="0"/>
                        </a:rPr>
                        <m:t>)</m:t>
                      </m:r>
                    </m:oMath>
                  </m:oMathPara>
                </a14:m>
                <a:endParaRPr lang="en-IL" sz="2800" dirty="0">
                  <a:solidFill>
                    <a:srgbClr val="7030A0"/>
                  </a:solidFill>
                </a:endParaRPr>
              </a:p>
            </p:txBody>
          </p:sp>
        </mc:Choice>
        <mc:Fallback xmlns="">
          <p:sp>
            <p:nvSpPr>
              <p:cNvPr id="4" name="TextBox 3">
                <a:extLst>
                  <a:ext uri="{FF2B5EF4-FFF2-40B4-BE49-F238E27FC236}">
                    <a16:creationId xmlns:a16="http://schemas.microsoft.com/office/drawing/2014/main" id="{877B591F-0C3B-B15D-032A-631AA7491276}"/>
                  </a:ext>
                </a:extLst>
              </p:cNvPr>
              <p:cNvSpPr txBox="1">
                <a:spLocks noRot="1" noChangeAspect="1" noMove="1" noResize="1" noEditPoints="1" noAdjustHandles="1" noChangeArrowheads="1" noChangeShapeType="1" noTextEdit="1"/>
              </p:cNvSpPr>
              <p:nvPr/>
            </p:nvSpPr>
            <p:spPr>
              <a:xfrm>
                <a:off x="3467308" y="2335960"/>
                <a:ext cx="1771651" cy="430887"/>
              </a:xfrm>
              <a:prstGeom prst="rect">
                <a:avLst/>
              </a:prstGeom>
              <a:blipFill>
                <a:blip r:embed="rId14"/>
                <a:stretch>
                  <a:fillRect/>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99EA2122-6E1A-122B-1375-CC2E3135C2BB}"/>
              </a:ext>
            </a:extLst>
          </p:cNvPr>
          <p:cNvSpPr/>
          <p:nvPr/>
        </p:nvSpPr>
        <p:spPr>
          <a:xfrm>
            <a:off x="5629275" y="5845664"/>
            <a:ext cx="2026167" cy="549528"/>
          </a:xfrm>
          <a:prstGeom prst="rect">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 name="Rectangle 7">
            <a:extLst>
              <a:ext uri="{FF2B5EF4-FFF2-40B4-BE49-F238E27FC236}">
                <a16:creationId xmlns:a16="http://schemas.microsoft.com/office/drawing/2014/main" id="{197BB21F-675F-6EF3-1315-B43B16387FD3}"/>
              </a:ext>
            </a:extLst>
          </p:cNvPr>
          <p:cNvSpPr/>
          <p:nvPr/>
        </p:nvSpPr>
        <p:spPr>
          <a:xfrm>
            <a:off x="10585426" y="1208089"/>
            <a:ext cx="1604963" cy="8431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000" dirty="0"/>
              <a:t>Challenger</a:t>
            </a:r>
            <a:endParaRPr lang="en-IL" sz="1400" dirty="0"/>
          </a:p>
        </p:txBody>
      </p:sp>
      <p:sp>
        <p:nvSpPr>
          <p:cNvPr id="9" name="Rectangle 8">
            <a:extLst>
              <a:ext uri="{FF2B5EF4-FFF2-40B4-BE49-F238E27FC236}">
                <a16:creationId xmlns:a16="http://schemas.microsoft.com/office/drawing/2014/main" id="{01081A33-DBF3-AED2-907E-E857375C7D11}"/>
              </a:ext>
            </a:extLst>
          </p:cNvPr>
          <p:cNvSpPr/>
          <p:nvPr/>
        </p:nvSpPr>
        <p:spPr>
          <a:xfrm>
            <a:off x="10617822" y="3956581"/>
            <a:ext cx="1604963" cy="8431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000" dirty="0"/>
              <a:t>Challenger</a:t>
            </a:r>
            <a:endParaRPr lang="en-IL" sz="1400" dirty="0"/>
          </a:p>
        </p:txBody>
      </p:sp>
      <p:sp>
        <p:nvSpPr>
          <p:cNvPr id="10" name="TextBox 9">
            <a:extLst>
              <a:ext uri="{FF2B5EF4-FFF2-40B4-BE49-F238E27FC236}">
                <a16:creationId xmlns:a16="http://schemas.microsoft.com/office/drawing/2014/main" id="{F26D6F14-14A0-1C4F-08D4-227D3D53BDD8}"/>
              </a:ext>
            </a:extLst>
          </p:cNvPr>
          <p:cNvSpPr txBox="1"/>
          <p:nvPr/>
        </p:nvSpPr>
        <p:spPr>
          <a:xfrm>
            <a:off x="5143788" y="6397477"/>
            <a:ext cx="2983509" cy="523220"/>
          </a:xfrm>
          <a:prstGeom prst="rect">
            <a:avLst/>
          </a:prstGeom>
          <a:noFill/>
        </p:spPr>
        <p:txBody>
          <a:bodyPr wrap="none" rtlCol="0">
            <a:spAutoFit/>
          </a:bodyPr>
          <a:lstStyle/>
          <a:p>
            <a:r>
              <a:rPr lang="en-IL" sz="2800" dirty="0">
                <a:solidFill>
                  <a:srgbClr val="FF0000"/>
                </a:solidFill>
              </a:rPr>
              <a:t>Winning condition</a:t>
            </a:r>
          </a:p>
        </p:txBody>
      </p:sp>
    </p:spTree>
    <p:extLst>
      <p:ext uri="{BB962C8B-B14F-4D97-AF65-F5344CB8AC3E}">
        <p14:creationId xmlns:p14="http://schemas.microsoft.com/office/powerpoint/2010/main" val="14269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8F73A-8691-14C0-437C-B4ADC6AFB393}"/>
              </a:ext>
            </a:extLst>
          </p:cNvPr>
          <p:cNvSpPr>
            <a:spLocks noGrp="1"/>
          </p:cNvSpPr>
          <p:nvPr>
            <p:ph type="title"/>
          </p:nvPr>
        </p:nvSpPr>
        <p:spPr>
          <a:xfrm>
            <a:off x="838200" y="193670"/>
            <a:ext cx="10515600" cy="1325563"/>
          </a:xfrm>
        </p:spPr>
        <p:txBody>
          <a:bodyPr>
            <a:normAutofit/>
          </a:bodyPr>
          <a:lstStyle/>
          <a:p>
            <a:pPr algn="ctr"/>
            <a:r>
              <a:rPr lang="en-IL" dirty="0"/>
              <a:t>Unclonable Indistinguishable Security</a:t>
            </a:r>
          </a:p>
        </p:txBody>
      </p:sp>
      <p:pic>
        <p:nvPicPr>
          <p:cNvPr id="7" name="Graphic 6" descr="User">
            <a:extLst>
              <a:ext uri="{FF2B5EF4-FFF2-40B4-BE49-F238E27FC236}">
                <a16:creationId xmlns:a16="http://schemas.microsoft.com/office/drawing/2014/main" id="{B1D3A0B8-2D86-23F9-5812-A45D42C548E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60286" y="2881126"/>
            <a:ext cx="1069822" cy="1291975"/>
          </a:xfrm>
          <a:prstGeom prst="rect">
            <a:avLst/>
          </a:prstGeom>
        </p:spPr>
      </p:pic>
      <p:sp>
        <p:nvSpPr>
          <p:cNvPr id="12" name="Right Arrow 11">
            <a:extLst>
              <a:ext uri="{FF2B5EF4-FFF2-40B4-BE49-F238E27FC236}">
                <a16:creationId xmlns:a16="http://schemas.microsoft.com/office/drawing/2014/main" id="{D5609E91-5551-2D32-DA9C-3A6E34ACE9B5}"/>
              </a:ext>
            </a:extLst>
          </p:cNvPr>
          <p:cNvSpPr/>
          <p:nvPr/>
        </p:nvSpPr>
        <p:spPr>
          <a:xfrm>
            <a:off x="3228975" y="3418821"/>
            <a:ext cx="2400300" cy="2394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73D1861-BFE1-19F3-5CD9-76DC2EB4A4CB}"/>
                  </a:ext>
                </a:extLst>
              </p:cNvPr>
              <p:cNvSpPr txBox="1"/>
              <p:nvPr/>
            </p:nvSpPr>
            <p:spPr>
              <a:xfrm>
                <a:off x="3471057" y="2987934"/>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𝑐</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solidFill>
                                <a:srgbClr val="7030A0"/>
                              </a:solidFill>
                              <a:latin typeface="Cambria Math" panose="02040503050406030204" pitchFamily="18" charset="0"/>
                            </a:rPr>
                            <m:t>𝑏</m:t>
                          </m:r>
                        </m:sub>
                      </m:sSub>
                      <m:r>
                        <a:rPr lang="en-US" sz="2800" b="0" i="1" dirty="0" smtClean="0">
                          <a:latin typeface="Cambria Math" panose="02040503050406030204" pitchFamily="18" charset="0"/>
                          <a:ea typeface="+mn-lt"/>
                          <a:cs typeface="+mn-lt"/>
                        </a:rPr>
                        <m:t>⟩</m:t>
                      </m:r>
                    </m:oMath>
                  </m:oMathPara>
                </a14:m>
                <a:endParaRPr lang="en-IL" sz="2800" dirty="0"/>
              </a:p>
            </p:txBody>
          </p:sp>
        </mc:Choice>
        <mc:Fallback xmlns="">
          <p:sp>
            <p:nvSpPr>
              <p:cNvPr id="13" name="TextBox 12">
                <a:extLst>
                  <a:ext uri="{FF2B5EF4-FFF2-40B4-BE49-F238E27FC236}">
                    <a16:creationId xmlns:a16="http://schemas.microsoft.com/office/drawing/2014/main" id="{C73D1861-BFE1-19F3-5CD9-76DC2EB4A4CB}"/>
                  </a:ext>
                </a:extLst>
              </p:cNvPr>
              <p:cNvSpPr txBox="1">
                <a:spLocks noRot="1" noChangeAspect="1" noMove="1" noResize="1" noEditPoints="1" noAdjustHandles="1" noChangeArrowheads="1" noChangeShapeType="1" noTextEdit="1"/>
              </p:cNvSpPr>
              <p:nvPr/>
            </p:nvSpPr>
            <p:spPr>
              <a:xfrm>
                <a:off x="3471057" y="2987934"/>
                <a:ext cx="1771651" cy="430887"/>
              </a:xfrm>
              <a:prstGeom prst="rect">
                <a:avLst/>
              </a:prstGeom>
              <a:blipFill>
                <a:blip r:embed="rId4"/>
                <a:stretch>
                  <a:fillRect t="-2857" b="-31429"/>
                </a:stretch>
              </a:blipFill>
            </p:spPr>
            <p:txBody>
              <a:bodyPr/>
              <a:lstStyle/>
              <a:p>
                <a:r>
                  <a:rPr lang="en-IL">
                    <a:noFill/>
                  </a:rPr>
                  <a:t> </a:t>
                </a:r>
              </a:p>
            </p:txBody>
          </p:sp>
        </mc:Fallback>
      </mc:AlternateContent>
      <p:sp>
        <p:nvSpPr>
          <p:cNvPr id="29" name="Right Arrow 28">
            <a:extLst>
              <a:ext uri="{FF2B5EF4-FFF2-40B4-BE49-F238E27FC236}">
                <a16:creationId xmlns:a16="http://schemas.microsoft.com/office/drawing/2014/main" id="{FF356F6D-8707-F6C3-C6D6-196CB7893EAF}"/>
              </a:ext>
            </a:extLst>
          </p:cNvPr>
          <p:cNvSpPr/>
          <p:nvPr/>
        </p:nvSpPr>
        <p:spPr>
          <a:xfrm rot="2190787">
            <a:off x="6577021" y="4229135"/>
            <a:ext cx="2400300" cy="239428"/>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0" name="Right Arrow 29">
            <a:extLst>
              <a:ext uri="{FF2B5EF4-FFF2-40B4-BE49-F238E27FC236}">
                <a16:creationId xmlns:a16="http://schemas.microsoft.com/office/drawing/2014/main" id="{EF3E3F89-22BD-E564-39CF-BE0D295D1779}"/>
              </a:ext>
            </a:extLst>
          </p:cNvPr>
          <p:cNvSpPr/>
          <p:nvPr/>
        </p:nvSpPr>
        <p:spPr>
          <a:xfrm rot="19848982">
            <a:off x="6688213" y="2761412"/>
            <a:ext cx="2400300" cy="239428"/>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pic>
        <p:nvPicPr>
          <p:cNvPr id="31" name="Graphic 30" descr="User">
            <a:extLst>
              <a:ext uri="{FF2B5EF4-FFF2-40B4-BE49-F238E27FC236}">
                <a16:creationId xmlns:a16="http://schemas.microsoft.com/office/drawing/2014/main" id="{324AEDF3-A2DB-91DA-7526-D81172CFEA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45519" y="1628540"/>
            <a:ext cx="1069822" cy="1291975"/>
          </a:xfrm>
          <a:prstGeom prst="rect">
            <a:avLst/>
          </a:prstGeom>
        </p:spPr>
      </p:pic>
      <p:pic>
        <p:nvPicPr>
          <p:cNvPr id="32" name="Graphic 31" descr="User">
            <a:extLst>
              <a:ext uri="{FF2B5EF4-FFF2-40B4-BE49-F238E27FC236}">
                <a16:creationId xmlns:a16="http://schemas.microsoft.com/office/drawing/2014/main" id="{EFEBF736-EE29-EB83-B422-DFC0FC17A7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51704" y="4331794"/>
            <a:ext cx="1069822" cy="1291975"/>
          </a:xfrm>
          <a:prstGeom prst="rect">
            <a:avLst/>
          </a:prstGeom>
        </p:spPr>
      </p:pic>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EED1A6E0-9448-245D-112D-0725AE52DB64}"/>
                  </a:ext>
                </a:extLst>
              </p:cNvPr>
              <p:cNvSpPr txBox="1"/>
              <p:nvPr/>
            </p:nvSpPr>
            <p:spPr>
              <a:xfrm rot="19905806">
                <a:off x="6678600" y="2504174"/>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𝜎</m:t>
                          </m:r>
                        </m:e>
                        <m:sub>
                          <m:r>
                            <a:rPr lang="en-US" sz="2800" b="0" i="1" smtClean="0">
                              <a:latin typeface="Cambria Math" panose="02040503050406030204" pitchFamily="18" charset="0"/>
                            </a:rPr>
                            <m:t>𝐵</m:t>
                          </m:r>
                        </m:sub>
                      </m:sSub>
                    </m:oMath>
                  </m:oMathPara>
                </a14:m>
                <a:endParaRPr lang="en-IL" sz="2800" dirty="0"/>
              </a:p>
            </p:txBody>
          </p:sp>
        </mc:Choice>
        <mc:Fallback xmlns="">
          <p:sp>
            <p:nvSpPr>
              <p:cNvPr id="33" name="TextBox 32">
                <a:extLst>
                  <a:ext uri="{FF2B5EF4-FFF2-40B4-BE49-F238E27FC236}">
                    <a16:creationId xmlns:a16="http://schemas.microsoft.com/office/drawing/2014/main" id="{EED1A6E0-9448-245D-112D-0725AE52DB64}"/>
                  </a:ext>
                </a:extLst>
              </p:cNvPr>
              <p:cNvSpPr txBox="1">
                <a:spLocks noRot="1" noChangeAspect="1" noMove="1" noResize="1" noEditPoints="1" noAdjustHandles="1" noChangeArrowheads="1" noChangeShapeType="1" noTextEdit="1"/>
              </p:cNvSpPr>
              <p:nvPr/>
            </p:nvSpPr>
            <p:spPr>
              <a:xfrm rot="19905806">
                <a:off x="6678600" y="2504174"/>
                <a:ext cx="1771651" cy="430887"/>
              </a:xfrm>
              <a:prstGeom prst="rect">
                <a:avLst/>
              </a:prstGeom>
              <a:blipFill>
                <a:blip r:embed="rId5"/>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15247CA5-B379-7491-8BD9-51DD70E71DDE}"/>
                  </a:ext>
                </a:extLst>
              </p:cNvPr>
              <p:cNvSpPr txBox="1"/>
              <p:nvPr/>
            </p:nvSpPr>
            <p:spPr>
              <a:xfrm rot="2180119">
                <a:off x="6859379" y="3727786"/>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𝜎</m:t>
                          </m:r>
                        </m:e>
                        <m:sub>
                          <m:r>
                            <m:rPr>
                              <m:sty m:val="p"/>
                            </m:rPr>
                            <a:rPr lang="en-US" sz="2800" b="0" i="0" smtClean="0">
                              <a:latin typeface="Cambria Math" panose="02040503050406030204" pitchFamily="18" charset="0"/>
                            </a:rPr>
                            <m:t>C</m:t>
                          </m:r>
                        </m:sub>
                      </m:sSub>
                    </m:oMath>
                  </m:oMathPara>
                </a14:m>
                <a:endParaRPr lang="en-IL" sz="2800" dirty="0"/>
              </a:p>
            </p:txBody>
          </p:sp>
        </mc:Choice>
        <mc:Fallback xmlns="">
          <p:sp>
            <p:nvSpPr>
              <p:cNvPr id="34" name="TextBox 33">
                <a:extLst>
                  <a:ext uri="{FF2B5EF4-FFF2-40B4-BE49-F238E27FC236}">
                    <a16:creationId xmlns:a16="http://schemas.microsoft.com/office/drawing/2014/main" id="{15247CA5-B379-7491-8BD9-51DD70E71DDE}"/>
                  </a:ext>
                </a:extLst>
              </p:cNvPr>
              <p:cNvSpPr txBox="1">
                <a:spLocks noRot="1" noChangeAspect="1" noMove="1" noResize="1" noEditPoints="1" noAdjustHandles="1" noChangeArrowheads="1" noChangeShapeType="1" noTextEdit="1"/>
              </p:cNvSpPr>
              <p:nvPr/>
            </p:nvSpPr>
            <p:spPr>
              <a:xfrm rot="2180119">
                <a:off x="6859379" y="3727786"/>
                <a:ext cx="1771651" cy="430887"/>
              </a:xfrm>
              <a:prstGeom prst="rect">
                <a:avLst/>
              </a:prstGeom>
              <a:blipFill>
                <a:blip r:embed="rId6"/>
                <a:stretch>
                  <a:fillRect/>
                </a:stretch>
              </a:blipFill>
            </p:spPr>
            <p:txBody>
              <a:bodyPr/>
              <a:lstStyle/>
              <a:p>
                <a:r>
                  <a:rPr lang="en-IL">
                    <a:noFill/>
                  </a:rPr>
                  <a:t> </a:t>
                </a:r>
              </a:p>
            </p:txBody>
          </p:sp>
        </mc:Fallback>
      </mc:AlternateContent>
      <p:sp>
        <p:nvSpPr>
          <p:cNvPr id="36" name="TextBox 35">
            <a:extLst>
              <a:ext uri="{FF2B5EF4-FFF2-40B4-BE49-F238E27FC236}">
                <a16:creationId xmlns:a16="http://schemas.microsoft.com/office/drawing/2014/main" id="{616C1FB6-D5BC-CFCF-2EA8-B1C363377948}"/>
              </a:ext>
            </a:extLst>
          </p:cNvPr>
          <p:cNvSpPr txBox="1"/>
          <p:nvPr/>
        </p:nvSpPr>
        <p:spPr>
          <a:xfrm>
            <a:off x="5736897" y="2663316"/>
            <a:ext cx="546098" cy="430887"/>
          </a:xfrm>
          <a:prstGeom prst="rect">
            <a:avLst/>
          </a:prstGeom>
          <a:noFill/>
        </p:spPr>
        <p:txBody>
          <a:bodyPr wrap="square" lIns="0" tIns="0" rIns="0" bIns="0" rtlCol="0">
            <a:spAutoFit/>
          </a:bodyPr>
          <a:lstStyle/>
          <a:p>
            <a:pPr algn="ctr"/>
            <a:r>
              <a:rPr lang="en-IL" sz="2800" dirty="0"/>
              <a:t>A</a:t>
            </a:r>
          </a:p>
        </p:txBody>
      </p:sp>
      <p:sp>
        <p:nvSpPr>
          <p:cNvPr id="37" name="TextBox 36">
            <a:extLst>
              <a:ext uri="{FF2B5EF4-FFF2-40B4-BE49-F238E27FC236}">
                <a16:creationId xmlns:a16="http://schemas.microsoft.com/office/drawing/2014/main" id="{176EFAA8-A91A-51A7-3218-497CD9461E9E}"/>
              </a:ext>
            </a:extLst>
          </p:cNvPr>
          <p:cNvSpPr txBox="1"/>
          <p:nvPr/>
        </p:nvSpPr>
        <p:spPr>
          <a:xfrm>
            <a:off x="9020752" y="4091077"/>
            <a:ext cx="546098" cy="430887"/>
          </a:xfrm>
          <a:prstGeom prst="rect">
            <a:avLst/>
          </a:prstGeom>
          <a:noFill/>
        </p:spPr>
        <p:txBody>
          <a:bodyPr wrap="square" lIns="0" tIns="0" rIns="0" bIns="0" rtlCol="0">
            <a:spAutoFit/>
          </a:bodyPr>
          <a:lstStyle/>
          <a:p>
            <a:pPr algn="ctr"/>
            <a:r>
              <a:rPr lang="en-IL" sz="2800" dirty="0"/>
              <a:t>C</a:t>
            </a:r>
          </a:p>
        </p:txBody>
      </p:sp>
      <p:sp>
        <p:nvSpPr>
          <p:cNvPr id="38" name="TextBox 37">
            <a:extLst>
              <a:ext uri="{FF2B5EF4-FFF2-40B4-BE49-F238E27FC236}">
                <a16:creationId xmlns:a16="http://schemas.microsoft.com/office/drawing/2014/main" id="{B40FE631-8CB0-E439-827F-B75753633402}"/>
              </a:ext>
            </a:extLst>
          </p:cNvPr>
          <p:cNvSpPr txBox="1"/>
          <p:nvPr/>
        </p:nvSpPr>
        <p:spPr>
          <a:xfrm>
            <a:off x="8994542" y="1424430"/>
            <a:ext cx="546098" cy="430887"/>
          </a:xfrm>
          <a:prstGeom prst="rect">
            <a:avLst/>
          </a:prstGeom>
          <a:noFill/>
        </p:spPr>
        <p:txBody>
          <a:bodyPr wrap="square" lIns="0" tIns="0" rIns="0" bIns="0" rtlCol="0">
            <a:spAutoFit/>
          </a:bodyPr>
          <a:lstStyle/>
          <a:p>
            <a:pPr algn="ctr"/>
            <a:r>
              <a:rPr lang="en-IL" sz="2800" dirty="0"/>
              <a:t>B</a:t>
            </a:r>
          </a:p>
        </p:txBody>
      </p:sp>
      <p:cxnSp>
        <p:nvCxnSpPr>
          <p:cNvPr id="40" name="Straight Arrow Connector 39">
            <a:extLst>
              <a:ext uri="{FF2B5EF4-FFF2-40B4-BE49-F238E27FC236}">
                <a16:creationId xmlns:a16="http://schemas.microsoft.com/office/drawing/2014/main" id="{0EC289AC-7ECC-DB15-1665-4268201AEB6E}"/>
              </a:ext>
            </a:extLst>
          </p:cNvPr>
          <p:cNvCxnSpPr/>
          <p:nvPr/>
        </p:nvCxnSpPr>
        <p:spPr>
          <a:xfrm>
            <a:off x="9280430" y="2920515"/>
            <a:ext cx="13371" cy="1022714"/>
          </a:xfrm>
          <a:prstGeom prst="straightConnector1">
            <a:avLst/>
          </a:prstGeom>
          <a:ln w="41275">
            <a:headEnd type="triangle"/>
            <a:tailEnd type="triangle"/>
          </a:ln>
        </p:spPr>
        <p:style>
          <a:lnRef idx="2">
            <a:schemeClr val="accent1"/>
          </a:lnRef>
          <a:fillRef idx="0">
            <a:schemeClr val="accent1"/>
          </a:fillRef>
          <a:effectRef idx="1">
            <a:schemeClr val="accent1"/>
          </a:effectRef>
          <a:fontRef idx="minor">
            <a:schemeClr val="tx1"/>
          </a:fontRef>
        </p:style>
      </p:cxnSp>
      <p:sp>
        <p:nvSpPr>
          <p:cNvPr id="41" name="סימן כפל 14">
            <a:extLst>
              <a:ext uri="{FF2B5EF4-FFF2-40B4-BE49-F238E27FC236}">
                <a16:creationId xmlns:a16="http://schemas.microsoft.com/office/drawing/2014/main" id="{A55E3E32-E568-6A47-9BF4-90793249A9D9}"/>
              </a:ext>
            </a:extLst>
          </p:cNvPr>
          <p:cNvSpPr/>
          <p:nvPr/>
        </p:nvSpPr>
        <p:spPr>
          <a:xfrm>
            <a:off x="8836601" y="2980576"/>
            <a:ext cx="914400" cy="914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Impact" panose="020B0806030902050204"/>
              <a:ea typeface="+mn-ea"/>
              <a:cs typeface="Arial" panose="020B0604020202020204" pitchFamily="34" charset="0"/>
            </a:endParaRPr>
          </a:p>
        </p:txBody>
      </p:sp>
      <p:cxnSp>
        <p:nvCxnSpPr>
          <p:cNvPr id="43" name="Straight Arrow Connector 42">
            <a:extLst>
              <a:ext uri="{FF2B5EF4-FFF2-40B4-BE49-F238E27FC236}">
                <a16:creationId xmlns:a16="http://schemas.microsoft.com/office/drawing/2014/main" id="{AF7EBBD1-A304-CD1E-DA18-589D6E652A14}"/>
              </a:ext>
            </a:extLst>
          </p:cNvPr>
          <p:cNvCxnSpPr/>
          <p:nvPr/>
        </p:nvCxnSpPr>
        <p:spPr>
          <a:xfrm>
            <a:off x="9815341" y="2274527"/>
            <a:ext cx="957434" cy="0"/>
          </a:xfrm>
          <a:prstGeom prst="straightConnector1">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931DCFF5-025D-1048-2C96-F456D98998BC}"/>
              </a:ext>
            </a:extLst>
          </p:cNvPr>
          <p:cNvCxnSpPr/>
          <p:nvPr/>
        </p:nvCxnSpPr>
        <p:spPr>
          <a:xfrm>
            <a:off x="9824864" y="4955809"/>
            <a:ext cx="957434" cy="0"/>
          </a:xfrm>
          <a:prstGeom prst="straightConnector1">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23B34817-FF89-C9BD-79F7-BBF959B228F6}"/>
                  </a:ext>
                </a:extLst>
              </p:cNvPr>
              <p:cNvSpPr txBox="1"/>
              <p:nvPr/>
            </p:nvSpPr>
            <p:spPr>
              <a:xfrm>
                <a:off x="7243677" y="1872849"/>
                <a:ext cx="610076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mn-lt"/>
                          <a:cs typeface="+mn-lt"/>
                        </a:rPr>
                        <m:t>𝑘</m:t>
                      </m:r>
                    </m:oMath>
                  </m:oMathPara>
                </a14:m>
                <a:endParaRPr lang="en-IL" sz="2400" dirty="0"/>
              </a:p>
            </p:txBody>
          </p:sp>
        </mc:Choice>
        <mc:Fallback xmlns="">
          <p:sp>
            <p:nvSpPr>
              <p:cNvPr id="46" name="TextBox 45">
                <a:extLst>
                  <a:ext uri="{FF2B5EF4-FFF2-40B4-BE49-F238E27FC236}">
                    <a16:creationId xmlns:a16="http://schemas.microsoft.com/office/drawing/2014/main" id="{23B34817-FF89-C9BD-79F7-BBF959B228F6}"/>
                  </a:ext>
                </a:extLst>
              </p:cNvPr>
              <p:cNvSpPr txBox="1">
                <a:spLocks noRot="1" noChangeAspect="1" noMove="1" noResize="1" noEditPoints="1" noAdjustHandles="1" noChangeArrowheads="1" noChangeShapeType="1" noTextEdit="1"/>
              </p:cNvSpPr>
              <p:nvPr/>
            </p:nvSpPr>
            <p:spPr>
              <a:xfrm>
                <a:off x="7243677" y="1872849"/>
                <a:ext cx="6100762" cy="461665"/>
              </a:xfrm>
              <a:prstGeom prst="rect">
                <a:avLst/>
              </a:prstGeom>
              <a:blipFill>
                <a:blip r:embed="rId7"/>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CDF312D3-F3FC-3083-C4F6-476ACF86F490}"/>
                  </a:ext>
                </a:extLst>
              </p:cNvPr>
              <p:cNvSpPr txBox="1"/>
              <p:nvPr/>
            </p:nvSpPr>
            <p:spPr>
              <a:xfrm>
                <a:off x="7238918" y="4438131"/>
                <a:ext cx="610076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mn-lt"/>
                          <a:cs typeface="+mn-lt"/>
                        </a:rPr>
                        <m:t>𝑘</m:t>
                      </m:r>
                    </m:oMath>
                  </m:oMathPara>
                </a14:m>
                <a:endParaRPr lang="en-IL" sz="2400" dirty="0"/>
              </a:p>
            </p:txBody>
          </p:sp>
        </mc:Choice>
        <mc:Fallback xmlns="">
          <p:sp>
            <p:nvSpPr>
              <p:cNvPr id="47" name="TextBox 46">
                <a:extLst>
                  <a:ext uri="{FF2B5EF4-FFF2-40B4-BE49-F238E27FC236}">
                    <a16:creationId xmlns:a16="http://schemas.microsoft.com/office/drawing/2014/main" id="{CDF312D3-F3FC-3083-C4F6-476ACF86F490}"/>
                  </a:ext>
                </a:extLst>
              </p:cNvPr>
              <p:cNvSpPr txBox="1">
                <a:spLocks noRot="1" noChangeAspect="1" noMove="1" noResize="1" noEditPoints="1" noAdjustHandles="1" noChangeArrowheads="1" noChangeShapeType="1" noTextEdit="1"/>
              </p:cNvSpPr>
              <p:nvPr/>
            </p:nvSpPr>
            <p:spPr>
              <a:xfrm>
                <a:off x="7238918" y="4438131"/>
                <a:ext cx="6100762" cy="461665"/>
              </a:xfrm>
              <a:prstGeom prst="rect">
                <a:avLst/>
              </a:prstGeom>
              <a:blipFill>
                <a:blip r:embed="rId8"/>
                <a:stretch>
                  <a:fillRect/>
                </a:stretch>
              </a:blipFill>
            </p:spPr>
            <p:txBody>
              <a:bodyPr/>
              <a:lstStyle/>
              <a:p>
                <a:r>
                  <a:rPr lang="en-IL">
                    <a:noFill/>
                  </a:rPr>
                  <a:t> </a:t>
                </a:r>
              </a:p>
            </p:txBody>
          </p:sp>
        </mc:Fallback>
      </mc:AlternateContent>
      <p:cxnSp>
        <p:nvCxnSpPr>
          <p:cNvPr id="49" name="Straight Arrow Connector 48">
            <a:extLst>
              <a:ext uri="{FF2B5EF4-FFF2-40B4-BE49-F238E27FC236}">
                <a16:creationId xmlns:a16="http://schemas.microsoft.com/office/drawing/2014/main" id="{DE4E7FC9-027D-B512-E077-5B7E74849C59}"/>
              </a:ext>
            </a:extLst>
          </p:cNvPr>
          <p:cNvCxnSpPr/>
          <p:nvPr/>
        </p:nvCxnSpPr>
        <p:spPr>
          <a:xfrm>
            <a:off x="9839152" y="2663316"/>
            <a:ext cx="947911"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A703D78B-39AA-8FA4-5A9D-8689BAE90255}"/>
              </a:ext>
            </a:extLst>
          </p:cNvPr>
          <p:cNvCxnSpPr/>
          <p:nvPr/>
        </p:nvCxnSpPr>
        <p:spPr>
          <a:xfrm>
            <a:off x="9834385" y="5373176"/>
            <a:ext cx="947911"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BE829CD2-DEAF-C9D7-54F2-33AA562164D0}"/>
                  </a:ext>
                </a:extLst>
              </p:cNvPr>
              <p:cNvSpPr txBox="1"/>
              <p:nvPr/>
            </p:nvSpPr>
            <p:spPr>
              <a:xfrm>
                <a:off x="10785430" y="2315011"/>
                <a:ext cx="1052512" cy="58477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latin typeface="Cambria Math" panose="02040503050406030204" pitchFamily="18" charset="0"/>
                            </a:rPr>
                          </m:ctrlPr>
                        </m:sSubPr>
                        <m:e>
                          <m:r>
                            <m:rPr>
                              <m:sty m:val="p"/>
                            </m:rPr>
                            <a:rPr lang="en-US" sz="3200" b="0" i="0" dirty="0" smtClean="0">
                              <a:solidFill>
                                <a:srgbClr val="7030A0"/>
                              </a:solidFill>
                              <a:latin typeface="Cambria Math" panose="02040503050406030204" pitchFamily="18" charset="0"/>
                            </a:rPr>
                            <m:t>b</m:t>
                          </m:r>
                        </m:e>
                        <m:sub>
                          <m:r>
                            <m:rPr>
                              <m:sty m:val="p"/>
                            </m:rPr>
                            <a:rPr lang="en-US" sz="3200" b="0" i="0" dirty="0" smtClean="0">
                              <a:latin typeface="Cambria Math" panose="02040503050406030204" pitchFamily="18" charset="0"/>
                            </a:rPr>
                            <m:t>B</m:t>
                          </m:r>
                        </m:sub>
                      </m:sSub>
                    </m:oMath>
                  </m:oMathPara>
                </a14:m>
                <a:endParaRPr lang="en-IL" dirty="0"/>
              </a:p>
            </p:txBody>
          </p:sp>
        </mc:Choice>
        <mc:Fallback xmlns="">
          <p:sp>
            <p:nvSpPr>
              <p:cNvPr id="51" name="TextBox 50">
                <a:extLst>
                  <a:ext uri="{FF2B5EF4-FFF2-40B4-BE49-F238E27FC236}">
                    <a16:creationId xmlns:a16="http://schemas.microsoft.com/office/drawing/2014/main" id="{BE829CD2-DEAF-C9D7-54F2-33AA562164D0}"/>
                  </a:ext>
                </a:extLst>
              </p:cNvPr>
              <p:cNvSpPr txBox="1">
                <a:spLocks noRot="1" noChangeAspect="1" noMove="1" noResize="1" noEditPoints="1" noAdjustHandles="1" noChangeArrowheads="1" noChangeShapeType="1" noTextEdit="1"/>
              </p:cNvSpPr>
              <p:nvPr/>
            </p:nvSpPr>
            <p:spPr>
              <a:xfrm>
                <a:off x="10785430" y="2315011"/>
                <a:ext cx="1052512" cy="584775"/>
              </a:xfrm>
              <a:prstGeom prst="rect">
                <a:avLst/>
              </a:prstGeom>
              <a:blipFill>
                <a:blip r:embed="rId9"/>
                <a:stretch>
                  <a:fillRect b="-2128"/>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0D26EFE7-E6C1-FE62-098B-8BA2A27DDD8F}"/>
                  </a:ext>
                </a:extLst>
              </p:cNvPr>
              <p:cNvSpPr txBox="1"/>
              <p:nvPr/>
            </p:nvSpPr>
            <p:spPr>
              <a:xfrm>
                <a:off x="10808056" y="5038994"/>
                <a:ext cx="1052512" cy="58477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latin typeface="Cambria Math" panose="02040503050406030204" pitchFamily="18" charset="0"/>
                            </a:rPr>
                          </m:ctrlPr>
                        </m:sSubPr>
                        <m:e>
                          <m:r>
                            <m:rPr>
                              <m:sty m:val="p"/>
                            </m:rPr>
                            <a:rPr lang="en-US" sz="3200" b="0" i="0" dirty="0" smtClean="0">
                              <a:solidFill>
                                <a:srgbClr val="7030A0"/>
                              </a:solidFill>
                              <a:latin typeface="Cambria Math" panose="02040503050406030204" pitchFamily="18" charset="0"/>
                            </a:rPr>
                            <m:t>b</m:t>
                          </m:r>
                        </m:e>
                        <m:sub>
                          <m:r>
                            <m:rPr>
                              <m:sty m:val="p"/>
                            </m:rPr>
                            <a:rPr lang="en-US" sz="3200" b="0" i="0" dirty="0" smtClean="0">
                              <a:latin typeface="Cambria Math" panose="02040503050406030204" pitchFamily="18" charset="0"/>
                            </a:rPr>
                            <m:t>C</m:t>
                          </m:r>
                        </m:sub>
                      </m:sSub>
                    </m:oMath>
                  </m:oMathPara>
                </a14:m>
                <a:endParaRPr lang="en-IL" dirty="0"/>
              </a:p>
            </p:txBody>
          </p:sp>
        </mc:Choice>
        <mc:Fallback xmlns="">
          <p:sp>
            <p:nvSpPr>
              <p:cNvPr id="52" name="TextBox 51">
                <a:extLst>
                  <a:ext uri="{FF2B5EF4-FFF2-40B4-BE49-F238E27FC236}">
                    <a16:creationId xmlns:a16="http://schemas.microsoft.com/office/drawing/2014/main" id="{0D26EFE7-E6C1-FE62-098B-8BA2A27DDD8F}"/>
                  </a:ext>
                </a:extLst>
              </p:cNvPr>
              <p:cNvSpPr txBox="1">
                <a:spLocks noRot="1" noChangeAspect="1" noMove="1" noResize="1" noEditPoints="1" noAdjustHandles="1" noChangeArrowheads="1" noChangeShapeType="1" noTextEdit="1"/>
              </p:cNvSpPr>
              <p:nvPr/>
            </p:nvSpPr>
            <p:spPr>
              <a:xfrm>
                <a:off x="10808056" y="5038994"/>
                <a:ext cx="1052512" cy="584775"/>
              </a:xfrm>
              <a:prstGeom prst="rect">
                <a:avLst/>
              </a:prstGeom>
              <a:blipFill>
                <a:blip r:embed="rId10"/>
                <a:stretch>
                  <a:fillRect b="-4167"/>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637C2ACD-1CE1-95E2-AB17-A164A3BA86D4}"/>
                  </a:ext>
                </a:extLst>
              </p:cNvPr>
              <p:cNvSpPr txBox="1"/>
              <p:nvPr/>
            </p:nvSpPr>
            <p:spPr>
              <a:xfrm>
                <a:off x="2527300" y="5803980"/>
                <a:ext cx="5933612" cy="608372"/>
              </a:xfrm>
              <a:prstGeom prst="rect">
                <a:avLst/>
              </a:prstGeom>
              <a:noFill/>
            </p:spPr>
            <p:txBody>
              <a:bodyPr wrap="none" lIns="0" tIns="0" rIns="0" bIns="0" rtlCol="0">
                <a:spAutoFit/>
              </a:bodyPr>
              <a:lstStyle/>
              <a:p>
                <a:r>
                  <a:rPr lang="en-US" sz="2800" b="0" dirty="0"/>
                  <a:t>For every (A,B,C), </a:t>
                </a:r>
                <a14:m>
                  <m:oMath xmlns:m="http://schemas.openxmlformats.org/officeDocument/2006/math">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Pr</m:t>
                        </m:r>
                      </m:fName>
                      <m:e>
                        <m:d>
                          <m:dPr>
                            <m:begChr m:val="["/>
                            <m:endChr m:val="]"/>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m:rPr>
                                    <m:sty m:val="p"/>
                                  </m:rPr>
                                  <a:rPr lang="en-US" sz="2800" b="0" i="0" smtClean="0">
                                    <a:solidFill>
                                      <a:srgbClr val="7030A0"/>
                                    </a:solidFill>
                                    <a:latin typeface="Cambria Math" panose="02040503050406030204" pitchFamily="18" charset="0"/>
                                  </a:rPr>
                                  <m:t>b</m:t>
                                </m:r>
                              </m:e>
                              <m:sub>
                                <m:r>
                                  <m:rPr>
                                    <m:sty m:val="p"/>
                                  </m:rPr>
                                  <a:rPr lang="en-US" sz="2800" b="0" i="0" smtClean="0">
                                    <a:latin typeface="Cambria Math" panose="02040503050406030204" pitchFamily="18" charset="0"/>
                                  </a:rPr>
                                  <m:t>B</m:t>
                                </m:r>
                              </m:sub>
                            </m:sSub>
                            <m:r>
                              <a:rPr lang="en-US" sz="2800" b="0" i="0" smtClean="0">
                                <a:latin typeface="Cambria Math" panose="02040503050406030204" pitchFamily="18" charset="0"/>
                              </a:rPr>
                              <m:t>=</m:t>
                            </m:r>
                            <m:sSub>
                              <m:sSubPr>
                                <m:ctrlPr>
                                  <a:rPr lang="en-US" sz="2800" b="0" i="1" smtClean="0">
                                    <a:latin typeface="Cambria Math" panose="02040503050406030204" pitchFamily="18" charset="0"/>
                                  </a:rPr>
                                </m:ctrlPr>
                              </m:sSubPr>
                              <m:e>
                                <m:r>
                                  <m:rPr>
                                    <m:sty m:val="p"/>
                                  </m:rPr>
                                  <a:rPr lang="en-US" sz="2800" b="0" i="0" smtClean="0">
                                    <a:solidFill>
                                      <a:srgbClr val="7030A0"/>
                                    </a:solidFill>
                                    <a:latin typeface="Cambria Math" panose="02040503050406030204" pitchFamily="18" charset="0"/>
                                  </a:rPr>
                                  <m:t>b</m:t>
                                </m:r>
                              </m:e>
                              <m:sub>
                                <m:r>
                                  <m:rPr>
                                    <m:sty m:val="p"/>
                                  </m:rPr>
                                  <a:rPr lang="en-US" sz="2800" b="0" i="0" smtClean="0">
                                    <a:latin typeface="Cambria Math" panose="02040503050406030204" pitchFamily="18" charset="0"/>
                                  </a:rPr>
                                  <m:t>C</m:t>
                                </m:r>
                              </m:sub>
                            </m:sSub>
                            <m:r>
                              <a:rPr lang="en-US" sz="2800" b="0" i="0" smtClean="0">
                                <a:latin typeface="Cambria Math" panose="02040503050406030204" pitchFamily="18" charset="0"/>
                              </a:rPr>
                              <m:t>=</m:t>
                            </m:r>
                            <m:r>
                              <m:rPr>
                                <m:sty m:val="p"/>
                              </m:rPr>
                              <a:rPr lang="en-US" sz="2800" b="0" i="0" smtClean="0">
                                <a:solidFill>
                                  <a:srgbClr val="7030A0"/>
                                </a:solidFill>
                                <a:latin typeface="Cambria Math" panose="02040503050406030204" pitchFamily="18" charset="0"/>
                              </a:rPr>
                              <m:t>b</m:t>
                            </m:r>
                          </m:e>
                        </m:d>
                      </m:e>
                    </m:func>
                    <m:sSub>
                      <m:sSubPr>
                        <m:ctrlPr>
                          <a:rPr lang="en-US" sz="2800" b="0" i="1" smtClean="0">
                            <a:latin typeface="Cambria Math" panose="02040503050406030204" pitchFamily="18" charset="0"/>
                          </a:rPr>
                        </m:ctrlPr>
                      </m:sSubPr>
                      <m:e>
                        <m:r>
                          <a:rPr lang="en-US" sz="2800" b="0" i="0" smtClean="0">
                            <a:latin typeface="Cambria Math" panose="02040503050406030204" pitchFamily="18" charset="0"/>
                          </a:rPr>
                          <m:t>≈</m:t>
                        </m:r>
                      </m:e>
                      <m:sub>
                        <m:r>
                          <a:rPr lang="en-US" sz="2800" b="0" i="0" smtClean="0">
                            <a:latin typeface="Cambria Math" panose="02040503050406030204" pitchFamily="18" charset="0"/>
                          </a:rPr>
                          <m:t> </m:t>
                        </m:r>
                      </m:sub>
                    </m:sSub>
                    <m:f>
                      <m:fPr>
                        <m:ctrlPr>
                          <a:rPr lang="en-US" sz="2800" b="0" i="1" smtClean="0">
                            <a:solidFill>
                              <a:srgbClr val="7030A0"/>
                            </a:solidFill>
                            <a:latin typeface="Cambria Math" panose="02040503050406030204" pitchFamily="18" charset="0"/>
                          </a:rPr>
                        </m:ctrlPr>
                      </m:fPr>
                      <m:num>
                        <m:r>
                          <a:rPr lang="en-US" sz="2800" b="0" i="0" smtClean="0">
                            <a:solidFill>
                              <a:srgbClr val="7030A0"/>
                            </a:solidFill>
                            <a:latin typeface="Cambria Math" panose="02040503050406030204" pitchFamily="18" charset="0"/>
                          </a:rPr>
                          <m:t>1</m:t>
                        </m:r>
                      </m:num>
                      <m:den>
                        <m:r>
                          <a:rPr lang="en-US" sz="2800" b="0" i="0" smtClean="0">
                            <a:solidFill>
                              <a:srgbClr val="7030A0"/>
                            </a:solidFill>
                            <a:latin typeface="Cambria Math" panose="02040503050406030204" pitchFamily="18" charset="0"/>
                          </a:rPr>
                          <m:t>2</m:t>
                        </m:r>
                      </m:den>
                    </m:f>
                  </m:oMath>
                </a14:m>
                <a:endParaRPr lang="en-IL" sz="2800" dirty="0"/>
              </a:p>
            </p:txBody>
          </p:sp>
        </mc:Choice>
        <mc:Fallback xmlns="">
          <p:sp>
            <p:nvSpPr>
              <p:cNvPr id="53" name="TextBox 52">
                <a:extLst>
                  <a:ext uri="{FF2B5EF4-FFF2-40B4-BE49-F238E27FC236}">
                    <a16:creationId xmlns:a16="http://schemas.microsoft.com/office/drawing/2014/main" id="{637C2ACD-1CE1-95E2-AB17-A164A3BA86D4}"/>
                  </a:ext>
                </a:extLst>
              </p:cNvPr>
              <p:cNvSpPr txBox="1">
                <a:spLocks noRot="1" noChangeAspect="1" noMove="1" noResize="1" noEditPoints="1" noAdjustHandles="1" noChangeArrowheads="1" noChangeShapeType="1" noTextEdit="1"/>
              </p:cNvSpPr>
              <p:nvPr/>
            </p:nvSpPr>
            <p:spPr>
              <a:xfrm>
                <a:off x="2527300" y="5803980"/>
                <a:ext cx="5933612" cy="608372"/>
              </a:xfrm>
              <a:prstGeom prst="rect">
                <a:avLst/>
              </a:prstGeom>
              <a:blipFill>
                <a:blip r:embed="rId11"/>
                <a:stretch>
                  <a:fillRect l="-3846" t="-2041" r="-427" b="-22449"/>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89B9B2FF-8E36-1FCF-0DCF-55ACCDCCE2C4}"/>
                  </a:ext>
                </a:extLst>
              </p:cNvPr>
              <p:cNvSpPr txBox="1"/>
              <p:nvPr/>
            </p:nvSpPr>
            <p:spPr>
              <a:xfrm>
                <a:off x="331433" y="4222693"/>
                <a:ext cx="2771966" cy="12478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rPr>
                        <m:t>𝑘𝑒𝑦𝑔𝑒𝑛</m:t>
                      </m:r>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1</m:t>
                              </m:r>
                            </m:e>
                            <m:sup>
                              <m:r>
                                <a:rPr lang="en-US" sz="2400" b="0" i="1" smtClean="0">
                                  <a:latin typeface="Cambria Math" panose="02040503050406030204" pitchFamily="18" charset="0"/>
                                </a:rPr>
                                <m:t>𝜆</m:t>
                              </m:r>
                            </m:sup>
                          </m:sSup>
                        </m:e>
                      </m:d>
                    </m:oMath>
                  </m:oMathPara>
                </a14:m>
                <a:endParaRPr lang="en-US" sz="24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solidFill>
                            <a:srgbClr val="7030A0"/>
                          </a:solidFill>
                          <a:latin typeface="Cambria Math" panose="02040503050406030204" pitchFamily="18" charset="0"/>
                        </a:rPr>
                        <m:t>𝑏</m:t>
                      </m:r>
                      <m:r>
                        <a:rPr lang="en-US" sz="2400" b="0" i="1" smtClean="0">
                          <a:solidFill>
                            <a:srgbClr val="7030A0"/>
                          </a:solidFill>
                          <a:latin typeface="Cambria Math" panose="02040503050406030204" pitchFamily="18" charset="0"/>
                        </a:rPr>
                        <m:t>←</m:t>
                      </m:r>
                      <m:d>
                        <m:dPr>
                          <m:begChr m:val="{"/>
                          <m:endChr m:val="}"/>
                          <m:ctrlPr>
                            <a:rPr lang="en-US" sz="2400" b="0" i="1" smtClean="0">
                              <a:solidFill>
                                <a:srgbClr val="7030A0"/>
                              </a:solidFill>
                              <a:latin typeface="Cambria Math" panose="02040503050406030204" pitchFamily="18" charset="0"/>
                            </a:rPr>
                          </m:ctrlPr>
                        </m:dPr>
                        <m:e>
                          <m:r>
                            <a:rPr lang="en-US" sz="2400" b="0" i="1" smtClean="0">
                              <a:solidFill>
                                <a:srgbClr val="7030A0"/>
                              </a:solidFill>
                              <a:latin typeface="Cambria Math" panose="02040503050406030204" pitchFamily="18" charset="0"/>
                            </a:rPr>
                            <m:t>0,1</m:t>
                          </m:r>
                        </m:e>
                      </m:d>
                    </m:oMath>
                  </m:oMathPara>
                </a14:m>
                <a:endParaRPr lang="en-US" sz="2400" b="0" i="1" dirty="0">
                  <a:solidFill>
                    <a:srgbClr val="7030A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𝑐</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𝑡</m:t>
                              </m:r>
                            </m:e>
                            <m:sub>
                              <m:r>
                                <a:rPr lang="en-US" sz="2400" b="0" i="1" smtClean="0">
                                  <a:solidFill>
                                    <a:srgbClr val="7030A0"/>
                                  </a:solidFill>
                                  <a:latin typeface="Cambria Math" panose="02040503050406030204" pitchFamily="18" charset="0"/>
                                </a:rPr>
                                <m:t>𝑏</m:t>
                              </m:r>
                            </m:sub>
                          </m:sSub>
                        </m:e>
                      </m:d>
                      <m:r>
                        <a:rPr lang="en-US" sz="2400" b="0" i="1" smtClean="0">
                          <a:latin typeface="Cambria Math" panose="02040503050406030204" pitchFamily="18" charset="0"/>
                        </a:rPr>
                        <m:t>←</m:t>
                      </m:r>
                      <m:r>
                        <a:rPr lang="en-US" sz="2400" b="0" i="1" smtClean="0">
                          <a:latin typeface="Cambria Math" panose="02040503050406030204" pitchFamily="18" charset="0"/>
                        </a:rPr>
                        <m:t>𝑒𝑛𝑐</m:t>
                      </m:r>
                      <m:r>
                        <a:rPr lang="en-US" sz="2400" b="0" i="1" smtClean="0">
                          <a:latin typeface="Cambria Math" panose="02040503050406030204" pitchFamily="18" charset="0"/>
                        </a:rPr>
                        <m:t>(</m:t>
                      </m:r>
                      <m:r>
                        <a:rPr lang="en-US" sz="2400" b="0" i="1" smtClean="0">
                          <a:latin typeface="Cambria Math" panose="02040503050406030204" pitchFamily="18" charset="0"/>
                        </a:rPr>
                        <m:t>𝑘</m:t>
                      </m:r>
                      <m:r>
                        <a:rPr lang="en-US" sz="2400" b="0" i="1" smtClean="0">
                          <a:latin typeface="Cambria Math" panose="02040503050406030204" pitchFamily="18" charset="0"/>
                        </a:rPr>
                        <m:t>,</m:t>
                      </m:r>
                      <m:sSub>
                        <m:sSubPr>
                          <m:ctrlPr>
                            <a:rPr lang="en-US" sz="2400" b="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𝑚</m:t>
                          </m:r>
                        </m:e>
                        <m:sub>
                          <m:r>
                            <a:rPr lang="en-US" sz="2400" b="0" i="1" smtClean="0">
                              <a:solidFill>
                                <a:srgbClr val="7030A0"/>
                              </a:solidFill>
                              <a:latin typeface="Cambria Math" panose="02040503050406030204" pitchFamily="18" charset="0"/>
                            </a:rPr>
                            <m:t>𝑏</m:t>
                          </m:r>
                        </m:sub>
                      </m:sSub>
                      <m:r>
                        <a:rPr lang="en-US" sz="2400" b="0" i="1" smtClean="0">
                          <a:latin typeface="Cambria Math" panose="02040503050406030204" pitchFamily="18" charset="0"/>
                        </a:rPr>
                        <m:t>) </m:t>
                      </m:r>
                    </m:oMath>
                  </m:oMathPara>
                </a14:m>
                <a:endParaRPr lang="en-IL" sz="2400" dirty="0"/>
              </a:p>
            </p:txBody>
          </p:sp>
        </mc:Choice>
        <mc:Fallback xmlns="">
          <p:sp>
            <p:nvSpPr>
              <p:cNvPr id="57" name="TextBox 56">
                <a:extLst>
                  <a:ext uri="{FF2B5EF4-FFF2-40B4-BE49-F238E27FC236}">
                    <a16:creationId xmlns:a16="http://schemas.microsoft.com/office/drawing/2014/main" id="{89B9B2FF-8E36-1FCF-0DCF-55ACCDCCE2C4}"/>
                  </a:ext>
                </a:extLst>
              </p:cNvPr>
              <p:cNvSpPr txBox="1">
                <a:spLocks noRot="1" noChangeAspect="1" noMove="1" noResize="1" noEditPoints="1" noAdjustHandles="1" noChangeArrowheads="1" noChangeShapeType="1" noTextEdit="1"/>
              </p:cNvSpPr>
              <p:nvPr/>
            </p:nvSpPr>
            <p:spPr>
              <a:xfrm>
                <a:off x="331433" y="4222693"/>
                <a:ext cx="2771966" cy="1247842"/>
              </a:xfrm>
              <a:prstGeom prst="rect">
                <a:avLst/>
              </a:prstGeom>
              <a:blipFill>
                <a:blip r:embed="rId12"/>
                <a:stretch>
                  <a:fillRect r="-1364" b="-7071"/>
                </a:stretch>
              </a:blipFill>
            </p:spPr>
            <p:txBody>
              <a:bodyPr/>
              <a:lstStyle/>
              <a:p>
                <a:r>
                  <a:rPr lang="en-IL">
                    <a:noFill/>
                  </a:rPr>
                  <a:t> </a:t>
                </a:r>
              </a:p>
            </p:txBody>
          </p:sp>
        </mc:Fallback>
      </mc:AlternateContent>
      <p:sp>
        <p:nvSpPr>
          <p:cNvPr id="5" name="Rectangle 4">
            <a:extLst>
              <a:ext uri="{FF2B5EF4-FFF2-40B4-BE49-F238E27FC236}">
                <a16:creationId xmlns:a16="http://schemas.microsoft.com/office/drawing/2014/main" id="{6C0D0FE3-0681-A5BE-203B-05EA58BF4264}"/>
              </a:ext>
            </a:extLst>
          </p:cNvPr>
          <p:cNvSpPr/>
          <p:nvPr/>
        </p:nvSpPr>
        <p:spPr>
          <a:xfrm>
            <a:off x="771696" y="2334515"/>
            <a:ext cx="2226686" cy="178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800" dirty="0"/>
              <a:t>Encryptor</a:t>
            </a:r>
            <a:endParaRPr lang="en-IL" dirty="0"/>
          </a:p>
        </p:txBody>
      </p:sp>
      <p:sp>
        <p:nvSpPr>
          <p:cNvPr id="3" name="Right Arrow 2">
            <a:extLst>
              <a:ext uri="{FF2B5EF4-FFF2-40B4-BE49-F238E27FC236}">
                <a16:creationId xmlns:a16="http://schemas.microsoft.com/office/drawing/2014/main" id="{7388EC06-1FEF-7C74-D884-832AAB29338B}"/>
              </a:ext>
            </a:extLst>
          </p:cNvPr>
          <p:cNvSpPr/>
          <p:nvPr/>
        </p:nvSpPr>
        <p:spPr>
          <a:xfrm rot="10800000">
            <a:off x="3152984" y="2790832"/>
            <a:ext cx="2400300" cy="2394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solidFill>
                <a:srgbClr val="FF0000"/>
              </a:solidFil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77B591F-0C3B-B15D-032A-631AA7491276}"/>
                  </a:ext>
                </a:extLst>
              </p:cNvPr>
              <p:cNvSpPr txBox="1"/>
              <p:nvPr/>
            </p:nvSpPr>
            <p:spPr>
              <a:xfrm>
                <a:off x="3467308" y="2335960"/>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7030A0"/>
                              </a:solidFill>
                              <a:latin typeface="Cambria Math" panose="02040503050406030204" pitchFamily="18" charset="0"/>
                            </a:rPr>
                          </m:ctrlPr>
                        </m:sSubPr>
                        <m:e>
                          <m:r>
                            <a:rPr lang="en-US" sz="2800" b="0" i="1" smtClean="0">
                              <a:solidFill>
                                <a:srgbClr val="7030A0"/>
                              </a:solidFill>
                              <a:latin typeface="Cambria Math" panose="02040503050406030204" pitchFamily="18" charset="0"/>
                            </a:rPr>
                            <m:t>(</m:t>
                          </m:r>
                          <m:r>
                            <a:rPr lang="en-US" sz="2800" b="0" i="1" smtClean="0">
                              <a:solidFill>
                                <a:srgbClr val="7030A0"/>
                              </a:solidFill>
                              <a:latin typeface="Cambria Math" panose="02040503050406030204" pitchFamily="18" charset="0"/>
                            </a:rPr>
                            <m:t>𝑚</m:t>
                          </m:r>
                        </m:e>
                        <m:sub>
                          <m:r>
                            <a:rPr lang="en-US" sz="2800" b="0" i="1" smtClean="0">
                              <a:solidFill>
                                <a:srgbClr val="7030A0"/>
                              </a:solidFill>
                              <a:latin typeface="Cambria Math" panose="02040503050406030204" pitchFamily="18" charset="0"/>
                            </a:rPr>
                            <m:t>0</m:t>
                          </m:r>
                        </m:sub>
                      </m:sSub>
                      <m:r>
                        <a:rPr lang="en-US" sz="2800" b="0" i="1" smtClean="0">
                          <a:solidFill>
                            <a:srgbClr val="7030A0"/>
                          </a:solidFill>
                          <a:latin typeface="Cambria Math" panose="02040503050406030204" pitchFamily="18" charset="0"/>
                        </a:rPr>
                        <m:t>,</m:t>
                      </m:r>
                      <m:sSub>
                        <m:sSubPr>
                          <m:ctrlPr>
                            <a:rPr lang="en-US" sz="2800" b="0" i="1" smtClean="0">
                              <a:solidFill>
                                <a:srgbClr val="7030A0"/>
                              </a:solidFill>
                              <a:latin typeface="Cambria Math" panose="02040503050406030204" pitchFamily="18" charset="0"/>
                            </a:rPr>
                          </m:ctrlPr>
                        </m:sSubPr>
                        <m:e>
                          <m:r>
                            <a:rPr lang="en-US" sz="2800" b="0" i="1" smtClean="0">
                              <a:solidFill>
                                <a:srgbClr val="7030A0"/>
                              </a:solidFill>
                              <a:latin typeface="Cambria Math" panose="02040503050406030204" pitchFamily="18" charset="0"/>
                            </a:rPr>
                            <m:t>𝑚</m:t>
                          </m:r>
                        </m:e>
                        <m:sub>
                          <m:r>
                            <a:rPr lang="en-US" sz="2800" b="0" i="1" smtClean="0">
                              <a:solidFill>
                                <a:srgbClr val="7030A0"/>
                              </a:solidFill>
                              <a:latin typeface="Cambria Math" panose="02040503050406030204" pitchFamily="18" charset="0"/>
                            </a:rPr>
                            <m:t>1</m:t>
                          </m:r>
                        </m:sub>
                      </m:sSub>
                      <m:r>
                        <a:rPr lang="en-US" sz="2800" b="0" i="1" smtClean="0">
                          <a:solidFill>
                            <a:srgbClr val="7030A0"/>
                          </a:solidFill>
                          <a:latin typeface="Cambria Math" panose="02040503050406030204" pitchFamily="18" charset="0"/>
                        </a:rPr>
                        <m:t>)</m:t>
                      </m:r>
                    </m:oMath>
                  </m:oMathPara>
                </a14:m>
                <a:endParaRPr lang="en-IL" sz="2800" dirty="0">
                  <a:solidFill>
                    <a:srgbClr val="7030A0"/>
                  </a:solidFill>
                </a:endParaRPr>
              </a:p>
            </p:txBody>
          </p:sp>
        </mc:Choice>
        <mc:Fallback xmlns="">
          <p:sp>
            <p:nvSpPr>
              <p:cNvPr id="4" name="TextBox 3">
                <a:extLst>
                  <a:ext uri="{FF2B5EF4-FFF2-40B4-BE49-F238E27FC236}">
                    <a16:creationId xmlns:a16="http://schemas.microsoft.com/office/drawing/2014/main" id="{877B591F-0C3B-B15D-032A-631AA7491276}"/>
                  </a:ext>
                </a:extLst>
              </p:cNvPr>
              <p:cNvSpPr txBox="1">
                <a:spLocks noRot="1" noChangeAspect="1" noMove="1" noResize="1" noEditPoints="1" noAdjustHandles="1" noChangeArrowheads="1" noChangeShapeType="1" noTextEdit="1"/>
              </p:cNvSpPr>
              <p:nvPr/>
            </p:nvSpPr>
            <p:spPr>
              <a:xfrm>
                <a:off x="3467308" y="2335960"/>
                <a:ext cx="1771651" cy="430887"/>
              </a:xfrm>
              <a:prstGeom prst="rect">
                <a:avLst/>
              </a:prstGeom>
              <a:blipFill>
                <a:blip r:embed="rId13"/>
                <a:stretch>
                  <a:fillRect b="-31429"/>
                </a:stretch>
              </a:blipFill>
            </p:spPr>
            <p:txBody>
              <a:bodyPr/>
              <a:lstStyle/>
              <a:p>
                <a:r>
                  <a:rPr lang="en-IL">
                    <a:noFill/>
                  </a:rPr>
                  <a:t> </a:t>
                </a:r>
              </a:p>
            </p:txBody>
          </p:sp>
        </mc:Fallback>
      </mc:AlternateContent>
    </p:spTree>
    <p:extLst>
      <p:ext uri="{BB962C8B-B14F-4D97-AF65-F5344CB8AC3E}">
        <p14:creationId xmlns:p14="http://schemas.microsoft.com/office/powerpoint/2010/main" val="931676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1"/>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4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3"/>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44"/>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49"/>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50"/>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47"/>
                                        </p:tgtEl>
                                        <p:attrNameLst>
                                          <p:attrName>style.visibility</p:attrName>
                                        </p:attrNameLst>
                                      </p:cBhvr>
                                      <p:to>
                                        <p:strVal val="visible"/>
                                      </p:to>
                                    </p:set>
                                  </p:childTnLst>
                                </p:cTn>
                              </p:par>
                              <p:par>
                                <p:cTn id="48" presetID="1" presetClass="entr" presetSubtype="0" fill="hold" grpId="1" nodeType="withEffect">
                                  <p:stCondLst>
                                    <p:cond delay="0"/>
                                  </p:stCondLst>
                                  <p:childTnLst>
                                    <p:set>
                                      <p:cBhvr>
                                        <p:cTn id="49" dur="1" fill="hold">
                                          <p:stCondLst>
                                            <p:cond delay="0"/>
                                          </p:stCondLst>
                                        </p:cTn>
                                        <p:tgtEl>
                                          <p:spTgt spid="46"/>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51"/>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52"/>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53"/>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29" grpId="0" animBg="1"/>
      <p:bldP spid="30" grpId="0" animBg="1"/>
      <p:bldP spid="33" grpId="0"/>
      <p:bldP spid="34" grpId="0"/>
      <p:bldP spid="37" grpId="0"/>
      <p:bldP spid="38" grpId="0"/>
      <p:bldP spid="41" grpId="0" animBg="1"/>
      <p:bldP spid="46" grpId="0"/>
      <p:bldP spid="46" grpId="1"/>
      <p:bldP spid="47" grpId="0"/>
      <p:bldP spid="51" grpId="0"/>
      <p:bldP spid="52" grpId="0"/>
      <p:bldP spid="53"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1681A-525E-9D5B-53C7-794811D9CACE}"/>
              </a:ext>
            </a:extLst>
          </p:cNvPr>
          <p:cNvSpPr>
            <a:spLocks noGrp="1"/>
          </p:cNvSpPr>
          <p:nvPr>
            <p:ph type="title"/>
          </p:nvPr>
        </p:nvSpPr>
        <p:spPr>
          <a:xfrm>
            <a:off x="838200" y="18255"/>
            <a:ext cx="10515600" cy="1325563"/>
          </a:xfrm>
        </p:spPr>
        <p:txBody>
          <a:bodyPr/>
          <a:lstStyle/>
          <a:p>
            <a:pPr algn="ctr"/>
            <a:r>
              <a:rPr lang="en-IL" dirty="0"/>
              <a:t>Feasibility of unclonable Encryption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F632674-B226-FE28-009E-CE9C4F7D4F44}"/>
                  </a:ext>
                </a:extLst>
              </p:cNvPr>
              <p:cNvSpPr txBox="1"/>
              <p:nvPr/>
            </p:nvSpPr>
            <p:spPr>
              <a:xfrm>
                <a:off x="168442" y="1925052"/>
                <a:ext cx="11855116" cy="3970318"/>
              </a:xfrm>
              <a:prstGeom prst="rect">
                <a:avLst/>
              </a:prstGeom>
              <a:noFill/>
            </p:spPr>
            <p:txBody>
              <a:bodyPr wrap="square" rtlCol="0">
                <a:spAutoFit/>
              </a:bodyPr>
              <a:lstStyle/>
              <a:p>
                <a:pPr marL="457200" indent="-457200">
                  <a:buFont typeface="Arial" panose="020B0604020202020204" pitchFamily="34" charset="0"/>
                  <a:buChar char="•"/>
                </a:pPr>
                <a:r>
                  <a:rPr lang="en-GB" sz="2800" dirty="0"/>
                  <a:t>Unclonable search security (</a:t>
                </a:r>
                <a:r>
                  <a:rPr lang="en-GB" sz="2800" dirty="0">
                    <a:solidFill>
                      <a:srgbClr val="0070C0"/>
                    </a:solidFill>
                  </a:rPr>
                  <a:t>relatively easier</a:t>
                </a:r>
                <a:r>
                  <a:rPr lang="en-GB" sz="2800" dirty="0"/>
                  <a:t>):</a:t>
                </a:r>
              </a:p>
              <a:p>
                <a:pPr marL="914400" lvl="1" indent="-457200">
                  <a:buFont typeface="Arial" panose="020B0604020202020204" pitchFamily="34" charset="0"/>
                  <a:buChar char="•"/>
                </a:pPr>
                <a:r>
                  <a:rPr lang="en-GB" sz="2800" dirty="0"/>
                  <a:t>Using BB84 states </a:t>
                </a:r>
                <a:r>
                  <a:rPr lang="en-GB" sz="2400" dirty="0"/>
                  <a:t>[Broadbent-Lord’20]: </a:t>
                </a:r>
                <a:endParaRPr lang="en-GB" sz="2800" dirty="0"/>
              </a:p>
              <a:p>
                <a:pPr lvl="1"/>
                <a:r>
                  <a:rPr lang="en-GB" sz="2800" dirty="0"/>
                  <a:t>(for n-bit messages, the success probability is </a:t>
                </a:r>
                <a14:m>
                  <m:oMath xmlns:m="http://schemas.openxmlformats.org/officeDocument/2006/math">
                    <m:sSup>
                      <m:sSupPr>
                        <m:ctrlPr>
                          <a:rPr lang="en-US" sz="2800" b="0" i="1" dirty="0" smtClean="0">
                            <a:latin typeface="Cambria Math" panose="02040503050406030204" pitchFamily="18" charset="0"/>
                          </a:rPr>
                        </m:ctrlPr>
                      </m:sSupPr>
                      <m:e>
                        <m:r>
                          <a:rPr lang="en-GB" sz="2800" i="1" dirty="0" smtClean="0">
                            <a:latin typeface="Cambria Math" panose="02040503050406030204" pitchFamily="18" charset="0"/>
                          </a:rPr>
                          <m:t>0.85</m:t>
                        </m:r>
                      </m:e>
                      <m:sup>
                        <m:r>
                          <a:rPr lang="en-GB" sz="2800" i="1" dirty="0" smtClean="0">
                            <a:latin typeface="Cambria Math" panose="02040503050406030204" pitchFamily="18" charset="0"/>
                          </a:rPr>
                          <m:t>𝑛</m:t>
                        </m:r>
                      </m:sup>
                    </m:sSup>
                  </m:oMath>
                </a14:m>
                <a:r>
                  <a:rPr lang="en-GB" sz="2800" dirty="0"/>
                  <a:t>)</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Unclonable-Indistinguishable Security (</a:t>
                </a:r>
                <a:r>
                  <a:rPr lang="en-GB" sz="2800" dirty="0">
                    <a:solidFill>
                      <a:srgbClr val="FF0000"/>
                    </a:solidFill>
                  </a:rPr>
                  <a:t>harder</a:t>
                </a:r>
                <a:r>
                  <a:rPr lang="en-GB" sz="2800" dirty="0"/>
                  <a:t>):</a:t>
                </a:r>
              </a:p>
              <a:p>
                <a:pPr marL="914400" lvl="1" indent="-457200">
                  <a:buFont typeface="Arial" panose="020B0604020202020204" pitchFamily="34" charset="0"/>
                  <a:buChar char="•"/>
                </a:pPr>
                <a:r>
                  <a:rPr lang="en-GB" sz="2800" dirty="0"/>
                  <a:t>Using BB84 in QROM </a:t>
                </a:r>
                <a:r>
                  <a:rPr lang="en-GB" sz="2400" dirty="0"/>
                  <a:t>[Ananth-Kaleoglu-Li-Liu-Zhandry’22,Ananth-Kaleoglu-Liu’23]</a:t>
                </a:r>
                <a:r>
                  <a:rPr lang="en-GB" sz="2800" dirty="0"/>
                  <a:t>.</a:t>
                </a:r>
              </a:p>
              <a:p>
                <a:pPr marL="914400" lvl="1" indent="-457200">
                  <a:buFont typeface="Arial" panose="020B0604020202020204" pitchFamily="34" charset="0"/>
                  <a:buChar char="•"/>
                </a:pPr>
                <a:r>
                  <a:rPr lang="en-GB" sz="2800" dirty="0"/>
                  <a:t>With quantum decryption keys</a:t>
                </a:r>
                <a:r>
                  <a:rPr lang="en-GB" sz="2400" dirty="0"/>
                  <a:t> [Ananth-Kaleoglu-Yuen’24].</a:t>
                </a:r>
                <a:endParaRPr lang="en-IL" sz="2800" dirty="0"/>
              </a:p>
            </p:txBody>
          </p:sp>
        </mc:Choice>
        <mc:Fallback xmlns="">
          <p:sp>
            <p:nvSpPr>
              <p:cNvPr id="3" name="TextBox 2">
                <a:extLst>
                  <a:ext uri="{FF2B5EF4-FFF2-40B4-BE49-F238E27FC236}">
                    <a16:creationId xmlns:a16="http://schemas.microsoft.com/office/drawing/2014/main" id="{2F632674-B226-FE28-009E-CE9C4F7D4F44}"/>
                  </a:ext>
                </a:extLst>
              </p:cNvPr>
              <p:cNvSpPr txBox="1">
                <a:spLocks noRot="1" noChangeAspect="1" noMove="1" noResize="1" noEditPoints="1" noAdjustHandles="1" noChangeArrowheads="1" noChangeShapeType="1" noTextEdit="1"/>
              </p:cNvSpPr>
              <p:nvPr/>
            </p:nvSpPr>
            <p:spPr>
              <a:xfrm>
                <a:off x="168442" y="1925052"/>
                <a:ext cx="11855116" cy="3970318"/>
              </a:xfrm>
              <a:prstGeom prst="rect">
                <a:avLst/>
              </a:prstGeom>
              <a:blipFill>
                <a:blip r:embed="rId3"/>
                <a:stretch>
                  <a:fillRect l="-964" t="-1592" b="-3503"/>
                </a:stretch>
              </a:blipFill>
            </p:spPr>
            <p:txBody>
              <a:bodyPr/>
              <a:lstStyle/>
              <a:p>
                <a:r>
                  <a:rPr lang="en-IL">
                    <a:noFill/>
                  </a:rPr>
                  <a:t> </a:t>
                </a:r>
              </a:p>
            </p:txBody>
          </p:sp>
        </mc:Fallback>
      </mc:AlternateContent>
    </p:spTree>
    <p:extLst>
      <p:ext uri="{BB962C8B-B14F-4D97-AF65-F5344CB8AC3E}">
        <p14:creationId xmlns:p14="http://schemas.microsoft.com/office/powerpoint/2010/main" val="257253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E6805-694F-EBC7-2751-DF09E70BE456}"/>
              </a:ext>
            </a:extLst>
          </p:cNvPr>
          <p:cNvSpPr>
            <a:spLocks noGrp="1"/>
          </p:cNvSpPr>
          <p:nvPr>
            <p:ph type="title"/>
          </p:nvPr>
        </p:nvSpPr>
        <p:spPr>
          <a:xfrm>
            <a:off x="838200" y="18255"/>
            <a:ext cx="10515600" cy="1325563"/>
          </a:xfrm>
        </p:spPr>
        <p:txBody>
          <a:bodyPr/>
          <a:lstStyle/>
          <a:p>
            <a:pPr algn="ctr"/>
            <a:r>
              <a:rPr lang="en-IL" dirty="0"/>
              <a:t>Open Problem</a:t>
            </a:r>
          </a:p>
        </p:txBody>
      </p:sp>
      <p:sp>
        <p:nvSpPr>
          <p:cNvPr id="3" name="Content Placeholder 2">
            <a:extLst>
              <a:ext uri="{FF2B5EF4-FFF2-40B4-BE49-F238E27FC236}">
                <a16:creationId xmlns:a16="http://schemas.microsoft.com/office/drawing/2014/main" id="{BCAA0BFC-9052-1A35-9F9A-DF10D050C570}"/>
              </a:ext>
            </a:extLst>
          </p:cNvPr>
          <p:cNvSpPr>
            <a:spLocks noGrp="1"/>
          </p:cNvSpPr>
          <p:nvPr>
            <p:ph idx="1"/>
          </p:nvPr>
        </p:nvSpPr>
        <p:spPr>
          <a:xfrm>
            <a:off x="838200" y="2643772"/>
            <a:ext cx="10515600" cy="4351338"/>
          </a:xfrm>
        </p:spPr>
        <p:txBody>
          <a:bodyPr>
            <a:normAutofit/>
          </a:bodyPr>
          <a:lstStyle/>
          <a:p>
            <a:pPr marL="0" indent="0" algn="ctr">
              <a:buNone/>
            </a:pPr>
            <a:r>
              <a:rPr lang="en-GB" sz="3200" dirty="0"/>
              <a:t>Unclonable-indistinguishability in the plain model. </a:t>
            </a:r>
          </a:p>
          <a:p>
            <a:pPr marL="0" indent="0" algn="ctr">
              <a:buNone/>
            </a:pPr>
            <a:r>
              <a:rPr lang="en-GB" sz="3200" dirty="0"/>
              <a:t>Feasibility or impossibility?</a:t>
            </a:r>
            <a:endParaRPr lang="en-IL" sz="3200" dirty="0"/>
          </a:p>
        </p:txBody>
      </p:sp>
    </p:spTree>
    <p:extLst>
      <p:ext uri="{BB962C8B-B14F-4D97-AF65-F5344CB8AC3E}">
        <p14:creationId xmlns:p14="http://schemas.microsoft.com/office/powerpoint/2010/main" val="2330222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7A5BC-CA39-D0BD-F41D-412BB7AC74E9}"/>
              </a:ext>
            </a:extLst>
          </p:cNvPr>
          <p:cNvSpPr>
            <a:spLocks noGrp="1"/>
          </p:cNvSpPr>
          <p:nvPr>
            <p:ph type="title"/>
          </p:nvPr>
        </p:nvSpPr>
        <p:spPr/>
        <p:txBody>
          <a:bodyPr/>
          <a:lstStyle/>
          <a:p>
            <a:r>
              <a:rPr lang="en-IL" dirty="0"/>
              <a:t>Introduction</a:t>
            </a:r>
          </a:p>
        </p:txBody>
      </p:sp>
      <p:sp>
        <p:nvSpPr>
          <p:cNvPr id="3" name="Text Placeholder 2">
            <a:extLst>
              <a:ext uri="{FF2B5EF4-FFF2-40B4-BE49-F238E27FC236}">
                <a16:creationId xmlns:a16="http://schemas.microsoft.com/office/drawing/2014/main" id="{45E6CCCD-DB56-6896-9347-889233E816F5}"/>
              </a:ext>
            </a:extLst>
          </p:cNvPr>
          <p:cNvSpPr>
            <a:spLocks noGrp="1"/>
          </p:cNvSpPr>
          <p:nvPr>
            <p:ph type="body" idx="1"/>
          </p:nvPr>
        </p:nvSpPr>
        <p:spPr/>
        <p:txBody>
          <a:bodyPr/>
          <a:lstStyle/>
          <a:p>
            <a:endParaRPr lang="en-IL"/>
          </a:p>
        </p:txBody>
      </p:sp>
    </p:spTree>
    <p:extLst>
      <p:ext uri="{BB962C8B-B14F-4D97-AF65-F5344CB8AC3E}">
        <p14:creationId xmlns:p14="http://schemas.microsoft.com/office/powerpoint/2010/main" val="2570087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E6805-694F-EBC7-2751-DF09E70BE456}"/>
              </a:ext>
            </a:extLst>
          </p:cNvPr>
          <p:cNvSpPr>
            <a:spLocks noGrp="1"/>
          </p:cNvSpPr>
          <p:nvPr>
            <p:ph type="title"/>
          </p:nvPr>
        </p:nvSpPr>
        <p:spPr>
          <a:xfrm>
            <a:off x="838200" y="18255"/>
            <a:ext cx="10515600" cy="1325563"/>
          </a:xfrm>
        </p:spPr>
        <p:txBody>
          <a:bodyPr/>
          <a:lstStyle/>
          <a:p>
            <a:pPr algn="ctr"/>
            <a:r>
              <a:rPr lang="en-IL" dirty="0"/>
              <a:t>Summary of open problems</a:t>
            </a:r>
          </a:p>
        </p:txBody>
      </p:sp>
      <p:sp>
        <p:nvSpPr>
          <p:cNvPr id="3" name="Content Placeholder 2">
            <a:extLst>
              <a:ext uri="{FF2B5EF4-FFF2-40B4-BE49-F238E27FC236}">
                <a16:creationId xmlns:a16="http://schemas.microsoft.com/office/drawing/2014/main" id="{BCAA0BFC-9052-1A35-9F9A-DF10D050C570}"/>
              </a:ext>
            </a:extLst>
          </p:cNvPr>
          <p:cNvSpPr>
            <a:spLocks noGrp="1"/>
          </p:cNvSpPr>
          <p:nvPr>
            <p:ph idx="1"/>
          </p:nvPr>
        </p:nvSpPr>
        <p:spPr>
          <a:xfrm>
            <a:off x="838200" y="1825625"/>
            <a:ext cx="11353800" cy="4351338"/>
          </a:xfrm>
        </p:spPr>
        <p:txBody>
          <a:bodyPr>
            <a:normAutofit lnSpcReduction="10000"/>
          </a:bodyPr>
          <a:lstStyle/>
          <a:p>
            <a:r>
              <a:rPr lang="en-IL" sz="3200" b="1" dirty="0"/>
              <a:t>Quantum Money:</a:t>
            </a:r>
          </a:p>
          <a:p>
            <a:pPr marL="457200" lvl="1" indent="0">
              <a:buNone/>
            </a:pPr>
            <a:r>
              <a:rPr lang="en-GB" sz="2800" dirty="0"/>
              <a:t>Public-key quantum money from generic assumptions (other than </a:t>
            </a:r>
            <a:r>
              <a:rPr lang="en-GB" sz="2800" dirty="0" err="1"/>
              <a:t>iO</a:t>
            </a:r>
            <a:r>
              <a:rPr lang="en-GB" sz="2800" dirty="0"/>
              <a:t>).</a:t>
            </a:r>
            <a:endParaRPr lang="en-IL" sz="3600" dirty="0"/>
          </a:p>
          <a:p>
            <a:pPr marL="457200" lvl="1" indent="0">
              <a:buNone/>
            </a:pPr>
            <a:endParaRPr lang="en-IL" sz="2800" dirty="0"/>
          </a:p>
          <a:p>
            <a:r>
              <a:rPr lang="en-IL" sz="3200" b="1" dirty="0"/>
              <a:t>Copy-Protection:</a:t>
            </a:r>
          </a:p>
          <a:p>
            <a:pPr marL="457200" lvl="1" indent="0">
              <a:buNone/>
            </a:pPr>
            <a:r>
              <a:rPr lang="en-GB" sz="2800" dirty="0"/>
              <a:t>Characterizing the class of copy-protectable functionalities.</a:t>
            </a:r>
          </a:p>
          <a:p>
            <a:pPr lvl="1"/>
            <a:endParaRPr lang="en-IL" sz="3600" dirty="0"/>
          </a:p>
          <a:p>
            <a:r>
              <a:rPr lang="en-IL" sz="3200" b="1" dirty="0"/>
              <a:t>Unclonable Encryption: </a:t>
            </a:r>
          </a:p>
          <a:p>
            <a:pPr marL="457200" lvl="1" indent="0">
              <a:buNone/>
            </a:pPr>
            <a:r>
              <a:rPr lang="en-GB" sz="2800" dirty="0"/>
              <a:t>Feasibility or impossibility of unclonable-indistinguishable encryption in the plain model.</a:t>
            </a:r>
            <a:endParaRPr lang="en-IL" sz="3600" dirty="0"/>
          </a:p>
          <a:p>
            <a:pPr lvl="1"/>
            <a:endParaRPr lang="en-IL" sz="2800" dirty="0"/>
          </a:p>
        </p:txBody>
      </p:sp>
      <p:sp>
        <p:nvSpPr>
          <p:cNvPr id="4" name="TextBox 3">
            <a:extLst>
              <a:ext uri="{FF2B5EF4-FFF2-40B4-BE49-F238E27FC236}">
                <a16:creationId xmlns:a16="http://schemas.microsoft.com/office/drawing/2014/main" id="{275F3E53-52D2-0C99-ED61-69D139EDF730}"/>
              </a:ext>
            </a:extLst>
          </p:cNvPr>
          <p:cNvSpPr txBox="1"/>
          <p:nvPr/>
        </p:nvSpPr>
        <p:spPr>
          <a:xfrm>
            <a:off x="2324100" y="5889329"/>
            <a:ext cx="9029700" cy="769441"/>
          </a:xfrm>
          <a:prstGeom prst="rect">
            <a:avLst/>
          </a:prstGeom>
          <a:noFill/>
        </p:spPr>
        <p:txBody>
          <a:bodyPr wrap="square">
            <a:spAutoFit/>
          </a:bodyPr>
          <a:lstStyle/>
          <a:p>
            <a:r>
              <a:rPr kumimoji="0" lang="en-IL" sz="4400" b="0" i="0" u="none" strike="noStrike" kern="1200" cap="none" spc="0" normalizeH="0" baseline="0" noProof="0" dirty="0">
                <a:ln>
                  <a:noFill/>
                </a:ln>
                <a:solidFill>
                  <a:srgbClr val="FF0000"/>
                </a:solidFill>
                <a:effectLst/>
                <a:uLnTx/>
                <a:uFillTx/>
                <a:latin typeface="Aptos Display" panose="02110004020202020204"/>
                <a:ea typeface="+mj-ea"/>
                <a:cs typeface="+mj-cs"/>
              </a:rPr>
              <a:t>Need of the hour: </a:t>
            </a:r>
            <a:r>
              <a:rPr kumimoji="0" lang="en-IL" sz="4400" b="0" i="0" u="none" strike="noStrike" kern="1200" cap="none" spc="0" normalizeH="0" baseline="0" noProof="0" dirty="0">
                <a:ln>
                  <a:noFill/>
                </a:ln>
                <a:solidFill>
                  <a:prstClr val="black"/>
                </a:solidFill>
                <a:effectLst/>
                <a:uLnTx/>
                <a:uFillTx/>
                <a:latin typeface="Aptos Display" panose="02110004020202020204"/>
                <a:ea typeface="+mj-ea"/>
                <a:cs typeface="+mj-cs"/>
              </a:rPr>
              <a:t>Better abstraction!</a:t>
            </a:r>
            <a:endParaRPr lang="en-IL" dirty="0"/>
          </a:p>
        </p:txBody>
      </p:sp>
    </p:spTree>
    <p:extLst>
      <p:ext uri="{BB962C8B-B14F-4D97-AF65-F5344CB8AC3E}">
        <p14:creationId xmlns:p14="http://schemas.microsoft.com/office/powerpoint/2010/main" val="389740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E6805-694F-EBC7-2751-DF09E70BE456}"/>
              </a:ext>
            </a:extLst>
          </p:cNvPr>
          <p:cNvSpPr>
            <a:spLocks noGrp="1"/>
          </p:cNvSpPr>
          <p:nvPr>
            <p:ph type="title"/>
          </p:nvPr>
        </p:nvSpPr>
        <p:spPr>
          <a:xfrm>
            <a:off x="838200" y="18255"/>
            <a:ext cx="10515600" cy="1325563"/>
          </a:xfrm>
        </p:spPr>
        <p:txBody>
          <a:bodyPr/>
          <a:lstStyle/>
          <a:p>
            <a:pPr algn="ctr"/>
            <a:r>
              <a:rPr lang="en-IL" dirty="0"/>
              <a:t>Summary of open problems</a:t>
            </a:r>
          </a:p>
        </p:txBody>
      </p:sp>
      <p:sp>
        <p:nvSpPr>
          <p:cNvPr id="8" name="Rectangle 7">
            <a:extLst>
              <a:ext uri="{FF2B5EF4-FFF2-40B4-BE49-F238E27FC236}">
                <a16:creationId xmlns:a16="http://schemas.microsoft.com/office/drawing/2014/main" id="{FF7A7FEB-5E2B-0B31-1E93-4B2F422A5BC6}"/>
              </a:ext>
            </a:extLst>
          </p:cNvPr>
          <p:cNvSpPr/>
          <p:nvPr/>
        </p:nvSpPr>
        <p:spPr>
          <a:xfrm>
            <a:off x="643467" y="1845733"/>
            <a:ext cx="4707466" cy="3251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3200" dirty="0"/>
              <a:t>Public quantum money</a:t>
            </a:r>
          </a:p>
        </p:txBody>
      </p:sp>
      <p:sp>
        <p:nvSpPr>
          <p:cNvPr id="9" name="Rectangle 8">
            <a:extLst>
              <a:ext uri="{FF2B5EF4-FFF2-40B4-BE49-F238E27FC236}">
                <a16:creationId xmlns:a16="http://schemas.microsoft.com/office/drawing/2014/main" id="{F64FDD84-7459-7796-CABB-A2EF3842F083}"/>
              </a:ext>
            </a:extLst>
          </p:cNvPr>
          <p:cNvSpPr/>
          <p:nvPr/>
        </p:nvSpPr>
        <p:spPr>
          <a:xfrm>
            <a:off x="6011335" y="1845733"/>
            <a:ext cx="6115515" cy="3251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IL" sz="3200" dirty="0"/>
              <a:t>Quantum Copy protection</a:t>
            </a:r>
          </a:p>
          <a:p>
            <a:pPr marL="457200" indent="-457200">
              <a:buFont typeface="Arial" panose="020B0604020202020204" pitchFamily="34" charset="0"/>
              <a:buChar char="•"/>
            </a:pPr>
            <a:r>
              <a:rPr lang="en-IL" sz="3200" dirty="0"/>
              <a:t>Unclonable (indistinguishable) encryption</a:t>
            </a:r>
            <a:endParaRPr lang="en-IL" sz="2400" dirty="0"/>
          </a:p>
        </p:txBody>
      </p:sp>
      <p:sp>
        <p:nvSpPr>
          <p:cNvPr id="10" name="TextBox 9">
            <a:extLst>
              <a:ext uri="{FF2B5EF4-FFF2-40B4-BE49-F238E27FC236}">
                <a16:creationId xmlns:a16="http://schemas.microsoft.com/office/drawing/2014/main" id="{4F8F3393-B0E9-8CD2-0E67-4A23C384A231}"/>
              </a:ext>
            </a:extLst>
          </p:cNvPr>
          <p:cNvSpPr txBox="1"/>
          <p:nvPr/>
        </p:nvSpPr>
        <p:spPr>
          <a:xfrm>
            <a:off x="50799" y="5145975"/>
            <a:ext cx="5943743" cy="523220"/>
          </a:xfrm>
          <a:prstGeom prst="rect">
            <a:avLst/>
          </a:prstGeom>
          <a:noFill/>
        </p:spPr>
        <p:txBody>
          <a:bodyPr wrap="none" rtlCol="0">
            <a:spAutoFit/>
          </a:bodyPr>
          <a:lstStyle/>
          <a:p>
            <a:r>
              <a:rPr lang="en-IL" sz="2800" dirty="0"/>
              <a:t>Improving</a:t>
            </a:r>
            <a:r>
              <a:rPr lang="en-IL" sz="2400" dirty="0"/>
              <a:t> the generic assumption from iO</a:t>
            </a:r>
          </a:p>
        </p:txBody>
      </p:sp>
      <p:sp>
        <p:nvSpPr>
          <p:cNvPr id="11" name="TextBox 10">
            <a:extLst>
              <a:ext uri="{FF2B5EF4-FFF2-40B4-BE49-F238E27FC236}">
                <a16:creationId xmlns:a16="http://schemas.microsoft.com/office/drawing/2014/main" id="{344F0F86-0F03-5916-950B-84A09DBF0801}"/>
              </a:ext>
            </a:extLst>
          </p:cNvPr>
          <p:cNvSpPr txBox="1"/>
          <p:nvPr/>
        </p:nvSpPr>
        <p:spPr>
          <a:xfrm>
            <a:off x="6011335" y="5096933"/>
            <a:ext cx="5829353" cy="954107"/>
          </a:xfrm>
          <a:prstGeom prst="rect">
            <a:avLst/>
          </a:prstGeom>
          <a:noFill/>
        </p:spPr>
        <p:txBody>
          <a:bodyPr wrap="none" rtlCol="0">
            <a:spAutoFit/>
          </a:bodyPr>
          <a:lstStyle/>
          <a:p>
            <a:r>
              <a:rPr lang="en-IL" sz="2800" dirty="0"/>
              <a:t>Feasibility or infeasibility in the plain </a:t>
            </a:r>
          </a:p>
          <a:p>
            <a:pPr algn="ctr"/>
            <a:r>
              <a:rPr lang="en-IL" sz="2800" dirty="0"/>
              <a:t>model</a:t>
            </a:r>
          </a:p>
        </p:txBody>
      </p:sp>
    </p:spTree>
    <p:extLst>
      <p:ext uri="{BB962C8B-B14F-4D97-AF65-F5344CB8AC3E}">
        <p14:creationId xmlns:p14="http://schemas.microsoft.com/office/powerpoint/2010/main" val="912201642"/>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F67ED9-1848-AB9C-2226-F633A26B1190}"/>
              </a:ext>
            </a:extLst>
          </p:cNvPr>
          <p:cNvSpPr>
            <a:spLocks noGrp="1"/>
          </p:cNvSpPr>
          <p:nvPr>
            <p:ph idx="1"/>
          </p:nvPr>
        </p:nvSpPr>
        <p:spPr>
          <a:xfrm>
            <a:off x="531628" y="3044279"/>
            <a:ext cx="11164186" cy="1612781"/>
          </a:xfrm>
        </p:spPr>
        <p:txBody>
          <a:bodyPr>
            <a:normAutofit/>
          </a:bodyPr>
          <a:lstStyle/>
          <a:p>
            <a:pPr marL="0" indent="0" algn="ctr">
              <a:buNone/>
            </a:pPr>
            <a:r>
              <a:rPr lang="en-IL" sz="3600" dirty="0"/>
              <a:t>Is there a single tool that resolves some of these questions?</a:t>
            </a:r>
          </a:p>
        </p:txBody>
      </p:sp>
      <p:sp>
        <p:nvSpPr>
          <p:cNvPr id="7" name="TextBox 6">
            <a:extLst>
              <a:ext uri="{FF2B5EF4-FFF2-40B4-BE49-F238E27FC236}">
                <a16:creationId xmlns:a16="http://schemas.microsoft.com/office/drawing/2014/main" id="{A677A6D5-DC68-BB51-9A18-326A1242AAFA}"/>
              </a:ext>
            </a:extLst>
          </p:cNvPr>
          <p:cNvSpPr txBox="1"/>
          <p:nvPr/>
        </p:nvSpPr>
        <p:spPr>
          <a:xfrm>
            <a:off x="1148317" y="296316"/>
            <a:ext cx="9845749"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L" sz="4400" b="0" i="0" u="none" strike="noStrike" kern="1200" cap="none" spc="0" normalizeH="0" baseline="0" noProof="0" dirty="0">
                <a:ln>
                  <a:noFill/>
                </a:ln>
                <a:solidFill>
                  <a:srgbClr val="FF0000"/>
                </a:solidFill>
                <a:effectLst/>
                <a:uLnTx/>
                <a:uFillTx/>
                <a:latin typeface="Aptos Display" panose="02110004020202020204"/>
                <a:ea typeface="+mn-ea"/>
                <a:cs typeface="+mn-cs"/>
              </a:rPr>
              <a:t>Need of the hour: </a:t>
            </a:r>
            <a:r>
              <a:rPr kumimoji="0" lang="en-IL" sz="4400" b="0" i="0" u="none" strike="noStrike" kern="1200" cap="none" spc="0" normalizeH="0" baseline="0" noProof="0" dirty="0">
                <a:ln>
                  <a:noFill/>
                </a:ln>
                <a:solidFill>
                  <a:prstClr val="black"/>
                </a:solidFill>
                <a:effectLst/>
                <a:uLnTx/>
                <a:uFillTx/>
                <a:latin typeface="Aptos Display" panose="02110004020202020204"/>
                <a:ea typeface="+mn-ea"/>
                <a:cs typeface="+mn-cs"/>
              </a:rPr>
              <a:t>Better abstraction</a:t>
            </a:r>
            <a:endParaRPr kumimoji="0" lang="en-IL"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42918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F1863-2DA2-7B67-7DD5-DA373CF545FB}"/>
              </a:ext>
            </a:extLst>
          </p:cNvPr>
          <p:cNvSpPr>
            <a:spLocks noGrp="1"/>
          </p:cNvSpPr>
          <p:nvPr>
            <p:ph type="title"/>
          </p:nvPr>
        </p:nvSpPr>
        <p:spPr>
          <a:xfrm>
            <a:off x="838200" y="193675"/>
            <a:ext cx="10515600" cy="1325563"/>
          </a:xfrm>
        </p:spPr>
        <p:txBody>
          <a:bodyPr/>
          <a:lstStyle/>
          <a:p>
            <a:pPr algn="ctr"/>
            <a:r>
              <a:rPr lang="en-IL" dirty="0"/>
              <a:t>Inspiration from Classical Cryptography</a:t>
            </a:r>
          </a:p>
        </p:txBody>
      </p:sp>
      <p:sp>
        <p:nvSpPr>
          <p:cNvPr id="3" name="Content Placeholder 2">
            <a:extLst>
              <a:ext uri="{FF2B5EF4-FFF2-40B4-BE49-F238E27FC236}">
                <a16:creationId xmlns:a16="http://schemas.microsoft.com/office/drawing/2014/main" id="{FFEDD9C3-FB2D-95F5-41F0-1C8C1877E3A5}"/>
              </a:ext>
            </a:extLst>
          </p:cNvPr>
          <p:cNvSpPr>
            <a:spLocks noGrp="1"/>
          </p:cNvSpPr>
          <p:nvPr>
            <p:ph idx="1"/>
          </p:nvPr>
        </p:nvSpPr>
        <p:spPr/>
        <p:txBody>
          <a:bodyPr>
            <a:normAutofit fontScale="85000" lnSpcReduction="20000"/>
          </a:bodyPr>
          <a:lstStyle/>
          <a:p>
            <a:pPr marL="0" indent="0">
              <a:buNone/>
            </a:pPr>
            <a:r>
              <a:rPr lang="en-GB" sz="3600" dirty="0"/>
              <a:t>Indistinguishability Obfuscation (</a:t>
            </a:r>
            <a:r>
              <a:rPr lang="en-IL" sz="3600" dirty="0"/>
              <a:t>iO)</a:t>
            </a:r>
          </a:p>
          <a:p>
            <a:pPr marL="0" indent="0">
              <a:buNone/>
            </a:pPr>
            <a:r>
              <a:rPr lang="en-GB" sz="2000" dirty="0"/>
              <a:t>[Garg-Gentry-Halevi-Raykova-Sahai-Waters’13]</a:t>
            </a:r>
          </a:p>
          <a:p>
            <a:pPr marL="0" indent="0">
              <a:buNone/>
            </a:pPr>
            <a:endParaRPr lang="en-GB" sz="2000" dirty="0"/>
          </a:p>
          <a:p>
            <a:pPr marL="0" indent="0">
              <a:buNone/>
            </a:pPr>
            <a:r>
              <a:rPr lang="en-GB" sz="3800" dirty="0">
                <a:solidFill>
                  <a:srgbClr val="7030A0"/>
                </a:solidFill>
              </a:rPr>
              <a:t>Revolutionized classical cryptography</a:t>
            </a:r>
          </a:p>
          <a:p>
            <a:r>
              <a:rPr lang="en-GB" sz="3000" dirty="0"/>
              <a:t>Round complexity of secure multiparty computation </a:t>
            </a:r>
          </a:p>
          <a:p>
            <a:pPr marL="0" indent="0">
              <a:buNone/>
            </a:pPr>
            <a:r>
              <a:rPr lang="en-GB" sz="2000" dirty="0"/>
              <a:t>[Garg-Gentry-Halevi-Raykvova’13,...] </a:t>
            </a:r>
          </a:p>
          <a:p>
            <a:r>
              <a:rPr lang="en-GB" sz="3000" dirty="0"/>
              <a:t>Succinct randomized encodings </a:t>
            </a:r>
          </a:p>
          <a:p>
            <a:pPr marL="0" indent="0">
              <a:buNone/>
            </a:pPr>
            <a:r>
              <a:rPr lang="en-GB" sz="2000" dirty="0"/>
              <a:t>[Bitansky-Garg-Lin-Pass-Seth-Telang’13,Canetti-Holmgren-Jain-Vaikuntanathan’13,Bishop-Koppula-Waters’15] </a:t>
            </a:r>
          </a:p>
          <a:p>
            <a:r>
              <a:rPr lang="en-GB" sz="2600" dirty="0" err="1"/>
              <a:t>Instantiability</a:t>
            </a:r>
            <a:r>
              <a:rPr lang="en-GB" sz="2600" dirty="0"/>
              <a:t> of random oracle model </a:t>
            </a:r>
          </a:p>
          <a:p>
            <a:pPr marL="0" indent="0">
              <a:buNone/>
            </a:pPr>
            <a:r>
              <a:rPr lang="en-GB" sz="2000" dirty="0"/>
              <a:t>[Rothblum-Rothblum-Kalai’16] </a:t>
            </a:r>
          </a:p>
          <a:p>
            <a:r>
              <a:rPr lang="en-GB" sz="3000" dirty="0"/>
              <a:t>Advanced encryption systems for Turing machines and RAM machines </a:t>
            </a:r>
          </a:p>
          <a:p>
            <a:pPr marL="0" indent="0">
              <a:buNone/>
            </a:pPr>
            <a:r>
              <a:rPr lang="en-GB" sz="2000" dirty="0"/>
              <a:t>[...,Ananth-Sahai’16,...]</a:t>
            </a:r>
            <a:endParaRPr lang="en-IL" sz="3200" dirty="0"/>
          </a:p>
        </p:txBody>
      </p:sp>
    </p:spTree>
    <p:extLst>
      <p:ext uri="{BB962C8B-B14F-4D97-AF65-F5344CB8AC3E}">
        <p14:creationId xmlns:p14="http://schemas.microsoft.com/office/powerpoint/2010/main" val="404452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5A36D-ABFD-ED17-2681-36910E4C8713}"/>
              </a:ext>
            </a:extLst>
          </p:cNvPr>
          <p:cNvSpPr>
            <a:spLocks noGrp="1"/>
          </p:cNvSpPr>
          <p:nvPr>
            <p:ph type="title"/>
          </p:nvPr>
        </p:nvSpPr>
        <p:spPr>
          <a:xfrm>
            <a:off x="157163" y="1709738"/>
            <a:ext cx="11387137" cy="2852737"/>
          </a:xfrm>
        </p:spPr>
        <p:txBody>
          <a:bodyPr/>
          <a:lstStyle/>
          <a:p>
            <a:pPr algn="ctr"/>
            <a:r>
              <a:rPr lang="en-IL" dirty="0"/>
              <a:t>Unclonable Pucturable Obfuscation (UPO)</a:t>
            </a:r>
          </a:p>
        </p:txBody>
      </p:sp>
      <p:sp>
        <p:nvSpPr>
          <p:cNvPr id="3" name="Text Placeholder 2">
            <a:extLst>
              <a:ext uri="{FF2B5EF4-FFF2-40B4-BE49-F238E27FC236}">
                <a16:creationId xmlns:a16="http://schemas.microsoft.com/office/drawing/2014/main" id="{4B127CF5-5A71-B66D-02B2-0BB61F342266}"/>
              </a:ext>
            </a:extLst>
          </p:cNvPr>
          <p:cNvSpPr>
            <a:spLocks noGrp="1"/>
          </p:cNvSpPr>
          <p:nvPr>
            <p:ph type="body" idx="1"/>
          </p:nvPr>
        </p:nvSpPr>
        <p:spPr/>
        <p:txBody>
          <a:bodyPr>
            <a:normAutofit/>
          </a:bodyPr>
          <a:lstStyle/>
          <a:p>
            <a:pPr algn="ctr"/>
            <a:r>
              <a:rPr lang="en-IL" sz="3600" dirty="0"/>
              <a:t>A new abstraction</a:t>
            </a:r>
          </a:p>
        </p:txBody>
      </p:sp>
    </p:spTree>
    <p:extLst>
      <p:ext uri="{BB962C8B-B14F-4D97-AF65-F5344CB8AC3E}">
        <p14:creationId xmlns:p14="http://schemas.microsoft.com/office/powerpoint/2010/main" val="2310869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0951C-4F29-59F3-DF12-D4C6EE317F86}"/>
              </a:ext>
            </a:extLst>
          </p:cNvPr>
          <p:cNvSpPr>
            <a:spLocks noGrp="1"/>
          </p:cNvSpPr>
          <p:nvPr>
            <p:ph type="title"/>
          </p:nvPr>
        </p:nvSpPr>
        <p:spPr>
          <a:xfrm>
            <a:off x="838200" y="18255"/>
            <a:ext cx="10515600" cy="1325563"/>
          </a:xfrm>
        </p:spPr>
        <p:txBody>
          <a:bodyPr>
            <a:normAutofit/>
          </a:bodyPr>
          <a:lstStyle/>
          <a:p>
            <a:pPr algn="ctr"/>
            <a:r>
              <a:rPr lang="en-IL" dirty="0"/>
              <a:t>Unclonable Pucturable Obfuscation (Syntax)</a:t>
            </a:r>
            <a:endParaRPr lang="en-IL" sz="32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D450310-79A7-17B6-EE3F-02C46B565BA2}"/>
                  </a:ext>
                </a:extLst>
              </p:cNvPr>
              <p:cNvSpPr>
                <a:spLocks noGrp="1"/>
              </p:cNvSpPr>
              <p:nvPr>
                <p:ph idx="1"/>
              </p:nvPr>
            </p:nvSpPr>
            <p:spPr>
              <a:xfrm>
                <a:off x="638175" y="2168525"/>
                <a:ext cx="10515600" cy="4689475"/>
              </a:xfrm>
            </p:spPr>
            <p:txBody>
              <a:bodyPr/>
              <a:lstStyle/>
              <a:p>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m:t>
                        </m:r>
                        <m:r>
                          <a:rPr lang="en-US" b="0" i="1" dirty="0" smtClean="0">
                            <a:latin typeface="Cambria Math" panose="02040503050406030204" pitchFamily="18" charset="0"/>
                          </a:rPr>
                          <m:t>𝜌</m:t>
                        </m:r>
                      </m:e>
                      <m:sub>
                        <m:r>
                          <a:rPr lang="en-US" b="0" i="1" dirty="0" smtClean="0">
                            <a:latin typeface="Cambria Math" panose="02040503050406030204" pitchFamily="18" charset="0"/>
                          </a:rPr>
                          <m:t>𝐶</m:t>
                        </m:r>
                      </m:sub>
                    </m:sSub>
                    <m:r>
                      <a:rPr lang="en-US" b="0" i="1" dirty="0" smtClean="0">
                        <a:latin typeface="Cambria Math" panose="02040503050406030204" pitchFamily="18" charset="0"/>
                      </a:rPr>
                      <m:t>⟩←</m:t>
                    </m:r>
                    <m:r>
                      <m:rPr>
                        <m:sty m:val="p"/>
                      </m:rPr>
                      <a:rPr lang="en-US" b="0" i="0" dirty="0" smtClean="0">
                        <a:latin typeface="Cambria Math" panose="02040503050406030204" pitchFamily="18" charset="0"/>
                      </a:rPr>
                      <m:t>Obf</m:t>
                    </m:r>
                    <m:d>
                      <m:dPr>
                        <m:ctrlPr>
                          <a:rPr lang="en-IL" i="1" dirty="0" smtClean="0">
                            <a:latin typeface="Cambria Math" panose="02040503050406030204" pitchFamily="18" charset="0"/>
                          </a:rPr>
                        </m:ctrlPr>
                      </m:dPr>
                      <m:e>
                        <m:sSup>
                          <m:sSupPr>
                            <m:ctrlPr>
                              <a:rPr lang="en-US" b="0" i="1" dirty="0" smtClean="0">
                                <a:latin typeface="Cambria Math" panose="02040503050406030204" pitchFamily="18" charset="0"/>
                              </a:rPr>
                            </m:ctrlPr>
                          </m:sSupPr>
                          <m:e>
                            <m:r>
                              <a:rPr lang="en-US" b="0" i="0" dirty="0" smtClean="0">
                                <a:latin typeface="Cambria Math" panose="02040503050406030204" pitchFamily="18" charset="0"/>
                              </a:rPr>
                              <m:t>1</m:t>
                            </m:r>
                          </m:e>
                          <m:sup>
                            <m:r>
                              <a:rPr lang="en-US" b="0" i="1" dirty="0" smtClean="0">
                                <a:latin typeface="Cambria Math" panose="02040503050406030204" pitchFamily="18" charset="0"/>
                              </a:rPr>
                              <m:t>𝜆</m:t>
                            </m:r>
                          </m:sup>
                        </m:sSup>
                        <m:r>
                          <a:rPr lang="en-US" b="0" i="0" dirty="0" smtClean="0">
                            <a:latin typeface="Cambria Math" panose="02040503050406030204" pitchFamily="18" charset="0"/>
                          </a:rPr>
                          <m:t>,</m:t>
                        </m:r>
                        <m:r>
                          <m:rPr>
                            <m:sty m:val="p"/>
                          </m:rPr>
                          <a:rPr lang="en-IL" i="0" dirty="0" smtClean="0">
                            <a:latin typeface="Cambria Math" panose="02040503050406030204" pitchFamily="18" charset="0"/>
                          </a:rPr>
                          <m:t>C</m:t>
                        </m:r>
                      </m:e>
                    </m:d>
                  </m:oMath>
                </a14:m>
                <a:endParaRPr lang="en-US" dirty="0"/>
              </a:p>
              <a:p>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m:rPr>
                        <m:sty m:val="p"/>
                      </m:rPr>
                      <a:rPr lang="en-US" b="0" i="0" smtClean="0">
                        <a:latin typeface="Cambria Math" panose="02040503050406030204" pitchFamily="18" charset="0"/>
                      </a:rPr>
                      <m:t>Eval</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𝜌</m:t>
                        </m:r>
                      </m:e>
                      <m:sub>
                        <m:r>
                          <a:rPr lang="en-US" b="0" i="1" smtClean="0">
                            <a:latin typeface="Cambria Math" panose="02040503050406030204" pitchFamily="18" charset="0"/>
                          </a:rPr>
                          <m:t>𝐶</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endParaRPr lang="en-IL" dirty="0"/>
              </a:p>
              <a:p>
                <a:endParaRPr lang="en-IL" dirty="0"/>
              </a:p>
              <a:p>
                <a:endParaRPr lang="en-IL" dirty="0"/>
              </a:p>
              <a:p>
                <a:pPr marL="0" indent="0">
                  <a:buNone/>
                </a:pPr>
                <a:r>
                  <a:rPr lang="en-IL" dirty="0"/>
                  <a:t>Correctness: For every circuit </a:t>
                </a:r>
                <a14:m>
                  <m:oMath xmlns:m="http://schemas.openxmlformats.org/officeDocument/2006/math">
                    <m:r>
                      <m:rPr>
                        <m:sty m:val="p"/>
                      </m:rPr>
                      <a:rPr lang="en-US" b="0" i="0" smtClean="0">
                        <a:latin typeface="Cambria Math" panose="02040503050406030204" pitchFamily="18" charset="0"/>
                      </a:rPr>
                      <m:t>C</m:t>
                    </m:r>
                    <m:r>
                      <a:rPr lang="en-US" b="0" i="0" smtClean="0">
                        <a:latin typeface="Cambria Math" panose="02040503050406030204" pitchFamily="18" charset="0"/>
                      </a:rPr>
                      <m:t>, </m:t>
                    </m:r>
                  </m:oMath>
                </a14:m>
                <a:endParaRPr lang="en-US" b="0" i="0"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b="0" i="1" smtClean="0">
                          <a:latin typeface="Cambria Math" panose="02040503050406030204" pitchFamily="18" charset="0"/>
                        </a:rPr>
                        <m:t>Pr</m:t>
                      </m:r>
                      <m:d>
                        <m:dPr>
                          <m:begChr m:val="["/>
                          <m:endChr m:val="]"/>
                          <m:ctrlPr>
                            <a:rPr lang="en-US" b="0" i="1" smtClean="0">
                              <a:latin typeface="Cambria Math" panose="02040503050406030204" pitchFamily="18" charset="0"/>
                            </a:rPr>
                          </m:ctrlPr>
                        </m:dPr>
                        <m:e>
                          <m:r>
                            <m:rPr>
                              <m:sty m:val="p"/>
                            </m:rPr>
                            <a:rPr lang="en-US" b="0" i="0" smtClean="0">
                              <a:latin typeface="Cambria Math" panose="02040503050406030204" pitchFamily="18" charset="0"/>
                            </a:rPr>
                            <m:t>y</m:t>
                          </m:r>
                          <m:r>
                            <a:rPr lang="en-US" b="0" i="0" smtClean="0">
                              <a:latin typeface="Cambria Math" panose="02040503050406030204" pitchFamily="18" charset="0"/>
                            </a:rPr>
                            <m:t>←</m:t>
                          </m:r>
                          <m:r>
                            <m:rPr>
                              <m:sty m:val="p"/>
                            </m:rPr>
                            <a:rPr lang="en-US" b="0" i="0" smtClean="0">
                              <a:latin typeface="Cambria Math" panose="02040503050406030204" pitchFamily="18" charset="0"/>
                            </a:rPr>
                            <m:t>Eval</m:t>
                          </m:r>
                          <m:d>
                            <m:dPr>
                              <m:ctrlPr>
                                <a:rPr lang="en-US" b="0" i="1" smtClean="0">
                                  <a:latin typeface="Cambria Math" panose="02040503050406030204" pitchFamily="18" charset="0"/>
                                </a:rPr>
                              </m:ctrlPr>
                            </m:dPr>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𝜌</m:t>
                                  </m:r>
                                </m:e>
                                <m:sub>
                                  <m:r>
                                    <a:rPr lang="en-US" b="0" i="1" smtClean="0">
                                      <a:latin typeface="Cambria Math" panose="02040503050406030204" pitchFamily="18" charset="0"/>
                                    </a:rPr>
                                    <m:t>𝐶</m:t>
                                  </m:r>
                                </m:sub>
                              </m:sSub>
                              <m:r>
                                <a:rPr lang="en-US" b="0" i="1" smtClean="0">
                                  <a:latin typeface="Cambria Math" panose="02040503050406030204" pitchFamily="18" charset="0"/>
                                </a:rPr>
                                <m:t>⟩</m:t>
                              </m:r>
                              <m:r>
                                <a:rPr lang="en-US" b="0" i="0" smtClean="0">
                                  <a:latin typeface="Cambria Math" panose="02040503050406030204" pitchFamily="18" charset="0"/>
                                </a:rPr>
                                <m:t>,</m:t>
                              </m:r>
                              <m:r>
                                <a:rPr lang="en-US" b="0" i="1" smtClean="0">
                                  <a:latin typeface="Cambria Math" panose="02040503050406030204" pitchFamily="18" charset="0"/>
                                </a:rPr>
                                <m:t>𝑥</m:t>
                              </m:r>
                            </m:e>
                          </m:d>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𝜌</m:t>
                              </m:r>
                            </m:e>
                            <m:sub>
                              <m:r>
                                <a:rPr lang="en-US" b="0" i="1" smtClean="0">
                                  <a:latin typeface="Cambria Math" panose="02040503050406030204" pitchFamily="18" charset="0"/>
                                </a:rPr>
                                <m:t>𝐶</m:t>
                              </m:r>
                            </m:sub>
                          </m:sSub>
                          <m:r>
                            <a:rPr lang="en-US" b="0" i="1" smtClean="0">
                              <a:latin typeface="Cambria Math" panose="02040503050406030204" pitchFamily="18" charset="0"/>
                            </a:rPr>
                            <m:t>⟩</m:t>
                          </m:r>
                          <m:r>
                            <a:rPr lang="en-US" b="0" i="0" smtClean="0">
                              <a:latin typeface="Cambria Math" panose="02040503050406030204" pitchFamily="18" charset="0"/>
                            </a:rPr>
                            <m:t>←</m:t>
                          </m:r>
                          <m:r>
                            <m:rPr>
                              <m:sty m:val="p"/>
                            </m:rPr>
                            <a:rPr lang="en-US" b="0" i="0" smtClean="0">
                              <a:latin typeface="Cambria Math" panose="02040503050406030204" pitchFamily="18" charset="0"/>
                            </a:rPr>
                            <m:t>Obf</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0" smtClean="0">
                                      <a:latin typeface="Cambria Math" panose="02040503050406030204" pitchFamily="18" charset="0"/>
                                    </a:rPr>
                                    <m:t>1</m:t>
                                  </m:r>
                                </m:e>
                                <m:sup>
                                  <m:r>
                                    <m:rPr>
                                      <m:sty m:val="p"/>
                                    </m:rPr>
                                    <a:rPr lang="en-US" b="0" i="0" smtClean="0">
                                      <a:latin typeface="Cambria Math" panose="02040503050406030204" pitchFamily="18" charset="0"/>
                                    </a:rPr>
                                    <m:t>λ</m:t>
                                  </m:r>
                                </m:sup>
                              </m:sSup>
                              <m:r>
                                <a:rPr lang="en-US" b="0" i="0" smtClean="0">
                                  <a:latin typeface="Cambria Math" panose="02040503050406030204" pitchFamily="18" charset="0"/>
                                </a:rPr>
                                <m:t>, </m:t>
                              </m:r>
                              <m:r>
                                <m:rPr>
                                  <m:sty m:val="p"/>
                                </m:rPr>
                                <a:rPr lang="en-US" b="0" i="0" smtClean="0">
                                  <a:latin typeface="Cambria Math" panose="02040503050406030204" pitchFamily="18" charset="0"/>
                                </a:rPr>
                                <m:t>C</m:t>
                              </m:r>
                            </m:e>
                          </m:d>
                          <m:r>
                            <a:rPr lang="en-US" b="0" i="0" smtClean="0">
                              <a:latin typeface="Cambria Math" panose="02040503050406030204" pitchFamily="18" charset="0"/>
                            </a:rPr>
                            <m:t>:</m:t>
                          </m:r>
                          <m:r>
                            <m:rPr>
                              <m:sty m:val="p"/>
                            </m:rPr>
                            <a:rPr lang="en-US" b="0" i="0" smtClean="0">
                              <a:latin typeface="Cambria Math" panose="02040503050406030204" pitchFamily="18" charset="0"/>
                            </a:rPr>
                            <m:t>y</m:t>
                          </m:r>
                          <m:r>
                            <a:rPr lang="en-US" b="0" i="0" smtClean="0">
                              <a:latin typeface="Cambria Math" panose="02040503050406030204" pitchFamily="18" charset="0"/>
                            </a:rPr>
                            <m:t>=</m:t>
                          </m:r>
                          <m:r>
                            <m:rPr>
                              <m:sty m:val="p"/>
                            </m:rPr>
                            <a:rPr lang="en-US" b="0" i="0" smtClean="0">
                              <a:latin typeface="Cambria Math" panose="02040503050406030204" pitchFamily="18" charset="0"/>
                            </a:rPr>
                            <m:t>C</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d>
                      <m:r>
                        <a:rPr lang="en-US" b="0" i="1" smtClean="0">
                          <a:latin typeface="Cambria Math" panose="02040503050406030204" pitchFamily="18" charset="0"/>
                        </a:rPr>
                        <m:t>=1.</m:t>
                      </m:r>
                    </m:oMath>
                  </m:oMathPara>
                </a14:m>
                <a:endParaRPr lang="en-IL" dirty="0"/>
              </a:p>
            </p:txBody>
          </p:sp>
        </mc:Choice>
        <mc:Fallback xmlns="">
          <p:sp>
            <p:nvSpPr>
              <p:cNvPr id="3" name="Content Placeholder 2">
                <a:extLst>
                  <a:ext uri="{FF2B5EF4-FFF2-40B4-BE49-F238E27FC236}">
                    <a16:creationId xmlns:a16="http://schemas.microsoft.com/office/drawing/2014/main" id="{8D450310-79A7-17B6-EE3F-02C46B565BA2}"/>
                  </a:ext>
                </a:extLst>
              </p:cNvPr>
              <p:cNvSpPr>
                <a:spLocks noGrp="1" noRot="1" noChangeAspect="1" noMove="1" noResize="1" noEditPoints="1" noAdjustHandles="1" noChangeArrowheads="1" noChangeShapeType="1" noTextEdit="1"/>
              </p:cNvSpPr>
              <p:nvPr>
                <p:ph idx="1"/>
              </p:nvPr>
            </p:nvSpPr>
            <p:spPr>
              <a:xfrm>
                <a:off x="638175" y="2168525"/>
                <a:ext cx="10515600" cy="4689475"/>
              </a:xfrm>
              <a:blipFill>
                <a:blip r:embed="rId3"/>
                <a:stretch>
                  <a:fillRect l="-1206" t="-811"/>
                </a:stretch>
              </a:blipFill>
            </p:spPr>
            <p:txBody>
              <a:bodyPr/>
              <a:lstStyle/>
              <a:p>
                <a:r>
                  <a:rPr lang="en-IL">
                    <a:noFill/>
                  </a:rPr>
                  <a:t> </a:t>
                </a:r>
              </a:p>
            </p:txBody>
          </p:sp>
        </mc:Fallback>
      </mc:AlternateContent>
    </p:spTree>
    <p:extLst>
      <p:ext uri="{BB962C8B-B14F-4D97-AF65-F5344CB8AC3E}">
        <p14:creationId xmlns:p14="http://schemas.microsoft.com/office/powerpoint/2010/main" val="97378929"/>
      </p:ext>
    </p:extLst>
  </p:cSld>
  <p:clrMapOvr>
    <a:masterClrMapping/>
  </p:clrMapOvr>
  <p:extLst>
    <p:ext uri="{6950BFC3-D8DA-4A85-94F7-54DA5524770B}">
      <p188:commentRel xmlns:p188="http://schemas.microsoft.com/office/powerpoint/2018/8/main" r:id="rId2"/>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4B32B-776C-6A52-F120-799D76535577}"/>
              </a:ext>
            </a:extLst>
          </p:cNvPr>
          <p:cNvSpPr>
            <a:spLocks noGrp="1"/>
          </p:cNvSpPr>
          <p:nvPr>
            <p:ph type="title"/>
          </p:nvPr>
        </p:nvSpPr>
        <p:spPr>
          <a:xfrm>
            <a:off x="838200" y="18255"/>
            <a:ext cx="10515600" cy="1325563"/>
          </a:xfrm>
        </p:spPr>
        <p:txBody>
          <a:bodyPr/>
          <a:lstStyle/>
          <a:p>
            <a:pPr algn="ctr"/>
            <a:r>
              <a:rPr lang="en-IL" dirty="0"/>
              <a:t>Circuit classes of interest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21C68FB-16D5-7503-1A44-0A7CCBDFB6D0}"/>
                  </a:ext>
                </a:extLst>
              </p:cNvPr>
              <p:cNvSpPr>
                <a:spLocks noGrp="1"/>
              </p:cNvSpPr>
              <p:nvPr>
                <p:ph idx="1"/>
              </p:nvPr>
            </p:nvSpPr>
            <p:spPr>
              <a:xfrm>
                <a:off x="823912" y="1825625"/>
                <a:ext cx="10515600" cy="4351338"/>
              </a:xfrm>
            </p:spPr>
            <p:txBody>
              <a:bodyPr/>
              <a:lstStyle/>
              <a:p>
                <a:r>
                  <a:rPr lang="en-IL" dirty="0"/>
                  <a:t>Keyed Circuit Classes: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𝑘</m:t>
                        </m:r>
                      </m:sub>
                    </m:sSub>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𝑝𝑜𝑙𝑦</m:t>
                        </m:r>
                        <m:r>
                          <a:rPr lang="en-US" b="0" i="1" smtClean="0">
                            <a:latin typeface="Cambria Math" panose="02040503050406030204" pitchFamily="18" charset="0"/>
                          </a:rPr>
                          <m:t>(</m:t>
                        </m:r>
                        <m:r>
                          <a:rPr lang="en-US" b="0" i="1" smtClean="0">
                            <a:latin typeface="Cambria Math" panose="02040503050406030204" pitchFamily="18" charset="0"/>
                          </a:rPr>
                          <m:t>𝜆</m:t>
                        </m:r>
                        <m:r>
                          <a:rPr lang="en-US" b="0" i="1" smtClean="0">
                            <a:latin typeface="Cambria Math" panose="02040503050406030204" pitchFamily="18" charset="0"/>
                          </a:rPr>
                          <m:t>)</m:t>
                        </m:r>
                      </m:sup>
                    </m:sSup>
                    <m:r>
                      <a:rPr lang="en-US" b="0" i="1" smtClean="0">
                        <a:latin typeface="Cambria Math" panose="02040503050406030204" pitchFamily="18" charset="0"/>
                      </a:rPr>
                      <m:t>}</m:t>
                    </m:r>
                  </m:oMath>
                </a14:m>
                <a:r>
                  <a:rPr lang="en-IL" dirty="0"/>
                  <a:t> </a:t>
                </a:r>
              </a:p>
              <a:p>
                <a:endParaRPr lang="en-IL" dirty="0"/>
              </a:p>
              <a:p>
                <a:r>
                  <a:rPr lang="en-IL" dirty="0"/>
                  <a:t>Puncturable Circuit Classes: </a:t>
                </a:r>
                <a:r>
                  <a:rPr lang="en-IL" sz="2400" dirty="0"/>
                  <a:t>Additional QPT algorithm, </a:t>
                </a:r>
                <a14:m>
                  <m:oMath xmlns:m="http://schemas.openxmlformats.org/officeDocument/2006/math">
                    <m:r>
                      <m:rPr>
                        <m:sty m:val="p"/>
                      </m:rPr>
                      <a:rPr lang="en-IL" i="0" dirty="0" smtClean="0">
                        <a:latin typeface="Cambria Math" panose="02040503050406030204" pitchFamily="18" charset="0"/>
                      </a:rPr>
                      <m:t>Punctur</m:t>
                    </m:r>
                    <m:r>
                      <m:rPr>
                        <m:sty m:val="p"/>
                      </m:rPr>
                      <a:rPr lang="en-US" b="0" i="0" dirty="0" smtClean="0">
                        <a:latin typeface="Cambria Math" panose="02040503050406030204" pitchFamily="18" charset="0"/>
                      </a:rPr>
                      <m:t>e</m:t>
                    </m:r>
                  </m:oMath>
                </a14:m>
                <a:endParaRPr lang="en-IL" sz="2400" dirty="0"/>
              </a:p>
              <a:p>
                <a:endParaRPr lang="en-IL" dirty="0"/>
              </a:p>
              <a:p>
                <a:pPr marL="457200" lvl="1" indent="0">
                  <a:buNone/>
                </a:pPr>
                <a:r>
                  <a:rPr lang="en-IL" dirty="0"/>
                  <a:t>   </a:t>
                </a: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G</m:t>
                        </m:r>
                      </m:e>
                      <m:sub>
                        <m:sSup>
                          <m:sSupPr>
                            <m:ctrlPr>
                              <a:rPr lang="en-US" b="0" i="1" smtClean="0">
                                <a:latin typeface="Cambria Math" panose="02040503050406030204" pitchFamily="18" charset="0"/>
                              </a:rPr>
                            </m:ctrlPr>
                          </m:sSupPr>
                          <m:e>
                            <m:r>
                              <a:rPr lang="en-US" b="0" i="1" smtClean="0">
                                <a:latin typeface="Cambria Math" panose="02040503050406030204" pitchFamily="18" charset="0"/>
                              </a:rPr>
                              <m:t>𝑘</m:t>
                            </m:r>
                          </m:e>
                          <m:sup>
                            <m:r>
                              <a:rPr lang="en-US" b="0" i="1" smtClean="0">
                                <a:latin typeface="Cambria Math" panose="02040503050406030204" pitchFamily="18" charset="0"/>
                              </a:rPr>
                              <m:t>∗</m:t>
                            </m:r>
                          </m:sup>
                        </m:sSup>
                      </m:sub>
                    </m:sSub>
                    <m:r>
                      <a:rPr lang="en-US" b="0" i="1" smtClean="0">
                        <a:latin typeface="Cambria Math" panose="02040503050406030204" pitchFamily="18" charset="0"/>
                      </a:rPr>
                      <m:t>←</m:t>
                    </m:r>
                    <m:r>
                      <m:rPr>
                        <m:sty m:val="p"/>
                      </m:rPr>
                      <a:rPr lang="en-US" b="0" i="0" smtClean="0">
                        <a:latin typeface="Cambria Math" panose="02040503050406030204" pitchFamily="18" charset="0"/>
                      </a:rPr>
                      <m:t>Puncture</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k</m:t>
                        </m:r>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m:rPr>
                                <m:sty m:val="p"/>
                              </m:rPr>
                              <a:rPr lang="en-US" b="0" i="0" smtClean="0">
                                <a:latin typeface="Cambria Math" panose="02040503050406030204" pitchFamily="18" charset="0"/>
                              </a:rPr>
                              <m:t>B</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m:rPr>
                                <m:sty m:val="p"/>
                              </m:rPr>
                              <a:rPr lang="en-US" b="0" i="0" smtClean="0">
                                <a:latin typeface="Cambria Math" panose="02040503050406030204" pitchFamily="18" charset="0"/>
                              </a:rPr>
                              <m:t>C</m:t>
                            </m:r>
                          </m:sub>
                        </m:sSub>
                      </m:e>
                    </m:d>
                  </m:oMath>
                </a14:m>
                <a:r>
                  <a:rPr lang="en-IL" dirty="0"/>
                  <a:t> </a:t>
                </a:r>
              </a:p>
              <a:p>
                <a:pPr marL="457200" lvl="1" indent="0">
                  <a:buNone/>
                </a:pPr>
                <a:endParaRPr lang="en-IL" dirty="0"/>
              </a:p>
              <a:p>
                <a:pPr marL="457200" lvl="1" indent="0">
                  <a:buNone/>
                </a:pPr>
                <a:r>
                  <a:rPr lang="en-IL" dirty="0"/>
                  <a:t>                                where </a:t>
                </a: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G</m:t>
                        </m:r>
                      </m:e>
                      <m:sub>
                        <m:sSup>
                          <m:sSupPr>
                            <m:ctrlPr>
                              <a:rPr lang="en-US" b="0" i="1" smtClean="0">
                                <a:latin typeface="Cambria Math" panose="02040503050406030204" pitchFamily="18" charset="0"/>
                              </a:rPr>
                            </m:ctrlPr>
                          </m:sSupPr>
                          <m:e>
                            <m:r>
                              <a:rPr lang="en-US" b="0" i="1" smtClean="0">
                                <a:latin typeface="Cambria Math" panose="02040503050406030204" pitchFamily="18" charset="0"/>
                              </a:rPr>
                              <m:t>𝑘</m:t>
                            </m:r>
                          </m:e>
                          <m:sup>
                            <m:r>
                              <a:rPr lang="en-US" b="0" i="1" smtClean="0">
                                <a:latin typeface="Cambria Math" panose="02040503050406030204" pitchFamily="18" charset="0"/>
                              </a:rPr>
                              <m:t>∗</m:t>
                            </m:r>
                          </m:sup>
                        </m:sSup>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endParaRPr lang="en-IL" dirty="0"/>
              </a:p>
            </p:txBody>
          </p:sp>
        </mc:Choice>
        <mc:Fallback xmlns="">
          <p:sp>
            <p:nvSpPr>
              <p:cNvPr id="3" name="Content Placeholder 2">
                <a:extLst>
                  <a:ext uri="{FF2B5EF4-FFF2-40B4-BE49-F238E27FC236}">
                    <a16:creationId xmlns:a16="http://schemas.microsoft.com/office/drawing/2014/main" id="{421C68FB-16D5-7503-1A44-0A7CCBDFB6D0}"/>
                  </a:ext>
                </a:extLst>
              </p:cNvPr>
              <p:cNvSpPr>
                <a:spLocks noGrp="1" noRot="1" noChangeAspect="1" noMove="1" noResize="1" noEditPoints="1" noAdjustHandles="1" noChangeArrowheads="1" noChangeShapeType="1" noTextEdit="1"/>
              </p:cNvSpPr>
              <p:nvPr>
                <p:ph idx="1"/>
              </p:nvPr>
            </p:nvSpPr>
            <p:spPr>
              <a:xfrm>
                <a:off x="823912" y="1825625"/>
                <a:ext cx="10515600" cy="4351338"/>
              </a:xfrm>
              <a:blipFill>
                <a:blip r:embed="rId2"/>
                <a:stretch>
                  <a:fillRect l="-1043" t="-1821"/>
                </a:stretch>
              </a:blipFill>
            </p:spPr>
            <p:txBody>
              <a:bodyPr/>
              <a:lstStyle/>
              <a:p>
                <a:r>
                  <a:rPr lang="en-US">
                    <a:noFill/>
                  </a:rPr>
                  <a:t> </a:t>
                </a:r>
              </a:p>
            </p:txBody>
          </p:sp>
        </mc:Fallback>
      </mc:AlternateContent>
      <p:sp>
        <p:nvSpPr>
          <p:cNvPr id="4" name="Right Brace 3">
            <a:extLst>
              <a:ext uri="{FF2B5EF4-FFF2-40B4-BE49-F238E27FC236}">
                <a16:creationId xmlns:a16="http://schemas.microsoft.com/office/drawing/2014/main" id="{2C2006E5-D0C3-61DD-A83C-3FB8F3D83FC6}"/>
              </a:ext>
            </a:extLst>
          </p:cNvPr>
          <p:cNvSpPr/>
          <p:nvPr/>
        </p:nvSpPr>
        <p:spPr>
          <a:xfrm rot="10800000">
            <a:off x="5499067" y="3671886"/>
            <a:ext cx="473107" cy="2181225"/>
          </a:xfrm>
          <a:prstGeom prst="rightBrace">
            <a:avLst>
              <a:gd name="adj1" fmla="val 72676"/>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Impact" panose="020B0806030902050204"/>
              <a:ea typeface="+mn-ea"/>
              <a:cs typeface="+mn-cs"/>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15C06AD-F392-A02C-8AE6-EE82A46BBBF5}"/>
                  </a:ext>
                </a:extLst>
              </p:cNvPr>
              <p:cNvSpPr txBox="1"/>
              <p:nvPr/>
            </p:nvSpPr>
            <p:spPr>
              <a:xfrm>
                <a:off x="5735620" y="4070001"/>
                <a:ext cx="4251343" cy="13849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𝐶</m:t>
                          </m:r>
                        </m:e>
                        <m:sub>
                          <m:r>
                            <a:rPr lang="en-US" sz="2800" b="0" i="1" smtClean="0">
                              <a:latin typeface="Cambria Math" panose="02040503050406030204" pitchFamily="18" charset="0"/>
                            </a:rPr>
                            <m:t>𝑘</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  </m:t>
                      </m:r>
                      <m:r>
                        <a:rPr lang="en-US" sz="2800" b="0" i="1" smtClean="0">
                          <a:latin typeface="Cambria Math" panose="02040503050406030204" pitchFamily="18" charset="0"/>
                        </a:rPr>
                        <m:t>𝑥</m:t>
                      </m:r>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𝐵</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𝐶</m:t>
                              </m:r>
                            </m:sub>
                          </m:sSub>
                        </m:e>
                      </m:d>
                    </m:oMath>
                  </m:oMathPara>
                </a14:m>
                <a:endParaRPr lang="en-US" sz="2800" b="0" dirty="0"/>
              </a:p>
              <a:p>
                <a:endParaRPr lang="en-US" sz="2800" b="0" dirty="0"/>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𝑥</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𝐵</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𝐶</m:t>
                          </m:r>
                        </m:sub>
                      </m:sSub>
                      <m:r>
                        <a:rPr lang="en-US" sz="2800" b="0" i="1" smtClean="0">
                          <a:latin typeface="Cambria Math" panose="02040503050406030204" pitchFamily="18" charset="0"/>
                        </a:rPr>
                        <m:t>}.</m:t>
                      </m:r>
                    </m:oMath>
                  </m:oMathPara>
                </a14:m>
                <a:endParaRPr lang="en-IL" sz="2800" dirty="0"/>
              </a:p>
            </p:txBody>
          </p:sp>
        </mc:Choice>
        <mc:Fallback xmlns="">
          <p:sp>
            <p:nvSpPr>
              <p:cNvPr id="5" name="TextBox 4">
                <a:extLst>
                  <a:ext uri="{FF2B5EF4-FFF2-40B4-BE49-F238E27FC236}">
                    <a16:creationId xmlns:a16="http://schemas.microsoft.com/office/drawing/2014/main" id="{D15C06AD-F392-A02C-8AE6-EE82A46BBBF5}"/>
                  </a:ext>
                </a:extLst>
              </p:cNvPr>
              <p:cNvSpPr txBox="1">
                <a:spLocks noRot="1" noChangeAspect="1" noMove="1" noResize="1" noEditPoints="1" noAdjustHandles="1" noChangeArrowheads="1" noChangeShapeType="1" noTextEdit="1"/>
              </p:cNvSpPr>
              <p:nvPr/>
            </p:nvSpPr>
            <p:spPr>
              <a:xfrm>
                <a:off x="5735620" y="4070001"/>
                <a:ext cx="4251343" cy="1384995"/>
              </a:xfrm>
              <a:prstGeom prst="rect">
                <a:avLst/>
              </a:prstGeom>
              <a:blipFill>
                <a:blip r:embed="rId3"/>
                <a:stretch>
                  <a:fillRect/>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525D1C9F-FE02-FA2E-A941-403DE7774717}"/>
              </a:ext>
            </a:extLst>
          </p:cNvPr>
          <p:cNvSpPr txBox="1"/>
          <p:nvPr/>
        </p:nvSpPr>
        <p:spPr>
          <a:xfrm>
            <a:off x="0" y="6066561"/>
            <a:ext cx="12192000" cy="584775"/>
          </a:xfrm>
          <a:prstGeom prst="rect">
            <a:avLst/>
          </a:prstGeom>
          <a:noFill/>
        </p:spPr>
        <p:txBody>
          <a:bodyPr wrap="square" rtlCol="0">
            <a:spAutoFit/>
          </a:bodyPr>
          <a:lstStyle/>
          <a:p>
            <a:r>
              <a:rPr lang="en-IL" sz="3200" dirty="0">
                <a:solidFill>
                  <a:srgbClr val="002060"/>
                </a:solidFill>
              </a:rPr>
              <a:t>Only requires a correctness guarantee so includes all circuit classes!</a:t>
            </a:r>
          </a:p>
        </p:txBody>
      </p:sp>
    </p:spTree>
    <p:extLst>
      <p:ext uri="{BB962C8B-B14F-4D97-AF65-F5344CB8AC3E}">
        <p14:creationId xmlns:p14="http://schemas.microsoft.com/office/powerpoint/2010/main" val="162541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8F73A-8691-14C0-437C-B4ADC6AFB393}"/>
              </a:ext>
            </a:extLst>
          </p:cNvPr>
          <p:cNvSpPr>
            <a:spLocks noGrp="1"/>
          </p:cNvSpPr>
          <p:nvPr>
            <p:ph type="title"/>
          </p:nvPr>
        </p:nvSpPr>
        <p:spPr>
          <a:xfrm>
            <a:off x="838200" y="193670"/>
            <a:ext cx="10515600" cy="1325563"/>
          </a:xfrm>
        </p:spPr>
        <p:txBody>
          <a:bodyPr>
            <a:normAutofit/>
          </a:bodyPr>
          <a:lstStyle/>
          <a:p>
            <a:pPr algn="ctr"/>
            <a:r>
              <a:rPr lang="en-IL" dirty="0"/>
              <a:t>Unclonable Puncturable Obfuscation Security</a:t>
            </a:r>
            <a:br>
              <a:rPr lang="en-IL" dirty="0"/>
            </a:br>
            <a:r>
              <a:rPr lang="en-IL" dirty="0"/>
              <a:t>(Independent security)</a:t>
            </a:r>
          </a:p>
        </p:txBody>
      </p:sp>
      <p:pic>
        <p:nvPicPr>
          <p:cNvPr id="7" name="Graphic 6" descr="User">
            <a:extLst>
              <a:ext uri="{FF2B5EF4-FFF2-40B4-BE49-F238E27FC236}">
                <a16:creationId xmlns:a16="http://schemas.microsoft.com/office/drawing/2014/main" id="{B1D3A0B8-2D86-23F9-5812-A45D42C548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60286" y="2881126"/>
            <a:ext cx="1069822" cy="1291975"/>
          </a:xfrm>
          <a:prstGeom prst="rect">
            <a:avLst/>
          </a:prstGeom>
        </p:spPr>
      </p:pic>
      <p:sp>
        <p:nvSpPr>
          <p:cNvPr id="12" name="Right Arrow 11">
            <a:extLst>
              <a:ext uri="{FF2B5EF4-FFF2-40B4-BE49-F238E27FC236}">
                <a16:creationId xmlns:a16="http://schemas.microsoft.com/office/drawing/2014/main" id="{D5609E91-5551-2D32-DA9C-3A6E34ACE9B5}"/>
              </a:ext>
            </a:extLst>
          </p:cNvPr>
          <p:cNvSpPr/>
          <p:nvPr/>
        </p:nvSpPr>
        <p:spPr>
          <a:xfrm>
            <a:off x="3228975" y="3418821"/>
            <a:ext cx="2400300" cy="2394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73D1861-BFE1-19F3-5CD9-76DC2EB4A4CB}"/>
                  </a:ext>
                </a:extLst>
              </p:cNvPr>
              <p:cNvSpPr txBox="1"/>
              <p:nvPr/>
            </p:nvSpPr>
            <p:spPr>
              <a:xfrm>
                <a:off x="3471057" y="2987934"/>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𝜌</m:t>
                      </m:r>
                      <m:r>
                        <a:rPr lang="en-US" sz="2800" b="0" i="1" dirty="0" smtClean="0">
                          <a:latin typeface="Cambria Math" panose="02040503050406030204" pitchFamily="18" charset="0"/>
                          <a:ea typeface="+mn-lt"/>
                          <a:cs typeface="+mn-lt"/>
                        </a:rPr>
                        <m:t>⟩</m:t>
                      </m:r>
                    </m:oMath>
                  </m:oMathPara>
                </a14:m>
                <a:endParaRPr lang="en-IL" sz="2800" dirty="0"/>
              </a:p>
            </p:txBody>
          </p:sp>
        </mc:Choice>
        <mc:Fallback xmlns="">
          <p:sp>
            <p:nvSpPr>
              <p:cNvPr id="13" name="TextBox 12">
                <a:extLst>
                  <a:ext uri="{FF2B5EF4-FFF2-40B4-BE49-F238E27FC236}">
                    <a16:creationId xmlns:a16="http://schemas.microsoft.com/office/drawing/2014/main" id="{C73D1861-BFE1-19F3-5CD9-76DC2EB4A4CB}"/>
                  </a:ext>
                </a:extLst>
              </p:cNvPr>
              <p:cNvSpPr txBox="1">
                <a:spLocks noRot="1" noChangeAspect="1" noMove="1" noResize="1" noEditPoints="1" noAdjustHandles="1" noChangeArrowheads="1" noChangeShapeType="1" noTextEdit="1"/>
              </p:cNvSpPr>
              <p:nvPr/>
            </p:nvSpPr>
            <p:spPr>
              <a:xfrm>
                <a:off x="3471057" y="2987934"/>
                <a:ext cx="1771651" cy="430887"/>
              </a:xfrm>
              <a:prstGeom prst="rect">
                <a:avLst/>
              </a:prstGeom>
              <a:blipFill>
                <a:blip r:embed="rId5"/>
                <a:stretch>
                  <a:fillRect/>
                </a:stretch>
              </a:blipFill>
            </p:spPr>
            <p:txBody>
              <a:bodyPr/>
              <a:lstStyle/>
              <a:p>
                <a:r>
                  <a:rPr lang="en-US">
                    <a:noFill/>
                  </a:rPr>
                  <a:t> </a:t>
                </a:r>
              </a:p>
            </p:txBody>
          </p:sp>
        </mc:Fallback>
      </mc:AlternateContent>
      <p:sp>
        <p:nvSpPr>
          <p:cNvPr id="29" name="Right Arrow 28">
            <a:extLst>
              <a:ext uri="{FF2B5EF4-FFF2-40B4-BE49-F238E27FC236}">
                <a16:creationId xmlns:a16="http://schemas.microsoft.com/office/drawing/2014/main" id="{FF356F6D-8707-F6C3-C6D6-196CB7893EAF}"/>
              </a:ext>
            </a:extLst>
          </p:cNvPr>
          <p:cNvSpPr/>
          <p:nvPr/>
        </p:nvSpPr>
        <p:spPr>
          <a:xfrm rot="2190787">
            <a:off x="6577021" y="4229135"/>
            <a:ext cx="2400300" cy="239428"/>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0" name="Right Arrow 29">
            <a:extLst>
              <a:ext uri="{FF2B5EF4-FFF2-40B4-BE49-F238E27FC236}">
                <a16:creationId xmlns:a16="http://schemas.microsoft.com/office/drawing/2014/main" id="{EF3E3F89-22BD-E564-39CF-BE0D295D1779}"/>
              </a:ext>
            </a:extLst>
          </p:cNvPr>
          <p:cNvSpPr/>
          <p:nvPr/>
        </p:nvSpPr>
        <p:spPr>
          <a:xfrm rot="19848982">
            <a:off x="6688213" y="2761412"/>
            <a:ext cx="2400300" cy="239428"/>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pic>
        <p:nvPicPr>
          <p:cNvPr id="31" name="Graphic 30" descr="User">
            <a:extLst>
              <a:ext uri="{FF2B5EF4-FFF2-40B4-BE49-F238E27FC236}">
                <a16:creationId xmlns:a16="http://schemas.microsoft.com/office/drawing/2014/main" id="{324AEDF3-A2DB-91DA-7526-D81172CFEA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45519" y="1628540"/>
            <a:ext cx="1069822" cy="1291975"/>
          </a:xfrm>
          <a:prstGeom prst="rect">
            <a:avLst/>
          </a:prstGeom>
        </p:spPr>
      </p:pic>
      <p:pic>
        <p:nvPicPr>
          <p:cNvPr id="32" name="Graphic 31" descr="User">
            <a:extLst>
              <a:ext uri="{FF2B5EF4-FFF2-40B4-BE49-F238E27FC236}">
                <a16:creationId xmlns:a16="http://schemas.microsoft.com/office/drawing/2014/main" id="{EFEBF736-EE29-EB83-B422-DFC0FC17A7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51704" y="4331794"/>
            <a:ext cx="1069822" cy="1291975"/>
          </a:xfrm>
          <a:prstGeom prst="rect">
            <a:avLst/>
          </a:prstGeom>
        </p:spPr>
      </p:pic>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EED1A6E0-9448-245D-112D-0725AE52DB64}"/>
                  </a:ext>
                </a:extLst>
              </p:cNvPr>
              <p:cNvSpPr txBox="1"/>
              <p:nvPr/>
            </p:nvSpPr>
            <p:spPr>
              <a:xfrm rot="19905806">
                <a:off x="6678600" y="2504174"/>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𝜎</m:t>
                          </m:r>
                        </m:e>
                        <m:sub>
                          <m:r>
                            <a:rPr lang="en-US" sz="2800" b="0" i="1" smtClean="0">
                              <a:latin typeface="Cambria Math" panose="02040503050406030204" pitchFamily="18" charset="0"/>
                            </a:rPr>
                            <m:t>𝐵</m:t>
                          </m:r>
                        </m:sub>
                      </m:sSub>
                    </m:oMath>
                  </m:oMathPara>
                </a14:m>
                <a:endParaRPr lang="en-IL" sz="2800" dirty="0"/>
              </a:p>
            </p:txBody>
          </p:sp>
        </mc:Choice>
        <mc:Fallback xmlns="">
          <p:sp>
            <p:nvSpPr>
              <p:cNvPr id="33" name="TextBox 32">
                <a:extLst>
                  <a:ext uri="{FF2B5EF4-FFF2-40B4-BE49-F238E27FC236}">
                    <a16:creationId xmlns:a16="http://schemas.microsoft.com/office/drawing/2014/main" id="{EED1A6E0-9448-245D-112D-0725AE52DB64}"/>
                  </a:ext>
                </a:extLst>
              </p:cNvPr>
              <p:cNvSpPr txBox="1">
                <a:spLocks noRot="1" noChangeAspect="1" noMove="1" noResize="1" noEditPoints="1" noAdjustHandles="1" noChangeArrowheads="1" noChangeShapeType="1" noTextEdit="1"/>
              </p:cNvSpPr>
              <p:nvPr/>
            </p:nvSpPr>
            <p:spPr>
              <a:xfrm rot="19905806">
                <a:off x="6678600" y="2504174"/>
                <a:ext cx="1771651" cy="43088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15247CA5-B379-7491-8BD9-51DD70E71DDE}"/>
                  </a:ext>
                </a:extLst>
              </p:cNvPr>
              <p:cNvSpPr txBox="1"/>
              <p:nvPr/>
            </p:nvSpPr>
            <p:spPr>
              <a:xfrm rot="2180119">
                <a:off x="6859379" y="3727786"/>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𝜎</m:t>
                          </m:r>
                        </m:e>
                        <m:sub>
                          <m:r>
                            <m:rPr>
                              <m:sty m:val="p"/>
                            </m:rPr>
                            <a:rPr lang="en-US" sz="2800" b="0" i="0" smtClean="0">
                              <a:latin typeface="Cambria Math" panose="02040503050406030204" pitchFamily="18" charset="0"/>
                            </a:rPr>
                            <m:t>C</m:t>
                          </m:r>
                        </m:sub>
                      </m:sSub>
                    </m:oMath>
                  </m:oMathPara>
                </a14:m>
                <a:endParaRPr lang="en-IL" sz="2800" dirty="0"/>
              </a:p>
            </p:txBody>
          </p:sp>
        </mc:Choice>
        <mc:Fallback xmlns="">
          <p:sp>
            <p:nvSpPr>
              <p:cNvPr id="34" name="TextBox 33">
                <a:extLst>
                  <a:ext uri="{FF2B5EF4-FFF2-40B4-BE49-F238E27FC236}">
                    <a16:creationId xmlns:a16="http://schemas.microsoft.com/office/drawing/2014/main" id="{15247CA5-B379-7491-8BD9-51DD70E71DDE}"/>
                  </a:ext>
                </a:extLst>
              </p:cNvPr>
              <p:cNvSpPr txBox="1">
                <a:spLocks noRot="1" noChangeAspect="1" noMove="1" noResize="1" noEditPoints="1" noAdjustHandles="1" noChangeArrowheads="1" noChangeShapeType="1" noTextEdit="1"/>
              </p:cNvSpPr>
              <p:nvPr/>
            </p:nvSpPr>
            <p:spPr>
              <a:xfrm rot="2180119">
                <a:off x="6859379" y="3727786"/>
                <a:ext cx="1771651" cy="430887"/>
              </a:xfrm>
              <a:prstGeom prst="rect">
                <a:avLst/>
              </a:prstGeom>
              <a:blipFill>
                <a:blip r:embed="rId7"/>
                <a:stretch>
                  <a:fillRect/>
                </a:stretch>
              </a:blipFill>
            </p:spPr>
            <p:txBody>
              <a:bodyPr/>
              <a:lstStyle/>
              <a:p>
                <a:r>
                  <a:rPr lang="en-US">
                    <a:noFill/>
                  </a:rPr>
                  <a:t> </a:t>
                </a:r>
              </a:p>
            </p:txBody>
          </p:sp>
        </mc:Fallback>
      </mc:AlternateContent>
      <p:sp>
        <p:nvSpPr>
          <p:cNvPr id="36" name="TextBox 35">
            <a:extLst>
              <a:ext uri="{FF2B5EF4-FFF2-40B4-BE49-F238E27FC236}">
                <a16:creationId xmlns:a16="http://schemas.microsoft.com/office/drawing/2014/main" id="{616C1FB6-D5BC-CFCF-2EA8-B1C363377948}"/>
              </a:ext>
            </a:extLst>
          </p:cNvPr>
          <p:cNvSpPr txBox="1"/>
          <p:nvPr/>
        </p:nvSpPr>
        <p:spPr>
          <a:xfrm>
            <a:off x="5736897" y="2663316"/>
            <a:ext cx="546098" cy="430887"/>
          </a:xfrm>
          <a:prstGeom prst="rect">
            <a:avLst/>
          </a:prstGeom>
          <a:noFill/>
        </p:spPr>
        <p:txBody>
          <a:bodyPr wrap="square" lIns="0" tIns="0" rIns="0" bIns="0" rtlCol="0">
            <a:spAutoFit/>
          </a:bodyPr>
          <a:lstStyle/>
          <a:p>
            <a:pPr algn="ctr"/>
            <a:r>
              <a:rPr lang="en-IL" sz="2800" dirty="0"/>
              <a:t>A</a:t>
            </a:r>
          </a:p>
        </p:txBody>
      </p:sp>
      <p:sp>
        <p:nvSpPr>
          <p:cNvPr id="37" name="TextBox 36">
            <a:extLst>
              <a:ext uri="{FF2B5EF4-FFF2-40B4-BE49-F238E27FC236}">
                <a16:creationId xmlns:a16="http://schemas.microsoft.com/office/drawing/2014/main" id="{176EFAA8-A91A-51A7-3218-497CD9461E9E}"/>
              </a:ext>
            </a:extLst>
          </p:cNvPr>
          <p:cNvSpPr txBox="1"/>
          <p:nvPr/>
        </p:nvSpPr>
        <p:spPr>
          <a:xfrm>
            <a:off x="9020752" y="4091077"/>
            <a:ext cx="546098" cy="430887"/>
          </a:xfrm>
          <a:prstGeom prst="rect">
            <a:avLst/>
          </a:prstGeom>
          <a:noFill/>
        </p:spPr>
        <p:txBody>
          <a:bodyPr wrap="square" lIns="0" tIns="0" rIns="0" bIns="0" rtlCol="0">
            <a:spAutoFit/>
          </a:bodyPr>
          <a:lstStyle/>
          <a:p>
            <a:pPr algn="ctr"/>
            <a:r>
              <a:rPr lang="en-IL" sz="2800" dirty="0"/>
              <a:t>C</a:t>
            </a:r>
          </a:p>
        </p:txBody>
      </p:sp>
      <p:sp>
        <p:nvSpPr>
          <p:cNvPr id="38" name="TextBox 37">
            <a:extLst>
              <a:ext uri="{FF2B5EF4-FFF2-40B4-BE49-F238E27FC236}">
                <a16:creationId xmlns:a16="http://schemas.microsoft.com/office/drawing/2014/main" id="{B40FE631-8CB0-E439-827F-B75753633402}"/>
              </a:ext>
            </a:extLst>
          </p:cNvPr>
          <p:cNvSpPr txBox="1"/>
          <p:nvPr/>
        </p:nvSpPr>
        <p:spPr>
          <a:xfrm>
            <a:off x="8994542" y="1424430"/>
            <a:ext cx="546098" cy="430887"/>
          </a:xfrm>
          <a:prstGeom prst="rect">
            <a:avLst/>
          </a:prstGeom>
          <a:noFill/>
        </p:spPr>
        <p:txBody>
          <a:bodyPr wrap="square" lIns="0" tIns="0" rIns="0" bIns="0" rtlCol="0">
            <a:spAutoFit/>
          </a:bodyPr>
          <a:lstStyle/>
          <a:p>
            <a:pPr algn="ctr"/>
            <a:r>
              <a:rPr lang="en-IL" sz="2800" dirty="0"/>
              <a:t>B</a:t>
            </a:r>
          </a:p>
        </p:txBody>
      </p:sp>
      <p:cxnSp>
        <p:nvCxnSpPr>
          <p:cNvPr id="40" name="Straight Arrow Connector 39">
            <a:extLst>
              <a:ext uri="{FF2B5EF4-FFF2-40B4-BE49-F238E27FC236}">
                <a16:creationId xmlns:a16="http://schemas.microsoft.com/office/drawing/2014/main" id="{0EC289AC-7ECC-DB15-1665-4268201AEB6E}"/>
              </a:ext>
            </a:extLst>
          </p:cNvPr>
          <p:cNvCxnSpPr/>
          <p:nvPr/>
        </p:nvCxnSpPr>
        <p:spPr>
          <a:xfrm>
            <a:off x="9280430" y="2920515"/>
            <a:ext cx="13371" cy="1022714"/>
          </a:xfrm>
          <a:prstGeom prst="straightConnector1">
            <a:avLst/>
          </a:prstGeom>
          <a:ln w="41275">
            <a:headEnd type="triangle"/>
            <a:tailEnd type="triangle"/>
          </a:ln>
        </p:spPr>
        <p:style>
          <a:lnRef idx="2">
            <a:schemeClr val="accent1"/>
          </a:lnRef>
          <a:fillRef idx="0">
            <a:schemeClr val="accent1"/>
          </a:fillRef>
          <a:effectRef idx="1">
            <a:schemeClr val="accent1"/>
          </a:effectRef>
          <a:fontRef idx="minor">
            <a:schemeClr val="tx1"/>
          </a:fontRef>
        </p:style>
      </p:cxnSp>
      <p:sp>
        <p:nvSpPr>
          <p:cNvPr id="41" name="סימן כפל 14">
            <a:extLst>
              <a:ext uri="{FF2B5EF4-FFF2-40B4-BE49-F238E27FC236}">
                <a16:creationId xmlns:a16="http://schemas.microsoft.com/office/drawing/2014/main" id="{A55E3E32-E568-6A47-9BF4-90793249A9D9}"/>
              </a:ext>
            </a:extLst>
          </p:cNvPr>
          <p:cNvSpPr/>
          <p:nvPr/>
        </p:nvSpPr>
        <p:spPr>
          <a:xfrm>
            <a:off x="8836601" y="2980576"/>
            <a:ext cx="914400" cy="914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Impact" panose="020B0806030902050204"/>
              <a:ea typeface="+mn-ea"/>
              <a:cs typeface="Arial" panose="020B0604020202020204" pitchFamily="34" charset="0"/>
            </a:endParaRPr>
          </a:p>
        </p:txBody>
      </p:sp>
      <p:cxnSp>
        <p:nvCxnSpPr>
          <p:cNvPr id="43" name="Straight Arrow Connector 42">
            <a:extLst>
              <a:ext uri="{FF2B5EF4-FFF2-40B4-BE49-F238E27FC236}">
                <a16:creationId xmlns:a16="http://schemas.microsoft.com/office/drawing/2014/main" id="{AF7EBBD1-A304-CD1E-DA18-589D6E652A14}"/>
              </a:ext>
            </a:extLst>
          </p:cNvPr>
          <p:cNvCxnSpPr/>
          <p:nvPr/>
        </p:nvCxnSpPr>
        <p:spPr>
          <a:xfrm>
            <a:off x="9815341" y="2274527"/>
            <a:ext cx="957434" cy="0"/>
          </a:xfrm>
          <a:prstGeom prst="straightConnector1">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931DCFF5-025D-1048-2C96-F456D98998BC}"/>
              </a:ext>
            </a:extLst>
          </p:cNvPr>
          <p:cNvCxnSpPr/>
          <p:nvPr/>
        </p:nvCxnSpPr>
        <p:spPr>
          <a:xfrm>
            <a:off x="9824864" y="4955809"/>
            <a:ext cx="957434" cy="0"/>
          </a:xfrm>
          <a:prstGeom prst="straightConnector1">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23B34817-FF89-C9BD-79F7-BBF959B228F6}"/>
                  </a:ext>
                </a:extLst>
              </p:cNvPr>
              <p:cNvSpPr txBox="1"/>
              <p:nvPr/>
            </p:nvSpPr>
            <p:spPr>
              <a:xfrm>
                <a:off x="7243677" y="1872849"/>
                <a:ext cx="610076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ea typeface="+mn-lt"/>
                              <a:cs typeface="+mn-lt"/>
                            </a:rPr>
                          </m:ctrlPr>
                        </m:sSubPr>
                        <m:e>
                          <m:r>
                            <a:rPr lang="en-US" sz="2400" b="0" i="1" dirty="0" smtClean="0">
                              <a:latin typeface="Cambria Math" panose="02040503050406030204" pitchFamily="18" charset="0"/>
                              <a:ea typeface="+mn-lt"/>
                              <a:cs typeface="+mn-lt"/>
                            </a:rPr>
                            <m:t>𝑥</m:t>
                          </m:r>
                        </m:e>
                        <m:sub>
                          <m:r>
                            <a:rPr lang="en-US" sz="2400" b="0" i="1" dirty="0" smtClean="0">
                              <a:latin typeface="Cambria Math" panose="02040503050406030204" pitchFamily="18" charset="0"/>
                              <a:ea typeface="+mn-lt"/>
                              <a:cs typeface="+mn-lt"/>
                            </a:rPr>
                            <m:t>𝐵</m:t>
                          </m:r>
                        </m:sub>
                      </m:sSub>
                    </m:oMath>
                  </m:oMathPara>
                </a14:m>
                <a:endParaRPr lang="en-IL" sz="2400" dirty="0"/>
              </a:p>
            </p:txBody>
          </p:sp>
        </mc:Choice>
        <mc:Fallback xmlns="">
          <p:sp>
            <p:nvSpPr>
              <p:cNvPr id="46" name="TextBox 45">
                <a:extLst>
                  <a:ext uri="{FF2B5EF4-FFF2-40B4-BE49-F238E27FC236}">
                    <a16:creationId xmlns:a16="http://schemas.microsoft.com/office/drawing/2014/main" id="{23B34817-FF89-C9BD-79F7-BBF959B228F6}"/>
                  </a:ext>
                </a:extLst>
              </p:cNvPr>
              <p:cNvSpPr txBox="1">
                <a:spLocks noRot="1" noChangeAspect="1" noMove="1" noResize="1" noEditPoints="1" noAdjustHandles="1" noChangeArrowheads="1" noChangeShapeType="1" noTextEdit="1"/>
              </p:cNvSpPr>
              <p:nvPr/>
            </p:nvSpPr>
            <p:spPr>
              <a:xfrm>
                <a:off x="7243677" y="1872849"/>
                <a:ext cx="6100762" cy="461665"/>
              </a:xfrm>
              <a:prstGeom prst="rect">
                <a:avLst/>
              </a:prstGeom>
              <a:blipFill>
                <a:blip r:embed="rId8"/>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CDF312D3-F3FC-3083-C4F6-476ACF86F490}"/>
                  </a:ext>
                </a:extLst>
              </p:cNvPr>
              <p:cNvSpPr txBox="1"/>
              <p:nvPr/>
            </p:nvSpPr>
            <p:spPr>
              <a:xfrm>
                <a:off x="7238918" y="4438131"/>
                <a:ext cx="610076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ea typeface="+mn-lt"/>
                              <a:cs typeface="+mn-lt"/>
                            </a:rPr>
                          </m:ctrlPr>
                        </m:sSubPr>
                        <m:e>
                          <m:r>
                            <a:rPr lang="en-US" sz="2400" b="0" i="1" dirty="0" smtClean="0">
                              <a:latin typeface="Cambria Math" panose="02040503050406030204" pitchFamily="18" charset="0"/>
                              <a:ea typeface="+mn-lt"/>
                              <a:cs typeface="+mn-lt"/>
                            </a:rPr>
                            <m:t>𝑥</m:t>
                          </m:r>
                        </m:e>
                        <m:sub>
                          <m:r>
                            <a:rPr lang="en-US" sz="2400" b="0" i="1" dirty="0" smtClean="0">
                              <a:latin typeface="Cambria Math" panose="02040503050406030204" pitchFamily="18" charset="0"/>
                              <a:ea typeface="+mn-lt"/>
                              <a:cs typeface="+mn-lt"/>
                            </a:rPr>
                            <m:t>𝐶</m:t>
                          </m:r>
                        </m:sub>
                      </m:sSub>
                    </m:oMath>
                  </m:oMathPara>
                </a14:m>
                <a:endParaRPr lang="en-IL" sz="2400" dirty="0"/>
              </a:p>
            </p:txBody>
          </p:sp>
        </mc:Choice>
        <mc:Fallback xmlns="">
          <p:sp>
            <p:nvSpPr>
              <p:cNvPr id="47" name="TextBox 46">
                <a:extLst>
                  <a:ext uri="{FF2B5EF4-FFF2-40B4-BE49-F238E27FC236}">
                    <a16:creationId xmlns:a16="http://schemas.microsoft.com/office/drawing/2014/main" id="{CDF312D3-F3FC-3083-C4F6-476ACF86F490}"/>
                  </a:ext>
                </a:extLst>
              </p:cNvPr>
              <p:cNvSpPr txBox="1">
                <a:spLocks noRot="1" noChangeAspect="1" noMove="1" noResize="1" noEditPoints="1" noAdjustHandles="1" noChangeArrowheads="1" noChangeShapeType="1" noTextEdit="1"/>
              </p:cNvSpPr>
              <p:nvPr/>
            </p:nvSpPr>
            <p:spPr>
              <a:xfrm>
                <a:off x="7238918" y="4438131"/>
                <a:ext cx="6100762" cy="461665"/>
              </a:xfrm>
              <a:prstGeom prst="rect">
                <a:avLst/>
              </a:prstGeom>
              <a:blipFill>
                <a:blip r:embed="rId9"/>
                <a:stretch>
                  <a:fillRect b="-1316"/>
                </a:stretch>
              </a:blipFill>
            </p:spPr>
            <p:txBody>
              <a:bodyPr/>
              <a:lstStyle/>
              <a:p>
                <a:r>
                  <a:rPr lang="en-US">
                    <a:noFill/>
                  </a:rPr>
                  <a:t> </a:t>
                </a:r>
              </a:p>
            </p:txBody>
          </p:sp>
        </mc:Fallback>
      </mc:AlternateContent>
      <p:cxnSp>
        <p:nvCxnSpPr>
          <p:cNvPr id="49" name="Straight Arrow Connector 48">
            <a:extLst>
              <a:ext uri="{FF2B5EF4-FFF2-40B4-BE49-F238E27FC236}">
                <a16:creationId xmlns:a16="http://schemas.microsoft.com/office/drawing/2014/main" id="{DE4E7FC9-027D-B512-E077-5B7E74849C59}"/>
              </a:ext>
            </a:extLst>
          </p:cNvPr>
          <p:cNvCxnSpPr/>
          <p:nvPr/>
        </p:nvCxnSpPr>
        <p:spPr>
          <a:xfrm>
            <a:off x="9839152" y="2663316"/>
            <a:ext cx="947911"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A703D78B-39AA-8FA4-5A9D-8689BAE90255}"/>
              </a:ext>
            </a:extLst>
          </p:cNvPr>
          <p:cNvCxnSpPr/>
          <p:nvPr/>
        </p:nvCxnSpPr>
        <p:spPr>
          <a:xfrm>
            <a:off x="9834385" y="5373176"/>
            <a:ext cx="947911"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BE829CD2-DEAF-C9D7-54F2-33AA562164D0}"/>
                  </a:ext>
                </a:extLst>
              </p:cNvPr>
              <p:cNvSpPr txBox="1"/>
              <p:nvPr/>
            </p:nvSpPr>
            <p:spPr>
              <a:xfrm>
                <a:off x="10785430" y="2315011"/>
                <a:ext cx="1052512" cy="58477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tx1"/>
                              </a:solidFill>
                              <a:latin typeface="Cambria Math" panose="02040503050406030204" pitchFamily="18" charset="0"/>
                            </a:rPr>
                          </m:ctrlPr>
                        </m:sSubPr>
                        <m:e>
                          <m:r>
                            <m:rPr>
                              <m:sty m:val="p"/>
                            </m:rPr>
                            <a:rPr lang="en-US" sz="3200" b="0" i="0" dirty="0" smtClean="0">
                              <a:solidFill>
                                <a:schemeClr val="tx1"/>
                              </a:solidFill>
                              <a:latin typeface="Cambria Math" panose="02040503050406030204" pitchFamily="18" charset="0"/>
                            </a:rPr>
                            <m:t>b</m:t>
                          </m:r>
                        </m:e>
                        <m:sub>
                          <m:r>
                            <m:rPr>
                              <m:sty m:val="p"/>
                            </m:rPr>
                            <a:rPr lang="en-US" sz="3200" b="0" i="0" dirty="0" smtClean="0">
                              <a:solidFill>
                                <a:schemeClr val="tx1"/>
                              </a:solidFill>
                              <a:latin typeface="Cambria Math" panose="02040503050406030204" pitchFamily="18" charset="0"/>
                            </a:rPr>
                            <m:t>B</m:t>
                          </m:r>
                        </m:sub>
                      </m:sSub>
                    </m:oMath>
                  </m:oMathPara>
                </a14:m>
                <a:endParaRPr lang="en-IL" dirty="0">
                  <a:solidFill>
                    <a:schemeClr val="tx1"/>
                  </a:solidFill>
                </a:endParaRPr>
              </a:p>
            </p:txBody>
          </p:sp>
        </mc:Choice>
        <mc:Fallback xmlns="">
          <p:sp>
            <p:nvSpPr>
              <p:cNvPr id="51" name="TextBox 50">
                <a:extLst>
                  <a:ext uri="{FF2B5EF4-FFF2-40B4-BE49-F238E27FC236}">
                    <a16:creationId xmlns:a16="http://schemas.microsoft.com/office/drawing/2014/main" id="{BE829CD2-DEAF-C9D7-54F2-33AA562164D0}"/>
                  </a:ext>
                </a:extLst>
              </p:cNvPr>
              <p:cNvSpPr txBox="1">
                <a:spLocks noRot="1" noChangeAspect="1" noMove="1" noResize="1" noEditPoints="1" noAdjustHandles="1" noChangeArrowheads="1" noChangeShapeType="1" noTextEdit="1"/>
              </p:cNvSpPr>
              <p:nvPr/>
            </p:nvSpPr>
            <p:spPr>
              <a:xfrm>
                <a:off x="10785430" y="2315011"/>
                <a:ext cx="1052512" cy="58477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0D26EFE7-E6C1-FE62-098B-8BA2A27DDD8F}"/>
                  </a:ext>
                </a:extLst>
              </p:cNvPr>
              <p:cNvSpPr txBox="1"/>
              <p:nvPr/>
            </p:nvSpPr>
            <p:spPr>
              <a:xfrm>
                <a:off x="10808056" y="5038994"/>
                <a:ext cx="1052512" cy="58477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tx1"/>
                              </a:solidFill>
                              <a:latin typeface="Cambria Math" panose="02040503050406030204" pitchFamily="18" charset="0"/>
                            </a:rPr>
                          </m:ctrlPr>
                        </m:sSubPr>
                        <m:e>
                          <m:r>
                            <m:rPr>
                              <m:sty m:val="p"/>
                            </m:rPr>
                            <a:rPr lang="en-US" sz="3200" b="0" i="0" dirty="0" smtClean="0">
                              <a:solidFill>
                                <a:schemeClr val="tx1"/>
                              </a:solidFill>
                              <a:latin typeface="Cambria Math" panose="02040503050406030204" pitchFamily="18" charset="0"/>
                            </a:rPr>
                            <m:t>b</m:t>
                          </m:r>
                        </m:e>
                        <m:sub>
                          <m:r>
                            <m:rPr>
                              <m:sty m:val="p"/>
                            </m:rPr>
                            <a:rPr lang="en-US" sz="3200" b="0" i="0" dirty="0" smtClean="0">
                              <a:solidFill>
                                <a:schemeClr val="tx1"/>
                              </a:solidFill>
                              <a:latin typeface="Cambria Math" panose="02040503050406030204" pitchFamily="18" charset="0"/>
                            </a:rPr>
                            <m:t>C</m:t>
                          </m:r>
                        </m:sub>
                      </m:sSub>
                    </m:oMath>
                  </m:oMathPara>
                </a14:m>
                <a:endParaRPr lang="en-IL" dirty="0">
                  <a:solidFill>
                    <a:schemeClr val="tx1"/>
                  </a:solidFill>
                </a:endParaRPr>
              </a:p>
            </p:txBody>
          </p:sp>
        </mc:Choice>
        <mc:Fallback xmlns="">
          <p:sp>
            <p:nvSpPr>
              <p:cNvPr id="52" name="TextBox 51">
                <a:extLst>
                  <a:ext uri="{FF2B5EF4-FFF2-40B4-BE49-F238E27FC236}">
                    <a16:creationId xmlns:a16="http://schemas.microsoft.com/office/drawing/2014/main" id="{0D26EFE7-E6C1-FE62-098B-8BA2A27DDD8F}"/>
                  </a:ext>
                </a:extLst>
              </p:cNvPr>
              <p:cNvSpPr txBox="1">
                <a:spLocks noRot="1" noChangeAspect="1" noMove="1" noResize="1" noEditPoints="1" noAdjustHandles="1" noChangeArrowheads="1" noChangeShapeType="1" noTextEdit="1"/>
              </p:cNvSpPr>
              <p:nvPr/>
            </p:nvSpPr>
            <p:spPr>
              <a:xfrm>
                <a:off x="10808056" y="5038994"/>
                <a:ext cx="1052512" cy="58477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637C2ACD-1CE1-95E2-AB17-A164A3BA86D4}"/>
                  </a:ext>
                </a:extLst>
              </p:cNvPr>
              <p:cNvSpPr txBox="1"/>
              <p:nvPr/>
            </p:nvSpPr>
            <p:spPr>
              <a:xfrm>
                <a:off x="3716001" y="5460845"/>
                <a:ext cx="6067174" cy="608372"/>
              </a:xfrm>
              <a:prstGeom prst="rect">
                <a:avLst/>
              </a:prstGeom>
              <a:noFill/>
            </p:spPr>
            <p:txBody>
              <a:bodyPr wrap="none" lIns="0" tIns="0" rIns="0" bIns="0" rtlCol="0">
                <a:spAutoFit/>
              </a:bodyPr>
              <a:lstStyle/>
              <a:p>
                <a:r>
                  <a:rPr lang="en-US" sz="2800" b="0" dirty="0">
                    <a:solidFill>
                      <a:schemeClr val="tx1"/>
                    </a:solidFill>
                  </a:rPr>
                  <a:t>For every (A,B,C), </a:t>
                </a:r>
                <a14:m>
                  <m:oMath xmlns:m="http://schemas.openxmlformats.org/officeDocument/2006/math">
                    <m:func>
                      <m:funcPr>
                        <m:ctrlPr>
                          <a:rPr lang="en-US" sz="2800" b="0" i="1" smtClean="0">
                            <a:solidFill>
                              <a:schemeClr val="tx1"/>
                            </a:solidFill>
                            <a:latin typeface="Cambria Math" panose="02040503050406030204" pitchFamily="18" charset="0"/>
                          </a:rPr>
                        </m:ctrlPr>
                      </m:funcPr>
                      <m:fName>
                        <m:r>
                          <m:rPr>
                            <m:sty m:val="p"/>
                          </m:rPr>
                          <a:rPr lang="en-US" sz="2800" b="0" i="0" smtClean="0">
                            <a:solidFill>
                              <a:schemeClr val="tx1"/>
                            </a:solidFill>
                            <a:latin typeface="Cambria Math" panose="02040503050406030204" pitchFamily="18" charset="0"/>
                          </a:rPr>
                          <m:t>Pr</m:t>
                        </m:r>
                      </m:fName>
                      <m:e>
                        <m:d>
                          <m:dPr>
                            <m:begChr m:val="["/>
                            <m:endChr m:val="]"/>
                            <m:ctrlPr>
                              <a:rPr lang="en-US" sz="2800" b="0" i="1" smtClean="0">
                                <a:solidFill>
                                  <a:schemeClr val="tx1"/>
                                </a:solidFill>
                                <a:latin typeface="Cambria Math" panose="02040503050406030204" pitchFamily="18" charset="0"/>
                              </a:rPr>
                            </m:ctrlPr>
                          </m:dPr>
                          <m:e>
                            <m:sSub>
                              <m:sSubPr>
                                <m:ctrlPr>
                                  <a:rPr lang="en-US" sz="2800" b="0" i="1" smtClean="0">
                                    <a:solidFill>
                                      <a:schemeClr val="tx1"/>
                                    </a:solidFill>
                                    <a:latin typeface="Cambria Math" panose="02040503050406030204" pitchFamily="18" charset="0"/>
                                  </a:rPr>
                                </m:ctrlPr>
                              </m:sSubPr>
                              <m:e>
                                <m:r>
                                  <m:rPr>
                                    <m:sty m:val="p"/>
                                  </m:rPr>
                                  <a:rPr lang="en-US" sz="2800" b="0" i="0" smtClean="0">
                                    <a:solidFill>
                                      <a:schemeClr val="tx1"/>
                                    </a:solidFill>
                                    <a:latin typeface="Cambria Math" panose="02040503050406030204" pitchFamily="18" charset="0"/>
                                  </a:rPr>
                                  <m:t>b</m:t>
                                </m:r>
                              </m:e>
                              <m:sub>
                                <m:r>
                                  <m:rPr>
                                    <m:sty m:val="p"/>
                                  </m:rPr>
                                  <a:rPr lang="en-US" sz="2800" b="0" i="0" smtClean="0">
                                    <a:solidFill>
                                      <a:schemeClr val="tx1"/>
                                    </a:solidFill>
                                    <a:latin typeface="Cambria Math" panose="02040503050406030204" pitchFamily="18" charset="0"/>
                                  </a:rPr>
                                  <m:t>B</m:t>
                                </m:r>
                              </m:sub>
                            </m:sSub>
                            <m:r>
                              <a:rPr lang="en-US" sz="2800" b="0" i="0" smtClean="0">
                                <a:solidFill>
                                  <a:schemeClr val="tx1"/>
                                </a:solidFill>
                                <a:latin typeface="Cambria Math" panose="02040503050406030204" pitchFamily="18" charset="0"/>
                              </a:rPr>
                              <m:t>=</m:t>
                            </m:r>
                            <m:sSub>
                              <m:sSubPr>
                                <m:ctrlPr>
                                  <a:rPr lang="en-US" sz="2800" b="0" i="1" smtClean="0">
                                    <a:solidFill>
                                      <a:schemeClr val="tx1"/>
                                    </a:solidFill>
                                    <a:latin typeface="Cambria Math" panose="02040503050406030204" pitchFamily="18" charset="0"/>
                                  </a:rPr>
                                </m:ctrlPr>
                              </m:sSubPr>
                              <m:e>
                                <m:r>
                                  <m:rPr>
                                    <m:sty m:val="p"/>
                                  </m:rPr>
                                  <a:rPr lang="en-US" sz="2800" b="0" i="0" smtClean="0">
                                    <a:solidFill>
                                      <a:schemeClr val="tx1"/>
                                    </a:solidFill>
                                    <a:latin typeface="Cambria Math" panose="02040503050406030204" pitchFamily="18" charset="0"/>
                                  </a:rPr>
                                  <m:t>b</m:t>
                                </m:r>
                              </m:e>
                              <m:sub>
                                <m:r>
                                  <m:rPr>
                                    <m:sty m:val="p"/>
                                  </m:rPr>
                                  <a:rPr lang="en-US" sz="2800" b="0" i="0" smtClean="0">
                                    <a:solidFill>
                                      <a:schemeClr val="tx1"/>
                                    </a:solidFill>
                                    <a:latin typeface="Cambria Math" panose="02040503050406030204" pitchFamily="18" charset="0"/>
                                  </a:rPr>
                                  <m:t>C</m:t>
                                </m:r>
                              </m:sub>
                            </m:sSub>
                            <m:r>
                              <a:rPr lang="en-US" sz="2800" b="0" i="0" smtClean="0">
                                <a:solidFill>
                                  <a:schemeClr val="tx1"/>
                                </a:solidFill>
                                <a:latin typeface="Cambria Math" panose="02040503050406030204" pitchFamily="18" charset="0"/>
                              </a:rPr>
                              <m:t>=</m:t>
                            </m:r>
                            <m:r>
                              <m:rPr>
                                <m:sty m:val="p"/>
                              </m:rPr>
                              <a:rPr lang="en-US" sz="2800" b="0" i="0" smtClean="0">
                                <a:solidFill>
                                  <a:schemeClr val="tx1"/>
                                </a:solidFill>
                                <a:latin typeface="Cambria Math" panose="02040503050406030204" pitchFamily="18" charset="0"/>
                              </a:rPr>
                              <m:t>b</m:t>
                            </m:r>
                          </m:e>
                        </m:d>
                      </m:e>
                    </m:func>
                    <m:sSub>
                      <m:sSubPr>
                        <m:ctrlPr>
                          <a:rPr lang="en-US" sz="2800" b="0" i="1" smtClean="0">
                            <a:solidFill>
                              <a:schemeClr val="tx1"/>
                            </a:solidFill>
                            <a:latin typeface="Cambria Math" panose="02040503050406030204" pitchFamily="18" charset="0"/>
                          </a:rPr>
                        </m:ctrlPr>
                      </m:sSubPr>
                      <m:e>
                        <m:r>
                          <a:rPr lang="en-US" sz="2800" b="0" i="0" smtClean="0">
                            <a:solidFill>
                              <a:schemeClr val="tx1"/>
                            </a:solidFill>
                            <a:latin typeface="Cambria Math" panose="02040503050406030204" pitchFamily="18" charset="0"/>
                          </a:rPr>
                          <m:t>≈</m:t>
                        </m:r>
                      </m:e>
                      <m:sub>
                        <m:r>
                          <a:rPr lang="en-US" sz="2800" b="0" i="0" smtClean="0">
                            <a:solidFill>
                              <a:schemeClr val="tx1"/>
                            </a:solidFill>
                            <a:latin typeface="Cambria Math" panose="02040503050406030204" pitchFamily="18" charset="0"/>
                          </a:rPr>
                          <m:t> </m:t>
                        </m:r>
                      </m:sub>
                    </m:sSub>
                    <m:f>
                      <m:fPr>
                        <m:ctrlPr>
                          <a:rPr lang="en-US" sz="2800" b="0" i="1" smtClean="0">
                            <a:solidFill>
                              <a:schemeClr val="tx1"/>
                            </a:solidFill>
                            <a:latin typeface="Cambria Math" panose="02040503050406030204" pitchFamily="18" charset="0"/>
                          </a:rPr>
                        </m:ctrlPr>
                      </m:fPr>
                      <m:num>
                        <m:r>
                          <a:rPr lang="en-US" sz="2800" b="0" i="0" smtClean="0">
                            <a:solidFill>
                              <a:schemeClr val="tx1"/>
                            </a:solidFill>
                            <a:latin typeface="Cambria Math" panose="02040503050406030204" pitchFamily="18" charset="0"/>
                          </a:rPr>
                          <m:t>1</m:t>
                        </m:r>
                      </m:num>
                      <m:den>
                        <m:r>
                          <a:rPr lang="en-US" sz="2800" b="0" i="0" smtClean="0">
                            <a:solidFill>
                              <a:schemeClr val="tx1"/>
                            </a:solidFill>
                            <a:latin typeface="Cambria Math" panose="02040503050406030204" pitchFamily="18" charset="0"/>
                          </a:rPr>
                          <m:t>2</m:t>
                        </m:r>
                      </m:den>
                    </m:f>
                    <m:r>
                      <a:rPr lang="en-US" sz="2800" b="0" i="1" smtClean="0">
                        <a:solidFill>
                          <a:schemeClr val="tx1"/>
                        </a:solidFill>
                        <a:latin typeface="Cambria Math" panose="02040503050406030204" pitchFamily="18" charset="0"/>
                      </a:rPr>
                      <m:t>.</m:t>
                    </m:r>
                  </m:oMath>
                </a14:m>
                <a:endParaRPr lang="en-IL" sz="2800" dirty="0">
                  <a:solidFill>
                    <a:schemeClr val="tx1"/>
                  </a:solidFill>
                </a:endParaRPr>
              </a:p>
            </p:txBody>
          </p:sp>
        </mc:Choice>
        <mc:Fallback xmlns="">
          <p:sp>
            <p:nvSpPr>
              <p:cNvPr id="53" name="TextBox 52">
                <a:extLst>
                  <a:ext uri="{FF2B5EF4-FFF2-40B4-BE49-F238E27FC236}">
                    <a16:creationId xmlns:a16="http://schemas.microsoft.com/office/drawing/2014/main" id="{637C2ACD-1CE1-95E2-AB17-A164A3BA86D4}"/>
                  </a:ext>
                </a:extLst>
              </p:cNvPr>
              <p:cNvSpPr txBox="1">
                <a:spLocks noRot="1" noChangeAspect="1" noMove="1" noResize="1" noEditPoints="1" noAdjustHandles="1" noChangeArrowheads="1" noChangeShapeType="1" noTextEdit="1"/>
              </p:cNvSpPr>
              <p:nvPr/>
            </p:nvSpPr>
            <p:spPr>
              <a:xfrm>
                <a:off x="3716001" y="5460845"/>
                <a:ext cx="6067174" cy="608372"/>
              </a:xfrm>
              <a:prstGeom prst="rect">
                <a:avLst/>
              </a:prstGeom>
              <a:blipFill>
                <a:blip r:embed="rId12"/>
                <a:stretch>
                  <a:fillRect l="-3618" t="-2000" b="-21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89B9B2FF-8E36-1FCF-0DCF-55ACCDCCE2C4}"/>
                  </a:ext>
                </a:extLst>
              </p:cNvPr>
              <p:cNvSpPr txBox="1"/>
              <p:nvPr/>
            </p:nvSpPr>
            <p:spPr>
              <a:xfrm>
                <a:off x="0" y="4234671"/>
                <a:ext cx="3720764" cy="235583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𝑥</m:t>
                          </m:r>
                        </m:e>
                        <m:sub>
                          <m:r>
                            <a:rPr lang="en-US" sz="2400" b="0" i="1" smtClean="0">
                              <a:solidFill>
                                <a:schemeClr val="tx1"/>
                              </a:solidFill>
                              <a:latin typeface="Cambria Math" panose="02040503050406030204" pitchFamily="18" charset="0"/>
                            </a:rPr>
                            <m:t>𝐵</m:t>
                          </m:r>
                        </m:sub>
                      </m:sSub>
                      <m:r>
                        <a:rPr lang="en-US" sz="2400" b="0" i="1" smtClean="0">
                          <a:solidFill>
                            <a:schemeClr val="tx1"/>
                          </a:solidFill>
                          <a:latin typeface="Cambria Math" panose="02040503050406030204" pitchFamily="18" charset="0"/>
                        </a:rPr>
                        <m:t>, </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𝑥</m:t>
                          </m:r>
                        </m:e>
                        <m:sub>
                          <m:r>
                            <a:rPr lang="en-US" sz="2400" b="0" i="1" smtClean="0">
                              <a:solidFill>
                                <a:schemeClr val="tx1"/>
                              </a:solidFill>
                              <a:latin typeface="Cambria Math" panose="02040503050406030204" pitchFamily="18" charset="0"/>
                            </a:rPr>
                            <m:t>𝐶</m:t>
                          </m:r>
                        </m:sub>
                      </m:sSub>
                      <m:r>
                        <a:rPr lang="en-US" sz="2400" b="0" i="1" smtClean="0">
                          <a:solidFill>
                            <a:schemeClr val="tx1"/>
                          </a:solidFill>
                          <a:latin typeface="Cambria Math" panose="02040503050406030204" pitchFamily="18" charset="0"/>
                        </a:rPr>
                        <m:t>←</m:t>
                      </m:r>
                      <m:sSup>
                        <m:sSupPr>
                          <m:ctrlPr>
                            <a:rPr lang="en-US" sz="2400" b="0" i="1" smtClean="0">
                              <a:solidFill>
                                <a:schemeClr val="tx1"/>
                              </a:solidFill>
                              <a:latin typeface="Cambria Math" panose="02040503050406030204" pitchFamily="18" charset="0"/>
                            </a:rPr>
                          </m:ctrlPr>
                        </m:sSupPr>
                        <m:e>
                          <m:d>
                            <m:dPr>
                              <m:begChr m:val="{"/>
                              <m:endChr m:val="}"/>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0,1</m:t>
                              </m:r>
                            </m:e>
                          </m:d>
                        </m:e>
                        <m:sup>
                          <m:r>
                            <a:rPr lang="en-US" sz="2400" b="0" i="1" smtClean="0">
                              <a:solidFill>
                                <a:schemeClr val="tx1"/>
                              </a:solidFill>
                              <a:latin typeface="Cambria Math" panose="02040503050406030204" pitchFamily="18" charset="0"/>
                            </a:rPr>
                            <m:t>𝑙</m:t>
                          </m:r>
                        </m:sup>
                      </m:sSup>
                    </m:oMath>
                  </m:oMathPara>
                </a14:m>
                <a:endParaRPr lang="en-US" sz="2400" b="0"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𝑏</m:t>
                      </m:r>
                      <m:r>
                        <a:rPr lang="en-US" sz="2400" b="0" i="1" smtClean="0">
                          <a:solidFill>
                            <a:schemeClr val="tx1"/>
                          </a:solidFill>
                          <a:latin typeface="Cambria Math" panose="02040503050406030204" pitchFamily="18" charset="0"/>
                        </a:rPr>
                        <m:t>←</m:t>
                      </m:r>
                      <m:d>
                        <m:dPr>
                          <m:begChr m:val="{"/>
                          <m:endChr m:val="}"/>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0,1</m:t>
                          </m:r>
                        </m:e>
                      </m:d>
                    </m:oMath>
                  </m:oMathPara>
                </a14:m>
                <a:endParaRPr lang="en-US" sz="2400" b="0" i="1" dirty="0">
                  <a:solidFill>
                    <a:schemeClr val="tx1"/>
                  </a:solidFill>
                  <a:latin typeface="Cambria Math" panose="02040503050406030204" pitchFamily="18" charset="0"/>
                </a:endParaRPr>
              </a:p>
              <a:p>
                <a:r>
                  <a:rPr lang="en-US" sz="2400" b="0" i="0" dirty="0">
                    <a:solidFill>
                      <a:schemeClr val="tx1"/>
                    </a:solidFill>
                    <a:latin typeface="+mj-lt"/>
                  </a:rPr>
                  <a:t>If </a:t>
                </a:r>
                <a14:m>
                  <m:oMath xmlns:m="http://schemas.openxmlformats.org/officeDocument/2006/math">
                    <m:r>
                      <a:rPr lang="en-US" sz="2400" b="0" i="1" dirty="0" smtClean="0">
                        <a:solidFill>
                          <a:schemeClr val="tx1"/>
                        </a:solidFill>
                        <a:latin typeface="Cambria Math" panose="02040503050406030204" pitchFamily="18" charset="0"/>
                      </a:rPr>
                      <m:t>𝑏</m:t>
                    </m:r>
                    <m:r>
                      <a:rPr lang="en-US" sz="2400" b="0" i="1" dirty="0" smtClean="0">
                        <a:solidFill>
                          <a:schemeClr val="tx1"/>
                        </a:solidFill>
                        <a:latin typeface="Cambria Math" panose="02040503050406030204" pitchFamily="18" charset="0"/>
                      </a:rPr>
                      <m:t>=0</m:t>
                    </m:r>
                  </m:oMath>
                </a14:m>
                <a:r>
                  <a:rPr lang="en-US" sz="2400" b="0" i="0" dirty="0">
                    <a:solidFill>
                      <a:schemeClr val="tx1"/>
                    </a:solidFill>
                    <a:latin typeface="+mj-lt"/>
                  </a:rPr>
                  <a:t>,</a:t>
                </a:r>
                <a14:m>
                  <m:oMath xmlns:m="http://schemas.openxmlformats.org/officeDocument/2006/math">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𝜌</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𝑂𝑏𝑓</m:t>
                    </m:r>
                    <m:d>
                      <m:dPr>
                        <m:ctrlPr>
                          <a:rPr lang="en-US" sz="2400" b="0" i="1" smtClean="0">
                            <a:solidFill>
                              <a:schemeClr val="tx1"/>
                            </a:solidFill>
                            <a:latin typeface="Cambria Math" panose="02040503050406030204" pitchFamily="18" charset="0"/>
                          </a:rPr>
                        </m:ctrlPr>
                      </m:dPr>
                      <m:e>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𝐶</m:t>
                            </m:r>
                          </m:e>
                          <m:sub>
                            <m:r>
                              <a:rPr lang="en-US" sz="2400" b="0" i="1" smtClean="0">
                                <a:solidFill>
                                  <a:schemeClr val="tx1"/>
                                </a:solidFill>
                                <a:latin typeface="Cambria Math" panose="02040503050406030204" pitchFamily="18" charset="0"/>
                              </a:rPr>
                              <m:t>𝑘</m:t>
                            </m:r>
                          </m:sub>
                        </m:sSub>
                      </m:e>
                    </m:d>
                  </m:oMath>
                </a14:m>
                <a:endParaRPr lang="en-US" sz="2400" b="0" dirty="0">
                  <a:solidFill>
                    <a:schemeClr val="tx1"/>
                  </a:solidFill>
                </a:endParaRPr>
              </a:p>
              <a:p>
                <a:r>
                  <a:rPr lang="en-IL" sz="2400" dirty="0">
                    <a:solidFill>
                      <a:schemeClr val="tx1"/>
                    </a:solidFill>
                  </a:rPr>
                  <a:t>If </a:t>
                </a:r>
                <a14:m>
                  <m:oMath xmlns:m="http://schemas.openxmlformats.org/officeDocument/2006/math">
                    <m:r>
                      <a:rPr lang="en-US" sz="2400" b="0" i="1" dirty="0" smtClean="0">
                        <a:solidFill>
                          <a:schemeClr val="tx1"/>
                        </a:solidFill>
                        <a:latin typeface="Cambria Math" panose="02040503050406030204" pitchFamily="18" charset="0"/>
                      </a:rPr>
                      <m:t>𝑏</m:t>
                    </m:r>
                    <m:r>
                      <a:rPr lang="en-US" sz="2400" b="0" i="1" dirty="0" smtClean="0">
                        <a:solidFill>
                          <a:schemeClr val="tx1"/>
                        </a:solidFill>
                        <a:latin typeface="Cambria Math" panose="02040503050406030204" pitchFamily="18" charset="0"/>
                      </a:rPr>
                      <m:t>=1,  |</m:t>
                    </m:r>
                    <m:r>
                      <a:rPr lang="en-US" sz="2400" b="0" i="1" smtClean="0">
                        <a:solidFill>
                          <a:schemeClr val="tx1"/>
                        </a:solidFill>
                        <a:latin typeface="Cambria Math" panose="02040503050406030204" pitchFamily="18" charset="0"/>
                      </a:rPr>
                      <m:t>𝜌</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𝑂𝑏𝑓</m:t>
                    </m:r>
                    <m:d>
                      <m:dPr>
                        <m:ctrlPr>
                          <a:rPr lang="en-US" sz="2400" b="0" i="1" smtClean="0">
                            <a:solidFill>
                              <a:schemeClr val="tx1"/>
                            </a:solidFill>
                            <a:latin typeface="Cambria Math" panose="02040503050406030204" pitchFamily="18" charset="0"/>
                          </a:rPr>
                        </m:ctrlPr>
                      </m:dPr>
                      <m:e>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𝐺</m:t>
                            </m:r>
                          </m:e>
                          <m:sub>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𝑘</m:t>
                                </m:r>
                              </m:e>
                              <m:sup>
                                <m:r>
                                  <a:rPr lang="en-US" sz="2400" b="0" i="1" smtClean="0">
                                    <a:solidFill>
                                      <a:schemeClr val="tx1"/>
                                    </a:solidFill>
                                    <a:latin typeface="Cambria Math" panose="02040503050406030204" pitchFamily="18" charset="0"/>
                                  </a:rPr>
                                  <m:t>∗</m:t>
                                </m:r>
                              </m:sup>
                            </m:sSup>
                          </m:sub>
                        </m:sSub>
                      </m:e>
                    </m:d>
                    <m:r>
                      <a:rPr lang="en-US" sz="2400" b="0" i="1" smtClean="0">
                        <a:solidFill>
                          <a:schemeClr val="tx1"/>
                        </a:solidFill>
                        <a:latin typeface="Cambria Math" panose="02040503050406030204" pitchFamily="18" charset="0"/>
                      </a:rPr>
                      <m:t>,</m:t>
                    </m:r>
                  </m:oMath>
                </a14:m>
                <a:endParaRPr lang="en-IL" sz="2400" dirty="0">
                  <a:solidFill>
                    <a:schemeClr val="tx1"/>
                  </a:solidFill>
                </a:endParaRPr>
              </a:p>
              <a:p>
                <a:r>
                  <a:rPr lang="en-GB" sz="2400" dirty="0">
                    <a:solidFill>
                      <a:schemeClr val="tx1"/>
                    </a:solidFill>
                  </a:rPr>
                  <a:t>w</a:t>
                </a:r>
                <a:r>
                  <a:rPr lang="en-IL" sz="2400" dirty="0">
                    <a:solidFill>
                      <a:schemeClr val="tx1"/>
                    </a:solidFill>
                  </a:rPr>
                  <a:t>here</a:t>
                </a:r>
              </a:p>
              <a:p>
                <a:r>
                  <a:rPr lang="en-IL" sz="2400" dirty="0">
                    <a:solidFill>
                      <a:schemeClr val="tx1"/>
                    </a:solidFill>
                  </a:rPr>
                  <a:t> </a:t>
                </a:r>
                <a14:m>
                  <m:oMath xmlns:m="http://schemas.openxmlformats.org/officeDocument/2006/math">
                    <m:sSub>
                      <m:sSubPr>
                        <m:ctrlPr>
                          <a:rPr lang="en-US" sz="2400" b="0" i="1" smtClean="0">
                            <a:solidFill>
                              <a:schemeClr val="tx1"/>
                            </a:solidFill>
                            <a:latin typeface="Cambria Math" panose="02040503050406030204" pitchFamily="18" charset="0"/>
                          </a:rPr>
                        </m:ctrlPr>
                      </m:sSubPr>
                      <m:e>
                        <m:r>
                          <m:rPr>
                            <m:sty m:val="p"/>
                          </m:rPr>
                          <a:rPr lang="en-US" sz="2400" b="0" i="0" smtClean="0">
                            <a:solidFill>
                              <a:schemeClr val="tx1"/>
                            </a:solidFill>
                            <a:latin typeface="Cambria Math" panose="02040503050406030204" pitchFamily="18" charset="0"/>
                          </a:rPr>
                          <m:t>G</m:t>
                        </m:r>
                      </m:e>
                      <m:sub>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𝑘</m:t>
                            </m:r>
                          </m:e>
                          <m:sup>
                            <m:r>
                              <a:rPr lang="en-US" sz="2400" b="0" i="1" smtClean="0">
                                <a:solidFill>
                                  <a:schemeClr val="tx1"/>
                                </a:solidFill>
                                <a:latin typeface="Cambria Math" panose="02040503050406030204" pitchFamily="18" charset="0"/>
                              </a:rPr>
                              <m:t>∗</m:t>
                            </m:r>
                          </m:sup>
                        </m:sSup>
                      </m:sub>
                    </m:sSub>
                    <m:r>
                      <a:rPr lang="en-US" sz="2400" b="0" i="1" smtClean="0">
                        <a:solidFill>
                          <a:schemeClr val="tx1"/>
                        </a:solidFill>
                        <a:latin typeface="Cambria Math" panose="02040503050406030204" pitchFamily="18" charset="0"/>
                      </a:rPr>
                      <m:t>←</m:t>
                    </m:r>
                    <m:r>
                      <m:rPr>
                        <m:sty m:val="p"/>
                      </m:rPr>
                      <a:rPr lang="en-US" sz="2400" b="0" i="0" smtClean="0">
                        <a:solidFill>
                          <a:schemeClr val="tx1"/>
                        </a:solidFill>
                        <a:latin typeface="Cambria Math" panose="02040503050406030204" pitchFamily="18" charset="0"/>
                      </a:rPr>
                      <m:t>Puncture</m:t>
                    </m:r>
                    <m:d>
                      <m:dPr>
                        <m:ctrlPr>
                          <a:rPr lang="en-US" sz="2400" b="0" i="1" smtClean="0">
                            <a:solidFill>
                              <a:schemeClr val="tx1"/>
                            </a:solidFill>
                            <a:latin typeface="Cambria Math" panose="02040503050406030204" pitchFamily="18" charset="0"/>
                          </a:rPr>
                        </m:ctrlPr>
                      </m:dPr>
                      <m:e>
                        <m:r>
                          <m:rPr>
                            <m:sty m:val="p"/>
                          </m:rPr>
                          <a:rPr lang="en-US" sz="2400" b="0" i="0" smtClean="0">
                            <a:solidFill>
                              <a:schemeClr val="tx1"/>
                            </a:solidFill>
                            <a:latin typeface="Cambria Math" panose="02040503050406030204" pitchFamily="18" charset="0"/>
                          </a:rPr>
                          <m:t>k</m:t>
                        </m:r>
                        <m:r>
                          <a:rPr lang="en-US" sz="2400" b="0" i="0"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𝑥</m:t>
                            </m:r>
                          </m:e>
                          <m:sub>
                            <m:r>
                              <m:rPr>
                                <m:sty m:val="p"/>
                              </m:rPr>
                              <a:rPr lang="en-US" sz="2400" b="0" i="0" smtClean="0">
                                <a:solidFill>
                                  <a:schemeClr val="tx1"/>
                                </a:solidFill>
                                <a:latin typeface="Cambria Math" panose="02040503050406030204" pitchFamily="18" charset="0"/>
                              </a:rPr>
                              <m:t>B</m:t>
                            </m:r>
                          </m:sub>
                        </m:sSub>
                        <m:r>
                          <a:rPr lang="en-US" sz="2400" b="0" i="0"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𝑥</m:t>
                            </m:r>
                          </m:e>
                          <m:sub>
                            <m:r>
                              <m:rPr>
                                <m:sty m:val="p"/>
                              </m:rPr>
                              <a:rPr lang="en-US" sz="2400" b="0" i="0" smtClean="0">
                                <a:solidFill>
                                  <a:schemeClr val="tx1"/>
                                </a:solidFill>
                                <a:latin typeface="Cambria Math" panose="02040503050406030204" pitchFamily="18" charset="0"/>
                              </a:rPr>
                              <m:t>C</m:t>
                            </m:r>
                          </m:sub>
                        </m:sSub>
                      </m:e>
                    </m:d>
                  </m:oMath>
                </a14:m>
                <a:endParaRPr lang="en-IL" sz="2400" dirty="0">
                  <a:solidFill>
                    <a:schemeClr val="tx1"/>
                  </a:solidFill>
                </a:endParaRPr>
              </a:p>
            </p:txBody>
          </p:sp>
        </mc:Choice>
        <mc:Fallback xmlns="">
          <p:sp>
            <p:nvSpPr>
              <p:cNvPr id="57" name="TextBox 56">
                <a:extLst>
                  <a:ext uri="{FF2B5EF4-FFF2-40B4-BE49-F238E27FC236}">
                    <a16:creationId xmlns:a16="http://schemas.microsoft.com/office/drawing/2014/main" id="{89B9B2FF-8E36-1FCF-0DCF-55ACCDCCE2C4}"/>
                  </a:ext>
                </a:extLst>
              </p:cNvPr>
              <p:cNvSpPr txBox="1">
                <a:spLocks noRot="1" noChangeAspect="1" noMove="1" noResize="1" noEditPoints="1" noAdjustHandles="1" noChangeArrowheads="1" noChangeShapeType="1" noTextEdit="1"/>
              </p:cNvSpPr>
              <p:nvPr/>
            </p:nvSpPr>
            <p:spPr>
              <a:xfrm>
                <a:off x="0" y="4234671"/>
                <a:ext cx="3720764" cy="2355838"/>
              </a:xfrm>
              <a:prstGeom prst="rect">
                <a:avLst/>
              </a:prstGeom>
              <a:blipFill>
                <a:blip r:embed="rId13"/>
                <a:stretch>
                  <a:fillRect l="-2459"/>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6C0D0FE3-0681-A5BE-203B-05EA58BF4264}"/>
              </a:ext>
            </a:extLst>
          </p:cNvPr>
          <p:cNvSpPr/>
          <p:nvPr/>
        </p:nvSpPr>
        <p:spPr>
          <a:xfrm>
            <a:off x="771696" y="2334515"/>
            <a:ext cx="2226686" cy="178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800" dirty="0"/>
              <a:t>Challenger</a:t>
            </a:r>
            <a:endParaRPr lang="en-IL" dirty="0"/>
          </a:p>
        </p:txBody>
      </p:sp>
      <p:sp>
        <p:nvSpPr>
          <p:cNvPr id="3" name="Right Arrow 2">
            <a:extLst>
              <a:ext uri="{FF2B5EF4-FFF2-40B4-BE49-F238E27FC236}">
                <a16:creationId xmlns:a16="http://schemas.microsoft.com/office/drawing/2014/main" id="{7388EC06-1FEF-7C74-D884-832AAB29338B}"/>
              </a:ext>
            </a:extLst>
          </p:cNvPr>
          <p:cNvSpPr/>
          <p:nvPr/>
        </p:nvSpPr>
        <p:spPr>
          <a:xfrm rot="10800000">
            <a:off x="3152984" y="2790832"/>
            <a:ext cx="2400300" cy="2394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solidFill>
                <a:srgbClr val="FF0000"/>
              </a:solidFil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77B591F-0C3B-B15D-032A-631AA7491276}"/>
                  </a:ext>
                </a:extLst>
              </p:cNvPr>
              <p:cNvSpPr txBox="1"/>
              <p:nvPr/>
            </p:nvSpPr>
            <p:spPr>
              <a:xfrm>
                <a:off x="3467308" y="2335960"/>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𝑘</m:t>
                      </m:r>
                    </m:oMath>
                  </m:oMathPara>
                </a14:m>
                <a:endParaRPr lang="en-IL" sz="2800" dirty="0">
                  <a:solidFill>
                    <a:srgbClr val="7030A0"/>
                  </a:solidFill>
                </a:endParaRPr>
              </a:p>
            </p:txBody>
          </p:sp>
        </mc:Choice>
        <mc:Fallback xmlns="">
          <p:sp>
            <p:nvSpPr>
              <p:cNvPr id="4" name="TextBox 3">
                <a:extLst>
                  <a:ext uri="{FF2B5EF4-FFF2-40B4-BE49-F238E27FC236}">
                    <a16:creationId xmlns:a16="http://schemas.microsoft.com/office/drawing/2014/main" id="{877B591F-0C3B-B15D-032A-631AA7491276}"/>
                  </a:ext>
                </a:extLst>
              </p:cNvPr>
              <p:cNvSpPr txBox="1">
                <a:spLocks noRot="1" noChangeAspect="1" noMove="1" noResize="1" noEditPoints="1" noAdjustHandles="1" noChangeArrowheads="1" noChangeShapeType="1" noTextEdit="1"/>
              </p:cNvSpPr>
              <p:nvPr/>
            </p:nvSpPr>
            <p:spPr>
              <a:xfrm>
                <a:off x="3467308" y="2335960"/>
                <a:ext cx="1771651" cy="430887"/>
              </a:xfrm>
              <a:prstGeom prst="rect">
                <a:avLst/>
              </a:prstGeom>
              <a:blipFill>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57273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1"/>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4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3"/>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44"/>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49"/>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50"/>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47"/>
                                        </p:tgtEl>
                                        <p:attrNameLst>
                                          <p:attrName>style.visibility</p:attrName>
                                        </p:attrNameLst>
                                      </p:cBhvr>
                                      <p:to>
                                        <p:strVal val="visible"/>
                                      </p:to>
                                    </p:set>
                                  </p:childTnLst>
                                </p:cTn>
                              </p:par>
                              <p:par>
                                <p:cTn id="48" presetID="1" presetClass="entr" presetSubtype="0" fill="hold" grpId="1" nodeType="withEffect">
                                  <p:stCondLst>
                                    <p:cond delay="0"/>
                                  </p:stCondLst>
                                  <p:childTnLst>
                                    <p:set>
                                      <p:cBhvr>
                                        <p:cTn id="49" dur="1" fill="hold">
                                          <p:stCondLst>
                                            <p:cond delay="0"/>
                                          </p:stCondLst>
                                        </p:cTn>
                                        <p:tgtEl>
                                          <p:spTgt spid="46"/>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51"/>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52"/>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53"/>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29" grpId="0" animBg="1"/>
      <p:bldP spid="30" grpId="0" animBg="1"/>
      <p:bldP spid="33" grpId="0"/>
      <p:bldP spid="34" grpId="0"/>
      <p:bldP spid="37" grpId="0"/>
      <p:bldP spid="38" grpId="0"/>
      <p:bldP spid="41" grpId="0" animBg="1"/>
      <p:bldP spid="46" grpId="0"/>
      <p:bldP spid="46" grpId="1"/>
      <p:bldP spid="47" grpId="0"/>
      <p:bldP spid="51" grpId="0"/>
      <p:bldP spid="52" grpId="0"/>
      <p:bldP spid="53" grpId="0"/>
      <p:bldP spid="5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8F73A-8691-14C0-437C-B4ADC6AFB393}"/>
              </a:ext>
            </a:extLst>
          </p:cNvPr>
          <p:cNvSpPr>
            <a:spLocks noGrp="1"/>
          </p:cNvSpPr>
          <p:nvPr>
            <p:ph type="title"/>
          </p:nvPr>
        </p:nvSpPr>
        <p:spPr>
          <a:xfrm>
            <a:off x="838200" y="193670"/>
            <a:ext cx="10515600" cy="1325563"/>
          </a:xfrm>
        </p:spPr>
        <p:txBody>
          <a:bodyPr>
            <a:normAutofit/>
          </a:bodyPr>
          <a:lstStyle/>
          <a:p>
            <a:pPr algn="ctr"/>
            <a:r>
              <a:rPr lang="en-IL" dirty="0"/>
              <a:t>Unclonable Puncturable Obfuscation Security</a:t>
            </a:r>
            <a:br>
              <a:rPr lang="en-IL" dirty="0"/>
            </a:br>
            <a:r>
              <a:rPr lang="en-IL" dirty="0"/>
              <a:t>(Identical Challenge)</a:t>
            </a:r>
          </a:p>
        </p:txBody>
      </p:sp>
      <p:pic>
        <p:nvPicPr>
          <p:cNvPr id="7" name="Graphic 6" descr="User">
            <a:extLst>
              <a:ext uri="{FF2B5EF4-FFF2-40B4-BE49-F238E27FC236}">
                <a16:creationId xmlns:a16="http://schemas.microsoft.com/office/drawing/2014/main" id="{B1D3A0B8-2D86-23F9-5812-A45D42C548E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60286" y="2881126"/>
            <a:ext cx="1069822" cy="1291975"/>
          </a:xfrm>
          <a:prstGeom prst="rect">
            <a:avLst/>
          </a:prstGeom>
        </p:spPr>
      </p:pic>
      <p:sp>
        <p:nvSpPr>
          <p:cNvPr id="12" name="Right Arrow 11">
            <a:extLst>
              <a:ext uri="{FF2B5EF4-FFF2-40B4-BE49-F238E27FC236}">
                <a16:creationId xmlns:a16="http://schemas.microsoft.com/office/drawing/2014/main" id="{D5609E91-5551-2D32-DA9C-3A6E34ACE9B5}"/>
              </a:ext>
            </a:extLst>
          </p:cNvPr>
          <p:cNvSpPr/>
          <p:nvPr/>
        </p:nvSpPr>
        <p:spPr>
          <a:xfrm>
            <a:off x="3228975" y="3418821"/>
            <a:ext cx="2400300" cy="2394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73D1861-BFE1-19F3-5CD9-76DC2EB4A4CB}"/>
                  </a:ext>
                </a:extLst>
              </p:cNvPr>
              <p:cNvSpPr txBox="1"/>
              <p:nvPr/>
            </p:nvSpPr>
            <p:spPr>
              <a:xfrm>
                <a:off x="3471057" y="2987934"/>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𝜌</m:t>
                      </m:r>
                      <m:r>
                        <a:rPr lang="en-US" sz="2800" b="0" i="1" dirty="0" smtClean="0">
                          <a:latin typeface="Cambria Math" panose="02040503050406030204" pitchFamily="18" charset="0"/>
                          <a:ea typeface="+mn-lt"/>
                          <a:cs typeface="+mn-lt"/>
                        </a:rPr>
                        <m:t>⟩</m:t>
                      </m:r>
                    </m:oMath>
                  </m:oMathPara>
                </a14:m>
                <a:endParaRPr lang="en-IL" sz="2800" dirty="0"/>
              </a:p>
            </p:txBody>
          </p:sp>
        </mc:Choice>
        <mc:Fallback xmlns="">
          <p:sp>
            <p:nvSpPr>
              <p:cNvPr id="13" name="TextBox 12">
                <a:extLst>
                  <a:ext uri="{FF2B5EF4-FFF2-40B4-BE49-F238E27FC236}">
                    <a16:creationId xmlns:a16="http://schemas.microsoft.com/office/drawing/2014/main" id="{C73D1861-BFE1-19F3-5CD9-76DC2EB4A4CB}"/>
                  </a:ext>
                </a:extLst>
              </p:cNvPr>
              <p:cNvSpPr txBox="1">
                <a:spLocks noRot="1" noChangeAspect="1" noMove="1" noResize="1" noEditPoints="1" noAdjustHandles="1" noChangeArrowheads="1" noChangeShapeType="1" noTextEdit="1"/>
              </p:cNvSpPr>
              <p:nvPr/>
            </p:nvSpPr>
            <p:spPr>
              <a:xfrm>
                <a:off x="3471057" y="2987934"/>
                <a:ext cx="1771651" cy="430887"/>
              </a:xfrm>
              <a:prstGeom prst="rect">
                <a:avLst/>
              </a:prstGeom>
              <a:blipFill>
                <a:blip r:embed="rId6"/>
                <a:stretch>
                  <a:fillRect/>
                </a:stretch>
              </a:blipFill>
            </p:spPr>
            <p:txBody>
              <a:bodyPr/>
              <a:lstStyle/>
              <a:p>
                <a:r>
                  <a:rPr lang="en-US">
                    <a:noFill/>
                  </a:rPr>
                  <a:t> </a:t>
                </a:r>
              </a:p>
            </p:txBody>
          </p:sp>
        </mc:Fallback>
      </mc:AlternateContent>
      <p:sp>
        <p:nvSpPr>
          <p:cNvPr id="29" name="Right Arrow 28">
            <a:extLst>
              <a:ext uri="{FF2B5EF4-FFF2-40B4-BE49-F238E27FC236}">
                <a16:creationId xmlns:a16="http://schemas.microsoft.com/office/drawing/2014/main" id="{FF356F6D-8707-F6C3-C6D6-196CB7893EAF}"/>
              </a:ext>
            </a:extLst>
          </p:cNvPr>
          <p:cNvSpPr/>
          <p:nvPr/>
        </p:nvSpPr>
        <p:spPr>
          <a:xfrm rot="2190787">
            <a:off x="6577021" y="4229135"/>
            <a:ext cx="2400300" cy="239428"/>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0" name="Right Arrow 29">
            <a:extLst>
              <a:ext uri="{FF2B5EF4-FFF2-40B4-BE49-F238E27FC236}">
                <a16:creationId xmlns:a16="http://schemas.microsoft.com/office/drawing/2014/main" id="{EF3E3F89-22BD-E564-39CF-BE0D295D1779}"/>
              </a:ext>
            </a:extLst>
          </p:cNvPr>
          <p:cNvSpPr/>
          <p:nvPr/>
        </p:nvSpPr>
        <p:spPr>
          <a:xfrm rot="19848982">
            <a:off x="6688213" y="2761412"/>
            <a:ext cx="2400300" cy="239428"/>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pic>
        <p:nvPicPr>
          <p:cNvPr id="31" name="Graphic 30" descr="User">
            <a:extLst>
              <a:ext uri="{FF2B5EF4-FFF2-40B4-BE49-F238E27FC236}">
                <a16:creationId xmlns:a16="http://schemas.microsoft.com/office/drawing/2014/main" id="{324AEDF3-A2DB-91DA-7526-D81172CFEA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45519" y="1628540"/>
            <a:ext cx="1069822" cy="1291975"/>
          </a:xfrm>
          <a:prstGeom prst="rect">
            <a:avLst/>
          </a:prstGeom>
        </p:spPr>
      </p:pic>
      <p:pic>
        <p:nvPicPr>
          <p:cNvPr id="32" name="Graphic 31" descr="User">
            <a:extLst>
              <a:ext uri="{FF2B5EF4-FFF2-40B4-BE49-F238E27FC236}">
                <a16:creationId xmlns:a16="http://schemas.microsoft.com/office/drawing/2014/main" id="{EFEBF736-EE29-EB83-B422-DFC0FC17A7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51704" y="4331794"/>
            <a:ext cx="1069822" cy="1291975"/>
          </a:xfrm>
          <a:prstGeom prst="rect">
            <a:avLst/>
          </a:prstGeom>
        </p:spPr>
      </p:pic>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EED1A6E0-9448-245D-112D-0725AE52DB64}"/>
                  </a:ext>
                </a:extLst>
              </p:cNvPr>
              <p:cNvSpPr txBox="1"/>
              <p:nvPr/>
            </p:nvSpPr>
            <p:spPr>
              <a:xfrm rot="19905806">
                <a:off x="6678600" y="2504174"/>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𝜎</m:t>
                          </m:r>
                        </m:e>
                        <m:sub>
                          <m:r>
                            <a:rPr lang="en-US" sz="2800" b="0" i="1" smtClean="0">
                              <a:latin typeface="Cambria Math" panose="02040503050406030204" pitchFamily="18" charset="0"/>
                            </a:rPr>
                            <m:t>𝐵</m:t>
                          </m:r>
                        </m:sub>
                      </m:sSub>
                    </m:oMath>
                  </m:oMathPara>
                </a14:m>
                <a:endParaRPr lang="en-IL" sz="2800" dirty="0"/>
              </a:p>
            </p:txBody>
          </p:sp>
        </mc:Choice>
        <mc:Fallback xmlns="">
          <p:sp>
            <p:nvSpPr>
              <p:cNvPr id="33" name="TextBox 32">
                <a:extLst>
                  <a:ext uri="{FF2B5EF4-FFF2-40B4-BE49-F238E27FC236}">
                    <a16:creationId xmlns:a16="http://schemas.microsoft.com/office/drawing/2014/main" id="{EED1A6E0-9448-245D-112D-0725AE52DB64}"/>
                  </a:ext>
                </a:extLst>
              </p:cNvPr>
              <p:cNvSpPr txBox="1">
                <a:spLocks noRot="1" noChangeAspect="1" noMove="1" noResize="1" noEditPoints="1" noAdjustHandles="1" noChangeArrowheads="1" noChangeShapeType="1" noTextEdit="1"/>
              </p:cNvSpPr>
              <p:nvPr/>
            </p:nvSpPr>
            <p:spPr>
              <a:xfrm rot="19905806">
                <a:off x="6678600" y="2504174"/>
                <a:ext cx="1771651" cy="43088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15247CA5-B379-7491-8BD9-51DD70E71DDE}"/>
                  </a:ext>
                </a:extLst>
              </p:cNvPr>
              <p:cNvSpPr txBox="1"/>
              <p:nvPr/>
            </p:nvSpPr>
            <p:spPr>
              <a:xfrm rot="2180119">
                <a:off x="6859379" y="3727786"/>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𝜎</m:t>
                          </m:r>
                        </m:e>
                        <m:sub>
                          <m:r>
                            <m:rPr>
                              <m:sty m:val="p"/>
                            </m:rPr>
                            <a:rPr lang="en-US" sz="2800" b="0" i="0" smtClean="0">
                              <a:latin typeface="Cambria Math" panose="02040503050406030204" pitchFamily="18" charset="0"/>
                            </a:rPr>
                            <m:t>C</m:t>
                          </m:r>
                        </m:sub>
                      </m:sSub>
                    </m:oMath>
                  </m:oMathPara>
                </a14:m>
                <a:endParaRPr lang="en-IL" sz="2800" dirty="0"/>
              </a:p>
            </p:txBody>
          </p:sp>
        </mc:Choice>
        <mc:Fallback xmlns="">
          <p:sp>
            <p:nvSpPr>
              <p:cNvPr id="34" name="TextBox 33">
                <a:extLst>
                  <a:ext uri="{FF2B5EF4-FFF2-40B4-BE49-F238E27FC236}">
                    <a16:creationId xmlns:a16="http://schemas.microsoft.com/office/drawing/2014/main" id="{15247CA5-B379-7491-8BD9-51DD70E71DDE}"/>
                  </a:ext>
                </a:extLst>
              </p:cNvPr>
              <p:cNvSpPr txBox="1">
                <a:spLocks noRot="1" noChangeAspect="1" noMove="1" noResize="1" noEditPoints="1" noAdjustHandles="1" noChangeArrowheads="1" noChangeShapeType="1" noTextEdit="1"/>
              </p:cNvSpPr>
              <p:nvPr/>
            </p:nvSpPr>
            <p:spPr>
              <a:xfrm rot="2180119">
                <a:off x="6859379" y="3727786"/>
                <a:ext cx="1771651" cy="430887"/>
              </a:xfrm>
              <a:prstGeom prst="rect">
                <a:avLst/>
              </a:prstGeom>
              <a:blipFill>
                <a:blip r:embed="rId8"/>
                <a:stretch>
                  <a:fillRect/>
                </a:stretch>
              </a:blipFill>
            </p:spPr>
            <p:txBody>
              <a:bodyPr/>
              <a:lstStyle/>
              <a:p>
                <a:r>
                  <a:rPr lang="en-US">
                    <a:noFill/>
                  </a:rPr>
                  <a:t> </a:t>
                </a:r>
              </a:p>
            </p:txBody>
          </p:sp>
        </mc:Fallback>
      </mc:AlternateContent>
      <p:sp>
        <p:nvSpPr>
          <p:cNvPr id="36" name="TextBox 35">
            <a:extLst>
              <a:ext uri="{FF2B5EF4-FFF2-40B4-BE49-F238E27FC236}">
                <a16:creationId xmlns:a16="http://schemas.microsoft.com/office/drawing/2014/main" id="{616C1FB6-D5BC-CFCF-2EA8-B1C363377948}"/>
              </a:ext>
            </a:extLst>
          </p:cNvPr>
          <p:cNvSpPr txBox="1"/>
          <p:nvPr/>
        </p:nvSpPr>
        <p:spPr>
          <a:xfrm>
            <a:off x="5736897" y="2663316"/>
            <a:ext cx="546098" cy="430887"/>
          </a:xfrm>
          <a:prstGeom prst="rect">
            <a:avLst/>
          </a:prstGeom>
          <a:noFill/>
        </p:spPr>
        <p:txBody>
          <a:bodyPr wrap="square" lIns="0" tIns="0" rIns="0" bIns="0" rtlCol="0">
            <a:spAutoFit/>
          </a:bodyPr>
          <a:lstStyle/>
          <a:p>
            <a:pPr algn="ctr"/>
            <a:r>
              <a:rPr lang="en-IL" sz="2800" dirty="0"/>
              <a:t>A</a:t>
            </a:r>
          </a:p>
        </p:txBody>
      </p:sp>
      <p:sp>
        <p:nvSpPr>
          <p:cNvPr id="37" name="TextBox 36">
            <a:extLst>
              <a:ext uri="{FF2B5EF4-FFF2-40B4-BE49-F238E27FC236}">
                <a16:creationId xmlns:a16="http://schemas.microsoft.com/office/drawing/2014/main" id="{176EFAA8-A91A-51A7-3218-497CD9461E9E}"/>
              </a:ext>
            </a:extLst>
          </p:cNvPr>
          <p:cNvSpPr txBox="1"/>
          <p:nvPr/>
        </p:nvSpPr>
        <p:spPr>
          <a:xfrm>
            <a:off x="9020752" y="4091077"/>
            <a:ext cx="546098" cy="430887"/>
          </a:xfrm>
          <a:prstGeom prst="rect">
            <a:avLst/>
          </a:prstGeom>
          <a:noFill/>
        </p:spPr>
        <p:txBody>
          <a:bodyPr wrap="square" lIns="0" tIns="0" rIns="0" bIns="0" rtlCol="0">
            <a:spAutoFit/>
          </a:bodyPr>
          <a:lstStyle/>
          <a:p>
            <a:pPr algn="ctr"/>
            <a:r>
              <a:rPr lang="en-IL" sz="2800" dirty="0"/>
              <a:t>C</a:t>
            </a:r>
          </a:p>
        </p:txBody>
      </p:sp>
      <p:sp>
        <p:nvSpPr>
          <p:cNvPr id="38" name="TextBox 37">
            <a:extLst>
              <a:ext uri="{FF2B5EF4-FFF2-40B4-BE49-F238E27FC236}">
                <a16:creationId xmlns:a16="http://schemas.microsoft.com/office/drawing/2014/main" id="{B40FE631-8CB0-E439-827F-B75753633402}"/>
              </a:ext>
            </a:extLst>
          </p:cNvPr>
          <p:cNvSpPr txBox="1"/>
          <p:nvPr/>
        </p:nvSpPr>
        <p:spPr>
          <a:xfrm>
            <a:off x="8994542" y="1424430"/>
            <a:ext cx="546098" cy="430887"/>
          </a:xfrm>
          <a:prstGeom prst="rect">
            <a:avLst/>
          </a:prstGeom>
          <a:noFill/>
        </p:spPr>
        <p:txBody>
          <a:bodyPr wrap="square" lIns="0" tIns="0" rIns="0" bIns="0" rtlCol="0">
            <a:spAutoFit/>
          </a:bodyPr>
          <a:lstStyle/>
          <a:p>
            <a:pPr algn="ctr"/>
            <a:r>
              <a:rPr lang="en-IL" sz="2800" dirty="0"/>
              <a:t>B</a:t>
            </a:r>
          </a:p>
        </p:txBody>
      </p:sp>
      <p:cxnSp>
        <p:nvCxnSpPr>
          <p:cNvPr id="40" name="Straight Arrow Connector 39">
            <a:extLst>
              <a:ext uri="{FF2B5EF4-FFF2-40B4-BE49-F238E27FC236}">
                <a16:creationId xmlns:a16="http://schemas.microsoft.com/office/drawing/2014/main" id="{0EC289AC-7ECC-DB15-1665-4268201AEB6E}"/>
              </a:ext>
            </a:extLst>
          </p:cNvPr>
          <p:cNvCxnSpPr/>
          <p:nvPr/>
        </p:nvCxnSpPr>
        <p:spPr>
          <a:xfrm>
            <a:off x="9280430" y="2920515"/>
            <a:ext cx="13371" cy="1022714"/>
          </a:xfrm>
          <a:prstGeom prst="straightConnector1">
            <a:avLst/>
          </a:prstGeom>
          <a:ln w="41275">
            <a:headEnd type="triangle"/>
            <a:tailEnd type="triangle"/>
          </a:ln>
        </p:spPr>
        <p:style>
          <a:lnRef idx="2">
            <a:schemeClr val="accent1"/>
          </a:lnRef>
          <a:fillRef idx="0">
            <a:schemeClr val="accent1"/>
          </a:fillRef>
          <a:effectRef idx="1">
            <a:schemeClr val="accent1"/>
          </a:effectRef>
          <a:fontRef idx="minor">
            <a:schemeClr val="tx1"/>
          </a:fontRef>
        </p:style>
      </p:cxnSp>
      <p:sp>
        <p:nvSpPr>
          <p:cNvPr id="41" name="סימן כפל 14">
            <a:extLst>
              <a:ext uri="{FF2B5EF4-FFF2-40B4-BE49-F238E27FC236}">
                <a16:creationId xmlns:a16="http://schemas.microsoft.com/office/drawing/2014/main" id="{A55E3E32-E568-6A47-9BF4-90793249A9D9}"/>
              </a:ext>
            </a:extLst>
          </p:cNvPr>
          <p:cNvSpPr/>
          <p:nvPr/>
        </p:nvSpPr>
        <p:spPr>
          <a:xfrm>
            <a:off x="8836601" y="2980576"/>
            <a:ext cx="914400" cy="914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Impact" panose="020B0806030902050204"/>
              <a:ea typeface="+mn-ea"/>
              <a:cs typeface="Arial" panose="020B0604020202020204" pitchFamily="34" charset="0"/>
            </a:endParaRPr>
          </a:p>
        </p:txBody>
      </p:sp>
      <p:cxnSp>
        <p:nvCxnSpPr>
          <p:cNvPr id="43" name="Straight Arrow Connector 42">
            <a:extLst>
              <a:ext uri="{FF2B5EF4-FFF2-40B4-BE49-F238E27FC236}">
                <a16:creationId xmlns:a16="http://schemas.microsoft.com/office/drawing/2014/main" id="{AF7EBBD1-A304-CD1E-DA18-589D6E652A14}"/>
              </a:ext>
            </a:extLst>
          </p:cNvPr>
          <p:cNvCxnSpPr/>
          <p:nvPr/>
        </p:nvCxnSpPr>
        <p:spPr>
          <a:xfrm>
            <a:off x="9815341" y="2274527"/>
            <a:ext cx="957434" cy="0"/>
          </a:xfrm>
          <a:prstGeom prst="straightConnector1">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931DCFF5-025D-1048-2C96-F456D98998BC}"/>
              </a:ext>
            </a:extLst>
          </p:cNvPr>
          <p:cNvCxnSpPr/>
          <p:nvPr/>
        </p:nvCxnSpPr>
        <p:spPr>
          <a:xfrm>
            <a:off x="9824864" y="4955809"/>
            <a:ext cx="957434" cy="0"/>
          </a:xfrm>
          <a:prstGeom prst="straightConnector1">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23B34817-FF89-C9BD-79F7-BBF959B228F6}"/>
                  </a:ext>
                </a:extLst>
              </p:cNvPr>
              <p:cNvSpPr txBox="1"/>
              <p:nvPr/>
            </p:nvSpPr>
            <p:spPr>
              <a:xfrm>
                <a:off x="7243677" y="1872849"/>
                <a:ext cx="610076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dirty="0" smtClean="0">
                          <a:solidFill>
                            <a:srgbClr val="7030A0"/>
                          </a:solidFill>
                          <a:latin typeface="Cambria Math" panose="02040503050406030204" pitchFamily="18" charset="0"/>
                          <a:ea typeface="+mn-lt"/>
                          <a:cs typeface="+mn-lt"/>
                        </a:rPr>
                        <m:t>𝑥</m:t>
                      </m:r>
                    </m:oMath>
                  </m:oMathPara>
                </a14:m>
                <a:endParaRPr lang="en-IL" sz="2400" dirty="0">
                  <a:solidFill>
                    <a:srgbClr val="7030A0"/>
                  </a:solidFill>
                </a:endParaRPr>
              </a:p>
            </p:txBody>
          </p:sp>
        </mc:Choice>
        <mc:Fallback xmlns="">
          <p:sp>
            <p:nvSpPr>
              <p:cNvPr id="46" name="TextBox 45">
                <a:extLst>
                  <a:ext uri="{FF2B5EF4-FFF2-40B4-BE49-F238E27FC236}">
                    <a16:creationId xmlns:a16="http://schemas.microsoft.com/office/drawing/2014/main" id="{23B34817-FF89-C9BD-79F7-BBF959B228F6}"/>
                  </a:ext>
                </a:extLst>
              </p:cNvPr>
              <p:cNvSpPr txBox="1">
                <a:spLocks noRot="1" noChangeAspect="1" noMove="1" noResize="1" noEditPoints="1" noAdjustHandles="1" noChangeArrowheads="1" noChangeShapeType="1" noTextEdit="1"/>
              </p:cNvSpPr>
              <p:nvPr/>
            </p:nvSpPr>
            <p:spPr>
              <a:xfrm>
                <a:off x="7243677" y="1872849"/>
                <a:ext cx="6100762" cy="46166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CDF312D3-F3FC-3083-C4F6-476ACF86F490}"/>
                  </a:ext>
                </a:extLst>
              </p:cNvPr>
              <p:cNvSpPr txBox="1"/>
              <p:nvPr/>
            </p:nvSpPr>
            <p:spPr>
              <a:xfrm>
                <a:off x="7238918" y="4438131"/>
                <a:ext cx="610076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dirty="0" smtClean="0">
                          <a:solidFill>
                            <a:srgbClr val="7030A0"/>
                          </a:solidFill>
                          <a:latin typeface="Cambria Math" panose="02040503050406030204" pitchFamily="18" charset="0"/>
                          <a:ea typeface="+mn-lt"/>
                          <a:cs typeface="+mn-lt"/>
                        </a:rPr>
                        <m:t>𝑥</m:t>
                      </m:r>
                    </m:oMath>
                  </m:oMathPara>
                </a14:m>
                <a:endParaRPr lang="en-IL" sz="2400" dirty="0">
                  <a:solidFill>
                    <a:srgbClr val="7030A0"/>
                  </a:solidFill>
                </a:endParaRPr>
              </a:p>
            </p:txBody>
          </p:sp>
        </mc:Choice>
        <mc:Fallback xmlns="">
          <p:sp>
            <p:nvSpPr>
              <p:cNvPr id="47" name="TextBox 46">
                <a:extLst>
                  <a:ext uri="{FF2B5EF4-FFF2-40B4-BE49-F238E27FC236}">
                    <a16:creationId xmlns:a16="http://schemas.microsoft.com/office/drawing/2014/main" id="{CDF312D3-F3FC-3083-C4F6-476ACF86F490}"/>
                  </a:ext>
                </a:extLst>
              </p:cNvPr>
              <p:cNvSpPr txBox="1">
                <a:spLocks noRot="1" noChangeAspect="1" noMove="1" noResize="1" noEditPoints="1" noAdjustHandles="1" noChangeArrowheads="1" noChangeShapeType="1" noTextEdit="1"/>
              </p:cNvSpPr>
              <p:nvPr/>
            </p:nvSpPr>
            <p:spPr>
              <a:xfrm>
                <a:off x="7238918" y="4438131"/>
                <a:ext cx="6100762" cy="461665"/>
              </a:xfrm>
              <a:prstGeom prst="rect">
                <a:avLst/>
              </a:prstGeom>
              <a:blipFill>
                <a:blip r:embed="rId10"/>
                <a:stretch>
                  <a:fillRect/>
                </a:stretch>
              </a:blipFill>
            </p:spPr>
            <p:txBody>
              <a:bodyPr/>
              <a:lstStyle/>
              <a:p>
                <a:r>
                  <a:rPr lang="en-US">
                    <a:noFill/>
                  </a:rPr>
                  <a:t> </a:t>
                </a:r>
              </a:p>
            </p:txBody>
          </p:sp>
        </mc:Fallback>
      </mc:AlternateContent>
      <p:cxnSp>
        <p:nvCxnSpPr>
          <p:cNvPr id="49" name="Straight Arrow Connector 48">
            <a:extLst>
              <a:ext uri="{FF2B5EF4-FFF2-40B4-BE49-F238E27FC236}">
                <a16:creationId xmlns:a16="http://schemas.microsoft.com/office/drawing/2014/main" id="{DE4E7FC9-027D-B512-E077-5B7E74849C59}"/>
              </a:ext>
            </a:extLst>
          </p:cNvPr>
          <p:cNvCxnSpPr/>
          <p:nvPr/>
        </p:nvCxnSpPr>
        <p:spPr>
          <a:xfrm>
            <a:off x="9839152" y="2663316"/>
            <a:ext cx="947911"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A703D78B-39AA-8FA4-5A9D-8689BAE90255}"/>
              </a:ext>
            </a:extLst>
          </p:cNvPr>
          <p:cNvCxnSpPr/>
          <p:nvPr/>
        </p:nvCxnSpPr>
        <p:spPr>
          <a:xfrm>
            <a:off x="9834385" y="5373176"/>
            <a:ext cx="947911"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BE829CD2-DEAF-C9D7-54F2-33AA562164D0}"/>
                  </a:ext>
                </a:extLst>
              </p:cNvPr>
              <p:cNvSpPr txBox="1"/>
              <p:nvPr/>
            </p:nvSpPr>
            <p:spPr>
              <a:xfrm>
                <a:off x="10785430" y="2315011"/>
                <a:ext cx="1052512" cy="58477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tx1"/>
                              </a:solidFill>
                              <a:latin typeface="Cambria Math" panose="02040503050406030204" pitchFamily="18" charset="0"/>
                            </a:rPr>
                          </m:ctrlPr>
                        </m:sSubPr>
                        <m:e>
                          <m:r>
                            <m:rPr>
                              <m:sty m:val="p"/>
                            </m:rPr>
                            <a:rPr lang="en-US" sz="3200" b="0" i="0" dirty="0" smtClean="0">
                              <a:solidFill>
                                <a:schemeClr val="tx1"/>
                              </a:solidFill>
                              <a:latin typeface="Cambria Math" panose="02040503050406030204" pitchFamily="18" charset="0"/>
                            </a:rPr>
                            <m:t>b</m:t>
                          </m:r>
                        </m:e>
                        <m:sub>
                          <m:r>
                            <m:rPr>
                              <m:sty m:val="p"/>
                            </m:rPr>
                            <a:rPr lang="en-US" sz="3200" b="0" i="0" dirty="0" smtClean="0">
                              <a:solidFill>
                                <a:schemeClr val="tx1"/>
                              </a:solidFill>
                              <a:latin typeface="Cambria Math" panose="02040503050406030204" pitchFamily="18" charset="0"/>
                            </a:rPr>
                            <m:t>B</m:t>
                          </m:r>
                        </m:sub>
                      </m:sSub>
                    </m:oMath>
                  </m:oMathPara>
                </a14:m>
                <a:endParaRPr lang="en-IL" dirty="0">
                  <a:solidFill>
                    <a:schemeClr val="tx1"/>
                  </a:solidFill>
                </a:endParaRPr>
              </a:p>
            </p:txBody>
          </p:sp>
        </mc:Choice>
        <mc:Fallback xmlns="">
          <p:sp>
            <p:nvSpPr>
              <p:cNvPr id="51" name="TextBox 50">
                <a:extLst>
                  <a:ext uri="{FF2B5EF4-FFF2-40B4-BE49-F238E27FC236}">
                    <a16:creationId xmlns:a16="http://schemas.microsoft.com/office/drawing/2014/main" id="{BE829CD2-DEAF-C9D7-54F2-33AA562164D0}"/>
                  </a:ext>
                </a:extLst>
              </p:cNvPr>
              <p:cNvSpPr txBox="1">
                <a:spLocks noRot="1" noChangeAspect="1" noMove="1" noResize="1" noEditPoints="1" noAdjustHandles="1" noChangeArrowheads="1" noChangeShapeType="1" noTextEdit="1"/>
              </p:cNvSpPr>
              <p:nvPr/>
            </p:nvSpPr>
            <p:spPr>
              <a:xfrm>
                <a:off x="10785430" y="2315011"/>
                <a:ext cx="1052512" cy="58477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0D26EFE7-E6C1-FE62-098B-8BA2A27DDD8F}"/>
                  </a:ext>
                </a:extLst>
              </p:cNvPr>
              <p:cNvSpPr txBox="1"/>
              <p:nvPr/>
            </p:nvSpPr>
            <p:spPr>
              <a:xfrm>
                <a:off x="10808056" y="5038994"/>
                <a:ext cx="1052512" cy="58477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tx1"/>
                              </a:solidFill>
                              <a:latin typeface="Cambria Math" panose="02040503050406030204" pitchFamily="18" charset="0"/>
                            </a:rPr>
                          </m:ctrlPr>
                        </m:sSubPr>
                        <m:e>
                          <m:r>
                            <m:rPr>
                              <m:sty m:val="p"/>
                            </m:rPr>
                            <a:rPr lang="en-US" sz="3200" b="0" i="0" dirty="0" smtClean="0">
                              <a:solidFill>
                                <a:schemeClr val="tx1"/>
                              </a:solidFill>
                              <a:latin typeface="Cambria Math" panose="02040503050406030204" pitchFamily="18" charset="0"/>
                            </a:rPr>
                            <m:t>b</m:t>
                          </m:r>
                        </m:e>
                        <m:sub>
                          <m:r>
                            <m:rPr>
                              <m:sty m:val="p"/>
                            </m:rPr>
                            <a:rPr lang="en-US" sz="3200" b="0" i="0" dirty="0" smtClean="0">
                              <a:solidFill>
                                <a:schemeClr val="tx1"/>
                              </a:solidFill>
                              <a:latin typeface="Cambria Math" panose="02040503050406030204" pitchFamily="18" charset="0"/>
                            </a:rPr>
                            <m:t>C</m:t>
                          </m:r>
                        </m:sub>
                      </m:sSub>
                    </m:oMath>
                  </m:oMathPara>
                </a14:m>
                <a:endParaRPr lang="en-IL" dirty="0">
                  <a:solidFill>
                    <a:schemeClr val="tx1"/>
                  </a:solidFill>
                </a:endParaRPr>
              </a:p>
            </p:txBody>
          </p:sp>
        </mc:Choice>
        <mc:Fallback xmlns="">
          <p:sp>
            <p:nvSpPr>
              <p:cNvPr id="52" name="TextBox 51">
                <a:extLst>
                  <a:ext uri="{FF2B5EF4-FFF2-40B4-BE49-F238E27FC236}">
                    <a16:creationId xmlns:a16="http://schemas.microsoft.com/office/drawing/2014/main" id="{0D26EFE7-E6C1-FE62-098B-8BA2A27DDD8F}"/>
                  </a:ext>
                </a:extLst>
              </p:cNvPr>
              <p:cNvSpPr txBox="1">
                <a:spLocks noRot="1" noChangeAspect="1" noMove="1" noResize="1" noEditPoints="1" noAdjustHandles="1" noChangeArrowheads="1" noChangeShapeType="1" noTextEdit="1"/>
              </p:cNvSpPr>
              <p:nvPr/>
            </p:nvSpPr>
            <p:spPr>
              <a:xfrm>
                <a:off x="10808056" y="5038994"/>
                <a:ext cx="1052512" cy="58477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637C2ACD-1CE1-95E2-AB17-A164A3BA86D4}"/>
                  </a:ext>
                </a:extLst>
              </p:cNvPr>
              <p:cNvSpPr txBox="1"/>
              <p:nvPr/>
            </p:nvSpPr>
            <p:spPr>
              <a:xfrm>
                <a:off x="3716001" y="5460845"/>
                <a:ext cx="6067174" cy="608372"/>
              </a:xfrm>
              <a:prstGeom prst="rect">
                <a:avLst/>
              </a:prstGeom>
              <a:noFill/>
            </p:spPr>
            <p:txBody>
              <a:bodyPr wrap="none" lIns="0" tIns="0" rIns="0" bIns="0" rtlCol="0">
                <a:spAutoFit/>
              </a:bodyPr>
              <a:lstStyle/>
              <a:p>
                <a:r>
                  <a:rPr lang="en-US" sz="2800" b="0" dirty="0">
                    <a:solidFill>
                      <a:schemeClr val="tx1"/>
                    </a:solidFill>
                  </a:rPr>
                  <a:t>For every (A,B,C), </a:t>
                </a:r>
                <a14:m>
                  <m:oMath xmlns:m="http://schemas.openxmlformats.org/officeDocument/2006/math">
                    <m:func>
                      <m:funcPr>
                        <m:ctrlPr>
                          <a:rPr lang="en-US" sz="2800" b="0" i="1" smtClean="0">
                            <a:solidFill>
                              <a:schemeClr val="tx1"/>
                            </a:solidFill>
                            <a:latin typeface="Cambria Math" panose="02040503050406030204" pitchFamily="18" charset="0"/>
                          </a:rPr>
                        </m:ctrlPr>
                      </m:funcPr>
                      <m:fName>
                        <m:r>
                          <m:rPr>
                            <m:sty m:val="p"/>
                          </m:rPr>
                          <a:rPr lang="en-US" sz="2800" b="0" i="0" smtClean="0">
                            <a:solidFill>
                              <a:schemeClr val="tx1"/>
                            </a:solidFill>
                            <a:latin typeface="Cambria Math" panose="02040503050406030204" pitchFamily="18" charset="0"/>
                          </a:rPr>
                          <m:t>Pr</m:t>
                        </m:r>
                      </m:fName>
                      <m:e>
                        <m:d>
                          <m:dPr>
                            <m:begChr m:val="["/>
                            <m:endChr m:val="]"/>
                            <m:ctrlPr>
                              <a:rPr lang="en-US" sz="2800" b="0" i="1" smtClean="0">
                                <a:solidFill>
                                  <a:schemeClr val="tx1"/>
                                </a:solidFill>
                                <a:latin typeface="Cambria Math" panose="02040503050406030204" pitchFamily="18" charset="0"/>
                              </a:rPr>
                            </m:ctrlPr>
                          </m:dPr>
                          <m:e>
                            <m:sSub>
                              <m:sSubPr>
                                <m:ctrlPr>
                                  <a:rPr lang="en-US" sz="2800" b="0" i="1" smtClean="0">
                                    <a:solidFill>
                                      <a:schemeClr val="tx1"/>
                                    </a:solidFill>
                                    <a:latin typeface="Cambria Math" panose="02040503050406030204" pitchFamily="18" charset="0"/>
                                  </a:rPr>
                                </m:ctrlPr>
                              </m:sSubPr>
                              <m:e>
                                <m:r>
                                  <m:rPr>
                                    <m:sty m:val="p"/>
                                  </m:rPr>
                                  <a:rPr lang="en-US" sz="2800" b="0" i="0" smtClean="0">
                                    <a:solidFill>
                                      <a:schemeClr val="tx1"/>
                                    </a:solidFill>
                                    <a:latin typeface="Cambria Math" panose="02040503050406030204" pitchFamily="18" charset="0"/>
                                  </a:rPr>
                                  <m:t>b</m:t>
                                </m:r>
                              </m:e>
                              <m:sub>
                                <m:r>
                                  <m:rPr>
                                    <m:sty m:val="p"/>
                                  </m:rPr>
                                  <a:rPr lang="en-US" sz="2800" b="0" i="0" smtClean="0">
                                    <a:solidFill>
                                      <a:schemeClr val="tx1"/>
                                    </a:solidFill>
                                    <a:latin typeface="Cambria Math" panose="02040503050406030204" pitchFamily="18" charset="0"/>
                                  </a:rPr>
                                  <m:t>B</m:t>
                                </m:r>
                              </m:sub>
                            </m:sSub>
                            <m:r>
                              <a:rPr lang="en-US" sz="2800" b="0" i="0" smtClean="0">
                                <a:solidFill>
                                  <a:schemeClr val="tx1"/>
                                </a:solidFill>
                                <a:latin typeface="Cambria Math" panose="02040503050406030204" pitchFamily="18" charset="0"/>
                              </a:rPr>
                              <m:t>=</m:t>
                            </m:r>
                            <m:sSub>
                              <m:sSubPr>
                                <m:ctrlPr>
                                  <a:rPr lang="en-US" sz="2800" b="0" i="1" smtClean="0">
                                    <a:solidFill>
                                      <a:schemeClr val="tx1"/>
                                    </a:solidFill>
                                    <a:latin typeface="Cambria Math" panose="02040503050406030204" pitchFamily="18" charset="0"/>
                                  </a:rPr>
                                </m:ctrlPr>
                              </m:sSubPr>
                              <m:e>
                                <m:r>
                                  <m:rPr>
                                    <m:sty m:val="p"/>
                                  </m:rPr>
                                  <a:rPr lang="en-US" sz="2800" b="0" i="0" smtClean="0">
                                    <a:solidFill>
                                      <a:schemeClr val="tx1"/>
                                    </a:solidFill>
                                    <a:latin typeface="Cambria Math" panose="02040503050406030204" pitchFamily="18" charset="0"/>
                                  </a:rPr>
                                  <m:t>b</m:t>
                                </m:r>
                              </m:e>
                              <m:sub>
                                <m:r>
                                  <m:rPr>
                                    <m:sty m:val="p"/>
                                  </m:rPr>
                                  <a:rPr lang="en-US" sz="2800" b="0" i="0" smtClean="0">
                                    <a:solidFill>
                                      <a:schemeClr val="tx1"/>
                                    </a:solidFill>
                                    <a:latin typeface="Cambria Math" panose="02040503050406030204" pitchFamily="18" charset="0"/>
                                  </a:rPr>
                                  <m:t>C</m:t>
                                </m:r>
                              </m:sub>
                            </m:sSub>
                            <m:r>
                              <a:rPr lang="en-US" sz="2800" b="0" i="0" smtClean="0">
                                <a:solidFill>
                                  <a:schemeClr val="tx1"/>
                                </a:solidFill>
                                <a:latin typeface="Cambria Math" panose="02040503050406030204" pitchFamily="18" charset="0"/>
                              </a:rPr>
                              <m:t>=</m:t>
                            </m:r>
                            <m:r>
                              <m:rPr>
                                <m:sty m:val="p"/>
                              </m:rPr>
                              <a:rPr lang="en-US" sz="2800" b="0" i="0" smtClean="0">
                                <a:solidFill>
                                  <a:schemeClr val="tx1"/>
                                </a:solidFill>
                                <a:latin typeface="Cambria Math" panose="02040503050406030204" pitchFamily="18" charset="0"/>
                              </a:rPr>
                              <m:t>b</m:t>
                            </m:r>
                          </m:e>
                        </m:d>
                      </m:e>
                    </m:func>
                    <m:sSub>
                      <m:sSubPr>
                        <m:ctrlPr>
                          <a:rPr lang="en-US" sz="2800" b="0" i="1" smtClean="0">
                            <a:solidFill>
                              <a:schemeClr val="tx1"/>
                            </a:solidFill>
                            <a:latin typeface="Cambria Math" panose="02040503050406030204" pitchFamily="18" charset="0"/>
                          </a:rPr>
                        </m:ctrlPr>
                      </m:sSubPr>
                      <m:e>
                        <m:r>
                          <a:rPr lang="en-US" sz="2800" b="0" i="0" smtClean="0">
                            <a:solidFill>
                              <a:schemeClr val="tx1"/>
                            </a:solidFill>
                            <a:latin typeface="Cambria Math" panose="02040503050406030204" pitchFamily="18" charset="0"/>
                          </a:rPr>
                          <m:t>≈</m:t>
                        </m:r>
                      </m:e>
                      <m:sub>
                        <m:r>
                          <a:rPr lang="en-US" sz="2800" b="0" i="0" smtClean="0">
                            <a:solidFill>
                              <a:schemeClr val="tx1"/>
                            </a:solidFill>
                            <a:latin typeface="Cambria Math" panose="02040503050406030204" pitchFamily="18" charset="0"/>
                          </a:rPr>
                          <m:t> </m:t>
                        </m:r>
                      </m:sub>
                    </m:sSub>
                    <m:f>
                      <m:fPr>
                        <m:ctrlPr>
                          <a:rPr lang="en-US" sz="2800" b="0" i="1" smtClean="0">
                            <a:solidFill>
                              <a:schemeClr val="tx1"/>
                            </a:solidFill>
                            <a:latin typeface="Cambria Math" panose="02040503050406030204" pitchFamily="18" charset="0"/>
                          </a:rPr>
                        </m:ctrlPr>
                      </m:fPr>
                      <m:num>
                        <m:r>
                          <a:rPr lang="en-US" sz="2800" b="0" i="0" smtClean="0">
                            <a:solidFill>
                              <a:schemeClr val="tx1"/>
                            </a:solidFill>
                            <a:latin typeface="Cambria Math" panose="02040503050406030204" pitchFamily="18" charset="0"/>
                          </a:rPr>
                          <m:t>1</m:t>
                        </m:r>
                      </m:num>
                      <m:den>
                        <m:r>
                          <a:rPr lang="en-US" sz="2800" b="0" i="0" smtClean="0">
                            <a:solidFill>
                              <a:schemeClr val="tx1"/>
                            </a:solidFill>
                            <a:latin typeface="Cambria Math" panose="02040503050406030204" pitchFamily="18" charset="0"/>
                          </a:rPr>
                          <m:t>2</m:t>
                        </m:r>
                      </m:den>
                    </m:f>
                    <m:r>
                      <a:rPr lang="en-US" sz="2800" b="0" i="1" smtClean="0">
                        <a:solidFill>
                          <a:schemeClr val="tx1"/>
                        </a:solidFill>
                        <a:latin typeface="Cambria Math" panose="02040503050406030204" pitchFamily="18" charset="0"/>
                      </a:rPr>
                      <m:t>.</m:t>
                    </m:r>
                  </m:oMath>
                </a14:m>
                <a:endParaRPr lang="en-IL" sz="2800" dirty="0">
                  <a:solidFill>
                    <a:schemeClr val="tx1"/>
                  </a:solidFill>
                </a:endParaRPr>
              </a:p>
            </p:txBody>
          </p:sp>
        </mc:Choice>
        <mc:Fallback xmlns="">
          <p:sp>
            <p:nvSpPr>
              <p:cNvPr id="53" name="TextBox 52">
                <a:extLst>
                  <a:ext uri="{FF2B5EF4-FFF2-40B4-BE49-F238E27FC236}">
                    <a16:creationId xmlns:a16="http://schemas.microsoft.com/office/drawing/2014/main" id="{637C2ACD-1CE1-95E2-AB17-A164A3BA86D4}"/>
                  </a:ext>
                </a:extLst>
              </p:cNvPr>
              <p:cNvSpPr txBox="1">
                <a:spLocks noRot="1" noChangeAspect="1" noMove="1" noResize="1" noEditPoints="1" noAdjustHandles="1" noChangeArrowheads="1" noChangeShapeType="1" noTextEdit="1"/>
              </p:cNvSpPr>
              <p:nvPr/>
            </p:nvSpPr>
            <p:spPr>
              <a:xfrm>
                <a:off x="3716001" y="5460845"/>
                <a:ext cx="6067174" cy="608372"/>
              </a:xfrm>
              <a:prstGeom prst="rect">
                <a:avLst/>
              </a:prstGeom>
              <a:blipFill>
                <a:blip r:embed="rId13"/>
                <a:stretch>
                  <a:fillRect l="-3618" t="-2000" b="-21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89B9B2FF-8E36-1FCF-0DCF-55ACCDCCE2C4}"/>
                  </a:ext>
                </a:extLst>
              </p:cNvPr>
              <p:cNvSpPr txBox="1"/>
              <p:nvPr/>
            </p:nvSpPr>
            <p:spPr>
              <a:xfrm>
                <a:off x="0" y="4234671"/>
                <a:ext cx="3720764" cy="235583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7030A0"/>
                          </a:solidFill>
                          <a:latin typeface="Cambria Math" panose="02040503050406030204" pitchFamily="18" charset="0"/>
                        </a:rPr>
                        <m:t>𝑥</m:t>
                      </m:r>
                      <m:r>
                        <a:rPr lang="en-US" sz="2400" b="0" i="1" smtClean="0">
                          <a:solidFill>
                            <a:srgbClr val="7030A0"/>
                          </a:solidFill>
                          <a:latin typeface="Cambria Math" panose="02040503050406030204" pitchFamily="18" charset="0"/>
                        </a:rPr>
                        <m:t>←</m:t>
                      </m:r>
                      <m:sSup>
                        <m:sSupPr>
                          <m:ctrlPr>
                            <a:rPr lang="en-US" sz="2400" b="0" i="1" smtClean="0">
                              <a:solidFill>
                                <a:srgbClr val="7030A0"/>
                              </a:solidFill>
                              <a:latin typeface="Cambria Math" panose="02040503050406030204" pitchFamily="18" charset="0"/>
                            </a:rPr>
                          </m:ctrlPr>
                        </m:sSupPr>
                        <m:e>
                          <m:d>
                            <m:dPr>
                              <m:begChr m:val="{"/>
                              <m:endChr m:val="}"/>
                              <m:ctrlPr>
                                <a:rPr lang="en-US" sz="2400" b="0" i="1" smtClean="0">
                                  <a:solidFill>
                                    <a:srgbClr val="7030A0"/>
                                  </a:solidFill>
                                  <a:latin typeface="Cambria Math" panose="02040503050406030204" pitchFamily="18" charset="0"/>
                                </a:rPr>
                              </m:ctrlPr>
                            </m:dPr>
                            <m:e>
                              <m:r>
                                <a:rPr lang="en-US" sz="2400" b="0" i="1" smtClean="0">
                                  <a:solidFill>
                                    <a:srgbClr val="7030A0"/>
                                  </a:solidFill>
                                  <a:latin typeface="Cambria Math" panose="02040503050406030204" pitchFamily="18" charset="0"/>
                                </a:rPr>
                                <m:t>0,1</m:t>
                              </m:r>
                            </m:e>
                          </m:d>
                        </m:e>
                        <m:sup>
                          <m:r>
                            <a:rPr lang="en-US" sz="2400" b="0" i="1" smtClean="0">
                              <a:solidFill>
                                <a:srgbClr val="7030A0"/>
                              </a:solidFill>
                              <a:latin typeface="Cambria Math" panose="02040503050406030204" pitchFamily="18" charset="0"/>
                            </a:rPr>
                            <m:t>𝑙</m:t>
                          </m:r>
                        </m:sup>
                      </m:sSup>
                    </m:oMath>
                  </m:oMathPara>
                </a14:m>
                <a:endParaRPr lang="en-US" sz="2400" b="0"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𝑏</m:t>
                      </m:r>
                      <m:r>
                        <a:rPr lang="en-US" sz="2400" b="0" i="1" smtClean="0">
                          <a:solidFill>
                            <a:schemeClr val="tx1"/>
                          </a:solidFill>
                          <a:latin typeface="Cambria Math" panose="02040503050406030204" pitchFamily="18" charset="0"/>
                        </a:rPr>
                        <m:t>←</m:t>
                      </m:r>
                      <m:d>
                        <m:dPr>
                          <m:begChr m:val="{"/>
                          <m:endChr m:val="}"/>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0,1</m:t>
                          </m:r>
                        </m:e>
                      </m:d>
                    </m:oMath>
                  </m:oMathPara>
                </a14:m>
                <a:endParaRPr lang="en-US" sz="2400" b="0" i="1" dirty="0">
                  <a:solidFill>
                    <a:schemeClr val="tx1"/>
                  </a:solidFill>
                  <a:latin typeface="Cambria Math" panose="02040503050406030204" pitchFamily="18" charset="0"/>
                </a:endParaRPr>
              </a:p>
              <a:p>
                <a:r>
                  <a:rPr lang="en-US" sz="2400" b="0" i="0" dirty="0">
                    <a:solidFill>
                      <a:schemeClr val="tx1"/>
                    </a:solidFill>
                    <a:latin typeface="+mj-lt"/>
                  </a:rPr>
                  <a:t>If </a:t>
                </a:r>
                <a14:m>
                  <m:oMath xmlns:m="http://schemas.openxmlformats.org/officeDocument/2006/math">
                    <m:r>
                      <a:rPr lang="en-US" sz="2400" b="0" i="1" dirty="0" smtClean="0">
                        <a:solidFill>
                          <a:schemeClr val="tx1"/>
                        </a:solidFill>
                        <a:latin typeface="Cambria Math" panose="02040503050406030204" pitchFamily="18" charset="0"/>
                      </a:rPr>
                      <m:t>𝑏</m:t>
                    </m:r>
                    <m:r>
                      <a:rPr lang="en-US" sz="2400" b="0" i="1" dirty="0" smtClean="0">
                        <a:solidFill>
                          <a:schemeClr val="tx1"/>
                        </a:solidFill>
                        <a:latin typeface="Cambria Math" panose="02040503050406030204" pitchFamily="18" charset="0"/>
                      </a:rPr>
                      <m:t>=0</m:t>
                    </m:r>
                  </m:oMath>
                </a14:m>
                <a:r>
                  <a:rPr lang="en-US" sz="2400" b="0" i="0" dirty="0">
                    <a:solidFill>
                      <a:schemeClr val="tx1"/>
                    </a:solidFill>
                    <a:latin typeface="+mj-lt"/>
                  </a:rPr>
                  <a:t>,</a:t>
                </a:r>
                <a14:m>
                  <m:oMath xmlns:m="http://schemas.openxmlformats.org/officeDocument/2006/math">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𝜌</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𝑂𝑏𝑓</m:t>
                    </m:r>
                    <m:d>
                      <m:dPr>
                        <m:ctrlPr>
                          <a:rPr lang="en-US" sz="2400" b="0" i="1" smtClean="0">
                            <a:solidFill>
                              <a:schemeClr val="tx1"/>
                            </a:solidFill>
                            <a:latin typeface="Cambria Math" panose="02040503050406030204" pitchFamily="18" charset="0"/>
                          </a:rPr>
                        </m:ctrlPr>
                      </m:dPr>
                      <m:e>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𝐶</m:t>
                            </m:r>
                          </m:e>
                          <m:sub>
                            <m:r>
                              <a:rPr lang="en-US" sz="2400" b="0" i="1" smtClean="0">
                                <a:solidFill>
                                  <a:schemeClr val="tx1"/>
                                </a:solidFill>
                                <a:latin typeface="Cambria Math" panose="02040503050406030204" pitchFamily="18" charset="0"/>
                              </a:rPr>
                              <m:t>𝑘</m:t>
                            </m:r>
                          </m:sub>
                        </m:sSub>
                      </m:e>
                    </m:d>
                  </m:oMath>
                </a14:m>
                <a:endParaRPr lang="en-US" sz="2400" b="0" dirty="0">
                  <a:solidFill>
                    <a:schemeClr val="tx1"/>
                  </a:solidFill>
                </a:endParaRPr>
              </a:p>
              <a:p>
                <a:r>
                  <a:rPr lang="en-IL" sz="2400" dirty="0">
                    <a:solidFill>
                      <a:schemeClr val="tx1"/>
                    </a:solidFill>
                  </a:rPr>
                  <a:t>If </a:t>
                </a:r>
                <a14:m>
                  <m:oMath xmlns:m="http://schemas.openxmlformats.org/officeDocument/2006/math">
                    <m:r>
                      <a:rPr lang="en-US" sz="2400" b="0" i="1" dirty="0" smtClean="0">
                        <a:solidFill>
                          <a:schemeClr val="tx1"/>
                        </a:solidFill>
                        <a:latin typeface="Cambria Math" panose="02040503050406030204" pitchFamily="18" charset="0"/>
                      </a:rPr>
                      <m:t>𝑏</m:t>
                    </m:r>
                    <m:r>
                      <a:rPr lang="en-US" sz="2400" b="0" i="1" dirty="0" smtClean="0">
                        <a:solidFill>
                          <a:schemeClr val="tx1"/>
                        </a:solidFill>
                        <a:latin typeface="Cambria Math" panose="02040503050406030204" pitchFamily="18" charset="0"/>
                      </a:rPr>
                      <m:t>=1,  |</m:t>
                    </m:r>
                    <m:r>
                      <a:rPr lang="en-US" sz="2400" b="0" i="1" smtClean="0">
                        <a:solidFill>
                          <a:schemeClr val="tx1"/>
                        </a:solidFill>
                        <a:latin typeface="Cambria Math" panose="02040503050406030204" pitchFamily="18" charset="0"/>
                      </a:rPr>
                      <m:t>𝜌</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𝑂𝑏𝑓</m:t>
                    </m:r>
                    <m:d>
                      <m:dPr>
                        <m:ctrlPr>
                          <a:rPr lang="en-US" sz="2400" b="0" i="1" smtClean="0">
                            <a:solidFill>
                              <a:schemeClr val="tx1"/>
                            </a:solidFill>
                            <a:latin typeface="Cambria Math" panose="02040503050406030204" pitchFamily="18" charset="0"/>
                          </a:rPr>
                        </m:ctrlPr>
                      </m:dPr>
                      <m:e>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𝐺</m:t>
                            </m:r>
                          </m:e>
                          <m:sub>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𝑘</m:t>
                                </m:r>
                              </m:e>
                              <m:sup>
                                <m:r>
                                  <a:rPr lang="en-US" sz="2400" b="0" i="1" smtClean="0">
                                    <a:solidFill>
                                      <a:schemeClr val="tx1"/>
                                    </a:solidFill>
                                    <a:latin typeface="Cambria Math" panose="02040503050406030204" pitchFamily="18" charset="0"/>
                                  </a:rPr>
                                  <m:t>∗</m:t>
                                </m:r>
                              </m:sup>
                            </m:sSup>
                          </m:sub>
                        </m:sSub>
                      </m:e>
                    </m:d>
                    <m:r>
                      <a:rPr lang="en-US" sz="2400" b="0" i="1" smtClean="0">
                        <a:solidFill>
                          <a:schemeClr val="tx1"/>
                        </a:solidFill>
                        <a:latin typeface="Cambria Math" panose="02040503050406030204" pitchFamily="18" charset="0"/>
                      </a:rPr>
                      <m:t>,</m:t>
                    </m:r>
                  </m:oMath>
                </a14:m>
                <a:endParaRPr lang="en-IL" sz="2400" dirty="0">
                  <a:solidFill>
                    <a:schemeClr val="tx1"/>
                  </a:solidFill>
                </a:endParaRPr>
              </a:p>
              <a:p>
                <a:r>
                  <a:rPr lang="en-GB" sz="2400" dirty="0">
                    <a:solidFill>
                      <a:schemeClr val="tx1"/>
                    </a:solidFill>
                  </a:rPr>
                  <a:t>w</a:t>
                </a:r>
                <a:r>
                  <a:rPr lang="en-IL" sz="2400" dirty="0">
                    <a:solidFill>
                      <a:schemeClr val="tx1"/>
                    </a:solidFill>
                  </a:rPr>
                  <a:t>here</a:t>
                </a:r>
              </a:p>
              <a:p>
                <a:r>
                  <a:rPr lang="en-IL" sz="2400" dirty="0">
                    <a:solidFill>
                      <a:schemeClr val="tx1"/>
                    </a:solidFill>
                  </a:rPr>
                  <a:t> </a:t>
                </a:r>
                <a14:m>
                  <m:oMath xmlns:m="http://schemas.openxmlformats.org/officeDocument/2006/math">
                    <m:sSub>
                      <m:sSubPr>
                        <m:ctrlPr>
                          <a:rPr lang="en-US" sz="2400" b="0" i="1" smtClean="0">
                            <a:solidFill>
                              <a:schemeClr val="tx1"/>
                            </a:solidFill>
                            <a:latin typeface="Cambria Math" panose="02040503050406030204" pitchFamily="18" charset="0"/>
                          </a:rPr>
                        </m:ctrlPr>
                      </m:sSubPr>
                      <m:e>
                        <m:r>
                          <m:rPr>
                            <m:sty m:val="p"/>
                          </m:rPr>
                          <a:rPr lang="en-US" sz="2400" b="0" i="0" smtClean="0">
                            <a:solidFill>
                              <a:schemeClr val="tx1"/>
                            </a:solidFill>
                            <a:latin typeface="Cambria Math" panose="02040503050406030204" pitchFamily="18" charset="0"/>
                          </a:rPr>
                          <m:t>G</m:t>
                        </m:r>
                      </m:e>
                      <m:sub>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𝑘</m:t>
                            </m:r>
                          </m:e>
                          <m:sup>
                            <m:r>
                              <a:rPr lang="en-US" sz="2400" b="0" i="1" smtClean="0">
                                <a:solidFill>
                                  <a:schemeClr val="tx1"/>
                                </a:solidFill>
                                <a:latin typeface="Cambria Math" panose="02040503050406030204" pitchFamily="18" charset="0"/>
                              </a:rPr>
                              <m:t>∗</m:t>
                            </m:r>
                          </m:sup>
                        </m:sSup>
                      </m:sub>
                    </m:sSub>
                    <m:r>
                      <a:rPr lang="en-US" sz="2400" b="0" i="1" smtClean="0">
                        <a:solidFill>
                          <a:schemeClr val="tx1"/>
                        </a:solidFill>
                        <a:latin typeface="Cambria Math" panose="02040503050406030204" pitchFamily="18" charset="0"/>
                      </a:rPr>
                      <m:t>←</m:t>
                    </m:r>
                    <m:r>
                      <m:rPr>
                        <m:sty m:val="p"/>
                      </m:rPr>
                      <a:rPr lang="en-US" sz="2400" b="0" i="0" smtClean="0">
                        <a:solidFill>
                          <a:schemeClr val="tx1"/>
                        </a:solidFill>
                        <a:latin typeface="Cambria Math" panose="02040503050406030204" pitchFamily="18" charset="0"/>
                      </a:rPr>
                      <m:t>Puncture</m:t>
                    </m:r>
                    <m:d>
                      <m:dPr>
                        <m:ctrlPr>
                          <a:rPr lang="en-US" sz="2400" b="0" i="1" smtClean="0">
                            <a:solidFill>
                              <a:schemeClr val="tx1"/>
                            </a:solidFill>
                            <a:latin typeface="Cambria Math" panose="02040503050406030204" pitchFamily="18" charset="0"/>
                          </a:rPr>
                        </m:ctrlPr>
                      </m:dPr>
                      <m:e>
                        <m:r>
                          <m:rPr>
                            <m:sty m:val="p"/>
                          </m:rPr>
                          <a:rPr lang="en-US" sz="2400" b="0" i="0" smtClean="0">
                            <a:solidFill>
                              <a:schemeClr val="tx1"/>
                            </a:solidFill>
                            <a:latin typeface="Cambria Math" panose="02040503050406030204" pitchFamily="18" charset="0"/>
                          </a:rPr>
                          <m:t>k</m:t>
                        </m:r>
                        <m:r>
                          <a:rPr lang="en-US" sz="2400" b="0" i="0" smtClean="0">
                            <a:solidFill>
                              <a:schemeClr val="tx1"/>
                            </a:solidFill>
                            <a:latin typeface="Cambria Math" panose="02040503050406030204" pitchFamily="18" charset="0"/>
                          </a:rPr>
                          <m:t>,</m:t>
                        </m:r>
                        <m:r>
                          <a:rPr lang="en-US" sz="2400" b="0" i="1" smtClean="0">
                            <a:solidFill>
                              <a:srgbClr val="7030A0"/>
                            </a:solidFill>
                            <a:latin typeface="Cambria Math" panose="02040503050406030204" pitchFamily="18" charset="0"/>
                          </a:rPr>
                          <m:t>𝑥</m:t>
                        </m:r>
                      </m:e>
                    </m:d>
                  </m:oMath>
                </a14:m>
                <a:endParaRPr lang="en-IL" sz="2400" dirty="0">
                  <a:solidFill>
                    <a:schemeClr val="tx1"/>
                  </a:solidFill>
                </a:endParaRPr>
              </a:p>
            </p:txBody>
          </p:sp>
        </mc:Choice>
        <mc:Fallback xmlns="">
          <p:sp>
            <p:nvSpPr>
              <p:cNvPr id="57" name="TextBox 56">
                <a:extLst>
                  <a:ext uri="{FF2B5EF4-FFF2-40B4-BE49-F238E27FC236}">
                    <a16:creationId xmlns:a16="http://schemas.microsoft.com/office/drawing/2014/main" id="{89B9B2FF-8E36-1FCF-0DCF-55ACCDCCE2C4}"/>
                  </a:ext>
                </a:extLst>
              </p:cNvPr>
              <p:cNvSpPr txBox="1">
                <a:spLocks noRot="1" noChangeAspect="1" noMove="1" noResize="1" noEditPoints="1" noAdjustHandles="1" noChangeArrowheads="1" noChangeShapeType="1" noTextEdit="1"/>
              </p:cNvSpPr>
              <p:nvPr/>
            </p:nvSpPr>
            <p:spPr>
              <a:xfrm>
                <a:off x="0" y="4234671"/>
                <a:ext cx="3720764" cy="2355838"/>
              </a:xfrm>
              <a:prstGeom prst="rect">
                <a:avLst/>
              </a:prstGeom>
              <a:blipFill>
                <a:blip r:embed="rId14"/>
                <a:stretch>
                  <a:fillRect l="-2730"/>
                </a:stretch>
              </a:blipFill>
            </p:spPr>
            <p:txBody>
              <a:bodyPr/>
              <a:lstStyle/>
              <a:p>
                <a:r>
                  <a:rPr lang="en-IL">
                    <a:noFill/>
                  </a:rPr>
                  <a:t> </a:t>
                </a:r>
              </a:p>
            </p:txBody>
          </p:sp>
        </mc:Fallback>
      </mc:AlternateContent>
      <p:sp>
        <p:nvSpPr>
          <p:cNvPr id="5" name="Rectangle 4">
            <a:extLst>
              <a:ext uri="{FF2B5EF4-FFF2-40B4-BE49-F238E27FC236}">
                <a16:creationId xmlns:a16="http://schemas.microsoft.com/office/drawing/2014/main" id="{6C0D0FE3-0681-A5BE-203B-05EA58BF4264}"/>
              </a:ext>
            </a:extLst>
          </p:cNvPr>
          <p:cNvSpPr/>
          <p:nvPr/>
        </p:nvSpPr>
        <p:spPr>
          <a:xfrm>
            <a:off x="771696" y="2334515"/>
            <a:ext cx="2226686" cy="178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800" dirty="0"/>
              <a:t>Challenger</a:t>
            </a:r>
            <a:endParaRPr lang="en-IL" dirty="0"/>
          </a:p>
        </p:txBody>
      </p:sp>
      <p:sp>
        <p:nvSpPr>
          <p:cNvPr id="3" name="Right Arrow 2">
            <a:extLst>
              <a:ext uri="{FF2B5EF4-FFF2-40B4-BE49-F238E27FC236}">
                <a16:creationId xmlns:a16="http://schemas.microsoft.com/office/drawing/2014/main" id="{7388EC06-1FEF-7C74-D884-832AAB29338B}"/>
              </a:ext>
            </a:extLst>
          </p:cNvPr>
          <p:cNvSpPr/>
          <p:nvPr/>
        </p:nvSpPr>
        <p:spPr>
          <a:xfrm rot="10800000">
            <a:off x="3152984" y="2790832"/>
            <a:ext cx="2400300" cy="2394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solidFill>
                <a:srgbClr val="FF0000"/>
              </a:solidFil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77B591F-0C3B-B15D-032A-631AA7491276}"/>
                  </a:ext>
                </a:extLst>
              </p:cNvPr>
              <p:cNvSpPr txBox="1"/>
              <p:nvPr/>
            </p:nvSpPr>
            <p:spPr>
              <a:xfrm>
                <a:off x="3467308" y="2335960"/>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𝑘</m:t>
                      </m:r>
                    </m:oMath>
                  </m:oMathPara>
                </a14:m>
                <a:endParaRPr lang="en-IL" sz="2800" dirty="0">
                  <a:solidFill>
                    <a:srgbClr val="7030A0"/>
                  </a:solidFill>
                </a:endParaRPr>
              </a:p>
            </p:txBody>
          </p:sp>
        </mc:Choice>
        <mc:Fallback xmlns="">
          <p:sp>
            <p:nvSpPr>
              <p:cNvPr id="4" name="TextBox 3">
                <a:extLst>
                  <a:ext uri="{FF2B5EF4-FFF2-40B4-BE49-F238E27FC236}">
                    <a16:creationId xmlns:a16="http://schemas.microsoft.com/office/drawing/2014/main" id="{877B591F-0C3B-B15D-032A-631AA7491276}"/>
                  </a:ext>
                </a:extLst>
              </p:cNvPr>
              <p:cNvSpPr txBox="1">
                <a:spLocks noRot="1" noChangeAspect="1" noMove="1" noResize="1" noEditPoints="1" noAdjustHandles="1" noChangeArrowheads="1" noChangeShapeType="1" noTextEdit="1"/>
              </p:cNvSpPr>
              <p:nvPr/>
            </p:nvSpPr>
            <p:spPr>
              <a:xfrm>
                <a:off x="3467308" y="2335960"/>
                <a:ext cx="1771651" cy="430887"/>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7099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1"/>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4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3"/>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44"/>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49"/>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50"/>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47"/>
                                        </p:tgtEl>
                                        <p:attrNameLst>
                                          <p:attrName>style.visibility</p:attrName>
                                        </p:attrNameLst>
                                      </p:cBhvr>
                                      <p:to>
                                        <p:strVal val="visible"/>
                                      </p:to>
                                    </p:set>
                                  </p:childTnLst>
                                </p:cTn>
                              </p:par>
                              <p:par>
                                <p:cTn id="48" presetID="1" presetClass="entr" presetSubtype="0" fill="hold" grpId="1" nodeType="withEffect">
                                  <p:stCondLst>
                                    <p:cond delay="0"/>
                                  </p:stCondLst>
                                  <p:childTnLst>
                                    <p:set>
                                      <p:cBhvr>
                                        <p:cTn id="49" dur="1" fill="hold">
                                          <p:stCondLst>
                                            <p:cond delay="0"/>
                                          </p:stCondLst>
                                        </p:cTn>
                                        <p:tgtEl>
                                          <p:spTgt spid="46"/>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51"/>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52"/>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53"/>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29" grpId="0" animBg="1"/>
      <p:bldP spid="30" grpId="0" animBg="1"/>
      <p:bldP spid="33" grpId="0"/>
      <p:bldP spid="34" grpId="0"/>
      <p:bldP spid="37" grpId="0"/>
      <p:bldP spid="38" grpId="0"/>
      <p:bldP spid="41" grpId="0" animBg="1"/>
      <p:bldP spid="46" grpId="0"/>
      <p:bldP spid="46" grpId="1"/>
      <p:bldP spid="47" grpId="0"/>
      <p:bldP spid="51" grpId="0"/>
      <p:bldP spid="52" grpId="0"/>
      <p:bldP spid="53" grpId="0"/>
      <p:bldP spid="57" grpId="0"/>
    </p:bldLst>
  </p:timing>
  <p:extLst>
    <p:ext uri="{6950BFC3-D8DA-4A85-94F7-54DA5524770B}">
      <p188:commentRel xmlns:p188="http://schemas.microsoft.com/office/powerpoint/2018/8/main" r:id="rId3"/>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3BDC-08EF-DBF4-4B50-77ABACE6CCD2}"/>
              </a:ext>
            </a:extLst>
          </p:cNvPr>
          <p:cNvSpPr>
            <a:spLocks noGrp="1"/>
          </p:cNvSpPr>
          <p:nvPr>
            <p:ph type="title"/>
          </p:nvPr>
        </p:nvSpPr>
        <p:spPr/>
        <p:txBody>
          <a:bodyPr/>
          <a:lstStyle/>
          <a:p>
            <a:r>
              <a:rPr lang="en-IL" dirty="0"/>
              <a:t>Applications of UPO</a:t>
            </a:r>
          </a:p>
        </p:txBody>
      </p:sp>
      <p:sp>
        <p:nvSpPr>
          <p:cNvPr id="3" name="Text Placeholder 2">
            <a:extLst>
              <a:ext uri="{FF2B5EF4-FFF2-40B4-BE49-F238E27FC236}">
                <a16:creationId xmlns:a16="http://schemas.microsoft.com/office/drawing/2014/main" id="{F30D11FB-720B-9428-71C5-2D30A9199CD9}"/>
              </a:ext>
            </a:extLst>
          </p:cNvPr>
          <p:cNvSpPr>
            <a:spLocks noGrp="1"/>
          </p:cNvSpPr>
          <p:nvPr>
            <p:ph type="body" idx="1"/>
          </p:nvPr>
        </p:nvSpPr>
        <p:spPr/>
        <p:txBody>
          <a:bodyPr/>
          <a:lstStyle/>
          <a:p>
            <a:endParaRPr lang="en-IL"/>
          </a:p>
        </p:txBody>
      </p:sp>
    </p:spTree>
    <p:extLst>
      <p:ext uri="{BB962C8B-B14F-4D97-AF65-F5344CB8AC3E}">
        <p14:creationId xmlns:p14="http://schemas.microsoft.com/office/powerpoint/2010/main" val="470804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C6C131C-7D14-4F49-A9DF-0B1303D73214}"/>
              </a:ext>
            </a:extLst>
          </p:cNvPr>
          <p:cNvPicPr>
            <a:picLocks noGrp="1" noChangeAspect="1"/>
          </p:cNvPicPr>
          <p:nvPr>
            <p:ph idx="1"/>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949268" y="2084892"/>
            <a:ext cx="2586520" cy="1724347"/>
          </a:xfrm>
        </p:spPr>
      </p:pic>
      <p:pic>
        <p:nvPicPr>
          <p:cNvPr id="7" name="Picture 6">
            <a:extLst>
              <a:ext uri="{FF2B5EF4-FFF2-40B4-BE49-F238E27FC236}">
                <a16:creationId xmlns:a16="http://schemas.microsoft.com/office/drawing/2014/main" id="{8E2820E2-9ADE-4EBC-8879-CFFA0567359E}"/>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421846" y="2934185"/>
            <a:ext cx="1679304" cy="1536809"/>
          </a:xfrm>
          <a:prstGeom prst="rect">
            <a:avLst/>
          </a:prstGeom>
        </p:spPr>
      </p:pic>
      <p:sp>
        <p:nvSpPr>
          <p:cNvPr id="8" name="TextBox 7">
            <a:extLst>
              <a:ext uri="{FF2B5EF4-FFF2-40B4-BE49-F238E27FC236}">
                <a16:creationId xmlns:a16="http://schemas.microsoft.com/office/drawing/2014/main" id="{F1F12C20-99B4-427E-A3E8-89871DDB69B7}"/>
              </a:ext>
            </a:extLst>
          </p:cNvPr>
          <p:cNvSpPr txBox="1"/>
          <p:nvPr/>
        </p:nvSpPr>
        <p:spPr>
          <a:xfrm>
            <a:off x="5512162" y="3171508"/>
            <a:ext cx="1541201" cy="707886"/>
          </a:xfrm>
          <a:prstGeom prst="rect">
            <a:avLst/>
          </a:prstGeom>
          <a:noFill/>
        </p:spPr>
        <p:txBody>
          <a:bodyPr wrap="square" rtlCol="1">
            <a:spAutoFit/>
          </a:bodyPr>
          <a:lstStyle/>
          <a:p>
            <a:pPr algn="ctr"/>
            <a:r>
              <a:rPr lang="en-IL" sz="2000" dirty="0"/>
              <a:t>Quantum Computer</a:t>
            </a:r>
            <a:endParaRPr lang="he-IL" sz="2000" dirty="0"/>
          </a:p>
        </p:txBody>
      </p:sp>
      <p:pic>
        <p:nvPicPr>
          <p:cNvPr id="13" name="Picture 12">
            <a:extLst>
              <a:ext uri="{FF2B5EF4-FFF2-40B4-BE49-F238E27FC236}">
                <a16:creationId xmlns:a16="http://schemas.microsoft.com/office/drawing/2014/main" id="{3C32EB59-0F55-48B4-B8F7-9DCDA09E5776}"/>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7908766" y="2253208"/>
            <a:ext cx="1679304" cy="1387714"/>
          </a:xfrm>
          <a:prstGeom prst="rect">
            <a:avLst/>
          </a:prstGeom>
        </p:spPr>
      </p:pic>
      <p:sp>
        <p:nvSpPr>
          <p:cNvPr id="15" name="TextBox 14">
            <a:extLst>
              <a:ext uri="{FF2B5EF4-FFF2-40B4-BE49-F238E27FC236}">
                <a16:creationId xmlns:a16="http://schemas.microsoft.com/office/drawing/2014/main" id="{FAAE586C-E5ED-4884-B5E8-3818E6445224}"/>
              </a:ext>
            </a:extLst>
          </p:cNvPr>
          <p:cNvSpPr txBox="1"/>
          <p:nvPr/>
        </p:nvSpPr>
        <p:spPr>
          <a:xfrm>
            <a:off x="81481" y="2325123"/>
            <a:ext cx="2136618" cy="1692771"/>
          </a:xfrm>
          <a:prstGeom prst="rect">
            <a:avLst/>
          </a:prstGeom>
          <a:noFill/>
        </p:spPr>
        <p:txBody>
          <a:bodyPr wrap="square" rtlCol="1">
            <a:spAutoFit/>
          </a:bodyPr>
          <a:lstStyle/>
          <a:p>
            <a:r>
              <a:rPr lang="en-IL" sz="2800" dirty="0"/>
              <a:t>Quantum Orange </a:t>
            </a:r>
          </a:p>
          <a:p>
            <a:r>
              <a:rPr lang="en-IL" sz="2400" dirty="0"/>
              <a:t>No Cloning theorem</a:t>
            </a:r>
            <a:r>
              <a:rPr lang="en-IL" sz="2400" dirty="0">
                <a:ea typeface="+mn-lt"/>
                <a:cs typeface="+mn-lt"/>
              </a:rPr>
              <a:t>.</a:t>
            </a:r>
            <a:r>
              <a:rPr lang="en-IL" sz="2400" dirty="0"/>
              <a:t> </a:t>
            </a:r>
            <a:endParaRPr lang="he-IL" sz="2400" dirty="0"/>
          </a:p>
        </p:txBody>
      </p:sp>
      <p:sp>
        <p:nvSpPr>
          <p:cNvPr id="17" name="TextBox 16">
            <a:extLst>
              <a:ext uri="{FF2B5EF4-FFF2-40B4-BE49-F238E27FC236}">
                <a16:creationId xmlns:a16="http://schemas.microsoft.com/office/drawing/2014/main" id="{853DBA7B-46E2-4D34-A272-96FF6309E923}"/>
              </a:ext>
            </a:extLst>
          </p:cNvPr>
          <p:cNvSpPr txBox="1"/>
          <p:nvPr/>
        </p:nvSpPr>
        <p:spPr>
          <a:xfrm>
            <a:off x="9420448" y="2325123"/>
            <a:ext cx="2771552" cy="2616101"/>
          </a:xfrm>
          <a:prstGeom prst="rect">
            <a:avLst/>
          </a:prstGeom>
          <a:noFill/>
        </p:spPr>
        <p:txBody>
          <a:bodyPr wrap="square" rtlCol="1">
            <a:spAutoFit/>
          </a:bodyPr>
          <a:lstStyle/>
          <a:p>
            <a:pPr algn="ctr"/>
            <a:r>
              <a:rPr lang="en-IL" sz="2800" dirty="0"/>
              <a:t>Crypto primitives </a:t>
            </a:r>
          </a:p>
          <a:p>
            <a:pPr algn="ctr"/>
            <a:r>
              <a:rPr lang="en-IL" sz="2400" dirty="0"/>
              <a:t>Unforgeable money, copy-protected program</a:t>
            </a:r>
          </a:p>
          <a:p>
            <a:pPr algn="ctr"/>
            <a:r>
              <a:rPr lang="en-GB" dirty="0"/>
              <a:t>[Wie83,..,Aar09,AC02,Zha21, AL21,CLLZ21,etc..]</a:t>
            </a:r>
            <a:r>
              <a:rPr lang="en-IL" dirty="0"/>
              <a:t> </a:t>
            </a:r>
            <a:endParaRPr lang="he-IL" dirty="0"/>
          </a:p>
        </p:txBody>
      </p:sp>
      <p:sp>
        <p:nvSpPr>
          <p:cNvPr id="4" name="TextBox 3">
            <a:extLst>
              <a:ext uri="{FF2B5EF4-FFF2-40B4-BE49-F238E27FC236}">
                <a16:creationId xmlns:a16="http://schemas.microsoft.com/office/drawing/2014/main" id="{171F7200-B04D-6C30-A312-7D80673B854F}"/>
              </a:ext>
            </a:extLst>
          </p:cNvPr>
          <p:cNvSpPr txBox="1"/>
          <p:nvPr/>
        </p:nvSpPr>
        <p:spPr>
          <a:xfrm>
            <a:off x="2543175" y="114914"/>
            <a:ext cx="6680714" cy="769441"/>
          </a:xfrm>
          <a:prstGeom prst="rect">
            <a:avLst/>
          </a:prstGeom>
          <a:noFill/>
        </p:spPr>
        <p:txBody>
          <a:bodyPr wrap="square">
            <a:spAutoFit/>
          </a:bodyPr>
          <a:lstStyle/>
          <a:p>
            <a:pPr algn="ctr"/>
            <a:r>
              <a:rPr lang="en-IL" sz="4400" dirty="0"/>
              <a:t>Quantum Cryptography</a:t>
            </a:r>
          </a:p>
        </p:txBody>
      </p:sp>
      <p:sp>
        <p:nvSpPr>
          <p:cNvPr id="6" name="Arrow: Right 5">
            <a:extLst>
              <a:ext uri="{FF2B5EF4-FFF2-40B4-BE49-F238E27FC236}">
                <a16:creationId xmlns:a16="http://schemas.microsoft.com/office/drawing/2014/main" id="{09DFDEEC-9386-49FC-B06E-66277E958087}"/>
              </a:ext>
            </a:extLst>
          </p:cNvPr>
          <p:cNvSpPr/>
          <p:nvPr/>
        </p:nvSpPr>
        <p:spPr>
          <a:xfrm>
            <a:off x="4633640" y="2805932"/>
            <a:ext cx="3425165" cy="349479"/>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 name="Picture 1" descr="A computer monitor with a keyboard&#10;&#10;Description automatically generated">
            <a:extLst>
              <a:ext uri="{FF2B5EF4-FFF2-40B4-BE49-F238E27FC236}">
                <a16:creationId xmlns:a16="http://schemas.microsoft.com/office/drawing/2014/main" id="{61C9AFE3-4C26-87F0-3962-C573768B3186}"/>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10438480" y="4943935"/>
            <a:ext cx="1033463" cy="1033463"/>
          </a:xfrm>
          <a:prstGeom prst="rect">
            <a:avLst/>
          </a:prstGeom>
        </p:spPr>
      </p:pic>
      <p:sp>
        <p:nvSpPr>
          <p:cNvPr id="3" name="TextBox 2">
            <a:extLst>
              <a:ext uri="{FF2B5EF4-FFF2-40B4-BE49-F238E27FC236}">
                <a16:creationId xmlns:a16="http://schemas.microsoft.com/office/drawing/2014/main" id="{CBE04481-BF88-D3DC-9101-48491CDE19BF}"/>
              </a:ext>
            </a:extLst>
          </p:cNvPr>
          <p:cNvSpPr txBox="1"/>
          <p:nvPr/>
        </p:nvSpPr>
        <p:spPr>
          <a:xfrm>
            <a:off x="10046949" y="6060247"/>
            <a:ext cx="1816523" cy="830997"/>
          </a:xfrm>
          <a:prstGeom prst="rect">
            <a:avLst/>
          </a:prstGeom>
          <a:noFill/>
        </p:spPr>
        <p:txBody>
          <a:bodyPr wrap="none" rtlCol="0">
            <a:spAutoFit/>
          </a:bodyPr>
          <a:lstStyle/>
          <a:p>
            <a:r>
              <a:rPr lang="en-IL" sz="2400" dirty="0"/>
              <a:t>Classically </a:t>
            </a:r>
          </a:p>
          <a:p>
            <a:r>
              <a:rPr lang="en-IL" sz="2400" dirty="0"/>
              <a:t>not possible</a:t>
            </a:r>
          </a:p>
        </p:txBody>
      </p:sp>
      <p:sp>
        <p:nvSpPr>
          <p:cNvPr id="10" name="TextBox 9">
            <a:extLst>
              <a:ext uri="{FF2B5EF4-FFF2-40B4-BE49-F238E27FC236}">
                <a16:creationId xmlns:a16="http://schemas.microsoft.com/office/drawing/2014/main" id="{658C28FA-F878-B3C6-07C3-7B16619471A5}"/>
              </a:ext>
            </a:extLst>
          </p:cNvPr>
          <p:cNvSpPr txBox="1"/>
          <p:nvPr/>
        </p:nvSpPr>
        <p:spPr>
          <a:xfrm>
            <a:off x="2414677" y="114913"/>
            <a:ext cx="3049699" cy="769441"/>
          </a:xfrm>
          <a:prstGeom prst="rect">
            <a:avLst/>
          </a:prstGeom>
          <a:solidFill>
            <a:schemeClr val="bg1"/>
          </a:solidFill>
        </p:spPr>
        <p:txBody>
          <a:bodyPr wrap="square">
            <a:spAutoFit/>
          </a:bodyPr>
          <a:lstStyle/>
          <a:p>
            <a:pPr algn="r"/>
            <a:r>
              <a:rPr lang="en-IL" sz="4400" dirty="0"/>
              <a:t>Unclonable</a:t>
            </a:r>
          </a:p>
        </p:txBody>
      </p:sp>
    </p:spTree>
    <p:extLst>
      <p:ext uri="{BB962C8B-B14F-4D97-AF65-F5344CB8AC3E}">
        <p14:creationId xmlns:p14="http://schemas.microsoft.com/office/powerpoint/2010/main" val="453204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Lst>
  </p:timing>
  <p:extLst>
    <p:ext uri="{6950BFC3-D8DA-4A85-94F7-54DA5524770B}">
      <p188:commentRel xmlns:p188="http://schemas.microsoft.com/office/powerpoint/2018/8/main" r:id="rId3"/>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0951C-4F29-59F3-DF12-D4C6EE317F86}"/>
              </a:ext>
            </a:extLst>
          </p:cNvPr>
          <p:cNvSpPr>
            <a:spLocks noGrp="1"/>
          </p:cNvSpPr>
          <p:nvPr>
            <p:ph type="title"/>
          </p:nvPr>
        </p:nvSpPr>
        <p:spPr>
          <a:xfrm>
            <a:off x="838200" y="18255"/>
            <a:ext cx="10515600" cy="1325563"/>
          </a:xfrm>
        </p:spPr>
        <p:txBody>
          <a:bodyPr>
            <a:normAutofit/>
          </a:bodyPr>
          <a:lstStyle/>
          <a:p>
            <a:pPr algn="ctr"/>
            <a:r>
              <a:rPr lang="en-IL" sz="4400" dirty="0"/>
              <a:t>Puncturable function classes.</a:t>
            </a:r>
            <a:endParaRPr lang="en-IL" sz="3200"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F52D7E1-38AD-23B7-5CB3-C24C397EBB37}"/>
                  </a:ext>
                </a:extLst>
              </p:cNvPr>
              <p:cNvSpPr txBox="1"/>
              <p:nvPr/>
            </p:nvSpPr>
            <p:spPr>
              <a:xfrm>
                <a:off x="1571624" y="1477048"/>
                <a:ext cx="8829675" cy="2364943"/>
              </a:xfrm>
              <a:prstGeom prst="rect">
                <a:avLst/>
              </a:prstGeom>
              <a:noFill/>
            </p:spPr>
            <p:txBody>
              <a:bodyPr wrap="square">
                <a:spAutoFit/>
              </a:bodyPr>
              <a:lstStyle/>
              <a:p>
                <a14:m>
                  <m:oMath xmlns:m="http://schemas.openxmlformats.org/officeDocument/2006/math">
                    <m:sSub>
                      <m:sSubPr>
                        <m:ctrlPr>
                          <a:rPr lang="en-US" sz="2800" b="0" i="1" dirty="0" smtClean="0">
                            <a:latin typeface="Cambria Math" panose="02040503050406030204" pitchFamily="18" charset="0"/>
                          </a:rPr>
                        </m:ctrlPr>
                      </m:sSubPr>
                      <m:e>
                        <m:d>
                          <m:dPr>
                            <m:begChr m:val="{"/>
                            <m:endChr m:val="}"/>
                            <m:ctrlPr>
                              <a:rPr lang="en-US" sz="2800" b="0" i="1" dirty="0" smtClean="0">
                                <a:latin typeface="Cambria Math" panose="02040503050406030204" pitchFamily="18" charset="0"/>
                              </a:rPr>
                            </m:ctrlPr>
                          </m:dPr>
                          <m:e>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𝐶</m:t>
                                </m:r>
                              </m:e>
                              <m:sub>
                                <m:r>
                                  <a:rPr lang="en-US" sz="2800" b="0" i="1" dirty="0" smtClean="0">
                                    <a:latin typeface="Cambria Math" panose="02040503050406030204" pitchFamily="18" charset="0"/>
                                  </a:rPr>
                                  <m:t>𝑘</m:t>
                                </m:r>
                              </m:sub>
                            </m:sSub>
                          </m:e>
                        </m:d>
                      </m:e>
                      <m:sub>
                        <m:r>
                          <a:rPr lang="en-US" sz="2800" b="0" i="1" dirty="0" smtClean="0">
                            <a:latin typeface="Cambria Math" panose="02040503050406030204" pitchFamily="18" charset="0"/>
                          </a:rPr>
                          <m:t>𝑘</m:t>
                        </m:r>
                        <m:r>
                          <a:rPr lang="en-US" sz="2800" b="0" i="1" dirty="0" smtClean="0">
                            <a:latin typeface="Cambria Math" panose="02040503050406030204" pitchFamily="18" charset="0"/>
                          </a:rPr>
                          <m:t>∈</m:t>
                        </m:r>
                        <m:r>
                          <a:rPr lang="en-US" sz="2800" b="0" i="1" dirty="0" smtClean="0">
                            <a:latin typeface="Cambria Math" panose="02040503050406030204" pitchFamily="18" charset="0"/>
                          </a:rPr>
                          <m:t>𝐾</m:t>
                        </m:r>
                      </m:sub>
                    </m:sSub>
                    <m:r>
                      <a:rPr lang="en-GB" sz="2800" i="1" dirty="0" smtClean="0">
                        <a:latin typeface="Cambria Math" panose="02040503050406030204" pitchFamily="18" charset="0"/>
                      </a:rPr>
                      <m:t>:</m:t>
                    </m:r>
                  </m:oMath>
                </a14:m>
                <a:r>
                  <a:rPr lang="en-GB" sz="2800" dirty="0"/>
                  <a:t> class of functionalities with long outputs.</a:t>
                </a:r>
              </a:p>
              <a:p>
                <a:endParaRPr lang="en-GB" sz="2800" dirty="0"/>
              </a:p>
              <a:p>
                <a:r>
                  <a:rPr lang="en-GB" sz="2800" dirty="0"/>
                  <a:t>For </a:t>
                </a:r>
                <a14:m>
                  <m:oMath xmlns:m="http://schemas.openxmlformats.org/officeDocument/2006/math">
                    <m:r>
                      <m:rPr>
                        <m:sty m:val="p"/>
                      </m:rPr>
                      <a:rPr lang="en-US" sz="2800" b="0" i="0" smtClean="0">
                        <a:latin typeface="Cambria Math" panose="02040503050406030204" pitchFamily="18" charset="0"/>
                      </a:rPr>
                      <m:t>k</m:t>
                    </m:r>
                    <m:r>
                      <a:rPr lang="en-US" sz="2800" b="0" i="1" smtClean="0">
                        <a:latin typeface="Cambria Math" panose="02040503050406030204" pitchFamily="18" charset="0"/>
                      </a:rPr>
                      <m:t>∈</m:t>
                    </m:r>
                    <m:r>
                      <a:rPr lang="en-US" sz="2800" b="0" i="1" smtClean="0">
                        <a:latin typeface="Cambria Math" panose="02040503050406030204" pitchFamily="18" charset="0"/>
                      </a:rPr>
                      <m:t>𝐾</m:t>
                    </m:r>
                  </m:oMath>
                </a14:m>
                <a:r>
                  <a:rPr lang="en-GB" sz="2800" dirty="0"/>
                  <a:t>, </a:t>
                </a:r>
                <a14:m>
                  <m:oMath xmlns:m="http://schemas.openxmlformats.org/officeDocument/2006/math">
                    <m:r>
                      <m:rPr>
                        <m:sty m:val="p"/>
                      </m:rPr>
                      <a:rPr lang="en-GB" sz="2800" i="0" dirty="0" smtClean="0">
                        <a:latin typeface="Cambria Math" panose="02040503050406030204" pitchFamily="18" charset="0"/>
                      </a:rPr>
                      <m:t>Puncture</m:t>
                    </m:r>
                    <m:r>
                      <a:rPr lang="en-GB" sz="2800" i="0" dirty="0" smtClean="0">
                        <a:latin typeface="Cambria Math" panose="02040503050406030204" pitchFamily="18" charset="0"/>
                      </a:rPr>
                      <m:t> (</m:t>
                    </m:r>
                    <m:r>
                      <m:rPr>
                        <m:sty m:val="p"/>
                      </m:rPr>
                      <a:rPr lang="en-US" sz="2800" b="0" i="0" dirty="0" smtClean="0">
                        <a:latin typeface="Cambria Math" panose="02040503050406030204" pitchFamily="18" charset="0"/>
                      </a:rPr>
                      <m:t>k</m:t>
                    </m:r>
                    <m:r>
                      <a:rPr lang="en-GB" sz="2800" i="0" dirty="0" smtClean="0">
                        <a:latin typeface="Cambria Math" panose="02040503050406030204" pitchFamily="18" charset="0"/>
                      </a:rPr>
                      <m:t>, </m:t>
                    </m:r>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𝑥</m:t>
                        </m:r>
                      </m:e>
                      <m:sub>
                        <m:r>
                          <m:rPr>
                            <m:sty m:val="p"/>
                          </m:rPr>
                          <a:rPr lang="en-US" sz="2800" b="0" i="0" dirty="0" smtClean="0">
                            <a:latin typeface="Cambria Math" panose="02040503050406030204" pitchFamily="18" charset="0"/>
                          </a:rPr>
                          <m:t>B</m:t>
                        </m:r>
                      </m:sub>
                    </m:sSub>
                    <m:r>
                      <a:rPr lang="en-GB" sz="2800" i="0" dirty="0">
                        <a:latin typeface="Cambria Math" panose="02040503050406030204" pitchFamily="18" charset="0"/>
                      </a:rPr>
                      <m:t>, </m:t>
                    </m:r>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𝑥</m:t>
                        </m:r>
                      </m:e>
                      <m:sub>
                        <m:r>
                          <m:rPr>
                            <m:sty m:val="p"/>
                          </m:rPr>
                          <a:rPr lang="en-US" sz="2800" b="0" i="0" dirty="0" smtClean="0">
                            <a:latin typeface="Cambria Math" panose="02040503050406030204" pitchFamily="18" charset="0"/>
                          </a:rPr>
                          <m:t>C</m:t>
                        </m:r>
                      </m:sub>
                    </m:sSub>
                    <m:r>
                      <a:rPr lang="en-GB" sz="2800" i="0" dirty="0">
                        <a:latin typeface="Cambria Math" panose="02040503050406030204" pitchFamily="18" charset="0"/>
                      </a:rPr>
                      <m:t>))</m:t>
                    </m:r>
                    <m:r>
                      <a:rPr lang="en-US" sz="2800" b="0" i="1" dirty="0" smtClean="0">
                        <a:latin typeface="Cambria Math" panose="02040503050406030204" pitchFamily="18" charset="0"/>
                      </a:rPr>
                      <m:t>→</m:t>
                    </m:r>
                    <m:sSub>
                      <m:sSubPr>
                        <m:ctrlPr>
                          <a:rPr lang="en-US" sz="2800" b="0" i="1" dirty="0" smtClean="0">
                            <a:latin typeface="Cambria Math" panose="02040503050406030204" pitchFamily="18" charset="0"/>
                          </a:rPr>
                        </m:ctrlPr>
                      </m:sSubPr>
                      <m:e>
                        <m:r>
                          <m:rPr>
                            <m:sty m:val="p"/>
                          </m:rPr>
                          <a:rPr lang="en-US" sz="2800" b="0" i="0" dirty="0" smtClean="0">
                            <a:latin typeface="Cambria Math" panose="02040503050406030204" pitchFamily="18" charset="0"/>
                          </a:rPr>
                          <m:t>g</m:t>
                        </m:r>
                      </m:e>
                      <m:sub>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𝑥</m:t>
                            </m:r>
                          </m:e>
                          <m:sub>
                            <m:r>
                              <m:rPr>
                                <m:sty m:val="p"/>
                              </m:rPr>
                              <a:rPr lang="en-US" sz="2800" b="0" i="0" dirty="0" smtClean="0">
                                <a:latin typeface="Cambria Math" panose="02040503050406030204" pitchFamily="18" charset="0"/>
                              </a:rPr>
                              <m:t>B</m:t>
                            </m:r>
                          </m:sub>
                        </m:sSub>
                        <m:r>
                          <a:rPr lang="en-US" sz="2800" b="0" i="0" dirty="0" smtClean="0">
                            <a:latin typeface="Cambria Math" panose="02040503050406030204" pitchFamily="18" charset="0"/>
                          </a:rPr>
                          <m:t>,</m:t>
                        </m:r>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𝑥</m:t>
                            </m:r>
                          </m:e>
                          <m:sub>
                            <m:r>
                              <m:rPr>
                                <m:sty m:val="p"/>
                              </m:rPr>
                              <a:rPr lang="en-US" sz="2800" b="0" i="0" dirty="0" smtClean="0">
                                <a:latin typeface="Cambria Math" panose="02040503050406030204" pitchFamily="18" charset="0"/>
                              </a:rPr>
                              <m:t>C</m:t>
                            </m:r>
                          </m:sub>
                        </m:sSub>
                      </m:sub>
                    </m:sSub>
                  </m:oMath>
                </a14:m>
                <a:r>
                  <a:rPr lang="en-IL" sz="2800" dirty="0"/>
                  <a:t>.</a:t>
                </a:r>
              </a:p>
              <a:p>
                <a:endParaRPr lang="en-IL" sz="2800" dirty="0"/>
              </a:p>
              <a:p>
                <a:r>
                  <a:rPr lang="en-IL" sz="2800" dirty="0">
                    <a:solidFill>
                      <a:srgbClr val="7030A0"/>
                    </a:solidFill>
                  </a:rPr>
                  <a:t>Correctness:</a:t>
                </a:r>
                <a:r>
                  <a:rPr lang="en-IL" sz="2800" dirty="0"/>
                  <a:t> </a:t>
                </a:r>
                <a14:m>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g</m:t>
                        </m:r>
                      </m:e>
                      <m: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𝐵</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𝐶</m:t>
                            </m:r>
                          </m:sub>
                        </m:sSub>
                      </m:sub>
                    </m:sSub>
                    <m:d>
                      <m:dPr>
                        <m:ctrlPr>
                          <a:rPr lang="en-US" sz="2800" b="0" i="1" smtClean="0">
                            <a:latin typeface="Cambria Math" panose="02040503050406030204" pitchFamily="18" charset="0"/>
                          </a:rPr>
                        </m:ctrlPr>
                      </m:dPr>
                      <m:e>
                        <m:r>
                          <m:rPr>
                            <m:sty m:val="p"/>
                          </m:rPr>
                          <a:rPr lang="en-US" sz="2800" b="0" i="0" smtClean="0">
                            <a:latin typeface="Cambria Math" panose="02040503050406030204" pitchFamily="18" charset="0"/>
                          </a:rPr>
                          <m:t>x</m:t>
                        </m:r>
                      </m:e>
                    </m:d>
                    <m:r>
                      <a:rPr lang="en-US" sz="2800" b="0" i="0" smtClean="0">
                        <a:latin typeface="Cambria Math" panose="02040503050406030204" pitchFamily="18" charset="0"/>
                      </a:rPr>
                      <m:t>=</m:t>
                    </m:r>
                  </m:oMath>
                </a14:m>
                <a:endParaRPr lang="en-IL" sz="2800" dirty="0"/>
              </a:p>
            </p:txBody>
          </p:sp>
        </mc:Choice>
        <mc:Fallback xmlns="">
          <p:sp>
            <p:nvSpPr>
              <p:cNvPr id="4" name="TextBox 3">
                <a:extLst>
                  <a:ext uri="{FF2B5EF4-FFF2-40B4-BE49-F238E27FC236}">
                    <a16:creationId xmlns:a16="http://schemas.microsoft.com/office/drawing/2014/main" id="{9F52D7E1-38AD-23B7-5CB3-C24C397EBB37}"/>
                  </a:ext>
                </a:extLst>
              </p:cNvPr>
              <p:cNvSpPr txBox="1">
                <a:spLocks noRot="1" noChangeAspect="1" noMove="1" noResize="1" noEditPoints="1" noAdjustHandles="1" noChangeArrowheads="1" noChangeShapeType="1" noTextEdit="1"/>
              </p:cNvSpPr>
              <p:nvPr/>
            </p:nvSpPr>
            <p:spPr>
              <a:xfrm>
                <a:off x="1571624" y="1477048"/>
                <a:ext cx="8829675" cy="2364943"/>
              </a:xfrm>
              <a:prstGeom prst="rect">
                <a:avLst/>
              </a:prstGeom>
              <a:blipFill>
                <a:blip r:embed="rId3"/>
                <a:stretch>
                  <a:fillRect l="-1450" t="-2320" b="-3351"/>
                </a:stretch>
              </a:blipFill>
            </p:spPr>
            <p:txBody>
              <a:bodyPr/>
              <a:lstStyle/>
              <a:p>
                <a:r>
                  <a:rPr lang="en-US">
                    <a:noFill/>
                  </a:rPr>
                  <a:t> </a:t>
                </a:r>
              </a:p>
            </p:txBody>
          </p:sp>
        </mc:Fallback>
      </mc:AlternateContent>
      <p:sp>
        <p:nvSpPr>
          <p:cNvPr id="6" name="Right Brace 5">
            <a:extLst>
              <a:ext uri="{FF2B5EF4-FFF2-40B4-BE49-F238E27FC236}">
                <a16:creationId xmlns:a16="http://schemas.microsoft.com/office/drawing/2014/main" id="{A297F3D8-E7D7-EB71-5EFF-8E9BC864A47A}"/>
              </a:ext>
            </a:extLst>
          </p:cNvPr>
          <p:cNvSpPr/>
          <p:nvPr/>
        </p:nvSpPr>
        <p:spPr>
          <a:xfrm rot="10800000">
            <a:off x="5499066" y="2971787"/>
            <a:ext cx="273083" cy="1252536"/>
          </a:xfrm>
          <a:prstGeom prst="rightBrace">
            <a:avLst>
              <a:gd name="adj1" fmla="val 72676"/>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Impact" panose="020B0806030902050204"/>
              <a:ea typeface="+mn-ea"/>
              <a:cs typeface="+mn-cs"/>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31675C6-F130-6E37-170A-C5232D2857AC}"/>
                  </a:ext>
                </a:extLst>
              </p:cNvPr>
              <p:cNvSpPr txBox="1"/>
              <p:nvPr/>
            </p:nvSpPr>
            <p:spPr>
              <a:xfrm>
                <a:off x="5453036" y="3121001"/>
                <a:ext cx="4251343" cy="9541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𝐶</m:t>
                          </m:r>
                        </m:e>
                        <m:sub>
                          <m:r>
                            <a:rPr lang="en-US" sz="2800" b="0" i="1" smtClean="0">
                              <a:latin typeface="Cambria Math" panose="02040503050406030204" pitchFamily="18" charset="0"/>
                            </a:rPr>
                            <m:t>𝑘</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  </m:t>
                      </m:r>
                      <m:r>
                        <a:rPr lang="en-US" sz="2800" b="0" i="1" smtClean="0">
                          <a:latin typeface="Cambria Math" panose="02040503050406030204" pitchFamily="18" charset="0"/>
                        </a:rPr>
                        <m:t>𝑥</m:t>
                      </m:r>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𝐵</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𝐶</m:t>
                              </m:r>
                            </m:sub>
                          </m:sSub>
                        </m:e>
                      </m:d>
                    </m:oMath>
                  </m:oMathPara>
                </a14:m>
                <a:endParaRPr lang="en-US" sz="2800" b="0" dirty="0"/>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𝑥</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𝐵</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𝐶</m:t>
                          </m:r>
                        </m:sub>
                      </m:sSub>
                      <m:r>
                        <a:rPr lang="en-US" sz="2800" b="0" i="1" smtClean="0">
                          <a:latin typeface="Cambria Math" panose="02040503050406030204" pitchFamily="18" charset="0"/>
                        </a:rPr>
                        <m:t>}.</m:t>
                      </m:r>
                    </m:oMath>
                  </m:oMathPara>
                </a14:m>
                <a:endParaRPr lang="en-IL" sz="2800" dirty="0"/>
              </a:p>
            </p:txBody>
          </p:sp>
        </mc:Choice>
        <mc:Fallback xmlns="">
          <p:sp>
            <p:nvSpPr>
              <p:cNvPr id="7" name="TextBox 6">
                <a:extLst>
                  <a:ext uri="{FF2B5EF4-FFF2-40B4-BE49-F238E27FC236}">
                    <a16:creationId xmlns:a16="http://schemas.microsoft.com/office/drawing/2014/main" id="{B31675C6-F130-6E37-170A-C5232D2857AC}"/>
                  </a:ext>
                </a:extLst>
              </p:cNvPr>
              <p:cNvSpPr txBox="1">
                <a:spLocks noRot="1" noChangeAspect="1" noMove="1" noResize="1" noEditPoints="1" noAdjustHandles="1" noChangeArrowheads="1" noChangeShapeType="1" noTextEdit="1"/>
              </p:cNvSpPr>
              <p:nvPr/>
            </p:nvSpPr>
            <p:spPr>
              <a:xfrm>
                <a:off x="5453036" y="3121001"/>
                <a:ext cx="4251343" cy="95410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87296D0-BD12-F7D9-2331-3132B3B5D078}"/>
                  </a:ext>
                </a:extLst>
              </p:cNvPr>
              <p:cNvSpPr txBox="1"/>
              <p:nvPr/>
            </p:nvSpPr>
            <p:spPr>
              <a:xfrm>
                <a:off x="1616057" y="4417910"/>
                <a:ext cx="9737743" cy="993862"/>
              </a:xfrm>
              <a:prstGeom prst="rect">
                <a:avLst/>
              </a:prstGeom>
              <a:noFill/>
            </p:spPr>
            <p:txBody>
              <a:bodyPr wrap="square" rtlCol="0">
                <a:spAutoFit/>
              </a:bodyPr>
              <a:lstStyle/>
              <a:p>
                <a14:m>
                  <m:oMath xmlns:m="http://schemas.openxmlformats.org/officeDocument/2006/math">
                    <m:r>
                      <m:rPr>
                        <m:sty m:val="p"/>
                      </m:rPr>
                      <a:rPr lang="en-US" sz="2800" b="0" i="0" smtClean="0">
                        <a:solidFill>
                          <a:srgbClr val="7030A0"/>
                        </a:solidFill>
                        <a:latin typeface="Cambria Math" panose="02040503050406030204" pitchFamily="18" charset="0"/>
                      </a:rPr>
                      <m:t>Security</m:t>
                    </m:r>
                    <m:r>
                      <a:rPr lang="en-US" sz="2800" b="0" i="0" smtClean="0">
                        <a:solidFill>
                          <a:srgbClr val="7030A0"/>
                        </a:solidFill>
                        <a:latin typeface="Cambria Math" panose="02040503050406030204" pitchFamily="18" charset="0"/>
                      </a:rPr>
                      <m:t>:</m:t>
                    </m:r>
                  </m:oMath>
                </a14:m>
                <a:r>
                  <a:rPr lang="en-IL" sz="2800" dirty="0"/>
                  <a:t> Given </a:t>
                </a:r>
                <a14:m>
                  <m:oMath xmlns:m="http://schemas.openxmlformats.org/officeDocument/2006/math">
                    <m:sSub>
                      <m:sSubPr>
                        <m:ctrlPr>
                          <a:rPr lang="en-US" sz="2800" b="0" i="1" dirty="0" smtClean="0">
                            <a:latin typeface="Cambria Math" panose="02040503050406030204" pitchFamily="18" charset="0"/>
                          </a:rPr>
                        </m:ctrlPr>
                      </m:sSubPr>
                      <m:e>
                        <m:r>
                          <m:rPr>
                            <m:sty m:val="p"/>
                          </m:rPr>
                          <a:rPr lang="en-US" sz="2800" b="0" i="0" dirty="0" smtClean="0">
                            <a:latin typeface="Cambria Math" panose="02040503050406030204" pitchFamily="18" charset="0"/>
                          </a:rPr>
                          <m:t>g</m:t>
                        </m:r>
                      </m:e>
                      <m:sub>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𝑥</m:t>
                            </m:r>
                          </m:e>
                          <m:sub>
                            <m:r>
                              <m:rPr>
                                <m:sty m:val="p"/>
                              </m:rPr>
                              <a:rPr lang="en-US" sz="2800" b="0" i="0" dirty="0" smtClean="0">
                                <a:latin typeface="Cambria Math" panose="02040503050406030204" pitchFamily="18" charset="0"/>
                              </a:rPr>
                              <m:t>B</m:t>
                            </m:r>
                          </m:sub>
                        </m:sSub>
                        <m:r>
                          <a:rPr lang="en-US" sz="2800" b="0" i="0" dirty="0" smtClean="0">
                            <a:latin typeface="Cambria Math" panose="02040503050406030204" pitchFamily="18" charset="0"/>
                          </a:rPr>
                          <m:t>,</m:t>
                        </m:r>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𝑥</m:t>
                            </m:r>
                          </m:e>
                          <m:sub>
                            <m:r>
                              <m:rPr>
                                <m:sty m:val="p"/>
                              </m:rPr>
                              <a:rPr lang="en-US" sz="2800" b="0" i="0" dirty="0" smtClean="0">
                                <a:latin typeface="Cambria Math" panose="02040503050406030204" pitchFamily="18" charset="0"/>
                              </a:rPr>
                              <m:t>C</m:t>
                            </m:r>
                          </m:sub>
                        </m:sSub>
                      </m:sub>
                    </m:sSub>
                  </m:oMath>
                </a14:m>
                <a:r>
                  <a:rPr lang="en-IL" sz="2800" dirty="0"/>
                  <a:t> computationally hard to output </a:t>
                </a:r>
                <a14:m>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C</m:t>
                        </m:r>
                      </m:e>
                      <m:sub>
                        <m:r>
                          <m:rPr>
                            <m:sty m:val="p"/>
                          </m:rPr>
                          <a:rPr lang="en-US" sz="2800" b="0" i="0" smtClean="0">
                            <a:latin typeface="Cambria Math" panose="02040503050406030204" pitchFamily="18" charset="0"/>
                          </a:rPr>
                          <m:t>k</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𝐵</m:t>
                        </m:r>
                      </m:sub>
                    </m:sSub>
                    <m:r>
                      <a:rPr lang="en-US" sz="2800" b="0" i="1" smtClean="0">
                        <a:latin typeface="Cambria Math" panose="02040503050406030204" pitchFamily="18" charset="0"/>
                      </a:rPr>
                      <m:t>)</m:t>
                    </m:r>
                  </m:oMath>
                </a14:m>
                <a:r>
                  <a:rPr lang="en-IL" sz="2800" dirty="0"/>
                  <a:t> or </a:t>
                </a:r>
                <a14:m>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C</m:t>
                        </m:r>
                      </m:e>
                      <m:sub>
                        <m:r>
                          <m:rPr>
                            <m:sty m:val="p"/>
                          </m:rPr>
                          <a:rPr lang="en-US" sz="2800" b="0" i="0" smtClean="0">
                            <a:latin typeface="Cambria Math" panose="02040503050406030204" pitchFamily="18" charset="0"/>
                          </a:rPr>
                          <m:t>k</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𝐶</m:t>
                        </m:r>
                      </m:sub>
                    </m:sSub>
                    <m:r>
                      <a:rPr lang="en-US" sz="2800" b="0" i="1" smtClean="0">
                        <a:latin typeface="Cambria Math" panose="02040503050406030204" pitchFamily="18" charset="0"/>
                      </a:rPr>
                      <m:t>)</m:t>
                    </m:r>
                  </m:oMath>
                </a14:m>
                <a:r>
                  <a:rPr lang="en-IL" sz="2800" dirty="0"/>
                  <a:t>  for a randomly sampled </a:t>
                </a:r>
                <a14:m>
                  <m:oMath xmlns:m="http://schemas.openxmlformats.org/officeDocument/2006/math">
                    <m:r>
                      <m:rPr>
                        <m:sty m:val="p"/>
                      </m:rPr>
                      <a:rPr lang="en-US" sz="2800" dirty="0">
                        <a:latin typeface="Cambria Math" panose="02040503050406030204" pitchFamily="18" charset="0"/>
                      </a:rPr>
                      <m:t>k</m:t>
                    </m:r>
                  </m:oMath>
                </a14:m>
                <a:r>
                  <a:rPr lang="en-IL" sz="2800" dirty="0"/>
                  <a:t> and any </a:t>
                </a:r>
                <a14:m>
                  <m:oMath xmlns:m="http://schemas.openxmlformats.org/officeDocument/2006/math">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𝑥</m:t>
                        </m:r>
                      </m:e>
                      <m:sub>
                        <m:r>
                          <m:rPr>
                            <m:sty m:val="p"/>
                          </m:rPr>
                          <a:rPr lang="en-US" sz="2800" b="0" i="0" dirty="0" smtClean="0">
                            <a:latin typeface="Cambria Math" panose="02040503050406030204" pitchFamily="18" charset="0"/>
                          </a:rPr>
                          <m:t>B</m:t>
                        </m:r>
                      </m:sub>
                    </m:sSub>
                    <m:r>
                      <a:rPr lang="en-GB" sz="2800" i="0" dirty="0">
                        <a:latin typeface="Cambria Math" panose="02040503050406030204" pitchFamily="18" charset="0"/>
                      </a:rPr>
                      <m:t>, </m:t>
                    </m:r>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𝑥</m:t>
                        </m:r>
                      </m:e>
                      <m:sub>
                        <m:r>
                          <m:rPr>
                            <m:sty m:val="p"/>
                          </m:rPr>
                          <a:rPr lang="en-US" sz="2800" b="0" i="0" dirty="0" smtClean="0">
                            <a:latin typeface="Cambria Math" panose="02040503050406030204" pitchFamily="18" charset="0"/>
                          </a:rPr>
                          <m:t>C</m:t>
                        </m:r>
                      </m:sub>
                    </m:sSub>
                    <m:r>
                      <a:rPr lang="en-US" sz="2800" b="0" i="0" dirty="0" smtClean="0">
                        <a:latin typeface="Cambria Math" panose="02040503050406030204" pitchFamily="18" charset="0"/>
                      </a:rPr>
                      <m:t>.</m:t>
                    </m:r>
                  </m:oMath>
                </a14:m>
                <a:r>
                  <a:rPr lang="en-IL" sz="2800" dirty="0"/>
                  <a:t>  </a:t>
                </a:r>
              </a:p>
            </p:txBody>
          </p:sp>
        </mc:Choice>
        <mc:Fallback xmlns="">
          <p:sp>
            <p:nvSpPr>
              <p:cNvPr id="8" name="TextBox 7">
                <a:extLst>
                  <a:ext uri="{FF2B5EF4-FFF2-40B4-BE49-F238E27FC236}">
                    <a16:creationId xmlns:a16="http://schemas.microsoft.com/office/drawing/2014/main" id="{687296D0-BD12-F7D9-2331-3132B3B5D078}"/>
                  </a:ext>
                </a:extLst>
              </p:cNvPr>
              <p:cNvSpPr txBox="1">
                <a:spLocks noRot="1" noChangeAspect="1" noMove="1" noResize="1" noEditPoints="1" noAdjustHandles="1" noChangeArrowheads="1" noChangeShapeType="1" noTextEdit="1"/>
              </p:cNvSpPr>
              <p:nvPr/>
            </p:nvSpPr>
            <p:spPr>
              <a:xfrm>
                <a:off x="1616057" y="4417910"/>
                <a:ext cx="9737743" cy="993862"/>
              </a:xfrm>
              <a:prstGeom prst="rect">
                <a:avLst/>
              </a:prstGeom>
              <a:blipFill>
                <a:blip r:embed="rId5"/>
                <a:stretch>
                  <a:fillRect l="-1302" t="-6329" b="-16456"/>
                </a:stretch>
              </a:blipFill>
            </p:spPr>
            <p:txBody>
              <a:bodyPr/>
              <a:lstStyle/>
              <a:p>
                <a:r>
                  <a:rPr lang="en-IL">
                    <a:noFill/>
                  </a:rPr>
                  <a:t> </a:t>
                </a:r>
              </a:p>
            </p:txBody>
          </p:sp>
        </mc:Fallback>
      </mc:AlternateContent>
    </p:spTree>
    <p:extLst>
      <p:ext uri="{BB962C8B-B14F-4D97-AF65-F5344CB8AC3E}">
        <p14:creationId xmlns:p14="http://schemas.microsoft.com/office/powerpoint/2010/main" val="266148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7" grpId="1"/>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DF20E-1D22-2F64-D477-57E630A847DD}"/>
              </a:ext>
            </a:extLst>
          </p:cNvPr>
          <p:cNvSpPr>
            <a:spLocks noGrp="1"/>
          </p:cNvSpPr>
          <p:nvPr>
            <p:ph type="title"/>
          </p:nvPr>
        </p:nvSpPr>
        <p:spPr/>
        <p:txBody>
          <a:bodyPr/>
          <a:lstStyle/>
          <a:p>
            <a:pPr algn="ctr"/>
            <a:r>
              <a:rPr lang="en-IL" dirty="0"/>
              <a:t>Common puncturable functionalities</a:t>
            </a:r>
          </a:p>
        </p:txBody>
      </p:sp>
      <p:sp>
        <p:nvSpPr>
          <p:cNvPr id="3" name="Content Placeholder 2">
            <a:extLst>
              <a:ext uri="{FF2B5EF4-FFF2-40B4-BE49-F238E27FC236}">
                <a16:creationId xmlns:a16="http://schemas.microsoft.com/office/drawing/2014/main" id="{A7A643D0-A8FC-1E1A-6170-1875279394A5}"/>
              </a:ext>
            </a:extLst>
          </p:cNvPr>
          <p:cNvSpPr>
            <a:spLocks noGrp="1"/>
          </p:cNvSpPr>
          <p:nvPr>
            <p:ph idx="1"/>
          </p:nvPr>
        </p:nvSpPr>
        <p:spPr>
          <a:xfrm>
            <a:off x="838200" y="2506662"/>
            <a:ext cx="10515600" cy="4351338"/>
          </a:xfrm>
        </p:spPr>
        <p:txBody>
          <a:bodyPr/>
          <a:lstStyle/>
          <a:p>
            <a:r>
              <a:rPr lang="en-IL" dirty="0"/>
              <a:t>Puncuturable PRF.</a:t>
            </a:r>
          </a:p>
          <a:p>
            <a:endParaRPr lang="en-IL" dirty="0"/>
          </a:p>
          <a:p>
            <a:r>
              <a:rPr lang="en-IL" dirty="0"/>
              <a:t>Puncturable Digital signatures.</a:t>
            </a:r>
          </a:p>
          <a:p>
            <a:endParaRPr lang="en-IL" dirty="0"/>
          </a:p>
          <a:p>
            <a:r>
              <a:rPr lang="en-IL" dirty="0"/>
              <a:t>Puncturable encryption.</a:t>
            </a:r>
          </a:p>
        </p:txBody>
      </p:sp>
    </p:spTree>
    <p:extLst>
      <p:ext uri="{BB962C8B-B14F-4D97-AF65-F5344CB8AC3E}">
        <p14:creationId xmlns:p14="http://schemas.microsoft.com/office/powerpoint/2010/main" val="3143135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4860D5F0-0C9B-430F-282F-0216595B5AB7}"/>
              </a:ext>
            </a:extLst>
          </p:cNvPr>
          <p:cNvSpPr/>
          <p:nvPr/>
        </p:nvSpPr>
        <p:spPr>
          <a:xfrm>
            <a:off x="171878" y="1144251"/>
            <a:ext cx="12020122" cy="5443776"/>
          </a:xfrm>
          <a:prstGeom prst="ellipse">
            <a:avLst/>
          </a:prstGeom>
          <a:solidFill>
            <a:schemeClr val="accent1">
              <a:alpha val="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2" name="Oval 11">
            <a:extLst>
              <a:ext uri="{FF2B5EF4-FFF2-40B4-BE49-F238E27FC236}">
                <a16:creationId xmlns:a16="http://schemas.microsoft.com/office/drawing/2014/main" id="{DE211849-306E-5476-C47F-0478A0AE4C5D}"/>
              </a:ext>
            </a:extLst>
          </p:cNvPr>
          <p:cNvSpPr/>
          <p:nvPr/>
        </p:nvSpPr>
        <p:spPr>
          <a:xfrm>
            <a:off x="410274" y="2827613"/>
            <a:ext cx="5482525" cy="292519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dirty="0"/>
          </a:p>
          <a:p>
            <a:pPr algn="ctr"/>
            <a:endParaRPr lang="en-IL" dirty="0"/>
          </a:p>
          <a:p>
            <a:pPr algn="ctr"/>
            <a:endParaRPr lang="en-IL" dirty="0"/>
          </a:p>
          <a:p>
            <a:pPr algn="ctr"/>
            <a:endParaRPr lang="en-IL" dirty="0"/>
          </a:p>
          <a:p>
            <a:pPr algn="ctr"/>
            <a:endParaRPr lang="en-IL" dirty="0"/>
          </a:p>
          <a:p>
            <a:pPr algn="ctr"/>
            <a:endParaRPr lang="en-IL" dirty="0"/>
          </a:p>
          <a:p>
            <a:pPr algn="ctr"/>
            <a:r>
              <a:rPr lang="en-IL" sz="2800" dirty="0">
                <a:solidFill>
                  <a:schemeClr val="tx1"/>
                </a:solidFill>
              </a:rPr>
              <a:t>Evasive functions</a:t>
            </a:r>
          </a:p>
        </p:txBody>
      </p:sp>
      <p:sp>
        <p:nvSpPr>
          <p:cNvPr id="2" name="Title 1">
            <a:extLst>
              <a:ext uri="{FF2B5EF4-FFF2-40B4-BE49-F238E27FC236}">
                <a16:creationId xmlns:a16="http://schemas.microsoft.com/office/drawing/2014/main" id="{080BF38A-D2EB-DD25-BAE5-7B1A9E94C77B}"/>
              </a:ext>
            </a:extLst>
          </p:cNvPr>
          <p:cNvSpPr>
            <a:spLocks noGrp="1"/>
          </p:cNvSpPr>
          <p:nvPr>
            <p:ph type="title"/>
          </p:nvPr>
        </p:nvSpPr>
        <p:spPr>
          <a:xfrm>
            <a:off x="702752" y="-162722"/>
            <a:ext cx="10515600" cy="1325563"/>
          </a:xfrm>
        </p:spPr>
        <p:txBody>
          <a:bodyPr>
            <a:normAutofit/>
          </a:bodyPr>
          <a:lstStyle/>
          <a:p>
            <a:pPr algn="ctr"/>
            <a:r>
              <a:rPr lang="en-GB" b="1" dirty="0">
                <a:effectLst/>
                <a:highlight>
                  <a:srgbClr val="FCFFFF"/>
                </a:highlight>
              </a:rPr>
              <a:t>Quantum Copy-Protection: prior works</a:t>
            </a:r>
            <a:endParaRPr lang="en-IL" sz="8800" dirty="0"/>
          </a:p>
        </p:txBody>
      </p:sp>
      <p:sp>
        <p:nvSpPr>
          <p:cNvPr id="6" name="Oval 5">
            <a:extLst>
              <a:ext uri="{FF2B5EF4-FFF2-40B4-BE49-F238E27FC236}">
                <a16:creationId xmlns:a16="http://schemas.microsoft.com/office/drawing/2014/main" id="{DC2DC168-3ACE-D322-61AE-93785B28FAD0}"/>
              </a:ext>
            </a:extLst>
          </p:cNvPr>
          <p:cNvSpPr/>
          <p:nvPr/>
        </p:nvSpPr>
        <p:spPr>
          <a:xfrm>
            <a:off x="678508" y="3104661"/>
            <a:ext cx="2195804" cy="1782068"/>
          </a:xfrm>
          <a:prstGeom prst="ellipse">
            <a:avLst/>
          </a:prstGeom>
          <a:blipFill>
            <a:blip r:embed="rId4"/>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sz="2400" dirty="0"/>
          </a:p>
        </p:txBody>
      </p:sp>
      <p:sp>
        <p:nvSpPr>
          <p:cNvPr id="7" name="Oval 6">
            <a:extLst>
              <a:ext uri="{FF2B5EF4-FFF2-40B4-BE49-F238E27FC236}">
                <a16:creationId xmlns:a16="http://schemas.microsoft.com/office/drawing/2014/main" id="{05DFA489-DC10-4651-09DC-1DB1A40346F2}"/>
              </a:ext>
            </a:extLst>
          </p:cNvPr>
          <p:cNvSpPr/>
          <p:nvPr/>
        </p:nvSpPr>
        <p:spPr>
          <a:xfrm>
            <a:off x="4443494" y="1368293"/>
            <a:ext cx="3227306" cy="1497716"/>
          </a:xfrm>
          <a:prstGeom prst="ellipse">
            <a:avLst/>
          </a:prstGeom>
          <a:solidFill>
            <a:srgbClr val="CB7C8B"/>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400" dirty="0"/>
              <a:t>Learnable functionalities</a:t>
            </a:r>
          </a:p>
        </p:txBody>
      </p:sp>
      <p:sp>
        <p:nvSpPr>
          <p:cNvPr id="10" name="Rectangle 9">
            <a:extLst>
              <a:ext uri="{FF2B5EF4-FFF2-40B4-BE49-F238E27FC236}">
                <a16:creationId xmlns:a16="http://schemas.microsoft.com/office/drawing/2014/main" id="{0BED90E0-8443-DF46-6553-A731D8E92F22}"/>
              </a:ext>
            </a:extLst>
          </p:cNvPr>
          <p:cNvSpPr/>
          <p:nvPr/>
        </p:nvSpPr>
        <p:spPr>
          <a:xfrm>
            <a:off x="104120" y="944696"/>
            <a:ext cx="259495" cy="249345"/>
          </a:xfrm>
          <a:prstGeom prst="rect">
            <a:avLst/>
          </a:prstGeom>
          <a:solidFill>
            <a:srgbClr val="CB7C8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1" name="Rectangle 10">
            <a:extLst>
              <a:ext uri="{FF2B5EF4-FFF2-40B4-BE49-F238E27FC236}">
                <a16:creationId xmlns:a16="http://schemas.microsoft.com/office/drawing/2014/main" id="{57F9C810-8D7C-EEB4-ACC0-C2939AFE014E}"/>
              </a:ext>
            </a:extLst>
          </p:cNvPr>
          <p:cNvSpPr/>
          <p:nvPr/>
        </p:nvSpPr>
        <p:spPr>
          <a:xfrm>
            <a:off x="101540" y="1345066"/>
            <a:ext cx="259495" cy="24934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3" name="TextBox 12">
            <a:extLst>
              <a:ext uri="{FF2B5EF4-FFF2-40B4-BE49-F238E27FC236}">
                <a16:creationId xmlns:a16="http://schemas.microsoft.com/office/drawing/2014/main" id="{671CB5C2-6C24-EAD5-DBCC-9942FEBA6C7F}"/>
              </a:ext>
            </a:extLst>
          </p:cNvPr>
          <p:cNvSpPr txBox="1"/>
          <p:nvPr/>
        </p:nvSpPr>
        <p:spPr>
          <a:xfrm>
            <a:off x="320570" y="871399"/>
            <a:ext cx="1729400" cy="461665"/>
          </a:xfrm>
          <a:prstGeom prst="rect">
            <a:avLst/>
          </a:prstGeom>
          <a:noFill/>
        </p:spPr>
        <p:txBody>
          <a:bodyPr wrap="square" rtlCol="0">
            <a:spAutoFit/>
          </a:bodyPr>
          <a:lstStyle/>
          <a:p>
            <a:r>
              <a:rPr lang="en-IL" sz="2400" dirty="0"/>
              <a:t>Impossible</a:t>
            </a:r>
          </a:p>
        </p:txBody>
      </p:sp>
      <p:sp>
        <p:nvSpPr>
          <p:cNvPr id="14" name="TextBox 13">
            <a:extLst>
              <a:ext uri="{FF2B5EF4-FFF2-40B4-BE49-F238E27FC236}">
                <a16:creationId xmlns:a16="http://schemas.microsoft.com/office/drawing/2014/main" id="{0D0834E7-ABC7-D2C6-C417-370B0686AFDF}"/>
              </a:ext>
            </a:extLst>
          </p:cNvPr>
          <p:cNvSpPr txBox="1"/>
          <p:nvPr/>
        </p:nvSpPr>
        <p:spPr>
          <a:xfrm>
            <a:off x="313418" y="1260964"/>
            <a:ext cx="1353734" cy="461665"/>
          </a:xfrm>
          <a:prstGeom prst="rect">
            <a:avLst/>
          </a:prstGeom>
          <a:noFill/>
        </p:spPr>
        <p:txBody>
          <a:bodyPr wrap="square" rtlCol="0">
            <a:spAutoFit/>
          </a:bodyPr>
          <a:lstStyle/>
          <a:p>
            <a:r>
              <a:rPr lang="en-IL" sz="2400" dirty="0"/>
              <a:t>Possible</a:t>
            </a:r>
          </a:p>
        </p:txBody>
      </p:sp>
      <p:sp>
        <p:nvSpPr>
          <p:cNvPr id="17" name="Oval 16">
            <a:extLst>
              <a:ext uri="{FF2B5EF4-FFF2-40B4-BE49-F238E27FC236}">
                <a16:creationId xmlns:a16="http://schemas.microsoft.com/office/drawing/2014/main" id="{9D8A7971-5B68-1F4F-AB3F-EE1A9CC620F3}"/>
              </a:ext>
            </a:extLst>
          </p:cNvPr>
          <p:cNvSpPr/>
          <p:nvPr/>
        </p:nvSpPr>
        <p:spPr>
          <a:xfrm>
            <a:off x="5960552" y="2363672"/>
            <a:ext cx="5981864" cy="3563599"/>
          </a:xfrm>
          <a:prstGeom prst="ellipse">
            <a:avLst/>
          </a:prstGeom>
          <a:blipFill>
            <a:blip r:embed="rId4"/>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IL" dirty="0"/>
              <a:t>                  </a:t>
            </a:r>
          </a:p>
          <a:p>
            <a:pPr algn="r"/>
            <a:r>
              <a:rPr lang="en-IL" dirty="0"/>
              <a:t>                   </a:t>
            </a:r>
          </a:p>
          <a:p>
            <a:pPr algn="r"/>
            <a:r>
              <a:rPr lang="en-IL" sz="2400" dirty="0"/>
              <a:t>                                                  </a:t>
            </a:r>
            <a:r>
              <a:rPr lang="en-IL" sz="2400" dirty="0">
                <a:solidFill>
                  <a:schemeClr val="tx1"/>
                </a:solidFill>
              </a:rPr>
              <a:t>Puncturable</a:t>
            </a:r>
          </a:p>
          <a:p>
            <a:pPr algn="r"/>
            <a:r>
              <a:rPr lang="en-IL" sz="2400" dirty="0">
                <a:solidFill>
                  <a:schemeClr val="tx1"/>
                </a:solidFill>
              </a:rPr>
              <a:t>     functionalities</a:t>
            </a:r>
            <a:endParaRPr lang="en-IL" dirty="0">
              <a:solidFill>
                <a:schemeClr val="tx1"/>
              </a:solidFill>
            </a:endParaRPr>
          </a:p>
        </p:txBody>
      </p:sp>
      <p:cxnSp>
        <p:nvCxnSpPr>
          <p:cNvPr id="20" name="Curved Connector 19">
            <a:extLst>
              <a:ext uri="{FF2B5EF4-FFF2-40B4-BE49-F238E27FC236}">
                <a16:creationId xmlns:a16="http://schemas.microsoft.com/office/drawing/2014/main" id="{A0D7B197-E283-660C-EC16-29A04DE5C118}"/>
              </a:ext>
            </a:extLst>
          </p:cNvPr>
          <p:cNvCxnSpPr>
            <a:cxnSpLocks/>
          </p:cNvCxnSpPr>
          <p:nvPr/>
        </p:nvCxnSpPr>
        <p:spPr>
          <a:xfrm rot="10800000" flipV="1">
            <a:off x="495169" y="4802382"/>
            <a:ext cx="1149455" cy="943880"/>
          </a:xfrm>
          <a:prstGeom prst="curvedConnector3">
            <a:avLst>
              <a:gd name="adj1" fmla="val 104095"/>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7C79C49E-E26A-6680-C988-43CA1CBB0580}"/>
              </a:ext>
            </a:extLst>
          </p:cNvPr>
          <p:cNvSpPr txBox="1"/>
          <p:nvPr/>
        </p:nvSpPr>
        <p:spPr>
          <a:xfrm>
            <a:off x="-54864" y="5763772"/>
            <a:ext cx="4235836" cy="1200329"/>
          </a:xfrm>
          <a:prstGeom prst="rect">
            <a:avLst/>
          </a:prstGeom>
          <a:noFill/>
        </p:spPr>
        <p:txBody>
          <a:bodyPr wrap="square" rtlCol="0">
            <a:spAutoFit/>
          </a:bodyPr>
          <a:lstStyle/>
          <a:p>
            <a:r>
              <a:rPr lang="en-GB" sz="2400" u="sng" dirty="0"/>
              <a:t>k</a:t>
            </a:r>
            <a:r>
              <a:rPr lang="en-IL" sz="2400" u="sng" dirty="0"/>
              <a:t>-point functions</a:t>
            </a:r>
          </a:p>
          <a:p>
            <a:r>
              <a:rPr lang="en-IL" sz="2400" dirty="0"/>
              <a:t>Evasive function class </a:t>
            </a:r>
          </a:p>
          <a:p>
            <a:r>
              <a:rPr lang="en-IL" sz="2400" dirty="0"/>
              <a:t>with exactly k preimages of 1’s.</a:t>
            </a:r>
          </a:p>
        </p:txBody>
      </p:sp>
      <p:sp>
        <p:nvSpPr>
          <p:cNvPr id="45" name="TextBox 44">
            <a:extLst>
              <a:ext uri="{FF2B5EF4-FFF2-40B4-BE49-F238E27FC236}">
                <a16:creationId xmlns:a16="http://schemas.microsoft.com/office/drawing/2014/main" id="{51A0591E-EE3E-83A5-007D-0B906E8A76D2}"/>
              </a:ext>
            </a:extLst>
          </p:cNvPr>
          <p:cNvSpPr txBox="1"/>
          <p:nvPr/>
        </p:nvSpPr>
        <p:spPr>
          <a:xfrm>
            <a:off x="7763791" y="93264"/>
            <a:ext cx="5284923" cy="769441"/>
          </a:xfrm>
          <a:prstGeom prst="rect">
            <a:avLst/>
          </a:prstGeom>
          <a:solidFill>
            <a:schemeClr val="bg1"/>
          </a:solidFill>
        </p:spPr>
        <p:txBody>
          <a:bodyPr wrap="square" rtlCol="0">
            <a:spAutoFit/>
          </a:bodyPr>
          <a:lstStyle/>
          <a:p>
            <a:r>
              <a:rPr lang="en-IL" sz="4400" dirty="0"/>
              <a:t>UPO applications</a:t>
            </a:r>
          </a:p>
        </p:txBody>
      </p:sp>
      <p:sp>
        <p:nvSpPr>
          <p:cNvPr id="3" name="Oval 2">
            <a:extLst>
              <a:ext uri="{FF2B5EF4-FFF2-40B4-BE49-F238E27FC236}">
                <a16:creationId xmlns:a16="http://schemas.microsoft.com/office/drawing/2014/main" id="{72CF3301-0BCE-3E62-FEF2-13C388D7C521}"/>
              </a:ext>
            </a:extLst>
          </p:cNvPr>
          <p:cNvSpPr/>
          <p:nvPr/>
        </p:nvSpPr>
        <p:spPr>
          <a:xfrm>
            <a:off x="1511025" y="3728847"/>
            <a:ext cx="216929" cy="224235"/>
          </a:xfrm>
          <a:prstGeom prst="ellips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effectLst/>
                <a:latin typeface="TimesNewRomanPSMT"/>
              </a:rPr>
              <a:t> </a:t>
            </a:r>
            <a:endParaRPr lang="en-GB" sz="1600" dirty="0">
              <a:effectLst/>
            </a:endParaRPr>
          </a:p>
        </p:txBody>
      </p:sp>
      <p:sp>
        <p:nvSpPr>
          <p:cNvPr id="9" name="TextBox 8">
            <a:extLst>
              <a:ext uri="{FF2B5EF4-FFF2-40B4-BE49-F238E27FC236}">
                <a16:creationId xmlns:a16="http://schemas.microsoft.com/office/drawing/2014/main" id="{D476EFBD-B158-B958-AB64-EBB030745B31}"/>
              </a:ext>
            </a:extLst>
          </p:cNvPr>
          <p:cNvSpPr txBox="1"/>
          <p:nvPr/>
        </p:nvSpPr>
        <p:spPr>
          <a:xfrm>
            <a:off x="449061" y="3889679"/>
            <a:ext cx="2582374" cy="707886"/>
          </a:xfrm>
          <a:prstGeom prst="rect">
            <a:avLst/>
          </a:prstGeom>
          <a:noFill/>
        </p:spPr>
        <p:txBody>
          <a:bodyPr wrap="none" rtlCol="0">
            <a:spAutoFit/>
          </a:bodyPr>
          <a:lstStyle/>
          <a:p>
            <a:pPr algn="ctr"/>
            <a:r>
              <a:rPr lang="en-IL" sz="2400" dirty="0"/>
              <a:t>Point functions</a:t>
            </a:r>
          </a:p>
          <a:p>
            <a:pPr algn="ctr"/>
            <a:r>
              <a:rPr lang="en-IL" sz="1600" dirty="0"/>
              <a:t>[</a:t>
            </a:r>
            <a:r>
              <a:rPr lang="en-GB" sz="1600" dirty="0">
                <a:effectLst/>
                <a:latin typeface="TimesNewRomanPSMT"/>
              </a:rPr>
              <a:t>Chevalier-Hermouet-Vu’23]</a:t>
            </a:r>
            <a:endParaRPr lang="en-IL" sz="1600" dirty="0"/>
          </a:p>
        </p:txBody>
      </p:sp>
      <p:sp>
        <p:nvSpPr>
          <p:cNvPr id="16" name="Oval 15">
            <a:extLst>
              <a:ext uri="{FF2B5EF4-FFF2-40B4-BE49-F238E27FC236}">
                <a16:creationId xmlns:a16="http://schemas.microsoft.com/office/drawing/2014/main" id="{7CCDDB8F-D676-BDD4-AC27-8588ED11F1FC}"/>
              </a:ext>
            </a:extLst>
          </p:cNvPr>
          <p:cNvSpPr/>
          <p:nvPr/>
        </p:nvSpPr>
        <p:spPr>
          <a:xfrm>
            <a:off x="3966706" y="3356884"/>
            <a:ext cx="216928" cy="221061"/>
          </a:xfrm>
          <a:prstGeom prst="ellipse">
            <a:avLst/>
          </a:prstGeom>
          <a:solidFill>
            <a:srgbClr val="CB7C8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sz="2400" dirty="0"/>
          </a:p>
        </p:txBody>
      </p:sp>
      <p:sp>
        <p:nvSpPr>
          <p:cNvPr id="19" name="TextBox 18">
            <a:extLst>
              <a:ext uri="{FF2B5EF4-FFF2-40B4-BE49-F238E27FC236}">
                <a16:creationId xmlns:a16="http://schemas.microsoft.com/office/drawing/2014/main" id="{3349808C-794F-72EC-4868-2709D1B2A508}"/>
              </a:ext>
            </a:extLst>
          </p:cNvPr>
          <p:cNvSpPr txBox="1"/>
          <p:nvPr/>
        </p:nvSpPr>
        <p:spPr>
          <a:xfrm>
            <a:off x="3177885" y="3577946"/>
            <a:ext cx="1779334" cy="584775"/>
          </a:xfrm>
          <a:prstGeom prst="rect">
            <a:avLst/>
          </a:prstGeom>
          <a:noFill/>
        </p:spPr>
        <p:txBody>
          <a:bodyPr wrap="square" rtlCol="0">
            <a:spAutoFit/>
          </a:bodyPr>
          <a:lstStyle/>
          <a:p>
            <a:pPr algn="ctr"/>
            <a:r>
              <a:rPr lang="en-IL" sz="1600" dirty="0"/>
              <a:t>[Ananth-LaPlaca’21]</a:t>
            </a:r>
            <a:endParaRPr lang="en-IL" sz="2400" dirty="0"/>
          </a:p>
        </p:txBody>
      </p:sp>
      <p:sp>
        <p:nvSpPr>
          <p:cNvPr id="22" name="Rectangle 21">
            <a:extLst>
              <a:ext uri="{FF2B5EF4-FFF2-40B4-BE49-F238E27FC236}">
                <a16:creationId xmlns:a16="http://schemas.microsoft.com/office/drawing/2014/main" id="{6E6C462D-1C11-CF55-9302-337CD0BB8001}"/>
              </a:ext>
            </a:extLst>
          </p:cNvPr>
          <p:cNvSpPr/>
          <p:nvPr/>
        </p:nvSpPr>
        <p:spPr>
          <a:xfrm>
            <a:off x="89818" y="1731926"/>
            <a:ext cx="259495" cy="249345"/>
          </a:xfrm>
          <a:prstGeom prst="rect">
            <a:avLst/>
          </a:prstGeom>
          <a:blipFill>
            <a:blip r:embed="rId4"/>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3" name="TextBox 22">
            <a:extLst>
              <a:ext uri="{FF2B5EF4-FFF2-40B4-BE49-F238E27FC236}">
                <a16:creationId xmlns:a16="http://schemas.microsoft.com/office/drawing/2014/main" id="{83EE88F0-D858-5505-8FC2-3657CABC25EC}"/>
              </a:ext>
            </a:extLst>
          </p:cNvPr>
          <p:cNvSpPr txBox="1"/>
          <p:nvPr/>
        </p:nvSpPr>
        <p:spPr>
          <a:xfrm>
            <a:off x="303514" y="1650529"/>
            <a:ext cx="1531695" cy="461665"/>
          </a:xfrm>
          <a:prstGeom prst="rect">
            <a:avLst/>
          </a:prstGeom>
          <a:noFill/>
        </p:spPr>
        <p:txBody>
          <a:bodyPr wrap="square" rtlCol="0">
            <a:spAutoFit/>
          </a:bodyPr>
          <a:lstStyle/>
          <a:p>
            <a:r>
              <a:rPr lang="en-IL" sz="2400" dirty="0"/>
              <a:t>This work</a:t>
            </a:r>
          </a:p>
        </p:txBody>
      </p:sp>
      <p:sp>
        <p:nvSpPr>
          <p:cNvPr id="8" name="Oval 7">
            <a:extLst>
              <a:ext uri="{FF2B5EF4-FFF2-40B4-BE49-F238E27FC236}">
                <a16:creationId xmlns:a16="http://schemas.microsoft.com/office/drawing/2014/main" id="{9F198548-2D90-7EEA-AB3B-900AE8F05A5B}"/>
              </a:ext>
            </a:extLst>
          </p:cNvPr>
          <p:cNvSpPr/>
          <p:nvPr/>
        </p:nvSpPr>
        <p:spPr>
          <a:xfrm>
            <a:off x="7670800" y="3650598"/>
            <a:ext cx="477185" cy="42065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sz="1600" dirty="0"/>
          </a:p>
        </p:txBody>
      </p:sp>
      <p:sp>
        <p:nvSpPr>
          <p:cNvPr id="15" name="Oval 14">
            <a:extLst>
              <a:ext uri="{FF2B5EF4-FFF2-40B4-BE49-F238E27FC236}">
                <a16:creationId xmlns:a16="http://schemas.microsoft.com/office/drawing/2014/main" id="{FC249F3A-FB62-58FE-92C3-C55A6F0F5FD5}"/>
              </a:ext>
            </a:extLst>
          </p:cNvPr>
          <p:cNvSpPr/>
          <p:nvPr/>
        </p:nvSpPr>
        <p:spPr>
          <a:xfrm>
            <a:off x="9669710" y="3104661"/>
            <a:ext cx="339708" cy="31173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sz="2400" dirty="0"/>
          </a:p>
        </p:txBody>
      </p:sp>
      <p:sp>
        <p:nvSpPr>
          <p:cNvPr id="21" name="TextBox 20">
            <a:extLst>
              <a:ext uri="{FF2B5EF4-FFF2-40B4-BE49-F238E27FC236}">
                <a16:creationId xmlns:a16="http://schemas.microsoft.com/office/drawing/2014/main" id="{989784A4-D4DE-5FF3-53B5-85F6C60FFE2F}"/>
              </a:ext>
            </a:extLst>
          </p:cNvPr>
          <p:cNvSpPr txBox="1"/>
          <p:nvPr/>
        </p:nvSpPr>
        <p:spPr>
          <a:xfrm>
            <a:off x="6350311" y="4022506"/>
            <a:ext cx="3118161" cy="1446550"/>
          </a:xfrm>
          <a:prstGeom prst="rect">
            <a:avLst/>
          </a:prstGeom>
          <a:noFill/>
        </p:spPr>
        <p:txBody>
          <a:bodyPr wrap="square">
            <a:spAutoFit/>
          </a:bodyPr>
          <a:lstStyle/>
          <a:p>
            <a:pPr algn="ctr"/>
            <a:r>
              <a:rPr lang="en-IL" sz="2400" dirty="0">
                <a:solidFill>
                  <a:schemeClr val="tx1"/>
                </a:solidFill>
              </a:rPr>
              <a:t>PRFs, </a:t>
            </a:r>
          </a:p>
          <a:p>
            <a:pPr algn="ctr"/>
            <a:r>
              <a:rPr lang="en-IL" sz="2400" dirty="0">
                <a:solidFill>
                  <a:schemeClr val="tx1"/>
                </a:solidFill>
              </a:rPr>
              <a:t>Decryption functionalities</a:t>
            </a:r>
          </a:p>
          <a:p>
            <a:pPr algn="ctr"/>
            <a:r>
              <a:rPr lang="en-IL" sz="1600" dirty="0">
                <a:solidFill>
                  <a:schemeClr val="tx1"/>
                </a:solidFill>
              </a:rPr>
              <a:t>[Coladangelo et al 21]</a:t>
            </a:r>
            <a:endParaRPr lang="en-IL" sz="2400" dirty="0">
              <a:solidFill>
                <a:schemeClr val="tx1"/>
              </a:solidFill>
            </a:endParaRPr>
          </a:p>
        </p:txBody>
      </p:sp>
      <p:sp>
        <p:nvSpPr>
          <p:cNvPr id="24" name="TextBox 23">
            <a:extLst>
              <a:ext uri="{FF2B5EF4-FFF2-40B4-BE49-F238E27FC236}">
                <a16:creationId xmlns:a16="http://schemas.microsoft.com/office/drawing/2014/main" id="{5FB830AC-8964-7063-C364-6A93AF3A116B}"/>
              </a:ext>
            </a:extLst>
          </p:cNvPr>
          <p:cNvSpPr txBox="1"/>
          <p:nvPr/>
        </p:nvSpPr>
        <p:spPr>
          <a:xfrm>
            <a:off x="8450337" y="3343998"/>
            <a:ext cx="3118161" cy="707886"/>
          </a:xfrm>
          <a:prstGeom prst="rect">
            <a:avLst/>
          </a:prstGeom>
          <a:noFill/>
        </p:spPr>
        <p:txBody>
          <a:bodyPr wrap="none" rtlCol="0">
            <a:spAutoFit/>
          </a:bodyPr>
          <a:lstStyle/>
          <a:p>
            <a:pPr algn="ctr"/>
            <a:r>
              <a:rPr lang="en-IL" sz="2400" dirty="0"/>
              <a:t>Signing functionalities</a:t>
            </a:r>
          </a:p>
          <a:p>
            <a:pPr lvl="1" algn="ctr"/>
            <a:r>
              <a:rPr lang="en-IL" sz="1600" dirty="0"/>
              <a:t>[Liu-Liu-Qian-Zhandry’22]</a:t>
            </a:r>
            <a:endParaRPr lang="en-IL" sz="2400" dirty="0"/>
          </a:p>
        </p:txBody>
      </p:sp>
    </p:spTree>
    <p:extLst>
      <p:ext uri="{BB962C8B-B14F-4D97-AF65-F5344CB8AC3E}">
        <p14:creationId xmlns:p14="http://schemas.microsoft.com/office/powerpoint/2010/main" val="197870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29" grpId="0"/>
      <p:bldP spid="45" grpId="0" animBg="1"/>
      <p:bldP spid="22" grpId="0" animBg="1"/>
      <p:bldP spid="23" grpId="0"/>
    </p:bldLst>
  </p:timing>
  <p:extLst>
    <p:ext uri="{6950BFC3-D8DA-4A85-94F7-54DA5524770B}">
      <p188:commentRel xmlns:p188="http://schemas.microsoft.com/office/powerpoint/2018/8/main" r:id="rId3"/>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0951C-4F29-59F3-DF12-D4C6EE317F86}"/>
              </a:ext>
            </a:extLst>
          </p:cNvPr>
          <p:cNvSpPr>
            <a:spLocks noGrp="1"/>
          </p:cNvSpPr>
          <p:nvPr>
            <p:ph type="title"/>
          </p:nvPr>
        </p:nvSpPr>
        <p:spPr>
          <a:xfrm>
            <a:off x="838200" y="18255"/>
            <a:ext cx="10515600" cy="1325563"/>
          </a:xfrm>
        </p:spPr>
        <p:txBody>
          <a:bodyPr>
            <a:normAutofit/>
          </a:bodyPr>
          <a:lstStyle/>
          <a:p>
            <a:pPr algn="ctr"/>
            <a:r>
              <a:rPr lang="en-IL" dirty="0"/>
              <a:t>Other applications</a:t>
            </a:r>
            <a:endParaRPr lang="en-IL" sz="3200" dirty="0"/>
          </a:p>
        </p:txBody>
      </p:sp>
      <p:sp>
        <p:nvSpPr>
          <p:cNvPr id="5" name="Content Placeholder 4">
            <a:extLst>
              <a:ext uri="{FF2B5EF4-FFF2-40B4-BE49-F238E27FC236}">
                <a16:creationId xmlns:a16="http://schemas.microsoft.com/office/drawing/2014/main" id="{4EE292B6-F46F-4EF1-4B1A-1A47CE2D63B2}"/>
              </a:ext>
            </a:extLst>
          </p:cNvPr>
          <p:cNvSpPr>
            <a:spLocks noGrp="1"/>
          </p:cNvSpPr>
          <p:nvPr>
            <p:ph idx="1"/>
          </p:nvPr>
        </p:nvSpPr>
        <p:spPr>
          <a:xfrm>
            <a:off x="838200" y="1243014"/>
            <a:ext cx="10515600" cy="5172074"/>
          </a:xfrm>
        </p:spPr>
        <p:txBody>
          <a:bodyPr>
            <a:normAutofit/>
          </a:bodyPr>
          <a:lstStyle/>
          <a:p>
            <a:pPr marL="0" indent="0">
              <a:buNone/>
            </a:pPr>
            <a:r>
              <a:rPr lang="en-IL" dirty="0"/>
              <a:t>UPO + other well-studied assumptions imply:</a:t>
            </a:r>
          </a:p>
          <a:p>
            <a:pPr marL="0" indent="0">
              <a:buNone/>
            </a:pPr>
            <a:endParaRPr lang="en-IL" dirty="0"/>
          </a:p>
          <a:p>
            <a:r>
              <a:rPr lang="en-GB" dirty="0"/>
              <a:t>Unclonable encryption</a:t>
            </a:r>
            <a:r>
              <a:rPr lang="en-IL" dirty="0"/>
              <a:t>.</a:t>
            </a:r>
          </a:p>
          <a:p>
            <a:pPr marL="457200" lvl="1" indent="0">
              <a:buNone/>
            </a:pPr>
            <a:r>
              <a:rPr lang="en-IL" dirty="0">
                <a:solidFill>
                  <a:srgbClr val="7030A0"/>
                </a:solidFill>
              </a:rPr>
              <a:t>First feasibility result</a:t>
            </a:r>
            <a:r>
              <a:rPr lang="en-GB" dirty="0">
                <a:solidFill>
                  <a:srgbClr val="7030A0"/>
                </a:solidFill>
              </a:rPr>
              <a:t>s</a:t>
            </a:r>
            <a:r>
              <a:rPr lang="en-IL" dirty="0">
                <a:solidFill>
                  <a:srgbClr val="7030A0"/>
                </a:solidFill>
              </a:rPr>
              <a:t> in the plain model.</a:t>
            </a:r>
          </a:p>
          <a:p>
            <a:r>
              <a:rPr lang="en-GB" dirty="0"/>
              <a:t>Public quantum money. </a:t>
            </a:r>
          </a:p>
          <a:p>
            <a:pPr marL="457200" lvl="1" indent="0">
              <a:buNone/>
            </a:pPr>
            <a:r>
              <a:rPr lang="en-GB" dirty="0">
                <a:solidFill>
                  <a:srgbClr val="7030A0"/>
                </a:solidFill>
              </a:rPr>
              <a:t>Previous works use incomparable assumptions.</a:t>
            </a:r>
          </a:p>
          <a:p>
            <a:pPr marL="0" indent="0">
              <a:buNone/>
            </a:pPr>
            <a:endParaRPr lang="en-IL" dirty="0"/>
          </a:p>
        </p:txBody>
      </p:sp>
    </p:spTree>
    <p:extLst>
      <p:ext uri="{BB962C8B-B14F-4D97-AF65-F5344CB8AC3E}">
        <p14:creationId xmlns:p14="http://schemas.microsoft.com/office/powerpoint/2010/main" val="398790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36B5E-3A9D-31A3-7EA1-B252B5B7F24E}"/>
              </a:ext>
            </a:extLst>
          </p:cNvPr>
          <p:cNvSpPr>
            <a:spLocks noGrp="1"/>
          </p:cNvSpPr>
          <p:nvPr>
            <p:ph type="title"/>
          </p:nvPr>
        </p:nvSpPr>
        <p:spPr/>
        <p:txBody>
          <a:bodyPr/>
          <a:lstStyle/>
          <a:p>
            <a:r>
              <a:rPr lang="en-IL" dirty="0"/>
              <a:t>Construction</a:t>
            </a:r>
          </a:p>
        </p:txBody>
      </p:sp>
      <p:sp>
        <p:nvSpPr>
          <p:cNvPr id="3" name="Text Placeholder 2">
            <a:extLst>
              <a:ext uri="{FF2B5EF4-FFF2-40B4-BE49-F238E27FC236}">
                <a16:creationId xmlns:a16="http://schemas.microsoft.com/office/drawing/2014/main" id="{02CF9BB7-24C7-C7E6-271D-E00D70BD3327}"/>
              </a:ext>
            </a:extLst>
          </p:cNvPr>
          <p:cNvSpPr>
            <a:spLocks noGrp="1"/>
          </p:cNvSpPr>
          <p:nvPr>
            <p:ph type="body" idx="1"/>
          </p:nvPr>
        </p:nvSpPr>
        <p:spPr/>
        <p:txBody>
          <a:bodyPr/>
          <a:lstStyle/>
          <a:p>
            <a:endParaRPr lang="en-IL"/>
          </a:p>
        </p:txBody>
      </p:sp>
    </p:spTree>
    <p:extLst>
      <p:ext uri="{BB962C8B-B14F-4D97-AF65-F5344CB8AC3E}">
        <p14:creationId xmlns:p14="http://schemas.microsoft.com/office/powerpoint/2010/main" val="31004377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E81BE-967F-4458-EBBF-F9136D712225}"/>
              </a:ext>
            </a:extLst>
          </p:cNvPr>
          <p:cNvSpPr>
            <a:spLocks noGrp="1"/>
          </p:cNvSpPr>
          <p:nvPr>
            <p:ph type="title"/>
          </p:nvPr>
        </p:nvSpPr>
        <p:spPr/>
        <p:txBody>
          <a:bodyPr/>
          <a:lstStyle/>
          <a:p>
            <a:pPr algn="ctr"/>
            <a:r>
              <a:rPr lang="en-IL" dirty="0"/>
              <a:t>Direct </a:t>
            </a:r>
            <a:r>
              <a:rPr lang="en-GB" dirty="0"/>
              <a:t>C</a:t>
            </a:r>
            <a:r>
              <a:rPr lang="en-IL" dirty="0"/>
              <a:t>onstruction of UPO</a:t>
            </a:r>
          </a:p>
        </p:txBody>
      </p:sp>
      <p:sp>
        <p:nvSpPr>
          <p:cNvPr id="3" name="Content Placeholder 2">
            <a:extLst>
              <a:ext uri="{FF2B5EF4-FFF2-40B4-BE49-F238E27FC236}">
                <a16:creationId xmlns:a16="http://schemas.microsoft.com/office/drawing/2014/main" id="{024A1BC0-BE2F-6B5E-E44C-833D7F63F242}"/>
              </a:ext>
            </a:extLst>
          </p:cNvPr>
          <p:cNvSpPr>
            <a:spLocks noGrp="1"/>
          </p:cNvSpPr>
          <p:nvPr>
            <p:ph idx="1"/>
          </p:nvPr>
        </p:nvSpPr>
        <p:spPr/>
        <p:txBody>
          <a:bodyPr/>
          <a:lstStyle/>
          <a:p>
            <a:pPr marL="0" indent="0">
              <a:buNone/>
            </a:pPr>
            <a:r>
              <a:rPr lang="en-IL" dirty="0"/>
              <a:t>UPO exists assuming:</a:t>
            </a:r>
          </a:p>
          <a:p>
            <a:r>
              <a:rPr lang="en-IL" dirty="0"/>
              <a:t>Post-quantum iO.</a:t>
            </a:r>
          </a:p>
          <a:p>
            <a:r>
              <a:rPr lang="en-IL" dirty="0"/>
              <a:t>Lear</a:t>
            </a:r>
            <a:r>
              <a:rPr lang="en-GB" dirty="0"/>
              <a:t>n</a:t>
            </a:r>
            <a:r>
              <a:rPr lang="en-IL" dirty="0"/>
              <a:t>ing with Errors.</a:t>
            </a:r>
          </a:p>
          <a:p>
            <a:r>
              <a:rPr lang="en-IL" dirty="0"/>
              <a:t>Simultaneous Inner Product Conjectures (Two different versions).</a:t>
            </a:r>
          </a:p>
        </p:txBody>
      </p:sp>
    </p:spTree>
    <p:extLst>
      <p:ext uri="{BB962C8B-B14F-4D97-AF65-F5344CB8AC3E}">
        <p14:creationId xmlns:p14="http://schemas.microsoft.com/office/powerpoint/2010/main" val="361193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1FDBB-AC44-8717-42C6-120B40C9C68D}"/>
              </a:ext>
            </a:extLst>
          </p:cNvPr>
          <p:cNvSpPr>
            <a:spLocks noGrp="1"/>
          </p:cNvSpPr>
          <p:nvPr>
            <p:ph type="title"/>
          </p:nvPr>
        </p:nvSpPr>
        <p:spPr/>
        <p:txBody>
          <a:bodyPr/>
          <a:lstStyle/>
          <a:p>
            <a:pPr algn="ctr"/>
            <a:r>
              <a:rPr lang="en-IL" dirty="0"/>
              <a:t>Subsequent and Concurrent Works</a:t>
            </a:r>
          </a:p>
        </p:txBody>
      </p:sp>
      <p:sp>
        <p:nvSpPr>
          <p:cNvPr id="7" name="TextBox 6">
            <a:extLst>
              <a:ext uri="{FF2B5EF4-FFF2-40B4-BE49-F238E27FC236}">
                <a16:creationId xmlns:a16="http://schemas.microsoft.com/office/drawing/2014/main" id="{FB7EC22F-A6C2-58B4-9AE0-2C2A62E3C89F}"/>
              </a:ext>
            </a:extLst>
          </p:cNvPr>
          <p:cNvSpPr txBox="1"/>
          <p:nvPr/>
        </p:nvSpPr>
        <p:spPr>
          <a:xfrm>
            <a:off x="838200" y="2313355"/>
            <a:ext cx="10302240" cy="3970318"/>
          </a:xfrm>
          <a:prstGeom prst="rect">
            <a:avLst/>
          </a:prstGeom>
          <a:noFill/>
        </p:spPr>
        <p:txBody>
          <a:bodyPr wrap="square">
            <a:spAutoFit/>
          </a:bodyPr>
          <a:lstStyle/>
          <a:p>
            <a:r>
              <a:rPr lang="en-GB" sz="2800" dirty="0"/>
              <a:t>[Coladangelo-Gunn’23] Quantum state indistinguishability obfuscation (quantum state </a:t>
            </a:r>
            <a:r>
              <a:rPr lang="en-GB" sz="2800" dirty="0" err="1"/>
              <a:t>iO</a:t>
            </a:r>
            <a:r>
              <a:rPr lang="en-GB" sz="2800" dirty="0"/>
              <a:t>):</a:t>
            </a:r>
          </a:p>
          <a:p>
            <a:endParaRPr lang="en-GB" sz="2800" dirty="0"/>
          </a:p>
          <a:p>
            <a:pPr marL="457200" indent="-457200">
              <a:buFont typeface="Arial" panose="020B0604020202020204" pitchFamily="34" charset="0"/>
              <a:buChar char="•"/>
            </a:pPr>
            <a:r>
              <a:rPr lang="en-GB" sz="2800" dirty="0"/>
              <a:t>Application: Copy-protection for </a:t>
            </a:r>
            <a:r>
              <a:rPr lang="en-GB" sz="2800" i="1" dirty="0">
                <a:solidFill>
                  <a:srgbClr val="0070C0"/>
                </a:solidFill>
              </a:rPr>
              <a:t>decision</a:t>
            </a:r>
            <a:r>
              <a:rPr lang="en-GB" sz="2800" dirty="0"/>
              <a:t> and </a:t>
            </a:r>
            <a:r>
              <a:rPr lang="en-GB" sz="2800" i="1" dirty="0"/>
              <a:t>search</a:t>
            </a:r>
            <a:r>
              <a:rPr lang="en-GB" sz="2800" dirty="0"/>
              <a:t> puncturable functionalities.</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Construction: in the </a:t>
            </a:r>
            <a:r>
              <a:rPr lang="en-GB" sz="2800" dirty="0">
                <a:solidFill>
                  <a:srgbClr val="FF0000"/>
                </a:solidFill>
              </a:rPr>
              <a:t>oracle</a:t>
            </a:r>
            <a:r>
              <a:rPr lang="en-GB" sz="2800" dirty="0"/>
              <a:t> model [Coladangelo-Gunn’23, Bartusek-Brakerski-Vaikuntanathan’24].</a:t>
            </a:r>
          </a:p>
          <a:p>
            <a:pPr marL="457200" indent="-457200">
              <a:buFont typeface="Arial" panose="020B0604020202020204" pitchFamily="34" charset="0"/>
              <a:buChar char="•"/>
            </a:pPr>
            <a:endParaRPr lang="en-GB" sz="2800" dirty="0"/>
          </a:p>
        </p:txBody>
      </p:sp>
    </p:spTree>
    <p:extLst>
      <p:ext uri="{BB962C8B-B14F-4D97-AF65-F5344CB8AC3E}">
        <p14:creationId xmlns:p14="http://schemas.microsoft.com/office/powerpoint/2010/main" val="361345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CA94E-9F37-5950-4B1B-17DF5EB09CF2}"/>
              </a:ext>
            </a:extLst>
          </p:cNvPr>
          <p:cNvSpPr>
            <a:spLocks noGrp="1"/>
          </p:cNvSpPr>
          <p:nvPr>
            <p:ph type="title"/>
          </p:nvPr>
        </p:nvSpPr>
        <p:spPr/>
        <p:txBody>
          <a:bodyPr>
            <a:normAutofit/>
          </a:bodyPr>
          <a:lstStyle/>
          <a:p>
            <a:pPr algn="ctr"/>
            <a:r>
              <a:rPr lang="en-IL" dirty="0"/>
              <a:t>UPO from Quantum State indistinguishability Obfuscation (QSiO)</a:t>
            </a:r>
          </a:p>
        </p:txBody>
      </p:sp>
      <p:sp>
        <p:nvSpPr>
          <p:cNvPr id="3" name="Content Placeholder 2">
            <a:extLst>
              <a:ext uri="{FF2B5EF4-FFF2-40B4-BE49-F238E27FC236}">
                <a16:creationId xmlns:a16="http://schemas.microsoft.com/office/drawing/2014/main" id="{2387ECDC-3E21-9C85-CDF4-65363578C8F5}"/>
              </a:ext>
            </a:extLst>
          </p:cNvPr>
          <p:cNvSpPr>
            <a:spLocks noGrp="1"/>
          </p:cNvSpPr>
          <p:nvPr>
            <p:ph idx="1"/>
          </p:nvPr>
        </p:nvSpPr>
        <p:spPr>
          <a:xfrm>
            <a:off x="320040" y="2849753"/>
            <a:ext cx="11033760" cy="4351338"/>
          </a:xfrm>
        </p:spPr>
        <p:txBody>
          <a:bodyPr>
            <a:normAutofit/>
          </a:bodyPr>
          <a:lstStyle/>
          <a:p>
            <a:pPr marL="0" indent="0" algn="ctr">
              <a:buNone/>
            </a:pPr>
            <a:r>
              <a:rPr lang="en-GB" sz="3600" dirty="0"/>
              <a:t>Quantum state </a:t>
            </a:r>
            <a:r>
              <a:rPr lang="en-GB" sz="3600" dirty="0" err="1"/>
              <a:t>iO</a:t>
            </a:r>
            <a:r>
              <a:rPr lang="en-GB" sz="3600" dirty="0"/>
              <a:t> + unclonable encryption for bits</a:t>
            </a:r>
            <a:endParaRPr lang="en-IL" sz="3600" dirty="0"/>
          </a:p>
        </p:txBody>
      </p:sp>
      <p:sp>
        <p:nvSpPr>
          <p:cNvPr id="5" name="TextBox 4">
            <a:extLst>
              <a:ext uri="{FF2B5EF4-FFF2-40B4-BE49-F238E27FC236}">
                <a16:creationId xmlns:a16="http://schemas.microsoft.com/office/drawing/2014/main" id="{82C094B1-588D-533D-7570-0F513501227E}"/>
              </a:ext>
            </a:extLst>
          </p:cNvPr>
          <p:cNvSpPr txBox="1"/>
          <p:nvPr/>
        </p:nvSpPr>
        <p:spPr>
          <a:xfrm>
            <a:off x="2788920" y="4763812"/>
            <a:ext cx="6096000" cy="646331"/>
          </a:xfrm>
          <a:prstGeom prst="rect">
            <a:avLst/>
          </a:prstGeom>
          <a:noFill/>
        </p:spPr>
        <p:txBody>
          <a:bodyPr wrap="square">
            <a:spAutoFit/>
          </a:bodyPr>
          <a:lstStyle/>
          <a:p>
            <a:pPr algn="ctr"/>
            <a:r>
              <a:rPr lang="en-GB" sz="3600" dirty="0"/>
              <a:t>UPO</a:t>
            </a:r>
            <a:endParaRPr lang="en-IL" sz="3600" dirty="0"/>
          </a:p>
        </p:txBody>
      </p:sp>
      <p:sp>
        <p:nvSpPr>
          <p:cNvPr id="6" name="Down Arrow 5">
            <a:extLst>
              <a:ext uri="{FF2B5EF4-FFF2-40B4-BE49-F238E27FC236}">
                <a16:creationId xmlns:a16="http://schemas.microsoft.com/office/drawing/2014/main" id="{006241BC-A936-AD5C-7DCA-2F0C1BE4FEB3}"/>
              </a:ext>
            </a:extLst>
          </p:cNvPr>
          <p:cNvSpPr/>
          <p:nvPr/>
        </p:nvSpPr>
        <p:spPr>
          <a:xfrm>
            <a:off x="5502442" y="3366275"/>
            <a:ext cx="593558" cy="142774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5255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animBg="1"/>
    </p:bldLst>
  </p:timing>
  <p:extLst>
    <p:ext uri="{6950BFC3-D8DA-4A85-94F7-54DA5524770B}">
      <p188:commentRel xmlns:p188="http://schemas.microsoft.com/office/powerpoint/2018/8/main" r:id="rId3"/>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BF6B4-395F-7283-8EBE-6B424BD86B50}"/>
              </a:ext>
            </a:extLst>
          </p:cNvPr>
          <p:cNvSpPr>
            <a:spLocks noGrp="1"/>
          </p:cNvSpPr>
          <p:nvPr>
            <p:ph type="title"/>
          </p:nvPr>
        </p:nvSpPr>
        <p:spPr>
          <a:xfrm>
            <a:off x="831850" y="1709738"/>
            <a:ext cx="10949842" cy="2852737"/>
          </a:xfrm>
        </p:spPr>
        <p:txBody>
          <a:bodyPr/>
          <a:lstStyle/>
          <a:p>
            <a:r>
              <a:rPr lang="en-IL" dirty="0"/>
              <a:t>Technical section: How to use UPO</a:t>
            </a:r>
          </a:p>
        </p:txBody>
      </p:sp>
      <p:sp>
        <p:nvSpPr>
          <p:cNvPr id="3" name="Text Placeholder 2">
            <a:extLst>
              <a:ext uri="{FF2B5EF4-FFF2-40B4-BE49-F238E27FC236}">
                <a16:creationId xmlns:a16="http://schemas.microsoft.com/office/drawing/2014/main" id="{67A32888-9A51-1651-C6B5-1D9C2A9BA036}"/>
              </a:ext>
            </a:extLst>
          </p:cNvPr>
          <p:cNvSpPr>
            <a:spLocks noGrp="1"/>
          </p:cNvSpPr>
          <p:nvPr>
            <p:ph type="body" idx="1"/>
          </p:nvPr>
        </p:nvSpPr>
        <p:spPr/>
        <p:txBody>
          <a:bodyPr/>
          <a:lstStyle/>
          <a:p>
            <a:endParaRPr lang="en-IL"/>
          </a:p>
        </p:txBody>
      </p:sp>
    </p:spTree>
    <p:extLst>
      <p:ext uri="{BB962C8B-B14F-4D97-AF65-F5344CB8AC3E}">
        <p14:creationId xmlns:p14="http://schemas.microsoft.com/office/powerpoint/2010/main" val="37154230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0951C-4F29-59F3-DF12-D4C6EE317F86}"/>
              </a:ext>
            </a:extLst>
          </p:cNvPr>
          <p:cNvSpPr>
            <a:spLocks noGrp="1"/>
          </p:cNvSpPr>
          <p:nvPr>
            <p:ph type="title"/>
          </p:nvPr>
        </p:nvSpPr>
        <p:spPr>
          <a:xfrm>
            <a:off x="0" y="18255"/>
            <a:ext cx="12192000" cy="1325563"/>
          </a:xfrm>
        </p:spPr>
        <p:txBody>
          <a:bodyPr>
            <a:normAutofit/>
          </a:bodyPr>
          <a:lstStyle/>
          <a:p>
            <a:pPr marL="0" indent="0" algn="ctr">
              <a:buNone/>
            </a:pPr>
            <a:r>
              <a:rPr lang="en-IL" dirty="0">
                <a:solidFill>
                  <a:srgbClr val="7030A0"/>
                </a:solidFill>
              </a:rPr>
              <a:t>Case study: Copy-protection of puncturable function classes.</a:t>
            </a:r>
            <a:endParaRPr lang="en-IL" dirty="0"/>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4EE292B6-F46F-4EF1-4B1A-1A47CE2D63B2}"/>
                  </a:ext>
                </a:extLst>
              </p:cNvPr>
              <p:cNvSpPr>
                <a:spLocks noGrp="1"/>
              </p:cNvSpPr>
              <p:nvPr>
                <p:ph idx="1"/>
              </p:nvPr>
            </p:nvSpPr>
            <p:spPr/>
            <p:txBody>
              <a:bodyPr>
                <a:normAutofit/>
              </a:bodyPr>
              <a:lstStyle/>
              <a:p>
                <a14:m>
                  <m:oMath xmlns:m="http://schemas.openxmlformats.org/officeDocument/2006/math">
                    <m:r>
                      <a:rPr lang="en-IL" sz="3600" i="1" dirty="0" smtClean="0">
                        <a:latin typeface="Cambria Math" panose="02040503050406030204" pitchFamily="18" charset="0"/>
                      </a:rPr>
                      <m:t>𝐶𝑜𝑝𝑦𝑝𝑟𝑜𝑡𝑒𝑐𝑡</m:t>
                    </m:r>
                    <m:r>
                      <a:rPr lang="en-IL" sz="3600" i="1" dirty="0" smtClean="0">
                        <a:latin typeface="Cambria Math" panose="02040503050406030204" pitchFamily="18" charset="0"/>
                      </a:rPr>
                      <m:t>(</m:t>
                    </m:r>
                    <m:sSub>
                      <m:sSubPr>
                        <m:ctrlPr>
                          <a:rPr lang="en-IL" sz="3600" i="1" dirty="0" smtClean="0">
                            <a:latin typeface="Cambria Math" panose="02040503050406030204" pitchFamily="18" charset="0"/>
                          </a:rPr>
                        </m:ctrlPr>
                      </m:sSubPr>
                      <m:e>
                        <m:r>
                          <a:rPr lang="en-IL" sz="3600" i="1" dirty="0" smtClean="0">
                            <a:latin typeface="Cambria Math" panose="02040503050406030204" pitchFamily="18" charset="0"/>
                          </a:rPr>
                          <m:t>𝐶</m:t>
                        </m:r>
                      </m:e>
                      <m:sub>
                        <m:r>
                          <a:rPr lang="en-IL" sz="3600" i="1" dirty="0" smtClean="0">
                            <a:latin typeface="Cambria Math" panose="02040503050406030204" pitchFamily="18" charset="0"/>
                          </a:rPr>
                          <m:t>𝑘</m:t>
                        </m:r>
                      </m:sub>
                    </m:sSub>
                    <m:r>
                      <a:rPr lang="en-IL" sz="3600" i="1" dirty="0" smtClean="0">
                        <a:latin typeface="Cambria Math" panose="02040503050406030204" pitchFamily="18" charset="0"/>
                      </a:rPr>
                      <m:t>)=</m:t>
                    </m:r>
                    <m:r>
                      <a:rPr lang="en-IL" sz="3600" i="1" dirty="0" smtClean="0">
                        <a:latin typeface="Cambria Math" panose="02040503050406030204" pitchFamily="18" charset="0"/>
                      </a:rPr>
                      <m:t>𝑈𝑃𝑂</m:t>
                    </m:r>
                    <m:r>
                      <a:rPr lang="en-IL" sz="3600" i="1" dirty="0" smtClean="0">
                        <a:latin typeface="Cambria Math" panose="02040503050406030204" pitchFamily="18" charset="0"/>
                      </a:rPr>
                      <m:t>.</m:t>
                    </m:r>
                    <m:r>
                      <a:rPr lang="en-IL" sz="3600" i="1" dirty="0" smtClean="0">
                        <a:latin typeface="Cambria Math" panose="02040503050406030204" pitchFamily="18" charset="0"/>
                      </a:rPr>
                      <m:t>𝑜𝑏𝑓</m:t>
                    </m:r>
                    <m:r>
                      <a:rPr lang="en-IL" sz="3600" i="1" dirty="0" smtClean="0">
                        <a:latin typeface="Cambria Math" panose="02040503050406030204" pitchFamily="18" charset="0"/>
                      </a:rPr>
                      <m:t>(</m:t>
                    </m:r>
                    <m:sSub>
                      <m:sSubPr>
                        <m:ctrlPr>
                          <a:rPr lang="en-IL" sz="3600" i="1" dirty="0" smtClean="0">
                            <a:latin typeface="Cambria Math" panose="02040503050406030204" pitchFamily="18" charset="0"/>
                          </a:rPr>
                        </m:ctrlPr>
                      </m:sSubPr>
                      <m:e>
                        <m:r>
                          <a:rPr lang="en-IL" sz="3600" i="1" dirty="0" smtClean="0">
                            <a:latin typeface="Cambria Math" panose="02040503050406030204" pitchFamily="18" charset="0"/>
                          </a:rPr>
                          <m:t>𝐶</m:t>
                        </m:r>
                      </m:e>
                      <m:sub>
                        <m:r>
                          <a:rPr lang="en-IL" sz="3600" i="1" dirty="0" smtClean="0">
                            <a:latin typeface="Cambria Math" panose="02040503050406030204" pitchFamily="18" charset="0"/>
                          </a:rPr>
                          <m:t>𝑘</m:t>
                        </m:r>
                      </m:sub>
                    </m:sSub>
                    <m:r>
                      <a:rPr lang="en-IL" sz="3600" i="1" dirty="0" smtClean="0">
                        <a:latin typeface="Cambria Math" panose="02040503050406030204" pitchFamily="18" charset="0"/>
                      </a:rPr>
                      <m:t>)</m:t>
                    </m:r>
                  </m:oMath>
                </a14:m>
                <a:r>
                  <a:rPr lang="en-IL" sz="3600" dirty="0"/>
                  <a:t>.</a:t>
                </a:r>
              </a:p>
              <a:p>
                <a:endParaRPr lang="en-IL" sz="3600" dirty="0"/>
              </a:p>
              <a:p>
                <a14:m>
                  <m:oMath xmlns:m="http://schemas.openxmlformats.org/officeDocument/2006/math">
                    <m:r>
                      <a:rPr lang="en-US" sz="3600" b="0" i="1" smtClean="0">
                        <a:latin typeface="Cambria Math" panose="02040503050406030204" pitchFamily="18" charset="0"/>
                      </a:rPr>
                      <m:t>𝐸𝑣𝑎𝑙</m:t>
                    </m:r>
                    <m:d>
                      <m:dPr>
                        <m:ctrlPr>
                          <a:rPr lang="en-US" sz="3600" b="0" i="1" smtClean="0">
                            <a:latin typeface="Cambria Math" panose="02040503050406030204" pitchFamily="18" charset="0"/>
                          </a:rPr>
                        </m:ctrlPr>
                      </m:dPr>
                      <m:e>
                        <m:r>
                          <a:rPr lang="en-US" sz="3600" b="0" i="1" smtClean="0">
                            <a:latin typeface="Cambria Math" panose="02040503050406030204" pitchFamily="18" charset="0"/>
                          </a:rPr>
                          <m:t>𝜌</m:t>
                        </m:r>
                        <m:r>
                          <a:rPr lang="en-US" sz="3600" b="0" i="1" smtClean="0">
                            <a:latin typeface="Cambria Math" panose="02040503050406030204" pitchFamily="18" charset="0"/>
                          </a:rPr>
                          <m:t>,</m:t>
                        </m:r>
                        <m:r>
                          <a:rPr lang="en-US" sz="3600" b="0" i="1" smtClean="0">
                            <a:latin typeface="Cambria Math" panose="02040503050406030204" pitchFamily="18" charset="0"/>
                          </a:rPr>
                          <m:t>𝑥</m:t>
                        </m:r>
                      </m:e>
                    </m:d>
                    <m:r>
                      <a:rPr lang="en-US" sz="3600" b="0" i="1" smtClean="0">
                        <a:latin typeface="Cambria Math" panose="02040503050406030204" pitchFamily="18" charset="0"/>
                      </a:rPr>
                      <m:t>=</m:t>
                    </m:r>
                    <m:r>
                      <a:rPr lang="en-US" sz="3600" b="0" i="1" smtClean="0">
                        <a:latin typeface="Cambria Math" panose="02040503050406030204" pitchFamily="18" charset="0"/>
                      </a:rPr>
                      <m:t>𝑈𝑃𝑂</m:t>
                    </m:r>
                    <m:r>
                      <a:rPr lang="en-US" sz="3600" b="0" i="1" smtClean="0">
                        <a:latin typeface="Cambria Math" panose="02040503050406030204" pitchFamily="18" charset="0"/>
                      </a:rPr>
                      <m:t>.</m:t>
                    </m:r>
                    <m:r>
                      <a:rPr lang="en-US" sz="3600" b="0" i="1" smtClean="0">
                        <a:latin typeface="Cambria Math" panose="02040503050406030204" pitchFamily="18" charset="0"/>
                      </a:rPr>
                      <m:t>𝑒𝑣𝑎𝑙</m:t>
                    </m:r>
                    <m:d>
                      <m:dPr>
                        <m:ctrlPr>
                          <a:rPr lang="en-US" sz="3600" b="0" i="1" smtClean="0">
                            <a:latin typeface="Cambria Math" panose="02040503050406030204" pitchFamily="18" charset="0"/>
                          </a:rPr>
                        </m:ctrlPr>
                      </m:dPr>
                      <m:e>
                        <m:r>
                          <a:rPr lang="en-US" sz="3600" b="0" i="1" smtClean="0">
                            <a:latin typeface="Cambria Math" panose="02040503050406030204" pitchFamily="18" charset="0"/>
                          </a:rPr>
                          <m:t>𝜌</m:t>
                        </m:r>
                        <m:r>
                          <a:rPr lang="en-US" sz="3600" b="0" i="1" smtClean="0">
                            <a:latin typeface="Cambria Math" panose="02040503050406030204" pitchFamily="18" charset="0"/>
                          </a:rPr>
                          <m:t>,</m:t>
                        </m:r>
                        <m:r>
                          <a:rPr lang="en-US" sz="3600" b="0" i="1" smtClean="0">
                            <a:latin typeface="Cambria Math" panose="02040503050406030204" pitchFamily="18" charset="0"/>
                          </a:rPr>
                          <m:t>𝑥</m:t>
                        </m:r>
                      </m:e>
                    </m:d>
                    <m:r>
                      <a:rPr lang="en-US" sz="3600" b="0" i="1" smtClean="0">
                        <a:latin typeface="Cambria Math" panose="02040503050406030204" pitchFamily="18" charset="0"/>
                      </a:rPr>
                      <m:t>.</m:t>
                    </m:r>
                  </m:oMath>
                </a14:m>
                <a:endParaRPr lang="en-IL" sz="3600" dirty="0"/>
              </a:p>
            </p:txBody>
          </p:sp>
        </mc:Choice>
        <mc:Fallback xmlns="">
          <p:sp>
            <p:nvSpPr>
              <p:cNvPr id="5" name="Content Placeholder 4">
                <a:extLst>
                  <a:ext uri="{FF2B5EF4-FFF2-40B4-BE49-F238E27FC236}">
                    <a16:creationId xmlns:a16="http://schemas.microsoft.com/office/drawing/2014/main" id="{4EE292B6-F46F-4EF1-4B1A-1A47CE2D63B2}"/>
                  </a:ext>
                </a:extLst>
              </p:cNvPr>
              <p:cNvSpPr>
                <a:spLocks noGrp="1" noRot="1" noChangeAspect="1" noMove="1" noResize="1" noEditPoints="1" noAdjustHandles="1" noChangeArrowheads="1" noChangeShapeType="1" noTextEdit="1"/>
              </p:cNvSpPr>
              <p:nvPr>
                <p:ph idx="1"/>
              </p:nvPr>
            </p:nvSpPr>
            <p:spPr>
              <a:blipFill>
                <a:blip r:embed="rId3"/>
                <a:stretch>
                  <a:fillRect t="-3361"/>
                </a:stretch>
              </a:blipFill>
            </p:spPr>
            <p:txBody>
              <a:bodyPr/>
              <a:lstStyle/>
              <a:p>
                <a:r>
                  <a:rPr lang="en-US">
                    <a:noFill/>
                  </a:rPr>
                  <a:t> </a:t>
                </a:r>
              </a:p>
            </p:txBody>
          </p:sp>
        </mc:Fallback>
      </mc:AlternateContent>
    </p:spTree>
    <p:extLst>
      <p:ext uri="{BB962C8B-B14F-4D97-AF65-F5344CB8AC3E}">
        <p14:creationId xmlns:p14="http://schemas.microsoft.com/office/powerpoint/2010/main" val="206007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timeline with text and numbers&#10;&#10;Description automatically generated with medium confidence">
            <a:extLst>
              <a:ext uri="{FF2B5EF4-FFF2-40B4-BE49-F238E27FC236}">
                <a16:creationId xmlns:a16="http://schemas.microsoft.com/office/drawing/2014/main" id="{8A17E1FA-4252-C879-6914-08425F40481E}"/>
              </a:ext>
            </a:extLst>
          </p:cNvPr>
          <p:cNvPicPr>
            <a:picLocks noChangeAspect="1"/>
          </p:cNvPicPr>
          <p:nvPr/>
        </p:nvPicPr>
        <p:blipFill>
          <a:blip r:embed="rId3"/>
          <a:stretch>
            <a:fillRect/>
          </a:stretch>
        </p:blipFill>
        <p:spPr>
          <a:xfrm>
            <a:off x="482599" y="1007182"/>
            <a:ext cx="11540067" cy="5866865"/>
          </a:xfrm>
          <a:prstGeom prst="rect">
            <a:avLst/>
          </a:prstGeom>
        </p:spPr>
      </p:pic>
      <p:sp>
        <p:nvSpPr>
          <p:cNvPr id="10" name="TextBox 9">
            <a:extLst>
              <a:ext uri="{FF2B5EF4-FFF2-40B4-BE49-F238E27FC236}">
                <a16:creationId xmlns:a16="http://schemas.microsoft.com/office/drawing/2014/main" id="{2ECAE554-C817-2D4E-4727-F17E9EDCE59F}"/>
              </a:ext>
            </a:extLst>
          </p:cNvPr>
          <p:cNvSpPr txBox="1"/>
          <p:nvPr/>
        </p:nvSpPr>
        <p:spPr>
          <a:xfrm>
            <a:off x="2543175" y="114914"/>
            <a:ext cx="6680714" cy="769441"/>
          </a:xfrm>
          <a:prstGeom prst="rect">
            <a:avLst/>
          </a:prstGeom>
          <a:noFill/>
        </p:spPr>
        <p:txBody>
          <a:bodyPr wrap="square">
            <a:spAutoFit/>
          </a:bodyPr>
          <a:lstStyle/>
          <a:p>
            <a:pPr algn="ctr"/>
            <a:r>
              <a:rPr lang="en-IL" sz="4400" dirty="0"/>
              <a:t>Unclonable Cryptography</a:t>
            </a:r>
          </a:p>
        </p:txBody>
      </p:sp>
    </p:spTree>
    <p:extLst>
      <p:ext uri="{BB962C8B-B14F-4D97-AF65-F5344CB8AC3E}">
        <p14:creationId xmlns:p14="http://schemas.microsoft.com/office/powerpoint/2010/main" val="3378262755"/>
      </p:ext>
    </p:extLst>
  </p:cSld>
  <p:clrMapOvr>
    <a:masterClrMapping/>
  </p:clrMapOvr>
  <p:extLst>
    <p:ext uri="{6950BFC3-D8DA-4A85-94F7-54DA5524770B}">
      <p188:commentRel xmlns:p188="http://schemas.microsoft.com/office/powerpoint/2018/8/main" r:id="rId2"/>
    </p:ext>
  </p:extLs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39F29-ED59-E268-DCFA-3F18A0919B97}"/>
              </a:ext>
            </a:extLst>
          </p:cNvPr>
          <p:cNvSpPr>
            <a:spLocks noGrp="1"/>
          </p:cNvSpPr>
          <p:nvPr>
            <p:ph type="title"/>
          </p:nvPr>
        </p:nvSpPr>
        <p:spPr/>
        <p:txBody>
          <a:bodyPr/>
          <a:lstStyle/>
          <a:p>
            <a:pPr algn="ctr"/>
            <a:r>
              <a:rPr lang="en-IL" dirty="0"/>
              <a:t>Copy-protection security</a:t>
            </a:r>
          </a:p>
        </p:txBody>
      </p:sp>
      <p:pic>
        <p:nvPicPr>
          <p:cNvPr id="4" name="Graphic 4">
            <a:extLst>
              <a:ext uri="{FF2B5EF4-FFF2-40B4-BE49-F238E27FC236}">
                <a16:creationId xmlns:a16="http://schemas.microsoft.com/office/drawing/2014/main" id="{D7118788-85FA-82B8-3A9F-218C3FB8061A}"/>
              </a:ext>
            </a:extLst>
          </p:cNvPr>
          <p:cNvPicPr>
            <a:picLocks noChangeAspect="1"/>
          </p:cNvPicPr>
          <p:nvPr/>
        </p:nvPicPr>
        <p:blipFill>
          <a:blip r:embed="rId3">
            <a:extLst>
              <a:ext uri="{837473B0-CC2E-450A-ABE3-18F120FF3D39}">
                <a1611:picAttrSrcUrl xmlns:a1611="http://schemas.microsoft.com/office/drawing/2016/11/main" r:id="rId4"/>
              </a:ext>
            </a:extLst>
          </a:blip>
          <a:srcRect/>
          <a:stretch/>
        </p:blipFill>
        <p:spPr>
          <a:xfrm>
            <a:off x="415510" y="1839939"/>
            <a:ext cx="3059051" cy="3059051"/>
          </a:xfrm>
          <a:prstGeom prst="rect">
            <a:avLst/>
          </a:prstGeom>
        </p:spPr>
      </p:pic>
      <p:pic>
        <p:nvPicPr>
          <p:cNvPr id="5" name="Graphic 4" descr="User">
            <a:extLst>
              <a:ext uri="{FF2B5EF4-FFF2-40B4-BE49-F238E27FC236}">
                <a16:creationId xmlns:a16="http://schemas.microsoft.com/office/drawing/2014/main" id="{D309C150-1D9F-6350-EC45-B0E619991A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60286" y="2881126"/>
            <a:ext cx="1069822" cy="1291975"/>
          </a:xfrm>
          <a:prstGeom prst="rect">
            <a:avLst/>
          </a:prstGeom>
        </p:spPr>
      </p:pic>
      <p:sp>
        <p:nvSpPr>
          <p:cNvPr id="6" name="Right Arrow 5">
            <a:extLst>
              <a:ext uri="{FF2B5EF4-FFF2-40B4-BE49-F238E27FC236}">
                <a16:creationId xmlns:a16="http://schemas.microsoft.com/office/drawing/2014/main" id="{7903501E-C87D-AA0B-7BC4-4AC65D34B9A1}"/>
              </a:ext>
            </a:extLst>
          </p:cNvPr>
          <p:cNvSpPr/>
          <p:nvPr/>
        </p:nvSpPr>
        <p:spPr>
          <a:xfrm>
            <a:off x="3228975" y="3418821"/>
            <a:ext cx="2400300" cy="2394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49ADB45-AD58-B821-2C4D-6AE74D5E1F6B}"/>
                  </a:ext>
                </a:extLst>
              </p:cNvPr>
              <p:cNvSpPr txBox="1"/>
              <p:nvPr/>
            </p:nvSpPr>
            <p:spPr>
              <a:xfrm>
                <a:off x="3471057" y="2987934"/>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C</m:t>
                          </m:r>
                        </m:e>
                        <m:sub>
                          <m:r>
                            <m:rPr>
                              <m:sty m:val="p"/>
                            </m:rPr>
                            <a:rPr lang="en-US" sz="2800" b="0" i="0" smtClean="0">
                              <a:latin typeface="Cambria Math" panose="02040503050406030204" pitchFamily="18" charset="0"/>
                            </a:rPr>
                            <m:t>k</m:t>
                          </m:r>
                        </m:sub>
                      </m:sSub>
                      <m:r>
                        <a:rPr lang="en-US" sz="2800" b="0" i="1" dirty="0" smtClean="0">
                          <a:latin typeface="Cambria Math" panose="02040503050406030204" pitchFamily="18" charset="0"/>
                          <a:ea typeface="+mn-lt"/>
                          <a:cs typeface="+mn-lt"/>
                        </a:rPr>
                        <m:t>⟩</m:t>
                      </m:r>
                    </m:oMath>
                  </m:oMathPara>
                </a14:m>
                <a:endParaRPr lang="en-IL" sz="2800" dirty="0"/>
              </a:p>
            </p:txBody>
          </p:sp>
        </mc:Choice>
        <mc:Fallback xmlns="">
          <p:sp>
            <p:nvSpPr>
              <p:cNvPr id="7" name="TextBox 6">
                <a:extLst>
                  <a:ext uri="{FF2B5EF4-FFF2-40B4-BE49-F238E27FC236}">
                    <a16:creationId xmlns:a16="http://schemas.microsoft.com/office/drawing/2014/main" id="{949ADB45-AD58-B821-2C4D-6AE74D5E1F6B}"/>
                  </a:ext>
                </a:extLst>
              </p:cNvPr>
              <p:cNvSpPr txBox="1">
                <a:spLocks noRot="1" noChangeAspect="1" noMove="1" noResize="1" noEditPoints="1" noAdjustHandles="1" noChangeArrowheads="1" noChangeShapeType="1" noTextEdit="1"/>
              </p:cNvSpPr>
              <p:nvPr/>
            </p:nvSpPr>
            <p:spPr>
              <a:xfrm>
                <a:off x="3471057" y="2987934"/>
                <a:ext cx="1771651" cy="430887"/>
              </a:xfrm>
              <a:prstGeom prst="rect">
                <a:avLst/>
              </a:prstGeom>
              <a:blipFill>
                <a:blip r:embed="rId7"/>
                <a:stretch>
                  <a:fillRect t="-2857" b="-31429"/>
                </a:stretch>
              </a:blipFill>
            </p:spPr>
            <p:txBody>
              <a:bodyPr/>
              <a:lstStyle/>
              <a:p>
                <a:r>
                  <a:rPr lang="en-IL">
                    <a:noFill/>
                  </a:rPr>
                  <a:t> </a:t>
                </a:r>
              </a:p>
            </p:txBody>
          </p:sp>
        </mc:Fallback>
      </mc:AlternateContent>
      <p:sp>
        <p:nvSpPr>
          <p:cNvPr id="10" name="TextBox 9">
            <a:extLst>
              <a:ext uri="{FF2B5EF4-FFF2-40B4-BE49-F238E27FC236}">
                <a16:creationId xmlns:a16="http://schemas.microsoft.com/office/drawing/2014/main" id="{5B2AB0DF-D750-A1E2-CF30-63642494E04F}"/>
              </a:ext>
            </a:extLst>
          </p:cNvPr>
          <p:cNvSpPr txBox="1"/>
          <p:nvPr/>
        </p:nvSpPr>
        <p:spPr>
          <a:xfrm>
            <a:off x="1252012" y="4215285"/>
            <a:ext cx="1874809" cy="523220"/>
          </a:xfrm>
          <a:prstGeom prst="rect">
            <a:avLst/>
          </a:prstGeom>
          <a:noFill/>
        </p:spPr>
        <p:txBody>
          <a:bodyPr wrap="none" rtlCol="0">
            <a:spAutoFit/>
          </a:bodyPr>
          <a:lstStyle/>
          <a:p>
            <a:r>
              <a:rPr lang="en-IL" sz="2800" dirty="0"/>
              <a:t>Challenger</a:t>
            </a:r>
          </a:p>
        </p:txBody>
      </p:sp>
      <p:sp>
        <p:nvSpPr>
          <p:cNvPr id="12" name="Right Arrow 11">
            <a:extLst>
              <a:ext uri="{FF2B5EF4-FFF2-40B4-BE49-F238E27FC236}">
                <a16:creationId xmlns:a16="http://schemas.microsoft.com/office/drawing/2014/main" id="{C35F7242-B292-7279-AB99-C3518FDD7C7A}"/>
              </a:ext>
            </a:extLst>
          </p:cNvPr>
          <p:cNvSpPr/>
          <p:nvPr/>
        </p:nvSpPr>
        <p:spPr>
          <a:xfrm rot="2190787">
            <a:off x="6577021" y="4229135"/>
            <a:ext cx="2400300" cy="239428"/>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3" name="Right Arrow 12">
            <a:extLst>
              <a:ext uri="{FF2B5EF4-FFF2-40B4-BE49-F238E27FC236}">
                <a16:creationId xmlns:a16="http://schemas.microsoft.com/office/drawing/2014/main" id="{EB46E1BC-A1C6-818B-CBE1-B6E622378DC5}"/>
              </a:ext>
            </a:extLst>
          </p:cNvPr>
          <p:cNvSpPr/>
          <p:nvPr/>
        </p:nvSpPr>
        <p:spPr>
          <a:xfrm rot="19848982">
            <a:off x="6688213" y="2761412"/>
            <a:ext cx="2400300" cy="239428"/>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pic>
        <p:nvPicPr>
          <p:cNvPr id="14" name="Graphic 13" descr="User">
            <a:extLst>
              <a:ext uri="{FF2B5EF4-FFF2-40B4-BE49-F238E27FC236}">
                <a16:creationId xmlns:a16="http://schemas.microsoft.com/office/drawing/2014/main" id="{ECCC876A-1E74-6FA1-CF60-D3630BECE07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45519" y="1628540"/>
            <a:ext cx="1069822" cy="1291975"/>
          </a:xfrm>
          <a:prstGeom prst="rect">
            <a:avLst/>
          </a:prstGeom>
        </p:spPr>
      </p:pic>
      <p:pic>
        <p:nvPicPr>
          <p:cNvPr id="15" name="Graphic 14" descr="User">
            <a:extLst>
              <a:ext uri="{FF2B5EF4-FFF2-40B4-BE49-F238E27FC236}">
                <a16:creationId xmlns:a16="http://schemas.microsoft.com/office/drawing/2014/main" id="{4758247B-30EE-3E00-C1B9-B57BA68EE00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51704" y="4331794"/>
            <a:ext cx="1069822" cy="1291975"/>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C236A47-C073-5AA1-AE99-38C22637DB9C}"/>
                  </a:ext>
                </a:extLst>
              </p:cNvPr>
              <p:cNvSpPr txBox="1"/>
              <p:nvPr/>
            </p:nvSpPr>
            <p:spPr>
              <a:xfrm rot="19905806">
                <a:off x="6678600" y="2504174"/>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𝜎</m:t>
                          </m:r>
                        </m:e>
                        <m:sub>
                          <m:r>
                            <a:rPr lang="en-US" sz="2800" b="0" i="1" smtClean="0">
                              <a:latin typeface="Cambria Math" panose="02040503050406030204" pitchFamily="18" charset="0"/>
                            </a:rPr>
                            <m:t>𝐵</m:t>
                          </m:r>
                        </m:sub>
                      </m:sSub>
                    </m:oMath>
                  </m:oMathPara>
                </a14:m>
                <a:endParaRPr lang="en-IL" sz="2800" dirty="0"/>
              </a:p>
            </p:txBody>
          </p:sp>
        </mc:Choice>
        <mc:Fallback xmlns="">
          <p:sp>
            <p:nvSpPr>
              <p:cNvPr id="16" name="TextBox 15">
                <a:extLst>
                  <a:ext uri="{FF2B5EF4-FFF2-40B4-BE49-F238E27FC236}">
                    <a16:creationId xmlns:a16="http://schemas.microsoft.com/office/drawing/2014/main" id="{4C236A47-C073-5AA1-AE99-38C22637DB9C}"/>
                  </a:ext>
                </a:extLst>
              </p:cNvPr>
              <p:cNvSpPr txBox="1">
                <a:spLocks noRot="1" noChangeAspect="1" noMove="1" noResize="1" noEditPoints="1" noAdjustHandles="1" noChangeArrowheads="1" noChangeShapeType="1" noTextEdit="1"/>
              </p:cNvSpPr>
              <p:nvPr/>
            </p:nvSpPr>
            <p:spPr>
              <a:xfrm rot="19905806">
                <a:off x="6678600" y="2504174"/>
                <a:ext cx="1771651" cy="430887"/>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1939CAC-0738-8145-2F74-0BFB8DCAE34B}"/>
                  </a:ext>
                </a:extLst>
              </p:cNvPr>
              <p:cNvSpPr txBox="1"/>
              <p:nvPr/>
            </p:nvSpPr>
            <p:spPr>
              <a:xfrm rot="2180119">
                <a:off x="6859379" y="3727786"/>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𝜎</m:t>
                          </m:r>
                        </m:e>
                        <m:sub>
                          <m:r>
                            <m:rPr>
                              <m:sty m:val="p"/>
                            </m:rPr>
                            <a:rPr lang="en-US" sz="2800" b="0" i="0" smtClean="0">
                              <a:latin typeface="Cambria Math" panose="02040503050406030204" pitchFamily="18" charset="0"/>
                            </a:rPr>
                            <m:t>C</m:t>
                          </m:r>
                        </m:sub>
                      </m:sSub>
                    </m:oMath>
                  </m:oMathPara>
                </a14:m>
                <a:endParaRPr lang="en-IL" sz="2800" dirty="0"/>
              </a:p>
            </p:txBody>
          </p:sp>
        </mc:Choice>
        <mc:Fallback xmlns="">
          <p:sp>
            <p:nvSpPr>
              <p:cNvPr id="17" name="TextBox 16">
                <a:extLst>
                  <a:ext uri="{FF2B5EF4-FFF2-40B4-BE49-F238E27FC236}">
                    <a16:creationId xmlns:a16="http://schemas.microsoft.com/office/drawing/2014/main" id="{D1939CAC-0738-8145-2F74-0BFB8DCAE34B}"/>
                  </a:ext>
                </a:extLst>
              </p:cNvPr>
              <p:cNvSpPr txBox="1">
                <a:spLocks noRot="1" noChangeAspect="1" noMove="1" noResize="1" noEditPoints="1" noAdjustHandles="1" noChangeArrowheads="1" noChangeShapeType="1" noTextEdit="1"/>
              </p:cNvSpPr>
              <p:nvPr/>
            </p:nvSpPr>
            <p:spPr>
              <a:xfrm rot="2180119">
                <a:off x="6859379" y="3727786"/>
                <a:ext cx="1771651" cy="430887"/>
              </a:xfrm>
              <a:prstGeom prst="rect">
                <a:avLst/>
              </a:prstGeom>
              <a:blipFill>
                <a:blip r:embed="rId11"/>
                <a:stretch>
                  <a:fillRect/>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56D65519-848E-F17D-EE77-D9800C438BB1}"/>
              </a:ext>
            </a:extLst>
          </p:cNvPr>
          <p:cNvSpPr txBox="1"/>
          <p:nvPr/>
        </p:nvSpPr>
        <p:spPr>
          <a:xfrm>
            <a:off x="5736897" y="2663316"/>
            <a:ext cx="546098" cy="430887"/>
          </a:xfrm>
          <a:prstGeom prst="rect">
            <a:avLst/>
          </a:prstGeom>
          <a:noFill/>
        </p:spPr>
        <p:txBody>
          <a:bodyPr wrap="square" lIns="0" tIns="0" rIns="0" bIns="0" rtlCol="0">
            <a:spAutoFit/>
          </a:bodyPr>
          <a:lstStyle/>
          <a:p>
            <a:pPr algn="ctr"/>
            <a:r>
              <a:rPr lang="en-IL" sz="2800" dirty="0"/>
              <a:t>A</a:t>
            </a:r>
          </a:p>
        </p:txBody>
      </p:sp>
      <p:sp>
        <p:nvSpPr>
          <p:cNvPr id="19" name="TextBox 18">
            <a:extLst>
              <a:ext uri="{FF2B5EF4-FFF2-40B4-BE49-F238E27FC236}">
                <a16:creationId xmlns:a16="http://schemas.microsoft.com/office/drawing/2014/main" id="{FA6A4DE4-B0E6-2524-B8F4-BAC1F7E4EEFF}"/>
              </a:ext>
            </a:extLst>
          </p:cNvPr>
          <p:cNvSpPr txBox="1"/>
          <p:nvPr/>
        </p:nvSpPr>
        <p:spPr>
          <a:xfrm>
            <a:off x="9020752" y="4091077"/>
            <a:ext cx="546098" cy="430887"/>
          </a:xfrm>
          <a:prstGeom prst="rect">
            <a:avLst/>
          </a:prstGeom>
          <a:noFill/>
        </p:spPr>
        <p:txBody>
          <a:bodyPr wrap="square" lIns="0" tIns="0" rIns="0" bIns="0" rtlCol="0">
            <a:spAutoFit/>
          </a:bodyPr>
          <a:lstStyle/>
          <a:p>
            <a:pPr algn="ctr"/>
            <a:r>
              <a:rPr lang="en-IL" sz="2800" dirty="0"/>
              <a:t>C</a:t>
            </a:r>
          </a:p>
        </p:txBody>
      </p:sp>
      <p:sp>
        <p:nvSpPr>
          <p:cNvPr id="20" name="TextBox 19">
            <a:extLst>
              <a:ext uri="{FF2B5EF4-FFF2-40B4-BE49-F238E27FC236}">
                <a16:creationId xmlns:a16="http://schemas.microsoft.com/office/drawing/2014/main" id="{1B910F25-38A2-03A9-047B-A0E06DA9F3F8}"/>
              </a:ext>
            </a:extLst>
          </p:cNvPr>
          <p:cNvSpPr txBox="1"/>
          <p:nvPr/>
        </p:nvSpPr>
        <p:spPr>
          <a:xfrm>
            <a:off x="8994542" y="1424430"/>
            <a:ext cx="546098" cy="430887"/>
          </a:xfrm>
          <a:prstGeom prst="rect">
            <a:avLst/>
          </a:prstGeom>
          <a:noFill/>
        </p:spPr>
        <p:txBody>
          <a:bodyPr wrap="square" lIns="0" tIns="0" rIns="0" bIns="0" rtlCol="0">
            <a:spAutoFit/>
          </a:bodyPr>
          <a:lstStyle/>
          <a:p>
            <a:pPr algn="ctr"/>
            <a:r>
              <a:rPr lang="en-IL" sz="2800" dirty="0"/>
              <a:t>B</a:t>
            </a:r>
          </a:p>
        </p:txBody>
      </p:sp>
      <p:cxnSp>
        <p:nvCxnSpPr>
          <p:cNvPr id="21" name="Straight Arrow Connector 20">
            <a:extLst>
              <a:ext uri="{FF2B5EF4-FFF2-40B4-BE49-F238E27FC236}">
                <a16:creationId xmlns:a16="http://schemas.microsoft.com/office/drawing/2014/main" id="{27B5DDE8-C3B6-76B0-3FF9-0200F2B16B13}"/>
              </a:ext>
            </a:extLst>
          </p:cNvPr>
          <p:cNvCxnSpPr/>
          <p:nvPr/>
        </p:nvCxnSpPr>
        <p:spPr>
          <a:xfrm>
            <a:off x="9280430" y="2920515"/>
            <a:ext cx="13371" cy="1022714"/>
          </a:xfrm>
          <a:prstGeom prst="straightConnector1">
            <a:avLst/>
          </a:prstGeom>
          <a:ln w="41275">
            <a:headEnd type="triangle"/>
            <a:tailEnd type="triangle"/>
          </a:ln>
        </p:spPr>
        <p:style>
          <a:lnRef idx="2">
            <a:schemeClr val="accent1"/>
          </a:lnRef>
          <a:fillRef idx="0">
            <a:schemeClr val="accent1"/>
          </a:fillRef>
          <a:effectRef idx="1">
            <a:schemeClr val="accent1"/>
          </a:effectRef>
          <a:fontRef idx="minor">
            <a:schemeClr val="tx1"/>
          </a:fontRef>
        </p:style>
      </p:cxnSp>
      <p:sp>
        <p:nvSpPr>
          <p:cNvPr id="22" name="סימן כפל 14">
            <a:extLst>
              <a:ext uri="{FF2B5EF4-FFF2-40B4-BE49-F238E27FC236}">
                <a16:creationId xmlns:a16="http://schemas.microsoft.com/office/drawing/2014/main" id="{B2A0EDAB-7DA2-BDB1-CFF3-D6C0F2145002}"/>
              </a:ext>
            </a:extLst>
          </p:cNvPr>
          <p:cNvSpPr/>
          <p:nvPr/>
        </p:nvSpPr>
        <p:spPr>
          <a:xfrm>
            <a:off x="8836601" y="2980576"/>
            <a:ext cx="914400" cy="914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Impact" panose="020B0806030902050204"/>
              <a:ea typeface="+mn-ea"/>
              <a:cs typeface="Arial" panose="020B0604020202020204" pitchFamily="34" charset="0"/>
            </a:endParaRPr>
          </a:p>
        </p:txBody>
      </p:sp>
      <p:cxnSp>
        <p:nvCxnSpPr>
          <p:cNvPr id="23" name="Straight Arrow Connector 22">
            <a:extLst>
              <a:ext uri="{FF2B5EF4-FFF2-40B4-BE49-F238E27FC236}">
                <a16:creationId xmlns:a16="http://schemas.microsoft.com/office/drawing/2014/main" id="{082BF474-0F3D-6369-FCC9-E68F38D5443D}"/>
              </a:ext>
            </a:extLst>
          </p:cNvPr>
          <p:cNvCxnSpPr/>
          <p:nvPr/>
        </p:nvCxnSpPr>
        <p:spPr>
          <a:xfrm>
            <a:off x="9815341" y="2274527"/>
            <a:ext cx="957434" cy="0"/>
          </a:xfrm>
          <a:prstGeom prst="straightConnector1">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CB0DDF86-432B-33B5-B5F3-28CC441259CF}"/>
              </a:ext>
            </a:extLst>
          </p:cNvPr>
          <p:cNvCxnSpPr/>
          <p:nvPr/>
        </p:nvCxnSpPr>
        <p:spPr>
          <a:xfrm>
            <a:off x="9824864" y="4955809"/>
            <a:ext cx="957434" cy="0"/>
          </a:xfrm>
          <a:prstGeom prst="straightConnector1">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F023F571-1A2C-8090-0332-330713C5C2CB}"/>
              </a:ext>
            </a:extLst>
          </p:cNvPr>
          <p:cNvCxnSpPr/>
          <p:nvPr/>
        </p:nvCxnSpPr>
        <p:spPr>
          <a:xfrm>
            <a:off x="9839152" y="2663316"/>
            <a:ext cx="947911"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D07D5448-D1E4-73DE-139C-8B5FC404F0C1}"/>
              </a:ext>
            </a:extLst>
          </p:cNvPr>
          <p:cNvCxnSpPr/>
          <p:nvPr/>
        </p:nvCxnSpPr>
        <p:spPr>
          <a:xfrm>
            <a:off x="9834385" y="5373176"/>
            <a:ext cx="947911"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1DAEDD0-0DD0-90FF-CC91-1495AD38CF2D}"/>
                  </a:ext>
                </a:extLst>
              </p:cNvPr>
              <p:cNvSpPr txBox="1"/>
              <p:nvPr/>
            </p:nvSpPr>
            <p:spPr>
              <a:xfrm>
                <a:off x="10785430" y="2315011"/>
                <a:ext cx="1052512" cy="58477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latin typeface="Cambria Math" panose="02040503050406030204" pitchFamily="18" charset="0"/>
                            </a:rPr>
                          </m:ctrlPr>
                        </m:sSubPr>
                        <m:e>
                          <m:r>
                            <m:rPr>
                              <m:sty m:val="p"/>
                            </m:rPr>
                            <a:rPr lang="en-GB" sz="3200" i="0" dirty="0">
                              <a:latin typeface="Cambria Math" panose="02040503050406030204" pitchFamily="18" charset="0"/>
                            </a:rPr>
                            <m:t>a</m:t>
                          </m:r>
                          <m:r>
                            <m:rPr>
                              <m:sty m:val="p"/>
                            </m:rPr>
                            <a:rPr lang="en-IL" sz="3200" i="0" dirty="0" smtClean="0">
                              <a:latin typeface="Cambria Math" panose="02040503050406030204" pitchFamily="18" charset="0"/>
                            </a:rPr>
                            <m:t>ns</m:t>
                          </m:r>
                        </m:e>
                        <m:sub>
                          <m:r>
                            <m:rPr>
                              <m:sty m:val="p"/>
                            </m:rPr>
                            <a:rPr lang="en-US" sz="3200" b="0" i="0" dirty="0" smtClean="0">
                              <a:latin typeface="Cambria Math" panose="02040503050406030204" pitchFamily="18" charset="0"/>
                            </a:rPr>
                            <m:t>B</m:t>
                          </m:r>
                        </m:sub>
                      </m:sSub>
                    </m:oMath>
                  </m:oMathPara>
                </a14:m>
                <a:endParaRPr lang="en-IL" dirty="0"/>
              </a:p>
            </p:txBody>
          </p:sp>
        </mc:Choice>
        <mc:Fallback xmlns="">
          <p:sp>
            <p:nvSpPr>
              <p:cNvPr id="27" name="TextBox 26">
                <a:extLst>
                  <a:ext uri="{FF2B5EF4-FFF2-40B4-BE49-F238E27FC236}">
                    <a16:creationId xmlns:a16="http://schemas.microsoft.com/office/drawing/2014/main" id="{01DAEDD0-0DD0-90FF-CC91-1495AD38CF2D}"/>
                  </a:ext>
                </a:extLst>
              </p:cNvPr>
              <p:cNvSpPr txBox="1">
                <a:spLocks noRot="1" noChangeAspect="1" noMove="1" noResize="1" noEditPoints="1" noAdjustHandles="1" noChangeArrowheads="1" noChangeShapeType="1" noTextEdit="1"/>
              </p:cNvSpPr>
              <p:nvPr/>
            </p:nvSpPr>
            <p:spPr>
              <a:xfrm>
                <a:off x="10785430" y="2315011"/>
                <a:ext cx="1052512" cy="58477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AADBCFA0-FA24-A417-B230-D6CD9383752A}"/>
                  </a:ext>
                </a:extLst>
              </p:cNvPr>
              <p:cNvSpPr txBox="1"/>
              <p:nvPr/>
            </p:nvSpPr>
            <p:spPr>
              <a:xfrm>
                <a:off x="10808056" y="5038994"/>
                <a:ext cx="1052512" cy="58477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latin typeface="Cambria Math" panose="02040503050406030204" pitchFamily="18" charset="0"/>
                            </a:rPr>
                          </m:ctrlPr>
                        </m:sSubPr>
                        <m:e>
                          <m:r>
                            <m:rPr>
                              <m:sty m:val="p"/>
                            </m:rPr>
                            <a:rPr lang="en-GB" sz="3200" i="0" dirty="0">
                              <a:latin typeface="Cambria Math" panose="02040503050406030204" pitchFamily="18" charset="0"/>
                            </a:rPr>
                            <m:t>a</m:t>
                          </m:r>
                          <m:r>
                            <m:rPr>
                              <m:sty m:val="p"/>
                            </m:rPr>
                            <a:rPr lang="en-IL" sz="3200" i="0" dirty="0" smtClean="0">
                              <a:latin typeface="Cambria Math" panose="02040503050406030204" pitchFamily="18" charset="0"/>
                            </a:rPr>
                            <m:t>ns</m:t>
                          </m:r>
                        </m:e>
                        <m:sub>
                          <m:r>
                            <m:rPr>
                              <m:sty m:val="p"/>
                            </m:rPr>
                            <a:rPr lang="en-US" sz="3200" b="0" i="0" dirty="0" smtClean="0">
                              <a:latin typeface="Cambria Math" panose="02040503050406030204" pitchFamily="18" charset="0"/>
                            </a:rPr>
                            <m:t>C</m:t>
                          </m:r>
                        </m:sub>
                      </m:sSub>
                    </m:oMath>
                  </m:oMathPara>
                </a14:m>
                <a:endParaRPr lang="en-IL" dirty="0"/>
              </a:p>
            </p:txBody>
          </p:sp>
        </mc:Choice>
        <mc:Fallback xmlns="">
          <p:sp>
            <p:nvSpPr>
              <p:cNvPr id="28" name="TextBox 27">
                <a:extLst>
                  <a:ext uri="{FF2B5EF4-FFF2-40B4-BE49-F238E27FC236}">
                    <a16:creationId xmlns:a16="http://schemas.microsoft.com/office/drawing/2014/main" id="{AADBCFA0-FA24-A417-B230-D6CD9383752A}"/>
                  </a:ext>
                </a:extLst>
              </p:cNvPr>
              <p:cNvSpPr txBox="1">
                <a:spLocks noRot="1" noChangeAspect="1" noMove="1" noResize="1" noEditPoints="1" noAdjustHandles="1" noChangeArrowheads="1" noChangeShapeType="1" noTextEdit="1"/>
              </p:cNvSpPr>
              <p:nvPr/>
            </p:nvSpPr>
            <p:spPr>
              <a:xfrm>
                <a:off x="10808056" y="5038994"/>
                <a:ext cx="1052512" cy="58477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99D7CDEA-343C-7B03-FA46-610A12770705}"/>
                  </a:ext>
                </a:extLst>
              </p:cNvPr>
              <p:cNvSpPr txBox="1"/>
              <p:nvPr/>
            </p:nvSpPr>
            <p:spPr>
              <a:xfrm>
                <a:off x="1066221" y="5795082"/>
                <a:ext cx="6550383" cy="4498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800" b="0" i="1" smtClean="0">
                              <a:latin typeface="Cambria Math" panose="02040503050406030204" pitchFamily="18" charset="0"/>
                            </a:rPr>
                          </m:ctrlPr>
                        </m:funcPr>
                        <m:fName>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p</m:t>
                              </m:r>
                            </m:e>
                            <m:sub>
                              <m:r>
                                <a:rPr lang="en-US" sz="2800" b="0" i="1" smtClean="0">
                                  <a:latin typeface="Cambria Math" panose="02040503050406030204" pitchFamily="18" charset="0"/>
                                </a:rPr>
                                <m:t>𝐴</m:t>
                              </m:r>
                              <m:r>
                                <a:rPr lang="en-US" sz="2800" b="0" i="1" smtClean="0">
                                  <a:latin typeface="Cambria Math" panose="02040503050406030204" pitchFamily="18" charset="0"/>
                                </a:rPr>
                                <m:t>,</m:t>
                              </m:r>
                              <m:r>
                                <a:rPr lang="en-US" sz="2800" b="0" i="1" smtClean="0">
                                  <a:latin typeface="Cambria Math" panose="02040503050406030204" pitchFamily="18" charset="0"/>
                                </a:rPr>
                                <m:t>𝐵</m:t>
                              </m:r>
                              <m:r>
                                <a:rPr lang="en-US" sz="2800" b="0" i="1" smtClean="0">
                                  <a:latin typeface="Cambria Math" panose="02040503050406030204" pitchFamily="18" charset="0"/>
                                </a:rPr>
                                <m:t>,</m:t>
                              </m:r>
                              <m:r>
                                <a:rPr lang="en-US" sz="2800" b="0" i="1" smtClean="0">
                                  <a:latin typeface="Cambria Math" panose="02040503050406030204" pitchFamily="18" charset="0"/>
                                </a:rPr>
                                <m:t>𝐶</m:t>
                              </m:r>
                            </m:sub>
                          </m:sSub>
                          <m:r>
                            <a:rPr lang="en-US" sz="2800" b="0" i="0" smtClean="0">
                              <a:latin typeface="Cambria Math" panose="02040503050406030204" pitchFamily="18" charset="0"/>
                            </a:rPr>
                            <m:t>=</m:t>
                          </m:r>
                          <m:r>
                            <m:rPr>
                              <m:sty m:val="p"/>
                            </m:rPr>
                            <a:rPr lang="en-US" sz="2800" b="0" i="0" smtClean="0">
                              <a:latin typeface="Cambria Math" panose="02040503050406030204" pitchFamily="18" charset="0"/>
                            </a:rPr>
                            <m:t>Pr</m:t>
                          </m:r>
                        </m:fName>
                        <m:e>
                          <m:d>
                            <m:dPr>
                              <m:begChr m:val="["/>
                              <m:endChr m:val="]"/>
                              <m:ctrlPr>
                                <a:rPr lang="en-US" sz="2800" b="0" i="1" smtClean="0">
                                  <a:latin typeface="Cambria Math" panose="02040503050406030204" pitchFamily="18" charset="0"/>
                                </a:rPr>
                              </m:ctrlPr>
                            </m:dPr>
                            <m:e>
                              <m:r>
                                <m:rPr>
                                  <m:sty m:val="p"/>
                                </m:rPr>
                                <a:rPr lang="en-US" sz="2800" b="0" i="0" smtClean="0">
                                  <a:latin typeface="Cambria Math" panose="02040503050406030204" pitchFamily="18" charset="0"/>
                                </a:rPr>
                                <m:t>an</m:t>
                              </m:r>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s</m:t>
                                  </m:r>
                                </m:e>
                                <m:sub>
                                  <m:r>
                                    <m:rPr>
                                      <m:sty m:val="p"/>
                                    </m:rPr>
                                    <a:rPr lang="en-US" sz="2800" b="0" i="0" smtClean="0">
                                      <a:latin typeface="Cambria Math" panose="02040503050406030204" pitchFamily="18" charset="0"/>
                                    </a:rPr>
                                    <m:t>B</m:t>
                                  </m:r>
                                </m:sub>
                              </m:sSub>
                              <m:r>
                                <a:rPr lang="en-US" sz="2800" b="0" i="0" smtClean="0">
                                  <a:latin typeface="Cambria Math" panose="02040503050406030204" pitchFamily="18" charset="0"/>
                                </a:rPr>
                                <m:t>=</m:t>
                              </m:r>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C</m:t>
                                  </m:r>
                                </m:e>
                                <m:sub>
                                  <m:r>
                                    <m:rPr>
                                      <m:sty m:val="p"/>
                                    </m:rPr>
                                    <a:rPr lang="en-US" sz="2800" b="0" i="0" smtClean="0">
                                      <a:latin typeface="Cambria Math" panose="02040503050406030204" pitchFamily="18" charset="0"/>
                                    </a:rPr>
                                    <m:t>k</m:t>
                                  </m:r>
                                </m:sub>
                              </m:sSub>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x</m:t>
                                      </m:r>
                                    </m:e>
                                    <m:sub>
                                      <m:r>
                                        <m:rPr>
                                          <m:sty m:val="p"/>
                                        </m:rPr>
                                        <a:rPr lang="en-US" sz="2800" b="0" i="0" smtClean="0">
                                          <a:latin typeface="Cambria Math" panose="02040503050406030204" pitchFamily="18" charset="0"/>
                                        </a:rPr>
                                        <m:t>B</m:t>
                                      </m:r>
                                    </m:sub>
                                  </m:sSub>
                                </m:e>
                              </m:d>
                              <m:r>
                                <a:rPr lang="en-US" sz="2800" b="0" i="0" smtClean="0">
                                  <a:latin typeface="Cambria Math" panose="02040503050406030204" pitchFamily="18" charset="0"/>
                                </a:rPr>
                                <m:t>, </m:t>
                              </m:r>
                              <m:r>
                                <m:rPr>
                                  <m:sty m:val="p"/>
                                </m:rPr>
                                <a:rPr lang="en-US" sz="2800" b="0" i="0" smtClean="0">
                                  <a:latin typeface="Cambria Math" panose="02040503050406030204" pitchFamily="18" charset="0"/>
                                </a:rPr>
                                <m:t>an</m:t>
                              </m:r>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s</m:t>
                                  </m:r>
                                </m:e>
                                <m:sub>
                                  <m:r>
                                    <m:rPr>
                                      <m:sty m:val="p"/>
                                    </m:rPr>
                                    <a:rPr lang="en-US" sz="2800" b="0" i="0" smtClean="0">
                                      <a:latin typeface="Cambria Math" panose="02040503050406030204" pitchFamily="18" charset="0"/>
                                    </a:rPr>
                                    <m:t>C</m:t>
                                  </m:r>
                                </m:sub>
                              </m:sSub>
                              <m:r>
                                <a:rPr lang="en-US" sz="2800" b="0" i="0" smtClean="0">
                                  <a:latin typeface="Cambria Math" panose="02040503050406030204" pitchFamily="18" charset="0"/>
                                </a:rPr>
                                <m:t>=</m:t>
                              </m:r>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C</m:t>
                                  </m:r>
                                </m:e>
                                <m:sub>
                                  <m:r>
                                    <m:rPr>
                                      <m:sty m:val="p"/>
                                    </m:rPr>
                                    <a:rPr lang="en-US" sz="2800" b="0" i="0" smtClean="0">
                                      <a:latin typeface="Cambria Math" panose="02040503050406030204" pitchFamily="18" charset="0"/>
                                    </a:rPr>
                                    <m:t>k</m:t>
                                  </m:r>
                                </m:sub>
                              </m:sSub>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x</m:t>
                                      </m:r>
                                    </m:e>
                                    <m:sub>
                                      <m:r>
                                        <m:rPr>
                                          <m:sty m:val="p"/>
                                        </m:rPr>
                                        <a:rPr lang="en-US" sz="2800" b="0" i="0" smtClean="0">
                                          <a:latin typeface="Cambria Math" panose="02040503050406030204" pitchFamily="18" charset="0"/>
                                        </a:rPr>
                                        <m:t>C</m:t>
                                      </m:r>
                                    </m:sub>
                                  </m:sSub>
                                </m:e>
                              </m:d>
                            </m:e>
                          </m:d>
                        </m:e>
                      </m:func>
                    </m:oMath>
                  </m:oMathPara>
                </a14:m>
                <a:endParaRPr lang="en-IL" sz="2800" dirty="0"/>
              </a:p>
            </p:txBody>
          </p:sp>
        </mc:Choice>
        <mc:Fallback xmlns="">
          <p:sp>
            <p:nvSpPr>
              <p:cNvPr id="29" name="TextBox 28">
                <a:extLst>
                  <a:ext uri="{FF2B5EF4-FFF2-40B4-BE49-F238E27FC236}">
                    <a16:creationId xmlns:a16="http://schemas.microsoft.com/office/drawing/2014/main" id="{99D7CDEA-343C-7B03-FA46-610A12770705}"/>
                  </a:ext>
                </a:extLst>
              </p:cNvPr>
              <p:cNvSpPr txBox="1">
                <a:spLocks noRot="1" noChangeAspect="1" noMove="1" noResize="1" noEditPoints="1" noAdjustHandles="1" noChangeArrowheads="1" noChangeShapeType="1" noTextEdit="1"/>
              </p:cNvSpPr>
              <p:nvPr/>
            </p:nvSpPr>
            <p:spPr>
              <a:xfrm>
                <a:off x="1066221" y="5795082"/>
                <a:ext cx="6550383" cy="449803"/>
              </a:xfrm>
              <a:prstGeom prst="rect">
                <a:avLst/>
              </a:prstGeom>
              <a:blipFill>
                <a:blip r:embed="rId14"/>
                <a:stretch>
                  <a:fillRect l="-1163" b="-22222"/>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4932854A-5430-E291-5C9C-CD060DD6E4A5}"/>
                  </a:ext>
                </a:extLst>
              </p:cNvPr>
              <p:cNvSpPr txBox="1"/>
              <p:nvPr/>
            </p:nvSpPr>
            <p:spPr>
              <a:xfrm>
                <a:off x="392627" y="4783574"/>
                <a:ext cx="225056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𝐶</m:t>
                          </m:r>
                        </m:e>
                        <m:sub>
                          <m:r>
                            <m:rPr>
                              <m:sty m:val="p"/>
                            </m:rPr>
                            <a:rPr lang="en-US" sz="2400" b="0" i="0" smtClean="0">
                              <a:latin typeface="Cambria Math" panose="02040503050406030204" pitchFamily="18" charset="0"/>
                            </a:rPr>
                            <m:t>k</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𝐹</m:t>
                          </m:r>
                        </m:sub>
                      </m:sSub>
                      <m:r>
                        <a:rPr lang="en-US" sz="2400" b="0" i="1" smtClean="0">
                          <a:latin typeface="Cambria Math" panose="02040503050406030204" pitchFamily="18" charset="0"/>
                        </a:rPr>
                        <m:t> </m:t>
                      </m:r>
                    </m:oMath>
                  </m:oMathPara>
                </a14:m>
                <a:endParaRPr lang="en-IL" sz="2400" dirty="0"/>
              </a:p>
            </p:txBody>
          </p:sp>
        </mc:Choice>
        <mc:Fallback xmlns="">
          <p:sp>
            <p:nvSpPr>
              <p:cNvPr id="30" name="TextBox 29">
                <a:extLst>
                  <a:ext uri="{FF2B5EF4-FFF2-40B4-BE49-F238E27FC236}">
                    <a16:creationId xmlns:a16="http://schemas.microsoft.com/office/drawing/2014/main" id="{4932854A-5430-E291-5C9C-CD060DD6E4A5}"/>
                  </a:ext>
                </a:extLst>
              </p:cNvPr>
              <p:cNvSpPr txBox="1">
                <a:spLocks noRot="1" noChangeAspect="1" noMove="1" noResize="1" noEditPoints="1" noAdjustHandles="1" noChangeArrowheads="1" noChangeShapeType="1" noTextEdit="1"/>
              </p:cNvSpPr>
              <p:nvPr/>
            </p:nvSpPr>
            <p:spPr>
              <a:xfrm>
                <a:off x="392627" y="4783574"/>
                <a:ext cx="2250561" cy="461665"/>
              </a:xfrm>
              <a:prstGeom prst="rect">
                <a:avLst/>
              </a:prstGeom>
              <a:blipFill>
                <a:blip r:embed="rId15"/>
                <a:stretch>
                  <a:fillRect b="-21622"/>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7817D3B-F0E4-374F-14ED-3A140545F958}"/>
                  </a:ext>
                </a:extLst>
              </p:cNvPr>
              <p:cNvSpPr txBox="1"/>
              <p:nvPr/>
            </p:nvSpPr>
            <p:spPr>
              <a:xfrm>
                <a:off x="9895050" y="3287509"/>
                <a:ext cx="225056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m:rPr>
                              <m:sty m:val="p"/>
                            </m:rPr>
                            <a:rPr lang="en-US" sz="2400" b="0" i="0" smtClean="0">
                              <a:latin typeface="Cambria Math" panose="02040503050406030204" pitchFamily="18" charset="0"/>
                            </a:rPr>
                            <m:t>B</m:t>
                          </m:r>
                        </m:sub>
                      </m:sSub>
                      <m:r>
                        <a:rPr lang="en-US" sz="2400" b="0" i="0"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m:rPr>
                              <m:sty m:val="p"/>
                            </m:rPr>
                            <a:rPr lang="en-US" sz="2400" b="0" i="0" smtClean="0">
                              <a:latin typeface="Cambria Math" panose="02040503050406030204" pitchFamily="18" charset="0"/>
                            </a:rPr>
                            <m:t>C</m:t>
                          </m:r>
                        </m:sub>
                      </m:sSub>
                      <m:r>
                        <a:rPr lang="en-US" sz="2400" b="0" i="1" smtClean="0">
                          <a:latin typeface="Cambria Math" panose="02040503050406030204" pitchFamily="18" charset="0"/>
                        </a:rPr>
                        <m:t>←</m:t>
                      </m:r>
                      <m:r>
                        <a:rPr lang="en-US" sz="2400" b="0" i="1" smtClean="0">
                          <a:latin typeface="Cambria Math" panose="02040503050406030204" pitchFamily="18" charset="0"/>
                        </a:rPr>
                        <m:t>𝐷</m:t>
                      </m:r>
                      <m:r>
                        <a:rPr lang="en-US" sz="2400" b="0" i="1" smtClean="0">
                          <a:latin typeface="Cambria Math" panose="02040503050406030204" pitchFamily="18" charset="0"/>
                        </a:rPr>
                        <m:t> </m:t>
                      </m:r>
                    </m:oMath>
                  </m:oMathPara>
                </a14:m>
                <a:endParaRPr lang="en-IL" sz="2400" dirty="0"/>
              </a:p>
            </p:txBody>
          </p:sp>
        </mc:Choice>
        <mc:Fallback xmlns="">
          <p:sp>
            <p:nvSpPr>
              <p:cNvPr id="3" name="TextBox 2">
                <a:extLst>
                  <a:ext uri="{FF2B5EF4-FFF2-40B4-BE49-F238E27FC236}">
                    <a16:creationId xmlns:a16="http://schemas.microsoft.com/office/drawing/2014/main" id="{B7817D3B-F0E4-374F-14ED-3A140545F958}"/>
                  </a:ext>
                </a:extLst>
              </p:cNvPr>
              <p:cNvSpPr txBox="1">
                <a:spLocks noRot="1" noChangeAspect="1" noMove="1" noResize="1" noEditPoints="1" noAdjustHandles="1" noChangeArrowheads="1" noChangeShapeType="1" noTextEdit="1"/>
              </p:cNvSpPr>
              <p:nvPr/>
            </p:nvSpPr>
            <p:spPr>
              <a:xfrm>
                <a:off x="9895050" y="3287509"/>
                <a:ext cx="2250561" cy="461665"/>
              </a:xfrm>
              <a:prstGeom prst="rect">
                <a:avLst/>
              </a:prstGeom>
              <a:blipFill>
                <a:blip r:embed="rId16"/>
                <a:stretch>
                  <a:fillRect b="-15789"/>
                </a:stretch>
              </a:blipFill>
            </p:spPr>
            <p:txBody>
              <a:bodyPr/>
              <a:lstStyle/>
              <a:p>
                <a:r>
                  <a:rPr lang="en-IL">
                    <a:noFill/>
                  </a:rPr>
                  <a:t> </a:t>
                </a:r>
              </a:p>
            </p:txBody>
          </p:sp>
        </mc:Fallback>
      </mc:AlternateContent>
      <p:pic>
        <p:nvPicPr>
          <p:cNvPr id="31" name="Graphic 4">
            <a:extLst>
              <a:ext uri="{FF2B5EF4-FFF2-40B4-BE49-F238E27FC236}">
                <a16:creationId xmlns:a16="http://schemas.microsoft.com/office/drawing/2014/main" id="{CACBFBCA-76EF-784F-9E19-DBBB92AB1149}"/>
              </a:ext>
            </a:extLst>
          </p:cNvPr>
          <p:cNvPicPr>
            <a:picLocks noChangeAspect="1"/>
          </p:cNvPicPr>
          <p:nvPr/>
        </p:nvPicPr>
        <p:blipFill>
          <a:blip r:embed="rId3">
            <a:extLst>
              <a:ext uri="{837473B0-CC2E-450A-ABE3-18F120FF3D39}">
                <a1611:picAttrSrcUrl xmlns:a1611="http://schemas.microsoft.com/office/drawing/2016/11/main" r:id="rId4"/>
              </a:ext>
            </a:extLst>
          </a:blip>
          <a:srcRect/>
          <a:stretch/>
        </p:blipFill>
        <p:spPr>
          <a:xfrm>
            <a:off x="10922936" y="3454002"/>
            <a:ext cx="1270267" cy="1270267"/>
          </a:xfrm>
          <a:prstGeom prst="rect">
            <a:avLst/>
          </a:prstGeom>
        </p:spPr>
      </p:pic>
    </p:spTree>
    <p:extLst>
      <p:ext uri="{BB962C8B-B14F-4D97-AF65-F5344CB8AC3E}">
        <p14:creationId xmlns:p14="http://schemas.microsoft.com/office/powerpoint/2010/main" val="7114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39F29-ED59-E268-DCFA-3F18A0919B97}"/>
              </a:ext>
            </a:extLst>
          </p:cNvPr>
          <p:cNvSpPr>
            <a:spLocks noGrp="1"/>
          </p:cNvSpPr>
          <p:nvPr>
            <p:ph type="title"/>
          </p:nvPr>
        </p:nvSpPr>
        <p:spPr>
          <a:xfrm>
            <a:off x="838200" y="8622"/>
            <a:ext cx="10515600" cy="1325563"/>
          </a:xfrm>
        </p:spPr>
        <p:txBody>
          <a:bodyPr/>
          <a:lstStyle/>
          <a:p>
            <a:pPr algn="ctr"/>
            <a:r>
              <a:rPr lang="en-IL" dirty="0"/>
              <a:t>Reduction to UPO security</a:t>
            </a:r>
            <a:br>
              <a:rPr lang="en-IL" dirty="0"/>
            </a:br>
            <a:r>
              <a:rPr lang="en-IL" dirty="0"/>
              <a:t>(A’,B’,C’) against UPO</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7D3A52F-F495-F87F-F220-1651BDCEB98C}"/>
                  </a:ext>
                </a:extLst>
              </p:cNvPr>
              <p:cNvSpPr txBox="1"/>
              <p:nvPr/>
            </p:nvSpPr>
            <p:spPr>
              <a:xfrm>
                <a:off x="385763" y="1728788"/>
                <a:ext cx="11806237" cy="6001643"/>
              </a:xfrm>
              <a:prstGeom prst="rect">
                <a:avLst/>
              </a:prstGeom>
              <a:noFill/>
            </p:spPr>
            <p:txBody>
              <a:bodyPr wrap="square" rtlCol="0">
                <a:spAutoFit/>
              </a:bodyPr>
              <a:lstStyle/>
              <a:p>
                <a:pPr marL="457200" indent="-457200">
                  <a:buFont typeface="Arial" panose="020B0604020202020204" pitchFamily="34" charset="0"/>
                  <a:buChar char="•"/>
                </a:pPr>
                <a:r>
                  <a:rPr lang="en-IL" sz="3200" dirty="0"/>
                  <a:t>A’</a:t>
                </a:r>
              </a:p>
              <a:p>
                <a:pPr marL="914400" lvl="1" indent="-457200">
                  <a:buFont typeface="Arial" panose="020B0604020202020204" pitchFamily="34" charset="0"/>
                  <a:buChar char="•"/>
                </a:pPr>
                <a:r>
                  <a:rPr lang="en-IL" sz="3200" dirty="0"/>
                  <a:t>Randomly samples a function </a:t>
                </a:r>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𝐹</m:t>
                        </m:r>
                      </m:e>
                      <m:sub>
                        <m:r>
                          <a:rPr lang="en-US" sz="3200" b="0" i="1" smtClean="0">
                            <a:latin typeface="Cambria Math" panose="02040503050406030204" pitchFamily="18" charset="0"/>
                          </a:rPr>
                          <m:t>𝑘</m:t>
                        </m:r>
                      </m:sub>
                    </m:sSub>
                  </m:oMath>
                </a14:m>
                <a:r>
                  <a:rPr lang="en-IL" sz="3200" dirty="0"/>
                  <a:t> and sends </a:t>
                </a:r>
                <a14:m>
                  <m:oMath xmlns:m="http://schemas.openxmlformats.org/officeDocument/2006/math">
                    <m:r>
                      <a:rPr lang="en-IL" sz="3200" i="1" dirty="0" smtClean="0">
                        <a:latin typeface="Cambria Math" panose="02040503050406030204" pitchFamily="18" charset="0"/>
                      </a:rPr>
                      <m:t>𝑘</m:t>
                    </m:r>
                  </m:oMath>
                </a14:m>
                <a:r>
                  <a:rPr lang="en-IL" sz="3200" dirty="0"/>
                  <a:t> to Challenger.</a:t>
                </a:r>
              </a:p>
              <a:p>
                <a:pPr marL="914400" lvl="1" indent="-457200">
                  <a:buFont typeface="Arial" panose="020B0604020202020204" pitchFamily="34" charset="0"/>
                  <a:buChar char="•"/>
                </a:pPr>
                <a:r>
                  <a:rPr lang="en-IL" sz="3200" dirty="0"/>
                  <a:t>Run A on the state sent by the challenger.</a:t>
                </a:r>
              </a:p>
              <a:p>
                <a:pPr marL="914400" lvl="1" indent="-457200">
                  <a:buFont typeface="Arial" panose="020B0604020202020204" pitchFamily="34" charset="0"/>
                  <a:buChar char="•"/>
                </a:pPr>
                <a:r>
                  <a:rPr lang="en-IL" sz="3200" dirty="0"/>
                  <a:t>Outputs the output of A along with </a:t>
                </a:r>
                <a14:m>
                  <m:oMath xmlns:m="http://schemas.openxmlformats.org/officeDocument/2006/math">
                    <m:r>
                      <a:rPr lang="en-US" sz="3200" b="0" i="1" smtClean="0">
                        <a:latin typeface="Cambria Math" panose="02040503050406030204" pitchFamily="18" charset="0"/>
                      </a:rPr>
                      <m:t>𝑓</m:t>
                    </m:r>
                  </m:oMath>
                </a14:m>
                <a:r>
                  <a:rPr lang="en-IL" sz="3200" dirty="0"/>
                  <a:t> for both B’ and C’. </a:t>
                </a:r>
              </a:p>
              <a:p>
                <a:pPr marL="457200" indent="-457200">
                  <a:buFont typeface="Arial" panose="020B0604020202020204" pitchFamily="34" charset="0"/>
                  <a:buChar char="•"/>
                </a:pPr>
                <a:r>
                  <a:rPr lang="en-IL" sz="3200" dirty="0"/>
                  <a:t>B’</a:t>
                </a:r>
              </a:p>
              <a:p>
                <a:pPr marL="914400" lvl="1" indent="-457200">
                  <a:buFont typeface="Arial" panose="020B0604020202020204" pitchFamily="34" charset="0"/>
                  <a:buChar char="•"/>
                </a:pPr>
                <a:r>
                  <a:rPr lang="en-IL" sz="3200" dirty="0"/>
                  <a:t>Runs B on the challenge and the output of A.</a:t>
                </a:r>
              </a:p>
              <a:p>
                <a:pPr marL="914400" lvl="1" indent="-457200">
                  <a:buFont typeface="Arial" panose="020B0604020202020204" pitchFamily="34" charset="0"/>
                  <a:buChar char="•"/>
                </a:pPr>
                <a:r>
                  <a:rPr lang="en-IL" sz="3200" dirty="0"/>
                  <a:t>Check if B’s response is correct using the description of </a:t>
                </a:r>
                <a14:m>
                  <m:oMath xmlns:m="http://schemas.openxmlformats.org/officeDocument/2006/math">
                    <m:r>
                      <a:rPr lang="en-US" sz="3200" b="0" i="1" smtClean="0">
                        <a:latin typeface="Cambria Math" panose="02040503050406030204" pitchFamily="18" charset="0"/>
                      </a:rPr>
                      <m:t>𝑓</m:t>
                    </m:r>
                  </m:oMath>
                </a14:m>
                <a:r>
                  <a:rPr lang="en-IL" sz="3200" dirty="0"/>
                  <a:t>.</a:t>
                </a:r>
              </a:p>
              <a:p>
                <a:pPr marL="914400" lvl="1" indent="-457200">
                  <a:buFont typeface="Arial" panose="020B0604020202020204" pitchFamily="34" charset="0"/>
                  <a:buChar char="•"/>
                </a:pPr>
                <a:r>
                  <a:rPr lang="en-IL" sz="3200" dirty="0"/>
                  <a:t>Output 0 if B is correct and 1 otherwise.</a:t>
                </a:r>
              </a:p>
              <a:p>
                <a:pPr marL="457200" indent="-457200">
                  <a:buFont typeface="Arial" panose="020B0604020202020204" pitchFamily="34" charset="0"/>
                  <a:buChar char="•"/>
                </a:pPr>
                <a:r>
                  <a:rPr lang="en-IL" sz="3200" dirty="0"/>
                  <a:t>C’ (Similarly)</a:t>
                </a:r>
              </a:p>
              <a:p>
                <a:pPr marL="914400" lvl="1" indent="-457200">
                  <a:buFont typeface="Arial" panose="020B0604020202020204" pitchFamily="34" charset="0"/>
                  <a:buChar char="•"/>
                </a:pPr>
                <a:endParaRPr lang="en-IL" sz="3200" dirty="0"/>
              </a:p>
              <a:p>
                <a:pPr marL="914400" lvl="1" indent="-457200">
                  <a:buFont typeface="Arial" panose="020B0604020202020204" pitchFamily="34" charset="0"/>
                  <a:buChar char="•"/>
                </a:pPr>
                <a:endParaRPr lang="en-IL" sz="3200" dirty="0"/>
              </a:p>
              <a:p>
                <a:pPr marL="457200" indent="-457200">
                  <a:buFont typeface="Arial" panose="020B0604020202020204" pitchFamily="34" charset="0"/>
                  <a:buChar char="•"/>
                </a:pPr>
                <a:endParaRPr lang="en-IL" sz="3200" dirty="0"/>
              </a:p>
            </p:txBody>
          </p:sp>
        </mc:Choice>
        <mc:Fallback xmlns="">
          <p:sp>
            <p:nvSpPr>
              <p:cNvPr id="3" name="TextBox 2">
                <a:extLst>
                  <a:ext uri="{FF2B5EF4-FFF2-40B4-BE49-F238E27FC236}">
                    <a16:creationId xmlns:a16="http://schemas.microsoft.com/office/drawing/2014/main" id="{57D3A52F-F495-F87F-F220-1651BDCEB98C}"/>
                  </a:ext>
                </a:extLst>
              </p:cNvPr>
              <p:cNvSpPr txBox="1">
                <a:spLocks noRot="1" noChangeAspect="1" noMove="1" noResize="1" noEditPoints="1" noAdjustHandles="1" noChangeArrowheads="1" noChangeShapeType="1" noTextEdit="1"/>
              </p:cNvSpPr>
              <p:nvPr/>
            </p:nvSpPr>
            <p:spPr>
              <a:xfrm>
                <a:off x="385763" y="1728788"/>
                <a:ext cx="11806237" cy="6001643"/>
              </a:xfrm>
              <a:prstGeom prst="rect">
                <a:avLst/>
              </a:prstGeom>
              <a:blipFill>
                <a:blip r:embed="rId3"/>
                <a:stretch>
                  <a:fillRect l="-1187" t="-1321"/>
                </a:stretch>
              </a:blipFill>
            </p:spPr>
            <p:txBody>
              <a:bodyPr/>
              <a:lstStyle/>
              <a:p>
                <a:r>
                  <a:rPr lang="en-US">
                    <a:noFill/>
                  </a:rPr>
                  <a:t> </a:t>
                </a:r>
              </a:p>
            </p:txBody>
          </p:sp>
        </mc:Fallback>
      </mc:AlternateContent>
    </p:spTree>
    <p:extLst>
      <p:ext uri="{BB962C8B-B14F-4D97-AF65-F5344CB8AC3E}">
        <p14:creationId xmlns:p14="http://schemas.microsoft.com/office/powerpoint/2010/main" val="352844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39F29-ED59-E268-DCFA-3F18A0919B97}"/>
              </a:ext>
            </a:extLst>
          </p:cNvPr>
          <p:cNvSpPr>
            <a:spLocks noGrp="1"/>
          </p:cNvSpPr>
          <p:nvPr>
            <p:ph type="title"/>
          </p:nvPr>
        </p:nvSpPr>
        <p:spPr>
          <a:xfrm>
            <a:off x="838200" y="8622"/>
            <a:ext cx="10515600" cy="1325563"/>
          </a:xfrm>
        </p:spPr>
        <p:txBody>
          <a:bodyPr/>
          <a:lstStyle/>
          <a:p>
            <a:pPr algn="ctr"/>
            <a:r>
              <a:rPr lang="en-IL" dirty="0"/>
              <a:t>Reduction to UPO security</a:t>
            </a:r>
            <a:br>
              <a:rPr lang="en-IL" dirty="0"/>
            </a:br>
            <a:r>
              <a:rPr lang="en-IL" dirty="0"/>
              <a:t>(A’,B’,C’) against UPO</a:t>
            </a:r>
          </a:p>
        </p:txBody>
      </p:sp>
      <p:pic>
        <p:nvPicPr>
          <p:cNvPr id="4" name="Graphic 3" descr="User">
            <a:extLst>
              <a:ext uri="{FF2B5EF4-FFF2-40B4-BE49-F238E27FC236}">
                <a16:creationId xmlns:a16="http://schemas.microsoft.com/office/drawing/2014/main" id="{F15877AA-7DF2-58D0-E52F-F3B094556B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60286" y="2881126"/>
            <a:ext cx="1069822" cy="1291975"/>
          </a:xfrm>
          <a:prstGeom prst="rect">
            <a:avLst/>
          </a:prstGeom>
        </p:spPr>
      </p:pic>
      <p:sp>
        <p:nvSpPr>
          <p:cNvPr id="5" name="Right Arrow 4">
            <a:extLst>
              <a:ext uri="{FF2B5EF4-FFF2-40B4-BE49-F238E27FC236}">
                <a16:creationId xmlns:a16="http://schemas.microsoft.com/office/drawing/2014/main" id="{9F842019-A0FD-59E9-3619-4EE7A269E755}"/>
              </a:ext>
            </a:extLst>
          </p:cNvPr>
          <p:cNvSpPr/>
          <p:nvPr/>
        </p:nvSpPr>
        <p:spPr>
          <a:xfrm>
            <a:off x="3228975" y="3418821"/>
            <a:ext cx="2400300" cy="2394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63443CF-DAE5-FFFD-EBC9-9FF16DFD366C}"/>
                  </a:ext>
                </a:extLst>
              </p:cNvPr>
              <p:cNvSpPr txBox="1"/>
              <p:nvPr/>
            </p:nvSpPr>
            <p:spPr>
              <a:xfrm>
                <a:off x="3471057" y="2987934"/>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𝜌</m:t>
                      </m:r>
                      <m:r>
                        <a:rPr lang="en-US" sz="2800" b="0" i="1" dirty="0" smtClean="0">
                          <a:latin typeface="Cambria Math" panose="02040503050406030204" pitchFamily="18" charset="0"/>
                          <a:ea typeface="+mn-lt"/>
                          <a:cs typeface="+mn-lt"/>
                        </a:rPr>
                        <m:t>⟩</m:t>
                      </m:r>
                    </m:oMath>
                  </m:oMathPara>
                </a14:m>
                <a:endParaRPr lang="en-IL" sz="2800" dirty="0"/>
              </a:p>
            </p:txBody>
          </p:sp>
        </mc:Choice>
        <mc:Fallback xmlns="">
          <p:sp>
            <p:nvSpPr>
              <p:cNvPr id="6" name="TextBox 5">
                <a:extLst>
                  <a:ext uri="{FF2B5EF4-FFF2-40B4-BE49-F238E27FC236}">
                    <a16:creationId xmlns:a16="http://schemas.microsoft.com/office/drawing/2014/main" id="{E63443CF-DAE5-FFFD-EBC9-9FF16DFD366C}"/>
                  </a:ext>
                </a:extLst>
              </p:cNvPr>
              <p:cNvSpPr txBox="1">
                <a:spLocks noRot="1" noChangeAspect="1" noMove="1" noResize="1" noEditPoints="1" noAdjustHandles="1" noChangeArrowheads="1" noChangeShapeType="1" noTextEdit="1"/>
              </p:cNvSpPr>
              <p:nvPr/>
            </p:nvSpPr>
            <p:spPr>
              <a:xfrm>
                <a:off x="3471057" y="2987934"/>
                <a:ext cx="1771651" cy="430887"/>
              </a:xfrm>
              <a:prstGeom prst="rect">
                <a:avLst/>
              </a:prstGeom>
              <a:blipFill>
                <a:blip r:embed="rId4"/>
                <a:stretch>
                  <a:fillRect t="-2857" b="-31429"/>
                </a:stretch>
              </a:blipFill>
            </p:spPr>
            <p:txBody>
              <a:bodyPr/>
              <a:lstStyle/>
              <a:p>
                <a:r>
                  <a:rPr lang="en-IL">
                    <a:noFill/>
                  </a:rPr>
                  <a:t> </a:t>
                </a:r>
              </a:p>
            </p:txBody>
          </p:sp>
        </mc:Fallback>
      </mc:AlternateContent>
      <p:sp>
        <p:nvSpPr>
          <p:cNvPr id="7" name="Right Arrow 6">
            <a:extLst>
              <a:ext uri="{FF2B5EF4-FFF2-40B4-BE49-F238E27FC236}">
                <a16:creationId xmlns:a16="http://schemas.microsoft.com/office/drawing/2014/main" id="{E63CFC4F-DF30-A00B-E99D-63D82DCDEBD0}"/>
              </a:ext>
            </a:extLst>
          </p:cNvPr>
          <p:cNvSpPr/>
          <p:nvPr/>
        </p:nvSpPr>
        <p:spPr>
          <a:xfrm rot="2190787">
            <a:off x="6577021" y="4229135"/>
            <a:ext cx="2400300" cy="239428"/>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 name="Right Arrow 7">
            <a:extLst>
              <a:ext uri="{FF2B5EF4-FFF2-40B4-BE49-F238E27FC236}">
                <a16:creationId xmlns:a16="http://schemas.microsoft.com/office/drawing/2014/main" id="{4F3B4629-84FB-EE4E-6D92-2887D35307F5}"/>
              </a:ext>
            </a:extLst>
          </p:cNvPr>
          <p:cNvSpPr/>
          <p:nvPr/>
        </p:nvSpPr>
        <p:spPr>
          <a:xfrm rot="19848982">
            <a:off x="6688213" y="2761412"/>
            <a:ext cx="2400300" cy="239428"/>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pic>
        <p:nvPicPr>
          <p:cNvPr id="9" name="Graphic 8" descr="User">
            <a:extLst>
              <a:ext uri="{FF2B5EF4-FFF2-40B4-BE49-F238E27FC236}">
                <a16:creationId xmlns:a16="http://schemas.microsoft.com/office/drawing/2014/main" id="{AB8B7BFF-F74F-DF0A-639A-4D191198E92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45519" y="1628540"/>
            <a:ext cx="1069822" cy="1291975"/>
          </a:xfrm>
          <a:prstGeom prst="rect">
            <a:avLst/>
          </a:prstGeom>
        </p:spPr>
      </p:pic>
      <p:pic>
        <p:nvPicPr>
          <p:cNvPr id="10" name="Graphic 9" descr="User">
            <a:extLst>
              <a:ext uri="{FF2B5EF4-FFF2-40B4-BE49-F238E27FC236}">
                <a16:creationId xmlns:a16="http://schemas.microsoft.com/office/drawing/2014/main" id="{2DF1D2A7-EF56-7AA2-2198-4919E59F90D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51704" y="4331794"/>
            <a:ext cx="1069822" cy="1291975"/>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69026B1-5674-4EFB-91AA-A57E0D4CDA3A}"/>
                  </a:ext>
                </a:extLst>
              </p:cNvPr>
              <p:cNvSpPr txBox="1"/>
              <p:nvPr/>
            </p:nvSpPr>
            <p:spPr>
              <a:xfrm rot="19905806">
                <a:off x="6678600" y="2504174"/>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𝑘</m:t>
                          </m:r>
                          <m:r>
                            <a:rPr lang="en-US" sz="2800" b="0" i="1" smtClean="0">
                              <a:latin typeface="Cambria Math" panose="02040503050406030204" pitchFamily="18" charset="0"/>
                            </a:rPr>
                            <m:t>,</m:t>
                          </m:r>
                          <m:r>
                            <a:rPr lang="en-US" sz="2800" b="0" i="1" smtClean="0">
                              <a:latin typeface="Cambria Math" panose="02040503050406030204" pitchFamily="18" charset="0"/>
                            </a:rPr>
                            <m:t>𝜎</m:t>
                          </m:r>
                        </m:e>
                        <m:sub>
                          <m:r>
                            <a:rPr lang="en-US" sz="2800" b="0" i="1" smtClean="0">
                              <a:latin typeface="Cambria Math" panose="02040503050406030204" pitchFamily="18" charset="0"/>
                            </a:rPr>
                            <m:t>𝐵</m:t>
                          </m:r>
                        </m:sub>
                      </m:sSub>
                    </m:oMath>
                  </m:oMathPara>
                </a14:m>
                <a:endParaRPr lang="en-IL" sz="2800" dirty="0"/>
              </a:p>
            </p:txBody>
          </p:sp>
        </mc:Choice>
        <mc:Fallback xmlns="">
          <p:sp>
            <p:nvSpPr>
              <p:cNvPr id="11" name="TextBox 10">
                <a:extLst>
                  <a:ext uri="{FF2B5EF4-FFF2-40B4-BE49-F238E27FC236}">
                    <a16:creationId xmlns:a16="http://schemas.microsoft.com/office/drawing/2014/main" id="{969026B1-5674-4EFB-91AA-A57E0D4CDA3A}"/>
                  </a:ext>
                </a:extLst>
              </p:cNvPr>
              <p:cNvSpPr txBox="1">
                <a:spLocks noRot="1" noChangeAspect="1" noMove="1" noResize="1" noEditPoints="1" noAdjustHandles="1" noChangeArrowheads="1" noChangeShapeType="1" noTextEdit="1"/>
              </p:cNvSpPr>
              <p:nvPr/>
            </p:nvSpPr>
            <p:spPr>
              <a:xfrm rot="19905806">
                <a:off x="6678600" y="2504174"/>
                <a:ext cx="1771651" cy="430887"/>
              </a:xfrm>
              <a:prstGeom prst="rect">
                <a:avLst/>
              </a:prstGeom>
              <a:blipFill>
                <a:blip r:embed="rId5"/>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95F0563-BBE0-1626-9D60-D44CB3385F52}"/>
                  </a:ext>
                </a:extLst>
              </p:cNvPr>
              <p:cNvSpPr txBox="1"/>
              <p:nvPr/>
            </p:nvSpPr>
            <p:spPr>
              <a:xfrm rot="2180119">
                <a:off x="6859379" y="3727786"/>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𝑘</m:t>
                          </m:r>
                          <m:r>
                            <a:rPr lang="en-US" sz="2800" b="0" i="1" smtClean="0">
                              <a:latin typeface="Cambria Math" panose="02040503050406030204" pitchFamily="18" charset="0"/>
                            </a:rPr>
                            <m:t>,</m:t>
                          </m:r>
                          <m:r>
                            <a:rPr lang="en-US" sz="2800" b="0" i="1" smtClean="0">
                              <a:latin typeface="Cambria Math" panose="02040503050406030204" pitchFamily="18" charset="0"/>
                            </a:rPr>
                            <m:t>𝜎</m:t>
                          </m:r>
                        </m:e>
                        <m:sub>
                          <m:r>
                            <m:rPr>
                              <m:sty m:val="p"/>
                            </m:rPr>
                            <a:rPr lang="en-US" sz="2800" b="0" i="0" smtClean="0">
                              <a:latin typeface="Cambria Math" panose="02040503050406030204" pitchFamily="18" charset="0"/>
                            </a:rPr>
                            <m:t>C</m:t>
                          </m:r>
                        </m:sub>
                      </m:sSub>
                    </m:oMath>
                  </m:oMathPara>
                </a14:m>
                <a:endParaRPr lang="en-IL" sz="2800" dirty="0"/>
              </a:p>
            </p:txBody>
          </p:sp>
        </mc:Choice>
        <mc:Fallback xmlns="">
          <p:sp>
            <p:nvSpPr>
              <p:cNvPr id="12" name="TextBox 11">
                <a:extLst>
                  <a:ext uri="{FF2B5EF4-FFF2-40B4-BE49-F238E27FC236}">
                    <a16:creationId xmlns:a16="http://schemas.microsoft.com/office/drawing/2014/main" id="{495F0563-BBE0-1626-9D60-D44CB3385F52}"/>
                  </a:ext>
                </a:extLst>
              </p:cNvPr>
              <p:cNvSpPr txBox="1">
                <a:spLocks noRot="1" noChangeAspect="1" noMove="1" noResize="1" noEditPoints="1" noAdjustHandles="1" noChangeArrowheads="1" noChangeShapeType="1" noTextEdit="1"/>
              </p:cNvSpPr>
              <p:nvPr/>
            </p:nvSpPr>
            <p:spPr>
              <a:xfrm rot="2180119">
                <a:off x="6859379" y="3727786"/>
                <a:ext cx="1771651" cy="430887"/>
              </a:xfrm>
              <a:prstGeom prst="rect">
                <a:avLst/>
              </a:prstGeom>
              <a:blipFill>
                <a:blip r:embed="rId6"/>
                <a:stretch>
                  <a:fillRect/>
                </a:stretch>
              </a:blipFill>
            </p:spPr>
            <p:txBody>
              <a:bodyPr/>
              <a:lstStyle/>
              <a:p>
                <a:r>
                  <a:rPr lang="en-IL">
                    <a:noFill/>
                  </a:rPr>
                  <a:t> </a:t>
                </a:r>
              </a:p>
            </p:txBody>
          </p:sp>
        </mc:Fallback>
      </mc:AlternateContent>
      <p:sp>
        <p:nvSpPr>
          <p:cNvPr id="13" name="TextBox 12">
            <a:extLst>
              <a:ext uri="{FF2B5EF4-FFF2-40B4-BE49-F238E27FC236}">
                <a16:creationId xmlns:a16="http://schemas.microsoft.com/office/drawing/2014/main" id="{3F70A6BE-1B47-24AA-5E2F-6ACB406EDC37}"/>
              </a:ext>
            </a:extLst>
          </p:cNvPr>
          <p:cNvSpPr txBox="1"/>
          <p:nvPr/>
        </p:nvSpPr>
        <p:spPr>
          <a:xfrm>
            <a:off x="5736897" y="2663316"/>
            <a:ext cx="546098" cy="430887"/>
          </a:xfrm>
          <a:prstGeom prst="rect">
            <a:avLst/>
          </a:prstGeom>
          <a:noFill/>
        </p:spPr>
        <p:txBody>
          <a:bodyPr wrap="square" lIns="0" tIns="0" rIns="0" bIns="0" rtlCol="0">
            <a:spAutoFit/>
          </a:bodyPr>
          <a:lstStyle/>
          <a:p>
            <a:pPr algn="ctr"/>
            <a:r>
              <a:rPr lang="en-IL" sz="2800" dirty="0"/>
              <a:t>A’</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8BC35CB-FAD3-3341-053A-58245552C943}"/>
                  </a:ext>
                </a:extLst>
              </p:cNvPr>
              <p:cNvSpPr txBox="1"/>
              <p:nvPr/>
            </p:nvSpPr>
            <p:spPr>
              <a:xfrm>
                <a:off x="8655315" y="4091077"/>
                <a:ext cx="1093871" cy="430887"/>
              </a:xfrm>
              <a:prstGeom prst="rect">
                <a:avLst/>
              </a:prstGeom>
              <a:noFill/>
            </p:spPr>
            <p:txBody>
              <a:bodyPr wrap="square" lIns="0" tIns="0" rIns="0" bIns="0" rtlCol="0">
                <a:spAutoFit/>
              </a:bodyPr>
              <a:lstStyle/>
              <a:p>
                <a:pPr algn="ctr"/>
                <a:r>
                  <a:rPr lang="en-IL" sz="2800" dirty="0"/>
                  <a:t>C’</a:t>
                </a:r>
                <a:r>
                  <a:rPr lang="en-US" sz="2800" b="0" dirty="0"/>
                  <a:t> </a:t>
                </a:r>
                <a14:m>
                  <m:oMath xmlns:m="http://schemas.openxmlformats.org/officeDocument/2006/math">
                    <m:d>
                      <m:dPr>
                        <m:ctrlPr>
                          <a:rPr lang="en-US" sz="2800" b="0" i="1" dirty="0" smtClean="0">
                            <a:latin typeface="Cambria Math" panose="02040503050406030204" pitchFamily="18" charset="0"/>
                          </a:rPr>
                        </m:ctrlPr>
                      </m:dPr>
                      <m:e>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𝑥</m:t>
                            </m:r>
                          </m:e>
                          <m:sub>
                            <m:r>
                              <a:rPr lang="en-US" sz="2800" b="0" i="1" dirty="0" smtClean="0">
                                <a:latin typeface="Cambria Math" panose="02040503050406030204" pitchFamily="18" charset="0"/>
                              </a:rPr>
                              <m:t>𝐶</m:t>
                            </m:r>
                          </m:sub>
                        </m:sSub>
                      </m:e>
                    </m:d>
                  </m:oMath>
                </a14:m>
                <a:endParaRPr lang="en-IL" sz="2800" dirty="0"/>
              </a:p>
            </p:txBody>
          </p:sp>
        </mc:Choice>
        <mc:Fallback xmlns="">
          <p:sp>
            <p:nvSpPr>
              <p:cNvPr id="14" name="TextBox 13">
                <a:extLst>
                  <a:ext uri="{FF2B5EF4-FFF2-40B4-BE49-F238E27FC236}">
                    <a16:creationId xmlns:a16="http://schemas.microsoft.com/office/drawing/2014/main" id="{D8BC35CB-FAD3-3341-053A-58245552C943}"/>
                  </a:ext>
                </a:extLst>
              </p:cNvPr>
              <p:cNvSpPr txBox="1">
                <a:spLocks noRot="1" noChangeAspect="1" noMove="1" noResize="1" noEditPoints="1" noAdjustHandles="1" noChangeArrowheads="1" noChangeShapeType="1" noTextEdit="1"/>
              </p:cNvSpPr>
              <p:nvPr/>
            </p:nvSpPr>
            <p:spPr>
              <a:xfrm>
                <a:off x="8655315" y="4091077"/>
                <a:ext cx="1093871" cy="430887"/>
              </a:xfrm>
              <a:prstGeom prst="rect">
                <a:avLst/>
              </a:prstGeom>
              <a:blipFill>
                <a:blip r:embed="rId7"/>
                <a:stretch>
                  <a:fillRect l="-18391" t="-25714" b="-48571"/>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B45DDCB-7C5F-FB97-F06A-37A468B976E3}"/>
                  </a:ext>
                </a:extLst>
              </p:cNvPr>
              <p:cNvSpPr txBox="1"/>
              <p:nvPr/>
            </p:nvSpPr>
            <p:spPr>
              <a:xfrm>
                <a:off x="8655315" y="1424430"/>
                <a:ext cx="1093871" cy="430887"/>
              </a:xfrm>
              <a:prstGeom prst="rect">
                <a:avLst/>
              </a:prstGeom>
              <a:noFill/>
            </p:spPr>
            <p:txBody>
              <a:bodyPr wrap="square" lIns="0" tIns="0" rIns="0" bIns="0" rtlCol="0">
                <a:spAutoFit/>
              </a:bodyPr>
              <a:lstStyle/>
              <a:p>
                <a:pPr algn="ctr"/>
                <a:r>
                  <a:rPr lang="en-IL" sz="2800" dirty="0"/>
                  <a:t>B’</a:t>
                </a:r>
                <a:r>
                  <a:rPr lang="en-US" sz="2800" b="0" dirty="0"/>
                  <a:t> </a:t>
                </a:r>
                <a14:m>
                  <m:oMath xmlns:m="http://schemas.openxmlformats.org/officeDocument/2006/math">
                    <m:d>
                      <m:dPr>
                        <m:ctrlPr>
                          <a:rPr lang="en-US" sz="2800" b="0" i="1" dirty="0" smtClean="0">
                            <a:latin typeface="Cambria Math" panose="02040503050406030204" pitchFamily="18" charset="0"/>
                          </a:rPr>
                        </m:ctrlPr>
                      </m:dPr>
                      <m:e>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𝑥</m:t>
                            </m:r>
                          </m:e>
                          <m:sub>
                            <m:r>
                              <a:rPr lang="en-US" sz="2800" b="0" i="1" dirty="0" smtClean="0">
                                <a:latin typeface="Cambria Math" panose="02040503050406030204" pitchFamily="18" charset="0"/>
                              </a:rPr>
                              <m:t>𝐵</m:t>
                            </m:r>
                          </m:sub>
                        </m:sSub>
                      </m:e>
                    </m:d>
                  </m:oMath>
                </a14:m>
                <a:endParaRPr lang="en-IL" sz="2800" dirty="0"/>
              </a:p>
            </p:txBody>
          </p:sp>
        </mc:Choice>
        <mc:Fallback xmlns="">
          <p:sp>
            <p:nvSpPr>
              <p:cNvPr id="15" name="TextBox 14">
                <a:extLst>
                  <a:ext uri="{FF2B5EF4-FFF2-40B4-BE49-F238E27FC236}">
                    <a16:creationId xmlns:a16="http://schemas.microsoft.com/office/drawing/2014/main" id="{FB45DDCB-7C5F-FB97-F06A-37A468B976E3}"/>
                  </a:ext>
                </a:extLst>
              </p:cNvPr>
              <p:cNvSpPr txBox="1">
                <a:spLocks noRot="1" noChangeAspect="1" noMove="1" noResize="1" noEditPoints="1" noAdjustHandles="1" noChangeArrowheads="1" noChangeShapeType="1" noTextEdit="1"/>
              </p:cNvSpPr>
              <p:nvPr/>
            </p:nvSpPr>
            <p:spPr>
              <a:xfrm>
                <a:off x="8655315" y="1424430"/>
                <a:ext cx="1093871" cy="430887"/>
              </a:xfrm>
              <a:prstGeom prst="rect">
                <a:avLst/>
              </a:prstGeom>
              <a:blipFill>
                <a:blip r:embed="rId8"/>
                <a:stretch>
                  <a:fillRect l="-17241" t="-26471" b="-52941"/>
                </a:stretch>
              </a:blipFill>
            </p:spPr>
            <p:txBody>
              <a:bodyPr/>
              <a:lstStyle/>
              <a:p>
                <a:r>
                  <a:rPr lang="en-IL">
                    <a:noFill/>
                  </a:rPr>
                  <a:t> </a:t>
                </a:r>
              </a:p>
            </p:txBody>
          </p:sp>
        </mc:Fallback>
      </mc:AlternateContent>
      <p:grpSp>
        <p:nvGrpSpPr>
          <p:cNvPr id="56" name="Group 55">
            <a:extLst>
              <a:ext uri="{FF2B5EF4-FFF2-40B4-BE49-F238E27FC236}">
                <a16:creationId xmlns:a16="http://schemas.microsoft.com/office/drawing/2014/main" id="{8658D35F-4FF6-58F0-CAC4-82FC0F33E9B8}"/>
              </a:ext>
            </a:extLst>
          </p:cNvPr>
          <p:cNvGrpSpPr/>
          <p:nvPr/>
        </p:nvGrpSpPr>
        <p:grpSpPr>
          <a:xfrm>
            <a:off x="8836601" y="2920515"/>
            <a:ext cx="914400" cy="1022714"/>
            <a:chOff x="8836601" y="2920515"/>
            <a:chExt cx="914400" cy="1022714"/>
          </a:xfrm>
        </p:grpSpPr>
        <p:cxnSp>
          <p:nvCxnSpPr>
            <p:cNvPr id="16" name="Straight Arrow Connector 15">
              <a:extLst>
                <a:ext uri="{FF2B5EF4-FFF2-40B4-BE49-F238E27FC236}">
                  <a16:creationId xmlns:a16="http://schemas.microsoft.com/office/drawing/2014/main" id="{20A78633-1E60-3746-230B-0D13E0D4C049}"/>
                </a:ext>
              </a:extLst>
            </p:cNvPr>
            <p:cNvCxnSpPr/>
            <p:nvPr/>
          </p:nvCxnSpPr>
          <p:spPr>
            <a:xfrm>
              <a:off x="9280430" y="2920515"/>
              <a:ext cx="13371" cy="1022714"/>
            </a:xfrm>
            <a:prstGeom prst="straightConnector1">
              <a:avLst/>
            </a:prstGeom>
            <a:ln w="41275">
              <a:headEnd type="triangle"/>
              <a:tailEnd type="triangle"/>
            </a:ln>
          </p:spPr>
          <p:style>
            <a:lnRef idx="2">
              <a:schemeClr val="accent1"/>
            </a:lnRef>
            <a:fillRef idx="0">
              <a:schemeClr val="accent1"/>
            </a:fillRef>
            <a:effectRef idx="1">
              <a:schemeClr val="accent1"/>
            </a:effectRef>
            <a:fontRef idx="minor">
              <a:schemeClr val="tx1"/>
            </a:fontRef>
          </p:style>
        </p:cxnSp>
        <p:sp>
          <p:nvSpPr>
            <p:cNvPr id="17" name="סימן כפל 14">
              <a:extLst>
                <a:ext uri="{FF2B5EF4-FFF2-40B4-BE49-F238E27FC236}">
                  <a16:creationId xmlns:a16="http://schemas.microsoft.com/office/drawing/2014/main" id="{0FE85FC9-901E-272A-5F51-2DD3F89DD3EB}"/>
                </a:ext>
              </a:extLst>
            </p:cNvPr>
            <p:cNvSpPr/>
            <p:nvPr/>
          </p:nvSpPr>
          <p:spPr>
            <a:xfrm>
              <a:off x="8836601" y="2980576"/>
              <a:ext cx="914400" cy="914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Impact" panose="020B0806030902050204"/>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47DDBF0-A9DB-BE3B-E1C2-46DE11479FD4}"/>
                  </a:ext>
                </a:extLst>
              </p:cNvPr>
              <p:cNvSpPr txBox="1"/>
              <p:nvPr/>
            </p:nvSpPr>
            <p:spPr>
              <a:xfrm>
                <a:off x="9566006" y="2058753"/>
                <a:ext cx="2898708" cy="573427"/>
              </a:xfrm>
              <a:prstGeom prst="rect">
                <a:avLst/>
              </a:prstGeom>
              <a:noFill/>
            </p:spPr>
            <p:txBody>
              <a:bodyPr wrap="square" rtlCol="0">
                <a:spAutoFit/>
              </a:bodyPr>
              <a:lstStyle/>
              <a:p>
                <a:pPr algn="ctr"/>
                <a14:m>
                  <m:oMath xmlns:m="http://schemas.openxmlformats.org/officeDocument/2006/math">
                    <m:sSub>
                      <m:sSubPr>
                        <m:ctrlPr>
                          <a:rPr lang="en-US" sz="3200" b="0" i="1" dirty="0" smtClean="0">
                            <a:solidFill>
                              <a:schemeClr val="tx1"/>
                            </a:solidFill>
                            <a:latin typeface="Cambria Math" panose="02040503050406030204" pitchFamily="18" charset="0"/>
                          </a:rPr>
                        </m:ctrlPr>
                      </m:sSubPr>
                      <m:e>
                        <m:r>
                          <m:rPr>
                            <m:sty m:val="p"/>
                          </m:rPr>
                          <a:rPr lang="en-US" sz="3200" b="0" i="0" dirty="0" smtClean="0">
                            <a:solidFill>
                              <a:schemeClr val="tx1"/>
                            </a:solidFill>
                            <a:latin typeface="Cambria Math" panose="02040503050406030204" pitchFamily="18" charset="0"/>
                          </a:rPr>
                          <m:t>b</m:t>
                        </m:r>
                      </m:e>
                      <m:sub>
                        <m:r>
                          <m:rPr>
                            <m:sty m:val="p"/>
                          </m:rPr>
                          <a:rPr lang="en-US" sz="3200" b="0" i="0" dirty="0" smtClean="0">
                            <a:solidFill>
                              <a:schemeClr val="tx1"/>
                            </a:solidFill>
                            <a:latin typeface="Cambria Math" panose="02040503050406030204" pitchFamily="18" charset="0"/>
                          </a:rPr>
                          <m:t>B</m:t>
                        </m:r>
                        <m:r>
                          <a:rPr lang="en-US" sz="3200" b="0" i="0" dirty="0" smtClean="0">
                            <a:solidFill>
                              <a:schemeClr val="tx1"/>
                            </a:solidFill>
                            <a:latin typeface="Cambria Math" panose="02040503050406030204" pitchFamily="18" charset="0"/>
                          </a:rPr>
                          <m:t>′</m:t>
                        </m:r>
                      </m:sub>
                    </m:sSub>
                  </m:oMath>
                </a14:m>
                <a:r>
                  <a:rPr lang="en-IL" sz="2800" dirty="0">
                    <a:solidFill>
                      <a:schemeClr val="tx1"/>
                    </a:solidFill>
                  </a:rPr>
                  <a:t>=</a:t>
                </a:r>
                <a14:m>
                  <m:oMath xmlns:m="http://schemas.openxmlformats.org/officeDocument/2006/math">
                    <m:sSub>
                      <m:sSubPr>
                        <m:ctrlPr>
                          <a:rPr lang="en-US" sz="2800" b="0" i="1" dirty="0" smtClean="0">
                            <a:solidFill>
                              <a:schemeClr val="tx1"/>
                            </a:solidFill>
                            <a:latin typeface="Cambria Math" panose="02040503050406030204" pitchFamily="18" charset="0"/>
                          </a:rPr>
                        </m:ctrlPr>
                      </m:sSubPr>
                      <m:e>
                        <m:r>
                          <a:rPr lang="en-US" sz="2800" b="0" i="1" dirty="0" smtClean="0">
                            <a:solidFill>
                              <a:schemeClr val="tx1"/>
                            </a:solidFill>
                            <a:latin typeface="Cambria Math" panose="02040503050406030204" pitchFamily="18" charset="0"/>
                          </a:rPr>
                          <m:t>1</m:t>
                        </m:r>
                      </m:e>
                      <m:sub>
                        <m:sSub>
                          <m:sSubPr>
                            <m:ctrlPr>
                              <a:rPr lang="en-US" sz="2800" i="1">
                                <a:latin typeface="Cambria Math" panose="02040503050406030204" pitchFamily="18" charset="0"/>
                              </a:rPr>
                            </m:ctrlPr>
                          </m:sSubPr>
                          <m:e>
                            <m:sSub>
                              <m:sSubPr>
                                <m:ctrlPr>
                                  <a:rPr lang="en-US" sz="2800" i="1">
                                    <a:latin typeface="Cambria Math" panose="02040503050406030204" pitchFamily="18" charset="0"/>
                                  </a:rPr>
                                </m:ctrlPr>
                              </m:sSubPr>
                              <m:e>
                                <m:r>
                                  <a:rPr lang="en-US" sz="2800" b="0" i="1" smtClean="0">
                                    <a:latin typeface="Cambria Math" panose="02040503050406030204" pitchFamily="18" charset="0"/>
                                  </a:rPr>
                                  <m:t>𝑎𝑛𝑠</m:t>
                                </m:r>
                              </m:e>
                              <m:sub>
                                <m:r>
                                  <a:rPr lang="en-US" sz="2800" i="1">
                                    <a:latin typeface="Cambria Math" panose="02040503050406030204" pitchFamily="18" charset="0"/>
                                  </a:rPr>
                                  <m:t>𝐵</m:t>
                                </m:r>
                              </m:sub>
                            </m:sSub>
                            <m:r>
                              <a:rPr lang="en-US" sz="2800" i="1">
                                <a:latin typeface="Cambria Math" panose="02040503050406030204" pitchFamily="18" charset="0"/>
                              </a:rPr>
                              <m:t>≠</m:t>
                            </m:r>
                            <m:r>
                              <a:rPr lang="en-US" sz="2800" b="0" i="1" smtClean="0">
                                <a:latin typeface="Cambria Math" panose="02040503050406030204" pitchFamily="18" charset="0"/>
                              </a:rPr>
                              <m:t>𝐶</m:t>
                            </m:r>
                          </m:e>
                          <m:sub>
                            <m:r>
                              <a:rPr lang="en-US" sz="2800" i="1">
                                <a:latin typeface="Cambria Math" panose="02040503050406030204" pitchFamily="18" charset="0"/>
                              </a:rPr>
                              <m:t>𝑘</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𝐵</m:t>
                            </m:r>
                          </m:sub>
                        </m:sSub>
                        <m:r>
                          <a:rPr lang="en-US" sz="2800" i="1">
                            <a:latin typeface="Cambria Math" panose="02040503050406030204" pitchFamily="18" charset="0"/>
                          </a:rPr>
                          <m:t>)</m:t>
                        </m:r>
                        <m:r>
                          <m:rPr>
                            <m:nor/>
                          </m:rPr>
                          <a:rPr lang="en-IL" sz="2800" dirty="0"/>
                          <m:t> </m:t>
                        </m:r>
                      </m:sub>
                    </m:sSub>
                  </m:oMath>
                </a14:m>
                <a:endParaRPr lang="en-IL" dirty="0">
                  <a:solidFill>
                    <a:schemeClr val="tx1"/>
                  </a:solidFill>
                </a:endParaRPr>
              </a:p>
            </p:txBody>
          </p:sp>
        </mc:Choice>
        <mc:Fallback xmlns="">
          <p:sp>
            <p:nvSpPr>
              <p:cNvPr id="22" name="TextBox 21">
                <a:extLst>
                  <a:ext uri="{FF2B5EF4-FFF2-40B4-BE49-F238E27FC236}">
                    <a16:creationId xmlns:a16="http://schemas.microsoft.com/office/drawing/2014/main" id="{E47DDBF0-A9DB-BE3B-E1C2-46DE11479FD4}"/>
                  </a:ext>
                </a:extLst>
              </p:cNvPr>
              <p:cNvSpPr txBox="1">
                <a:spLocks noRot="1" noChangeAspect="1" noMove="1" noResize="1" noEditPoints="1" noAdjustHandles="1" noChangeArrowheads="1" noChangeShapeType="1" noTextEdit="1"/>
              </p:cNvSpPr>
              <p:nvPr/>
            </p:nvSpPr>
            <p:spPr>
              <a:xfrm>
                <a:off x="9566006" y="2058753"/>
                <a:ext cx="2898708" cy="573427"/>
              </a:xfrm>
              <a:prstGeom prst="rect">
                <a:avLst/>
              </a:prstGeom>
              <a:blipFill>
                <a:blip r:embed="rId9"/>
                <a:stretch>
                  <a:fillRect l="-1310" t="-8696" r="-1747" b="-30435"/>
                </a:stretch>
              </a:blipFill>
            </p:spPr>
            <p:txBody>
              <a:bodyPr/>
              <a:lstStyle/>
              <a:p>
                <a:r>
                  <a:rPr lang="en-IL">
                    <a:noFill/>
                  </a:rPr>
                  <a:t> </a:t>
                </a:r>
              </a:p>
            </p:txBody>
          </p:sp>
        </mc:Fallback>
      </mc:AlternateContent>
      <p:sp>
        <p:nvSpPr>
          <p:cNvPr id="26" name="Rectangle 25">
            <a:extLst>
              <a:ext uri="{FF2B5EF4-FFF2-40B4-BE49-F238E27FC236}">
                <a16:creationId xmlns:a16="http://schemas.microsoft.com/office/drawing/2014/main" id="{8F379FD6-FCF6-BFDD-0E07-F63BD205ADBD}"/>
              </a:ext>
            </a:extLst>
          </p:cNvPr>
          <p:cNvSpPr/>
          <p:nvPr/>
        </p:nvSpPr>
        <p:spPr>
          <a:xfrm>
            <a:off x="771696" y="2334515"/>
            <a:ext cx="2226686" cy="1780000"/>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800" dirty="0"/>
              <a:t>Challenger</a:t>
            </a:r>
            <a:endParaRPr lang="en-IL" dirty="0"/>
          </a:p>
        </p:txBody>
      </p:sp>
      <p:sp>
        <p:nvSpPr>
          <p:cNvPr id="27" name="Right Arrow 26">
            <a:extLst>
              <a:ext uri="{FF2B5EF4-FFF2-40B4-BE49-F238E27FC236}">
                <a16:creationId xmlns:a16="http://schemas.microsoft.com/office/drawing/2014/main" id="{8A871996-8833-B66F-4726-F119223A3853}"/>
              </a:ext>
            </a:extLst>
          </p:cNvPr>
          <p:cNvSpPr/>
          <p:nvPr/>
        </p:nvSpPr>
        <p:spPr>
          <a:xfrm rot="10800000">
            <a:off x="3152984" y="2790832"/>
            <a:ext cx="2400300" cy="2394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solidFill>
                <a:srgbClr val="FF0000"/>
              </a:solidFill>
            </a:endParaRP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6E0EE91E-56B0-2314-F12F-57117B9EB599}"/>
                  </a:ext>
                </a:extLst>
              </p:cNvPr>
              <p:cNvSpPr txBox="1"/>
              <p:nvPr/>
            </p:nvSpPr>
            <p:spPr>
              <a:xfrm>
                <a:off x="3467308" y="2335960"/>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𝑘</m:t>
                      </m:r>
                    </m:oMath>
                  </m:oMathPara>
                </a14:m>
                <a:endParaRPr lang="en-IL" sz="2800" dirty="0">
                  <a:solidFill>
                    <a:srgbClr val="7030A0"/>
                  </a:solidFill>
                </a:endParaRPr>
              </a:p>
            </p:txBody>
          </p:sp>
        </mc:Choice>
        <mc:Fallback xmlns="">
          <p:sp>
            <p:nvSpPr>
              <p:cNvPr id="28" name="TextBox 27">
                <a:extLst>
                  <a:ext uri="{FF2B5EF4-FFF2-40B4-BE49-F238E27FC236}">
                    <a16:creationId xmlns:a16="http://schemas.microsoft.com/office/drawing/2014/main" id="{6E0EE91E-56B0-2314-F12F-57117B9EB599}"/>
                  </a:ext>
                </a:extLst>
              </p:cNvPr>
              <p:cNvSpPr txBox="1">
                <a:spLocks noRot="1" noChangeAspect="1" noMove="1" noResize="1" noEditPoints="1" noAdjustHandles="1" noChangeArrowheads="1" noChangeShapeType="1" noTextEdit="1"/>
              </p:cNvSpPr>
              <p:nvPr/>
            </p:nvSpPr>
            <p:spPr>
              <a:xfrm>
                <a:off x="3467308" y="2335960"/>
                <a:ext cx="1771651" cy="430887"/>
              </a:xfrm>
              <a:prstGeom prst="rect">
                <a:avLst/>
              </a:prstGeom>
              <a:blipFill>
                <a:blip r:embed="rId10"/>
                <a:stretch>
                  <a:fillRect b="-8571"/>
                </a:stretch>
              </a:blipFill>
            </p:spPr>
            <p:txBody>
              <a:bodyPr/>
              <a:lstStyle/>
              <a:p>
                <a:r>
                  <a:rPr lang="en-IL">
                    <a:noFill/>
                  </a:rPr>
                  <a:t> </a:t>
                </a:r>
              </a:p>
            </p:txBody>
          </p:sp>
        </mc:Fallback>
      </mc:AlternateContent>
      <p:grpSp>
        <p:nvGrpSpPr>
          <p:cNvPr id="29" name="Group 28">
            <a:extLst>
              <a:ext uri="{FF2B5EF4-FFF2-40B4-BE49-F238E27FC236}">
                <a16:creationId xmlns:a16="http://schemas.microsoft.com/office/drawing/2014/main" id="{B44608DF-D897-B2F1-38B8-E21CFE5931C8}"/>
              </a:ext>
            </a:extLst>
          </p:cNvPr>
          <p:cNvGrpSpPr/>
          <p:nvPr/>
        </p:nvGrpSpPr>
        <p:grpSpPr>
          <a:xfrm>
            <a:off x="6390256" y="4221681"/>
            <a:ext cx="989303" cy="841294"/>
            <a:chOff x="5509546" y="4038801"/>
            <a:chExt cx="989303" cy="841294"/>
          </a:xfrm>
        </p:grpSpPr>
        <p:sp>
          <p:nvSpPr>
            <p:cNvPr id="3" name="Rectangle 2">
              <a:extLst>
                <a:ext uri="{FF2B5EF4-FFF2-40B4-BE49-F238E27FC236}">
                  <a16:creationId xmlns:a16="http://schemas.microsoft.com/office/drawing/2014/main" id="{F3188926-10E0-3A27-1AD9-8BF727D6299A}"/>
                </a:ext>
              </a:extLst>
            </p:cNvPr>
            <p:cNvSpPr/>
            <p:nvPr/>
          </p:nvSpPr>
          <p:spPr>
            <a:xfrm>
              <a:off x="5522025" y="4038801"/>
              <a:ext cx="976824" cy="841294"/>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50730D13-4A35-F65A-5D52-CBAC9392341C}"/>
                    </a:ext>
                  </a:extLst>
                </p:cNvPr>
                <p:cNvSpPr txBox="1"/>
                <p:nvPr/>
              </p:nvSpPr>
              <p:spPr>
                <a:xfrm>
                  <a:off x="5509546" y="4213078"/>
                  <a:ext cx="974498" cy="523220"/>
                </a:xfrm>
                <a:prstGeom prst="rect">
                  <a:avLst/>
                </a:prstGeom>
                <a:noFill/>
              </p:spPr>
              <p:txBody>
                <a:bodyPr wrap="none" rtlCol="0">
                  <a:spAutoFit/>
                </a:bodyPr>
                <a:lstStyle/>
                <a:p>
                  <a:r>
                    <a:rPr lang="en-IL" sz="2800" dirty="0"/>
                    <a:t> A</a:t>
                  </a:r>
                  <a14:m>
                    <m:oMath xmlns:m="http://schemas.openxmlformats.org/officeDocument/2006/math">
                      <m:r>
                        <a:rPr lang="en-US" sz="2800" b="0" i="0" dirty="0" smtClean="0">
                          <a:latin typeface="Cambria Math" panose="02040503050406030204" pitchFamily="18" charset="0"/>
                        </a:rPr>
                        <m:t>(</m:t>
                      </m:r>
                      <m:r>
                        <a:rPr lang="en-US" sz="2800" b="0" i="1" dirty="0" smtClean="0">
                          <a:latin typeface="Cambria Math" panose="02040503050406030204" pitchFamily="18" charset="0"/>
                        </a:rPr>
                        <m:t>𝜌</m:t>
                      </m:r>
                      <m:r>
                        <a:rPr lang="en-US" sz="2800" b="0" i="0" dirty="0" smtClean="0">
                          <a:latin typeface="Cambria Math" panose="02040503050406030204" pitchFamily="18" charset="0"/>
                        </a:rPr>
                        <m:t>)</m:t>
                      </m:r>
                    </m:oMath>
                  </a14:m>
                  <a:endParaRPr kumimoji="0" lang="en-IL" sz="2800" b="0" i="0" u="sng" strike="noStrike" kern="1200" cap="none" spc="0" normalizeH="0" baseline="0" noProof="0" dirty="0">
                    <a:ln>
                      <a:noFill/>
                    </a:ln>
                    <a:solidFill>
                      <a:prstClr val="white"/>
                    </a:solidFill>
                    <a:effectLst/>
                    <a:uLnTx/>
                    <a:uFillTx/>
                    <a:latin typeface="Aptos" panose="02110004020202020204"/>
                    <a:ea typeface="+mn-ea"/>
                    <a:cs typeface="+mn-cs"/>
                  </a:endParaRPr>
                </a:p>
              </p:txBody>
            </p:sp>
          </mc:Choice>
          <mc:Fallback xmlns="">
            <p:sp>
              <p:nvSpPr>
                <p:cNvPr id="30" name="TextBox 29">
                  <a:extLst>
                    <a:ext uri="{FF2B5EF4-FFF2-40B4-BE49-F238E27FC236}">
                      <a16:creationId xmlns:a16="http://schemas.microsoft.com/office/drawing/2014/main" id="{50730D13-4A35-F65A-5D52-CBAC9392341C}"/>
                    </a:ext>
                  </a:extLst>
                </p:cNvPr>
                <p:cNvSpPr txBox="1">
                  <a:spLocks noRot="1" noChangeAspect="1" noMove="1" noResize="1" noEditPoints="1" noAdjustHandles="1" noChangeArrowheads="1" noChangeShapeType="1" noTextEdit="1"/>
                </p:cNvSpPr>
                <p:nvPr/>
              </p:nvSpPr>
              <p:spPr>
                <a:xfrm>
                  <a:off x="5509546" y="4213078"/>
                  <a:ext cx="974498" cy="523220"/>
                </a:xfrm>
                <a:prstGeom prst="rect">
                  <a:avLst/>
                </a:prstGeom>
                <a:blipFill>
                  <a:blip r:embed="rId11"/>
                  <a:stretch>
                    <a:fillRect l="-6494" t="-14286" r="-7792" b="-30952"/>
                  </a:stretch>
                </a:blipFill>
              </p:spPr>
              <p:txBody>
                <a:bodyPr/>
                <a:lstStyle/>
                <a:p>
                  <a:r>
                    <a:rPr lang="en-IL">
                      <a:noFill/>
                    </a:rPr>
                    <a:t> </a:t>
                  </a:r>
                </a:p>
              </p:txBody>
            </p:sp>
          </mc:Fallback>
        </mc:AlternateContent>
      </p:grpSp>
      <p:sp>
        <p:nvSpPr>
          <p:cNvPr id="39" name="TextBox 38">
            <a:extLst>
              <a:ext uri="{FF2B5EF4-FFF2-40B4-BE49-F238E27FC236}">
                <a16:creationId xmlns:a16="http://schemas.microsoft.com/office/drawing/2014/main" id="{0E43F805-9CF7-0001-E2F5-FF910682BF70}"/>
              </a:ext>
            </a:extLst>
          </p:cNvPr>
          <p:cNvSpPr txBox="1"/>
          <p:nvPr/>
        </p:nvSpPr>
        <p:spPr>
          <a:xfrm>
            <a:off x="9916064" y="2887039"/>
            <a:ext cx="2355874" cy="461665"/>
          </a:xfrm>
          <a:prstGeom prst="rect">
            <a:avLst/>
          </a:prstGeom>
          <a:noFill/>
        </p:spPr>
        <p:txBody>
          <a:bodyPr wrap="square">
            <a:spAutoFit/>
          </a:bodyPr>
          <a:lstStyle/>
          <a:p>
            <a:pPr algn="ctr"/>
            <a:r>
              <a:rPr lang="en-IL" sz="2400" u="sng" dirty="0"/>
              <a:t>0 if B succeeds</a:t>
            </a: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9054AB1F-518D-A89F-9388-86E3856EABE0}"/>
                  </a:ext>
                </a:extLst>
              </p:cNvPr>
              <p:cNvSpPr txBox="1"/>
              <p:nvPr/>
            </p:nvSpPr>
            <p:spPr>
              <a:xfrm>
                <a:off x="4375306" y="4382229"/>
                <a:ext cx="2017796" cy="461665"/>
              </a:xfrm>
              <a:prstGeom prst="rect">
                <a:avLst/>
              </a:prstGeom>
              <a:noFill/>
            </p:spPr>
            <p:txBody>
              <a:bodyPr wrap="none" rtlCol="0">
                <a:spAutoFit/>
              </a:bodyPr>
              <a:lstStyle/>
              <a:p>
                <a:pPr marL="342900" indent="-342900">
                  <a:buFont typeface="Arial" panose="020B0604020202020204" pitchFamily="34" charset="0"/>
                  <a:buChar char="•"/>
                </a:pPr>
                <a:r>
                  <a:rPr kumimoji="0" lang="en-IL" sz="2400" b="0" i="0" strike="noStrike" kern="1200" cap="none" spc="0" normalizeH="0" baseline="0" noProof="0" dirty="0">
                    <a:ln>
                      <a:noFill/>
                    </a:ln>
                    <a:solidFill>
                      <a:schemeClr val="tx1"/>
                    </a:solidFill>
                    <a:effectLst/>
                    <a:uLnTx/>
                    <a:uFillTx/>
                    <a:latin typeface="Aptos" panose="02110004020202020204"/>
                    <a:ea typeface="+mn-ea"/>
                    <a:cs typeface="+mn-cs"/>
                  </a:rPr>
                  <a:t>Gets</a:t>
                </a:r>
                <a:r>
                  <a:rPr kumimoji="0" lang="en-IL" sz="1800" b="0" i="0" strike="noStrike" kern="1200" cap="none" spc="0" normalizeH="0" baseline="0" noProof="0" dirty="0">
                    <a:ln>
                      <a:noFill/>
                    </a:ln>
                    <a:solidFill>
                      <a:schemeClr val="tx1"/>
                    </a:solidFill>
                    <a:effectLst/>
                    <a:uLnTx/>
                    <a:uFillTx/>
                    <a:latin typeface="Aptos" panose="02110004020202020204"/>
                    <a:ea typeface="+mn-ea"/>
                    <a:cs typeface="+mn-cs"/>
                  </a:rPr>
                  <a:t> </a:t>
                </a:r>
                <a14:m>
                  <m:oMath xmlns:m="http://schemas.openxmlformats.org/officeDocument/2006/math">
                    <m:sSub>
                      <m:sSubPr>
                        <m:ctrlPr>
                          <a:rPr lang="en-US" sz="2400" b="0" i="1" dirty="0" smtClean="0">
                            <a:solidFill>
                              <a:schemeClr val="tx1"/>
                            </a:solidFill>
                            <a:latin typeface="Cambria Math" panose="02040503050406030204" pitchFamily="18" charset="0"/>
                          </a:rPr>
                        </m:ctrlPr>
                      </m:sSubPr>
                      <m:e>
                        <m:r>
                          <a:rPr lang="en-US" sz="2400" b="0" i="1" dirty="0" smtClean="0">
                            <a:solidFill>
                              <a:schemeClr val="tx1"/>
                            </a:solidFill>
                            <a:latin typeface="Cambria Math" panose="02040503050406030204" pitchFamily="18" charset="0"/>
                          </a:rPr>
                          <m:t>𝜎</m:t>
                        </m:r>
                      </m:e>
                      <m:sub>
                        <m:r>
                          <a:rPr lang="en-US" sz="2400" b="0" i="1" dirty="0" smtClean="0">
                            <a:solidFill>
                              <a:schemeClr val="tx1"/>
                            </a:solidFill>
                            <a:latin typeface="Cambria Math" panose="02040503050406030204" pitchFamily="18" charset="0"/>
                          </a:rPr>
                          <m:t>𝐵𝐶</m:t>
                        </m:r>
                      </m:sub>
                    </m:sSub>
                    <m:r>
                      <a:rPr lang="en-US" sz="2400" b="0" i="1" dirty="0" smtClean="0">
                        <a:solidFill>
                          <a:schemeClr val="tx1"/>
                        </a:solidFill>
                        <a:latin typeface="Cambria Math" panose="02040503050406030204" pitchFamily="18" charset="0"/>
                      </a:rPr>
                      <m:t>←</m:t>
                    </m:r>
                  </m:oMath>
                </a14:m>
                <a:endParaRPr kumimoji="0" lang="en-IL" sz="1800" b="0" i="0" u="sng" strike="noStrike" kern="1200" cap="none" spc="0" normalizeH="0" baseline="0" noProof="0" dirty="0">
                  <a:ln>
                    <a:noFill/>
                  </a:ln>
                  <a:solidFill>
                    <a:schemeClr val="tx1"/>
                  </a:solidFill>
                  <a:effectLst/>
                  <a:uLnTx/>
                  <a:uFillTx/>
                  <a:latin typeface="Aptos" panose="02110004020202020204"/>
                  <a:ea typeface="+mn-ea"/>
                  <a:cs typeface="+mn-cs"/>
                </a:endParaRPr>
              </a:p>
            </p:txBody>
          </p:sp>
        </mc:Choice>
        <mc:Fallback xmlns="">
          <p:sp>
            <p:nvSpPr>
              <p:cNvPr id="36" name="TextBox 35">
                <a:extLst>
                  <a:ext uri="{FF2B5EF4-FFF2-40B4-BE49-F238E27FC236}">
                    <a16:creationId xmlns:a16="http://schemas.microsoft.com/office/drawing/2014/main" id="{9054AB1F-518D-A89F-9388-86E3856EABE0}"/>
                  </a:ext>
                </a:extLst>
              </p:cNvPr>
              <p:cNvSpPr txBox="1">
                <a:spLocks noRot="1" noChangeAspect="1" noMove="1" noResize="1" noEditPoints="1" noAdjustHandles="1" noChangeArrowheads="1" noChangeShapeType="1" noTextEdit="1"/>
              </p:cNvSpPr>
              <p:nvPr/>
            </p:nvSpPr>
            <p:spPr>
              <a:xfrm>
                <a:off x="4375306" y="4382229"/>
                <a:ext cx="2017796" cy="461665"/>
              </a:xfrm>
              <a:prstGeom prst="rect">
                <a:avLst/>
              </a:prstGeom>
              <a:blipFill>
                <a:blip r:embed="rId12"/>
                <a:stretch>
                  <a:fillRect l="-4375" t="-10811" b="-29730"/>
                </a:stretch>
              </a:blipFill>
            </p:spPr>
            <p:txBody>
              <a:bodyPr/>
              <a:lstStyle/>
              <a:p>
                <a:r>
                  <a:rPr lang="en-IL">
                    <a:noFill/>
                  </a:rPr>
                  <a:t> </a:t>
                </a:r>
              </a:p>
            </p:txBody>
          </p:sp>
        </mc:Fallback>
      </mc:AlternateContent>
      <p:grpSp>
        <p:nvGrpSpPr>
          <p:cNvPr id="41" name="Group 40">
            <a:extLst>
              <a:ext uri="{FF2B5EF4-FFF2-40B4-BE49-F238E27FC236}">
                <a16:creationId xmlns:a16="http://schemas.microsoft.com/office/drawing/2014/main" id="{9AD51D40-5017-2520-C1B7-0BD6E99F5AD2}"/>
              </a:ext>
            </a:extLst>
          </p:cNvPr>
          <p:cNvGrpSpPr/>
          <p:nvPr/>
        </p:nvGrpSpPr>
        <p:grpSpPr>
          <a:xfrm>
            <a:off x="9349735" y="935987"/>
            <a:ext cx="2314207" cy="1107103"/>
            <a:chOff x="8492357" y="671403"/>
            <a:chExt cx="2314207" cy="1107103"/>
          </a:xfrm>
        </p:grpSpPr>
        <p:sp>
          <p:nvSpPr>
            <p:cNvPr id="31" name="Rectangle 30">
              <a:extLst>
                <a:ext uri="{FF2B5EF4-FFF2-40B4-BE49-F238E27FC236}">
                  <a16:creationId xmlns:a16="http://schemas.microsoft.com/office/drawing/2014/main" id="{5E17D5DF-A7DE-F7AF-A2B5-AEBC271FDC9E}"/>
                </a:ext>
              </a:extLst>
            </p:cNvPr>
            <p:cNvSpPr/>
            <p:nvPr/>
          </p:nvSpPr>
          <p:spPr>
            <a:xfrm>
              <a:off x="9758185" y="671403"/>
              <a:ext cx="976824" cy="841294"/>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5D9FFB0B-99EC-852C-4063-318D87B18C2B}"/>
                    </a:ext>
                  </a:extLst>
                </p:cNvPr>
                <p:cNvSpPr txBox="1"/>
                <p:nvPr/>
              </p:nvSpPr>
              <p:spPr>
                <a:xfrm>
                  <a:off x="9720369" y="824399"/>
                  <a:ext cx="1086195" cy="954107"/>
                </a:xfrm>
                <a:prstGeom prst="rect">
                  <a:avLst/>
                </a:prstGeom>
                <a:noFill/>
              </p:spPr>
              <p:txBody>
                <a:bodyPr wrap="none" rtlCol="0">
                  <a:spAutoFit/>
                </a:bodyPr>
                <a:lstStyle/>
                <a:p>
                  <a:r>
                    <a:rPr kumimoji="0" lang="en-IL" sz="2800" b="0" i="0" strike="noStrike" kern="1200" cap="none" spc="0" normalizeH="0" baseline="0" noProof="0" dirty="0">
                      <a:ln>
                        <a:noFill/>
                      </a:ln>
                      <a:solidFill>
                        <a:srgbClr val="002060"/>
                      </a:solidFill>
                      <a:effectLst/>
                      <a:uLnTx/>
                      <a:uFillTx/>
                      <a:latin typeface="Aptos" panose="02110004020202020204"/>
                    </a:rPr>
                    <a:t>B</a:t>
                  </a:r>
                  <a14:m>
                    <m:oMath xmlns:m="http://schemas.openxmlformats.org/officeDocument/2006/math">
                      <m:d>
                        <m:dPr>
                          <m:ctrlPr>
                            <a:rPr lang="en-US" sz="2800" b="0" i="1" dirty="0" smtClean="0">
                              <a:latin typeface="Cambria Math" panose="02040503050406030204" pitchFamily="18" charset="0"/>
                            </a:rPr>
                          </m:ctrlPr>
                        </m:dPr>
                        <m:e>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𝑥</m:t>
                              </m:r>
                            </m:e>
                            <m:sub>
                              <m:r>
                                <a:rPr lang="en-US" sz="2800" b="0" i="1" dirty="0" smtClean="0">
                                  <a:latin typeface="Cambria Math" panose="02040503050406030204" pitchFamily="18" charset="0"/>
                                </a:rPr>
                                <m:t>𝐵</m:t>
                              </m:r>
                            </m:sub>
                          </m:sSub>
                        </m:e>
                      </m:d>
                    </m:oMath>
                  </a14:m>
                  <a:endParaRPr kumimoji="0" lang="en-IL" sz="2800" b="0" i="0" strike="noStrike" kern="1200" cap="none" spc="0" normalizeH="0" baseline="0" noProof="0" dirty="0">
                    <a:ln>
                      <a:noFill/>
                    </a:ln>
                    <a:solidFill>
                      <a:prstClr val="white"/>
                    </a:solidFill>
                    <a:effectLst/>
                    <a:uLnTx/>
                    <a:uFillTx/>
                    <a:latin typeface="Aptos" panose="02110004020202020204"/>
                  </a:endParaRPr>
                </a:p>
                <a:p>
                  <a:endParaRPr lang="en-IL" sz="2800" dirty="0"/>
                </a:p>
              </p:txBody>
            </p:sp>
          </mc:Choice>
          <mc:Fallback xmlns="">
            <p:sp>
              <p:nvSpPr>
                <p:cNvPr id="32" name="TextBox 31">
                  <a:extLst>
                    <a:ext uri="{FF2B5EF4-FFF2-40B4-BE49-F238E27FC236}">
                      <a16:creationId xmlns:a16="http://schemas.microsoft.com/office/drawing/2014/main" id="{5D9FFB0B-99EC-852C-4063-318D87B18C2B}"/>
                    </a:ext>
                  </a:extLst>
                </p:cNvPr>
                <p:cNvSpPr txBox="1">
                  <a:spLocks noRot="1" noChangeAspect="1" noMove="1" noResize="1" noEditPoints="1" noAdjustHandles="1" noChangeArrowheads="1" noChangeShapeType="1" noTextEdit="1"/>
                </p:cNvSpPr>
                <p:nvPr/>
              </p:nvSpPr>
              <p:spPr>
                <a:xfrm>
                  <a:off x="9720369" y="824399"/>
                  <a:ext cx="1086195" cy="954107"/>
                </a:xfrm>
                <a:prstGeom prst="rect">
                  <a:avLst/>
                </a:prstGeom>
                <a:blipFill>
                  <a:blip r:embed="rId13"/>
                  <a:stretch>
                    <a:fillRect l="-11494" t="-6579"/>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4009B872-8DD4-E9B4-CDA7-9D7107C4806A}"/>
                    </a:ext>
                  </a:extLst>
                </p:cNvPr>
                <p:cNvSpPr txBox="1"/>
                <p:nvPr/>
              </p:nvSpPr>
              <p:spPr>
                <a:xfrm>
                  <a:off x="8492357" y="842406"/>
                  <a:ext cx="1378519" cy="461665"/>
                </a:xfrm>
                <a:prstGeom prst="rect">
                  <a:avLst/>
                </a:prstGeom>
                <a:noFill/>
              </p:spPr>
              <p:txBody>
                <a:bodyPr wrap="none" rtlCol="0">
                  <a:spAutoFit/>
                </a:bodyPr>
                <a:lstStyle/>
                <a:p>
                  <a:r>
                    <a:rPr kumimoji="0" lang="en-IL" sz="1800" b="0" i="0" u="sng" strike="noStrike" kern="1200" cap="none" spc="0" normalizeH="0" baseline="0" noProof="0" dirty="0">
                      <a:ln>
                        <a:noFill/>
                      </a:ln>
                      <a:solidFill>
                        <a:prstClr val="white"/>
                      </a:solidFill>
                      <a:effectLst/>
                      <a:uLnTx/>
                      <a:uFillTx/>
                      <a:latin typeface="Aptos" panose="02110004020202020204"/>
                      <a:ea typeface="+mn-ea"/>
                      <a:cs typeface="+mn-cs"/>
                    </a:rPr>
                    <a:t>B’</a:t>
                  </a:r>
                  <a14:m>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𝑎𝑛𝑠</m:t>
                          </m:r>
                        </m:e>
                        <m:sub>
                          <m:r>
                            <a:rPr lang="en-US" sz="2400" b="0" i="1" dirty="0" smtClean="0">
                              <a:latin typeface="Cambria Math" panose="02040503050406030204" pitchFamily="18" charset="0"/>
                            </a:rPr>
                            <m:t>𝐵</m:t>
                          </m:r>
                        </m:sub>
                      </m:sSub>
                      <m:r>
                        <a:rPr lang="en-US" sz="2400" b="0" i="1" dirty="0" smtClean="0">
                          <a:latin typeface="Cambria Math" panose="02040503050406030204" pitchFamily="18" charset="0"/>
                        </a:rPr>
                        <m:t>←</m:t>
                      </m:r>
                    </m:oMath>
                  </a14:m>
                  <a:endParaRPr kumimoji="0" lang="en-IL" sz="1800" b="0" i="0" u="sng" strike="noStrike" kern="1200" cap="none" spc="0" normalizeH="0" baseline="0" noProof="0" dirty="0">
                    <a:ln>
                      <a:noFill/>
                    </a:ln>
                    <a:solidFill>
                      <a:prstClr val="white"/>
                    </a:solidFill>
                    <a:effectLst/>
                    <a:uLnTx/>
                    <a:uFillTx/>
                    <a:latin typeface="Aptos" panose="02110004020202020204"/>
                    <a:ea typeface="+mn-ea"/>
                    <a:cs typeface="+mn-cs"/>
                  </a:endParaRPr>
                </a:p>
              </p:txBody>
            </p:sp>
          </mc:Choice>
          <mc:Fallback xmlns="">
            <p:sp>
              <p:nvSpPr>
                <p:cNvPr id="38" name="TextBox 37">
                  <a:extLst>
                    <a:ext uri="{FF2B5EF4-FFF2-40B4-BE49-F238E27FC236}">
                      <a16:creationId xmlns:a16="http://schemas.microsoft.com/office/drawing/2014/main" id="{4009B872-8DD4-E9B4-CDA7-9D7107C4806A}"/>
                    </a:ext>
                  </a:extLst>
                </p:cNvPr>
                <p:cNvSpPr txBox="1">
                  <a:spLocks noRot="1" noChangeAspect="1" noMove="1" noResize="1" noEditPoints="1" noAdjustHandles="1" noChangeArrowheads="1" noChangeShapeType="1" noTextEdit="1"/>
                </p:cNvSpPr>
                <p:nvPr/>
              </p:nvSpPr>
              <p:spPr>
                <a:xfrm>
                  <a:off x="8492357" y="842406"/>
                  <a:ext cx="1378519" cy="461665"/>
                </a:xfrm>
                <a:prstGeom prst="rect">
                  <a:avLst/>
                </a:prstGeom>
                <a:blipFill>
                  <a:blip r:embed="rId14"/>
                  <a:stretch>
                    <a:fillRect l="-3670" b="-16216"/>
                  </a:stretch>
                </a:blipFill>
              </p:spPr>
              <p:txBody>
                <a:bodyPr/>
                <a:lstStyle/>
                <a:p>
                  <a:r>
                    <a:rPr lang="en-IL">
                      <a:noFill/>
                    </a:rPr>
                    <a:t> </a:t>
                  </a:r>
                </a:p>
              </p:txBody>
            </p:sp>
          </mc:Fallback>
        </mc:AlternateContent>
      </p:gr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8D4F0430-8217-E011-8F9D-9B470AB109F6}"/>
                  </a:ext>
                </a:extLst>
              </p:cNvPr>
              <p:cNvSpPr txBox="1"/>
              <p:nvPr/>
            </p:nvSpPr>
            <p:spPr>
              <a:xfrm>
                <a:off x="9574028" y="5275195"/>
                <a:ext cx="2898708" cy="573427"/>
              </a:xfrm>
              <a:prstGeom prst="rect">
                <a:avLst/>
              </a:prstGeom>
              <a:noFill/>
            </p:spPr>
            <p:txBody>
              <a:bodyPr wrap="square" rtlCol="0">
                <a:spAutoFit/>
              </a:bodyPr>
              <a:lstStyle/>
              <a:p>
                <a:pPr algn="ctr"/>
                <a14:m>
                  <m:oMath xmlns:m="http://schemas.openxmlformats.org/officeDocument/2006/math">
                    <m:sSub>
                      <m:sSubPr>
                        <m:ctrlPr>
                          <a:rPr lang="en-US" sz="3200" b="0" i="1" dirty="0" smtClean="0">
                            <a:solidFill>
                              <a:schemeClr val="tx1"/>
                            </a:solidFill>
                            <a:latin typeface="Cambria Math" panose="02040503050406030204" pitchFamily="18" charset="0"/>
                          </a:rPr>
                        </m:ctrlPr>
                      </m:sSubPr>
                      <m:e>
                        <m:r>
                          <m:rPr>
                            <m:sty m:val="p"/>
                          </m:rPr>
                          <a:rPr lang="en-US" sz="3200" b="0" i="0" dirty="0" smtClean="0">
                            <a:solidFill>
                              <a:schemeClr val="tx1"/>
                            </a:solidFill>
                            <a:latin typeface="Cambria Math" panose="02040503050406030204" pitchFamily="18" charset="0"/>
                          </a:rPr>
                          <m:t>b</m:t>
                        </m:r>
                      </m:e>
                      <m:sub>
                        <m:r>
                          <m:rPr>
                            <m:sty m:val="p"/>
                          </m:rPr>
                          <a:rPr lang="en-US" sz="3200" b="0" i="0" dirty="0" smtClean="0">
                            <a:solidFill>
                              <a:schemeClr val="tx1"/>
                            </a:solidFill>
                            <a:latin typeface="Cambria Math" panose="02040503050406030204" pitchFamily="18" charset="0"/>
                          </a:rPr>
                          <m:t>C</m:t>
                        </m:r>
                        <m:r>
                          <a:rPr lang="en-US" sz="3200" b="0" i="0" dirty="0" smtClean="0">
                            <a:solidFill>
                              <a:schemeClr val="tx1"/>
                            </a:solidFill>
                            <a:latin typeface="Cambria Math" panose="02040503050406030204" pitchFamily="18" charset="0"/>
                          </a:rPr>
                          <m:t>′</m:t>
                        </m:r>
                      </m:sub>
                    </m:sSub>
                  </m:oMath>
                </a14:m>
                <a:r>
                  <a:rPr lang="en-IL" sz="2800" dirty="0">
                    <a:solidFill>
                      <a:schemeClr val="tx1"/>
                    </a:solidFill>
                  </a:rPr>
                  <a:t>=</a:t>
                </a:r>
                <a14:m>
                  <m:oMath xmlns:m="http://schemas.openxmlformats.org/officeDocument/2006/math">
                    <m:sSub>
                      <m:sSubPr>
                        <m:ctrlPr>
                          <a:rPr lang="en-US" sz="2800" b="0" i="1" dirty="0" smtClean="0">
                            <a:solidFill>
                              <a:schemeClr val="tx1"/>
                            </a:solidFill>
                            <a:latin typeface="Cambria Math" panose="02040503050406030204" pitchFamily="18" charset="0"/>
                          </a:rPr>
                        </m:ctrlPr>
                      </m:sSubPr>
                      <m:e>
                        <m:r>
                          <a:rPr lang="en-US" sz="2800" b="0" i="1" dirty="0" smtClean="0">
                            <a:solidFill>
                              <a:schemeClr val="tx1"/>
                            </a:solidFill>
                            <a:latin typeface="Cambria Math" panose="02040503050406030204" pitchFamily="18" charset="0"/>
                          </a:rPr>
                          <m:t>1</m:t>
                        </m:r>
                      </m:e>
                      <m:sub>
                        <m:sSub>
                          <m:sSubPr>
                            <m:ctrlPr>
                              <a:rPr lang="en-US" sz="2800" i="1">
                                <a:latin typeface="Cambria Math" panose="02040503050406030204" pitchFamily="18" charset="0"/>
                              </a:rPr>
                            </m:ctrlPr>
                          </m:sSubPr>
                          <m:e>
                            <m:sSub>
                              <m:sSubPr>
                                <m:ctrlPr>
                                  <a:rPr lang="en-US" sz="2800" i="1">
                                    <a:latin typeface="Cambria Math" panose="02040503050406030204" pitchFamily="18" charset="0"/>
                                  </a:rPr>
                                </m:ctrlPr>
                              </m:sSubPr>
                              <m:e>
                                <m:r>
                                  <a:rPr lang="en-US" sz="2800" b="0" i="1" smtClean="0">
                                    <a:latin typeface="Cambria Math" panose="02040503050406030204" pitchFamily="18" charset="0"/>
                                  </a:rPr>
                                  <m:t>𝑎𝑛𝑠</m:t>
                                </m:r>
                              </m:e>
                              <m:sub>
                                <m:r>
                                  <a:rPr lang="en-US" sz="2800" b="0" i="1" smtClean="0">
                                    <a:latin typeface="Cambria Math" panose="02040503050406030204" pitchFamily="18" charset="0"/>
                                  </a:rPr>
                                  <m:t>𝐶</m:t>
                                </m:r>
                              </m:sub>
                            </m:sSub>
                            <m:r>
                              <a:rPr lang="en-US" sz="2800" i="1">
                                <a:latin typeface="Cambria Math" panose="02040503050406030204" pitchFamily="18" charset="0"/>
                              </a:rPr>
                              <m:t>≠</m:t>
                            </m:r>
                            <m:r>
                              <a:rPr lang="en-US" sz="2800" b="0" i="1" smtClean="0">
                                <a:latin typeface="Cambria Math" panose="02040503050406030204" pitchFamily="18" charset="0"/>
                              </a:rPr>
                              <m:t>𝐶</m:t>
                            </m:r>
                          </m:e>
                          <m:sub>
                            <m:r>
                              <a:rPr lang="en-US" sz="2800" i="1">
                                <a:latin typeface="Cambria Math" panose="02040503050406030204" pitchFamily="18" charset="0"/>
                              </a:rPr>
                              <m:t>𝑘</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b="0" i="1" smtClean="0">
                                <a:latin typeface="Cambria Math" panose="02040503050406030204" pitchFamily="18" charset="0"/>
                              </a:rPr>
                              <m:t>𝐶</m:t>
                            </m:r>
                          </m:sub>
                        </m:sSub>
                        <m:r>
                          <a:rPr lang="en-US" sz="2800" i="1">
                            <a:latin typeface="Cambria Math" panose="02040503050406030204" pitchFamily="18" charset="0"/>
                          </a:rPr>
                          <m:t>)</m:t>
                        </m:r>
                        <m:r>
                          <m:rPr>
                            <m:nor/>
                          </m:rPr>
                          <a:rPr lang="en-IL" sz="2800" dirty="0"/>
                          <m:t> </m:t>
                        </m:r>
                      </m:sub>
                    </m:sSub>
                  </m:oMath>
                </a14:m>
                <a:endParaRPr lang="en-IL" dirty="0">
                  <a:solidFill>
                    <a:schemeClr val="tx1"/>
                  </a:solidFill>
                </a:endParaRPr>
              </a:p>
            </p:txBody>
          </p:sp>
        </mc:Choice>
        <mc:Fallback xmlns="">
          <p:sp>
            <p:nvSpPr>
              <p:cNvPr id="46" name="TextBox 45">
                <a:extLst>
                  <a:ext uri="{FF2B5EF4-FFF2-40B4-BE49-F238E27FC236}">
                    <a16:creationId xmlns:a16="http://schemas.microsoft.com/office/drawing/2014/main" id="{8D4F0430-8217-E011-8F9D-9B470AB109F6}"/>
                  </a:ext>
                </a:extLst>
              </p:cNvPr>
              <p:cNvSpPr txBox="1">
                <a:spLocks noRot="1" noChangeAspect="1" noMove="1" noResize="1" noEditPoints="1" noAdjustHandles="1" noChangeArrowheads="1" noChangeShapeType="1" noTextEdit="1"/>
              </p:cNvSpPr>
              <p:nvPr/>
            </p:nvSpPr>
            <p:spPr>
              <a:xfrm>
                <a:off x="9574028" y="5275195"/>
                <a:ext cx="2898708" cy="573427"/>
              </a:xfrm>
              <a:prstGeom prst="rect">
                <a:avLst/>
              </a:prstGeom>
              <a:blipFill>
                <a:blip r:embed="rId15"/>
                <a:stretch>
                  <a:fillRect l="-437" t="-6522" r="-873" b="-30435"/>
                </a:stretch>
              </a:blipFill>
            </p:spPr>
            <p:txBody>
              <a:bodyPr/>
              <a:lstStyle/>
              <a:p>
                <a:r>
                  <a:rPr lang="en-IL">
                    <a:noFill/>
                  </a:rPr>
                  <a:t> </a:t>
                </a:r>
              </a:p>
            </p:txBody>
          </p:sp>
        </mc:Fallback>
      </mc:AlternateContent>
      <p:sp>
        <p:nvSpPr>
          <p:cNvPr id="47" name="TextBox 46">
            <a:extLst>
              <a:ext uri="{FF2B5EF4-FFF2-40B4-BE49-F238E27FC236}">
                <a16:creationId xmlns:a16="http://schemas.microsoft.com/office/drawing/2014/main" id="{A7D529AC-F395-38DE-8147-D786AE12F589}"/>
              </a:ext>
            </a:extLst>
          </p:cNvPr>
          <p:cNvSpPr txBox="1"/>
          <p:nvPr/>
        </p:nvSpPr>
        <p:spPr>
          <a:xfrm>
            <a:off x="9924086" y="6103481"/>
            <a:ext cx="2355874" cy="461665"/>
          </a:xfrm>
          <a:prstGeom prst="rect">
            <a:avLst/>
          </a:prstGeom>
          <a:noFill/>
        </p:spPr>
        <p:txBody>
          <a:bodyPr wrap="square">
            <a:spAutoFit/>
          </a:bodyPr>
          <a:lstStyle/>
          <a:p>
            <a:pPr algn="ctr"/>
            <a:r>
              <a:rPr lang="en-IL" sz="2400" u="sng" dirty="0"/>
              <a:t>0 if C succeeds</a:t>
            </a:r>
          </a:p>
        </p:txBody>
      </p:sp>
      <p:grpSp>
        <p:nvGrpSpPr>
          <p:cNvPr id="48" name="Group 47">
            <a:extLst>
              <a:ext uri="{FF2B5EF4-FFF2-40B4-BE49-F238E27FC236}">
                <a16:creationId xmlns:a16="http://schemas.microsoft.com/office/drawing/2014/main" id="{8841EBEC-84AC-5BEE-49B3-CA7700E9D4C4}"/>
              </a:ext>
            </a:extLst>
          </p:cNvPr>
          <p:cNvGrpSpPr/>
          <p:nvPr/>
        </p:nvGrpSpPr>
        <p:grpSpPr>
          <a:xfrm>
            <a:off x="9342517" y="4320069"/>
            <a:ext cx="2361507" cy="1107103"/>
            <a:chOff x="8477117" y="671403"/>
            <a:chExt cx="2361507" cy="1107103"/>
          </a:xfrm>
        </p:grpSpPr>
        <p:sp>
          <p:nvSpPr>
            <p:cNvPr id="49" name="Rectangle 48">
              <a:extLst>
                <a:ext uri="{FF2B5EF4-FFF2-40B4-BE49-F238E27FC236}">
                  <a16:creationId xmlns:a16="http://schemas.microsoft.com/office/drawing/2014/main" id="{88BF140D-039A-6793-1D8D-8B2E47E7394E}"/>
                </a:ext>
              </a:extLst>
            </p:cNvPr>
            <p:cNvSpPr/>
            <p:nvPr/>
          </p:nvSpPr>
          <p:spPr>
            <a:xfrm>
              <a:off x="9758185" y="671403"/>
              <a:ext cx="976824" cy="841294"/>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2A4B6EFB-5737-190A-96AB-BC21F58C39AE}"/>
                    </a:ext>
                  </a:extLst>
                </p:cNvPr>
                <p:cNvSpPr txBox="1"/>
                <p:nvPr/>
              </p:nvSpPr>
              <p:spPr>
                <a:xfrm>
                  <a:off x="9720369" y="824399"/>
                  <a:ext cx="1118255" cy="954107"/>
                </a:xfrm>
                <a:prstGeom prst="rect">
                  <a:avLst/>
                </a:prstGeom>
                <a:noFill/>
              </p:spPr>
              <p:txBody>
                <a:bodyPr wrap="none" rtlCol="0">
                  <a:spAutoFit/>
                </a:bodyPr>
                <a:lstStyle/>
                <a:p>
                  <a:r>
                    <a:rPr kumimoji="0" lang="en-IL" sz="2800" b="0" i="0" strike="noStrike" kern="1200" cap="none" spc="0" normalizeH="0" baseline="0" noProof="0" dirty="0">
                      <a:ln>
                        <a:noFill/>
                      </a:ln>
                      <a:solidFill>
                        <a:srgbClr val="002060"/>
                      </a:solidFill>
                      <a:effectLst/>
                      <a:uLnTx/>
                      <a:uFillTx/>
                      <a:latin typeface="Aptos" panose="02110004020202020204"/>
                    </a:rPr>
                    <a:t>C</a:t>
                  </a:r>
                  <a14:m>
                    <m:oMath xmlns:m="http://schemas.openxmlformats.org/officeDocument/2006/math">
                      <m:d>
                        <m:dPr>
                          <m:ctrlPr>
                            <a:rPr lang="en-US" sz="2800" b="0" i="1" dirty="0" smtClean="0">
                              <a:latin typeface="Cambria Math" panose="02040503050406030204" pitchFamily="18" charset="0"/>
                            </a:rPr>
                          </m:ctrlPr>
                        </m:dPr>
                        <m:e>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𝑥</m:t>
                              </m:r>
                            </m:e>
                            <m:sub>
                              <m:r>
                                <a:rPr lang="en-US" sz="2800" b="0" i="1" dirty="0" smtClean="0">
                                  <a:latin typeface="Cambria Math" panose="02040503050406030204" pitchFamily="18" charset="0"/>
                                </a:rPr>
                                <m:t>𝐶</m:t>
                              </m:r>
                            </m:sub>
                          </m:sSub>
                        </m:e>
                      </m:d>
                    </m:oMath>
                  </a14:m>
                  <a:endParaRPr kumimoji="0" lang="en-IL" sz="2800" b="0" i="0" strike="noStrike" kern="1200" cap="none" spc="0" normalizeH="0" baseline="0" noProof="0" dirty="0">
                    <a:ln>
                      <a:noFill/>
                    </a:ln>
                    <a:solidFill>
                      <a:prstClr val="white"/>
                    </a:solidFill>
                    <a:effectLst/>
                    <a:uLnTx/>
                    <a:uFillTx/>
                    <a:latin typeface="Aptos" panose="02110004020202020204"/>
                  </a:endParaRPr>
                </a:p>
                <a:p>
                  <a:endParaRPr lang="en-IL" sz="2800" dirty="0"/>
                </a:p>
              </p:txBody>
            </p:sp>
          </mc:Choice>
          <mc:Fallback xmlns="">
            <p:sp>
              <p:nvSpPr>
                <p:cNvPr id="50" name="TextBox 49">
                  <a:extLst>
                    <a:ext uri="{FF2B5EF4-FFF2-40B4-BE49-F238E27FC236}">
                      <a16:creationId xmlns:a16="http://schemas.microsoft.com/office/drawing/2014/main" id="{2A4B6EFB-5737-190A-96AB-BC21F58C39AE}"/>
                    </a:ext>
                  </a:extLst>
                </p:cNvPr>
                <p:cNvSpPr txBox="1">
                  <a:spLocks noRot="1" noChangeAspect="1" noMove="1" noResize="1" noEditPoints="1" noAdjustHandles="1" noChangeArrowheads="1" noChangeShapeType="1" noTextEdit="1"/>
                </p:cNvSpPr>
                <p:nvPr/>
              </p:nvSpPr>
              <p:spPr>
                <a:xfrm>
                  <a:off x="9720369" y="824399"/>
                  <a:ext cx="1118255" cy="954107"/>
                </a:xfrm>
                <a:prstGeom prst="rect">
                  <a:avLst/>
                </a:prstGeom>
                <a:blipFill>
                  <a:blip r:embed="rId16"/>
                  <a:stretch>
                    <a:fillRect l="-11236" t="-6579"/>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ED58330-A9BC-EC3F-F8F6-3EB58D578CBA}"/>
                    </a:ext>
                  </a:extLst>
                </p:cNvPr>
                <p:cNvSpPr txBox="1"/>
                <p:nvPr/>
              </p:nvSpPr>
              <p:spPr>
                <a:xfrm>
                  <a:off x="8477117" y="842406"/>
                  <a:ext cx="1366336" cy="461665"/>
                </a:xfrm>
                <a:prstGeom prst="rect">
                  <a:avLst/>
                </a:prstGeom>
                <a:noFill/>
              </p:spPr>
              <p:txBody>
                <a:bodyPr wrap="none" rtlCol="0">
                  <a:spAutoFit/>
                </a:bodyPr>
                <a:lstStyle/>
                <a:p>
                  <a:r>
                    <a:rPr kumimoji="0" lang="en-IL" sz="1800" b="0" i="0" u="sng" strike="noStrike" kern="1200" cap="none" spc="0" normalizeH="0" baseline="0" noProof="0" dirty="0">
                      <a:ln>
                        <a:noFill/>
                      </a:ln>
                      <a:solidFill>
                        <a:prstClr val="white"/>
                      </a:solidFill>
                      <a:effectLst/>
                      <a:uLnTx/>
                      <a:uFillTx/>
                      <a:latin typeface="Aptos" panose="02110004020202020204"/>
                      <a:ea typeface="+mn-ea"/>
                      <a:cs typeface="+mn-cs"/>
                    </a:rPr>
                    <a:t>B’</a:t>
                  </a:r>
                  <a14:m>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𝑎𝑛𝑠</m:t>
                          </m:r>
                        </m:e>
                        <m:sub>
                          <m:r>
                            <a:rPr lang="en-US" sz="2400" b="0" i="1" dirty="0" smtClean="0">
                              <a:latin typeface="Cambria Math" panose="02040503050406030204" pitchFamily="18" charset="0"/>
                            </a:rPr>
                            <m:t>𝐶</m:t>
                          </m:r>
                        </m:sub>
                      </m:sSub>
                      <m:r>
                        <a:rPr lang="en-US" sz="2400" b="0" i="1" dirty="0" smtClean="0">
                          <a:latin typeface="Cambria Math" panose="02040503050406030204" pitchFamily="18" charset="0"/>
                        </a:rPr>
                        <m:t>←</m:t>
                      </m:r>
                    </m:oMath>
                  </a14:m>
                  <a:endParaRPr kumimoji="0" lang="en-IL" sz="1800" b="0" i="0" u="sng" strike="noStrike" kern="1200" cap="none" spc="0" normalizeH="0" baseline="0" noProof="0" dirty="0">
                    <a:ln>
                      <a:noFill/>
                    </a:ln>
                    <a:solidFill>
                      <a:prstClr val="white"/>
                    </a:solidFill>
                    <a:effectLst/>
                    <a:uLnTx/>
                    <a:uFillTx/>
                    <a:latin typeface="Aptos" panose="02110004020202020204"/>
                    <a:ea typeface="+mn-ea"/>
                    <a:cs typeface="+mn-cs"/>
                  </a:endParaRPr>
                </a:p>
              </p:txBody>
            </p:sp>
          </mc:Choice>
          <mc:Fallback xmlns="">
            <p:sp>
              <p:nvSpPr>
                <p:cNvPr id="51" name="TextBox 50">
                  <a:extLst>
                    <a:ext uri="{FF2B5EF4-FFF2-40B4-BE49-F238E27FC236}">
                      <a16:creationId xmlns:a16="http://schemas.microsoft.com/office/drawing/2014/main" id="{9ED58330-A9BC-EC3F-F8F6-3EB58D578CBA}"/>
                    </a:ext>
                  </a:extLst>
                </p:cNvPr>
                <p:cNvSpPr txBox="1">
                  <a:spLocks noRot="1" noChangeAspect="1" noMove="1" noResize="1" noEditPoints="1" noAdjustHandles="1" noChangeArrowheads="1" noChangeShapeType="1" noTextEdit="1"/>
                </p:cNvSpPr>
                <p:nvPr/>
              </p:nvSpPr>
              <p:spPr>
                <a:xfrm>
                  <a:off x="8477117" y="842406"/>
                  <a:ext cx="1366336" cy="461665"/>
                </a:xfrm>
                <a:prstGeom prst="rect">
                  <a:avLst/>
                </a:prstGeom>
                <a:blipFill>
                  <a:blip r:embed="rId17"/>
                  <a:stretch>
                    <a:fillRect l="-3670" b="-16216"/>
                  </a:stretch>
                </a:blipFill>
              </p:spPr>
              <p:txBody>
                <a:bodyPr/>
                <a:lstStyle/>
                <a:p>
                  <a:r>
                    <a:rPr lang="en-IL">
                      <a:noFill/>
                    </a:rPr>
                    <a:t> </a:t>
                  </a:r>
                </a:p>
              </p:txBody>
            </p:sp>
          </mc:Fallback>
        </mc:AlternateContent>
      </p:grp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81058AA2-A912-98B1-CD91-0F7772C658D3}"/>
                  </a:ext>
                </a:extLst>
              </p:cNvPr>
              <p:cNvSpPr txBox="1"/>
              <p:nvPr/>
            </p:nvSpPr>
            <p:spPr>
              <a:xfrm>
                <a:off x="2218649" y="3928919"/>
                <a:ext cx="6236208" cy="461665"/>
              </a:xfrm>
              <a:prstGeom prst="rect">
                <a:avLst/>
              </a:prstGeom>
              <a:noFill/>
            </p:spPr>
            <p:txBody>
              <a:bodyPr wrap="square">
                <a:spAutoFit/>
              </a:bodyPr>
              <a:lstStyle/>
              <a:p>
                <a:pPr marL="342900" indent="-342900" algn="ctr">
                  <a:buFont typeface="Arial" panose="020B0604020202020204" pitchFamily="34" charset="0"/>
                  <a:buChar char="•"/>
                </a:pPr>
                <a:r>
                  <a:rPr lang="en-US" sz="2400" b="0" dirty="0"/>
                  <a:t>Samples </a:t>
                </a:r>
                <a14:m>
                  <m:oMath xmlns:m="http://schemas.openxmlformats.org/officeDocument/2006/math">
                    <m:r>
                      <a:rPr lang="en-US" sz="2400" b="0" i="1" smtClean="0">
                        <a:latin typeface="Cambria Math" panose="02040503050406030204" pitchFamily="18" charset="0"/>
                      </a:rPr>
                      <m:t>𝑘</m:t>
                    </m:r>
                  </m:oMath>
                </a14:m>
                <a:endParaRPr lang="en-IL" sz="2400" dirty="0"/>
              </a:p>
            </p:txBody>
          </p:sp>
        </mc:Choice>
        <mc:Fallback xmlns="">
          <p:sp>
            <p:nvSpPr>
              <p:cNvPr id="53" name="TextBox 52">
                <a:extLst>
                  <a:ext uri="{FF2B5EF4-FFF2-40B4-BE49-F238E27FC236}">
                    <a16:creationId xmlns:a16="http://schemas.microsoft.com/office/drawing/2014/main" id="{81058AA2-A912-98B1-CD91-0F7772C658D3}"/>
                  </a:ext>
                </a:extLst>
              </p:cNvPr>
              <p:cNvSpPr txBox="1">
                <a:spLocks noRot="1" noChangeAspect="1" noMove="1" noResize="1" noEditPoints="1" noAdjustHandles="1" noChangeArrowheads="1" noChangeShapeType="1" noTextEdit="1"/>
              </p:cNvSpPr>
              <p:nvPr/>
            </p:nvSpPr>
            <p:spPr>
              <a:xfrm>
                <a:off x="2218649" y="3928919"/>
                <a:ext cx="6236208" cy="461665"/>
              </a:xfrm>
              <a:prstGeom prst="rect">
                <a:avLst/>
              </a:prstGeom>
              <a:blipFill>
                <a:blip r:embed="rId18"/>
                <a:stretch>
                  <a:fillRect t="-10811" b="-29730"/>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278F55BC-9CF0-41E4-D094-F3FD189F31F3}"/>
                  </a:ext>
                </a:extLst>
              </p:cNvPr>
              <p:cNvSpPr txBox="1"/>
              <p:nvPr/>
            </p:nvSpPr>
            <p:spPr>
              <a:xfrm>
                <a:off x="2665353" y="5047043"/>
                <a:ext cx="6236208" cy="461665"/>
              </a:xfrm>
              <a:prstGeom prst="rect">
                <a:avLst/>
              </a:prstGeom>
              <a:noFill/>
            </p:spPr>
            <p:txBody>
              <a:bodyPr wrap="square">
                <a:spAutoFit/>
              </a:bodyPr>
              <a:lstStyle/>
              <a:p>
                <a:pPr marL="342900" indent="-342900" algn="ctr">
                  <a:buFont typeface="Arial" panose="020B0604020202020204" pitchFamily="34" charset="0"/>
                  <a:buChar char="•"/>
                </a:pPr>
                <a:r>
                  <a:rPr lang="en-IL" sz="2400" dirty="0"/>
                  <a:t>Outputs </a:t>
                </a:r>
                <a14:m>
                  <m:oMath xmlns:m="http://schemas.openxmlformats.org/officeDocument/2006/math">
                    <m:r>
                      <a:rPr lang="en-US" sz="2400" b="0" i="1" dirty="0" smtClean="0">
                        <a:latin typeface="Cambria Math" panose="02040503050406030204" pitchFamily="18" charset="0"/>
                      </a:rPr>
                      <m:t>(</m:t>
                    </m:r>
                    <m:r>
                      <a:rPr lang="en-US" sz="2400" b="0" i="1" dirty="0" smtClean="0">
                        <a:latin typeface="Cambria Math" panose="02040503050406030204" pitchFamily="18" charset="0"/>
                      </a:rPr>
                      <m:t>𝑘</m:t>
                    </m:r>
                    <m:r>
                      <a:rPr lang="en-US" sz="2400" b="0" i="1" dirty="0" smtClean="0">
                        <a:latin typeface="Cambria Math" panose="02040503050406030204" pitchFamily="18" charset="0"/>
                      </a:rPr>
                      <m:t>,</m:t>
                    </m:r>
                    <m:r>
                      <m:rPr>
                        <m:lit/>
                      </m:rPr>
                      <a:rPr lang="en-US" sz="2400" b="0" i="1" dirty="0" smtClean="0">
                        <a:latin typeface="Cambria Math" panose="02040503050406030204" pitchFamily="18" charset="0"/>
                      </a:rPr>
                      <m:t> </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𝜎</m:t>
                        </m:r>
                      </m:e>
                      <m:sub>
                        <m:r>
                          <a:rPr lang="en-US" sz="2400" b="0" i="1" dirty="0" smtClean="0">
                            <a:latin typeface="Cambria Math" panose="02040503050406030204" pitchFamily="18" charset="0"/>
                          </a:rPr>
                          <m:t>𝐵𝐶</m:t>
                        </m:r>
                      </m:sub>
                    </m:sSub>
                    <m:r>
                      <a:rPr lang="en-US" sz="2400" b="0" i="1" dirty="0" smtClean="0">
                        <a:latin typeface="Cambria Math" panose="02040503050406030204" pitchFamily="18" charset="0"/>
                      </a:rPr>
                      <m:t> )</m:t>
                    </m:r>
                  </m:oMath>
                </a14:m>
                <a:r>
                  <a:rPr lang="en-IL" sz="2400" dirty="0"/>
                  <a:t>   </a:t>
                </a:r>
              </a:p>
            </p:txBody>
          </p:sp>
        </mc:Choice>
        <mc:Fallback xmlns="">
          <p:sp>
            <p:nvSpPr>
              <p:cNvPr id="55" name="TextBox 54">
                <a:extLst>
                  <a:ext uri="{FF2B5EF4-FFF2-40B4-BE49-F238E27FC236}">
                    <a16:creationId xmlns:a16="http://schemas.microsoft.com/office/drawing/2014/main" id="{278F55BC-9CF0-41E4-D094-F3FD189F31F3}"/>
                  </a:ext>
                </a:extLst>
              </p:cNvPr>
              <p:cNvSpPr txBox="1">
                <a:spLocks noRot="1" noChangeAspect="1" noMove="1" noResize="1" noEditPoints="1" noAdjustHandles="1" noChangeArrowheads="1" noChangeShapeType="1" noTextEdit="1"/>
              </p:cNvSpPr>
              <p:nvPr/>
            </p:nvSpPr>
            <p:spPr>
              <a:xfrm>
                <a:off x="2665353" y="5047043"/>
                <a:ext cx="6236208" cy="461665"/>
              </a:xfrm>
              <a:prstGeom prst="rect">
                <a:avLst/>
              </a:prstGeom>
              <a:blipFill>
                <a:blip r:embed="rId19"/>
                <a:stretch>
                  <a:fillRect t="-10811" b="-29730"/>
                </a:stretch>
              </a:blipFill>
            </p:spPr>
            <p:txBody>
              <a:bodyPr/>
              <a:lstStyle/>
              <a:p>
                <a:r>
                  <a:rPr lang="en-IL">
                    <a:noFill/>
                  </a:rPr>
                  <a:t> </a:t>
                </a:r>
              </a:p>
            </p:txBody>
          </p:sp>
        </mc:Fallback>
      </mc:AlternateContent>
    </p:spTree>
    <p:extLst>
      <p:ext uri="{BB962C8B-B14F-4D97-AF65-F5344CB8AC3E}">
        <p14:creationId xmlns:p14="http://schemas.microsoft.com/office/powerpoint/2010/main" val="311920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11" grpId="0"/>
      <p:bldP spid="12" grpId="0"/>
      <p:bldP spid="14" grpId="0"/>
      <p:bldP spid="15" grpId="0"/>
      <p:bldP spid="22" grpId="0"/>
      <p:bldP spid="27" grpId="0" animBg="1"/>
      <p:bldP spid="28" grpId="0"/>
      <p:bldP spid="39" grpId="0"/>
      <p:bldP spid="36" grpId="0"/>
      <p:bldP spid="46" grpId="0"/>
      <p:bldP spid="47" grpId="0"/>
      <p:bldP spid="55" grpId="0"/>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39F29-ED59-E268-DCFA-3F18A0919B97}"/>
              </a:ext>
            </a:extLst>
          </p:cNvPr>
          <p:cNvSpPr>
            <a:spLocks noGrp="1"/>
          </p:cNvSpPr>
          <p:nvPr>
            <p:ph type="title"/>
          </p:nvPr>
        </p:nvSpPr>
        <p:spPr>
          <a:xfrm>
            <a:off x="838200" y="8622"/>
            <a:ext cx="10515600" cy="1325563"/>
          </a:xfrm>
        </p:spPr>
        <p:txBody>
          <a:bodyPr/>
          <a:lstStyle/>
          <a:p>
            <a:pPr algn="ctr"/>
            <a:r>
              <a:rPr lang="en-IL" dirty="0"/>
              <a:t>Reduction to UPO security</a:t>
            </a:r>
            <a:br>
              <a:rPr lang="en-IL" dirty="0"/>
            </a:br>
            <a:r>
              <a:rPr lang="en-IL" dirty="0"/>
              <a:t>(A’,B’,C’) against UPO</a:t>
            </a:r>
          </a:p>
        </p:txBody>
      </p:sp>
      <p:pic>
        <p:nvPicPr>
          <p:cNvPr id="4" name="Graphic 3" descr="User">
            <a:extLst>
              <a:ext uri="{FF2B5EF4-FFF2-40B4-BE49-F238E27FC236}">
                <a16:creationId xmlns:a16="http://schemas.microsoft.com/office/drawing/2014/main" id="{F15877AA-7DF2-58D0-E52F-F3B094556B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60286" y="2881126"/>
            <a:ext cx="1069822" cy="1291975"/>
          </a:xfrm>
          <a:prstGeom prst="rect">
            <a:avLst/>
          </a:prstGeom>
        </p:spPr>
      </p:pic>
      <p:sp>
        <p:nvSpPr>
          <p:cNvPr id="5" name="Right Arrow 4">
            <a:extLst>
              <a:ext uri="{FF2B5EF4-FFF2-40B4-BE49-F238E27FC236}">
                <a16:creationId xmlns:a16="http://schemas.microsoft.com/office/drawing/2014/main" id="{9F842019-A0FD-59E9-3619-4EE7A269E755}"/>
              </a:ext>
            </a:extLst>
          </p:cNvPr>
          <p:cNvSpPr/>
          <p:nvPr/>
        </p:nvSpPr>
        <p:spPr>
          <a:xfrm>
            <a:off x="3228975" y="3418821"/>
            <a:ext cx="2400300" cy="2394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63443CF-DAE5-FFFD-EBC9-9FF16DFD366C}"/>
                  </a:ext>
                </a:extLst>
              </p:cNvPr>
              <p:cNvSpPr txBox="1"/>
              <p:nvPr/>
            </p:nvSpPr>
            <p:spPr>
              <a:xfrm>
                <a:off x="3471057" y="2987934"/>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𝜌</m:t>
                      </m:r>
                      <m:r>
                        <a:rPr lang="en-US" sz="2800" b="0" i="1" dirty="0" smtClean="0">
                          <a:latin typeface="Cambria Math" panose="02040503050406030204" pitchFamily="18" charset="0"/>
                          <a:ea typeface="+mn-lt"/>
                          <a:cs typeface="+mn-lt"/>
                        </a:rPr>
                        <m:t>⟩</m:t>
                      </m:r>
                    </m:oMath>
                  </m:oMathPara>
                </a14:m>
                <a:endParaRPr lang="en-IL" sz="2800" dirty="0"/>
              </a:p>
            </p:txBody>
          </p:sp>
        </mc:Choice>
        <mc:Fallback xmlns="">
          <p:sp>
            <p:nvSpPr>
              <p:cNvPr id="6" name="TextBox 5">
                <a:extLst>
                  <a:ext uri="{FF2B5EF4-FFF2-40B4-BE49-F238E27FC236}">
                    <a16:creationId xmlns:a16="http://schemas.microsoft.com/office/drawing/2014/main" id="{E63443CF-DAE5-FFFD-EBC9-9FF16DFD366C}"/>
                  </a:ext>
                </a:extLst>
              </p:cNvPr>
              <p:cNvSpPr txBox="1">
                <a:spLocks noRot="1" noChangeAspect="1" noMove="1" noResize="1" noEditPoints="1" noAdjustHandles="1" noChangeArrowheads="1" noChangeShapeType="1" noTextEdit="1"/>
              </p:cNvSpPr>
              <p:nvPr/>
            </p:nvSpPr>
            <p:spPr>
              <a:xfrm>
                <a:off x="3471057" y="2987934"/>
                <a:ext cx="1771651" cy="430887"/>
              </a:xfrm>
              <a:prstGeom prst="rect">
                <a:avLst/>
              </a:prstGeom>
              <a:blipFill>
                <a:blip r:embed="rId5"/>
                <a:stretch>
                  <a:fillRect/>
                </a:stretch>
              </a:blipFill>
            </p:spPr>
            <p:txBody>
              <a:bodyPr/>
              <a:lstStyle/>
              <a:p>
                <a:r>
                  <a:rPr lang="en-US">
                    <a:noFill/>
                  </a:rPr>
                  <a:t> </a:t>
                </a:r>
              </a:p>
            </p:txBody>
          </p:sp>
        </mc:Fallback>
      </mc:AlternateContent>
      <p:sp>
        <p:nvSpPr>
          <p:cNvPr id="7" name="Right Arrow 6">
            <a:extLst>
              <a:ext uri="{FF2B5EF4-FFF2-40B4-BE49-F238E27FC236}">
                <a16:creationId xmlns:a16="http://schemas.microsoft.com/office/drawing/2014/main" id="{E63CFC4F-DF30-A00B-E99D-63D82DCDEBD0}"/>
              </a:ext>
            </a:extLst>
          </p:cNvPr>
          <p:cNvSpPr/>
          <p:nvPr/>
        </p:nvSpPr>
        <p:spPr>
          <a:xfrm rot="2190787">
            <a:off x="6577021" y="4229135"/>
            <a:ext cx="2400300" cy="239428"/>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 name="Right Arrow 7">
            <a:extLst>
              <a:ext uri="{FF2B5EF4-FFF2-40B4-BE49-F238E27FC236}">
                <a16:creationId xmlns:a16="http://schemas.microsoft.com/office/drawing/2014/main" id="{4F3B4629-84FB-EE4E-6D92-2887D35307F5}"/>
              </a:ext>
            </a:extLst>
          </p:cNvPr>
          <p:cNvSpPr/>
          <p:nvPr/>
        </p:nvSpPr>
        <p:spPr>
          <a:xfrm rot="19848982">
            <a:off x="6688213" y="2761412"/>
            <a:ext cx="2400300" cy="239428"/>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pic>
        <p:nvPicPr>
          <p:cNvPr id="9" name="Graphic 8" descr="User">
            <a:extLst>
              <a:ext uri="{FF2B5EF4-FFF2-40B4-BE49-F238E27FC236}">
                <a16:creationId xmlns:a16="http://schemas.microsoft.com/office/drawing/2014/main" id="{AB8B7BFF-F74F-DF0A-639A-4D191198E9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45519" y="1628540"/>
            <a:ext cx="1069822" cy="1291975"/>
          </a:xfrm>
          <a:prstGeom prst="rect">
            <a:avLst/>
          </a:prstGeom>
        </p:spPr>
      </p:pic>
      <p:pic>
        <p:nvPicPr>
          <p:cNvPr id="10" name="Graphic 9" descr="User">
            <a:extLst>
              <a:ext uri="{FF2B5EF4-FFF2-40B4-BE49-F238E27FC236}">
                <a16:creationId xmlns:a16="http://schemas.microsoft.com/office/drawing/2014/main" id="{2DF1D2A7-EF56-7AA2-2198-4919E59F90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51704" y="4331794"/>
            <a:ext cx="1069822" cy="1291975"/>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69026B1-5674-4EFB-91AA-A57E0D4CDA3A}"/>
                  </a:ext>
                </a:extLst>
              </p:cNvPr>
              <p:cNvSpPr txBox="1"/>
              <p:nvPr/>
            </p:nvSpPr>
            <p:spPr>
              <a:xfrm rot="19905806">
                <a:off x="6678600" y="2504174"/>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𝑘</m:t>
                          </m:r>
                          <m:r>
                            <a:rPr lang="en-US" sz="2800" b="0" i="1" smtClean="0">
                              <a:latin typeface="Cambria Math" panose="02040503050406030204" pitchFamily="18" charset="0"/>
                            </a:rPr>
                            <m:t>,</m:t>
                          </m:r>
                          <m:r>
                            <a:rPr lang="en-US" sz="2800" b="0" i="1" smtClean="0">
                              <a:latin typeface="Cambria Math" panose="02040503050406030204" pitchFamily="18" charset="0"/>
                            </a:rPr>
                            <m:t>𝜎</m:t>
                          </m:r>
                        </m:e>
                        <m:sub>
                          <m:r>
                            <a:rPr lang="en-US" sz="2800" b="0" i="1" smtClean="0">
                              <a:latin typeface="Cambria Math" panose="02040503050406030204" pitchFamily="18" charset="0"/>
                            </a:rPr>
                            <m:t>𝐵</m:t>
                          </m:r>
                        </m:sub>
                      </m:sSub>
                    </m:oMath>
                  </m:oMathPara>
                </a14:m>
                <a:endParaRPr lang="en-IL" sz="2800" dirty="0"/>
              </a:p>
            </p:txBody>
          </p:sp>
        </mc:Choice>
        <mc:Fallback xmlns="">
          <p:sp>
            <p:nvSpPr>
              <p:cNvPr id="11" name="TextBox 10">
                <a:extLst>
                  <a:ext uri="{FF2B5EF4-FFF2-40B4-BE49-F238E27FC236}">
                    <a16:creationId xmlns:a16="http://schemas.microsoft.com/office/drawing/2014/main" id="{969026B1-5674-4EFB-91AA-A57E0D4CDA3A}"/>
                  </a:ext>
                </a:extLst>
              </p:cNvPr>
              <p:cNvSpPr txBox="1">
                <a:spLocks noRot="1" noChangeAspect="1" noMove="1" noResize="1" noEditPoints="1" noAdjustHandles="1" noChangeArrowheads="1" noChangeShapeType="1" noTextEdit="1"/>
              </p:cNvSpPr>
              <p:nvPr/>
            </p:nvSpPr>
            <p:spPr>
              <a:xfrm rot="19905806">
                <a:off x="6678600" y="2504174"/>
                <a:ext cx="1771651" cy="430887"/>
              </a:xfrm>
              <a:prstGeom prst="rect">
                <a:avLst/>
              </a:prstGeom>
              <a:blipFill>
                <a:blip r:embed="rId6"/>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95F0563-BBE0-1626-9D60-D44CB3385F52}"/>
                  </a:ext>
                </a:extLst>
              </p:cNvPr>
              <p:cNvSpPr txBox="1"/>
              <p:nvPr/>
            </p:nvSpPr>
            <p:spPr>
              <a:xfrm rot="2180119">
                <a:off x="6859379" y="3727786"/>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𝑘</m:t>
                          </m:r>
                          <m:r>
                            <a:rPr lang="en-US" sz="2800" b="0" i="1" smtClean="0">
                              <a:latin typeface="Cambria Math" panose="02040503050406030204" pitchFamily="18" charset="0"/>
                            </a:rPr>
                            <m:t>,</m:t>
                          </m:r>
                          <m:r>
                            <a:rPr lang="en-US" sz="2800" b="0" i="1" smtClean="0">
                              <a:latin typeface="Cambria Math" panose="02040503050406030204" pitchFamily="18" charset="0"/>
                            </a:rPr>
                            <m:t>𝜎</m:t>
                          </m:r>
                        </m:e>
                        <m:sub>
                          <m:r>
                            <m:rPr>
                              <m:sty m:val="p"/>
                            </m:rPr>
                            <a:rPr lang="en-US" sz="2800" b="0" i="0" smtClean="0">
                              <a:latin typeface="Cambria Math" panose="02040503050406030204" pitchFamily="18" charset="0"/>
                            </a:rPr>
                            <m:t>C</m:t>
                          </m:r>
                        </m:sub>
                      </m:sSub>
                    </m:oMath>
                  </m:oMathPara>
                </a14:m>
                <a:endParaRPr lang="en-IL" sz="2800" dirty="0"/>
              </a:p>
            </p:txBody>
          </p:sp>
        </mc:Choice>
        <mc:Fallback xmlns="">
          <p:sp>
            <p:nvSpPr>
              <p:cNvPr id="12" name="TextBox 11">
                <a:extLst>
                  <a:ext uri="{FF2B5EF4-FFF2-40B4-BE49-F238E27FC236}">
                    <a16:creationId xmlns:a16="http://schemas.microsoft.com/office/drawing/2014/main" id="{495F0563-BBE0-1626-9D60-D44CB3385F52}"/>
                  </a:ext>
                </a:extLst>
              </p:cNvPr>
              <p:cNvSpPr txBox="1">
                <a:spLocks noRot="1" noChangeAspect="1" noMove="1" noResize="1" noEditPoints="1" noAdjustHandles="1" noChangeArrowheads="1" noChangeShapeType="1" noTextEdit="1"/>
              </p:cNvSpPr>
              <p:nvPr/>
            </p:nvSpPr>
            <p:spPr>
              <a:xfrm rot="2180119">
                <a:off x="6859379" y="3727786"/>
                <a:ext cx="1771651" cy="430887"/>
              </a:xfrm>
              <a:prstGeom prst="rect">
                <a:avLst/>
              </a:prstGeom>
              <a:blipFill>
                <a:blip r:embed="rId7"/>
                <a:stretch>
                  <a:fillRect/>
                </a:stretch>
              </a:blipFill>
            </p:spPr>
            <p:txBody>
              <a:bodyPr/>
              <a:lstStyle/>
              <a:p>
                <a:r>
                  <a:rPr lang="en-IL">
                    <a:noFill/>
                  </a:rPr>
                  <a:t> </a:t>
                </a:r>
              </a:p>
            </p:txBody>
          </p:sp>
        </mc:Fallback>
      </mc:AlternateContent>
      <p:sp>
        <p:nvSpPr>
          <p:cNvPr id="13" name="TextBox 12">
            <a:extLst>
              <a:ext uri="{FF2B5EF4-FFF2-40B4-BE49-F238E27FC236}">
                <a16:creationId xmlns:a16="http://schemas.microsoft.com/office/drawing/2014/main" id="{3F70A6BE-1B47-24AA-5E2F-6ACB406EDC37}"/>
              </a:ext>
            </a:extLst>
          </p:cNvPr>
          <p:cNvSpPr txBox="1"/>
          <p:nvPr/>
        </p:nvSpPr>
        <p:spPr>
          <a:xfrm>
            <a:off x="5736897" y="2663316"/>
            <a:ext cx="546098" cy="430887"/>
          </a:xfrm>
          <a:prstGeom prst="rect">
            <a:avLst/>
          </a:prstGeom>
          <a:noFill/>
        </p:spPr>
        <p:txBody>
          <a:bodyPr wrap="square" lIns="0" tIns="0" rIns="0" bIns="0" rtlCol="0">
            <a:spAutoFit/>
          </a:bodyPr>
          <a:lstStyle/>
          <a:p>
            <a:pPr algn="ctr"/>
            <a:r>
              <a:rPr lang="en-IL" sz="2800" dirty="0"/>
              <a:t>A’</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8BC35CB-FAD3-3341-053A-58245552C943}"/>
                  </a:ext>
                </a:extLst>
              </p:cNvPr>
              <p:cNvSpPr txBox="1"/>
              <p:nvPr/>
            </p:nvSpPr>
            <p:spPr>
              <a:xfrm>
                <a:off x="8655315" y="4091077"/>
                <a:ext cx="1093871" cy="430887"/>
              </a:xfrm>
              <a:prstGeom prst="rect">
                <a:avLst/>
              </a:prstGeom>
              <a:noFill/>
            </p:spPr>
            <p:txBody>
              <a:bodyPr wrap="square" lIns="0" tIns="0" rIns="0" bIns="0" rtlCol="0">
                <a:spAutoFit/>
              </a:bodyPr>
              <a:lstStyle/>
              <a:p>
                <a:pPr algn="ctr"/>
                <a:r>
                  <a:rPr lang="en-IL" sz="2800" dirty="0"/>
                  <a:t>C’</a:t>
                </a:r>
                <a:r>
                  <a:rPr lang="en-US" sz="2800" b="0" dirty="0"/>
                  <a:t> </a:t>
                </a:r>
                <a14:m>
                  <m:oMath xmlns:m="http://schemas.openxmlformats.org/officeDocument/2006/math">
                    <m:d>
                      <m:dPr>
                        <m:ctrlPr>
                          <a:rPr lang="en-US" sz="2800" b="0" i="1" dirty="0" smtClean="0">
                            <a:latin typeface="Cambria Math" panose="02040503050406030204" pitchFamily="18" charset="0"/>
                          </a:rPr>
                        </m:ctrlPr>
                      </m:dPr>
                      <m:e>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𝑥</m:t>
                            </m:r>
                          </m:e>
                          <m:sub>
                            <m:r>
                              <a:rPr lang="en-US" sz="2800" b="0" i="1" dirty="0" smtClean="0">
                                <a:latin typeface="Cambria Math" panose="02040503050406030204" pitchFamily="18" charset="0"/>
                              </a:rPr>
                              <m:t>𝐶</m:t>
                            </m:r>
                          </m:sub>
                        </m:sSub>
                      </m:e>
                    </m:d>
                  </m:oMath>
                </a14:m>
                <a:endParaRPr lang="en-IL" sz="2800" dirty="0"/>
              </a:p>
            </p:txBody>
          </p:sp>
        </mc:Choice>
        <mc:Fallback xmlns="">
          <p:sp>
            <p:nvSpPr>
              <p:cNvPr id="14" name="TextBox 13">
                <a:extLst>
                  <a:ext uri="{FF2B5EF4-FFF2-40B4-BE49-F238E27FC236}">
                    <a16:creationId xmlns:a16="http://schemas.microsoft.com/office/drawing/2014/main" id="{D8BC35CB-FAD3-3341-053A-58245552C943}"/>
                  </a:ext>
                </a:extLst>
              </p:cNvPr>
              <p:cNvSpPr txBox="1">
                <a:spLocks noRot="1" noChangeAspect="1" noMove="1" noResize="1" noEditPoints="1" noAdjustHandles="1" noChangeArrowheads="1" noChangeShapeType="1" noTextEdit="1"/>
              </p:cNvSpPr>
              <p:nvPr/>
            </p:nvSpPr>
            <p:spPr>
              <a:xfrm>
                <a:off x="8655315" y="4091077"/>
                <a:ext cx="1093871" cy="430887"/>
              </a:xfrm>
              <a:prstGeom prst="rect">
                <a:avLst/>
              </a:prstGeom>
              <a:blipFill>
                <a:blip r:embed="rId8"/>
                <a:stretch>
                  <a:fillRect l="-18391" t="-25714" b="-48571"/>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B45DDCB-7C5F-FB97-F06A-37A468B976E3}"/>
                  </a:ext>
                </a:extLst>
              </p:cNvPr>
              <p:cNvSpPr txBox="1"/>
              <p:nvPr/>
            </p:nvSpPr>
            <p:spPr>
              <a:xfrm>
                <a:off x="8655315" y="1424430"/>
                <a:ext cx="1093871" cy="430887"/>
              </a:xfrm>
              <a:prstGeom prst="rect">
                <a:avLst/>
              </a:prstGeom>
              <a:noFill/>
            </p:spPr>
            <p:txBody>
              <a:bodyPr wrap="square" lIns="0" tIns="0" rIns="0" bIns="0" rtlCol="0">
                <a:spAutoFit/>
              </a:bodyPr>
              <a:lstStyle/>
              <a:p>
                <a:pPr algn="ctr"/>
                <a:r>
                  <a:rPr lang="en-IL" sz="2800" dirty="0"/>
                  <a:t>B’</a:t>
                </a:r>
                <a:r>
                  <a:rPr lang="en-US" sz="2800" b="0" dirty="0"/>
                  <a:t> </a:t>
                </a:r>
                <a14:m>
                  <m:oMath xmlns:m="http://schemas.openxmlformats.org/officeDocument/2006/math">
                    <m:d>
                      <m:dPr>
                        <m:ctrlPr>
                          <a:rPr lang="en-US" sz="2800" b="0" i="1" dirty="0" smtClean="0">
                            <a:latin typeface="Cambria Math" panose="02040503050406030204" pitchFamily="18" charset="0"/>
                          </a:rPr>
                        </m:ctrlPr>
                      </m:dPr>
                      <m:e>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𝑥</m:t>
                            </m:r>
                          </m:e>
                          <m:sub>
                            <m:r>
                              <a:rPr lang="en-US" sz="2800" b="0" i="1" dirty="0" smtClean="0">
                                <a:latin typeface="Cambria Math" panose="02040503050406030204" pitchFamily="18" charset="0"/>
                              </a:rPr>
                              <m:t>𝐵</m:t>
                            </m:r>
                          </m:sub>
                        </m:sSub>
                      </m:e>
                    </m:d>
                  </m:oMath>
                </a14:m>
                <a:endParaRPr lang="en-IL" sz="2800" dirty="0"/>
              </a:p>
            </p:txBody>
          </p:sp>
        </mc:Choice>
        <mc:Fallback xmlns="">
          <p:sp>
            <p:nvSpPr>
              <p:cNvPr id="15" name="TextBox 14">
                <a:extLst>
                  <a:ext uri="{FF2B5EF4-FFF2-40B4-BE49-F238E27FC236}">
                    <a16:creationId xmlns:a16="http://schemas.microsoft.com/office/drawing/2014/main" id="{FB45DDCB-7C5F-FB97-F06A-37A468B976E3}"/>
                  </a:ext>
                </a:extLst>
              </p:cNvPr>
              <p:cNvSpPr txBox="1">
                <a:spLocks noRot="1" noChangeAspect="1" noMove="1" noResize="1" noEditPoints="1" noAdjustHandles="1" noChangeArrowheads="1" noChangeShapeType="1" noTextEdit="1"/>
              </p:cNvSpPr>
              <p:nvPr/>
            </p:nvSpPr>
            <p:spPr>
              <a:xfrm>
                <a:off x="8655315" y="1424430"/>
                <a:ext cx="1093871" cy="430887"/>
              </a:xfrm>
              <a:prstGeom prst="rect">
                <a:avLst/>
              </a:prstGeom>
              <a:blipFill>
                <a:blip r:embed="rId9"/>
                <a:stretch>
                  <a:fillRect l="-17241" t="-26471" b="-52941"/>
                </a:stretch>
              </a:blipFill>
            </p:spPr>
            <p:txBody>
              <a:bodyPr/>
              <a:lstStyle/>
              <a:p>
                <a:r>
                  <a:rPr lang="en-IL">
                    <a:noFill/>
                  </a:rPr>
                  <a:t> </a:t>
                </a:r>
              </a:p>
            </p:txBody>
          </p:sp>
        </mc:Fallback>
      </mc:AlternateContent>
      <p:grpSp>
        <p:nvGrpSpPr>
          <p:cNvPr id="56" name="Group 55">
            <a:extLst>
              <a:ext uri="{FF2B5EF4-FFF2-40B4-BE49-F238E27FC236}">
                <a16:creationId xmlns:a16="http://schemas.microsoft.com/office/drawing/2014/main" id="{8658D35F-4FF6-58F0-CAC4-82FC0F33E9B8}"/>
              </a:ext>
            </a:extLst>
          </p:cNvPr>
          <p:cNvGrpSpPr/>
          <p:nvPr/>
        </p:nvGrpSpPr>
        <p:grpSpPr>
          <a:xfrm>
            <a:off x="8836601" y="2920515"/>
            <a:ext cx="914400" cy="1022714"/>
            <a:chOff x="8836601" y="2920515"/>
            <a:chExt cx="914400" cy="1022714"/>
          </a:xfrm>
        </p:grpSpPr>
        <p:cxnSp>
          <p:nvCxnSpPr>
            <p:cNvPr id="16" name="Straight Arrow Connector 15">
              <a:extLst>
                <a:ext uri="{FF2B5EF4-FFF2-40B4-BE49-F238E27FC236}">
                  <a16:creationId xmlns:a16="http://schemas.microsoft.com/office/drawing/2014/main" id="{20A78633-1E60-3746-230B-0D13E0D4C049}"/>
                </a:ext>
              </a:extLst>
            </p:cNvPr>
            <p:cNvCxnSpPr/>
            <p:nvPr/>
          </p:nvCxnSpPr>
          <p:spPr>
            <a:xfrm>
              <a:off x="9280430" y="2920515"/>
              <a:ext cx="13371" cy="1022714"/>
            </a:xfrm>
            <a:prstGeom prst="straightConnector1">
              <a:avLst/>
            </a:prstGeom>
            <a:ln w="41275">
              <a:headEnd type="triangle"/>
              <a:tailEnd type="triangle"/>
            </a:ln>
          </p:spPr>
          <p:style>
            <a:lnRef idx="2">
              <a:schemeClr val="accent1"/>
            </a:lnRef>
            <a:fillRef idx="0">
              <a:schemeClr val="accent1"/>
            </a:fillRef>
            <a:effectRef idx="1">
              <a:schemeClr val="accent1"/>
            </a:effectRef>
            <a:fontRef idx="minor">
              <a:schemeClr val="tx1"/>
            </a:fontRef>
          </p:style>
        </p:cxnSp>
        <p:sp>
          <p:nvSpPr>
            <p:cNvPr id="17" name="סימן כפל 14">
              <a:extLst>
                <a:ext uri="{FF2B5EF4-FFF2-40B4-BE49-F238E27FC236}">
                  <a16:creationId xmlns:a16="http://schemas.microsoft.com/office/drawing/2014/main" id="{0FE85FC9-901E-272A-5F51-2DD3F89DD3EB}"/>
                </a:ext>
              </a:extLst>
            </p:cNvPr>
            <p:cNvSpPr/>
            <p:nvPr/>
          </p:nvSpPr>
          <p:spPr>
            <a:xfrm>
              <a:off x="8836601" y="2980576"/>
              <a:ext cx="914400" cy="914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Impact" panose="020B0806030902050204"/>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47DDBF0-A9DB-BE3B-E1C2-46DE11479FD4}"/>
                  </a:ext>
                </a:extLst>
              </p:cNvPr>
              <p:cNvSpPr txBox="1"/>
              <p:nvPr/>
            </p:nvSpPr>
            <p:spPr>
              <a:xfrm>
                <a:off x="9566006" y="2058753"/>
                <a:ext cx="2898708" cy="573427"/>
              </a:xfrm>
              <a:prstGeom prst="rect">
                <a:avLst/>
              </a:prstGeom>
              <a:noFill/>
            </p:spPr>
            <p:txBody>
              <a:bodyPr wrap="square" rtlCol="0">
                <a:spAutoFit/>
              </a:bodyPr>
              <a:lstStyle/>
              <a:p>
                <a:pPr algn="ctr"/>
                <a14:m>
                  <m:oMath xmlns:m="http://schemas.openxmlformats.org/officeDocument/2006/math">
                    <m:sSub>
                      <m:sSubPr>
                        <m:ctrlPr>
                          <a:rPr lang="en-US" sz="3200" b="0" i="1" dirty="0" smtClean="0">
                            <a:solidFill>
                              <a:schemeClr val="tx1"/>
                            </a:solidFill>
                            <a:latin typeface="Cambria Math" panose="02040503050406030204" pitchFamily="18" charset="0"/>
                          </a:rPr>
                        </m:ctrlPr>
                      </m:sSubPr>
                      <m:e>
                        <m:r>
                          <m:rPr>
                            <m:sty m:val="p"/>
                          </m:rPr>
                          <a:rPr lang="en-US" sz="3200" b="0" i="0" dirty="0" smtClean="0">
                            <a:solidFill>
                              <a:schemeClr val="tx1"/>
                            </a:solidFill>
                            <a:latin typeface="Cambria Math" panose="02040503050406030204" pitchFamily="18" charset="0"/>
                          </a:rPr>
                          <m:t>b</m:t>
                        </m:r>
                      </m:e>
                      <m:sub>
                        <m:r>
                          <m:rPr>
                            <m:sty m:val="p"/>
                          </m:rPr>
                          <a:rPr lang="en-US" sz="3200" b="0" i="0" dirty="0" smtClean="0">
                            <a:solidFill>
                              <a:schemeClr val="tx1"/>
                            </a:solidFill>
                            <a:latin typeface="Cambria Math" panose="02040503050406030204" pitchFamily="18" charset="0"/>
                          </a:rPr>
                          <m:t>B</m:t>
                        </m:r>
                        <m:r>
                          <a:rPr lang="en-US" sz="3200" b="0" i="0" dirty="0" smtClean="0">
                            <a:solidFill>
                              <a:schemeClr val="tx1"/>
                            </a:solidFill>
                            <a:latin typeface="Cambria Math" panose="02040503050406030204" pitchFamily="18" charset="0"/>
                          </a:rPr>
                          <m:t>′</m:t>
                        </m:r>
                      </m:sub>
                    </m:sSub>
                  </m:oMath>
                </a14:m>
                <a:r>
                  <a:rPr lang="en-IL" sz="2800" dirty="0">
                    <a:solidFill>
                      <a:schemeClr val="tx1"/>
                    </a:solidFill>
                  </a:rPr>
                  <a:t>=</a:t>
                </a:r>
                <a14:m>
                  <m:oMath xmlns:m="http://schemas.openxmlformats.org/officeDocument/2006/math">
                    <m:sSub>
                      <m:sSubPr>
                        <m:ctrlPr>
                          <a:rPr lang="en-US" sz="2800" b="0" i="1" dirty="0" smtClean="0">
                            <a:solidFill>
                              <a:schemeClr val="tx1"/>
                            </a:solidFill>
                            <a:latin typeface="Cambria Math" panose="02040503050406030204" pitchFamily="18" charset="0"/>
                          </a:rPr>
                        </m:ctrlPr>
                      </m:sSubPr>
                      <m:e>
                        <m:r>
                          <a:rPr lang="en-US" sz="2800" b="0" i="1" dirty="0" smtClean="0">
                            <a:solidFill>
                              <a:schemeClr val="tx1"/>
                            </a:solidFill>
                            <a:latin typeface="Cambria Math" panose="02040503050406030204" pitchFamily="18" charset="0"/>
                          </a:rPr>
                          <m:t>1</m:t>
                        </m:r>
                      </m:e>
                      <m:sub>
                        <m:sSub>
                          <m:sSubPr>
                            <m:ctrlPr>
                              <a:rPr lang="en-US" sz="2800" i="1">
                                <a:latin typeface="Cambria Math" panose="02040503050406030204" pitchFamily="18" charset="0"/>
                              </a:rPr>
                            </m:ctrlPr>
                          </m:sSubPr>
                          <m:e>
                            <m:sSub>
                              <m:sSubPr>
                                <m:ctrlPr>
                                  <a:rPr lang="en-US" sz="2800" i="1">
                                    <a:latin typeface="Cambria Math" panose="02040503050406030204" pitchFamily="18" charset="0"/>
                                  </a:rPr>
                                </m:ctrlPr>
                              </m:sSubPr>
                              <m:e>
                                <m:r>
                                  <a:rPr lang="en-US" sz="2800" b="0" i="1" smtClean="0">
                                    <a:latin typeface="Cambria Math" panose="02040503050406030204" pitchFamily="18" charset="0"/>
                                  </a:rPr>
                                  <m:t>𝑎𝑛𝑠</m:t>
                                </m:r>
                              </m:e>
                              <m:sub>
                                <m:r>
                                  <a:rPr lang="en-US" sz="2800" i="1">
                                    <a:latin typeface="Cambria Math" panose="02040503050406030204" pitchFamily="18" charset="0"/>
                                  </a:rPr>
                                  <m:t>𝐵</m:t>
                                </m:r>
                              </m:sub>
                            </m:sSub>
                            <m:r>
                              <a:rPr lang="en-US" sz="2800" i="1">
                                <a:latin typeface="Cambria Math" panose="02040503050406030204" pitchFamily="18" charset="0"/>
                              </a:rPr>
                              <m:t>≠</m:t>
                            </m:r>
                            <m:r>
                              <a:rPr lang="en-US" sz="2800" b="0" i="1" smtClean="0">
                                <a:latin typeface="Cambria Math" panose="02040503050406030204" pitchFamily="18" charset="0"/>
                              </a:rPr>
                              <m:t>𝐶</m:t>
                            </m:r>
                          </m:e>
                          <m:sub>
                            <m:r>
                              <a:rPr lang="en-US" sz="2800" i="1">
                                <a:latin typeface="Cambria Math" panose="02040503050406030204" pitchFamily="18" charset="0"/>
                              </a:rPr>
                              <m:t>𝑘</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𝐵</m:t>
                            </m:r>
                          </m:sub>
                        </m:sSub>
                        <m:r>
                          <a:rPr lang="en-US" sz="2800" i="1">
                            <a:latin typeface="Cambria Math" panose="02040503050406030204" pitchFamily="18" charset="0"/>
                          </a:rPr>
                          <m:t>)</m:t>
                        </m:r>
                        <m:r>
                          <m:rPr>
                            <m:nor/>
                          </m:rPr>
                          <a:rPr lang="en-IL" sz="2800" dirty="0"/>
                          <m:t> </m:t>
                        </m:r>
                      </m:sub>
                    </m:sSub>
                  </m:oMath>
                </a14:m>
                <a:endParaRPr lang="en-IL" dirty="0">
                  <a:solidFill>
                    <a:schemeClr val="tx1"/>
                  </a:solidFill>
                </a:endParaRPr>
              </a:p>
            </p:txBody>
          </p:sp>
        </mc:Choice>
        <mc:Fallback xmlns="">
          <p:sp>
            <p:nvSpPr>
              <p:cNvPr id="22" name="TextBox 21">
                <a:extLst>
                  <a:ext uri="{FF2B5EF4-FFF2-40B4-BE49-F238E27FC236}">
                    <a16:creationId xmlns:a16="http://schemas.microsoft.com/office/drawing/2014/main" id="{E47DDBF0-A9DB-BE3B-E1C2-46DE11479FD4}"/>
                  </a:ext>
                </a:extLst>
              </p:cNvPr>
              <p:cNvSpPr txBox="1">
                <a:spLocks noRot="1" noChangeAspect="1" noMove="1" noResize="1" noEditPoints="1" noAdjustHandles="1" noChangeArrowheads="1" noChangeShapeType="1" noTextEdit="1"/>
              </p:cNvSpPr>
              <p:nvPr/>
            </p:nvSpPr>
            <p:spPr>
              <a:xfrm>
                <a:off x="9566006" y="2058753"/>
                <a:ext cx="2898708" cy="573427"/>
              </a:xfrm>
              <a:prstGeom prst="rect">
                <a:avLst/>
              </a:prstGeom>
              <a:blipFill>
                <a:blip r:embed="rId10"/>
                <a:stretch>
                  <a:fillRect l="-1310" t="-8696" r="-1747" b="-30435"/>
                </a:stretch>
              </a:blipFill>
            </p:spPr>
            <p:txBody>
              <a:bodyPr/>
              <a:lstStyle/>
              <a:p>
                <a:r>
                  <a:rPr lang="en-IL">
                    <a:noFill/>
                  </a:rPr>
                  <a:t> </a:t>
                </a:r>
              </a:p>
            </p:txBody>
          </p:sp>
        </mc:Fallback>
      </mc:AlternateContent>
      <p:sp>
        <p:nvSpPr>
          <p:cNvPr id="26" name="Rectangle 25">
            <a:extLst>
              <a:ext uri="{FF2B5EF4-FFF2-40B4-BE49-F238E27FC236}">
                <a16:creationId xmlns:a16="http://schemas.microsoft.com/office/drawing/2014/main" id="{8F379FD6-FCF6-BFDD-0E07-F63BD205ADBD}"/>
              </a:ext>
            </a:extLst>
          </p:cNvPr>
          <p:cNvSpPr/>
          <p:nvPr/>
        </p:nvSpPr>
        <p:spPr>
          <a:xfrm>
            <a:off x="771696" y="2334515"/>
            <a:ext cx="2226686" cy="1780000"/>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800" dirty="0"/>
              <a:t>Challenger</a:t>
            </a:r>
            <a:endParaRPr lang="en-IL" dirty="0"/>
          </a:p>
        </p:txBody>
      </p:sp>
      <p:sp>
        <p:nvSpPr>
          <p:cNvPr id="27" name="Right Arrow 26">
            <a:extLst>
              <a:ext uri="{FF2B5EF4-FFF2-40B4-BE49-F238E27FC236}">
                <a16:creationId xmlns:a16="http://schemas.microsoft.com/office/drawing/2014/main" id="{8A871996-8833-B66F-4726-F119223A3853}"/>
              </a:ext>
            </a:extLst>
          </p:cNvPr>
          <p:cNvSpPr/>
          <p:nvPr/>
        </p:nvSpPr>
        <p:spPr>
          <a:xfrm rot="10800000">
            <a:off x="3152984" y="2790832"/>
            <a:ext cx="2400300" cy="2394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solidFill>
                <a:srgbClr val="FF0000"/>
              </a:solidFill>
            </a:endParaRP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6E0EE91E-56B0-2314-F12F-57117B9EB599}"/>
                  </a:ext>
                </a:extLst>
              </p:cNvPr>
              <p:cNvSpPr txBox="1"/>
              <p:nvPr/>
            </p:nvSpPr>
            <p:spPr>
              <a:xfrm>
                <a:off x="3467308" y="2335960"/>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𝑘</m:t>
                      </m:r>
                    </m:oMath>
                  </m:oMathPara>
                </a14:m>
                <a:endParaRPr lang="en-IL" sz="2800" dirty="0">
                  <a:solidFill>
                    <a:srgbClr val="7030A0"/>
                  </a:solidFill>
                </a:endParaRPr>
              </a:p>
            </p:txBody>
          </p:sp>
        </mc:Choice>
        <mc:Fallback xmlns="">
          <p:sp>
            <p:nvSpPr>
              <p:cNvPr id="28" name="TextBox 27">
                <a:extLst>
                  <a:ext uri="{FF2B5EF4-FFF2-40B4-BE49-F238E27FC236}">
                    <a16:creationId xmlns:a16="http://schemas.microsoft.com/office/drawing/2014/main" id="{6E0EE91E-56B0-2314-F12F-57117B9EB599}"/>
                  </a:ext>
                </a:extLst>
              </p:cNvPr>
              <p:cNvSpPr txBox="1">
                <a:spLocks noRot="1" noChangeAspect="1" noMove="1" noResize="1" noEditPoints="1" noAdjustHandles="1" noChangeArrowheads="1" noChangeShapeType="1" noTextEdit="1"/>
              </p:cNvSpPr>
              <p:nvPr/>
            </p:nvSpPr>
            <p:spPr>
              <a:xfrm>
                <a:off x="3467308" y="2335960"/>
                <a:ext cx="1771651" cy="430887"/>
              </a:xfrm>
              <a:prstGeom prst="rect">
                <a:avLst/>
              </a:prstGeom>
              <a:blipFill>
                <a:blip r:embed="rId11"/>
                <a:stretch>
                  <a:fillRect/>
                </a:stretch>
              </a:blipFill>
            </p:spPr>
            <p:txBody>
              <a:bodyPr/>
              <a:lstStyle/>
              <a:p>
                <a:r>
                  <a:rPr lang="en-US">
                    <a:noFill/>
                  </a:rPr>
                  <a:t> </a:t>
                </a:r>
              </a:p>
            </p:txBody>
          </p:sp>
        </mc:Fallback>
      </mc:AlternateContent>
      <p:grpSp>
        <p:nvGrpSpPr>
          <p:cNvPr id="29" name="Group 28">
            <a:extLst>
              <a:ext uri="{FF2B5EF4-FFF2-40B4-BE49-F238E27FC236}">
                <a16:creationId xmlns:a16="http://schemas.microsoft.com/office/drawing/2014/main" id="{B44608DF-D897-B2F1-38B8-E21CFE5931C8}"/>
              </a:ext>
            </a:extLst>
          </p:cNvPr>
          <p:cNvGrpSpPr/>
          <p:nvPr/>
        </p:nvGrpSpPr>
        <p:grpSpPr>
          <a:xfrm>
            <a:off x="6390256" y="4221681"/>
            <a:ext cx="989303" cy="841294"/>
            <a:chOff x="5509546" y="4038801"/>
            <a:chExt cx="989303" cy="841294"/>
          </a:xfrm>
        </p:grpSpPr>
        <p:sp>
          <p:nvSpPr>
            <p:cNvPr id="3" name="Rectangle 2">
              <a:extLst>
                <a:ext uri="{FF2B5EF4-FFF2-40B4-BE49-F238E27FC236}">
                  <a16:creationId xmlns:a16="http://schemas.microsoft.com/office/drawing/2014/main" id="{F3188926-10E0-3A27-1AD9-8BF727D6299A}"/>
                </a:ext>
              </a:extLst>
            </p:cNvPr>
            <p:cNvSpPr/>
            <p:nvPr/>
          </p:nvSpPr>
          <p:spPr>
            <a:xfrm>
              <a:off x="5522025" y="4038801"/>
              <a:ext cx="976824" cy="841294"/>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50730D13-4A35-F65A-5D52-CBAC9392341C}"/>
                    </a:ext>
                  </a:extLst>
                </p:cNvPr>
                <p:cNvSpPr txBox="1"/>
                <p:nvPr/>
              </p:nvSpPr>
              <p:spPr>
                <a:xfrm>
                  <a:off x="5509546" y="4213078"/>
                  <a:ext cx="974498" cy="523220"/>
                </a:xfrm>
                <a:prstGeom prst="rect">
                  <a:avLst/>
                </a:prstGeom>
                <a:noFill/>
              </p:spPr>
              <p:txBody>
                <a:bodyPr wrap="none" rtlCol="0">
                  <a:spAutoFit/>
                </a:bodyPr>
                <a:lstStyle/>
                <a:p>
                  <a:r>
                    <a:rPr lang="en-IL" sz="2800" dirty="0"/>
                    <a:t> A</a:t>
                  </a:r>
                  <a14:m>
                    <m:oMath xmlns:m="http://schemas.openxmlformats.org/officeDocument/2006/math">
                      <m:r>
                        <a:rPr lang="en-US" sz="2800" b="0" i="0" dirty="0" smtClean="0">
                          <a:latin typeface="Cambria Math" panose="02040503050406030204" pitchFamily="18" charset="0"/>
                        </a:rPr>
                        <m:t>(</m:t>
                      </m:r>
                      <m:r>
                        <a:rPr lang="en-US" sz="2800" b="0" i="1" dirty="0" smtClean="0">
                          <a:latin typeface="Cambria Math" panose="02040503050406030204" pitchFamily="18" charset="0"/>
                        </a:rPr>
                        <m:t>𝜌</m:t>
                      </m:r>
                      <m:r>
                        <a:rPr lang="en-US" sz="2800" b="0" i="0" dirty="0" smtClean="0">
                          <a:latin typeface="Cambria Math" panose="02040503050406030204" pitchFamily="18" charset="0"/>
                        </a:rPr>
                        <m:t>)</m:t>
                      </m:r>
                    </m:oMath>
                  </a14:m>
                  <a:endParaRPr kumimoji="0" lang="en-IL" sz="2800" b="0" i="0" u="sng" strike="noStrike" kern="1200" cap="none" spc="0" normalizeH="0" baseline="0" noProof="0" dirty="0">
                    <a:ln>
                      <a:noFill/>
                    </a:ln>
                    <a:solidFill>
                      <a:prstClr val="white"/>
                    </a:solidFill>
                    <a:effectLst/>
                    <a:uLnTx/>
                    <a:uFillTx/>
                    <a:latin typeface="Aptos" panose="02110004020202020204"/>
                    <a:ea typeface="+mn-ea"/>
                    <a:cs typeface="+mn-cs"/>
                  </a:endParaRPr>
                </a:p>
              </p:txBody>
            </p:sp>
          </mc:Choice>
          <mc:Fallback xmlns="">
            <p:sp>
              <p:nvSpPr>
                <p:cNvPr id="30" name="TextBox 29">
                  <a:extLst>
                    <a:ext uri="{FF2B5EF4-FFF2-40B4-BE49-F238E27FC236}">
                      <a16:creationId xmlns:a16="http://schemas.microsoft.com/office/drawing/2014/main" id="{50730D13-4A35-F65A-5D52-CBAC9392341C}"/>
                    </a:ext>
                  </a:extLst>
                </p:cNvPr>
                <p:cNvSpPr txBox="1">
                  <a:spLocks noRot="1" noChangeAspect="1" noMove="1" noResize="1" noEditPoints="1" noAdjustHandles="1" noChangeArrowheads="1" noChangeShapeType="1" noTextEdit="1"/>
                </p:cNvSpPr>
                <p:nvPr/>
              </p:nvSpPr>
              <p:spPr>
                <a:xfrm>
                  <a:off x="5509546" y="4213078"/>
                  <a:ext cx="974498" cy="523220"/>
                </a:xfrm>
                <a:prstGeom prst="rect">
                  <a:avLst/>
                </a:prstGeom>
                <a:blipFill>
                  <a:blip r:embed="rId12"/>
                  <a:stretch>
                    <a:fillRect l="-6494" t="-14286" r="-7792" b="-30952"/>
                  </a:stretch>
                </a:blipFill>
              </p:spPr>
              <p:txBody>
                <a:bodyPr/>
                <a:lstStyle/>
                <a:p>
                  <a:r>
                    <a:rPr lang="en-IL">
                      <a:noFill/>
                    </a:rPr>
                    <a:t> </a:t>
                  </a:r>
                </a:p>
              </p:txBody>
            </p:sp>
          </mc:Fallback>
        </mc:AlternateContent>
      </p:grpSp>
      <p:sp>
        <p:nvSpPr>
          <p:cNvPr id="39" name="TextBox 38">
            <a:extLst>
              <a:ext uri="{FF2B5EF4-FFF2-40B4-BE49-F238E27FC236}">
                <a16:creationId xmlns:a16="http://schemas.microsoft.com/office/drawing/2014/main" id="{0E43F805-9CF7-0001-E2F5-FF910682BF70}"/>
              </a:ext>
            </a:extLst>
          </p:cNvPr>
          <p:cNvSpPr txBox="1"/>
          <p:nvPr/>
        </p:nvSpPr>
        <p:spPr>
          <a:xfrm>
            <a:off x="9916064" y="2887039"/>
            <a:ext cx="2355874" cy="461665"/>
          </a:xfrm>
          <a:prstGeom prst="rect">
            <a:avLst/>
          </a:prstGeom>
          <a:noFill/>
        </p:spPr>
        <p:txBody>
          <a:bodyPr wrap="square">
            <a:spAutoFit/>
          </a:bodyPr>
          <a:lstStyle/>
          <a:p>
            <a:pPr algn="ctr"/>
            <a:r>
              <a:rPr lang="en-IL" sz="2400" u="sng" dirty="0"/>
              <a:t>0 if B succeeds</a:t>
            </a: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9054AB1F-518D-A89F-9388-86E3856EABE0}"/>
                  </a:ext>
                </a:extLst>
              </p:cNvPr>
              <p:cNvSpPr txBox="1"/>
              <p:nvPr/>
            </p:nvSpPr>
            <p:spPr>
              <a:xfrm>
                <a:off x="4375306" y="4382229"/>
                <a:ext cx="2017796" cy="461665"/>
              </a:xfrm>
              <a:prstGeom prst="rect">
                <a:avLst/>
              </a:prstGeom>
              <a:noFill/>
            </p:spPr>
            <p:txBody>
              <a:bodyPr wrap="none" rtlCol="0">
                <a:spAutoFit/>
              </a:bodyPr>
              <a:lstStyle/>
              <a:p>
                <a:pPr marL="342900" indent="-342900">
                  <a:buFont typeface="Arial" panose="020B0604020202020204" pitchFamily="34" charset="0"/>
                  <a:buChar char="•"/>
                </a:pPr>
                <a:r>
                  <a:rPr kumimoji="0" lang="en-IL" sz="2400" b="0" i="0" strike="noStrike" kern="1200" cap="none" spc="0" normalizeH="0" baseline="0" noProof="0" dirty="0">
                    <a:ln>
                      <a:noFill/>
                    </a:ln>
                    <a:solidFill>
                      <a:schemeClr val="tx1"/>
                    </a:solidFill>
                    <a:effectLst/>
                    <a:uLnTx/>
                    <a:uFillTx/>
                    <a:latin typeface="Aptos" panose="02110004020202020204"/>
                    <a:ea typeface="+mn-ea"/>
                    <a:cs typeface="+mn-cs"/>
                  </a:rPr>
                  <a:t>Gets</a:t>
                </a:r>
                <a:r>
                  <a:rPr kumimoji="0" lang="en-IL" sz="1800" b="0" i="0" strike="noStrike" kern="1200" cap="none" spc="0" normalizeH="0" baseline="0" noProof="0" dirty="0">
                    <a:ln>
                      <a:noFill/>
                    </a:ln>
                    <a:solidFill>
                      <a:schemeClr val="tx1"/>
                    </a:solidFill>
                    <a:effectLst/>
                    <a:uLnTx/>
                    <a:uFillTx/>
                    <a:latin typeface="Aptos" panose="02110004020202020204"/>
                    <a:ea typeface="+mn-ea"/>
                    <a:cs typeface="+mn-cs"/>
                  </a:rPr>
                  <a:t> </a:t>
                </a:r>
                <a14:m>
                  <m:oMath xmlns:m="http://schemas.openxmlformats.org/officeDocument/2006/math">
                    <m:sSub>
                      <m:sSubPr>
                        <m:ctrlPr>
                          <a:rPr lang="en-US" sz="2400" b="0" i="1" dirty="0" smtClean="0">
                            <a:solidFill>
                              <a:schemeClr val="tx1"/>
                            </a:solidFill>
                            <a:latin typeface="Cambria Math" panose="02040503050406030204" pitchFamily="18" charset="0"/>
                          </a:rPr>
                        </m:ctrlPr>
                      </m:sSubPr>
                      <m:e>
                        <m:r>
                          <a:rPr lang="en-US" sz="2400" b="0" i="1" dirty="0" smtClean="0">
                            <a:solidFill>
                              <a:schemeClr val="tx1"/>
                            </a:solidFill>
                            <a:latin typeface="Cambria Math" panose="02040503050406030204" pitchFamily="18" charset="0"/>
                          </a:rPr>
                          <m:t>𝜎</m:t>
                        </m:r>
                      </m:e>
                      <m:sub>
                        <m:r>
                          <a:rPr lang="en-US" sz="2400" b="0" i="1" dirty="0" smtClean="0">
                            <a:solidFill>
                              <a:schemeClr val="tx1"/>
                            </a:solidFill>
                            <a:latin typeface="Cambria Math" panose="02040503050406030204" pitchFamily="18" charset="0"/>
                          </a:rPr>
                          <m:t>𝐵𝐶</m:t>
                        </m:r>
                      </m:sub>
                    </m:sSub>
                    <m:r>
                      <a:rPr lang="en-US" sz="2400" b="0" i="1" dirty="0" smtClean="0">
                        <a:solidFill>
                          <a:schemeClr val="tx1"/>
                        </a:solidFill>
                        <a:latin typeface="Cambria Math" panose="02040503050406030204" pitchFamily="18" charset="0"/>
                      </a:rPr>
                      <m:t>←</m:t>
                    </m:r>
                  </m:oMath>
                </a14:m>
                <a:endParaRPr kumimoji="0" lang="en-IL" sz="1800" b="0" i="0" u="sng" strike="noStrike" kern="1200" cap="none" spc="0" normalizeH="0" baseline="0" noProof="0" dirty="0">
                  <a:ln>
                    <a:noFill/>
                  </a:ln>
                  <a:solidFill>
                    <a:schemeClr val="tx1"/>
                  </a:solidFill>
                  <a:effectLst/>
                  <a:uLnTx/>
                  <a:uFillTx/>
                  <a:latin typeface="Aptos" panose="02110004020202020204"/>
                  <a:ea typeface="+mn-ea"/>
                  <a:cs typeface="+mn-cs"/>
                </a:endParaRPr>
              </a:p>
            </p:txBody>
          </p:sp>
        </mc:Choice>
        <mc:Fallback xmlns="">
          <p:sp>
            <p:nvSpPr>
              <p:cNvPr id="36" name="TextBox 35">
                <a:extLst>
                  <a:ext uri="{FF2B5EF4-FFF2-40B4-BE49-F238E27FC236}">
                    <a16:creationId xmlns:a16="http://schemas.microsoft.com/office/drawing/2014/main" id="{9054AB1F-518D-A89F-9388-86E3856EABE0}"/>
                  </a:ext>
                </a:extLst>
              </p:cNvPr>
              <p:cNvSpPr txBox="1">
                <a:spLocks noRot="1" noChangeAspect="1" noMove="1" noResize="1" noEditPoints="1" noAdjustHandles="1" noChangeArrowheads="1" noChangeShapeType="1" noTextEdit="1"/>
              </p:cNvSpPr>
              <p:nvPr/>
            </p:nvSpPr>
            <p:spPr>
              <a:xfrm>
                <a:off x="4375306" y="4382229"/>
                <a:ext cx="2017796" cy="461665"/>
              </a:xfrm>
              <a:prstGeom prst="rect">
                <a:avLst/>
              </a:prstGeom>
              <a:blipFill>
                <a:blip r:embed="rId13"/>
                <a:stretch>
                  <a:fillRect l="-4375" t="-10811" b="-29730"/>
                </a:stretch>
              </a:blipFill>
            </p:spPr>
            <p:txBody>
              <a:bodyPr/>
              <a:lstStyle/>
              <a:p>
                <a:r>
                  <a:rPr lang="en-IL">
                    <a:noFill/>
                  </a:rPr>
                  <a:t> </a:t>
                </a:r>
              </a:p>
            </p:txBody>
          </p:sp>
        </mc:Fallback>
      </mc:AlternateContent>
      <p:grpSp>
        <p:nvGrpSpPr>
          <p:cNvPr id="41" name="Group 40">
            <a:extLst>
              <a:ext uri="{FF2B5EF4-FFF2-40B4-BE49-F238E27FC236}">
                <a16:creationId xmlns:a16="http://schemas.microsoft.com/office/drawing/2014/main" id="{9AD51D40-5017-2520-C1B7-0BD6E99F5AD2}"/>
              </a:ext>
            </a:extLst>
          </p:cNvPr>
          <p:cNvGrpSpPr/>
          <p:nvPr/>
        </p:nvGrpSpPr>
        <p:grpSpPr>
          <a:xfrm>
            <a:off x="9349735" y="935987"/>
            <a:ext cx="2314207" cy="1107103"/>
            <a:chOff x="8492357" y="671403"/>
            <a:chExt cx="2314207" cy="1107103"/>
          </a:xfrm>
        </p:grpSpPr>
        <p:sp>
          <p:nvSpPr>
            <p:cNvPr id="31" name="Rectangle 30">
              <a:extLst>
                <a:ext uri="{FF2B5EF4-FFF2-40B4-BE49-F238E27FC236}">
                  <a16:creationId xmlns:a16="http://schemas.microsoft.com/office/drawing/2014/main" id="{5E17D5DF-A7DE-F7AF-A2B5-AEBC271FDC9E}"/>
                </a:ext>
              </a:extLst>
            </p:cNvPr>
            <p:cNvSpPr/>
            <p:nvPr/>
          </p:nvSpPr>
          <p:spPr>
            <a:xfrm>
              <a:off x="9758185" y="671403"/>
              <a:ext cx="976824" cy="841294"/>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5D9FFB0B-99EC-852C-4063-318D87B18C2B}"/>
                    </a:ext>
                  </a:extLst>
                </p:cNvPr>
                <p:cNvSpPr txBox="1"/>
                <p:nvPr/>
              </p:nvSpPr>
              <p:spPr>
                <a:xfrm>
                  <a:off x="9720369" y="824399"/>
                  <a:ext cx="1086195" cy="954107"/>
                </a:xfrm>
                <a:prstGeom prst="rect">
                  <a:avLst/>
                </a:prstGeom>
                <a:noFill/>
              </p:spPr>
              <p:txBody>
                <a:bodyPr wrap="none" rtlCol="0">
                  <a:spAutoFit/>
                </a:bodyPr>
                <a:lstStyle/>
                <a:p>
                  <a:r>
                    <a:rPr kumimoji="0" lang="en-IL" sz="2800" b="0" i="0" strike="noStrike" kern="1200" cap="none" spc="0" normalizeH="0" baseline="0" noProof="0" dirty="0">
                      <a:ln>
                        <a:noFill/>
                      </a:ln>
                      <a:solidFill>
                        <a:srgbClr val="002060"/>
                      </a:solidFill>
                      <a:effectLst/>
                      <a:uLnTx/>
                      <a:uFillTx/>
                      <a:latin typeface="Aptos" panose="02110004020202020204"/>
                    </a:rPr>
                    <a:t>B</a:t>
                  </a:r>
                  <a14:m>
                    <m:oMath xmlns:m="http://schemas.openxmlformats.org/officeDocument/2006/math">
                      <m:d>
                        <m:dPr>
                          <m:ctrlPr>
                            <a:rPr lang="en-US" sz="2800" b="0" i="1" dirty="0" smtClean="0">
                              <a:latin typeface="Cambria Math" panose="02040503050406030204" pitchFamily="18" charset="0"/>
                            </a:rPr>
                          </m:ctrlPr>
                        </m:dPr>
                        <m:e>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𝑥</m:t>
                              </m:r>
                            </m:e>
                            <m:sub>
                              <m:r>
                                <a:rPr lang="en-US" sz="2800" b="0" i="1" dirty="0" smtClean="0">
                                  <a:latin typeface="Cambria Math" panose="02040503050406030204" pitchFamily="18" charset="0"/>
                                </a:rPr>
                                <m:t>𝐵</m:t>
                              </m:r>
                            </m:sub>
                          </m:sSub>
                        </m:e>
                      </m:d>
                    </m:oMath>
                  </a14:m>
                  <a:endParaRPr kumimoji="0" lang="en-IL" sz="2800" b="0" i="0" strike="noStrike" kern="1200" cap="none" spc="0" normalizeH="0" baseline="0" noProof="0" dirty="0">
                    <a:ln>
                      <a:noFill/>
                    </a:ln>
                    <a:solidFill>
                      <a:prstClr val="white"/>
                    </a:solidFill>
                    <a:effectLst/>
                    <a:uLnTx/>
                    <a:uFillTx/>
                    <a:latin typeface="Aptos" panose="02110004020202020204"/>
                  </a:endParaRPr>
                </a:p>
                <a:p>
                  <a:endParaRPr lang="en-IL" sz="2800" dirty="0"/>
                </a:p>
              </p:txBody>
            </p:sp>
          </mc:Choice>
          <mc:Fallback xmlns="">
            <p:sp>
              <p:nvSpPr>
                <p:cNvPr id="32" name="TextBox 31">
                  <a:extLst>
                    <a:ext uri="{FF2B5EF4-FFF2-40B4-BE49-F238E27FC236}">
                      <a16:creationId xmlns:a16="http://schemas.microsoft.com/office/drawing/2014/main" id="{5D9FFB0B-99EC-852C-4063-318D87B18C2B}"/>
                    </a:ext>
                  </a:extLst>
                </p:cNvPr>
                <p:cNvSpPr txBox="1">
                  <a:spLocks noRot="1" noChangeAspect="1" noMove="1" noResize="1" noEditPoints="1" noAdjustHandles="1" noChangeArrowheads="1" noChangeShapeType="1" noTextEdit="1"/>
                </p:cNvSpPr>
                <p:nvPr/>
              </p:nvSpPr>
              <p:spPr>
                <a:xfrm>
                  <a:off x="9720369" y="824399"/>
                  <a:ext cx="1086195" cy="954107"/>
                </a:xfrm>
                <a:prstGeom prst="rect">
                  <a:avLst/>
                </a:prstGeom>
                <a:blipFill>
                  <a:blip r:embed="rId14"/>
                  <a:stretch>
                    <a:fillRect l="-11494" t="-6494"/>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4009B872-8DD4-E9B4-CDA7-9D7107C4806A}"/>
                    </a:ext>
                  </a:extLst>
                </p:cNvPr>
                <p:cNvSpPr txBox="1"/>
                <p:nvPr/>
              </p:nvSpPr>
              <p:spPr>
                <a:xfrm>
                  <a:off x="8492357" y="842406"/>
                  <a:ext cx="1378519" cy="461665"/>
                </a:xfrm>
                <a:prstGeom prst="rect">
                  <a:avLst/>
                </a:prstGeom>
                <a:noFill/>
              </p:spPr>
              <p:txBody>
                <a:bodyPr wrap="none" rtlCol="0">
                  <a:spAutoFit/>
                </a:bodyPr>
                <a:lstStyle/>
                <a:p>
                  <a:r>
                    <a:rPr kumimoji="0" lang="en-IL" sz="1800" b="0" i="0" u="sng" strike="noStrike" kern="1200" cap="none" spc="0" normalizeH="0" baseline="0" noProof="0" dirty="0">
                      <a:ln>
                        <a:noFill/>
                      </a:ln>
                      <a:solidFill>
                        <a:prstClr val="white"/>
                      </a:solidFill>
                      <a:effectLst/>
                      <a:uLnTx/>
                      <a:uFillTx/>
                      <a:latin typeface="Aptos" panose="02110004020202020204"/>
                      <a:ea typeface="+mn-ea"/>
                      <a:cs typeface="+mn-cs"/>
                    </a:rPr>
                    <a:t>B’</a:t>
                  </a:r>
                  <a14:m>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𝑎𝑛𝑠</m:t>
                          </m:r>
                        </m:e>
                        <m:sub>
                          <m:r>
                            <a:rPr lang="en-US" sz="2400" b="0" i="1" dirty="0" smtClean="0">
                              <a:latin typeface="Cambria Math" panose="02040503050406030204" pitchFamily="18" charset="0"/>
                            </a:rPr>
                            <m:t>𝐵</m:t>
                          </m:r>
                        </m:sub>
                      </m:sSub>
                      <m:r>
                        <a:rPr lang="en-US" sz="2400" b="0" i="1" dirty="0" smtClean="0">
                          <a:latin typeface="Cambria Math" panose="02040503050406030204" pitchFamily="18" charset="0"/>
                        </a:rPr>
                        <m:t>←</m:t>
                      </m:r>
                    </m:oMath>
                  </a14:m>
                  <a:endParaRPr kumimoji="0" lang="en-IL" sz="1800" b="0" i="0" u="sng" strike="noStrike" kern="1200" cap="none" spc="0" normalizeH="0" baseline="0" noProof="0" dirty="0">
                    <a:ln>
                      <a:noFill/>
                    </a:ln>
                    <a:solidFill>
                      <a:prstClr val="white"/>
                    </a:solidFill>
                    <a:effectLst/>
                    <a:uLnTx/>
                    <a:uFillTx/>
                    <a:latin typeface="Aptos" panose="02110004020202020204"/>
                    <a:ea typeface="+mn-ea"/>
                    <a:cs typeface="+mn-cs"/>
                  </a:endParaRPr>
                </a:p>
              </p:txBody>
            </p:sp>
          </mc:Choice>
          <mc:Fallback xmlns="">
            <p:sp>
              <p:nvSpPr>
                <p:cNvPr id="38" name="TextBox 37">
                  <a:extLst>
                    <a:ext uri="{FF2B5EF4-FFF2-40B4-BE49-F238E27FC236}">
                      <a16:creationId xmlns:a16="http://schemas.microsoft.com/office/drawing/2014/main" id="{4009B872-8DD4-E9B4-CDA7-9D7107C4806A}"/>
                    </a:ext>
                  </a:extLst>
                </p:cNvPr>
                <p:cNvSpPr txBox="1">
                  <a:spLocks noRot="1" noChangeAspect="1" noMove="1" noResize="1" noEditPoints="1" noAdjustHandles="1" noChangeArrowheads="1" noChangeShapeType="1" noTextEdit="1"/>
                </p:cNvSpPr>
                <p:nvPr/>
              </p:nvSpPr>
              <p:spPr>
                <a:xfrm>
                  <a:off x="8492357" y="842406"/>
                  <a:ext cx="1378519" cy="461665"/>
                </a:xfrm>
                <a:prstGeom prst="rect">
                  <a:avLst/>
                </a:prstGeom>
                <a:blipFill>
                  <a:blip r:embed="rId15"/>
                  <a:stretch>
                    <a:fillRect l="-3670" b="-16216"/>
                  </a:stretch>
                </a:blipFill>
              </p:spPr>
              <p:txBody>
                <a:bodyPr/>
                <a:lstStyle/>
                <a:p>
                  <a:r>
                    <a:rPr lang="en-IL">
                      <a:noFill/>
                    </a:rPr>
                    <a:t> </a:t>
                  </a:r>
                </a:p>
              </p:txBody>
            </p:sp>
          </mc:Fallback>
        </mc:AlternateContent>
      </p:gr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8D4F0430-8217-E011-8F9D-9B470AB109F6}"/>
                  </a:ext>
                </a:extLst>
              </p:cNvPr>
              <p:cNvSpPr txBox="1"/>
              <p:nvPr/>
            </p:nvSpPr>
            <p:spPr>
              <a:xfrm>
                <a:off x="9574028" y="5275195"/>
                <a:ext cx="2898708" cy="573427"/>
              </a:xfrm>
              <a:prstGeom prst="rect">
                <a:avLst/>
              </a:prstGeom>
              <a:noFill/>
            </p:spPr>
            <p:txBody>
              <a:bodyPr wrap="square" rtlCol="0">
                <a:spAutoFit/>
              </a:bodyPr>
              <a:lstStyle/>
              <a:p>
                <a:pPr algn="ctr"/>
                <a14:m>
                  <m:oMath xmlns:m="http://schemas.openxmlformats.org/officeDocument/2006/math">
                    <m:sSub>
                      <m:sSubPr>
                        <m:ctrlPr>
                          <a:rPr lang="en-US" sz="3200" b="0" i="1" dirty="0" smtClean="0">
                            <a:solidFill>
                              <a:schemeClr val="tx1"/>
                            </a:solidFill>
                            <a:latin typeface="Cambria Math" panose="02040503050406030204" pitchFamily="18" charset="0"/>
                          </a:rPr>
                        </m:ctrlPr>
                      </m:sSubPr>
                      <m:e>
                        <m:r>
                          <m:rPr>
                            <m:sty m:val="p"/>
                          </m:rPr>
                          <a:rPr lang="en-US" sz="3200" b="0" i="0" dirty="0" smtClean="0">
                            <a:solidFill>
                              <a:schemeClr val="tx1"/>
                            </a:solidFill>
                            <a:latin typeface="Cambria Math" panose="02040503050406030204" pitchFamily="18" charset="0"/>
                          </a:rPr>
                          <m:t>b</m:t>
                        </m:r>
                      </m:e>
                      <m:sub>
                        <m:r>
                          <m:rPr>
                            <m:sty m:val="p"/>
                          </m:rPr>
                          <a:rPr lang="en-US" sz="3200" b="0" i="0" dirty="0" smtClean="0">
                            <a:solidFill>
                              <a:schemeClr val="tx1"/>
                            </a:solidFill>
                            <a:latin typeface="Cambria Math" panose="02040503050406030204" pitchFamily="18" charset="0"/>
                          </a:rPr>
                          <m:t>C</m:t>
                        </m:r>
                        <m:r>
                          <a:rPr lang="en-US" sz="3200" b="0" i="0" dirty="0" smtClean="0">
                            <a:solidFill>
                              <a:schemeClr val="tx1"/>
                            </a:solidFill>
                            <a:latin typeface="Cambria Math" panose="02040503050406030204" pitchFamily="18" charset="0"/>
                          </a:rPr>
                          <m:t>′</m:t>
                        </m:r>
                      </m:sub>
                    </m:sSub>
                  </m:oMath>
                </a14:m>
                <a:r>
                  <a:rPr lang="en-IL" sz="2800" dirty="0">
                    <a:solidFill>
                      <a:schemeClr val="tx1"/>
                    </a:solidFill>
                  </a:rPr>
                  <a:t>=</a:t>
                </a:r>
                <a14:m>
                  <m:oMath xmlns:m="http://schemas.openxmlformats.org/officeDocument/2006/math">
                    <m:sSub>
                      <m:sSubPr>
                        <m:ctrlPr>
                          <a:rPr lang="en-US" sz="2800" b="0" i="1" dirty="0" smtClean="0">
                            <a:solidFill>
                              <a:schemeClr val="tx1"/>
                            </a:solidFill>
                            <a:latin typeface="Cambria Math" panose="02040503050406030204" pitchFamily="18" charset="0"/>
                          </a:rPr>
                        </m:ctrlPr>
                      </m:sSubPr>
                      <m:e>
                        <m:r>
                          <a:rPr lang="en-US" sz="2800" b="0" i="1" dirty="0" smtClean="0">
                            <a:solidFill>
                              <a:schemeClr val="tx1"/>
                            </a:solidFill>
                            <a:latin typeface="Cambria Math" panose="02040503050406030204" pitchFamily="18" charset="0"/>
                          </a:rPr>
                          <m:t>1</m:t>
                        </m:r>
                      </m:e>
                      <m:sub>
                        <m:sSub>
                          <m:sSubPr>
                            <m:ctrlPr>
                              <a:rPr lang="en-US" sz="2800" i="1">
                                <a:latin typeface="Cambria Math" panose="02040503050406030204" pitchFamily="18" charset="0"/>
                              </a:rPr>
                            </m:ctrlPr>
                          </m:sSubPr>
                          <m:e>
                            <m:sSub>
                              <m:sSubPr>
                                <m:ctrlPr>
                                  <a:rPr lang="en-US" sz="2800" i="1">
                                    <a:latin typeface="Cambria Math" panose="02040503050406030204" pitchFamily="18" charset="0"/>
                                  </a:rPr>
                                </m:ctrlPr>
                              </m:sSubPr>
                              <m:e>
                                <m:r>
                                  <a:rPr lang="en-US" sz="2800" b="0" i="1" smtClean="0">
                                    <a:latin typeface="Cambria Math" panose="02040503050406030204" pitchFamily="18" charset="0"/>
                                  </a:rPr>
                                  <m:t>𝑎𝑛𝑠</m:t>
                                </m:r>
                              </m:e>
                              <m:sub>
                                <m:r>
                                  <a:rPr lang="en-US" sz="2800" b="0" i="1" smtClean="0">
                                    <a:latin typeface="Cambria Math" panose="02040503050406030204" pitchFamily="18" charset="0"/>
                                  </a:rPr>
                                  <m:t>𝐶</m:t>
                                </m:r>
                              </m:sub>
                            </m:sSub>
                            <m:r>
                              <a:rPr lang="en-US" sz="2800" i="1">
                                <a:latin typeface="Cambria Math" panose="02040503050406030204" pitchFamily="18" charset="0"/>
                              </a:rPr>
                              <m:t>≠</m:t>
                            </m:r>
                            <m:r>
                              <a:rPr lang="en-US" sz="2800" b="0" i="1" smtClean="0">
                                <a:latin typeface="Cambria Math" panose="02040503050406030204" pitchFamily="18" charset="0"/>
                              </a:rPr>
                              <m:t>𝐶</m:t>
                            </m:r>
                          </m:e>
                          <m:sub>
                            <m:r>
                              <a:rPr lang="en-US" sz="2800" i="1">
                                <a:latin typeface="Cambria Math" panose="02040503050406030204" pitchFamily="18" charset="0"/>
                              </a:rPr>
                              <m:t>𝑘</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b="0" i="1" smtClean="0">
                                <a:latin typeface="Cambria Math" panose="02040503050406030204" pitchFamily="18" charset="0"/>
                              </a:rPr>
                              <m:t>𝐶</m:t>
                            </m:r>
                          </m:sub>
                        </m:sSub>
                        <m:r>
                          <a:rPr lang="en-US" sz="2800" i="1">
                            <a:latin typeface="Cambria Math" panose="02040503050406030204" pitchFamily="18" charset="0"/>
                          </a:rPr>
                          <m:t>)</m:t>
                        </m:r>
                        <m:r>
                          <m:rPr>
                            <m:nor/>
                          </m:rPr>
                          <a:rPr lang="en-IL" sz="2800" dirty="0"/>
                          <m:t> </m:t>
                        </m:r>
                      </m:sub>
                    </m:sSub>
                  </m:oMath>
                </a14:m>
                <a:endParaRPr lang="en-IL" dirty="0">
                  <a:solidFill>
                    <a:schemeClr val="tx1"/>
                  </a:solidFill>
                </a:endParaRPr>
              </a:p>
            </p:txBody>
          </p:sp>
        </mc:Choice>
        <mc:Fallback xmlns="">
          <p:sp>
            <p:nvSpPr>
              <p:cNvPr id="46" name="TextBox 45">
                <a:extLst>
                  <a:ext uri="{FF2B5EF4-FFF2-40B4-BE49-F238E27FC236}">
                    <a16:creationId xmlns:a16="http://schemas.microsoft.com/office/drawing/2014/main" id="{8D4F0430-8217-E011-8F9D-9B470AB109F6}"/>
                  </a:ext>
                </a:extLst>
              </p:cNvPr>
              <p:cNvSpPr txBox="1">
                <a:spLocks noRot="1" noChangeAspect="1" noMove="1" noResize="1" noEditPoints="1" noAdjustHandles="1" noChangeArrowheads="1" noChangeShapeType="1" noTextEdit="1"/>
              </p:cNvSpPr>
              <p:nvPr/>
            </p:nvSpPr>
            <p:spPr>
              <a:xfrm>
                <a:off x="9574028" y="5275195"/>
                <a:ext cx="2898708" cy="573427"/>
              </a:xfrm>
              <a:prstGeom prst="rect">
                <a:avLst/>
              </a:prstGeom>
              <a:blipFill>
                <a:blip r:embed="rId16"/>
                <a:stretch>
                  <a:fillRect l="-437" t="-6522" r="-873" b="-30435"/>
                </a:stretch>
              </a:blipFill>
            </p:spPr>
            <p:txBody>
              <a:bodyPr/>
              <a:lstStyle/>
              <a:p>
                <a:r>
                  <a:rPr lang="en-IL">
                    <a:noFill/>
                  </a:rPr>
                  <a:t> </a:t>
                </a:r>
              </a:p>
            </p:txBody>
          </p:sp>
        </mc:Fallback>
      </mc:AlternateContent>
      <p:sp>
        <p:nvSpPr>
          <p:cNvPr id="47" name="TextBox 46">
            <a:extLst>
              <a:ext uri="{FF2B5EF4-FFF2-40B4-BE49-F238E27FC236}">
                <a16:creationId xmlns:a16="http://schemas.microsoft.com/office/drawing/2014/main" id="{A7D529AC-F395-38DE-8147-D786AE12F589}"/>
              </a:ext>
            </a:extLst>
          </p:cNvPr>
          <p:cNvSpPr txBox="1"/>
          <p:nvPr/>
        </p:nvSpPr>
        <p:spPr>
          <a:xfrm>
            <a:off x="9924086" y="6103481"/>
            <a:ext cx="2355874" cy="461665"/>
          </a:xfrm>
          <a:prstGeom prst="rect">
            <a:avLst/>
          </a:prstGeom>
          <a:noFill/>
        </p:spPr>
        <p:txBody>
          <a:bodyPr wrap="square">
            <a:spAutoFit/>
          </a:bodyPr>
          <a:lstStyle/>
          <a:p>
            <a:pPr algn="ctr"/>
            <a:r>
              <a:rPr lang="en-IL" sz="2400" u="sng" dirty="0"/>
              <a:t>0 if C succeeds</a:t>
            </a:r>
          </a:p>
        </p:txBody>
      </p:sp>
      <p:grpSp>
        <p:nvGrpSpPr>
          <p:cNvPr id="48" name="Group 47">
            <a:extLst>
              <a:ext uri="{FF2B5EF4-FFF2-40B4-BE49-F238E27FC236}">
                <a16:creationId xmlns:a16="http://schemas.microsoft.com/office/drawing/2014/main" id="{8841EBEC-84AC-5BEE-49B3-CA7700E9D4C4}"/>
              </a:ext>
            </a:extLst>
          </p:cNvPr>
          <p:cNvGrpSpPr/>
          <p:nvPr/>
        </p:nvGrpSpPr>
        <p:grpSpPr>
          <a:xfrm>
            <a:off x="9342517" y="4320069"/>
            <a:ext cx="2361507" cy="1107103"/>
            <a:chOff x="8477117" y="671403"/>
            <a:chExt cx="2361507" cy="1107103"/>
          </a:xfrm>
        </p:grpSpPr>
        <p:sp>
          <p:nvSpPr>
            <p:cNvPr id="49" name="Rectangle 48">
              <a:extLst>
                <a:ext uri="{FF2B5EF4-FFF2-40B4-BE49-F238E27FC236}">
                  <a16:creationId xmlns:a16="http://schemas.microsoft.com/office/drawing/2014/main" id="{88BF140D-039A-6793-1D8D-8B2E47E7394E}"/>
                </a:ext>
              </a:extLst>
            </p:cNvPr>
            <p:cNvSpPr/>
            <p:nvPr/>
          </p:nvSpPr>
          <p:spPr>
            <a:xfrm>
              <a:off x="9758185" y="671403"/>
              <a:ext cx="976824" cy="841294"/>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2A4B6EFB-5737-190A-96AB-BC21F58C39AE}"/>
                    </a:ext>
                  </a:extLst>
                </p:cNvPr>
                <p:cNvSpPr txBox="1"/>
                <p:nvPr/>
              </p:nvSpPr>
              <p:spPr>
                <a:xfrm>
                  <a:off x="9720369" y="824399"/>
                  <a:ext cx="1118255" cy="954107"/>
                </a:xfrm>
                <a:prstGeom prst="rect">
                  <a:avLst/>
                </a:prstGeom>
                <a:noFill/>
              </p:spPr>
              <p:txBody>
                <a:bodyPr wrap="none" rtlCol="0">
                  <a:spAutoFit/>
                </a:bodyPr>
                <a:lstStyle/>
                <a:p>
                  <a:r>
                    <a:rPr kumimoji="0" lang="en-IL" sz="2800" b="0" i="0" strike="noStrike" kern="1200" cap="none" spc="0" normalizeH="0" baseline="0" noProof="0" dirty="0">
                      <a:ln>
                        <a:noFill/>
                      </a:ln>
                      <a:solidFill>
                        <a:srgbClr val="002060"/>
                      </a:solidFill>
                      <a:effectLst/>
                      <a:uLnTx/>
                      <a:uFillTx/>
                      <a:latin typeface="Aptos" panose="02110004020202020204"/>
                    </a:rPr>
                    <a:t>C</a:t>
                  </a:r>
                  <a14:m>
                    <m:oMath xmlns:m="http://schemas.openxmlformats.org/officeDocument/2006/math">
                      <m:d>
                        <m:dPr>
                          <m:ctrlPr>
                            <a:rPr lang="en-US" sz="2800" b="0" i="1" dirty="0" smtClean="0">
                              <a:latin typeface="Cambria Math" panose="02040503050406030204" pitchFamily="18" charset="0"/>
                            </a:rPr>
                          </m:ctrlPr>
                        </m:dPr>
                        <m:e>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𝑥</m:t>
                              </m:r>
                            </m:e>
                            <m:sub>
                              <m:r>
                                <a:rPr lang="en-US" sz="2800" b="0" i="1" dirty="0" smtClean="0">
                                  <a:latin typeface="Cambria Math" panose="02040503050406030204" pitchFamily="18" charset="0"/>
                                </a:rPr>
                                <m:t>𝐶</m:t>
                              </m:r>
                            </m:sub>
                          </m:sSub>
                        </m:e>
                      </m:d>
                    </m:oMath>
                  </a14:m>
                  <a:endParaRPr kumimoji="0" lang="en-IL" sz="2800" b="0" i="0" strike="noStrike" kern="1200" cap="none" spc="0" normalizeH="0" baseline="0" noProof="0" dirty="0">
                    <a:ln>
                      <a:noFill/>
                    </a:ln>
                    <a:solidFill>
                      <a:prstClr val="white"/>
                    </a:solidFill>
                    <a:effectLst/>
                    <a:uLnTx/>
                    <a:uFillTx/>
                    <a:latin typeface="Aptos" panose="02110004020202020204"/>
                  </a:endParaRPr>
                </a:p>
                <a:p>
                  <a:endParaRPr lang="en-IL" sz="2800" dirty="0"/>
                </a:p>
              </p:txBody>
            </p:sp>
          </mc:Choice>
          <mc:Fallback xmlns="">
            <p:sp>
              <p:nvSpPr>
                <p:cNvPr id="50" name="TextBox 49">
                  <a:extLst>
                    <a:ext uri="{FF2B5EF4-FFF2-40B4-BE49-F238E27FC236}">
                      <a16:creationId xmlns:a16="http://schemas.microsoft.com/office/drawing/2014/main" id="{2A4B6EFB-5737-190A-96AB-BC21F58C39AE}"/>
                    </a:ext>
                  </a:extLst>
                </p:cNvPr>
                <p:cNvSpPr txBox="1">
                  <a:spLocks noRot="1" noChangeAspect="1" noMove="1" noResize="1" noEditPoints="1" noAdjustHandles="1" noChangeArrowheads="1" noChangeShapeType="1" noTextEdit="1"/>
                </p:cNvSpPr>
                <p:nvPr/>
              </p:nvSpPr>
              <p:spPr>
                <a:xfrm>
                  <a:off x="9720369" y="824399"/>
                  <a:ext cx="1118255" cy="954107"/>
                </a:xfrm>
                <a:prstGeom prst="rect">
                  <a:avLst/>
                </a:prstGeom>
                <a:blipFill>
                  <a:blip r:embed="rId17"/>
                  <a:stretch>
                    <a:fillRect l="-11236" t="-6579"/>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ED58330-A9BC-EC3F-F8F6-3EB58D578CBA}"/>
                    </a:ext>
                  </a:extLst>
                </p:cNvPr>
                <p:cNvSpPr txBox="1"/>
                <p:nvPr/>
              </p:nvSpPr>
              <p:spPr>
                <a:xfrm>
                  <a:off x="8477117" y="842406"/>
                  <a:ext cx="1366336" cy="461665"/>
                </a:xfrm>
                <a:prstGeom prst="rect">
                  <a:avLst/>
                </a:prstGeom>
                <a:noFill/>
              </p:spPr>
              <p:txBody>
                <a:bodyPr wrap="none" rtlCol="0">
                  <a:spAutoFit/>
                </a:bodyPr>
                <a:lstStyle/>
                <a:p>
                  <a:r>
                    <a:rPr kumimoji="0" lang="en-IL" sz="1800" b="0" i="0" u="sng" strike="noStrike" kern="1200" cap="none" spc="0" normalizeH="0" baseline="0" noProof="0" dirty="0">
                      <a:ln>
                        <a:noFill/>
                      </a:ln>
                      <a:solidFill>
                        <a:prstClr val="white"/>
                      </a:solidFill>
                      <a:effectLst/>
                      <a:uLnTx/>
                      <a:uFillTx/>
                      <a:latin typeface="Aptos" panose="02110004020202020204"/>
                      <a:ea typeface="+mn-ea"/>
                      <a:cs typeface="+mn-cs"/>
                    </a:rPr>
                    <a:t>B’</a:t>
                  </a:r>
                  <a14:m>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𝑎𝑛𝑠</m:t>
                          </m:r>
                        </m:e>
                        <m:sub>
                          <m:r>
                            <a:rPr lang="en-US" sz="2400" b="0" i="1" dirty="0" smtClean="0">
                              <a:latin typeface="Cambria Math" panose="02040503050406030204" pitchFamily="18" charset="0"/>
                            </a:rPr>
                            <m:t>𝐶</m:t>
                          </m:r>
                        </m:sub>
                      </m:sSub>
                      <m:r>
                        <a:rPr lang="en-US" sz="2400" b="0" i="1" dirty="0" smtClean="0">
                          <a:latin typeface="Cambria Math" panose="02040503050406030204" pitchFamily="18" charset="0"/>
                        </a:rPr>
                        <m:t>←</m:t>
                      </m:r>
                    </m:oMath>
                  </a14:m>
                  <a:endParaRPr kumimoji="0" lang="en-IL" sz="1800" b="0" i="0" u="sng" strike="noStrike" kern="1200" cap="none" spc="0" normalizeH="0" baseline="0" noProof="0" dirty="0">
                    <a:ln>
                      <a:noFill/>
                    </a:ln>
                    <a:solidFill>
                      <a:prstClr val="white"/>
                    </a:solidFill>
                    <a:effectLst/>
                    <a:uLnTx/>
                    <a:uFillTx/>
                    <a:latin typeface="Aptos" panose="02110004020202020204"/>
                    <a:ea typeface="+mn-ea"/>
                    <a:cs typeface="+mn-cs"/>
                  </a:endParaRPr>
                </a:p>
              </p:txBody>
            </p:sp>
          </mc:Choice>
          <mc:Fallback xmlns="">
            <p:sp>
              <p:nvSpPr>
                <p:cNvPr id="51" name="TextBox 50">
                  <a:extLst>
                    <a:ext uri="{FF2B5EF4-FFF2-40B4-BE49-F238E27FC236}">
                      <a16:creationId xmlns:a16="http://schemas.microsoft.com/office/drawing/2014/main" id="{9ED58330-A9BC-EC3F-F8F6-3EB58D578CBA}"/>
                    </a:ext>
                  </a:extLst>
                </p:cNvPr>
                <p:cNvSpPr txBox="1">
                  <a:spLocks noRot="1" noChangeAspect="1" noMove="1" noResize="1" noEditPoints="1" noAdjustHandles="1" noChangeArrowheads="1" noChangeShapeType="1" noTextEdit="1"/>
                </p:cNvSpPr>
                <p:nvPr/>
              </p:nvSpPr>
              <p:spPr>
                <a:xfrm>
                  <a:off x="8477117" y="842406"/>
                  <a:ext cx="1366336" cy="461665"/>
                </a:xfrm>
                <a:prstGeom prst="rect">
                  <a:avLst/>
                </a:prstGeom>
                <a:blipFill>
                  <a:blip r:embed="rId18"/>
                  <a:stretch>
                    <a:fillRect l="-3670" b="-16216"/>
                  </a:stretch>
                </a:blipFill>
              </p:spPr>
              <p:txBody>
                <a:bodyPr/>
                <a:lstStyle/>
                <a:p>
                  <a:r>
                    <a:rPr lang="en-IL">
                      <a:noFill/>
                    </a:rPr>
                    <a:t> </a:t>
                  </a:r>
                </a:p>
              </p:txBody>
            </p:sp>
          </mc:Fallback>
        </mc:AlternateContent>
      </p:grp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81058AA2-A912-98B1-CD91-0F7772C658D3}"/>
                  </a:ext>
                </a:extLst>
              </p:cNvPr>
              <p:cNvSpPr txBox="1"/>
              <p:nvPr/>
            </p:nvSpPr>
            <p:spPr>
              <a:xfrm>
                <a:off x="2218649" y="3928919"/>
                <a:ext cx="6236208" cy="461665"/>
              </a:xfrm>
              <a:prstGeom prst="rect">
                <a:avLst/>
              </a:prstGeom>
              <a:noFill/>
            </p:spPr>
            <p:txBody>
              <a:bodyPr wrap="square">
                <a:spAutoFit/>
              </a:bodyPr>
              <a:lstStyle/>
              <a:p>
                <a:pPr marL="342900" indent="-342900" algn="ctr">
                  <a:buFont typeface="Arial" panose="020B0604020202020204" pitchFamily="34" charset="0"/>
                  <a:buChar char="•"/>
                </a:pPr>
                <a:r>
                  <a:rPr lang="en-US" sz="2400" b="0" dirty="0"/>
                  <a:t>Samples </a:t>
                </a:r>
                <a14:m>
                  <m:oMath xmlns:m="http://schemas.openxmlformats.org/officeDocument/2006/math">
                    <m:r>
                      <a:rPr lang="en-US" sz="2400" b="0" i="1" smtClean="0">
                        <a:latin typeface="Cambria Math" panose="02040503050406030204" pitchFamily="18" charset="0"/>
                      </a:rPr>
                      <m:t>𝑘</m:t>
                    </m:r>
                  </m:oMath>
                </a14:m>
                <a:endParaRPr lang="en-IL" sz="2400" dirty="0"/>
              </a:p>
            </p:txBody>
          </p:sp>
        </mc:Choice>
        <mc:Fallback xmlns="">
          <p:sp>
            <p:nvSpPr>
              <p:cNvPr id="53" name="TextBox 52">
                <a:extLst>
                  <a:ext uri="{FF2B5EF4-FFF2-40B4-BE49-F238E27FC236}">
                    <a16:creationId xmlns:a16="http://schemas.microsoft.com/office/drawing/2014/main" id="{81058AA2-A912-98B1-CD91-0F7772C658D3}"/>
                  </a:ext>
                </a:extLst>
              </p:cNvPr>
              <p:cNvSpPr txBox="1">
                <a:spLocks noRot="1" noChangeAspect="1" noMove="1" noResize="1" noEditPoints="1" noAdjustHandles="1" noChangeArrowheads="1" noChangeShapeType="1" noTextEdit="1"/>
              </p:cNvSpPr>
              <p:nvPr/>
            </p:nvSpPr>
            <p:spPr>
              <a:xfrm>
                <a:off x="2218649" y="3928919"/>
                <a:ext cx="6236208" cy="461665"/>
              </a:xfrm>
              <a:prstGeom prst="rect">
                <a:avLst/>
              </a:prstGeom>
              <a:blipFill>
                <a:blip r:embed="rId19"/>
                <a:stretch>
                  <a:fillRect t="-10811" b="-29730"/>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278F55BC-9CF0-41E4-D094-F3FD189F31F3}"/>
                  </a:ext>
                </a:extLst>
              </p:cNvPr>
              <p:cNvSpPr txBox="1"/>
              <p:nvPr/>
            </p:nvSpPr>
            <p:spPr>
              <a:xfrm>
                <a:off x="2665353" y="5047043"/>
                <a:ext cx="6236208" cy="461665"/>
              </a:xfrm>
              <a:prstGeom prst="rect">
                <a:avLst/>
              </a:prstGeom>
              <a:noFill/>
            </p:spPr>
            <p:txBody>
              <a:bodyPr wrap="square">
                <a:spAutoFit/>
              </a:bodyPr>
              <a:lstStyle/>
              <a:p>
                <a:pPr marL="342900" indent="-342900" algn="ctr">
                  <a:buFont typeface="Arial" panose="020B0604020202020204" pitchFamily="34" charset="0"/>
                  <a:buChar char="•"/>
                </a:pPr>
                <a:r>
                  <a:rPr lang="en-IL" sz="2400" dirty="0"/>
                  <a:t>Outputs </a:t>
                </a:r>
                <a14:m>
                  <m:oMath xmlns:m="http://schemas.openxmlformats.org/officeDocument/2006/math">
                    <m:r>
                      <a:rPr lang="en-US" sz="2400" b="0" i="1" dirty="0" smtClean="0">
                        <a:latin typeface="Cambria Math" panose="02040503050406030204" pitchFamily="18" charset="0"/>
                      </a:rPr>
                      <m:t>(</m:t>
                    </m:r>
                    <m:r>
                      <a:rPr lang="en-US" sz="2400" b="0" i="1" dirty="0" smtClean="0">
                        <a:latin typeface="Cambria Math" panose="02040503050406030204" pitchFamily="18" charset="0"/>
                      </a:rPr>
                      <m:t>𝑘</m:t>
                    </m:r>
                    <m:r>
                      <a:rPr lang="en-US" sz="2400" b="0" i="1" dirty="0" smtClean="0">
                        <a:latin typeface="Cambria Math" panose="02040503050406030204" pitchFamily="18" charset="0"/>
                      </a:rPr>
                      <m:t>,</m:t>
                    </m:r>
                    <m:r>
                      <m:rPr>
                        <m:lit/>
                      </m:rPr>
                      <a:rPr lang="en-US" sz="2400" b="0" i="1" dirty="0" smtClean="0">
                        <a:latin typeface="Cambria Math" panose="02040503050406030204" pitchFamily="18" charset="0"/>
                      </a:rPr>
                      <m:t> </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𝜎</m:t>
                        </m:r>
                      </m:e>
                      <m:sub>
                        <m:r>
                          <a:rPr lang="en-US" sz="2400" b="0" i="1" dirty="0" smtClean="0">
                            <a:latin typeface="Cambria Math" panose="02040503050406030204" pitchFamily="18" charset="0"/>
                          </a:rPr>
                          <m:t>𝐵𝐶</m:t>
                        </m:r>
                      </m:sub>
                    </m:sSub>
                    <m:r>
                      <a:rPr lang="en-US" sz="2400" b="0" i="1" dirty="0" smtClean="0">
                        <a:latin typeface="Cambria Math" panose="02040503050406030204" pitchFamily="18" charset="0"/>
                      </a:rPr>
                      <m:t> )</m:t>
                    </m:r>
                  </m:oMath>
                </a14:m>
                <a:r>
                  <a:rPr lang="en-IL" sz="2400" dirty="0"/>
                  <a:t>   </a:t>
                </a:r>
              </a:p>
            </p:txBody>
          </p:sp>
        </mc:Choice>
        <mc:Fallback xmlns="">
          <p:sp>
            <p:nvSpPr>
              <p:cNvPr id="55" name="TextBox 54">
                <a:extLst>
                  <a:ext uri="{FF2B5EF4-FFF2-40B4-BE49-F238E27FC236}">
                    <a16:creationId xmlns:a16="http://schemas.microsoft.com/office/drawing/2014/main" id="{278F55BC-9CF0-41E4-D094-F3FD189F31F3}"/>
                  </a:ext>
                </a:extLst>
              </p:cNvPr>
              <p:cNvSpPr txBox="1">
                <a:spLocks noRot="1" noChangeAspect="1" noMove="1" noResize="1" noEditPoints="1" noAdjustHandles="1" noChangeArrowheads="1" noChangeShapeType="1" noTextEdit="1"/>
              </p:cNvSpPr>
              <p:nvPr/>
            </p:nvSpPr>
            <p:spPr>
              <a:xfrm>
                <a:off x="2665353" y="5047043"/>
                <a:ext cx="6236208" cy="461665"/>
              </a:xfrm>
              <a:prstGeom prst="rect">
                <a:avLst/>
              </a:prstGeom>
              <a:blipFill>
                <a:blip r:embed="rId20"/>
                <a:stretch>
                  <a:fillRect t="-10811" b="-29730"/>
                </a:stretch>
              </a:blipFill>
            </p:spPr>
            <p:txBody>
              <a:bodyPr/>
              <a:lstStyle/>
              <a:p>
                <a:r>
                  <a:rPr lang="en-IL">
                    <a:noFill/>
                  </a:rPr>
                  <a:t> </a:t>
                </a:r>
              </a:p>
            </p:txBody>
          </p:sp>
        </mc:Fallback>
      </mc:AlternateContent>
    </p:spTree>
    <p:extLst>
      <p:ext uri="{BB962C8B-B14F-4D97-AF65-F5344CB8AC3E}">
        <p14:creationId xmlns:p14="http://schemas.microsoft.com/office/powerpoint/2010/main" val="8035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11" grpId="0"/>
      <p:bldP spid="12" grpId="0"/>
      <p:bldP spid="14" grpId="0"/>
      <p:bldP spid="15" grpId="0"/>
      <p:bldP spid="22" grpId="0"/>
      <p:bldP spid="27" grpId="0" animBg="1"/>
      <p:bldP spid="28" grpId="0"/>
      <p:bldP spid="39" grpId="0"/>
      <p:bldP spid="36" grpId="0"/>
      <p:bldP spid="46" grpId="0"/>
      <p:bldP spid="47" grpId="0"/>
      <p:bldP spid="55" grpId="0"/>
    </p:bldLst>
  </p:timing>
  <p:extLst>
    <p:ext uri="{6950BFC3-D8DA-4A85-94F7-54DA5524770B}">
      <p188:commentRel xmlns:p188="http://schemas.microsoft.com/office/powerpoint/2018/8/main" r:id="rId2"/>
    </p:ext>
  </p:extLs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A15849A-E180-7465-4CB7-C5E204FA24E9}"/>
              </a:ext>
            </a:extLst>
          </p:cNvPr>
          <p:cNvSpPr>
            <a:spLocks noGrp="1"/>
          </p:cNvSpPr>
          <p:nvPr>
            <p:ph type="title"/>
          </p:nvPr>
        </p:nvSpPr>
        <p:spPr>
          <a:xfrm>
            <a:off x="838200" y="8622"/>
            <a:ext cx="10515600" cy="1325563"/>
          </a:xfrm>
        </p:spPr>
        <p:txBody>
          <a:bodyPr/>
          <a:lstStyle/>
          <a:p>
            <a:pPr algn="ctr"/>
            <a:r>
              <a:rPr lang="en-IL" dirty="0"/>
              <a:t>Reduction to UPO security</a:t>
            </a:r>
            <a:br>
              <a:rPr lang="en-IL" dirty="0"/>
            </a:br>
            <a:r>
              <a:rPr lang="en-IL" dirty="0"/>
              <a:t>(A’,B’,C’) against UPO</a:t>
            </a:r>
          </a:p>
        </p:txBody>
      </p:sp>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9CF2AA5B-830E-B51C-50D7-2C4D98D87C43}"/>
                  </a:ext>
                </a:extLst>
              </p:cNvPr>
              <p:cNvSpPr/>
              <p:nvPr/>
            </p:nvSpPr>
            <p:spPr>
              <a:xfrm>
                <a:off x="3322534" y="2029327"/>
                <a:ext cx="3342771" cy="3769894"/>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800" u="sng" dirty="0">
                    <a:solidFill>
                      <a:schemeClr val="tx1"/>
                    </a:solidFill>
                  </a:rPr>
                  <a:t>A’</a:t>
                </a:r>
              </a:p>
              <a:p>
                <a:pPr marL="342900" indent="-342900">
                  <a:buFont typeface="Arial" panose="020B0604020202020204" pitchFamily="34" charset="0"/>
                  <a:buChar char="•"/>
                </a:pPr>
                <a:r>
                  <a:rPr lang="en-IL" sz="2400" dirty="0">
                    <a:solidFill>
                      <a:schemeClr val="tx1"/>
                    </a:solidFill>
                  </a:rPr>
                  <a:t>Samples </a:t>
                </a:r>
                <a14:m>
                  <m:oMath xmlns:m="http://schemas.openxmlformats.org/officeDocument/2006/math">
                    <m:sSub>
                      <m:sSubPr>
                        <m:ctrlPr>
                          <a:rPr lang="en-US" sz="2400" b="0" i="1" dirty="0" smtClean="0">
                            <a:solidFill>
                              <a:schemeClr val="tx1"/>
                            </a:solidFill>
                            <a:latin typeface="Cambria Math" panose="02040503050406030204" pitchFamily="18" charset="0"/>
                          </a:rPr>
                        </m:ctrlPr>
                      </m:sSubPr>
                      <m:e>
                        <m:r>
                          <a:rPr lang="en-US" sz="2400" b="0" i="1" dirty="0" smtClean="0">
                            <a:solidFill>
                              <a:schemeClr val="tx1"/>
                            </a:solidFill>
                            <a:latin typeface="Cambria Math" panose="02040503050406030204" pitchFamily="18" charset="0"/>
                          </a:rPr>
                          <m:t>𝐹</m:t>
                        </m:r>
                      </m:e>
                      <m:sub>
                        <m:r>
                          <a:rPr lang="en-US" sz="2400" b="0" i="1" dirty="0" smtClean="0">
                            <a:solidFill>
                              <a:schemeClr val="tx1"/>
                            </a:solidFill>
                            <a:latin typeface="Cambria Math" panose="02040503050406030204" pitchFamily="18" charset="0"/>
                          </a:rPr>
                          <m:t>𝑘</m:t>
                        </m:r>
                      </m:sub>
                    </m:sSub>
                  </m:oMath>
                </a14:m>
                <a:endParaRPr lang="en-IL" sz="2400" dirty="0">
                  <a:solidFill>
                    <a:schemeClr val="tx1"/>
                  </a:solidFill>
                </a:endParaRPr>
              </a:p>
              <a:p>
                <a:pPr marL="342900" indent="-342900">
                  <a:buFont typeface="Arial" panose="020B0604020202020204" pitchFamily="34" charset="0"/>
                  <a:buChar char="•"/>
                </a:pPr>
                <a:endParaRPr lang="en-IL" sz="2400" dirty="0">
                  <a:solidFill>
                    <a:schemeClr val="tx1"/>
                  </a:solidFill>
                </a:endParaRPr>
              </a:p>
              <a:p>
                <a:pPr marL="342900" indent="-342900">
                  <a:buFont typeface="Arial" panose="020B0604020202020204" pitchFamily="34" charset="0"/>
                  <a:buChar char="•"/>
                </a:pPr>
                <a:r>
                  <a:rPr lang="en-IL" sz="2400" dirty="0">
                    <a:solidFill>
                      <a:schemeClr val="tx1"/>
                    </a:solidFill>
                  </a:rPr>
                  <a:t>Runs </a:t>
                </a:r>
                <a14:m>
                  <m:oMath xmlns:m="http://schemas.openxmlformats.org/officeDocument/2006/math">
                    <m:sSub>
                      <m:sSubPr>
                        <m:ctrlPr>
                          <a:rPr lang="en-US" sz="2400" b="0" i="1" dirty="0" smtClean="0">
                            <a:solidFill>
                              <a:schemeClr val="tx1"/>
                            </a:solidFill>
                            <a:latin typeface="Cambria Math" panose="02040503050406030204" pitchFamily="18" charset="0"/>
                          </a:rPr>
                        </m:ctrlPr>
                      </m:sSubPr>
                      <m:e>
                        <m:r>
                          <a:rPr lang="en-US" sz="2400" b="0" i="1" dirty="0" smtClean="0">
                            <a:solidFill>
                              <a:schemeClr val="tx1"/>
                            </a:solidFill>
                            <a:latin typeface="Cambria Math" panose="02040503050406030204" pitchFamily="18" charset="0"/>
                          </a:rPr>
                          <m:t>𝜎</m:t>
                        </m:r>
                      </m:e>
                      <m:sub>
                        <m:r>
                          <a:rPr lang="en-US" sz="2400" b="0" i="1" dirty="0" smtClean="0">
                            <a:solidFill>
                              <a:schemeClr val="tx1"/>
                            </a:solidFill>
                            <a:latin typeface="Cambria Math" panose="02040503050406030204" pitchFamily="18" charset="0"/>
                          </a:rPr>
                          <m:t>𝐵𝐶</m:t>
                        </m:r>
                      </m:sub>
                    </m:sSub>
                    <m:r>
                      <a:rPr lang="en-US" sz="2400" b="0" i="1" dirty="0" smtClean="0">
                        <a:solidFill>
                          <a:schemeClr val="tx1"/>
                        </a:solidFill>
                        <a:latin typeface="Cambria Math" panose="02040503050406030204" pitchFamily="18" charset="0"/>
                      </a:rPr>
                      <m:t>←</m:t>
                    </m:r>
                    <m:r>
                      <m:rPr>
                        <m:sty m:val="p"/>
                      </m:rPr>
                      <a:rPr lang="en-US" sz="2400" b="0" i="0" dirty="0" smtClean="0">
                        <a:solidFill>
                          <a:schemeClr val="tx1"/>
                        </a:solidFill>
                        <a:latin typeface="Cambria Math" panose="02040503050406030204" pitchFamily="18" charset="0"/>
                      </a:rPr>
                      <m:t>A</m:t>
                    </m:r>
                    <m:r>
                      <a:rPr lang="en-US" sz="2400" b="0" i="0" dirty="0" smtClean="0">
                        <a:solidFill>
                          <a:schemeClr val="tx1"/>
                        </a:solidFill>
                        <a:latin typeface="Cambria Math" panose="02040503050406030204" pitchFamily="18" charset="0"/>
                      </a:rPr>
                      <m:t>(</m:t>
                    </m:r>
                    <m:r>
                      <a:rPr lang="en-US" sz="2400" b="0" i="1" dirty="0" smtClean="0">
                        <a:solidFill>
                          <a:schemeClr val="tx1"/>
                        </a:solidFill>
                        <a:latin typeface="Cambria Math" panose="02040503050406030204" pitchFamily="18" charset="0"/>
                      </a:rPr>
                      <m:t>𝜌</m:t>
                    </m:r>
                    <m:r>
                      <a:rPr lang="en-US" sz="2400" b="0" i="1" dirty="0" smtClean="0">
                        <a:solidFill>
                          <a:schemeClr val="tx1"/>
                        </a:solidFill>
                        <a:latin typeface="Cambria Math" panose="02040503050406030204" pitchFamily="18" charset="0"/>
                      </a:rPr>
                      <m:t>)</m:t>
                    </m:r>
                  </m:oMath>
                </a14:m>
                <a:endParaRPr lang="en-IL" sz="2400" dirty="0">
                  <a:solidFill>
                    <a:schemeClr val="tx1"/>
                  </a:solidFill>
                </a:endParaRPr>
              </a:p>
              <a:p>
                <a:pPr marL="342900" indent="-342900">
                  <a:buFont typeface="Arial" panose="020B0604020202020204" pitchFamily="34" charset="0"/>
                  <a:buChar char="•"/>
                </a:pPr>
                <a:endParaRPr lang="en-IL" sz="2400" dirty="0">
                  <a:solidFill>
                    <a:schemeClr val="tx1"/>
                  </a:solidFill>
                </a:endParaRPr>
              </a:p>
              <a:p>
                <a:pPr marL="342900" indent="-342900">
                  <a:buFont typeface="Arial" panose="020B0604020202020204" pitchFamily="34" charset="0"/>
                  <a:buChar char="•"/>
                </a:pPr>
                <a:r>
                  <a:rPr lang="en-IL" sz="2400" dirty="0">
                    <a:solidFill>
                      <a:schemeClr val="tx1"/>
                    </a:solidFill>
                  </a:rPr>
                  <a:t>Outputs </a:t>
                </a:r>
                <a14:m>
                  <m:oMath xmlns:m="http://schemas.openxmlformats.org/officeDocument/2006/math">
                    <m:r>
                      <a:rPr lang="en-US" sz="2400" b="0" i="1" dirty="0" smtClean="0">
                        <a:solidFill>
                          <a:schemeClr val="tx1"/>
                        </a:solidFill>
                        <a:latin typeface="Cambria Math" panose="02040503050406030204" pitchFamily="18" charset="0"/>
                      </a:rPr>
                      <m:t>(</m:t>
                    </m:r>
                    <m:r>
                      <a:rPr lang="en-US" sz="2400" b="0" i="1" dirty="0" smtClean="0">
                        <a:solidFill>
                          <a:schemeClr val="tx1"/>
                        </a:solidFill>
                        <a:latin typeface="Cambria Math" panose="02040503050406030204" pitchFamily="18" charset="0"/>
                      </a:rPr>
                      <m:t>𝑘</m:t>
                    </m:r>
                    <m:r>
                      <a:rPr lang="en-US" sz="2400" b="0" i="1" dirty="0" smtClean="0">
                        <a:solidFill>
                          <a:schemeClr val="tx1"/>
                        </a:solidFill>
                        <a:latin typeface="Cambria Math" panose="02040503050406030204" pitchFamily="18" charset="0"/>
                      </a:rPr>
                      <m:t>,</m:t>
                    </m:r>
                    <m:r>
                      <m:rPr>
                        <m:lit/>
                      </m:rPr>
                      <a:rPr lang="en-US" sz="2400" b="0" i="1" dirty="0" smtClean="0">
                        <a:solidFill>
                          <a:schemeClr val="tx1"/>
                        </a:solidFill>
                        <a:latin typeface="Cambria Math" panose="02040503050406030204" pitchFamily="18" charset="0"/>
                      </a:rPr>
                      <m:t> </m:t>
                    </m:r>
                    <m:sSub>
                      <m:sSubPr>
                        <m:ctrlPr>
                          <a:rPr lang="en-US" sz="2400" b="0" i="1" dirty="0" smtClean="0">
                            <a:solidFill>
                              <a:schemeClr val="tx1"/>
                            </a:solidFill>
                            <a:latin typeface="Cambria Math" panose="02040503050406030204" pitchFamily="18" charset="0"/>
                          </a:rPr>
                        </m:ctrlPr>
                      </m:sSubPr>
                      <m:e>
                        <m:r>
                          <a:rPr lang="en-US" sz="2400" b="0" i="1" dirty="0" smtClean="0">
                            <a:solidFill>
                              <a:schemeClr val="tx1"/>
                            </a:solidFill>
                            <a:latin typeface="Cambria Math" panose="02040503050406030204" pitchFamily="18" charset="0"/>
                          </a:rPr>
                          <m:t>𝜎</m:t>
                        </m:r>
                      </m:e>
                      <m:sub>
                        <m:r>
                          <a:rPr lang="en-US" sz="2400" b="0" i="1" dirty="0" smtClean="0">
                            <a:solidFill>
                              <a:schemeClr val="tx1"/>
                            </a:solidFill>
                            <a:latin typeface="Cambria Math" panose="02040503050406030204" pitchFamily="18" charset="0"/>
                          </a:rPr>
                          <m:t>𝐵𝐶</m:t>
                        </m:r>
                      </m:sub>
                    </m:sSub>
                    <m:r>
                      <a:rPr lang="en-US" sz="2400" b="0" i="1" dirty="0" smtClean="0">
                        <a:solidFill>
                          <a:schemeClr val="tx1"/>
                        </a:solidFill>
                        <a:latin typeface="Cambria Math" panose="02040503050406030204" pitchFamily="18" charset="0"/>
                      </a:rPr>
                      <m:t> )</m:t>
                    </m:r>
                  </m:oMath>
                </a14:m>
                <a:r>
                  <a:rPr lang="en-IL" sz="2400" dirty="0">
                    <a:solidFill>
                      <a:schemeClr val="tx1"/>
                    </a:solidFill>
                  </a:rPr>
                  <a:t>   </a:t>
                </a:r>
              </a:p>
            </p:txBody>
          </p:sp>
        </mc:Choice>
        <mc:Fallback xmlns="">
          <p:sp>
            <p:nvSpPr>
              <p:cNvPr id="5" name="Rounded Rectangle 4">
                <a:extLst>
                  <a:ext uri="{FF2B5EF4-FFF2-40B4-BE49-F238E27FC236}">
                    <a16:creationId xmlns:a16="http://schemas.microsoft.com/office/drawing/2014/main" id="{9CF2AA5B-830E-B51C-50D7-2C4D98D87C43}"/>
                  </a:ext>
                </a:extLst>
              </p:cNvPr>
              <p:cNvSpPr>
                <a:spLocks noRot="1" noChangeAspect="1" noMove="1" noResize="1" noEditPoints="1" noAdjustHandles="1" noChangeArrowheads="1" noChangeShapeType="1" noTextEdit="1"/>
              </p:cNvSpPr>
              <p:nvPr/>
            </p:nvSpPr>
            <p:spPr>
              <a:xfrm>
                <a:off x="3322534" y="2029327"/>
                <a:ext cx="3342771" cy="3769894"/>
              </a:xfrm>
              <a:prstGeom prst="roundRect">
                <a:avLst/>
              </a:prstGeom>
              <a:blipFill>
                <a:blip r:embed="rId2"/>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B93C608A-48EA-6563-824F-9C6D23113637}"/>
                  </a:ext>
                </a:extLst>
              </p:cNvPr>
              <p:cNvSpPr/>
              <p:nvPr/>
            </p:nvSpPr>
            <p:spPr>
              <a:xfrm>
                <a:off x="7921495" y="1237934"/>
                <a:ext cx="3490264" cy="195016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L" sz="2800" b="0" i="0" u="sng" strike="noStrike" kern="1200" cap="none" spc="0" normalizeH="0" baseline="0" noProof="0" dirty="0">
                    <a:ln>
                      <a:noFill/>
                    </a:ln>
                    <a:solidFill>
                      <a:schemeClr val="tx1"/>
                    </a:solidFill>
                    <a:effectLst/>
                    <a:uLnTx/>
                    <a:uFillTx/>
                    <a:latin typeface="Aptos" panose="02110004020202020204"/>
                  </a:rPr>
                  <a:t>B’</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dirty="0">
                    <a:solidFill>
                      <a:schemeClr val="tx1"/>
                    </a:solidFill>
                  </a:rPr>
                  <a:t>Runs </a:t>
                </a:r>
                <a14:m>
                  <m:oMath xmlns:m="http://schemas.openxmlformats.org/officeDocument/2006/math">
                    <m:sSub>
                      <m:sSubPr>
                        <m:ctrlPr>
                          <a:rPr lang="en-US" sz="2400" b="0" i="1" dirty="0" smtClean="0">
                            <a:solidFill>
                              <a:schemeClr val="tx1"/>
                            </a:solidFill>
                            <a:latin typeface="Cambria Math" panose="02040503050406030204" pitchFamily="18" charset="0"/>
                          </a:rPr>
                        </m:ctrlPr>
                      </m:sSubPr>
                      <m:e>
                        <m:r>
                          <a:rPr lang="en-US" sz="2400" b="0" i="1" dirty="0" smtClean="0">
                            <a:solidFill>
                              <a:schemeClr val="tx1"/>
                            </a:solidFill>
                            <a:latin typeface="Cambria Math" panose="02040503050406030204" pitchFamily="18" charset="0"/>
                          </a:rPr>
                          <m:t>𝑎𝑛𝑠</m:t>
                        </m:r>
                      </m:e>
                      <m:sub>
                        <m:r>
                          <a:rPr lang="en-US" sz="2400" b="0" i="1" dirty="0" smtClean="0">
                            <a:solidFill>
                              <a:schemeClr val="tx1"/>
                            </a:solidFill>
                            <a:latin typeface="Cambria Math" panose="02040503050406030204" pitchFamily="18" charset="0"/>
                          </a:rPr>
                          <m:t>𝐵</m:t>
                        </m:r>
                      </m:sub>
                    </m:sSub>
                    <m:r>
                      <a:rPr lang="en-US" sz="2400" b="0" i="1" dirty="0" smtClean="0">
                        <a:solidFill>
                          <a:schemeClr val="tx1"/>
                        </a:solidFill>
                        <a:latin typeface="Cambria Math" panose="02040503050406030204" pitchFamily="18" charset="0"/>
                      </a:rPr>
                      <m:t>←</m:t>
                    </m:r>
                    <m:r>
                      <a:rPr lang="en-US" sz="2400" b="0" i="1" dirty="0" smtClean="0">
                        <a:solidFill>
                          <a:schemeClr val="tx1"/>
                        </a:solidFill>
                        <a:latin typeface="Cambria Math" panose="02040503050406030204" pitchFamily="18" charset="0"/>
                      </a:rPr>
                      <m:t>𝐵</m:t>
                    </m:r>
                    <m:r>
                      <a:rPr lang="en-US" sz="2400" b="0" i="1" dirty="0" smtClean="0">
                        <a:solidFill>
                          <a:schemeClr val="tx1"/>
                        </a:solidFill>
                        <a:latin typeface="Cambria Math" panose="02040503050406030204" pitchFamily="18" charset="0"/>
                      </a:rPr>
                      <m:t>(</m:t>
                    </m:r>
                    <m:sSub>
                      <m:sSubPr>
                        <m:ctrlPr>
                          <a:rPr lang="en-US" sz="2400" b="0" i="1" dirty="0" smtClean="0">
                            <a:solidFill>
                              <a:schemeClr val="tx1"/>
                            </a:solidFill>
                            <a:latin typeface="Cambria Math" panose="02040503050406030204" pitchFamily="18" charset="0"/>
                          </a:rPr>
                        </m:ctrlPr>
                      </m:sSubPr>
                      <m:e>
                        <m:r>
                          <a:rPr lang="en-US" sz="2400" b="0" i="1" dirty="0" smtClean="0">
                            <a:solidFill>
                              <a:schemeClr val="tx1"/>
                            </a:solidFill>
                            <a:latin typeface="Cambria Math" panose="02040503050406030204" pitchFamily="18" charset="0"/>
                          </a:rPr>
                          <m:t>𝑥</m:t>
                        </m:r>
                      </m:e>
                      <m:sub>
                        <m:r>
                          <a:rPr lang="en-US" sz="2400" b="0" i="1" dirty="0" smtClean="0">
                            <a:solidFill>
                              <a:schemeClr val="tx1"/>
                            </a:solidFill>
                            <a:latin typeface="Cambria Math" panose="02040503050406030204" pitchFamily="18" charset="0"/>
                          </a:rPr>
                          <m:t>𝐵</m:t>
                        </m:r>
                      </m:sub>
                    </m:sSub>
                    <m:r>
                      <a:rPr lang="en-US" sz="2400" b="0" i="1" dirty="0" smtClean="0">
                        <a:solidFill>
                          <a:schemeClr val="tx1"/>
                        </a:solidFill>
                        <a:latin typeface="Cambria Math" panose="02040503050406030204" pitchFamily="18" charset="0"/>
                      </a:rPr>
                      <m:t>)</m:t>
                    </m:r>
                  </m:oMath>
                </a14:m>
                <a:r>
                  <a:rPr lang="en-IL" sz="2400" dirty="0">
                    <a:solidFill>
                      <a:schemeClr val="tx1"/>
                    </a:solidFill>
                  </a:rPr>
                  <a:t>.</a:t>
                </a:r>
              </a:p>
              <a:p>
                <a:pPr marL="285750" lvl="0" indent="-285750">
                  <a:buFont typeface="Arial" panose="020B0604020202020204" pitchFamily="34" charset="0"/>
                  <a:buChar char="•"/>
                  <a:defRPr/>
                </a:pPr>
                <a:r>
                  <a:rPr lang="en-IL" sz="2400" dirty="0">
                    <a:solidFill>
                      <a:schemeClr val="tx1"/>
                    </a:solidFill>
                  </a:rPr>
                  <a:t>Outputs</a:t>
                </a:r>
                <a14:m>
                  <m:oMath xmlns:m="http://schemas.openxmlformats.org/officeDocument/2006/math">
                    <m:r>
                      <a:rPr lang="en-US" sz="2400" b="0" i="1" dirty="0" smtClean="0">
                        <a:solidFill>
                          <a:schemeClr val="tx1"/>
                        </a:solidFill>
                        <a:latin typeface="Cambria Math" panose="02040503050406030204" pitchFamily="18" charset="0"/>
                      </a:rPr>
                      <m:t>0       </m:t>
                    </m:r>
                    <m:r>
                      <a:rPr lang="en-US" sz="2400" b="0" i="1" dirty="0" smtClean="0">
                        <a:solidFill>
                          <a:schemeClr val="tx1"/>
                        </a:solidFill>
                        <a:latin typeface="Cambria Math" panose="02040503050406030204" pitchFamily="18" charset="0"/>
                      </a:rPr>
                      <m:t>𝑖𝑓</m:t>
                    </m:r>
                    <m:sSub>
                      <m:sSubPr>
                        <m:ctrlPr>
                          <a:rPr lang="en-US" sz="2400" i="1">
                            <a:solidFill>
                              <a:schemeClr val="tx1"/>
                            </a:solidFill>
                            <a:latin typeface="Cambria Math" panose="02040503050406030204" pitchFamily="18" charset="0"/>
                          </a:rPr>
                        </m:ctrlPr>
                      </m:sSubPr>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𝑎𝑛𝑠</m:t>
                            </m:r>
                          </m:e>
                          <m:sub>
                            <m:r>
                              <a:rPr lang="en-US" sz="2400" i="1">
                                <a:solidFill>
                                  <a:schemeClr val="tx1"/>
                                </a:solidFill>
                                <a:latin typeface="Cambria Math" panose="02040503050406030204" pitchFamily="18" charset="0"/>
                              </a:rPr>
                              <m:t>𝐵</m:t>
                            </m:r>
                          </m:sub>
                        </m:sSub>
                        <m:r>
                          <a:rPr lang="en-US" sz="2400" b="0" i="1" smtClean="0">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𝐶</m:t>
                        </m:r>
                      </m:e>
                      <m:sub>
                        <m:r>
                          <a:rPr lang="en-US" sz="2400" i="1">
                            <a:solidFill>
                              <a:schemeClr val="tx1"/>
                            </a:solidFill>
                            <a:latin typeface="Cambria Math" panose="02040503050406030204" pitchFamily="18" charset="0"/>
                          </a:rPr>
                          <m:t>𝑘</m:t>
                        </m:r>
                      </m:sub>
                    </m:sSub>
                    <m:d>
                      <m:dPr>
                        <m:ctrlPr>
                          <a:rPr lang="en-US" sz="2400" i="1">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𝑥</m:t>
                            </m:r>
                          </m:e>
                          <m:sub>
                            <m:r>
                              <a:rPr lang="en-US" sz="2400" i="1">
                                <a:solidFill>
                                  <a:schemeClr val="tx1"/>
                                </a:solidFill>
                                <a:latin typeface="Cambria Math" panose="02040503050406030204" pitchFamily="18" charset="0"/>
                              </a:rPr>
                              <m:t>𝐵</m:t>
                            </m:r>
                          </m:sub>
                        </m:sSub>
                      </m:e>
                    </m:d>
                  </m:oMath>
                </a14:m>
                <a:endParaRPr lang="en-US" sz="2400" dirty="0">
                  <a:solidFill>
                    <a:schemeClr val="tx1"/>
                  </a:solidFill>
                </a:endParaRPr>
              </a:p>
              <a:p>
                <a:pPr lvl="0">
                  <a:defRPr/>
                </a:pPr>
                <a:r>
                  <a:rPr lang="en-US" sz="2400" dirty="0">
                    <a:solidFill>
                      <a:schemeClr val="tx1"/>
                    </a:solidFill>
                  </a:rPr>
                  <a:t> </a:t>
                </a:r>
                <a14:m>
                  <m:oMath xmlns:m="http://schemas.openxmlformats.org/officeDocument/2006/math">
                    <m:r>
                      <a:rPr lang="en-US" sz="2400" b="0" i="0" smtClean="0">
                        <a:solidFill>
                          <a:schemeClr val="tx1"/>
                        </a:solidFill>
                        <a:latin typeface="Cambria Math" panose="02040503050406030204" pitchFamily="18" charset="0"/>
                      </a:rPr>
                      <m:t>   </m:t>
                    </m:r>
                    <m:sSub>
                      <m:sSubPr>
                        <m:ctrlPr>
                          <a:rPr lang="en-US" sz="2400" i="1" smtClean="0">
                            <a:solidFill>
                              <a:schemeClr val="tx1"/>
                            </a:solidFill>
                            <a:latin typeface="Cambria Math" panose="02040503050406030204" pitchFamily="18" charset="0"/>
                          </a:rPr>
                        </m:ctrlPr>
                      </m:sSubPr>
                      <m:e>
                        <m:sSub>
                          <m:sSubPr>
                            <m:ctrlPr>
                              <a:rPr lang="en-US" sz="2400" i="1">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1      </m:t>
                            </m:r>
                            <m:r>
                              <a:rPr lang="en-US" sz="2400" b="0" i="1" smtClean="0">
                                <a:solidFill>
                                  <a:schemeClr val="tx1"/>
                                </a:solidFill>
                                <a:latin typeface="Cambria Math" panose="02040503050406030204" pitchFamily="18" charset="0"/>
                              </a:rPr>
                              <m:t>𝑖𝑓</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𝑎𝑛𝑠</m:t>
                            </m:r>
                          </m:e>
                          <m:sub>
                            <m:r>
                              <a:rPr lang="en-US" sz="2400" i="1">
                                <a:solidFill>
                                  <a:schemeClr val="tx1"/>
                                </a:solidFill>
                                <a:latin typeface="Cambria Math" panose="02040503050406030204" pitchFamily="18" charset="0"/>
                              </a:rPr>
                              <m:t>𝐵</m:t>
                            </m:r>
                          </m:sub>
                        </m:sSub>
                        <m:r>
                          <a:rPr lang="en-US" sz="2400" i="1">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𝐶</m:t>
                        </m:r>
                      </m:e>
                      <m:sub>
                        <m:r>
                          <a:rPr lang="en-US" sz="2400" i="1">
                            <a:solidFill>
                              <a:schemeClr val="tx1"/>
                            </a:solidFill>
                            <a:latin typeface="Cambria Math" panose="02040503050406030204" pitchFamily="18" charset="0"/>
                          </a:rPr>
                          <m:t>𝑘</m:t>
                        </m:r>
                      </m:sub>
                    </m:sSub>
                    <m:r>
                      <a:rPr lang="en-US" sz="2400" i="1">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𝑥</m:t>
                        </m:r>
                      </m:e>
                      <m:sub>
                        <m:r>
                          <a:rPr lang="en-US" sz="2400" i="1">
                            <a:solidFill>
                              <a:schemeClr val="tx1"/>
                            </a:solidFill>
                            <a:latin typeface="Cambria Math" panose="02040503050406030204" pitchFamily="18" charset="0"/>
                          </a:rPr>
                          <m:t>𝐵</m:t>
                        </m:r>
                      </m:sub>
                    </m:sSub>
                    <m:r>
                      <a:rPr lang="en-US" sz="2400" i="1">
                        <a:solidFill>
                          <a:schemeClr val="tx1"/>
                        </a:solidFill>
                        <a:latin typeface="Cambria Math" panose="02040503050406030204" pitchFamily="18" charset="0"/>
                      </a:rPr>
                      <m:t>)</m:t>
                    </m:r>
                  </m:oMath>
                </a14:m>
                <a:endParaRPr lang="en-IL" sz="2400" dirty="0">
                  <a:solidFill>
                    <a:schemeClr val="tx1"/>
                  </a:solidFill>
                </a:endParaRPr>
              </a:p>
            </p:txBody>
          </p:sp>
        </mc:Choice>
        <mc:Fallback xmlns="">
          <p:sp>
            <p:nvSpPr>
              <p:cNvPr id="6" name="Rounded Rectangle 5">
                <a:extLst>
                  <a:ext uri="{FF2B5EF4-FFF2-40B4-BE49-F238E27FC236}">
                    <a16:creationId xmlns:a16="http://schemas.microsoft.com/office/drawing/2014/main" id="{B93C608A-48EA-6563-824F-9C6D23113637}"/>
                  </a:ext>
                </a:extLst>
              </p:cNvPr>
              <p:cNvSpPr>
                <a:spLocks noRot="1" noChangeAspect="1" noMove="1" noResize="1" noEditPoints="1" noAdjustHandles="1" noChangeArrowheads="1" noChangeShapeType="1" noTextEdit="1"/>
              </p:cNvSpPr>
              <p:nvPr/>
            </p:nvSpPr>
            <p:spPr>
              <a:xfrm>
                <a:off x="7921495" y="1237934"/>
                <a:ext cx="3490264" cy="1950168"/>
              </a:xfrm>
              <a:prstGeom prst="roundRect">
                <a:avLst/>
              </a:prstGeom>
              <a:blipFill>
                <a:blip r:embed="rId3"/>
                <a:stretch>
                  <a:fillRect t="-3185" b="-4459"/>
                </a:stretch>
              </a:blipFill>
            </p:spPr>
            <p:txBody>
              <a:bodyPr/>
              <a:lstStyle/>
              <a:p>
                <a:r>
                  <a:rPr lang="en-IL">
                    <a:noFill/>
                  </a:rPr>
                  <a:t> </a:t>
                </a:r>
              </a:p>
            </p:txBody>
          </p:sp>
        </mc:Fallback>
      </mc:AlternateContent>
      <p:sp>
        <p:nvSpPr>
          <p:cNvPr id="7" name="Rectangle 6">
            <a:extLst>
              <a:ext uri="{FF2B5EF4-FFF2-40B4-BE49-F238E27FC236}">
                <a16:creationId xmlns:a16="http://schemas.microsoft.com/office/drawing/2014/main" id="{D709276D-E9C2-5A86-C662-D8AC8CBF9D11}"/>
              </a:ext>
            </a:extLst>
          </p:cNvPr>
          <p:cNvSpPr/>
          <p:nvPr/>
        </p:nvSpPr>
        <p:spPr>
          <a:xfrm>
            <a:off x="144379" y="2787988"/>
            <a:ext cx="1771651" cy="2252571"/>
          </a:xfrm>
          <a:prstGeom prst="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400" dirty="0"/>
              <a:t>UPO</a:t>
            </a:r>
          </a:p>
          <a:p>
            <a:pPr algn="ctr"/>
            <a:r>
              <a:rPr lang="en-IL" sz="2400" dirty="0"/>
              <a:t>Challenger</a:t>
            </a:r>
          </a:p>
        </p:txBody>
      </p:sp>
      <p:sp>
        <p:nvSpPr>
          <p:cNvPr id="10" name="Right Arrow 9">
            <a:extLst>
              <a:ext uri="{FF2B5EF4-FFF2-40B4-BE49-F238E27FC236}">
                <a16:creationId xmlns:a16="http://schemas.microsoft.com/office/drawing/2014/main" id="{9EF28150-0328-28E9-49B7-740AD64AB5E7}"/>
              </a:ext>
            </a:extLst>
          </p:cNvPr>
          <p:cNvSpPr/>
          <p:nvPr/>
        </p:nvSpPr>
        <p:spPr>
          <a:xfrm>
            <a:off x="1921691" y="3941216"/>
            <a:ext cx="1388162" cy="23942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7E436A2-3A71-2F52-C4A0-5B1DF161309F}"/>
                  </a:ext>
                </a:extLst>
              </p:cNvPr>
              <p:cNvSpPr txBox="1"/>
              <p:nvPr/>
            </p:nvSpPr>
            <p:spPr>
              <a:xfrm>
                <a:off x="1423906" y="3510330"/>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𝜌</m:t>
                      </m:r>
                      <m:r>
                        <a:rPr lang="en-US" sz="2800" b="0" i="1" dirty="0" smtClean="0">
                          <a:latin typeface="Cambria Math" panose="02040503050406030204" pitchFamily="18" charset="0"/>
                          <a:ea typeface="+mn-lt"/>
                          <a:cs typeface="+mn-lt"/>
                        </a:rPr>
                        <m:t>⟩</m:t>
                      </m:r>
                    </m:oMath>
                  </m:oMathPara>
                </a14:m>
                <a:endParaRPr lang="en-IL" sz="2800" dirty="0"/>
              </a:p>
            </p:txBody>
          </p:sp>
        </mc:Choice>
        <mc:Fallback xmlns="">
          <p:sp>
            <p:nvSpPr>
              <p:cNvPr id="11" name="TextBox 10">
                <a:extLst>
                  <a:ext uri="{FF2B5EF4-FFF2-40B4-BE49-F238E27FC236}">
                    <a16:creationId xmlns:a16="http://schemas.microsoft.com/office/drawing/2014/main" id="{B7E436A2-3A71-2F52-C4A0-5B1DF161309F}"/>
                  </a:ext>
                </a:extLst>
              </p:cNvPr>
              <p:cNvSpPr txBox="1">
                <a:spLocks noRot="1" noChangeAspect="1" noMove="1" noResize="1" noEditPoints="1" noAdjustHandles="1" noChangeArrowheads="1" noChangeShapeType="1" noTextEdit="1"/>
              </p:cNvSpPr>
              <p:nvPr/>
            </p:nvSpPr>
            <p:spPr>
              <a:xfrm>
                <a:off x="1423906" y="3510330"/>
                <a:ext cx="1771651" cy="430887"/>
              </a:xfrm>
              <a:prstGeom prst="rect">
                <a:avLst/>
              </a:prstGeom>
              <a:blipFill>
                <a:blip r:embed="rId4"/>
                <a:stretch>
                  <a:fillRect t="-2857" b="-31429"/>
                </a:stretch>
              </a:blipFill>
            </p:spPr>
            <p:txBody>
              <a:bodyPr/>
              <a:lstStyle/>
              <a:p>
                <a:r>
                  <a:rPr lang="en-IL">
                    <a:noFill/>
                  </a:rPr>
                  <a:t> </a:t>
                </a:r>
              </a:p>
            </p:txBody>
          </p:sp>
        </mc:Fallback>
      </mc:AlternateContent>
      <p:sp>
        <p:nvSpPr>
          <p:cNvPr id="12" name="Right Arrow 11">
            <a:extLst>
              <a:ext uri="{FF2B5EF4-FFF2-40B4-BE49-F238E27FC236}">
                <a16:creationId xmlns:a16="http://schemas.microsoft.com/office/drawing/2014/main" id="{AB0E2886-B4C3-85B7-984B-8108162324C8}"/>
              </a:ext>
            </a:extLst>
          </p:cNvPr>
          <p:cNvSpPr/>
          <p:nvPr/>
        </p:nvSpPr>
        <p:spPr>
          <a:xfrm rot="10800000">
            <a:off x="1933507" y="3313228"/>
            <a:ext cx="1331068" cy="2394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solidFill>
                <a:srgbClr val="FF0000"/>
              </a:solidFill>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897F35A-B679-1C5F-531D-3BFDF5A62606}"/>
                  </a:ext>
                </a:extLst>
              </p:cNvPr>
              <p:cNvSpPr txBox="1"/>
              <p:nvPr/>
            </p:nvSpPr>
            <p:spPr>
              <a:xfrm>
                <a:off x="1420157" y="2858356"/>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𝑘</m:t>
                      </m:r>
                    </m:oMath>
                  </m:oMathPara>
                </a14:m>
                <a:endParaRPr lang="en-IL" sz="2800" dirty="0">
                  <a:solidFill>
                    <a:srgbClr val="7030A0"/>
                  </a:solidFill>
                </a:endParaRPr>
              </a:p>
            </p:txBody>
          </p:sp>
        </mc:Choice>
        <mc:Fallback xmlns="">
          <p:sp>
            <p:nvSpPr>
              <p:cNvPr id="13" name="TextBox 12">
                <a:extLst>
                  <a:ext uri="{FF2B5EF4-FFF2-40B4-BE49-F238E27FC236}">
                    <a16:creationId xmlns:a16="http://schemas.microsoft.com/office/drawing/2014/main" id="{0897F35A-B679-1C5F-531D-3BFDF5A62606}"/>
                  </a:ext>
                </a:extLst>
              </p:cNvPr>
              <p:cNvSpPr txBox="1">
                <a:spLocks noRot="1" noChangeAspect="1" noMove="1" noResize="1" noEditPoints="1" noAdjustHandles="1" noChangeArrowheads="1" noChangeShapeType="1" noTextEdit="1"/>
              </p:cNvSpPr>
              <p:nvPr/>
            </p:nvSpPr>
            <p:spPr>
              <a:xfrm>
                <a:off x="1420157" y="2858356"/>
                <a:ext cx="1771651" cy="430887"/>
              </a:xfrm>
              <a:prstGeom prst="rect">
                <a:avLst/>
              </a:prstGeom>
              <a:blipFill>
                <a:blip r:embed="rId5"/>
                <a:stretch>
                  <a:fillRect b="-5714"/>
                </a:stretch>
              </a:blipFill>
            </p:spPr>
            <p:txBody>
              <a:bodyPr/>
              <a:lstStyle/>
              <a:p>
                <a:r>
                  <a:rPr lang="en-IL">
                    <a:noFill/>
                  </a:rPr>
                  <a:t> </a:t>
                </a:r>
              </a:p>
            </p:txBody>
          </p:sp>
        </mc:Fallback>
      </mc:AlternateContent>
      <p:sp>
        <p:nvSpPr>
          <p:cNvPr id="15" name="Right Arrow 14">
            <a:extLst>
              <a:ext uri="{FF2B5EF4-FFF2-40B4-BE49-F238E27FC236}">
                <a16:creationId xmlns:a16="http://schemas.microsoft.com/office/drawing/2014/main" id="{BA3A85CC-1E37-70F9-86AE-6633986CF0D7}"/>
              </a:ext>
            </a:extLst>
          </p:cNvPr>
          <p:cNvSpPr/>
          <p:nvPr/>
        </p:nvSpPr>
        <p:spPr>
          <a:xfrm rot="19848982">
            <a:off x="6543668" y="2923750"/>
            <a:ext cx="1441054" cy="191633"/>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CF925AA-D8B1-2916-B0B6-A5E7F17093BE}"/>
                  </a:ext>
                </a:extLst>
              </p:cNvPr>
              <p:cNvSpPr txBox="1"/>
              <p:nvPr/>
            </p:nvSpPr>
            <p:spPr>
              <a:xfrm rot="19905806">
                <a:off x="6253300" y="2504174"/>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𝑘</m:t>
                          </m:r>
                          <m:r>
                            <a:rPr lang="en-US" sz="2800" b="0" i="1" smtClean="0">
                              <a:latin typeface="Cambria Math" panose="02040503050406030204" pitchFamily="18" charset="0"/>
                            </a:rPr>
                            <m:t>,</m:t>
                          </m:r>
                          <m:r>
                            <a:rPr lang="en-US" sz="2800" b="0" i="1" smtClean="0">
                              <a:latin typeface="Cambria Math" panose="02040503050406030204" pitchFamily="18" charset="0"/>
                            </a:rPr>
                            <m:t>𝜎</m:t>
                          </m:r>
                        </m:e>
                        <m:sub>
                          <m:r>
                            <a:rPr lang="en-US" sz="2800" b="0" i="1" smtClean="0">
                              <a:latin typeface="Cambria Math" panose="02040503050406030204" pitchFamily="18" charset="0"/>
                            </a:rPr>
                            <m:t>𝐵</m:t>
                          </m:r>
                        </m:sub>
                      </m:sSub>
                    </m:oMath>
                  </m:oMathPara>
                </a14:m>
                <a:endParaRPr lang="en-IL" sz="2800" dirty="0"/>
              </a:p>
            </p:txBody>
          </p:sp>
        </mc:Choice>
        <mc:Fallback xmlns="">
          <p:sp>
            <p:nvSpPr>
              <p:cNvPr id="16" name="TextBox 15">
                <a:extLst>
                  <a:ext uri="{FF2B5EF4-FFF2-40B4-BE49-F238E27FC236}">
                    <a16:creationId xmlns:a16="http://schemas.microsoft.com/office/drawing/2014/main" id="{3CF925AA-D8B1-2916-B0B6-A5E7F17093BE}"/>
                  </a:ext>
                </a:extLst>
              </p:cNvPr>
              <p:cNvSpPr txBox="1">
                <a:spLocks noRot="1" noChangeAspect="1" noMove="1" noResize="1" noEditPoints="1" noAdjustHandles="1" noChangeArrowheads="1" noChangeShapeType="1" noTextEdit="1"/>
              </p:cNvSpPr>
              <p:nvPr/>
            </p:nvSpPr>
            <p:spPr>
              <a:xfrm rot="19905806">
                <a:off x="6253300" y="2504174"/>
                <a:ext cx="1771651" cy="430887"/>
              </a:xfrm>
              <a:prstGeom prst="rect">
                <a:avLst/>
              </a:prstGeom>
              <a:blipFill>
                <a:blip r:embed="rId6"/>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740A972-39DD-B511-4D47-D12BC3B816FF}"/>
                  </a:ext>
                </a:extLst>
              </p:cNvPr>
              <p:cNvSpPr txBox="1"/>
              <p:nvPr/>
            </p:nvSpPr>
            <p:spPr>
              <a:xfrm rot="1227391">
                <a:off x="6399645" y="3958141"/>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𝑘</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𝜎</m:t>
                          </m:r>
                        </m:e>
                        <m:sub>
                          <m:r>
                            <m:rPr>
                              <m:sty m:val="p"/>
                            </m:rPr>
                            <a:rPr lang="en-US" sz="2800" b="0" i="0" smtClean="0">
                              <a:latin typeface="Cambria Math" panose="02040503050406030204" pitchFamily="18" charset="0"/>
                            </a:rPr>
                            <m:t>C</m:t>
                          </m:r>
                        </m:sub>
                      </m:sSub>
                    </m:oMath>
                  </m:oMathPara>
                </a14:m>
                <a:endParaRPr lang="en-IL" sz="2800" dirty="0"/>
              </a:p>
            </p:txBody>
          </p:sp>
        </mc:Choice>
        <mc:Fallback xmlns="">
          <p:sp>
            <p:nvSpPr>
              <p:cNvPr id="17" name="TextBox 16">
                <a:extLst>
                  <a:ext uri="{FF2B5EF4-FFF2-40B4-BE49-F238E27FC236}">
                    <a16:creationId xmlns:a16="http://schemas.microsoft.com/office/drawing/2014/main" id="{4740A972-39DD-B511-4D47-D12BC3B816FF}"/>
                  </a:ext>
                </a:extLst>
              </p:cNvPr>
              <p:cNvSpPr txBox="1">
                <a:spLocks noRot="1" noChangeAspect="1" noMove="1" noResize="1" noEditPoints="1" noAdjustHandles="1" noChangeArrowheads="1" noChangeShapeType="1" noTextEdit="1"/>
              </p:cNvSpPr>
              <p:nvPr/>
            </p:nvSpPr>
            <p:spPr>
              <a:xfrm rot="1227391">
                <a:off x="6399645" y="3958141"/>
                <a:ext cx="1771651" cy="430887"/>
              </a:xfrm>
              <a:prstGeom prst="rect">
                <a:avLst/>
              </a:prstGeom>
              <a:blipFill>
                <a:blip r:embed="rId7"/>
                <a:stretch>
                  <a:fillRect/>
                </a:stretch>
              </a:blipFill>
            </p:spPr>
            <p:txBody>
              <a:bodyPr/>
              <a:lstStyle/>
              <a:p>
                <a:r>
                  <a:rPr lang="en-IL">
                    <a:noFill/>
                  </a:rPr>
                  <a:t> </a:t>
                </a:r>
              </a:p>
            </p:txBody>
          </p:sp>
        </mc:Fallback>
      </mc:AlternateContent>
      <p:sp>
        <p:nvSpPr>
          <p:cNvPr id="2" name="Right Arrow 1">
            <a:extLst>
              <a:ext uri="{FF2B5EF4-FFF2-40B4-BE49-F238E27FC236}">
                <a16:creationId xmlns:a16="http://schemas.microsoft.com/office/drawing/2014/main" id="{5F28EBA4-10D1-CC28-89CE-0F80CE152DD2}"/>
              </a:ext>
            </a:extLst>
          </p:cNvPr>
          <p:cNvSpPr/>
          <p:nvPr/>
        </p:nvSpPr>
        <p:spPr>
          <a:xfrm rot="1866867">
            <a:off x="6578112" y="4439677"/>
            <a:ext cx="1441054" cy="191633"/>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 name="Right Arrow 2">
            <a:extLst>
              <a:ext uri="{FF2B5EF4-FFF2-40B4-BE49-F238E27FC236}">
                <a16:creationId xmlns:a16="http://schemas.microsoft.com/office/drawing/2014/main" id="{9689F676-16E4-5315-23C6-1B9B3C4220B2}"/>
              </a:ext>
            </a:extLst>
          </p:cNvPr>
          <p:cNvSpPr/>
          <p:nvPr/>
        </p:nvSpPr>
        <p:spPr>
          <a:xfrm rot="10800000">
            <a:off x="11396329" y="2584575"/>
            <a:ext cx="723920" cy="30063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dirty="0">
              <a:solidFill>
                <a:srgbClr val="FF0000"/>
              </a:solidFil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D644CBE-EA84-29F3-6916-4140E933F59B}"/>
                  </a:ext>
                </a:extLst>
              </p:cNvPr>
              <p:cNvSpPr txBox="1"/>
              <p:nvPr/>
            </p:nvSpPr>
            <p:spPr>
              <a:xfrm>
                <a:off x="10814032" y="2062573"/>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𝑥</m:t>
                          </m:r>
                        </m:e>
                        <m:sub>
                          <m:r>
                            <a:rPr lang="en-US" sz="2800" b="0" i="1" smtClean="0">
                              <a:solidFill>
                                <a:schemeClr val="tx1"/>
                              </a:solidFill>
                              <a:latin typeface="Cambria Math" panose="02040503050406030204" pitchFamily="18" charset="0"/>
                            </a:rPr>
                            <m:t>𝐵</m:t>
                          </m:r>
                        </m:sub>
                      </m:sSub>
                    </m:oMath>
                  </m:oMathPara>
                </a14:m>
                <a:endParaRPr lang="en-IL" sz="2800" dirty="0">
                  <a:solidFill>
                    <a:srgbClr val="7030A0"/>
                  </a:solidFill>
                </a:endParaRPr>
              </a:p>
            </p:txBody>
          </p:sp>
        </mc:Choice>
        <mc:Fallback xmlns="">
          <p:sp>
            <p:nvSpPr>
              <p:cNvPr id="9" name="TextBox 8">
                <a:extLst>
                  <a:ext uri="{FF2B5EF4-FFF2-40B4-BE49-F238E27FC236}">
                    <a16:creationId xmlns:a16="http://schemas.microsoft.com/office/drawing/2014/main" id="{AD644CBE-EA84-29F3-6916-4140E933F59B}"/>
                  </a:ext>
                </a:extLst>
              </p:cNvPr>
              <p:cNvSpPr txBox="1">
                <a:spLocks noRot="1" noChangeAspect="1" noMove="1" noResize="1" noEditPoints="1" noAdjustHandles="1" noChangeArrowheads="1" noChangeShapeType="1" noTextEdit="1"/>
              </p:cNvSpPr>
              <p:nvPr/>
            </p:nvSpPr>
            <p:spPr>
              <a:xfrm>
                <a:off x="10814032" y="2062573"/>
                <a:ext cx="1771651" cy="430887"/>
              </a:xfrm>
              <a:prstGeom prst="rect">
                <a:avLst/>
              </a:prstGeom>
              <a:blipFill>
                <a:blip r:embed="rId8"/>
                <a:stretch>
                  <a:fillRect b="-11429"/>
                </a:stretch>
              </a:blipFill>
            </p:spPr>
            <p:txBody>
              <a:bodyPr/>
              <a:lstStyle/>
              <a:p>
                <a:r>
                  <a:rPr lang="en-IL">
                    <a:noFill/>
                  </a:rPr>
                  <a:t> </a:t>
                </a:r>
              </a:p>
            </p:txBody>
          </p:sp>
        </mc:Fallback>
      </mc:AlternateContent>
      <p:sp>
        <p:nvSpPr>
          <p:cNvPr id="22" name="Rectangle 21">
            <a:extLst>
              <a:ext uri="{FF2B5EF4-FFF2-40B4-BE49-F238E27FC236}">
                <a16:creationId xmlns:a16="http://schemas.microsoft.com/office/drawing/2014/main" id="{1A9F43FF-6233-796E-38C3-99CB5B2644F6}"/>
              </a:ext>
            </a:extLst>
          </p:cNvPr>
          <p:cNvSpPr/>
          <p:nvPr/>
        </p:nvSpPr>
        <p:spPr>
          <a:xfrm>
            <a:off x="10815995" y="3417723"/>
            <a:ext cx="1383093" cy="972724"/>
          </a:xfrm>
          <a:prstGeom prst="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000" dirty="0"/>
              <a:t>UPO</a:t>
            </a:r>
          </a:p>
          <a:p>
            <a:pPr algn="ctr"/>
            <a:r>
              <a:rPr lang="en-IL" sz="2000" dirty="0"/>
              <a:t>Challenger</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EAEB5B9-EBFA-FB42-BC1D-3C131B8E93B7}"/>
                  </a:ext>
                </a:extLst>
              </p:cNvPr>
              <p:cNvSpPr txBox="1"/>
              <p:nvPr/>
            </p:nvSpPr>
            <p:spPr>
              <a:xfrm>
                <a:off x="9089201" y="3709539"/>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𝑥</m:t>
                          </m:r>
                        </m:e>
                        <m:sub>
                          <m:r>
                            <a:rPr lang="en-US" sz="2800" b="0" i="1" smtClean="0">
                              <a:solidFill>
                                <a:schemeClr val="tx1"/>
                              </a:solidFill>
                              <a:latin typeface="Cambria Math" panose="02040503050406030204" pitchFamily="18" charset="0"/>
                            </a:rPr>
                            <m:t>𝐵</m:t>
                          </m:r>
                        </m:sub>
                      </m:sSub>
                      <m:r>
                        <a:rPr lang="en-US" sz="2800" b="0" i="1" smtClean="0">
                          <a:solidFill>
                            <a:schemeClr val="tx1"/>
                          </a:solidFill>
                          <a:latin typeface="Cambria Math" panose="02040503050406030204" pitchFamily="18" charset="0"/>
                        </a:rPr>
                        <m:t>,</m:t>
                      </m:r>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𝑥</m:t>
                          </m:r>
                        </m:e>
                        <m:sub>
                          <m:r>
                            <a:rPr lang="en-US" sz="2800" b="0" i="1" smtClean="0">
                              <a:solidFill>
                                <a:schemeClr val="tx1"/>
                              </a:solidFill>
                              <a:latin typeface="Cambria Math" panose="02040503050406030204" pitchFamily="18" charset="0"/>
                            </a:rPr>
                            <m:t>𝐶</m:t>
                          </m:r>
                        </m:sub>
                      </m:sSub>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𝐷</m:t>
                      </m:r>
                    </m:oMath>
                  </m:oMathPara>
                </a14:m>
                <a:endParaRPr lang="en-IL" sz="2800" dirty="0">
                  <a:solidFill>
                    <a:srgbClr val="7030A0"/>
                  </a:solidFill>
                </a:endParaRPr>
              </a:p>
            </p:txBody>
          </p:sp>
        </mc:Choice>
        <mc:Fallback xmlns="">
          <p:sp>
            <p:nvSpPr>
              <p:cNvPr id="23" name="TextBox 22">
                <a:extLst>
                  <a:ext uri="{FF2B5EF4-FFF2-40B4-BE49-F238E27FC236}">
                    <a16:creationId xmlns:a16="http://schemas.microsoft.com/office/drawing/2014/main" id="{3EAEB5B9-EBFA-FB42-BC1D-3C131B8E93B7}"/>
                  </a:ext>
                </a:extLst>
              </p:cNvPr>
              <p:cNvSpPr txBox="1">
                <a:spLocks noRot="1" noChangeAspect="1" noMove="1" noResize="1" noEditPoints="1" noAdjustHandles="1" noChangeArrowheads="1" noChangeShapeType="1" noTextEdit="1"/>
              </p:cNvSpPr>
              <p:nvPr/>
            </p:nvSpPr>
            <p:spPr>
              <a:xfrm>
                <a:off x="9089201" y="3709539"/>
                <a:ext cx="1771651" cy="430887"/>
              </a:xfrm>
              <a:prstGeom prst="rect">
                <a:avLst/>
              </a:prstGeom>
              <a:blipFill>
                <a:blip r:embed="rId9"/>
                <a:stretch>
                  <a:fillRect l="-709" r="-2128" b="-20588"/>
                </a:stretch>
              </a:blipFill>
            </p:spPr>
            <p:txBody>
              <a:bodyPr/>
              <a:lstStyle/>
              <a:p>
                <a:r>
                  <a:rPr lang="en-IL">
                    <a:noFill/>
                  </a:rPr>
                  <a:t> </a:t>
                </a:r>
              </a:p>
            </p:txBody>
          </p:sp>
        </mc:Fallback>
      </mc:AlternateContent>
      <p:sp>
        <p:nvSpPr>
          <p:cNvPr id="26" name="Right Arrow 25">
            <a:extLst>
              <a:ext uri="{FF2B5EF4-FFF2-40B4-BE49-F238E27FC236}">
                <a16:creationId xmlns:a16="http://schemas.microsoft.com/office/drawing/2014/main" id="{117D5F21-E9F5-20F6-5833-81930641D645}"/>
              </a:ext>
            </a:extLst>
          </p:cNvPr>
          <p:cNvSpPr/>
          <p:nvPr/>
        </p:nvSpPr>
        <p:spPr>
          <a:xfrm rot="10800000">
            <a:off x="11423653" y="5713676"/>
            <a:ext cx="723920" cy="30063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dirty="0">
              <a:solidFill>
                <a:srgbClr val="FF0000"/>
              </a:solidFill>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337CFFF5-C39C-AC44-D4CE-1C3A47ECE534}"/>
                  </a:ext>
                </a:extLst>
              </p:cNvPr>
              <p:cNvSpPr txBox="1"/>
              <p:nvPr/>
            </p:nvSpPr>
            <p:spPr>
              <a:xfrm>
                <a:off x="10810876" y="5191674"/>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𝑥</m:t>
                          </m:r>
                        </m:e>
                        <m:sub>
                          <m:r>
                            <a:rPr lang="en-US" sz="2800" b="0" i="1" smtClean="0">
                              <a:solidFill>
                                <a:schemeClr val="tx1"/>
                              </a:solidFill>
                              <a:latin typeface="Cambria Math" panose="02040503050406030204" pitchFamily="18" charset="0"/>
                            </a:rPr>
                            <m:t>𝐶</m:t>
                          </m:r>
                        </m:sub>
                      </m:sSub>
                    </m:oMath>
                  </m:oMathPara>
                </a14:m>
                <a:endParaRPr lang="en-IL" sz="2800" dirty="0">
                  <a:solidFill>
                    <a:srgbClr val="7030A0"/>
                  </a:solidFill>
                </a:endParaRPr>
              </a:p>
            </p:txBody>
          </p:sp>
        </mc:Choice>
        <mc:Fallback xmlns="">
          <p:sp>
            <p:nvSpPr>
              <p:cNvPr id="27" name="TextBox 26">
                <a:extLst>
                  <a:ext uri="{FF2B5EF4-FFF2-40B4-BE49-F238E27FC236}">
                    <a16:creationId xmlns:a16="http://schemas.microsoft.com/office/drawing/2014/main" id="{337CFFF5-C39C-AC44-D4CE-1C3A47ECE534}"/>
                  </a:ext>
                </a:extLst>
              </p:cNvPr>
              <p:cNvSpPr txBox="1">
                <a:spLocks noRot="1" noChangeAspect="1" noMove="1" noResize="1" noEditPoints="1" noAdjustHandles="1" noChangeArrowheads="1" noChangeShapeType="1" noTextEdit="1"/>
              </p:cNvSpPr>
              <p:nvPr/>
            </p:nvSpPr>
            <p:spPr>
              <a:xfrm>
                <a:off x="10810876" y="5191674"/>
                <a:ext cx="1771651" cy="430887"/>
              </a:xfrm>
              <a:prstGeom prst="rect">
                <a:avLst/>
              </a:prstGeom>
              <a:blipFill>
                <a:blip r:embed="rId10"/>
                <a:stretch>
                  <a:fillRect b="-17143"/>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8" name="Rounded Rectangle 27">
                <a:extLst>
                  <a:ext uri="{FF2B5EF4-FFF2-40B4-BE49-F238E27FC236}">
                    <a16:creationId xmlns:a16="http://schemas.microsoft.com/office/drawing/2014/main" id="{FB7668BD-BE15-84AF-A40F-019C26D83430}"/>
                  </a:ext>
                </a:extLst>
              </p:cNvPr>
              <p:cNvSpPr/>
              <p:nvPr/>
            </p:nvSpPr>
            <p:spPr>
              <a:xfrm>
                <a:off x="7939981" y="4724771"/>
                <a:ext cx="3490264" cy="195016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IL" sz="2800" u="sng" dirty="0">
                  <a:solidFill>
                    <a:schemeClr val="tx1"/>
                  </a:solidFill>
                  <a:latin typeface="Aptos" panose="021100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IL" sz="2800" u="sng" dirty="0">
                    <a:solidFill>
                      <a:schemeClr val="tx1"/>
                    </a:solidFill>
                    <a:latin typeface="Aptos" panose="02110004020202020204"/>
                  </a:rPr>
                  <a:t>C</a:t>
                </a:r>
                <a:r>
                  <a:rPr kumimoji="0" lang="en-IL" sz="2800" b="0" i="0" u="sng" strike="noStrike" kern="1200" cap="none" spc="0" normalizeH="0" baseline="0" noProof="0" dirty="0">
                    <a:ln>
                      <a:noFill/>
                    </a:ln>
                    <a:solidFill>
                      <a:schemeClr val="tx1"/>
                    </a:solidFill>
                    <a:effectLst/>
                    <a:uLnTx/>
                    <a:uFillTx/>
                    <a:latin typeface="Aptos" panose="02110004020202020204"/>
                  </a:rPr>
                  <a:t>’</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dirty="0">
                    <a:solidFill>
                      <a:schemeClr val="tx1"/>
                    </a:solidFill>
                  </a:rPr>
                  <a:t>Runs </a:t>
                </a:r>
                <a14:m>
                  <m:oMath xmlns:m="http://schemas.openxmlformats.org/officeDocument/2006/math">
                    <m:sSub>
                      <m:sSubPr>
                        <m:ctrlPr>
                          <a:rPr lang="en-US" sz="2400" b="0" i="1" dirty="0" smtClean="0">
                            <a:solidFill>
                              <a:schemeClr val="tx1"/>
                            </a:solidFill>
                            <a:latin typeface="Cambria Math" panose="02040503050406030204" pitchFamily="18" charset="0"/>
                          </a:rPr>
                        </m:ctrlPr>
                      </m:sSubPr>
                      <m:e>
                        <m:r>
                          <a:rPr lang="en-US" sz="2400" b="0" i="1" dirty="0" smtClean="0">
                            <a:solidFill>
                              <a:schemeClr val="tx1"/>
                            </a:solidFill>
                            <a:latin typeface="Cambria Math" panose="02040503050406030204" pitchFamily="18" charset="0"/>
                          </a:rPr>
                          <m:t>𝑎𝑛𝑠</m:t>
                        </m:r>
                      </m:e>
                      <m:sub>
                        <m:r>
                          <a:rPr lang="en-US" sz="2400" b="0" i="1" dirty="0" smtClean="0">
                            <a:solidFill>
                              <a:schemeClr val="tx1"/>
                            </a:solidFill>
                            <a:latin typeface="Cambria Math" panose="02040503050406030204" pitchFamily="18" charset="0"/>
                          </a:rPr>
                          <m:t>𝐶</m:t>
                        </m:r>
                      </m:sub>
                    </m:sSub>
                    <m:r>
                      <a:rPr lang="en-US" sz="2400" b="0" i="1" dirty="0" smtClean="0">
                        <a:solidFill>
                          <a:schemeClr val="tx1"/>
                        </a:solidFill>
                        <a:latin typeface="Cambria Math" panose="02040503050406030204" pitchFamily="18" charset="0"/>
                      </a:rPr>
                      <m:t>←</m:t>
                    </m:r>
                    <m:r>
                      <a:rPr lang="en-US" sz="2400" b="0" i="1" dirty="0" smtClean="0">
                        <a:solidFill>
                          <a:schemeClr val="tx1"/>
                        </a:solidFill>
                        <a:latin typeface="Cambria Math" panose="02040503050406030204" pitchFamily="18" charset="0"/>
                      </a:rPr>
                      <m:t>𝐶</m:t>
                    </m:r>
                    <m:r>
                      <a:rPr lang="en-US" sz="2400" b="0" i="1" dirty="0" smtClean="0">
                        <a:solidFill>
                          <a:schemeClr val="tx1"/>
                        </a:solidFill>
                        <a:latin typeface="Cambria Math" panose="02040503050406030204" pitchFamily="18" charset="0"/>
                      </a:rPr>
                      <m:t>(</m:t>
                    </m:r>
                    <m:sSub>
                      <m:sSubPr>
                        <m:ctrlPr>
                          <a:rPr lang="en-US" sz="2400" b="0" i="1" dirty="0" smtClean="0">
                            <a:solidFill>
                              <a:schemeClr val="tx1"/>
                            </a:solidFill>
                            <a:latin typeface="Cambria Math" panose="02040503050406030204" pitchFamily="18" charset="0"/>
                          </a:rPr>
                        </m:ctrlPr>
                      </m:sSubPr>
                      <m:e>
                        <m:r>
                          <a:rPr lang="en-US" sz="2400" b="0" i="1" dirty="0" smtClean="0">
                            <a:solidFill>
                              <a:schemeClr val="tx1"/>
                            </a:solidFill>
                            <a:latin typeface="Cambria Math" panose="02040503050406030204" pitchFamily="18" charset="0"/>
                          </a:rPr>
                          <m:t>𝑥</m:t>
                        </m:r>
                      </m:e>
                      <m:sub>
                        <m:r>
                          <a:rPr lang="en-US" sz="2400" b="0" i="1" dirty="0" smtClean="0">
                            <a:solidFill>
                              <a:schemeClr val="tx1"/>
                            </a:solidFill>
                            <a:latin typeface="Cambria Math" panose="02040503050406030204" pitchFamily="18" charset="0"/>
                          </a:rPr>
                          <m:t>𝐶</m:t>
                        </m:r>
                      </m:sub>
                    </m:sSub>
                    <m:r>
                      <a:rPr lang="en-US" sz="2400" b="0" i="1" dirty="0" smtClean="0">
                        <a:solidFill>
                          <a:schemeClr val="tx1"/>
                        </a:solidFill>
                        <a:latin typeface="Cambria Math" panose="02040503050406030204" pitchFamily="18" charset="0"/>
                      </a:rPr>
                      <m:t>)</m:t>
                    </m:r>
                  </m:oMath>
                </a14:m>
                <a:r>
                  <a:rPr lang="en-IL" sz="2400" dirty="0">
                    <a:solidFill>
                      <a:schemeClr val="tx1"/>
                    </a:solidFill>
                  </a:rPr>
                  <a:t>.</a:t>
                </a:r>
              </a:p>
              <a:p>
                <a:pPr marL="285750" lvl="0" indent="-285750">
                  <a:buFont typeface="Arial" panose="020B0604020202020204" pitchFamily="34" charset="0"/>
                  <a:buChar char="•"/>
                  <a:defRPr/>
                </a:pPr>
                <a:r>
                  <a:rPr lang="en-IL" sz="2400" dirty="0">
                    <a:solidFill>
                      <a:schemeClr val="tx1"/>
                    </a:solidFill>
                  </a:rPr>
                  <a:t>Outputs</a:t>
                </a:r>
                <a14:m>
                  <m:oMath xmlns:m="http://schemas.openxmlformats.org/officeDocument/2006/math">
                    <m:r>
                      <a:rPr lang="en-US" sz="2400" i="1" dirty="0">
                        <a:solidFill>
                          <a:schemeClr val="tx1"/>
                        </a:solidFill>
                        <a:latin typeface="Cambria Math" panose="02040503050406030204" pitchFamily="18" charset="0"/>
                      </a:rPr>
                      <m:t>0       </m:t>
                    </m:r>
                    <m:r>
                      <a:rPr lang="en-US" sz="2400" i="1" dirty="0">
                        <a:solidFill>
                          <a:schemeClr val="tx1"/>
                        </a:solidFill>
                        <a:latin typeface="Cambria Math" panose="02040503050406030204" pitchFamily="18" charset="0"/>
                      </a:rPr>
                      <m:t>𝑖𝑓</m:t>
                    </m:r>
                    <m:sSub>
                      <m:sSubPr>
                        <m:ctrlPr>
                          <a:rPr lang="en-US" sz="2400" i="1">
                            <a:solidFill>
                              <a:schemeClr val="tx1"/>
                            </a:solidFill>
                            <a:latin typeface="Cambria Math" panose="02040503050406030204" pitchFamily="18" charset="0"/>
                          </a:rPr>
                        </m:ctrlPr>
                      </m:sSubPr>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𝑎𝑛𝑠</m:t>
                            </m:r>
                          </m:e>
                          <m:sub>
                            <m:r>
                              <a:rPr lang="en-US" sz="2400" i="1">
                                <a:solidFill>
                                  <a:schemeClr val="tx1"/>
                                </a:solidFill>
                                <a:latin typeface="Cambria Math" panose="02040503050406030204" pitchFamily="18" charset="0"/>
                              </a:rPr>
                              <m:t>𝐵</m:t>
                            </m:r>
                          </m:sub>
                        </m:sSub>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𝐶</m:t>
                        </m:r>
                      </m:e>
                      <m:sub>
                        <m:r>
                          <a:rPr lang="en-US" sz="2400" i="1">
                            <a:solidFill>
                              <a:schemeClr val="tx1"/>
                            </a:solidFill>
                            <a:latin typeface="Cambria Math" panose="02040503050406030204" pitchFamily="18" charset="0"/>
                          </a:rPr>
                          <m:t>𝑘</m:t>
                        </m:r>
                      </m:sub>
                    </m:sSub>
                    <m:d>
                      <m:dPr>
                        <m:ctrlPr>
                          <a:rPr lang="en-US" sz="2400" i="1">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𝑥</m:t>
                            </m:r>
                          </m:e>
                          <m:sub>
                            <m:r>
                              <a:rPr lang="en-US" sz="2400" b="0" i="1" smtClean="0">
                                <a:solidFill>
                                  <a:schemeClr val="tx1"/>
                                </a:solidFill>
                                <a:latin typeface="Cambria Math" panose="02040503050406030204" pitchFamily="18" charset="0"/>
                              </a:rPr>
                              <m:t>𝐶</m:t>
                            </m:r>
                          </m:sub>
                        </m:sSub>
                      </m:e>
                    </m:d>
                  </m:oMath>
                </a14:m>
                <a:endParaRPr lang="en-US" sz="2400" dirty="0">
                  <a:solidFill>
                    <a:schemeClr val="tx1"/>
                  </a:solidFill>
                </a:endParaRPr>
              </a:p>
              <a:p>
                <a:pPr lvl="0">
                  <a:defRPr/>
                </a:pPr>
                <a:r>
                  <a:rPr lang="en-US" sz="2400" dirty="0">
                    <a:solidFill>
                      <a:schemeClr val="tx1"/>
                    </a:solidFill>
                  </a:rPr>
                  <a:t> </a:t>
                </a:r>
                <a14:m>
                  <m:oMath xmlns:m="http://schemas.openxmlformats.org/officeDocument/2006/math">
                    <m:r>
                      <a:rPr lang="en-US" sz="2400">
                        <a:solidFill>
                          <a:schemeClr val="tx1"/>
                        </a:solidFill>
                        <a:latin typeface="Cambria Math" panose="02040503050406030204" pitchFamily="18" charset="0"/>
                      </a:rPr>
                      <m:t>   </m:t>
                    </m:r>
                    <m:sSub>
                      <m:sSubPr>
                        <m:ctrlPr>
                          <a:rPr lang="en-US" sz="2400" i="1">
                            <a:solidFill>
                              <a:schemeClr val="tx1"/>
                            </a:solidFill>
                            <a:latin typeface="Cambria Math" panose="02040503050406030204" pitchFamily="18" charset="0"/>
                          </a:rPr>
                        </m:ctrlPr>
                      </m:sSubPr>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1      </m:t>
                            </m:r>
                            <m:r>
                              <a:rPr lang="en-US" sz="2400" i="1">
                                <a:solidFill>
                                  <a:schemeClr val="tx1"/>
                                </a:solidFill>
                                <a:latin typeface="Cambria Math" panose="02040503050406030204" pitchFamily="18" charset="0"/>
                              </a:rPr>
                              <m:t>𝑖𝑓</m:t>
                            </m:r>
                            <m:r>
                              <a:rPr lang="en-US" sz="2400" i="1">
                                <a:solidFill>
                                  <a:schemeClr val="tx1"/>
                                </a:solidFill>
                                <a:latin typeface="Cambria Math" panose="02040503050406030204" pitchFamily="18" charset="0"/>
                              </a:rPr>
                              <m:t> </m:t>
                            </m:r>
                            <m:r>
                              <a:rPr lang="en-US" sz="2400" i="1">
                                <a:solidFill>
                                  <a:schemeClr val="tx1"/>
                                </a:solidFill>
                                <a:latin typeface="Cambria Math" panose="02040503050406030204" pitchFamily="18" charset="0"/>
                              </a:rPr>
                              <m:t>𝑎𝑛𝑠</m:t>
                            </m:r>
                          </m:e>
                          <m:sub>
                            <m:r>
                              <a:rPr lang="en-US" sz="2400" i="1">
                                <a:solidFill>
                                  <a:schemeClr val="tx1"/>
                                </a:solidFill>
                                <a:latin typeface="Cambria Math" panose="02040503050406030204" pitchFamily="18" charset="0"/>
                              </a:rPr>
                              <m:t>𝐵</m:t>
                            </m:r>
                          </m:sub>
                        </m:sSub>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𝐶</m:t>
                        </m:r>
                      </m:e>
                      <m:sub>
                        <m:r>
                          <a:rPr lang="en-US" sz="2400" i="1">
                            <a:solidFill>
                              <a:schemeClr val="tx1"/>
                            </a:solidFill>
                            <a:latin typeface="Cambria Math" panose="02040503050406030204" pitchFamily="18" charset="0"/>
                          </a:rPr>
                          <m:t>𝑘</m:t>
                        </m:r>
                      </m:sub>
                    </m:sSub>
                    <m:r>
                      <a:rPr lang="en-US" sz="2400" i="1">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𝑥</m:t>
                        </m:r>
                      </m:e>
                      <m:sub>
                        <m:r>
                          <a:rPr lang="en-US" sz="2400" b="0" i="1" smtClean="0">
                            <a:solidFill>
                              <a:schemeClr val="tx1"/>
                            </a:solidFill>
                            <a:latin typeface="Cambria Math" panose="02040503050406030204" pitchFamily="18" charset="0"/>
                          </a:rPr>
                          <m:t>𝐶</m:t>
                        </m:r>
                      </m:sub>
                    </m:sSub>
                    <m:r>
                      <a:rPr lang="en-US" sz="2400" i="1">
                        <a:solidFill>
                          <a:schemeClr val="tx1"/>
                        </a:solidFill>
                        <a:latin typeface="Cambria Math" panose="02040503050406030204" pitchFamily="18" charset="0"/>
                      </a:rPr>
                      <m:t>)</m:t>
                    </m:r>
                  </m:oMath>
                </a14:m>
                <a:endParaRPr lang="en-IL" sz="2400" dirty="0">
                  <a:solidFill>
                    <a:schemeClr val="tx1"/>
                  </a:solidFill>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L" sz="2400" dirty="0">
                  <a:solidFill>
                    <a:schemeClr val="tx1"/>
                  </a:solidFill>
                </a:endParaRPr>
              </a:p>
            </p:txBody>
          </p:sp>
        </mc:Choice>
        <mc:Fallback xmlns="">
          <p:sp>
            <p:nvSpPr>
              <p:cNvPr id="28" name="Rounded Rectangle 27">
                <a:extLst>
                  <a:ext uri="{FF2B5EF4-FFF2-40B4-BE49-F238E27FC236}">
                    <a16:creationId xmlns:a16="http://schemas.microsoft.com/office/drawing/2014/main" id="{FB7668BD-BE15-84AF-A40F-019C26D83430}"/>
                  </a:ext>
                </a:extLst>
              </p:cNvPr>
              <p:cNvSpPr>
                <a:spLocks noRot="1" noChangeAspect="1" noMove="1" noResize="1" noEditPoints="1" noAdjustHandles="1" noChangeArrowheads="1" noChangeShapeType="1" noTextEdit="1"/>
              </p:cNvSpPr>
              <p:nvPr/>
            </p:nvSpPr>
            <p:spPr>
              <a:xfrm>
                <a:off x="7939981" y="4724771"/>
                <a:ext cx="3490264" cy="1950168"/>
              </a:xfrm>
              <a:prstGeom prst="roundRect">
                <a:avLst/>
              </a:prstGeom>
              <a:blipFill>
                <a:blip r:embed="rId11"/>
                <a:stretch>
                  <a:fillRect t="-2564" b="-6410"/>
                </a:stretch>
              </a:blipFill>
            </p:spPr>
            <p:txBody>
              <a:bodyPr/>
              <a:lstStyle/>
              <a:p>
                <a:r>
                  <a:rPr lang="en-IL">
                    <a:noFill/>
                  </a:rPr>
                  <a:t> </a:t>
                </a:r>
              </a:p>
            </p:txBody>
          </p:sp>
        </mc:Fallback>
      </mc:AlternateContent>
    </p:spTree>
    <p:extLst>
      <p:ext uri="{BB962C8B-B14F-4D97-AF65-F5344CB8AC3E}">
        <p14:creationId xmlns:p14="http://schemas.microsoft.com/office/powerpoint/2010/main" val="315491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2" end="2"/>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8">
                                            <p:txEl>
                                              <p:pRg st="2" end="2"/>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8">
                                            <p:txEl>
                                              <p:pRg st="3" end="3"/>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5" grpId="0" animBg="1"/>
      <p:bldP spid="16" grpId="0"/>
      <p:bldP spid="17" grpId="0"/>
      <p:bldP spid="2" grpId="0" animBg="1"/>
      <p:bldP spid="3" grpId="0" animBg="1"/>
      <p:bldP spid="9" grpId="0"/>
      <p:bldP spid="22" grpId="0" animBg="1"/>
      <p:bldP spid="23" grpId="0"/>
      <p:bldP spid="26" grpId="0" animBg="1"/>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A15849A-E180-7465-4CB7-C5E204FA24E9}"/>
              </a:ext>
            </a:extLst>
          </p:cNvPr>
          <p:cNvSpPr>
            <a:spLocks noGrp="1"/>
          </p:cNvSpPr>
          <p:nvPr>
            <p:ph type="title"/>
          </p:nvPr>
        </p:nvSpPr>
        <p:spPr>
          <a:xfrm>
            <a:off x="838200" y="8622"/>
            <a:ext cx="10515600" cy="1325563"/>
          </a:xfrm>
        </p:spPr>
        <p:txBody>
          <a:bodyPr/>
          <a:lstStyle/>
          <a:p>
            <a:pPr algn="ctr"/>
            <a:r>
              <a:rPr lang="en-IL" dirty="0"/>
              <a:t>Reduction to UPO security</a:t>
            </a:r>
            <a:br>
              <a:rPr lang="en-IL" dirty="0"/>
            </a:br>
            <a:r>
              <a:rPr lang="en-IL" dirty="0"/>
              <a:t>(A’,B’,C’) against UPO</a:t>
            </a:r>
          </a:p>
        </p:txBody>
      </p:sp>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9CF2AA5B-830E-B51C-50D7-2C4D98D87C43}"/>
                  </a:ext>
                </a:extLst>
              </p:cNvPr>
              <p:cNvSpPr/>
              <p:nvPr/>
            </p:nvSpPr>
            <p:spPr>
              <a:xfrm>
                <a:off x="3322534" y="2029327"/>
                <a:ext cx="3342771" cy="3769894"/>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800" u="sng" dirty="0">
                    <a:solidFill>
                      <a:schemeClr val="tx1"/>
                    </a:solidFill>
                  </a:rPr>
                  <a:t>A’</a:t>
                </a:r>
              </a:p>
              <a:p>
                <a:pPr marL="342900" indent="-342900">
                  <a:buFont typeface="Arial" panose="020B0604020202020204" pitchFamily="34" charset="0"/>
                  <a:buChar char="•"/>
                </a:pPr>
                <a:r>
                  <a:rPr lang="en-IL" sz="2400" dirty="0">
                    <a:solidFill>
                      <a:schemeClr val="tx1"/>
                    </a:solidFill>
                  </a:rPr>
                  <a:t>Samples </a:t>
                </a:r>
                <a14:m>
                  <m:oMath xmlns:m="http://schemas.openxmlformats.org/officeDocument/2006/math">
                    <m:sSub>
                      <m:sSubPr>
                        <m:ctrlPr>
                          <a:rPr lang="en-US" sz="2400" b="0" i="1" dirty="0" smtClean="0">
                            <a:solidFill>
                              <a:schemeClr val="tx1"/>
                            </a:solidFill>
                            <a:latin typeface="Cambria Math" panose="02040503050406030204" pitchFamily="18" charset="0"/>
                          </a:rPr>
                        </m:ctrlPr>
                      </m:sSubPr>
                      <m:e>
                        <m:r>
                          <a:rPr lang="en-US" sz="2400" b="0" i="1" dirty="0" smtClean="0">
                            <a:solidFill>
                              <a:schemeClr val="tx1"/>
                            </a:solidFill>
                            <a:latin typeface="Cambria Math" panose="02040503050406030204" pitchFamily="18" charset="0"/>
                          </a:rPr>
                          <m:t>𝐹</m:t>
                        </m:r>
                      </m:e>
                      <m:sub>
                        <m:r>
                          <a:rPr lang="en-US" sz="2400" b="0" i="1" dirty="0" smtClean="0">
                            <a:solidFill>
                              <a:schemeClr val="tx1"/>
                            </a:solidFill>
                            <a:latin typeface="Cambria Math" panose="02040503050406030204" pitchFamily="18" charset="0"/>
                          </a:rPr>
                          <m:t>𝑘</m:t>
                        </m:r>
                      </m:sub>
                    </m:sSub>
                  </m:oMath>
                </a14:m>
                <a:endParaRPr lang="en-IL" sz="2400" dirty="0">
                  <a:solidFill>
                    <a:schemeClr val="tx1"/>
                  </a:solidFill>
                </a:endParaRPr>
              </a:p>
              <a:p>
                <a:pPr marL="342900" indent="-342900">
                  <a:buFont typeface="Arial" panose="020B0604020202020204" pitchFamily="34" charset="0"/>
                  <a:buChar char="•"/>
                </a:pPr>
                <a:endParaRPr lang="en-IL" sz="2400" dirty="0">
                  <a:solidFill>
                    <a:schemeClr val="tx1"/>
                  </a:solidFill>
                </a:endParaRPr>
              </a:p>
              <a:p>
                <a:pPr marL="342900" indent="-342900">
                  <a:buFont typeface="Arial" panose="020B0604020202020204" pitchFamily="34" charset="0"/>
                  <a:buChar char="•"/>
                </a:pPr>
                <a:r>
                  <a:rPr lang="en-IL" sz="2400" dirty="0">
                    <a:solidFill>
                      <a:schemeClr val="tx1"/>
                    </a:solidFill>
                  </a:rPr>
                  <a:t>Runs </a:t>
                </a:r>
                <a14:m>
                  <m:oMath xmlns:m="http://schemas.openxmlformats.org/officeDocument/2006/math">
                    <m:sSub>
                      <m:sSubPr>
                        <m:ctrlPr>
                          <a:rPr lang="en-US" sz="2400" b="0" i="1" dirty="0" smtClean="0">
                            <a:solidFill>
                              <a:schemeClr val="tx1"/>
                            </a:solidFill>
                            <a:latin typeface="Cambria Math" panose="02040503050406030204" pitchFamily="18" charset="0"/>
                          </a:rPr>
                        </m:ctrlPr>
                      </m:sSubPr>
                      <m:e>
                        <m:r>
                          <a:rPr lang="en-US" sz="2400" b="0" i="1" dirty="0" smtClean="0">
                            <a:solidFill>
                              <a:schemeClr val="tx1"/>
                            </a:solidFill>
                            <a:latin typeface="Cambria Math" panose="02040503050406030204" pitchFamily="18" charset="0"/>
                          </a:rPr>
                          <m:t>𝜎</m:t>
                        </m:r>
                      </m:e>
                      <m:sub>
                        <m:r>
                          <a:rPr lang="en-US" sz="2400" b="0" i="1" dirty="0" smtClean="0">
                            <a:solidFill>
                              <a:schemeClr val="tx1"/>
                            </a:solidFill>
                            <a:latin typeface="Cambria Math" panose="02040503050406030204" pitchFamily="18" charset="0"/>
                          </a:rPr>
                          <m:t>𝐵𝐶</m:t>
                        </m:r>
                      </m:sub>
                    </m:sSub>
                    <m:r>
                      <a:rPr lang="en-US" sz="2400" b="0" i="1" dirty="0" smtClean="0">
                        <a:solidFill>
                          <a:schemeClr val="tx1"/>
                        </a:solidFill>
                        <a:latin typeface="Cambria Math" panose="02040503050406030204" pitchFamily="18" charset="0"/>
                      </a:rPr>
                      <m:t>←</m:t>
                    </m:r>
                    <m:r>
                      <m:rPr>
                        <m:sty m:val="p"/>
                      </m:rPr>
                      <a:rPr lang="en-US" sz="2400" b="0" i="0" dirty="0" smtClean="0">
                        <a:solidFill>
                          <a:schemeClr val="tx1"/>
                        </a:solidFill>
                        <a:latin typeface="Cambria Math" panose="02040503050406030204" pitchFamily="18" charset="0"/>
                      </a:rPr>
                      <m:t>A</m:t>
                    </m:r>
                    <m:r>
                      <a:rPr lang="en-US" sz="2400" b="0" i="0" dirty="0" smtClean="0">
                        <a:solidFill>
                          <a:schemeClr val="tx1"/>
                        </a:solidFill>
                        <a:latin typeface="Cambria Math" panose="02040503050406030204" pitchFamily="18" charset="0"/>
                      </a:rPr>
                      <m:t>(</m:t>
                    </m:r>
                    <m:r>
                      <a:rPr lang="en-US" sz="2400" b="0" i="1" dirty="0" smtClean="0">
                        <a:solidFill>
                          <a:schemeClr val="tx1"/>
                        </a:solidFill>
                        <a:latin typeface="Cambria Math" panose="02040503050406030204" pitchFamily="18" charset="0"/>
                      </a:rPr>
                      <m:t>𝜌</m:t>
                    </m:r>
                    <m:r>
                      <a:rPr lang="en-US" sz="2400" b="0" i="1" dirty="0" smtClean="0">
                        <a:solidFill>
                          <a:schemeClr val="tx1"/>
                        </a:solidFill>
                        <a:latin typeface="Cambria Math" panose="02040503050406030204" pitchFamily="18" charset="0"/>
                      </a:rPr>
                      <m:t>)</m:t>
                    </m:r>
                  </m:oMath>
                </a14:m>
                <a:endParaRPr lang="en-IL" sz="2400" dirty="0">
                  <a:solidFill>
                    <a:schemeClr val="tx1"/>
                  </a:solidFill>
                </a:endParaRPr>
              </a:p>
              <a:p>
                <a:pPr marL="342900" indent="-342900">
                  <a:buFont typeface="Arial" panose="020B0604020202020204" pitchFamily="34" charset="0"/>
                  <a:buChar char="•"/>
                </a:pPr>
                <a:endParaRPr lang="en-IL" sz="2400" dirty="0">
                  <a:solidFill>
                    <a:schemeClr val="tx1"/>
                  </a:solidFill>
                </a:endParaRPr>
              </a:p>
              <a:p>
                <a:pPr marL="342900" indent="-342900">
                  <a:buFont typeface="Arial" panose="020B0604020202020204" pitchFamily="34" charset="0"/>
                  <a:buChar char="•"/>
                </a:pPr>
                <a:r>
                  <a:rPr lang="en-IL" sz="2400" dirty="0">
                    <a:solidFill>
                      <a:schemeClr val="tx1"/>
                    </a:solidFill>
                  </a:rPr>
                  <a:t>Outputs </a:t>
                </a:r>
                <a14:m>
                  <m:oMath xmlns:m="http://schemas.openxmlformats.org/officeDocument/2006/math">
                    <m:r>
                      <a:rPr lang="en-US" sz="2400" b="0" i="1" dirty="0" smtClean="0">
                        <a:solidFill>
                          <a:schemeClr val="tx1"/>
                        </a:solidFill>
                        <a:latin typeface="Cambria Math" panose="02040503050406030204" pitchFamily="18" charset="0"/>
                      </a:rPr>
                      <m:t>(</m:t>
                    </m:r>
                    <m:r>
                      <a:rPr lang="en-US" sz="2400" b="0" i="1" dirty="0" smtClean="0">
                        <a:solidFill>
                          <a:schemeClr val="tx1"/>
                        </a:solidFill>
                        <a:latin typeface="Cambria Math" panose="02040503050406030204" pitchFamily="18" charset="0"/>
                      </a:rPr>
                      <m:t>𝑘</m:t>
                    </m:r>
                    <m:r>
                      <a:rPr lang="en-US" sz="2400" b="0" i="1" dirty="0" smtClean="0">
                        <a:solidFill>
                          <a:schemeClr val="tx1"/>
                        </a:solidFill>
                        <a:latin typeface="Cambria Math" panose="02040503050406030204" pitchFamily="18" charset="0"/>
                      </a:rPr>
                      <m:t>,</m:t>
                    </m:r>
                    <m:r>
                      <m:rPr>
                        <m:lit/>
                      </m:rPr>
                      <a:rPr lang="en-US" sz="2400" b="0" i="1" dirty="0" smtClean="0">
                        <a:solidFill>
                          <a:schemeClr val="tx1"/>
                        </a:solidFill>
                        <a:latin typeface="Cambria Math" panose="02040503050406030204" pitchFamily="18" charset="0"/>
                      </a:rPr>
                      <m:t> </m:t>
                    </m:r>
                    <m:sSub>
                      <m:sSubPr>
                        <m:ctrlPr>
                          <a:rPr lang="en-US" sz="2400" b="0" i="1" dirty="0" smtClean="0">
                            <a:solidFill>
                              <a:schemeClr val="tx1"/>
                            </a:solidFill>
                            <a:latin typeface="Cambria Math" panose="02040503050406030204" pitchFamily="18" charset="0"/>
                          </a:rPr>
                        </m:ctrlPr>
                      </m:sSubPr>
                      <m:e>
                        <m:r>
                          <a:rPr lang="en-US" sz="2400" b="0" i="1" dirty="0" smtClean="0">
                            <a:solidFill>
                              <a:schemeClr val="tx1"/>
                            </a:solidFill>
                            <a:latin typeface="Cambria Math" panose="02040503050406030204" pitchFamily="18" charset="0"/>
                          </a:rPr>
                          <m:t>𝜎</m:t>
                        </m:r>
                      </m:e>
                      <m:sub>
                        <m:r>
                          <a:rPr lang="en-US" sz="2400" b="0" i="1" dirty="0" smtClean="0">
                            <a:solidFill>
                              <a:schemeClr val="tx1"/>
                            </a:solidFill>
                            <a:latin typeface="Cambria Math" panose="02040503050406030204" pitchFamily="18" charset="0"/>
                          </a:rPr>
                          <m:t>𝐵𝐶</m:t>
                        </m:r>
                      </m:sub>
                    </m:sSub>
                    <m:r>
                      <a:rPr lang="en-US" sz="2400" b="0" i="1" dirty="0" smtClean="0">
                        <a:solidFill>
                          <a:schemeClr val="tx1"/>
                        </a:solidFill>
                        <a:latin typeface="Cambria Math" panose="02040503050406030204" pitchFamily="18" charset="0"/>
                      </a:rPr>
                      <m:t> )</m:t>
                    </m:r>
                  </m:oMath>
                </a14:m>
                <a:r>
                  <a:rPr lang="en-IL" sz="2400" dirty="0">
                    <a:solidFill>
                      <a:schemeClr val="tx1"/>
                    </a:solidFill>
                  </a:rPr>
                  <a:t>   </a:t>
                </a:r>
              </a:p>
            </p:txBody>
          </p:sp>
        </mc:Choice>
        <mc:Fallback xmlns="">
          <p:sp>
            <p:nvSpPr>
              <p:cNvPr id="5" name="Rounded Rectangle 4">
                <a:extLst>
                  <a:ext uri="{FF2B5EF4-FFF2-40B4-BE49-F238E27FC236}">
                    <a16:creationId xmlns:a16="http://schemas.microsoft.com/office/drawing/2014/main" id="{9CF2AA5B-830E-B51C-50D7-2C4D98D87C43}"/>
                  </a:ext>
                </a:extLst>
              </p:cNvPr>
              <p:cNvSpPr>
                <a:spLocks noRot="1" noChangeAspect="1" noMove="1" noResize="1" noEditPoints="1" noAdjustHandles="1" noChangeArrowheads="1" noChangeShapeType="1" noTextEdit="1"/>
              </p:cNvSpPr>
              <p:nvPr/>
            </p:nvSpPr>
            <p:spPr>
              <a:xfrm>
                <a:off x="3322534" y="2029327"/>
                <a:ext cx="3342771" cy="3769894"/>
              </a:xfrm>
              <a:prstGeom prst="roundRect">
                <a:avLst/>
              </a:prstGeom>
              <a:blipFill>
                <a:blip r:embed="rId2"/>
                <a:stretch>
                  <a:fillRect/>
                </a:stretch>
              </a:blipFill>
            </p:spPr>
            <p:txBody>
              <a:bodyPr/>
              <a:lstStyle/>
              <a:p>
                <a:r>
                  <a:rPr lang="en-IL">
                    <a:noFill/>
                  </a:rPr>
                  <a:t> </a:t>
                </a:r>
              </a:p>
            </p:txBody>
          </p:sp>
        </mc:Fallback>
      </mc:AlternateContent>
      <p:sp>
        <p:nvSpPr>
          <p:cNvPr id="6" name="Rounded Rectangle 5">
            <a:extLst>
              <a:ext uri="{FF2B5EF4-FFF2-40B4-BE49-F238E27FC236}">
                <a16:creationId xmlns:a16="http://schemas.microsoft.com/office/drawing/2014/main" id="{B93C608A-48EA-6563-824F-9C6D23113637}"/>
              </a:ext>
            </a:extLst>
          </p:cNvPr>
          <p:cNvSpPr/>
          <p:nvPr/>
        </p:nvSpPr>
        <p:spPr>
          <a:xfrm>
            <a:off x="7921495" y="1237934"/>
            <a:ext cx="3490264" cy="195016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L" sz="2800" b="0" i="0" u="sng" strike="noStrike" kern="1200" cap="none" spc="0" normalizeH="0" baseline="0" noProof="0" dirty="0">
                <a:ln>
                  <a:noFill/>
                </a:ln>
                <a:solidFill>
                  <a:schemeClr val="tx1"/>
                </a:solidFill>
                <a:effectLst/>
                <a:uLnTx/>
                <a:uFillTx/>
                <a:latin typeface="Aptos" panose="02110004020202020204"/>
              </a:rPr>
              <a:t>B’</a:t>
            </a:r>
          </a:p>
          <a:p>
            <a:pPr marR="0" lvl="0" defTabSz="914400" rtl="0" eaLnBrk="1" fontAlgn="auto" latinLnBrk="0" hangingPunct="1">
              <a:lnSpc>
                <a:spcPct val="100000"/>
              </a:lnSpc>
              <a:spcBef>
                <a:spcPts val="0"/>
              </a:spcBef>
              <a:spcAft>
                <a:spcPts val="0"/>
              </a:spcAft>
              <a:buClrTx/>
              <a:buSzTx/>
              <a:tabLst/>
              <a:defRPr/>
            </a:pPr>
            <a:r>
              <a:rPr lang="en-US" sz="2400" b="0" dirty="0">
                <a:solidFill>
                  <a:schemeClr val="tx1"/>
                </a:solidFill>
              </a:rPr>
              <a:t>O</a:t>
            </a:r>
            <a:r>
              <a:rPr lang="en-IL" sz="2400" dirty="0">
                <a:solidFill>
                  <a:schemeClr val="tx1"/>
                </a:solidFill>
              </a:rPr>
              <a:t>utputs</a:t>
            </a:r>
          </a:p>
          <a:p>
            <a:pPr lvl="0">
              <a:defRPr/>
            </a:pPr>
            <a:r>
              <a:rPr lang="en-IL" sz="2400" dirty="0">
                <a:solidFill>
                  <a:schemeClr val="tx1"/>
                </a:solidFill>
              </a:rPr>
              <a:t> 0         if  B succeeds</a:t>
            </a:r>
            <a:endParaRPr lang="en-US" sz="2400" dirty="0">
              <a:solidFill>
                <a:schemeClr val="tx1"/>
              </a:solidFill>
            </a:endParaRPr>
          </a:p>
          <a:p>
            <a:pPr lvl="0">
              <a:defRPr/>
            </a:pPr>
            <a:r>
              <a:rPr lang="en-US" sz="2400" dirty="0">
                <a:solidFill>
                  <a:schemeClr val="tx1"/>
                </a:solidFill>
              </a:rPr>
              <a:t> 1         if  B fails</a:t>
            </a:r>
          </a:p>
          <a:p>
            <a:pPr lvl="0">
              <a:defRPr/>
            </a:pPr>
            <a:endParaRPr lang="en-IL" sz="2400" dirty="0">
              <a:solidFill>
                <a:schemeClr val="tx1"/>
              </a:solidFill>
            </a:endParaRPr>
          </a:p>
        </p:txBody>
      </p:sp>
      <p:sp>
        <p:nvSpPr>
          <p:cNvPr id="7" name="Rectangle 6">
            <a:extLst>
              <a:ext uri="{FF2B5EF4-FFF2-40B4-BE49-F238E27FC236}">
                <a16:creationId xmlns:a16="http://schemas.microsoft.com/office/drawing/2014/main" id="{D709276D-E9C2-5A86-C662-D8AC8CBF9D11}"/>
              </a:ext>
            </a:extLst>
          </p:cNvPr>
          <p:cNvSpPr/>
          <p:nvPr/>
        </p:nvSpPr>
        <p:spPr>
          <a:xfrm>
            <a:off x="144379" y="2787988"/>
            <a:ext cx="1771651" cy="2252571"/>
          </a:xfrm>
          <a:prstGeom prst="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400" dirty="0"/>
              <a:t>UPO</a:t>
            </a:r>
          </a:p>
          <a:p>
            <a:pPr algn="ctr"/>
            <a:r>
              <a:rPr lang="en-IL" sz="2400" dirty="0"/>
              <a:t>Challenger</a:t>
            </a:r>
          </a:p>
        </p:txBody>
      </p:sp>
      <p:sp>
        <p:nvSpPr>
          <p:cNvPr id="10" name="Right Arrow 9">
            <a:extLst>
              <a:ext uri="{FF2B5EF4-FFF2-40B4-BE49-F238E27FC236}">
                <a16:creationId xmlns:a16="http://schemas.microsoft.com/office/drawing/2014/main" id="{9EF28150-0328-28E9-49B7-740AD64AB5E7}"/>
              </a:ext>
            </a:extLst>
          </p:cNvPr>
          <p:cNvSpPr/>
          <p:nvPr/>
        </p:nvSpPr>
        <p:spPr>
          <a:xfrm>
            <a:off x="1921691" y="3941216"/>
            <a:ext cx="1388162" cy="23942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7E436A2-3A71-2F52-C4A0-5B1DF161309F}"/>
                  </a:ext>
                </a:extLst>
              </p:cNvPr>
              <p:cNvSpPr txBox="1"/>
              <p:nvPr/>
            </p:nvSpPr>
            <p:spPr>
              <a:xfrm>
                <a:off x="1423906" y="3510330"/>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𝜌</m:t>
                      </m:r>
                      <m:r>
                        <a:rPr lang="en-US" sz="2800" b="0" i="1" dirty="0" smtClean="0">
                          <a:latin typeface="Cambria Math" panose="02040503050406030204" pitchFamily="18" charset="0"/>
                          <a:ea typeface="+mn-lt"/>
                          <a:cs typeface="+mn-lt"/>
                        </a:rPr>
                        <m:t>⟩</m:t>
                      </m:r>
                    </m:oMath>
                  </m:oMathPara>
                </a14:m>
                <a:endParaRPr lang="en-IL" sz="2800" dirty="0"/>
              </a:p>
            </p:txBody>
          </p:sp>
        </mc:Choice>
        <mc:Fallback xmlns="">
          <p:sp>
            <p:nvSpPr>
              <p:cNvPr id="11" name="TextBox 10">
                <a:extLst>
                  <a:ext uri="{FF2B5EF4-FFF2-40B4-BE49-F238E27FC236}">
                    <a16:creationId xmlns:a16="http://schemas.microsoft.com/office/drawing/2014/main" id="{B7E436A2-3A71-2F52-C4A0-5B1DF161309F}"/>
                  </a:ext>
                </a:extLst>
              </p:cNvPr>
              <p:cNvSpPr txBox="1">
                <a:spLocks noRot="1" noChangeAspect="1" noMove="1" noResize="1" noEditPoints="1" noAdjustHandles="1" noChangeArrowheads="1" noChangeShapeType="1" noTextEdit="1"/>
              </p:cNvSpPr>
              <p:nvPr/>
            </p:nvSpPr>
            <p:spPr>
              <a:xfrm>
                <a:off x="1423906" y="3510330"/>
                <a:ext cx="1771651" cy="430887"/>
              </a:xfrm>
              <a:prstGeom prst="rect">
                <a:avLst/>
              </a:prstGeom>
              <a:blipFill>
                <a:blip r:embed="rId3"/>
                <a:stretch>
                  <a:fillRect t="-2857" b="-31429"/>
                </a:stretch>
              </a:blipFill>
            </p:spPr>
            <p:txBody>
              <a:bodyPr/>
              <a:lstStyle/>
              <a:p>
                <a:r>
                  <a:rPr lang="en-IL">
                    <a:noFill/>
                  </a:rPr>
                  <a:t> </a:t>
                </a:r>
              </a:p>
            </p:txBody>
          </p:sp>
        </mc:Fallback>
      </mc:AlternateContent>
      <p:sp>
        <p:nvSpPr>
          <p:cNvPr id="12" name="Right Arrow 11">
            <a:extLst>
              <a:ext uri="{FF2B5EF4-FFF2-40B4-BE49-F238E27FC236}">
                <a16:creationId xmlns:a16="http://schemas.microsoft.com/office/drawing/2014/main" id="{AB0E2886-B4C3-85B7-984B-8108162324C8}"/>
              </a:ext>
            </a:extLst>
          </p:cNvPr>
          <p:cNvSpPr/>
          <p:nvPr/>
        </p:nvSpPr>
        <p:spPr>
          <a:xfrm rot="10800000">
            <a:off x="1933507" y="3313228"/>
            <a:ext cx="1331068" cy="2394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solidFill>
                <a:srgbClr val="FF0000"/>
              </a:solidFill>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897F35A-B679-1C5F-531D-3BFDF5A62606}"/>
                  </a:ext>
                </a:extLst>
              </p:cNvPr>
              <p:cNvSpPr txBox="1"/>
              <p:nvPr/>
            </p:nvSpPr>
            <p:spPr>
              <a:xfrm>
                <a:off x="1420157" y="2858356"/>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𝑘</m:t>
                      </m:r>
                    </m:oMath>
                  </m:oMathPara>
                </a14:m>
                <a:endParaRPr lang="en-IL" sz="2800" dirty="0">
                  <a:solidFill>
                    <a:srgbClr val="7030A0"/>
                  </a:solidFill>
                </a:endParaRPr>
              </a:p>
            </p:txBody>
          </p:sp>
        </mc:Choice>
        <mc:Fallback xmlns="">
          <p:sp>
            <p:nvSpPr>
              <p:cNvPr id="13" name="TextBox 12">
                <a:extLst>
                  <a:ext uri="{FF2B5EF4-FFF2-40B4-BE49-F238E27FC236}">
                    <a16:creationId xmlns:a16="http://schemas.microsoft.com/office/drawing/2014/main" id="{0897F35A-B679-1C5F-531D-3BFDF5A62606}"/>
                  </a:ext>
                </a:extLst>
              </p:cNvPr>
              <p:cNvSpPr txBox="1">
                <a:spLocks noRot="1" noChangeAspect="1" noMove="1" noResize="1" noEditPoints="1" noAdjustHandles="1" noChangeArrowheads="1" noChangeShapeType="1" noTextEdit="1"/>
              </p:cNvSpPr>
              <p:nvPr/>
            </p:nvSpPr>
            <p:spPr>
              <a:xfrm>
                <a:off x="1420157" y="2858356"/>
                <a:ext cx="1771651" cy="430887"/>
              </a:xfrm>
              <a:prstGeom prst="rect">
                <a:avLst/>
              </a:prstGeom>
              <a:blipFill>
                <a:blip r:embed="rId4"/>
                <a:stretch>
                  <a:fillRect b="-5714"/>
                </a:stretch>
              </a:blipFill>
            </p:spPr>
            <p:txBody>
              <a:bodyPr/>
              <a:lstStyle/>
              <a:p>
                <a:r>
                  <a:rPr lang="en-IL">
                    <a:noFill/>
                  </a:rPr>
                  <a:t> </a:t>
                </a:r>
              </a:p>
            </p:txBody>
          </p:sp>
        </mc:Fallback>
      </mc:AlternateContent>
      <p:sp>
        <p:nvSpPr>
          <p:cNvPr id="15" name="Right Arrow 14">
            <a:extLst>
              <a:ext uri="{FF2B5EF4-FFF2-40B4-BE49-F238E27FC236}">
                <a16:creationId xmlns:a16="http://schemas.microsoft.com/office/drawing/2014/main" id="{BA3A85CC-1E37-70F9-86AE-6633986CF0D7}"/>
              </a:ext>
            </a:extLst>
          </p:cNvPr>
          <p:cNvSpPr/>
          <p:nvPr/>
        </p:nvSpPr>
        <p:spPr>
          <a:xfrm rot="19848982">
            <a:off x="6543668" y="2923750"/>
            <a:ext cx="1441054" cy="191633"/>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CF925AA-D8B1-2916-B0B6-A5E7F17093BE}"/>
                  </a:ext>
                </a:extLst>
              </p:cNvPr>
              <p:cNvSpPr txBox="1"/>
              <p:nvPr/>
            </p:nvSpPr>
            <p:spPr>
              <a:xfrm rot="19905806">
                <a:off x="6253300" y="2504174"/>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𝑘</m:t>
                          </m:r>
                          <m:r>
                            <a:rPr lang="en-US" sz="2800" b="0" i="1" smtClean="0">
                              <a:latin typeface="Cambria Math" panose="02040503050406030204" pitchFamily="18" charset="0"/>
                            </a:rPr>
                            <m:t>,</m:t>
                          </m:r>
                          <m:r>
                            <a:rPr lang="en-US" sz="2800" b="0" i="1" smtClean="0">
                              <a:latin typeface="Cambria Math" panose="02040503050406030204" pitchFamily="18" charset="0"/>
                            </a:rPr>
                            <m:t>𝜎</m:t>
                          </m:r>
                        </m:e>
                        <m:sub>
                          <m:r>
                            <a:rPr lang="en-US" sz="2800" b="0" i="1" smtClean="0">
                              <a:latin typeface="Cambria Math" panose="02040503050406030204" pitchFamily="18" charset="0"/>
                            </a:rPr>
                            <m:t>𝐵</m:t>
                          </m:r>
                        </m:sub>
                      </m:sSub>
                    </m:oMath>
                  </m:oMathPara>
                </a14:m>
                <a:endParaRPr lang="en-IL" sz="2800" dirty="0"/>
              </a:p>
            </p:txBody>
          </p:sp>
        </mc:Choice>
        <mc:Fallback xmlns="">
          <p:sp>
            <p:nvSpPr>
              <p:cNvPr id="16" name="TextBox 15">
                <a:extLst>
                  <a:ext uri="{FF2B5EF4-FFF2-40B4-BE49-F238E27FC236}">
                    <a16:creationId xmlns:a16="http://schemas.microsoft.com/office/drawing/2014/main" id="{3CF925AA-D8B1-2916-B0B6-A5E7F17093BE}"/>
                  </a:ext>
                </a:extLst>
              </p:cNvPr>
              <p:cNvSpPr txBox="1">
                <a:spLocks noRot="1" noChangeAspect="1" noMove="1" noResize="1" noEditPoints="1" noAdjustHandles="1" noChangeArrowheads="1" noChangeShapeType="1" noTextEdit="1"/>
              </p:cNvSpPr>
              <p:nvPr/>
            </p:nvSpPr>
            <p:spPr>
              <a:xfrm rot="19905806">
                <a:off x="6253300" y="2504174"/>
                <a:ext cx="1771651" cy="430887"/>
              </a:xfrm>
              <a:prstGeom prst="rect">
                <a:avLst/>
              </a:prstGeom>
              <a:blipFill>
                <a:blip r:embed="rId5"/>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740A972-39DD-B511-4D47-D12BC3B816FF}"/>
                  </a:ext>
                </a:extLst>
              </p:cNvPr>
              <p:cNvSpPr txBox="1"/>
              <p:nvPr/>
            </p:nvSpPr>
            <p:spPr>
              <a:xfrm rot="1227391">
                <a:off x="6399645" y="3958141"/>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𝑘</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𝜎</m:t>
                          </m:r>
                        </m:e>
                        <m:sub>
                          <m:r>
                            <m:rPr>
                              <m:sty m:val="p"/>
                            </m:rPr>
                            <a:rPr lang="en-US" sz="2800" b="0" i="0" smtClean="0">
                              <a:latin typeface="Cambria Math" panose="02040503050406030204" pitchFamily="18" charset="0"/>
                            </a:rPr>
                            <m:t>C</m:t>
                          </m:r>
                        </m:sub>
                      </m:sSub>
                    </m:oMath>
                  </m:oMathPara>
                </a14:m>
                <a:endParaRPr lang="en-IL" sz="2800" dirty="0"/>
              </a:p>
            </p:txBody>
          </p:sp>
        </mc:Choice>
        <mc:Fallback xmlns="">
          <p:sp>
            <p:nvSpPr>
              <p:cNvPr id="17" name="TextBox 16">
                <a:extLst>
                  <a:ext uri="{FF2B5EF4-FFF2-40B4-BE49-F238E27FC236}">
                    <a16:creationId xmlns:a16="http://schemas.microsoft.com/office/drawing/2014/main" id="{4740A972-39DD-B511-4D47-D12BC3B816FF}"/>
                  </a:ext>
                </a:extLst>
              </p:cNvPr>
              <p:cNvSpPr txBox="1">
                <a:spLocks noRot="1" noChangeAspect="1" noMove="1" noResize="1" noEditPoints="1" noAdjustHandles="1" noChangeArrowheads="1" noChangeShapeType="1" noTextEdit="1"/>
              </p:cNvSpPr>
              <p:nvPr/>
            </p:nvSpPr>
            <p:spPr>
              <a:xfrm rot="1227391">
                <a:off x="6399645" y="3958141"/>
                <a:ext cx="1771651" cy="430887"/>
              </a:xfrm>
              <a:prstGeom prst="rect">
                <a:avLst/>
              </a:prstGeom>
              <a:blipFill>
                <a:blip r:embed="rId6"/>
                <a:stretch>
                  <a:fillRect/>
                </a:stretch>
              </a:blipFill>
            </p:spPr>
            <p:txBody>
              <a:bodyPr/>
              <a:lstStyle/>
              <a:p>
                <a:r>
                  <a:rPr lang="en-IL">
                    <a:noFill/>
                  </a:rPr>
                  <a:t> </a:t>
                </a:r>
              </a:p>
            </p:txBody>
          </p:sp>
        </mc:Fallback>
      </mc:AlternateContent>
      <p:sp>
        <p:nvSpPr>
          <p:cNvPr id="2" name="Right Arrow 1">
            <a:extLst>
              <a:ext uri="{FF2B5EF4-FFF2-40B4-BE49-F238E27FC236}">
                <a16:creationId xmlns:a16="http://schemas.microsoft.com/office/drawing/2014/main" id="{5F28EBA4-10D1-CC28-89CE-0F80CE152DD2}"/>
              </a:ext>
            </a:extLst>
          </p:cNvPr>
          <p:cNvSpPr/>
          <p:nvPr/>
        </p:nvSpPr>
        <p:spPr>
          <a:xfrm rot="1866867">
            <a:off x="6578112" y="4439677"/>
            <a:ext cx="1441054" cy="191633"/>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 name="Right Arrow 2">
            <a:extLst>
              <a:ext uri="{FF2B5EF4-FFF2-40B4-BE49-F238E27FC236}">
                <a16:creationId xmlns:a16="http://schemas.microsoft.com/office/drawing/2014/main" id="{9689F676-16E4-5315-23C6-1B9B3C4220B2}"/>
              </a:ext>
            </a:extLst>
          </p:cNvPr>
          <p:cNvSpPr/>
          <p:nvPr/>
        </p:nvSpPr>
        <p:spPr>
          <a:xfrm rot="10800000">
            <a:off x="11396329" y="2584575"/>
            <a:ext cx="723920" cy="30063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dirty="0">
              <a:solidFill>
                <a:srgbClr val="FF0000"/>
              </a:solidFil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D644CBE-EA84-29F3-6916-4140E933F59B}"/>
                  </a:ext>
                </a:extLst>
              </p:cNvPr>
              <p:cNvSpPr txBox="1"/>
              <p:nvPr/>
            </p:nvSpPr>
            <p:spPr>
              <a:xfrm>
                <a:off x="10814032" y="2062573"/>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𝑥</m:t>
                          </m:r>
                        </m:e>
                        <m:sub>
                          <m:r>
                            <a:rPr lang="en-US" sz="2800" b="0" i="1" smtClean="0">
                              <a:solidFill>
                                <a:schemeClr val="tx1"/>
                              </a:solidFill>
                              <a:latin typeface="Cambria Math" panose="02040503050406030204" pitchFamily="18" charset="0"/>
                            </a:rPr>
                            <m:t>𝐵</m:t>
                          </m:r>
                        </m:sub>
                      </m:sSub>
                    </m:oMath>
                  </m:oMathPara>
                </a14:m>
                <a:endParaRPr lang="en-IL" sz="2800" dirty="0">
                  <a:solidFill>
                    <a:srgbClr val="7030A0"/>
                  </a:solidFill>
                </a:endParaRPr>
              </a:p>
            </p:txBody>
          </p:sp>
        </mc:Choice>
        <mc:Fallback xmlns="">
          <p:sp>
            <p:nvSpPr>
              <p:cNvPr id="9" name="TextBox 8">
                <a:extLst>
                  <a:ext uri="{FF2B5EF4-FFF2-40B4-BE49-F238E27FC236}">
                    <a16:creationId xmlns:a16="http://schemas.microsoft.com/office/drawing/2014/main" id="{AD644CBE-EA84-29F3-6916-4140E933F59B}"/>
                  </a:ext>
                </a:extLst>
              </p:cNvPr>
              <p:cNvSpPr txBox="1">
                <a:spLocks noRot="1" noChangeAspect="1" noMove="1" noResize="1" noEditPoints="1" noAdjustHandles="1" noChangeArrowheads="1" noChangeShapeType="1" noTextEdit="1"/>
              </p:cNvSpPr>
              <p:nvPr/>
            </p:nvSpPr>
            <p:spPr>
              <a:xfrm>
                <a:off x="10814032" y="2062573"/>
                <a:ext cx="1771651" cy="430887"/>
              </a:xfrm>
              <a:prstGeom prst="rect">
                <a:avLst/>
              </a:prstGeom>
              <a:blipFill>
                <a:blip r:embed="rId7"/>
                <a:stretch>
                  <a:fillRect b="-11429"/>
                </a:stretch>
              </a:blipFill>
            </p:spPr>
            <p:txBody>
              <a:bodyPr/>
              <a:lstStyle/>
              <a:p>
                <a:r>
                  <a:rPr lang="en-IL">
                    <a:noFill/>
                  </a:rPr>
                  <a:t> </a:t>
                </a:r>
              </a:p>
            </p:txBody>
          </p:sp>
        </mc:Fallback>
      </mc:AlternateContent>
      <p:sp>
        <p:nvSpPr>
          <p:cNvPr id="26" name="Right Arrow 25">
            <a:extLst>
              <a:ext uri="{FF2B5EF4-FFF2-40B4-BE49-F238E27FC236}">
                <a16:creationId xmlns:a16="http://schemas.microsoft.com/office/drawing/2014/main" id="{117D5F21-E9F5-20F6-5833-81930641D645}"/>
              </a:ext>
            </a:extLst>
          </p:cNvPr>
          <p:cNvSpPr/>
          <p:nvPr/>
        </p:nvSpPr>
        <p:spPr>
          <a:xfrm rot="10800000">
            <a:off x="11423653" y="5713676"/>
            <a:ext cx="723920" cy="30063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dirty="0">
              <a:solidFill>
                <a:srgbClr val="FF0000"/>
              </a:solidFill>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337CFFF5-C39C-AC44-D4CE-1C3A47ECE534}"/>
                  </a:ext>
                </a:extLst>
              </p:cNvPr>
              <p:cNvSpPr txBox="1"/>
              <p:nvPr/>
            </p:nvSpPr>
            <p:spPr>
              <a:xfrm>
                <a:off x="10810876" y="5191674"/>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𝑥</m:t>
                          </m:r>
                        </m:e>
                        <m:sub>
                          <m:r>
                            <a:rPr lang="en-US" sz="2800" b="0" i="1" smtClean="0">
                              <a:solidFill>
                                <a:schemeClr val="tx1"/>
                              </a:solidFill>
                              <a:latin typeface="Cambria Math" panose="02040503050406030204" pitchFamily="18" charset="0"/>
                            </a:rPr>
                            <m:t>𝐶</m:t>
                          </m:r>
                        </m:sub>
                      </m:sSub>
                    </m:oMath>
                  </m:oMathPara>
                </a14:m>
                <a:endParaRPr lang="en-IL" sz="2800" dirty="0">
                  <a:solidFill>
                    <a:srgbClr val="7030A0"/>
                  </a:solidFill>
                </a:endParaRPr>
              </a:p>
            </p:txBody>
          </p:sp>
        </mc:Choice>
        <mc:Fallback xmlns="">
          <p:sp>
            <p:nvSpPr>
              <p:cNvPr id="27" name="TextBox 26">
                <a:extLst>
                  <a:ext uri="{FF2B5EF4-FFF2-40B4-BE49-F238E27FC236}">
                    <a16:creationId xmlns:a16="http://schemas.microsoft.com/office/drawing/2014/main" id="{337CFFF5-C39C-AC44-D4CE-1C3A47ECE534}"/>
                  </a:ext>
                </a:extLst>
              </p:cNvPr>
              <p:cNvSpPr txBox="1">
                <a:spLocks noRot="1" noChangeAspect="1" noMove="1" noResize="1" noEditPoints="1" noAdjustHandles="1" noChangeArrowheads="1" noChangeShapeType="1" noTextEdit="1"/>
              </p:cNvSpPr>
              <p:nvPr/>
            </p:nvSpPr>
            <p:spPr>
              <a:xfrm>
                <a:off x="10810876" y="5191674"/>
                <a:ext cx="1771651" cy="430887"/>
              </a:xfrm>
              <a:prstGeom prst="rect">
                <a:avLst/>
              </a:prstGeom>
              <a:blipFill>
                <a:blip r:embed="rId8"/>
                <a:stretch>
                  <a:fillRect b="-17143"/>
                </a:stretch>
              </a:blipFill>
            </p:spPr>
            <p:txBody>
              <a:bodyPr/>
              <a:lstStyle/>
              <a:p>
                <a:r>
                  <a:rPr lang="en-IL">
                    <a:noFill/>
                  </a:rPr>
                  <a:t> </a:t>
                </a:r>
              </a:p>
            </p:txBody>
          </p:sp>
        </mc:Fallback>
      </mc:AlternateContent>
      <p:sp>
        <p:nvSpPr>
          <p:cNvPr id="28" name="Rounded Rectangle 27">
            <a:extLst>
              <a:ext uri="{FF2B5EF4-FFF2-40B4-BE49-F238E27FC236}">
                <a16:creationId xmlns:a16="http://schemas.microsoft.com/office/drawing/2014/main" id="{FB7668BD-BE15-84AF-A40F-019C26D83430}"/>
              </a:ext>
            </a:extLst>
          </p:cNvPr>
          <p:cNvSpPr/>
          <p:nvPr/>
        </p:nvSpPr>
        <p:spPr>
          <a:xfrm>
            <a:off x="7939981" y="4724771"/>
            <a:ext cx="3490264" cy="195016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IL" sz="2800" u="sng" dirty="0">
              <a:solidFill>
                <a:schemeClr val="tx1"/>
              </a:solidFill>
              <a:latin typeface="Aptos" panose="021100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IL" sz="2800" u="sng" dirty="0">
                <a:solidFill>
                  <a:schemeClr val="tx1"/>
                </a:solidFill>
                <a:latin typeface="Aptos" panose="02110004020202020204"/>
              </a:rPr>
              <a:t>C</a:t>
            </a:r>
            <a:r>
              <a:rPr kumimoji="0" lang="en-IL" sz="2800" b="0" i="0" u="sng" strike="noStrike" kern="1200" cap="none" spc="0" normalizeH="0" baseline="0" noProof="0" dirty="0">
                <a:ln>
                  <a:noFill/>
                </a:ln>
                <a:solidFill>
                  <a:schemeClr val="tx1"/>
                </a:solidFill>
                <a:effectLst/>
                <a:uLnTx/>
                <a:uFillTx/>
                <a:latin typeface="Aptos" panose="02110004020202020204"/>
              </a:rPr>
              <a:t>’</a:t>
            </a:r>
          </a:p>
          <a:p>
            <a:pPr lvl="0">
              <a:defRPr/>
            </a:pPr>
            <a:r>
              <a:rPr lang="en-US" sz="2400" dirty="0">
                <a:solidFill>
                  <a:schemeClr val="tx1"/>
                </a:solidFill>
              </a:rPr>
              <a:t>O</a:t>
            </a:r>
            <a:r>
              <a:rPr lang="en-IL" sz="2400" dirty="0">
                <a:solidFill>
                  <a:schemeClr val="tx1"/>
                </a:solidFill>
              </a:rPr>
              <a:t>utputs</a:t>
            </a:r>
          </a:p>
          <a:p>
            <a:pPr lvl="0">
              <a:defRPr/>
            </a:pPr>
            <a:r>
              <a:rPr lang="en-IL" sz="2400" dirty="0">
                <a:solidFill>
                  <a:schemeClr val="tx1"/>
                </a:solidFill>
              </a:rPr>
              <a:t> 0         if  C succeeds</a:t>
            </a:r>
            <a:endParaRPr lang="en-US" sz="2400" dirty="0">
              <a:solidFill>
                <a:schemeClr val="tx1"/>
              </a:solidFill>
            </a:endParaRPr>
          </a:p>
          <a:p>
            <a:pPr lvl="0">
              <a:defRPr/>
            </a:pPr>
            <a:r>
              <a:rPr lang="en-US" sz="2400" dirty="0">
                <a:solidFill>
                  <a:schemeClr val="tx1"/>
                </a:solidFill>
              </a:rPr>
              <a:t> 1         if  C fails</a:t>
            </a:r>
          </a:p>
          <a:p>
            <a:pPr lvl="0">
              <a:defRPr/>
            </a:pPr>
            <a:endParaRPr lang="en-US" sz="2400" dirty="0">
              <a:solidFill>
                <a:schemeClr val="tx1"/>
              </a:solidFill>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L" sz="2400" dirty="0">
              <a:solidFill>
                <a:schemeClr val="tx1"/>
              </a:solidFill>
            </a:endParaRPr>
          </a:p>
        </p:txBody>
      </p:sp>
      <p:sp>
        <p:nvSpPr>
          <p:cNvPr id="8" name="Rectangle 7">
            <a:extLst>
              <a:ext uri="{FF2B5EF4-FFF2-40B4-BE49-F238E27FC236}">
                <a16:creationId xmlns:a16="http://schemas.microsoft.com/office/drawing/2014/main" id="{D56BA122-55C0-EF32-A850-18D9A51D0663}"/>
              </a:ext>
            </a:extLst>
          </p:cNvPr>
          <p:cNvSpPr/>
          <p:nvPr/>
        </p:nvSpPr>
        <p:spPr>
          <a:xfrm>
            <a:off x="10815995" y="3417723"/>
            <a:ext cx="1383093" cy="972724"/>
          </a:xfrm>
          <a:prstGeom prst="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000" dirty="0"/>
              <a:t>UPO</a:t>
            </a:r>
          </a:p>
          <a:p>
            <a:pPr algn="ctr"/>
            <a:r>
              <a:rPr lang="en-IL" sz="2000" dirty="0"/>
              <a:t>Challenger</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CBF0626-E495-61F1-28AB-7392759AC9A8}"/>
                  </a:ext>
                </a:extLst>
              </p:cNvPr>
              <p:cNvSpPr txBox="1"/>
              <p:nvPr/>
            </p:nvSpPr>
            <p:spPr>
              <a:xfrm>
                <a:off x="9089201" y="3709539"/>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𝑥</m:t>
                          </m:r>
                        </m:e>
                        <m:sub>
                          <m:r>
                            <a:rPr lang="en-US" sz="2800" b="0" i="1" smtClean="0">
                              <a:solidFill>
                                <a:schemeClr val="tx1"/>
                              </a:solidFill>
                              <a:latin typeface="Cambria Math" panose="02040503050406030204" pitchFamily="18" charset="0"/>
                            </a:rPr>
                            <m:t>𝐵</m:t>
                          </m:r>
                        </m:sub>
                      </m:sSub>
                      <m:r>
                        <a:rPr lang="en-US" sz="2800" b="0" i="1" smtClean="0">
                          <a:solidFill>
                            <a:schemeClr val="tx1"/>
                          </a:solidFill>
                          <a:latin typeface="Cambria Math" panose="02040503050406030204" pitchFamily="18" charset="0"/>
                        </a:rPr>
                        <m:t>,</m:t>
                      </m:r>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𝑥</m:t>
                          </m:r>
                        </m:e>
                        <m:sub>
                          <m:r>
                            <a:rPr lang="en-US" sz="2800" b="0" i="1" smtClean="0">
                              <a:solidFill>
                                <a:schemeClr val="tx1"/>
                              </a:solidFill>
                              <a:latin typeface="Cambria Math" panose="02040503050406030204" pitchFamily="18" charset="0"/>
                            </a:rPr>
                            <m:t>𝐶</m:t>
                          </m:r>
                        </m:sub>
                      </m:sSub>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𝐷</m:t>
                      </m:r>
                    </m:oMath>
                  </m:oMathPara>
                </a14:m>
                <a:endParaRPr lang="en-IL" sz="2800" dirty="0">
                  <a:solidFill>
                    <a:srgbClr val="7030A0"/>
                  </a:solidFill>
                </a:endParaRPr>
              </a:p>
            </p:txBody>
          </p:sp>
        </mc:Choice>
        <mc:Fallback xmlns="">
          <p:sp>
            <p:nvSpPr>
              <p:cNvPr id="18" name="TextBox 17">
                <a:extLst>
                  <a:ext uri="{FF2B5EF4-FFF2-40B4-BE49-F238E27FC236}">
                    <a16:creationId xmlns:a16="http://schemas.microsoft.com/office/drawing/2014/main" id="{CCBF0626-E495-61F1-28AB-7392759AC9A8}"/>
                  </a:ext>
                </a:extLst>
              </p:cNvPr>
              <p:cNvSpPr txBox="1">
                <a:spLocks noRot="1" noChangeAspect="1" noMove="1" noResize="1" noEditPoints="1" noAdjustHandles="1" noChangeArrowheads="1" noChangeShapeType="1" noTextEdit="1"/>
              </p:cNvSpPr>
              <p:nvPr/>
            </p:nvSpPr>
            <p:spPr>
              <a:xfrm>
                <a:off x="9089201" y="3709539"/>
                <a:ext cx="1771651" cy="430887"/>
              </a:xfrm>
              <a:prstGeom prst="rect">
                <a:avLst/>
              </a:prstGeom>
              <a:blipFill>
                <a:blip r:embed="rId9"/>
                <a:stretch>
                  <a:fillRect l="-709" r="-2128" b="-20588"/>
                </a:stretch>
              </a:blipFill>
            </p:spPr>
            <p:txBody>
              <a:bodyPr/>
              <a:lstStyle/>
              <a:p>
                <a:r>
                  <a:rPr lang="en-IL">
                    <a:noFill/>
                  </a:rPr>
                  <a:t> </a:t>
                </a:r>
              </a:p>
            </p:txBody>
          </p:sp>
        </mc:Fallback>
      </mc:AlternateContent>
    </p:spTree>
    <p:extLst>
      <p:ext uri="{BB962C8B-B14F-4D97-AF65-F5344CB8AC3E}">
        <p14:creationId xmlns:p14="http://schemas.microsoft.com/office/powerpoint/2010/main" val="23058041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A15849A-E180-7465-4CB7-C5E204FA24E9}"/>
              </a:ext>
            </a:extLst>
          </p:cNvPr>
          <p:cNvSpPr>
            <a:spLocks noGrp="1"/>
          </p:cNvSpPr>
          <p:nvPr>
            <p:ph type="title"/>
          </p:nvPr>
        </p:nvSpPr>
        <p:spPr>
          <a:xfrm>
            <a:off x="838200" y="8622"/>
            <a:ext cx="10515600" cy="1325563"/>
          </a:xfrm>
        </p:spPr>
        <p:txBody>
          <a:bodyPr/>
          <a:lstStyle/>
          <a:p>
            <a:pPr algn="ctr"/>
            <a:r>
              <a:rPr lang="en-IL" dirty="0"/>
              <a:t>Reduction to UPO security</a:t>
            </a:r>
            <a:br>
              <a:rPr lang="en-IL" dirty="0"/>
            </a:br>
            <a:r>
              <a:rPr lang="en-IL" dirty="0"/>
              <a:t>(A’,B’,C’) against UPO</a:t>
            </a:r>
          </a:p>
        </p:txBody>
      </p:sp>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9CF2AA5B-830E-B51C-50D7-2C4D98D87C43}"/>
                  </a:ext>
                </a:extLst>
              </p:cNvPr>
              <p:cNvSpPr/>
              <p:nvPr/>
            </p:nvSpPr>
            <p:spPr>
              <a:xfrm>
                <a:off x="3322534" y="2029327"/>
                <a:ext cx="3342771" cy="3769894"/>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800" u="sng" dirty="0">
                    <a:solidFill>
                      <a:schemeClr val="tx1"/>
                    </a:solidFill>
                  </a:rPr>
                  <a:t>A’</a:t>
                </a:r>
              </a:p>
              <a:p>
                <a:pPr marL="342900" indent="-342900">
                  <a:buFont typeface="Arial" panose="020B0604020202020204" pitchFamily="34" charset="0"/>
                  <a:buChar char="•"/>
                </a:pPr>
                <a:r>
                  <a:rPr lang="en-IL" sz="2400" dirty="0">
                    <a:solidFill>
                      <a:schemeClr val="tx1"/>
                    </a:solidFill>
                  </a:rPr>
                  <a:t>Samples </a:t>
                </a:r>
                <a14:m>
                  <m:oMath xmlns:m="http://schemas.openxmlformats.org/officeDocument/2006/math">
                    <m:sSub>
                      <m:sSubPr>
                        <m:ctrlPr>
                          <a:rPr lang="en-US" sz="2400" b="0" i="1" dirty="0" smtClean="0">
                            <a:solidFill>
                              <a:schemeClr val="tx1"/>
                            </a:solidFill>
                            <a:latin typeface="Cambria Math" panose="02040503050406030204" pitchFamily="18" charset="0"/>
                          </a:rPr>
                        </m:ctrlPr>
                      </m:sSubPr>
                      <m:e>
                        <m:r>
                          <a:rPr lang="en-US" sz="2400" b="0" i="1" dirty="0" smtClean="0">
                            <a:solidFill>
                              <a:schemeClr val="tx1"/>
                            </a:solidFill>
                            <a:latin typeface="Cambria Math" panose="02040503050406030204" pitchFamily="18" charset="0"/>
                          </a:rPr>
                          <m:t>𝐹</m:t>
                        </m:r>
                      </m:e>
                      <m:sub>
                        <m:r>
                          <a:rPr lang="en-US" sz="2400" b="0" i="1" dirty="0" smtClean="0">
                            <a:solidFill>
                              <a:schemeClr val="tx1"/>
                            </a:solidFill>
                            <a:latin typeface="Cambria Math" panose="02040503050406030204" pitchFamily="18" charset="0"/>
                          </a:rPr>
                          <m:t>𝑘</m:t>
                        </m:r>
                      </m:sub>
                    </m:sSub>
                  </m:oMath>
                </a14:m>
                <a:endParaRPr lang="en-IL" sz="2400" dirty="0">
                  <a:solidFill>
                    <a:schemeClr val="tx1"/>
                  </a:solidFill>
                </a:endParaRPr>
              </a:p>
              <a:p>
                <a:pPr marL="342900" indent="-342900">
                  <a:buFont typeface="Arial" panose="020B0604020202020204" pitchFamily="34" charset="0"/>
                  <a:buChar char="•"/>
                </a:pPr>
                <a:endParaRPr lang="en-IL" sz="2400" dirty="0">
                  <a:solidFill>
                    <a:schemeClr val="tx1"/>
                  </a:solidFill>
                </a:endParaRPr>
              </a:p>
              <a:p>
                <a:pPr marL="342900" indent="-342900">
                  <a:buFont typeface="Arial" panose="020B0604020202020204" pitchFamily="34" charset="0"/>
                  <a:buChar char="•"/>
                </a:pPr>
                <a:r>
                  <a:rPr lang="en-IL" sz="2400" dirty="0">
                    <a:solidFill>
                      <a:schemeClr val="tx1"/>
                    </a:solidFill>
                  </a:rPr>
                  <a:t>Runs </a:t>
                </a:r>
                <a14:m>
                  <m:oMath xmlns:m="http://schemas.openxmlformats.org/officeDocument/2006/math">
                    <m:sSub>
                      <m:sSubPr>
                        <m:ctrlPr>
                          <a:rPr lang="en-US" sz="2400" b="0" i="1" dirty="0" smtClean="0">
                            <a:solidFill>
                              <a:schemeClr val="tx1"/>
                            </a:solidFill>
                            <a:latin typeface="Cambria Math" panose="02040503050406030204" pitchFamily="18" charset="0"/>
                          </a:rPr>
                        </m:ctrlPr>
                      </m:sSubPr>
                      <m:e>
                        <m:r>
                          <a:rPr lang="en-US" sz="2400" b="0" i="1" dirty="0" smtClean="0">
                            <a:solidFill>
                              <a:schemeClr val="tx1"/>
                            </a:solidFill>
                            <a:latin typeface="Cambria Math" panose="02040503050406030204" pitchFamily="18" charset="0"/>
                          </a:rPr>
                          <m:t>𝜎</m:t>
                        </m:r>
                      </m:e>
                      <m:sub>
                        <m:r>
                          <a:rPr lang="en-US" sz="2400" b="0" i="1" dirty="0" smtClean="0">
                            <a:solidFill>
                              <a:schemeClr val="tx1"/>
                            </a:solidFill>
                            <a:latin typeface="Cambria Math" panose="02040503050406030204" pitchFamily="18" charset="0"/>
                          </a:rPr>
                          <m:t>𝐵𝐶</m:t>
                        </m:r>
                      </m:sub>
                    </m:sSub>
                    <m:r>
                      <a:rPr lang="en-US" sz="2400" b="0" i="1" dirty="0" smtClean="0">
                        <a:solidFill>
                          <a:schemeClr val="tx1"/>
                        </a:solidFill>
                        <a:latin typeface="Cambria Math" panose="02040503050406030204" pitchFamily="18" charset="0"/>
                      </a:rPr>
                      <m:t>←</m:t>
                    </m:r>
                    <m:r>
                      <m:rPr>
                        <m:sty m:val="p"/>
                      </m:rPr>
                      <a:rPr lang="en-US" sz="2400" b="0" i="0" dirty="0" smtClean="0">
                        <a:solidFill>
                          <a:schemeClr val="tx1"/>
                        </a:solidFill>
                        <a:latin typeface="Cambria Math" panose="02040503050406030204" pitchFamily="18" charset="0"/>
                      </a:rPr>
                      <m:t>A</m:t>
                    </m:r>
                    <m:r>
                      <a:rPr lang="en-US" sz="2400" b="0" i="0" dirty="0" smtClean="0">
                        <a:solidFill>
                          <a:schemeClr val="tx1"/>
                        </a:solidFill>
                        <a:latin typeface="Cambria Math" panose="02040503050406030204" pitchFamily="18" charset="0"/>
                      </a:rPr>
                      <m:t>(</m:t>
                    </m:r>
                    <m:r>
                      <a:rPr lang="en-US" sz="2400" b="0" i="1" dirty="0" smtClean="0">
                        <a:solidFill>
                          <a:schemeClr val="tx1"/>
                        </a:solidFill>
                        <a:latin typeface="Cambria Math" panose="02040503050406030204" pitchFamily="18" charset="0"/>
                      </a:rPr>
                      <m:t>𝜌</m:t>
                    </m:r>
                    <m:r>
                      <a:rPr lang="en-US" sz="2400" b="0" i="1" dirty="0" smtClean="0">
                        <a:solidFill>
                          <a:schemeClr val="tx1"/>
                        </a:solidFill>
                        <a:latin typeface="Cambria Math" panose="02040503050406030204" pitchFamily="18" charset="0"/>
                      </a:rPr>
                      <m:t>)</m:t>
                    </m:r>
                  </m:oMath>
                </a14:m>
                <a:endParaRPr lang="en-IL" sz="2400" dirty="0">
                  <a:solidFill>
                    <a:schemeClr val="tx1"/>
                  </a:solidFill>
                </a:endParaRPr>
              </a:p>
              <a:p>
                <a:pPr marL="342900" indent="-342900">
                  <a:buFont typeface="Arial" panose="020B0604020202020204" pitchFamily="34" charset="0"/>
                  <a:buChar char="•"/>
                </a:pPr>
                <a:endParaRPr lang="en-IL" sz="2400" dirty="0">
                  <a:solidFill>
                    <a:schemeClr val="tx1"/>
                  </a:solidFill>
                </a:endParaRPr>
              </a:p>
              <a:p>
                <a:pPr marL="342900" indent="-342900">
                  <a:buFont typeface="Arial" panose="020B0604020202020204" pitchFamily="34" charset="0"/>
                  <a:buChar char="•"/>
                </a:pPr>
                <a:r>
                  <a:rPr lang="en-IL" sz="2400" dirty="0">
                    <a:solidFill>
                      <a:schemeClr val="tx1"/>
                    </a:solidFill>
                  </a:rPr>
                  <a:t>Outputs </a:t>
                </a:r>
                <a14:m>
                  <m:oMath xmlns:m="http://schemas.openxmlformats.org/officeDocument/2006/math">
                    <m:r>
                      <a:rPr lang="en-US" sz="2400" b="0" i="1" dirty="0" smtClean="0">
                        <a:solidFill>
                          <a:schemeClr val="tx1"/>
                        </a:solidFill>
                        <a:latin typeface="Cambria Math" panose="02040503050406030204" pitchFamily="18" charset="0"/>
                      </a:rPr>
                      <m:t>(</m:t>
                    </m:r>
                    <m:r>
                      <a:rPr lang="en-US" sz="2400" b="0" i="1" dirty="0" smtClean="0">
                        <a:solidFill>
                          <a:schemeClr val="tx1"/>
                        </a:solidFill>
                        <a:latin typeface="Cambria Math" panose="02040503050406030204" pitchFamily="18" charset="0"/>
                      </a:rPr>
                      <m:t>𝑘</m:t>
                    </m:r>
                    <m:r>
                      <a:rPr lang="en-US" sz="2400" b="0" i="1" dirty="0" smtClean="0">
                        <a:solidFill>
                          <a:schemeClr val="tx1"/>
                        </a:solidFill>
                        <a:latin typeface="Cambria Math" panose="02040503050406030204" pitchFamily="18" charset="0"/>
                      </a:rPr>
                      <m:t>,</m:t>
                    </m:r>
                    <m:r>
                      <m:rPr>
                        <m:lit/>
                      </m:rPr>
                      <a:rPr lang="en-US" sz="2400" b="0" i="1" dirty="0" smtClean="0">
                        <a:solidFill>
                          <a:schemeClr val="tx1"/>
                        </a:solidFill>
                        <a:latin typeface="Cambria Math" panose="02040503050406030204" pitchFamily="18" charset="0"/>
                      </a:rPr>
                      <m:t> </m:t>
                    </m:r>
                    <m:sSub>
                      <m:sSubPr>
                        <m:ctrlPr>
                          <a:rPr lang="en-US" sz="2400" b="0" i="1" dirty="0" smtClean="0">
                            <a:solidFill>
                              <a:schemeClr val="tx1"/>
                            </a:solidFill>
                            <a:latin typeface="Cambria Math" panose="02040503050406030204" pitchFamily="18" charset="0"/>
                          </a:rPr>
                        </m:ctrlPr>
                      </m:sSubPr>
                      <m:e>
                        <m:r>
                          <a:rPr lang="en-US" sz="2400" b="0" i="1" dirty="0" smtClean="0">
                            <a:solidFill>
                              <a:schemeClr val="tx1"/>
                            </a:solidFill>
                            <a:latin typeface="Cambria Math" panose="02040503050406030204" pitchFamily="18" charset="0"/>
                          </a:rPr>
                          <m:t>𝜎</m:t>
                        </m:r>
                      </m:e>
                      <m:sub>
                        <m:r>
                          <a:rPr lang="en-US" sz="2400" b="0" i="1" dirty="0" smtClean="0">
                            <a:solidFill>
                              <a:schemeClr val="tx1"/>
                            </a:solidFill>
                            <a:latin typeface="Cambria Math" panose="02040503050406030204" pitchFamily="18" charset="0"/>
                          </a:rPr>
                          <m:t>𝐵𝐶</m:t>
                        </m:r>
                      </m:sub>
                    </m:sSub>
                    <m:r>
                      <a:rPr lang="en-US" sz="2400" b="0" i="1" dirty="0" smtClean="0">
                        <a:solidFill>
                          <a:schemeClr val="tx1"/>
                        </a:solidFill>
                        <a:latin typeface="Cambria Math" panose="02040503050406030204" pitchFamily="18" charset="0"/>
                      </a:rPr>
                      <m:t> )</m:t>
                    </m:r>
                  </m:oMath>
                </a14:m>
                <a:r>
                  <a:rPr lang="en-IL" sz="2400" dirty="0">
                    <a:solidFill>
                      <a:schemeClr val="tx1"/>
                    </a:solidFill>
                  </a:rPr>
                  <a:t>   </a:t>
                </a:r>
              </a:p>
            </p:txBody>
          </p:sp>
        </mc:Choice>
        <mc:Fallback xmlns="">
          <p:sp>
            <p:nvSpPr>
              <p:cNvPr id="5" name="Rounded Rectangle 4">
                <a:extLst>
                  <a:ext uri="{FF2B5EF4-FFF2-40B4-BE49-F238E27FC236}">
                    <a16:creationId xmlns:a16="http://schemas.microsoft.com/office/drawing/2014/main" id="{9CF2AA5B-830E-B51C-50D7-2C4D98D87C43}"/>
                  </a:ext>
                </a:extLst>
              </p:cNvPr>
              <p:cNvSpPr>
                <a:spLocks noRot="1" noChangeAspect="1" noMove="1" noResize="1" noEditPoints="1" noAdjustHandles="1" noChangeArrowheads="1" noChangeShapeType="1" noTextEdit="1"/>
              </p:cNvSpPr>
              <p:nvPr/>
            </p:nvSpPr>
            <p:spPr>
              <a:xfrm>
                <a:off x="3322534" y="2029327"/>
                <a:ext cx="3342771" cy="3769894"/>
              </a:xfrm>
              <a:prstGeom prst="roundRect">
                <a:avLst/>
              </a:prstGeom>
              <a:blipFill>
                <a:blip r:embed="rId2"/>
                <a:stretch>
                  <a:fillRect/>
                </a:stretch>
              </a:blipFill>
            </p:spPr>
            <p:txBody>
              <a:bodyPr/>
              <a:lstStyle/>
              <a:p>
                <a:r>
                  <a:rPr lang="en-IL">
                    <a:noFill/>
                  </a:rPr>
                  <a:t> </a:t>
                </a:r>
              </a:p>
            </p:txBody>
          </p:sp>
        </mc:Fallback>
      </mc:AlternateContent>
      <p:sp>
        <p:nvSpPr>
          <p:cNvPr id="6" name="Rounded Rectangle 5">
            <a:extLst>
              <a:ext uri="{FF2B5EF4-FFF2-40B4-BE49-F238E27FC236}">
                <a16:creationId xmlns:a16="http://schemas.microsoft.com/office/drawing/2014/main" id="{B93C608A-48EA-6563-824F-9C6D23113637}"/>
              </a:ext>
            </a:extLst>
          </p:cNvPr>
          <p:cNvSpPr/>
          <p:nvPr/>
        </p:nvSpPr>
        <p:spPr>
          <a:xfrm>
            <a:off x="7921495" y="1237934"/>
            <a:ext cx="3490264" cy="195016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L" sz="2800" b="0" i="0" u="sng" strike="noStrike" kern="1200" cap="none" spc="0" normalizeH="0" baseline="0" noProof="0" dirty="0">
                <a:ln>
                  <a:noFill/>
                </a:ln>
                <a:solidFill>
                  <a:schemeClr val="tx1"/>
                </a:solidFill>
                <a:effectLst/>
                <a:uLnTx/>
                <a:uFillTx/>
                <a:latin typeface="Aptos" panose="02110004020202020204"/>
              </a:rPr>
              <a:t>B’</a:t>
            </a:r>
          </a:p>
          <a:p>
            <a:pPr marR="0" lvl="0" defTabSz="914400" rtl="0" eaLnBrk="1" fontAlgn="auto" latinLnBrk="0" hangingPunct="1">
              <a:lnSpc>
                <a:spcPct val="100000"/>
              </a:lnSpc>
              <a:spcBef>
                <a:spcPts val="0"/>
              </a:spcBef>
              <a:spcAft>
                <a:spcPts val="0"/>
              </a:spcAft>
              <a:buClrTx/>
              <a:buSzTx/>
              <a:tabLst/>
              <a:defRPr/>
            </a:pPr>
            <a:r>
              <a:rPr lang="en-US" sz="2400" b="0" dirty="0">
                <a:solidFill>
                  <a:schemeClr val="tx1"/>
                </a:solidFill>
              </a:rPr>
              <a:t>O</a:t>
            </a:r>
            <a:r>
              <a:rPr lang="en-IL" sz="2400" dirty="0">
                <a:solidFill>
                  <a:schemeClr val="tx1"/>
                </a:solidFill>
              </a:rPr>
              <a:t>utputs</a:t>
            </a:r>
          </a:p>
          <a:p>
            <a:pPr lvl="0">
              <a:defRPr/>
            </a:pPr>
            <a:r>
              <a:rPr lang="en-IL" sz="2400" dirty="0">
                <a:solidFill>
                  <a:schemeClr val="tx1"/>
                </a:solidFill>
              </a:rPr>
              <a:t> 0         if  B succeeds</a:t>
            </a:r>
            <a:endParaRPr lang="en-US" sz="2400" dirty="0">
              <a:solidFill>
                <a:schemeClr val="tx1"/>
              </a:solidFill>
            </a:endParaRPr>
          </a:p>
          <a:p>
            <a:pPr lvl="0">
              <a:defRPr/>
            </a:pPr>
            <a:r>
              <a:rPr lang="en-US" sz="2400" dirty="0">
                <a:solidFill>
                  <a:schemeClr val="tx1"/>
                </a:solidFill>
              </a:rPr>
              <a:t> 1         if  B fails</a:t>
            </a:r>
          </a:p>
          <a:p>
            <a:pPr lvl="0">
              <a:defRPr/>
            </a:pPr>
            <a:endParaRPr lang="en-IL" sz="2400" dirty="0">
              <a:solidFill>
                <a:schemeClr val="tx1"/>
              </a:solidFill>
            </a:endParaRPr>
          </a:p>
        </p:txBody>
      </p:sp>
      <p:sp>
        <p:nvSpPr>
          <p:cNvPr id="7" name="Rectangle 6">
            <a:extLst>
              <a:ext uri="{FF2B5EF4-FFF2-40B4-BE49-F238E27FC236}">
                <a16:creationId xmlns:a16="http://schemas.microsoft.com/office/drawing/2014/main" id="{D709276D-E9C2-5A86-C662-D8AC8CBF9D11}"/>
              </a:ext>
            </a:extLst>
          </p:cNvPr>
          <p:cNvSpPr/>
          <p:nvPr/>
        </p:nvSpPr>
        <p:spPr>
          <a:xfrm>
            <a:off x="144379" y="2787988"/>
            <a:ext cx="1771651" cy="2252571"/>
          </a:xfrm>
          <a:prstGeom prst="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400" dirty="0"/>
              <a:t>UPO</a:t>
            </a:r>
          </a:p>
          <a:p>
            <a:pPr algn="ctr"/>
            <a:r>
              <a:rPr lang="en-IL" sz="2400" dirty="0"/>
              <a:t>Challenger</a:t>
            </a:r>
          </a:p>
        </p:txBody>
      </p:sp>
      <p:sp>
        <p:nvSpPr>
          <p:cNvPr id="10" name="Right Arrow 9">
            <a:extLst>
              <a:ext uri="{FF2B5EF4-FFF2-40B4-BE49-F238E27FC236}">
                <a16:creationId xmlns:a16="http://schemas.microsoft.com/office/drawing/2014/main" id="{9EF28150-0328-28E9-49B7-740AD64AB5E7}"/>
              </a:ext>
            </a:extLst>
          </p:cNvPr>
          <p:cNvSpPr/>
          <p:nvPr/>
        </p:nvSpPr>
        <p:spPr>
          <a:xfrm>
            <a:off x="1921691" y="3941216"/>
            <a:ext cx="1388162" cy="23942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7E436A2-3A71-2F52-C4A0-5B1DF161309F}"/>
                  </a:ext>
                </a:extLst>
              </p:cNvPr>
              <p:cNvSpPr txBox="1"/>
              <p:nvPr/>
            </p:nvSpPr>
            <p:spPr>
              <a:xfrm>
                <a:off x="1423906" y="3510330"/>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𝜌</m:t>
                      </m:r>
                      <m:r>
                        <a:rPr lang="en-US" sz="2800" b="0" i="1" dirty="0" smtClean="0">
                          <a:latin typeface="Cambria Math" panose="02040503050406030204" pitchFamily="18" charset="0"/>
                          <a:ea typeface="+mn-lt"/>
                          <a:cs typeface="+mn-lt"/>
                        </a:rPr>
                        <m:t>⟩</m:t>
                      </m:r>
                    </m:oMath>
                  </m:oMathPara>
                </a14:m>
                <a:endParaRPr lang="en-IL" sz="2800" dirty="0"/>
              </a:p>
            </p:txBody>
          </p:sp>
        </mc:Choice>
        <mc:Fallback xmlns="">
          <p:sp>
            <p:nvSpPr>
              <p:cNvPr id="11" name="TextBox 10">
                <a:extLst>
                  <a:ext uri="{FF2B5EF4-FFF2-40B4-BE49-F238E27FC236}">
                    <a16:creationId xmlns:a16="http://schemas.microsoft.com/office/drawing/2014/main" id="{B7E436A2-3A71-2F52-C4A0-5B1DF161309F}"/>
                  </a:ext>
                </a:extLst>
              </p:cNvPr>
              <p:cNvSpPr txBox="1">
                <a:spLocks noRot="1" noChangeAspect="1" noMove="1" noResize="1" noEditPoints="1" noAdjustHandles="1" noChangeArrowheads="1" noChangeShapeType="1" noTextEdit="1"/>
              </p:cNvSpPr>
              <p:nvPr/>
            </p:nvSpPr>
            <p:spPr>
              <a:xfrm>
                <a:off x="1423906" y="3510330"/>
                <a:ext cx="1771651" cy="430887"/>
              </a:xfrm>
              <a:prstGeom prst="rect">
                <a:avLst/>
              </a:prstGeom>
              <a:blipFill>
                <a:blip r:embed="rId3"/>
                <a:stretch>
                  <a:fillRect t="-2857" b="-31429"/>
                </a:stretch>
              </a:blipFill>
            </p:spPr>
            <p:txBody>
              <a:bodyPr/>
              <a:lstStyle/>
              <a:p>
                <a:r>
                  <a:rPr lang="en-IL">
                    <a:noFill/>
                  </a:rPr>
                  <a:t> </a:t>
                </a:r>
              </a:p>
            </p:txBody>
          </p:sp>
        </mc:Fallback>
      </mc:AlternateContent>
      <p:sp>
        <p:nvSpPr>
          <p:cNvPr id="12" name="Right Arrow 11">
            <a:extLst>
              <a:ext uri="{FF2B5EF4-FFF2-40B4-BE49-F238E27FC236}">
                <a16:creationId xmlns:a16="http://schemas.microsoft.com/office/drawing/2014/main" id="{AB0E2886-B4C3-85B7-984B-8108162324C8}"/>
              </a:ext>
            </a:extLst>
          </p:cNvPr>
          <p:cNvSpPr/>
          <p:nvPr/>
        </p:nvSpPr>
        <p:spPr>
          <a:xfrm rot="10800000">
            <a:off x="1933507" y="3313228"/>
            <a:ext cx="1331068" cy="2394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solidFill>
                <a:srgbClr val="FF0000"/>
              </a:solidFill>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897F35A-B679-1C5F-531D-3BFDF5A62606}"/>
                  </a:ext>
                </a:extLst>
              </p:cNvPr>
              <p:cNvSpPr txBox="1"/>
              <p:nvPr/>
            </p:nvSpPr>
            <p:spPr>
              <a:xfrm>
                <a:off x="1420157" y="2858356"/>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𝑘</m:t>
                      </m:r>
                    </m:oMath>
                  </m:oMathPara>
                </a14:m>
                <a:endParaRPr lang="en-IL" sz="2800" dirty="0">
                  <a:solidFill>
                    <a:srgbClr val="7030A0"/>
                  </a:solidFill>
                </a:endParaRPr>
              </a:p>
            </p:txBody>
          </p:sp>
        </mc:Choice>
        <mc:Fallback xmlns="">
          <p:sp>
            <p:nvSpPr>
              <p:cNvPr id="13" name="TextBox 12">
                <a:extLst>
                  <a:ext uri="{FF2B5EF4-FFF2-40B4-BE49-F238E27FC236}">
                    <a16:creationId xmlns:a16="http://schemas.microsoft.com/office/drawing/2014/main" id="{0897F35A-B679-1C5F-531D-3BFDF5A62606}"/>
                  </a:ext>
                </a:extLst>
              </p:cNvPr>
              <p:cNvSpPr txBox="1">
                <a:spLocks noRot="1" noChangeAspect="1" noMove="1" noResize="1" noEditPoints="1" noAdjustHandles="1" noChangeArrowheads="1" noChangeShapeType="1" noTextEdit="1"/>
              </p:cNvSpPr>
              <p:nvPr/>
            </p:nvSpPr>
            <p:spPr>
              <a:xfrm>
                <a:off x="1420157" y="2858356"/>
                <a:ext cx="1771651" cy="430887"/>
              </a:xfrm>
              <a:prstGeom prst="rect">
                <a:avLst/>
              </a:prstGeom>
              <a:blipFill>
                <a:blip r:embed="rId4"/>
                <a:stretch>
                  <a:fillRect b="-5714"/>
                </a:stretch>
              </a:blipFill>
            </p:spPr>
            <p:txBody>
              <a:bodyPr/>
              <a:lstStyle/>
              <a:p>
                <a:r>
                  <a:rPr lang="en-IL">
                    <a:noFill/>
                  </a:rPr>
                  <a:t> </a:t>
                </a:r>
              </a:p>
            </p:txBody>
          </p:sp>
        </mc:Fallback>
      </mc:AlternateContent>
      <p:sp>
        <p:nvSpPr>
          <p:cNvPr id="15" name="Right Arrow 14">
            <a:extLst>
              <a:ext uri="{FF2B5EF4-FFF2-40B4-BE49-F238E27FC236}">
                <a16:creationId xmlns:a16="http://schemas.microsoft.com/office/drawing/2014/main" id="{BA3A85CC-1E37-70F9-86AE-6633986CF0D7}"/>
              </a:ext>
            </a:extLst>
          </p:cNvPr>
          <p:cNvSpPr/>
          <p:nvPr/>
        </p:nvSpPr>
        <p:spPr>
          <a:xfrm rot="19848982">
            <a:off x="6543668" y="2923750"/>
            <a:ext cx="1441054" cy="191633"/>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CF925AA-D8B1-2916-B0B6-A5E7F17093BE}"/>
                  </a:ext>
                </a:extLst>
              </p:cNvPr>
              <p:cNvSpPr txBox="1"/>
              <p:nvPr/>
            </p:nvSpPr>
            <p:spPr>
              <a:xfrm rot="19905806">
                <a:off x="6253300" y="2504174"/>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𝑘</m:t>
                          </m:r>
                          <m:r>
                            <a:rPr lang="en-US" sz="2800" b="0" i="1" smtClean="0">
                              <a:latin typeface="Cambria Math" panose="02040503050406030204" pitchFamily="18" charset="0"/>
                            </a:rPr>
                            <m:t>,</m:t>
                          </m:r>
                          <m:r>
                            <a:rPr lang="en-US" sz="2800" b="0" i="1" smtClean="0">
                              <a:latin typeface="Cambria Math" panose="02040503050406030204" pitchFamily="18" charset="0"/>
                            </a:rPr>
                            <m:t>𝜎</m:t>
                          </m:r>
                        </m:e>
                        <m:sub>
                          <m:r>
                            <a:rPr lang="en-US" sz="2800" b="0" i="1" smtClean="0">
                              <a:latin typeface="Cambria Math" panose="02040503050406030204" pitchFamily="18" charset="0"/>
                            </a:rPr>
                            <m:t>𝐵</m:t>
                          </m:r>
                        </m:sub>
                      </m:sSub>
                    </m:oMath>
                  </m:oMathPara>
                </a14:m>
                <a:endParaRPr lang="en-IL" sz="2800" dirty="0"/>
              </a:p>
            </p:txBody>
          </p:sp>
        </mc:Choice>
        <mc:Fallback xmlns="">
          <p:sp>
            <p:nvSpPr>
              <p:cNvPr id="16" name="TextBox 15">
                <a:extLst>
                  <a:ext uri="{FF2B5EF4-FFF2-40B4-BE49-F238E27FC236}">
                    <a16:creationId xmlns:a16="http://schemas.microsoft.com/office/drawing/2014/main" id="{3CF925AA-D8B1-2916-B0B6-A5E7F17093BE}"/>
                  </a:ext>
                </a:extLst>
              </p:cNvPr>
              <p:cNvSpPr txBox="1">
                <a:spLocks noRot="1" noChangeAspect="1" noMove="1" noResize="1" noEditPoints="1" noAdjustHandles="1" noChangeArrowheads="1" noChangeShapeType="1" noTextEdit="1"/>
              </p:cNvSpPr>
              <p:nvPr/>
            </p:nvSpPr>
            <p:spPr>
              <a:xfrm rot="19905806">
                <a:off x="6253300" y="2504174"/>
                <a:ext cx="1771651" cy="430887"/>
              </a:xfrm>
              <a:prstGeom prst="rect">
                <a:avLst/>
              </a:prstGeom>
              <a:blipFill>
                <a:blip r:embed="rId5"/>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740A972-39DD-B511-4D47-D12BC3B816FF}"/>
                  </a:ext>
                </a:extLst>
              </p:cNvPr>
              <p:cNvSpPr txBox="1"/>
              <p:nvPr/>
            </p:nvSpPr>
            <p:spPr>
              <a:xfrm rot="1227391">
                <a:off x="6399645" y="3958141"/>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𝑘</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𝜎</m:t>
                          </m:r>
                        </m:e>
                        <m:sub>
                          <m:r>
                            <m:rPr>
                              <m:sty m:val="p"/>
                            </m:rPr>
                            <a:rPr lang="en-US" sz="2800" b="0" i="0" smtClean="0">
                              <a:latin typeface="Cambria Math" panose="02040503050406030204" pitchFamily="18" charset="0"/>
                            </a:rPr>
                            <m:t>C</m:t>
                          </m:r>
                        </m:sub>
                      </m:sSub>
                    </m:oMath>
                  </m:oMathPara>
                </a14:m>
                <a:endParaRPr lang="en-IL" sz="2800" dirty="0"/>
              </a:p>
            </p:txBody>
          </p:sp>
        </mc:Choice>
        <mc:Fallback xmlns="">
          <p:sp>
            <p:nvSpPr>
              <p:cNvPr id="17" name="TextBox 16">
                <a:extLst>
                  <a:ext uri="{FF2B5EF4-FFF2-40B4-BE49-F238E27FC236}">
                    <a16:creationId xmlns:a16="http://schemas.microsoft.com/office/drawing/2014/main" id="{4740A972-39DD-B511-4D47-D12BC3B816FF}"/>
                  </a:ext>
                </a:extLst>
              </p:cNvPr>
              <p:cNvSpPr txBox="1">
                <a:spLocks noRot="1" noChangeAspect="1" noMove="1" noResize="1" noEditPoints="1" noAdjustHandles="1" noChangeArrowheads="1" noChangeShapeType="1" noTextEdit="1"/>
              </p:cNvSpPr>
              <p:nvPr/>
            </p:nvSpPr>
            <p:spPr>
              <a:xfrm rot="1227391">
                <a:off x="6399645" y="3958141"/>
                <a:ext cx="1771651" cy="430887"/>
              </a:xfrm>
              <a:prstGeom prst="rect">
                <a:avLst/>
              </a:prstGeom>
              <a:blipFill>
                <a:blip r:embed="rId6"/>
                <a:stretch>
                  <a:fillRect/>
                </a:stretch>
              </a:blipFill>
            </p:spPr>
            <p:txBody>
              <a:bodyPr/>
              <a:lstStyle/>
              <a:p>
                <a:r>
                  <a:rPr lang="en-IL">
                    <a:noFill/>
                  </a:rPr>
                  <a:t> </a:t>
                </a:r>
              </a:p>
            </p:txBody>
          </p:sp>
        </mc:Fallback>
      </mc:AlternateContent>
      <p:sp>
        <p:nvSpPr>
          <p:cNvPr id="2" name="Right Arrow 1">
            <a:extLst>
              <a:ext uri="{FF2B5EF4-FFF2-40B4-BE49-F238E27FC236}">
                <a16:creationId xmlns:a16="http://schemas.microsoft.com/office/drawing/2014/main" id="{5F28EBA4-10D1-CC28-89CE-0F80CE152DD2}"/>
              </a:ext>
            </a:extLst>
          </p:cNvPr>
          <p:cNvSpPr/>
          <p:nvPr/>
        </p:nvSpPr>
        <p:spPr>
          <a:xfrm rot="1866867">
            <a:off x="6578112" y="4439677"/>
            <a:ext cx="1441054" cy="191633"/>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 name="Right Arrow 2">
            <a:extLst>
              <a:ext uri="{FF2B5EF4-FFF2-40B4-BE49-F238E27FC236}">
                <a16:creationId xmlns:a16="http://schemas.microsoft.com/office/drawing/2014/main" id="{9689F676-16E4-5315-23C6-1B9B3C4220B2}"/>
              </a:ext>
            </a:extLst>
          </p:cNvPr>
          <p:cNvSpPr/>
          <p:nvPr/>
        </p:nvSpPr>
        <p:spPr>
          <a:xfrm rot="10800000">
            <a:off x="11396329" y="2584575"/>
            <a:ext cx="723920" cy="30063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dirty="0">
              <a:solidFill>
                <a:srgbClr val="FF0000"/>
              </a:solidFil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D644CBE-EA84-29F3-6916-4140E933F59B}"/>
                  </a:ext>
                </a:extLst>
              </p:cNvPr>
              <p:cNvSpPr txBox="1"/>
              <p:nvPr/>
            </p:nvSpPr>
            <p:spPr>
              <a:xfrm>
                <a:off x="10814032" y="2062573"/>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𝑥</m:t>
                          </m:r>
                        </m:e>
                        <m:sub>
                          <m:r>
                            <a:rPr lang="en-US" sz="2800" b="0" i="1" smtClean="0">
                              <a:solidFill>
                                <a:schemeClr val="tx1"/>
                              </a:solidFill>
                              <a:latin typeface="Cambria Math" panose="02040503050406030204" pitchFamily="18" charset="0"/>
                            </a:rPr>
                            <m:t>𝐵</m:t>
                          </m:r>
                        </m:sub>
                      </m:sSub>
                    </m:oMath>
                  </m:oMathPara>
                </a14:m>
                <a:endParaRPr lang="en-IL" sz="2800" dirty="0">
                  <a:solidFill>
                    <a:srgbClr val="7030A0"/>
                  </a:solidFill>
                </a:endParaRPr>
              </a:p>
            </p:txBody>
          </p:sp>
        </mc:Choice>
        <mc:Fallback xmlns="">
          <p:sp>
            <p:nvSpPr>
              <p:cNvPr id="9" name="TextBox 8">
                <a:extLst>
                  <a:ext uri="{FF2B5EF4-FFF2-40B4-BE49-F238E27FC236}">
                    <a16:creationId xmlns:a16="http://schemas.microsoft.com/office/drawing/2014/main" id="{AD644CBE-EA84-29F3-6916-4140E933F59B}"/>
                  </a:ext>
                </a:extLst>
              </p:cNvPr>
              <p:cNvSpPr txBox="1">
                <a:spLocks noRot="1" noChangeAspect="1" noMove="1" noResize="1" noEditPoints="1" noAdjustHandles="1" noChangeArrowheads="1" noChangeShapeType="1" noTextEdit="1"/>
              </p:cNvSpPr>
              <p:nvPr/>
            </p:nvSpPr>
            <p:spPr>
              <a:xfrm>
                <a:off x="10814032" y="2062573"/>
                <a:ext cx="1771651" cy="430887"/>
              </a:xfrm>
              <a:prstGeom prst="rect">
                <a:avLst/>
              </a:prstGeom>
              <a:blipFill>
                <a:blip r:embed="rId7"/>
                <a:stretch>
                  <a:fillRect b="-11429"/>
                </a:stretch>
              </a:blipFill>
            </p:spPr>
            <p:txBody>
              <a:bodyPr/>
              <a:lstStyle/>
              <a:p>
                <a:r>
                  <a:rPr lang="en-IL">
                    <a:noFill/>
                  </a:rPr>
                  <a:t> </a:t>
                </a:r>
              </a:p>
            </p:txBody>
          </p:sp>
        </mc:Fallback>
      </mc:AlternateContent>
      <p:sp>
        <p:nvSpPr>
          <p:cNvPr id="26" name="Right Arrow 25">
            <a:extLst>
              <a:ext uri="{FF2B5EF4-FFF2-40B4-BE49-F238E27FC236}">
                <a16:creationId xmlns:a16="http://schemas.microsoft.com/office/drawing/2014/main" id="{117D5F21-E9F5-20F6-5833-81930641D645}"/>
              </a:ext>
            </a:extLst>
          </p:cNvPr>
          <p:cNvSpPr/>
          <p:nvPr/>
        </p:nvSpPr>
        <p:spPr>
          <a:xfrm rot="10800000">
            <a:off x="11423653" y="5713676"/>
            <a:ext cx="723920" cy="30063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dirty="0">
              <a:solidFill>
                <a:srgbClr val="FF0000"/>
              </a:solidFill>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337CFFF5-C39C-AC44-D4CE-1C3A47ECE534}"/>
                  </a:ext>
                </a:extLst>
              </p:cNvPr>
              <p:cNvSpPr txBox="1"/>
              <p:nvPr/>
            </p:nvSpPr>
            <p:spPr>
              <a:xfrm>
                <a:off x="10810876" y="5191674"/>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𝑥</m:t>
                          </m:r>
                        </m:e>
                        <m:sub>
                          <m:r>
                            <a:rPr lang="en-US" sz="2800" b="0" i="1" smtClean="0">
                              <a:solidFill>
                                <a:schemeClr val="tx1"/>
                              </a:solidFill>
                              <a:latin typeface="Cambria Math" panose="02040503050406030204" pitchFamily="18" charset="0"/>
                            </a:rPr>
                            <m:t>𝐶</m:t>
                          </m:r>
                        </m:sub>
                      </m:sSub>
                    </m:oMath>
                  </m:oMathPara>
                </a14:m>
                <a:endParaRPr lang="en-IL" sz="2800" dirty="0">
                  <a:solidFill>
                    <a:srgbClr val="7030A0"/>
                  </a:solidFill>
                </a:endParaRPr>
              </a:p>
            </p:txBody>
          </p:sp>
        </mc:Choice>
        <mc:Fallback xmlns="">
          <p:sp>
            <p:nvSpPr>
              <p:cNvPr id="27" name="TextBox 26">
                <a:extLst>
                  <a:ext uri="{FF2B5EF4-FFF2-40B4-BE49-F238E27FC236}">
                    <a16:creationId xmlns:a16="http://schemas.microsoft.com/office/drawing/2014/main" id="{337CFFF5-C39C-AC44-D4CE-1C3A47ECE534}"/>
                  </a:ext>
                </a:extLst>
              </p:cNvPr>
              <p:cNvSpPr txBox="1">
                <a:spLocks noRot="1" noChangeAspect="1" noMove="1" noResize="1" noEditPoints="1" noAdjustHandles="1" noChangeArrowheads="1" noChangeShapeType="1" noTextEdit="1"/>
              </p:cNvSpPr>
              <p:nvPr/>
            </p:nvSpPr>
            <p:spPr>
              <a:xfrm>
                <a:off x="10810876" y="5191674"/>
                <a:ext cx="1771651" cy="430887"/>
              </a:xfrm>
              <a:prstGeom prst="rect">
                <a:avLst/>
              </a:prstGeom>
              <a:blipFill>
                <a:blip r:embed="rId8"/>
                <a:stretch>
                  <a:fillRect b="-17143"/>
                </a:stretch>
              </a:blipFill>
            </p:spPr>
            <p:txBody>
              <a:bodyPr/>
              <a:lstStyle/>
              <a:p>
                <a:r>
                  <a:rPr lang="en-IL">
                    <a:noFill/>
                  </a:rPr>
                  <a:t> </a:t>
                </a:r>
              </a:p>
            </p:txBody>
          </p:sp>
        </mc:Fallback>
      </mc:AlternateContent>
      <p:sp>
        <p:nvSpPr>
          <p:cNvPr id="28" name="Rounded Rectangle 27">
            <a:extLst>
              <a:ext uri="{FF2B5EF4-FFF2-40B4-BE49-F238E27FC236}">
                <a16:creationId xmlns:a16="http://schemas.microsoft.com/office/drawing/2014/main" id="{FB7668BD-BE15-84AF-A40F-019C26D83430}"/>
              </a:ext>
            </a:extLst>
          </p:cNvPr>
          <p:cNvSpPr/>
          <p:nvPr/>
        </p:nvSpPr>
        <p:spPr>
          <a:xfrm>
            <a:off x="7939981" y="4724771"/>
            <a:ext cx="3490264" cy="195016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IL" sz="2800" u="sng" dirty="0">
              <a:solidFill>
                <a:schemeClr val="tx1"/>
              </a:solidFill>
              <a:latin typeface="Aptos" panose="021100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IL" sz="2800" u="sng" dirty="0">
                <a:solidFill>
                  <a:schemeClr val="tx1"/>
                </a:solidFill>
                <a:latin typeface="Aptos" panose="02110004020202020204"/>
              </a:rPr>
              <a:t>C</a:t>
            </a:r>
            <a:r>
              <a:rPr kumimoji="0" lang="en-IL" sz="2800" b="0" i="0" u="sng" strike="noStrike" kern="1200" cap="none" spc="0" normalizeH="0" baseline="0" noProof="0" dirty="0">
                <a:ln>
                  <a:noFill/>
                </a:ln>
                <a:solidFill>
                  <a:schemeClr val="tx1"/>
                </a:solidFill>
                <a:effectLst/>
                <a:uLnTx/>
                <a:uFillTx/>
                <a:latin typeface="Aptos" panose="02110004020202020204"/>
              </a:rPr>
              <a:t>’</a:t>
            </a:r>
          </a:p>
          <a:p>
            <a:pPr lvl="0">
              <a:defRPr/>
            </a:pPr>
            <a:r>
              <a:rPr lang="en-US" sz="2400" dirty="0">
                <a:solidFill>
                  <a:schemeClr val="tx1"/>
                </a:solidFill>
              </a:rPr>
              <a:t>O</a:t>
            </a:r>
            <a:r>
              <a:rPr lang="en-IL" sz="2400" dirty="0">
                <a:solidFill>
                  <a:schemeClr val="tx1"/>
                </a:solidFill>
              </a:rPr>
              <a:t>utputs</a:t>
            </a:r>
          </a:p>
          <a:p>
            <a:pPr lvl="0">
              <a:defRPr/>
            </a:pPr>
            <a:r>
              <a:rPr lang="en-IL" sz="2400" dirty="0">
                <a:solidFill>
                  <a:schemeClr val="tx1"/>
                </a:solidFill>
              </a:rPr>
              <a:t> 0         if  C succeeds</a:t>
            </a:r>
            <a:endParaRPr lang="en-US" sz="2400" dirty="0">
              <a:solidFill>
                <a:schemeClr val="tx1"/>
              </a:solidFill>
            </a:endParaRPr>
          </a:p>
          <a:p>
            <a:pPr lvl="0">
              <a:defRPr/>
            </a:pPr>
            <a:r>
              <a:rPr lang="en-US" sz="2400" dirty="0">
                <a:solidFill>
                  <a:schemeClr val="tx1"/>
                </a:solidFill>
              </a:rPr>
              <a:t> 1         if  C fails</a:t>
            </a:r>
          </a:p>
          <a:p>
            <a:pPr lvl="0">
              <a:defRPr/>
            </a:pPr>
            <a:endParaRPr lang="en-US" sz="2400" dirty="0">
              <a:solidFill>
                <a:schemeClr val="tx1"/>
              </a:solidFill>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L" sz="2400" dirty="0">
              <a:solidFill>
                <a:schemeClr val="tx1"/>
              </a:solidFill>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147E5F4-3D58-81C2-FA6A-7E1A10037B9B}"/>
                  </a:ext>
                </a:extLst>
              </p:cNvPr>
              <p:cNvSpPr txBox="1"/>
              <p:nvPr/>
            </p:nvSpPr>
            <p:spPr>
              <a:xfrm>
                <a:off x="18716" y="5222989"/>
                <a:ext cx="3736741" cy="837537"/>
              </a:xfrm>
              <a:prstGeom prst="rect">
                <a:avLst/>
              </a:prstGeom>
              <a:noFill/>
            </p:spPr>
            <p:txBody>
              <a:bodyPr wrap="square" rtlCol="0">
                <a:spAutoFit/>
              </a:bodyPr>
              <a:lstStyle/>
              <a:p>
                <a:r>
                  <a:rPr lang="en-US" sz="2400" dirty="0">
                    <a:solidFill>
                      <a:srgbClr val="7030A0"/>
                    </a:solidFill>
                  </a:rPr>
                  <a:t> </a:t>
                </a:r>
                <a14:m>
                  <m:oMath xmlns:m="http://schemas.openxmlformats.org/officeDocument/2006/math">
                    <m:sSub>
                      <m:sSubPr>
                        <m:ctrlPr>
                          <a:rPr lang="en-US" sz="2400" i="1" smtClean="0">
                            <a:solidFill>
                              <a:srgbClr val="7030A0"/>
                            </a:solidFill>
                            <a:latin typeface="Cambria Math" panose="02040503050406030204" pitchFamily="18" charset="0"/>
                          </a:rPr>
                        </m:ctrlPr>
                      </m:sSubPr>
                      <m:e>
                        <m:r>
                          <a:rPr lang="en-US" sz="2400" i="1">
                            <a:solidFill>
                              <a:srgbClr val="7030A0"/>
                            </a:solidFill>
                            <a:latin typeface="Cambria Math" panose="02040503050406030204" pitchFamily="18" charset="0"/>
                          </a:rPr>
                          <m:t>𝑥</m:t>
                        </m:r>
                      </m:e>
                      <m:sub>
                        <m:r>
                          <a:rPr lang="en-US" sz="2400" i="1">
                            <a:solidFill>
                              <a:srgbClr val="7030A0"/>
                            </a:solidFill>
                            <a:latin typeface="Cambria Math" panose="02040503050406030204" pitchFamily="18" charset="0"/>
                          </a:rPr>
                          <m:t>𝐵</m:t>
                        </m:r>
                      </m:sub>
                    </m:sSub>
                    <m:r>
                      <a:rPr lang="en-US" sz="2400" i="1">
                        <a:solidFill>
                          <a:srgbClr val="7030A0"/>
                        </a:solidFill>
                        <a:latin typeface="Cambria Math" panose="02040503050406030204" pitchFamily="18" charset="0"/>
                      </a:rPr>
                      <m:t>, </m:t>
                    </m:r>
                    <m:sSub>
                      <m:sSubPr>
                        <m:ctrlPr>
                          <a:rPr lang="en-US" sz="2400" i="1">
                            <a:solidFill>
                              <a:srgbClr val="7030A0"/>
                            </a:solidFill>
                            <a:latin typeface="Cambria Math" panose="02040503050406030204" pitchFamily="18" charset="0"/>
                          </a:rPr>
                        </m:ctrlPr>
                      </m:sSubPr>
                      <m:e>
                        <m:r>
                          <a:rPr lang="en-US" sz="2400" i="1">
                            <a:solidFill>
                              <a:srgbClr val="7030A0"/>
                            </a:solidFill>
                            <a:latin typeface="Cambria Math" panose="02040503050406030204" pitchFamily="18" charset="0"/>
                          </a:rPr>
                          <m:t>𝑥</m:t>
                        </m:r>
                      </m:e>
                      <m:sub>
                        <m:r>
                          <a:rPr lang="en-US" sz="2400" i="1">
                            <a:solidFill>
                              <a:srgbClr val="7030A0"/>
                            </a:solidFill>
                            <a:latin typeface="Cambria Math" panose="02040503050406030204" pitchFamily="18" charset="0"/>
                          </a:rPr>
                          <m:t>𝐶</m:t>
                        </m:r>
                      </m:sub>
                    </m:sSub>
                    <m:r>
                      <a:rPr lang="en-US" sz="2400" i="1">
                        <a:solidFill>
                          <a:srgbClr val="7030A0"/>
                        </a:solidFill>
                        <a:latin typeface="Cambria Math" panose="02040503050406030204" pitchFamily="18" charset="0"/>
                      </a:rPr>
                      <m:t>←</m:t>
                    </m:r>
                    <m:sSup>
                      <m:sSupPr>
                        <m:ctrlPr>
                          <a:rPr lang="en-US" sz="2400" i="1">
                            <a:solidFill>
                              <a:srgbClr val="7030A0"/>
                            </a:solidFill>
                            <a:latin typeface="Cambria Math" panose="02040503050406030204" pitchFamily="18" charset="0"/>
                          </a:rPr>
                        </m:ctrlPr>
                      </m:sSupPr>
                      <m:e>
                        <m:d>
                          <m:dPr>
                            <m:begChr m:val="{"/>
                            <m:endChr m:val="}"/>
                            <m:ctrlPr>
                              <a:rPr lang="en-US" sz="2400" i="1">
                                <a:solidFill>
                                  <a:srgbClr val="7030A0"/>
                                </a:solidFill>
                                <a:latin typeface="Cambria Math" panose="02040503050406030204" pitchFamily="18" charset="0"/>
                              </a:rPr>
                            </m:ctrlPr>
                          </m:dPr>
                          <m:e>
                            <m:r>
                              <a:rPr lang="en-US" sz="2400" i="1">
                                <a:solidFill>
                                  <a:srgbClr val="7030A0"/>
                                </a:solidFill>
                                <a:latin typeface="Cambria Math" panose="02040503050406030204" pitchFamily="18" charset="0"/>
                              </a:rPr>
                              <m:t>0,1</m:t>
                            </m:r>
                          </m:e>
                        </m:d>
                      </m:e>
                      <m:sup>
                        <m:r>
                          <a:rPr lang="en-US" sz="2400" i="1">
                            <a:solidFill>
                              <a:srgbClr val="7030A0"/>
                            </a:solidFill>
                            <a:latin typeface="Cambria Math" panose="02040503050406030204" pitchFamily="18" charset="0"/>
                          </a:rPr>
                          <m:t>𝑙</m:t>
                        </m:r>
                      </m:sup>
                    </m:sSup>
                    <m:r>
                      <a:rPr lang="en-US" sz="2400" b="0" i="1" smtClean="0">
                        <a:solidFill>
                          <a:srgbClr val="7030A0"/>
                        </a:solidFill>
                        <a:latin typeface="Cambria Math" panose="02040503050406030204" pitchFamily="18" charset="0"/>
                      </a:rPr>
                      <m:t>,</m:t>
                    </m:r>
                  </m:oMath>
                </a14:m>
                <a:endParaRPr lang="en-US" sz="2400" dirty="0">
                  <a:solidFill>
                    <a:srgbClr val="7030A0"/>
                  </a:solidFill>
                </a:endParaRPr>
              </a:p>
              <a:p>
                <a:r>
                  <a:rPr lang="en-US" sz="2400" dirty="0">
                    <a:solidFill>
                      <a:srgbClr val="7030A0"/>
                    </a:solidFill>
                  </a:rPr>
                  <a:t> </a:t>
                </a:r>
                <a14:m>
                  <m:oMath xmlns:m="http://schemas.openxmlformats.org/officeDocument/2006/math">
                    <m:r>
                      <a:rPr lang="en-US" sz="2400" i="1" dirty="0">
                        <a:solidFill>
                          <a:srgbClr val="7030A0"/>
                        </a:solidFill>
                        <a:latin typeface="Cambria Math" panose="02040503050406030204" pitchFamily="18" charset="0"/>
                      </a:rPr>
                      <m:t>|</m:t>
                    </m:r>
                    <m:r>
                      <a:rPr lang="en-US" sz="2400" i="1">
                        <a:solidFill>
                          <a:srgbClr val="7030A0"/>
                        </a:solidFill>
                        <a:latin typeface="Cambria Math" panose="02040503050406030204" pitchFamily="18" charset="0"/>
                      </a:rPr>
                      <m:t>𝜌</m:t>
                    </m:r>
                    <m:r>
                      <a:rPr lang="en-US" sz="2400" i="1">
                        <a:solidFill>
                          <a:srgbClr val="7030A0"/>
                        </a:solidFill>
                        <a:latin typeface="Cambria Math" panose="02040503050406030204" pitchFamily="18" charset="0"/>
                      </a:rPr>
                      <m:t>⟩←</m:t>
                    </m:r>
                    <m:r>
                      <a:rPr lang="en-US" sz="2400" i="1">
                        <a:solidFill>
                          <a:srgbClr val="7030A0"/>
                        </a:solidFill>
                        <a:latin typeface="Cambria Math" panose="02040503050406030204" pitchFamily="18" charset="0"/>
                      </a:rPr>
                      <m:t>𝑂𝑏𝑓</m:t>
                    </m:r>
                    <m:d>
                      <m:dPr>
                        <m:ctrlPr>
                          <a:rPr lang="en-US" sz="2400" i="1">
                            <a:solidFill>
                              <a:srgbClr val="7030A0"/>
                            </a:solidFill>
                            <a:latin typeface="Cambria Math" panose="02040503050406030204" pitchFamily="18" charset="0"/>
                          </a:rPr>
                        </m:ctrlPr>
                      </m:dPr>
                      <m:e>
                        <m:sSub>
                          <m:sSubPr>
                            <m:ctrlPr>
                              <a:rPr lang="en-US" sz="2400" b="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𝐶</m:t>
                            </m:r>
                          </m:e>
                          <m:sub>
                            <m:r>
                              <a:rPr lang="en-US" sz="2400" b="0" i="1" smtClean="0">
                                <a:solidFill>
                                  <a:srgbClr val="7030A0"/>
                                </a:solidFill>
                                <a:latin typeface="Cambria Math" panose="02040503050406030204" pitchFamily="18" charset="0"/>
                              </a:rPr>
                              <m:t>𝑘</m:t>
                            </m:r>
                          </m:sub>
                        </m:sSub>
                      </m:e>
                    </m:d>
                  </m:oMath>
                </a14:m>
                <a:endParaRPr lang="en-IL" sz="2400" dirty="0">
                  <a:solidFill>
                    <a:srgbClr val="7030A0"/>
                  </a:solidFill>
                </a:endParaRPr>
              </a:p>
            </p:txBody>
          </p:sp>
        </mc:Choice>
        <mc:Fallback xmlns="">
          <p:sp>
            <p:nvSpPr>
              <p:cNvPr id="8" name="TextBox 7">
                <a:extLst>
                  <a:ext uri="{FF2B5EF4-FFF2-40B4-BE49-F238E27FC236}">
                    <a16:creationId xmlns:a16="http://schemas.microsoft.com/office/drawing/2014/main" id="{1147E5F4-3D58-81C2-FA6A-7E1A10037B9B}"/>
                  </a:ext>
                </a:extLst>
              </p:cNvPr>
              <p:cNvSpPr txBox="1">
                <a:spLocks noRot="1" noChangeAspect="1" noMove="1" noResize="1" noEditPoints="1" noAdjustHandles="1" noChangeArrowheads="1" noChangeShapeType="1" noTextEdit="1"/>
              </p:cNvSpPr>
              <p:nvPr/>
            </p:nvSpPr>
            <p:spPr>
              <a:xfrm>
                <a:off x="18716" y="5222989"/>
                <a:ext cx="3736741" cy="837537"/>
              </a:xfrm>
              <a:prstGeom prst="rect">
                <a:avLst/>
              </a:prstGeom>
              <a:blipFill>
                <a:blip r:embed="rId9"/>
                <a:stretch>
                  <a:fillRect b="-7463"/>
                </a:stretch>
              </a:blipFill>
            </p:spPr>
            <p:txBody>
              <a:bodyPr/>
              <a:lstStyle/>
              <a:p>
                <a:r>
                  <a:rPr lang="en-IL">
                    <a:noFill/>
                  </a:rPr>
                  <a:t> </a:t>
                </a:r>
              </a:p>
            </p:txBody>
          </p:sp>
        </mc:Fallback>
      </mc:AlternateContent>
      <p:sp>
        <p:nvSpPr>
          <p:cNvPr id="14" name="Rectangle 13">
            <a:extLst>
              <a:ext uri="{FF2B5EF4-FFF2-40B4-BE49-F238E27FC236}">
                <a16:creationId xmlns:a16="http://schemas.microsoft.com/office/drawing/2014/main" id="{C6D2BFF3-53D4-5B6C-B960-889F0026D424}"/>
              </a:ext>
            </a:extLst>
          </p:cNvPr>
          <p:cNvSpPr/>
          <p:nvPr/>
        </p:nvSpPr>
        <p:spPr>
          <a:xfrm>
            <a:off x="1325470" y="1275050"/>
            <a:ext cx="1069823" cy="83260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ln w="0"/>
                <a:solidFill>
                  <a:schemeClr val="tx1"/>
                </a:solidFill>
                <a:effectLst>
                  <a:outerShdw blurRad="38100" dist="19050" dir="2700000" algn="tl" rotWithShape="0">
                    <a:schemeClr val="dk1">
                      <a:alpha val="40000"/>
                    </a:schemeClr>
                  </a:outerShdw>
                </a:effectLst>
              </a:rPr>
              <a:t>b</a:t>
            </a:r>
            <a:r>
              <a:rPr lang="en-IL" sz="3200" dirty="0">
                <a:ln w="0"/>
                <a:solidFill>
                  <a:schemeClr val="tx1"/>
                </a:solidFill>
                <a:effectLst>
                  <a:outerShdw blurRad="38100" dist="19050" dir="2700000" algn="tl" rotWithShape="0">
                    <a:schemeClr val="dk1">
                      <a:alpha val="40000"/>
                    </a:schemeClr>
                  </a:outerShdw>
                </a:effectLst>
              </a:rPr>
              <a:t>=0</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5929DB8-1EAC-77FA-5F7C-93BFA0FA2F41}"/>
                  </a:ext>
                </a:extLst>
              </p:cNvPr>
              <p:cNvSpPr txBox="1"/>
              <p:nvPr/>
            </p:nvSpPr>
            <p:spPr>
              <a:xfrm>
                <a:off x="2155731" y="6162693"/>
                <a:ext cx="6035000" cy="38555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solidFill>
                                <a:srgbClr val="FF0000"/>
                              </a:solidFill>
                              <a:latin typeface="Cambria Math" panose="02040503050406030204" pitchFamily="18" charset="0"/>
                            </a:rPr>
                          </m:ctrlPr>
                        </m:funcPr>
                        <m:fName>
                          <m:r>
                            <m:rPr>
                              <m:sty m:val="p"/>
                            </m:rPr>
                            <a:rPr lang="en-US" sz="2400" b="0" i="0" smtClean="0">
                              <a:solidFill>
                                <a:srgbClr val="FF0000"/>
                              </a:solidFill>
                              <a:latin typeface="Cambria Math" panose="02040503050406030204" pitchFamily="18" charset="0"/>
                            </a:rPr>
                            <m:t>Pr</m:t>
                          </m:r>
                        </m:fName>
                        <m:e>
                          <m:d>
                            <m:dPr>
                              <m:begChr m:val="["/>
                              <m:endChr m:val="]"/>
                              <m:ctrlPr>
                                <a:rPr lang="en-US" sz="2400" b="0" i="1" smtClean="0">
                                  <a:solidFill>
                                    <a:srgbClr val="FF0000"/>
                                  </a:solidFill>
                                  <a:latin typeface="Cambria Math" panose="02040503050406030204" pitchFamily="18" charset="0"/>
                                </a:rPr>
                              </m:ctrlPr>
                            </m:dPr>
                            <m:e>
                              <m:sSub>
                                <m:sSubPr>
                                  <m:ctrlPr>
                                    <a:rPr lang="en-US" sz="2400" b="0" i="1" smtClean="0">
                                      <a:solidFill>
                                        <a:srgbClr val="FF0000"/>
                                      </a:solidFill>
                                      <a:latin typeface="Cambria Math" panose="02040503050406030204" pitchFamily="18" charset="0"/>
                                    </a:rPr>
                                  </m:ctrlPr>
                                </m:sSubPr>
                                <m:e>
                                  <m:r>
                                    <m:rPr>
                                      <m:sty m:val="p"/>
                                    </m:rPr>
                                    <a:rPr lang="en-US" sz="2400" b="0" i="0" smtClean="0">
                                      <a:solidFill>
                                        <a:srgbClr val="FF0000"/>
                                      </a:solidFill>
                                      <a:latin typeface="Cambria Math" panose="02040503050406030204" pitchFamily="18" charset="0"/>
                                    </a:rPr>
                                    <m:t>b</m:t>
                                  </m:r>
                                </m:e>
                                <m:sub>
                                  <m:r>
                                    <m:rPr>
                                      <m:sty m:val="p"/>
                                    </m:rPr>
                                    <a:rPr lang="en-US" sz="2400" b="0" i="0" smtClean="0">
                                      <a:solidFill>
                                        <a:srgbClr val="FF0000"/>
                                      </a:solidFill>
                                      <a:latin typeface="Cambria Math" panose="02040503050406030204" pitchFamily="18" charset="0"/>
                                    </a:rPr>
                                    <m:t>B</m:t>
                                  </m:r>
                                  <m:r>
                                    <a:rPr lang="en-US" sz="2400" b="0" i="0" smtClean="0">
                                      <a:solidFill>
                                        <a:srgbClr val="FF0000"/>
                                      </a:solidFill>
                                      <a:latin typeface="Cambria Math" panose="02040503050406030204" pitchFamily="18" charset="0"/>
                                    </a:rPr>
                                    <m:t>′</m:t>
                                  </m:r>
                                </m:sub>
                              </m:sSub>
                              <m:r>
                                <a:rPr lang="en-US" sz="2400" b="0" i="0" smtClean="0">
                                  <a:solidFill>
                                    <a:srgbClr val="FF0000"/>
                                  </a:solidFill>
                                  <a:latin typeface="Cambria Math" panose="02040503050406030204" pitchFamily="18" charset="0"/>
                                </a:rPr>
                                <m:t>=</m:t>
                              </m:r>
                              <m:sSub>
                                <m:sSubPr>
                                  <m:ctrlPr>
                                    <a:rPr lang="en-US" sz="2400" b="0" i="1" smtClean="0">
                                      <a:solidFill>
                                        <a:srgbClr val="FF0000"/>
                                      </a:solidFill>
                                      <a:latin typeface="Cambria Math" panose="02040503050406030204" pitchFamily="18" charset="0"/>
                                    </a:rPr>
                                  </m:ctrlPr>
                                </m:sSubPr>
                                <m:e>
                                  <m:r>
                                    <m:rPr>
                                      <m:sty m:val="p"/>
                                    </m:rPr>
                                    <a:rPr lang="en-US" sz="2400" b="0" i="0" smtClean="0">
                                      <a:solidFill>
                                        <a:srgbClr val="FF0000"/>
                                      </a:solidFill>
                                      <a:latin typeface="Cambria Math" panose="02040503050406030204" pitchFamily="18" charset="0"/>
                                    </a:rPr>
                                    <m:t>b</m:t>
                                  </m:r>
                                </m:e>
                                <m:sub>
                                  <m:r>
                                    <m:rPr>
                                      <m:sty m:val="p"/>
                                    </m:rPr>
                                    <a:rPr lang="en-US" sz="2400" b="0" i="0" smtClean="0">
                                      <a:solidFill>
                                        <a:srgbClr val="FF0000"/>
                                      </a:solidFill>
                                      <a:latin typeface="Cambria Math" panose="02040503050406030204" pitchFamily="18" charset="0"/>
                                    </a:rPr>
                                    <m:t>C</m:t>
                                  </m:r>
                                  <m:r>
                                    <a:rPr lang="en-US" sz="2400" b="0" i="0" smtClean="0">
                                      <a:solidFill>
                                        <a:srgbClr val="FF0000"/>
                                      </a:solidFill>
                                      <a:latin typeface="Cambria Math" panose="02040503050406030204" pitchFamily="18" charset="0"/>
                                    </a:rPr>
                                    <m:t>′</m:t>
                                  </m:r>
                                </m:sub>
                              </m:sSub>
                              <m:r>
                                <a:rPr lang="en-US" sz="2400" b="0" i="0" smtClean="0">
                                  <a:solidFill>
                                    <a:srgbClr val="FF0000"/>
                                  </a:solidFill>
                                  <a:latin typeface="Cambria Math" panose="02040503050406030204" pitchFamily="18" charset="0"/>
                                </a:rPr>
                                <m:t>=0|</m:t>
                              </m:r>
                              <m:r>
                                <m:rPr>
                                  <m:sty m:val="p"/>
                                </m:rPr>
                                <a:rPr lang="en-US" sz="2400" b="0" i="0" smtClean="0">
                                  <a:solidFill>
                                    <a:srgbClr val="FF0000"/>
                                  </a:solidFill>
                                  <a:latin typeface="Cambria Math" panose="02040503050406030204" pitchFamily="18" charset="0"/>
                                </a:rPr>
                                <m:t>b</m:t>
                              </m:r>
                              <m:r>
                                <a:rPr lang="en-US" sz="2400" b="0" i="0" smtClean="0">
                                  <a:solidFill>
                                    <a:srgbClr val="FF0000"/>
                                  </a:solidFill>
                                  <a:latin typeface="Cambria Math" panose="02040503050406030204" pitchFamily="18" charset="0"/>
                                </a:rPr>
                                <m:t>=0</m:t>
                              </m:r>
                            </m:e>
                          </m:d>
                        </m:e>
                      </m:func>
                      <m:sSub>
                        <m:sSubPr>
                          <m:ctrlPr>
                            <a:rPr lang="en-US" sz="2400" b="0" i="1" smtClean="0">
                              <a:solidFill>
                                <a:srgbClr val="FF0000"/>
                              </a:solidFill>
                              <a:latin typeface="Cambria Math" panose="02040503050406030204" pitchFamily="18" charset="0"/>
                            </a:rPr>
                          </m:ctrlPr>
                        </m:sSubPr>
                        <m:e>
                          <m:r>
                            <a:rPr lang="en-US" sz="2400" b="0" i="0" smtClean="0">
                              <a:solidFill>
                                <a:srgbClr val="FF0000"/>
                              </a:solidFill>
                              <a:latin typeface="Cambria Math" panose="02040503050406030204" pitchFamily="18" charset="0"/>
                            </a:rPr>
                            <m:t>=</m:t>
                          </m:r>
                        </m:e>
                        <m:sub>
                          <m:r>
                            <a:rPr lang="en-US" sz="2400" b="0" i="0" smtClean="0">
                              <a:solidFill>
                                <a:srgbClr val="FF0000"/>
                              </a:solidFill>
                              <a:latin typeface="Cambria Math" panose="02040503050406030204" pitchFamily="18" charset="0"/>
                            </a:rPr>
                            <m:t> </m:t>
                          </m:r>
                        </m:sub>
                      </m:sSub>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𝑝</m:t>
                          </m:r>
                        </m:e>
                        <m:sub>
                          <m:r>
                            <a:rPr lang="en-US" sz="2400" b="0" i="1" smtClean="0">
                              <a:solidFill>
                                <a:srgbClr val="FF0000"/>
                              </a:solidFill>
                              <a:latin typeface="Cambria Math" panose="02040503050406030204" pitchFamily="18" charset="0"/>
                            </a:rPr>
                            <m:t>𝐴</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𝐵</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𝐶</m:t>
                          </m:r>
                        </m:sub>
                      </m:sSub>
                      <m:r>
                        <a:rPr lang="en-US" sz="2400" b="0" i="1" smtClean="0">
                          <a:solidFill>
                            <a:srgbClr val="FF0000"/>
                          </a:solidFill>
                          <a:latin typeface="Cambria Math" panose="02040503050406030204" pitchFamily="18" charset="0"/>
                        </a:rPr>
                        <m:t>.</m:t>
                      </m:r>
                    </m:oMath>
                  </m:oMathPara>
                </a14:m>
                <a:endParaRPr lang="en-IL" sz="2400" dirty="0">
                  <a:solidFill>
                    <a:srgbClr val="FF0000"/>
                  </a:solidFill>
                </a:endParaRPr>
              </a:p>
            </p:txBody>
          </p:sp>
        </mc:Choice>
        <mc:Fallback xmlns="">
          <p:sp>
            <p:nvSpPr>
              <p:cNvPr id="18" name="TextBox 17">
                <a:extLst>
                  <a:ext uri="{FF2B5EF4-FFF2-40B4-BE49-F238E27FC236}">
                    <a16:creationId xmlns:a16="http://schemas.microsoft.com/office/drawing/2014/main" id="{95929DB8-1EAC-77FA-5F7C-93BFA0FA2F41}"/>
                  </a:ext>
                </a:extLst>
              </p:cNvPr>
              <p:cNvSpPr txBox="1">
                <a:spLocks noRot="1" noChangeAspect="1" noMove="1" noResize="1" noEditPoints="1" noAdjustHandles="1" noChangeArrowheads="1" noChangeShapeType="1" noTextEdit="1"/>
              </p:cNvSpPr>
              <p:nvPr/>
            </p:nvSpPr>
            <p:spPr>
              <a:xfrm>
                <a:off x="2155731" y="6162693"/>
                <a:ext cx="6035000" cy="385555"/>
              </a:xfrm>
              <a:prstGeom prst="rect">
                <a:avLst/>
              </a:prstGeom>
              <a:blipFill>
                <a:blip r:embed="rId10"/>
                <a:stretch>
                  <a:fillRect b="-35484"/>
                </a:stretch>
              </a:blipFill>
            </p:spPr>
            <p:txBody>
              <a:bodyPr/>
              <a:lstStyle/>
              <a:p>
                <a:r>
                  <a:rPr lang="en-IL">
                    <a:noFill/>
                  </a:rPr>
                  <a:t> </a:t>
                </a:r>
              </a:p>
            </p:txBody>
          </p:sp>
        </mc:Fallback>
      </mc:AlternateContent>
      <p:sp>
        <p:nvSpPr>
          <p:cNvPr id="19" name="TextBox 18">
            <a:extLst>
              <a:ext uri="{FF2B5EF4-FFF2-40B4-BE49-F238E27FC236}">
                <a16:creationId xmlns:a16="http://schemas.microsoft.com/office/drawing/2014/main" id="{FF5393ED-7A10-8BE3-42E0-9967D936371D}"/>
              </a:ext>
            </a:extLst>
          </p:cNvPr>
          <p:cNvSpPr txBox="1"/>
          <p:nvPr/>
        </p:nvSpPr>
        <p:spPr>
          <a:xfrm>
            <a:off x="9161190" y="212700"/>
            <a:ext cx="3037898" cy="830997"/>
          </a:xfrm>
          <a:prstGeom prst="rect">
            <a:avLst/>
          </a:prstGeom>
          <a:noFill/>
        </p:spPr>
        <p:txBody>
          <a:bodyPr wrap="square" rtlCol="0">
            <a:spAutoFit/>
          </a:bodyPr>
          <a:lstStyle/>
          <a:p>
            <a:pPr algn="ctr"/>
            <a:r>
              <a:rPr lang="en-IL" sz="2400" dirty="0">
                <a:solidFill>
                  <a:srgbClr val="7030A0"/>
                </a:solidFill>
              </a:rPr>
              <a:t>Same view for </a:t>
            </a:r>
          </a:p>
          <a:p>
            <a:pPr algn="ctr"/>
            <a:r>
              <a:rPr lang="en-IL" sz="2400" dirty="0">
                <a:solidFill>
                  <a:srgbClr val="7030A0"/>
                </a:solidFill>
              </a:rPr>
              <a:t>A,B,C as CP game</a:t>
            </a:r>
          </a:p>
        </p:txBody>
      </p:sp>
      <p:sp>
        <p:nvSpPr>
          <p:cNvPr id="20" name="Rectangle 19">
            <a:extLst>
              <a:ext uri="{FF2B5EF4-FFF2-40B4-BE49-F238E27FC236}">
                <a16:creationId xmlns:a16="http://schemas.microsoft.com/office/drawing/2014/main" id="{8808D73B-4AB3-CBD6-5D0F-35F78899A2EF}"/>
              </a:ext>
            </a:extLst>
          </p:cNvPr>
          <p:cNvSpPr/>
          <p:nvPr/>
        </p:nvSpPr>
        <p:spPr>
          <a:xfrm>
            <a:off x="10815995" y="3417723"/>
            <a:ext cx="1383093" cy="972724"/>
          </a:xfrm>
          <a:prstGeom prst="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000" dirty="0"/>
              <a:t>UPO</a:t>
            </a:r>
          </a:p>
          <a:p>
            <a:pPr algn="ctr"/>
            <a:r>
              <a:rPr lang="en-IL" sz="2000" dirty="0"/>
              <a:t>Challenger</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2E533B0-045E-F9FA-D3E7-643C227920C9}"/>
                  </a:ext>
                </a:extLst>
              </p:cNvPr>
              <p:cNvSpPr txBox="1"/>
              <p:nvPr/>
            </p:nvSpPr>
            <p:spPr>
              <a:xfrm>
                <a:off x="9089201" y="3709539"/>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𝑥</m:t>
                          </m:r>
                        </m:e>
                        <m:sub>
                          <m:r>
                            <a:rPr lang="en-US" sz="2800" b="0" i="1" smtClean="0">
                              <a:solidFill>
                                <a:schemeClr val="tx1"/>
                              </a:solidFill>
                              <a:latin typeface="Cambria Math" panose="02040503050406030204" pitchFamily="18" charset="0"/>
                            </a:rPr>
                            <m:t>𝐵</m:t>
                          </m:r>
                        </m:sub>
                      </m:sSub>
                      <m:r>
                        <a:rPr lang="en-US" sz="2800" b="0" i="1" smtClean="0">
                          <a:solidFill>
                            <a:schemeClr val="tx1"/>
                          </a:solidFill>
                          <a:latin typeface="Cambria Math" panose="02040503050406030204" pitchFamily="18" charset="0"/>
                        </a:rPr>
                        <m:t>,</m:t>
                      </m:r>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𝑥</m:t>
                          </m:r>
                        </m:e>
                        <m:sub>
                          <m:r>
                            <a:rPr lang="en-US" sz="2800" b="0" i="1" smtClean="0">
                              <a:solidFill>
                                <a:schemeClr val="tx1"/>
                              </a:solidFill>
                              <a:latin typeface="Cambria Math" panose="02040503050406030204" pitchFamily="18" charset="0"/>
                            </a:rPr>
                            <m:t>𝐶</m:t>
                          </m:r>
                        </m:sub>
                      </m:sSub>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𝐷</m:t>
                      </m:r>
                    </m:oMath>
                  </m:oMathPara>
                </a14:m>
                <a:endParaRPr lang="en-IL" sz="2800" dirty="0">
                  <a:solidFill>
                    <a:srgbClr val="7030A0"/>
                  </a:solidFill>
                </a:endParaRPr>
              </a:p>
            </p:txBody>
          </p:sp>
        </mc:Choice>
        <mc:Fallback xmlns="">
          <p:sp>
            <p:nvSpPr>
              <p:cNvPr id="21" name="TextBox 20">
                <a:extLst>
                  <a:ext uri="{FF2B5EF4-FFF2-40B4-BE49-F238E27FC236}">
                    <a16:creationId xmlns:a16="http://schemas.microsoft.com/office/drawing/2014/main" id="{52E533B0-045E-F9FA-D3E7-643C227920C9}"/>
                  </a:ext>
                </a:extLst>
              </p:cNvPr>
              <p:cNvSpPr txBox="1">
                <a:spLocks noRot="1" noChangeAspect="1" noMove="1" noResize="1" noEditPoints="1" noAdjustHandles="1" noChangeArrowheads="1" noChangeShapeType="1" noTextEdit="1"/>
              </p:cNvSpPr>
              <p:nvPr/>
            </p:nvSpPr>
            <p:spPr>
              <a:xfrm>
                <a:off x="9089201" y="3709539"/>
                <a:ext cx="1771651" cy="430887"/>
              </a:xfrm>
              <a:prstGeom prst="rect">
                <a:avLst/>
              </a:prstGeom>
              <a:blipFill>
                <a:blip r:embed="rId11"/>
                <a:stretch>
                  <a:fillRect l="-709" r="-2128" b="-20588"/>
                </a:stretch>
              </a:blipFill>
            </p:spPr>
            <p:txBody>
              <a:bodyPr/>
              <a:lstStyle/>
              <a:p>
                <a:r>
                  <a:rPr lang="en-IL">
                    <a:noFill/>
                  </a:rPr>
                  <a:t> </a:t>
                </a:r>
              </a:p>
            </p:txBody>
          </p:sp>
        </mc:Fallback>
      </mc:AlternateContent>
    </p:spTree>
    <p:extLst>
      <p:ext uri="{BB962C8B-B14F-4D97-AF65-F5344CB8AC3E}">
        <p14:creationId xmlns:p14="http://schemas.microsoft.com/office/powerpoint/2010/main" val="243971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A15849A-E180-7465-4CB7-C5E204FA24E9}"/>
              </a:ext>
            </a:extLst>
          </p:cNvPr>
          <p:cNvSpPr>
            <a:spLocks noGrp="1"/>
          </p:cNvSpPr>
          <p:nvPr>
            <p:ph type="title"/>
          </p:nvPr>
        </p:nvSpPr>
        <p:spPr>
          <a:xfrm>
            <a:off x="838200" y="8622"/>
            <a:ext cx="10515600" cy="1325563"/>
          </a:xfrm>
        </p:spPr>
        <p:txBody>
          <a:bodyPr/>
          <a:lstStyle/>
          <a:p>
            <a:pPr algn="ctr"/>
            <a:r>
              <a:rPr lang="en-IL" dirty="0"/>
              <a:t>Reduction to UPO security</a:t>
            </a:r>
            <a:br>
              <a:rPr lang="en-IL" dirty="0"/>
            </a:br>
            <a:r>
              <a:rPr lang="en-IL" dirty="0"/>
              <a:t>(A’,B’,C’) against UPO</a:t>
            </a:r>
          </a:p>
        </p:txBody>
      </p:sp>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9CF2AA5B-830E-B51C-50D7-2C4D98D87C43}"/>
                  </a:ext>
                </a:extLst>
              </p:cNvPr>
              <p:cNvSpPr/>
              <p:nvPr/>
            </p:nvSpPr>
            <p:spPr>
              <a:xfrm>
                <a:off x="3322534" y="2029327"/>
                <a:ext cx="3342771" cy="3769894"/>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800" u="sng" dirty="0">
                    <a:solidFill>
                      <a:schemeClr val="tx1"/>
                    </a:solidFill>
                  </a:rPr>
                  <a:t>A’</a:t>
                </a:r>
              </a:p>
              <a:p>
                <a:pPr marL="342900" indent="-342900">
                  <a:buFont typeface="Arial" panose="020B0604020202020204" pitchFamily="34" charset="0"/>
                  <a:buChar char="•"/>
                </a:pPr>
                <a:r>
                  <a:rPr lang="en-IL" sz="2400" dirty="0">
                    <a:solidFill>
                      <a:schemeClr val="tx1"/>
                    </a:solidFill>
                  </a:rPr>
                  <a:t>Samples </a:t>
                </a:r>
                <a14:m>
                  <m:oMath xmlns:m="http://schemas.openxmlformats.org/officeDocument/2006/math">
                    <m:sSub>
                      <m:sSubPr>
                        <m:ctrlPr>
                          <a:rPr lang="en-US" sz="2400" b="0" i="1" dirty="0" smtClean="0">
                            <a:solidFill>
                              <a:schemeClr val="tx1"/>
                            </a:solidFill>
                            <a:latin typeface="Cambria Math" panose="02040503050406030204" pitchFamily="18" charset="0"/>
                          </a:rPr>
                        </m:ctrlPr>
                      </m:sSubPr>
                      <m:e>
                        <m:r>
                          <a:rPr lang="en-US" sz="2400" b="0" i="1" dirty="0" smtClean="0">
                            <a:solidFill>
                              <a:schemeClr val="tx1"/>
                            </a:solidFill>
                            <a:latin typeface="Cambria Math" panose="02040503050406030204" pitchFamily="18" charset="0"/>
                          </a:rPr>
                          <m:t>𝐹</m:t>
                        </m:r>
                      </m:e>
                      <m:sub>
                        <m:r>
                          <a:rPr lang="en-US" sz="2400" b="0" i="1" dirty="0" smtClean="0">
                            <a:solidFill>
                              <a:schemeClr val="tx1"/>
                            </a:solidFill>
                            <a:latin typeface="Cambria Math" panose="02040503050406030204" pitchFamily="18" charset="0"/>
                          </a:rPr>
                          <m:t>𝑘</m:t>
                        </m:r>
                      </m:sub>
                    </m:sSub>
                  </m:oMath>
                </a14:m>
                <a:endParaRPr lang="en-IL" sz="2400" dirty="0">
                  <a:solidFill>
                    <a:schemeClr val="tx1"/>
                  </a:solidFill>
                </a:endParaRPr>
              </a:p>
              <a:p>
                <a:pPr marL="342900" indent="-342900">
                  <a:buFont typeface="Arial" panose="020B0604020202020204" pitchFamily="34" charset="0"/>
                  <a:buChar char="•"/>
                </a:pPr>
                <a:endParaRPr lang="en-IL" sz="2400" dirty="0">
                  <a:solidFill>
                    <a:schemeClr val="tx1"/>
                  </a:solidFill>
                </a:endParaRPr>
              </a:p>
              <a:p>
                <a:pPr marL="342900" indent="-342900">
                  <a:buFont typeface="Arial" panose="020B0604020202020204" pitchFamily="34" charset="0"/>
                  <a:buChar char="•"/>
                </a:pPr>
                <a:r>
                  <a:rPr lang="en-IL" sz="2400" dirty="0">
                    <a:solidFill>
                      <a:schemeClr val="tx1"/>
                    </a:solidFill>
                  </a:rPr>
                  <a:t>Runs </a:t>
                </a:r>
                <a14:m>
                  <m:oMath xmlns:m="http://schemas.openxmlformats.org/officeDocument/2006/math">
                    <m:sSub>
                      <m:sSubPr>
                        <m:ctrlPr>
                          <a:rPr lang="en-US" sz="2400" b="0" i="1" dirty="0" smtClean="0">
                            <a:solidFill>
                              <a:schemeClr val="tx1"/>
                            </a:solidFill>
                            <a:latin typeface="Cambria Math" panose="02040503050406030204" pitchFamily="18" charset="0"/>
                          </a:rPr>
                        </m:ctrlPr>
                      </m:sSubPr>
                      <m:e>
                        <m:r>
                          <a:rPr lang="en-US" sz="2400" b="0" i="1" dirty="0" smtClean="0">
                            <a:solidFill>
                              <a:schemeClr val="tx1"/>
                            </a:solidFill>
                            <a:latin typeface="Cambria Math" panose="02040503050406030204" pitchFamily="18" charset="0"/>
                          </a:rPr>
                          <m:t>𝜎</m:t>
                        </m:r>
                      </m:e>
                      <m:sub>
                        <m:r>
                          <a:rPr lang="en-US" sz="2400" b="0" i="1" dirty="0" smtClean="0">
                            <a:solidFill>
                              <a:schemeClr val="tx1"/>
                            </a:solidFill>
                            <a:latin typeface="Cambria Math" panose="02040503050406030204" pitchFamily="18" charset="0"/>
                          </a:rPr>
                          <m:t>𝐵𝐶</m:t>
                        </m:r>
                      </m:sub>
                    </m:sSub>
                    <m:r>
                      <a:rPr lang="en-US" sz="2400" b="0" i="1" dirty="0" smtClean="0">
                        <a:solidFill>
                          <a:schemeClr val="tx1"/>
                        </a:solidFill>
                        <a:latin typeface="Cambria Math" panose="02040503050406030204" pitchFamily="18" charset="0"/>
                      </a:rPr>
                      <m:t>←</m:t>
                    </m:r>
                    <m:r>
                      <m:rPr>
                        <m:sty m:val="p"/>
                      </m:rPr>
                      <a:rPr lang="en-US" sz="2400" b="0" i="0" dirty="0" smtClean="0">
                        <a:solidFill>
                          <a:schemeClr val="tx1"/>
                        </a:solidFill>
                        <a:latin typeface="Cambria Math" panose="02040503050406030204" pitchFamily="18" charset="0"/>
                      </a:rPr>
                      <m:t>A</m:t>
                    </m:r>
                    <m:r>
                      <a:rPr lang="en-US" sz="2400" b="0" i="0" dirty="0" smtClean="0">
                        <a:solidFill>
                          <a:schemeClr val="tx1"/>
                        </a:solidFill>
                        <a:latin typeface="Cambria Math" panose="02040503050406030204" pitchFamily="18" charset="0"/>
                      </a:rPr>
                      <m:t>(</m:t>
                    </m:r>
                    <m:r>
                      <a:rPr lang="en-US" sz="2400" b="0" i="1" dirty="0" smtClean="0">
                        <a:solidFill>
                          <a:schemeClr val="tx1"/>
                        </a:solidFill>
                        <a:latin typeface="Cambria Math" panose="02040503050406030204" pitchFamily="18" charset="0"/>
                      </a:rPr>
                      <m:t>𝜌</m:t>
                    </m:r>
                    <m:r>
                      <a:rPr lang="en-US" sz="2400" b="0" i="1" dirty="0" smtClean="0">
                        <a:solidFill>
                          <a:schemeClr val="tx1"/>
                        </a:solidFill>
                        <a:latin typeface="Cambria Math" panose="02040503050406030204" pitchFamily="18" charset="0"/>
                      </a:rPr>
                      <m:t>)</m:t>
                    </m:r>
                  </m:oMath>
                </a14:m>
                <a:endParaRPr lang="en-IL" sz="2400" dirty="0">
                  <a:solidFill>
                    <a:schemeClr val="tx1"/>
                  </a:solidFill>
                </a:endParaRPr>
              </a:p>
              <a:p>
                <a:pPr marL="342900" indent="-342900">
                  <a:buFont typeface="Arial" panose="020B0604020202020204" pitchFamily="34" charset="0"/>
                  <a:buChar char="•"/>
                </a:pPr>
                <a:endParaRPr lang="en-IL" sz="2400" dirty="0">
                  <a:solidFill>
                    <a:schemeClr val="tx1"/>
                  </a:solidFill>
                </a:endParaRPr>
              </a:p>
              <a:p>
                <a:pPr marL="342900" indent="-342900">
                  <a:buFont typeface="Arial" panose="020B0604020202020204" pitchFamily="34" charset="0"/>
                  <a:buChar char="•"/>
                </a:pPr>
                <a:r>
                  <a:rPr lang="en-IL" sz="2400" dirty="0">
                    <a:solidFill>
                      <a:schemeClr val="tx1"/>
                    </a:solidFill>
                  </a:rPr>
                  <a:t>Outputs </a:t>
                </a:r>
                <a14:m>
                  <m:oMath xmlns:m="http://schemas.openxmlformats.org/officeDocument/2006/math">
                    <m:r>
                      <a:rPr lang="en-US" sz="2400" b="0" i="1" dirty="0" smtClean="0">
                        <a:solidFill>
                          <a:schemeClr val="tx1"/>
                        </a:solidFill>
                        <a:latin typeface="Cambria Math" panose="02040503050406030204" pitchFamily="18" charset="0"/>
                      </a:rPr>
                      <m:t>(</m:t>
                    </m:r>
                    <m:r>
                      <a:rPr lang="en-US" sz="2400" b="0" i="1" dirty="0" smtClean="0">
                        <a:solidFill>
                          <a:schemeClr val="tx1"/>
                        </a:solidFill>
                        <a:latin typeface="Cambria Math" panose="02040503050406030204" pitchFamily="18" charset="0"/>
                      </a:rPr>
                      <m:t>𝑘</m:t>
                    </m:r>
                    <m:r>
                      <a:rPr lang="en-US" sz="2400" b="0" i="1" dirty="0" smtClean="0">
                        <a:solidFill>
                          <a:schemeClr val="tx1"/>
                        </a:solidFill>
                        <a:latin typeface="Cambria Math" panose="02040503050406030204" pitchFamily="18" charset="0"/>
                      </a:rPr>
                      <m:t>,</m:t>
                    </m:r>
                    <m:r>
                      <m:rPr>
                        <m:lit/>
                      </m:rPr>
                      <a:rPr lang="en-US" sz="2400" b="0" i="1" dirty="0" smtClean="0">
                        <a:solidFill>
                          <a:schemeClr val="tx1"/>
                        </a:solidFill>
                        <a:latin typeface="Cambria Math" panose="02040503050406030204" pitchFamily="18" charset="0"/>
                      </a:rPr>
                      <m:t> </m:t>
                    </m:r>
                    <m:sSub>
                      <m:sSubPr>
                        <m:ctrlPr>
                          <a:rPr lang="en-US" sz="2400" b="0" i="1" dirty="0" smtClean="0">
                            <a:solidFill>
                              <a:schemeClr val="tx1"/>
                            </a:solidFill>
                            <a:latin typeface="Cambria Math" panose="02040503050406030204" pitchFamily="18" charset="0"/>
                          </a:rPr>
                        </m:ctrlPr>
                      </m:sSubPr>
                      <m:e>
                        <m:r>
                          <a:rPr lang="en-US" sz="2400" b="0" i="1" dirty="0" smtClean="0">
                            <a:solidFill>
                              <a:schemeClr val="tx1"/>
                            </a:solidFill>
                            <a:latin typeface="Cambria Math" panose="02040503050406030204" pitchFamily="18" charset="0"/>
                          </a:rPr>
                          <m:t>𝜎</m:t>
                        </m:r>
                      </m:e>
                      <m:sub>
                        <m:r>
                          <a:rPr lang="en-US" sz="2400" b="0" i="1" dirty="0" smtClean="0">
                            <a:solidFill>
                              <a:schemeClr val="tx1"/>
                            </a:solidFill>
                            <a:latin typeface="Cambria Math" panose="02040503050406030204" pitchFamily="18" charset="0"/>
                          </a:rPr>
                          <m:t>𝐵𝐶</m:t>
                        </m:r>
                      </m:sub>
                    </m:sSub>
                    <m:r>
                      <a:rPr lang="en-US" sz="2400" b="0" i="1" dirty="0" smtClean="0">
                        <a:solidFill>
                          <a:schemeClr val="tx1"/>
                        </a:solidFill>
                        <a:latin typeface="Cambria Math" panose="02040503050406030204" pitchFamily="18" charset="0"/>
                      </a:rPr>
                      <m:t> )</m:t>
                    </m:r>
                  </m:oMath>
                </a14:m>
                <a:r>
                  <a:rPr lang="en-IL" sz="2400" dirty="0">
                    <a:solidFill>
                      <a:schemeClr val="tx1"/>
                    </a:solidFill>
                  </a:rPr>
                  <a:t>   </a:t>
                </a:r>
              </a:p>
            </p:txBody>
          </p:sp>
        </mc:Choice>
        <mc:Fallback xmlns="">
          <p:sp>
            <p:nvSpPr>
              <p:cNvPr id="5" name="Rounded Rectangle 4">
                <a:extLst>
                  <a:ext uri="{FF2B5EF4-FFF2-40B4-BE49-F238E27FC236}">
                    <a16:creationId xmlns:a16="http://schemas.microsoft.com/office/drawing/2014/main" id="{9CF2AA5B-830E-B51C-50D7-2C4D98D87C43}"/>
                  </a:ext>
                </a:extLst>
              </p:cNvPr>
              <p:cNvSpPr>
                <a:spLocks noRot="1" noChangeAspect="1" noMove="1" noResize="1" noEditPoints="1" noAdjustHandles="1" noChangeArrowheads="1" noChangeShapeType="1" noTextEdit="1"/>
              </p:cNvSpPr>
              <p:nvPr/>
            </p:nvSpPr>
            <p:spPr>
              <a:xfrm>
                <a:off x="3322534" y="2029327"/>
                <a:ext cx="3342771" cy="3769894"/>
              </a:xfrm>
              <a:prstGeom prst="roundRect">
                <a:avLst/>
              </a:prstGeom>
              <a:blipFill>
                <a:blip r:embed="rId2"/>
                <a:stretch>
                  <a:fillRect/>
                </a:stretch>
              </a:blipFill>
            </p:spPr>
            <p:txBody>
              <a:bodyPr/>
              <a:lstStyle/>
              <a:p>
                <a:r>
                  <a:rPr lang="en-IL">
                    <a:noFill/>
                  </a:rPr>
                  <a:t> </a:t>
                </a:r>
              </a:p>
            </p:txBody>
          </p:sp>
        </mc:Fallback>
      </mc:AlternateContent>
      <p:sp>
        <p:nvSpPr>
          <p:cNvPr id="6" name="Rounded Rectangle 5">
            <a:extLst>
              <a:ext uri="{FF2B5EF4-FFF2-40B4-BE49-F238E27FC236}">
                <a16:creationId xmlns:a16="http://schemas.microsoft.com/office/drawing/2014/main" id="{B93C608A-48EA-6563-824F-9C6D23113637}"/>
              </a:ext>
            </a:extLst>
          </p:cNvPr>
          <p:cNvSpPr/>
          <p:nvPr/>
        </p:nvSpPr>
        <p:spPr>
          <a:xfrm>
            <a:off x="7921495" y="1237934"/>
            <a:ext cx="3490264" cy="195016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L" sz="2800" b="0" i="0" u="sng" strike="noStrike" kern="1200" cap="none" spc="0" normalizeH="0" baseline="0" noProof="0" dirty="0">
                <a:ln>
                  <a:noFill/>
                </a:ln>
                <a:solidFill>
                  <a:schemeClr val="tx1"/>
                </a:solidFill>
                <a:effectLst/>
                <a:uLnTx/>
                <a:uFillTx/>
                <a:latin typeface="Aptos" panose="02110004020202020204"/>
              </a:rPr>
              <a:t>B’</a:t>
            </a:r>
          </a:p>
          <a:p>
            <a:pPr marR="0" lvl="0" defTabSz="914400" rtl="0" eaLnBrk="1" fontAlgn="auto" latinLnBrk="0" hangingPunct="1">
              <a:lnSpc>
                <a:spcPct val="100000"/>
              </a:lnSpc>
              <a:spcBef>
                <a:spcPts val="0"/>
              </a:spcBef>
              <a:spcAft>
                <a:spcPts val="0"/>
              </a:spcAft>
              <a:buClrTx/>
              <a:buSzTx/>
              <a:tabLst/>
              <a:defRPr/>
            </a:pPr>
            <a:r>
              <a:rPr lang="en-US" sz="2400" b="0" dirty="0">
                <a:solidFill>
                  <a:schemeClr val="tx1"/>
                </a:solidFill>
              </a:rPr>
              <a:t>O</a:t>
            </a:r>
            <a:r>
              <a:rPr lang="en-IL" sz="2400" dirty="0">
                <a:solidFill>
                  <a:schemeClr val="tx1"/>
                </a:solidFill>
              </a:rPr>
              <a:t>utputs</a:t>
            </a:r>
          </a:p>
          <a:p>
            <a:pPr lvl="0">
              <a:defRPr/>
            </a:pPr>
            <a:r>
              <a:rPr lang="en-IL" sz="2400" dirty="0">
                <a:solidFill>
                  <a:schemeClr val="tx1"/>
                </a:solidFill>
              </a:rPr>
              <a:t> 0         if  B succeeds</a:t>
            </a:r>
            <a:endParaRPr lang="en-US" sz="2400" dirty="0">
              <a:solidFill>
                <a:schemeClr val="tx1"/>
              </a:solidFill>
            </a:endParaRPr>
          </a:p>
          <a:p>
            <a:pPr lvl="0">
              <a:defRPr/>
            </a:pPr>
            <a:r>
              <a:rPr lang="en-US" sz="2400" dirty="0">
                <a:solidFill>
                  <a:schemeClr val="tx1"/>
                </a:solidFill>
              </a:rPr>
              <a:t> 1         if  B fails</a:t>
            </a:r>
          </a:p>
          <a:p>
            <a:pPr lvl="0">
              <a:defRPr/>
            </a:pPr>
            <a:endParaRPr lang="en-IL" sz="2400" dirty="0">
              <a:solidFill>
                <a:schemeClr val="tx1"/>
              </a:solidFill>
            </a:endParaRPr>
          </a:p>
        </p:txBody>
      </p:sp>
      <p:sp>
        <p:nvSpPr>
          <p:cNvPr id="7" name="Rectangle 6">
            <a:extLst>
              <a:ext uri="{FF2B5EF4-FFF2-40B4-BE49-F238E27FC236}">
                <a16:creationId xmlns:a16="http://schemas.microsoft.com/office/drawing/2014/main" id="{D709276D-E9C2-5A86-C662-D8AC8CBF9D11}"/>
              </a:ext>
            </a:extLst>
          </p:cNvPr>
          <p:cNvSpPr/>
          <p:nvPr/>
        </p:nvSpPr>
        <p:spPr>
          <a:xfrm>
            <a:off x="144379" y="2787988"/>
            <a:ext cx="1771651" cy="2252571"/>
          </a:xfrm>
          <a:prstGeom prst="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400" dirty="0"/>
              <a:t>UPO</a:t>
            </a:r>
          </a:p>
          <a:p>
            <a:pPr algn="ctr"/>
            <a:r>
              <a:rPr lang="en-IL" sz="2400" dirty="0"/>
              <a:t>Challenger</a:t>
            </a:r>
          </a:p>
        </p:txBody>
      </p:sp>
      <p:sp>
        <p:nvSpPr>
          <p:cNvPr id="10" name="Right Arrow 9">
            <a:extLst>
              <a:ext uri="{FF2B5EF4-FFF2-40B4-BE49-F238E27FC236}">
                <a16:creationId xmlns:a16="http://schemas.microsoft.com/office/drawing/2014/main" id="{9EF28150-0328-28E9-49B7-740AD64AB5E7}"/>
              </a:ext>
            </a:extLst>
          </p:cNvPr>
          <p:cNvSpPr/>
          <p:nvPr/>
        </p:nvSpPr>
        <p:spPr>
          <a:xfrm>
            <a:off x="1921691" y="3941216"/>
            <a:ext cx="1388162" cy="23942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7E436A2-3A71-2F52-C4A0-5B1DF161309F}"/>
                  </a:ext>
                </a:extLst>
              </p:cNvPr>
              <p:cNvSpPr txBox="1"/>
              <p:nvPr/>
            </p:nvSpPr>
            <p:spPr>
              <a:xfrm>
                <a:off x="1423906" y="3510330"/>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𝜌</m:t>
                      </m:r>
                      <m:r>
                        <a:rPr lang="en-US" sz="2800" b="0" i="1" dirty="0" smtClean="0">
                          <a:latin typeface="Cambria Math" panose="02040503050406030204" pitchFamily="18" charset="0"/>
                          <a:ea typeface="+mn-lt"/>
                          <a:cs typeface="+mn-lt"/>
                        </a:rPr>
                        <m:t>⟩</m:t>
                      </m:r>
                    </m:oMath>
                  </m:oMathPara>
                </a14:m>
                <a:endParaRPr lang="en-IL" sz="2800" dirty="0"/>
              </a:p>
            </p:txBody>
          </p:sp>
        </mc:Choice>
        <mc:Fallback xmlns="">
          <p:sp>
            <p:nvSpPr>
              <p:cNvPr id="11" name="TextBox 10">
                <a:extLst>
                  <a:ext uri="{FF2B5EF4-FFF2-40B4-BE49-F238E27FC236}">
                    <a16:creationId xmlns:a16="http://schemas.microsoft.com/office/drawing/2014/main" id="{B7E436A2-3A71-2F52-C4A0-5B1DF161309F}"/>
                  </a:ext>
                </a:extLst>
              </p:cNvPr>
              <p:cNvSpPr txBox="1">
                <a:spLocks noRot="1" noChangeAspect="1" noMove="1" noResize="1" noEditPoints="1" noAdjustHandles="1" noChangeArrowheads="1" noChangeShapeType="1" noTextEdit="1"/>
              </p:cNvSpPr>
              <p:nvPr/>
            </p:nvSpPr>
            <p:spPr>
              <a:xfrm>
                <a:off x="1423906" y="3510330"/>
                <a:ext cx="1771651" cy="430887"/>
              </a:xfrm>
              <a:prstGeom prst="rect">
                <a:avLst/>
              </a:prstGeom>
              <a:blipFill>
                <a:blip r:embed="rId3"/>
                <a:stretch>
                  <a:fillRect t="-2857" b="-31429"/>
                </a:stretch>
              </a:blipFill>
            </p:spPr>
            <p:txBody>
              <a:bodyPr/>
              <a:lstStyle/>
              <a:p>
                <a:r>
                  <a:rPr lang="en-IL">
                    <a:noFill/>
                  </a:rPr>
                  <a:t> </a:t>
                </a:r>
              </a:p>
            </p:txBody>
          </p:sp>
        </mc:Fallback>
      </mc:AlternateContent>
      <p:sp>
        <p:nvSpPr>
          <p:cNvPr id="12" name="Right Arrow 11">
            <a:extLst>
              <a:ext uri="{FF2B5EF4-FFF2-40B4-BE49-F238E27FC236}">
                <a16:creationId xmlns:a16="http://schemas.microsoft.com/office/drawing/2014/main" id="{AB0E2886-B4C3-85B7-984B-8108162324C8}"/>
              </a:ext>
            </a:extLst>
          </p:cNvPr>
          <p:cNvSpPr/>
          <p:nvPr/>
        </p:nvSpPr>
        <p:spPr>
          <a:xfrm rot="10800000">
            <a:off x="1933507" y="3313228"/>
            <a:ext cx="1331068" cy="2394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solidFill>
                <a:srgbClr val="FF0000"/>
              </a:solidFill>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897F35A-B679-1C5F-531D-3BFDF5A62606}"/>
                  </a:ext>
                </a:extLst>
              </p:cNvPr>
              <p:cNvSpPr txBox="1"/>
              <p:nvPr/>
            </p:nvSpPr>
            <p:spPr>
              <a:xfrm>
                <a:off x="1420157" y="2858356"/>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𝑘</m:t>
                      </m:r>
                    </m:oMath>
                  </m:oMathPara>
                </a14:m>
                <a:endParaRPr lang="en-IL" sz="2800" dirty="0">
                  <a:solidFill>
                    <a:srgbClr val="7030A0"/>
                  </a:solidFill>
                </a:endParaRPr>
              </a:p>
            </p:txBody>
          </p:sp>
        </mc:Choice>
        <mc:Fallback xmlns="">
          <p:sp>
            <p:nvSpPr>
              <p:cNvPr id="13" name="TextBox 12">
                <a:extLst>
                  <a:ext uri="{FF2B5EF4-FFF2-40B4-BE49-F238E27FC236}">
                    <a16:creationId xmlns:a16="http://schemas.microsoft.com/office/drawing/2014/main" id="{0897F35A-B679-1C5F-531D-3BFDF5A62606}"/>
                  </a:ext>
                </a:extLst>
              </p:cNvPr>
              <p:cNvSpPr txBox="1">
                <a:spLocks noRot="1" noChangeAspect="1" noMove="1" noResize="1" noEditPoints="1" noAdjustHandles="1" noChangeArrowheads="1" noChangeShapeType="1" noTextEdit="1"/>
              </p:cNvSpPr>
              <p:nvPr/>
            </p:nvSpPr>
            <p:spPr>
              <a:xfrm>
                <a:off x="1420157" y="2858356"/>
                <a:ext cx="1771651" cy="430887"/>
              </a:xfrm>
              <a:prstGeom prst="rect">
                <a:avLst/>
              </a:prstGeom>
              <a:blipFill>
                <a:blip r:embed="rId4"/>
                <a:stretch>
                  <a:fillRect b="-5714"/>
                </a:stretch>
              </a:blipFill>
            </p:spPr>
            <p:txBody>
              <a:bodyPr/>
              <a:lstStyle/>
              <a:p>
                <a:r>
                  <a:rPr lang="en-IL">
                    <a:noFill/>
                  </a:rPr>
                  <a:t> </a:t>
                </a:r>
              </a:p>
            </p:txBody>
          </p:sp>
        </mc:Fallback>
      </mc:AlternateContent>
      <p:sp>
        <p:nvSpPr>
          <p:cNvPr id="15" name="Right Arrow 14">
            <a:extLst>
              <a:ext uri="{FF2B5EF4-FFF2-40B4-BE49-F238E27FC236}">
                <a16:creationId xmlns:a16="http://schemas.microsoft.com/office/drawing/2014/main" id="{BA3A85CC-1E37-70F9-86AE-6633986CF0D7}"/>
              </a:ext>
            </a:extLst>
          </p:cNvPr>
          <p:cNvSpPr/>
          <p:nvPr/>
        </p:nvSpPr>
        <p:spPr>
          <a:xfrm rot="19848982">
            <a:off x="6543668" y="2923750"/>
            <a:ext cx="1441054" cy="191633"/>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CF925AA-D8B1-2916-B0B6-A5E7F17093BE}"/>
                  </a:ext>
                </a:extLst>
              </p:cNvPr>
              <p:cNvSpPr txBox="1"/>
              <p:nvPr/>
            </p:nvSpPr>
            <p:spPr>
              <a:xfrm rot="19905806">
                <a:off x="6253300" y="2504174"/>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𝑘</m:t>
                          </m:r>
                          <m:r>
                            <a:rPr lang="en-US" sz="2800" b="0" i="1" smtClean="0">
                              <a:latin typeface="Cambria Math" panose="02040503050406030204" pitchFamily="18" charset="0"/>
                            </a:rPr>
                            <m:t>,</m:t>
                          </m:r>
                          <m:r>
                            <a:rPr lang="en-US" sz="2800" b="0" i="1" smtClean="0">
                              <a:latin typeface="Cambria Math" panose="02040503050406030204" pitchFamily="18" charset="0"/>
                            </a:rPr>
                            <m:t>𝜎</m:t>
                          </m:r>
                        </m:e>
                        <m:sub>
                          <m:r>
                            <a:rPr lang="en-US" sz="2800" b="0" i="1" smtClean="0">
                              <a:latin typeface="Cambria Math" panose="02040503050406030204" pitchFamily="18" charset="0"/>
                            </a:rPr>
                            <m:t>𝐵</m:t>
                          </m:r>
                        </m:sub>
                      </m:sSub>
                    </m:oMath>
                  </m:oMathPara>
                </a14:m>
                <a:endParaRPr lang="en-IL" sz="2800" dirty="0"/>
              </a:p>
            </p:txBody>
          </p:sp>
        </mc:Choice>
        <mc:Fallback xmlns="">
          <p:sp>
            <p:nvSpPr>
              <p:cNvPr id="16" name="TextBox 15">
                <a:extLst>
                  <a:ext uri="{FF2B5EF4-FFF2-40B4-BE49-F238E27FC236}">
                    <a16:creationId xmlns:a16="http://schemas.microsoft.com/office/drawing/2014/main" id="{3CF925AA-D8B1-2916-B0B6-A5E7F17093BE}"/>
                  </a:ext>
                </a:extLst>
              </p:cNvPr>
              <p:cNvSpPr txBox="1">
                <a:spLocks noRot="1" noChangeAspect="1" noMove="1" noResize="1" noEditPoints="1" noAdjustHandles="1" noChangeArrowheads="1" noChangeShapeType="1" noTextEdit="1"/>
              </p:cNvSpPr>
              <p:nvPr/>
            </p:nvSpPr>
            <p:spPr>
              <a:xfrm rot="19905806">
                <a:off x="6253300" y="2504174"/>
                <a:ext cx="1771651" cy="430887"/>
              </a:xfrm>
              <a:prstGeom prst="rect">
                <a:avLst/>
              </a:prstGeom>
              <a:blipFill>
                <a:blip r:embed="rId5"/>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740A972-39DD-B511-4D47-D12BC3B816FF}"/>
                  </a:ext>
                </a:extLst>
              </p:cNvPr>
              <p:cNvSpPr txBox="1"/>
              <p:nvPr/>
            </p:nvSpPr>
            <p:spPr>
              <a:xfrm rot="1227391">
                <a:off x="6399645" y="3958141"/>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𝑘</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𝜎</m:t>
                          </m:r>
                        </m:e>
                        <m:sub>
                          <m:r>
                            <m:rPr>
                              <m:sty m:val="p"/>
                            </m:rPr>
                            <a:rPr lang="en-US" sz="2800" b="0" i="0" smtClean="0">
                              <a:latin typeface="Cambria Math" panose="02040503050406030204" pitchFamily="18" charset="0"/>
                            </a:rPr>
                            <m:t>C</m:t>
                          </m:r>
                        </m:sub>
                      </m:sSub>
                    </m:oMath>
                  </m:oMathPara>
                </a14:m>
                <a:endParaRPr lang="en-IL" sz="2800" dirty="0"/>
              </a:p>
            </p:txBody>
          </p:sp>
        </mc:Choice>
        <mc:Fallback xmlns="">
          <p:sp>
            <p:nvSpPr>
              <p:cNvPr id="17" name="TextBox 16">
                <a:extLst>
                  <a:ext uri="{FF2B5EF4-FFF2-40B4-BE49-F238E27FC236}">
                    <a16:creationId xmlns:a16="http://schemas.microsoft.com/office/drawing/2014/main" id="{4740A972-39DD-B511-4D47-D12BC3B816FF}"/>
                  </a:ext>
                </a:extLst>
              </p:cNvPr>
              <p:cNvSpPr txBox="1">
                <a:spLocks noRot="1" noChangeAspect="1" noMove="1" noResize="1" noEditPoints="1" noAdjustHandles="1" noChangeArrowheads="1" noChangeShapeType="1" noTextEdit="1"/>
              </p:cNvSpPr>
              <p:nvPr/>
            </p:nvSpPr>
            <p:spPr>
              <a:xfrm rot="1227391">
                <a:off x="6399645" y="3958141"/>
                <a:ext cx="1771651" cy="430887"/>
              </a:xfrm>
              <a:prstGeom prst="rect">
                <a:avLst/>
              </a:prstGeom>
              <a:blipFill>
                <a:blip r:embed="rId6"/>
                <a:stretch>
                  <a:fillRect/>
                </a:stretch>
              </a:blipFill>
            </p:spPr>
            <p:txBody>
              <a:bodyPr/>
              <a:lstStyle/>
              <a:p>
                <a:r>
                  <a:rPr lang="en-IL">
                    <a:noFill/>
                  </a:rPr>
                  <a:t> </a:t>
                </a:r>
              </a:p>
            </p:txBody>
          </p:sp>
        </mc:Fallback>
      </mc:AlternateContent>
      <p:sp>
        <p:nvSpPr>
          <p:cNvPr id="2" name="Right Arrow 1">
            <a:extLst>
              <a:ext uri="{FF2B5EF4-FFF2-40B4-BE49-F238E27FC236}">
                <a16:creationId xmlns:a16="http://schemas.microsoft.com/office/drawing/2014/main" id="{5F28EBA4-10D1-CC28-89CE-0F80CE152DD2}"/>
              </a:ext>
            </a:extLst>
          </p:cNvPr>
          <p:cNvSpPr/>
          <p:nvPr/>
        </p:nvSpPr>
        <p:spPr>
          <a:xfrm rot="1866867">
            <a:off x="6578112" y="4439677"/>
            <a:ext cx="1441054" cy="191633"/>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 name="Right Arrow 2">
            <a:extLst>
              <a:ext uri="{FF2B5EF4-FFF2-40B4-BE49-F238E27FC236}">
                <a16:creationId xmlns:a16="http://schemas.microsoft.com/office/drawing/2014/main" id="{9689F676-16E4-5315-23C6-1B9B3C4220B2}"/>
              </a:ext>
            </a:extLst>
          </p:cNvPr>
          <p:cNvSpPr/>
          <p:nvPr/>
        </p:nvSpPr>
        <p:spPr>
          <a:xfrm rot="10800000">
            <a:off x="11396329" y="2584575"/>
            <a:ext cx="723920" cy="30063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dirty="0">
              <a:solidFill>
                <a:srgbClr val="FF0000"/>
              </a:solidFil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D644CBE-EA84-29F3-6916-4140E933F59B}"/>
                  </a:ext>
                </a:extLst>
              </p:cNvPr>
              <p:cNvSpPr txBox="1"/>
              <p:nvPr/>
            </p:nvSpPr>
            <p:spPr>
              <a:xfrm>
                <a:off x="10814032" y="2062573"/>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𝑥</m:t>
                          </m:r>
                        </m:e>
                        <m:sub>
                          <m:r>
                            <a:rPr lang="en-US" sz="2800" b="0" i="1" smtClean="0">
                              <a:solidFill>
                                <a:schemeClr val="tx1"/>
                              </a:solidFill>
                              <a:latin typeface="Cambria Math" panose="02040503050406030204" pitchFamily="18" charset="0"/>
                            </a:rPr>
                            <m:t>𝐵</m:t>
                          </m:r>
                        </m:sub>
                      </m:sSub>
                    </m:oMath>
                  </m:oMathPara>
                </a14:m>
                <a:endParaRPr lang="en-IL" sz="2800" dirty="0">
                  <a:solidFill>
                    <a:srgbClr val="7030A0"/>
                  </a:solidFill>
                </a:endParaRPr>
              </a:p>
            </p:txBody>
          </p:sp>
        </mc:Choice>
        <mc:Fallback xmlns="">
          <p:sp>
            <p:nvSpPr>
              <p:cNvPr id="9" name="TextBox 8">
                <a:extLst>
                  <a:ext uri="{FF2B5EF4-FFF2-40B4-BE49-F238E27FC236}">
                    <a16:creationId xmlns:a16="http://schemas.microsoft.com/office/drawing/2014/main" id="{AD644CBE-EA84-29F3-6916-4140E933F59B}"/>
                  </a:ext>
                </a:extLst>
              </p:cNvPr>
              <p:cNvSpPr txBox="1">
                <a:spLocks noRot="1" noChangeAspect="1" noMove="1" noResize="1" noEditPoints="1" noAdjustHandles="1" noChangeArrowheads="1" noChangeShapeType="1" noTextEdit="1"/>
              </p:cNvSpPr>
              <p:nvPr/>
            </p:nvSpPr>
            <p:spPr>
              <a:xfrm>
                <a:off x="10814032" y="2062573"/>
                <a:ext cx="1771651" cy="430887"/>
              </a:xfrm>
              <a:prstGeom prst="rect">
                <a:avLst/>
              </a:prstGeom>
              <a:blipFill>
                <a:blip r:embed="rId7"/>
                <a:stretch>
                  <a:fillRect b="-11429"/>
                </a:stretch>
              </a:blipFill>
            </p:spPr>
            <p:txBody>
              <a:bodyPr/>
              <a:lstStyle/>
              <a:p>
                <a:r>
                  <a:rPr lang="en-IL">
                    <a:noFill/>
                  </a:rPr>
                  <a:t> </a:t>
                </a:r>
              </a:p>
            </p:txBody>
          </p:sp>
        </mc:Fallback>
      </mc:AlternateContent>
      <p:sp>
        <p:nvSpPr>
          <p:cNvPr id="26" name="Right Arrow 25">
            <a:extLst>
              <a:ext uri="{FF2B5EF4-FFF2-40B4-BE49-F238E27FC236}">
                <a16:creationId xmlns:a16="http://schemas.microsoft.com/office/drawing/2014/main" id="{117D5F21-E9F5-20F6-5833-81930641D645}"/>
              </a:ext>
            </a:extLst>
          </p:cNvPr>
          <p:cNvSpPr/>
          <p:nvPr/>
        </p:nvSpPr>
        <p:spPr>
          <a:xfrm rot="10800000">
            <a:off x="11423653" y="5713676"/>
            <a:ext cx="723920" cy="30063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dirty="0">
              <a:solidFill>
                <a:srgbClr val="FF0000"/>
              </a:solidFill>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337CFFF5-C39C-AC44-D4CE-1C3A47ECE534}"/>
                  </a:ext>
                </a:extLst>
              </p:cNvPr>
              <p:cNvSpPr txBox="1"/>
              <p:nvPr/>
            </p:nvSpPr>
            <p:spPr>
              <a:xfrm>
                <a:off x="10810876" y="5191674"/>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𝑥</m:t>
                          </m:r>
                        </m:e>
                        <m:sub>
                          <m:r>
                            <a:rPr lang="en-US" sz="2800" b="0" i="1" smtClean="0">
                              <a:solidFill>
                                <a:schemeClr val="tx1"/>
                              </a:solidFill>
                              <a:latin typeface="Cambria Math" panose="02040503050406030204" pitchFamily="18" charset="0"/>
                            </a:rPr>
                            <m:t>𝐶</m:t>
                          </m:r>
                        </m:sub>
                      </m:sSub>
                    </m:oMath>
                  </m:oMathPara>
                </a14:m>
                <a:endParaRPr lang="en-IL" sz="2800" dirty="0">
                  <a:solidFill>
                    <a:srgbClr val="7030A0"/>
                  </a:solidFill>
                </a:endParaRPr>
              </a:p>
            </p:txBody>
          </p:sp>
        </mc:Choice>
        <mc:Fallback xmlns="">
          <p:sp>
            <p:nvSpPr>
              <p:cNvPr id="27" name="TextBox 26">
                <a:extLst>
                  <a:ext uri="{FF2B5EF4-FFF2-40B4-BE49-F238E27FC236}">
                    <a16:creationId xmlns:a16="http://schemas.microsoft.com/office/drawing/2014/main" id="{337CFFF5-C39C-AC44-D4CE-1C3A47ECE534}"/>
                  </a:ext>
                </a:extLst>
              </p:cNvPr>
              <p:cNvSpPr txBox="1">
                <a:spLocks noRot="1" noChangeAspect="1" noMove="1" noResize="1" noEditPoints="1" noAdjustHandles="1" noChangeArrowheads="1" noChangeShapeType="1" noTextEdit="1"/>
              </p:cNvSpPr>
              <p:nvPr/>
            </p:nvSpPr>
            <p:spPr>
              <a:xfrm>
                <a:off x="10810876" y="5191674"/>
                <a:ext cx="1771651" cy="430887"/>
              </a:xfrm>
              <a:prstGeom prst="rect">
                <a:avLst/>
              </a:prstGeom>
              <a:blipFill>
                <a:blip r:embed="rId8"/>
                <a:stretch>
                  <a:fillRect b="-17143"/>
                </a:stretch>
              </a:blipFill>
            </p:spPr>
            <p:txBody>
              <a:bodyPr/>
              <a:lstStyle/>
              <a:p>
                <a:r>
                  <a:rPr lang="en-IL">
                    <a:noFill/>
                  </a:rPr>
                  <a:t> </a:t>
                </a:r>
              </a:p>
            </p:txBody>
          </p:sp>
        </mc:Fallback>
      </mc:AlternateContent>
      <p:sp>
        <p:nvSpPr>
          <p:cNvPr id="28" name="Rounded Rectangle 27">
            <a:extLst>
              <a:ext uri="{FF2B5EF4-FFF2-40B4-BE49-F238E27FC236}">
                <a16:creationId xmlns:a16="http://schemas.microsoft.com/office/drawing/2014/main" id="{FB7668BD-BE15-84AF-A40F-019C26D83430}"/>
              </a:ext>
            </a:extLst>
          </p:cNvPr>
          <p:cNvSpPr/>
          <p:nvPr/>
        </p:nvSpPr>
        <p:spPr>
          <a:xfrm>
            <a:off x="7939981" y="4724771"/>
            <a:ext cx="3490264" cy="195016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IL" sz="2800" u="sng" dirty="0">
              <a:solidFill>
                <a:schemeClr val="tx1"/>
              </a:solidFill>
              <a:latin typeface="Aptos" panose="021100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IL" sz="2800" u="sng" dirty="0">
                <a:solidFill>
                  <a:schemeClr val="tx1"/>
                </a:solidFill>
                <a:latin typeface="Aptos" panose="02110004020202020204"/>
              </a:rPr>
              <a:t>C</a:t>
            </a:r>
            <a:r>
              <a:rPr kumimoji="0" lang="en-IL" sz="2800" b="0" i="0" u="sng" strike="noStrike" kern="1200" cap="none" spc="0" normalizeH="0" baseline="0" noProof="0" dirty="0">
                <a:ln>
                  <a:noFill/>
                </a:ln>
                <a:solidFill>
                  <a:schemeClr val="tx1"/>
                </a:solidFill>
                <a:effectLst/>
                <a:uLnTx/>
                <a:uFillTx/>
                <a:latin typeface="Aptos" panose="02110004020202020204"/>
              </a:rPr>
              <a:t>’</a:t>
            </a:r>
          </a:p>
          <a:p>
            <a:pPr lvl="0">
              <a:defRPr/>
            </a:pPr>
            <a:r>
              <a:rPr lang="en-US" sz="2400" dirty="0">
                <a:solidFill>
                  <a:schemeClr val="tx1"/>
                </a:solidFill>
              </a:rPr>
              <a:t>O</a:t>
            </a:r>
            <a:r>
              <a:rPr lang="en-IL" sz="2400" dirty="0">
                <a:solidFill>
                  <a:schemeClr val="tx1"/>
                </a:solidFill>
              </a:rPr>
              <a:t>utputs</a:t>
            </a:r>
          </a:p>
          <a:p>
            <a:pPr lvl="0">
              <a:defRPr/>
            </a:pPr>
            <a:r>
              <a:rPr lang="en-IL" sz="2400" dirty="0">
                <a:solidFill>
                  <a:schemeClr val="tx1"/>
                </a:solidFill>
              </a:rPr>
              <a:t> 0         if  C succeeds</a:t>
            </a:r>
            <a:endParaRPr lang="en-US" sz="2400" dirty="0">
              <a:solidFill>
                <a:schemeClr val="tx1"/>
              </a:solidFill>
            </a:endParaRPr>
          </a:p>
          <a:p>
            <a:pPr lvl="0">
              <a:defRPr/>
            </a:pPr>
            <a:r>
              <a:rPr lang="en-US" sz="2400" dirty="0">
                <a:solidFill>
                  <a:schemeClr val="tx1"/>
                </a:solidFill>
              </a:rPr>
              <a:t> 1         if  C fails</a:t>
            </a:r>
          </a:p>
          <a:p>
            <a:pPr lvl="0">
              <a:defRPr/>
            </a:pPr>
            <a:endParaRPr lang="en-US" sz="2400" dirty="0">
              <a:solidFill>
                <a:schemeClr val="tx1"/>
              </a:solidFill>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L" sz="2400" dirty="0">
              <a:solidFill>
                <a:schemeClr val="tx1"/>
              </a:solidFill>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147E5F4-3D58-81C2-FA6A-7E1A10037B9B}"/>
                  </a:ext>
                </a:extLst>
              </p:cNvPr>
              <p:cNvSpPr txBox="1"/>
              <p:nvPr/>
            </p:nvSpPr>
            <p:spPr>
              <a:xfrm>
                <a:off x="18716" y="5222989"/>
                <a:ext cx="3736741" cy="1206869"/>
              </a:xfrm>
              <a:prstGeom prst="rect">
                <a:avLst/>
              </a:prstGeom>
              <a:noFill/>
            </p:spPr>
            <p:txBody>
              <a:bodyPr wrap="square" rtlCol="0">
                <a:spAutoFit/>
              </a:bodyPr>
              <a:lstStyle/>
              <a:p>
                <a:r>
                  <a:rPr lang="en-US" sz="2400" dirty="0">
                    <a:solidFill>
                      <a:srgbClr val="7030A0"/>
                    </a:solidFill>
                  </a:rPr>
                  <a:t> </a:t>
                </a:r>
                <a14:m>
                  <m:oMath xmlns:m="http://schemas.openxmlformats.org/officeDocument/2006/math">
                    <m:sSub>
                      <m:sSubPr>
                        <m:ctrlPr>
                          <a:rPr lang="en-US" sz="2400" i="1" smtClean="0">
                            <a:solidFill>
                              <a:srgbClr val="7030A0"/>
                            </a:solidFill>
                            <a:latin typeface="Cambria Math" panose="02040503050406030204" pitchFamily="18" charset="0"/>
                          </a:rPr>
                        </m:ctrlPr>
                      </m:sSubPr>
                      <m:e>
                        <m:r>
                          <a:rPr lang="en-US" sz="2400" i="1">
                            <a:solidFill>
                              <a:srgbClr val="7030A0"/>
                            </a:solidFill>
                            <a:latin typeface="Cambria Math" panose="02040503050406030204" pitchFamily="18" charset="0"/>
                          </a:rPr>
                          <m:t>𝑥</m:t>
                        </m:r>
                      </m:e>
                      <m:sub>
                        <m:r>
                          <a:rPr lang="en-US" sz="2400" i="1">
                            <a:solidFill>
                              <a:srgbClr val="7030A0"/>
                            </a:solidFill>
                            <a:latin typeface="Cambria Math" panose="02040503050406030204" pitchFamily="18" charset="0"/>
                          </a:rPr>
                          <m:t>𝐵</m:t>
                        </m:r>
                      </m:sub>
                    </m:sSub>
                    <m:r>
                      <a:rPr lang="en-US" sz="2400" i="1">
                        <a:solidFill>
                          <a:srgbClr val="7030A0"/>
                        </a:solidFill>
                        <a:latin typeface="Cambria Math" panose="02040503050406030204" pitchFamily="18" charset="0"/>
                      </a:rPr>
                      <m:t>, </m:t>
                    </m:r>
                    <m:sSub>
                      <m:sSubPr>
                        <m:ctrlPr>
                          <a:rPr lang="en-US" sz="2400" i="1">
                            <a:solidFill>
                              <a:srgbClr val="7030A0"/>
                            </a:solidFill>
                            <a:latin typeface="Cambria Math" panose="02040503050406030204" pitchFamily="18" charset="0"/>
                          </a:rPr>
                        </m:ctrlPr>
                      </m:sSubPr>
                      <m:e>
                        <m:r>
                          <a:rPr lang="en-US" sz="2400" i="1">
                            <a:solidFill>
                              <a:srgbClr val="7030A0"/>
                            </a:solidFill>
                            <a:latin typeface="Cambria Math" panose="02040503050406030204" pitchFamily="18" charset="0"/>
                          </a:rPr>
                          <m:t>𝑥</m:t>
                        </m:r>
                      </m:e>
                      <m:sub>
                        <m:r>
                          <a:rPr lang="en-US" sz="2400" i="1">
                            <a:solidFill>
                              <a:srgbClr val="7030A0"/>
                            </a:solidFill>
                            <a:latin typeface="Cambria Math" panose="02040503050406030204" pitchFamily="18" charset="0"/>
                          </a:rPr>
                          <m:t>𝐶</m:t>
                        </m:r>
                      </m:sub>
                    </m:sSub>
                    <m:r>
                      <a:rPr lang="en-US" sz="2400" i="1">
                        <a:solidFill>
                          <a:srgbClr val="7030A0"/>
                        </a:solidFill>
                        <a:latin typeface="Cambria Math" panose="02040503050406030204" pitchFamily="18" charset="0"/>
                      </a:rPr>
                      <m:t>←</m:t>
                    </m:r>
                    <m:sSup>
                      <m:sSupPr>
                        <m:ctrlPr>
                          <a:rPr lang="en-US" sz="2400" i="1">
                            <a:solidFill>
                              <a:srgbClr val="7030A0"/>
                            </a:solidFill>
                            <a:latin typeface="Cambria Math" panose="02040503050406030204" pitchFamily="18" charset="0"/>
                          </a:rPr>
                        </m:ctrlPr>
                      </m:sSupPr>
                      <m:e>
                        <m:d>
                          <m:dPr>
                            <m:begChr m:val="{"/>
                            <m:endChr m:val="}"/>
                            <m:ctrlPr>
                              <a:rPr lang="en-US" sz="2400" i="1">
                                <a:solidFill>
                                  <a:srgbClr val="7030A0"/>
                                </a:solidFill>
                                <a:latin typeface="Cambria Math" panose="02040503050406030204" pitchFamily="18" charset="0"/>
                              </a:rPr>
                            </m:ctrlPr>
                          </m:dPr>
                          <m:e>
                            <m:r>
                              <a:rPr lang="en-US" sz="2400" i="1">
                                <a:solidFill>
                                  <a:srgbClr val="7030A0"/>
                                </a:solidFill>
                                <a:latin typeface="Cambria Math" panose="02040503050406030204" pitchFamily="18" charset="0"/>
                              </a:rPr>
                              <m:t>0,1</m:t>
                            </m:r>
                          </m:e>
                        </m:d>
                      </m:e>
                      <m:sup>
                        <m:r>
                          <a:rPr lang="en-US" sz="2400" i="1">
                            <a:solidFill>
                              <a:srgbClr val="7030A0"/>
                            </a:solidFill>
                            <a:latin typeface="Cambria Math" panose="02040503050406030204" pitchFamily="18" charset="0"/>
                          </a:rPr>
                          <m:t>𝑙</m:t>
                        </m:r>
                      </m:sup>
                    </m:sSup>
                    <m:r>
                      <a:rPr lang="en-US" sz="2400" b="0" i="1" smtClean="0">
                        <a:solidFill>
                          <a:srgbClr val="7030A0"/>
                        </a:solidFill>
                        <a:latin typeface="Cambria Math" panose="02040503050406030204" pitchFamily="18" charset="0"/>
                      </a:rPr>
                      <m:t>,</m:t>
                    </m:r>
                  </m:oMath>
                </a14:m>
                <a:r>
                  <a:rPr lang="en-US" sz="2400" b="0" i="1" dirty="0">
                    <a:solidFill>
                      <a:srgbClr val="7030A0"/>
                    </a:solidFill>
                    <a:latin typeface="Cambria Math" panose="02040503050406030204" pitchFamily="18" charset="0"/>
                  </a:rPr>
                  <a:t> </a:t>
                </a:r>
              </a:p>
              <a:p>
                <a:pPr/>
                <a14:m>
                  <m:oMathPara xmlns:m="http://schemas.openxmlformats.org/officeDocument/2006/math">
                    <m:oMathParaPr>
                      <m:jc m:val="centerGroup"/>
                    </m:oMathParaPr>
                    <m:oMath xmlns:m="http://schemas.openxmlformats.org/officeDocument/2006/math">
                      <m:sSub>
                        <m:sSubPr>
                          <m:ctrlPr>
                            <a:rPr lang="en-US" sz="2400" i="1">
                              <a:solidFill>
                                <a:srgbClr val="7030A0"/>
                              </a:solidFill>
                              <a:latin typeface="Cambria Math" panose="02040503050406030204" pitchFamily="18" charset="0"/>
                            </a:rPr>
                          </m:ctrlPr>
                        </m:sSubPr>
                        <m:e>
                          <m:r>
                            <m:rPr>
                              <m:sty m:val="p"/>
                            </m:rPr>
                            <a:rPr lang="en-US" sz="2400">
                              <a:solidFill>
                                <a:srgbClr val="7030A0"/>
                              </a:solidFill>
                              <a:latin typeface="Cambria Math" panose="02040503050406030204" pitchFamily="18" charset="0"/>
                            </a:rPr>
                            <m:t>G</m:t>
                          </m:r>
                        </m:e>
                        <m:sub>
                          <m:sSup>
                            <m:sSupPr>
                              <m:ctrlPr>
                                <a:rPr lang="en-US" sz="2400" i="1">
                                  <a:solidFill>
                                    <a:srgbClr val="7030A0"/>
                                  </a:solidFill>
                                  <a:latin typeface="Cambria Math" panose="02040503050406030204" pitchFamily="18" charset="0"/>
                                </a:rPr>
                              </m:ctrlPr>
                            </m:sSupPr>
                            <m:e>
                              <m:r>
                                <a:rPr lang="en-US" sz="2400" i="1">
                                  <a:solidFill>
                                    <a:srgbClr val="7030A0"/>
                                  </a:solidFill>
                                  <a:latin typeface="Cambria Math" panose="02040503050406030204" pitchFamily="18" charset="0"/>
                                </a:rPr>
                                <m:t>𝑘</m:t>
                              </m:r>
                            </m:e>
                            <m:sup>
                              <m:r>
                                <a:rPr lang="en-US" sz="2400" i="1">
                                  <a:solidFill>
                                    <a:srgbClr val="7030A0"/>
                                  </a:solidFill>
                                  <a:latin typeface="Cambria Math" panose="02040503050406030204" pitchFamily="18" charset="0"/>
                                </a:rPr>
                                <m:t>∗</m:t>
                              </m:r>
                            </m:sup>
                          </m:sSup>
                        </m:sub>
                      </m:sSub>
                      <m:r>
                        <a:rPr lang="en-US" sz="2400" i="1">
                          <a:solidFill>
                            <a:srgbClr val="7030A0"/>
                          </a:solidFill>
                          <a:latin typeface="Cambria Math" panose="02040503050406030204" pitchFamily="18" charset="0"/>
                        </a:rPr>
                        <m:t>←</m:t>
                      </m:r>
                      <m:r>
                        <m:rPr>
                          <m:sty m:val="p"/>
                        </m:rPr>
                        <a:rPr lang="en-US" sz="2400">
                          <a:solidFill>
                            <a:srgbClr val="7030A0"/>
                          </a:solidFill>
                          <a:latin typeface="Cambria Math" panose="02040503050406030204" pitchFamily="18" charset="0"/>
                        </a:rPr>
                        <m:t>Puncture</m:t>
                      </m:r>
                      <m:d>
                        <m:dPr>
                          <m:ctrlPr>
                            <a:rPr lang="en-US" sz="2400" i="1">
                              <a:solidFill>
                                <a:srgbClr val="7030A0"/>
                              </a:solidFill>
                              <a:latin typeface="Cambria Math" panose="02040503050406030204" pitchFamily="18" charset="0"/>
                            </a:rPr>
                          </m:ctrlPr>
                        </m:dPr>
                        <m:e>
                          <m:r>
                            <m:rPr>
                              <m:sty m:val="p"/>
                            </m:rPr>
                            <a:rPr lang="en-US" sz="2400">
                              <a:solidFill>
                                <a:srgbClr val="7030A0"/>
                              </a:solidFill>
                              <a:latin typeface="Cambria Math" panose="02040503050406030204" pitchFamily="18" charset="0"/>
                            </a:rPr>
                            <m:t>k</m:t>
                          </m:r>
                          <m:r>
                            <a:rPr lang="en-US" sz="2400">
                              <a:solidFill>
                                <a:srgbClr val="7030A0"/>
                              </a:solidFill>
                              <a:latin typeface="Cambria Math" panose="02040503050406030204" pitchFamily="18" charset="0"/>
                            </a:rPr>
                            <m:t>,</m:t>
                          </m:r>
                          <m:sSub>
                            <m:sSubPr>
                              <m:ctrlPr>
                                <a:rPr lang="en-US" sz="2400" i="1">
                                  <a:solidFill>
                                    <a:srgbClr val="7030A0"/>
                                  </a:solidFill>
                                  <a:latin typeface="Cambria Math" panose="02040503050406030204" pitchFamily="18" charset="0"/>
                                </a:rPr>
                              </m:ctrlPr>
                            </m:sSubPr>
                            <m:e>
                              <m:r>
                                <a:rPr lang="en-US" sz="2400" i="1">
                                  <a:solidFill>
                                    <a:srgbClr val="7030A0"/>
                                  </a:solidFill>
                                  <a:latin typeface="Cambria Math" panose="02040503050406030204" pitchFamily="18" charset="0"/>
                                </a:rPr>
                                <m:t>𝑥</m:t>
                              </m:r>
                            </m:e>
                            <m:sub>
                              <m:r>
                                <m:rPr>
                                  <m:sty m:val="p"/>
                                </m:rPr>
                                <a:rPr lang="en-US" sz="2400">
                                  <a:solidFill>
                                    <a:srgbClr val="7030A0"/>
                                  </a:solidFill>
                                  <a:latin typeface="Cambria Math" panose="02040503050406030204" pitchFamily="18" charset="0"/>
                                </a:rPr>
                                <m:t>B</m:t>
                              </m:r>
                            </m:sub>
                          </m:sSub>
                          <m:r>
                            <a:rPr lang="en-US" sz="2400">
                              <a:solidFill>
                                <a:srgbClr val="7030A0"/>
                              </a:solidFill>
                              <a:latin typeface="Cambria Math" panose="02040503050406030204" pitchFamily="18" charset="0"/>
                            </a:rPr>
                            <m:t>,</m:t>
                          </m:r>
                          <m:sSub>
                            <m:sSubPr>
                              <m:ctrlPr>
                                <a:rPr lang="en-US" sz="2400" i="1">
                                  <a:solidFill>
                                    <a:srgbClr val="7030A0"/>
                                  </a:solidFill>
                                  <a:latin typeface="Cambria Math" panose="02040503050406030204" pitchFamily="18" charset="0"/>
                                </a:rPr>
                              </m:ctrlPr>
                            </m:sSubPr>
                            <m:e>
                              <m:r>
                                <a:rPr lang="en-US" sz="2400" i="1">
                                  <a:solidFill>
                                    <a:srgbClr val="7030A0"/>
                                  </a:solidFill>
                                  <a:latin typeface="Cambria Math" panose="02040503050406030204" pitchFamily="18" charset="0"/>
                                </a:rPr>
                                <m:t>𝑥</m:t>
                              </m:r>
                            </m:e>
                            <m:sub>
                              <m:r>
                                <m:rPr>
                                  <m:sty m:val="p"/>
                                </m:rPr>
                                <a:rPr lang="en-US" sz="2400">
                                  <a:solidFill>
                                    <a:srgbClr val="7030A0"/>
                                  </a:solidFill>
                                  <a:latin typeface="Cambria Math" panose="02040503050406030204" pitchFamily="18" charset="0"/>
                                </a:rPr>
                                <m:t>C</m:t>
                              </m:r>
                            </m:sub>
                          </m:sSub>
                        </m:e>
                      </m:d>
                      <m:r>
                        <a:rPr lang="en-US" sz="2400" b="0" i="1" smtClean="0">
                          <a:solidFill>
                            <a:srgbClr val="7030A0"/>
                          </a:solidFill>
                          <a:latin typeface="Cambria Math" panose="02040503050406030204" pitchFamily="18" charset="0"/>
                        </a:rPr>
                        <m:t>,</m:t>
                      </m:r>
                    </m:oMath>
                  </m:oMathPara>
                </a14:m>
                <a:endParaRPr lang="en-US" sz="2400" dirty="0">
                  <a:solidFill>
                    <a:srgbClr val="7030A0"/>
                  </a:solidFill>
                </a:endParaRPr>
              </a:p>
              <a:p>
                <a:r>
                  <a:rPr lang="en-US" sz="2400" dirty="0">
                    <a:solidFill>
                      <a:srgbClr val="7030A0"/>
                    </a:solidFill>
                  </a:rPr>
                  <a:t> </a:t>
                </a:r>
                <a14:m>
                  <m:oMath xmlns:m="http://schemas.openxmlformats.org/officeDocument/2006/math">
                    <m:r>
                      <a:rPr lang="en-US" sz="2400" i="1" dirty="0">
                        <a:solidFill>
                          <a:srgbClr val="7030A0"/>
                        </a:solidFill>
                        <a:latin typeface="Cambria Math" panose="02040503050406030204" pitchFamily="18" charset="0"/>
                      </a:rPr>
                      <m:t>|</m:t>
                    </m:r>
                    <m:r>
                      <a:rPr lang="en-US" sz="2400" i="1">
                        <a:solidFill>
                          <a:srgbClr val="7030A0"/>
                        </a:solidFill>
                        <a:latin typeface="Cambria Math" panose="02040503050406030204" pitchFamily="18" charset="0"/>
                      </a:rPr>
                      <m:t>𝜌</m:t>
                    </m:r>
                    <m:r>
                      <a:rPr lang="en-US" sz="2400" i="1">
                        <a:solidFill>
                          <a:srgbClr val="7030A0"/>
                        </a:solidFill>
                        <a:latin typeface="Cambria Math" panose="02040503050406030204" pitchFamily="18" charset="0"/>
                      </a:rPr>
                      <m:t>⟩←</m:t>
                    </m:r>
                    <m:r>
                      <a:rPr lang="en-US" sz="2400" i="1">
                        <a:solidFill>
                          <a:srgbClr val="7030A0"/>
                        </a:solidFill>
                        <a:latin typeface="Cambria Math" panose="02040503050406030204" pitchFamily="18" charset="0"/>
                      </a:rPr>
                      <m:t>𝑂𝑏𝑓</m:t>
                    </m:r>
                    <m:d>
                      <m:dPr>
                        <m:ctrlPr>
                          <a:rPr lang="en-US" sz="2400" i="1">
                            <a:solidFill>
                              <a:srgbClr val="7030A0"/>
                            </a:solidFill>
                            <a:latin typeface="Cambria Math" panose="02040503050406030204" pitchFamily="18" charset="0"/>
                          </a:rPr>
                        </m:ctrlPr>
                      </m:dPr>
                      <m:e>
                        <m:sSub>
                          <m:sSubPr>
                            <m:ctrlPr>
                              <a:rPr lang="en-US" sz="2400" i="1">
                                <a:solidFill>
                                  <a:srgbClr val="7030A0"/>
                                </a:solidFill>
                                <a:latin typeface="Cambria Math" panose="02040503050406030204" pitchFamily="18" charset="0"/>
                              </a:rPr>
                            </m:ctrlPr>
                          </m:sSubPr>
                          <m:e>
                            <m:r>
                              <a:rPr lang="en-US" sz="2400" i="1">
                                <a:solidFill>
                                  <a:srgbClr val="7030A0"/>
                                </a:solidFill>
                                <a:latin typeface="Cambria Math" panose="02040503050406030204" pitchFamily="18" charset="0"/>
                              </a:rPr>
                              <m:t>𝐺</m:t>
                            </m:r>
                          </m:e>
                          <m:sub>
                            <m:sSup>
                              <m:sSupPr>
                                <m:ctrlPr>
                                  <a:rPr lang="en-US" sz="2400" i="1">
                                    <a:solidFill>
                                      <a:srgbClr val="7030A0"/>
                                    </a:solidFill>
                                    <a:latin typeface="Cambria Math" panose="02040503050406030204" pitchFamily="18" charset="0"/>
                                  </a:rPr>
                                </m:ctrlPr>
                              </m:sSupPr>
                              <m:e>
                                <m:r>
                                  <a:rPr lang="en-US" sz="2400" i="1">
                                    <a:solidFill>
                                      <a:srgbClr val="7030A0"/>
                                    </a:solidFill>
                                    <a:latin typeface="Cambria Math" panose="02040503050406030204" pitchFamily="18" charset="0"/>
                                  </a:rPr>
                                  <m:t>𝑘</m:t>
                                </m:r>
                              </m:e>
                              <m:sup>
                                <m:r>
                                  <a:rPr lang="en-US" sz="2400" i="1">
                                    <a:solidFill>
                                      <a:srgbClr val="7030A0"/>
                                    </a:solidFill>
                                    <a:latin typeface="Cambria Math" panose="02040503050406030204" pitchFamily="18" charset="0"/>
                                  </a:rPr>
                                  <m:t>∗</m:t>
                                </m:r>
                              </m:sup>
                            </m:sSup>
                          </m:sub>
                        </m:sSub>
                      </m:e>
                    </m:d>
                  </m:oMath>
                </a14:m>
                <a:endParaRPr lang="en-IL" sz="2400" dirty="0">
                  <a:solidFill>
                    <a:srgbClr val="7030A0"/>
                  </a:solidFill>
                </a:endParaRPr>
              </a:p>
            </p:txBody>
          </p:sp>
        </mc:Choice>
        <mc:Fallback xmlns="">
          <p:sp>
            <p:nvSpPr>
              <p:cNvPr id="8" name="TextBox 7">
                <a:extLst>
                  <a:ext uri="{FF2B5EF4-FFF2-40B4-BE49-F238E27FC236}">
                    <a16:creationId xmlns:a16="http://schemas.microsoft.com/office/drawing/2014/main" id="{1147E5F4-3D58-81C2-FA6A-7E1A10037B9B}"/>
                  </a:ext>
                </a:extLst>
              </p:cNvPr>
              <p:cNvSpPr txBox="1">
                <a:spLocks noRot="1" noChangeAspect="1" noMove="1" noResize="1" noEditPoints="1" noAdjustHandles="1" noChangeArrowheads="1" noChangeShapeType="1" noTextEdit="1"/>
              </p:cNvSpPr>
              <p:nvPr/>
            </p:nvSpPr>
            <p:spPr>
              <a:xfrm>
                <a:off x="18716" y="5222989"/>
                <a:ext cx="3736741" cy="1206869"/>
              </a:xfrm>
              <a:prstGeom prst="rect">
                <a:avLst/>
              </a:prstGeom>
              <a:blipFill>
                <a:blip r:embed="rId9"/>
                <a:stretch>
                  <a:fillRect b="-5208"/>
                </a:stretch>
              </a:blipFill>
            </p:spPr>
            <p:txBody>
              <a:bodyPr/>
              <a:lstStyle/>
              <a:p>
                <a:r>
                  <a:rPr lang="en-IL">
                    <a:noFill/>
                  </a:rPr>
                  <a:t> </a:t>
                </a:r>
              </a:p>
            </p:txBody>
          </p:sp>
        </mc:Fallback>
      </mc:AlternateContent>
      <p:sp>
        <p:nvSpPr>
          <p:cNvPr id="14" name="Rectangle 13">
            <a:extLst>
              <a:ext uri="{FF2B5EF4-FFF2-40B4-BE49-F238E27FC236}">
                <a16:creationId xmlns:a16="http://schemas.microsoft.com/office/drawing/2014/main" id="{C6D2BFF3-53D4-5B6C-B960-889F0026D424}"/>
              </a:ext>
            </a:extLst>
          </p:cNvPr>
          <p:cNvSpPr/>
          <p:nvPr/>
        </p:nvSpPr>
        <p:spPr>
          <a:xfrm>
            <a:off x="1325470" y="1275050"/>
            <a:ext cx="1069823" cy="83260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ln w="0"/>
                <a:solidFill>
                  <a:schemeClr val="tx1"/>
                </a:solidFill>
                <a:effectLst>
                  <a:outerShdw blurRad="38100" dist="19050" dir="2700000" algn="tl" rotWithShape="0">
                    <a:schemeClr val="dk1">
                      <a:alpha val="40000"/>
                    </a:schemeClr>
                  </a:outerShdw>
                </a:effectLst>
              </a:rPr>
              <a:t>b</a:t>
            </a:r>
            <a:r>
              <a:rPr lang="en-IL" sz="3200" dirty="0">
                <a:ln w="0"/>
                <a:solidFill>
                  <a:schemeClr val="tx1"/>
                </a:solidFill>
                <a:effectLst>
                  <a:outerShdw blurRad="38100" dist="19050" dir="2700000" algn="tl" rotWithShape="0">
                    <a:schemeClr val="dk1">
                      <a:alpha val="40000"/>
                    </a:schemeClr>
                  </a:outerShdw>
                </a:effectLst>
              </a:rPr>
              <a:t>=1</a:t>
            </a:r>
          </a:p>
        </p:txBody>
      </p:sp>
      <p:sp>
        <p:nvSpPr>
          <p:cNvPr id="19" name="TextBox 18">
            <a:extLst>
              <a:ext uri="{FF2B5EF4-FFF2-40B4-BE49-F238E27FC236}">
                <a16:creationId xmlns:a16="http://schemas.microsoft.com/office/drawing/2014/main" id="{FF5393ED-7A10-8BE3-42E0-9967D936371D}"/>
              </a:ext>
            </a:extLst>
          </p:cNvPr>
          <p:cNvSpPr txBox="1"/>
          <p:nvPr/>
        </p:nvSpPr>
        <p:spPr>
          <a:xfrm>
            <a:off x="9161190" y="212700"/>
            <a:ext cx="3037898" cy="461665"/>
          </a:xfrm>
          <a:prstGeom prst="rect">
            <a:avLst/>
          </a:prstGeom>
          <a:noFill/>
        </p:spPr>
        <p:txBody>
          <a:bodyPr wrap="square" rtlCol="0">
            <a:spAutoFit/>
          </a:bodyPr>
          <a:lstStyle/>
          <a:p>
            <a:pPr algn="ctr"/>
            <a:r>
              <a:rPr lang="en-IL" sz="2400" dirty="0">
                <a:solidFill>
                  <a:srgbClr val="7030A0"/>
                </a:solidFill>
              </a:rPr>
              <a:t>Puncturing security</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6D22087B-B1B0-6A18-9F49-FDE7BBFBCFE3}"/>
                  </a:ext>
                </a:extLst>
              </p:cNvPr>
              <p:cNvSpPr txBox="1"/>
              <p:nvPr/>
            </p:nvSpPr>
            <p:spPr>
              <a:xfrm>
                <a:off x="2155731" y="6162693"/>
                <a:ext cx="6035000"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solidFill>
                                <a:srgbClr val="FF0000"/>
                              </a:solidFill>
                              <a:latin typeface="Cambria Math" panose="02040503050406030204" pitchFamily="18" charset="0"/>
                            </a:rPr>
                          </m:ctrlPr>
                        </m:funcPr>
                        <m:fName>
                          <m:r>
                            <m:rPr>
                              <m:sty m:val="p"/>
                            </m:rPr>
                            <a:rPr lang="en-US" sz="2400" b="0" i="0" smtClean="0">
                              <a:solidFill>
                                <a:srgbClr val="FF0000"/>
                              </a:solidFill>
                              <a:latin typeface="Cambria Math" panose="02040503050406030204" pitchFamily="18" charset="0"/>
                            </a:rPr>
                            <m:t>Pr</m:t>
                          </m:r>
                        </m:fName>
                        <m:e>
                          <m:d>
                            <m:dPr>
                              <m:begChr m:val="["/>
                              <m:endChr m:val="]"/>
                              <m:ctrlPr>
                                <a:rPr lang="en-US" sz="2400" b="0" i="1" smtClean="0">
                                  <a:solidFill>
                                    <a:srgbClr val="FF0000"/>
                                  </a:solidFill>
                                  <a:latin typeface="Cambria Math" panose="02040503050406030204" pitchFamily="18" charset="0"/>
                                </a:rPr>
                              </m:ctrlPr>
                            </m:dPr>
                            <m:e>
                              <m:sSub>
                                <m:sSubPr>
                                  <m:ctrlPr>
                                    <a:rPr lang="en-US" sz="2400" b="0" i="1" smtClean="0">
                                      <a:solidFill>
                                        <a:srgbClr val="FF0000"/>
                                      </a:solidFill>
                                      <a:latin typeface="Cambria Math" panose="02040503050406030204" pitchFamily="18" charset="0"/>
                                    </a:rPr>
                                  </m:ctrlPr>
                                </m:sSubPr>
                                <m:e>
                                  <m:r>
                                    <m:rPr>
                                      <m:sty m:val="p"/>
                                    </m:rPr>
                                    <a:rPr lang="en-US" sz="2400" b="0" i="0" smtClean="0">
                                      <a:solidFill>
                                        <a:srgbClr val="FF0000"/>
                                      </a:solidFill>
                                      <a:latin typeface="Cambria Math" panose="02040503050406030204" pitchFamily="18" charset="0"/>
                                    </a:rPr>
                                    <m:t>b</m:t>
                                  </m:r>
                                </m:e>
                                <m:sub>
                                  <m:r>
                                    <m:rPr>
                                      <m:sty m:val="p"/>
                                    </m:rPr>
                                    <a:rPr lang="en-US" sz="2400" b="0" i="0" smtClean="0">
                                      <a:solidFill>
                                        <a:srgbClr val="FF0000"/>
                                      </a:solidFill>
                                      <a:latin typeface="Cambria Math" panose="02040503050406030204" pitchFamily="18" charset="0"/>
                                    </a:rPr>
                                    <m:t>B</m:t>
                                  </m:r>
                                  <m:r>
                                    <a:rPr lang="en-US" sz="2400" b="0" i="0" smtClean="0">
                                      <a:solidFill>
                                        <a:srgbClr val="FF0000"/>
                                      </a:solidFill>
                                      <a:latin typeface="Cambria Math" panose="02040503050406030204" pitchFamily="18" charset="0"/>
                                    </a:rPr>
                                    <m:t>′</m:t>
                                  </m:r>
                                </m:sub>
                              </m:sSub>
                              <m:r>
                                <a:rPr lang="en-US" sz="2400" b="0" i="0" smtClean="0">
                                  <a:solidFill>
                                    <a:srgbClr val="FF0000"/>
                                  </a:solidFill>
                                  <a:latin typeface="Cambria Math" panose="02040503050406030204" pitchFamily="18" charset="0"/>
                                </a:rPr>
                                <m:t>=</m:t>
                              </m:r>
                              <m:sSub>
                                <m:sSubPr>
                                  <m:ctrlPr>
                                    <a:rPr lang="en-US" sz="2400" b="0" i="1" smtClean="0">
                                      <a:solidFill>
                                        <a:srgbClr val="FF0000"/>
                                      </a:solidFill>
                                      <a:latin typeface="Cambria Math" panose="02040503050406030204" pitchFamily="18" charset="0"/>
                                    </a:rPr>
                                  </m:ctrlPr>
                                </m:sSubPr>
                                <m:e>
                                  <m:r>
                                    <m:rPr>
                                      <m:sty m:val="p"/>
                                    </m:rPr>
                                    <a:rPr lang="en-US" sz="2400" b="0" i="0" smtClean="0">
                                      <a:solidFill>
                                        <a:srgbClr val="FF0000"/>
                                      </a:solidFill>
                                      <a:latin typeface="Cambria Math" panose="02040503050406030204" pitchFamily="18" charset="0"/>
                                    </a:rPr>
                                    <m:t>b</m:t>
                                  </m:r>
                                </m:e>
                                <m:sub>
                                  <m:r>
                                    <m:rPr>
                                      <m:sty m:val="p"/>
                                    </m:rPr>
                                    <a:rPr lang="en-US" sz="2400" b="0" i="0" smtClean="0">
                                      <a:solidFill>
                                        <a:srgbClr val="FF0000"/>
                                      </a:solidFill>
                                      <a:latin typeface="Cambria Math" panose="02040503050406030204" pitchFamily="18" charset="0"/>
                                    </a:rPr>
                                    <m:t>C</m:t>
                                  </m:r>
                                  <m:r>
                                    <a:rPr lang="en-US" sz="2400" b="0" i="0" smtClean="0">
                                      <a:solidFill>
                                        <a:srgbClr val="FF0000"/>
                                      </a:solidFill>
                                      <a:latin typeface="Cambria Math" panose="02040503050406030204" pitchFamily="18" charset="0"/>
                                    </a:rPr>
                                    <m:t>′</m:t>
                                  </m:r>
                                </m:sub>
                              </m:sSub>
                              <m:r>
                                <a:rPr lang="en-US" sz="2400" b="0" i="0" smtClean="0">
                                  <a:solidFill>
                                    <a:srgbClr val="FF0000"/>
                                  </a:solidFill>
                                  <a:latin typeface="Cambria Math" panose="02040503050406030204" pitchFamily="18" charset="0"/>
                                </a:rPr>
                                <m:t>=1|</m:t>
                              </m:r>
                              <m:r>
                                <m:rPr>
                                  <m:sty m:val="p"/>
                                </m:rPr>
                                <a:rPr lang="en-US" sz="2400" b="0" i="0" smtClean="0">
                                  <a:solidFill>
                                    <a:srgbClr val="FF0000"/>
                                  </a:solidFill>
                                  <a:latin typeface="Cambria Math" panose="02040503050406030204" pitchFamily="18" charset="0"/>
                                </a:rPr>
                                <m:t>b</m:t>
                              </m:r>
                              <m:r>
                                <a:rPr lang="en-US" sz="2400" b="0" i="0" smtClean="0">
                                  <a:solidFill>
                                    <a:srgbClr val="FF0000"/>
                                  </a:solidFill>
                                  <a:latin typeface="Cambria Math" panose="02040503050406030204" pitchFamily="18" charset="0"/>
                                </a:rPr>
                                <m:t>=1</m:t>
                              </m:r>
                            </m:e>
                          </m:d>
                        </m:e>
                      </m:func>
                      <m:sSub>
                        <m:sSubPr>
                          <m:ctrlPr>
                            <a:rPr lang="en-US" sz="2400" b="0" i="1" smtClean="0">
                              <a:solidFill>
                                <a:srgbClr val="FF0000"/>
                              </a:solidFill>
                              <a:latin typeface="Cambria Math" panose="02040503050406030204" pitchFamily="18" charset="0"/>
                            </a:rPr>
                          </m:ctrlPr>
                        </m:sSubPr>
                        <m:e>
                          <m:r>
                            <a:rPr lang="en-US" sz="2400" b="0" i="0" smtClean="0">
                              <a:solidFill>
                                <a:srgbClr val="FF0000"/>
                              </a:solidFill>
                              <a:latin typeface="Cambria Math" panose="02040503050406030204" pitchFamily="18" charset="0"/>
                            </a:rPr>
                            <m:t>=</m:t>
                          </m:r>
                        </m:e>
                        <m:sub>
                          <m:r>
                            <a:rPr lang="en-US" sz="2400" b="0" i="0" smtClean="0">
                              <a:solidFill>
                                <a:srgbClr val="FF0000"/>
                              </a:solidFill>
                              <a:latin typeface="Cambria Math" panose="02040503050406030204" pitchFamily="18" charset="0"/>
                            </a:rPr>
                            <m:t> </m:t>
                          </m:r>
                        </m:sub>
                      </m:sSub>
                      <m:r>
                        <a:rPr lang="en-US" sz="2400" b="0" i="1" smtClean="0">
                          <a:solidFill>
                            <a:srgbClr val="FF0000"/>
                          </a:solidFill>
                          <a:latin typeface="Cambria Math" panose="02040503050406030204" pitchFamily="18" charset="0"/>
                        </a:rPr>
                        <m:t>1−</m:t>
                      </m:r>
                      <m:r>
                        <a:rPr lang="en-US" sz="2400" b="0" i="1" smtClean="0">
                          <a:solidFill>
                            <a:srgbClr val="FF0000"/>
                          </a:solidFill>
                          <a:latin typeface="Cambria Math" panose="02040503050406030204" pitchFamily="18" charset="0"/>
                        </a:rPr>
                        <m:t>𝑛𝑒𝑔𝑙</m:t>
                      </m:r>
                      <m:r>
                        <a:rPr lang="en-US" sz="2400" b="0" i="1" smtClean="0">
                          <a:solidFill>
                            <a:srgbClr val="FF0000"/>
                          </a:solidFill>
                          <a:latin typeface="Cambria Math" panose="02040503050406030204" pitchFamily="18" charset="0"/>
                        </a:rPr>
                        <m:t>.</m:t>
                      </m:r>
                    </m:oMath>
                  </m:oMathPara>
                </a14:m>
                <a:endParaRPr lang="en-IL" sz="2400" dirty="0">
                  <a:solidFill>
                    <a:srgbClr val="FF0000"/>
                  </a:solidFill>
                </a:endParaRPr>
              </a:p>
            </p:txBody>
          </p:sp>
        </mc:Choice>
        <mc:Fallback xmlns="">
          <p:sp>
            <p:nvSpPr>
              <p:cNvPr id="29" name="TextBox 28">
                <a:extLst>
                  <a:ext uri="{FF2B5EF4-FFF2-40B4-BE49-F238E27FC236}">
                    <a16:creationId xmlns:a16="http://schemas.microsoft.com/office/drawing/2014/main" id="{6D22087B-B1B0-6A18-9F49-FDE7BBFBCFE3}"/>
                  </a:ext>
                </a:extLst>
              </p:cNvPr>
              <p:cNvSpPr txBox="1">
                <a:spLocks noRot="1" noChangeAspect="1" noMove="1" noResize="1" noEditPoints="1" noAdjustHandles="1" noChangeArrowheads="1" noChangeShapeType="1" noTextEdit="1"/>
              </p:cNvSpPr>
              <p:nvPr/>
            </p:nvSpPr>
            <p:spPr>
              <a:xfrm>
                <a:off x="2155731" y="6162693"/>
                <a:ext cx="6035000" cy="369332"/>
              </a:xfrm>
              <a:prstGeom prst="rect">
                <a:avLst/>
              </a:prstGeom>
              <a:blipFill>
                <a:blip r:embed="rId10"/>
                <a:stretch>
                  <a:fillRect t="-3333" b="-36667"/>
                </a:stretch>
              </a:blipFill>
            </p:spPr>
            <p:txBody>
              <a:bodyPr/>
              <a:lstStyle/>
              <a:p>
                <a:r>
                  <a:rPr lang="en-IL">
                    <a:noFill/>
                  </a:rPr>
                  <a:t> </a:t>
                </a:r>
              </a:p>
            </p:txBody>
          </p:sp>
        </mc:Fallback>
      </mc:AlternateContent>
      <p:sp>
        <p:nvSpPr>
          <p:cNvPr id="30" name="Rectangle 29">
            <a:extLst>
              <a:ext uri="{FF2B5EF4-FFF2-40B4-BE49-F238E27FC236}">
                <a16:creationId xmlns:a16="http://schemas.microsoft.com/office/drawing/2014/main" id="{3D9953BA-E2AB-B9A2-E76E-D32F3387F340}"/>
              </a:ext>
            </a:extLst>
          </p:cNvPr>
          <p:cNvSpPr/>
          <p:nvPr/>
        </p:nvSpPr>
        <p:spPr>
          <a:xfrm>
            <a:off x="10815995" y="3417723"/>
            <a:ext cx="1383093" cy="972724"/>
          </a:xfrm>
          <a:prstGeom prst="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000" dirty="0"/>
              <a:t>UPO</a:t>
            </a:r>
          </a:p>
          <a:p>
            <a:pPr algn="ctr"/>
            <a:r>
              <a:rPr lang="en-IL" sz="2000" dirty="0"/>
              <a:t>Challenger</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8A61FF4C-8A4F-9676-82E0-107426EF0C1E}"/>
                  </a:ext>
                </a:extLst>
              </p:cNvPr>
              <p:cNvSpPr txBox="1"/>
              <p:nvPr/>
            </p:nvSpPr>
            <p:spPr>
              <a:xfrm>
                <a:off x="9089201" y="3709539"/>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𝑥</m:t>
                          </m:r>
                        </m:e>
                        <m:sub>
                          <m:r>
                            <a:rPr lang="en-US" sz="2800" b="0" i="1" smtClean="0">
                              <a:solidFill>
                                <a:schemeClr val="tx1"/>
                              </a:solidFill>
                              <a:latin typeface="Cambria Math" panose="02040503050406030204" pitchFamily="18" charset="0"/>
                            </a:rPr>
                            <m:t>𝐵</m:t>
                          </m:r>
                        </m:sub>
                      </m:sSub>
                      <m:r>
                        <a:rPr lang="en-US" sz="2800" b="0" i="1" smtClean="0">
                          <a:solidFill>
                            <a:schemeClr val="tx1"/>
                          </a:solidFill>
                          <a:latin typeface="Cambria Math" panose="02040503050406030204" pitchFamily="18" charset="0"/>
                        </a:rPr>
                        <m:t>,</m:t>
                      </m:r>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𝑥</m:t>
                          </m:r>
                        </m:e>
                        <m:sub>
                          <m:r>
                            <a:rPr lang="en-US" sz="2800" b="0" i="1" smtClean="0">
                              <a:solidFill>
                                <a:schemeClr val="tx1"/>
                              </a:solidFill>
                              <a:latin typeface="Cambria Math" panose="02040503050406030204" pitchFamily="18" charset="0"/>
                            </a:rPr>
                            <m:t>𝐶</m:t>
                          </m:r>
                        </m:sub>
                      </m:sSub>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𝐷</m:t>
                      </m:r>
                    </m:oMath>
                  </m:oMathPara>
                </a14:m>
                <a:endParaRPr lang="en-IL" sz="2800" dirty="0">
                  <a:solidFill>
                    <a:srgbClr val="7030A0"/>
                  </a:solidFill>
                </a:endParaRPr>
              </a:p>
            </p:txBody>
          </p:sp>
        </mc:Choice>
        <mc:Fallback xmlns="">
          <p:sp>
            <p:nvSpPr>
              <p:cNvPr id="31" name="TextBox 30">
                <a:extLst>
                  <a:ext uri="{FF2B5EF4-FFF2-40B4-BE49-F238E27FC236}">
                    <a16:creationId xmlns:a16="http://schemas.microsoft.com/office/drawing/2014/main" id="{8A61FF4C-8A4F-9676-82E0-107426EF0C1E}"/>
                  </a:ext>
                </a:extLst>
              </p:cNvPr>
              <p:cNvSpPr txBox="1">
                <a:spLocks noRot="1" noChangeAspect="1" noMove="1" noResize="1" noEditPoints="1" noAdjustHandles="1" noChangeArrowheads="1" noChangeShapeType="1" noTextEdit="1"/>
              </p:cNvSpPr>
              <p:nvPr/>
            </p:nvSpPr>
            <p:spPr>
              <a:xfrm>
                <a:off x="9089201" y="3709539"/>
                <a:ext cx="1771651" cy="430887"/>
              </a:xfrm>
              <a:prstGeom prst="rect">
                <a:avLst/>
              </a:prstGeom>
              <a:blipFill>
                <a:blip r:embed="rId11"/>
                <a:stretch>
                  <a:fillRect l="-709" r="-2128" b="-20588"/>
                </a:stretch>
              </a:blipFill>
            </p:spPr>
            <p:txBody>
              <a:bodyPr/>
              <a:lstStyle/>
              <a:p>
                <a:r>
                  <a:rPr lang="en-IL">
                    <a:noFill/>
                  </a:rPr>
                  <a:t> </a:t>
                </a:r>
              </a:p>
            </p:txBody>
          </p:sp>
        </mc:Fallback>
      </mc:AlternateContent>
    </p:spTree>
    <p:extLst>
      <p:ext uri="{BB962C8B-B14F-4D97-AF65-F5344CB8AC3E}">
        <p14:creationId xmlns:p14="http://schemas.microsoft.com/office/powerpoint/2010/main" val="285578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67CC9-943F-B174-413F-AE45CC6CB321}"/>
              </a:ext>
            </a:extLst>
          </p:cNvPr>
          <p:cNvSpPr>
            <a:spLocks noGrp="1"/>
          </p:cNvSpPr>
          <p:nvPr>
            <p:ph type="title"/>
          </p:nvPr>
        </p:nvSpPr>
        <p:spPr/>
        <p:txBody>
          <a:bodyPr/>
          <a:lstStyle/>
          <a:p>
            <a:pPr algn="ctr"/>
            <a:r>
              <a:rPr lang="en-IL" dirty="0"/>
              <a:t>Putting the two cases together</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49D6AD0-211B-7DC9-BA96-073079D7636A}"/>
                  </a:ext>
                </a:extLst>
              </p:cNvPr>
              <p:cNvSpPr txBox="1"/>
              <p:nvPr/>
            </p:nvSpPr>
            <p:spPr>
              <a:xfrm>
                <a:off x="1991608" y="2458200"/>
                <a:ext cx="7199284" cy="51405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3200" b="0" i="1" smtClean="0">
                              <a:solidFill>
                                <a:srgbClr val="FF0000"/>
                              </a:solidFill>
                              <a:latin typeface="Cambria Math" panose="02040503050406030204" pitchFamily="18" charset="0"/>
                            </a:rPr>
                          </m:ctrlPr>
                        </m:funcPr>
                        <m:fName>
                          <m:r>
                            <m:rPr>
                              <m:sty m:val="p"/>
                            </m:rPr>
                            <a:rPr lang="en-US" sz="3200" b="0" i="0" smtClean="0">
                              <a:solidFill>
                                <a:srgbClr val="FF0000"/>
                              </a:solidFill>
                              <a:latin typeface="Cambria Math" panose="02040503050406030204" pitchFamily="18" charset="0"/>
                            </a:rPr>
                            <m:t>Pr</m:t>
                          </m:r>
                        </m:fName>
                        <m:e>
                          <m:d>
                            <m:dPr>
                              <m:begChr m:val="["/>
                              <m:endChr m:val="]"/>
                              <m:ctrlPr>
                                <a:rPr lang="en-US" sz="3200" b="0" i="1" smtClean="0">
                                  <a:solidFill>
                                    <a:srgbClr val="FF0000"/>
                                  </a:solidFill>
                                  <a:latin typeface="Cambria Math" panose="02040503050406030204" pitchFamily="18" charset="0"/>
                                </a:rPr>
                              </m:ctrlPr>
                            </m:dPr>
                            <m:e>
                              <m:sSub>
                                <m:sSubPr>
                                  <m:ctrlPr>
                                    <a:rPr lang="en-US" sz="3200" b="0" i="1" smtClean="0">
                                      <a:solidFill>
                                        <a:srgbClr val="FF0000"/>
                                      </a:solidFill>
                                      <a:latin typeface="Cambria Math" panose="02040503050406030204" pitchFamily="18" charset="0"/>
                                    </a:rPr>
                                  </m:ctrlPr>
                                </m:sSubPr>
                                <m:e>
                                  <m:r>
                                    <m:rPr>
                                      <m:sty m:val="p"/>
                                    </m:rPr>
                                    <a:rPr lang="en-US" sz="3200" b="0" i="0" smtClean="0">
                                      <a:solidFill>
                                        <a:srgbClr val="FF0000"/>
                                      </a:solidFill>
                                      <a:latin typeface="Cambria Math" panose="02040503050406030204" pitchFamily="18" charset="0"/>
                                    </a:rPr>
                                    <m:t>b</m:t>
                                  </m:r>
                                </m:e>
                                <m:sub>
                                  <m:r>
                                    <m:rPr>
                                      <m:sty m:val="p"/>
                                    </m:rPr>
                                    <a:rPr lang="en-US" sz="3200" b="0" i="0" smtClean="0">
                                      <a:solidFill>
                                        <a:srgbClr val="FF0000"/>
                                      </a:solidFill>
                                      <a:latin typeface="Cambria Math" panose="02040503050406030204" pitchFamily="18" charset="0"/>
                                    </a:rPr>
                                    <m:t>B</m:t>
                                  </m:r>
                                  <m:r>
                                    <a:rPr lang="en-US" sz="3200" b="0" i="0" smtClean="0">
                                      <a:solidFill>
                                        <a:srgbClr val="FF0000"/>
                                      </a:solidFill>
                                      <a:latin typeface="Cambria Math" panose="02040503050406030204" pitchFamily="18" charset="0"/>
                                    </a:rPr>
                                    <m:t>′</m:t>
                                  </m:r>
                                </m:sub>
                              </m:sSub>
                              <m:r>
                                <a:rPr lang="en-US" sz="3200" b="0" i="0" smtClean="0">
                                  <a:solidFill>
                                    <a:srgbClr val="FF0000"/>
                                  </a:solidFill>
                                  <a:latin typeface="Cambria Math" panose="02040503050406030204" pitchFamily="18" charset="0"/>
                                </a:rPr>
                                <m:t>=</m:t>
                              </m:r>
                              <m:sSub>
                                <m:sSubPr>
                                  <m:ctrlPr>
                                    <a:rPr lang="en-US" sz="3200" b="0" i="1" smtClean="0">
                                      <a:solidFill>
                                        <a:srgbClr val="FF0000"/>
                                      </a:solidFill>
                                      <a:latin typeface="Cambria Math" panose="02040503050406030204" pitchFamily="18" charset="0"/>
                                    </a:rPr>
                                  </m:ctrlPr>
                                </m:sSubPr>
                                <m:e>
                                  <m:r>
                                    <m:rPr>
                                      <m:sty m:val="p"/>
                                    </m:rPr>
                                    <a:rPr lang="en-US" sz="3200" b="0" i="0" smtClean="0">
                                      <a:solidFill>
                                        <a:srgbClr val="FF0000"/>
                                      </a:solidFill>
                                      <a:latin typeface="Cambria Math" panose="02040503050406030204" pitchFamily="18" charset="0"/>
                                    </a:rPr>
                                    <m:t>b</m:t>
                                  </m:r>
                                </m:e>
                                <m:sub>
                                  <m:r>
                                    <m:rPr>
                                      <m:sty m:val="p"/>
                                    </m:rPr>
                                    <a:rPr lang="en-US" sz="3200" b="0" i="0" smtClean="0">
                                      <a:solidFill>
                                        <a:srgbClr val="FF0000"/>
                                      </a:solidFill>
                                      <a:latin typeface="Cambria Math" panose="02040503050406030204" pitchFamily="18" charset="0"/>
                                    </a:rPr>
                                    <m:t>C</m:t>
                                  </m:r>
                                  <m:r>
                                    <a:rPr lang="en-US" sz="3200" b="0" i="0" smtClean="0">
                                      <a:solidFill>
                                        <a:srgbClr val="FF0000"/>
                                      </a:solidFill>
                                      <a:latin typeface="Cambria Math" panose="02040503050406030204" pitchFamily="18" charset="0"/>
                                    </a:rPr>
                                    <m:t>′</m:t>
                                  </m:r>
                                </m:sub>
                              </m:sSub>
                              <m:r>
                                <a:rPr lang="en-US" sz="3200" b="0" i="0" smtClean="0">
                                  <a:solidFill>
                                    <a:srgbClr val="FF0000"/>
                                  </a:solidFill>
                                  <a:latin typeface="Cambria Math" panose="02040503050406030204" pitchFamily="18" charset="0"/>
                                </a:rPr>
                                <m:t>=0|</m:t>
                              </m:r>
                              <m:r>
                                <m:rPr>
                                  <m:sty m:val="p"/>
                                </m:rPr>
                                <a:rPr lang="en-US" sz="3200" b="0" i="0" smtClean="0">
                                  <a:solidFill>
                                    <a:srgbClr val="FF0000"/>
                                  </a:solidFill>
                                  <a:latin typeface="Cambria Math" panose="02040503050406030204" pitchFamily="18" charset="0"/>
                                </a:rPr>
                                <m:t>b</m:t>
                              </m:r>
                              <m:r>
                                <a:rPr lang="en-US" sz="3200" b="0" i="0" smtClean="0">
                                  <a:solidFill>
                                    <a:srgbClr val="FF0000"/>
                                  </a:solidFill>
                                  <a:latin typeface="Cambria Math" panose="02040503050406030204" pitchFamily="18" charset="0"/>
                                </a:rPr>
                                <m:t>=0</m:t>
                              </m:r>
                            </m:e>
                          </m:d>
                        </m:e>
                      </m:func>
                      <m:sSub>
                        <m:sSubPr>
                          <m:ctrlPr>
                            <a:rPr lang="en-US" sz="3200" b="0" i="1" smtClean="0">
                              <a:solidFill>
                                <a:srgbClr val="FF0000"/>
                              </a:solidFill>
                              <a:latin typeface="Cambria Math" panose="02040503050406030204" pitchFamily="18" charset="0"/>
                            </a:rPr>
                          </m:ctrlPr>
                        </m:sSubPr>
                        <m:e>
                          <m:r>
                            <a:rPr lang="en-US" sz="3200" b="0" i="0" smtClean="0">
                              <a:solidFill>
                                <a:srgbClr val="FF0000"/>
                              </a:solidFill>
                              <a:latin typeface="Cambria Math" panose="02040503050406030204" pitchFamily="18" charset="0"/>
                            </a:rPr>
                            <m:t>=</m:t>
                          </m:r>
                        </m:e>
                        <m:sub>
                          <m:r>
                            <a:rPr lang="en-US" sz="3200" b="0" i="0" smtClean="0">
                              <a:solidFill>
                                <a:srgbClr val="FF0000"/>
                              </a:solidFill>
                              <a:latin typeface="Cambria Math" panose="02040503050406030204" pitchFamily="18" charset="0"/>
                            </a:rPr>
                            <m:t> </m:t>
                          </m:r>
                        </m:sub>
                      </m:sSub>
                      <m:sSub>
                        <m:sSubPr>
                          <m:ctrlPr>
                            <a:rPr lang="en-US" sz="3200" b="0" i="1" smtClean="0">
                              <a:solidFill>
                                <a:srgbClr val="FF0000"/>
                              </a:solidFill>
                              <a:latin typeface="Cambria Math" panose="02040503050406030204" pitchFamily="18" charset="0"/>
                            </a:rPr>
                          </m:ctrlPr>
                        </m:sSubPr>
                        <m:e>
                          <m:r>
                            <a:rPr lang="en-US" sz="3200" b="0" i="1" smtClean="0">
                              <a:solidFill>
                                <a:srgbClr val="FF0000"/>
                              </a:solidFill>
                              <a:latin typeface="Cambria Math" panose="02040503050406030204" pitchFamily="18" charset="0"/>
                            </a:rPr>
                            <m:t>𝑝</m:t>
                          </m:r>
                        </m:e>
                        <m:sub>
                          <m:r>
                            <a:rPr lang="en-US" sz="3200" b="0" i="1" smtClean="0">
                              <a:solidFill>
                                <a:srgbClr val="FF0000"/>
                              </a:solidFill>
                              <a:latin typeface="Cambria Math" panose="02040503050406030204" pitchFamily="18" charset="0"/>
                            </a:rPr>
                            <m:t>𝐴</m:t>
                          </m:r>
                          <m:r>
                            <a:rPr lang="en-US" sz="3200" b="0" i="1" smtClean="0">
                              <a:solidFill>
                                <a:srgbClr val="FF0000"/>
                              </a:solidFill>
                              <a:latin typeface="Cambria Math" panose="02040503050406030204" pitchFamily="18" charset="0"/>
                            </a:rPr>
                            <m:t>,</m:t>
                          </m:r>
                          <m:r>
                            <a:rPr lang="en-US" sz="3200" b="0" i="1" smtClean="0">
                              <a:solidFill>
                                <a:srgbClr val="FF0000"/>
                              </a:solidFill>
                              <a:latin typeface="Cambria Math" panose="02040503050406030204" pitchFamily="18" charset="0"/>
                            </a:rPr>
                            <m:t>𝐵</m:t>
                          </m:r>
                          <m:r>
                            <a:rPr lang="en-US" sz="3200" b="0" i="1" smtClean="0">
                              <a:solidFill>
                                <a:srgbClr val="FF0000"/>
                              </a:solidFill>
                              <a:latin typeface="Cambria Math" panose="02040503050406030204" pitchFamily="18" charset="0"/>
                            </a:rPr>
                            <m:t>,</m:t>
                          </m:r>
                          <m:r>
                            <a:rPr lang="en-US" sz="3200" b="0" i="1" smtClean="0">
                              <a:solidFill>
                                <a:srgbClr val="FF0000"/>
                              </a:solidFill>
                              <a:latin typeface="Cambria Math" panose="02040503050406030204" pitchFamily="18" charset="0"/>
                            </a:rPr>
                            <m:t>𝐶</m:t>
                          </m:r>
                        </m:sub>
                      </m:sSub>
                      <m:r>
                        <a:rPr lang="en-US" sz="3200" b="0" i="1" smtClean="0">
                          <a:solidFill>
                            <a:srgbClr val="FF0000"/>
                          </a:solidFill>
                          <a:latin typeface="Cambria Math" panose="02040503050406030204" pitchFamily="18" charset="0"/>
                        </a:rPr>
                        <m:t>.</m:t>
                      </m:r>
                    </m:oMath>
                  </m:oMathPara>
                </a14:m>
                <a:endParaRPr lang="en-IL" sz="3200" dirty="0">
                  <a:solidFill>
                    <a:srgbClr val="FF0000"/>
                  </a:solidFill>
                </a:endParaRPr>
              </a:p>
            </p:txBody>
          </p:sp>
        </mc:Choice>
        <mc:Fallback xmlns="">
          <p:sp>
            <p:nvSpPr>
              <p:cNvPr id="4" name="TextBox 3">
                <a:extLst>
                  <a:ext uri="{FF2B5EF4-FFF2-40B4-BE49-F238E27FC236}">
                    <a16:creationId xmlns:a16="http://schemas.microsoft.com/office/drawing/2014/main" id="{949D6AD0-211B-7DC9-BA96-073079D7636A}"/>
                  </a:ext>
                </a:extLst>
              </p:cNvPr>
              <p:cNvSpPr txBox="1">
                <a:spLocks noRot="1" noChangeAspect="1" noMove="1" noResize="1" noEditPoints="1" noAdjustHandles="1" noChangeArrowheads="1" noChangeShapeType="1" noTextEdit="1"/>
              </p:cNvSpPr>
              <p:nvPr/>
            </p:nvSpPr>
            <p:spPr>
              <a:xfrm>
                <a:off x="1991608" y="2458200"/>
                <a:ext cx="7199284" cy="514051"/>
              </a:xfrm>
              <a:prstGeom prst="rect">
                <a:avLst/>
              </a:prstGeom>
              <a:blipFill>
                <a:blip r:embed="rId2"/>
                <a:stretch>
                  <a:fillRect b="-28571"/>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FF53E06-9083-DF12-ABDF-579A19E3486B}"/>
                  </a:ext>
                </a:extLst>
              </p:cNvPr>
              <p:cNvSpPr txBox="1"/>
              <p:nvPr/>
            </p:nvSpPr>
            <p:spPr>
              <a:xfrm>
                <a:off x="2366745" y="3247320"/>
                <a:ext cx="7035161"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3200" b="0" i="1" smtClean="0">
                              <a:solidFill>
                                <a:srgbClr val="FF0000"/>
                              </a:solidFill>
                              <a:latin typeface="Cambria Math" panose="02040503050406030204" pitchFamily="18" charset="0"/>
                            </a:rPr>
                          </m:ctrlPr>
                        </m:funcPr>
                        <m:fName>
                          <m:r>
                            <m:rPr>
                              <m:sty m:val="p"/>
                            </m:rPr>
                            <a:rPr lang="en-US" sz="3200" b="0" i="0" smtClean="0">
                              <a:solidFill>
                                <a:srgbClr val="FF0000"/>
                              </a:solidFill>
                              <a:latin typeface="Cambria Math" panose="02040503050406030204" pitchFamily="18" charset="0"/>
                            </a:rPr>
                            <m:t>Pr</m:t>
                          </m:r>
                        </m:fName>
                        <m:e>
                          <m:d>
                            <m:dPr>
                              <m:begChr m:val="["/>
                              <m:endChr m:val="]"/>
                              <m:ctrlPr>
                                <a:rPr lang="en-US" sz="3200" b="0" i="1" smtClean="0">
                                  <a:solidFill>
                                    <a:srgbClr val="FF0000"/>
                                  </a:solidFill>
                                  <a:latin typeface="Cambria Math" panose="02040503050406030204" pitchFamily="18" charset="0"/>
                                </a:rPr>
                              </m:ctrlPr>
                            </m:dPr>
                            <m:e>
                              <m:sSub>
                                <m:sSubPr>
                                  <m:ctrlPr>
                                    <a:rPr lang="en-US" sz="3200" b="0" i="1" smtClean="0">
                                      <a:solidFill>
                                        <a:srgbClr val="FF0000"/>
                                      </a:solidFill>
                                      <a:latin typeface="Cambria Math" panose="02040503050406030204" pitchFamily="18" charset="0"/>
                                    </a:rPr>
                                  </m:ctrlPr>
                                </m:sSubPr>
                                <m:e>
                                  <m:r>
                                    <m:rPr>
                                      <m:sty m:val="p"/>
                                    </m:rPr>
                                    <a:rPr lang="en-US" sz="3200" b="0" i="0" smtClean="0">
                                      <a:solidFill>
                                        <a:srgbClr val="FF0000"/>
                                      </a:solidFill>
                                      <a:latin typeface="Cambria Math" panose="02040503050406030204" pitchFamily="18" charset="0"/>
                                    </a:rPr>
                                    <m:t>b</m:t>
                                  </m:r>
                                </m:e>
                                <m:sub>
                                  <m:r>
                                    <m:rPr>
                                      <m:sty m:val="p"/>
                                    </m:rPr>
                                    <a:rPr lang="en-US" sz="3200" b="0" i="0" smtClean="0">
                                      <a:solidFill>
                                        <a:srgbClr val="FF0000"/>
                                      </a:solidFill>
                                      <a:latin typeface="Cambria Math" panose="02040503050406030204" pitchFamily="18" charset="0"/>
                                    </a:rPr>
                                    <m:t>B</m:t>
                                  </m:r>
                                  <m:r>
                                    <a:rPr lang="en-US" sz="3200" b="0" i="0" smtClean="0">
                                      <a:solidFill>
                                        <a:srgbClr val="FF0000"/>
                                      </a:solidFill>
                                      <a:latin typeface="Cambria Math" panose="02040503050406030204" pitchFamily="18" charset="0"/>
                                    </a:rPr>
                                    <m:t>′</m:t>
                                  </m:r>
                                </m:sub>
                              </m:sSub>
                              <m:r>
                                <a:rPr lang="en-US" sz="3200" b="0" i="0" smtClean="0">
                                  <a:solidFill>
                                    <a:srgbClr val="FF0000"/>
                                  </a:solidFill>
                                  <a:latin typeface="Cambria Math" panose="02040503050406030204" pitchFamily="18" charset="0"/>
                                </a:rPr>
                                <m:t>=</m:t>
                              </m:r>
                              <m:sSub>
                                <m:sSubPr>
                                  <m:ctrlPr>
                                    <a:rPr lang="en-US" sz="3200" b="0" i="1" smtClean="0">
                                      <a:solidFill>
                                        <a:srgbClr val="FF0000"/>
                                      </a:solidFill>
                                      <a:latin typeface="Cambria Math" panose="02040503050406030204" pitchFamily="18" charset="0"/>
                                    </a:rPr>
                                  </m:ctrlPr>
                                </m:sSubPr>
                                <m:e>
                                  <m:r>
                                    <m:rPr>
                                      <m:sty m:val="p"/>
                                    </m:rPr>
                                    <a:rPr lang="en-US" sz="3200" b="0" i="0" smtClean="0">
                                      <a:solidFill>
                                        <a:srgbClr val="FF0000"/>
                                      </a:solidFill>
                                      <a:latin typeface="Cambria Math" panose="02040503050406030204" pitchFamily="18" charset="0"/>
                                    </a:rPr>
                                    <m:t>b</m:t>
                                  </m:r>
                                </m:e>
                                <m:sub>
                                  <m:r>
                                    <m:rPr>
                                      <m:sty m:val="p"/>
                                    </m:rPr>
                                    <a:rPr lang="en-US" sz="3200" b="0" i="0" smtClean="0">
                                      <a:solidFill>
                                        <a:srgbClr val="FF0000"/>
                                      </a:solidFill>
                                      <a:latin typeface="Cambria Math" panose="02040503050406030204" pitchFamily="18" charset="0"/>
                                    </a:rPr>
                                    <m:t>C</m:t>
                                  </m:r>
                                  <m:r>
                                    <a:rPr lang="en-US" sz="3200" b="0" i="0" smtClean="0">
                                      <a:solidFill>
                                        <a:srgbClr val="FF0000"/>
                                      </a:solidFill>
                                      <a:latin typeface="Cambria Math" panose="02040503050406030204" pitchFamily="18" charset="0"/>
                                    </a:rPr>
                                    <m:t>′</m:t>
                                  </m:r>
                                </m:sub>
                              </m:sSub>
                              <m:r>
                                <a:rPr lang="en-US" sz="3200" b="0" i="0" smtClean="0">
                                  <a:solidFill>
                                    <a:srgbClr val="FF0000"/>
                                  </a:solidFill>
                                  <a:latin typeface="Cambria Math" panose="02040503050406030204" pitchFamily="18" charset="0"/>
                                </a:rPr>
                                <m:t>=1|</m:t>
                              </m:r>
                              <m:r>
                                <m:rPr>
                                  <m:sty m:val="p"/>
                                </m:rPr>
                                <a:rPr lang="en-US" sz="3200" b="0" i="0" smtClean="0">
                                  <a:solidFill>
                                    <a:srgbClr val="FF0000"/>
                                  </a:solidFill>
                                  <a:latin typeface="Cambria Math" panose="02040503050406030204" pitchFamily="18" charset="0"/>
                                </a:rPr>
                                <m:t>b</m:t>
                              </m:r>
                              <m:r>
                                <a:rPr lang="en-US" sz="3200" b="0" i="0" smtClean="0">
                                  <a:solidFill>
                                    <a:srgbClr val="FF0000"/>
                                  </a:solidFill>
                                  <a:latin typeface="Cambria Math" panose="02040503050406030204" pitchFamily="18" charset="0"/>
                                </a:rPr>
                                <m:t>=1</m:t>
                              </m:r>
                            </m:e>
                          </m:d>
                        </m:e>
                      </m:func>
                      <m:sSub>
                        <m:sSubPr>
                          <m:ctrlPr>
                            <a:rPr lang="en-US" sz="3200" b="0" i="1" smtClean="0">
                              <a:solidFill>
                                <a:srgbClr val="FF0000"/>
                              </a:solidFill>
                              <a:latin typeface="Cambria Math" panose="02040503050406030204" pitchFamily="18" charset="0"/>
                            </a:rPr>
                          </m:ctrlPr>
                        </m:sSubPr>
                        <m:e>
                          <m:r>
                            <a:rPr lang="en-US" sz="3200" b="0" i="0" smtClean="0">
                              <a:solidFill>
                                <a:srgbClr val="FF0000"/>
                              </a:solidFill>
                              <a:latin typeface="Cambria Math" panose="02040503050406030204" pitchFamily="18" charset="0"/>
                            </a:rPr>
                            <m:t>=</m:t>
                          </m:r>
                        </m:e>
                        <m:sub>
                          <m:r>
                            <a:rPr lang="en-US" sz="3200" b="0" i="0" smtClean="0">
                              <a:solidFill>
                                <a:srgbClr val="FF0000"/>
                              </a:solidFill>
                              <a:latin typeface="Cambria Math" panose="02040503050406030204" pitchFamily="18" charset="0"/>
                            </a:rPr>
                            <m:t> </m:t>
                          </m:r>
                        </m:sub>
                      </m:sSub>
                      <m:r>
                        <a:rPr lang="en-US" sz="3200" b="0" i="1" smtClean="0">
                          <a:solidFill>
                            <a:srgbClr val="FF0000"/>
                          </a:solidFill>
                          <a:latin typeface="Cambria Math" panose="02040503050406030204" pitchFamily="18" charset="0"/>
                        </a:rPr>
                        <m:t>1−</m:t>
                      </m:r>
                      <m:r>
                        <a:rPr lang="en-US" sz="3200" b="0" i="1" smtClean="0">
                          <a:solidFill>
                            <a:srgbClr val="FF0000"/>
                          </a:solidFill>
                          <a:latin typeface="Cambria Math" panose="02040503050406030204" pitchFamily="18" charset="0"/>
                        </a:rPr>
                        <m:t>𝑛𝑒𝑔𝑙</m:t>
                      </m:r>
                      <m:r>
                        <a:rPr lang="en-US" sz="3200" b="0" i="1" smtClean="0">
                          <a:solidFill>
                            <a:srgbClr val="FF0000"/>
                          </a:solidFill>
                          <a:latin typeface="Cambria Math" panose="02040503050406030204" pitchFamily="18" charset="0"/>
                        </a:rPr>
                        <m:t>.</m:t>
                      </m:r>
                    </m:oMath>
                  </m:oMathPara>
                </a14:m>
                <a:endParaRPr lang="en-IL" sz="3200" dirty="0">
                  <a:solidFill>
                    <a:srgbClr val="FF0000"/>
                  </a:solidFill>
                </a:endParaRPr>
              </a:p>
            </p:txBody>
          </p:sp>
        </mc:Choice>
        <mc:Fallback xmlns="">
          <p:sp>
            <p:nvSpPr>
              <p:cNvPr id="5" name="TextBox 4">
                <a:extLst>
                  <a:ext uri="{FF2B5EF4-FFF2-40B4-BE49-F238E27FC236}">
                    <a16:creationId xmlns:a16="http://schemas.microsoft.com/office/drawing/2014/main" id="{1FF53E06-9083-DF12-ABDF-579A19E3486B}"/>
                  </a:ext>
                </a:extLst>
              </p:cNvPr>
              <p:cNvSpPr txBox="1">
                <a:spLocks noRot="1" noChangeAspect="1" noMove="1" noResize="1" noEditPoints="1" noAdjustHandles="1" noChangeArrowheads="1" noChangeShapeType="1" noTextEdit="1"/>
              </p:cNvSpPr>
              <p:nvPr/>
            </p:nvSpPr>
            <p:spPr>
              <a:xfrm>
                <a:off x="2366745" y="3247320"/>
                <a:ext cx="7035161" cy="492443"/>
              </a:xfrm>
              <a:prstGeom prst="rect">
                <a:avLst/>
              </a:prstGeom>
              <a:blipFill>
                <a:blip r:embed="rId3"/>
                <a:stretch>
                  <a:fillRect b="-37500"/>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A15436A-58B2-91C7-2ADA-EAE419A69D69}"/>
                  </a:ext>
                </a:extLst>
              </p:cNvPr>
              <p:cNvSpPr txBox="1"/>
              <p:nvPr/>
            </p:nvSpPr>
            <p:spPr>
              <a:xfrm>
                <a:off x="1199467" y="4532658"/>
                <a:ext cx="9897646" cy="1302536"/>
              </a:xfrm>
              <a:prstGeom prst="rect">
                <a:avLst/>
              </a:prstGeom>
              <a:noFill/>
            </p:spPr>
            <p:txBody>
              <a:bodyPr wrap="none" rtlCol="0">
                <a:spAutoFit/>
              </a:bodyPr>
              <a:lstStyle/>
              <a:p>
                <a14:m>
                  <m:oMath xmlns:m="http://schemas.openxmlformats.org/officeDocument/2006/math">
                    <m:func>
                      <m:funcPr>
                        <m:ctrlPr>
                          <a:rPr lang="en-US" sz="3200" b="0" i="1" smtClean="0">
                            <a:solidFill>
                              <a:srgbClr val="FF0000"/>
                            </a:solidFill>
                            <a:latin typeface="Cambria Math" panose="02040503050406030204" pitchFamily="18" charset="0"/>
                          </a:rPr>
                        </m:ctrlPr>
                      </m:funcPr>
                      <m:fName>
                        <m:r>
                          <m:rPr>
                            <m:sty m:val="p"/>
                          </m:rPr>
                          <a:rPr lang="en-US" sz="3200" b="0" i="0" smtClean="0">
                            <a:solidFill>
                              <a:srgbClr val="FF0000"/>
                            </a:solidFill>
                            <a:latin typeface="Cambria Math" panose="02040503050406030204" pitchFamily="18" charset="0"/>
                          </a:rPr>
                          <m:t>Pr</m:t>
                        </m:r>
                      </m:fName>
                      <m:e>
                        <m:d>
                          <m:dPr>
                            <m:begChr m:val="["/>
                            <m:endChr m:val="]"/>
                            <m:ctrlPr>
                              <a:rPr lang="en-US" sz="3200" b="0" i="1" smtClean="0">
                                <a:solidFill>
                                  <a:srgbClr val="FF0000"/>
                                </a:solidFill>
                                <a:latin typeface="Cambria Math" panose="02040503050406030204" pitchFamily="18" charset="0"/>
                              </a:rPr>
                            </m:ctrlPr>
                          </m:dPr>
                          <m:e>
                            <m:sSub>
                              <m:sSubPr>
                                <m:ctrlPr>
                                  <a:rPr lang="en-US" sz="3200" b="0" i="1" smtClean="0">
                                    <a:solidFill>
                                      <a:srgbClr val="FF0000"/>
                                    </a:solidFill>
                                    <a:latin typeface="Cambria Math" panose="02040503050406030204" pitchFamily="18" charset="0"/>
                                  </a:rPr>
                                </m:ctrlPr>
                              </m:sSubPr>
                              <m:e>
                                <m:r>
                                  <m:rPr>
                                    <m:sty m:val="p"/>
                                  </m:rPr>
                                  <a:rPr lang="en-US" sz="3200" b="0" i="0" smtClean="0">
                                    <a:solidFill>
                                      <a:srgbClr val="FF0000"/>
                                    </a:solidFill>
                                    <a:latin typeface="Cambria Math" panose="02040503050406030204" pitchFamily="18" charset="0"/>
                                  </a:rPr>
                                  <m:t>b</m:t>
                                </m:r>
                              </m:e>
                              <m:sub>
                                <m:r>
                                  <m:rPr>
                                    <m:sty m:val="p"/>
                                  </m:rPr>
                                  <a:rPr lang="en-US" sz="3200" b="0" i="0" smtClean="0">
                                    <a:solidFill>
                                      <a:srgbClr val="FF0000"/>
                                    </a:solidFill>
                                    <a:latin typeface="Cambria Math" panose="02040503050406030204" pitchFamily="18" charset="0"/>
                                  </a:rPr>
                                  <m:t>B</m:t>
                                </m:r>
                                <m:r>
                                  <a:rPr lang="en-US" sz="3200" b="0" i="0" smtClean="0">
                                    <a:solidFill>
                                      <a:srgbClr val="FF0000"/>
                                    </a:solidFill>
                                    <a:latin typeface="Cambria Math" panose="02040503050406030204" pitchFamily="18" charset="0"/>
                                  </a:rPr>
                                  <m:t>′</m:t>
                                </m:r>
                              </m:sub>
                            </m:sSub>
                            <m:r>
                              <a:rPr lang="en-US" sz="3200" b="0" i="0" smtClean="0">
                                <a:solidFill>
                                  <a:srgbClr val="FF0000"/>
                                </a:solidFill>
                                <a:latin typeface="Cambria Math" panose="02040503050406030204" pitchFamily="18" charset="0"/>
                              </a:rPr>
                              <m:t>=</m:t>
                            </m:r>
                            <m:sSub>
                              <m:sSubPr>
                                <m:ctrlPr>
                                  <a:rPr lang="en-US" sz="3200" b="0" i="1" smtClean="0">
                                    <a:solidFill>
                                      <a:srgbClr val="FF0000"/>
                                    </a:solidFill>
                                    <a:latin typeface="Cambria Math" panose="02040503050406030204" pitchFamily="18" charset="0"/>
                                  </a:rPr>
                                </m:ctrlPr>
                              </m:sSubPr>
                              <m:e>
                                <m:r>
                                  <m:rPr>
                                    <m:sty m:val="p"/>
                                  </m:rPr>
                                  <a:rPr lang="en-US" sz="3200" b="0" i="0" smtClean="0">
                                    <a:solidFill>
                                      <a:srgbClr val="FF0000"/>
                                    </a:solidFill>
                                    <a:latin typeface="Cambria Math" panose="02040503050406030204" pitchFamily="18" charset="0"/>
                                  </a:rPr>
                                  <m:t>b</m:t>
                                </m:r>
                              </m:e>
                              <m:sub>
                                <m:r>
                                  <a:rPr lang="en-US" sz="3200" b="0" i="1" smtClean="0">
                                    <a:solidFill>
                                      <a:srgbClr val="FF0000"/>
                                    </a:solidFill>
                                    <a:latin typeface="Cambria Math" panose="02040503050406030204" pitchFamily="18" charset="0"/>
                                  </a:rPr>
                                  <m:t>𝐶</m:t>
                                </m:r>
                                <m:r>
                                  <a:rPr lang="en-US" sz="3200" b="0" i="1" smtClean="0">
                                    <a:solidFill>
                                      <a:srgbClr val="FF0000"/>
                                    </a:solidFill>
                                    <a:latin typeface="Cambria Math" panose="02040503050406030204" pitchFamily="18" charset="0"/>
                                  </a:rPr>
                                  <m:t>′</m:t>
                                </m:r>
                              </m:sub>
                            </m:sSub>
                            <m:r>
                              <a:rPr lang="en-US" sz="3200" b="0" i="0" smtClean="0">
                                <a:solidFill>
                                  <a:srgbClr val="FF0000"/>
                                </a:solidFill>
                                <a:latin typeface="Cambria Math" panose="02040503050406030204" pitchFamily="18" charset="0"/>
                              </a:rPr>
                              <m:t>=</m:t>
                            </m:r>
                            <m:r>
                              <m:rPr>
                                <m:sty m:val="p"/>
                              </m:rPr>
                              <a:rPr lang="en-US" sz="3200" b="0" i="0" smtClean="0">
                                <a:solidFill>
                                  <a:srgbClr val="FF0000"/>
                                </a:solidFill>
                                <a:latin typeface="Cambria Math" panose="02040503050406030204" pitchFamily="18" charset="0"/>
                              </a:rPr>
                              <m:t>b</m:t>
                            </m:r>
                          </m:e>
                        </m:d>
                      </m:e>
                    </m:func>
                    <m:sSub>
                      <m:sSubPr>
                        <m:ctrlPr>
                          <a:rPr lang="en-US" sz="3200" b="0" i="1" smtClean="0">
                            <a:solidFill>
                              <a:srgbClr val="FF0000"/>
                            </a:solidFill>
                            <a:latin typeface="Cambria Math" panose="02040503050406030204" pitchFamily="18" charset="0"/>
                          </a:rPr>
                        </m:ctrlPr>
                      </m:sSubPr>
                      <m:e>
                        <m:r>
                          <a:rPr lang="en-US" sz="3200" b="0" i="0" smtClean="0">
                            <a:solidFill>
                              <a:srgbClr val="FF0000"/>
                            </a:solidFill>
                            <a:latin typeface="Cambria Math" panose="02040503050406030204" pitchFamily="18" charset="0"/>
                          </a:rPr>
                          <m:t>=</m:t>
                        </m:r>
                      </m:e>
                      <m:sub>
                        <m:r>
                          <a:rPr lang="en-US" sz="3200" b="0" i="0" smtClean="0">
                            <a:solidFill>
                              <a:srgbClr val="FF0000"/>
                            </a:solidFill>
                            <a:latin typeface="Cambria Math" panose="02040503050406030204" pitchFamily="18" charset="0"/>
                          </a:rPr>
                          <m:t> </m:t>
                        </m:r>
                      </m:sub>
                    </m:sSub>
                    <m:f>
                      <m:fPr>
                        <m:ctrlPr>
                          <a:rPr lang="en-US" sz="3200" b="0" i="1" smtClean="0">
                            <a:solidFill>
                              <a:srgbClr val="FF0000"/>
                            </a:solidFill>
                            <a:latin typeface="Cambria Math" panose="02040503050406030204" pitchFamily="18" charset="0"/>
                          </a:rPr>
                        </m:ctrlPr>
                      </m:fPr>
                      <m:num>
                        <m:r>
                          <a:rPr lang="en-US" sz="3200" b="0" i="1" smtClean="0">
                            <a:solidFill>
                              <a:srgbClr val="FF0000"/>
                            </a:solidFill>
                            <a:latin typeface="Cambria Math" panose="02040503050406030204" pitchFamily="18" charset="0"/>
                          </a:rPr>
                          <m:t>1−</m:t>
                        </m:r>
                        <m:r>
                          <a:rPr lang="en-US" sz="3200" b="0" i="1" smtClean="0">
                            <a:solidFill>
                              <a:srgbClr val="FF0000"/>
                            </a:solidFill>
                            <a:latin typeface="Cambria Math" panose="02040503050406030204" pitchFamily="18" charset="0"/>
                          </a:rPr>
                          <m:t>𝑛𝑒𝑔𝑙</m:t>
                        </m:r>
                        <m:r>
                          <a:rPr lang="en-US" sz="3200" b="0" i="1" smtClean="0">
                            <a:solidFill>
                              <a:srgbClr val="FF0000"/>
                            </a:solidFill>
                            <a:latin typeface="Cambria Math" panose="02040503050406030204" pitchFamily="18" charset="0"/>
                          </a:rPr>
                          <m:t>+</m:t>
                        </m:r>
                        <m:sSub>
                          <m:sSubPr>
                            <m:ctrlPr>
                              <a:rPr lang="en-US" sz="3200" b="0" i="1" smtClean="0">
                                <a:solidFill>
                                  <a:srgbClr val="FF0000"/>
                                </a:solidFill>
                                <a:latin typeface="Cambria Math" panose="02040503050406030204" pitchFamily="18" charset="0"/>
                              </a:rPr>
                            </m:ctrlPr>
                          </m:sSubPr>
                          <m:e>
                            <m:r>
                              <a:rPr lang="en-US" sz="3200" b="0" i="1" smtClean="0">
                                <a:solidFill>
                                  <a:srgbClr val="FF0000"/>
                                </a:solidFill>
                                <a:latin typeface="Cambria Math" panose="02040503050406030204" pitchFamily="18" charset="0"/>
                              </a:rPr>
                              <m:t>𝑝</m:t>
                            </m:r>
                          </m:e>
                          <m:sub>
                            <m:r>
                              <a:rPr lang="en-US" sz="3200" b="0" i="1" smtClean="0">
                                <a:solidFill>
                                  <a:srgbClr val="FF0000"/>
                                </a:solidFill>
                                <a:latin typeface="Cambria Math" panose="02040503050406030204" pitchFamily="18" charset="0"/>
                              </a:rPr>
                              <m:t>𝐴</m:t>
                            </m:r>
                            <m:r>
                              <a:rPr lang="en-US" sz="3200" b="0" i="1" smtClean="0">
                                <a:solidFill>
                                  <a:srgbClr val="FF0000"/>
                                </a:solidFill>
                                <a:latin typeface="Cambria Math" panose="02040503050406030204" pitchFamily="18" charset="0"/>
                              </a:rPr>
                              <m:t>,</m:t>
                            </m:r>
                            <m:r>
                              <a:rPr lang="en-US" sz="3200" b="0" i="1" smtClean="0">
                                <a:solidFill>
                                  <a:srgbClr val="FF0000"/>
                                </a:solidFill>
                                <a:latin typeface="Cambria Math" panose="02040503050406030204" pitchFamily="18" charset="0"/>
                              </a:rPr>
                              <m:t>𝐵</m:t>
                            </m:r>
                            <m:r>
                              <a:rPr lang="en-US" sz="3200" b="0" i="1" smtClean="0">
                                <a:solidFill>
                                  <a:srgbClr val="FF0000"/>
                                </a:solidFill>
                                <a:latin typeface="Cambria Math" panose="02040503050406030204" pitchFamily="18" charset="0"/>
                              </a:rPr>
                              <m:t>,</m:t>
                            </m:r>
                            <m:r>
                              <a:rPr lang="en-US" sz="3200" b="0" i="1" smtClean="0">
                                <a:solidFill>
                                  <a:srgbClr val="FF0000"/>
                                </a:solidFill>
                                <a:latin typeface="Cambria Math" panose="02040503050406030204" pitchFamily="18" charset="0"/>
                              </a:rPr>
                              <m:t>𝐶</m:t>
                            </m:r>
                          </m:sub>
                        </m:sSub>
                      </m:num>
                      <m:den>
                        <m:r>
                          <a:rPr lang="en-US" sz="3200" b="0" i="1" smtClean="0">
                            <a:solidFill>
                              <a:srgbClr val="FF0000"/>
                            </a:solidFill>
                            <a:latin typeface="Cambria Math" panose="02040503050406030204" pitchFamily="18" charset="0"/>
                          </a:rPr>
                          <m:t>2</m:t>
                        </m:r>
                      </m:den>
                    </m:f>
                    <m:r>
                      <a:rPr lang="en-US" sz="3200" b="0" i="1" smtClean="0">
                        <a:solidFill>
                          <a:srgbClr val="FF0000"/>
                        </a:solidFill>
                        <a:latin typeface="Cambria Math" panose="02040503050406030204" pitchFamily="18" charset="0"/>
                      </a:rPr>
                      <m:t>⇒</m:t>
                    </m:r>
                    <m:sSub>
                      <m:sSubPr>
                        <m:ctrlPr>
                          <a:rPr lang="en-US" sz="3200" b="0" i="1" smtClean="0">
                            <a:solidFill>
                              <a:srgbClr val="FF0000"/>
                            </a:solidFill>
                            <a:latin typeface="Cambria Math" panose="02040503050406030204" pitchFamily="18" charset="0"/>
                          </a:rPr>
                        </m:ctrlPr>
                      </m:sSubPr>
                      <m:e>
                        <m:r>
                          <a:rPr lang="en-US" sz="3200" b="0" i="1" smtClean="0">
                            <a:solidFill>
                              <a:srgbClr val="FF0000"/>
                            </a:solidFill>
                            <a:latin typeface="Cambria Math" panose="02040503050406030204" pitchFamily="18" charset="0"/>
                          </a:rPr>
                          <m:t>𝑝</m:t>
                        </m:r>
                      </m:e>
                      <m:sub>
                        <m:r>
                          <a:rPr lang="en-US" sz="3200" b="0" i="1" smtClean="0">
                            <a:solidFill>
                              <a:srgbClr val="FF0000"/>
                            </a:solidFill>
                            <a:latin typeface="Cambria Math" panose="02040503050406030204" pitchFamily="18" charset="0"/>
                          </a:rPr>
                          <m:t>𝐴</m:t>
                        </m:r>
                        <m:r>
                          <a:rPr lang="en-US" sz="3200" b="0" i="1" smtClean="0">
                            <a:solidFill>
                              <a:srgbClr val="FF0000"/>
                            </a:solidFill>
                            <a:latin typeface="Cambria Math" panose="02040503050406030204" pitchFamily="18" charset="0"/>
                          </a:rPr>
                          <m:t>,</m:t>
                        </m:r>
                        <m:r>
                          <a:rPr lang="en-US" sz="3200" b="0" i="1" smtClean="0">
                            <a:solidFill>
                              <a:srgbClr val="FF0000"/>
                            </a:solidFill>
                            <a:latin typeface="Cambria Math" panose="02040503050406030204" pitchFamily="18" charset="0"/>
                          </a:rPr>
                          <m:t>𝐵</m:t>
                        </m:r>
                        <m:r>
                          <a:rPr lang="en-US" sz="3200" b="0" i="1" smtClean="0">
                            <a:solidFill>
                              <a:srgbClr val="FF0000"/>
                            </a:solidFill>
                            <a:latin typeface="Cambria Math" panose="02040503050406030204" pitchFamily="18" charset="0"/>
                          </a:rPr>
                          <m:t>,</m:t>
                        </m:r>
                        <m:r>
                          <a:rPr lang="en-US" sz="3200" b="0" i="1" smtClean="0">
                            <a:solidFill>
                              <a:srgbClr val="FF0000"/>
                            </a:solidFill>
                            <a:latin typeface="Cambria Math" panose="02040503050406030204" pitchFamily="18" charset="0"/>
                          </a:rPr>
                          <m:t>𝐶</m:t>
                        </m:r>
                      </m:sub>
                    </m:sSub>
                  </m:oMath>
                </a14:m>
                <a:r>
                  <a:rPr lang="en-US" sz="3200" b="0" dirty="0">
                    <a:solidFill>
                      <a:srgbClr val="FF0000"/>
                    </a:solidFill>
                  </a:rPr>
                  <a:t> is </a:t>
                </a:r>
                <a:r>
                  <a:rPr lang="en-US" sz="3200" b="0" dirty="0" err="1">
                    <a:solidFill>
                      <a:srgbClr val="FF0000"/>
                    </a:solidFill>
                  </a:rPr>
                  <a:t>neglilgible</a:t>
                </a:r>
                <a:r>
                  <a:rPr lang="en-US" sz="3200" b="0" dirty="0">
                    <a:solidFill>
                      <a:srgbClr val="FF0000"/>
                    </a:solidFill>
                  </a:rPr>
                  <a:t>.</a:t>
                </a:r>
              </a:p>
              <a:p>
                <a:endParaRPr lang="en-IL" sz="3200" dirty="0"/>
              </a:p>
            </p:txBody>
          </p:sp>
        </mc:Choice>
        <mc:Fallback xmlns="">
          <p:sp>
            <p:nvSpPr>
              <p:cNvPr id="7" name="TextBox 6">
                <a:extLst>
                  <a:ext uri="{FF2B5EF4-FFF2-40B4-BE49-F238E27FC236}">
                    <a16:creationId xmlns:a16="http://schemas.microsoft.com/office/drawing/2014/main" id="{4A15436A-58B2-91C7-2ADA-EAE419A69D69}"/>
                  </a:ext>
                </a:extLst>
              </p:cNvPr>
              <p:cNvSpPr txBox="1">
                <a:spLocks noRot="1" noChangeAspect="1" noMove="1" noResize="1" noEditPoints="1" noAdjustHandles="1" noChangeArrowheads="1" noChangeShapeType="1" noTextEdit="1"/>
              </p:cNvSpPr>
              <p:nvPr/>
            </p:nvSpPr>
            <p:spPr>
              <a:xfrm>
                <a:off x="1199467" y="4532658"/>
                <a:ext cx="9897646" cy="1302536"/>
              </a:xfrm>
              <a:prstGeom prst="rect">
                <a:avLst/>
              </a:prstGeom>
              <a:blipFill>
                <a:blip r:embed="rId4"/>
                <a:stretch>
                  <a:fillRect l="-513" r="-641"/>
                </a:stretch>
              </a:blipFill>
            </p:spPr>
            <p:txBody>
              <a:bodyPr/>
              <a:lstStyle/>
              <a:p>
                <a:r>
                  <a:rPr lang="en-IL">
                    <a:noFill/>
                  </a:rPr>
                  <a:t> </a:t>
                </a:r>
              </a:p>
            </p:txBody>
          </p:sp>
        </mc:Fallback>
      </mc:AlternateContent>
    </p:spTree>
    <p:extLst>
      <p:ext uri="{BB962C8B-B14F-4D97-AF65-F5344CB8AC3E}">
        <p14:creationId xmlns:p14="http://schemas.microsoft.com/office/powerpoint/2010/main" val="66075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A15849A-E180-7465-4CB7-C5E204FA24E9}"/>
              </a:ext>
            </a:extLst>
          </p:cNvPr>
          <p:cNvSpPr>
            <a:spLocks noGrp="1"/>
          </p:cNvSpPr>
          <p:nvPr>
            <p:ph type="title"/>
          </p:nvPr>
        </p:nvSpPr>
        <p:spPr>
          <a:xfrm>
            <a:off x="838200" y="8622"/>
            <a:ext cx="10515600" cy="1325563"/>
          </a:xfrm>
        </p:spPr>
        <p:txBody>
          <a:bodyPr/>
          <a:lstStyle/>
          <a:p>
            <a:pPr algn="ctr"/>
            <a:r>
              <a:rPr lang="en-IL" dirty="0"/>
              <a:t>Reduction to UPO security</a:t>
            </a:r>
            <a:br>
              <a:rPr lang="en-IL" dirty="0"/>
            </a:br>
            <a:r>
              <a:rPr lang="en-IL" dirty="0"/>
              <a:t>(A’,B’,C’) against UPO</a:t>
            </a:r>
          </a:p>
        </p:txBody>
      </p:sp>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9CF2AA5B-830E-B51C-50D7-2C4D98D87C43}"/>
                  </a:ext>
                </a:extLst>
              </p:cNvPr>
              <p:cNvSpPr/>
              <p:nvPr/>
            </p:nvSpPr>
            <p:spPr>
              <a:xfrm>
                <a:off x="3322534" y="2029327"/>
                <a:ext cx="3342771" cy="3769894"/>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800" u="sng" dirty="0">
                    <a:solidFill>
                      <a:schemeClr val="tx1"/>
                    </a:solidFill>
                  </a:rPr>
                  <a:t>A’</a:t>
                </a:r>
              </a:p>
              <a:p>
                <a:pPr marL="342900" indent="-342900">
                  <a:buFont typeface="Arial" panose="020B0604020202020204" pitchFamily="34" charset="0"/>
                  <a:buChar char="•"/>
                </a:pPr>
                <a:r>
                  <a:rPr lang="en-IL" sz="2400" dirty="0">
                    <a:solidFill>
                      <a:schemeClr val="tx1"/>
                    </a:solidFill>
                  </a:rPr>
                  <a:t>Samples </a:t>
                </a:r>
                <a14:m>
                  <m:oMath xmlns:m="http://schemas.openxmlformats.org/officeDocument/2006/math">
                    <m:sSub>
                      <m:sSubPr>
                        <m:ctrlPr>
                          <a:rPr lang="en-US" sz="2400" b="0" i="1" dirty="0" smtClean="0">
                            <a:solidFill>
                              <a:schemeClr val="tx1"/>
                            </a:solidFill>
                            <a:latin typeface="Cambria Math" panose="02040503050406030204" pitchFamily="18" charset="0"/>
                          </a:rPr>
                        </m:ctrlPr>
                      </m:sSubPr>
                      <m:e>
                        <m:r>
                          <a:rPr lang="en-US" sz="2400" b="0" i="1" dirty="0" smtClean="0">
                            <a:solidFill>
                              <a:schemeClr val="tx1"/>
                            </a:solidFill>
                            <a:latin typeface="Cambria Math" panose="02040503050406030204" pitchFamily="18" charset="0"/>
                          </a:rPr>
                          <m:t>𝐹</m:t>
                        </m:r>
                      </m:e>
                      <m:sub>
                        <m:r>
                          <a:rPr lang="en-US" sz="2400" b="0" i="1" dirty="0" smtClean="0">
                            <a:solidFill>
                              <a:schemeClr val="tx1"/>
                            </a:solidFill>
                            <a:latin typeface="Cambria Math" panose="02040503050406030204" pitchFamily="18" charset="0"/>
                          </a:rPr>
                          <m:t>𝑘</m:t>
                        </m:r>
                      </m:sub>
                    </m:sSub>
                  </m:oMath>
                </a14:m>
                <a:endParaRPr lang="en-IL" sz="2400" dirty="0">
                  <a:solidFill>
                    <a:schemeClr val="tx1"/>
                  </a:solidFill>
                </a:endParaRPr>
              </a:p>
              <a:p>
                <a:pPr marL="342900" indent="-342900">
                  <a:buFont typeface="Arial" panose="020B0604020202020204" pitchFamily="34" charset="0"/>
                  <a:buChar char="•"/>
                </a:pPr>
                <a:endParaRPr lang="en-IL" sz="2400" dirty="0">
                  <a:solidFill>
                    <a:schemeClr val="tx1"/>
                  </a:solidFill>
                </a:endParaRPr>
              </a:p>
              <a:p>
                <a:pPr marL="342900" indent="-342900">
                  <a:buFont typeface="Arial" panose="020B0604020202020204" pitchFamily="34" charset="0"/>
                  <a:buChar char="•"/>
                </a:pPr>
                <a:r>
                  <a:rPr lang="en-IL" sz="2400" dirty="0">
                    <a:solidFill>
                      <a:schemeClr val="tx1"/>
                    </a:solidFill>
                  </a:rPr>
                  <a:t>Runs </a:t>
                </a:r>
                <a14:m>
                  <m:oMath xmlns:m="http://schemas.openxmlformats.org/officeDocument/2006/math">
                    <m:sSub>
                      <m:sSubPr>
                        <m:ctrlPr>
                          <a:rPr lang="en-US" sz="2400" b="0" i="1" dirty="0" smtClean="0">
                            <a:solidFill>
                              <a:schemeClr val="tx1"/>
                            </a:solidFill>
                            <a:latin typeface="Cambria Math" panose="02040503050406030204" pitchFamily="18" charset="0"/>
                          </a:rPr>
                        </m:ctrlPr>
                      </m:sSubPr>
                      <m:e>
                        <m:r>
                          <a:rPr lang="en-US" sz="2400" b="0" i="1" dirty="0" smtClean="0">
                            <a:solidFill>
                              <a:schemeClr val="tx1"/>
                            </a:solidFill>
                            <a:latin typeface="Cambria Math" panose="02040503050406030204" pitchFamily="18" charset="0"/>
                          </a:rPr>
                          <m:t>𝜎</m:t>
                        </m:r>
                      </m:e>
                      <m:sub>
                        <m:r>
                          <a:rPr lang="en-US" sz="2400" b="0" i="1" dirty="0" smtClean="0">
                            <a:solidFill>
                              <a:schemeClr val="tx1"/>
                            </a:solidFill>
                            <a:latin typeface="Cambria Math" panose="02040503050406030204" pitchFamily="18" charset="0"/>
                          </a:rPr>
                          <m:t>𝐵𝐶</m:t>
                        </m:r>
                      </m:sub>
                    </m:sSub>
                    <m:r>
                      <a:rPr lang="en-US" sz="2400" b="0" i="1" dirty="0" smtClean="0">
                        <a:solidFill>
                          <a:schemeClr val="tx1"/>
                        </a:solidFill>
                        <a:latin typeface="Cambria Math" panose="02040503050406030204" pitchFamily="18" charset="0"/>
                      </a:rPr>
                      <m:t>←</m:t>
                    </m:r>
                    <m:r>
                      <m:rPr>
                        <m:sty m:val="p"/>
                      </m:rPr>
                      <a:rPr lang="en-US" sz="2400" b="0" i="0" dirty="0" smtClean="0">
                        <a:solidFill>
                          <a:schemeClr val="tx1"/>
                        </a:solidFill>
                        <a:latin typeface="Cambria Math" panose="02040503050406030204" pitchFamily="18" charset="0"/>
                      </a:rPr>
                      <m:t>A</m:t>
                    </m:r>
                    <m:r>
                      <a:rPr lang="en-US" sz="2400" b="0" i="0" dirty="0" smtClean="0">
                        <a:solidFill>
                          <a:schemeClr val="tx1"/>
                        </a:solidFill>
                        <a:latin typeface="Cambria Math" panose="02040503050406030204" pitchFamily="18" charset="0"/>
                      </a:rPr>
                      <m:t>(</m:t>
                    </m:r>
                    <m:r>
                      <a:rPr lang="en-US" sz="2400" b="0" i="1" dirty="0" smtClean="0">
                        <a:solidFill>
                          <a:schemeClr val="tx1"/>
                        </a:solidFill>
                        <a:latin typeface="Cambria Math" panose="02040503050406030204" pitchFamily="18" charset="0"/>
                      </a:rPr>
                      <m:t>𝜌</m:t>
                    </m:r>
                    <m:r>
                      <a:rPr lang="en-US" sz="2400" b="0" i="1" dirty="0" smtClean="0">
                        <a:solidFill>
                          <a:schemeClr val="tx1"/>
                        </a:solidFill>
                        <a:latin typeface="Cambria Math" panose="02040503050406030204" pitchFamily="18" charset="0"/>
                      </a:rPr>
                      <m:t>)</m:t>
                    </m:r>
                  </m:oMath>
                </a14:m>
                <a:endParaRPr lang="en-IL" sz="2400" dirty="0">
                  <a:solidFill>
                    <a:schemeClr val="tx1"/>
                  </a:solidFill>
                </a:endParaRPr>
              </a:p>
              <a:p>
                <a:pPr marL="342900" indent="-342900">
                  <a:buFont typeface="Arial" panose="020B0604020202020204" pitchFamily="34" charset="0"/>
                  <a:buChar char="•"/>
                </a:pPr>
                <a:endParaRPr lang="en-IL" sz="2400" dirty="0">
                  <a:solidFill>
                    <a:schemeClr val="tx1"/>
                  </a:solidFill>
                </a:endParaRPr>
              </a:p>
              <a:p>
                <a:pPr marL="342900" indent="-342900">
                  <a:buFont typeface="Arial" panose="020B0604020202020204" pitchFamily="34" charset="0"/>
                  <a:buChar char="•"/>
                </a:pPr>
                <a:r>
                  <a:rPr lang="en-IL" sz="2400" dirty="0">
                    <a:solidFill>
                      <a:schemeClr val="tx1"/>
                    </a:solidFill>
                  </a:rPr>
                  <a:t>Outputs </a:t>
                </a:r>
                <a14:m>
                  <m:oMath xmlns:m="http://schemas.openxmlformats.org/officeDocument/2006/math">
                    <m:r>
                      <a:rPr lang="en-US" sz="2400" b="0" i="1" dirty="0" smtClean="0">
                        <a:solidFill>
                          <a:schemeClr val="tx1"/>
                        </a:solidFill>
                        <a:latin typeface="Cambria Math" panose="02040503050406030204" pitchFamily="18" charset="0"/>
                      </a:rPr>
                      <m:t>(</m:t>
                    </m:r>
                    <m:r>
                      <a:rPr lang="en-US" sz="2400" b="0" i="1" dirty="0" smtClean="0">
                        <a:solidFill>
                          <a:schemeClr val="tx1"/>
                        </a:solidFill>
                        <a:latin typeface="Cambria Math" panose="02040503050406030204" pitchFamily="18" charset="0"/>
                      </a:rPr>
                      <m:t>𝑘</m:t>
                    </m:r>
                    <m:r>
                      <a:rPr lang="en-US" sz="2400" b="0" i="1" dirty="0" smtClean="0">
                        <a:solidFill>
                          <a:schemeClr val="tx1"/>
                        </a:solidFill>
                        <a:latin typeface="Cambria Math" panose="02040503050406030204" pitchFamily="18" charset="0"/>
                      </a:rPr>
                      <m:t>,</m:t>
                    </m:r>
                    <m:r>
                      <m:rPr>
                        <m:lit/>
                      </m:rPr>
                      <a:rPr lang="en-US" sz="2400" b="0" i="1" dirty="0" smtClean="0">
                        <a:solidFill>
                          <a:schemeClr val="tx1"/>
                        </a:solidFill>
                        <a:latin typeface="Cambria Math" panose="02040503050406030204" pitchFamily="18" charset="0"/>
                      </a:rPr>
                      <m:t> </m:t>
                    </m:r>
                    <m:sSub>
                      <m:sSubPr>
                        <m:ctrlPr>
                          <a:rPr lang="en-US" sz="2400" b="0" i="1" dirty="0" smtClean="0">
                            <a:solidFill>
                              <a:schemeClr val="tx1"/>
                            </a:solidFill>
                            <a:latin typeface="Cambria Math" panose="02040503050406030204" pitchFamily="18" charset="0"/>
                          </a:rPr>
                        </m:ctrlPr>
                      </m:sSubPr>
                      <m:e>
                        <m:r>
                          <a:rPr lang="en-US" sz="2400" b="0" i="1" dirty="0" smtClean="0">
                            <a:solidFill>
                              <a:schemeClr val="tx1"/>
                            </a:solidFill>
                            <a:latin typeface="Cambria Math" panose="02040503050406030204" pitchFamily="18" charset="0"/>
                          </a:rPr>
                          <m:t>𝜎</m:t>
                        </m:r>
                      </m:e>
                      <m:sub>
                        <m:r>
                          <a:rPr lang="en-US" sz="2400" b="0" i="1" dirty="0" smtClean="0">
                            <a:solidFill>
                              <a:schemeClr val="tx1"/>
                            </a:solidFill>
                            <a:latin typeface="Cambria Math" panose="02040503050406030204" pitchFamily="18" charset="0"/>
                          </a:rPr>
                          <m:t>𝐵𝐶</m:t>
                        </m:r>
                      </m:sub>
                    </m:sSub>
                    <m:r>
                      <a:rPr lang="en-US" sz="2400" b="0" i="1" dirty="0" smtClean="0">
                        <a:solidFill>
                          <a:schemeClr val="tx1"/>
                        </a:solidFill>
                        <a:latin typeface="Cambria Math" panose="02040503050406030204" pitchFamily="18" charset="0"/>
                      </a:rPr>
                      <m:t> )</m:t>
                    </m:r>
                  </m:oMath>
                </a14:m>
                <a:r>
                  <a:rPr lang="en-IL" sz="2400" dirty="0">
                    <a:solidFill>
                      <a:schemeClr val="tx1"/>
                    </a:solidFill>
                  </a:rPr>
                  <a:t>   </a:t>
                </a:r>
              </a:p>
            </p:txBody>
          </p:sp>
        </mc:Choice>
        <mc:Fallback xmlns="">
          <p:sp>
            <p:nvSpPr>
              <p:cNvPr id="5" name="Rounded Rectangle 4">
                <a:extLst>
                  <a:ext uri="{FF2B5EF4-FFF2-40B4-BE49-F238E27FC236}">
                    <a16:creationId xmlns:a16="http://schemas.microsoft.com/office/drawing/2014/main" id="{9CF2AA5B-830E-B51C-50D7-2C4D98D87C43}"/>
                  </a:ext>
                </a:extLst>
              </p:cNvPr>
              <p:cNvSpPr>
                <a:spLocks noRot="1" noChangeAspect="1" noMove="1" noResize="1" noEditPoints="1" noAdjustHandles="1" noChangeArrowheads="1" noChangeShapeType="1" noTextEdit="1"/>
              </p:cNvSpPr>
              <p:nvPr/>
            </p:nvSpPr>
            <p:spPr>
              <a:xfrm>
                <a:off x="3322534" y="2029327"/>
                <a:ext cx="3342771" cy="3769894"/>
              </a:xfrm>
              <a:prstGeom prst="roundRect">
                <a:avLst/>
              </a:prstGeom>
              <a:blipFill>
                <a:blip r:embed="rId2"/>
                <a:stretch>
                  <a:fillRect/>
                </a:stretch>
              </a:blipFill>
            </p:spPr>
            <p:txBody>
              <a:bodyPr/>
              <a:lstStyle/>
              <a:p>
                <a:r>
                  <a:rPr lang="en-IL">
                    <a:noFill/>
                  </a:rPr>
                  <a:t> </a:t>
                </a:r>
              </a:p>
            </p:txBody>
          </p:sp>
        </mc:Fallback>
      </mc:AlternateContent>
      <p:sp>
        <p:nvSpPr>
          <p:cNvPr id="6" name="Rounded Rectangle 5">
            <a:extLst>
              <a:ext uri="{FF2B5EF4-FFF2-40B4-BE49-F238E27FC236}">
                <a16:creationId xmlns:a16="http://schemas.microsoft.com/office/drawing/2014/main" id="{B93C608A-48EA-6563-824F-9C6D23113637}"/>
              </a:ext>
            </a:extLst>
          </p:cNvPr>
          <p:cNvSpPr/>
          <p:nvPr/>
        </p:nvSpPr>
        <p:spPr>
          <a:xfrm>
            <a:off x="7921495" y="1237934"/>
            <a:ext cx="3490264" cy="195016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L" sz="2800" b="0" i="0" u="sng" strike="noStrike" kern="1200" cap="none" spc="0" normalizeH="0" baseline="0" noProof="0" dirty="0">
                <a:ln>
                  <a:noFill/>
                </a:ln>
                <a:solidFill>
                  <a:schemeClr val="tx1"/>
                </a:solidFill>
                <a:effectLst/>
                <a:uLnTx/>
                <a:uFillTx/>
                <a:latin typeface="Aptos" panose="02110004020202020204"/>
              </a:rPr>
              <a:t>B’</a:t>
            </a:r>
          </a:p>
          <a:p>
            <a:pPr marR="0" lvl="0" defTabSz="914400" rtl="0" eaLnBrk="1" fontAlgn="auto" latinLnBrk="0" hangingPunct="1">
              <a:lnSpc>
                <a:spcPct val="100000"/>
              </a:lnSpc>
              <a:spcBef>
                <a:spcPts val="0"/>
              </a:spcBef>
              <a:spcAft>
                <a:spcPts val="0"/>
              </a:spcAft>
              <a:buClrTx/>
              <a:buSzTx/>
              <a:tabLst/>
              <a:defRPr/>
            </a:pPr>
            <a:r>
              <a:rPr lang="en-US" sz="2400" b="0" dirty="0">
                <a:solidFill>
                  <a:schemeClr val="tx1"/>
                </a:solidFill>
              </a:rPr>
              <a:t>O</a:t>
            </a:r>
            <a:r>
              <a:rPr lang="en-IL" sz="2400" dirty="0">
                <a:solidFill>
                  <a:schemeClr val="tx1"/>
                </a:solidFill>
              </a:rPr>
              <a:t>utputs</a:t>
            </a:r>
          </a:p>
          <a:p>
            <a:pPr lvl="0">
              <a:defRPr/>
            </a:pPr>
            <a:r>
              <a:rPr lang="en-IL" sz="2400" dirty="0">
                <a:solidFill>
                  <a:schemeClr val="tx1"/>
                </a:solidFill>
              </a:rPr>
              <a:t> 0         if  B succeeds</a:t>
            </a:r>
            <a:endParaRPr lang="en-US" sz="2400" dirty="0">
              <a:solidFill>
                <a:schemeClr val="tx1"/>
              </a:solidFill>
            </a:endParaRPr>
          </a:p>
          <a:p>
            <a:pPr lvl="0">
              <a:defRPr/>
            </a:pPr>
            <a:r>
              <a:rPr lang="en-US" sz="2400" dirty="0">
                <a:solidFill>
                  <a:schemeClr val="tx1"/>
                </a:solidFill>
              </a:rPr>
              <a:t> 1         if  B fails</a:t>
            </a:r>
          </a:p>
          <a:p>
            <a:pPr lvl="0">
              <a:defRPr/>
            </a:pPr>
            <a:endParaRPr lang="en-IL" sz="2400" dirty="0">
              <a:solidFill>
                <a:schemeClr val="tx1"/>
              </a:solidFill>
            </a:endParaRPr>
          </a:p>
        </p:txBody>
      </p:sp>
      <p:sp>
        <p:nvSpPr>
          <p:cNvPr id="7" name="Rectangle 6">
            <a:extLst>
              <a:ext uri="{FF2B5EF4-FFF2-40B4-BE49-F238E27FC236}">
                <a16:creationId xmlns:a16="http://schemas.microsoft.com/office/drawing/2014/main" id="{D709276D-E9C2-5A86-C662-D8AC8CBF9D11}"/>
              </a:ext>
            </a:extLst>
          </p:cNvPr>
          <p:cNvSpPr/>
          <p:nvPr/>
        </p:nvSpPr>
        <p:spPr>
          <a:xfrm>
            <a:off x="144379" y="2787988"/>
            <a:ext cx="1771651" cy="2252571"/>
          </a:xfrm>
          <a:prstGeom prst="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400" dirty="0"/>
              <a:t>UPO</a:t>
            </a:r>
          </a:p>
          <a:p>
            <a:pPr algn="ctr"/>
            <a:r>
              <a:rPr lang="en-IL" sz="2400" dirty="0"/>
              <a:t>Challenger</a:t>
            </a:r>
          </a:p>
        </p:txBody>
      </p:sp>
      <p:sp>
        <p:nvSpPr>
          <p:cNvPr id="10" name="Right Arrow 9">
            <a:extLst>
              <a:ext uri="{FF2B5EF4-FFF2-40B4-BE49-F238E27FC236}">
                <a16:creationId xmlns:a16="http://schemas.microsoft.com/office/drawing/2014/main" id="{9EF28150-0328-28E9-49B7-740AD64AB5E7}"/>
              </a:ext>
            </a:extLst>
          </p:cNvPr>
          <p:cNvSpPr/>
          <p:nvPr/>
        </p:nvSpPr>
        <p:spPr>
          <a:xfrm>
            <a:off x="1921691" y="3941216"/>
            <a:ext cx="1388162" cy="23942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7E436A2-3A71-2F52-C4A0-5B1DF161309F}"/>
                  </a:ext>
                </a:extLst>
              </p:cNvPr>
              <p:cNvSpPr txBox="1"/>
              <p:nvPr/>
            </p:nvSpPr>
            <p:spPr>
              <a:xfrm>
                <a:off x="1423906" y="3510330"/>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𝜌</m:t>
                      </m:r>
                      <m:r>
                        <a:rPr lang="en-US" sz="2800" b="0" i="1" dirty="0" smtClean="0">
                          <a:latin typeface="Cambria Math" panose="02040503050406030204" pitchFamily="18" charset="0"/>
                          <a:ea typeface="+mn-lt"/>
                          <a:cs typeface="+mn-lt"/>
                        </a:rPr>
                        <m:t>⟩</m:t>
                      </m:r>
                    </m:oMath>
                  </m:oMathPara>
                </a14:m>
                <a:endParaRPr lang="en-IL" sz="2800" dirty="0"/>
              </a:p>
            </p:txBody>
          </p:sp>
        </mc:Choice>
        <mc:Fallback xmlns="">
          <p:sp>
            <p:nvSpPr>
              <p:cNvPr id="11" name="TextBox 10">
                <a:extLst>
                  <a:ext uri="{FF2B5EF4-FFF2-40B4-BE49-F238E27FC236}">
                    <a16:creationId xmlns:a16="http://schemas.microsoft.com/office/drawing/2014/main" id="{B7E436A2-3A71-2F52-C4A0-5B1DF161309F}"/>
                  </a:ext>
                </a:extLst>
              </p:cNvPr>
              <p:cNvSpPr txBox="1">
                <a:spLocks noRot="1" noChangeAspect="1" noMove="1" noResize="1" noEditPoints="1" noAdjustHandles="1" noChangeArrowheads="1" noChangeShapeType="1" noTextEdit="1"/>
              </p:cNvSpPr>
              <p:nvPr/>
            </p:nvSpPr>
            <p:spPr>
              <a:xfrm>
                <a:off x="1423906" y="3510330"/>
                <a:ext cx="1771651" cy="430887"/>
              </a:xfrm>
              <a:prstGeom prst="rect">
                <a:avLst/>
              </a:prstGeom>
              <a:blipFill>
                <a:blip r:embed="rId3"/>
                <a:stretch>
                  <a:fillRect t="-2857" b="-31429"/>
                </a:stretch>
              </a:blipFill>
            </p:spPr>
            <p:txBody>
              <a:bodyPr/>
              <a:lstStyle/>
              <a:p>
                <a:r>
                  <a:rPr lang="en-IL">
                    <a:noFill/>
                  </a:rPr>
                  <a:t> </a:t>
                </a:r>
              </a:p>
            </p:txBody>
          </p:sp>
        </mc:Fallback>
      </mc:AlternateContent>
      <p:sp>
        <p:nvSpPr>
          <p:cNvPr id="12" name="Right Arrow 11">
            <a:extLst>
              <a:ext uri="{FF2B5EF4-FFF2-40B4-BE49-F238E27FC236}">
                <a16:creationId xmlns:a16="http://schemas.microsoft.com/office/drawing/2014/main" id="{AB0E2886-B4C3-85B7-984B-8108162324C8}"/>
              </a:ext>
            </a:extLst>
          </p:cNvPr>
          <p:cNvSpPr/>
          <p:nvPr/>
        </p:nvSpPr>
        <p:spPr>
          <a:xfrm rot="10800000">
            <a:off x="1933507" y="3313228"/>
            <a:ext cx="1331068" cy="2394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solidFill>
                <a:srgbClr val="FF0000"/>
              </a:solidFill>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897F35A-B679-1C5F-531D-3BFDF5A62606}"/>
                  </a:ext>
                </a:extLst>
              </p:cNvPr>
              <p:cNvSpPr txBox="1"/>
              <p:nvPr/>
            </p:nvSpPr>
            <p:spPr>
              <a:xfrm>
                <a:off x="1420157" y="2858356"/>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𝑘</m:t>
                      </m:r>
                    </m:oMath>
                  </m:oMathPara>
                </a14:m>
                <a:endParaRPr lang="en-IL" sz="2800" dirty="0">
                  <a:solidFill>
                    <a:srgbClr val="7030A0"/>
                  </a:solidFill>
                </a:endParaRPr>
              </a:p>
            </p:txBody>
          </p:sp>
        </mc:Choice>
        <mc:Fallback xmlns="">
          <p:sp>
            <p:nvSpPr>
              <p:cNvPr id="13" name="TextBox 12">
                <a:extLst>
                  <a:ext uri="{FF2B5EF4-FFF2-40B4-BE49-F238E27FC236}">
                    <a16:creationId xmlns:a16="http://schemas.microsoft.com/office/drawing/2014/main" id="{0897F35A-B679-1C5F-531D-3BFDF5A62606}"/>
                  </a:ext>
                </a:extLst>
              </p:cNvPr>
              <p:cNvSpPr txBox="1">
                <a:spLocks noRot="1" noChangeAspect="1" noMove="1" noResize="1" noEditPoints="1" noAdjustHandles="1" noChangeArrowheads="1" noChangeShapeType="1" noTextEdit="1"/>
              </p:cNvSpPr>
              <p:nvPr/>
            </p:nvSpPr>
            <p:spPr>
              <a:xfrm>
                <a:off x="1420157" y="2858356"/>
                <a:ext cx="1771651" cy="430887"/>
              </a:xfrm>
              <a:prstGeom prst="rect">
                <a:avLst/>
              </a:prstGeom>
              <a:blipFill>
                <a:blip r:embed="rId4"/>
                <a:stretch>
                  <a:fillRect b="-5714"/>
                </a:stretch>
              </a:blipFill>
            </p:spPr>
            <p:txBody>
              <a:bodyPr/>
              <a:lstStyle/>
              <a:p>
                <a:r>
                  <a:rPr lang="en-IL">
                    <a:noFill/>
                  </a:rPr>
                  <a:t> </a:t>
                </a:r>
              </a:p>
            </p:txBody>
          </p:sp>
        </mc:Fallback>
      </mc:AlternateContent>
      <p:sp>
        <p:nvSpPr>
          <p:cNvPr id="15" name="Right Arrow 14">
            <a:extLst>
              <a:ext uri="{FF2B5EF4-FFF2-40B4-BE49-F238E27FC236}">
                <a16:creationId xmlns:a16="http://schemas.microsoft.com/office/drawing/2014/main" id="{BA3A85CC-1E37-70F9-86AE-6633986CF0D7}"/>
              </a:ext>
            </a:extLst>
          </p:cNvPr>
          <p:cNvSpPr/>
          <p:nvPr/>
        </p:nvSpPr>
        <p:spPr>
          <a:xfrm rot="19848982">
            <a:off x="6543668" y="2923750"/>
            <a:ext cx="1441054" cy="191633"/>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CF925AA-D8B1-2916-B0B6-A5E7F17093BE}"/>
                  </a:ext>
                </a:extLst>
              </p:cNvPr>
              <p:cNvSpPr txBox="1"/>
              <p:nvPr/>
            </p:nvSpPr>
            <p:spPr>
              <a:xfrm rot="19905806">
                <a:off x="6253300" y="2504174"/>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𝑘</m:t>
                          </m:r>
                          <m:r>
                            <a:rPr lang="en-US" sz="2800" b="0" i="1" smtClean="0">
                              <a:latin typeface="Cambria Math" panose="02040503050406030204" pitchFamily="18" charset="0"/>
                            </a:rPr>
                            <m:t>,</m:t>
                          </m:r>
                          <m:r>
                            <a:rPr lang="en-US" sz="2800" b="0" i="1" smtClean="0">
                              <a:latin typeface="Cambria Math" panose="02040503050406030204" pitchFamily="18" charset="0"/>
                            </a:rPr>
                            <m:t>𝜎</m:t>
                          </m:r>
                        </m:e>
                        <m:sub>
                          <m:r>
                            <a:rPr lang="en-US" sz="2800" b="0" i="1" smtClean="0">
                              <a:latin typeface="Cambria Math" panose="02040503050406030204" pitchFamily="18" charset="0"/>
                            </a:rPr>
                            <m:t>𝐵</m:t>
                          </m:r>
                        </m:sub>
                      </m:sSub>
                    </m:oMath>
                  </m:oMathPara>
                </a14:m>
                <a:endParaRPr lang="en-IL" sz="2800" dirty="0"/>
              </a:p>
            </p:txBody>
          </p:sp>
        </mc:Choice>
        <mc:Fallback xmlns="">
          <p:sp>
            <p:nvSpPr>
              <p:cNvPr id="16" name="TextBox 15">
                <a:extLst>
                  <a:ext uri="{FF2B5EF4-FFF2-40B4-BE49-F238E27FC236}">
                    <a16:creationId xmlns:a16="http://schemas.microsoft.com/office/drawing/2014/main" id="{3CF925AA-D8B1-2916-B0B6-A5E7F17093BE}"/>
                  </a:ext>
                </a:extLst>
              </p:cNvPr>
              <p:cNvSpPr txBox="1">
                <a:spLocks noRot="1" noChangeAspect="1" noMove="1" noResize="1" noEditPoints="1" noAdjustHandles="1" noChangeArrowheads="1" noChangeShapeType="1" noTextEdit="1"/>
              </p:cNvSpPr>
              <p:nvPr/>
            </p:nvSpPr>
            <p:spPr>
              <a:xfrm rot="19905806">
                <a:off x="6253300" y="2504174"/>
                <a:ext cx="1771651" cy="430887"/>
              </a:xfrm>
              <a:prstGeom prst="rect">
                <a:avLst/>
              </a:prstGeom>
              <a:blipFill>
                <a:blip r:embed="rId5"/>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740A972-39DD-B511-4D47-D12BC3B816FF}"/>
                  </a:ext>
                </a:extLst>
              </p:cNvPr>
              <p:cNvSpPr txBox="1"/>
              <p:nvPr/>
            </p:nvSpPr>
            <p:spPr>
              <a:xfrm rot="1227391">
                <a:off x="6399645" y="3958141"/>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𝑘</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𝜎</m:t>
                          </m:r>
                        </m:e>
                        <m:sub>
                          <m:r>
                            <m:rPr>
                              <m:sty m:val="p"/>
                            </m:rPr>
                            <a:rPr lang="en-US" sz="2800" b="0" i="0" smtClean="0">
                              <a:latin typeface="Cambria Math" panose="02040503050406030204" pitchFamily="18" charset="0"/>
                            </a:rPr>
                            <m:t>C</m:t>
                          </m:r>
                        </m:sub>
                      </m:sSub>
                    </m:oMath>
                  </m:oMathPara>
                </a14:m>
                <a:endParaRPr lang="en-IL" sz="2800" dirty="0"/>
              </a:p>
            </p:txBody>
          </p:sp>
        </mc:Choice>
        <mc:Fallback xmlns="">
          <p:sp>
            <p:nvSpPr>
              <p:cNvPr id="17" name="TextBox 16">
                <a:extLst>
                  <a:ext uri="{FF2B5EF4-FFF2-40B4-BE49-F238E27FC236}">
                    <a16:creationId xmlns:a16="http://schemas.microsoft.com/office/drawing/2014/main" id="{4740A972-39DD-B511-4D47-D12BC3B816FF}"/>
                  </a:ext>
                </a:extLst>
              </p:cNvPr>
              <p:cNvSpPr txBox="1">
                <a:spLocks noRot="1" noChangeAspect="1" noMove="1" noResize="1" noEditPoints="1" noAdjustHandles="1" noChangeArrowheads="1" noChangeShapeType="1" noTextEdit="1"/>
              </p:cNvSpPr>
              <p:nvPr/>
            </p:nvSpPr>
            <p:spPr>
              <a:xfrm rot="1227391">
                <a:off x="6399645" y="3958141"/>
                <a:ext cx="1771651" cy="430887"/>
              </a:xfrm>
              <a:prstGeom prst="rect">
                <a:avLst/>
              </a:prstGeom>
              <a:blipFill>
                <a:blip r:embed="rId6"/>
                <a:stretch>
                  <a:fillRect/>
                </a:stretch>
              </a:blipFill>
            </p:spPr>
            <p:txBody>
              <a:bodyPr/>
              <a:lstStyle/>
              <a:p>
                <a:r>
                  <a:rPr lang="en-IL">
                    <a:noFill/>
                  </a:rPr>
                  <a:t> </a:t>
                </a:r>
              </a:p>
            </p:txBody>
          </p:sp>
        </mc:Fallback>
      </mc:AlternateContent>
      <p:sp>
        <p:nvSpPr>
          <p:cNvPr id="2" name="Right Arrow 1">
            <a:extLst>
              <a:ext uri="{FF2B5EF4-FFF2-40B4-BE49-F238E27FC236}">
                <a16:creationId xmlns:a16="http://schemas.microsoft.com/office/drawing/2014/main" id="{5F28EBA4-10D1-CC28-89CE-0F80CE152DD2}"/>
              </a:ext>
            </a:extLst>
          </p:cNvPr>
          <p:cNvSpPr/>
          <p:nvPr/>
        </p:nvSpPr>
        <p:spPr>
          <a:xfrm rot="1866867">
            <a:off x="6578112" y="4439677"/>
            <a:ext cx="1441054" cy="191633"/>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 name="Right Arrow 2">
            <a:extLst>
              <a:ext uri="{FF2B5EF4-FFF2-40B4-BE49-F238E27FC236}">
                <a16:creationId xmlns:a16="http://schemas.microsoft.com/office/drawing/2014/main" id="{9689F676-16E4-5315-23C6-1B9B3C4220B2}"/>
              </a:ext>
            </a:extLst>
          </p:cNvPr>
          <p:cNvSpPr/>
          <p:nvPr/>
        </p:nvSpPr>
        <p:spPr>
          <a:xfrm rot="10800000">
            <a:off x="11396329" y="2584575"/>
            <a:ext cx="723920" cy="30063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dirty="0">
              <a:solidFill>
                <a:srgbClr val="FF0000"/>
              </a:solidFil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D644CBE-EA84-29F3-6916-4140E933F59B}"/>
                  </a:ext>
                </a:extLst>
              </p:cNvPr>
              <p:cNvSpPr txBox="1"/>
              <p:nvPr/>
            </p:nvSpPr>
            <p:spPr>
              <a:xfrm>
                <a:off x="10814032" y="2062573"/>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𝑥</m:t>
                          </m:r>
                        </m:e>
                        <m:sub>
                          <m:r>
                            <a:rPr lang="en-US" sz="2800" b="0" i="1" smtClean="0">
                              <a:solidFill>
                                <a:schemeClr val="tx1"/>
                              </a:solidFill>
                              <a:latin typeface="Cambria Math" panose="02040503050406030204" pitchFamily="18" charset="0"/>
                            </a:rPr>
                            <m:t>𝐵</m:t>
                          </m:r>
                        </m:sub>
                      </m:sSub>
                    </m:oMath>
                  </m:oMathPara>
                </a14:m>
                <a:endParaRPr lang="en-IL" sz="2800" dirty="0">
                  <a:solidFill>
                    <a:srgbClr val="7030A0"/>
                  </a:solidFill>
                </a:endParaRPr>
              </a:p>
            </p:txBody>
          </p:sp>
        </mc:Choice>
        <mc:Fallback xmlns="">
          <p:sp>
            <p:nvSpPr>
              <p:cNvPr id="9" name="TextBox 8">
                <a:extLst>
                  <a:ext uri="{FF2B5EF4-FFF2-40B4-BE49-F238E27FC236}">
                    <a16:creationId xmlns:a16="http://schemas.microsoft.com/office/drawing/2014/main" id="{AD644CBE-EA84-29F3-6916-4140E933F59B}"/>
                  </a:ext>
                </a:extLst>
              </p:cNvPr>
              <p:cNvSpPr txBox="1">
                <a:spLocks noRot="1" noChangeAspect="1" noMove="1" noResize="1" noEditPoints="1" noAdjustHandles="1" noChangeArrowheads="1" noChangeShapeType="1" noTextEdit="1"/>
              </p:cNvSpPr>
              <p:nvPr/>
            </p:nvSpPr>
            <p:spPr>
              <a:xfrm>
                <a:off x="10814032" y="2062573"/>
                <a:ext cx="1771651" cy="430887"/>
              </a:xfrm>
              <a:prstGeom prst="rect">
                <a:avLst/>
              </a:prstGeom>
              <a:blipFill>
                <a:blip r:embed="rId7"/>
                <a:stretch>
                  <a:fillRect b="-11429"/>
                </a:stretch>
              </a:blipFill>
            </p:spPr>
            <p:txBody>
              <a:bodyPr/>
              <a:lstStyle/>
              <a:p>
                <a:r>
                  <a:rPr lang="en-IL">
                    <a:noFill/>
                  </a:rPr>
                  <a:t> </a:t>
                </a:r>
              </a:p>
            </p:txBody>
          </p:sp>
        </mc:Fallback>
      </mc:AlternateContent>
      <p:sp>
        <p:nvSpPr>
          <p:cNvPr id="22" name="Rectangle 21">
            <a:extLst>
              <a:ext uri="{FF2B5EF4-FFF2-40B4-BE49-F238E27FC236}">
                <a16:creationId xmlns:a16="http://schemas.microsoft.com/office/drawing/2014/main" id="{1A9F43FF-6233-796E-38C3-99CB5B2644F6}"/>
              </a:ext>
            </a:extLst>
          </p:cNvPr>
          <p:cNvSpPr/>
          <p:nvPr/>
        </p:nvSpPr>
        <p:spPr>
          <a:xfrm>
            <a:off x="10815995" y="3347385"/>
            <a:ext cx="1383093" cy="972724"/>
          </a:xfrm>
          <a:prstGeom prst="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000" dirty="0"/>
              <a:t>UPO</a:t>
            </a:r>
          </a:p>
          <a:p>
            <a:pPr algn="ctr"/>
            <a:r>
              <a:rPr lang="en-IL" sz="2000" dirty="0"/>
              <a:t>Challenger</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EAEB5B9-EBFA-FB42-BC1D-3C131B8E93B7}"/>
                  </a:ext>
                </a:extLst>
              </p:cNvPr>
              <p:cNvSpPr txBox="1"/>
              <p:nvPr/>
            </p:nvSpPr>
            <p:spPr>
              <a:xfrm>
                <a:off x="9089201" y="3639201"/>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𝑥</m:t>
                          </m:r>
                        </m:e>
                        <m:sub>
                          <m:r>
                            <a:rPr lang="en-US" sz="2800" b="0" i="1" smtClean="0">
                              <a:solidFill>
                                <a:schemeClr val="tx1"/>
                              </a:solidFill>
                              <a:latin typeface="Cambria Math" panose="02040503050406030204" pitchFamily="18" charset="0"/>
                            </a:rPr>
                            <m:t>𝐵</m:t>
                          </m:r>
                        </m:sub>
                      </m:sSub>
                      <m:r>
                        <a:rPr lang="en-US" sz="2800" b="0" i="1" smtClean="0">
                          <a:solidFill>
                            <a:schemeClr val="tx1"/>
                          </a:solidFill>
                          <a:latin typeface="Cambria Math" panose="02040503050406030204" pitchFamily="18" charset="0"/>
                        </a:rPr>
                        <m:t>,</m:t>
                      </m:r>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𝑥</m:t>
                          </m:r>
                        </m:e>
                        <m:sub>
                          <m:r>
                            <a:rPr lang="en-US" sz="2800" b="0" i="1" smtClean="0">
                              <a:solidFill>
                                <a:schemeClr val="tx1"/>
                              </a:solidFill>
                              <a:latin typeface="Cambria Math" panose="02040503050406030204" pitchFamily="18" charset="0"/>
                            </a:rPr>
                            <m:t>𝐶</m:t>
                          </m:r>
                        </m:sub>
                      </m:sSub>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𝐷</m:t>
                      </m:r>
                    </m:oMath>
                  </m:oMathPara>
                </a14:m>
                <a:endParaRPr lang="en-IL" sz="2800" dirty="0">
                  <a:solidFill>
                    <a:srgbClr val="7030A0"/>
                  </a:solidFill>
                </a:endParaRPr>
              </a:p>
            </p:txBody>
          </p:sp>
        </mc:Choice>
        <mc:Fallback xmlns="">
          <p:sp>
            <p:nvSpPr>
              <p:cNvPr id="23" name="TextBox 22">
                <a:extLst>
                  <a:ext uri="{FF2B5EF4-FFF2-40B4-BE49-F238E27FC236}">
                    <a16:creationId xmlns:a16="http://schemas.microsoft.com/office/drawing/2014/main" id="{3EAEB5B9-EBFA-FB42-BC1D-3C131B8E93B7}"/>
                  </a:ext>
                </a:extLst>
              </p:cNvPr>
              <p:cNvSpPr txBox="1">
                <a:spLocks noRot="1" noChangeAspect="1" noMove="1" noResize="1" noEditPoints="1" noAdjustHandles="1" noChangeArrowheads="1" noChangeShapeType="1" noTextEdit="1"/>
              </p:cNvSpPr>
              <p:nvPr/>
            </p:nvSpPr>
            <p:spPr>
              <a:xfrm>
                <a:off x="9089201" y="3639201"/>
                <a:ext cx="1771651" cy="430887"/>
              </a:xfrm>
              <a:prstGeom prst="rect">
                <a:avLst/>
              </a:prstGeom>
              <a:blipFill>
                <a:blip r:embed="rId8"/>
                <a:stretch>
                  <a:fillRect l="-709" r="-2128" b="-17143"/>
                </a:stretch>
              </a:blipFill>
            </p:spPr>
            <p:txBody>
              <a:bodyPr/>
              <a:lstStyle/>
              <a:p>
                <a:r>
                  <a:rPr lang="en-IL">
                    <a:noFill/>
                  </a:rPr>
                  <a:t> </a:t>
                </a:r>
              </a:p>
            </p:txBody>
          </p:sp>
        </mc:Fallback>
      </mc:AlternateContent>
      <p:sp>
        <p:nvSpPr>
          <p:cNvPr id="26" name="Right Arrow 25">
            <a:extLst>
              <a:ext uri="{FF2B5EF4-FFF2-40B4-BE49-F238E27FC236}">
                <a16:creationId xmlns:a16="http://schemas.microsoft.com/office/drawing/2014/main" id="{117D5F21-E9F5-20F6-5833-81930641D645}"/>
              </a:ext>
            </a:extLst>
          </p:cNvPr>
          <p:cNvSpPr/>
          <p:nvPr/>
        </p:nvSpPr>
        <p:spPr>
          <a:xfrm rot="10800000">
            <a:off x="11423653" y="5713676"/>
            <a:ext cx="723920" cy="30063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dirty="0">
              <a:solidFill>
                <a:srgbClr val="FF0000"/>
              </a:solidFill>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337CFFF5-C39C-AC44-D4CE-1C3A47ECE534}"/>
                  </a:ext>
                </a:extLst>
              </p:cNvPr>
              <p:cNvSpPr txBox="1"/>
              <p:nvPr/>
            </p:nvSpPr>
            <p:spPr>
              <a:xfrm>
                <a:off x="10810876" y="5191674"/>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𝑥</m:t>
                          </m:r>
                        </m:e>
                        <m:sub>
                          <m:r>
                            <a:rPr lang="en-US" sz="2800" b="0" i="1" smtClean="0">
                              <a:solidFill>
                                <a:schemeClr val="tx1"/>
                              </a:solidFill>
                              <a:latin typeface="Cambria Math" panose="02040503050406030204" pitchFamily="18" charset="0"/>
                            </a:rPr>
                            <m:t>𝐶</m:t>
                          </m:r>
                        </m:sub>
                      </m:sSub>
                    </m:oMath>
                  </m:oMathPara>
                </a14:m>
                <a:endParaRPr lang="en-IL" sz="2800" dirty="0">
                  <a:solidFill>
                    <a:srgbClr val="7030A0"/>
                  </a:solidFill>
                </a:endParaRPr>
              </a:p>
            </p:txBody>
          </p:sp>
        </mc:Choice>
        <mc:Fallback xmlns="">
          <p:sp>
            <p:nvSpPr>
              <p:cNvPr id="27" name="TextBox 26">
                <a:extLst>
                  <a:ext uri="{FF2B5EF4-FFF2-40B4-BE49-F238E27FC236}">
                    <a16:creationId xmlns:a16="http://schemas.microsoft.com/office/drawing/2014/main" id="{337CFFF5-C39C-AC44-D4CE-1C3A47ECE534}"/>
                  </a:ext>
                </a:extLst>
              </p:cNvPr>
              <p:cNvSpPr txBox="1">
                <a:spLocks noRot="1" noChangeAspect="1" noMove="1" noResize="1" noEditPoints="1" noAdjustHandles="1" noChangeArrowheads="1" noChangeShapeType="1" noTextEdit="1"/>
              </p:cNvSpPr>
              <p:nvPr/>
            </p:nvSpPr>
            <p:spPr>
              <a:xfrm>
                <a:off x="10810876" y="5191674"/>
                <a:ext cx="1771651" cy="430887"/>
              </a:xfrm>
              <a:prstGeom prst="rect">
                <a:avLst/>
              </a:prstGeom>
              <a:blipFill>
                <a:blip r:embed="rId9"/>
                <a:stretch>
                  <a:fillRect b="-17143"/>
                </a:stretch>
              </a:blipFill>
            </p:spPr>
            <p:txBody>
              <a:bodyPr/>
              <a:lstStyle/>
              <a:p>
                <a:r>
                  <a:rPr lang="en-IL">
                    <a:noFill/>
                  </a:rPr>
                  <a:t> </a:t>
                </a:r>
              </a:p>
            </p:txBody>
          </p:sp>
        </mc:Fallback>
      </mc:AlternateContent>
      <p:sp>
        <p:nvSpPr>
          <p:cNvPr id="28" name="Rounded Rectangle 27">
            <a:extLst>
              <a:ext uri="{FF2B5EF4-FFF2-40B4-BE49-F238E27FC236}">
                <a16:creationId xmlns:a16="http://schemas.microsoft.com/office/drawing/2014/main" id="{FB7668BD-BE15-84AF-A40F-019C26D83430}"/>
              </a:ext>
            </a:extLst>
          </p:cNvPr>
          <p:cNvSpPr/>
          <p:nvPr/>
        </p:nvSpPr>
        <p:spPr>
          <a:xfrm>
            <a:off x="7939981" y="4724771"/>
            <a:ext cx="3490264" cy="195016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IL" sz="2800" u="sng" dirty="0">
              <a:solidFill>
                <a:schemeClr val="tx1"/>
              </a:solidFill>
              <a:latin typeface="Aptos" panose="021100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IL" sz="2800" u="sng" dirty="0">
                <a:solidFill>
                  <a:schemeClr val="tx1"/>
                </a:solidFill>
                <a:latin typeface="Aptos" panose="02110004020202020204"/>
              </a:rPr>
              <a:t>C</a:t>
            </a:r>
            <a:r>
              <a:rPr kumimoji="0" lang="en-IL" sz="2800" b="0" i="0" u="sng" strike="noStrike" kern="1200" cap="none" spc="0" normalizeH="0" baseline="0" noProof="0" dirty="0">
                <a:ln>
                  <a:noFill/>
                </a:ln>
                <a:solidFill>
                  <a:schemeClr val="tx1"/>
                </a:solidFill>
                <a:effectLst/>
                <a:uLnTx/>
                <a:uFillTx/>
                <a:latin typeface="Aptos" panose="02110004020202020204"/>
              </a:rPr>
              <a:t>’</a:t>
            </a:r>
          </a:p>
          <a:p>
            <a:pPr lvl="0">
              <a:defRPr/>
            </a:pPr>
            <a:r>
              <a:rPr lang="en-US" sz="2400" dirty="0">
                <a:solidFill>
                  <a:schemeClr val="tx1"/>
                </a:solidFill>
              </a:rPr>
              <a:t>O</a:t>
            </a:r>
            <a:r>
              <a:rPr lang="en-IL" sz="2400" dirty="0">
                <a:solidFill>
                  <a:schemeClr val="tx1"/>
                </a:solidFill>
              </a:rPr>
              <a:t>utputs</a:t>
            </a:r>
          </a:p>
          <a:p>
            <a:pPr lvl="0">
              <a:defRPr/>
            </a:pPr>
            <a:r>
              <a:rPr lang="en-IL" sz="2400" dirty="0">
                <a:solidFill>
                  <a:schemeClr val="tx1"/>
                </a:solidFill>
              </a:rPr>
              <a:t> 0         if  C succeeds</a:t>
            </a:r>
            <a:endParaRPr lang="en-US" sz="2400" dirty="0">
              <a:solidFill>
                <a:schemeClr val="tx1"/>
              </a:solidFill>
            </a:endParaRPr>
          </a:p>
          <a:p>
            <a:pPr lvl="0">
              <a:defRPr/>
            </a:pPr>
            <a:r>
              <a:rPr lang="en-US" sz="2400" dirty="0">
                <a:solidFill>
                  <a:schemeClr val="tx1"/>
                </a:solidFill>
              </a:rPr>
              <a:t> 1         if  C fails</a:t>
            </a:r>
          </a:p>
          <a:p>
            <a:pPr lvl="0">
              <a:defRPr/>
            </a:pPr>
            <a:endParaRPr lang="en-US" sz="2400" dirty="0">
              <a:solidFill>
                <a:schemeClr val="tx1"/>
              </a:solidFill>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L" sz="2400" dirty="0">
              <a:solidFill>
                <a:schemeClr val="tx1"/>
              </a:solidFill>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147E5F4-3D58-81C2-FA6A-7E1A10037B9B}"/>
                  </a:ext>
                </a:extLst>
              </p:cNvPr>
              <p:cNvSpPr txBox="1"/>
              <p:nvPr/>
            </p:nvSpPr>
            <p:spPr>
              <a:xfrm>
                <a:off x="-654474" y="5281799"/>
                <a:ext cx="3720764" cy="23148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a:solidFill>
                                <a:srgbClr val="7030A0"/>
                              </a:solidFill>
                              <a:latin typeface="Cambria Math" panose="02040503050406030204" pitchFamily="18" charset="0"/>
                            </a:rPr>
                          </m:ctrlPr>
                        </m:sSubPr>
                        <m:e>
                          <m:r>
                            <a:rPr lang="en-US" sz="2400" i="1">
                              <a:solidFill>
                                <a:srgbClr val="7030A0"/>
                              </a:solidFill>
                              <a:latin typeface="Cambria Math" panose="02040503050406030204" pitchFamily="18" charset="0"/>
                            </a:rPr>
                            <m:t>𝑥</m:t>
                          </m:r>
                        </m:e>
                        <m:sub>
                          <m:r>
                            <a:rPr lang="en-US" sz="2400" i="1">
                              <a:solidFill>
                                <a:srgbClr val="7030A0"/>
                              </a:solidFill>
                              <a:latin typeface="Cambria Math" panose="02040503050406030204" pitchFamily="18" charset="0"/>
                            </a:rPr>
                            <m:t>𝐵</m:t>
                          </m:r>
                        </m:sub>
                      </m:sSub>
                      <m:r>
                        <a:rPr lang="en-US" sz="2400" i="1">
                          <a:solidFill>
                            <a:srgbClr val="7030A0"/>
                          </a:solidFill>
                          <a:latin typeface="Cambria Math" panose="02040503050406030204" pitchFamily="18" charset="0"/>
                        </a:rPr>
                        <m:t>, </m:t>
                      </m:r>
                      <m:sSub>
                        <m:sSubPr>
                          <m:ctrlPr>
                            <a:rPr lang="en-US" sz="2400" i="1">
                              <a:solidFill>
                                <a:srgbClr val="7030A0"/>
                              </a:solidFill>
                              <a:latin typeface="Cambria Math" panose="02040503050406030204" pitchFamily="18" charset="0"/>
                            </a:rPr>
                          </m:ctrlPr>
                        </m:sSubPr>
                        <m:e>
                          <m:r>
                            <a:rPr lang="en-US" sz="2400" i="1">
                              <a:solidFill>
                                <a:srgbClr val="7030A0"/>
                              </a:solidFill>
                              <a:latin typeface="Cambria Math" panose="02040503050406030204" pitchFamily="18" charset="0"/>
                            </a:rPr>
                            <m:t>𝑥</m:t>
                          </m:r>
                        </m:e>
                        <m:sub>
                          <m:r>
                            <a:rPr lang="en-US" sz="2400" i="1">
                              <a:solidFill>
                                <a:srgbClr val="7030A0"/>
                              </a:solidFill>
                              <a:latin typeface="Cambria Math" panose="02040503050406030204" pitchFamily="18" charset="0"/>
                            </a:rPr>
                            <m:t>𝐶</m:t>
                          </m:r>
                        </m:sub>
                      </m:sSub>
                      <m:r>
                        <a:rPr lang="en-US" sz="2400" i="1">
                          <a:solidFill>
                            <a:srgbClr val="7030A0"/>
                          </a:solidFill>
                          <a:latin typeface="Cambria Math" panose="02040503050406030204" pitchFamily="18" charset="0"/>
                        </a:rPr>
                        <m:t>←</m:t>
                      </m:r>
                      <m:sSup>
                        <m:sSupPr>
                          <m:ctrlPr>
                            <a:rPr lang="en-US" sz="2400" i="1">
                              <a:solidFill>
                                <a:srgbClr val="7030A0"/>
                              </a:solidFill>
                              <a:latin typeface="Cambria Math" panose="02040503050406030204" pitchFamily="18" charset="0"/>
                            </a:rPr>
                          </m:ctrlPr>
                        </m:sSupPr>
                        <m:e>
                          <m:d>
                            <m:dPr>
                              <m:begChr m:val="{"/>
                              <m:endChr m:val="}"/>
                              <m:ctrlPr>
                                <a:rPr lang="en-US" sz="2400" i="1">
                                  <a:solidFill>
                                    <a:srgbClr val="7030A0"/>
                                  </a:solidFill>
                                  <a:latin typeface="Cambria Math" panose="02040503050406030204" pitchFamily="18" charset="0"/>
                                </a:rPr>
                              </m:ctrlPr>
                            </m:dPr>
                            <m:e>
                              <m:r>
                                <a:rPr lang="en-US" sz="2400" i="1">
                                  <a:solidFill>
                                    <a:srgbClr val="7030A0"/>
                                  </a:solidFill>
                                  <a:latin typeface="Cambria Math" panose="02040503050406030204" pitchFamily="18" charset="0"/>
                                </a:rPr>
                                <m:t>0,1</m:t>
                              </m:r>
                            </m:e>
                          </m:d>
                        </m:e>
                        <m:sup>
                          <m:r>
                            <a:rPr lang="en-US" sz="2400" i="1">
                              <a:solidFill>
                                <a:srgbClr val="7030A0"/>
                              </a:solidFill>
                              <a:latin typeface="Cambria Math" panose="02040503050406030204" pitchFamily="18" charset="0"/>
                            </a:rPr>
                            <m:t>𝑙</m:t>
                          </m:r>
                        </m:sup>
                      </m:sSup>
                    </m:oMath>
                  </m:oMathPara>
                </a14:m>
                <a:endParaRPr lang="en-US" sz="2400" i="1" dirty="0">
                  <a:solidFill>
                    <a:srgbClr val="7030A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i="1">
                          <a:solidFill>
                            <a:srgbClr val="7030A0"/>
                          </a:solidFill>
                          <a:latin typeface="Cambria Math" panose="02040503050406030204" pitchFamily="18" charset="0"/>
                        </a:rPr>
                        <m:t>𝑏</m:t>
                      </m:r>
                      <m:r>
                        <a:rPr lang="en-US" sz="2400" i="1">
                          <a:solidFill>
                            <a:srgbClr val="7030A0"/>
                          </a:solidFill>
                          <a:latin typeface="Cambria Math" panose="02040503050406030204" pitchFamily="18" charset="0"/>
                        </a:rPr>
                        <m:t>←</m:t>
                      </m:r>
                      <m:d>
                        <m:dPr>
                          <m:begChr m:val="{"/>
                          <m:endChr m:val="}"/>
                          <m:ctrlPr>
                            <a:rPr lang="en-US" sz="2400" i="1">
                              <a:solidFill>
                                <a:srgbClr val="7030A0"/>
                              </a:solidFill>
                              <a:latin typeface="Cambria Math" panose="02040503050406030204" pitchFamily="18" charset="0"/>
                            </a:rPr>
                          </m:ctrlPr>
                        </m:dPr>
                        <m:e>
                          <m:r>
                            <a:rPr lang="en-US" sz="2400" i="1">
                              <a:solidFill>
                                <a:srgbClr val="7030A0"/>
                              </a:solidFill>
                              <a:latin typeface="Cambria Math" panose="02040503050406030204" pitchFamily="18" charset="0"/>
                            </a:rPr>
                            <m:t>0,1</m:t>
                          </m:r>
                        </m:e>
                      </m:d>
                    </m:oMath>
                  </m:oMathPara>
                </a14:m>
                <a:endParaRPr lang="en-US" sz="2400" dirty="0">
                  <a:solidFill>
                    <a:srgbClr val="7030A0"/>
                  </a:solidFill>
                </a:endParaRPr>
              </a:p>
              <a:p>
                <a:pPr/>
                <a14:m>
                  <m:oMathPara xmlns:m="http://schemas.openxmlformats.org/officeDocument/2006/math">
                    <m:oMathParaPr>
                      <m:jc m:val="centerGroup"/>
                    </m:oMathParaPr>
                    <m:oMath xmlns:m="http://schemas.openxmlformats.org/officeDocument/2006/math">
                      <m:r>
                        <a:rPr lang="en-US" sz="2400" i="1" dirty="0">
                          <a:solidFill>
                            <a:srgbClr val="7030A0"/>
                          </a:solidFill>
                          <a:latin typeface="Cambria Math" panose="02040503050406030204" pitchFamily="18" charset="0"/>
                        </a:rPr>
                        <m:t>  |</m:t>
                      </m:r>
                      <m:r>
                        <a:rPr lang="en-US" sz="2400" i="1">
                          <a:solidFill>
                            <a:srgbClr val="7030A0"/>
                          </a:solidFill>
                          <a:latin typeface="Cambria Math" panose="02040503050406030204" pitchFamily="18" charset="0"/>
                        </a:rPr>
                        <m:t>𝜌</m:t>
                      </m:r>
                      <m:r>
                        <a:rPr lang="en-US" sz="2400" i="1">
                          <a:solidFill>
                            <a:srgbClr val="7030A0"/>
                          </a:solidFill>
                          <a:latin typeface="Cambria Math" panose="02040503050406030204" pitchFamily="18" charset="0"/>
                        </a:rPr>
                        <m:t>⟩←</m:t>
                      </m:r>
                      <m:r>
                        <a:rPr lang="en-US" sz="2400" i="1">
                          <a:solidFill>
                            <a:srgbClr val="7030A0"/>
                          </a:solidFill>
                          <a:latin typeface="Cambria Math" panose="02040503050406030204" pitchFamily="18" charset="0"/>
                        </a:rPr>
                        <m:t>𝑂𝑏𝑓</m:t>
                      </m:r>
                      <m:d>
                        <m:dPr>
                          <m:ctrlPr>
                            <a:rPr lang="en-US" sz="2400" i="1">
                              <a:solidFill>
                                <a:srgbClr val="7030A0"/>
                              </a:solidFill>
                              <a:latin typeface="Cambria Math" panose="02040503050406030204" pitchFamily="18" charset="0"/>
                            </a:rPr>
                          </m:ctrlPr>
                        </m:dPr>
                        <m:e>
                          <m:sSub>
                            <m:sSubPr>
                              <m:ctrlPr>
                                <a:rPr lang="en-US" sz="2400" i="1">
                                  <a:solidFill>
                                    <a:srgbClr val="7030A0"/>
                                  </a:solidFill>
                                  <a:latin typeface="Cambria Math" panose="02040503050406030204" pitchFamily="18" charset="0"/>
                                </a:rPr>
                              </m:ctrlPr>
                            </m:sSubPr>
                            <m:e>
                              <m:r>
                                <a:rPr lang="en-US" sz="2400" i="1">
                                  <a:solidFill>
                                    <a:srgbClr val="7030A0"/>
                                  </a:solidFill>
                                  <a:latin typeface="Cambria Math" panose="02040503050406030204" pitchFamily="18" charset="0"/>
                                </a:rPr>
                                <m:t>𝐺</m:t>
                              </m:r>
                            </m:e>
                            <m:sub>
                              <m:sSup>
                                <m:sSupPr>
                                  <m:ctrlPr>
                                    <a:rPr lang="en-US" sz="2400" i="1">
                                      <a:solidFill>
                                        <a:srgbClr val="7030A0"/>
                                      </a:solidFill>
                                      <a:latin typeface="Cambria Math" panose="02040503050406030204" pitchFamily="18" charset="0"/>
                                    </a:rPr>
                                  </m:ctrlPr>
                                </m:sSupPr>
                                <m:e>
                                  <m:r>
                                    <a:rPr lang="en-US" sz="2400" i="1">
                                      <a:solidFill>
                                        <a:srgbClr val="7030A0"/>
                                      </a:solidFill>
                                      <a:latin typeface="Cambria Math" panose="02040503050406030204" pitchFamily="18" charset="0"/>
                                    </a:rPr>
                                    <m:t>𝑘</m:t>
                                  </m:r>
                                </m:e>
                                <m:sup>
                                  <m:r>
                                    <a:rPr lang="en-US" sz="2400" i="1">
                                      <a:solidFill>
                                        <a:srgbClr val="7030A0"/>
                                      </a:solidFill>
                                      <a:latin typeface="Cambria Math" panose="02040503050406030204" pitchFamily="18" charset="0"/>
                                    </a:rPr>
                                    <m:t>∗</m:t>
                                  </m:r>
                                </m:sup>
                              </m:sSup>
                            </m:sub>
                          </m:sSub>
                        </m:e>
                      </m:d>
                      <m:r>
                        <a:rPr lang="en-US" sz="2400" i="1">
                          <a:solidFill>
                            <a:srgbClr val="7030A0"/>
                          </a:solidFill>
                          <a:latin typeface="Cambria Math" panose="02040503050406030204" pitchFamily="18" charset="0"/>
                        </a:rPr>
                        <m:t>,</m:t>
                      </m:r>
                    </m:oMath>
                  </m:oMathPara>
                </a14:m>
                <a:endParaRPr lang="en-IL" sz="2400" dirty="0">
                  <a:solidFill>
                    <a:srgbClr val="7030A0"/>
                  </a:solidFill>
                </a:endParaRPr>
              </a:p>
              <a:p>
                <a:r>
                  <a:rPr lang="en-GB" sz="2400" dirty="0">
                    <a:solidFill>
                      <a:srgbClr val="7030A0"/>
                    </a:solidFill>
                  </a:rPr>
                  <a:t>w</a:t>
                </a:r>
                <a:r>
                  <a:rPr lang="en-IL" sz="2400" dirty="0">
                    <a:solidFill>
                      <a:srgbClr val="7030A0"/>
                    </a:solidFill>
                  </a:rPr>
                  <a:t>here</a:t>
                </a:r>
              </a:p>
              <a:p>
                <a:r>
                  <a:rPr lang="en-IL" sz="2400" dirty="0">
                    <a:solidFill>
                      <a:srgbClr val="7030A0"/>
                    </a:solidFill>
                  </a:rPr>
                  <a:t> </a:t>
                </a:r>
                <a14:m>
                  <m:oMath xmlns:m="http://schemas.openxmlformats.org/officeDocument/2006/math">
                    <m:sSub>
                      <m:sSubPr>
                        <m:ctrlPr>
                          <a:rPr lang="en-US" sz="2400" i="1">
                            <a:solidFill>
                              <a:srgbClr val="7030A0"/>
                            </a:solidFill>
                            <a:latin typeface="Cambria Math" panose="02040503050406030204" pitchFamily="18" charset="0"/>
                          </a:rPr>
                        </m:ctrlPr>
                      </m:sSubPr>
                      <m:e>
                        <m:r>
                          <m:rPr>
                            <m:sty m:val="p"/>
                          </m:rPr>
                          <a:rPr lang="en-US" sz="2400">
                            <a:solidFill>
                              <a:srgbClr val="7030A0"/>
                            </a:solidFill>
                            <a:latin typeface="Cambria Math" panose="02040503050406030204" pitchFamily="18" charset="0"/>
                          </a:rPr>
                          <m:t>G</m:t>
                        </m:r>
                      </m:e>
                      <m:sub>
                        <m:sSup>
                          <m:sSupPr>
                            <m:ctrlPr>
                              <a:rPr lang="en-US" sz="2400" i="1">
                                <a:solidFill>
                                  <a:srgbClr val="7030A0"/>
                                </a:solidFill>
                                <a:latin typeface="Cambria Math" panose="02040503050406030204" pitchFamily="18" charset="0"/>
                              </a:rPr>
                            </m:ctrlPr>
                          </m:sSupPr>
                          <m:e>
                            <m:r>
                              <a:rPr lang="en-US" sz="2400" i="1">
                                <a:solidFill>
                                  <a:srgbClr val="7030A0"/>
                                </a:solidFill>
                                <a:latin typeface="Cambria Math" panose="02040503050406030204" pitchFamily="18" charset="0"/>
                              </a:rPr>
                              <m:t>𝑘</m:t>
                            </m:r>
                          </m:e>
                          <m:sup>
                            <m:r>
                              <a:rPr lang="en-US" sz="2400" i="1">
                                <a:solidFill>
                                  <a:srgbClr val="7030A0"/>
                                </a:solidFill>
                                <a:latin typeface="Cambria Math" panose="02040503050406030204" pitchFamily="18" charset="0"/>
                              </a:rPr>
                              <m:t>∗</m:t>
                            </m:r>
                          </m:sup>
                        </m:sSup>
                      </m:sub>
                    </m:sSub>
                    <m:r>
                      <a:rPr lang="en-US" sz="2400" i="1">
                        <a:solidFill>
                          <a:srgbClr val="7030A0"/>
                        </a:solidFill>
                        <a:latin typeface="Cambria Math" panose="02040503050406030204" pitchFamily="18" charset="0"/>
                      </a:rPr>
                      <m:t>←</m:t>
                    </m:r>
                    <m:r>
                      <m:rPr>
                        <m:sty m:val="p"/>
                      </m:rPr>
                      <a:rPr lang="en-US" sz="2400">
                        <a:solidFill>
                          <a:srgbClr val="7030A0"/>
                        </a:solidFill>
                        <a:latin typeface="Cambria Math" panose="02040503050406030204" pitchFamily="18" charset="0"/>
                      </a:rPr>
                      <m:t>Puncture</m:t>
                    </m:r>
                    <m:d>
                      <m:dPr>
                        <m:ctrlPr>
                          <a:rPr lang="en-US" sz="2400" i="1">
                            <a:solidFill>
                              <a:srgbClr val="7030A0"/>
                            </a:solidFill>
                            <a:latin typeface="Cambria Math" panose="02040503050406030204" pitchFamily="18" charset="0"/>
                          </a:rPr>
                        </m:ctrlPr>
                      </m:dPr>
                      <m:e>
                        <m:r>
                          <m:rPr>
                            <m:sty m:val="p"/>
                          </m:rPr>
                          <a:rPr lang="en-US" sz="2400">
                            <a:solidFill>
                              <a:srgbClr val="7030A0"/>
                            </a:solidFill>
                            <a:latin typeface="Cambria Math" panose="02040503050406030204" pitchFamily="18" charset="0"/>
                          </a:rPr>
                          <m:t>k</m:t>
                        </m:r>
                        <m:r>
                          <a:rPr lang="en-US" sz="2400">
                            <a:solidFill>
                              <a:srgbClr val="7030A0"/>
                            </a:solidFill>
                            <a:latin typeface="Cambria Math" panose="02040503050406030204" pitchFamily="18" charset="0"/>
                          </a:rPr>
                          <m:t>,</m:t>
                        </m:r>
                        <m:sSub>
                          <m:sSubPr>
                            <m:ctrlPr>
                              <a:rPr lang="en-US" sz="2400" i="1">
                                <a:solidFill>
                                  <a:srgbClr val="7030A0"/>
                                </a:solidFill>
                                <a:latin typeface="Cambria Math" panose="02040503050406030204" pitchFamily="18" charset="0"/>
                              </a:rPr>
                            </m:ctrlPr>
                          </m:sSubPr>
                          <m:e>
                            <m:r>
                              <a:rPr lang="en-US" sz="2400" i="1">
                                <a:solidFill>
                                  <a:srgbClr val="7030A0"/>
                                </a:solidFill>
                                <a:latin typeface="Cambria Math" panose="02040503050406030204" pitchFamily="18" charset="0"/>
                              </a:rPr>
                              <m:t>𝑥</m:t>
                            </m:r>
                          </m:e>
                          <m:sub>
                            <m:r>
                              <m:rPr>
                                <m:sty m:val="p"/>
                              </m:rPr>
                              <a:rPr lang="en-US" sz="2400">
                                <a:solidFill>
                                  <a:srgbClr val="7030A0"/>
                                </a:solidFill>
                                <a:latin typeface="Cambria Math" panose="02040503050406030204" pitchFamily="18" charset="0"/>
                              </a:rPr>
                              <m:t>B</m:t>
                            </m:r>
                          </m:sub>
                        </m:sSub>
                        <m:r>
                          <a:rPr lang="en-US" sz="2400">
                            <a:solidFill>
                              <a:srgbClr val="7030A0"/>
                            </a:solidFill>
                            <a:latin typeface="Cambria Math" panose="02040503050406030204" pitchFamily="18" charset="0"/>
                          </a:rPr>
                          <m:t>,</m:t>
                        </m:r>
                        <m:sSub>
                          <m:sSubPr>
                            <m:ctrlPr>
                              <a:rPr lang="en-US" sz="2400" i="1">
                                <a:solidFill>
                                  <a:srgbClr val="7030A0"/>
                                </a:solidFill>
                                <a:latin typeface="Cambria Math" panose="02040503050406030204" pitchFamily="18" charset="0"/>
                              </a:rPr>
                            </m:ctrlPr>
                          </m:sSubPr>
                          <m:e>
                            <m:r>
                              <a:rPr lang="en-US" sz="2400" i="1">
                                <a:solidFill>
                                  <a:srgbClr val="7030A0"/>
                                </a:solidFill>
                                <a:latin typeface="Cambria Math" panose="02040503050406030204" pitchFamily="18" charset="0"/>
                              </a:rPr>
                              <m:t>𝑥</m:t>
                            </m:r>
                          </m:e>
                          <m:sub>
                            <m:r>
                              <m:rPr>
                                <m:sty m:val="p"/>
                              </m:rPr>
                              <a:rPr lang="en-US" sz="2400">
                                <a:solidFill>
                                  <a:srgbClr val="7030A0"/>
                                </a:solidFill>
                                <a:latin typeface="Cambria Math" panose="02040503050406030204" pitchFamily="18" charset="0"/>
                              </a:rPr>
                              <m:t>C</m:t>
                            </m:r>
                          </m:sub>
                        </m:sSub>
                      </m:e>
                    </m:d>
                  </m:oMath>
                </a14:m>
                <a:endParaRPr lang="en-IL" sz="2400" dirty="0">
                  <a:solidFill>
                    <a:srgbClr val="7030A0"/>
                  </a:solidFill>
                </a:endParaRPr>
              </a:p>
              <a:p>
                <a:endParaRPr lang="en-IL" sz="2400" dirty="0">
                  <a:solidFill>
                    <a:srgbClr val="7030A0"/>
                  </a:solidFill>
                </a:endParaRPr>
              </a:p>
            </p:txBody>
          </p:sp>
        </mc:Choice>
        <mc:Fallback xmlns="">
          <p:sp>
            <p:nvSpPr>
              <p:cNvPr id="8" name="TextBox 7">
                <a:extLst>
                  <a:ext uri="{FF2B5EF4-FFF2-40B4-BE49-F238E27FC236}">
                    <a16:creationId xmlns:a16="http://schemas.microsoft.com/office/drawing/2014/main" id="{1147E5F4-3D58-81C2-FA6A-7E1A10037B9B}"/>
                  </a:ext>
                </a:extLst>
              </p:cNvPr>
              <p:cNvSpPr txBox="1">
                <a:spLocks noRot="1" noChangeAspect="1" noMove="1" noResize="1" noEditPoints="1" noAdjustHandles="1" noChangeArrowheads="1" noChangeShapeType="1" noTextEdit="1"/>
              </p:cNvSpPr>
              <p:nvPr/>
            </p:nvSpPr>
            <p:spPr>
              <a:xfrm>
                <a:off x="-654474" y="5281799"/>
                <a:ext cx="3720764" cy="2314864"/>
              </a:xfrm>
              <a:prstGeom prst="rect">
                <a:avLst/>
              </a:prstGeom>
              <a:blipFill>
                <a:blip r:embed="rId10"/>
                <a:stretch>
                  <a:fillRect l="-2721"/>
                </a:stretch>
              </a:blipFill>
            </p:spPr>
            <p:txBody>
              <a:bodyPr/>
              <a:lstStyle/>
              <a:p>
                <a:r>
                  <a:rPr lang="en-IL">
                    <a:noFill/>
                  </a:rPr>
                  <a:t> </a:t>
                </a:r>
              </a:p>
            </p:txBody>
          </p:sp>
        </mc:Fallback>
      </mc:AlternateContent>
      <p:sp>
        <p:nvSpPr>
          <p:cNvPr id="14" name="Rectangle 13">
            <a:extLst>
              <a:ext uri="{FF2B5EF4-FFF2-40B4-BE49-F238E27FC236}">
                <a16:creationId xmlns:a16="http://schemas.microsoft.com/office/drawing/2014/main" id="{C6D2BFF3-53D4-5B6C-B960-889F0026D424}"/>
              </a:ext>
            </a:extLst>
          </p:cNvPr>
          <p:cNvSpPr/>
          <p:nvPr/>
        </p:nvSpPr>
        <p:spPr>
          <a:xfrm>
            <a:off x="1325470" y="1275050"/>
            <a:ext cx="1069823" cy="83260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ln w="0"/>
                <a:solidFill>
                  <a:schemeClr val="tx1"/>
                </a:solidFill>
                <a:effectLst>
                  <a:outerShdw blurRad="38100" dist="19050" dir="2700000" algn="tl" rotWithShape="0">
                    <a:schemeClr val="dk1">
                      <a:alpha val="40000"/>
                    </a:schemeClr>
                  </a:outerShdw>
                </a:effectLst>
              </a:rPr>
              <a:t>b</a:t>
            </a:r>
            <a:r>
              <a:rPr lang="en-IL" sz="3200" dirty="0">
                <a:ln w="0"/>
                <a:solidFill>
                  <a:schemeClr val="tx1"/>
                </a:solidFill>
                <a:effectLst>
                  <a:outerShdw blurRad="38100" dist="19050" dir="2700000" algn="tl" rotWithShape="0">
                    <a:schemeClr val="dk1">
                      <a:alpha val="40000"/>
                    </a:schemeClr>
                  </a:outerShdw>
                </a:effectLst>
              </a:rPr>
              <a:t>=1</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5929DB8-1EAC-77FA-5F7C-93BFA0FA2F41}"/>
                  </a:ext>
                </a:extLst>
              </p:cNvPr>
              <p:cNvSpPr txBox="1"/>
              <p:nvPr/>
            </p:nvSpPr>
            <p:spPr>
              <a:xfrm>
                <a:off x="2155731" y="6025438"/>
                <a:ext cx="6035000" cy="38555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solidFill>
                                <a:srgbClr val="FF0000"/>
                              </a:solidFill>
                              <a:latin typeface="Cambria Math" panose="02040503050406030204" pitchFamily="18" charset="0"/>
                            </a:rPr>
                          </m:ctrlPr>
                        </m:funcPr>
                        <m:fName>
                          <m:r>
                            <m:rPr>
                              <m:sty m:val="p"/>
                            </m:rPr>
                            <a:rPr lang="en-US" sz="2400" b="0" i="0" smtClean="0">
                              <a:solidFill>
                                <a:srgbClr val="FF0000"/>
                              </a:solidFill>
                              <a:latin typeface="Cambria Math" panose="02040503050406030204" pitchFamily="18" charset="0"/>
                            </a:rPr>
                            <m:t>Pr</m:t>
                          </m:r>
                        </m:fName>
                        <m:e>
                          <m:d>
                            <m:dPr>
                              <m:begChr m:val="["/>
                              <m:endChr m:val="]"/>
                              <m:ctrlPr>
                                <a:rPr lang="en-US" sz="2400" b="0" i="1" smtClean="0">
                                  <a:solidFill>
                                    <a:srgbClr val="FF0000"/>
                                  </a:solidFill>
                                  <a:latin typeface="Cambria Math" panose="02040503050406030204" pitchFamily="18" charset="0"/>
                                </a:rPr>
                              </m:ctrlPr>
                            </m:dPr>
                            <m:e>
                              <m:sSub>
                                <m:sSubPr>
                                  <m:ctrlPr>
                                    <a:rPr lang="en-US" sz="2400" b="0" i="1" smtClean="0">
                                      <a:solidFill>
                                        <a:srgbClr val="FF0000"/>
                                      </a:solidFill>
                                      <a:latin typeface="Cambria Math" panose="02040503050406030204" pitchFamily="18" charset="0"/>
                                    </a:rPr>
                                  </m:ctrlPr>
                                </m:sSubPr>
                                <m:e>
                                  <m:r>
                                    <m:rPr>
                                      <m:sty m:val="p"/>
                                    </m:rPr>
                                    <a:rPr lang="en-US" sz="2400" b="0" i="0" smtClean="0">
                                      <a:solidFill>
                                        <a:srgbClr val="FF0000"/>
                                      </a:solidFill>
                                      <a:latin typeface="Cambria Math" panose="02040503050406030204" pitchFamily="18" charset="0"/>
                                    </a:rPr>
                                    <m:t>b</m:t>
                                  </m:r>
                                </m:e>
                                <m:sub>
                                  <m:r>
                                    <m:rPr>
                                      <m:sty m:val="p"/>
                                    </m:rPr>
                                    <a:rPr lang="en-US" sz="2400" b="0" i="0" smtClean="0">
                                      <a:solidFill>
                                        <a:srgbClr val="FF0000"/>
                                      </a:solidFill>
                                      <a:latin typeface="Cambria Math" panose="02040503050406030204" pitchFamily="18" charset="0"/>
                                    </a:rPr>
                                    <m:t>B</m:t>
                                  </m:r>
                                  <m:r>
                                    <a:rPr lang="en-US" sz="2400" b="0" i="0" smtClean="0">
                                      <a:solidFill>
                                        <a:srgbClr val="FF0000"/>
                                      </a:solidFill>
                                      <a:latin typeface="Cambria Math" panose="02040503050406030204" pitchFamily="18" charset="0"/>
                                    </a:rPr>
                                    <m:t>′</m:t>
                                  </m:r>
                                </m:sub>
                              </m:sSub>
                              <m:r>
                                <a:rPr lang="en-US" sz="2400" b="0" i="0" smtClean="0">
                                  <a:solidFill>
                                    <a:srgbClr val="FF0000"/>
                                  </a:solidFill>
                                  <a:latin typeface="Cambria Math" panose="02040503050406030204" pitchFamily="18" charset="0"/>
                                </a:rPr>
                                <m:t>=</m:t>
                              </m:r>
                              <m:sSub>
                                <m:sSubPr>
                                  <m:ctrlPr>
                                    <a:rPr lang="en-US" sz="2400" b="0" i="1" smtClean="0">
                                      <a:solidFill>
                                        <a:srgbClr val="FF0000"/>
                                      </a:solidFill>
                                      <a:latin typeface="Cambria Math" panose="02040503050406030204" pitchFamily="18" charset="0"/>
                                    </a:rPr>
                                  </m:ctrlPr>
                                </m:sSubPr>
                                <m:e>
                                  <m:r>
                                    <m:rPr>
                                      <m:sty m:val="p"/>
                                    </m:rPr>
                                    <a:rPr lang="en-US" sz="2400" b="0" i="0" smtClean="0">
                                      <a:solidFill>
                                        <a:srgbClr val="FF0000"/>
                                      </a:solidFill>
                                      <a:latin typeface="Cambria Math" panose="02040503050406030204" pitchFamily="18" charset="0"/>
                                    </a:rPr>
                                    <m:t>b</m:t>
                                  </m:r>
                                </m:e>
                                <m:sub>
                                  <m:r>
                                    <m:rPr>
                                      <m:sty m:val="p"/>
                                    </m:rPr>
                                    <a:rPr lang="en-US" sz="2400" b="0" i="0" smtClean="0">
                                      <a:solidFill>
                                        <a:srgbClr val="FF0000"/>
                                      </a:solidFill>
                                      <a:latin typeface="Cambria Math" panose="02040503050406030204" pitchFamily="18" charset="0"/>
                                    </a:rPr>
                                    <m:t>C</m:t>
                                  </m:r>
                                  <m:r>
                                    <a:rPr lang="en-US" sz="2400" b="0" i="0" smtClean="0">
                                      <a:solidFill>
                                        <a:srgbClr val="FF0000"/>
                                      </a:solidFill>
                                      <a:latin typeface="Cambria Math" panose="02040503050406030204" pitchFamily="18" charset="0"/>
                                    </a:rPr>
                                    <m:t>′</m:t>
                                  </m:r>
                                </m:sub>
                              </m:sSub>
                              <m:r>
                                <a:rPr lang="en-US" sz="2400" b="0" i="0" smtClean="0">
                                  <a:solidFill>
                                    <a:srgbClr val="FF0000"/>
                                  </a:solidFill>
                                  <a:latin typeface="Cambria Math" panose="02040503050406030204" pitchFamily="18" charset="0"/>
                                </a:rPr>
                                <m:t>=0|</m:t>
                              </m:r>
                              <m:r>
                                <m:rPr>
                                  <m:sty m:val="p"/>
                                </m:rPr>
                                <a:rPr lang="en-US" sz="2400" b="0" i="0" smtClean="0">
                                  <a:solidFill>
                                    <a:srgbClr val="FF0000"/>
                                  </a:solidFill>
                                  <a:latin typeface="Cambria Math" panose="02040503050406030204" pitchFamily="18" charset="0"/>
                                </a:rPr>
                                <m:t>b</m:t>
                              </m:r>
                              <m:r>
                                <a:rPr lang="en-US" sz="2400" b="0" i="0" smtClean="0">
                                  <a:solidFill>
                                    <a:srgbClr val="FF0000"/>
                                  </a:solidFill>
                                  <a:latin typeface="Cambria Math" panose="02040503050406030204" pitchFamily="18" charset="0"/>
                                </a:rPr>
                                <m:t>=0</m:t>
                              </m:r>
                            </m:e>
                          </m:d>
                        </m:e>
                      </m:func>
                      <m:sSub>
                        <m:sSubPr>
                          <m:ctrlPr>
                            <a:rPr lang="en-US" sz="2400" b="0" i="1" smtClean="0">
                              <a:solidFill>
                                <a:srgbClr val="FF0000"/>
                              </a:solidFill>
                              <a:latin typeface="Cambria Math" panose="02040503050406030204" pitchFamily="18" charset="0"/>
                            </a:rPr>
                          </m:ctrlPr>
                        </m:sSubPr>
                        <m:e>
                          <m:r>
                            <a:rPr lang="en-US" sz="2400" b="0" i="0" smtClean="0">
                              <a:solidFill>
                                <a:srgbClr val="FF0000"/>
                              </a:solidFill>
                              <a:latin typeface="Cambria Math" panose="02040503050406030204" pitchFamily="18" charset="0"/>
                            </a:rPr>
                            <m:t>=</m:t>
                          </m:r>
                        </m:e>
                        <m:sub>
                          <m:r>
                            <a:rPr lang="en-US" sz="2400" b="0" i="0" smtClean="0">
                              <a:solidFill>
                                <a:srgbClr val="FF0000"/>
                              </a:solidFill>
                              <a:latin typeface="Cambria Math" panose="02040503050406030204" pitchFamily="18" charset="0"/>
                            </a:rPr>
                            <m:t> </m:t>
                          </m:r>
                        </m:sub>
                      </m:sSub>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𝑝</m:t>
                          </m:r>
                        </m:e>
                        <m:sub>
                          <m:r>
                            <a:rPr lang="en-US" sz="2400" b="0" i="1" smtClean="0">
                              <a:solidFill>
                                <a:srgbClr val="FF0000"/>
                              </a:solidFill>
                              <a:latin typeface="Cambria Math" panose="02040503050406030204" pitchFamily="18" charset="0"/>
                            </a:rPr>
                            <m:t>𝐴</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𝐵</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𝐶</m:t>
                          </m:r>
                        </m:sub>
                      </m:sSub>
                      <m:r>
                        <a:rPr lang="en-US" sz="2400" b="0" i="1" smtClean="0">
                          <a:solidFill>
                            <a:srgbClr val="FF0000"/>
                          </a:solidFill>
                          <a:latin typeface="Cambria Math" panose="02040503050406030204" pitchFamily="18" charset="0"/>
                        </a:rPr>
                        <m:t>.</m:t>
                      </m:r>
                    </m:oMath>
                  </m:oMathPara>
                </a14:m>
                <a:endParaRPr lang="en-IL" sz="2400" dirty="0">
                  <a:solidFill>
                    <a:srgbClr val="FF0000"/>
                  </a:solidFill>
                </a:endParaRPr>
              </a:p>
            </p:txBody>
          </p:sp>
        </mc:Choice>
        <mc:Fallback xmlns="">
          <p:sp>
            <p:nvSpPr>
              <p:cNvPr id="18" name="TextBox 17">
                <a:extLst>
                  <a:ext uri="{FF2B5EF4-FFF2-40B4-BE49-F238E27FC236}">
                    <a16:creationId xmlns:a16="http://schemas.microsoft.com/office/drawing/2014/main" id="{95929DB8-1EAC-77FA-5F7C-93BFA0FA2F41}"/>
                  </a:ext>
                </a:extLst>
              </p:cNvPr>
              <p:cNvSpPr txBox="1">
                <a:spLocks noRot="1" noChangeAspect="1" noMove="1" noResize="1" noEditPoints="1" noAdjustHandles="1" noChangeArrowheads="1" noChangeShapeType="1" noTextEdit="1"/>
              </p:cNvSpPr>
              <p:nvPr/>
            </p:nvSpPr>
            <p:spPr>
              <a:xfrm>
                <a:off x="2155731" y="6025438"/>
                <a:ext cx="6035000" cy="385555"/>
              </a:xfrm>
              <a:prstGeom prst="rect">
                <a:avLst/>
              </a:prstGeom>
              <a:blipFill>
                <a:blip r:embed="rId11"/>
                <a:stretch>
                  <a:fillRect b="-35484"/>
                </a:stretch>
              </a:blipFill>
            </p:spPr>
            <p:txBody>
              <a:bodyPr/>
              <a:lstStyle/>
              <a:p>
                <a:r>
                  <a:rPr lang="en-IL">
                    <a:noFill/>
                  </a:rPr>
                  <a:t> </a:t>
                </a:r>
              </a:p>
            </p:txBody>
          </p:sp>
        </mc:Fallback>
      </mc:AlternateContent>
      <p:sp>
        <p:nvSpPr>
          <p:cNvPr id="19" name="TextBox 18">
            <a:extLst>
              <a:ext uri="{FF2B5EF4-FFF2-40B4-BE49-F238E27FC236}">
                <a16:creationId xmlns:a16="http://schemas.microsoft.com/office/drawing/2014/main" id="{FF5393ED-7A10-8BE3-42E0-9967D936371D}"/>
              </a:ext>
            </a:extLst>
          </p:cNvPr>
          <p:cNvSpPr txBox="1"/>
          <p:nvPr/>
        </p:nvSpPr>
        <p:spPr>
          <a:xfrm>
            <a:off x="9161190" y="212700"/>
            <a:ext cx="3037898" cy="830997"/>
          </a:xfrm>
          <a:prstGeom prst="rect">
            <a:avLst/>
          </a:prstGeom>
          <a:noFill/>
        </p:spPr>
        <p:txBody>
          <a:bodyPr wrap="square" rtlCol="0">
            <a:spAutoFit/>
          </a:bodyPr>
          <a:lstStyle/>
          <a:p>
            <a:pPr algn="ctr"/>
            <a:r>
              <a:rPr lang="en-IL" sz="2400" dirty="0">
                <a:solidFill>
                  <a:srgbClr val="7030A0"/>
                </a:solidFill>
              </a:rPr>
              <a:t>Same view for </a:t>
            </a:r>
          </a:p>
          <a:p>
            <a:pPr algn="ctr"/>
            <a:r>
              <a:rPr lang="en-IL" sz="2400" dirty="0">
                <a:solidFill>
                  <a:srgbClr val="7030A0"/>
                </a:solidFill>
              </a:rPr>
              <a:t>A,B,C as CP game</a:t>
            </a:r>
          </a:p>
        </p:txBody>
      </p:sp>
    </p:spTree>
    <p:extLst>
      <p:ext uri="{BB962C8B-B14F-4D97-AF65-F5344CB8AC3E}">
        <p14:creationId xmlns:p14="http://schemas.microsoft.com/office/powerpoint/2010/main" val="12652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A3D9B-B5FB-4FE0-7459-7653BD092700}"/>
              </a:ext>
            </a:extLst>
          </p:cNvPr>
          <p:cNvSpPr>
            <a:spLocks noGrp="1"/>
          </p:cNvSpPr>
          <p:nvPr>
            <p:ph type="title"/>
          </p:nvPr>
        </p:nvSpPr>
        <p:spPr/>
        <p:txBody>
          <a:bodyPr/>
          <a:lstStyle/>
          <a:p>
            <a:r>
              <a:rPr lang="en-IL" dirty="0"/>
              <a:t>Foundational questions in unclonable cryptography</a:t>
            </a:r>
          </a:p>
        </p:txBody>
      </p:sp>
      <p:sp>
        <p:nvSpPr>
          <p:cNvPr id="3" name="Text Placeholder 2">
            <a:extLst>
              <a:ext uri="{FF2B5EF4-FFF2-40B4-BE49-F238E27FC236}">
                <a16:creationId xmlns:a16="http://schemas.microsoft.com/office/drawing/2014/main" id="{7ED6DA84-61AF-5170-62DC-C2DCE682270C}"/>
              </a:ext>
            </a:extLst>
          </p:cNvPr>
          <p:cNvSpPr>
            <a:spLocks noGrp="1"/>
          </p:cNvSpPr>
          <p:nvPr>
            <p:ph type="body" idx="1"/>
          </p:nvPr>
        </p:nvSpPr>
        <p:spPr/>
        <p:txBody>
          <a:bodyPr/>
          <a:lstStyle/>
          <a:p>
            <a:endParaRPr lang="en-IL"/>
          </a:p>
        </p:txBody>
      </p:sp>
    </p:spTree>
    <p:extLst>
      <p:ext uri="{BB962C8B-B14F-4D97-AF65-F5344CB8AC3E}">
        <p14:creationId xmlns:p14="http://schemas.microsoft.com/office/powerpoint/2010/main" val="5432439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39F29-ED59-E268-DCFA-3F18A0919B97}"/>
              </a:ext>
            </a:extLst>
          </p:cNvPr>
          <p:cNvSpPr>
            <a:spLocks noGrp="1"/>
          </p:cNvSpPr>
          <p:nvPr>
            <p:ph type="title"/>
          </p:nvPr>
        </p:nvSpPr>
        <p:spPr>
          <a:xfrm>
            <a:off x="838200" y="8622"/>
            <a:ext cx="10515600" cy="1325563"/>
          </a:xfrm>
        </p:spPr>
        <p:txBody>
          <a:bodyPr/>
          <a:lstStyle/>
          <a:p>
            <a:pPr algn="ctr"/>
            <a:r>
              <a:rPr lang="en-IL" dirty="0"/>
              <a:t>Reduction to UPO security</a:t>
            </a:r>
            <a:br>
              <a:rPr lang="en-IL" dirty="0"/>
            </a:br>
            <a:r>
              <a:rPr lang="en-IL" dirty="0"/>
              <a:t>(A’,B’,C’) against UPO</a:t>
            </a:r>
          </a:p>
        </p:txBody>
      </p:sp>
      <p:pic>
        <p:nvPicPr>
          <p:cNvPr id="4" name="Graphic 3" descr="User">
            <a:extLst>
              <a:ext uri="{FF2B5EF4-FFF2-40B4-BE49-F238E27FC236}">
                <a16:creationId xmlns:a16="http://schemas.microsoft.com/office/drawing/2014/main" id="{F15877AA-7DF2-58D0-E52F-F3B094556B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60286" y="2881126"/>
            <a:ext cx="1069822" cy="1291975"/>
          </a:xfrm>
          <a:prstGeom prst="rect">
            <a:avLst/>
          </a:prstGeom>
        </p:spPr>
      </p:pic>
      <p:sp>
        <p:nvSpPr>
          <p:cNvPr id="5" name="Right Arrow 4">
            <a:extLst>
              <a:ext uri="{FF2B5EF4-FFF2-40B4-BE49-F238E27FC236}">
                <a16:creationId xmlns:a16="http://schemas.microsoft.com/office/drawing/2014/main" id="{9F842019-A0FD-59E9-3619-4EE7A269E755}"/>
              </a:ext>
            </a:extLst>
          </p:cNvPr>
          <p:cNvSpPr/>
          <p:nvPr/>
        </p:nvSpPr>
        <p:spPr>
          <a:xfrm>
            <a:off x="3228975" y="3418821"/>
            <a:ext cx="2400300" cy="2394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63443CF-DAE5-FFFD-EBC9-9FF16DFD366C}"/>
                  </a:ext>
                </a:extLst>
              </p:cNvPr>
              <p:cNvSpPr txBox="1"/>
              <p:nvPr/>
            </p:nvSpPr>
            <p:spPr>
              <a:xfrm>
                <a:off x="3471057" y="2987934"/>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𝜌</m:t>
                      </m:r>
                      <m:r>
                        <a:rPr lang="en-US" sz="2800" b="0" i="1" dirty="0" smtClean="0">
                          <a:latin typeface="Cambria Math" panose="02040503050406030204" pitchFamily="18" charset="0"/>
                          <a:ea typeface="+mn-lt"/>
                          <a:cs typeface="+mn-lt"/>
                        </a:rPr>
                        <m:t>⟩</m:t>
                      </m:r>
                    </m:oMath>
                  </m:oMathPara>
                </a14:m>
                <a:endParaRPr lang="en-IL" sz="2800" dirty="0"/>
              </a:p>
            </p:txBody>
          </p:sp>
        </mc:Choice>
        <mc:Fallback xmlns="">
          <p:sp>
            <p:nvSpPr>
              <p:cNvPr id="6" name="TextBox 5">
                <a:extLst>
                  <a:ext uri="{FF2B5EF4-FFF2-40B4-BE49-F238E27FC236}">
                    <a16:creationId xmlns:a16="http://schemas.microsoft.com/office/drawing/2014/main" id="{E63443CF-DAE5-FFFD-EBC9-9FF16DFD366C}"/>
                  </a:ext>
                </a:extLst>
              </p:cNvPr>
              <p:cNvSpPr txBox="1">
                <a:spLocks noRot="1" noChangeAspect="1" noMove="1" noResize="1" noEditPoints="1" noAdjustHandles="1" noChangeArrowheads="1" noChangeShapeType="1" noTextEdit="1"/>
              </p:cNvSpPr>
              <p:nvPr/>
            </p:nvSpPr>
            <p:spPr>
              <a:xfrm>
                <a:off x="3471057" y="2987934"/>
                <a:ext cx="1771651" cy="430887"/>
              </a:xfrm>
              <a:prstGeom prst="rect">
                <a:avLst/>
              </a:prstGeom>
              <a:blipFill>
                <a:blip r:embed="rId5"/>
                <a:stretch>
                  <a:fillRect t="-2857" b="-31429"/>
                </a:stretch>
              </a:blipFill>
            </p:spPr>
            <p:txBody>
              <a:bodyPr/>
              <a:lstStyle/>
              <a:p>
                <a:r>
                  <a:rPr lang="en-IL">
                    <a:noFill/>
                  </a:rPr>
                  <a:t> </a:t>
                </a:r>
              </a:p>
            </p:txBody>
          </p:sp>
        </mc:Fallback>
      </mc:AlternateContent>
      <p:sp>
        <p:nvSpPr>
          <p:cNvPr id="7" name="Right Arrow 6">
            <a:extLst>
              <a:ext uri="{FF2B5EF4-FFF2-40B4-BE49-F238E27FC236}">
                <a16:creationId xmlns:a16="http://schemas.microsoft.com/office/drawing/2014/main" id="{E63CFC4F-DF30-A00B-E99D-63D82DCDEBD0}"/>
              </a:ext>
            </a:extLst>
          </p:cNvPr>
          <p:cNvSpPr/>
          <p:nvPr/>
        </p:nvSpPr>
        <p:spPr>
          <a:xfrm rot="2190787">
            <a:off x="6577021" y="4229135"/>
            <a:ext cx="2400300" cy="239428"/>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 name="Right Arrow 7">
            <a:extLst>
              <a:ext uri="{FF2B5EF4-FFF2-40B4-BE49-F238E27FC236}">
                <a16:creationId xmlns:a16="http://schemas.microsoft.com/office/drawing/2014/main" id="{4F3B4629-84FB-EE4E-6D92-2887D35307F5}"/>
              </a:ext>
            </a:extLst>
          </p:cNvPr>
          <p:cNvSpPr/>
          <p:nvPr/>
        </p:nvSpPr>
        <p:spPr>
          <a:xfrm rot="19848982">
            <a:off x="6688213" y="2761412"/>
            <a:ext cx="2400300" cy="239428"/>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pic>
        <p:nvPicPr>
          <p:cNvPr id="9" name="Graphic 8" descr="User">
            <a:extLst>
              <a:ext uri="{FF2B5EF4-FFF2-40B4-BE49-F238E27FC236}">
                <a16:creationId xmlns:a16="http://schemas.microsoft.com/office/drawing/2014/main" id="{AB8B7BFF-F74F-DF0A-639A-4D191198E9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45519" y="1628540"/>
            <a:ext cx="1069822" cy="1291975"/>
          </a:xfrm>
          <a:prstGeom prst="rect">
            <a:avLst/>
          </a:prstGeom>
        </p:spPr>
      </p:pic>
      <p:pic>
        <p:nvPicPr>
          <p:cNvPr id="10" name="Graphic 9" descr="User">
            <a:extLst>
              <a:ext uri="{FF2B5EF4-FFF2-40B4-BE49-F238E27FC236}">
                <a16:creationId xmlns:a16="http://schemas.microsoft.com/office/drawing/2014/main" id="{2DF1D2A7-EF56-7AA2-2198-4919E59F90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51704" y="4331794"/>
            <a:ext cx="1069822" cy="1291975"/>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69026B1-5674-4EFB-91AA-A57E0D4CDA3A}"/>
                  </a:ext>
                </a:extLst>
              </p:cNvPr>
              <p:cNvSpPr txBox="1"/>
              <p:nvPr/>
            </p:nvSpPr>
            <p:spPr>
              <a:xfrm rot="19905806">
                <a:off x="6678600" y="2504174"/>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𝑘</m:t>
                          </m:r>
                          <m:r>
                            <a:rPr lang="en-US" sz="2800" b="0" i="1" smtClean="0">
                              <a:latin typeface="Cambria Math" panose="02040503050406030204" pitchFamily="18" charset="0"/>
                            </a:rPr>
                            <m:t>,</m:t>
                          </m:r>
                          <m:r>
                            <a:rPr lang="en-US" sz="2800" b="0" i="1" smtClean="0">
                              <a:latin typeface="Cambria Math" panose="02040503050406030204" pitchFamily="18" charset="0"/>
                            </a:rPr>
                            <m:t>𝜎</m:t>
                          </m:r>
                        </m:e>
                        <m:sub>
                          <m:r>
                            <a:rPr lang="en-US" sz="2800" b="0" i="1" smtClean="0">
                              <a:latin typeface="Cambria Math" panose="02040503050406030204" pitchFamily="18" charset="0"/>
                            </a:rPr>
                            <m:t>𝐵</m:t>
                          </m:r>
                        </m:sub>
                      </m:sSub>
                    </m:oMath>
                  </m:oMathPara>
                </a14:m>
                <a:endParaRPr lang="en-IL" sz="2800" dirty="0"/>
              </a:p>
            </p:txBody>
          </p:sp>
        </mc:Choice>
        <mc:Fallback xmlns="">
          <p:sp>
            <p:nvSpPr>
              <p:cNvPr id="11" name="TextBox 10">
                <a:extLst>
                  <a:ext uri="{FF2B5EF4-FFF2-40B4-BE49-F238E27FC236}">
                    <a16:creationId xmlns:a16="http://schemas.microsoft.com/office/drawing/2014/main" id="{969026B1-5674-4EFB-91AA-A57E0D4CDA3A}"/>
                  </a:ext>
                </a:extLst>
              </p:cNvPr>
              <p:cNvSpPr txBox="1">
                <a:spLocks noRot="1" noChangeAspect="1" noMove="1" noResize="1" noEditPoints="1" noAdjustHandles="1" noChangeArrowheads="1" noChangeShapeType="1" noTextEdit="1"/>
              </p:cNvSpPr>
              <p:nvPr/>
            </p:nvSpPr>
            <p:spPr>
              <a:xfrm rot="19905806">
                <a:off x="6678600" y="2504174"/>
                <a:ext cx="1771651" cy="430887"/>
              </a:xfrm>
              <a:prstGeom prst="rect">
                <a:avLst/>
              </a:prstGeom>
              <a:blipFill>
                <a:blip r:embed="rId6"/>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95F0563-BBE0-1626-9D60-D44CB3385F52}"/>
                  </a:ext>
                </a:extLst>
              </p:cNvPr>
              <p:cNvSpPr txBox="1"/>
              <p:nvPr/>
            </p:nvSpPr>
            <p:spPr>
              <a:xfrm rot="2180119">
                <a:off x="6859379" y="3727786"/>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𝑘</m:t>
                          </m:r>
                          <m:r>
                            <a:rPr lang="en-US" sz="2800" b="0" i="1" smtClean="0">
                              <a:latin typeface="Cambria Math" panose="02040503050406030204" pitchFamily="18" charset="0"/>
                            </a:rPr>
                            <m:t>,</m:t>
                          </m:r>
                          <m:r>
                            <a:rPr lang="en-US" sz="2800" b="0" i="1" smtClean="0">
                              <a:latin typeface="Cambria Math" panose="02040503050406030204" pitchFamily="18" charset="0"/>
                            </a:rPr>
                            <m:t>𝜎</m:t>
                          </m:r>
                        </m:e>
                        <m:sub>
                          <m:r>
                            <m:rPr>
                              <m:sty m:val="p"/>
                            </m:rPr>
                            <a:rPr lang="en-US" sz="2800" b="0" i="0" smtClean="0">
                              <a:latin typeface="Cambria Math" panose="02040503050406030204" pitchFamily="18" charset="0"/>
                            </a:rPr>
                            <m:t>C</m:t>
                          </m:r>
                        </m:sub>
                      </m:sSub>
                    </m:oMath>
                  </m:oMathPara>
                </a14:m>
                <a:endParaRPr lang="en-IL" sz="2800" dirty="0"/>
              </a:p>
            </p:txBody>
          </p:sp>
        </mc:Choice>
        <mc:Fallback xmlns="">
          <p:sp>
            <p:nvSpPr>
              <p:cNvPr id="12" name="TextBox 11">
                <a:extLst>
                  <a:ext uri="{FF2B5EF4-FFF2-40B4-BE49-F238E27FC236}">
                    <a16:creationId xmlns:a16="http://schemas.microsoft.com/office/drawing/2014/main" id="{495F0563-BBE0-1626-9D60-D44CB3385F52}"/>
                  </a:ext>
                </a:extLst>
              </p:cNvPr>
              <p:cNvSpPr txBox="1">
                <a:spLocks noRot="1" noChangeAspect="1" noMove="1" noResize="1" noEditPoints="1" noAdjustHandles="1" noChangeArrowheads="1" noChangeShapeType="1" noTextEdit="1"/>
              </p:cNvSpPr>
              <p:nvPr/>
            </p:nvSpPr>
            <p:spPr>
              <a:xfrm rot="2180119">
                <a:off x="6859379" y="3727786"/>
                <a:ext cx="1771651" cy="430887"/>
              </a:xfrm>
              <a:prstGeom prst="rect">
                <a:avLst/>
              </a:prstGeom>
              <a:blipFill>
                <a:blip r:embed="rId7"/>
                <a:stretch>
                  <a:fillRect/>
                </a:stretch>
              </a:blipFill>
            </p:spPr>
            <p:txBody>
              <a:bodyPr/>
              <a:lstStyle/>
              <a:p>
                <a:r>
                  <a:rPr lang="en-IL">
                    <a:noFill/>
                  </a:rPr>
                  <a:t> </a:t>
                </a:r>
              </a:p>
            </p:txBody>
          </p:sp>
        </mc:Fallback>
      </mc:AlternateContent>
      <p:sp>
        <p:nvSpPr>
          <p:cNvPr id="13" name="TextBox 12">
            <a:extLst>
              <a:ext uri="{FF2B5EF4-FFF2-40B4-BE49-F238E27FC236}">
                <a16:creationId xmlns:a16="http://schemas.microsoft.com/office/drawing/2014/main" id="{3F70A6BE-1B47-24AA-5E2F-6ACB406EDC37}"/>
              </a:ext>
            </a:extLst>
          </p:cNvPr>
          <p:cNvSpPr txBox="1"/>
          <p:nvPr/>
        </p:nvSpPr>
        <p:spPr>
          <a:xfrm>
            <a:off x="5736897" y="2663316"/>
            <a:ext cx="546098" cy="430887"/>
          </a:xfrm>
          <a:prstGeom prst="rect">
            <a:avLst/>
          </a:prstGeom>
          <a:noFill/>
        </p:spPr>
        <p:txBody>
          <a:bodyPr wrap="square" lIns="0" tIns="0" rIns="0" bIns="0" rtlCol="0">
            <a:spAutoFit/>
          </a:bodyPr>
          <a:lstStyle/>
          <a:p>
            <a:pPr algn="ctr"/>
            <a:r>
              <a:rPr lang="en-IL" sz="2800" dirty="0"/>
              <a:t>A’</a:t>
            </a:r>
          </a:p>
        </p:txBody>
      </p:sp>
      <p:sp>
        <p:nvSpPr>
          <p:cNvPr id="14" name="TextBox 13">
            <a:extLst>
              <a:ext uri="{FF2B5EF4-FFF2-40B4-BE49-F238E27FC236}">
                <a16:creationId xmlns:a16="http://schemas.microsoft.com/office/drawing/2014/main" id="{D8BC35CB-FAD3-3341-053A-58245552C943}"/>
              </a:ext>
            </a:extLst>
          </p:cNvPr>
          <p:cNvSpPr txBox="1"/>
          <p:nvPr/>
        </p:nvSpPr>
        <p:spPr>
          <a:xfrm>
            <a:off x="8761640" y="4091070"/>
            <a:ext cx="1093871" cy="430887"/>
          </a:xfrm>
          <a:prstGeom prst="rect">
            <a:avLst/>
          </a:prstGeom>
          <a:noFill/>
        </p:spPr>
        <p:txBody>
          <a:bodyPr wrap="square" lIns="0" tIns="0" rIns="0" bIns="0" rtlCol="0">
            <a:spAutoFit/>
          </a:bodyPr>
          <a:lstStyle/>
          <a:p>
            <a:pPr algn="ctr"/>
            <a:r>
              <a:rPr lang="en-IL" sz="2800" dirty="0"/>
              <a:t>C’</a:t>
            </a:r>
          </a:p>
        </p:txBody>
      </p:sp>
      <p:sp>
        <p:nvSpPr>
          <p:cNvPr id="15" name="TextBox 14">
            <a:extLst>
              <a:ext uri="{FF2B5EF4-FFF2-40B4-BE49-F238E27FC236}">
                <a16:creationId xmlns:a16="http://schemas.microsoft.com/office/drawing/2014/main" id="{FB45DDCB-7C5F-FB97-F06A-37A468B976E3}"/>
              </a:ext>
            </a:extLst>
          </p:cNvPr>
          <p:cNvSpPr txBox="1"/>
          <p:nvPr/>
        </p:nvSpPr>
        <p:spPr>
          <a:xfrm>
            <a:off x="8761640" y="1424430"/>
            <a:ext cx="1093871" cy="430887"/>
          </a:xfrm>
          <a:prstGeom prst="rect">
            <a:avLst/>
          </a:prstGeom>
          <a:noFill/>
        </p:spPr>
        <p:txBody>
          <a:bodyPr wrap="square" lIns="0" tIns="0" rIns="0" bIns="0" rtlCol="0">
            <a:spAutoFit/>
          </a:bodyPr>
          <a:lstStyle/>
          <a:p>
            <a:pPr algn="ctr"/>
            <a:r>
              <a:rPr lang="en-IL" sz="2800" dirty="0"/>
              <a:t>B’</a:t>
            </a:r>
          </a:p>
        </p:txBody>
      </p:sp>
      <p:cxnSp>
        <p:nvCxnSpPr>
          <p:cNvPr id="16" name="Straight Arrow Connector 15">
            <a:extLst>
              <a:ext uri="{FF2B5EF4-FFF2-40B4-BE49-F238E27FC236}">
                <a16:creationId xmlns:a16="http://schemas.microsoft.com/office/drawing/2014/main" id="{20A78633-1E60-3746-230B-0D13E0D4C049}"/>
              </a:ext>
            </a:extLst>
          </p:cNvPr>
          <p:cNvCxnSpPr/>
          <p:nvPr/>
        </p:nvCxnSpPr>
        <p:spPr>
          <a:xfrm>
            <a:off x="9280430" y="2920515"/>
            <a:ext cx="13371" cy="1022714"/>
          </a:xfrm>
          <a:prstGeom prst="straightConnector1">
            <a:avLst/>
          </a:prstGeom>
          <a:ln w="41275">
            <a:headEnd type="triangle"/>
            <a:tailEnd type="triangle"/>
          </a:ln>
        </p:spPr>
        <p:style>
          <a:lnRef idx="2">
            <a:schemeClr val="accent1"/>
          </a:lnRef>
          <a:fillRef idx="0">
            <a:schemeClr val="accent1"/>
          </a:fillRef>
          <a:effectRef idx="1">
            <a:schemeClr val="accent1"/>
          </a:effectRef>
          <a:fontRef idx="minor">
            <a:schemeClr val="tx1"/>
          </a:fontRef>
        </p:style>
      </p:cxnSp>
      <p:sp>
        <p:nvSpPr>
          <p:cNvPr id="17" name="סימן כפל 14">
            <a:extLst>
              <a:ext uri="{FF2B5EF4-FFF2-40B4-BE49-F238E27FC236}">
                <a16:creationId xmlns:a16="http://schemas.microsoft.com/office/drawing/2014/main" id="{0FE85FC9-901E-272A-5F51-2DD3F89DD3EB}"/>
              </a:ext>
            </a:extLst>
          </p:cNvPr>
          <p:cNvSpPr/>
          <p:nvPr/>
        </p:nvSpPr>
        <p:spPr>
          <a:xfrm>
            <a:off x="8836601" y="2980576"/>
            <a:ext cx="914400" cy="914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Impact" panose="020B0806030902050204"/>
              <a:ea typeface="+mn-ea"/>
              <a:cs typeface="Arial" panose="020B0604020202020204" pitchFamily="34" charset="0"/>
            </a:endParaRPr>
          </a:p>
        </p:txBody>
      </p:sp>
      <p:sp>
        <p:nvSpPr>
          <p:cNvPr id="26" name="Rectangle 25">
            <a:extLst>
              <a:ext uri="{FF2B5EF4-FFF2-40B4-BE49-F238E27FC236}">
                <a16:creationId xmlns:a16="http://schemas.microsoft.com/office/drawing/2014/main" id="{8F379FD6-FCF6-BFDD-0E07-F63BD205ADBD}"/>
              </a:ext>
            </a:extLst>
          </p:cNvPr>
          <p:cNvSpPr/>
          <p:nvPr/>
        </p:nvSpPr>
        <p:spPr>
          <a:xfrm>
            <a:off x="771696" y="2334515"/>
            <a:ext cx="2226686" cy="1780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800" dirty="0"/>
              <a:t>Challenger</a:t>
            </a:r>
            <a:endParaRPr lang="en-IL" dirty="0"/>
          </a:p>
        </p:txBody>
      </p:sp>
      <p:sp>
        <p:nvSpPr>
          <p:cNvPr id="27" name="Right Arrow 26">
            <a:extLst>
              <a:ext uri="{FF2B5EF4-FFF2-40B4-BE49-F238E27FC236}">
                <a16:creationId xmlns:a16="http://schemas.microsoft.com/office/drawing/2014/main" id="{8A871996-8833-B66F-4726-F119223A3853}"/>
              </a:ext>
            </a:extLst>
          </p:cNvPr>
          <p:cNvSpPr/>
          <p:nvPr/>
        </p:nvSpPr>
        <p:spPr>
          <a:xfrm rot="10800000">
            <a:off x="3152984" y="2790832"/>
            <a:ext cx="2400300" cy="2394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solidFill>
                <a:srgbClr val="FF0000"/>
              </a:solidFill>
            </a:endParaRP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6E0EE91E-56B0-2314-F12F-57117B9EB599}"/>
                  </a:ext>
                </a:extLst>
              </p:cNvPr>
              <p:cNvSpPr txBox="1"/>
              <p:nvPr/>
            </p:nvSpPr>
            <p:spPr>
              <a:xfrm>
                <a:off x="3467308" y="2335960"/>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𝑘</m:t>
                      </m:r>
                    </m:oMath>
                  </m:oMathPara>
                </a14:m>
                <a:endParaRPr lang="en-IL" sz="2800" dirty="0">
                  <a:solidFill>
                    <a:srgbClr val="7030A0"/>
                  </a:solidFill>
                </a:endParaRPr>
              </a:p>
            </p:txBody>
          </p:sp>
        </mc:Choice>
        <mc:Fallback xmlns="">
          <p:sp>
            <p:nvSpPr>
              <p:cNvPr id="28" name="TextBox 27">
                <a:extLst>
                  <a:ext uri="{FF2B5EF4-FFF2-40B4-BE49-F238E27FC236}">
                    <a16:creationId xmlns:a16="http://schemas.microsoft.com/office/drawing/2014/main" id="{6E0EE91E-56B0-2314-F12F-57117B9EB599}"/>
                  </a:ext>
                </a:extLst>
              </p:cNvPr>
              <p:cNvSpPr txBox="1">
                <a:spLocks noRot="1" noChangeAspect="1" noMove="1" noResize="1" noEditPoints="1" noAdjustHandles="1" noChangeArrowheads="1" noChangeShapeType="1" noTextEdit="1"/>
              </p:cNvSpPr>
              <p:nvPr/>
            </p:nvSpPr>
            <p:spPr>
              <a:xfrm>
                <a:off x="3467308" y="2335960"/>
                <a:ext cx="1771651" cy="430887"/>
              </a:xfrm>
              <a:prstGeom prst="rect">
                <a:avLst/>
              </a:prstGeom>
              <a:blipFill>
                <a:blip r:embed="rId8"/>
                <a:stretch>
                  <a:fillRect b="-8571"/>
                </a:stretch>
              </a:blipFill>
            </p:spPr>
            <p:txBody>
              <a:bodyPr/>
              <a:lstStyle/>
              <a:p>
                <a:r>
                  <a:rPr lang="en-IL">
                    <a:noFill/>
                  </a:rPr>
                  <a:t> </a:t>
                </a:r>
              </a:p>
            </p:txBody>
          </p:sp>
        </mc:Fallback>
      </mc:AlternateContent>
      <p:grpSp>
        <p:nvGrpSpPr>
          <p:cNvPr id="29" name="Group 28">
            <a:extLst>
              <a:ext uri="{FF2B5EF4-FFF2-40B4-BE49-F238E27FC236}">
                <a16:creationId xmlns:a16="http://schemas.microsoft.com/office/drawing/2014/main" id="{B44608DF-D897-B2F1-38B8-E21CFE5931C8}"/>
              </a:ext>
            </a:extLst>
          </p:cNvPr>
          <p:cNvGrpSpPr/>
          <p:nvPr/>
        </p:nvGrpSpPr>
        <p:grpSpPr>
          <a:xfrm>
            <a:off x="6390256" y="4221681"/>
            <a:ext cx="989303" cy="841294"/>
            <a:chOff x="5509546" y="4038801"/>
            <a:chExt cx="989303" cy="841294"/>
          </a:xfrm>
        </p:grpSpPr>
        <p:sp>
          <p:nvSpPr>
            <p:cNvPr id="3" name="Rectangle 2">
              <a:extLst>
                <a:ext uri="{FF2B5EF4-FFF2-40B4-BE49-F238E27FC236}">
                  <a16:creationId xmlns:a16="http://schemas.microsoft.com/office/drawing/2014/main" id="{F3188926-10E0-3A27-1AD9-8BF727D6299A}"/>
                </a:ext>
              </a:extLst>
            </p:cNvPr>
            <p:cNvSpPr/>
            <p:nvPr/>
          </p:nvSpPr>
          <p:spPr>
            <a:xfrm>
              <a:off x="5522025" y="4038801"/>
              <a:ext cx="976824" cy="841294"/>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50730D13-4A35-F65A-5D52-CBAC9392341C}"/>
                    </a:ext>
                  </a:extLst>
                </p:cNvPr>
                <p:cNvSpPr txBox="1"/>
                <p:nvPr/>
              </p:nvSpPr>
              <p:spPr>
                <a:xfrm>
                  <a:off x="5509546" y="4213078"/>
                  <a:ext cx="974498" cy="523220"/>
                </a:xfrm>
                <a:prstGeom prst="rect">
                  <a:avLst/>
                </a:prstGeom>
                <a:noFill/>
              </p:spPr>
              <p:txBody>
                <a:bodyPr wrap="none" rtlCol="0">
                  <a:spAutoFit/>
                </a:bodyPr>
                <a:lstStyle/>
                <a:p>
                  <a:r>
                    <a:rPr lang="en-IL" sz="2800" dirty="0"/>
                    <a:t> A</a:t>
                  </a:r>
                  <a14:m>
                    <m:oMath xmlns:m="http://schemas.openxmlformats.org/officeDocument/2006/math">
                      <m:r>
                        <a:rPr lang="en-US" sz="2800" b="0" i="0" dirty="0" smtClean="0">
                          <a:latin typeface="Cambria Math" panose="02040503050406030204" pitchFamily="18" charset="0"/>
                        </a:rPr>
                        <m:t>(</m:t>
                      </m:r>
                      <m:r>
                        <a:rPr lang="en-US" sz="2800" b="0" i="1" dirty="0" smtClean="0">
                          <a:latin typeface="Cambria Math" panose="02040503050406030204" pitchFamily="18" charset="0"/>
                        </a:rPr>
                        <m:t>𝜌</m:t>
                      </m:r>
                      <m:r>
                        <a:rPr lang="en-US" sz="2800" b="0" i="0" dirty="0" smtClean="0">
                          <a:latin typeface="Cambria Math" panose="02040503050406030204" pitchFamily="18" charset="0"/>
                        </a:rPr>
                        <m:t>)</m:t>
                      </m:r>
                    </m:oMath>
                  </a14:m>
                  <a:endParaRPr kumimoji="0" lang="en-IL" sz="2800" b="0" i="0" u="sng" strike="noStrike" kern="1200" cap="none" spc="0" normalizeH="0" baseline="0" noProof="0" dirty="0">
                    <a:ln>
                      <a:noFill/>
                    </a:ln>
                    <a:solidFill>
                      <a:prstClr val="white"/>
                    </a:solidFill>
                    <a:effectLst/>
                    <a:uLnTx/>
                    <a:uFillTx/>
                    <a:latin typeface="Aptos" panose="02110004020202020204"/>
                    <a:ea typeface="+mn-ea"/>
                    <a:cs typeface="+mn-cs"/>
                  </a:endParaRPr>
                </a:p>
              </p:txBody>
            </p:sp>
          </mc:Choice>
          <mc:Fallback xmlns="">
            <p:sp>
              <p:nvSpPr>
                <p:cNvPr id="30" name="TextBox 29">
                  <a:extLst>
                    <a:ext uri="{FF2B5EF4-FFF2-40B4-BE49-F238E27FC236}">
                      <a16:creationId xmlns:a16="http://schemas.microsoft.com/office/drawing/2014/main" id="{50730D13-4A35-F65A-5D52-CBAC9392341C}"/>
                    </a:ext>
                  </a:extLst>
                </p:cNvPr>
                <p:cNvSpPr txBox="1">
                  <a:spLocks noRot="1" noChangeAspect="1" noMove="1" noResize="1" noEditPoints="1" noAdjustHandles="1" noChangeArrowheads="1" noChangeShapeType="1" noTextEdit="1"/>
                </p:cNvSpPr>
                <p:nvPr/>
              </p:nvSpPr>
              <p:spPr>
                <a:xfrm>
                  <a:off x="5509546" y="4213078"/>
                  <a:ext cx="974498" cy="523220"/>
                </a:xfrm>
                <a:prstGeom prst="rect">
                  <a:avLst/>
                </a:prstGeom>
                <a:blipFill>
                  <a:blip r:embed="rId9"/>
                  <a:stretch>
                    <a:fillRect l="-6494" t="-14286" r="-7792" b="-30952"/>
                  </a:stretch>
                </a:blipFill>
              </p:spPr>
              <p:txBody>
                <a:bodyPr/>
                <a:lstStyle/>
                <a:p>
                  <a:r>
                    <a:rPr lang="en-IL">
                      <a:noFill/>
                    </a:rPr>
                    <a:t> </a:t>
                  </a:r>
                </a:p>
              </p:txBody>
            </p:sp>
          </mc:Fallback>
        </mc:AlternateContent>
      </p:grpSp>
      <p:sp>
        <p:nvSpPr>
          <p:cNvPr id="39" name="TextBox 38">
            <a:extLst>
              <a:ext uri="{FF2B5EF4-FFF2-40B4-BE49-F238E27FC236}">
                <a16:creationId xmlns:a16="http://schemas.microsoft.com/office/drawing/2014/main" id="{0E43F805-9CF7-0001-E2F5-FF910682BF70}"/>
              </a:ext>
            </a:extLst>
          </p:cNvPr>
          <p:cNvSpPr txBox="1"/>
          <p:nvPr/>
        </p:nvSpPr>
        <p:spPr>
          <a:xfrm>
            <a:off x="9916064" y="2887039"/>
            <a:ext cx="2355874" cy="461665"/>
          </a:xfrm>
          <a:prstGeom prst="rect">
            <a:avLst/>
          </a:prstGeom>
          <a:noFill/>
        </p:spPr>
        <p:txBody>
          <a:bodyPr wrap="square">
            <a:spAutoFit/>
          </a:bodyPr>
          <a:lstStyle/>
          <a:p>
            <a:pPr algn="ctr"/>
            <a:r>
              <a:rPr lang="en-IL" sz="2400" u="sng" dirty="0"/>
              <a:t>0 if B succeeds</a:t>
            </a: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9054AB1F-518D-A89F-9388-86E3856EABE0}"/>
                  </a:ext>
                </a:extLst>
              </p:cNvPr>
              <p:cNvSpPr txBox="1"/>
              <p:nvPr/>
            </p:nvSpPr>
            <p:spPr>
              <a:xfrm>
                <a:off x="4375306" y="4382229"/>
                <a:ext cx="2017796" cy="461665"/>
              </a:xfrm>
              <a:prstGeom prst="rect">
                <a:avLst/>
              </a:prstGeom>
              <a:noFill/>
            </p:spPr>
            <p:txBody>
              <a:bodyPr wrap="none" rtlCol="0">
                <a:spAutoFit/>
              </a:bodyPr>
              <a:lstStyle/>
              <a:p>
                <a:pPr marL="342900" indent="-342900">
                  <a:buFont typeface="Arial" panose="020B0604020202020204" pitchFamily="34" charset="0"/>
                  <a:buChar char="•"/>
                </a:pPr>
                <a:r>
                  <a:rPr kumimoji="0" lang="en-IL" sz="2400" b="0" i="0" strike="noStrike" kern="1200" cap="none" spc="0" normalizeH="0" baseline="0" noProof="0" dirty="0">
                    <a:ln>
                      <a:noFill/>
                    </a:ln>
                    <a:solidFill>
                      <a:schemeClr val="tx1"/>
                    </a:solidFill>
                    <a:effectLst/>
                    <a:uLnTx/>
                    <a:uFillTx/>
                    <a:latin typeface="Aptos" panose="02110004020202020204"/>
                    <a:ea typeface="+mn-ea"/>
                    <a:cs typeface="+mn-cs"/>
                  </a:rPr>
                  <a:t>Gets</a:t>
                </a:r>
                <a:r>
                  <a:rPr kumimoji="0" lang="en-IL" sz="1800" b="0" i="0" strike="noStrike" kern="1200" cap="none" spc="0" normalizeH="0" baseline="0" noProof="0" dirty="0">
                    <a:ln>
                      <a:noFill/>
                    </a:ln>
                    <a:solidFill>
                      <a:schemeClr val="tx1"/>
                    </a:solidFill>
                    <a:effectLst/>
                    <a:uLnTx/>
                    <a:uFillTx/>
                    <a:latin typeface="Aptos" panose="02110004020202020204"/>
                    <a:ea typeface="+mn-ea"/>
                    <a:cs typeface="+mn-cs"/>
                  </a:rPr>
                  <a:t> </a:t>
                </a:r>
                <a14:m>
                  <m:oMath xmlns:m="http://schemas.openxmlformats.org/officeDocument/2006/math">
                    <m:sSub>
                      <m:sSubPr>
                        <m:ctrlPr>
                          <a:rPr lang="en-US" sz="2400" b="0" i="1" dirty="0" smtClean="0">
                            <a:solidFill>
                              <a:schemeClr val="tx1"/>
                            </a:solidFill>
                            <a:latin typeface="Cambria Math" panose="02040503050406030204" pitchFamily="18" charset="0"/>
                          </a:rPr>
                        </m:ctrlPr>
                      </m:sSubPr>
                      <m:e>
                        <m:r>
                          <a:rPr lang="en-US" sz="2400" b="0" i="1" dirty="0" smtClean="0">
                            <a:solidFill>
                              <a:schemeClr val="tx1"/>
                            </a:solidFill>
                            <a:latin typeface="Cambria Math" panose="02040503050406030204" pitchFamily="18" charset="0"/>
                          </a:rPr>
                          <m:t>𝜎</m:t>
                        </m:r>
                      </m:e>
                      <m:sub>
                        <m:r>
                          <a:rPr lang="en-US" sz="2400" b="0" i="1" dirty="0" smtClean="0">
                            <a:solidFill>
                              <a:schemeClr val="tx1"/>
                            </a:solidFill>
                            <a:latin typeface="Cambria Math" panose="02040503050406030204" pitchFamily="18" charset="0"/>
                          </a:rPr>
                          <m:t>𝐵𝐶</m:t>
                        </m:r>
                      </m:sub>
                    </m:sSub>
                    <m:r>
                      <a:rPr lang="en-US" sz="2400" b="0" i="1" dirty="0" smtClean="0">
                        <a:solidFill>
                          <a:schemeClr val="tx1"/>
                        </a:solidFill>
                        <a:latin typeface="Cambria Math" panose="02040503050406030204" pitchFamily="18" charset="0"/>
                      </a:rPr>
                      <m:t>←</m:t>
                    </m:r>
                  </m:oMath>
                </a14:m>
                <a:endParaRPr kumimoji="0" lang="en-IL" sz="1800" b="0" i="0" u="sng" strike="noStrike" kern="1200" cap="none" spc="0" normalizeH="0" baseline="0" noProof="0" dirty="0">
                  <a:ln>
                    <a:noFill/>
                  </a:ln>
                  <a:solidFill>
                    <a:schemeClr val="tx1"/>
                  </a:solidFill>
                  <a:effectLst/>
                  <a:uLnTx/>
                  <a:uFillTx/>
                  <a:latin typeface="Aptos" panose="02110004020202020204"/>
                  <a:ea typeface="+mn-ea"/>
                  <a:cs typeface="+mn-cs"/>
                </a:endParaRPr>
              </a:p>
            </p:txBody>
          </p:sp>
        </mc:Choice>
        <mc:Fallback xmlns="">
          <p:sp>
            <p:nvSpPr>
              <p:cNvPr id="36" name="TextBox 35">
                <a:extLst>
                  <a:ext uri="{FF2B5EF4-FFF2-40B4-BE49-F238E27FC236}">
                    <a16:creationId xmlns:a16="http://schemas.microsoft.com/office/drawing/2014/main" id="{9054AB1F-518D-A89F-9388-86E3856EABE0}"/>
                  </a:ext>
                </a:extLst>
              </p:cNvPr>
              <p:cNvSpPr txBox="1">
                <a:spLocks noRot="1" noChangeAspect="1" noMove="1" noResize="1" noEditPoints="1" noAdjustHandles="1" noChangeArrowheads="1" noChangeShapeType="1" noTextEdit="1"/>
              </p:cNvSpPr>
              <p:nvPr/>
            </p:nvSpPr>
            <p:spPr>
              <a:xfrm>
                <a:off x="4375306" y="4382229"/>
                <a:ext cx="2017796" cy="461665"/>
              </a:xfrm>
              <a:prstGeom prst="rect">
                <a:avLst/>
              </a:prstGeom>
              <a:blipFill>
                <a:blip r:embed="rId10"/>
                <a:stretch>
                  <a:fillRect l="-4375" t="-10811" b="-29730"/>
                </a:stretch>
              </a:blipFill>
            </p:spPr>
            <p:txBody>
              <a:bodyPr/>
              <a:lstStyle/>
              <a:p>
                <a:r>
                  <a:rPr lang="en-IL">
                    <a:noFill/>
                  </a:rPr>
                  <a:t> </a:t>
                </a:r>
              </a:p>
            </p:txBody>
          </p:sp>
        </mc:Fallback>
      </mc:AlternateContent>
      <p:sp>
        <p:nvSpPr>
          <p:cNvPr id="47" name="TextBox 46">
            <a:extLst>
              <a:ext uri="{FF2B5EF4-FFF2-40B4-BE49-F238E27FC236}">
                <a16:creationId xmlns:a16="http://schemas.microsoft.com/office/drawing/2014/main" id="{A7D529AC-F395-38DE-8147-D786AE12F589}"/>
              </a:ext>
            </a:extLst>
          </p:cNvPr>
          <p:cNvSpPr txBox="1"/>
          <p:nvPr/>
        </p:nvSpPr>
        <p:spPr>
          <a:xfrm>
            <a:off x="9924086" y="6103481"/>
            <a:ext cx="2355874" cy="461665"/>
          </a:xfrm>
          <a:prstGeom prst="rect">
            <a:avLst/>
          </a:prstGeom>
          <a:noFill/>
        </p:spPr>
        <p:txBody>
          <a:bodyPr wrap="square">
            <a:spAutoFit/>
          </a:bodyPr>
          <a:lstStyle/>
          <a:p>
            <a:pPr algn="ctr"/>
            <a:r>
              <a:rPr lang="en-IL" sz="2400" u="sng" dirty="0"/>
              <a:t>0 if C succeeds</a:t>
            </a:r>
          </a:p>
        </p:txBody>
      </p: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81058AA2-A912-98B1-CD91-0F7772C658D3}"/>
                  </a:ext>
                </a:extLst>
              </p:cNvPr>
              <p:cNvSpPr txBox="1"/>
              <p:nvPr/>
            </p:nvSpPr>
            <p:spPr>
              <a:xfrm>
                <a:off x="2218649" y="3928919"/>
                <a:ext cx="6236208" cy="461665"/>
              </a:xfrm>
              <a:prstGeom prst="rect">
                <a:avLst/>
              </a:prstGeom>
              <a:noFill/>
            </p:spPr>
            <p:txBody>
              <a:bodyPr wrap="square">
                <a:spAutoFit/>
              </a:bodyPr>
              <a:lstStyle/>
              <a:p>
                <a:pPr marL="342900" indent="-342900" algn="ctr">
                  <a:buFont typeface="Arial" panose="020B0604020202020204" pitchFamily="34" charset="0"/>
                  <a:buChar char="•"/>
                </a:pPr>
                <a:r>
                  <a:rPr lang="en-US" sz="2400" b="0" dirty="0"/>
                  <a:t>Samples </a:t>
                </a:r>
                <a14:m>
                  <m:oMath xmlns:m="http://schemas.openxmlformats.org/officeDocument/2006/math">
                    <m:r>
                      <a:rPr lang="en-US" sz="2400" b="0" i="1" smtClean="0">
                        <a:latin typeface="Cambria Math" panose="02040503050406030204" pitchFamily="18" charset="0"/>
                      </a:rPr>
                      <m:t>𝑘</m:t>
                    </m:r>
                  </m:oMath>
                </a14:m>
                <a:endParaRPr lang="en-IL" sz="2400" dirty="0"/>
              </a:p>
            </p:txBody>
          </p:sp>
        </mc:Choice>
        <mc:Fallback xmlns="">
          <p:sp>
            <p:nvSpPr>
              <p:cNvPr id="53" name="TextBox 52">
                <a:extLst>
                  <a:ext uri="{FF2B5EF4-FFF2-40B4-BE49-F238E27FC236}">
                    <a16:creationId xmlns:a16="http://schemas.microsoft.com/office/drawing/2014/main" id="{81058AA2-A912-98B1-CD91-0F7772C658D3}"/>
                  </a:ext>
                </a:extLst>
              </p:cNvPr>
              <p:cNvSpPr txBox="1">
                <a:spLocks noRot="1" noChangeAspect="1" noMove="1" noResize="1" noEditPoints="1" noAdjustHandles="1" noChangeArrowheads="1" noChangeShapeType="1" noTextEdit="1"/>
              </p:cNvSpPr>
              <p:nvPr/>
            </p:nvSpPr>
            <p:spPr>
              <a:xfrm>
                <a:off x="2218649" y="3928919"/>
                <a:ext cx="6236208" cy="461665"/>
              </a:xfrm>
              <a:prstGeom prst="rect">
                <a:avLst/>
              </a:prstGeom>
              <a:blipFill>
                <a:blip r:embed="rId11"/>
                <a:stretch>
                  <a:fillRect t="-10811" b="-29730"/>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278F55BC-9CF0-41E4-D094-F3FD189F31F3}"/>
                  </a:ext>
                </a:extLst>
              </p:cNvPr>
              <p:cNvSpPr txBox="1"/>
              <p:nvPr/>
            </p:nvSpPr>
            <p:spPr>
              <a:xfrm>
                <a:off x="2665353" y="5047043"/>
                <a:ext cx="6236208" cy="461665"/>
              </a:xfrm>
              <a:prstGeom prst="rect">
                <a:avLst/>
              </a:prstGeom>
              <a:noFill/>
            </p:spPr>
            <p:txBody>
              <a:bodyPr wrap="square">
                <a:spAutoFit/>
              </a:bodyPr>
              <a:lstStyle/>
              <a:p>
                <a:pPr marL="342900" indent="-342900" algn="ctr">
                  <a:buFont typeface="Arial" panose="020B0604020202020204" pitchFamily="34" charset="0"/>
                  <a:buChar char="•"/>
                </a:pPr>
                <a:r>
                  <a:rPr lang="en-IL" sz="2400" dirty="0"/>
                  <a:t>Outputs </a:t>
                </a:r>
                <a14:m>
                  <m:oMath xmlns:m="http://schemas.openxmlformats.org/officeDocument/2006/math">
                    <m:r>
                      <a:rPr lang="en-US" sz="2400" b="0" i="1" dirty="0" smtClean="0">
                        <a:latin typeface="Cambria Math" panose="02040503050406030204" pitchFamily="18" charset="0"/>
                      </a:rPr>
                      <m:t>(</m:t>
                    </m:r>
                    <m:r>
                      <a:rPr lang="en-US" sz="2400" b="0" i="1" dirty="0" smtClean="0">
                        <a:latin typeface="Cambria Math" panose="02040503050406030204" pitchFamily="18" charset="0"/>
                      </a:rPr>
                      <m:t>𝑘</m:t>
                    </m:r>
                    <m:r>
                      <a:rPr lang="en-US" sz="2400" b="0" i="1" dirty="0" smtClean="0">
                        <a:latin typeface="Cambria Math" panose="02040503050406030204" pitchFamily="18" charset="0"/>
                      </a:rPr>
                      <m:t>,</m:t>
                    </m:r>
                    <m:r>
                      <m:rPr>
                        <m:lit/>
                      </m:rPr>
                      <a:rPr lang="en-US" sz="2400" b="0" i="1" dirty="0" smtClean="0">
                        <a:latin typeface="Cambria Math" panose="02040503050406030204" pitchFamily="18" charset="0"/>
                      </a:rPr>
                      <m:t> </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𝜎</m:t>
                        </m:r>
                      </m:e>
                      <m:sub>
                        <m:r>
                          <a:rPr lang="en-US" sz="2400" b="0" i="1" dirty="0" smtClean="0">
                            <a:latin typeface="Cambria Math" panose="02040503050406030204" pitchFamily="18" charset="0"/>
                          </a:rPr>
                          <m:t>𝐵𝐶</m:t>
                        </m:r>
                      </m:sub>
                    </m:sSub>
                    <m:r>
                      <a:rPr lang="en-US" sz="2400" b="0" i="1" dirty="0" smtClean="0">
                        <a:latin typeface="Cambria Math" panose="02040503050406030204" pitchFamily="18" charset="0"/>
                      </a:rPr>
                      <m:t> )</m:t>
                    </m:r>
                  </m:oMath>
                </a14:m>
                <a:r>
                  <a:rPr lang="en-IL" sz="2400" dirty="0"/>
                  <a:t>   </a:t>
                </a:r>
              </a:p>
            </p:txBody>
          </p:sp>
        </mc:Choice>
        <mc:Fallback xmlns="">
          <p:sp>
            <p:nvSpPr>
              <p:cNvPr id="55" name="TextBox 54">
                <a:extLst>
                  <a:ext uri="{FF2B5EF4-FFF2-40B4-BE49-F238E27FC236}">
                    <a16:creationId xmlns:a16="http://schemas.microsoft.com/office/drawing/2014/main" id="{278F55BC-9CF0-41E4-D094-F3FD189F31F3}"/>
                  </a:ext>
                </a:extLst>
              </p:cNvPr>
              <p:cNvSpPr txBox="1">
                <a:spLocks noRot="1" noChangeAspect="1" noMove="1" noResize="1" noEditPoints="1" noAdjustHandles="1" noChangeArrowheads="1" noChangeShapeType="1" noTextEdit="1"/>
              </p:cNvSpPr>
              <p:nvPr/>
            </p:nvSpPr>
            <p:spPr>
              <a:xfrm>
                <a:off x="2665353" y="5047043"/>
                <a:ext cx="6236208" cy="461665"/>
              </a:xfrm>
              <a:prstGeom prst="rect">
                <a:avLst/>
              </a:prstGeom>
              <a:blipFill>
                <a:blip r:embed="rId12"/>
                <a:stretch>
                  <a:fillRect t="-10811" b="-29730"/>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D470AB3-D553-77E2-F65B-F053611928BC}"/>
                  </a:ext>
                </a:extLst>
              </p:cNvPr>
              <p:cNvSpPr txBox="1"/>
              <p:nvPr/>
            </p:nvSpPr>
            <p:spPr>
              <a:xfrm>
                <a:off x="0" y="4234671"/>
                <a:ext cx="3720764" cy="19455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𝑥</m:t>
                          </m:r>
                        </m:e>
                        <m:sub>
                          <m:r>
                            <a:rPr lang="en-US" sz="2400" b="0" i="1" smtClean="0">
                              <a:solidFill>
                                <a:srgbClr val="7030A0"/>
                              </a:solidFill>
                              <a:latin typeface="Cambria Math" panose="02040503050406030204" pitchFamily="18" charset="0"/>
                            </a:rPr>
                            <m:t>𝐵</m:t>
                          </m:r>
                        </m:sub>
                      </m:sSub>
                      <m:r>
                        <a:rPr lang="en-US" sz="2400" b="0" i="1" smtClean="0">
                          <a:solidFill>
                            <a:srgbClr val="7030A0"/>
                          </a:solidFill>
                          <a:latin typeface="Cambria Math" panose="02040503050406030204" pitchFamily="18" charset="0"/>
                        </a:rPr>
                        <m:t>, </m:t>
                      </m:r>
                      <m:sSub>
                        <m:sSubPr>
                          <m:ctrlPr>
                            <a:rPr lang="en-US" sz="2400" b="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𝑥</m:t>
                          </m:r>
                        </m:e>
                        <m:sub>
                          <m:r>
                            <a:rPr lang="en-US" sz="2400" b="0" i="1" smtClean="0">
                              <a:solidFill>
                                <a:srgbClr val="7030A0"/>
                              </a:solidFill>
                              <a:latin typeface="Cambria Math" panose="02040503050406030204" pitchFamily="18" charset="0"/>
                            </a:rPr>
                            <m:t>𝐶</m:t>
                          </m:r>
                        </m:sub>
                      </m:sSub>
                      <m:r>
                        <a:rPr lang="en-US" sz="2400" b="0" i="1" smtClean="0">
                          <a:solidFill>
                            <a:srgbClr val="7030A0"/>
                          </a:solidFill>
                          <a:latin typeface="Cambria Math" panose="02040503050406030204" pitchFamily="18" charset="0"/>
                        </a:rPr>
                        <m:t>←</m:t>
                      </m:r>
                      <m:sSup>
                        <m:sSupPr>
                          <m:ctrlPr>
                            <a:rPr lang="en-US" sz="2400" b="0" i="1" smtClean="0">
                              <a:solidFill>
                                <a:srgbClr val="7030A0"/>
                              </a:solidFill>
                              <a:latin typeface="Cambria Math" panose="02040503050406030204" pitchFamily="18" charset="0"/>
                            </a:rPr>
                          </m:ctrlPr>
                        </m:sSupPr>
                        <m:e>
                          <m:d>
                            <m:dPr>
                              <m:begChr m:val="{"/>
                              <m:endChr m:val="}"/>
                              <m:ctrlPr>
                                <a:rPr lang="en-US" sz="2400" b="0" i="1" smtClean="0">
                                  <a:solidFill>
                                    <a:srgbClr val="7030A0"/>
                                  </a:solidFill>
                                  <a:latin typeface="Cambria Math" panose="02040503050406030204" pitchFamily="18" charset="0"/>
                                </a:rPr>
                              </m:ctrlPr>
                            </m:dPr>
                            <m:e>
                              <m:r>
                                <a:rPr lang="en-US" sz="2400" b="0" i="1" smtClean="0">
                                  <a:solidFill>
                                    <a:srgbClr val="7030A0"/>
                                  </a:solidFill>
                                  <a:latin typeface="Cambria Math" panose="02040503050406030204" pitchFamily="18" charset="0"/>
                                </a:rPr>
                                <m:t>0,1</m:t>
                              </m:r>
                            </m:e>
                          </m:d>
                        </m:e>
                        <m:sup>
                          <m:r>
                            <a:rPr lang="en-US" sz="2400" b="0" i="1" smtClean="0">
                              <a:solidFill>
                                <a:srgbClr val="7030A0"/>
                              </a:solidFill>
                              <a:latin typeface="Cambria Math" panose="02040503050406030204" pitchFamily="18" charset="0"/>
                            </a:rPr>
                            <m:t>𝑙</m:t>
                          </m:r>
                        </m:sup>
                      </m:sSup>
                    </m:oMath>
                  </m:oMathPara>
                </a14:m>
                <a:endParaRPr lang="en-US" sz="2400" b="0" i="1" dirty="0">
                  <a:solidFill>
                    <a:srgbClr val="7030A0"/>
                  </a:solidFill>
                  <a:latin typeface="Cambria Math" panose="02040503050406030204" pitchFamily="18" charset="0"/>
                </a:endParaRPr>
              </a:p>
              <a:p>
                <a:endParaRPr lang="en-US" sz="2400" b="0" i="0" dirty="0">
                  <a:solidFill>
                    <a:srgbClr val="7030A0"/>
                  </a:solidFill>
                  <a:latin typeface="+mj-lt"/>
                </a:endParaRPr>
              </a:p>
              <a:p>
                <a:pPr/>
                <a14:m>
                  <m:oMathPara xmlns:m="http://schemas.openxmlformats.org/officeDocument/2006/math">
                    <m:oMathParaPr>
                      <m:jc m:val="centerGroup"/>
                    </m:oMathParaPr>
                    <m:oMath xmlns:m="http://schemas.openxmlformats.org/officeDocument/2006/math">
                      <m:r>
                        <a:rPr lang="en-US" sz="2400" b="0" i="1" smtClean="0">
                          <a:solidFill>
                            <a:srgbClr val="7030A0"/>
                          </a:solidFill>
                          <a:latin typeface="Cambria Math" panose="02040503050406030204" pitchFamily="18" charset="0"/>
                        </a:rPr>
                        <m:t>|</m:t>
                      </m:r>
                      <m:r>
                        <a:rPr lang="en-US" sz="2400" b="0" i="1" smtClean="0">
                          <a:solidFill>
                            <a:srgbClr val="7030A0"/>
                          </a:solidFill>
                          <a:latin typeface="Cambria Math" panose="02040503050406030204" pitchFamily="18" charset="0"/>
                        </a:rPr>
                        <m:t>𝜌</m:t>
                      </m:r>
                      <m:r>
                        <a:rPr lang="en-US" sz="2400" b="0" i="1" smtClean="0">
                          <a:solidFill>
                            <a:srgbClr val="7030A0"/>
                          </a:solidFill>
                          <a:latin typeface="Cambria Math" panose="02040503050406030204" pitchFamily="18" charset="0"/>
                        </a:rPr>
                        <m:t>⟩ ←</m:t>
                      </m:r>
                      <m:r>
                        <a:rPr lang="en-US" sz="2400" b="0" i="1" smtClean="0">
                          <a:solidFill>
                            <a:srgbClr val="7030A0"/>
                          </a:solidFill>
                          <a:latin typeface="Cambria Math" panose="02040503050406030204" pitchFamily="18" charset="0"/>
                        </a:rPr>
                        <m:t>𝑂𝑏𝑓</m:t>
                      </m:r>
                      <m:d>
                        <m:dPr>
                          <m:ctrlPr>
                            <a:rPr lang="en-US" sz="2400" b="0" i="1" smtClean="0">
                              <a:solidFill>
                                <a:srgbClr val="7030A0"/>
                              </a:solidFill>
                              <a:latin typeface="Cambria Math" panose="02040503050406030204" pitchFamily="18" charset="0"/>
                            </a:rPr>
                          </m:ctrlPr>
                        </m:dPr>
                        <m:e>
                          <m:sSub>
                            <m:sSubPr>
                              <m:ctrlPr>
                                <a:rPr lang="en-US" sz="2400" b="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𝐶</m:t>
                              </m:r>
                            </m:e>
                            <m:sub>
                              <m:r>
                                <a:rPr lang="en-US" sz="2400" b="0" i="1" smtClean="0">
                                  <a:solidFill>
                                    <a:srgbClr val="7030A0"/>
                                  </a:solidFill>
                                  <a:latin typeface="Cambria Math" panose="02040503050406030204" pitchFamily="18" charset="0"/>
                                </a:rPr>
                                <m:t>𝑘</m:t>
                              </m:r>
                            </m:sub>
                          </m:sSub>
                        </m:e>
                      </m:d>
                    </m:oMath>
                  </m:oMathPara>
                </a14:m>
                <a:endParaRPr lang="en-US" sz="2400" b="0" dirty="0">
                  <a:solidFill>
                    <a:srgbClr val="7030A0"/>
                  </a:solidFill>
                </a:endParaRPr>
              </a:p>
              <a:p>
                <a:r>
                  <a:rPr lang="en-US" sz="2400" dirty="0">
                    <a:solidFill>
                      <a:srgbClr val="7030A0"/>
                    </a:solidFill>
                  </a:rPr>
                  <a:t> </a:t>
                </a:r>
                <a14:m>
                  <m:oMath xmlns:m="http://schemas.openxmlformats.org/officeDocument/2006/math">
                    <m:r>
                      <a:rPr lang="en-US" sz="2400" b="0" i="1" smtClean="0">
                        <a:solidFill>
                          <a:srgbClr val="7030A0"/>
                        </a:solidFill>
                        <a:latin typeface="Cambria Math" panose="02040503050406030204" pitchFamily="18" charset="0"/>
                      </a:rPr>
                      <m:t> </m:t>
                    </m:r>
                  </m:oMath>
                </a14:m>
                <a:endParaRPr lang="en-IL" sz="2400" dirty="0">
                  <a:solidFill>
                    <a:srgbClr val="7030A0"/>
                  </a:solidFill>
                </a:endParaRPr>
              </a:p>
              <a:p>
                <a:endParaRPr lang="en-IL" sz="2400" dirty="0">
                  <a:solidFill>
                    <a:srgbClr val="7030A0"/>
                  </a:solidFill>
                </a:endParaRPr>
              </a:p>
            </p:txBody>
          </p:sp>
        </mc:Choice>
        <mc:Fallback xmlns="">
          <p:sp>
            <p:nvSpPr>
              <p:cNvPr id="18" name="TextBox 17">
                <a:extLst>
                  <a:ext uri="{FF2B5EF4-FFF2-40B4-BE49-F238E27FC236}">
                    <a16:creationId xmlns:a16="http://schemas.microsoft.com/office/drawing/2014/main" id="{7D470AB3-D553-77E2-F65B-F053611928BC}"/>
                  </a:ext>
                </a:extLst>
              </p:cNvPr>
              <p:cNvSpPr txBox="1">
                <a:spLocks noRot="1" noChangeAspect="1" noMove="1" noResize="1" noEditPoints="1" noAdjustHandles="1" noChangeArrowheads="1" noChangeShapeType="1" noTextEdit="1"/>
              </p:cNvSpPr>
              <p:nvPr/>
            </p:nvSpPr>
            <p:spPr>
              <a:xfrm>
                <a:off x="0" y="4234671"/>
                <a:ext cx="3720764" cy="1945533"/>
              </a:xfrm>
              <a:prstGeom prst="rect">
                <a:avLst/>
              </a:prstGeom>
              <a:blipFill>
                <a:blip r:embed="rId13"/>
                <a:stretch>
                  <a:fillRect/>
                </a:stretch>
              </a:blipFill>
            </p:spPr>
            <p:txBody>
              <a:bodyPr/>
              <a:lstStyle/>
              <a:p>
                <a:r>
                  <a:rPr lang="en-IL">
                    <a:noFill/>
                  </a:rPr>
                  <a:t> </a:t>
                </a:r>
              </a:p>
            </p:txBody>
          </p:sp>
        </mc:Fallback>
      </mc:AlternateContent>
      <p:sp>
        <p:nvSpPr>
          <p:cNvPr id="19" name="Rectangle 18">
            <a:extLst>
              <a:ext uri="{FF2B5EF4-FFF2-40B4-BE49-F238E27FC236}">
                <a16:creationId xmlns:a16="http://schemas.microsoft.com/office/drawing/2014/main" id="{89A84ED4-80C8-8594-C025-FF2D68D72F0E}"/>
              </a:ext>
            </a:extLst>
          </p:cNvPr>
          <p:cNvSpPr/>
          <p:nvPr/>
        </p:nvSpPr>
        <p:spPr>
          <a:xfrm>
            <a:off x="1325470" y="1275050"/>
            <a:ext cx="1069823" cy="83260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ln w="0"/>
                <a:solidFill>
                  <a:schemeClr val="tx1"/>
                </a:solidFill>
                <a:effectLst>
                  <a:outerShdw blurRad="38100" dist="19050" dir="2700000" algn="tl" rotWithShape="0">
                    <a:schemeClr val="dk1">
                      <a:alpha val="40000"/>
                    </a:schemeClr>
                  </a:outerShdw>
                </a:effectLst>
              </a:rPr>
              <a:t>b</a:t>
            </a:r>
            <a:r>
              <a:rPr lang="en-IL" sz="3200" dirty="0">
                <a:ln w="0"/>
                <a:solidFill>
                  <a:schemeClr val="tx1"/>
                </a:solidFill>
                <a:effectLst>
                  <a:outerShdw blurRad="38100" dist="19050" dir="2700000" algn="tl" rotWithShape="0">
                    <a:schemeClr val="dk1">
                      <a:alpha val="40000"/>
                    </a:schemeClr>
                  </a:outerShdw>
                </a:effectLst>
              </a:rPr>
              <a:t>=0</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63B440D-B77B-F5F5-DCA8-7C5033361B82}"/>
                  </a:ext>
                </a:extLst>
              </p:cNvPr>
              <p:cNvSpPr txBox="1"/>
              <p:nvPr/>
            </p:nvSpPr>
            <p:spPr>
              <a:xfrm>
                <a:off x="2810046" y="5531585"/>
                <a:ext cx="6035000" cy="38555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solidFill>
                                <a:srgbClr val="FF0000"/>
                              </a:solidFill>
                              <a:latin typeface="Cambria Math" panose="02040503050406030204" pitchFamily="18" charset="0"/>
                            </a:rPr>
                          </m:ctrlPr>
                        </m:funcPr>
                        <m:fName>
                          <m:r>
                            <m:rPr>
                              <m:sty m:val="p"/>
                            </m:rPr>
                            <a:rPr lang="en-US" sz="2400" b="0" i="0" smtClean="0">
                              <a:solidFill>
                                <a:srgbClr val="FF0000"/>
                              </a:solidFill>
                              <a:latin typeface="Cambria Math" panose="02040503050406030204" pitchFamily="18" charset="0"/>
                            </a:rPr>
                            <m:t>Pr</m:t>
                          </m:r>
                        </m:fName>
                        <m:e>
                          <m:d>
                            <m:dPr>
                              <m:begChr m:val="["/>
                              <m:endChr m:val="]"/>
                              <m:ctrlPr>
                                <a:rPr lang="en-US" sz="2400" b="0" i="1" smtClean="0">
                                  <a:solidFill>
                                    <a:srgbClr val="FF0000"/>
                                  </a:solidFill>
                                  <a:latin typeface="Cambria Math" panose="02040503050406030204" pitchFamily="18" charset="0"/>
                                </a:rPr>
                              </m:ctrlPr>
                            </m:dPr>
                            <m:e>
                              <m:sSub>
                                <m:sSubPr>
                                  <m:ctrlPr>
                                    <a:rPr lang="en-US" sz="2400" b="0" i="1" smtClean="0">
                                      <a:solidFill>
                                        <a:srgbClr val="FF0000"/>
                                      </a:solidFill>
                                      <a:latin typeface="Cambria Math" panose="02040503050406030204" pitchFamily="18" charset="0"/>
                                    </a:rPr>
                                  </m:ctrlPr>
                                </m:sSubPr>
                                <m:e>
                                  <m:r>
                                    <m:rPr>
                                      <m:sty m:val="p"/>
                                    </m:rPr>
                                    <a:rPr lang="en-US" sz="2400" b="0" i="0" smtClean="0">
                                      <a:solidFill>
                                        <a:srgbClr val="FF0000"/>
                                      </a:solidFill>
                                      <a:latin typeface="Cambria Math" panose="02040503050406030204" pitchFamily="18" charset="0"/>
                                    </a:rPr>
                                    <m:t>b</m:t>
                                  </m:r>
                                </m:e>
                                <m:sub>
                                  <m:r>
                                    <m:rPr>
                                      <m:sty m:val="p"/>
                                    </m:rPr>
                                    <a:rPr lang="en-US" sz="2400" b="0" i="0" smtClean="0">
                                      <a:solidFill>
                                        <a:srgbClr val="FF0000"/>
                                      </a:solidFill>
                                      <a:latin typeface="Cambria Math" panose="02040503050406030204" pitchFamily="18" charset="0"/>
                                    </a:rPr>
                                    <m:t>B</m:t>
                                  </m:r>
                                  <m:r>
                                    <a:rPr lang="en-US" sz="2400" b="0" i="0" smtClean="0">
                                      <a:solidFill>
                                        <a:srgbClr val="FF0000"/>
                                      </a:solidFill>
                                      <a:latin typeface="Cambria Math" panose="02040503050406030204" pitchFamily="18" charset="0"/>
                                    </a:rPr>
                                    <m:t>′</m:t>
                                  </m:r>
                                </m:sub>
                              </m:sSub>
                              <m:r>
                                <a:rPr lang="en-US" sz="2400" b="0" i="0" smtClean="0">
                                  <a:solidFill>
                                    <a:srgbClr val="FF0000"/>
                                  </a:solidFill>
                                  <a:latin typeface="Cambria Math" panose="02040503050406030204" pitchFamily="18" charset="0"/>
                                </a:rPr>
                                <m:t>=</m:t>
                              </m:r>
                              <m:sSub>
                                <m:sSubPr>
                                  <m:ctrlPr>
                                    <a:rPr lang="en-US" sz="2400" b="0" i="1" smtClean="0">
                                      <a:solidFill>
                                        <a:srgbClr val="FF0000"/>
                                      </a:solidFill>
                                      <a:latin typeface="Cambria Math" panose="02040503050406030204" pitchFamily="18" charset="0"/>
                                    </a:rPr>
                                  </m:ctrlPr>
                                </m:sSubPr>
                                <m:e>
                                  <m:r>
                                    <m:rPr>
                                      <m:sty m:val="p"/>
                                    </m:rPr>
                                    <a:rPr lang="en-US" sz="2400" b="0" i="0" smtClean="0">
                                      <a:solidFill>
                                        <a:srgbClr val="FF0000"/>
                                      </a:solidFill>
                                      <a:latin typeface="Cambria Math" panose="02040503050406030204" pitchFamily="18" charset="0"/>
                                    </a:rPr>
                                    <m:t>b</m:t>
                                  </m:r>
                                </m:e>
                                <m:sub>
                                  <m:r>
                                    <m:rPr>
                                      <m:sty m:val="p"/>
                                    </m:rPr>
                                    <a:rPr lang="en-US" sz="2400" b="0" i="0" smtClean="0">
                                      <a:solidFill>
                                        <a:srgbClr val="FF0000"/>
                                      </a:solidFill>
                                      <a:latin typeface="Cambria Math" panose="02040503050406030204" pitchFamily="18" charset="0"/>
                                    </a:rPr>
                                    <m:t>C</m:t>
                                  </m:r>
                                  <m:r>
                                    <a:rPr lang="en-US" sz="2400" b="0" i="0" smtClean="0">
                                      <a:solidFill>
                                        <a:srgbClr val="FF0000"/>
                                      </a:solidFill>
                                      <a:latin typeface="Cambria Math" panose="02040503050406030204" pitchFamily="18" charset="0"/>
                                    </a:rPr>
                                    <m:t>′</m:t>
                                  </m:r>
                                </m:sub>
                              </m:sSub>
                              <m:r>
                                <a:rPr lang="en-US" sz="2400" b="0" i="0" smtClean="0">
                                  <a:solidFill>
                                    <a:srgbClr val="FF0000"/>
                                  </a:solidFill>
                                  <a:latin typeface="Cambria Math" panose="02040503050406030204" pitchFamily="18" charset="0"/>
                                </a:rPr>
                                <m:t>=0|</m:t>
                              </m:r>
                              <m:r>
                                <m:rPr>
                                  <m:sty m:val="p"/>
                                </m:rPr>
                                <a:rPr lang="en-US" sz="2400" b="0" i="0" smtClean="0">
                                  <a:solidFill>
                                    <a:srgbClr val="FF0000"/>
                                  </a:solidFill>
                                  <a:latin typeface="Cambria Math" panose="02040503050406030204" pitchFamily="18" charset="0"/>
                                </a:rPr>
                                <m:t>b</m:t>
                              </m:r>
                              <m:r>
                                <a:rPr lang="en-US" sz="2400" b="0" i="0" smtClean="0">
                                  <a:solidFill>
                                    <a:srgbClr val="FF0000"/>
                                  </a:solidFill>
                                  <a:latin typeface="Cambria Math" panose="02040503050406030204" pitchFamily="18" charset="0"/>
                                </a:rPr>
                                <m:t>=0</m:t>
                              </m:r>
                            </m:e>
                          </m:d>
                        </m:e>
                      </m:func>
                      <m:sSub>
                        <m:sSubPr>
                          <m:ctrlPr>
                            <a:rPr lang="en-US" sz="2400" b="0" i="1" smtClean="0">
                              <a:solidFill>
                                <a:srgbClr val="FF0000"/>
                              </a:solidFill>
                              <a:latin typeface="Cambria Math" panose="02040503050406030204" pitchFamily="18" charset="0"/>
                            </a:rPr>
                          </m:ctrlPr>
                        </m:sSubPr>
                        <m:e>
                          <m:r>
                            <a:rPr lang="en-US" sz="2400" b="0" i="0" smtClean="0">
                              <a:solidFill>
                                <a:srgbClr val="FF0000"/>
                              </a:solidFill>
                              <a:latin typeface="Cambria Math" panose="02040503050406030204" pitchFamily="18" charset="0"/>
                            </a:rPr>
                            <m:t>=</m:t>
                          </m:r>
                        </m:e>
                        <m:sub>
                          <m:r>
                            <a:rPr lang="en-US" sz="2400" b="0" i="0" smtClean="0">
                              <a:solidFill>
                                <a:srgbClr val="FF0000"/>
                              </a:solidFill>
                              <a:latin typeface="Cambria Math" panose="02040503050406030204" pitchFamily="18" charset="0"/>
                            </a:rPr>
                            <m:t> </m:t>
                          </m:r>
                        </m:sub>
                      </m:sSub>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𝑝</m:t>
                          </m:r>
                        </m:e>
                        <m:sub>
                          <m:r>
                            <a:rPr lang="en-US" sz="2400" b="0" i="1" smtClean="0">
                              <a:solidFill>
                                <a:srgbClr val="FF0000"/>
                              </a:solidFill>
                              <a:latin typeface="Cambria Math" panose="02040503050406030204" pitchFamily="18" charset="0"/>
                            </a:rPr>
                            <m:t>𝐴</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𝐵</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𝐶</m:t>
                          </m:r>
                        </m:sub>
                      </m:sSub>
                      <m:r>
                        <a:rPr lang="en-US" sz="2400" b="0" i="1" smtClean="0">
                          <a:solidFill>
                            <a:srgbClr val="FF0000"/>
                          </a:solidFill>
                          <a:latin typeface="Cambria Math" panose="02040503050406030204" pitchFamily="18" charset="0"/>
                        </a:rPr>
                        <m:t>.</m:t>
                      </m:r>
                    </m:oMath>
                  </m:oMathPara>
                </a14:m>
                <a:endParaRPr lang="en-IL" sz="2400" dirty="0">
                  <a:solidFill>
                    <a:srgbClr val="FF0000"/>
                  </a:solidFill>
                </a:endParaRPr>
              </a:p>
            </p:txBody>
          </p:sp>
        </mc:Choice>
        <mc:Fallback xmlns="">
          <p:sp>
            <p:nvSpPr>
              <p:cNvPr id="20" name="TextBox 19">
                <a:extLst>
                  <a:ext uri="{FF2B5EF4-FFF2-40B4-BE49-F238E27FC236}">
                    <a16:creationId xmlns:a16="http://schemas.microsoft.com/office/drawing/2014/main" id="{A63B440D-B77B-F5F5-DCA8-7C5033361B82}"/>
                  </a:ext>
                </a:extLst>
              </p:cNvPr>
              <p:cNvSpPr txBox="1">
                <a:spLocks noRot="1" noChangeAspect="1" noMove="1" noResize="1" noEditPoints="1" noAdjustHandles="1" noChangeArrowheads="1" noChangeShapeType="1" noTextEdit="1"/>
              </p:cNvSpPr>
              <p:nvPr/>
            </p:nvSpPr>
            <p:spPr>
              <a:xfrm>
                <a:off x="2810046" y="5531585"/>
                <a:ext cx="6035000" cy="385555"/>
              </a:xfrm>
              <a:prstGeom prst="rect">
                <a:avLst/>
              </a:prstGeom>
              <a:blipFill>
                <a:blip r:embed="rId14"/>
                <a:stretch>
                  <a:fillRect b="-31250"/>
                </a:stretch>
              </a:blipFill>
            </p:spPr>
            <p:txBody>
              <a:bodyPr/>
              <a:lstStyle/>
              <a:p>
                <a:r>
                  <a:rPr lang="en-IL">
                    <a:noFill/>
                  </a:rPr>
                  <a:t> </a:t>
                </a:r>
              </a:p>
            </p:txBody>
          </p:sp>
        </mc:Fallback>
      </mc:AlternateContent>
      <p:cxnSp>
        <p:nvCxnSpPr>
          <p:cNvPr id="21" name="Straight Arrow Connector 20">
            <a:extLst>
              <a:ext uri="{FF2B5EF4-FFF2-40B4-BE49-F238E27FC236}">
                <a16:creationId xmlns:a16="http://schemas.microsoft.com/office/drawing/2014/main" id="{1BE83F0D-9C2C-2FD1-2A7E-228B1A640958}"/>
              </a:ext>
            </a:extLst>
          </p:cNvPr>
          <p:cNvCxnSpPr/>
          <p:nvPr/>
        </p:nvCxnSpPr>
        <p:spPr>
          <a:xfrm>
            <a:off x="9815341" y="2274527"/>
            <a:ext cx="957434" cy="0"/>
          </a:xfrm>
          <a:prstGeom prst="straightConnector1">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455A4448-F082-C638-DFC7-C00EB0B81E78}"/>
              </a:ext>
            </a:extLst>
          </p:cNvPr>
          <p:cNvCxnSpPr/>
          <p:nvPr/>
        </p:nvCxnSpPr>
        <p:spPr>
          <a:xfrm>
            <a:off x="9839152" y="2663316"/>
            <a:ext cx="947911"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71C1D91-0B3C-C2C7-5CED-204AEA3CC8A6}"/>
                  </a:ext>
                </a:extLst>
              </p:cNvPr>
              <p:cNvSpPr txBox="1"/>
              <p:nvPr/>
            </p:nvSpPr>
            <p:spPr>
              <a:xfrm>
                <a:off x="10785430" y="2315011"/>
                <a:ext cx="1052512" cy="58477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tx1"/>
                              </a:solidFill>
                              <a:latin typeface="Cambria Math" panose="02040503050406030204" pitchFamily="18" charset="0"/>
                            </a:rPr>
                          </m:ctrlPr>
                        </m:sSubPr>
                        <m:e>
                          <m:r>
                            <m:rPr>
                              <m:sty m:val="p"/>
                            </m:rPr>
                            <a:rPr lang="en-US" sz="3200" b="0" i="0" dirty="0" smtClean="0">
                              <a:solidFill>
                                <a:schemeClr val="tx1"/>
                              </a:solidFill>
                              <a:latin typeface="Cambria Math" panose="02040503050406030204" pitchFamily="18" charset="0"/>
                            </a:rPr>
                            <m:t>b</m:t>
                          </m:r>
                        </m:e>
                        <m:sub>
                          <m:r>
                            <m:rPr>
                              <m:sty m:val="p"/>
                            </m:rPr>
                            <a:rPr lang="en-US" sz="3200" b="0" i="0" dirty="0" smtClean="0">
                              <a:solidFill>
                                <a:schemeClr val="tx1"/>
                              </a:solidFill>
                              <a:latin typeface="Cambria Math" panose="02040503050406030204" pitchFamily="18" charset="0"/>
                            </a:rPr>
                            <m:t>B</m:t>
                          </m:r>
                          <m:r>
                            <a:rPr lang="en-US" sz="3200" b="0" i="0" dirty="0" smtClean="0">
                              <a:solidFill>
                                <a:schemeClr val="tx1"/>
                              </a:solidFill>
                              <a:latin typeface="Cambria Math" panose="02040503050406030204" pitchFamily="18" charset="0"/>
                            </a:rPr>
                            <m:t>′</m:t>
                          </m:r>
                        </m:sub>
                      </m:sSub>
                    </m:oMath>
                  </m:oMathPara>
                </a14:m>
                <a:endParaRPr lang="en-IL" dirty="0">
                  <a:solidFill>
                    <a:schemeClr val="tx1"/>
                  </a:solidFill>
                </a:endParaRPr>
              </a:p>
            </p:txBody>
          </p:sp>
        </mc:Choice>
        <mc:Fallback xmlns="">
          <p:sp>
            <p:nvSpPr>
              <p:cNvPr id="25" name="TextBox 24">
                <a:extLst>
                  <a:ext uri="{FF2B5EF4-FFF2-40B4-BE49-F238E27FC236}">
                    <a16:creationId xmlns:a16="http://schemas.microsoft.com/office/drawing/2014/main" id="{371C1D91-0B3C-C2C7-5CED-204AEA3CC8A6}"/>
                  </a:ext>
                </a:extLst>
              </p:cNvPr>
              <p:cNvSpPr txBox="1">
                <a:spLocks noRot="1" noChangeAspect="1" noMove="1" noResize="1" noEditPoints="1" noAdjustHandles="1" noChangeArrowheads="1" noChangeShapeType="1" noTextEdit="1"/>
              </p:cNvSpPr>
              <p:nvPr/>
            </p:nvSpPr>
            <p:spPr>
              <a:xfrm>
                <a:off x="10785430" y="2315011"/>
                <a:ext cx="1052512" cy="584775"/>
              </a:xfrm>
              <a:prstGeom prst="rect">
                <a:avLst/>
              </a:prstGeom>
              <a:blipFill>
                <a:blip r:embed="rId15"/>
                <a:stretch>
                  <a:fillRect b="-2128"/>
                </a:stretch>
              </a:blipFill>
            </p:spPr>
            <p:txBody>
              <a:bodyPr/>
              <a:lstStyle/>
              <a:p>
                <a:r>
                  <a:rPr lang="en-IL">
                    <a:noFill/>
                  </a:rPr>
                  <a:t> </a:t>
                </a:r>
              </a:p>
            </p:txBody>
          </p:sp>
        </mc:Fallback>
      </mc:AlternateContent>
      <p:sp>
        <p:nvSpPr>
          <p:cNvPr id="33" name="Rectangle 32">
            <a:extLst>
              <a:ext uri="{FF2B5EF4-FFF2-40B4-BE49-F238E27FC236}">
                <a16:creationId xmlns:a16="http://schemas.microsoft.com/office/drawing/2014/main" id="{8EA051A4-C609-C0A3-8CC4-219DDB5B5BB0}"/>
              </a:ext>
            </a:extLst>
          </p:cNvPr>
          <p:cNvSpPr/>
          <p:nvPr/>
        </p:nvSpPr>
        <p:spPr>
          <a:xfrm>
            <a:off x="9503005" y="968504"/>
            <a:ext cx="976824" cy="841294"/>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4" name="TextBox 33">
            <a:extLst>
              <a:ext uri="{FF2B5EF4-FFF2-40B4-BE49-F238E27FC236}">
                <a16:creationId xmlns:a16="http://schemas.microsoft.com/office/drawing/2014/main" id="{EE786755-2497-8752-7DF3-2716BBDD22D7}"/>
              </a:ext>
            </a:extLst>
          </p:cNvPr>
          <p:cNvSpPr txBox="1"/>
          <p:nvPr/>
        </p:nvSpPr>
        <p:spPr>
          <a:xfrm>
            <a:off x="9773943" y="1134563"/>
            <a:ext cx="401072" cy="523220"/>
          </a:xfrm>
          <a:prstGeom prst="rect">
            <a:avLst/>
          </a:prstGeom>
          <a:noFill/>
        </p:spPr>
        <p:txBody>
          <a:bodyPr wrap="none" rtlCol="0">
            <a:spAutoFit/>
          </a:bodyPr>
          <a:lstStyle/>
          <a:p>
            <a:r>
              <a:rPr lang="en-IL" sz="2800" dirty="0"/>
              <a:t>B</a:t>
            </a:r>
          </a:p>
        </p:txBody>
      </p:sp>
      <p:cxnSp>
        <p:nvCxnSpPr>
          <p:cNvPr id="44" name="Straight Arrow Connector 43">
            <a:extLst>
              <a:ext uri="{FF2B5EF4-FFF2-40B4-BE49-F238E27FC236}">
                <a16:creationId xmlns:a16="http://schemas.microsoft.com/office/drawing/2014/main" id="{D51AB364-F93E-81DD-E910-E74EDE6F32E3}"/>
              </a:ext>
            </a:extLst>
          </p:cNvPr>
          <p:cNvCxnSpPr/>
          <p:nvPr/>
        </p:nvCxnSpPr>
        <p:spPr>
          <a:xfrm>
            <a:off x="9824864" y="4955809"/>
            <a:ext cx="957434" cy="0"/>
          </a:xfrm>
          <a:prstGeom prst="straightConnector1">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6339C70D-0407-FE3E-3EFD-29CFE881F530}"/>
                  </a:ext>
                </a:extLst>
              </p:cNvPr>
              <p:cNvSpPr txBox="1"/>
              <p:nvPr/>
            </p:nvSpPr>
            <p:spPr>
              <a:xfrm>
                <a:off x="10808056" y="5038994"/>
                <a:ext cx="1052512" cy="58477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tx1"/>
                              </a:solidFill>
                              <a:latin typeface="Cambria Math" panose="02040503050406030204" pitchFamily="18" charset="0"/>
                            </a:rPr>
                          </m:ctrlPr>
                        </m:sSubPr>
                        <m:e>
                          <m:r>
                            <m:rPr>
                              <m:sty m:val="p"/>
                            </m:rPr>
                            <a:rPr lang="en-US" sz="3200" b="0" i="0" dirty="0" smtClean="0">
                              <a:solidFill>
                                <a:schemeClr val="tx1"/>
                              </a:solidFill>
                              <a:latin typeface="Cambria Math" panose="02040503050406030204" pitchFamily="18" charset="0"/>
                            </a:rPr>
                            <m:t>b</m:t>
                          </m:r>
                        </m:e>
                        <m:sub>
                          <m:r>
                            <m:rPr>
                              <m:sty m:val="p"/>
                            </m:rPr>
                            <a:rPr lang="en-US" sz="3200" b="0" i="0" dirty="0" smtClean="0">
                              <a:solidFill>
                                <a:schemeClr val="tx1"/>
                              </a:solidFill>
                              <a:latin typeface="Cambria Math" panose="02040503050406030204" pitchFamily="18" charset="0"/>
                            </a:rPr>
                            <m:t>C</m:t>
                          </m:r>
                          <m:r>
                            <a:rPr lang="en-US" sz="3200" b="0" i="0" dirty="0" smtClean="0">
                              <a:solidFill>
                                <a:schemeClr val="tx1"/>
                              </a:solidFill>
                              <a:latin typeface="Cambria Math" panose="02040503050406030204" pitchFamily="18" charset="0"/>
                            </a:rPr>
                            <m:t>′</m:t>
                          </m:r>
                        </m:sub>
                      </m:sSub>
                    </m:oMath>
                  </m:oMathPara>
                </a14:m>
                <a:endParaRPr lang="en-IL" dirty="0">
                  <a:solidFill>
                    <a:schemeClr val="tx1"/>
                  </a:solidFill>
                </a:endParaRPr>
              </a:p>
            </p:txBody>
          </p:sp>
        </mc:Choice>
        <mc:Fallback xmlns="">
          <p:sp>
            <p:nvSpPr>
              <p:cNvPr id="45" name="TextBox 44">
                <a:extLst>
                  <a:ext uri="{FF2B5EF4-FFF2-40B4-BE49-F238E27FC236}">
                    <a16:creationId xmlns:a16="http://schemas.microsoft.com/office/drawing/2014/main" id="{6339C70D-0407-FE3E-3EFD-29CFE881F530}"/>
                  </a:ext>
                </a:extLst>
              </p:cNvPr>
              <p:cNvSpPr txBox="1">
                <a:spLocks noRot="1" noChangeAspect="1" noMove="1" noResize="1" noEditPoints="1" noAdjustHandles="1" noChangeArrowheads="1" noChangeShapeType="1" noTextEdit="1"/>
              </p:cNvSpPr>
              <p:nvPr/>
            </p:nvSpPr>
            <p:spPr>
              <a:xfrm>
                <a:off x="10808056" y="5038994"/>
                <a:ext cx="1052512" cy="584775"/>
              </a:xfrm>
              <a:prstGeom prst="rect">
                <a:avLst/>
              </a:prstGeom>
              <a:blipFill>
                <a:blip r:embed="rId16"/>
                <a:stretch>
                  <a:fillRect b="-4167"/>
                </a:stretch>
              </a:blipFill>
            </p:spPr>
            <p:txBody>
              <a:bodyPr/>
              <a:lstStyle/>
              <a:p>
                <a:r>
                  <a:rPr lang="en-IL">
                    <a:noFill/>
                  </a:rPr>
                  <a:t> </a:t>
                </a:r>
              </a:p>
            </p:txBody>
          </p:sp>
        </mc:Fallback>
      </mc:AlternateContent>
      <p:sp>
        <p:nvSpPr>
          <p:cNvPr id="52" name="Rectangle 51">
            <a:extLst>
              <a:ext uri="{FF2B5EF4-FFF2-40B4-BE49-F238E27FC236}">
                <a16:creationId xmlns:a16="http://schemas.microsoft.com/office/drawing/2014/main" id="{5B71970C-8039-0171-F6D9-308482C1ACBF}"/>
              </a:ext>
            </a:extLst>
          </p:cNvPr>
          <p:cNvSpPr/>
          <p:nvPr/>
        </p:nvSpPr>
        <p:spPr>
          <a:xfrm>
            <a:off x="9561811" y="3672525"/>
            <a:ext cx="976824" cy="841294"/>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4" name="TextBox 53">
            <a:extLst>
              <a:ext uri="{FF2B5EF4-FFF2-40B4-BE49-F238E27FC236}">
                <a16:creationId xmlns:a16="http://schemas.microsoft.com/office/drawing/2014/main" id="{CD77CAA9-EA86-326C-BBEF-80226C49F733}"/>
              </a:ext>
            </a:extLst>
          </p:cNvPr>
          <p:cNvSpPr txBox="1"/>
          <p:nvPr/>
        </p:nvSpPr>
        <p:spPr>
          <a:xfrm>
            <a:off x="9830681" y="3845970"/>
            <a:ext cx="433132" cy="523220"/>
          </a:xfrm>
          <a:prstGeom prst="rect">
            <a:avLst/>
          </a:prstGeom>
          <a:noFill/>
        </p:spPr>
        <p:txBody>
          <a:bodyPr wrap="none" rtlCol="0">
            <a:spAutoFit/>
          </a:bodyPr>
          <a:lstStyle/>
          <a:p>
            <a:r>
              <a:rPr lang="en-IL" sz="2800" dirty="0"/>
              <a:t>C</a:t>
            </a:r>
          </a:p>
        </p:txBody>
      </p:sp>
      <p:sp>
        <p:nvSpPr>
          <p:cNvPr id="56" name="TextBox 55">
            <a:extLst>
              <a:ext uri="{FF2B5EF4-FFF2-40B4-BE49-F238E27FC236}">
                <a16:creationId xmlns:a16="http://schemas.microsoft.com/office/drawing/2014/main" id="{B9EAA0A3-5A40-C838-F83C-036199AC564B}"/>
              </a:ext>
            </a:extLst>
          </p:cNvPr>
          <p:cNvSpPr txBox="1"/>
          <p:nvPr/>
        </p:nvSpPr>
        <p:spPr>
          <a:xfrm>
            <a:off x="7664589" y="5415863"/>
            <a:ext cx="3037898" cy="830997"/>
          </a:xfrm>
          <a:prstGeom prst="rect">
            <a:avLst/>
          </a:prstGeom>
          <a:noFill/>
        </p:spPr>
        <p:txBody>
          <a:bodyPr wrap="square" rtlCol="0">
            <a:spAutoFit/>
          </a:bodyPr>
          <a:lstStyle/>
          <a:p>
            <a:pPr algn="ctr"/>
            <a:r>
              <a:rPr lang="en-IL" sz="2400" dirty="0">
                <a:solidFill>
                  <a:srgbClr val="7030A0"/>
                </a:solidFill>
              </a:rPr>
              <a:t>Same view for </a:t>
            </a:r>
          </a:p>
          <a:p>
            <a:pPr algn="ctr"/>
            <a:r>
              <a:rPr lang="en-IL" sz="2400" dirty="0">
                <a:solidFill>
                  <a:srgbClr val="7030A0"/>
                </a:solidFill>
              </a:rPr>
              <a:t>A,B,C as CP game</a:t>
            </a:r>
          </a:p>
        </p:txBody>
      </p:sp>
      <p:cxnSp>
        <p:nvCxnSpPr>
          <p:cNvPr id="57" name="Straight Arrow Connector 56">
            <a:extLst>
              <a:ext uri="{FF2B5EF4-FFF2-40B4-BE49-F238E27FC236}">
                <a16:creationId xmlns:a16="http://schemas.microsoft.com/office/drawing/2014/main" id="{1D37D850-960E-4671-66EB-721BA7230CAB}"/>
              </a:ext>
            </a:extLst>
          </p:cNvPr>
          <p:cNvCxnSpPr/>
          <p:nvPr/>
        </p:nvCxnSpPr>
        <p:spPr>
          <a:xfrm>
            <a:off x="9834385" y="5373176"/>
            <a:ext cx="947911"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22" name="Rectangle 21">
            <a:extLst>
              <a:ext uri="{FF2B5EF4-FFF2-40B4-BE49-F238E27FC236}">
                <a16:creationId xmlns:a16="http://schemas.microsoft.com/office/drawing/2014/main" id="{967C3A6B-2E0A-5A26-1604-49AA7376DAB1}"/>
              </a:ext>
            </a:extLst>
          </p:cNvPr>
          <p:cNvSpPr/>
          <p:nvPr/>
        </p:nvSpPr>
        <p:spPr>
          <a:xfrm>
            <a:off x="10807640" y="1477855"/>
            <a:ext cx="1424731" cy="96026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000" dirty="0"/>
              <a:t>Challenger</a:t>
            </a:r>
          </a:p>
        </p:txBody>
      </p:sp>
      <p:sp>
        <p:nvSpPr>
          <p:cNvPr id="24" name="Rectangle 23">
            <a:extLst>
              <a:ext uri="{FF2B5EF4-FFF2-40B4-BE49-F238E27FC236}">
                <a16:creationId xmlns:a16="http://schemas.microsoft.com/office/drawing/2014/main" id="{C6FB4125-A80A-3D14-BD76-219C4012020A}"/>
              </a:ext>
            </a:extLst>
          </p:cNvPr>
          <p:cNvSpPr/>
          <p:nvPr/>
        </p:nvSpPr>
        <p:spPr>
          <a:xfrm>
            <a:off x="10809187" y="4161511"/>
            <a:ext cx="1424731" cy="96026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000" dirty="0"/>
              <a:t>Challenger</a:t>
            </a: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1344EE4B-A459-84E1-BFAF-571731938827}"/>
                  </a:ext>
                </a:extLst>
              </p:cNvPr>
              <p:cNvSpPr txBox="1"/>
              <p:nvPr/>
            </p:nvSpPr>
            <p:spPr>
              <a:xfrm>
                <a:off x="9969546" y="1770121"/>
                <a:ext cx="759200"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𝑥</m:t>
                          </m:r>
                        </m:e>
                        <m:sub>
                          <m:r>
                            <a:rPr lang="en-US" sz="3200" i="1">
                              <a:latin typeface="Cambria Math" panose="02040503050406030204" pitchFamily="18" charset="0"/>
                            </a:rPr>
                            <m:t>𝐵</m:t>
                          </m:r>
                        </m:sub>
                      </m:sSub>
                    </m:oMath>
                  </m:oMathPara>
                </a14:m>
                <a:endParaRPr lang="en-IL" dirty="0"/>
              </a:p>
            </p:txBody>
          </p:sp>
        </mc:Choice>
        <mc:Fallback xmlns="">
          <p:sp>
            <p:nvSpPr>
              <p:cNvPr id="32" name="TextBox 31">
                <a:extLst>
                  <a:ext uri="{FF2B5EF4-FFF2-40B4-BE49-F238E27FC236}">
                    <a16:creationId xmlns:a16="http://schemas.microsoft.com/office/drawing/2014/main" id="{1344EE4B-A459-84E1-BFAF-571731938827}"/>
                  </a:ext>
                </a:extLst>
              </p:cNvPr>
              <p:cNvSpPr txBox="1">
                <a:spLocks noRot="1" noChangeAspect="1" noMove="1" noResize="1" noEditPoints="1" noAdjustHandles="1" noChangeArrowheads="1" noChangeShapeType="1" noTextEdit="1"/>
              </p:cNvSpPr>
              <p:nvPr/>
            </p:nvSpPr>
            <p:spPr>
              <a:xfrm>
                <a:off x="9969546" y="1770121"/>
                <a:ext cx="759200" cy="584775"/>
              </a:xfrm>
              <a:prstGeom prst="rect">
                <a:avLst/>
              </a:prstGeom>
              <a:blipFill>
                <a:blip r:embed="rId17"/>
                <a:stretch>
                  <a:fillRect b="-2128"/>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77EAF804-D58B-88D4-0380-56C472DA206A}"/>
                  </a:ext>
                </a:extLst>
              </p:cNvPr>
              <p:cNvSpPr txBox="1"/>
              <p:nvPr/>
            </p:nvSpPr>
            <p:spPr>
              <a:xfrm>
                <a:off x="9955987" y="4420972"/>
                <a:ext cx="759200"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r>
                            <a:rPr lang="en-US" sz="3200" i="1">
                              <a:latin typeface="Cambria Math" panose="02040503050406030204" pitchFamily="18" charset="0"/>
                            </a:rPr>
                            <m:t>𝑥</m:t>
                          </m:r>
                        </m:e>
                        <m:sub>
                          <m:r>
                            <a:rPr lang="en-US" sz="3200" b="0" i="1" smtClean="0">
                              <a:latin typeface="Cambria Math" panose="02040503050406030204" pitchFamily="18" charset="0"/>
                            </a:rPr>
                            <m:t>𝐶</m:t>
                          </m:r>
                        </m:sub>
                      </m:sSub>
                    </m:oMath>
                  </m:oMathPara>
                </a14:m>
                <a:endParaRPr lang="en-IL" dirty="0"/>
              </a:p>
            </p:txBody>
          </p:sp>
        </mc:Choice>
        <mc:Fallback xmlns="">
          <p:sp>
            <p:nvSpPr>
              <p:cNvPr id="35" name="TextBox 34">
                <a:extLst>
                  <a:ext uri="{FF2B5EF4-FFF2-40B4-BE49-F238E27FC236}">
                    <a16:creationId xmlns:a16="http://schemas.microsoft.com/office/drawing/2014/main" id="{77EAF804-D58B-88D4-0380-56C472DA206A}"/>
                  </a:ext>
                </a:extLst>
              </p:cNvPr>
              <p:cNvSpPr txBox="1">
                <a:spLocks noRot="1" noChangeAspect="1" noMove="1" noResize="1" noEditPoints="1" noAdjustHandles="1" noChangeArrowheads="1" noChangeShapeType="1" noTextEdit="1"/>
              </p:cNvSpPr>
              <p:nvPr/>
            </p:nvSpPr>
            <p:spPr>
              <a:xfrm>
                <a:off x="9955987" y="4420972"/>
                <a:ext cx="759200" cy="584775"/>
              </a:xfrm>
              <a:prstGeom prst="rect">
                <a:avLst/>
              </a:prstGeom>
              <a:blipFill>
                <a:blip r:embed="rId18"/>
                <a:stretch>
                  <a:fillRect b="-6383"/>
                </a:stretch>
              </a:blipFill>
            </p:spPr>
            <p:txBody>
              <a:bodyPr/>
              <a:lstStyle/>
              <a:p>
                <a:r>
                  <a:rPr lang="en-IL">
                    <a:noFill/>
                  </a:rPr>
                  <a:t> </a:t>
                </a:r>
              </a:p>
            </p:txBody>
          </p:sp>
        </mc:Fallback>
      </mc:AlternateContent>
    </p:spTree>
    <p:extLst>
      <p:ext uri="{BB962C8B-B14F-4D97-AF65-F5344CB8AC3E}">
        <p14:creationId xmlns:p14="http://schemas.microsoft.com/office/powerpoint/2010/main" val="54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39F29-ED59-E268-DCFA-3F18A0919B97}"/>
              </a:ext>
            </a:extLst>
          </p:cNvPr>
          <p:cNvSpPr>
            <a:spLocks noGrp="1"/>
          </p:cNvSpPr>
          <p:nvPr>
            <p:ph type="title"/>
          </p:nvPr>
        </p:nvSpPr>
        <p:spPr>
          <a:xfrm>
            <a:off x="838200" y="8622"/>
            <a:ext cx="10515600" cy="1325563"/>
          </a:xfrm>
        </p:spPr>
        <p:txBody>
          <a:bodyPr/>
          <a:lstStyle/>
          <a:p>
            <a:pPr algn="ctr"/>
            <a:r>
              <a:rPr lang="en-IL" dirty="0"/>
              <a:t>Reduction to UPO security</a:t>
            </a:r>
            <a:br>
              <a:rPr lang="en-IL" dirty="0"/>
            </a:br>
            <a:r>
              <a:rPr lang="en-IL" dirty="0"/>
              <a:t>(A’,B’,C’) against UPO</a:t>
            </a:r>
          </a:p>
        </p:txBody>
      </p:sp>
      <p:pic>
        <p:nvPicPr>
          <p:cNvPr id="4" name="Graphic 3" descr="User">
            <a:extLst>
              <a:ext uri="{FF2B5EF4-FFF2-40B4-BE49-F238E27FC236}">
                <a16:creationId xmlns:a16="http://schemas.microsoft.com/office/drawing/2014/main" id="{F15877AA-7DF2-58D0-E52F-F3B094556B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60286" y="2881126"/>
            <a:ext cx="1069822" cy="1291975"/>
          </a:xfrm>
          <a:prstGeom prst="rect">
            <a:avLst/>
          </a:prstGeom>
        </p:spPr>
      </p:pic>
      <p:sp>
        <p:nvSpPr>
          <p:cNvPr id="5" name="Right Arrow 4">
            <a:extLst>
              <a:ext uri="{FF2B5EF4-FFF2-40B4-BE49-F238E27FC236}">
                <a16:creationId xmlns:a16="http://schemas.microsoft.com/office/drawing/2014/main" id="{9F842019-A0FD-59E9-3619-4EE7A269E755}"/>
              </a:ext>
            </a:extLst>
          </p:cNvPr>
          <p:cNvSpPr/>
          <p:nvPr/>
        </p:nvSpPr>
        <p:spPr>
          <a:xfrm>
            <a:off x="3228975" y="3418821"/>
            <a:ext cx="2400300" cy="2394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63443CF-DAE5-FFFD-EBC9-9FF16DFD366C}"/>
                  </a:ext>
                </a:extLst>
              </p:cNvPr>
              <p:cNvSpPr txBox="1"/>
              <p:nvPr/>
            </p:nvSpPr>
            <p:spPr>
              <a:xfrm>
                <a:off x="3471057" y="2987934"/>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𝜌</m:t>
                      </m:r>
                      <m:r>
                        <a:rPr lang="en-US" sz="2800" b="0" i="1" dirty="0" smtClean="0">
                          <a:latin typeface="Cambria Math" panose="02040503050406030204" pitchFamily="18" charset="0"/>
                          <a:ea typeface="+mn-lt"/>
                          <a:cs typeface="+mn-lt"/>
                        </a:rPr>
                        <m:t>⟩</m:t>
                      </m:r>
                    </m:oMath>
                  </m:oMathPara>
                </a14:m>
                <a:endParaRPr lang="en-IL" sz="2800" dirty="0"/>
              </a:p>
            </p:txBody>
          </p:sp>
        </mc:Choice>
        <mc:Fallback xmlns="">
          <p:sp>
            <p:nvSpPr>
              <p:cNvPr id="6" name="TextBox 5">
                <a:extLst>
                  <a:ext uri="{FF2B5EF4-FFF2-40B4-BE49-F238E27FC236}">
                    <a16:creationId xmlns:a16="http://schemas.microsoft.com/office/drawing/2014/main" id="{E63443CF-DAE5-FFFD-EBC9-9FF16DFD366C}"/>
                  </a:ext>
                </a:extLst>
              </p:cNvPr>
              <p:cNvSpPr txBox="1">
                <a:spLocks noRot="1" noChangeAspect="1" noMove="1" noResize="1" noEditPoints="1" noAdjustHandles="1" noChangeArrowheads="1" noChangeShapeType="1" noTextEdit="1"/>
              </p:cNvSpPr>
              <p:nvPr/>
            </p:nvSpPr>
            <p:spPr>
              <a:xfrm>
                <a:off x="3471057" y="2987934"/>
                <a:ext cx="1771651" cy="430887"/>
              </a:xfrm>
              <a:prstGeom prst="rect">
                <a:avLst/>
              </a:prstGeom>
              <a:blipFill>
                <a:blip r:embed="rId4"/>
                <a:stretch>
                  <a:fillRect t="-2857" b="-31429"/>
                </a:stretch>
              </a:blipFill>
            </p:spPr>
            <p:txBody>
              <a:bodyPr/>
              <a:lstStyle/>
              <a:p>
                <a:r>
                  <a:rPr lang="en-IL">
                    <a:noFill/>
                  </a:rPr>
                  <a:t> </a:t>
                </a:r>
              </a:p>
            </p:txBody>
          </p:sp>
        </mc:Fallback>
      </mc:AlternateContent>
      <p:sp>
        <p:nvSpPr>
          <p:cNvPr id="7" name="Right Arrow 6">
            <a:extLst>
              <a:ext uri="{FF2B5EF4-FFF2-40B4-BE49-F238E27FC236}">
                <a16:creationId xmlns:a16="http://schemas.microsoft.com/office/drawing/2014/main" id="{E63CFC4F-DF30-A00B-E99D-63D82DCDEBD0}"/>
              </a:ext>
            </a:extLst>
          </p:cNvPr>
          <p:cNvSpPr/>
          <p:nvPr/>
        </p:nvSpPr>
        <p:spPr>
          <a:xfrm rot="2190787">
            <a:off x="6577021" y="4229135"/>
            <a:ext cx="2400300" cy="239428"/>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 name="Right Arrow 7">
            <a:extLst>
              <a:ext uri="{FF2B5EF4-FFF2-40B4-BE49-F238E27FC236}">
                <a16:creationId xmlns:a16="http://schemas.microsoft.com/office/drawing/2014/main" id="{4F3B4629-84FB-EE4E-6D92-2887D35307F5}"/>
              </a:ext>
            </a:extLst>
          </p:cNvPr>
          <p:cNvSpPr/>
          <p:nvPr/>
        </p:nvSpPr>
        <p:spPr>
          <a:xfrm rot="19848982">
            <a:off x="6688213" y="2761412"/>
            <a:ext cx="2400300" cy="239428"/>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pic>
        <p:nvPicPr>
          <p:cNvPr id="9" name="Graphic 8" descr="User">
            <a:extLst>
              <a:ext uri="{FF2B5EF4-FFF2-40B4-BE49-F238E27FC236}">
                <a16:creationId xmlns:a16="http://schemas.microsoft.com/office/drawing/2014/main" id="{AB8B7BFF-F74F-DF0A-639A-4D191198E92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45519" y="1628540"/>
            <a:ext cx="1069822" cy="1291975"/>
          </a:xfrm>
          <a:prstGeom prst="rect">
            <a:avLst/>
          </a:prstGeom>
        </p:spPr>
      </p:pic>
      <p:pic>
        <p:nvPicPr>
          <p:cNvPr id="10" name="Graphic 9" descr="User">
            <a:extLst>
              <a:ext uri="{FF2B5EF4-FFF2-40B4-BE49-F238E27FC236}">
                <a16:creationId xmlns:a16="http://schemas.microsoft.com/office/drawing/2014/main" id="{2DF1D2A7-EF56-7AA2-2198-4919E59F90D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51704" y="4331794"/>
            <a:ext cx="1069822" cy="1291975"/>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69026B1-5674-4EFB-91AA-A57E0D4CDA3A}"/>
                  </a:ext>
                </a:extLst>
              </p:cNvPr>
              <p:cNvSpPr txBox="1"/>
              <p:nvPr/>
            </p:nvSpPr>
            <p:spPr>
              <a:xfrm rot="19905806">
                <a:off x="6678600" y="2504174"/>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𝜎</m:t>
                          </m:r>
                        </m:e>
                        <m:sub>
                          <m:r>
                            <a:rPr lang="en-US" sz="2800" b="0" i="1" smtClean="0">
                              <a:latin typeface="Cambria Math" panose="02040503050406030204" pitchFamily="18" charset="0"/>
                            </a:rPr>
                            <m:t>𝐵</m:t>
                          </m:r>
                        </m:sub>
                      </m:sSub>
                    </m:oMath>
                  </m:oMathPara>
                </a14:m>
                <a:endParaRPr lang="en-IL" sz="2800" dirty="0"/>
              </a:p>
            </p:txBody>
          </p:sp>
        </mc:Choice>
        <mc:Fallback xmlns="">
          <p:sp>
            <p:nvSpPr>
              <p:cNvPr id="11" name="TextBox 10">
                <a:extLst>
                  <a:ext uri="{FF2B5EF4-FFF2-40B4-BE49-F238E27FC236}">
                    <a16:creationId xmlns:a16="http://schemas.microsoft.com/office/drawing/2014/main" id="{969026B1-5674-4EFB-91AA-A57E0D4CDA3A}"/>
                  </a:ext>
                </a:extLst>
              </p:cNvPr>
              <p:cNvSpPr txBox="1">
                <a:spLocks noRot="1" noChangeAspect="1" noMove="1" noResize="1" noEditPoints="1" noAdjustHandles="1" noChangeArrowheads="1" noChangeShapeType="1" noTextEdit="1"/>
              </p:cNvSpPr>
              <p:nvPr/>
            </p:nvSpPr>
            <p:spPr>
              <a:xfrm rot="19905806">
                <a:off x="6678600" y="2504174"/>
                <a:ext cx="1771651" cy="430887"/>
              </a:xfrm>
              <a:prstGeom prst="rect">
                <a:avLst/>
              </a:prstGeom>
              <a:blipFill>
                <a:blip r:embed="rId5"/>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95F0563-BBE0-1626-9D60-D44CB3385F52}"/>
                  </a:ext>
                </a:extLst>
              </p:cNvPr>
              <p:cNvSpPr txBox="1"/>
              <p:nvPr/>
            </p:nvSpPr>
            <p:spPr>
              <a:xfrm rot="2180119">
                <a:off x="6859379" y="3727786"/>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𝜎</m:t>
                          </m:r>
                        </m:e>
                        <m:sub>
                          <m:r>
                            <m:rPr>
                              <m:sty m:val="p"/>
                            </m:rPr>
                            <a:rPr lang="en-US" sz="2800" b="0" i="0" smtClean="0">
                              <a:latin typeface="Cambria Math" panose="02040503050406030204" pitchFamily="18" charset="0"/>
                            </a:rPr>
                            <m:t>C</m:t>
                          </m:r>
                        </m:sub>
                      </m:sSub>
                    </m:oMath>
                  </m:oMathPara>
                </a14:m>
                <a:endParaRPr lang="en-IL" sz="2800" dirty="0"/>
              </a:p>
            </p:txBody>
          </p:sp>
        </mc:Choice>
        <mc:Fallback xmlns="">
          <p:sp>
            <p:nvSpPr>
              <p:cNvPr id="12" name="TextBox 11">
                <a:extLst>
                  <a:ext uri="{FF2B5EF4-FFF2-40B4-BE49-F238E27FC236}">
                    <a16:creationId xmlns:a16="http://schemas.microsoft.com/office/drawing/2014/main" id="{495F0563-BBE0-1626-9D60-D44CB3385F52}"/>
                  </a:ext>
                </a:extLst>
              </p:cNvPr>
              <p:cNvSpPr txBox="1">
                <a:spLocks noRot="1" noChangeAspect="1" noMove="1" noResize="1" noEditPoints="1" noAdjustHandles="1" noChangeArrowheads="1" noChangeShapeType="1" noTextEdit="1"/>
              </p:cNvSpPr>
              <p:nvPr/>
            </p:nvSpPr>
            <p:spPr>
              <a:xfrm rot="2180119">
                <a:off x="6859379" y="3727786"/>
                <a:ext cx="1771651" cy="430887"/>
              </a:xfrm>
              <a:prstGeom prst="rect">
                <a:avLst/>
              </a:prstGeom>
              <a:blipFill>
                <a:blip r:embed="rId6"/>
                <a:stretch>
                  <a:fillRect/>
                </a:stretch>
              </a:blipFill>
            </p:spPr>
            <p:txBody>
              <a:bodyPr/>
              <a:lstStyle/>
              <a:p>
                <a:r>
                  <a:rPr lang="en-IL">
                    <a:noFill/>
                  </a:rPr>
                  <a:t> </a:t>
                </a:r>
              </a:p>
            </p:txBody>
          </p:sp>
        </mc:Fallback>
      </mc:AlternateContent>
      <p:sp>
        <p:nvSpPr>
          <p:cNvPr id="13" name="TextBox 12">
            <a:extLst>
              <a:ext uri="{FF2B5EF4-FFF2-40B4-BE49-F238E27FC236}">
                <a16:creationId xmlns:a16="http://schemas.microsoft.com/office/drawing/2014/main" id="{3F70A6BE-1B47-24AA-5E2F-6ACB406EDC37}"/>
              </a:ext>
            </a:extLst>
          </p:cNvPr>
          <p:cNvSpPr txBox="1"/>
          <p:nvPr/>
        </p:nvSpPr>
        <p:spPr>
          <a:xfrm>
            <a:off x="5736897" y="2663316"/>
            <a:ext cx="546098" cy="430887"/>
          </a:xfrm>
          <a:prstGeom prst="rect">
            <a:avLst/>
          </a:prstGeom>
          <a:noFill/>
        </p:spPr>
        <p:txBody>
          <a:bodyPr wrap="square" lIns="0" tIns="0" rIns="0" bIns="0" rtlCol="0">
            <a:spAutoFit/>
          </a:bodyPr>
          <a:lstStyle/>
          <a:p>
            <a:pPr algn="ctr"/>
            <a:r>
              <a:rPr lang="en-IL" sz="2800" dirty="0"/>
              <a:t>A’</a:t>
            </a:r>
          </a:p>
        </p:txBody>
      </p:sp>
      <p:sp>
        <p:nvSpPr>
          <p:cNvPr id="14" name="TextBox 13">
            <a:extLst>
              <a:ext uri="{FF2B5EF4-FFF2-40B4-BE49-F238E27FC236}">
                <a16:creationId xmlns:a16="http://schemas.microsoft.com/office/drawing/2014/main" id="{D8BC35CB-FAD3-3341-053A-58245552C943}"/>
              </a:ext>
            </a:extLst>
          </p:cNvPr>
          <p:cNvSpPr txBox="1"/>
          <p:nvPr/>
        </p:nvSpPr>
        <p:spPr>
          <a:xfrm>
            <a:off x="9020752" y="4091077"/>
            <a:ext cx="546098" cy="430887"/>
          </a:xfrm>
          <a:prstGeom prst="rect">
            <a:avLst/>
          </a:prstGeom>
          <a:noFill/>
        </p:spPr>
        <p:txBody>
          <a:bodyPr wrap="square" lIns="0" tIns="0" rIns="0" bIns="0" rtlCol="0">
            <a:spAutoFit/>
          </a:bodyPr>
          <a:lstStyle/>
          <a:p>
            <a:pPr algn="ctr"/>
            <a:r>
              <a:rPr lang="en-IL" sz="2800" dirty="0"/>
              <a:t>C’</a:t>
            </a:r>
          </a:p>
        </p:txBody>
      </p:sp>
      <p:sp>
        <p:nvSpPr>
          <p:cNvPr id="15" name="TextBox 14">
            <a:extLst>
              <a:ext uri="{FF2B5EF4-FFF2-40B4-BE49-F238E27FC236}">
                <a16:creationId xmlns:a16="http://schemas.microsoft.com/office/drawing/2014/main" id="{FB45DDCB-7C5F-FB97-F06A-37A468B976E3}"/>
              </a:ext>
            </a:extLst>
          </p:cNvPr>
          <p:cNvSpPr txBox="1"/>
          <p:nvPr/>
        </p:nvSpPr>
        <p:spPr>
          <a:xfrm>
            <a:off x="8994542" y="1424430"/>
            <a:ext cx="546098" cy="430887"/>
          </a:xfrm>
          <a:prstGeom prst="rect">
            <a:avLst/>
          </a:prstGeom>
          <a:noFill/>
        </p:spPr>
        <p:txBody>
          <a:bodyPr wrap="square" lIns="0" tIns="0" rIns="0" bIns="0" rtlCol="0">
            <a:spAutoFit/>
          </a:bodyPr>
          <a:lstStyle/>
          <a:p>
            <a:pPr algn="ctr"/>
            <a:r>
              <a:rPr lang="en-IL" sz="2800" dirty="0"/>
              <a:t>B’</a:t>
            </a:r>
          </a:p>
        </p:txBody>
      </p:sp>
      <p:cxnSp>
        <p:nvCxnSpPr>
          <p:cNvPr id="16" name="Straight Arrow Connector 15">
            <a:extLst>
              <a:ext uri="{FF2B5EF4-FFF2-40B4-BE49-F238E27FC236}">
                <a16:creationId xmlns:a16="http://schemas.microsoft.com/office/drawing/2014/main" id="{20A78633-1E60-3746-230B-0D13E0D4C049}"/>
              </a:ext>
            </a:extLst>
          </p:cNvPr>
          <p:cNvCxnSpPr/>
          <p:nvPr/>
        </p:nvCxnSpPr>
        <p:spPr>
          <a:xfrm>
            <a:off x="9280430" y="2920515"/>
            <a:ext cx="13371" cy="1022714"/>
          </a:xfrm>
          <a:prstGeom prst="straightConnector1">
            <a:avLst/>
          </a:prstGeom>
          <a:ln w="41275">
            <a:headEnd type="triangle"/>
            <a:tailEnd type="triangle"/>
          </a:ln>
        </p:spPr>
        <p:style>
          <a:lnRef idx="2">
            <a:schemeClr val="accent1"/>
          </a:lnRef>
          <a:fillRef idx="0">
            <a:schemeClr val="accent1"/>
          </a:fillRef>
          <a:effectRef idx="1">
            <a:schemeClr val="accent1"/>
          </a:effectRef>
          <a:fontRef idx="minor">
            <a:schemeClr val="tx1"/>
          </a:fontRef>
        </p:style>
      </p:cxnSp>
      <p:sp>
        <p:nvSpPr>
          <p:cNvPr id="17" name="סימן כפל 14">
            <a:extLst>
              <a:ext uri="{FF2B5EF4-FFF2-40B4-BE49-F238E27FC236}">
                <a16:creationId xmlns:a16="http://schemas.microsoft.com/office/drawing/2014/main" id="{0FE85FC9-901E-272A-5F51-2DD3F89DD3EB}"/>
              </a:ext>
            </a:extLst>
          </p:cNvPr>
          <p:cNvSpPr/>
          <p:nvPr/>
        </p:nvSpPr>
        <p:spPr>
          <a:xfrm>
            <a:off x="8836601" y="2980576"/>
            <a:ext cx="914400" cy="914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Impact" panose="020B0806030902050204"/>
              <a:ea typeface="+mn-ea"/>
              <a:cs typeface="Arial" panose="020B0604020202020204" pitchFamily="34" charset="0"/>
            </a:endParaRPr>
          </a:p>
        </p:txBody>
      </p:sp>
      <p:cxnSp>
        <p:nvCxnSpPr>
          <p:cNvPr id="18" name="Straight Arrow Connector 17">
            <a:extLst>
              <a:ext uri="{FF2B5EF4-FFF2-40B4-BE49-F238E27FC236}">
                <a16:creationId xmlns:a16="http://schemas.microsoft.com/office/drawing/2014/main" id="{8837F31C-AA9A-F418-885C-3373EC4C135B}"/>
              </a:ext>
            </a:extLst>
          </p:cNvPr>
          <p:cNvCxnSpPr/>
          <p:nvPr/>
        </p:nvCxnSpPr>
        <p:spPr>
          <a:xfrm>
            <a:off x="9815341" y="2274527"/>
            <a:ext cx="957434" cy="0"/>
          </a:xfrm>
          <a:prstGeom prst="straightConnector1">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9D2B1F85-6118-4AA3-987A-A4EA6F5AB43B}"/>
              </a:ext>
            </a:extLst>
          </p:cNvPr>
          <p:cNvCxnSpPr/>
          <p:nvPr/>
        </p:nvCxnSpPr>
        <p:spPr>
          <a:xfrm>
            <a:off x="9824864" y="4955809"/>
            <a:ext cx="957434" cy="0"/>
          </a:xfrm>
          <a:prstGeom prst="straightConnector1">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57782B92-A921-C82A-6848-44D7A127F885}"/>
              </a:ext>
            </a:extLst>
          </p:cNvPr>
          <p:cNvCxnSpPr/>
          <p:nvPr/>
        </p:nvCxnSpPr>
        <p:spPr>
          <a:xfrm>
            <a:off x="9839152" y="2663316"/>
            <a:ext cx="947911"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51D83784-7114-A854-9AF9-50E70BBE2F91}"/>
              </a:ext>
            </a:extLst>
          </p:cNvPr>
          <p:cNvCxnSpPr/>
          <p:nvPr/>
        </p:nvCxnSpPr>
        <p:spPr>
          <a:xfrm>
            <a:off x="9834385" y="5373176"/>
            <a:ext cx="947911"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47DDBF0-A9DB-BE3B-E1C2-46DE11479FD4}"/>
                  </a:ext>
                </a:extLst>
              </p:cNvPr>
              <p:cNvSpPr txBox="1"/>
              <p:nvPr/>
            </p:nvSpPr>
            <p:spPr>
              <a:xfrm>
                <a:off x="10785430" y="2315011"/>
                <a:ext cx="1052512" cy="58477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tx1"/>
                              </a:solidFill>
                              <a:latin typeface="Cambria Math" panose="02040503050406030204" pitchFamily="18" charset="0"/>
                            </a:rPr>
                          </m:ctrlPr>
                        </m:sSubPr>
                        <m:e>
                          <m:r>
                            <m:rPr>
                              <m:sty m:val="p"/>
                            </m:rPr>
                            <a:rPr lang="en-US" sz="3200" b="0" i="0" dirty="0" smtClean="0">
                              <a:solidFill>
                                <a:schemeClr val="tx1"/>
                              </a:solidFill>
                              <a:latin typeface="Cambria Math" panose="02040503050406030204" pitchFamily="18" charset="0"/>
                            </a:rPr>
                            <m:t>b</m:t>
                          </m:r>
                        </m:e>
                        <m:sub>
                          <m:r>
                            <m:rPr>
                              <m:sty m:val="p"/>
                            </m:rPr>
                            <a:rPr lang="en-US" sz="3200" b="0" i="0" dirty="0" smtClean="0">
                              <a:solidFill>
                                <a:schemeClr val="tx1"/>
                              </a:solidFill>
                              <a:latin typeface="Cambria Math" panose="02040503050406030204" pitchFamily="18" charset="0"/>
                            </a:rPr>
                            <m:t>B</m:t>
                          </m:r>
                          <m:r>
                            <a:rPr lang="en-US" sz="3200" b="0" i="0" dirty="0" smtClean="0">
                              <a:solidFill>
                                <a:schemeClr val="tx1"/>
                              </a:solidFill>
                              <a:latin typeface="Cambria Math" panose="02040503050406030204" pitchFamily="18" charset="0"/>
                            </a:rPr>
                            <m:t>′</m:t>
                          </m:r>
                        </m:sub>
                      </m:sSub>
                    </m:oMath>
                  </m:oMathPara>
                </a14:m>
                <a:endParaRPr lang="en-IL" dirty="0">
                  <a:solidFill>
                    <a:schemeClr val="tx1"/>
                  </a:solidFill>
                </a:endParaRPr>
              </a:p>
            </p:txBody>
          </p:sp>
        </mc:Choice>
        <mc:Fallback xmlns="">
          <p:sp>
            <p:nvSpPr>
              <p:cNvPr id="22" name="TextBox 21">
                <a:extLst>
                  <a:ext uri="{FF2B5EF4-FFF2-40B4-BE49-F238E27FC236}">
                    <a16:creationId xmlns:a16="http://schemas.microsoft.com/office/drawing/2014/main" id="{E47DDBF0-A9DB-BE3B-E1C2-46DE11479FD4}"/>
                  </a:ext>
                </a:extLst>
              </p:cNvPr>
              <p:cNvSpPr txBox="1">
                <a:spLocks noRot="1" noChangeAspect="1" noMove="1" noResize="1" noEditPoints="1" noAdjustHandles="1" noChangeArrowheads="1" noChangeShapeType="1" noTextEdit="1"/>
              </p:cNvSpPr>
              <p:nvPr/>
            </p:nvSpPr>
            <p:spPr>
              <a:xfrm>
                <a:off x="10785430" y="2315011"/>
                <a:ext cx="1052512" cy="584775"/>
              </a:xfrm>
              <a:prstGeom prst="rect">
                <a:avLst/>
              </a:prstGeom>
              <a:blipFill>
                <a:blip r:embed="rId7"/>
                <a:stretch>
                  <a:fillRect b="-2128"/>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224431D1-CBCE-9F0D-3C2D-224C4193BECA}"/>
                  </a:ext>
                </a:extLst>
              </p:cNvPr>
              <p:cNvSpPr txBox="1"/>
              <p:nvPr/>
            </p:nvSpPr>
            <p:spPr>
              <a:xfrm>
                <a:off x="10808056" y="5038994"/>
                <a:ext cx="1052512" cy="58477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tx1"/>
                              </a:solidFill>
                              <a:latin typeface="Cambria Math" panose="02040503050406030204" pitchFamily="18" charset="0"/>
                            </a:rPr>
                          </m:ctrlPr>
                        </m:sSubPr>
                        <m:e>
                          <m:r>
                            <m:rPr>
                              <m:sty m:val="p"/>
                            </m:rPr>
                            <a:rPr lang="en-US" sz="3200" b="0" i="0" dirty="0" smtClean="0">
                              <a:solidFill>
                                <a:schemeClr val="tx1"/>
                              </a:solidFill>
                              <a:latin typeface="Cambria Math" panose="02040503050406030204" pitchFamily="18" charset="0"/>
                            </a:rPr>
                            <m:t>b</m:t>
                          </m:r>
                        </m:e>
                        <m:sub>
                          <m:r>
                            <m:rPr>
                              <m:sty m:val="p"/>
                            </m:rPr>
                            <a:rPr lang="en-US" sz="3200" b="0" i="0" dirty="0" smtClean="0">
                              <a:solidFill>
                                <a:schemeClr val="tx1"/>
                              </a:solidFill>
                              <a:latin typeface="Cambria Math" panose="02040503050406030204" pitchFamily="18" charset="0"/>
                            </a:rPr>
                            <m:t>C</m:t>
                          </m:r>
                          <m:r>
                            <a:rPr lang="en-US" sz="3200" b="0" i="0" dirty="0" smtClean="0">
                              <a:solidFill>
                                <a:schemeClr val="tx1"/>
                              </a:solidFill>
                              <a:latin typeface="Cambria Math" panose="02040503050406030204" pitchFamily="18" charset="0"/>
                            </a:rPr>
                            <m:t>′</m:t>
                          </m:r>
                        </m:sub>
                      </m:sSub>
                    </m:oMath>
                  </m:oMathPara>
                </a14:m>
                <a:endParaRPr lang="en-IL" dirty="0">
                  <a:solidFill>
                    <a:schemeClr val="tx1"/>
                  </a:solidFill>
                </a:endParaRPr>
              </a:p>
            </p:txBody>
          </p:sp>
        </mc:Choice>
        <mc:Fallback xmlns="">
          <p:sp>
            <p:nvSpPr>
              <p:cNvPr id="23" name="TextBox 22">
                <a:extLst>
                  <a:ext uri="{FF2B5EF4-FFF2-40B4-BE49-F238E27FC236}">
                    <a16:creationId xmlns:a16="http://schemas.microsoft.com/office/drawing/2014/main" id="{224431D1-CBCE-9F0D-3C2D-224C4193BECA}"/>
                  </a:ext>
                </a:extLst>
              </p:cNvPr>
              <p:cNvSpPr txBox="1">
                <a:spLocks noRot="1" noChangeAspect="1" noMove="1" noResize="1" noEditPoints="1" noAdjustHandles="1" noChangeArrowheads="1" noChangeShapeType="1" noTextEdit="1"/>
              </p:cNvSpPr>
              <p:nvPr/>
            </p:nvSpPr>
            <p:spPr>
              <a:xfrm>
                <a:off x="10808056" y="5038994"/>
                <a:ext cx="1052512" cy="584775"/>
              </a:xfrm>
              <a:prstGeom prst="rect">
                <a:avLst/>
              </a:prstGeom>
              <a:blipFill>
                <a:blip r:embed="rId8"/>
                <a:stretch>
                  <a:fillRect b="-4167"/>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B04827F-1718-6125-6619-10CA696CD8BD}"/>
                  </a:ext>
                </a:extLst>
              </p:cNvPr>
              <p:cNvSpPr txBox="1"/>
              <p:nvPr/>
            </p:nvSpPr>
            <p:spPr>
              <a:xfrm>
                <a:off x="2810046" y="5458433"/>
                <a:ext cx="6035000" cy="38555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solidFill>
                                <a:schemeClr val="tx1"/>
                              </a:solidFill>
                              <a:latin typeface="Cambria Math" panose="02040503050406030204" pitchFamily="18" charset="0"/>
                            </a:rPr>
                          </m:ctrlPr>
                        </m:funcPr>
                        <m:fName>
                          <m:r>
                            <m:rPr>
                              <m:sty m:val="p"/>
                            </m:rPr>
                            <a:rPr lang="en-US" sz="2400" b="0" i="0" smtClean="0">
                              <a:solidFill>
                                <a:schemeClr val="tx1"/>
                              </a:solidFill>
                              <a:latin typeface="Cambria Math" panose="02040503050406030204" pitchFamily="18" charset="0"/>
                            </a:rPr>
                            <m:t>Pr</m:t>
                          </m:r>
                        </m:fName>
                        <m:e>
                          <m:d>
                            <m:dPr>
                              <m:begChr m:val="["/>
                              <m:endChr m:val="]"/>
                              <m:ctrlPr>
                                <a:rPr lang="en-US" sz="2400" b="0" i="1" smtClean="0">
                                  <a:solidFill>
                                    <a:schemeClr val="tx1"/>
                                  </a:solidFill>
                                  <a:latin typeface="Cambria Math" panose="02040503050406030204" pitchFamily="18" charset="0"/>
                                </a:rPr>
                              </m:ctrlPr>
                            </m:dPr>
                            <m:e>
                              <m:sSub>
                                <m:sSubPr>
                                  <m:ctrlPr>
                                    <a:rPr lang="en-US" sz="2400" b="0" i="1" smtClean="0">
                                      <a:solidFill>
                                        <a:schemeClr val="tx1"/>
                                      </a:solidFill>
                                      <a:latin typeface="Cambria Math" panose="02040503050406030204" pitchFamily="18" charset="0"/>
                                    </a:rPr>
                                  </m:ctrlPr>
                                </m:sSubPr>
                                <m:e>
                                  <m:r>
                                    <m:rPr>
                                      <m:sty m:val="p"/>
                                    </m:rPr>
                                    <a:rPr lang="en-US" sz="2400" b="0" i="0" smtClean="0">
                                      <a:solidFill>
                                        <a:schemeClr val="tx1"/>
                                      </a:solidFill>
                                      <a:latin typeface="Cambria Math" panose="02040503050406030204" pitchFamily="18" charset="0"/>
                                    </a:rPr>
                                    <m:t>b</m:t>
                                  </m:r>
                                </m:e>
                                <m:sub>
                                  <m:r>
                                    <m:rPr>
                                      <m:sty m:val="p"/>
                                    </m:rPr>
                                    <a:rPr lang="en-US" sz="2400" b="0" i="0" smtClean="0">
                                      <a:solidFill>
                                        <a:schemeClr val="tx1"/>
                                      </a:solidFill>
                                      <a:latin typeface="Cambria Math" panose="02040503050406030204" pitchFamily="18" charset="0"/>
                                    </a:rPr>
                                    <m:t>B</m:t>
                                  </m:r>
                                  <m:r>
                                    <a:rPr lang="en-US" sz="2400" b="0" i="0" smtClean="0">
                                      <a:solidFill>
                                        <a:schemeClr val="tx1"/>
                                      </a:solidFill>
                                      <a:latin typeface="Cambria Math" panose="02040503050406030204" pitchFamily="18" charset="0"/>
                                    </a:rPr>
                                    <m:t>′</m:t>
                                  </m:r>
                                </m:sub>
                              </m:sSub>
                              <m:r>
                                <a:rPr lang="en-US" sz="2400" b="0" i="0"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m:rPr>
                                      <m:sty m:val="p"/>
                                    </m:rPr>
                                    <a:rPr lang="en-US" sz="2400" b="0" i="0" smtClean="0">
                                      <a:solidFill>
                                        <a:schemeClr val="tx1"/>
                                      </a:solidFill>
                                      <a:latin typeface="Cambria Math" panose="02040503050406030204" pitchFamily="18" charset="0"/>
                                    </a:rPr>
                                    <m:t>b</m:t>
                                  </m:r>
                                </m:e>
                                <m:sub>
                                  <m:r>
                                    <m:rPr>
                                      <m:sty m:val="p"/>
                                    </m:rPr>
                                    <a:rPr lang="en-US" sz="2400" b="0" i="0" smtClean="0">
                                      <a:solidFill>
                                        <a:schemeClr val="tx1"/>
                                      </a:solidFill>
                                      <a:latin typeface="Cambria Math" panose="02040503050406030204" pitchFamily="18" charset="0"/>
                                    </a:rPr>
                                    <m:t>C</m:t>
                                  </m:r>
                                  <m:r>
                                    <a:rPr lang="en-US" sz="2400" b="0" i="0" smtClean="0">
                                      <a:solidFill>
                                        <a:schemeClr val="tx1"/>
                                      </a:solidFill>
                                      <a:latin typeface="Cambria Math" panose="02040503050406030204" pitchFamily="18" charset="0"/>
                                    </a:rPr>
                                    <m:t>′</m:t>
                                  </m:r>
                                </m:sub>
                              </m:sSub>
                              <m:r>
                                <a:rPr lang="en-US" sz="2400" b="0" i="0" smtClean="0">
                                  <a:solidFill>
                                    <a:schemeClr val="tx1"/>
                                  </a:solidFill>
                                  <a:latin typeface="Cambria Math" panose="02040503050406030204" pitchFamily="18" charset="0"/>
                                </a:rPr>
                                <m:t>=0|</m:t>
                              </m:r>
                              <m:r>
                                <m:rPr>
                                  <m:sty m:val="p"/>
                                </m:rPr>
                                <a:rPr lang="en-US" sz="2400" b="0" i="0" smtClean="0">
                                  <a:solidFill>
                                    <a:schemeClr val="tx1"/>
                                  </a:solidFill>
                                  <a:latin typeface="Cambria Math" panose="02040503050406030204" pitchFamily="18" charset="0"/>
                                </a:rPr>
                                <m:t>b</m:t>
                              </m:r>
                              <m:r>
                                <a:rPr lang="en-US" sz="2400" b="0" i="0" smtClean="0">
                                  <a:solidFill>
                                    <a:schemeClr val="tx1"/>
                                  </a:solidFill>
                                  <a:latin typeface="Cambria Math" panose="02040503050406030204" pitchFamily="18" charset="0"/>
                                </a:rPr>
                                <m:t>=0</m:t>
                              </m:r>
                            </m:e>
                          </m:d>
                        </m:e>
                      </m:func>
                      <m:sSub>
                        <m:sSubPr>
                          <m:ctrlPr>
                            <a:rPr lang="en-US" sz="2400" b="0" i="1" smtClean="0">
                              <a:solidFill>
                                <a:schemeClr val="tx1"/>
                              </a:solidFill>
                              <a:latin typeface="Cambria Math" panose="02040503050406030204" pitchFamily="18" charset="0"/>
                            </a:rPr>
                          </m:ctrlPr>
                        </m:sSubPr>
                        <m:e>
                          <m:r>
                            <a:rPr lang="en-US" sz="2400" b="0" i="0" smtClean="0">
                              <a:solidFill>
                                <a:schemeClr val="tx1"/>
                              </a:solidFill>
                              <a:latin typeface="Cambria Math" panose="02040503050406030204" pitchFamily="18" charset="0"/>
                            </a:rPr>
                            <m:t>=</m:t>
                          </m:r>
                        </m:e>
                        <m:sub>
                          <m:r>
                            <a:rPr lang="en-US" sz="2400" b="0" i="0" smtClean="0">
                              <a:solidFill>
                                <a:schemeClr val="tx1"/>
                              </a:solidFill>
                              <a:latin typeface="Cambria Math" panose="02040503050406030204" pitchFamily="18" charset="0"/>
                            </a:rPr>
                            <m:t> </m:t>
                          </m:r>
                        </m:sub>
                      </m:sSub>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𝑝</m:t>
                          </m:r>
                        </m:e>
                        <m:sub>
                          <m:r>
                            <a:rPr lang="en-US" sz="2400" b="0" i="1" smtClean="0">
                              <a:solidFill>
                                <a:schemeClr val="tx1"/>
                              </a:solidFill>
                              <a:latin typeface="Cambria Math" panose="02040503050406030204" pitchFamily="18" charset="0"/>
                            </a:rPr>
                            <m:t>𝐴</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𝐵</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𝐶</m:t>
                          </m:r>
                        </m:sub>
                      </m:sSub>
                      <m:r>
                        <a:rPr lang="en-US" sz="2400" b="0" i="1" smtClean="0">
                          <a:solidFill>
                            <a:schemeClr val="tx1"/>
                          </a:solidFill>
                          <a:latin typeface="Cambria Math" panose="02040503050406030204" pitchFamily="18" charset="0"/>
                        </a:rPr>
                        <m:t>.</m:t>
                      </m:r>
                    </m:oMath>
                  </m:oMathPara>
                </a14:m>
                <a:endParaRPr lang="en-IL" sz="2400" dirty="0">
                  <a:solidFill>
                    <a:schemeClr val="tx1"/>
                  </a:solidFill>
                </a:endParaRPr>
              </a:p>
            </p:txBody>
          </p:sp>
        </mc:Choice>
        <mc:Fallback xmlns="">
          <p:sp>
            <p:nvSpPr>
              <p:cNvPr id="24" name="TextBox 23">
                <a:extLst>
                  <a:ext uri="{FF2B5EF4-FFF2-40B4-BE49-F238E27FC236}">
                    <a16:creationId xmlns:a16="http://schemas.microsoft.com/office/drawing/2014/main" id="{6B04827F-1718-6125-6619-10CA696CD8BD}"/>
                  </a:ext>
                </a:extLst>
              </p:cNvPr>
              <p:cNvSpPr txBox="1">
                <a:spLocks noRot="1" noChangeAspect="1" noMove="1" noResize="1" noEditPoints="1" noAdjustHandles="1" noChangeArrowheads="1" noChangeShapeType="1" noTextEdit="1"/>
              </p:cNvSpPr>
              <p:nvPr/>
            </p:nvSpPr>
            <p:spPr>
              <a:xfrm>
                <a:off x="2810046" y="5458433"/>
                <a:ext cx="6035000" cy="385555"/>
              </a:xfrm>
              <a:prstGeom prst="rect">
                <a:avLst/>
              </a:prstGeom>
              <a:blipFill>
                <a:blip r:embed="rId9"/>
                <a:stretch>
                  <a:fillRect b="-31250"/>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D78BB1A-9F74-1001-C1FC-3A24A55D1A82}"/>
                  </a:ext>
                </a:extLst>
              </p:cNvPr>
              <p:cNvSpPr txBox="1"/>
              <p:nvPr/>
            </p:nvSpPr>
            <p:spPr>
              <a:xfrm>
                <a:off x="0" y="4234671"/>
                <a:ext cx="3720764" cy="19455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𝑥</m:t>
                          </m:r>
                        </m:e>
                        <m:sub>
                          <m:r>
                            <a:rPr lang="en-US" sz="2400" b="0" i="1" smtClean="0">
                              <a:solidFill>
                                <a:schemeClr val="tx1"/>
                              </a:solidFill>
                              <a:latin typeface="Cambria Math" panose="02040503050406030204" pitchFamily="18" charset="0"/>
                            </a:rPr>
                            <m:t>𝐵</m:t>
                          </m:r>
                        </m:sub>
                      </m:sSub>
                      <m:r>
                        <a:rPr lang="en-US" sz="2400" b="0" i="1" smtClean="0">
                          <a:solidFill>
                            <a:schemeClr val="tx1"/>
                          </a:solidFill>
                          <a:latin typeface="Cambria Math" panose="02040503050406030204" pitchFamily="18" charset="0"/>
                        </a:rPr>
                        <m:t>, </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𝑥</m:t>
                          </m:r>
                        </m:e>
                        <m:sub>
                          <m:r>
                            <a:rPr lang="en-US" sz="2400" b="0" i="1" smtClean="0">
                              <a:solidFill>
                                <a:schemeClr val="tx1"/>
                              </a:solidFill>
                              <a:latin typeface="Cambria Math" panose="02040503050406030204" pitchFamily="18" charset="0"/>
                            </a:rPr>
                            <m:t>𝐶</m:t>
                          </m:r>
                        </m:sub>
                      </m:sSub>
                      <m:r>
                        <a:rPr lang="en-US" sz="2400" b="0" i="1" smtClean="0">
                          <a:solidFill>
                            <a:schemeClr val="tx1"/>
                          </a:solidFill>
                          <a:latin typeface="Cambria Math" panose="02040503050406030204" pitchFamily="18" charset="0"/>
                        </a:rPr>
                        <m:t>←</m:t>
                      </m:r>
                      <m:sSup>
                        <m:sSupPr>
                          <m:ctrlPr>
                            <a:rPr lang="en-US" sz="2400" b="0" i="1" smtClean="0">
                              <a:solidFill>
                                <a:schemeClr val="tx1"/>
                              </a:solidFill>
                              <a:latin typeface="Cambria Math" panose="02040503050406030204" pitchFamily="18" charset="0"/>
                            </a:rPr>
                          </m:ctrlPr>
                        </m:sSupPr>
                        <m:e>
                          <m:d>
                            <m:dPr>
                              <m:begChr m:val="{"/>
                              <m:endChr m:val="}"/>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0,1</m:t>
                              </m:r>
                            </m:e>
                          </m:d>
                        </m:e>
                        <m:sup>
                          <m:r>
                            <a:rPr lang="en-US" sz="2400" b="0" i="1" smtClean="0">
                              <a:solidFill>
                                <a:schemeClr val="tx1"/>
                              </a:solidFill>
                              <a:latin typeface="Cambria Math" panose="02040503050406030204" pitchFamily="18" charset="0"/>
                            </a:rPr>
                            <m:t>𝑙</m:t>
                          </m:r>
                        </m:sup>
                      </m:sSup>
                    </m:oMath>
                  </m:oMathPara>
                </a14:m>
                <a:endParaRPr lang="en-US" sz="2400" b="0" i="1" dirty="0">
                  <a:solidFill>
                    <a:schemeClr val="tx1"/>
                  </a:solidFill>
                  <a:latin typeface="Cambria Math" panose="02040503050406030204" pitchFamily="18" charset="0"/>
                </a:endParaRPr>
              </a:p>
              <a:p>
                <a:endParaRPr lang="en-US" sz="2400" b="0" i="0" dirty="0">
                  <a:solidFill>
                    <a:schemeClr val="tx1"/>
                  </a:solidFill>
                  <a:latin typeface="+mj-lt"/>
                </a:endParaRPr>
              </a:p>
              <a:p>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𝜌</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𝑂𝑏𝑓</m:t>
                      </m:r>
                      <m:d>
                        <m:dPr>
                          <m:ctrlPr>
                            <a:rPr lang="en-US" sz="2400" b="0" i="1" smtClean="0">
                              <a:solidFill>
                                <a:schemeClr val="tx1"/>
                              </a:solidFill>
                              <a:latin typeface="Cambria Math" panose="02040503050406030204" pitchFamily="18" charset="0"/>
                            </a:rPr>
                          </m:ctrlPr>
                        </m:dPr>
                        <m:e>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𝐹</m:t>
                              </m:r>
                            </m:e>
                            <m:sub>
                              <m:r>
                                <a:rPr lang="en-US" sz="2400" b="0" i="1" smtClean="0">
                                  <a:solidFill>
                                    <a:schemeClr val="tx1"/>
                                  </a:solidFill>
                                  <a:latin typeface="Cambria Math" panose="02040503050406030204" pitchFamily="18" charset="0"/>
                                </a:rPr>
                                <m:t>𝑘</m:t>
                              </m:r>
                            </m:sub>
                          </m:sSub>
                        </m:e>
                      </m:d>
                    </m:oMath>
                  </m:oMathPara>
                </a14:m>
                <a:endParaRPr lang="en-US" sz="2400" b="0" dirty="0">
                  <a:solidFill>
                    <a:schemeClr val="tx1"/>
                  </a:solidFill>
                </a:endParaRPr>
              </a:p>
              <a:p>
                <a:r>
                  <a:rPr lang="en-US" sz="2400" dirty="0">
                    <a:solidFill>
                      <a:schemeClr val="tx1"/>
                    </a:solidFill>
                  </a:rPr>
                  <a:t> </a:t>
                </a:r>
                <a14:m>
                  <m:oMath xmlns:m="http://schemas.openxmlformats.org/officeDocument/2006/math">
                    <m:r>
                      <a:rPr lang="en-US" sz="2400" b="0" i="1" smtClean="0">
                        <a:solidFill>
                          <a:schemeClr val="tx1"/>
                        </a:solidFill>
                        <a:latin typeface="Cambria Math" panose="02040503050406030204" pitchFamily="18" charset="0"/>
                      </a:rPr>
                      <m:t> </m:t>
                    </m:r>
                  </m:oMath>
                </a14:m>
                <a:endParaRPr lang="en-IL" sz="2400" dirty="0">
                  <a:solidFill>
                    <a:schemeClr val="tx1"/>
                  </a:solidFill>
                </a:endParaRPr>
              </a:p>
              <a:p>
                <a:endParaRPr lang="en-IL" sz="2400" dirty="0">
                  <a:solidFill>
                    <a:schemeClr val="tx1"/>
                  </a:solidFill>
                </a:endParaRPr>
              </a:p>
            </p:txBody>
          </p:sp>
        </mc:Choice>
        <mc:Fallback xmlns="">
          <p:sp>
            <p:nvSpPr>
              <p:cNvPr id="25" name="TextBox 24">
                <a:extLst>
                  <a:ext uri="{FF2B5EF4-FFF2-40B4-BE49-F238E27FC236}">
                    <a16:creationId xmlns:a16="http://schemas.microsoft.com/office/drawing/2014/main" id="{1D78BB1A-9F74-1001-C1FC-3A24A55D1A82}"/>
                  </a:ext>
                </a:extLst>
              </p:cNvPr>
              <p:cNvSpPr txBox="1">
                <a:spLocks noRot="1" noChangeAspect="1" noMove="1" noResize="1" noEditPoints="1" noAdjustHandles="1" noChangeArrowheads="1" noChangeShapeType="1" noTextEdit="1"/>
              </p:cNvSpPr>
              <p:nvPr/>
            </p:nvSpPr>
            <p:spPr>
              <a:xfrm>
                <a:off x="0" y="4234671"/>
                <a:ext cx="3720764" cy="1945533"/>
              </a:xfrm>
              <a:prstGeom prst="rect">
                <a:avLst/>
              </a:prstGeom>
              <a:blipFill>
                <a:blip r:embed="rId10"/>
                <a:stretch>
                  <a:fillRect/>
                </a:stretch>
              </a:blipFill>
            </p:spPr>
            <p:txBody>
              <a:bodyPr/>
              <a:lstStyle/>
              <a:p>
                <a:r>
                  <a:rPr lang="en-IL">
                    <a:noFill/>
                  </a:rPr>
                  <a:t> </a:t>
                </a:r>
              </a:p>
            </p:txBody>
          </p:sp>
        </mc:Fallback>
      </mc:AlternateContent>
      <p:sp>
        <p:nvSpPr>
          <p:cNvPr id="26" name="Rectangle 25">
            <a:extLst>
              <a:ext uri="{FF2B5EF4-FFF2-40B4-BE49-F238E27FC236}">
                <a16:creationId xmlns:a16="http://schemas.microsoft.com/office/drawing/2014/main" id="{8F379FD6-FCF6-BFDD-0E07-F63BD205ADBD}"/>
              </a:ext>
            </a:extLst>
          </p:cNvPr>
          <p:cNvSpPr/>
          <p:nvPr/>
        </p:nvSpPr>
        <p:spPr>
          <a:xfrm>
            <a:off x="771696" y="2334515"/>
            <a:ext cx="2226686" cy="1780000"/>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800" dirty="0"/>
              <a:t>Challenger</a:t>
            </a:r>
            <a:endParaRPr lang="en-IL" dirty="0"/>
          </a:p>
        </p:txBody>
      </p:sp>
      <p:sp>
        <p:nvSpPr>
          <p:cNvPr id="27" name="Right Arrow 26">
            <a:extLst>
              <a:ext uri="{FF2B5EF4-FFF2-40B4-BE49-F238E27FC236}">
                <a16:creationId xmlns:a16="http://schemas.microsoft.com/office/drawing/2014/main" id="{8A871996-8833-B66F-4726-F119223A3853}"/>
              </a:ext>
            </a:extLst>
          </p:cNvPr>
          <p:cNvSpPr/>
          <p:nvPr/>
        </p:nvSpPr>
        <p:spPr>
          <a:xfrm rot="10800000">
            <a:off x="3152984" y="2790832"/>
            <a:ext cx="2400300" cy="2394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solidFill>
                <a:srgbClr val="FF0000"/>
              </a:solidFill>
            </a:endParaRP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6E0EE91E-56B0-2314-F12F-57117B9EB599}"/>
                  </a:ext>
                </a:extLst>
              </p:cNvPr>
              <p:cNvSpPr txBox="1"/>
              <p:nvPr/>
            </p:nvSpPr>
            <p:spPr>
              <a:xfrm>
                <a:off x="3467308" y="2335960"/>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𝑘</m:t>
                      </m:r>
                    </m:oMath>
                  </m:oMathPara>
                </a14:m>
                <a:endParaRPr lang="en-IL" sz="2800" dirty="0">
                  <a:solidFill>
                    <a:srgbClr val="7030A0"/>
                  </a:solidFill>
                </a:endParaRPr>
              </a:p>
            </p:txBody>
          </p:sp>
        </mc:Choice>
        <mc:Fallback xmlns="">
          <p:sp>
            <p:nvSpPr>
              <p:cNvPr id="28" name="TextBox 27">
                <a:extLst>
                  <a:ext uri="{FF2B5EF4-FFF2-40B4-BE49-F238E27FC236}">
                    <a16:creationId xmlns:a16="http://schemas.microsoft.com/office/drawing/2014/main" id="{6E0EE91E-56B0-2314-F12F-57117B9EB599}"/>
                  </a:ext>
                </a:extLst>
              </p:cNvPr>
              <p:cNvSpPr txBox="1">
                <a:spLocks noRot="1" noChangeAspect="1" noMove="1" noResize="1" noEditPoints="1" noAdjustHandles="1" noChangeArrowheads="1" noChangeShapeType="1" noTextEdit="1"/>
              </p:cNvSpPr>
              <p:nvPr/>
            </p:nvSpPr>
            <p:spPr>
              <a:xfrm>
                <a:off x="3467308" y="2335960"/>
                <a:ext cx="1771651" cy="430887"/>
              </a:xfrm>
              <a:prstGeom prst="rect">
                <a:avLst/>
              </a:prstGeom>
              <a:blipFill>
                <a:blip r:embed="rId11"/>
                <a:stretch>
                  <a:fillRect b="-8571"/>
                </a:stretch>
              </a:blipFill>
            </p:spPr>
            <p:txBody>
              <a:bodyPr/>
              <a:lstStyle/>
              <a:p>
                <a:r>
                  <a:rPr lang="en-IL">
                    <a:noFill/>
                  </a:rPr>
                  <a:t> </a:t>
                </a:r>
              </a:p>
            </p:txBody>
          </p:sp>
        </mc:Fallback>
      </mc:AlternateContent>
      <p:sp>
        <p:nvSpPr>
          <p:cNvPr id="3" name="Rectangle 2">
            <a:extLst>
              <a:ext uri="{FF2B5EF4-FFF2-40B4-BE49-F238E27FC236}">
                <a16:creationId xmlns:a16="http://schemas.microsoft.com/office/drawing/2014/main" id="{F3188926-10E0-3A27-1AD9-8BF727D6299A}"/>
              </a:ext>
            </a:extLst>
          </p:cNvPr>
          <p:cNvSpPr/>
          <p:nvPr/>
        </p:nvSpPr>
        <p:spPr>
          <a:xfrm>
            <a:off x="5522025" y="4038801"/>
            <a:ext cx="976824" cy="841294"/>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0" name="TextBox 29">
            <a:extLst>
              <a:ext uri="{FF2B5EF4-FFF2-40B4-BE49-F238E27FC236}">
                <a16:creationId xmlns:a16="http://schemas.microsoft.com/office/drawing/2014/main" id="{50730D13-4A35-F65A-5D52-CBAC9392341C}"/>
              </a:ext>
            </a:extLst>
          </p:cNvPr>
          <p:cNvSpPr txBox="1"/>
          <p:nvPr/>
        </p:nvSpPr>
        <p:spPr>
          <a:xfrm>
            <a:off x="5827546" y="4213078"/>
            <a:ext cx="396262" cy="523220"/>
          </a:xfrm>
          <a:prstGeom prst="rect">
            <a:avLst/>
          </a:prstGeom>
          <a:noFill/>
        </p:spPr>
        <p:txBody>
          <a:bodyPr wrap="none" rtlCol="0">
            <a:spAutoFit/>
          </a:bodyPr>
          <a:lstStyle/>
          <a:p>
            <a:r>
              <a:rPr lang="en-IL" sz="2800" dirty="0"/>
              <a:t>A</a:t>
            </a:r>
          </a:p>
        </p:txBody>
      </p:sp>
      <p:sp>
        <p:nvSpPr>
          <p:cNvPr id="31" name="Rectangle 30">
            <a:extLst>
              <a:ext uri="{FF2B5EF4-FFF2-40B4-BE49-F238E27FC236}">
                <a16:creationId xmlns:a16="http://schemas.microsoft.com/office/drawing/2014/main" id="{5E17D5DF-A7DE-F7AF-A2B5-AEBC271FDC9E}"/>
              </a:ext>
            </a:extLst>
          </p:cNvPr>
          <p:cNvSpPr/>
          <p:nvPr/>
        </p:nvSpPr>
        <p:spPr>
          <a:xfrm>
            <a:off x="9758185" y="671403"/>
            <a:ext cx="976824" cy="841294"/>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2" name="TextBox 31">
            <a:extLst>
              <a:ext uri="{FF2B5EF4-FFF2-40B4-BE49-F238E27FC236}">
                <a16:creationId xmlns:a16="http://schemas.microsoft.com/office/drawing/2014/main" id="{5D9FFB0B-99EC-852C-4063-318D87B18C2B}"/>
              </a:ext>
            </a:extLst>
          </p:cNvPr>
          <p:cNvSpPr txBox="1"/>
          <p:nvPr/>
        </p:nvSpPr>
        <p:spPr>
          <a:xfrm>
            <a:off x="10029123" y="837462"/>
            <a:ext cx="401072" cy="523220"/>
          </a:xfrm>
          <a:prstGeom prst="rect">
            <a:avLst/>
          </a:prstGeom>
          <a:noFill/>
        </p:spPr>
        <p:txBody>
          <a:bodyPr wrap="none" rtlCol="0">
            <a:spAutoFit/>
          </a:bodyPr>
          <a:lstStyle/>
          <a:p>
            <a:r>
              <a:rPr lang="en-IL" sz="2800" dirty="0"/>
              <a:t>B</a:t>
            </a:r>
          </a:p>
        </p:txBody>
      </p:sp>
      <p:sp>
        <p:nvSpPr>
          <p:cNvPr id="33" name="Rectangle 32">
            <a:extLst>
              <a:ext uri="{FF2B5EF4-FFF2-40B4-BE49-F238E27FC236}">
                <a16:creationId xmlns:a16="http://schemas.microsoft.com/office/drawing/2014/main" id="{D1BE1101-9070-93FB-0B85-4268747CBD3E}"/>
              </a:ext>
            </a:extLst>
          </p:cNvPr>
          <p:cNvSpPr/>
          <p:nvPr/>
        </p:nvSpPr>
        <p:spPr>
          <a:xfrm>
            <a:off x="9761243" y="3856225"/>
            <a:ext cx="976824" cy="841294"/>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4" name="TextBox 33">
            <a:extLst>
              <a:ext uri="{FF2B5EF4-FFF2-40B4-BE49-F238E27FC236}">
                <a16:creationId xmlns:a16="http://schemas.microsoft.com/office/drawing/2014/main" id="{7534C2D2-ABB3-F192-E2BB-914692FDF526}"/>
              </a:ext>
            </a:extLst>
          </p:cNvPr>
          <p:cNvSpPr txBox="1"/>
          <p:nvPr/>
        </p:nvSpPr>
        <p:spPr>
          <a:xfrm>
            <a:off x="10030113" y="4029670"/>
            <a:ext cx="433132" cy="523220"/>
          </a:xfrm>
          <a:prstGeom prst="rect">
            <a:avLst/>
          </a:prstGeom>
          <a:noFill/>
        </p:spPr>
        <p:txBody>
          <a:bodyPr wrap="none" rtlCol="0">
            <a:spAutoFit/>
          </a:bodyPr>
          <a:lstStyle/>
          <a:p>
            <a:r>
              <a:rPr lang="en-IL" sz="2800" dirty="0"/>
              <a:t>C</a:t>
            </a:r>
          </a:p>
        </p:txBody>
      </p:sp>
      <p:sp>
        <p:nvSpPr>
          <p:cNvPr id="35" name="Rectangle 34">
            <a:extLst>
              <a:ext uri="{FF2B5EF4-FFF2-40B4-BE49-F238E27FC236}">
                <a16:creationId xmlns:a16="http://schemas.microsoft.com/office/drawing/2014/main" id="{3F6AA18F-BA22-B4BC-635A-8A3D4BDB7230}"/>
              </a:ext>
            </a:extLst>
          </p:cNvPr>
          <p:cNvSpPr/>
          <p:nvPr/>
        </p:nvSpPr>
        <p:spPr>
          <a:xfrm>
            <a:off x="1325470" y="1275050"/>
            <a:ext cx="1069823" cy="83260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ln w="0"/>
                <a:solidFill>
                  <a:schemeClr val="tx1"/>
                </a:solidFill>
                <a:effectLst>
                  <a:outerShdw blurRad="38100" dist="19050" dir="2700000" algn="tl" rotWithShape="0">
                    <a:schemeClr val="dk1">
                      <a:alpha val="40000"/>
                    </a:schemeClr>
                  </a:outerShdw>
                </a:effectLst>
              </a:rPr>
              <a:t>b</a:t>
            </a:r>
            <a:r>
              <a:rPr lang="en-IL" sz="3200" dirty="0">
                <a:ln w="0"/>
                <a:solidFill>
                  <a:schemeClr val="tx1"/>
                </a:solidFill>
                <a:effectLst>
                  <a:outerShdw blurRad="38100" dist="19050" dir="2700000" algn="tl" rotWithShape="0">
                    <a:schemeClr val="dk1">
                      <a:alpha val="40000"/>
                    </a:schemeClr>
                  </a:outerShdw>
                </a:effectLst>
              </a:rPr>
              <a:t>=0</a:t>
            </a:r>
          </a:p>
        </p:txBody>
      </p:sp>
      <p:sp>
        <p:nvSpPr>
          <p:cNvPr id="37" name="TextBox 36">
            <a:extLst>
              <a:ext uri="{FF2B5EF4-FFF2-40B4-BE49-F238E27FC236}">
                <a16:creationId xmlns:a16="http://schemas.microsoft.com/office/drawing/2014/main" id="{6C3BD86B-1C2F-4463-7227-2F2BB89066EE}"/>
              </a:ext>
            </a:extLst>
          </p:cNvPr>
          <p:cNvSpPr txBox="1"/>
          <p:nvPr/>
        </p:nvSpPr>
        <p:spPr>
          <a:xfrm>
            <a:off x="7664589" y="5415863"/>
            <a:ext cx="3037898" cy="830997"/>
          </a:xfrm>
          <a:prstGeom prst="rect">
            <a:avLst/>
          </a:prstGeom>
          <a:noFill/>
        </p:spPr>
        <p:txBody>
          <a:bodyPr wrap="square" rtlCol="0">
            <a:spAutoFit/>
          </a:bodyPr>
          <a:lstStyle/>
          <a:p>
            <a:pPr algn="ctr"/>
            <a:r>
              <a:rPr lang="en-IL" sz="2400" dirty="0">
                <a:solidFill>
                  <a:srgbClr val="7030A0"/>
                </a:solidFill>
              </a:rPr>
              <a:t>Same view as for A,B,C</a:t>
            </a:r>
          </a:p>
        </p:txBody>
      </p:sp>
      <p:sp>
        <p:nvSpPr>
          <p:cNvPr id="39" name="TextBox 38">
            <a:extLst>
              <a:ext uri="{FF2B5EF4-FFF2-40B4-BE49-F238E27FC236}">
                <a16:creationId xmlns:a16="http://schemas.microsoft.com/office/drawing/2014/main" id="{0E43F805-9CF7-0001-E2F5-FF910682BF70}"/>
              </a:ext>
            </a:extLst>
          </p:cNvPr>
          <p:cNvSpPr txBox="1"/>
          <p:nvPr/>
        </p:nvSpPr>
        <p:spPr>
          <a:xfrm>
            <a:off x="9916064" y="2887039"/>
            <a:ext cx="2355874" cy="461665"/>
          </a:xfrm>
          <a:prstGeom prst="rect">
            <a:avLst/>
          </a:prstGeom>
          <a:noFill/>
        </p:spPr>
        <p:txBody>
          <a:bodyPr wrap="square">
            <a:spAutoFit/>
          </a:bodyPr>
          <a:lstStyle/>
          <a:p>
            <a:pPr algn="ctr"/>
            <a:r>
              <a:rPr lang="en-IL" sz="2400" dirty="0">
                <a:solidFill>
                  <a:srgbClr val="7030A0"/>
                </a:solidFill>
              </a:rPr>
              <a:t>0 if B succeeds</a:t>
            </a:r>
          </a:p>
        </p:txBody>
      </p:sp>
      <p:sp>
        <p:nvSpPr>
          <p:cNvPr id="40" name="TextBox 39">
            <a:extLst>
              <a:ext uri="{FF2B5EF4-FFF2-40B4-BE49-F238E27FC236}">
                <a16:creationId xmlns:a16="http://schemas.microsoft.com/office/drawing/2014/main" id="{F7368E8D-783A-8A56-5D86-E5F794EEAE0E}"/>
              </a:ext>
            </a:extLst>
          </p:cNvPr>
          <p:cNvSpPr txBox="1"/>
          <p:nvPr/>
        </p:nvSpPr>
        <p:spPr>
          <a:xfrm>
            <a:off x="10001155" y="5788984"/>
            <a:ext cx="2190845" cy="461665"/>
          </a:xfrm>
          <a:prstGeom prst="rect">
            <a:avLst/>
          </a:prstGeom>
          <a:noFill/>
        </p:spPr>
        <p:txBody>
          <a:bodyPr wrap="square">
            <a:spAutoFit/>
          </a:bodyPr>
          <a:lstStyle/>
          <a:p>
            <a:pPr algn="ctr"/>
            <a:r>
              <a:rPr lang="en-IL" sz="2400" dirty="0">
                <a:solidFill>
                  <a:srgbClr val="7030A0"/>
                </a:solidFill>
              </a:rPr>
              <a:t>0 if C succeeds</a:t>
            </a:r>
          </a:p>
        </p:txBody>
      </p:sp>
    </p:spTree>
    <p:extLst>
      <p:ext uri="{BB962C8B-B14F-4D97-AF65-F5344CB8AC3E}">
        <p14:creationId xmlns:p14="http://schemas.microsoft.com/office/powerpoint/2010/main" val="388574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39F29-ED59-E268-DCFA-3F18A0919B97}"/>
              </a:ext>
            </a:extLst>
          </p:cNvPr>
          <p:cNvSpPr>
            <a:spLocks noGrp="1"/>
          </p:cNvSpPr>
          <p:nvPr>
            <p:ph type="title"/>
          </p:nvPr>
        </p:nvSpPr>
        <p:spPr>
          <a:xfrm>
            <a:off x="838200" y="8622"/>
            <a:ext cx="10515600" cy="1325563"/>
          </a:xfrm>
        </p:spPr>
        <p:txBody>
          <a:bodyPr/>
          <a:lstStyle/>
          <a:p>
            <a:pPr algn="ctr"/>
            <a:r>
              <a:rPr lang="en-IL" dirty="0"/>
              <a:t>Reduction to UPO security</a:t>
            </a:r>
            <a:br>
              <a:rPr lang="en-IL" dirty="0"/>
            </a:br>
            <a:r>
              <a:rPr lang="en-IL" dirty="0"/>
              <a:t>(A’,B’,C’) against UPO</a:t>
            </a:r>
          </a:p>
        </p:txBody>
      </p:sp>
      <p:pic>
        <p:nvPicPr>
          <p:cNvPr id="4" name="Graphic 3" descr="User">
            <a:extLst>
              <a:ext uri="{FF2B5EF4-FFF2-40B4-BE49-F238E27FC236}">
                <a16:creationId xmlns:a16="http://schemas.microsoft.com/office/drawing/2014/main" id="{F15877AA-7DF2-58D0-E52F-F3B094556B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60286" y="2881126"/>
            <a:ext cx="1069822" cy="1291975"/>
          </a:xfrm>
          <a:prstGeom prst="rect">
            <a:avLst/>
          </a:prstGeom>
        </p:spPr>
      </p:pic>
      <p:sp>
        <p:nvSpPr>
          <p:cNvPr id="5" name="Right Arrow 4">
            <a:extLst>
              <a:ext uri="{FF2B5EF4-FFF2-40B4-BE49-F238E27FC236}">
                <a16:creationId xmlns:a16="http://schemas.microsoft.com/office/drawing/2014/main" id="{9F842019-A0FD-59E9-3619-4EE7A269E755}"/>
              </a:ext>
            </a:extLst>
          </p:cNvPr>
          <p:cNvSpPr/>
          <p:nvPr/>
        </p:nvSpPr>
        <p:spPr>
          <a:xfrm>
            <a:off x="3228975" y="3418821"/>
            <a:ext cx="2400300" cy="2394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63443CF-DAE5-FFFD-EBC9-9FF16DFD366C}"/>
                  </a:ext>
                </a:extLst>
              </p:cNvPr>
              <p:cNvSpPr txBox="1"/>
              <p:nvPr/>
            </p:nvSpPr>
            <p:spPr>
              <a:xfrm>
                <a:off x="3471057" y="2987934"/>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𝜌</m:t>
                      </m:r>
                      <m:r>
                        <a:rPr lang="en-US" sz="2800" b="0" i="1" dirty="0" smtClean="0">
                          <a:latin typeface="Cambria Math" panose="02040503050406030204" pitchFamily="18" charset="0"/>
                          <a:ea typeface="+mn-lt"/>
                          <a:cs typeface="+mn-lt"/>
                        </a:rPr>
                        <m:t>⟩</m:t>
                      </m:r>
                    </m:oMath>
                  </m:oMathPara>
                </a14:m>
                <a:endParaRPr lang="en-IL" sz="2800" dirty="0"/>
              </a:p>
            </p:txBody>
          </p:sp>
        </mc:Choice>
        <mc:Fallback xmlns="">
          <p:sp>
            <p:nvSpPr>
              <p:cNvPr id="6" name="TextBox 5">
                <a:extLst>
                  <a:ext uri="{FF2B5EF4-FFF2-40B4-BE49-F238E27FC236}">
                    <a16:creationId xmlns:a16="http://schemas.microsoft.com/office/drawing/2014/main" id="{E63443CF-DAE5-FFFD-EBC9-9FF16DFD366C}"/>
                  </a:ext>
                </a:extLst>
              </p:cNvPr>
              <p:cNvSpPr txBox="1">
                <a:spLocks noRot="1" noChangeAspect="1" noMove="1" noResize="1" noEditPoints="1" noAdjustHandles="1" noChangeArrowheads="1" noChangeShapeType="1" noTextEdit="1"/>
              </p:cNvSpPr>
              <p:nvPr/>
            </p:nvSpPr>
            <p:spPr>
              <a:xfrm>
                <a:off x="3471057" y="2987934"/>
                <a:ext cx="1771651" cy="430887"/>
              </a:xfrm>
              <a:prstGeom prst="rect">
                <a:avLst/>
              </a:prstGeom>
              <a:blipFill>
                <a:blip r:embed="rId5"/>
                <a:stretch>
                  <a:fillRect/>
                </a:stretch>
              </a:blipFill>
            </p:spPr>
            <p:txBody>
              <a:bodyPr/>
              <a:lstStyle/>
              <a:p>
                <a:r>
                  <a:rPr lang="en-US">
                    <a:noFill/>
                  </a:rPr>
                  <a:t> </a:t>
                </a:r>
              </a:p>
            </p:txBody>
          </p:sp>
        </mc:Fallback>
      </mc:AlternateContent>
      <p:sp>
        <p:nvSpPr>
          <p:cNvPr id="7" name="Right Arrow 6">
            <a:extLst>
              <a:ext uri="{FF2B5EF4-FFF2-40B4-BE49-F238E27FC236}">
                <a16:creationId xmlns:a16="http://schemas.microsoft.com/office/drawing/2014/main" id="{E63CFC4F-DF30-A00B-E99D-63D82DCDEBD0}"/>
              </a:ext>
            </a:extLst>
          </p:cNvPr>
          <p:cNvSpPr/>
          <p:nvPr/>
        </p:nvSpPr>
        <p:spPr>
          <a:xfrm rot="2190787">
            <a:off x="6577021" y="4229135"/>
            <a:ext cx="2400300" cy="239428"/>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 name="Right Arrow 7">
            <a:extLst>
              <a:ext uri="{FF2B5EF4-FFF2-40B4-BE49-F238E27FC236}">
                <a16:creationId xmlns:a16="http://schemas.microsoft.com/office/drawing/2014/main" id="{4F3B4629-84FB-EE4E-6D92-2887D35307F5}"/>
              </a:ext>
            </a:extLst>
          </p:cNvPr>
          <p:cNvSpPr/>
          <p:nvPr/>
        </p:nvSpPr>
        <p:spPr>
          <a:xfrm rot="19848982">
            <a:off x="6688213" y="2761412"/>
            <a:ext cx="2400300" cy="239428"/>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pic>
        <p:nvPicPr>
          <p:cNvPr id="9" name="Graphic 8" descr="User">
            <a:extLst>
              <a:ext uri="{FF2B5EF4-FFF2-40B4-BE49-F238E27FC236}">
                <a16:creationId xmlns:a16="http://schemas.microsoft.com/office/drawing/2014/main" id="{AB8B7BFF-F74F-DF0A-639A-4D191198E9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45519" y="1628540"/>
            <a:ext cx="1069822" cy="1291975"/>
          </a:xfrm>
          <a:prstGeom prst="rect">
            <a:avLst/>
          </a:prstGeom>
        </p:spPr>
      </p:pic>
      <p:pic>
        <p:nvPicPr>
          <p:cNvPr id="10" name="Graphic 9" descr="User">
            <a:extLst>
              <a:ext uri="{FF2B5EF4-FFF2-40B4-BE49-F238E27FC236}">
                <a16:creationId xmlns:a16="http://schemas.microsoft.com/office/drawing/2014/main" id="{2DF1D2A7-EF56-7AA2-2198-4919E59F90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51704" y="4331794"/>
            <a:ext cx="1069822" cy="1291975"/>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69026B1-5674-4EFB-91AA-A57E0D4CDA3A}"/>
                  </a:ext>
                </a:extLst>
              </p:cNvPr>
              <p:cNvSpPr txBox="1"/>
              <p:nvPr/>
            </p:nvSpPr>
            <p:spPr>
              <a:xfrm rot="19905806">
                <a:off x="6678600" y="2504174"/>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𝜎</m:t>
                          </m:r>
                        </m:e>
                        <m:sub>
                          <m:r>
                            <a:rPr lang="en-US" sz="2800" b="0" i="1" smtClean="0">
                              <a:latin typeface="Cambria Math" panose="02040503050406030204" pitchFamily="18" charset="0"/>
                            </a:rPr>
                            <m:t>𝐵</m:t>
                          </m:r>
                        </m:sub>
                      </m:sSub>
                    </m:oMath>
                  </m:oMathPara>
                </a14:m>
                <a:endParaRPr lang="en-IL" sz="2800" dirty="0"/>
              </a:p>
            </p:txBody>
          </p:sp>
        </mc:Choice>
        <mc:Fallback xmlns="">
          <p:sp>
            <p:nvSpPr>
              <p:cNvPr id="11" name="TextBox 10">
                <a:extLst>
                  <a:ext uri="{FF2B5EF4-FFF2-40B4-BE49-F238E27FC236}">
                    <a16:creationId xmlns:a16="http://schemas.microsoft.com/office/drawing/2014/main" id="{969026B1-5674-4EFB-91AA-A57E0D4CDA3A}"/>
                  </a:ext>
                </a:extLst>
              </p:cNvPr>
              <p:cNvSpPr txBox="1">
                <a:spLocks noRot="1" noChangeAspect="1" noMove="1" noResize="1" noEditPoints="1" noAdjustHandles="1" noChangeArrowheads="1" noChangeShapeType="1" noTextEdit="1"/>
              </p:cNvSpPr>
              <p:nvPr/>
            </p:nvSpPr>
            <p:spPr>
              <a:xfrm rot="19905806">
                <a:off x="6678600" y="2504174"/>
                <a:ext cx="1771651" cy="43088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95F0563-BBE0-1626-9D60-D44CB3385F52}"/>
                  </a:ext>
                </a:extLst>
              </p:cNvPr>
              <p:cNvSpPr txBox="1"/>
              <p:nvPr/>
            </p:nvSpPr>
            <p:spPr>
              <a:xfrm rot="2180119">
                <a:off x="6859379" y="3727786"/>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𝜎</m:t>
                          </m:r>
                        </m:e>
                        <m:sub>
                          <m:r>
                            <m:rPr>
                              <m:sty m:val="p"/>
                            </m:rPr>
                            <a:rPr lang="en-US" sz="2800" b="0" i="0" smtClean="0">
                              <a:latin typeface="Cambria Math" panose="02040503050406030204" pitchFamily="18" charset="0"/>
                            </a:rPr>
                            <m:t>C</m:t>
                          </m:r>
                        </m:sub>
                      </m:sSub>
                    </m:oMath>
                  </m:oMathPara>
                </a14:m>
                <a:endParaRPr lang="en-IL" sz="2800" dirty="0"/>
              </a:p>
            </p:txBody>
          </p:sp>
        </mc:Choice>
        <mc:Fallback xmlns="">
          <p:sp>
            <p:nvSpPr>
              <p:cNvPr id="12" name="TextBox 11">
                <a:extLst>
                  <a:ext uri="{FF2B5EF4-FFF2-40B4-BE49-F238E27FC236}">
                    <a16:creationId xmlns:a16="http://schemas.microsoft.com/office/drawing/2014/main" id="{495F0563-BBE0-1626-9D60-D44CB3385F52}"/>
                  </a:ext>
                </a:extLst>
              </p:cNvPr>
              <p:cNvSpPr txBox="1">
                <a:spLocks noRot="1" noChangeAspect="1" noMove="1" noResize="1" noEditPoints="1" noAdjustHandles="1" noChangeArrowheads="1" noChangeShapeType="1" noTextEdit="1"/>
              </p:cNvSpPr>
              <p:nvPr/>
            </p:nvSpPr>
            <p:spPr>
              <a:xfrm rot="2180119">
                <a:off x="6859379" y="3727786"/>
                <a:ext cx="1771651" cy="430887"/>
              </a:xfrm>
              <a:prstGeom prst="rect">
                <a:avLst/>
              </a:prstGeom>
              <a:blipFill>
                <a:blip r:embed="rId7"/>
                <a:stretch>
                  <a:fillRect/>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3F70A6BE-1B47-24AA-5E2F-6ACB406EDC37}"/>
              </a:ext>
            </a:extLst>
          </p:cNvPr>
          <p:cNvSpPr txBox="1"/>
          <p:nvPr/>
        </p:nvSpPr>
        <p:spPr>
          <a:xfrm>
            <a:off x="5736897" y="2663316"/>
            <a:ext cx="546098" cy="430887"/>
          </a:xfrm>
          <a:prstGeom prst="rect">
            <a:avLst/>
          </a:prstGeom>
          <a:noFill/>
        </p:spPr>
        <p:txBody>
          <a:bodyPr wrap="square" lIns="0" tIns="0" rIns="0" bIns="0" rtlCol="0">
            <a:spAutoFit/>
          </a:bodyPr>
          <a:lstStyle/>
          <a:p>
            <a:pPr algn="ctr"/>
            <a:r>
              <a:rPr lang="en-IL" sz="2800" dirty="0"/>
              <a:t>A’</a:t>
            </a:r>
          </a:p>
        </p:txBody>
      </p:sp>
      <p:cxnSp>
        <p:nvCxnSpPr>
          <p:cNvPr id="16" name="Straight Arrow Connector 15">
            <a:extLst>
              <a:ext uri="{FF2B5EF4-FFF2-40B4-BE49-F238E27FC236}">
                <a16:creationId xmlns:a16="http://schemas.microsoft.com/office/drawing/2014/main" id="{20A78633-1E60-3746-230B-0D13E0D4C049}"/>
              </a:ext>
            </a:extLst>
          </p:cNvPr>
          <p:cNvCxnSpPr/>
          <p:nvPr/>
        </p:nvCxnSpPr>
        <p:spPr>
          <a:xfrm>
            <a:off x="9280430" y="2920515"/>
            <a:ext cx="13371" cy="1022714"/>
          </a:xfrm>
          <a:prstGeom prst="straightConnector1">
            <a:avLst/>
          </a:prstGeom>
          <a:ln w="41275">
            <a:headEnd type="triangle"/>
            <a:tailEnd type="triangle"/>
          </a:ln>
        </p:spPr>
        <p:style>
          <a:lnRef idx="2">
            <a:schemeClr val="accent1"/>
          </a:lnRef>
          <a:fillRef idx="0">
            <a:schemeClr val="accent1"/>
          </a:fillRef>
          <a:effectRef idx="1">
            <a:schemeClr val="accent1"/>
          </a:effectRef>
          <a:fontRef idx="minor">
            <a:schemeClr val="tx1"/>
          </a:fontRef>
        </p:style>
      </p:cxnSp>
      <p:sp>
        <p:nvSpPr>
          <p:cNvPr id="17" name="סימן כפל 14">
            <a:extLst>
              <a:ext uri="{FF2B5EF4-FFF2-40B4-BE49-F238E27FC236}">
                <a16:creationId xmlns:a16="http://schemas.microsoft.com/office/drawing/2014/main" id="{0FE85FC9-901E-272A-5F51-2DD3F89DD3EB}"/>
              </a:ext>
            </a:extLst>
          </p:cNvPr>
          <p:cNvSpPr/>
          <p:nvPr/>
        </p:nvSpPr>
        <p:spPr>
          <a:xfrm>
            <a:off x="8836601" y="2980576"/>
            <a:ext cx="914400" cy="914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Impact" panose="020B0806030902050204"/>
              <a:ea typeface="+mn-ea"/>
              <a:cs typeface="Arial" panose="020B0604020202020204" pitchFamily="34" charset="0"/>
            </a:endParaRPr>
          </a:p>
        </p:txBody>
      </p:sp>
      <p:cxnSp>
        <p:nvCxnSpPr>
          <p:cNvPr id="18" name="Straight Arrow Connector 17">
            <a:extLst>
              <a:ext uri="{FF2B5EF4-FFF2-40B4-BE49-F238E27FC236}">
                <a16:creationId xmlns:a16="http://schemas.microsoft.com/office/drawing/2014/main" id="{8837F31C-AA9A-F418-885C-3373EC4C135B}"/>
              </a:ext>
            </a:extLst>
          </p:cNvPr>
          <p:cNvCxnSpPr/>
          <p:nvPr/>
        </p:nvCxnSpPr>
        <p:spPr>
          <a:xfrm>
            <a:off x="9815341" y="2274527"/>
            <a:ext cx="957434" cy="0"/>
          </a:xfrm>
          <a:prstGeom prst="straightConnector1">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9D2B1F85-6118-4AA3-987A-A4EA6F5AB43B}"/>
              </a:ext>
            </a:extLst>
          </p:cNvPr>
          <p:cNvCxnSpPr/>
          <p:nvPr/>
        </p:nvCxnSpPr>
        <p:spPr>
          <a:xfrm>
            <a:off x="9824864" y="4955809"/>
            <a:ext cx="957434" cy="0"/>
          </a:xfrm>
          <a:prstGeom prst="straightConnector1">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57782B92-A921-C82A-6848-44D7A127F885}"/>
              </a:ext>
            </a:extLst>
          </p:cNvPr>
          <p:cNvCxnSpPr/>
          <p:nvPr/>
        </p:nvCxnSpPr>
        <p:spPr>
          <a:xfrm>
            <a:off x="9839152" y="2663316"/>
            <a:ext cx="947911"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51D83784-7114-A854-9AF9-50E70BBE2F91}"/>
              </a:ext>
            </a:extLst>
          </p:cNvPr>
          <p:cNvCxnSpPr/>
          <p:nvPr/>
        </p:nvCxnSpPr>
        <p:spPr>
          <a:xfrm>
            <a:off x="9834385" y="5373176"/>
            <a:ext cx="947911"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47DDBF0-A9DB-BE3B-E1C2-46DE11479FD4}"/>
                  </a:ext>
                </a:extLst>
              </p:cNvPr>
              <p:cNvSpPr txBox="1"/>
              <p:nvPr/>
            </p:nvSpPr>
            <p:spPr>
              <a:xfrm>
                <a:off x="10785430" y="2315011"/>
                <a:ext cx="1052512" cy="58477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tx1"/>
                              </a:solidFill>
                              <a:latin typeface="Cambria Math" panose="02040503050406030204" pitchFamily="18" charset="0"/>
                            </a:rPr>
                          </m:ctrlPr>
                        </m:sSubPr>
                        <m:e>
                          <m:r>
                            <m:rPr>
                              <m:sty m:val="p"/>
                            </m:rPr>
                            <a:rPr lang="en-US" sz="3200" b="0" i="0" dirty="0" smtClean="0">
                              <a:solidFill>
                                <a:schemeClr val="tx1"/>
                              </a:solidFill>
                              <a:latin typeface="Cambria Math" panose="02040503050406030204" pitchFamily="18" charset="0"/>
                            </a:rPr>
                            <m:t>b</m:t>
                          </m:r>
                        </m:e>
                        <m:sub>
                          <m:r>
                            <m:rPr>
                              <m:sty m:val="p"/>
                            </m:rPr>
                            <a:rPr lang="en-US" sz="3200" b="0" i="0" dirty="0" smtClean="0">
                              <a:solidFill>
                                <a:schemeClr val="tx1"/>
                              </a:solidFill>
                              <a:latin typeface="Cambria Math" panose="02040503050406030204" pitchFamily="18" charset="0"/>
                            </a:rPr>
                            <m:t>B</m:t>
                          </m:r>
                          <m:r>
                            <a:rPr lang="en-US" sz="3200" b="0" i="0" dirty="0" smtClean="0">
                              <a:solidFill>
                                <a:schemeClr val="tx1"/>
                              </a:solidFill>
                              <a:latin typeface="Cambria Math" panose="02040503050406030204" pitchFamily="18" charset="0"/>
                            </a:rPr>
                            <m:t>′</m:t>
                          </m:r>
                        </m:sub>
                      </m:sSub>
                    </m:oMath>
                  </m:oMathPara>
                </a14:m>
                <a:endParaRPr lang="en-IL" dirty="0">
                  <a:solidFill>
                    <a:schemeClr val="tx1"/>
                  </a:solidFill>
                </a:endParaRPr>
              </a:p>
            </p:txBody>
          </p:sp>
        </mc:Choice>
        <mc:Fallback xmlns="">
          <p:sp>
            <p:nvSpPr>
              <p:cNvPr id="22" name="TextBox 21">
                <a:extLst>
                  <a:ext uri="{FF2B5EF4-FFF2-40B4-BE49-F238E27FC236}">
                    <a16:creationId xmlns:a16="http://schemas.microsoft.com/office/drawing/2014/main" id="{E47DDBF0-A9DB-BE3B-E1C2-46DE11479FD4}"/>
                  </a:ext>
                </a:extLst>
              </p:cNvPr>
              <p:cNvSpPr txBox="1">
                <a:spLocks noRot="1" noChangeAspect="1" noMove="1" noResize="1" noEditPoints="1" noAdjustHandles="1" noChangeArrowheads="1" noChangeShapeType="1" noTextEdit="1"/>
              </p:cNvSpPr>
              <p:nvPr/>
            </p:nvSpPr>
            <p:spPr>
              <a:xfrm>
                <a:off x="10785430" y="2315011"/>
                <a:ext cx="1052512" cy="58477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224431D1-CBCE-9F0D-3C2D-224C4193BECA}"/>
                  </a:ext>
                </a:extLst>
              </p:cNvPr>
              <p:cNvSpPr txBox="1"/>
              <p:nvPr/>
            </p:nvSpPr>
            <p:spPr>
              <a:xfrm>
                <a:off x="10808056" y="5038994"/>
                <a:ext cx="1052512" cy="58477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tx1"/>
                              </a:solidFill>
                              <a:latin typeface="Cambria Math" panose="02040503050406030204" pitchFamily="18" charset="0"/>
                            </a:rPr>
                          </m:ctrlPr>
                        </m:sSubPr>
                        <m:e>
                          <m:r>
                            <m:rPr>
                              <m:sty m:val="p"/>
                            </m:rPr>
                            <a:rPr lang="en-US" sz="3200" b="0" i="0" dirty="0" smtClean="0">
                              <a:solidFill>
                                <a:schemeClr val="tx1"/>
                              </a:solidFill>
                              <a:latin typeface="Cambria Math" panose="02040503050406030204" pitchFamily="18" charset="0"/>
                            </a:rPr>
                            <m:t>b</m:t>
                          </m:r>
                        </m:e>
                        <m:sub>
                          <m:r>
                            <m:rPr>
                              <m:sty m:val="p"/>
                            </m:rPr>
                            <a:rPr lang="en-US" sz="3200" b="0" i="0" dirty="0" smtClean="0">
                              <a:solidFill>
                                <a:schemeClr val="tx1"/>
                              </a:solidFill>
                              <a:latin typeface="Cambria Math" panose="02040503050406030204" pitchFamily="18" charset="0"/>
                            </a:rPr>
                            <m:t>C</m:t>
                          </m:r>
                          <m:r>
                            <a:rPr lang="en-US" sz="3200" b="0" i="0" dirty="0" smtClean="0">
                              <a:solidFill>
                                <a:schemeClr val="tx1"/>
                              </a:solidFill>
                              <a:latin typeface="Cambria Math" panose="02040503050406030204" pitchFamily="18" charset="0"/>
                            </a:rPr>
                            <m:t>′</m:t>
                          </m:r>
                        </m:sub>
                      </m:sSub>
                    </m:oMath>
                  </m:oMathPara>
                </a14:m>
                <a:endParaRPr lang="en-IL" dirty="0">
                  <a:solidFill>
                    <a:schemeClr val="tx1"/>
                  </a:solidFill>
                </a:endParaRPr>
              </a:p>
            </p:txBody>
          </p:sp>
        </mc:Choice>
        <mc:Fallback xmlns="">
          <p:sp>
            <p:nvSpPr>
              <p:cNvPr id="23" name="TextBox 22">
                <a:extLst>
                  <a:ext uri="{FF2B5EF4-FFF2-40B4-BE49-F238E27FC236}">
                    <a16:creationId xmlns:a16="http://schemas.microsoft.com/office/drawing/2014/main" id="{224431D1-CBCE-9F0D-3C2D-224C4193BECA}"/>
                  </a:ext>
                </a:extLst>
              </p:cNvPr>
              <p:cNvSpPr txBox="1">
                <a:spLocks noRot="1" noChangeAspect="1" noMove="1" noResize="1" noEditPoints="1" noAdjustHandles="1" noChangeArrowheads="1" noChangeShapeType="1" noTextEdit="1"/>
              </p:cNvSpPr>
              <p:nvPr/>
            </p:nvSpPr>
            <p:spPr>
              <a:xfrm>
                <a:off x="10808056" y="5038994"/>
                <a:ext cx="1052512" cy="58477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B04827F-1718-6125-6619-10CA696CD8BD}"/>
                  </a:ext>
                </a:extLst>
              </p:cNvPr>
              <p:cNvSpPr txBox="1"/>
              <p:nvPr/>
            </p:nvSpPr>
            <p:spPr>
              <a:xfrm>
                <a:off x="3063260" y="5160427"/>
                <a:ext cx="6035000" cy="1806841"/>
              </a:xfrm>
              <a:prstGeom prst="rect">
                <a:avLst/>
              </a:prstGeom>
              <a:noFill/>
            </p:spPr>
            <p:txBody>
              <a:bodyPr wrap="square" lIns="0" tIns="0" rIns="0" bIns="0" rtlCol="0">
                <a:spAutoFit/>
              </a:bodyPr>
              <a:lstStyle/>
              <a:p>
                <a:endParaRPr lang="en-US" sz="2400" b="0" dirty="0">
                  <a:solidFill>
                    <a:srgbClr val="FF0000"/>
                  </a:solidFill>
                </a:endParaRPr>
              </a:p>
              <a:p>
                <a:pPr/>
                <a14:m>
                  <m:oMathPara xmlns:m="http://schemas.openxmlformats.org/officeDocument/2006/math">
                    <m:oMathParaPr>
                      <m:jc m:val="centerGroup"/>
                    </m:oMathParaPr>
                    <m:oMath xmlns:m="http://schemas.openxmlformats.org/officeDocument/2006/math">
                      <m:func>
                        <m:funcPr>
                          <m:ctrlPr>
                            <a:rPr lang="en-US" sz="2400" b="0" i="1" smtClean="0">
                              <a:solidFill>
                                <a:srgbClr val="FF0000"/>
                              </a:solidFill>
                              <a:latin typeface="Cambria Math" panose="02040503050406030204" pitchFamily="18" charset="0"/>
                            </a:rPr>
                          </m:ctrlPr>
                        </m:funcPr>
                        <m:fName>
                          <m:r>
                            <m:rPr>
                              <m:sty m:val="p"/>
                            </m:rPr>
                            <a:rPr lang="en-US" sz="2400" b="0" i="0" smtClean="0">
                              <a:solidFill>
                                <a:srgbClr val="FF0000"/>
                              </a:solidFill>
                              <a:latin typeface="Cambria Math" panose="02040503050406030204" pitchFamily="18" charset="0"/>
                            </a:rPr>
                            <m:t>Pr</m:t>
                          </m:r>
                        </m:fName>
                        <m:e>
                          <m:d>
                            <m:dPr>
                              <m:begChr m:val="["/>
                              <m:endChr m:val="]"/>
                              <m:ctrlPr>
                                <a:rPr lang="en-US" sz="2400" b="0" i="1" smtClean="0">
                                  <a:solidFill>
                                    <a:srgbClr val="FF0000"/>
                                  </a:solidFill>
                                  <a:latin typeface="Cambria Math" panose="02040503050406030204" pitchFamily="18" charset="0"/>
                                </a:rPr>
                              </m:ctrlPr>
                            </m:dPr>
                            <m:e>
                              <m:sSub>
                                <m:sSubPr>
                                  <m:ctrlPr>
                                    <a:rPr lang="en-US" sz="2400" b="0" i="1" smtClean="0">
                                      <a:solidFill>
                                        <a:srgbClr val="FF0000"/>
                                      </a:solidFill>
                                      <a:latin typeface="Cambria Math" panose="02040503050406030204" pitchFamily="18" charset="0"/>
                                    </a:rPr>
                                  </m:ctrlPr>
                                </m:sSubPr>
                                <m:e>
                                  <m:r>
                                    <m:rPr>
                                      <m:sty m:val="p"/>
                                    </m:rPr>
                                    <a:rPr lang="en-US" sz="2400" b="0" i="0" smtClean="0">
                                      <a:solidFill>
                                        <a:srgbClr val="FF0000"/>
                                      </a:solidFill>
                                      <a:latin typeface="Cambria Math" panose="02040503050406030204" pitchFamily="18" charset="0"/>
                                    </a:rPr>
                                    <m:t>b</m:t>
                                  </m:r>
                                </m:e>
                                <m:sub>
                                  <m:r>
                                    <m:rPr>
                                      <m:sty m:val="p"/>
                                    </m:rPr>
                                    <a:rPr lang="en-US" sz="2400" b="0" i="0" smtClean="0">
                                      <a:solidFill>
                                        <a:srgbClr val="FF0000"/>
                                      </a:solidFill>
                                      <a:latin typeface="Cambria Math" panose="02040503050406030204" pitchFamily="18" charset="0"/>
                                    </a:rPr>
                                    <m:t>B</m:t>
                                  </m:r>
                                  <m:r>
                                    <a:rPr lang="en-US" sz="2400" b="0" i="0" smtClean="0">
                                      <a:solidFill>
                                        <a:srgbClr val="FF0000"/>
                                      </a:solidFill>
                                      <a:latin typeface="Cambria Math" panose="02040503050406030204" pitchFamily="18" charset="0"/>
                                    </a:rPr>
                                    <m:t>′</m:t>
                                  </m:r>
                                </m:sub>
                              </m:sSub>
                              <m:r>
                                <a:rPr lang="en-US" sz="2400" b="0" i="0" smtClean="0">
                                  <a:solidFill>
                                    <a:srgbClr val="FF0000"/>
                                  </a:solidFill>
                                  <a:latin typeface="Cambria Math" panose="02040503050406030204" pitchFamily="18" charset="0"/>
                                </a:rPr>
                                <m:t>=</m:t>
                              </m:r>
                              <m:sSub>
                                <m:sSubPr>
                                  <m:ctrlPr>
                                    <a:rPr lang="en-US" sz="2400" b="0" i="1" smtClean="0">
                                      <a:solidFill>
                                        <a:srgbClr val="FF0000"/>
                                      </a:solidFill>
                                      <a:latin typeface="Cambria Math" panose="02040503050406030204" pitchFamily="18" charset="0"/>
                                    </a:rPr>
                                  </m:ctrlPr>
                                </m:sSubPr>
                                <m:e>
                                  <m:r>
                                    <m:rPr>
                                      <m:sty m:val="p"/>
                                    </m:rPr>
                                    <a:rPr lang="en-US" sz="2400" b="0" i="0" smtClean="0">
                                      <a:solidFill>
                                        <a:srgbClr val="FF0000"/>
                                      </a:solidFill>
                                      <a:latin typeface="Cambria Math" panose="02040503050406030204" pitchFamily="18" charset="0"/>
                                    </a:rPr>
                                    <m:t>b</m:t>
                                  </m:r>
                                </m:e>
                                <m:sub>
                                  <m:r>
                                    <m:rPr>
                                      <m:sty m:val="p"/>
                                    </m:rPr>
                                    <a:rPr lang="en-US" sz="2400" b="0" i="0" smtClean="0">
                                      <a:solidFill>
                                        <a:srgbClr val="FF0000"/>
                                      </a:solidFill>
                                      <a:latin typeface="Cambria Math" panose="02040503050406030204" pitchFamily="18" charset="0"/>
                                    </a:rPr>
                                    <m:t>C</m:t>
                                  </m:r>
                                  <m:r>
                                    <a:rPr lang="en-US" sz="2400" b="0" i="0" smtClean="0">
                                      <a:solidFill>
                                        <a:srgbClr val="FF0000"/>
                                      </a:solidFill>
                                      <a:latin typeface="Cambria Math" panose="02040503050406030204" pitchFamily="18" charset="0"/>
                                    </a:rPr>
                                    <m:t>′</m:t>
                                  </m:r>
                                </m:sub>
                              </m:sSub>
                              <m:r>
                                <a:rPr lang="en-US" sz="2400" b="0" i="0" smtClean="0">
                                  <a:solidFill>
                                    <a:srgbClr val="FF0000"/>
                                  </a:solidFill>
                                  <a:latin typeface="Cambria Math" panose="02040503050406030204" pitchFamily="18" charset="0"/>
                                </a:rPr>
                                <m:t>=1|</m:t>
                              </m:r>
                              <m:r>
                                <m:rPr>
                                  <m:sty m:val="p"/>
                                </m:rPr>
                                <a:rPr lang="en-US" sz="2400" b="0" i="0" smtClean="0">
                                  <a:solidFill>
                                    <a:srgbClr val="FF0000"/>
                                  </a:solidFill>
                                  <a:latin typeface="Cambria Math" panose="02040503050406030204" pitchFamily="18" charset="0"/>
                                </a:rPr>
                                <m:t>b</m:t>
                              </m:r>
                              <m:r>
                                <a:rPr lang="en-US" sz="2400" b="0" i="0"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1</m:t>
                              </m:r>
                            </m:e>
                          </m:d>
                        </m:e>
                      </m:func>
                      <m:sSub>
                        <m:sSubPr>
                          <m:ctrlPr>
                            <a:rPr lang="en-US" sz="2400" b="0" i="1" smtClean="0">
                              <a:solidFill>
                                <a:srgbClr val="FF0000"/>
                              </a:solidFill>
                              <a:latin typeface="Cambria Math" panose="02040503050406030204" pitchFamily="18" charset="0"/>
                            </a:rPr>
                          </m:ctrlPr>
                        </m:sSubPr>
                        <m:e>
                          <m:r>
                            <a:rPr lang="en-US" sz="2400" b="0" i="0" smtClean="0">
                              <a:solidFill>
                                <a:srgbClr val="FF0000"/>
                              </a:solidFill>
                              <a:latin typeface="Cambria Math" panose="02040503050406030204" pitchFamily="18" charset="0"/>
                            </a:rPr>
                            <m:t>=</m:t>
                          </m:r>
                        </m:e>
                        <m:sub>
                          <m:r>
                            <a:rPr lang="en-US" sz="2400" b="0" i="0" smtClean="0">
                              <a:solidFill>
                                <a:srgbClr val="FF0000"/>
                              </a:solidFill>
                              <a:latin typeface="Cambria Math" panose="02040503050406030204" pitchFamily="18" charset="0"/>
                            </a:rPr>
                            <m:t> </m:t>
                          </m:r>
                        </m:sub>
                      </m:sSub>
                      <m:r>
                        <a:rPr lang="en-US" sz="2400" b="0" i="1" smtClean="0">
                          <a:solidFill>
                            <a:srgbClr val="FF0000"/>
                          </a:solidFill>
                          <a:latin typeface="Cambria Math" panose="02040503050406030204" pitchFamily="18" charset="0"/>
                        </a:rPr>
                        <m:t>1−</m:t>
                      </m:r>
                      <m:r>
                        <a:rPr lang="en-US" sz="2400" b="0" i="1" smtClean="0">
                          <a:solidFill>
                            <a:srgbClr val="FF0000"/>
                          </a:solidFill>
                          <a:latin typeface="Cambria Math" panose="02040503050406030204" pitchFamily="18" charset="0"/>
                        </a:rPr>
                        <m:t>𝑛𝑒𝑔𝑙</m:t>
                      </m:r>
                      <m:r>
                        <a:rPr lang="en-US" sz="2400" b="0" i="1" smtClean="0">
                          <a:solidFill>
                            <a:srgbClr val="FF0000"/>
                          </a:solidFill>
                          <a:latin typeface="Cambria Math" panose="02040503050406030204" pitchFamily="18" charset="0"/>
                        </a:rPr>
                        <m:t>.</m:t>
                      </m:r>
                    </m:oMath>
                  </m:oMathPara>
                </a14:m>
                <a:endParaRPr lang="en-US" sz="2400" b="0" dirty="0">
                  <a:solidFill>
                    <a:srgbClr val="FF0000"/>
                  </a:solidFill>
                </a:endParaRPr>
              </a:p>
              <a:p>
                <a:pPr/>
                <a14:m>
                  <m:oMathPara xmlns:m="http://schemas.openxmlformats.org/officeDocument/2006/math">
                    <m:oMathParaPr>
                      <m:jc m:val="centerGroup"/>
                    </m:oMathParaPr>
                    <m:oMath xmlns:m="http://schemas.openxmlformats.org/officeDocument/2006/math">
                      <m:func>
                        <m:funcPr>
                          <m:ctrlPr>
                            <a:rPr lang="en-US" sz="2400" b="0" i="1" smtClean="0">
                              <a:solidFill>
                                <a:srgbClr val="FF0000"/>
                              </a:solidFill>
                              <a:latin typeface="Cambria Math" panose="02040503050406030204" pitchFamily="18" charset="0"/>
                            </a:rPr>
                          </m:ctrlPr>
                        </m:funcPr>
                        <m:fName>
                          <m:r>
                            <m:rPr>
                              <m:sty m:val="p"/>
                            </m:rPr>
                            <a:rPr lang="en-US" sz="2400" b="0" i="0" smtClean="0">
                              <a:solidFill>
                                <a:srgbClr val="FF0000"/>
                              </a:solidFill>
                              <a:latin typeface="Cambria Math" panose="02040503050406030204" pitchFamily="18" charset="0"/>
                            </a:rPr>
                            <m:t>Pr</m:t>
                          </m:r>
                        </m:fName>
                        <m:e>
                          <m:d>
                            <m:dPr>
                              <m:begChr m:val="["/>
                              <m:endChr m:val="]"/>
                              <m:ctrlPr>
                                <a:rPr lang="en-US" sz="2400" b="0" i="1" smtClean="0">
                                  <a:solidFill>
                                    <a:srgbClr val="FF0000"/>
                                  </a:solidFill>
                                  <a:latin typeface="Cambria Math" panose="02040503050406030204" pitchFamily="18" charset="0"/>
                                </a:rPr>
                              </m:ctrlPr>
                            </m:dPr>
                            <m:e>
                              <m:sSub>
                                <m:sSubPr>
                                  <m:ctrlPr>
                                    <a:rPr lang="en-US" sz="2400" b="0" i="1" smtClean="0">
                                      <a:solidFill>
                                        <a:srgbClr val="FF0000"/>
                                      </a:solidFill>
                                      <a:latin typeface="Cambria Math" panose="02040503050406030204" pitchFamily="18" charset="0"/>
                                    </a:rPr>
                                  </m:ctrlPr>
                                </m:sSubPr>
                                <m:e>
                                  <m:r>
                                    <m:rPr>
                                      <m:sty m:val="p"/>
                                    </m:rPr>
                                    <a:rPr lang="en-US" sz="2400" b="0" i="0" smtClean="0">
                                      <a:solidFill>
                                        <a:srgbClr val="FF0000"/>
                                      </a:solidFill>
                                      <a:latin typeface="Cambria Math" panose="02040503050406030204" pitchFamily="18" charset="0"/>
                                    </a:rPr>
                                    <m:t>b</m:t>
                                  </m:r>
                                </m:e>
                                <m:sub>
                                  <m:r>
                                    <m:rPr>
                                      <m:sty m:val="p"/>
                                    </m:rPr>
                                    <a:rPr lang="en-US" sz="2400" b="0" i="0" smtClean="0">
                                      <a:solidFill>
                                        <a:srgbClr val="FF0000"/>
                                      </a:solidFill>
                                      <a:latin typeface="Cambria Math" panose="02040503050406030204" pitchFamily="18" charset="0"/>
                                    </a:rPr>
                                    <m:t>B</m:t>
                                  </m:r>
                                  <m:r>
                                    <a:rPr lang="en-US" sz="2400" b="0" i="0" smtClean="0">
                                      <a:solidFill>
                                        <a:srgbClr val="FF0000"/>
                                      </a:solidFill>
                                      <a:latin typeface="Cambria Math" panose="02040503050406030204" pitchFamily="18" charset="0"/>
                                    </a:rPr>
                                    <m:t>′</m:t>
                                  </m:r>
                                </m:sub>
                              </m:sSub>
                              <m:r>
                                <a:rPr lang="en-US" sz="2400" b="0" i="0" smtClean="0">
                                  <a:solidFill>
                                    <a:srgbClr val="FF0000"/>
                                  </a:solidFill>
                                  <a:latin typeface="Cambria Math" panose="02040503050406030204" pitchFamily="18" charset="0"/>
                                </a:rPr>
                                <m:t>=</m:t>
                              </m:r>
                              <m:sSub>
                                <m:sSubPr>
                                  <m:ctrlPr>
                                    <a:rPr lang="en-US" sz="2400" b="0" i="1" smtClean="0">
                                      <a:solidFill>
                                        <a:srgbClr val="FF0000"/>
                                      </a:solidFill>
                                      <a:latin typeface="Cambria Math" panose="02040503050406030204" pitchFamily="18" charset="0"/>
                                    </a:rPr>
                                  </m:ctrlPr>
                                </m:sSubPr>
                                <m:e>
                                  <m:r>
                                    <m:rPr>
                                      <m:sty m:val="p"/>
                                    </m:rPr>
                                    <a:rPr lang="en-US" sz="2400" b="0" i="0" smtClean="0">
                                      <a:solidFill>
                                        <a:srgbClr val="FF0000"/>
                                      </a:solidFill>
                                      <a:latin typeface="Cambria Math" panose="02040503050406030204" pitchFamily="18" charset="0"/>
                                    </a:rPr>
                                    <m:t>b</m:t>
                                  </m:r>
                                </m:e>
                                <m:sub>
                                  <m:r>
                                    <a:rPr lang="en-US" sz="2400" b="0" i="1" smtClean="0">
                                      <a:solidFill>
                                        <a:srgbClr val="FF0000"/>
                                      </a:solidFill>
                                      <a:latin typeface="Cambria Math" panose="02040503050406030204" pitchFamily="18" charset="0"/>
                                    </a:rPr>
                                    <m:t>𝐶</m:t>
                                  </m:r>
                                  <m:r>
                                    <a:rPr lang="en-US" sz="2400" b="0" i="1" smtClean="0">
                                      <a:solidFill>
                                        <a:srgbClr val="FF0000"/>
                                      </a:solidFill>
                                      <a:latin typeface="Cambria Math" panose="02040503050406030204" pitchFamily="18" charset="0"/>
                                    </a:rPr>
                                    <m:t>′</m:t>
                                  </m:r>
                                </m:sub>
                              </m:sSub>
                              <m:r>
                                <a:rPr lang="en-US" sz="2400" b="0" i="0" smtClean="0">
                                  <a:solidFill>
                                    <a:srgbClr val="FF0000"/>
                                  </a:solidFill>
                                  <a:latin typeface="Cambria Math" panose="02040503050406030204" pitchFamily="18" charset="0"/>
                                </a:rPr>
                                <m:t>=</m:t>
                              </m:r>
                              <m:r>
                                <m:rPr>
                                  <m:sty m:val="p"/>
                                </m:rPr>
                                <a:rPr lang="en-US" sz="2400" b="0" i="0" smtClean="0">
                                  <a:solidFill>
                                    <a:srgbClr val="FF0000"/>
                                  </a:solidFill>
                                  <a:latin typeface="Cambria Math" panose="02040503050406030204" pitchFamily="18" charset="0"/>
                                </a:rPr>
                                <m:t>b</m:t>
                              </m:r>
                            </m:e>
                          </m:d>
                        </m:e>
                      </m:func>
                      <m:sSub>
                        <m:sSubPr>
                          <m:ctrlPr>
                            <a:rPr lang="en-US" sz="2400" b="0" i="1" smtClean="0">
                              <a:solidFill>
                                <a:srgbClr val="FF0000"/>
                              </a:solidFill>
                              <a:latin typeface="Cambria Math" panose="02040503050406030204" pitchFamily="18" charset="0"/>
                            </a:rPr>
                          </m:ctrlPr>
                        </m:sSubPr>
                        <m:e>
                          <m:r>
                            <a:rPr lang="en-US" sz="2400" b="0" i="0" smtClean="0">
                              <a:solidFill>
                                <a:srgbClr val="FF0000"/>
                              </a:solidFill>
                              <a:latin typeface="Cambria Math" panose="02040503050406030204" pitchFamily="18" charset="0"/>
                            </a:rPr>
                            <m:t>=</m:t>
                          </m:r>
                        </m:e>
                        <m:sub>
                          <m:r>
                            <a:rPr lang="en-US" sz="2400" b="0" i="0" smtClean="0">
                              <a:solidFill>
                                <a:srgbClr val="FF0000"/>
                              </a:solidFill>
                              <a:latin typeface="Cambria Math" panose="02040503050406030204" pitchFamily="18" charset="0"/>
                            </a:rPr>
                            <m:t> </m:t>
                          </m:r>
                        </m:sub>
                      </m:sSub>
                      <m:f>
                        <m:fPr>
                          <m:ctrlPr>
                            <a:rPr lang="en-US" sz="2400" b="0" i="1" smtClean="0">
                              <a:solidFill>
                                <a:srgbClr val="FF0000"/>
                              </a:solidFill>
                              <a:latin typeface="Cambria Math" panose="02040503050406030204" pitchFamily="18" charset="0"/>
                            </a:rPr>
                          </m:ctrlPr>
                        </m:fPr>
                        <m:num>
                          <m:r>
                            <a:rPr lang="en-US" sz="2400" b="0" i="1" smtClean="0">
                              <a:solidFill>
                                <a:srgbClr val="FF0000"/>
                              </a:solidFill>
                              <a:latin typeface="Cambria Math" panose="02040503050406030204" pitchFamily="18" charset="0"/>
                            </a:rPr>
                            <m:t>1−</m:t>
                          </m:r>
                          <m:r>
                            <a:rPr lang="en-US" sz="2400" b="0" i="1" smtClean="0">
                              <a:solidFill>
                                <a:srgbClr val="FF0000"/>
                              </a:solidFill>
                              <a:latin typeface="Cambria Math" panose="02040503050406030204" pitchFamily="18" charset="0"/>
                            </a:rPr>
                            <m:t>𝑛𝑒𝑔𝑙</m:t>
                          </m:r>
                          <m:r>
                            <a:rPr lang="en-US" sz="2400" b="0" i="1" smtClean="0">
                              <a:solidFill>
                                <a:srgbClr val="FF0000"/>
                              </a:solidFill>
                              <a:latin typeface="Cambria Math" panose="02040503050406030204" pitchFamily="18" charset="0"/>
                            </a:rPr>
                            <m:t>+</m:t>
                          </m:r>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𝑝</m:t>
                              </m:r>
                            </m:e>
                            <m:sub>
                              <m:r>
                                <a:rPr lang="en-US" sz="2400" b="0" i="1" smtClean="0">
                                  <a:solidFill>
                                    <a:srgbClr val="FF0000"/>
                                  </a:solidFill>
                                  <a:latin typeface="Cambria Math" panose="02040503050406030204" pitchFamily="18" charset="0"/>
                                </a:rPr>
                                <m:t>𝐴</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𝐵</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𝐶</m:t>
                              </m:r>
                            </m:sub>
                          </m:sSub>
                        </m:num>
                        <m:den>
                          <m:r>
                            <a:rPr lang="en-US" sz="2400" b="0" i="1" smtClean="0">
                              <a:solidFill>
                                <a:srgbClr val="FF0000"/>
                              </a:solidFill>
                              <a:latin typeface="Cambria Math" panose="02040503050406030204" pitchFamily="18" charset="0"/>
                            </a:rPr>
                            <m:t>2</m:t>
                          </m:r>
                        </m:den>
                      </m:f>
                      <m:r>
                        <a:rPr lang="en-US" sz="2400" b="0" i="1" smtClean="0">
                          <a:solidFill>
                            <a:srgbClr val="FF0000"/>
                          </a:solidFill>
                          <a:latin typeface="Cambria Math" panose="02040503050406030204" pitchFamily="18" charset="0"/>
                        </a:rPr>
                        <m:t>.</m:t>
                      </m:r>
                    </m:oMath>
                  </m:oMathPara>
                </a14:m>
                <a:endParaRPr lang="en-US" sz="2400" b="0" dirty="0">
                  <a:solidFill>
                    <a:srgbClr val="FF0000"/>
                  </a:solidFill>
                </a:endParaRPr>
              </a:p>
              <a:p>
                <a:endParaRPr lang="en-IL" sz="2400" dirty="0">
                  <a:solidFill>
                    <a:srgbClr val="FF0000"/>
                  </a:solidFill>
                </a:endParaRPr>
              </a:p>
            </p:txBody>
          </p:sp>
        </mc:Choice>
        <mc:Fallback xmlns="">
          <p:sp>
            <p:nvSpPr>
              <p:cNvPr id="24" name="TextBox 23">
                <a:extLst>
                  <a:ext uri="{FF2B5EF4-FFF2-40B4-BE49-F238E27FC236}">
                    <a16:creationId xmlns:a16="http://schemas.microsoft.com/office/drawing/2014/main" id="{6B04827F-1718-6125-6619-10CA696CD8BD}"/>
                  </a:ext>
                </a:extLst>
              </p:cNvPr>
              <p:cNvSpPr txBox="1">
                <a:spLocks noRot="1" noChangeAspect="1" noMove="1" noResize="1" noEditPoints="1" noAdjustHandles="1" noChangeArrowheads="1" noChangeShapeType="1" noTextEdit="1"/>
              </p:cNvSpPr>
              <p:nvPr/>
            </p:nvSpPr>
            <p:spPr>
              <a:xfrm>
                <a:off x="3063260" y="5160427"/>
                <a:ext cx="6035000" cy="1806841"/>
              </a:xfrm>
              <a:prstGeom prst="rect">
                <a:avLst/>
              </a:prstGeom>
              <a:blipFill>
                <a:blip r:embed="rId10"/>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D78BB1A-9F74-1001-C1FC-3A24A55D1A82}"/>
                  </a:ext>
                </a:extLst>
              </p:cNvPr>
              <p:cNvSpPr txBox="1"/>
              <p:nvPr/>
            </p:nvSpPr>
            <p:spPr>
              <a:xfrm>
                <a:off x="0" y="4234671"/>
                <a:ext cx="3720764" cy="19455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𝑥</m:t>
                          </m:r>
                        </m:e>
                        <m:sub>
                          <m:r>
                            <a:rPr lang="en-US" sz="2400" b="0" i="1" smtClean="0">
                              <a:solidFill>
                                <a:srgbClr val="7030A0"/>
                              </a:solidFill>
                              <a:latin typeface="Cambria Math" panose="02040503050406030204" pitchFamily="18" charset="0"/>
                            </a:rPr>
                            <m:t>𝐵</m:t>
                          </m:r>
                        </m:sub>
                      </m:sSub>
                      <m:r>
                        <a:rPr lang="en-US" sz="2400" b="0" i="1" smtClean="0">
                          <a:solidFill>
                            <a:srgbClr val="7030A0"/>
                          </a:solidFill>
                          <a:latin typeface="Cambria Math" panose="02040503050406030204" pitchFamily="18" charset="0"/>
                        </a:rPr>
                        <m:t>, </m:t>
                      </m:r>
                      <m:sSub>
                        <m:sSubPr>
                          <m:ctrlPr>
                            <a:rPr lang="en-US" sz="2400" b="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𝑥</m:t>
                          </m:r>
                        </m:e>
                        <m:sub>
                          <m:r>
                            <a:rPr lang="en-US" sz="2400" b="0" i="1" smtClean="0">
                              <a:solidFill>
                                <a:srgbClr val="7030A0"/>
                              </a:solidFill>
                              <a:latin typeface="Cambria Math" panose="02040503050406030204" pitchFamily="18" charset="0"/>
                            </a:rPr>
                            <m:t>𝐶</m:t>
                          </m:r>
                        </m:sub>
                      </m:sSub>
                      <m:r>
                        <a:rPr lang="en-US" sz="2400" b="0" i="1" smtClean="0">
                          <a:solidFill>
                            <a:srgbClr val="7030A0"/>
                          </a:solidFill>
                          <a:latin typeface="Cambria Math" panose="02040503050406030204" pitchFamily="18" charset="0"/>
                        </a:rPr>
                        <m:t>←</m:t>
                      </m:r>
                      <m:sSup>
                        <m:sSupPr>
                          <m:ctrlPr>
                            <a:rPr lang="en-US" sz="2400" b="0" i="1" smtClean="0">
                              <a:solidFill>
                                <a:srgbClr val="7030A0"/>
                              </a:solidFill>
                              <a:latin typeface="Cambria Math" panose="02040503050406030204" pitchFamily="18" charset="0"/>
                            </a:rPr>
                          </m:ctrlPr>
                        </m:sSupPr>
                        <m:e>
                          <m:d>
                            <m:dPr>
                              <m:begChr m:val="{"/>
                              <m:endChr m:val="}"/>
                              <m:ctrlPr>
                                <a:rPr lang="en-US" sz="2400" b="0" i="1" smtClean="0">
                                  <a:solidFill>
                                    <a:srgbClr val="7030A0"/>
                                  </a:solidFill>
                                  <a:latin typeface="Cambria Math" panose="02040503050406030204" pitchFamily="18" charset="0"/>
                                </a:rPr>
                              </m:ctrlPr>
                            </m:dPr>
                            <m:e>
                              <m:r>
                                <a:rPr lang="en-US" sz="2400" b="0" i="1" smtClean="0">
                                  <a:solidFill>
                                    <a:srgbClr val="7030A0"/>
                                  </a:solidFill>
                                  <a:latin typeface="Cambria Math" panose="02040503050406030204" pitchFamily="18" charset="0"/>
                                </a:rPr>
                                <m:t>0,1</m:t>
                              </m:r>
                            </m:e>
                          </m:d>
                        </m:e>
                        <m:sup>
                          <m:r>
                            <a:rPr lang="en-US" sz="2400" b="0" i="1" smtClean="0">
                              <a:solidFill>
                                <a:srgbClr val="7030A0"/>
                              </a:solidFill>
                              <a:latin typeface="Cambria Math" panose="02040503050406030204" pitchFamily="18" charset="0"/>
                            </a:rPr>
                            <m:t>𝑙</m:t>
                          </m:r>
                        </m:sup>
                      </m:sSup>
                    </m:oMath>
                  </m:oMathPara>
                </a14:m>
                <a:endParaRPr lang="en-US" sz="2400" b="0" i="1" dirty="0">
                  <a:solidFill>
                    <a:srgbClr val="7030A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solidFill>
                            <a:srgbClr val="7030A0"/>
                          </a:solidFill>
                          <a:latin typeface="Cambria Math" panose="02040503050406030204" pitchFamily="18" charset="0"/>
                        </a:rPr>
                        <m:t>𝑏</m:t>
                      </m:r>
                      <m:r>
                        <a:rPr lang="en-US" sz="2400" b="0" i="1" smtClean="0">
                          <a:solidFill>
                            <a:srgbClr val="7030A0"/>
                          </a:solidFill>
                          <a:latin typeface="Cambria Math" panose="02040503050406030204" pitchFamily="18" charset="0"/>
                        </a:rPr>
                        <m:t>←</m:t>
                      </m:r>
                      <m:d>
                        <m:dPr>
                          <m:begChr m:val="{"/>
                          <m:endChr m:val="}"/>
                          <m:ctrlPr>
                            <a:rPr lang="en-US" sz="2400" b="0" i="1" smtClean="0">
                              <a:solidFill>
                                <a:srgbClr val="7030A0"/>
                              </a:solidFill>
                              <a:latin typeface="Cambria Math" panose="02040503050406030204" pitchFamily="18" charset="0"/>
                            </a:rPr>
                          </m:ctrlPr>
                        </m:dPr>
                        <m:e>
                          <m:r>
                            <a:rPr lang="en-US" sz="2400" b="0" i="1" smtClean="0">
                              <a:solidFill>
                                <a:srgbClr val="7030A0"/>
                              </a:solidFill>
                              <a:latin typeface="Cambria Math" panose="02040503050406030204" pitchFamily="18" charset="0"/>
                            </a:rPr>
                            <m:t>0,1</m:t>
                          </m:r>
                        </m:e>
                      </m:d>
                    </m:oMath>
                  </m:oMathPara>
                </a14:m>
                <a:endParaRPr lang="en-US" sz="2400" b="0" dirty="0">
                  <a:solidFill>
                    <a:srgbClr val="7030A0"/>
                  </a:solidFill>
                </a:endParaRPr>
              </a:p>
              <a:p>
                <a:pPr/>
                <a14:m>
                  <m:oMathPara xmlns:m="http://schemas.openxmlformats.org/officeDocument/2006/math">
                    <m:oMathParaPr>
                      <m:jc m:val="centerGroup"/>
                    </m:oMathParaPr>
                    <m:oMath xmlns:m="http://schemas.openxmlformats.org/officeDocument/2006/math">
                      <m:r>
                        <a:rPr lang="en-US" sz="2400" b="0" i="1" dirty="0" smtClean="0">
                          <a:solidFill>
                            <a:srgbClr val="7030A0"/>
                          </a:solidFill>
                          <a:latin typeface="Cambria Math" panose="02040503050406030204" pitchFamily="18" charset="0"/>
                        </a:rPr>
                        <m:t>  |</m:t>
                      </m:r>
                      <m:r>
                        <a:rPr lang="en-US" sz="2400" b="0" i="1" smtClean="0">
                          <a:solidFill>
                            <a:srgbClr val="7030A0"/>
                          </a:solidFill>
                          <a:latin typeface="Cambria Math" panose="02040503050406030204" pitchFamily="18" charset="0"/>
                        </a:rPr>
                        <m:t>𝜌</m:t>
                      </m:r>
                      <m:r>
                        <a:rPr lang="en-US" sz="2400" b="0" i="1" smtClean="0">
                          <a:solidFill>
                            <a:srgbClr val="7030A0"/>
                          </a:solidFill>
                          <a:latin typeface="Cambria Math" panose="02040503050406030204" pitchFamily="18" charset="0"/>
                        </a:rPr>
                        <m:t>⟩←</m:t>
                      </m:r>
                      <m:r>
                        <a:rPr lang="en-US" sz="2400" b="0" i="1" smtClean="0">
                          <a:solidFill>
                            <a:srgbClr val="7030A0"/>
                          </a:solidFill>
                          <a:latin typeface="Cambria Math" panose="02040503050406030204" pitchFamily="18" charset="0"/>
                        </a:rPr>
                        <m:t>𝑂𝑏𝑓</m:t>
                      </m:r>
                      <m:d>
                        <m:dPr>
                          <m:ctrlPr>
                            <a:rPr lang="en-US" sz="2400" b="0" i="1" smtClean="0">
                              <a:solidFill>
                                <a:srgbClr val="7030A0"/>
                              </a:solidFill>
                              <a:latin typeface="Cambria Math" panose="02040503050406030204" pitchFamily="18" charset="0"/>
                            </a:rPr>
                          </m:ctrlPr>
                        </m:dPr>
                        <m:e>
                          <m:sSub>
                            <m:sSubPr>
                              <m:ctrlPr>
                                <a:rPr lang="en-US" sz="2400" b="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𝐺</m:t>
                              </m:r>
                            </m:e>
                            <m:sub>
                              <m:sSup>
                                <m:sSupPr>
                                  <m:ctrlPr>
                                    <a:rPr lang="en-US" sz="2400" b="0" i="1" smtClean="0">
                                      <a:solidFill>
                                        <a:srgbClr val="7030A0"/>
                                      </a:solidFill>
                                      <a:latin typeface="Cambria Math" panose="02040503050406030204" pitchFamily="18" charset="0"/>
                                    </a:rPr>
                                  </m:ctrlPr>
                                </m:sSupPr>
                                <m:e>
                                  <m:r>
                                    <a:rPr lang="en-US" sz="2400" b="0" i="1" smtClean="0">
                                      <a:solidFill>
                                        <a:srgbClr val="7030A0"/>
                                      </a:solidFill>
                                      <a:latin typeface="Cambria Math" panose="02040503050406030204" pitchFamily="18" charset="0"/>
                                    </a:rPr>
                                    <m:t>𝑘</m:t>
                                  </m:r>
                                </m:e>
                                <m:sup>
                                  <m:r>
                                    <a:rPr lang="en-US" sz="2400" b="0" i="1" smtClean="0">
                                      <a:solidFill>
                                        <a:srgbClr val="7030A0"/>
                                      </a:solidFill>
                                      <a:latin typeface="Cambria Math" panose="02040503050406030204" pitchFamily="18" charset="0"/>
                                    </a:rPr>
                                    <m:t>∗</m:t>
                                  </m:r>
                                </m:sup>
                              </m:sSup>
                            </m:sub>
                          </m:sSub>
                        </m:e>
                      </m:d>
                      <m:r>
                        <a:rPr lang="en-US" sz="2400" b="0" i="1" smtClean="0">
                          <a:solidFill>
                            <a:srgbClr val="7030A0"/>
                          </a:solidFill>
                          <a:latin typeface="Cambria Math" panose="02040503050406030204" pitchFamily="18" charset="0"/>
                        </a:rPr>
                        <m:t>,</m:t>
                      </m:r>
                    </m:oMath>
                  </m:oMathPara>
                </a14:m>
                <a:endParaRPr lang="en-IL" sz="2400" dirty="0">
                  <a:solidFill>
                    <a:srgbClr val="7030A0"/>
                  </a:solidFill>
                </a:endParaRPr>
              </a:p>
              <a:p>
                <a:r>
                  <a:rPr lang="en-GB" sz="2400" dirty="0">
                    <a:solidFill>
                      <a:srgbClr val="7030A0"/>
                    </a:solidFill>
                  </a:rPr>
                  <a:t>w</a:t>
                </a:r>
                <a:r>
                  <a:rPr lang="en-IL" sz="2400" dirty="0">
                    <a:solidFill>
                      <a:srgbClr val="7030A0"/>
                    </a:solidFill>
                  </a:rPr>
                  <a:t>here</a:t>
                </a:r>
              </a:p>
              <a:p>
                <a:r>
                  <a:rPr lang="en-IL" sz="2400" dirty="0">
                    <a:solidFill>
                      <a:srgbClr val="7030A0"/>
                    </a:solidFill>
                  </a:rPr>
                  <a:t> </a:t>
                </a:r>
                <a14:m>
                  <m:oMath xmlns:m="http://schemas.openxmlformats.org/officeDocument/2006/math">
                    <m:sSub>
                      <m:sSubPr>
                        <m:ctrlPr>
                          <a:rPr lang="en-US" sz="2400" b="0" i="1" smtClean="0">
                            <a:solidFill>
                              <a:srgbClr val="7030A0"/>
                            </a:solidFill>
                            <a:latin typeface="Cambria Math" panose="02040503050406030204" pitchFamily="18" charset="0"/>
                          </a:rPr>
                        </m:ctrlPr>
                      </m:sSubPr>
                      <m:e>
                        <m:r>
                          <m:rPr>
                            <m:sty m:val="p"/>
                          </m:rPr>
                          <a:rPr lang="en-US" sz="2400" b="0" i="0" smtClean="0">
                            <a:solidFill>
                              <a:srgbClr val="7030A0"/>
                            </a:solidFill>
                            <a:latin typeface="Cambria Math" panose="02040503050406030204" pitchFamily="18" charset="0"/>
                          </a:rPr>
                          <m:t>G</m:t>
                        </m:r>
                      </m:e>
                      <m:sub>
                        <m:sSup>
                          <m:sSupPr>
                            <m:ctrlPr>
                              <a:rPr lang="en-US" sz="2400" b="0" i="1" smtClean="0">
                                <a:solidFill>
                                  <a:srgbClr val="7030A0"/>
                                </a:solidFill>
                                <a:latin typeface="Cambria Math" panose="02040503050406030204" pitchFamily="18" charset="0"/>
                              </a:rPr>
                            </m:ctrlPr>
                          </m:sSupPr>
                          <m:e>
                            <m:r>
                              <a:rPr lang="en-US" sz="2400" b="0" i="1" smtClean="0">
                                <a:solidFill>
                                  <a:srgbClr val="7030A0"/>
                                </a:solidFill>
                                <a:latin typeface="Cambria Math" panose="02040503050406030204" pitchFamily="18" charset="0"/>
                              </a:rPr>
                              <m:t>𝑘</m:t>
                            </m:r>
                          </m:e>
                          <m:sup>
                            <m:r>
                              <a:rPr lang="en-US" sz="2400" b="0" i="1" smtClean="0">
                                <a:solidFill>
                                  <a:srgbClr val="7030A0"/>
                                </a:solidFill>
                                <a:latin typeface="Cambria Math" panose="02040503050406030204" pitchFamily="18" charset="0"/>
                              </a:rPr>
                              <m:t>∗</m:t>
                            </m:r>
                          </m:sup>
                        </m:sSup>
                      </m:sub>
                    </m:sSub>
                    <m:r>
                      <a:rPr lang="en-US" sz="2400" b="0" i="1" smtClean="0">
                        <a:solidFill>
                          <a:srgbClr val="7030A0"/>
                        </a:solidFill>
                        <a:latin typeface="Cambria Math" panose="02040503050406030204" pitchFamily="18" charset="0"/>
                      </a:rPr>
                      <m:t>←</m:t>
                    </m:r>
                    <m:r>
                      <m:rPr>
                        <m:sty m:val="p"/>
                      </m:rPr>
                      <a:rPr lang="en-US" sz="2400" b="0" i="0" smtClean="0">
                        <a:solidFill>
                          <a:srgbClr val="7030A0"/>
                        </a:solidFill>
                        <a:latin typeface="Cambria Math" panose="02040503050406030204" pitchFamily="18" charset="0"/>
                      </a:rPr>
                      <m:t>Puncture</m:t>
                    </m:r>
                    <m:d>
                      <m:dPr>
                        <m:ctrlPr>
                          <a:rPr lang="en-US" sz="2400" b="0" i="1" smtClean="0">
                            <a:solidFill>
                              <a:srgbClr val="7030A0"/>
                            </a:solidFill>
                            <a:latin typeface="Cambria Math" panose="02040503050406030204" pitchFamily="18" charset="0"/>
                          </a:rPr>
                        </m:ctrlPr>
                      </m:dPr>
                      <m:e>
                        <m:r>
                          <m:rPr>
                            <m:sty m:val="p"/>
                          </m:rPr>
                          <a:rPr lang="en-US" sz="2400" b="0" i="0" smtClean="0">
                            <a:solidFill>
                              <a:srgbClr val="7030A0"/>
                            </a:solidFill>
                            <a:latin typeface="Cambria Math" panose="02040503050406030204" pitchFamily="18" charset="0"/>
                          </a:rPr>
                          <m:t>k</m:t>
                        </m:r>
                        <m:r>
                          <a:rPr lang="en-US" sz="2400" b="0" i="0" smtClean="0">
                            <a:solidFill>
                              <a:srgbClr val="7030A0"/>
                            </a:solidFill>
                            <a:latin typeface="Cambria Math" panose="02040503050406030204" pitchFamily="18" charset="0"/>
                          </a:rPr>
                          <m:t>,</m:t>
                        </m:r>
                        <m:sSub>
                          <m:sSubPr>
                            <m:ctrlPr>
                              <a:rPr lang="en-US" sz="2400" b="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𝑥</m:t>
                            </m:r>
                          </m:e>
                          <m:sub>
                            <m:r>
                              <m:rPr>
                                <m:sty m:val="p"/>
                              </m:rPr>
                              <a:rPr lang="en-US" sz="2400" b="0" i="0" smtClean="0">
                                <a:solidFill>
                                  <a:srgbClr val="7030A0"/>
                                </a:solidFill>
                                <a:latin typeface="Cambria Math" panose="02040503050406030204" pitchFamily="18" charset="0"/>
                              </a:rPr>
                              <m:t>B</m:t>
                            </m:r>
                          </m:sub>
                        </m:sSub>
                        <m:r>
                          <a:rPr lang="en-US" sz="2400" b="0" i="0" smtClean="0">
                            <a:solidFill>
                              <a:srgbClr val="7030A0"/>
                            </a:solidFill>
                            <a:latin typeface="Cambria Math" panose="02040503050406030204" pitchFamily="18" charset="0"/>
                          </a:rPr>
                          <m:t>,</m:t>
                        </m:r>
                        <m:sSub>
                          <m:sSubPr>
                            <m:ctrlPr>
                              <a:rPr lang="en-US" sz="2400" b="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𝑥</m:t>
                            </m:r>
                          </m:e>
                          <m:sub>
                            <m:r>
                              <m:rPr>
                                <m:sty m:val="p"/>
                              </m:rPr>
                              <a:rPr lang="en-US" sz="2400" b="0" i="0" smtClean="0">
                                <a:solidFill>
                                  <a:srgbClr val="7030A0"/>
                                </a:solidFill>
                                <a:latin typeface="Cambria Math" panose="02040503050406030204" pitchFamily="18" charset="0"/>
                              </a:rPr>
                              <m:t>C</m:t>
                            </m:r>
                          </m:sub>
                        </m:sSub>
                      </m:e>
                    </m:d>
                  </m:oMath>
                </a14:m>
                <a:endParaRPr lang="en-IL" sz="2400" dirty="0">
                  <a:solidFill>
                    <a:srgbClr val="7030A0"/>
                  </a:solidFill>
                </a:endParaRPr>
              </a:p>
            </p:txBody>
          </p:sp>
        </mc:Choice>
        <mc:Fallback xmlns="">
          <p:sp>
            <p:nvSpPr>
              <p:cNvPr id="25" name="TextBox 24">
                <a:extLst>
                  <a:ext uri="{FF2B5EF4-FFF2-40B4-BE49-F238E27FC236}">
                    <a16:creationId xmlns:a16="http://schemas.microsoft.com/office/drawing/2014/main" id="{1D78BB1A-9F74-1001-C1FC-3A24A55D1A82}"/>
                  </a:ext>
                </a:extLst>
              </p:cNvPr>
              <p:cNvSpPr txBox="1">
                <a:spLocks noRot="1" noChangeAspect="1" noMove="1" noResize="1" noEditPoints="1" noAdjustHandles="1" noChangeArrowheads="1" noChangeShapeType="1" noTextEdit="1"/>
              </p:cNvSpPr>
              <p:nvPr/>
            </p:nvSpPr>
            <p:spPr>
              <a:xfrm>
                <a:off x="0" y="4234671"/>
                <a:ext cx="3720764" cy="1945533"/>
              </a:xfrm>
              <a:prstGeom prst="rect">
                <a:avLst/>
              </a:prstGeom>
              <a:blipFill>
                <a:blip r:embed="rId11"/>
                <a:stretch>
                  <a:fillRect l="-2730"/>
                </a:stretch>
              </a:blipFill>
            </p:spPr>
            <p:txBody>
              <a:bodyPr/>
              <a:lstStyle/>
              <a:p>
                <a:r>
                  <a:rPr lang="en-IL">
                    <a:noFill/>
                  </a:rPr>
                  <a:t> </a:t>
                </a:r>
              </a:p>
            </p:txBody>
          </p:sp>
        </mc:Fallback>
      </mc:AlternateContent>
      <p:sp>
        <p:nvSpPr>
          <p:cNvPr id="26" name="Rectangle 25">
            <a:extLst>
              <a:ext uri="{FF2B5EF4-FFF2-40B4-BE49-F238E27FC236}">
                <a16:creationId xmlns:a16="http://schemas.microsoft.com/office/drawing/2014/main" id="{8F379FD6-FCF6-BFDD-0E07-F63BD205ADBD}"/>
              </a:ext>
            </a:extLst>
          </p:cNvPr>
          <p:cNvSpPr/>
          <p:nvPr/>
        </p:nvSpPr>
        <p:spPr>
          <a:xfrm>
            <a:off x="771696" y="2334515"/>
            <a:ext cx="2226686" cy="1780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800" dirty="0"/>
              <a:t>Challenger</a:t>
            </a:r>
            <a:endParaRPr lang="en-IL" dirty="0"/>
          </a:p>
        </p:txBody>
      </p:sp>
      <p:sp>
        <p:nvSpPr>
          <p:cNvPr id="27" name="Right Arrow 26">
            <a:extLst>
              <a:ext uri="{FF2B5EF4-FFF2-40B4-BE49-F238E27FC236}">
                <a16:creationId xmlns:a16="http://schemas.microsoft.com/office/drawing/2014/main" id="{8A871996-8833-B66F-4726-F119223A3853}"/>
              </a:ext>
            </a:extLst>
          </p:cNvPr>
          <p:cNvSpPr/>
          <p:nvPr/>
        </p:nvSpPr>
        <p:spPr>
          <a:xfrm rot="10800000">
            <a:off x="3152984" y="2790832"/>
            <a:ext cx="2400300" cy="2394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solidFill>
                <a:srgbClr val="FF0000"/>
              </a:solidFill>
            </a:endParaRP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6E0EE91E-56B0-2314-F12F-57117B9EB599}"/>
                  </a:ext>
                </a:extLst>
              </p:cNvPr>
              <p:cNvSpPr txBox="1"/>
              <p:nvPr/>
            </p:nvSpPr>
            <p:spPr>
              <a:xfrm>
                <a:off x="3467308" y="2335960"/>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𝑘</m:t>
                      </m:r>
                    </m:oMath>
                  </m:oMathPara>
                </a14:m>
                <a:endParaRPr lang="en-IL" sz="2800" dirty="0">
                  <a:solidFill>
                    <a:srgbClr val="7030A0"/>
                  </a:solidFill>
                </a:endParaRPr>
              </a:p>
            </p:txBody>
          </p:sp>
        </mc:Choice>
        <mc:Fallback xmlns="">
          <p:sp>
            <p:nvSpPr>
              <p:cNvPr id="28" name="TextBox 27">
                <a:extLst>
                  <a:ext uri="{FF2B5EF4-FFF2-40B4-BE49-F238E27FC236}">
                    <a16:creationId xmlns:a16="http://schemas.microsoft.com/office/drawing/2014/main" id="{6E0EE91E-56B0-2314-F12F-57117B9EB599}"/>
                  </a:ext>
                </a:extLst>
              </p:cNvPr>
              <p:cNvSpPr txBox="1">
                <a:spLocks noRot="1" noChangeAspect="1" noMove="1" noResize="1" noEditPoints="1" noAdjustHandles="1" noChangeArrowheads="1" noChangeShapeType="1" noTextEdit="1"/>
              </p:cNvSpPr>
              <p:nvPr/>
            </p:nvSpPr>
            <p:spPr>
              <a:xfrm>
                <a:off x="3467308" y="2335960"/>
                <a:ext cx="1771651" cy="430887"/>
              </a:xfrm>
              <a:prstGeom prst="rect">
                <a:avLst/>
              </a:prstGeom>
              <a:blipFill>
                <a:blip r:embed="rId12"/>
                <a:stretch>
                  <a:fillRect/>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4D802098-985C-7A1D-4293-794FD064F735}"/>
              </a:ext>
            </a:extLst>
          </p:cNvPr>
          <p:cNvSpPr txBox="1"/>
          <p:nvPr/>
        </p:nvSpPr>
        <p:spPr>
          <a:xfrm>
            <a:off x="8441829" y="5415863"/>
            <a:ext cx="3037898" cy="461665"/>
          </a:xfrm>
          <a:prstGeom prst="rect">
            <a:avLst/>
          </a:prstGeom>
          <a:noFill/>
        </p:spPr>
        <p:txBody>
          <a:bodyPr wrap="square" rtlCol="0">
            <a:spAutoFit/>
          </a:bodyPr>
          <a:lstStyle/>
          <a:p>
            <a:r>
              <a:rPr lang="en-IL" sz="2400" dirty="0">
                <a:solidFill>
                  <a:srgbClr val="FF0000"/>
                </a:solidFill>
              </a:rPr>
              <a:t>Puncturing security</a:t>
            </a:r>
          </a:p>
        </p:txBody>
      </p:sp>
      <p:sp>
        <p:nvSpPr>
          <p:cNvPr id="3" name="Rectangle 2">
            <a:extLst>
              <a:ext uri="{FF2B5EF4-FFF2-40B4-BE49-F238E27FC236}">
                <a16:creationId xmlns:a16="http://schemas.microsoft.com/office/drawing/2014/main" id="{F3188926-10E0-3A27-1AD9-8BF727D6299A}"/>
              </a:ext>
            </a:extLst>
          </p:cNvPr>
          <p:cNvSpPr/>
          <p:nvPr/>
        </p:nvSpPr>
        <p:spPr>
          <a:xfrm>
            <a:off x="5522025" y="4038801"/>
            <a:ext cx="976824" cy="841294"/>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0" name="TextBox 29">
            <a:extLst>
              <a:ext uri="{FF2B5EF4-FFF2-40B4-BE49-F238E27FC236}">
                <a16:creationId xmlns:a16="http://schemas.microsoft.com/office/drawing/2014/main" id="{50730D13-4A35-F65A-5D52-CBAC9392341C}"/>
              </a:ext>
            </a:extLst>
          </p:cNvPr>
          <p:cNvSpPr txBox="1"/>
          <p:nvPr/>
        </p:nvSpPr>
        <p:spPr>
          <a:xfrm>
            <a:off x="5827546" y="4213078"/>
            <a:ext cx="396262" cy="523220"/>
          </a:xfrm>
          <a:prstGeom prst="rect">
            <a:avLst/>
          </a:prstGeom>
          <a:noFill/>
        </p:spPr>
        <p:txBody>
          <a:bodyPr wrap="none" rtlCol="0">
            <a:spAutoFit/>
          </a:bodyPr>
          <a:lstStyle/>
          <a:p>
            <a:r>
              <a:rPr lang="en-IL" sz="2800" dirty="0"/>
              <a:t>A</a:t>
            </a:r>
          </a:p>
        </p:txBody>
      </p:sp>
      <p:sp>
        <p:nvSpPr>
          <p:cNvPr id="35" name="Rectangle 34">
            <a:extLst>
              <a:ext uri="{FF2B5EF4-FFF2-40B4-BE49-F238E27FC236}">
                <a16:creationId xmlns:a16="http://schemas.microsoft.com/office/drawing/2014/main" id="{0AFF6644-BB7E-202E-555E-23C50A68CA2D}"/>
              </a:ext>
            </a:extLst>
          </p:cNvPr>
          <p:cNvSpPr/>
          <p:nvPr/>
        </p:nvSpPr>
        <p:spPr>
          <a:xfrm>
            <a:off x="1325470" y="1275050"/>
            <a:ext cx="1069823" cy="83260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ln w="0"/>
                <a:solidFill>
                  <a:schemeClr val="tx1"/>
                </a:solidFill>
                <a:effectLst>
                  <a:outerShdw blurRad="38100" dist="19050" dir="2700000" algn="tl" rotWithShape="0">
                    <a:schemeClr val="dk1">
                      <a:alpha val="40000"/>
                    </a:schemeClr>
                  </a:outerShdw>
                </a:effectLst>
              </a:rPr>
              <a:t>b</a:t>
            </a:r>
            <a:r>
              <a:rPr lang="en-IL" sz="3200" dirty="0">
                <a:ln w="0"/>
                <a:solidFill>
                  <a:schemeClr val="tx1"/>
                </a:solidFill>
                <a:effectLst>
                  <a:outerShdw blurRad="38100" dist="19050" dir="2700000" algn="tl" rotWithShape="0">
                    <a:schemeClr val="dk1">
                      <a:alpha val="40000"/>
                    </a:schemeClr>
                  </a:outerShdw>
                </a:effectLst>
              </a:rPr>
              <a:t>=1</a:t>
            </a:r>
          </a:p>
        </p:txBody>
      </p:sp>
      <p:sp>
        <p:nvSpPr>
          <p:cNvPr id="38" name="TextBox 37">
            <a:extLst>
              <a:ext uri="{FF2B5EF4-FFF2-40B4-BE49-F238E27FC236}">
                <a16:creationId xmlns:a16="http://schemas.microsoft.com/office/drawing/2014/main" id="{F096F109-F032-1848-8C42-6960EAD6FE26}"/>
              </a:ext>
            </a:extLst>
          </p:cNvPr>
          <p:cNvSpPr txBox="1"/>
          <p:nvPr/>
        </p:nvSpPr>
        <p:spPr>
          <a:xfrm>
            <a:off x="9916064" y="2887039"/>
            <a:ext cx="2355874" cy="461665"/>
          </a:xfrm>
          <a:prstGeom prst="rect">
            <a:avLst/>
          </a:prstGeom>
          <a:noFill/>
        </p:spPr>
        <p:txBody>
          <a:bodyPr wrap="square">
            <a:spAutoFit/>
          </a:bodyPr>
          <a:lstStyle/>
          <a:p>
            <a:pPr algn="ctr"/>
            <a:r>
              <a:rPr lang="en-IL" sz="2400" u="sng" dirty="0"/>
              <a:t>1 if B fails</a:t>
            </a:r>
          </a:p>
        </p:txBody>
      </p:sp>
      <p:sp>
        <p:nvSpPr>
          <p:cNvPr id="39" name="TextBox 38">
            <a:extLst>
              <a:ext uri="{FF2B5EF4-FFF2-40B4-BE49-F238E27FC236}">
                <a16:creationId xmlns:a16="http://schemas.microsoft.com/office/drawing/2014/main" id="{AFCB3F64-480B-ECAA-B9B2-7610EBD083D2}"/>
              </a:ext>
            </a:extLst>
          </p:cNvPr>
          <p:cNvSpPr txBox="1"/>
          <p:nvPr/>
        </p:nvSpPr>
        <p:spPr>
          <a:xfrm>
            <a:off x="10001155" y="5788984"/>
            <a:ext cx="2190845" cy="461665"/>
          </a:xfrm>
          <a:prstGeom prst="rect">
            <a:avLst/>
          </a:prstGeom>
          <a:noFill/>
        </p:spPr>
        <p:txBody>
          <a:bodyPr wrap="square">
            <a:spAutoFit/>
          </a:bodyPr>
          <a:lstStyle/>
          <a:p>
            <a:pPr algn="ctr"/>
            <a:r>
              <a:rPr lang="en-IL" sz="2400" u="sng" dirty="0"/>
              <a:t>1 if C fails</a:t>
            </a:r>
          </a:p>
        </p:txBody>
      </p:sp>
      <p:sp>
        <p:nvSpPr>
          <p:cNvPr id="36" name="TextBox 35">
            <a:extLst>
              <a:ext uri="{FF2B5EF4-FFF2-40B4-BE49-F238E27FC236}">
                <a16:creationId xmlns:a16="http://schemas.microsoft.com/office/drawing/2014/main" id="{A75769F0-F340-4687-FF35-A014E2D5CEE6}"/>
              </a:ext>
            </a:extLst>
          </p:cNvPr>
          <p:cNvSpPr txBox="1"/>
          <p:nvPr/>
        </p:nvSpPr>
        <p:spPr>
          <a:xfrm>
            <a:off x="8761640" y="4091070"/>
            <a:ext cx="1093871" cy="430887"/>
          </a:xfrm>
          <a:prstGeom prst="rect">
            <a:avLst/>
          </a:prstGeom>
          <a:noFill/>
        </p:spPr>
        <p:txBody>
          <a:bodyPr wrap="square" lIns="0" tIns="0" rIns="0" bIns="0" rtlCol="0">
            <a:spAutoFit/>
          </a:bodyPr>
          <a:lstStyle/>
          <a:p>
            <a:pPr algn="ctr"/>
            <a:r>
              <a:rPr lang="en-IL" sz="2800" dirty="0"/>
              <a:t>C’</a:t>
            </a:r>
          </a:p>
        </p:txBody>
      </p:sp>
      <p:sp>
        <p:nvSpPr>
          <p:cNvPr id="37" name="TextBox 36">
            <a:extLst>
              <a:ext uri="{FF2B5EF4-FFF2-40B4-BE49-F238E27FC236}">
                <a16:creationId xmlns:a16="http://schemas.microsoft.com/office/drawing/2014/main" id="{B9A4072C-E223-0E36-724C-24733D773ED4}"/>
              </a:ext>
            </a:extLst>
          </p:cNvPr>
          <p:cNvSpPr txBox="1"/>
          <p:nvPr/>
        </p:nvSpPr>
        <p:spPr>
          <a:xfrm>
            <a:off x="8761640" y="1424430"/>
            <a:ext cx="1093871" cy="430887"/>
          </a:xfrm>
          <a:prstGeom prst="rect">
            <a:avLst/>
          </a:prstGeom>
          <a:noFill/>
        </p:spPr>
        <p:txBody>
          <a:bodyPr wrap="square" lIns="0" tIns="0" rIns="0" bIns="0" rtlCol="0">
            <a:spAutoFit/>
          </a:bodyPr>
          <a:lstStyle/>
          <a:p>
            <a:pPr algn="ctr"/>
            <a:r>
              <a:rPr lang="en-IL" sz="2800" dirty="0"/>
              <a:t>B’</a:t>
            </a:r>
          </a:p>
        </p:txBody>
      </p:sp>
      <p:sp>
        <p:nvSpPr>
          <p:cNvPr id="40" name="Rectangle 39">
            <a:extLst>
              <a:ext uri="{FF2B5EF4-FFF2-40B4-BE49-F238E27FC236}">
                <a16:creationId xmlns:a16="http://schemas.microsoft.com/office/drawing/2014/main" id="{9A67E683-FC5D-D975-9567-A854C6C0938C}"/>
              </a:ext>
            </a:extLst>
          </p:cNvPr>
          <p:cNvSpPr/>
          <p:nvPr/>
        </p:nvSpPr>
        <p:spPr>
          <a:xfrm>
            <a:off x="9503005" y="968504"/>
            <a:ext cx="976824" cy="841294"/>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1" name="TextBox 40">
            <a:extLst>
              <a:ext uri="{FF2B5EF4-FFF2-40B4-BE49-F238E27FC236}">
                <a16:creationId xmlns:a16="http://schemas.microsoft.com/office/drawing/2014/main" id="{D0902D9F-5AF1-2885-68AD-17DFF3AABD84}"/>
              </a:ext>
            </a:extLst>
          </p:cNvPr>
          <p:cNvSpPr txBox="1"/>
          <p:nvPr/>
        </p:nvSpPr>
        <p:spPr>
          <a:xfrm>
            <a:off x="9773943" y="1134563"/>
            <a:ext cx="401072" cy="523220"/>
          </a:xfrm>
          <a:prstGeom prst="rect">
            <a:avLst/>
          </a:prstGeom>
          <a:noFill/>
        </p:spPr>
        <p:txBody>
          <a:bodyPr wrap="none" rtlCol="0">
            <a:spAutoFit/>
          </a:bodyPr>
          <a:lstStyle/>
          <a:p>
            <a:r>
              <a:rPr lang="en-IL" sz="2800" dirty="0"/>
              <a:t>B</a:t>
            </a:r>
          </a:p>
        </p:txBody>
      </p:sp>
      <p:sp>
        <p:nvSpPr>
          <p:cNvPr id="44" name="Rectangle 43">
            <a:extLst>
              <a:ext uri="{FF2B5EF4-FFF2-40B4-BE49-F238E27FC236}">
                <a16:creationId xmlns:a16="http://schemas.microsoft.com/office/drawing/2014/main" id="{198A001D-D871-F01F-BC97-F13E57950021}"/>
              </a:ext>
            </a:extLst>
          </p:cNvPr>
          <p:cNvSpPr/>
          <p:nvPr/>
        </p:nvSpPr>
        <p:spPr>
          <a:xfrm>
            <a:off x="10807640" y="1477855"/>
            <a:ext cx="1424731" cy="96026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000" dirty="0"/>
              <a:t>Challenger</a:t>
            </a:r>
          </a:p>
        </p:txBody>
      </p:sp>
      <p:sp>
        <p:nvSpPr>
          <p:cNvPr id="45" name="Rectangle 44">
            <a:extLst>
              <a:ext uri="{FF2B5EF4-FFF2-40B4-BE49-F238E27FC236}">
                <a16:creationId xmlns:a16="http://schemas.microsoft.com/office/drawing/2014/main" id="{DF3E73B4-245A-B021-4AB6-0618E58FB1AE}"/>
              </a:ext>
            </a:extLst>
          </p:cNvPr>
          <p:cNvSpPr/>
          <p:nvPr/>
        </p:nvSpPr>
        <p:spPr>
          <a:xfrm>
            <a:off x="10809187" y="4161511"/>
            <a:ext cx="1424731" cy="96026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000" dirty="0"/>
              <a:t>Challenger</a:t>
            </a:r>
          </a:p>
        </p:txBody>
      </p:sp>
      <p:sp>
        <p:nvSpPr>
          <p:cNvPr id="14" name="Rectangle 13">
            <a:extLst>
              <a:ext uri="{FF2B5EF4-FFF2-40B4-BE49-F238E27FC236}">
                <a16:creationId xmlns:a16="http://schemas.microsoft.com/office/drawing/2014/main" id="{E85A3248-FF07-697C-7E89-D5591F7CCCCF}"/>
              </a:ext>
            </a:extLst>
          </p:cNvPr>
          <p:cNvSpPr/>
          <p:nvPr/>
        </p:nvSpPr>
        <p:spPr>
          <a:xfrm>
            <a:off x="9561811" y="3672525"/>
            <a:ext cx="976824" cy="841294"/>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5" name="TextBox 14">
            <a:extLst>
              <a:ext uri="{FF2B5EF4-FFF2-40B4-BE49-F238E27FC236}">
                <a16:creationId xmlns:a16="http://schemas.microsoft.com/office/drawing/2014/main" id="{7ABEDC3C-477F-C147-1193-60AF8D49A4D9}"/>
              </a:ext>
            </a:extLst>
          </p:cNvPr>
          <p:cNvSpPr txBox="1"/>
          <p:nvPr/>
        </p:nvSpPr>
        <p:spPr>
          <a:xfrm>
            <a:off x="9830681" y="3845970"/>
            <a:ext cx="433132" cy="523220"/>
          </a:xfrm>
          <a:prstGeom prst="rect">
            <a:avLst/>
          </a:prstGeom>
          <a:noFill/>
        </p:spPr>
        <p:txBody>
          <a:bodyPr wrap="none" rtlCol="0">
            <a:spAutoFit/>
          </a:bodyPr>
          <a:lstStyle/>
          <a:p>
            <a:r>
              <a:rPr lang="en-IL" sz="2800" dirty="0"/>
              <a:t>C</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E31F6502-95AA-E62B-EF26-08AE2CEC1226}"/>
                  </a:ext>
                </a:extLst>
              </p:cNvPr>
              <p:cNvSpPr txBox="1"/>
              <p:nvPr/>
            </p:nvSpPr>
            <p:spPr>
              <a:xfrm>
                <a:off x="9969546" y="1770121"/>
                <a:ext cx="759200"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𝑥</m:t>
                          </m:r>
                        </m:e>
                        <m:sub>
                          <m:r>
                            <a:rPr lang="en-US" sz="3200" i="1">
                              <a:latin typeface="Cambria Math" panose="02040503050406030204" pitchFamily="18" charset="0"/>
                            </a:rPr>
                            <m:t>𝐵</m:t>
                          </m:r>
                        </m:sub>
                      </m:sSub>
                    </m:oMath>
                  </m:oMathPara>
                </a14:m>
                <a:endParaRPr lang="en-IL" dirty="0"/>
              </a:p>
            </p:txBody>
          </p:sp>
        </mc:Choice>
        <mc:Fallback xmlns="">
          <p:sp>
            <p:nvSpPr>
              <p:cNvPr id="31" name="TextBox 30">
                <a:extLst>
                  <a:ext uri="{FF2B5EF4-FFF2-40B4-BE49-F238E27FC236}">
                    <a16:creationId xmlns:a16="http://schemas.microsoft.com/office/drawing/2014/main" id="{E31F6502-95AA-E62B-EF26-08AE2CEC1226}"/>
                  </a:ext>
                </a:extLst>
              </p:cNvPr>
              <p:cNvSpPr txBox="1">
                <a:spLocks noRot="1" noChangeAspect="1" noMove="1" noResize="1" noEditPoints="1" noAdjustHandles="1" noChangeArrowheads="1" noChangeShapeType="1" noTextEdit="1"/>
              </p:cNvSpPr>
              <p:nvPr/>
            </p:nvSpPr>
            <p:spPr>
              <a:xfrm>
                <a:off x="9969546" y="1770121"/>
                <a:ext cx="759200" cy="584775"/>
              </a:xfrm>
              <a:prstGeom prst="rect">
                <a:avLst/>
              </a:prstGeom>
              <a:blipFill>
                <a:blip r:embed="rId13"/>
                <a:stretch>
                  <a:fillRect b="-2128"/>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E5D8AA78-ABAE-9075-922C-4A7D1F508E7E}"/>
                  </a:ext>
                </a:extLst>
              </p:cNvPr>
              <p:cNvSpPr txBox="1"/>
              <p:nvPr/>
            </p:nvSpPr>
            <p:spPr>
              <a:xfrm>
                <a:off x="9955987" y="4420972"/>
                <a:ext cx="759200"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r>
                            <a:rPr lang="en-US" sz="3200" i="1">
                              <a:latin typeface="Cambria Math" panose="02040503050406030204" pitchFamily="18" charset="0"/>
                            </a:rPr>
                            <m:t>𝑥</m:t>
                          </m:r>
                        </m:e>
                        <m:sub>
                          <m:r>
                            <a:rPr lang="en-US" sz="3200" b="0" i="1" smtClean="0">
                              <a:latin typeface="Cambria Math" panose="02040503050406030204" pitchFamily="18" charset="0"/>
                            </a:rPr>
                            <m:t>𝐶</m:t>
                          </m:r>
                        </m:sub>
                      </m:sSub>
                    </m:oMath>
                  </m:oMathPara>
                </a14:m>
                <a:endParaRPr lang="en-IL" dirty="0"/>
              </a:p>
            </p:txBody>
          </p:sp>
        </mc:Choice>
        <mc:Fallback xmlns="">
          <p:sp>
            <p:nvSpPr>
              <p:cNvPr id="32" name="TextBox 31">
                <a:extLst>
                  <a:ext uri="{FF2B5EF4-FFF2-40B4-BE49-F238E27FC236}">
                    <a16:creationId xmlns:a16="http://schemas.microsoft.com/office/drawing/2014/main" id="{E5D8AA78-ABAE-9075-922C-4A7D1F508E7E}"/>
                  </a:ext>
                </a:extLst>
              </p:cNvPr>
              <p:cNvSpPr txBox="1">
                <a:spLocks noRot="1" noChangeAspect="1" noMove="1" noResize="1" noEditPoints="1" noAdjustHandles="1" noChangeArrowheads="1" noChangeShapeType="1" noTextEdit="1"/>
              </p:cNvSpPr>
              <p:nvPr/>
            </p:nvSpPr>
            <p:spPr>
              <a:xfrm>
                <a:off x="9955987" y="4420972"/>
                <a:ext cx="759200" cy="584775"/>
              </a:xfrm>
              <a:prstGeom prst="rect">
                <a:avLst/>
              </a:prstGeom>
              <a:blipFill>
                <a:blip r:embed="rId14"/>
                <a:stretch>
                  <a:fillRect b="-6383"/>
                </a:stretch>
              </a:blipFill>
            </p:spPr>
            <p:txBody>
              <a:bodyPr/>
              <a:lstStyle/>
              <a:p>
                <a:r>
                  <a:rPr lang="en-IL">
                    <a:noFill/>
                  </a:rPr>
                  <a:t> </a:t>
                </a:r>
              </a:p>
            </p:txBody>
          </p:sp>
        </mc:Fallback>
      </mc:AlternateContent>
    </p:spTree>
    <p:extLst>
      <p:ext uri="{BB962C8B-B14F-4D97-AF65-F5344CB8AC3E}">
        <p14:creationId xmlns:p14="http://schemas.microsoft.com/office/powerpoint/2010/main" val="336417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1B8D5-E2BB-5175-2573-3AD3DADC38BA}"/>
              </a:ext>
            </a:extLst>
          </p:cNvPr>
          <p:cNvSpPr>
            <a:spLocks noGrp="1"/>
          </p:cNvSpPr>
          <p:nvPr>
            <p:ph type="title"/>
          </p:nvPr>
        </p:nvSpPr>
        <p:spPr/>
        <p:txBody>
          <a:bodyPr/>
          <a:lstStyle/>
          <a:p>
            <a:pPr algn="ctr"/>
            <a:r>
              <a:rPr lang="en-IL" dirty="0"/>
              <a:t>Conclusion</a:t>
            </a:r>
          </a:p>
        </p:txBody>
      </p:sp>
      <p:sp>
        <p:nvSpPr>
          <p:cNvPr id="3" name="Content Placeholder 2">
            <a:extLst>
              <a:ext uri="{FF2B5EF4-FFF2-40B4-BE49-F238E27FC236}">
                <a16:creationId xmlns:a16="http://schemas.microsoft.com/office/drawing/2014/main" id="{8C8431B3-D486-3347-0423-BA7FEAB90308}"/>
              </a:ext>
            </a:extLst>
          </p:cNvPr>
          <p:cNvSpPr>
            <a:spLocks noGrp="1"/>
          </p:cNvSpPr>
          <p:nvPr>
            <p:ph idx="1"/>
          </p:nvPr>
        </p:nvSpPr>
        <p:spPr/>
        <p:txBody>
          <a:bodyPr>
            <a:normAutofit lnSpcReduction="10000"/>
          </a:bodyPr>
          <a:lstStyle/>
          <a:p>
            <a:pPr marL="0" indent="0">
              <a:buNone/>
            </a:pPr>
            <a:r>
              <a:rPr lang="en-IL" dirty="0"/>
              <a:t>A ne</a:t>
            </a:r>
            <a:r>
              <a:rPr lang="en-GB" dirty="0"/>
              <a:t>w approach to unclonable cryptography via UPO:</a:t>
            </a:r>
          </a:p>
          <a:p>
            <a:pPr marL="0" indent="0">
              <a:buNone/>
            </a:pPr>
            <a:endParaRPr lang="en-IL" dirty="0"/>
          </a:p>
          <a:p>
            <a:r>
              <a:rPr lang="en-IL" dirty="0"/>
              <a:t>Copy-protection for puncturable fun</a:t>
            </a:r>
            <a:r>
              <a:rPr lang="en-GB" dirty="0"/>
              <a:t>c</a:t>
            </a:r>
            <a:r>
              <a:rPr lang="en-IL" dirty="0"/>
              <a:t>tionalities.</a:t>
            </a:r>
          </a:p>
          <a:p>
            <a:endParaRPr lang="en-IL" dirty="0"/>
          </a:p>
          <a:p>
            <a:r>
              <a:rPr lang="en-IL" dirty="0"/>
              <a:t>Copy-protection for a large class of evasive functionalities.</a:t>
            </a:r>
          </a:p>
          <a:p>
            <a:endParaRPr lang="en-IL" dirty="0"/>
          </a:p>
          <a:p>
            <a:r>
              <a:rPr lang="en-IL" dirty="0"/>
              <a:t>Unclonable enryption.</a:t>
            </a:r>
          </a:p>
          <a:p>
            <a:endParaRPr lang="en-IL" dirty="0"/>
          </a:p>
          <a:p>
            <a:r>
              <a:rPr lang="en-IL" dirty="0"/>
              <a:t>Public-key quantum money.</a:t>
            </a:r>
          </a:p>
          <a:p>
            <a:endParaRPr lang="en-IL" dirty="0"/>
          </a:p>
        </p:txBody>
      </p:sp>
    </p:spTree>
    <p:extLst>
      <p:ext uri="{BB962C8B-B14F-4D97-AF65-F5344CB8AC3E}">
        <p14:creationId xmlns:p14="http://schemas.microsoft.com/office/powerpoint/2010/main" val="42601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C06DC-C02B-808A-2341-4BC0A234DCC4}"/>
              </a:ext>
            </a:extLst>
          </p:cNvPr>
          <p:cNvSpPr>
            <a:spLocks noGrp="1"/>
          </p:cNvSpPr>
          <p:nvPr>
            <p:ph type="title"/>
          </p:nvPr>
        </p:nvSpPr>
        <p:spPr/>
        <p:txBody>
          <a:bodyPr/>
          <a:lstStyle/>
          <a:p>
            <a:pPr algn="ctr"/>
            <a:r>
              <a:rPr lang="en-IL" dirty="0"/>
              <a:t>Open problems</a:t>
            </a:r>
          </a:p>
        </p:txBody>
      </p:sp>
      <p:sp>
        <p:nvSpPr>
          <p:cNvPr id="3" name="Content Placeholder 2">
            <a:extLst>
              <a:ext uri="{FF2B5EF4-FFF2-40B4-BE49-F238E27FC236}">
                <a16:creationId xmlns:a16="http://schemas.microsoft.com/office/drawing/2014/main" id="{1C2F454C-95F5-90BD-BAF0-78F021A81210}"/>
              </a:ext>
            </a:extLst>
          </p:cNvPr>
          <p:cNvSpPr>
            <a:spLocks noGrp="1"/>
          </p:cNvSpPr>
          <p:nvPr>
            <p:ph idx="1"/>
          </p:nvPr>
        </p:nvSpPr>
        <p:spPr>
          <a:xfrm>
            <a:off x="838200" y="2697495"/>
            <a:ext cx="10515600" cy="4351338"/>
          </a:xfrm>
        </p:spPr>
        <p:txBody>
          <a:bodyPr/>
          <a:lstStyle/>
          <a:p>
            <a:r>
              <a:rPr lang="en-IL" dirty="0"/>
              <a:t>Coming up with new constructions of UPO without using iO.</a:t>
            </a:r>
          </a:p>
          <a:p>
            <a:endParaRPr lang="en-IL" dirty="0"/>
          </a:p>
          <a:p>
            <a:endParaRPr lang="en-IL" dirty="0"/>
          </a:p>
          <a:p>
            <a:r>
              <a:rPr lang="en-IL" dirty="0"/>
              <a:t>Copy-protection of new function classes using UPO. </a:t>
            </a:r>
          </a:p>
        </p:txBody>
      </p:sp>
    </p:spTree>
    <p:extLst>
      <p:ext uri="{BB962C8B-B14F-4D97-AF65-F5344CB8AC3E}">
        <p14:creationId xmlns:p14="http://schemas.microsoft.com/office/powerpoint/2010/main" val="255210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C06DC-C02B-808A-2341-4BC0A234DCC4}"/>
              </a:ext>
            </a:extLst>
          </p:cNvPr>
          <p:cNvSpPr>
            <a:spLocks noGrp="1"/>
          </p:cNvSpPr>
          <p:nvPr>
            <p:ph type="title"/>
          </p:nvPr>
        </p:nvSpPr>
        <p:spPr>
          <a:xfrm>
            <a:off x="838200" y="2766218"/>
            <a:ext cx="10515600" cy="1325563"/>
          </a:xfrm>
        </p:spPr>
        <p:txBody>
          <a:bodyPr/>
          <a:lstStyle/>
          <a:p>
            <a:pPr algn="ctr"/>
            <a:r>
              <a:rPr lang="en-IL" dirty="0"/>
              <a:t>Thank you!</a:t>
            </a:r>
          </a:p>
        </p:txBody>
      </p:sp>
    </p:spTree>
    <p:extLst>
      <p:ext uri="{BB962C8B-B14F-4D97-AF65-F5344CB8AC3E}">
        <p14:creationId xmlns:p14="http://schemas.microsoft.com/office/powerpoint/2010/main" val="11327034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AFEB9-E252-1762-F7CC-005BA092E418}"/>
              </a:ext>
            </a:extLst>
          </p:cNvPr>
          <p:cNvSpPr>
            <a:spLocks noGrp="1"/>
          </p:cNvSpPr>
          <p:nvPr>
            <p:ph type="title"/>
          </p:nvPr>
        </p:nvSpPr>
        <p:spPr/>
        <p:txBody>
          <a:bodyPr/>
          <a:lstStyle/>
          <a:p>
            <a:r>
              <a:rPr lang="en-IL" dirty="0"/>
              <a:t>Details on direct construction</a:t>
            </a:r>
          </a:p>
        </p:txBody>
      </p:sp>
      <p:sp>
        <p:nvSpPr>
          <p:cNvPr id="3" name="Text Placeholder 2">
            <a:extLst>
              <a:ext uri="{FF2B5EF4-FFF2-40B4-BE49-F238E27FC236}">
                <a16:creationId xmlns:a16="http://schemas.microsoft.com/office/drawing/2014/main" id="{36B3473B-C25D-4AD0-501E-DD8A3047DCF0}"/>
              </a:ext>
            </a:extLst>
          </p:cNvPr>
          <p:cNvSpPr>
            <a:spLocks noGrp="1"/>
          </p:cNvSpPr>
          <p:nvPr>
            <p:ph type="body" idx="1"/>
          </p:nvPr>
        </p:nvSpPr>
        <p:spPr/>
        <p:txBody>
          <a:bodyPr/>
          <a:lstStyle/>
          <a:p>
            <a:endParaRPr lang="en-IL"/>
          </a:p>
        </p:txBody>
      </p:sp>
    </p:spTree>
    <p:extLst>
      <p:ext uri="{BB962C8B-B14F-4D97-AF65-F5344CB8AC3E}">
        <p14:creationId xmlns:p14="http://schemas.microsoft.com/office/powerpoint/2010/main" val="29145261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E81BE-967F-4458-EBBF-F9136D712225}"/>
              </a:ext>
            </a:extLst>
          </p:cNvPr>
          <p:cNvSpPr>
            <a:spLocks noGrp="1"/>
          </p:cNvSpPr>
          <p:nvPr>
            <p:ph type="title"/>
          </p:nvPr>
        </p:nvSpPr>
        <p:spPr>
          <a:xfrm>
            <a:off x="838200" y="90805"/>
            <a:ext cx="10515600" cy="1325563"/>
          </a:xfrm>
        </p:spPr>
        <p:txBody>
          <a:bodyPr/>
          <a:lstStyle/>
          <a:p>
            <a:pPr algn="ctr"/>
            <a:r>
              <a:rPr lang="en-IL" dirty="0"/>
              <a:t>Simultaneous Inner Product Conjecture</a:t>
            </a:r>
            <a:br>
              <a:rPr lang="en-IL" dirty="0"/>
            </a:br>
            <a:r>
              <a:rPr lang="en-IL" dirty="0"/>
              <a:t>Identical case</a:t>
            </a:r>
          </a:p>
        </p:txBody>
      </p:sp>
      <p:sp>
        <p:nvSpPr>
          <p:cNvPr id="4" name="Rectangle 3">
            <a:extLst>
              <a:ext uri="{FF2B5EF4-FFF2-40B4-BE49-F238E27FC236}">
                <a16:creationId xmlns:a16="http://schemas.microsoft.com/office/drawing/2014/main" id="{FC743789-2F8A-83A1-46B6-09F160D1E51B}"/>
              </a:ext>
            </a:extLst>
          </p:cNvPr>
          <p:cNvSpPr/>
          <p:nvPr/>
        </p:nvSpPr>
        <p:spPr>
          <a:xfrm>
            <a:off x="3764280" y="3215640"/>
            <a:ext cx="1539240" cy="2362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800" dirty="0"/>
              <a:t>B</a:t>
            </a:r>
          </a:p>
        </p:txBody>
      </p:sp>
      <p:sp>
        <p:nvSpPr>
          <p:cNvPr id="5" name="Rectangle 4">
            <a:extLst>
              <a:ext uri="{FF2B5EF4-FFF2-40B4-BE49-F238E27FC236}">
                <a16:creationId xmlns:a16="http://schemas.microsoft.com/office/drawing/2014/main" id="{92278839-3E02-BAC8-048F-EB3D4CCCB12C}"/>
              </a:ext>
            </a:extLst>
          </p:cNvPr>
          <p:cNvSpPr/>
          <p:nvPr/>
        </p:nvSpPr>
        <p:spPr>
          <a:xfrm>
            <a:off x="6911340" y="3215640"/>
            <a:ext cx="1539240" cy="2362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400" dirty="0"/>
              <a:t>C</a:t>
            </a:r>
            <a:endParaRPr lang="en-IL"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13EA95C-0DBD-1643-B736-4BD984CD3979}"/>
                  </a:ext>
                </a:extLst>
              </p:cNvPr>
              <p:cNvSpPr txBox="1"/>
              <p:nvPr/>
            </p:nvSpPr>
            <p:spPr>
              <a:xfrm>
                <a:off x="5876242" y="2136725"/>
                <a:ext cx="43909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𝜌</m:t>
                          </m:r>
                        </m:e>
                        <m:sub>
                          <m:r>
                            <a:rPr lang="en-US" sz="2800" b="0" i="1" smtClean="0">
                              <a:latin typeface="Cambria Math" panose="02040503050406030204" pitchFamily="18" charset="0"/>
                            </a:rPr>
                            <m:t>𝑥</m:t>
                          </m:r>
                        </m:sub>
                      </m:sSub>
                    </m:oMath>
                  </m:oMathPara>
                </a14:m>
                <a:endParaRPr lang="en-IL" sz="2800" dirty="0"/>
              </a:p>
            </p:txBody>
          </p:sp>
        </mc:Choice>
        <mc:Fallback xmlns="">
          <p:sp>
            <p:nvSpPr>
              <p:cNvPr id="6" name="TextBox 5">
                <a:extLst>
                  <a:ext uri="{FF2B5EF4-FFF2-40B4-BE49-F238E27FC236}">
                    <a16:creationId xmlns:a16="http://schemas.microsoft.com/office/drawing/2014/main" id="{313EA95C-0DBD-1643-B736-4BD984CD3979}"/>
                  </a:ext>
                </a:extLst>
              </p:cNvPr>
              <p:cNvSpPr txBox="1">
                <a:spLocks noRot="1" noChangeAspect="1" noMove="1" noResize="1" noEditPoints="1" noAdjustHandles="1" noChangeArrowheads="1" noChangeShapeType="1" noTextEdit="1"/>
              </p:cNvSpPr>
              <p:nvPr/>
            </p:nvSpPr>
            <p:spPr>
              <a:xfrm>
                <a:off x="5876242" y="2136725"/>
                <a:ext cx="439095" cy="430887"/>
              </a:xfrm>
              <a:prstGeom prst="rect">
                <a:avLst/>
              </a:prstGeom>
              <a:blipFill>
                <a:blip r:embed="rId2"/>
                <a:stretch>
                  <a:fillRect/>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3156DAB5-D819-3EE9-0A0F-E40AFA4572FE}"/>
              </a:ext>
            </a:extLst>
          </p:cNvPr>
          <p:cNvCxnSpPr>
            <a:cxnSpLocks/>
            <a:stCxn id="6" idx="2"/>
            <a:endCxn id="4" idx="0"/>
          </p:cNvCxnSpPr>
          <p:nvPr/>
        </p:nvCxnSpPr>
        <p:spPr>
          <a:xfrm flipH="1">
            <a:off x="4533900" y="2567612"/>
            <a:ext cx="1561890" cy="6480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B2F7AD70-C9EF-3F34-1216-87FB66D8BBE3}"/>
              </a:ext>
            </a:extLst>
          </p:cNvPr>
          <p:cNvCxnSpPr>
            <a:cxnSpLocks/>
            <a:stCxn id="6" idx="2"/>
            <a:endCxn id="5" idx="0"/>
          </p:cNvCxnSpPr>
          <p:nvPr/>
        </p:nvCxnSpPr>
        <p:spPr>
          <a:xfrm>
            <a:off x="6095790" y="2567612"/>
            <a:ext cx="1585170" cy="6480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6294DBD-93B4-202E-9444-A97FB0181F49}"/>
                  </a:ext>
                </a:extLst>
              </p:cNvPr>
              <p:cNvSpPr txBox="1"/>
              <p:nvPr/>
            </p:nvSpPr>
            <p:spPr>
              <a:xfrm>
                <a:off x="142927" y="1280160"/>
                <a:ext cx="5952863" cy="2917465"/>
              </a:xfrm>
              <a:prstGeom prst="rect">
                <a:avLst/>
              </a:prstGeom>
              <a:noFill/>
            </p:spPr>
            <p:txBody>
              <a:bodyPr wrap="square">
                <a:spAutoFit/>
              </a:bodyPr>
              <a:lstStyle/>
              <a:p>
                <a14:m>
                  <m:oMath xmlns:m="http://schemas.openxmlformats.org/officeDocument/2006/math">
                    <m:r>
                      <a:rPr lang="en-US" sz="2800" b="0" i="1" dirty="0" smtClean="0">
                        <a:latin typeface="Cambria Math" panose="02040503050406030204" pitchFamily="18" charset="0"/>
                      </a:rPr>
                      <m:t>𝑄</m:t>
                    </m:r>
                    <m:r>
                      <a:rPr lang="en-GB" sz="2800" i="1" dirty="0" smtClean="0">
                        <a:latin typeface="Cambria Math" panose="02040503050406030204" pitchFamily="18" charset="0"/>
                      </a:rPr>
                      <m:t> </m:t>
                    </m:r>
                  </m:oMath>
                </a14:m>
                <a:r>
                  <a:rPr lang="en-US" sz="2800" dirty="0">
                    <a:latin typeface="Cambria Math" panose="02040503050406030204" pitchFamily="18" charset="0"/>
                  </a:rPr>
                  <a:t>Prime,</a:t>
                </a:r>
              </a:p>
              <a:p>
                <a:r>
                  <a:rPr lang="en-US" sz="2800" b="0" dirty="0"/>
                  <a:t>Family of auxiliary quantum states</a:t>
                </a:r>
                <a14:m>
                  <m:oMath xmlns:m="http://schemas.openxmlformats.org/officeDocument/2006/math">
                    <m:sSub>
                      <m:sSubPr>
                        <m:ctrlPr>
                          <a:rPr lang="en-US" sz="2800" b="0" i="1" dirty="0" smtClean="0">
                            <a:latin typeface="Cambria Math" panose="02040503050406030204" pitchFamily="18" charset="0"/>
                          </a:rPr>
                        </m:ctrlPr>
                      </m:sSubPr>
                      <m:e>
                        <m:d>
                          <m:dPr>
                            <m:begChr m:val="{"/>
                            <m:endChr m:val="}"/>
                            <m:ctrlPr>
                              <a:rPr lang="en-GB" sz="2800" b="0" i="1" dirty="0" smtClean="0">
                                <a:latin typeface="Cambria Math" panose="02040503050406030204" pitchFamily="18" charset="0"/>
                              </a:rPr>
                            </m:ctrlPr>
                          </m:dPr>
                          <m:e>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𝜌</m:t>
                                </m:r>
                              </m:e>
                              <m:sub>
                                <m:r>
                                  <a:rPr lang="en-US" sz="2800" b="0" i="1" dirty="0" smtClean="0">
                                    <a:latin typeface="Cambria Math" panose="02040503050406030204" pitchFamily="18" charset="0"/>
                                  </a:rPr>
                                  <m:t>𝑥</m:t>
                                </m:r>
                              </m:sub>
                            </m:sSub>
                          </m:e>
                        </m:d>
                      </m:e>
                      <m:sub>
                        <m:r>
                          <a:rPr lang="en-US" sz="2800" b="0" i="1" dirty="0" smtClean="0">
                            <a:latin typeface="Cambria Math" panose="02040503050406030204" pitchFamily="18" charset="0"/>
                          </a:rPr>
                          <m:t>𝑥</m:t>
                        </m:r>
                        <m:r>
                          <a:rPr lang="en-US" sz="2800" b="0" i="1" dirty="0" smtClean="0">
                            <a:latin typeface="Cambria Math" panose="02040503050406030204" pitchFamily="18" charset="0"/>
                          </a:rPr>
                          <m:t>∈</m:t>
                        </m:r>
                        <m:sSubSup>
                          <m:sSubSupPr>
                            <m:ctrlPr>
                              <a:rPr lang="en-US" sz="2800" b="0" i="1" dirty="0" smtClean="0">
                                <a:latin typeface="Cambria Math" panose="02040503050406030204" pitchFamily="18" charset="0"/>
                              </a:rPr>
                            </m:ctrlPr>
                          </m:sSubSupPr>
                          <m:e>
                            <m:r>
                              <a:rPr lang="en-US" sz="2800" b="0" i="1" dirty="0" smtClean="0">
                                <a:latin typeface="Cambria Math" panose="02040503050406030204" pitchFamily="18" charset="0"/>
                              </a:rPr>
                              <m:t>𝐹</m:t>
                            </m:r>
                          </m:e>
                          <m:sub>
                            <m:r>
                              <a:rPr lang="en-US" sz="2800" b="0" i="1" dirty="0" smtClean="0">
                                <a:latin typeface="Cambria Math" panose="02040503050406030204" pitchFamily="18" charset="0"/>
                              </a:rPr>
                              <m:t>𝑄</m:t>
                            </m:r>
                          </m:sub>
                          <m:sup>
                            <m:r>
                              <a:rPr lang="en-US" sz="2800" b="0" i="1" dirty="0" smtClean="0">
                                <a:latin typeface="Cambria Math" panose="02040503050406030204" pitchFamily="18" charset="0"/>
                              </a:rPr>
                              <m:t>𝜆</m:t>
                            </m:r>
                          </m:sup>
                        </m:sSubSup>
                      </m:sub>
                    </m:sSub>
                    <m:r>
                      <a:rPr lang="en-GB" sz="2800" i="1" dirty="0">
                        <a:latin typeface="Cambria Math" panose="02040503050406030204" pitchFamily="18" charset="0"/>
                      </a:rPr>
                      <m:t> </m:t>
                    </m:r>
                  </m:oMath>
                </a14:m>
                <a:endParaRPr lang="en-GB" sz="2800" dirty="0"/>
              </a:p>
              <a:p>
                <a:r>
                  <a:rPr lang="en-GB" sz="2800" b="1" dirty="0">
                    <a:latin typeface="Cambria Math" panose="02040503050406030204" pitchFamily="18" charset="0"/>
                  </a:rPr>
                  <a:t>Precondition: </a:t>
                </a:r>
                <a:r>
                  <a:rPr lang="en-GB" sz="2400" dirty="0">
                    <a:latin typeface="Cambria Math" panose="02040503050406030204" pitchFamily="18" charset="0"/>
                  </a:rPr>
                  <a:t>For any B,C</a:t>
                </a:r>
                <a:endParaRPr lang="en-GB" sz="2800" dirty="0">
                  <a:latin typeface="Cambria Math" panose="02040503050406030204" pitchFamily="18" charset="0"/>
                </a:endParaRPr>
              </a:p>
              <a:p>
                <a:r>
                  <a:rPr lang="en-US" sz="2800" b="0" dirty="0"/>
                  <a:t> </a:t>
                </a:r>
                <a14:m>
                  <m:oMath xmlns:m="http://schemas.openxmlformats.org/officeDocument/2006/math">
                    <m:r>
                      <a:rPr lang="en-US" sz="2800" b="0" i="1" dirty="0" smtClean="0">
                        <a:latin typeface="Cambria Math" panose="02040503050406030204" pitchFamily="18" charset="0"/>
                      </a:rPr>
                      <m:t> </m:t>
                    </m:r>
                    <m:r>
                      <a:rPr lang="en-US" sz="2800" b="0" i="1" dirty="0" smtClean="0">
                        <a:latin typeface="Cambria Math" panose="02040503050406030204" pitchFamily="18" charset="0"/>
                      </a:rPr>
                      <m:t>𝑥</m:t>
                    </m:r>
                    <m:r>
                      <a:rPr lang="en-GB" sz="2800" i="1" dirty="0" smtClean="0">
                        <a:latin typeface="Cambria Math" panose="02040503050406030204" pitchFamily="18" charset="0"/>
                      </a:rPr>
                      <m:t>  ← </m:t>
                    </m:r>
                    <m:sSubSup>
                      <m:sSubSupPr>
                        <m:ctrlPr>
                          <a:rPr lang="en-US" sz="2800" b="0" i="1" dirty="0" smtClean="0">
                            <a:latin typeface="Cambria Math" panose="02040503050406030204" pitchFamily="18" charset="0"/>
                          </a:rPr>
                        </m:ctrlPr>
                      </m:sSubSupPr>
                      <m:e>
                        <m:r>
                          <a:rPr lang="en-GB" sz="2800" i="1" dirty="0" smtClean="0">
                            <a:latin typeface="Cambria Math" panose="02040503050406030204" pitchFamily="18" charset="0"/>
                          </a:rPr>
                          <m:t>𝐹</m:t>
                        </m:r>
                      </m:e>
                      <m:sub>
                        <m:r>
                          <a:rPr lang="en-US" sz="2800" b="0" i="1" dirty="0" smtClean="0">
                            <a:latin typeface="Cambria Math" panose="02040503050406030204" pitchFamily="18" charset="0"/>
                          </a:rPr>
                          <m:t>𝑄</m:t>
                        </m:r>
                      </m:sub>
                      <m:sup>
                        <m:r>
                          <a:rPr lang="en-US" sz="2800" b="0" i="1" dirty="0" smtClean="0">
                            <a:latin typeface="Cambria Math" panose="02040503050406030204" pitchFamily="18" charset="0"/>
                          </a:rPr>
                          <m:t>𝜆</m:t>
                        </m:r>
                      </m:sup>
                    </m:sSubSup>
                  </m:oMath>
                </a14:m>
                <a:endParaRPr lang="en-US" sz="2800" b="0" dirty="0"/>
              </a:p>
              <a:p>
                <a:r>
                  <a:rPr lang="en-GB" sz="2800" dirty="0"/>
                  <a:t> </a:t>
                </a:r>
                <a:endParaRPr lang="en-IL" sz="2800" dirty="0"/>
              </a:p>
            </p:txBody>
          </p:sp>
        </mc:Choice>
        <mc:Fallback xmlns="">
          <p:sp>
            <p:nvSpPr>
              <p:cNvPr id="12" name="TextBox 11">
                <a:extLst>
                  <a:ext uri="{FF2B5EF4-FFF2-40B4-BE49-F238E27FC236}">
                    <a16:creationId xmlns:a16="http://schemas.microsoft.com/office/drawing/2014/main" id="{26294DBD-93B4-202E-9444-A97FB0181F49}"/>
                  </a:ext>
                </a:extLst>
              </p:cNvPr>
              <p:cNvSpPr txBox="1">
                <a:spLocks noRot="1" noChangeAspect="1" noMove="1" noResize="1" noEditPoints="1" noAdjustHandles="1" noChangeArrowheads="1" noChangeShapeType="1" noTextEdit="1"/>
              </p:cNvSpPr>
              <p:nvPr/>
            </p:nvSpPr>
            <p:spPr>
              <a:xfrm>
                <a:off x="142927" y="1280160"/>
                <a:ext cx="5952863" cy="2917465"/>
              </a:xfrm>
              <a:prstGeom prst="rect">
                <a:avLst/>
              </a:prstGeom>
              <a:blipFill>
                <a:blip r:embed="rId3"/>
                <a:stretch>
                  <a:fillRect l="-2047" t="-2088"/>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22624C0C-C84E-5E99-37FB-A5B48381BFB1}"/>
              </a:ext>
            </a:extLst>
          </p:cNvPr>
          <p:cNvCxnSpPr>
            <a:stCxn id="4" idx="2"/>
          </p:cNvCxnSpPr>
          <p:nvPr/>
        </p:nvCxnSpPr>
        <p:spPr>
          <a:xfrm>
            <a:off x="4533900" y="5577840"/>
            <a:ext cx="0" cy="5029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5495CBC6-C188-526A-4088-A13997C61300}"/>
              </a:ext>
            </a:extLst>
          </p:cNvPr>
          <p:cNvCxnSpPr/>
          <p:nvPr/>
        </p:nvCxnSpPr>
        <p:spPr>
          <a:xfrm>
            <a:off x="7658100" y="5562600"/>
            <a:ext cx="0" cy="5029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48E0AABD-2AC3-871C-9F47-FABEAEDFD9F8}"/>
              </a:ext>
            </a:extLst>
          </p:cNvPr>
          <p:cNvCxnSpPr>
            <a:cxnSpLocks/>
          </p:cNvCxnSpPr>
          <p:nvPr/>
        </p:nvCxnSpPr>
        <p:spPr>
          <a:xfrm flipH="1">
            <a:off x="5674943" y="4343400"/>
            <a:ext cx="826128" cy="0"/>
          </a:xfrm>
          <a:prstGeom prst="straightConnector1">
            <a:avLst/>
          </a:prstGeom>
          <a:ln w="41275">
            <a:headEnd type="triangle"/>
            <a:tailEnd type="triangle"/>
          </a:ln>
        </p:spPr>
        <p:style>
          <a:lnRef idx="2">
            <a:schemeClr val="accent1"/>
          </a:lnRef>
          <a:fillRef idx="0">
            <a:schemeClr val="accent1"/>
          </a:fillRef>
          <a:effectRef idx="1">
            <a:schemeClr val="accent1"/>
          </a:effectRef>
          <a:fontRef idx="minor">
            <a:schemeClr val="tx1"/>
          </a:fontRef>
        </p:style>
      </p:cxnSp>
      <p:sp>
        <p:nvSpPr>
          <p:cNvPr id="13" name="סימן כפל 14">
            <a:extLst>
              <a:ext uri="{FF2B5EF4-FFF2-40B4-BE49-F238E27FC236}">
                <a16:creationId xmlns:a16="http://schemas.microsoft.com/office/drawing/2014/main" id="{B41DDF7A-46CE-6123-C635-BF392AA44E1D}"/>
              </a:ext>
            </a:extLst>
          </p:cNvPr>
          <p:cNvSpPr/>
          <p:nvPr/>
        </p:nvSpPr>
        <p:spPr>
          <a:xfrm>
            <a:off x="5650230" y="3886200"/>
            <a:ext cx="914400" cy="914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Impact" panose="020B0806030902050204"/>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133169C-BCC1-3F6E-9FE6-287CEACD5563}"/>
                  </a:ext>
                </a:extLst>
              </p:cNvPr>
              <p:cNvSpPr txBox="1"/>
              <p:nvPr/>
            </p:nvSpPr>
            <p:spPr>
              <a:xfrm>
                <a:off x="4263390" y="5964258"/>
                <a:ext cx="66294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𝑥</m:t>
                          </m:r>
                        </m:e>
                        <m:sub>
                          <m:r>
                            <a:rPr lang="en-US" sz="2800" b="0" i="1" dirty="0" smtClean="0">
                              <a:latin typeface="Cambria Math" panose="02040503050406030204" pitchFamily="18" charset="0"/>
                            </a:rPr>
                            <m:t>𝐵</m:t>
                          </m:r>
                        </m:sub>
                      </m:sSub>
                    </m:oMath>
                  </m:oMathPara>
                </a14:m>
                <a:endParaRPr lang="en-IL" sz="2800" dirty="0"/>
              </a:p>
            </p:txBody>
          </p:sp>
        </mc:Choice>
        <mc:Fallback xmlns="">
          <p:sp>
            <p:nvSpPr>
              <p:cNvPr id="20" name="TextBox 19">
                <a:extLst>
                  <a:ext uri="{FF2B5EF4-FFF2-40B4-BE49-F238E27FC236}">
                    <a16:creationId xmlns:a16="http://schemas.microsoft.com/office/drawing/2014/main" id="{A133169C-BCC1-3F6E-9FE6-287CEACD5563}"/>
                  </a:ext>
                </a:extLst>
              </p:cNvPr>
              <p:cNvSpPr txBox="1">
                <a:spLocks noRot="1" noChangeAspect="1" noMove="1" noResize="1" noEditPoints="1" noAdjustHandles="1" noChangeArrowheads="1" noChangeShapeType="1" noTextEdit="1"/>
              </p:cNvSpPr>
              <p:nvPr/>
            </p:nvSpPr>
            <p:spPr>
              <a:xfrm>
                <a:off x="4263390" y="5964258"/>
                <a:ext cx="662940"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43371D2-8B46-0B57-8360-7BFB65ABCDC0}"/>
                  </a:ext>
                </a:extLst>
              </p:cNvPr>
              <p:cNvSpPr txBox="1"/>
              <p:nvPr/>
            </p:nvSpPr>
            <p:spPr>
              <a:xfrm>
                <a:off x="7402830" y="5964258"/>
                <a:ext cx="66294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𝑥</m:t>
                          </m:r>
                        </m:e>
                        <m:sub>
                          <m:r>
                            <a:rPr lang="en-US" sz="2800" b="0" i="1" dirty="0" smtClean="0">
                              <a:latin typeface="Cambria Math" panose="02040503050406030204" pitchFamily="18" charset="0"/>
                            </a:rPr>
                            <m:t>𝐶</m:t>
                          </m:r>
                        </m:sub>
                      </m:sSub>
                    </m:oMath>
                  </m:oMathPara>
                </a14:m>
                <a:endParaRPr lang="en-IL" sz="2800" dirty="0"/>
              </a:p>
            </p:txBody>
          </p:sp>
        </mc:Choice>
        <mc:Fallback xmlns="">
          <p:sp>
            <p:nvSpPr>
              <p:cNvPr id="21" name="TextBox 20">
                <a:extLst>
                  <a:ext uri="{FF2B5EF4-FFF2-40B4-BE49-F238E27FC236}">
                    <a16:creationId xmlns:a16="http://schemas.microsoft.com/office/drawing/2014/main" id="{743371D2-8B46-0B57-8360-7BFB65ABCDC0}"/>
                  </a:ext>
                </a:extLst>
              </p:cNvPr>
              <p:cNvSpPr txBox="1">
                <a:spLocks noRot="1" noChangeAspect="1" noMove="1" noResize="1" noEditPoints="1" noAdjustHandles="1" noChangeArrowheads="1" noChangeShapeType="1" noTextEdit="1"/>
              </p:cNvSpPr>
              <p:nvPr/>
            </p:nvSpPr>
            <p:spPr>
              <a:xfrm>
                <a:off x="7402830" y="5964258"/>
                <a:ext cx="662940"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9121006-07C2-C911-6362-6A2ACB0AC54F}"/>
                  </a:ext>
                </a:extLst>
              </p:cNvPr>
              <p:cNvSpPr txBox="1"/>
              <p:nvPr/>
            </p:nvSpPr>
            <p:spPr>
              <a:xfrm>
                <a:off x="7502400" y="1875115"/>
                <a:ext cx="391668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sz="2800" b="0" i="1" dirty="0" smtClean="0">
                              <a:latin typeface="Cambria Math" panose="02040503050406030204" pitchFamily="18" charset="0"/>
                            </a:rPr>
                          </m:ctrlPr>
                        </m:funcPr>
                        <m:fName>
                          <m:r>
                            <m:rPr>
                              <m:sty m:val="p"/>
                            </m:rPr>
                            <a:rPr lang="en-US" sz="2800" b="0" i="0" dirty="0" smtClean="0">
                              <a:latin typeface="Cambria Math" panose="02040503050406030204" pitchFamily="18" charset="0"/>
                            </a:rPr>
                            <m:t>Pr</m:t>
                          </m:r>
                        </m:fName>
                        <m:e>
                          <m:d>
                            <m:dPr>
                              <m:begChr m:val="["/>
                              <m:endChr m:val="]"/>
                              <m:ctrlPr>
                                <a:rPr lang="en-US" sz="2800" b="0" i="1" dirty="0" smtClean="0">
                                  <a:latin typeface="Cambria Math" panose="02040503050406030204" pitchFamily="18" charset="0"/>
                                </a:rPr>
                              </m:ctrlPr>
                            </m:dPr>
                            <m:e>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𝑥</m:t>
                                  </m:r>
                                </m:e>
                                <m:sub>
                                  <m:r>
                                    <a:rPr lang="en-US" sz="2800" b="0" i="1" dirty="0" smtClean="0">
                                      <a:latin typeface="Cambria Math" panose="02040503050406030204" pitchFamily="18" charset="0"/>
                                    </a:rPr>
                                    <m:t>𝐵</m:t>
                                  </m:r>
                                </m:sub>
                              </m:sSub>
                              <m:r>
                                <a:rPr lang="en-US" sz="2800" b="0" i="1" dirty="0" smtClean="0">
                                  <a:latin typeface="Cambria Math" panose="02040503050406030204" pitchFamily="18" charset="0"/>
                                </a:rPr>
                                <m:t>=</m:t>
                              </m:r>
                              <m:r>
                                <a:rPr lang="en-US" sz="2800" b="0" i="1" dirty="0" smtClean="0">
                                  <a:latin typeface="Cambria Math" panose="02040503050406030204" pitchFamily="18" charset="0"/>
                                </a:rPr>
                                <m:t>𝑥</m:t>
                              </m:r>
                              <m:r>
                                <a:rPr lang="en-US" sz="2800" b="0" i="1" dirty="0" smtClean="0">
                                  <a:latin typeface="Cambria Math" panose="02040503050406030204" pitchFamily="18" charset="0"/>
                                </a:rPr>
                                <m:t>=</m:t>
                              </m:r>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𝑥</m:t>
                                  </m:r>
                                </m:e>
                                <m:sub>
                                  <m:r>
                                    <a:rPr lang="en-US" sz="2800" b="0" i="1" dirty="0" smtClean="0">
                                      <a:latin typeface="Cambria Math" panose="02040503050406030204" pitchFamily="18" charset="0"/>
                                    </a:rPr>
                                    <m:t>𝐶</m:t>
                                  </m:r>
                                </m:sub>
                              </m:sSub>
                            </m:e>
                          </m:d>
                        </m:e>
                      </m:func>
                      <m:r>
                        <a:rPr lang="en-US" sz="2800" b="0" i="1" dirty="0" smtClean="0">
                          <a:latin typeface="Cambria Math" panose="02040503050406030204" pitchFamily="18" charset="0"/>
                        </a:rPr>
                        <m:t>=</m:t>
                      </m:r>
                      <m:r>
                        <a:rPr lang="en-US" sz="2800" b="0" i="1" dirty="0" smtClean="0">
                          <a:latin typeface="Cambria Math" panose="02040503050406030204" pitchFamily="18" charset="0"/>
                        </a:rPr>
                        <m:t>𝑛𝑒𝑔𝑙</m:t>
                      </m:r>
                    </m:oMath>
                  </m:oMathPara>
                </a14:m>
                <a:endParaRPr lang="en-IL" sz="2800" dirty="0"/>
              </a:p>
            </p:txBody>
          </p:sp>
        </mc:Choice>
        <mc:Fallback xmlns="">
          <p:sp>
            <p:nvSpPr>
              <p:cNvPr id="22" name="TextBox 21">
                <a:extLst>
                  <a:ext uri="{FF2B5EF4-FFF2-40B4-BE49-F238E27FC236}">
                    <a16:creationId xmlns:a16="http://schemas.microsoft.com/office/drawing/2014/main" id="{39121006-07C2-C911-6362-6A2ACB0AC54F}"/>
                  </a:ext>
                </a:extLst>
              </p:cNvPr>
              <p:cNvSpPr txBox="1">
                <a:spLocks noRot="1" noChangeAspect="1" noMove="1" noResize="1" noEditPoints="1" noAdjustHandles="1" noChangeArrowheads="1" noChangeShapeType="1" noTextEdit="1"/>
              </p:cNvSpPr>
              <p:nvPr/>
            </p:nvSpPr>
            <p:spPr>
              <a:xfrm>
                <a:off x="7502400" y="1875115"/>
                <a:ext cx="3916680" cy="523220"/>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9870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13" grpId="0" animBg="1"/>
      <p:bldP spid="20" grpId="0"/>
      <p:bldP spid="21" grpId="0"/>
      <p:bldP spid="2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E81BE-967F-4458-EBBF-F9136D712225}"/>
              </a:ext>
            </a:extLst>
          </p:cNvPr>
          <p:cNvSpPr>
            <a:spLocks noGrp="1"/>
          </p:cNvSpPr>
          <p:nvPr>
            <p:ph type="title"/>
          </p:nvPr>
        </p:nvSpPr>
        <p:spPr>
          <a:xfrm>
            <a:off x="838200" y="90805"/>
            <a:ext cx="10515600" cy="1325563"/>
          </a:xfrm>
        </p:spPr>
        <p:txBody>
          <a:bodyPr/>
          <a:lstStyle/>
          <a:p>
            <a:pPr algn="ctr"/>
            <a:r>
              <a:rPr lang="en-IL" dirty="0"/>
              <a:t>Simultaneous Inner Product Conjecture</a:t>
            </a:r>
            <a:br>
              <a:rPr lang="en-IL" dirty="0"/>
            </a:br>
            <a:r>
              <a:rPr lang="en-IL" dirty="0"/>
              <a:t>Identical case</a:t>
            </a:r>
          </a:p>
        </p:txBody>
      </p:sp>
      <p:sp>
        <p:nvSpPr>
          <p:cNvPr id="4" name="Rectangle 3">
            <a:extLst>
              <a:ext uri="{FF2B5EF4-FFF2-40B4-BE49-F238E27FC236}">
                <a16:creationId xmlns:a16="http://schemas.microsoft.com/office/drawing/2014/main" id="{FC743789-2F8A-83A1-46B6-09F160D1E51B}"/>
              </a:ext>
            </a:extLst>
          </p:cNvPr>
          <p:cNvSpPr/>
          <p:nvPr/>
        </p:nvSpPr>
        <p:spPr>
          <a:xfrm>
            <a:off x="3764280" y="3215640"/>
            <a:ext cx="1539240" cy="2362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800" dirty="0"/>
              <a:t>B</a:t>
            </a:r>
          </a:p>
        </p:txBody>
      </p:sp>
      <p:sp>
        <p:nvSpPr>
          <p:cNvPr id="5" name="Rectangle 4">
            <a:extLst>
              <a:ext uri="{FF2B5EF4-FFF2-40B4-BE49-F238E27FC236}">
                <a16:creationId xmlns:a16="http://schemas.microsoft.com/office/drawing/2014/main" id="{92278839-3E02-BAC8-048F-EB3D4CCCB12C}"/>
              </a:ext>
            </a:extLst>
          </p:cNvPr>
          <p:cNvSpPr/>
          <p:nvPr/>
        </p:nvSpPr>
        <p:spPr>
          <a:xfrm>
            <a:off x="6911340" y="3215640"/>
            <a:ext cx="1539240" cy="2362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400" dirty="0"/>
              <a:t>C</a:t>
            </a:r>
            <a:endParaRPr lang="en-IL"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13EA95C-0DBD-1643-B736-4BD984CD3979}"/>
                  </a:ext>
                </a:extLst>
              </p:cNvPr>
              <p:cNvSpPr txBox="1"/>
              <p:nvPr/>
            </p:nvSpPr>
            <p:spPr>
              <a:xfrm>
                <a:off x="5876242" y="2136725"/>
                <a:ext cx="43909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𝜌</m:t>
                          </m:r>
                        </m:e>
                        <m:sub>
                          <m:r>
                            <a:rPr lang="en-US" sz="2800" b="0" i="1" smtClean="0">
                              <a:latin typeface="Cambria Math" panose="02040503050406030204" pitchFamily="18" charset="0"/>
                            </a:rPr>
                            <m:t>𝑥</m:t>
                          </m:r>
                        </m:sub>
                      </m:sSub>
                    </m:oMath>
                  </m:oMathPara>
                </a14:m>
                <a:endParaRPr lang="en-IL" sz="2800" dirty="0"/>
              </a:p>
            </p:txBody>
          </p:sp>
        </mc:Choice>
        <mc:Fallback xmlns="">
          <p:sp>
            <p:nvSpPr>
              <p:cNvPr id="6" name="TextBox 5">
                <a:extLst>
                  <a:ext uri="{FF2B5EF4-FFF2-40B4-BE49-F238E27FC236}">
                    <a16:creationId xmlns:a16="http://schemas.microsoft.com/office/drawing/2014/main" id="{313EA95C-0DBD-1643-B736-4BD984CD3979}"/>
                  </a:ext>
                </a:extLst>
              </p:cNvPr>
              <p:cNvSpPr txBox="1">
                <a:spLocks noRot="1" noChangeAspect="1" noMove="1" noResize="1" noEditPoints="1" noAdjustHandles="1" noChangeArrowheads="1" noChangeShapeType="1" noTextEdit="1"/>
              </p:cNvSpPr>
              <p:nvPr/>
            </p:nvSpPr>
            <p:spPr>
              <a:xfrm>
                <a:off x="5876242" y="2136725"/>
                <a:ext cx="439095" cy="430887"/>
              </a:xfrm>
              <a:prstGeom prst="rect">
                <a:avLst/>
              </a:prstGeom>
              <a:blipFill>
                <a:blip r:embed="rId2"/>
                <a:stretch>
                  <a:fillRect/>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3156DAB5-D819-3EE9-0A0F-E40AFA4572FE}"/>
              </a:ext>
            </a:extLst>
          </p:cNvPr>
          <p:cNvCxnSpPr>
            <a:cxnSpLocks/>
            <a:stCxn id="6" idx="2"/>
            <a:endCxn id="4" idx="0"/>
          </p:cNvCxnSpPr>
          <p:nvPr/>
        </p:nvCxnSpPr>
        <p:spPr>
          <a:xfrm flipH="1">
            <a:off x="4533900" y="2567612"/>
            <a:ext cx="1561890" cy="6480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B2F7AD70-C9EF-3F34-1216-87FB66D8BBE3}"/>
              </a:ext>
            </a:extLst>
          </p:cNvPr>
          <p:cNvCxnSpPr>
            <a:cxnSpLocks/>
            <a:stCxn id="6" idx="2"/>
            <a:endCxn id="5" idx="0"/>
          </p:cNvCxnSpPr>
          <p:nvPr/>
        </p:nvCxnSpPr>
        <p:spPr>
          <a:xfrm>
            <a:off x="6095790" y="2567612"/>
            <a:ext cx="1585170" cy="6480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6294DBD-93B4-202E-9444-A97FB0181F49}"/>
                  </a:ext>
                </a:extLst>
              </p:cNvPr>
              <p:cNvSpPr txBox="1"/>
              <p:nvPr/>
            </p:nvSpPr>
            <p:spPr>
              <a:xfrm>
                <a:off x="142927" y="1280160"/>
                <a:ext cx="5952863" cy="2435282"/>
              </a:xfrm>
              <a:prstGeom prst="rect">
                <a:avLst/>
              </a:prstGeom>
              <a:noFill/>
            </p:spPr>
            <p:txBody>
              <a:bodyPr wrap="square">
                <a:spAutoFit/>
              </a:bodyPr>
              <a:lstStyle/>
              <a:p>
                <a:r>
                  <a:rPr lang="en-US" sz="2800" dirty="0"/>
                  <a:t> </a:t>
                </a:r>
                <a14:m>
                  <m:oMath xmlns:m="http://schemas.openxmlformats.org/officeDocument/2006/math">
                    <m:sSub>
                      <m:sSubPr>
                        <m:ctrlPr>
                          <a:rPr lang="en-US" sz="2800" i="1" dirty="0">
                            <a:latin typeface="Cambria Math" panose="02040503050406030204" pitchFamily="18" charset="0"/>
                          </a:rPr>
                        </m:ctrlPr>
                      </m:sSubPr>
                      <m:e>
                        <m:r>
                          <a:rPr lang="en-GB" sz="2800" i="1" dirty="0">
                            <a:latin typeface="Cambria Math" panose="02040503050406030204" pitchFamily="18" charset="0"/>
                          </a:rPr>
                          <m:t>𝑚</m:t>
                        </m:r>
                      </m:e>
                      <m:sub>
                        <m:r>
                          <a:rPr lang="en-GB" sz="2800" i="1" dirty="0">
                            <a:latin typeface="Cambria Math" panose="02040503050406030204" pitchFamily="18" charset="0"/>
                          </a:rPr>
                          <m:t>0</m:t>
                        </m:r>
                      </m:sub>
                    </m:sSub>
                    <m:r>
                      <a:rPr lang="en-GB" sz="2800" i="1" dirty="0">
                        <a:latin typeface="Cambria Math" panose="02040503050406030204" pitchFamily="18" charset="0"/>
                      </a:rPr>
                      <m:t> = 0, </m:t>
                    </m:r>
                    <m:sSub>
                      <m:sSubPr>
                        <m:ctrlPr>
                          <a:rPr lang="en-US" sz="2800" i="1" dirty="0">
                            <a:latin typeface="Cambria Math" panose="02040503050406030204" pitchFamily="18" charset="0"/>
                          </a:rPr>
                        </m:ctrlPr>
                      </m:sSubPr>
                      <m:e>
                        <m:r>
                          <a:rPr lang="en-GB" sz="2800" i="1" dirty="0">
                            <a:latin typeface="Cambria Math" panose="02040503050406030204" pitchFamily="18" charset="0"/>
                          </a:rPr>
                          <m:t>𝑚</m:t>
                        </m:r>
                      </m:e>
                      <m:sub>
                        <m:r>
                          <a:rPr lang="en-US" sz="2800" i="1" dirty="0">
                            <a:latin typeface="Cambria Math" panose="02040503050406030204" pitchFamily="18" charset="0"/>
                          </a:rPr>
                          <m:t>1</m:t>
                        </m:r>
                      </m:sub>
                    </m:sSub>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GB" sz="2800" i="1" dirty="0">
                            <a:latin typeface="Cambria Math" panose="02040503050406030204" pitchFamily="18" charset="0"/>
                          </a:rPr>
                          <m:t>𝐹</m:t>
                        </m:r>
                      </m:e>
                      <m:sub>
                        <m:r>
                          <a:rPr lang="en-US" sz="2800" i="1" dirty="0">
                            <a:latin typeface="Cambria Math" panose="02040503050406030204" pitchFamily="18" charset="0"/>
                          </a:rPr>
                          <m:t>𝑄</m:t>
                        </m:r>
                      </m:sub>
                    </m:sSub>
                  </m:oMath>
                </a14:m>
                <a:endParaRPr lang="en-GB" sz="2800" dirty="0"/>
              </a:p>
              <a:p>
                <a:r>
                  <a:rPr lang="en-GB" sz="2800" dirty="0"/>
                  <a:t> </a:t>
                </a:r>
                <a14:m>
                  <m:oMath xmlns:m="http://schemas.openxmlformats.org/officeDocument/2006/math">
                    <m:r>
                      <a:rPr lang="en-GB" sz="2800" i="1" dirty="0">
                        <a:latin typeface="Cambria Math" panose="02040503050406030204" pitchFamily="18" charset="0"/>
                      </a:rPr>
                      <m:t>𝑏</m:t>
                    </m:r>
                    <m:r>
                      <a:rPr lang="en-GB" sz="2800" i="1" dirty="0">
                        <a:latin typeface="Cambria Math" panose="02040503050406030204" pitchFamily="18" charset="0"/>
                      </a:rPr>
                      <m:t> ← </m:t>
                    </m:r>
                    <m:d>
                      <m:dPr>
                        <m:begChr m:val="{"/>
                        <m:endChr m:val="}"/>
                        <m:ctrlPr>
                          <a:rPr lang="en-GB" sz="2800" i="1" dirty="0">
                            <a:latin typeface="Cambria Math" panose="02040503050406030204" pitchFamily="18" charset="0"/>
                          </a:rPr>
                        </m:ctrlPr>
                      </m:dPr>
                      <m:e>
                        <m:r>
                          <a:rPr lang="en-GB" sz="2800" i="1" dirty="0">
                            <a:latin typeface="Cambria Math" panose="02040503050406030204" pitchFamily="18" charset="0"/>
                          </a:rPr>
                          <m:t>0, 1</m:t>
                        </m:r>
                      </m:e>
                    </m:d>
                    <m:r>
                      <a:rPr lang="en-GB" sz="2800" i="1" dirty="0">
                        <a:latin typeface="Cambria Math" panose="02040503050406030204" pitchFamily="18" charset="0"/>
                      </a:rPr>
                      <m:t>, </m:t>
                    </m:r>
                    <m:r>
                      <a:rPr lang="en-US" sz="2800" b="0" i="0" dirty="0" smtClean="0">
                        <a:latin typeface="Cambria Math" panose="02040503050406030204" pitchFamily="18" charset="0"/>
                      </a:rPr>
                      <m:t> </m:t>
                    </m:r>
                    <m:r>
                      <a:rPr lang="en-US" sz="2800" b="0" i="1" dirty="0" smtClean="0">
                        <a:latin typeface="Cambria Math" panose="02040503050406030204" pitchFamily="18" charset="0"/>
                      </a:rPr>
                      <m:t>𝑟</m:t>
                    </m:r>
                    <m:r>
                      <a:rPr lang="en-GB" sz="2800" i="1" dirty="0">
                        <a:latin typeface="Cambria Math" panose="02040503050406030204" pitchFamily="18" charset="0"/>
                      </a:rPr>
                      <m:t>  ← </m:t>
                    </m:r>
                    <m:sSubSup>
                      <m:sSubSupPr>
                        <m:ctrlPr>
                          <a:rPr lang="en-US" sz="2800" i="1" dirty="0">
                            <a:latin typeface="Cambria Math" panose="02040503050406030204" pitchFamily="18" charset="0"/>
                          </a:rPr>
                        </m:ctrlPr>
                      </m:sSubSupPr>
                      <m:e>
                        <m:r>
                          <a:rPr lang="en-GB" sz="2800" i="1" dirty="0">
                            <a:latin typeface="Cambria Math" panose="02040503050406030204" pitchFamily="18" charset="0"/>
                          </a:rPr>
                          <m:t>𝐹</m:t>
                        </m:r>
                      </m:e>
                      <m:sub>
                        <m:r>
                          <a:rPr lang="en-US" sz="2800" i="1" dirty="0">
                            <a:latin typeface="Cambria Math" panose="02040503050406030204" pitchFamily="18" charset="0"/>
                          </a:rPr>
                          <m:t>𝑄</m:t>
                        </m:r>
                      </m:sub>
                      <m:sup>
                        <m:r>
                          <a:rPr lang="en-US" sz="2800" i="1" dirty="0">
                            <a:latin typeface="Cambria Math" panose="02040503050406030204" pitchFamily="18" charset="0"/>
                          </a:rPr>
                          <m:t>𝜆</m:t>
                        </m:r>
                      </m:sup>
                    </m:sSubSup>
                  </m:oMath>
                </a14:m>
                <a:endParaRPr lang="en-US" sz="2800" dirty="0"/>
              </a:p>
              <a:p>
                <a:pPr/>
                <a14:m>
                  <m:oMathPara xmlns:m="http://schemas.openxmlformats.org/officeDocument/2006/math">
                    <m:oMathParaPr>
                      <m:jc m:val="centerGroup"/>
                    </m:oMathParaPr>
                    <m:oMath xmlns:m="http://schemas.openxmlformats.org/officeDocument/2006/math">
                      <m:r>
                        <a:rPr lang="en-GB" sz="2800" i="1" dirty="0" smtClean="0">
                          <a:latin typeface="Cambria Math" panose="02040503050406030204" pitchFamily="18" charset="0"/>
                        </a:rPr>
                        <m:t> </m:t>
                      </m:r>
                    </m:oMath>
                  </m:oMathPara>
                </a14:m>
                <a:endParaRPr lang="en-GB" sz="2800" dirty="0"/>
              </a:p>
              <a:p>
                <a:r>
                  <a:rPr lang="en-US" sz="2800" b="0" dirty="0"/>
                  <a:t> </a:t>
                </a:r>
                <a14:m>
                  <m:oMath xmlns:m="http://schemas.openxmlformats.org/officeDocument/2006/math">
                    <m:r>
                      <a:rPr lang="en-US" sz="2800" b="0" i="1" dirty="0" smtClean="0">
                        <a:latin typeface="Cambria Math" panose="02040503050406030204" pitchFamily="18" charset="0"/>
                      </a:rPr>
                      <m:t>𝑥</m:t>
                    </m:r>
                    <m:r>
                      <a:rPr lang="en-GB" sz="2800" i="1" dirty="0" smtClean="0">
                        <a:latin typeface="Cambria Math" panose="02040503050406030204" pitchFamily="18" charset="0"/>
                      </a:rPr>
                      <m:t>  ← </m:t>
                    </m:r>
                    <m:sSubSup>
                      <m:sSubSupPr>
                        <m:ctrlPr>
                          <a:rPr lang="en-US" sz="2800" b="0" i="1" dirty="0" smtClean="0">
                            <a:latin typeface="Cambria Math" panose="02040503050406030204" pitchFamily="18" charset="0"/>
                          </a:rPr>
                        </m:ctrlPr>
                      </m:sSubSupPr>
                      <m:e>
                        <m:r>
                          <a:rPr lang="en-GB" sz="2800" i="1" dirty="0" smtClean="0">
                            <a:latin typeface="Cambria Math" panose="02040503050406030204" pitchFamily="18" charset="0"/>
                          </a:rPr>
                          <m:t>𝐹</m:t>
                        </m:r>
                      </m:e>
                      <m:sub>
                        <m:r>
                          <a:rPr lang="en-US" sz="2800" b="0" i="1" dirty="0" smtClean="0">
                            <a:latin typeface="Cambria Math" panose="02040503050406030204" pitchFamily="18" charset="0"/>
                          </a:rPr>
                          <m:t>𝑄</m:t>
                        </m:r>
                      </m:sub>
                      <m:sup>
                        <m:r>
                          <a:rPr lang="en-US" sz="2800" b="0" i="1" dirty="0" smtClean="0">
                            <a:latin typeface="Cambria Math" panose="02040503050406030204" pitchFamily="18" charset="0"/>
                          </a:rPr>
                          <m:t>𝜆</m:t>
                        </m:r>
                      </m:sup>
                    </m:sSubSup>
                  </m:oMath>
                </a14:m>
                <a:endParaRPr lang="en-US" sz="2800" b="0" dirty="0"/>
              </a:p>
              <a:p>
                <a:r>
                  <a:rPr lang="en-GB" sz="2800" dirty="0"/>
                  <a:t> </a:t>
                </a:r>
                <a:endParaRPr lang="en-IL" sz="2800" dirty="0"/>
              </a:p>
            </p:txBody>
          </p:sp>
        </mc:Choice>
        <mc:Fallback xmlns="">
          <p:sp>
            <p:nvSpPr>
              <p:cNvPr id="12" name="TextBox 11">
                <a:extLst>
                  <a:ext uri="{FF2B5EF4-FFF2-40B4-BE49-F238E27FC236}">
                    <a16:creationId xmlns:a16="http://schemas.microsoft.com/office/drawing/2014/main" id="{26294DBD-93B4-202E-9444-A97FB0181F49}"/>
                  </a:ext>
                </a:extLst>
              </p:cNvPr>
              <p:cNvSpPr txBox="1">
                <a:spLocks noRot="1" noChangeAspect="1" noMove="1" noResize="1" noEditPoints="1" noAdjustHandles="1" noChangeArrowheads="1" noChangeShapeType="1" noTextEdit="1"/>
              </p:cNvSpPr>
              <p:nvPr/>
            </p:nvSpPr>
            <p:spPr>
              <a:xfrm>
                <a:off x="142927" y="1280160"/>
                <a:ext cx="5952863" cy="2435282"/>
              </a:xfrm>
              <a:prstGeom prst="rect">
                <a:avLst/>
              </a:prstGeom>
              <a:blipFill>
                <a:blip r:embed="rId3"/>
                <a:stretch>
                  <a:fillRect/>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22624C0C-C84E-5E99-37FB-A5B48381BFB1}"/>
              </a:ext>
            </a:extLst>
          </p:cNvPr>
          <p:cNvCxnSpPr>
            <a:stCxn id="4" idx="2"/>
          </p:cNvCxnSpPr>
          <p:nvPr/>
        </p:nvCxnSpPr>
        <p:spPr>
          <a:xfrm>
            <a:off x="4533900" y="5577840"/>
            <a:ext cx="0" cy="5029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5495CBC6-C188-526A-4088-A13997C61300}"/>
              </a:ext>
            </a:extLst>
          </p:cNvPr>
          <p:cNvCxnSpPr/>
          <p:nvPr/>
        </p:nvCxnSpPr>
        <p:spPr>
          <a:xfrm>
            <a:off x="7658100" y="5562600"/>
            <a:ext cx="0" cy="5029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48E0AABD-2AC3-871C-9F47-FABEAEDFD9F8}"/>
              </a:ext>
            </a:extLst>
          </p:cNvPr>
          <p:cNvCxnSpPr>
            <a:cxnSpLocks/>
          </p:cNvCxnSpPr>
          <p:nvPr/>
        </p:nvCxnSpPr>
        <p:spPr>
          <a:xfrm flipH="1">
            <a:off x="5674943" y="4343400"/>
            <a:ext cx="826128" cy="0"/>
          </a:xfrm>
          <a:prstGeom prst="straightConnector1">
            <a:avLst/>
          </a:prstGeom>
          <a:ln w="41275">
            <a:headEnd type="triangle"/>
            <a:tailEnd type="triangle"/>
          </a:ln>
        </p:spPr>
        <p:style>
          <a:lnRef idx="2">
            <a:schemeClr val="accent1"/>
          </a:lnRef>
          <a:fillRef idx="0">
            <a:schemeClr val="accent1"/>
          </a:fillRef>
          <a:effectRef idx="1">
            <a:schemeClr val="accent1"/>
          </a:effectRef>
          <a:fontRef idx="minor">
            <a:schemeClr val="tx1"/>
          </a:fontRef>
        </p:style>
      </p:cxnSp>
      <p:sp>
        <p:nvSpPr>
          <p:cNvPr id="13" name="סימן כפל 14">
            <a:extLst>
              <a:ext uri="{FF2B5EF4-FFF2-40B4-BE49-F238E27FC236}">
                <a16:creationId xmlns:a16="http://schemas.microsoft.com/office/drawing/2014/main" id="{B41DDF7A-46CE-6123-C635-BF392AA44E1D}"/>
              </a:ext>
            </a:extLst>
          </p:cNvPr>
          <p:cNvSpPr/>
          <p:nvPr/>
        </p:nvSpPr>
        <p:spPr>
          <a:xfrm>
            <a:off x="5650230" y="3886200"/>
            <a:ext cx="914400" cy="914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Impact" panose="020B0806030902050204"/>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133169C-BCC1-3F6E-9FE6-287CEACD5563}"/>
                  </a:ext>
                </a:extLst>
              </p:cNvPr>
              <p:cNvSpPr txBox="1"/>
              <p:nvPr/>
            </p:nvSpPr>
            <p:spPr>
              <a:xfrm>
                <a:off x="4263390" y="5964258"/>
                <a:ext cx="66294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𝑏</m:t>
                          </m:r>
                        </m:e>
                        <m:sub>
                          <m:r>
                            <a:rPr lang="en-US" sz="2800" b="0" i="1" dirty="0" smtClean="0">
                              <a:latin typeface="Cambria Math" panose="02040503050406030204" pitchFamily="18" charset="0"/>
                            </a:rPr>
                            <m:t>𝐵</m:t>
                          </m:r>
                        </m:sub>
                      </m:sSub>
                    </m:oMath>
                  </m:oMathPara>
                </a14:m>
                <a:endParaRPr lang="en-IL" sz="2800" dirty="0"/>
              </a:p>
            </p:txBody>
          </p:sp>
        </mc:Choice>
        <mc:Fallback xmlns="">
          <p:sp>
            <p:nvSpPr>
              <p:cNvPr id="20" name="TextBox 19">
                <a:extLst>
                  <a:ext uri="{FF2B5EF4-FFF2-40B4-BE49-F238E27FC236}">
                    <a16:creationId xmlns:a16="http://schemas.microsoft.com/office/drawing/2014/main" id="{A133169C-BCC1-3F6E-9FE6-287CEACD5563}"/>
                  </a:ext>
                </a:extLst>
              </p:cNvPr>
              <p:cNvSpPr txBox="1">
                <a:spLocks noRot="1" noChangeAspect="1" noMove="1" noResize="1" noEditPoints="1" noAdjustHandles="1" noChangeArrowheads="1" noChangeShapeType="1" noTextEdit="1"/>
              </p:cNvSpPr>
              <p:nvPr/>
            </p:nvSpPr>
            <p:spPr>
              <a:xfrm>
                <a:off x="4263390" y="5964258"/>
                <a:ext cx="662940"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43371D2-8B46-0B57-8360-7BFB65ABCDC0}"/>
                  </a:ext>
                </a:extLst>
              </p:cNvPr>
              <p:cNvSpPr txBox="1"/>
              <p:nvPr/>
            </p:nvSpPr>
            <p:spPr>
              <a:xfrm>
                <a:off x="7402830" y="5964258"/>
                <a:ext cx="66294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𝑏</m:t>
                          </m:r>
                        </m:e>
                        <m:sub>
                          <m:r>
                            <a:rPr lang="en-US" sz="2800" b="0" i="1" dirty="0" smtClean="0">
                              <a:latin typeface="Cambria Math" panose="02040503050406030204" pitchFamily="18" charset="0"/>
                            </a:rPr>
                            <m:t>𝐶</m:t>
                          </m:r>
                        </m:sub>
                      </m:sSub>
                    </m:oMath>
                  </m:oMathPara>
                </a14:m>
                <a:endParaRPr lang="en-IL" sz="2800" dirty="0"/>
              </a:p>
            </p:txBody>
          </p:sp>
        </mc:Choice>
        <mc:Fallback xmlns="">
          <p:sp>
            <p:nvSpPr>
              <p:cNvPr id="21" name="TextBox 20">
                <a:extLst>
                  <a:ext uri="{FF2B5EF4-FFF2-40B4-BE49-F238E27FC236}">
                    <a16:creationId xmlns:a16="http://schemas.microsoft.com/office/drawing/2014/main" id="{743371D2-8B46-0B57-8360-7BFB65ABCDC0}"/>
                  </a:ext>
                </a:extLst>
              </p:cNvPr>
              <p:cNvSpPr txBox="1">
                <a:spLocks noRot="1" noChangeAspect="1" noMove="1" noResize="1" noEditPoints="1" noAdjustHandles="1" noChangeArrowheads="1" noChangeShapeType="1" noTextEdit="1"/>
              </p:cNvSpPr>
              <p:nvPr/>
            </p:nvSpPr>
            <p:spPr>
              <a:xfrm>
                <a:off x="7402830" y="5964258"/>
                <a:ext cx="662940"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9121006-07C2-C911-6362-6A2ACB0AC54F}"/>
                  </a:ext>
                </a:extLst>
              </p:cNvPr>
              <p:cNvSpPr txBox="1"/>
              <p:nvPr/>
            </p:nvSpPr>
            <p:spPr>
              <a:xfrm>
                <a:off x="7501320" y="1875600"/>
                <a:ext cx="4789170" cy="8989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sz="2800" b="0" i="1" dirty="0" smtClean="0">
                              <a:latin typeface="Cambria Math" panose="02040503050406030204" pitchFamily="18" charset="0"/>
                            </a:rPr>
                          </m:ctrlPr>
                        </m:funcPr>
                        <m:fName>
                          <m:r>
                            <m:rPr>
                              <m:sty m:val="p"/>
                            </m:rPr>
                            <a:rPr lang="en-US" sz="2800" b="0" i="0" dirty="0" smtClean="0">
                              <a:latin typeface="Cambria Math" panose="02040503050406030204" pitchFamily="18" charset="0"/>
                            </a:rPr>
                            <m:t>Pr</m:t>
                          </m:r>
                        </m:fName>
                        <m:e>
                          <m:d>
                            <m:dPr>
                              <m:begChr m:val="["/>
                              <m:endChr m:val="]"/>
                              <m:ctrlPr>
                                <a:rPr lang="en-US" sz="2800" b="0" i="1" dirty="0" smtClean="0">
                                  <a:latin typeface="Cambria Math" panose="02040503050406030204" pitchFamily="18" charset="0"/>
                                </a:rPr>
                              </m:ctrlPr>
                            </m:dPr>
                            <m:e>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𝑏</m:t>
                                  </m:r>
                                </m:e>
                                <m:sub>
                                  <m:r>
                                    <a:rPr lang="en-US" sz="2800" b="0" i="1" dirty="0" smtClean="0">
                                      <a:latin typeface="Cambria Math" panose="02040503050406030204" pitchFamily="18" charset="0"/>
                                    </a:rPr>
                                    <m:t>𝐵</m:t>
                                  </m:r>
                                </m:sub>
                              </m:sSub>
                              <m:r>
                                <a:rPr lang="en-US" sz="2800" b="0" i="1" dirty="0" smtClean="0">
                                  <a:latin typeface="Cambria Math" panose="02040503050406030204" pitchFamily="18" charset="0"/>
                                </a:rPr>
                                <m:t>=</m:t>
                              </m:r>
                              <m:r>
                                <a:rPr lang="en-US" sz="2800" b="0" i="1" dirty="0" smtClean="0">
                                  <a:latin typeface="Cambria Math" panose="02040503050406030204" pitchFamily="18" charset="0"/>
                                </a:rPr>
                                <m:t>𝑏</m:t>
                              </m:r>
                              <m:r>
                                <a:rPr lang="en-US" sz="2800" b="0" i="1" dirty="0" smtClean="0">
                                  <a:latin typeface="Cambria Math" panose="02040503050406030204" pitchFamily="18" charset="0"/>
                                </a:rPr>
                                <m:t>=</m:t>
                              </m:r>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𝑏</m:t>
                                  </m:r>
                                </m:e>
                                <m:sub>
                                  <m:r>
                                    <a:rPr lang="en-US" sz="2800" b="0" i="1" dirty="0" smtClean="0">
                                      <a:latin typeface="Cambria Math" panose="02040503050406030204" pitchFamily="18" charset="0"/>
                                    </a:rPr>
                                    <m:t>𝐶</m:t>
                                  </m:r>
                                </m:sub>
                              </m:sSub>
                            </m:e>
                          </m:d>
                        </m:e>
                      </m:func>
                      <m:r>
                        <a:rPr lang="en-US" sz="2800" b="0" i="1" dirty="0" smtClean="0">
                          <a:latin typeface="Cambria Math" panose="02040503050406030204" pitchFamily="18" charset="0"/>
                        </a:rPr>
                        <m:t>=</m:t>
                      </m:r>
                      <m:f>
                        <m:fPr>
                          <m:ctrlPr>
                            <a:rPr lang="en-US" sz="2800" b="0" i="1" dirty="0" smtClean="0">
                              <a:latin typeface="Cambria Math" panose="02040503050406030204" pitchFamily="18" charset="0"/>
                            </a:rPr>
                          </m:ctrlPr>
                        </m:fPr>
                        <m:num>
                          <m:r>
                            <a:rPr lang="en-US" sz="2800" b="0" i="1" dirty="0" smtClean="0">
                              <a:latin typeface="Cambria Math" panose="02040503050406030204" pitchFamily="18" charset="0"/>
                            </a:rPr>
                            <m:t>1</m:t>
                          </m:r>
                        </m:num>
                        <m:den>
                          <m:r>
                            <a:rPr lang="en-US" sz="2800" b="0" i="1" dirty="0" smtClean="0">
                              <a:latin typeface="Cambria Math" panose="02040503050406030204" pitchFamily="18" charset="0"/>
                            </a:rPr>
                            <m:t>2</m:t>
                          </m:r>
                        </m:den>
                      </m:f>
                      <m:r>
                        <a:rPr lang="en-US" sz="2800" b="0" i="1" dirty="0" smtClean="0">
                          <a:latin typeface="Cambria Math" panose="02040503050406030204" pitchFamily="18" charset="0"/>
                        </a:rPr>
                        <m:t>+</m:t>
                      </m:r>
                      <m:r>
                        <a:rPr lang="en-US" sz="2800" b="0" i="1" dirty="0" smtClean="0">
                          <a:latin typeface="Cambria Math" panose="02040503050406030204" pitchFamily="18" charset="0"/>
                        </a:rPr>
                        <m:t>𝑛𝑒𝑔𝑙</m:t>
                      </m:r>
                    </m:oMath>
                  </m:oMathPara>
                </a14:m>
                <a:endParaRPr lang="en-IL" sz="2800" dirty="0"/>
              </a:p>
            </p:txBody>
          </p:sp>
        </mc:Choice>
        <mc:Fallback xmlns="">
          <p:sp>
            <p:nvSpPr>
              <p:cNvPr id="22" name="TextBox 21">
                <a:extLst>
                  <a:ext uri="{FF2B5EF4-FFF2-40B4-BE49-F238E27FC236}">
                    <a16:creationId xmlns:a16="http://schemas.microsoft.com/office/drawing/2014/main" id="{39121006-07C2-C911-6362-6A2ACB0AC54F}"/>
                  </a:ext>
                </a:extLst>
              </p:cNvPr>
              <p:cNvSpPr txBox="1">
                <a:spLocks noRot="1" noChangeAspect="1" noMove="1" noResize="1" noEditPoints="1" noAdjustHandles="1" noChangeArrowheads="1" noChangeShapeType="1" noTextEdit="1"/>
              </p:cNvSpPr>
              <p:nvPr/>
            </p:nvSpPr>
            <p:spPr>
              <a:xfrm>
                <a:off x="7501320" y="1875600"/>
                <a:ext cx="4789170" cy="898964"/>
              </a:xfrm>
              <a:prstGeom prst="rect">
                <a:avLst/>
              </a:prstGeom>
              <a:blipFill>
                <a:blip r:embed="rId6"/>
                <a:stretch>
                  <a:fillRect/>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129AB2E1-FBF1-A659-61A6-CCA460C667F6}"/>
              </a:ext>
            </a:extLst>
          </p:cNvPr>
          <p:cNvCxnSpPr>
            <a:cxnSpLocks/>
            <a:endCxn id="4" idx="1"/>
          </p:cNvCxnSpPr>
          <p:nvPr/>
        </p:nvCxnSpPr>
        <p:spPr>
          <a:xfrm>
            <a:off x="533400" y="4396740"/>
            <a:ext cx="3230880" cy="0"/>
          </a:xfrm>
          <a:prstGeom prst="straightConnector1">
            <a:avLst/>
          </a:prstGeom>
          <a:ln w="3175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05C2362-A195-7595-21E2-E91AB1C252C2}"/>
                  </a:ext>
                </a:extLst>
              </p:cNvPr>
              <p:cNvSpPr txBox="1"/>
              <p:nvPr/>
            </p:nvSpPr>
            <p:spPr>
              <a:xfrm>
                <a:off x="825738" y="3782771"/>
                <a:ext cx="274701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2800" i="1" dirty="0" smtClean="0">
                          <a:latin typeface="Cambria Math" panose="02040503050406030204" pitchFamily="18" charset="0"/>
                        </a:rPr>
                        <m:t>(</m:t>
                      </m:r>
                      <m:r>
                        <a:rPr lang="en-GB" sz="2800" i="1" dirty="0" err="1">
                          <a:latin typeface="Cambria Math" panose="02040503050406030204" pitchFamily="18" charset="0"/>
                        </a:rPr>
                        <m:t>𝑟</m:t>
                      </m:r>
                      <m:r>
                        <a:rPr lang="en-GB" sz="2800" i="1" dirty="0" err="1">
                          <a:latin typeface="Cambria Math" panose="02040503050406030204" pitchFamily="18" charset="0"/>
                        </a:rPr>
                        <m:t>,⟨</m:t>
                      </m:r>
                      <m:r>
                        <a:rPr lang="en-GB" sz="2800" i="1" dirty="0" err="1">
                          <a:latin typeface="Cambria Math" panose="02040503050406030204" pitchFamily="18" charset="0"/>
                        </a:rPr>
                        <m:t>𝑟</m:t>
                      </m:r>
                      <m:r>
                        <a:rPr lang="en-GB" sz="2800" i="1" dirty="0">
                          <a:latin typeface="Cambria Math" panose="02040503050406030204" pitchFamily="18" charset="0"/>
                        </a:rPr>
                        <m:t>, </m:t>
                      </m:r>
                      <m:r>
                        <a:rPr lang="en-GB" sz="2800" i="1" dirty="0">
                          <a:latin typeface="Cambria Math" panose="02040503050406030204" pitchFamily="18" charset="0"/>
                        </a:rPr>
                        <m:t>𝑥</m:t>
                      </m:r>
                      <m:r>
                        <a:rPr lang="en-GB" sz="2800" i="1" dirty="0">
                          <a:latin typeface="Cambria Math" panose="02040503050406030204" pitchFamily="18" charset="0"/>
                        </a:rPr>
                        <m:t>⟩ + </m:t>
                      </m:r>
                      <m:sSub>
                        <m:sSubPr>
                          <m:ctrlPr>
                            <a:rPr lang="en-US" sz="2800" b="0" i="1" dirty="0" smtClean="0">
                              <a:latin typeface="Cambria Math" panose="02040503050406030204" pitchFamily="18" charset="0"/>
                            </a:rPr>
                          </m:ctrlPr>
                        </m:sSubPr>
                        <m:e>
                          <m:r>
                            <a:rPr lang="en-GB" sz="2800" i="1" dirty="0">
                              <a:latin typeface="Cambria Math" panose="02040503050406030204" pitchFamily="18" charset="0"/>
                            </a:rPr>
                            <m:t>𝑚</m:t>
                          </m:r>
                        </m:e>
                        <m:sub>
                          <m:r>
                            <a:rPr lang="en-GB" sz="2800" i="1" dirty="0">
                              <a:latin typeface="Cambria Math" panose="02040503050406030204" pitchFamily="18" charset="0"/>
                            </a:rPr>
                            <m:t>𝑏</m:t>
                          </m:r>
                        </m:sub>
                      </m:sSub>
                      <m:r>
                        <a:rPr lang="en-GB" sz="2800" i="1" dirty="0">
                          <a:latin typeface="Cambria Math" panose="02040503050406030204" pitchFamily="18" charset="0"/>
                        </a:rPr>
                        <m:t>)</m:t>
                      </m:r>
                    </m:oMath>
                  </m:oMathPara>
                </a14:m>
                <a:endParaRPr lang="en-IL" sz="2800" dirty="0"/>
              </a:p>
            </p:txBody>
          </p:sp>
        </mc:Choice>
        <mc:Fallback xmlns="">
          <p:sp>
            <p:nvSpPr>
              <p:cNvPr id="17" name="TextBox 16">
                <a:extLst>
                  <a:ext uri="{FF2B5EF4-FFF2-40B4-BE49-F238E27FC236}">
                    <a16:creationId xmlns:a16="http://schemas.microsoft.com/office/drawing/2014/main" id="{505C2362-A195-7595-21E2-E91AB1C252C2}"/>
                  </a:ext>
                </a:extLst>
              </p:cNvPr>
              <p:cNvSpPr txBox="1">
                <a:spLocks noRot="1" noChangeAspect="1" noMove="1" noResize="1" noEditPoints="1" noAdjustHandles="1" noChangeArrowheads="1" noChangeShapeType="1" noTextEdit="1"/>
              </p:cNvSpPr>
              <p:nvPr/>
            </p:nvSpPr>
            <p:spPr>
              <a:xfrm>
                <a:off x="825738" y="3782771"/>
                <a:ext cx="2747010" cy="523220"/>
              </a:xfrm>
              <a:prstGeom prst="rect">
                <a:avLst/>
              </a:prstGeom>
              <a:blipFill>
                <a:blip r:embed="rId7"/>
                <a:stretch>
                  <a:fillRect/>
                </a:stretch>
              </a:blipFill>
            </p:spPr>
            <p:txBody>
              <a:bodyPr/>
              <a:lstStyle/>
              <a:p>
                <a:r>
                  <a:rPr lang="en-US">
                    <a:noFill/>
                  </a:rPr>
                  <a:t> </a:t>
                </a:r>
              </a:p>
            </p:txBody>
          </p:sp>
        </mc:Fallback>
      </mc:AlternateContent>
      <p:cxnSp>
        <p:nvCxnSpPr>
          <p:cNvPr id="19" name="Straight Arrow Connector 18">
            <a:extLst>
              <a:ext uri="{FF2B5EF4-FFF2-40B4-BE49-F238E27FC236}">
                <a16:creationId xmlns:a16="http://schemas.microsoft.com/office/drawing/2014/main" id="{BACAFF2B-5F25-1353-8298-7682C3FD79AF}"/>
              </a:ext>
            </a:extLst>
          </p:cNvPr>
          <p:cNvCxnSpPr>
            <a:cxnSpLocks/>
          </p:cNvCxnSpPr>
          <p:nvPr/>
        </p:nvCxnSpPr>
        <p:spPr>
          <a:xfrm>
            <a:off x="8473440" y="4396740"/>
            <a:ext cx="3230880" cy="0"/>
          </a:xfrm>
          <a:prstGeom prst="straightConnector1">
            <a:avLst/>
          </a:prstGeom>
          <a:ln w="31750">
            <a:headEnd type="triangle"/>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5299DE4-C52E-4DC7-0B47-25D17E222EE9}"/>
                  </a:ext>
                </a:extLst>
              </p:cNvPr>
              <p:cNvSpPr txBox="1"/>
              <p:nvPr/>
            </p:nvSpPr>
            <p:spPr>
              <a:xfrm>
                <a:off x="8811498" y="3782771"/>
                <a:ext cx="274701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2800" i="1" dirty="0" smtClean="0">
                          <a:latin typeface="Cambria Math" panose="02040503050406030204" pitchFamily="18" charset="0"/>
                        </a:rPr>
                        <m:t>(</m:t>
                      </m:r>
                      <m:r>
                        <a:rPr lang="en-GB" sz="2800" i="1" dirty="0" err="1">
                          <a:latin typeface="Cambria Math" panose="02040503050406030204" pitchFamily="18" charset="0"/>
                        </a:rPr>
                        <m:t>𝑟</m:t>
                      </m:r>
                      <m:r>
                        <a:rPr lang="en-GB" sz="2800" i="1" dirty="0" err="1">
                          <a:latin typeface="Cambria Math" panose="02040503050406030204" pitchFamily="18" charset="0"/>
                        </a:rPr>
                        <m:t>,⟨</m:t>
                      </m:r>
                      <m:r>
                        <a:rPr lang="en-GB" sz="2800" i="1" dirty="0" err="1">
                          <a:latin typeface="Cambria Math" panose="02040503050406030204" pitchFamily="18" charset="0"/>
                        </a:rPr>
                        <m:t>𝑟</m:t>
                      </m:r>
                      <m:r>
                        <a:rPr lang="en-GB" sz="2800" i="1" dirty="0">
                          <a:latin typeface="Cambria Math" panose="02040503050406030204" pitchFamily="18" charset="0"/>
                        </a:rPr>
                        <m:t>, </m:t>
                      </m:r>
                      <m:r>
                        <a:rPr lang="en-GB" sz="2800" i="1" dirty="0">
                          <a:latin typeface="Cambria Math" panose="02040503050406030204" pitchFamily="18" charset="0"/>
                        </a:rPr>
                        <m:t>𝑥</m:t>
                      </m:r>
                      <m:r>
                        <a:rPr lang="en-GB" sz="2800" i="1" dirty="0">
                          <a:latin typeface="Cambria Math" panose="02040503050406030204" pitchFamily="18" charset="0"/>
                        </a:rPr>
                        <m:t>⟩ + </m:t>
                      </m:r>
                      <m:sSub>
                        <m:sSubPr>
                          <m:ctrlPr>
                            <a:rPr lang="en-US" sz="2800" b="0" i="1" dirty="0" smtClean="0">
                              <a:latin typeface="Cambria Math" panose="02040503050406030204" pitchFamily="18" charset="0"/>
                            </a:rPr>
                          </m:ctrlPr>
                        </m:sSubPr>
                        <m:e>
                          <m:r>
                            <a:rPr lang="en-GB" sz="2800" i="1" dirty="0">
                              <a:latin typeface="Cambria Math" panose="02040503050406030204" pitchFamily="18" charset="0"/>
                            </a:rPr>
                            <m:t>𝑚</m:t>
                          </m:r>
                        </m:e>
                        <m:sub>
                          <m:r>
                            <a:rPr lang="en-GB" sz="2800" i="1" dirty="0">
                              <a:latin typeface="Cambria Math" panose="02040503050406030204" pitchFamily="18" charset="0"/>
                            </a:rPr>
                            <m:t>𝑏</m:t>
                          </m:r>
                        </m:sub>
                      </m:sSub>
                      <m:r>
                        <a:rPr lang="en-GB" sz="2800" i="1" dirty="0">
                          <a:latin typeface="Cambria Math" panose="02040503050406030204" pitchFamily="18" charset="0"/>
                        </a:rPr>
                        <m:t>)</m:t>
                      </m:r>
                    </m:oMath>
                  </m:oMathPara>
                </a14:m>
                <a:endParaRPr lang="en-IL" sz="2800" dirty="0"/>
              </a:p>
            </p:txBody>
          </p:sp>
        </mc:Choice>
        <mc:Fallback xmlns="">
          <p:sp>
            <p:nvSpPr>
              <p:cNvPr id="23" name="TextBox 22">
                <a:extLst>
                  <a:ext uri="{FF2B5EF4-FFF2-40B4-BE49-F238E27FC236}">
                    <a16:creationId xmlns:a16="http://schemas.microsoft.com/office/drawing/2014/main" id="{85299DE4-C52E-4DC7-0B47-25D17E222EE9}"/>
                  </a:ext>
                </a:extLst>
              </p:cNvPr>
              <p:cNvSpPr txBox="1">
                <a:spLocks noRot="1" noChangeAspect="1" noMove="1" noResize="1" noEditPoints="1" noAdjustHandles="1" noChangeArrowheads="1" noChangeShapeType="1" noTextEdit="1"/>
              </p:cNvSpPr>
              <p:nvPr/>
            </p:nvSpPr>
            <p:spPr>
              <a:xfrm>
                <a:off x="8811498" y="3782771"/>
                <a:ext cx="2747010" cy="523220"/>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3008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13" grpId="0" animBg="1"/>
      <p:bldP spid="20" grpId="0"/>
      <p:bldP spid="21" grpId="0"/>
      <p:bldP spid="22" grpId="0"/>
      <p:bldP spid="17" grpId="0"/>
      <p:bldP spid="2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E81BE-967F-4458-EBBF-F9136D712225}"/>
              </a:ext>
            </a:extLst>
          </p:cNvPr>
          <p:cNvSpPr>
            <a:spLocks noGrp="1"/>
          </p:cNvSpPr>
          <p:nvPr>
            <p:ph type="title"/>
          </p:nvPr>
        </p:nvSpPr>
        <p:spPr>
          <a:xfrm>
            <a:off x="838200" y="90805"/>
            <a:ext cx="10515600" cy="1325563"/>
          </a:xfrm>
        </p:spPr>
        <p:txBody>
          <a:bodyPr/>
          <a:lstStyle/>
          <a:p>
            <a:pPr algn="ctr"/>
            <a:r>
              <a:rPr lang="en-IL" dirty="0"/>
              <a:t>Simultaneous Inner Product Conjecture</a:t>
            </a:r>
            <a:br>
              <a:rPr lang="en-IL" dirty="0"/>
            </a:br>
            <a:r>
              <a:rPr lang="en-IL" dirty="0"/>
              <a:t>Independent case</a:t>
            </a:r>
          </a:p>
        </p:txBody>
      </p:sp>
      <p:sp>
        <p:nvSpPr>
          <p:cNvPr id="4" name="Rectangle 3">
            <a:extLst>
              <a:ext uri="{FF2B5EF4-FFF2-40B4-BE49-F238E27FC236}">
                <a16:creationId xmlns:a16="http://schemas.microsoft.com/office/drawing/2014/main" id="{FC743789-2F8A-83A1-46B6-09F160D1E51B}"/>
              </a:ext>
            </a:extLst>
          </p:cNvPr>
          <p:cNvSpPr/>
          <p:nvPr/>
        </p:nvSpPr>
        <p:spPr>
          <a:xfrm>
            <a:off x="3764280" y="3215640"/>
            <a:ext cx="1539240" cy="2362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800" dirty="0"/>
              <a:t>B</a:t>
            </a:r>
          </a:p>
        </p:txBody>
      </p:sp>
      <p:sp>
        <p:nvSpPr>
          <p:cNvPr id="5" name="Rectangle 4">
            <a:extLst>
              <a:ext uri="{FF2B5EF4-FFF2-40B4-BE49-F238E27FC236}">
                <a16:creationId xmlns:a16="http://schemas.microsoft.com/office/drawing/2014/main" id="{92278839-3E02-BAC8-048F-EB3D4CCCB12C}"/>
              </a:ext>
            </a:extLst>
          </p:cNvPr>
          <p:cNvSpPr/>
          <p:nvPr/>
        </p:nvSpPr>
        <p:spPr>
          <a:xfrm>
            <a:off x="6911340" y="3215640"/>
            <a:ext cx="1539240" cy="2362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400" dirty="0"/>
              <a:t>C</a:t>
            </a:r>
            <a:endParaRPr lang="en-IL"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13EA95C-0DBD-1643-B736-4BD984CD3979}"/>
                  </a:ext>
                </a:extLst>
              </p:cNvPr>
              <p:cNvSpPr txBox="1"/>
              <p:nvPr/>
            </p:nvSpPr>
            <p:spPr>
              <a:xfrm>
                <a:off x="5562000" y="2181600"/>
                <a:ext cx="968278" cy="4706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7030A0"/>
                              </a:solidFill>
                              <a:latin typeface="Cambria Math" panose="02040503050406030204" pitchFamily="18" charset="0"/>
                            </a:rPr>
                          </m:ctrlPr>
                        </m:sSubPr>
                        <m:e>
                          <m:r>
                            <a:rPr lang="en-US" sz="2800" b="0" i="1" smtClean="0">
                              <a:solidFill>
                                <a:srgbClr val="7030A0"/>
                              </a:solidFill>
                              <a:latin typeface="Cambria Math" panose="02040503050406030204" pitchFamily="18" charset="0"/>
                            </a:rPr>
                            <m:t>𝜌</m:t>
                          </m:r>
                        </m:e>
                        <m:sub>
                          <m:sSub>
                            <m:sSubPr>
                              <m:ctrlPr>
                                <a:rPr lang="en-US" sz="2800" b="0" i="1" smtClean="0">
                                  <a:solidFill>
                                    <a:srgbClr val="7030A0"/>
                                  </a:solidFill>
                                  <a:latin typeface="Cambria Math" panose="02040503050406030204" pitchFamily="18" charset="0"/>
                                </a:rPr>
                              </m:ctrlPr>
                            </m:sSubPr>
                            <m:e>
                              <m:r>
                                <a:rPr lang="en-US" sz="2800" b="0" i="1" smtClean="0">
                                  <a:solidFill>
                                    <a:srgbClr val="7030A0"/>
                                  </a:solidFill>
                                  <a:latin typeface="Cambria Math" panose="02040503050406030204" pitchFamily="18" charset="0"/>
                                </a:rPr>
                                <m:t>𝑥</m:t>
                              </m:r>
                            </m:e>
                            <m:sub>
                              <m:r>
                                <a:rPr lang="en-US" sz="2800" b="0" i="1" smtClean="0">
                                  <a:solidFill>
                                    <a:srgbClr val="7030A0"/>
                                  </a:solidFill>
                                  <a:latin typeface="Cambria Math" panose="02040503050406030204" pitchFamily="18" charset="0"/>
                                </a:rPr>
                                <m:t>𝐵</m:t>
                              </m:r>
                            </m:sub>
                          </m:sSub>
                          <m:r>
                            <a:rPr lang="en-US" sz="2800" b="0" i="1" smtClean="0">
                              <a:solidFill>
                                <a:srgbClr val="7030A0"/>
                              </a:solidFill>
                              <a:latin typeface="Cambria Math" panose="02040503050406030204" pitchFamily="18" charset="0"/>
                            </a:rPr>
                            <m:t>,</m:t>
                          </m:r>
                          <m:sSub>
                            <m:sSubPr>
                              <m:ctrlPr>
                                <a:rPr lang="en-US" sz="2800" b="0" i="1" smtClean="0">
                                  <a:solidFill>
                                    <a:srgbClr val="7030A0"/>
                                  </a:solidFill>
                                  <a:latin typeface="Cambria Math" panose="02040503050406030204" pitchFamily="18" charset="0"/>
                                </a:rPr>
                              </m:ctrlPr>
                            </m:sSubPr>
                            <m:e>
                              <m:r>
                                <a:rPr lang="en-US" sz="2800" b="0" i="1" smtClean="0">
                                  <a:solidFill>
                                    <a:srgbClr val="7030A0"/>
                                  </a:solidFill>
                                  <a:latin typeface="Cambria Math" panose="02040503050406030204" pitchFamily="18" charset="0"/>
                                </a:rPr>
                                <m:t>𝑥</m:t>
                              </m:r>
                            </m:e>
                            <m:sub>
                              <m:r>
                                <a:rPr lang="en-US" sz="2800" b="0" i="1" smtClean="0">
                                  <a:solidFill>
                                    <a:srgbClr val="7030A0"/>
                                  </a:solidFill>
                                  <a:latin typeface="Cambria Math" panose="02040503050406030204" pitchFamily="18" charset="0"/>
                                </a:rPr>
                                <m:t>𝐶</m:t>
                              </m:r>
                            </m:sub>
                          </m:sSub>
                        </m:sub>
                      </m:sSub>
                    </m:oMath>
                  </m:oMathPara>
                </a14:m>
                <a:endParaRPr lang="en-IL" sz="2800" dirty="0">
                  <a:solidFill>
                    <a:srgbClr val="7030A0"/>
                  </a:solidFill>
                </a:endParaRPr>
              </a:p>
            </p:txBody>
          </p:sp>
        </mc:Choice>
        <mc:Fallback xmlns="">
          <p:sp>
            <p:nvSpPr>
              <p:cNvPr id="6" name="TextBox 5">
                <a:extLst>
                  <a:ext uri="{FF2B5EF4-FFF2-40B4-BE49-F238E27FC236}">
                    <a16:creationId xmlns:a16="http://schemas.microsoft.com/office/drawing/2014/main" id="{313EA95C-0DBD-1643-B736-4BD984CD3979}"/>
                  </a:ext>
                </a:extLst>
              </p:cNvPr>
              <p:cNvSpPr txBox="1">
                <a:spLocks noRot="1" noChangeAspect="1" noMove="1" noResize="1" noEditPoints="1" noAdjustHandles="1" noChangeArrowheads="1" noChangeShapeType="1" noTextEdit="1"/>
              </p:cNvSpPr>
              <p:nvPr/>
            </p:nvSpPr>
            <p:spPr>
              <a:xfrm>
                <a:off x="5562000" y="2181600"/>
                <a:ext cx="968278" cy="470642"/>
              </a:xfrm>
              <a:prstGeom prst="rect">
                <a:avLst/>
              </a:prstGeom>
              <a:blipFill>
                <a:blip r:embed="rId2"/>
                <a:stretch>
                  <a:fillRect/>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3156DAB5-D819-3EE9-0A0F-E40AFA4572FE}"/>
              </a:ext>
            </a:extLst>
          </p:cNvPr>
          <p:cNvCxnSpPr>
            <a:cxnSpLocks/>
            <a:stCxn id="6" idx="2"/>
            <a:endCxn id="4" idx="0"/>
          </p:cNvCxnSpPr>
          <p:nvPr/>
        </p:nvCxnSpPr>
        <p:spPr>
          <a:xfrm flipH="1">
            <a:off x="4533900" y="2652242"/>
            <a:ext cx="1512239" cy="5633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B2F7AD70-C9EF-3F34-1216-87FB66D8BBE3}"/>
              </a:ext>
            </a:extLst>
          </p:cNvPr>
          <p:cNvCxnSpPr>
            <a:cxnSpLocks/>
            <a:stCxn id="6" idx="2"/>
            <a:endCxn id="5" idx="0"/>
          </p:cNvCxnSpPr>
          <p:nvPr/>
        </p:nvCxnSpPr>
        <p:spPr>
          <a:xfrm>
            <a:off x="6046139" y="2652242"/>
            <a:ext cx="1634821" cy="5633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6294DBD-93B4-202E-9444-A97FB0181F49}"/>
                  </a:ext>
                </a:extLst>
              </p:cNvPr>
              <p:cNvSpPr txBox="1"/>
              <p:nvPr/>
            </p:nvSpPr>
            <p:spPr>
              <a:xfrm>
                <a:off x="142927" y="1280160"/>
                <a:ext cx="5952863" cy="2917465"/>
              </a:xfrm>
              <a:prstGeom prst="rect">
                <a:avLst/>
              </a:prstGeom>
              <a:noFill/>
            </p:spPr>
            <p:txBody>
              <a:bodyPr wrap="square">
                <a:spAutoFit/>
              </a:bodyPr>
              <a:lstStyle/>
              <a:p>
                <a14:m>
                  <m:oMath xmlns:m="http://schemas.openxmlformats.org/officeDocument/2006/math">
                    <m:r>
                      <a:rPr lang="en-US" sz="2800" b="0" i="1" dirty="0" smtClean="0">
                        <a:latin typeface="Cambria Math" panose="02040503050406030204" pitchFamily="18" charset="0"/>
                      </a:rPr>
                      <m:t>𝑄</m:t>
                    </m:r>
                    <m:r>
                      <a:rPr lang="en-GB" sz="2800" i="1" dirty="0" smtClean="0">
                        <a:latin typeface="Cambria Math" panose="02040503050406030204" pitchFamily="18" charset="0"/>
                      </a:rPr>
                      <m:t> </m:t>
                    </m:r>
                  </m:oMath>
                </a14:m>
                <a:r>
                  <a:rPr lang="en-US" sz="2800" dirty="0">
                    <a:latin typeface="Cambria Math" panose="02040503050406030204" pitchFamily="18" charset="0"/>
                  </a:rPr>
                  <a:t>Prime,</a:t>
                </a:r>
              </a:p>
              <a:p>
                <a:r>
                  <a:rPr lang="en-US" sz="2800" b="0" dirty="0"/>
                  <a:t>Family of auxiliary quantum states</a:t>
                </a:r>
                <a14:m>
                  <m:oMath xmlns:m="http://schemas.openxmlformats.org/officeDocument/2006/math">
                    <m:sSub>
                      <m:sSubPr>
                        <m:ctrlPr>
                          <a:rPr lang="en-US" sz="2800" b="0" i="1" dirty="0" smtClean="0">
                            <a:latin typeface="Cambria Math" panose="02040503050406030204" pitchFamily="18" charset="0"/>
                          </a:rPr>
                        </m:ctrlPr>
                      </m:sSubPr>
                      <m:e>
                        <m:d>
                          <m:dPr>
                            <m:begChr m:val="{"/>
                            <m:endChr m:val="}"/>
                            <m:ctrlPr>
                              <a:rPr lang="en-GB" sz="2800" b="0" i="1" dirty="0" smtClean="0">
                                <a:latin typeface="Cambria Math" panose="02040503050406030204" pitchFamily="18" charset="0"/>
                              </a:rPr>
                            </m:ctrlPr>
                          </m:dPr>
                          <m:e>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𝜌</m:t>
                                </m:r>
                              </m:e>
                              <m:sub>
                                <m:r>
                                  <a:rPr lang="en-US" sz="2800" b="0" i="1" dirty="0" smtClean="0">
                                    <a:latin typeface="Cambria Math" panose="02040503050406030204" pitchFamily="18" charset="0"/>
                                  </a:rPr>
                                  <m:t>𝑥</m:t>
                                </m:r>
                              </m:sub>
                            </m:sSub>
                          </m:e>
                        </m:d>
                      </m:e>
                      <m:sub>
                        <m:r>
                          <a:rPr lang="en-US" sz="2800" b="0" i="1" dirty="0" smtClean="0">
                            <a:latin typeface="Cambria Math" panose="02040503050406030204" pitchFamily="18" charset="0"/>
                          </a:rPr>
                          <m:t>𝑥</m:t>
                        </m:r>
                        <m:r>
                          <a:rPr lang="en-US" sz="2800" b="0" i="1" dirty="0" smtClean="0">
                            <a:latin typeface="Cambria Math" panose="02040503050406030204" pitchFamily="18" charset="0"/>
                          </a:rPr>
                          <m:t>∈</m:t>
                        </m:r>
                        <m:sSubSup>
                          <m:sSubSupPr>
                            <m:ctrlPr>
                              <a:rPr lang="en-US" sz="2800" b="0" i="1" dirty="0" smtClean="0">
                                <a:latin typeface="Cambria Math" panose="02040503050406030204" pitchFamily="18" charset="0"/>
                              </a:rPr>
                            </m:ctrlPr>
                          </m:sSubSupPr>
                          <m:e>
                            <m:r>
                              <a:rPr lang="en-US" sz="2800" b="0" i="1" dirty="0" smtClean="0">
                                <a:latin typeface="Cambria Math" panose="02040503050406030204" pitchFamily="18" charset="0"/>
                              </a:rPr>
                              <m:t>𝐹</m:t>
                            </m:r>
                          </m:e>
                          <m:sub>
                            <m:r>
                              <a:rPr lang="en-US" sz="2800" b="0" i="1" dirty="0" smtClean="0">
                                <a:latin typeface="Cambria Math" panose="02040503050406030204" pitchFamily="18" charset="0"/>
                              </a:rPr>
                              <m:t>𝑄</m:t>
                            </m:r>
                          </m:sub>
                          <m:sup>
                            <m:r>
                              <a:rPr lang="en-US" sz="2800" b="0" i="1" dirty="0" smtClean="0">
                                <a:latin typeface="Cambria Math" panose="02040503050406030204" pitchFamily="18" charset="0"/>
                              </a:rPr>
                              <m:t>𝜆</m:t>
                            </m:r>
                          </m:sup>
                        </m:sSubSup>
                      </m:sub>
                    </m:sSub>
                    <m:r>
                      <a:rPr lang="en-GB" sz="2800" i="1" dirty="0">
                        <a:latin typeface="Cambria Math" panose="02040503050406030204" pitchFamily="18" charset="0"/>
                      </a:rPr>
                      <m:t> </m:t>
                    </m:r>
                  </m:oMath>
                </a14:m>
                <a:endParaRPr lang="en-GB" sz="2800" dirty="0"/>
              </a:p>
              <a:p>
                <a:r>
                  <a:rPr lang="en-GB" sz="2800" b="1" dirty="0">
                    <a:latin typeface="Cambria Math" panose="02040503050406030204" pitchFamily="18" charset="0"/>
                  </a:rPr>
                  <a:t>Precondition: </a:t>
                </a:r>
                <a:r>
                  <a:rPr lang="en-GB" sz="2400" dirty="0">
                    <a:latin typeface="Cambria Math" panose="02040503050406030204" pitchFamily="18" charset="0"/>
                  </a:rPr>
                  <a:t>For any B,C</a:t>
                </a:r>
                <a:endParaRPr lang="en-GB" sz="2800" dirty="0">
                  <a:latin typeface="Cambria Math" panose="02040503050406030204" pitchFamily="18" charset="0"/>
                </a:endParaRPr>
              </a:p>
              <a:p>
                <a:r>
                  <a:rPr lang="en-US" sz="2800" b="0" dirty="0"/>
                  <a:t> </a:t>
                </a:r>
                <a14:m>
                  <m:oMath xmlns:m="http://schemas.openxmlformats.org/officeDocument/2006/math">
                    <m:r>
                      <a:rPr lang="en-US" sz="2800" b="0" i="1" dirty="0" smtClean="0">
                        <a:latin typeface="Cambria Math" panose="02040503050406030204" pitchFamily="18" charset="0"/>
                      </a:rPr>
                      <m:t> </m:t>
                    </m:r>
                    <m:sSub>
                      <m:sSubPr>
                        <m:ctrlPr>
                          <a:rPr lang="en-US" sz="2800" b="0" i="1" dirty="0" smtClean="0">
                            <a:solidFill>
                              <a:srgbClr val="7030A0"/>
                            </a:solidFill>
                            <a:latin typeface="Cambria Math" panose="02040503050406030204" pitchFamily="18" charset="0"/>
                          </a:rPr>
                        </m:ctrlPr>
                      </m:sSubPr>
                      <m:e>
                        <m:r>
                          <a:rPr lang="en-US" sz="2800" b="0" i="1" dirty="0" smtClean="0">
                            <a:solidFill>
                              <a:srgbClr val="7030A0"/>
                            </a:solidFill>
                            <a:latin typeface="Cambria Math" panose="02040503050406030204" pitchFamily="18" charset="0"/>
                          </a:rPr>
                          <m:t>𝑥</m:t>
                        </m:r>
                      </m:e>
                      <m:sub>
                        <m:r>
                          <a:rPr lang="en-US" sz="2800" b="0" i="1" dirty="0" smtClean="0">
                            <a:solidFill>
                              <a:srgbClr val="7030A0"/>
                            </a:solidFill>
                            <a:latin typeface="Cambria Math" panose="02040503050406030204" pitchFamily="18" charset="0"/>
                          </a:rPr>
                          <m:t>𝐵</m:t>
                        </m:r>
                      </m:sub>
                    </m:sSub>
                    <m:r>
                      <a:rPr lang="en-US" sz="2800" b="0" i="1" dirty="0" smtClean="0">
                        <a:solidFill>
                          <a:srgbClr val="7030A0"/>
                        </a:solidFill>
                        <a:latin typeface="Cambria Math" panose="02040503050406030204" pitchFamily="18" charset="0"/>
                      </a:rPr>
                      <m:t>,</m:t>
                    </m:r>
                    <m:sSub>
                      <m:sSubPr>
                        <m:ctrlPr>
                          <a:rPr lang="en-US" sz="2800" b="0" i="1" dirty="0" smtClean="0">
                            <a:solidFill>
                              <a:srgbClr val="7030A0"/>
                            </a:solidFill>
                            <a:latin typeface="Cambria Math" panose="02040503050406030204" pitchFamily="18" charset="0"/>
                          </a:rPr>
                        </m:ctrlPr>
                      </m:sSubPr>
                      <m:e>
                        <m:r>
                          <a:rPr lang="en-US" sz="2800" b="0" i="1" dirty="0" smtClean="0">
                            <a:solidFill>
                              <a:srgbClr val="7030A0"/>
                            </a:solidFill>
                            <a:latin typeface="Cambria Math" panose="02040503050406030204" pitchFamily="18" charset="0"/>
                          </a:rPr>
                          <m:t>𝑥</m:t>
                        </m:r>
                      </m:e>
                      <m:sub>
                        <m:r>
                          <a:rPr lang="en-US" sz="2800" b="0" i="1" dirty="0" smtClean="0">
                            <a:solidFill>
                              <a:srgbClr val="7030A0"/>
                            </a:solidFill>
                            <a:latin typeface="Cambria Math" panose="02040503050406030204" pitchFamily="18" charset="0"/>
                          </a:rPr>
                          <m:t>𝐶</m:t>
                        </m:r>
                      </m:sub>
                    </m:sSub>
                    <m:r>
                      <a:rPr lang="en-GB" sz="2800" i="1" dirty="0" smtClean="0">
                        <a:solidFill>
                          <a:srgbClr val="7030A0"/>
                        </a:solidFill>
                        <a:latin typeface="Cambria Math" panose="02040503050406030204" pitchFamily="18" charset="0"/>
                      </a:rPr>
                      <m:t>  ← </m:t>
                    </m:r>
                    <m:sSubSup>
                      <m:sSubSupPr>
                        <m:ctrlPr>
                          <a:rPr lang="en-US" sz="2800" b="0" i="1" dirty="0" smtClean="0">
                            <a:solidFill>
                              <a:srgbClr val="7030A0"/>
                            </a:solidFill>
                            <a:latin typeface="Cambria Math" panose="02040503050406030204" pitchFamily="18" charset="0"/>
                          </a:rPr>
                        </m:ctrlPr>
                      </m:sSubSupPr>
                      <m:e>
                        <m:r>
                          <a:rPr lang="en-GB" sz="2800" i="1" dirty="0" smtClean="0">
                            <a:solidFill>
                              <a:srgbClr val="7030A0"/>
                            </a:solidFill>
                            <a:latin typeface="Cambria Math" panose="02040503050406030204" pitchFamily="18" charset="0"/>
                          </a:rPr>
                          <m:t>𝐹</m:t>
                        </m:r>
                      </m:e>
                      <m:sub>
                        <m:r>
                          <a:rPr lang="en-US" sz="2800" b="0" i="1" dirty="0" smtClean="0">
                            <a:solidFill>
                              <a:srgbClr val="7030A0"/>
                            </a:solidFill>
                            <a:latin typeface="Cambria Math" panose="02040503050406030204" pitchFamily="18" charset="0"/>
                          </a:rPr>
                          <m:t>𝑄</m:t>
                        </m:r>
                      </m:sub>
                      <m:sup>
                        <m:r>
                          <a:rPr lang="en-US" sz="2800" b="0" i="1" dirty="0" smtClean="0">
                            <a:solidFill>
                              <a:srgbClr val="7030A0"/>
                            </a:solidFill>
                            <a:latin typeface="Cambria Math" panose="02040503050406030204" pitchFamily="18" charset="0"/>
                          </a:rPr>
                          <m:t>𝜆</m:t>
                        </m:r>
                      </m:sup>
                    </m:sSubSup>
                  </m:oMath>
                </a14:m>
                <a:endParaRPr lang="en-US" sz="2800" b="0" dirty="0"/>
              </a:p>
              <a:p>
                <a:r>
                  <a:rPr lang="en-GB" sz="2800" dirty="0"/>
                  <a:t> </a:t>
                </a:r>
                <a:endParaRPr lang="en-IL" sz="2800" dirty="0"/>
              </a:p>
            </p:txBody>
          </p:sp>
        </mc:Choice>
        <mc:Fallback xmlns="">
          <p:sp>
            <p:nvSpPr>
              <p:cNvPr id="12" name="TextBox 11">
                <a:extLst>
                  <a:ext uri="{FF2B5EF4-FFF2-40B4-BE49-F238E27FC236}">
                    <a16:creationId xmlns:a16="http://schemas.microsoft.com/office/drawing/2014/main" id="{26294DBD-93B4-202E-9444-A97FB0181F49}"/>
                  </a:ext>
                </a:extLst>
              </p:cNvPr>
              <p:cNvSpPr txBox="1">
                <a:spLocks noRot="1" noChangeAspect="1" noMove="1" noResize="1" noEditPoints="1" noAdjustHandles="1" noChangeArrowheads="1" noChangeShapeType="1" noTextEdit="1"/>
              </p:cNvSpPr>
              <p:nvPr/>
            </p:nvSpPr>
            <p:spPr>
              <a:xfrm>
                <a:off x="142927" y="1280160"/>
                <a:ext cx="5952863" cy="2917465"/>
              </a:xfrm>
              <a:prstGeom prst="rect">
                <a:avLst/>
              </a:prstGeom>
              <a:blipFill>
                <a:blip r:embed="rId3"/>
                <a:stretch>
                  <a:fillRect l="-2047" t="-2088"/>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22624C0C-C84E-5E99-37FB-A5B48381BFB1}"/>
              </a:ext>
            </a:extLst>
          </p:cNvPr>
          <p:cNvCxnSpPr>
            <a:stCxn id="4" idx="2"/>
          </p:cNvCxnSpPr>
          <p:nvPr/>
        </p:nvCxnSpPr>
        <p:spPr>
          <a:xfrm>
            <a:off x="4533900" y="5577840"/>
            <a:ext cx="0" cy="5029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5495CBC6-C188-526A-4088-A13997C61300}"/>
              </a:ext>
            </a:extLst>
          </p:cNvPr>
          <p:cNvCxnSpPr/>
          <p:nvPr/>
        </p:nvCxnSpPr>
        <p:spPr>
          <a:xfrm>
            <a:off x="7658100" y="5562600"/>
            <a:ext cx="0" cy="5029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48E0AABD-2AC3-871C-9F47-FABEAEDFD9F8}"/>
              </a:ext>
            </a:extLst>
          </p:cNvPr>
          <p:cNvCxnSpPr>
            <a:cxnSpLocks/>
          </p:cNvCxnSpPr>
          <p:nvPr/>
        </p:nvCxnSpPr>
        <p:spPr>
          <a:xfrm flipH="1">
            <a:off x="5674943" y="4343400"/>
            <a:ext cx="826128" cy="0"/>
          </a:xfrm>
          <a:prstGeom prst="straightConnector1">
            <a:avLst/>
          </a:prstGeom>
          <a:ln w="41275">
            <a:headEnd type="triangle"/>
            <a:tailEnd type="triangle"/>
          </a:ln>
        </p:spPr>
        <p:style>
          <a:lnRef idx="2">
            <a:schemeClr val="accent1"/>
          </a:lnRef>
          <a:fillRef idx="0">
            <a:schemeClr val="accent1"/>
          </a:fillRef>
          <a:effectRef idx="1">
            <a:schemeClr val="accent1"/>
          </a:effectRef>
          <a:fontRef idx="minor">
            <a:schemeClr val="tx1"/>
          </a:fontRef>
        </p:style>
      </p:cxnSp>
      <p:sp>
        <p:nvSpPr>
          <p:cNvPr id="13" name="סימן כפל 14">
            <a:extLst>
              <a:ext uri="{FF2B5EF4-FFF2-40B4-BE49-F238E27FC236}">
                <a16:creationId xmlns:a16="http://schemas.microsoft.com/office/drawing/2014/main" id="{B41DDF7A-46CE-6123-C635-BF392AA44E1D}"/>
              </a:ext>
            </a:extLst>
          </p:cNvPr>
          <p:cNvSpPr/>
          <p:nvPr/>
        </p:nvSpPr>
        <p:spPr>
          <a:xfrm>
            <a:off x="5650230" y="3886200"/>
            <a:ext cx="914400" cy="914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Impact" panose="020B0806030902050204"/>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133169C-BCC1-3F6E-9FE6-287CEACD5563}"/>
                  </a:ext>
                </a:extLst>
              </p:cNvPr>
              <p:cNvSpPr txBox="1"/>
              <p:nvPr/>
            </p:nvSpPr>
            <p:spPr>
              <a:xfrm>
                <a:off x="4263390" y="5964258"/>
                <a:ext cx="66294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dirty="0" smtClean="0">
                              <a:solidFill>
                                <a:srgbClr val="7030A0"/>
                              </a:solidFill>
                              <a:latin typeface="Cambria Math" panose="02040503050406030204" pitchFamily="18" charset="0"/>
                            </a:rPr>
                          </m:ctrlPr>
                        </m:sSubPr>
                        <m:e>
                          <m:r>
                            <a:rPr lang="en-US" sz="2800" b="0" i="1" dirty="0" smtClean="0">
                              <a:solidFill>
                                <a:srgbClr val="7030A0"/>
                              </a:solidFill>
                              <a:latin typeface="Cambria Math" panose="02040503050406030204" pitchFamily="18" charset="0"/>
                            </a:rPr>
                            <m:t>𝑥</m:t>
                          </m:r>
                        </m:e>
                        <m:sub>
                          <m:r>
                            <a:rPr lang="en-US" sz="2800" b="0" i="1" dirty="0" smtClean="0">
                              <a:solidFill>
                                <a:srgbClr val="7030A0"/>
                              </a:solidFill>
                              <a:latin typeface="Cambria Math" panose="02040503050406030204" pitchFamily="18" charset="0"/>
                            </a:rPr>
                            <m:t>𝐵</m:t>
                          </m:r>
                        </m:sub>
                      </m:sSub>
                      <m:r>
                        <a:rPr lang="en-US" sz="2800" b="0" i="1" dirty="0" smtClean="0">
                          <a:solidFill>
                            <a:srgbClr val="7030A0"/>
                          </a:solidFill>
                          <a:latin typeface="Cambria Math" panose="02040503050406030204" pitchFamily="18" charset="0"/>
                        </a:rPr>
                        <m:t>′</m:t>
                      </m:r>
                    </m:oMath>
                  </m:oMathPara>
                </a14:m>
                <a:endParaRPr lang="en-IL" sz="2800" dirty="0">
                  <a:solidFill>
                    <a:srgbClr val="7030A0"/>
                  </a:solidFill>
                </a:endParaRPr>
              </a:p>
            </p:txBody>
          </p:sp>
        </mc:Choice>
        <mc:Fallback xmlns="">
          <p:sp>
            <p:nvSpPr>
              <p:cNvPr id="20" name="TextBox 19">
                <a:extLst>
                  <a:ext uri="{FF2B5EF4-FFF2-40B4-BE49-F238E27FC236}">
                    <a16:creationId xmlns:a16="http://schemas.microsoft.com/office/drawing/2014/main" id="{A133169C-BCC1-3F6E-9FE6-287CEACD5563}"/>
                  </a:ext>
                </a:extLst>
              </p:cNvPr>
              <p:cNvSpPr txBox="1">
                <a:spLocks noRot="1" noChangeAspect="1" noMove="1" noResize="1" noEditPoints="1" noAdjustHandles="1" noChangeArrowheads="1" noChangeShapeType="1" noTextEdit="1"/>
              </p:cNvSpPr>
              <p:nvPr/>
            </p:nvSpPr>
            <p:spPr>
              <a:xfrm>
                <a:off x="4263390" y="5964258"/>
                <a:ext cx="662940"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43371D2-8B46-0B57-8360-7BFB65ABCDC0}"/>
                  </a:ext>
                </a:extLst>
              </p:cNvPr>
              <p:cNvSpPr txBox="1"/>
              <p:nvPr/>
            </p:nvSpPr>
            <p:spPr>
              <a:xfrm>
                <a:off x="7402830" y="5964258"/>
                <a:ext cx="66294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dirty="0" smtClean="0">
                              <a:solidFill>
                                <a:srgbClr val="7030A0"/>
                              </a:solidFill>
                              <a:latin typeface="Cambria Math" panose="02040503050406030204" pitchFamily="18" charset="0"/>
                            </a:rPr>
                          </m:ctrlPr>
                        </m:sSubPr>
                        <m:e>
                          <m:r>
                            <a:rPr lang="en-US" sz="2800" b="0" i="1" dirty="0" smtClean="0">
                              <a:solidFill>
                                <a:srgbClr val="7030A0"/>
                              </a:solidFill>
                              <a:latin typeface="Cambria Math" panose="02040503050406030204" pitchFamily="18" charset="0"/>
                            </a:rPr>
                            <m:t>𝑥</m:t>
                          </m:r>
                        </m:e>
                        <m:sub>
                          <m:r>
                            <a:rPr lang="en-US" sz="2800" b="0" i="1" dirty="0" smtClean="0">
                              <a:solidFill>
                                <a:srgbClr val="7030A0"/>
                              </a:solidFill>
                              <a:latin typeface="Cambria Math" panose="02040503050406030204" pitchFamily="18" charset="0"/>
                            </a:rPr>
                            <m:t>𝐶</m:t>
                          </m:r>
                        </m:sub>
                      </m:sSub>
                      <m:r>
                        <a:rPr lang="en-US" sz="2800" b="0" i="1" dirty="0" smtClean="0">
                          <a:solidFill>
                            <a:srgbClr val="7030A0"/>
                          </a:solidFill>
                          <a:latin typeface="Cambria Math" panose="02040503050406030204" pitchFamily="18" charset="0"/>
                        </a:rPr>
                        <m:t>′</m:t>
                      </m:r>
                    </m:oMath>
                  </m:oMathPara>
                </a14:m>
                <a:endParaRPr lang="en-IL" sz="2800" dirty="0">
                  <a:solidFill>
                    <a:srgbClr val="7030A0"/>
                  </a:solidFill>
                </a:endParaRPr>
              </a:p>
            </p:txBody>
          </p:sp>
        </mc:Choice>
        <mc:Fallback xmlns="">
          <p:sp>
            <p:nvSpPr>
              <p:cNvPr id="21" name="TextBox 20">
                <a:extLst>
                  <a:ext uri="{FF2B5EF4-FFF2-40B4-BE49-F238E27FC236}">
                    <a16:creationId xmlns:a16="http://schemas.microsoft.com/office/drawing/2014/main" id="{743371D2-8B46-0B57-8360-7BFB65ABCDC0}"/>
                  </a:ext>
                </a:extLst>
              </p:cNvPr>
              <p:cNvSpPr txBox="1">
                <a:spLocks noRot="1" noChangeAspect="1" noMove="1" noResize="1" noEditPoints="1" noAdjustHandles="1" noChangeArrowheads="1" noChangeShapeType="1" noTextEdit="1"/>
              </p:cNvSpPr>
              <p:nvPr/>
            </p:nvSpPr>
            <p:spPr>
              <a:xfrm>
                <a:off x="7402830" y="5964258"/>
                <a:ext cx="662940"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9121006-07C2-C911-6362-6A2ACB0AC54F}"/>
                  </a:ext>
                </a:extLst>
              </p:cNvPr>
              <p:cNvSpPr txBox="1"/>
              <p:nvPr/>
            </p:nvSpPr>
            <p:spPr>
              <a:xfrm>
                <a:off x="7123890" y="1875600"/>
                <a:ext cx="506811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sz="2800" b="0" i="1" dirty="0" smtClean="0">
                              <a:latin typeface="Cambria Math" panose="02040503050406030204" pitchFamily="18" charset="0"/>
                            </a:rPr>
                          </m:ctrlPr>
                        </m:funcPr>
                        <m:fName>
                          <m:r>
                            <m:rPr>
                              <m:sty m:val="p"/>
                            </m:rPr>
                            <a:rPr lang="en-US" sz="2800" b="0" i="0" dirty="0" smtClean="0">
                              <a:latin typeface="Cambria Math" panose="02040503050406030204" pitchFamily="18" charset="0"/>
                            </a:rPr>
                            <m:t>Pr</m:t>
                          </m:r>
                        </m:fName>
                        <m:e>
                          <m:d>
                            <m:dPr>
                              <m:begChr m:val="["/>
                              <m:endChr m:val="]"/>
                              <m:ctrlPr>
                                <a:rPr lang="en-US" sz="2800" b="0" i="1" dirty="0" smtClean="0">
                                  <a:solidFill>
                                    <a:srgbClr val="7030A0"/>
                                  </a:solidFill>
                                  <a:latin typeface="Cambria Math" panose="02040503050406030204" pitchFamily="18" charset="0"/>
                                </a:rPr>
                              </m:ctrlPr>
                            </m:dPr>
                            <m:e>
                              <m:sSub>
                                <m:sSubPr>
                                  <m:ctrlPr>
                                    <a:rPr lang="en-US" sz="2800" b="0" i="1" dirty="0" smtClean="0">
                                      <a:solidFill>
                                        <a:srgbClr val="7030A0"/>
                                      </a:solidFill>
                                      <a:latin typeface="Cambria Math" panose="02040503050406030204" pitchFamily="18" charset="0"/>
                                    </a:rPr>
                                  </m:ctrlPr>
                                </m:sSubPr>
                                <m:e>
                                  <m:r>
                                    <a:rPr lang="en-US" sz="2800" b="0" i="1" dirty="0" smtClean="0">
                                      <a:solidFill>
                                        <a:srgbClr val="7030A0"/>
                                      </a:solidFill>
                                      <a:latin typeface="Cambria Math" panose="02040503050406030204" pitchFamily="18" charset="0"/>
                                    </a:rPr>
                                    <m:t>𝑥</m:t>
                                  </m:r>
                                </m:e>
                                <m:sub>
                                  <m:r>
                                    <a:rPr lang="en-US" sz="2800" b="0" i="1" dirty="0" smtClean="0">
                                      <a:solidFill>
                                        <a:srgbClr val="7030A0"/>
                                      </a:solidFill>
                                      <a:latin typeface="Cambria Math" panose="02040503050406030204" pitchFamily="18" charset="0"/>
                                    </a:rPr>
                                    <m:t>𝐵</m:t>
                                  </m:r>
                                </m:sub>
                              </m:sSub>
                              <m:r>
                                <a:rPr lang="en-US" sz="2800" b="0" i="1" dirty="0" smtClean="0">
                                  <a:solidFill>
                                    <a:srgbClr val="7030A0"/>
                                  </a:solidFill>
                                  <a:latin typeface="Cambria Math" panose="02040503050406030204" pitchFamily="18" charset="0"/>
                                </a:rPr>
                                <m:t>=</m:t>
                              </m:r>
                              <m:sSubSup>
                                <m:sSubSupPr>
                                  <m:ctrlPr>
                                    <a:rPr lang="en-US" sz="2800" b="0" i="1" dirty="0" smtClean="0">
                                      <a:solidFill>
                                        <a:srgbClr val="7030A0"/>
                                      </a:solidFill>
                                      <a:latin typeface="Cambria Math" panose="02040503050406030204" pitchFamily="18" charset="0"/>
                                    </a:rPr>
                                  </m:ctrlPr>
                                </m:sSubSupPr>
                                <m:e>
                                  <m:r>
                                    <a:rPr lang="en-US" sz="2800" b="0" i="1" dirty="0" smtClean="0">
                                      <a:solidFill>
                                        <a:srgbClr val="7030A0"/>
                                      </a:solidFill>
                                      <a:latin typeface="Cambria Math" panose="02040503050406030204" pitchFamily="18" charset="0"/>
                                    </a:rPr>
                                    <m:t>𝑥</m:t>
                                  </m:r>
                                </m:e>
                                <m:sub>
                                  <m:r>
                                    <a:rPr lang="en-US" sz="2800" b="0" i="1" dirty="0" smtClean="0">
                                      <a:solidFill>
                                        <a:srgbClr val="7030A0"/>
                                      </a:solidFill>
                                      <a:latin typeface="Cambria Math" panose="02040503050406030204" pitchFamily="18" charset="0"/>
                                    </a:rPr>
                                    <m:t>𝐵</m:t>
                                  </m:r>
                                </m:sub>
                                <m:sup>
                                  <m:r>
                                    <a:rPr lang="en-US" sz="2800" b="0" i="1" dirty="0" smtClean="0">
                                      <a:solidFill>
                                        <a:srgbClr val="7030A0"/>
                                      </a:solidFill>
                                      <a:latin typeface="Cambria Math" panose="02040503050406030204" pitchFamily="18" charset="0"/>
                                    </a:rPr>
                                    <m:t>′</m:t>
                                  </m:r>
                                </m:sup>
                              </m:sSubSup>
                              <m:r>
                                <a:rPr lang="en-US" sz="2800" b="0" i="1" dirty="0" smtClean="0">
                                  <a:solidFill>
                                    <a:srgbClr val="7030A0"/>
                                  </a:solidFill>
                                  <a:latin typeface="Cambria Math" panose="02040503050406030204" pitchFamily="18" charset="0"/>
                                </a:rPr>
                                <m:t>=</m:t>
                              </m:r>
                              <m:sSub>
                                <m:sSubPr>
                                  <m:ctrlPr>
                                    <a:rPr lang="en-US" sz="2800" b="0" i="1" dirty="0" smtClean="0">
                                      <a:solidFill>
                                        <a:srgbClr val="7030A0"/>
                                      </a:solidFill>
                                      <a:latin typeface="Cambria Math" panose="02040503050406030204" pitchFamily="18" charset="0"/>
                                    </a:rPr>
                                  </m:ctrlPr>
                                </m:sSubPr>
                                <m:e>
                                  <m:r>
                                    <a:rPr lang="en-US" sz="2800" b="0" i="1" dirty="0" smtClean="0">
                                      <a:solidFill>
                                        <a:srgbClr val="7030A0"/>
                                      </a:solidFill>
                                      <a:latin typeface="Cambria Math" panose="02040503050406030204" pitchFamily="18" charset="0"/>
                                    </a:rPr>
                                    <m:t>𝑥</m:t>
                                  </m:r>
                                </m:e>
                                <m:sub>
                                  <m:r>
                                    <a:rPr lang="en-US" sz="2800" b="0" i="1" dirty="0" smtClean="0">
                                      <a:solidFill>
                                        <a:srgbClr val="7030A0"/>
                                      </a:solidFill>
                                      <a:latin typeface="Cambria Math" panose="02040503050406030204" pitchFamily="18" charset="0"/>
                                    </a:rPr>
                                    <m:t>𝐶</m:t>
                                  </m:r>
                                </m:sub>
                              </m:sSub>
                              <m:r>
                                <a:rPr lang="en-US" sz="2800" b="0" i="1" dirty="0" smtClean="0">
                                  <a:solidFill>
                                    <a:srgbClr val="7030A0"/>
                                  </a:solidFill>
                                  <a:latin typeface="Cambria Math" panose="02040503050406030204" pitchFamily="18" charset="0"/>
                                </a:rPr>
                                <m:t>=</m:t>
                              </m:r>
                              <m:sSub>
                                <m:sSubPr>
                                  <m:ctrlPr>
                                    <a:rPr lang="en-US" sz="2800" b="0" i="1" dirty="0" smtClean="0">
                                      <a:solidFill>
                                        <a:srgbClr val="7030A0"/>
                                      </a:solidFill>
                                      <a:latin typeface="Cambria Math" panose="02040503050406030204" pitchFamily="18" charset="0"/>
                                    </a:rPr>
                                  </m:ctrlPr>
                                </m:sSubPr>
                                <m:e>
                                  <m:r>
                                    <a:rPr lang="en-US" sz="2800" b="0" i="1" dirty="0" smtClean="0">
                                      <a:solidFill>
                                        <a:srgbClr val="7030A0"/>
                                      </a:solidFill>
                                      <a:latin typeface="Cambria Math" panose="02040503050406030204" pitchFamily="18" charset="0"/>
                                    </a:rPr>
                                    <m:t>𝑥</m:t>
                                  </m:r>
                                </m:e>
                                <m:sub>
                                  <m:r>
                                    <a:rPr lang="en-US" sz="2800" b="0" i="1" dirty="0" smtClean="0">
                                      <a:solidFill>
                                        <a:srgbClr val="7030A0"/>
                                      </a:solidFill>
                                      <a:latin typeface="Cambria Math" panose="02040503050406030204" pitchFamily="18" charset="0"/>
                                    </a:rPr>
                                    <m:t>𝐶</m:t>
                                  </m:r>
                                </m:sub>
                              </m:sSub>
                              <m:r>
                                <a:rPr lang="en-US" sz="2800" b="0" i="1" dirty="0" smtClean="0">
                                  <a:solidFill>
                                    <a:srgbClr val="7030A0"/>
                                  </a:solidFill>
                                  <a:latin typeface="Cambria Math" panose="02040503050406030204" pitchFamily="18" charset="0"/>
                                </a:rPr>
                                <m:t>′</m:t>
                              </m:r>
                            </m:e>
                          </m:d>
                        </m:e>
                      </m:func>
                      <m:r>
                        <a:rPr lang="en-US" sz="2800" b="0" i="1" dirty="0" smtClean="0">
                          <a:latin typeface="Cambria Math" panose="02040503050406030204" pitchFamily="18" charset="0"/>
                        </a:rPr>
                        <m:t>=</m:t>
                      </m:r>
                      <m:r>
                        <a:rPr lang="en-US" sz="2800" b="0" i="1" dirty="0" smtClean="0">
                          <a:latin typeface="Cambria Math" panose="02040503050406030204" pitchFamily="18" charset="0"/>
                        </a:rPr>
                        <m:t>𝑛𝑒𝑔𝑙</m:t>
                      </m:r>
                    </m:oMath>
                  </m:oMathPara>
                </a14:m>
                <a:endParaRPr lang="en-IL" sz="2800" dirty="0"/>
              </a:p>
            </p:txBody>
          </p:sp>
        </mc:Choice>
        <mc:Fallback xmlns="">
          <p:sp>
            <p:nvSpPr>
              <p:cNvPr id="22" name="TextBox 21">
                <a:extLst>
                  <a:ext uri="{FF2B5EF4-FFF2-40B4-BE49-F238E27FC236}">
                    <a16:creationId xmlns:a16="http://schemas.microsoft.com/office/drawing/2014/main" id="{39121006-07C2-C911-6362-6A2ACB0AC54F}"/>
                  </a:ext>
                </a:extLst>
              </p:cNvPr>
              <p:cNvSpPr txBox="1">
                <a:spLocks noRot="1" noChangeAspect="1" noMove="1" noResize="1" noEditPoints="1" noAdjustHandles="1" noChangeArrowheads="1" noChangeShapeType="1" noTextEdit="1"/>
              </p:cNvSpPr>
              <p:nvPr/>
            </p:nvSpPr>
            <p:spPr>
              <a:xfrm>
                <a:off x="7123890" y="1875600"/>
                <a:ext cx="5068110" cy="523220"/>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1230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13" grpId="0" animBg="1"/>
      <p:bldP spid="20"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 name="Picture 15" descr="A yellow and orange explosion&#10;&#10;Description automatically generated">
            <a:extLst>
              <a:ext uri="{FF2B5EF4-FFF2-40B4-BE49-F238E27FC236}">
                <a16:creationId xmlns:a16="http://schemas.microsoft.com/office/drawing/2014/main" id="{4EEAD529-E361-AFE2-F2B5-9FD084713CCE}"/>
              </a:ext>
            </a:extLst>
          </p:cNvPr>
          <p:cNvPicPr>
            <a:picLocks noChangeAspect="1"/>
          </p:cNvPicPr>
          <p:nvPr/>
        </p:nvPicPr>
        <p:blipFill>
          <a:blip r:embed="rId3">
            <a:alphaModFix amt="96000"/>
            <a:extLst>
              <a:ext uri="{BEBA8EAE-BF5A-486C-A8C5-ECC9F3942E4B}">
                <a14:imgProps xmlns:a14="http://schemas.microsoft.com/office/drawing/2010/main">
                  <a14:imgLayer r:embed="rId4">
                    <a14:imgEffect>
                      <a14:colorTemperature colorTemp="6881"/>
                    </a14:imgEffect>
                    <a14:imgEffect>
                      <a14:saturation sat="400000"/>
                    </a14:imgEffect>
                  </a14:imgLayer>
                </a14:imgProps>
              </a:ext>
            </a:extLst>
          </a:blip>
          <a:srcRect l="3247" r="3277" b="6925"/>
          <a:stretch/>
        </p:blipFill>
        <p:spPr>
          <a:xfrm>
            <a:off x="6096004" y="1314446"/>
            <a:ext cx="4570527" cy="4409016"/>
          </a:xfrm>
          <a:prstGeom prst="rect">
            <a:avLst/>
          </a:prstGeom>
          <a:solidFill>
            <a:schemeClr val="bg1">
              <a:alpha val="0"/>
            </a:schemeClr>
          </a:solidFill>
        </p:spPr>
      </p:pic>
      <p:sp>
        <p:nvSpPr>
          <p:cNvPr id="2" name="Title 1">
            <a:extLst>
              <a:ext uri="{FF2B5EF4-FFF2-40B4-BE49-F238E27FC236}">
                <a16:creationId xmlns:a16="http://schemas.microsoft.com/office/drawing/2014/main" id="{53C1BD42-50B2-EAA4-1039-02A056802223}"/>
              </a:ext>
            </a:extLst>
          </p:cNvPr>
          <p:cNvSpPr>
            <a:spLocks noGrp="1"/>
          </p:cNvSpPr>
          <p:nvPr>
            <p:ph type="title"/>
          </p:nvPr>
        </p:nvSpPr>
        <p:spPr>
          <a:xfrm>
            <a:off x="838200" y="136525"/>
            <a:ext cx="10515600" cy="1325563"/>
          </a:xfrm>
        </p:spPr>
        <p:txBody>
          <a:bodyPr/>
          <a:lstStyle/>
          <a:p>
            <a:pPr algn="ctr"/>
            <a:r>
              <a:rPr lang="en-IL" dirty="0"/>
              <a:t>Unclonable Cryptography (UC)</a:t>
            </a:r>
          </a:p>
        </p:txBody>
      </p:sp>
      <p:cxnSp>
        <p:nvCxnSpPr>
          <p:cNvPr id="9" name="Straight Connector 8">
            <a:extLst>
              <a:ext uri="{FF2B5EF4-FFF2-40B4-BE49-F238E27FC236}">
                <a16:creationId xmlns:a16="http://schemas.microsoft.com/office/drawing/2014/main" id="{5D8CF84E-B9E7-D4A8-0AFE-29B77AEECFED}"/>
              </a:ext>
            </a:extLst>
          </p:cNvPr>
          <p:cNvCxnSpPr/>
          <p:nvPr/>
        </p:nvCxnSpPr>
        <p:spPr>
          <a:xfrm flipV="1">
            <a:off x="600075" y="2340000"/>
            <a:ext cx="0" cy="1343025"/>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AD05525E-31C4-7FF9-9EAB-1969DB5DADEC}"/>
              </a:ext>
            </a:extLst>
          </p:cNvPr>
          <p:cNvCxnSpPr/>
          <p:nvPr/>
        </p:nvCxnSpPr>
        <p:spPr>
          <a:xfrm flipV="1">
            <a:off x="1838325" y="2340000"/>
            <a:ext cx="0" cy="1343025"/>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790FA750-DFC5-402E-B443-366A4E1CC989}"/>
              </a:ext>
            </a:extLst>
          </p:cNvPr>
          <p:cNvCxnSpPr/>
          <p:nvPr/>
        </p:nvCxnSpPr>
        <p:spPr>
          <a:xfrm flipV="1">
            <a:off x="3081150" y="2340000"/>
            <a:ext cx="0" cy="1343025"/>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C9B1C7DB-8300-8A36-4A4A-67D67125FD83}"/>
              </a:ext>
            </a:extLst>
          </p:cNvPr>
          <p:cNvCxnSpPr/>
          <p:nvPr/>
        </p:nvCxnSpPr>
        <p:spPr>
          <a:xfrm flipV="1">
            <a:off x="4333725" y="2340000"/>
            <a:ext cx="0" cy="1343025"/>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ED64DC11-6D7C-0576-29FC-1D4E53338404}"/>
              </a:ext>
            </a:extLst>
          </p:cNvPr>
          <p:cNvCxnSpPr/>
          <p:nvPr/>
        </p:nvCxnSpPr>
        <p:spPr>
          <a:xfrm flipV="1">
            <a:off x="6272100" y="2340000"/>
            <a:ext cx="0" cy="1343025"/>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B7C4FA9A-8B53-E0F5-993E-260EF592F81F}"/>
              </a:ext>
            </a:extLst>
          </p:cNvPr>
          <p:cNvCxnSpPr/>
          <p:nvPr/>
        </p:nvCxnSpPr>
        <p:spPr>
          <a:xfrm flipV="1">
            <a:off x="10533350" y="2340000"/>
            <a:ext cx="0" cy="1343025"/>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2CC71248-0021-F74F-F9E6-4B908296E9BD}"/>
              </a:ext>
            </a:extLst>
          </p:cNvPr>
          <p:cNvCxnSpPr>
            <a:cxnSpLocks/>
          </p:cNvCxnSpPr>
          <p:nvPr/>
        </p:nvCxnSpPr>
        <p:spPr>
          <a:xfrm>
            <a:off x="540000" y="3725333"/>
            <a:ext cx="10008000" cy="0"/>
          </a:xfrm>
          <a:prstGeom prst="line">
            <a:avLst/>
          </a:prstGeom>
          <a:ln w="11747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AA9385E1-6231-6382-7F12-B0EEDF1C7098}"/>
              </a:ext>
            </a:extLst>
          </p:cNvPr>
          <p:cNvSpPr txBox="1"/>
          <p:nvPr/>
        </p:nvSpPr>
        <p:spPr>
          <a:xfrm>
            <a:off x="115082" y="1761072"/>
            <a:ext cx="1063112" cy="584775"/>
          </a:xfrm>
          <a:prstGeom prst="rect">
            <a:avLst/>
          </a:prstGeom>
          <a:noFill/>
        </p:spPr>
        <p:txBody>
          <a:bodyPr wrap="none" rtlCol="0">
            <a:spAutoFit/>
          </a:bodyPr>
          <a:lstStyle/>
          <a:p>
            <a:r>
              <a:rPr lang="en-IL" sz="3200" dirty="0"/>
              <a:t>1980</a:t>
            </a:r>
          </a:p>
        </p:txBody>
      </p:sp>
      <p:sp>
        <p:nvSpPr>
          <p:cNvPr id="18" name="TextBox 17">
            <a:extLst>
              <a:ext uri="{FF2B5EF4-FFF2-40B4-BE49-F238E27FC236}">
                <a16:creationId xmlns:a16="http://schemas.microsoft.com/office/drawing/2014/main" id="{E0398D86-5A3E-B79A-D428-40FEB53A11C0}"/>
              </a:ext>
            </a:extLst>
          </p:cNvPr>
          <p:cNvSpPr txBox="1"/>
          <p:nvPr/>
        </p:nvSpPr>
        <p:spPr>
          <a:xfrm>
            <a:off x="1317349" y="1761075"/>
            <a:ext cx="1063112" cy="584775"/>
          </a:xfrm>
          <a:prstGeom prst="rect">
            <a:avLst/>
          </a:prstGeom>
          <a:noFill/>
        </p:spPr>
        <p:txBody>
          <a:bodyPr wrap="none" rtlCol="0">
            <a:spAutoFit/>
          </a:bodyPr>
          <a:lstStyle/>
          <a:p>
            <a:r>
              <a:rPr lang="en-IL" sz="3200" dirty="0"/>
              <a:t>1990</a:t>
            </a:r>
          </a:p>
        </p:txBody>
      </p:sp>
      <p:sp>
        <p:nvSpPr>
          <p:cNvPr id="19" name="TextBox 18">
            <a:extLst>
              <a:ext uri="{FF2B5EF4-FFF2-40B4-BE49-F238E27FC236}">
                <a16:creationId xmlns:a16="http://schemas.microsoft.com/office/drawing/2014/main" id="{27477430-2E47-CEEA-CD14-CDE63855F086}"/>
              </a:ext>
            </a:extLst>
          </p:cNvPr>
          <p:cNvSpPr txBox="1"/>
          <p:nvPr/>
        </p:nvSpPr>
        <p:spPr>
          <a:xfrm>
            <a:off x="2587342" y="1761078"/>
            <a:ext cx="1063112" cy="584775"/>
          </a:xfrm>
          <a:prstGeom prst="rect">
            <a:avLst/>
          </a:prstGeom>
          <a:noFill/>
        </p:spPr>
        <p:txBody>
          <a:bodyPr wrap="none" rtlCol="0">
            <a:spAutoFit/>
          </a:bodyPr>
          <a:lstStyle/>
          <a:p>
            <a:r>
              <a:rPr lang="en-IL" sz="3200" dirty="0"/>
              <a:t>2000</a:t>
            </a:r>
          </a:p>
        </p:txBody>
      </p:sp>
      <p:sp>
        <p:nvSpPr>
          <p:cNvPr id="20" name="TextBox 19">
            <a:extLst>
              <a:ext uri="{FF2B5EF4-FFF2-40B4-BE49-F238E27FC236}">
                <a16:creationId xmlns:a16="http://schemas.microsoft.com/office/drawing/2014/main" id="{9E46B298-9843-8B7C-2D4B-617046B375FD}"/>
              </a:ext>
            </a:extLst>
          </p:cNvPr>
          <p:cNvSpPr txBox="1"/>
          <p:nvPr/>
        </p:nvSpPr>
        <p:spPr>
          <a:xfrm>
            <a:off x="3823475" y="1761081"/>
            <a:ext cx="1063112" cy="584775"/>
          </a:xfrm>
          <a:prstGeom prst="rect">
            <a:avLst/>
          </a:prstGeom>
          <a:noFill/>
        </p:spPr>
        <p:txBody>
          <a:bodyPr wrap="none" rtlCol="0">
            <a:spAutoFit/>
          </a:bodyPr>
          <a:lstStyle/>
          <a:p>
            <a:r>
              <a:rPr lang="en-IL" sz="3200" dirty="0"/>
              <a:t>2010</a:t>
            </a:r>
          </a:p>
        </p:txBody>
      </p:sp>
      <p:sp>
        <p:nvSpPr>
          <p:cNvPr id="21" name="TextBox 20">
            <a:extLst>
              <a:ext uri="{FF2B5EF4-FFF2-40B4-BE49-F238E27FC236}">
                <a16:creationId xmlns:a16="http://schemas.microsoft.com/office/drawing/2014/main" id="{8EBC12A4-CB34-A6E8-BEF6-9A9959EBCBF1}"/>
              </a:ext>
            </a:extLst>
          </p:cNvPr>
          <p:cNvSpPr txBox="1"/>
          <p:nvPr/>
        </p:nvSpPr>
        <p:spPr>
          <a:xfrm>
            <a:off x="5720004" y="1761084"/>
            <a:ext cx="1063112" cy="584775"/>
          </a:xfrm>
          <a:prstGeom prst="rect">
            <a:avLst/>
          </a:prstGeom>
          <a:noFill/>
        </p:spPr>
        <p:txBody>
          <a:bodyPr wrap="none" rtlCol="0">
            <a:spAutoFit/>
          </a:bodyPr>
          <a:lstStyle/>
          <a:p>
            <a:r>
              <a:rPr lang="en-IL" sz="3200" dirty="0"/>
              <a:t>2020</a:t>
            </a:r>
          </a:p>
        </p:txBody>
      </p:sp>
      <p:sp>
        <p:nvSpPr>
          <p:cNvPr id="22" name="TextBox 21">
            <a:extLst>
              <a:ext uri="{FF2B5EF4-FFF2-40B4-BE49-F238E27FC236}">
                <a16:creationId xmlns:a16="http://schemas.microsoft.com/office/drawing/2014/main" id="{E0EFD557-6035-CD07-0AE3-0596F4F602A7}"/>
              </a:ext>
            </a:extLst>
          </p:cNvPr>
          <p:cNvSpPr txBox="1"/>
          <p:nvPr/>
        </p:nvSpPr>
        <p:spPr>
          <a:xfrm>
            <a:off x="10021068" y="1761087"/>
            <a:ext cx="1063112" cy="584775"/>
          </a:xfrm>
          <a:prstGeom prst="rect">
            <a:avLst/>
          </a:prstGeom>
          <a:noFill/>
        </p:spPr>
        <p:txBody>
          <a:bodyPr wrap="none" rtlCol="0">
            <a:spAutoFit/>
          </a:bodyPr>
          <a:lstStyle/>
          <a:p>
            <a:r>
              <a:rPr lang="en-IL" sz="3200" dirty="0"/>
              <a:t>2024</a:t>
            </a:r>
          </a:p>
        </p:txBody>
      </p:sp>
      <p:cxnSp>
        <p:nvCxnSpPr>
          <p:cNvPr id="24" name="Straight Connector 23">
            <a:extLst>
              <a:ext uri="{FF2B5EF4-FFF2-40B4-BE49-F238E27FC236}">
                <a16:creationId xmlns:a16="http://schemas.microsoft.com/office/drawing/2014/main" id="{9852D2F1-D8B4-752D-B160-1C63C5A3B6F7}"/>
              </a:ext>
            </a:extLst>
          </p:cNvPr>
          <p:cNvCxnSpPr/>
          <p:nvPr/>
        </p:nvCxnSpPr>
        <p:spPr>
          <a:xfrm>
            <a:off x="1178194" y="3725333"/>
            <a:ext cx="0" cy="1507067"/>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636A5ECB-B1D3-1567-F57A-630DBEC724E8}"/>
              </a:ext>
            </a:extLst>
          </p:cNvPr>
          <p:cNvCxnSpPr/>
          <p:nvPr/>
        </p:nvCxnSpPr>
        <p:spPr>
          <a:xfrm>
            <a:off x="3294858" y="3725336"/>
            <a:ext cx="0" cy="1507067"/>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91CBA23E-34A8-72EE-01EA-E3478567183D}"/>
              </a:ext>
            </a:extLst>
          </p:cNvPr>
          <p:cNvCxnSpPr>
            <a:cxnSpLocks/>
          </p:cNvCxnSpPr>
          <p:nvPr/>
        </p:nvCxnSpPr>
        <p:spPr>
          <a:xfrm>
            <a:off x="4124587" y="3742272"/>
            <a:ext cx="0" cy="1083731"/>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19BC29A6-6B27-C7E3-6173-33F8A7F759FF}"/>
              </a:ext>
            </a:extLst>
          </p:cNvPr>
          <p:cNvCxnSpPr>
            <a:cxnSpLocks/>
          </p:cNvCxnSpPr>
          <p:nvPr/>
        </p:nvCxnSpPr>
        <p:spPr>
          <a:xfrm>
            <a:off x="4869660" y="3708403"/>
            <a:ext cx="0" cy="1758066"/>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53BE5A24-E86B-3B5B-BF03-7E000FB96FEB}"/>
              </a:ext>
            </a:extLst>
          </p:cNvPr>
          <p:cNvCxnSpPr>
            <a:cxnSpLocks/>
          </p:cNvCxnSpPr>
          <p:nvPr/>
        </p:nvCxnSpPr>
        <p:spPr>
          <a:xfrm>
            <a:off x="5868725" y="3708409"/>
            <a:ext cx="0" cy="880524"/>
          </a:xfrm>
          <a:prstGeom prst="line">
            <a:avLst/>
          </a:prstGeom>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E8A9A033-57E3-E9A6-6A44-00E9F56C6D1F}"/>
              </a:ext>
            </a:extLst>
          </p:cNvPr>
          <p:cNvSpPr txBox="1"/>
          <p:nvPr/>
        </p:nvSpPr>
        <p:spPr>
          <a:xfrm>
            <a:off x="331374" y="5138671"/>
            <a:ext cx="1490921" cy="492443"/>
          </a:xfrm>
          <a:prstGeom prst="rect">
            <a:avLst/>
          </a:prstGeom>
          <a:noFill/>
        </p:spPr>
        <p:txBody>
          <a:bodyPr wrap="none" rtlCol="0">
            <a:spAutoFit/>
          </a:bodyPr>
          <a:lstStyle/>
          <a:p>
            <a:pPr algn="ctr"/>
            <a:r>
              <a:rPr lang="en-IL" sz="1400" dirty="0"/>
              <a:t>Quantum money</a:t>
            </a:r>
          </a:p>
          <a:p>
            <a:pPr algn="ctr"/>
            <a:r>
              <a:rPr lang="en-IL" sz="1100" dirty="0"/>
              <a:t>[Wiesner’83]</a:t>
            </a:r>
          </a:p>
        </p:txBody>
      </p:sp>
      <p:sp>
        <p:nvSpPr>
          <p:cNvPr id="39" name="TextBox 38">
            <a:extLst>
              <a:ext uri="{FF2B5EF4-FFF2-40B4-BE49-F238E27FC236}">
                <a16:creationId xmlns:a16="http://schemas.microsoft.com/office/drawing/2014/main" id="{D8F799FC-EFD2-8483-9C42-60A917C268DD}"/>
              </a:ext>
            </a:extLst>
          </p:cNvPr>
          <p:cNvSpPr txBox="1"/>
          <p:nvPr/>
        </p:nvSpPr>
        <p:spPr>
          <a:xfrm>
            <a:off x="2481843" y="5141341"/>
            <a:ext cx="1392432" cy="923330"/>
          </a:xfrm>
          <a:prstGeom prst="rect">
            <a:avLst/>
          </a:prstGeom>
          <a:noFill/>
        </p:spPr>
        <p:txBody>
          <a:bodyPr wrap="square" rtlCol="0">
            <a:spAutoFit/>
          </a:bodyPr>
          <a:lstStyle/>
          <a:p>
            <a:pPr algn="ctr"/>
            <a:r>
              <a:rPr lang="en-IL" sz="1400" dirty="0"/>
              <a:t>Encryption </a:t>
            </a:r>
          </a:p>
          <a:p>
            <a:pPr algn="ctr"/>
            <a:r>
              <a:rPr lang="en-IL" sz="1400" dirty="0"/>
              <a:t>with tamper-detection</a:t>
            </a:r>
          </a:p>
          <a:p>
            <a:pPr algn="ctr"/>
            <a:r>
              <a:rPr lang="en-IL" sz="1100" dirty="0"/>
              <a:t>[Gottesman’01]</a:t>
            </a:r>
          </a:p>
        </p:txBody>
      </p:sp>
      <p:sp>
        <p:nvSpPr>
          <p:cNvPr id="40" name="TextBox 39">
            <a:extLst>
              <a:ext uri="{FF2B5EF4-FFF2-40B4-BE49-F238E27FC236}">
                <a16:creationId xmlns:a16="http://schemas.microsoft.com/office/drawing/2014/main" id="{3C9B94F3-FDE4-611E-5D73-984C6B948FCE}"/>
              </a:ext>
            </a:extLst>
          </p:cNvPr>
          <p:cNvSpPr txBox="1"/>
          <p:nvPr/>
        </p:nvSpPr>
        <p:spPr>
          <a:xfrm>
            <a:off x="3454412" y="4758583"/>
            <a:ext cx="1392432" cy="707886"/>
          </a:xfrm>
          <a:prstGeom prst="rect">
            <a:avLst/>
          </a:prstGeom>
          <a:noFill/>
        </p:spPr>
        <p:txBody>
          <a:bodyPr wrap="square" rtlCol="0">
            <a:spAutoFit/>
          </a:bodyPr>
          <a:lstStyle/>
          <a:p>
            <a:pPr algn="ctr"/>
            <a:r>
              <a:rPr lang="en-IL" sz="1400" dirty="0"/>
              <a:t>Copy-protection</a:t>
            </a:r>
          </a:p>
          <a:p>
            <a:pPr algn="ctr"/>
            <a:r>
              <a:rPr lang="en-IL" sz="1100" dirty="0"/>
              <a:t>[Aaronson’09]</a:t>
            </a:r>
          </a:p>
        </p:txBody>
      </p:sp>
      <p:cxnSp>
        <p:nvCxnSpPr>
          <p:cNvPr id="44" name="Straight Connector 43">
            <a:extLst>
              <a:ext uri="{FF2B5EF4-FFF2-40B4-BE49-F238E27FC236}">
                <a16:creationId xmlns:a16="http://schemas.microsoft.com/office/drawing/2014/main" id="{74C4DFBC-A64D-0092-0A77-D3A95A58001C}"/>
              </a:ext>
            </a:extLst>
          </p:cNvPr>
          <p:cNvCxnSpPr>
            <a:cxnSpLocks/>
          </p:cNvCxnSpPr>
          <p:nvPr/>
        </p:nvCxnSpPr>
        <p:spPr>
          <a:xfrm>
            <a:off x="5393535" y="3746503"/>
            <a:ext cx="0" cy="2413178"/>
          </a:xfrm>
          <a:prstGeom prst="line">
            <a:avLst/>
          </a:prstGeom>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E78C3E54-F5F1-0D3E-0F5F-2F6C96F3D755}"/>
              </a:ext>
            </a:extLst>
          </p:cNvPr>
          <p:cNvSpPr txBox="1"/>
          <p:nvPr/>
        </p:nvSpPr>
        <p:spPr>
          <a:xfrm>
            <a:off x="3966089" y="5469783"/>
            <a:ext cx="1466265" cy="861774"/>
          </a:xfrm>
          <a:prstGeom prst="rect">
            <a:avLst/>
          </a:prstGeom>
          <a:noFill/>
        </p:spPr>
        <p:txBody>
          <a:bodyPr wrap="square" rtlCol="0">
            <a:spAutoFit/>
          </a:bodyPr>
          <a:lstStyle/>
          <a:p>
            <a:pPr algn="ctr"/>
            <a:r>
              <a:rPr lang="en-IL" sz="1400" dirty="0"/>
              <a:t>Public key quantum money</a:t>
            </a:r>
            <a:endParaRPr lang="en-IL" sz="1200" dirty="0"/>
          </a:p>
          <a:p>
            <a:pPr algn="ctr"/>
            <a:r>
              <a:rPr lang="en-IL" sz="1100" dirty="0"/>
              <a:t>[Aaronson-Christiano’12]</a:t>
            </a:r>
          </a:p>
        </p:txBody>
      </p:sp>
      <p:sp>
        <p:nvSpPr>
          <p:cNvPr id="50" name="TextBox 49">
            <a:extLst>
              <a:ext uri="{FF2B5EF4-FFF2-40B4-BE49-F238E27FC236}">
                <a16:creationId xmlns:a16="http://schemas.microsoft.com/office/drawing/2014/main" id="{EEFD60AC-E18A-313D-A328-8A93593807A5}"/>
              </a:ext>
            </a:extLst>
          </p:cNvPr>
          <p:cNvSpPr txBox="1"/>
          <p:nvPr/>
        </p:nvSpPr>
        <p:spPr>
          <a:xfrm>
            <a:off x="5094438" y="6159681"/>
            <a:ext cx="2003123" cy="692497"/>
          </a:xfrm>
          <a:prstGeom prst="rect">
            <a:avLst/>
          </a:prstGeom>
          <a:noFill/>
        </p:spPr>
        <p:txBody>
          <a:bodyPr wrap="square" rtlCol="0">
            <a:spAutoFit/>
          </a:bodyPr>
          <a:lstStyle/>
          <a:p>
            <a:pPr algn="ctr"/>
            <a:r>
              <a:rPr lang="en-IL" sz="1400" dirty="0"/>
              <a:t>Revocable time-release encryption</a:t>
            </a:r>
            <a:endParaRPr lang="en-IL" sz="1200" dirty="0"/>
          </a:p>
          <a:p>
            <a:pPr algn="ctr"/>
            <a:r>
              <a:rPr lang="en-IL" sz="1100" dirty="0"/>
              <a:t>[Aaronson-Christiano’12]</a:t>
            </a:r>
          </a:p>
        </p:txBody>
      </p:sp>
      <p:sp>
        <p:nvSpPr>
          <p:cNvPr id="52" name="TextBox 51">
            <a:extLst>
              <a:ext uri="{FF2B5EF4-FFF2-40B4-BE49-F238E27FC236}">
                <a16:creationId xmlns:a16="http://schemas.microsoft.com/office/drawing/2014/main" id="{33437DD0-EC8E-DC4F-90ED-F251C7A77F32}"/>
              </a:ext>
            </a:extLst>
          </p:cNvPr>
          <p:cNvSpPr txBox="1"/>
          <p:nvPr/>
        </p:nvSpPr>
        <p:spPr>
          <a:xfrm>
            <a:off x="5393535" y="4536941"/>
            <a:ext cx="1717604" cy="707886"/>
          </a:xfrm>
          <a:prstGeom prst="rect">
            <a:avLst/>
          </a:prstGeom>
          <a:noFill/>
        </p:spPr>
        <p:txBody>
          <a:bodyPr wrap="square" rtlCol="0">
            <a:spAutoFit/>
          </a:bodyPr>
          <a:lstStyle/>
          <a:p>
            <a:r>
              <a:rPr lang="en-IL" sz="1400" dirty="0"/>
              <a:t>Quantum money and lightning</a:t>
            </a:r>
          </a:p>
          <a:p>
            <a:r>
              <a:rPr lang="en-IL" sz="1100" dirty="0"/>
              <a:t>[Zhandry’17]</a:t>
            </a:r>
            <a:endParaRPr lang="en-IL" sz="1200" dirty="0"/>
          </a:p>
        </p:txBody>
      </p:sp>
      <p:sp>
        <p:nvSpPr>
          <p:cNvPr id="53" name="TextBox 52">
            <a:extLst>
              <a:ext uri="{FF2B5EF4-FFF2-40B4-BE49-F238E27FC236}">
                <a16:creationId xmlns:a16="http://schemas.microsoft.com/office/drawing/2014/main" id="{9C67C3E4-30CF-3FA0-F761-8CB0B31260BC}"/>
              </a:ext>
            </a:extLst>
          </p:cNvPr>
          <p:cNvSpPr txBox="1"/>
          <p:nvPr/>
        </p:nvSpPr>
        <p:spPr>
          <a:xfrm>
            <a:off x="9364908" y="2768456"/>
            <a:ext cx="808363" cy="276999"/>
          </a:xfrm>
          <a:prstGeom prst="rect">
            <a:avLst/>
          </a:prstGeom>
          <a:noFill/>
        </p:spPr>
        <p:txBody>
          <a:bodyPr wrap="none" rtlCol="0">
            <a:spAutoFit/>
          </a:bodyPr>
          <a:lstStyle/>
          <a:p>
            <a:r>
              <a:rPr lang="en-IL" sz="1200" dirty="0"/>
              <a:t>This work</a:t>
            </a:r>
          </a:p>
        </p:txBody>
      </p:sp>
      <p:sp>
        <p:nvSpPr>
          <p:cNvPr id="54" name="TextBox 53">
            <a:extLst>
              <a:ext uri="{FF2B5EF4-FFF2-40B4-BE49-F238E27FC236}">
                <a16:creationId xmlns:a16="http://schemas.microsoft.com/office/drawing/2014/main" id="{B48679F5-49F3-4358-88D1-F749B0DA5381}"/>
              </a:ext>
            </a:extLst>
          </p:cNvPr>
          <p:cNvSpPr txBox="1"/>
          <p:nvPr/>
        </p:nvSpPr>
        <p:spPr>
          <a:xfrm>
            <a:off x="6971237" y="1980062"/>
            <a:ext cx="1806200" cy="276999"/>
          </a:xfrm>
          <a:prstGeom prst="rect">
            <a:avLst/>
          </a:prstGeom>
          <a:noFill/>
        </p:spPr>
        <p:txBody>
          <a:bodyPr wrap="none" rtlCol="0">
            <a:spAutoFit/>
          </a:bodyPr>
          <a:lstStyle/>
          <a:p>
            <a:r>
              <a:rPr lang="en-IL" sz="1200" dirty="0"/>
              <a:t>Revocable Cryptography</a:t>
            </a:r>
          </a:p>
        </p:txBody>
      </p:sp>
      <p:sp>
        <p:nvSpPr>
          <p:cNvPr id="55" name="TextBox 54">
            <a:extLst>
              <a:ext uri="{FF2B5EF4-FFF2-40B4-BE49-F238E27FC236}">
                <a16:creationId xmlns:a16="http://schemas.microsoft.com/office/drawing/2014/main" id="{BBF38EE6-5992-FBB9-EE13-09E2F5C98145}"/>
              </a:ext>
            </a:extLst>
          </p:cNvPr>
          <p:cNvSpPr txBox="1"/>
          <p:nvPr/>
        </p:nvSpPr>
        <p:spPr>
          <a:xfrm>
            <a:off x="6662136" y="2387497"/>
            <a:ext cx="1314784" cy="461665"/>
          </a:xfrm>
          <a:prstGeom prst="rect">
            <a:avLst/>
          </a:prstGeom>
          <a:noFill/>
        </p:spPr>
        <p:txBody>
          <a:bodyPr wrap="none" rtlCol="0">
            <a:spAutoFit/>
          </a:bodyPr>
          <a:lstStyle/>
          <a:p>
            <a:r>
              <a:rPr lang="en-IL" sz="1200" dirty="0"/>
              <a:t>Encryption with </a:t>
            </a:r>
          </a:p>
          <a:p>
            <a:r>
              <a:rPr lang="en-IL" sz="1200" dirty="0"/>
              <a:t>certified deletion</a:t>
            </a:r>
          </a:p>
        </p:txBody>
      </p:sp>
      <p:sp>
        <p:nvSpPr>
          <p:cNvPr id="56" name="TextBox 55">
            <a:extLst>
              <a:ext uri="{FF2B5EF4-FFF2-40B4-BE49-F238E27FC236}">
                <a16:creationId xmlns:a16="http://schemas.microsoft.com/office/drawing/2014/main" id="{6327DE58-8D8C-562D-B880-7F07FCFF3CC8}"/>
              </a:ext>
            </a:extLst>
          </p:cNvPr>
          <p:cNvSpPr txBox="1"/>
          <p:nvPr/>
        </p:nvSpPr>
        <p:spPr>
          <a:xfrm>
            <a:off x="6372374" y="3406026"/>
            <a:ext cx="1997022" cy="276999"/>
          </a:xfrm>
          <a:prstGeom prst="rect">
            <a:avLst/>
          </a:prstGeom>
          <a:noFill/>
        </p:spPr>
        <p:txBody>
          <a:bodyPr wrap="none" rtlCol="0">
            <a:spAutoFit/>
          </a:bodyPr>
          <a:lstStyle/>
          <a:p>
            <a:r>
              <a:rPr lang="en-IL" sz="1200" dirty="0"/>
              <a:t>Unclonable secret sharing</a:t>
            </a:r>
          </a:p>
        </p:txBody>
      </p:sp>
      <p:sp>
        <p:nvSpPr>
          <p:cNvPr id="57" name="TextBox 56">
            <a:extLst>
              <a:ext uri="{FF2B5EF4-FFF2-40B4-BE49-F238E27FC236}">
                <a16:creationId xmlns:a16="http://schemas.microsoft.com/office/drawing/2014/main" id="{B10F964C-EE40-5219-DA50-A6310DF42CFB}"/>
              </a:ext>
            </a:extLst>
          </p:cNvPr>
          <p:cNvSpPr txBox="1"/>
          <p:nvPr/>
        </p:nvSpPr>
        <p:spPr>
          <a:xfrm>
            <a:off x="6532376" y="3964678"/>
            <a:ext cx="2052806" cy="276999"/>
          </a:xfrm>
          <a:prstGeom prst="rect">
            <a:avLst/>
          </a:prstGeom>
          <a:noFill/>
        </p:spPr>
        <p:txBody>
          <a:bodyPr wrap="none" rtlCol="0">
            <a:spAutoFit/>
          </a:bodyPr>
          <a:lstStyle/>
          <a:p>
            <a:r>
              <a:rPr lang="en-IL" sz="1200" dirty="0"/>
              <a:t>Single-Decryptor Encryption</a:t>
            </a:r>
          </a:p>
        </p:txBody>
      </p:sp>
      <p:sp>
        <p:nvSpPr>
          <p:cNvPr id="58" name="TextBox 57">
            <a:extLst>
              <a:ext uri="{FF2B5EF4-FFF2-40B4-BE49-F238E27FC236}">
                <a16:creationId xmlns:a16="http://schemas.microsoft.com/office/drawing/2014/main" id="{B9D6D95E-A3D2-DDDE-643D-13181BF81E70}"/>
              </a:ext>
            </a:extLst>
          </p:cNvPr>
          <p:cNvSpPr txBox="1"/>
          <p:nvPr/>
        </p:nvSpPr>
        <p:spPr>
          <a:xfrm>
            <a:off x="7102419" y="4340366"/>
            <a:ext cx="1770998" cy="276999"/>
          </a:xfrm>
          <a:prstGeom prst="rect">
            <a:avLst/>
          </a:prstGeom>
          <a:noFill/>
        </p:spPr>
        <p:txBody>
          <a:bodyPr wrap="none" rtlCol="0">
            <a:spAutoFit/>
          </a:bodyPr>
          <a:lstStyle/>
          <a:p>
            <a:r>
              <a:rPr lang="en-IL" sz="1200" dirty="0"/>
              <a:t>Secure software leasing</a:t>
            </a:r>
          </a:p>
        </p:txBody>
      </p:sp>
      <p:sp>
        <p:nvSpPr>
          <p:cNvPr id="59" name="TextBox 58">
            <a:extLst>
              <a:ext uri="{FF2B5EF4-FFF2-40B4-BE49-F238E27FC236}">
                <a16:creationId xmlns:a16="http://schemas.microsoft.com/office/drawing/2014/main" id="{C81C272F-B3C5-139B-3C1C-7600CA653010}"/>
              </a:ext>
            </a:extLst>
          </p:cNvPr>
          <p:cNvSpPr txBox="1"/>
          <p:nvPr/>
        </p:nvSpPr>
        <p:spPr>
          <a:xfrm>
            <a:off x="7043820" y="4693232"/>
            <a:ext cx="1314784" cy="461665"/>
          </a:xfrm>
          <a:prstGeom prst="rect">
            <a:avLst/>
          </a:prstGeom>
          <a:noFill/>
        </p:spPr>
        <p:txBody>
          <a:bodyPr wrap="none" rtlCol="0">
            <a:spAutoFit/>
          </a:bodyPr>
          <a:lstStyle/>
          <a:p>
            <a:r>
              <a:rPr lang="en-IL" sz="1200" dirty="0"/>
              <a:t>Encryption with </a:t>
            </a:r>
          </a:p>
          <a:p>
            <a:r>
              <a:rPr lang="en-IL" sz="1200" dirty="0"/>
              <a:t>certified deletion</a:t>
            </a:r>
          </a:p>
        </p:txBody>
      </p:sp>
      <p:sp>
        <p:nvSpPr>
          <p:cNvPr id="60" name="TextBox 59">
            <a:extLst>
              <a:ext uri="{FF2B5EF4-FFF2-40B4-BE49-F238E27FC236}">
                <a16:creationId xmlns:a16="http://schemas.microsoft.com/office/drawing/2014/main" id="{B6E1EBBE-6924-2760-0617-40EA8FC09516}"/>
              </a:ext>
            </a:extLst>
          </p:cNvPr>
          <p:cNvSpPr txBox="1"/>
          <p:nvPr/>
        </p:nvSpPr>
        <p:spPr>
          <a:xfrm>
            <a:off x="8934681" y="4113405"/>
            <a:ext cx="1670586" cy="461665"/>
          </a:xfrm>
          <a:prstGeom prst="rect">
            <a:avLst/>
          </a:prstGeom>
          <a:noFill/>
        </p:spPr>
        <p:txBody>
          <a:bodyPr wrap="none" rtlCol="0">
            <a:spAutoFit/>
          </a:bodyPr>
          <a:lstStyle/>
          <a:p>
            <a:r>
              <a:rPr lang="en-IL" sz="1200" dirty="0"/>
              <a:t>Functional encryption </a:t>
            </a:r>
          </a:p>
          <a:p>
            <a:r>
              <a:rPr lang="en-IL" sz="1200" dirty="0"/>
              <a:t>with certified deletion</a:t>
            </a:r>
          </a:p>
        </p:txBody>
      </p:sp>
      <p:sp>
        <p:nvSpPr>
          <p:cNvPr id="61" name="TextBox 60">
            <a:extLst>
              <a:ext uri="{FF2B5EF4-FFF2-40B4-BE49-F238E27FC236}">
                <a16:creationId xmlns:a16="http://schemas.microsoft.com/office/drawing/2014/main" id="{0F513B2B-323A-80A8-84B2-61F8090426BC}"/>
              </a:ext>
            </a:extLst>
          </p:cNvPr>
          <p:cNvSpPr txBox="1"/>
          <p:nvPr/>
        </p:nvSpPr>
        <p:spPr>
          <a:xfrm>
            <a:off x="8545394" y="2150633"/>
            <a:ext cx="1316899" cy="461665"/>
          </a:xfrm>
          <a:prstGeom prst="rect">
            <a:avLst/>
          </a:prstGeom>
          <a:noFill/>
        </p:spPr>
        <p:txBody>
          <a:bodyPr wrap="none" rtlCol="0">
            <a:spAutoFit/>
          </a:bodyPr>
          <a:lstStyle/>
          <a:p>
            <a:r>
              <a:rPr lang="en-IL" sz="1200" dirty="0"/>
              <a:t>Revocable dual </a:t>
            </a:r>
          </a:p>
          <a:p>
            <a:r>
              <a:rPr lang="en-IL" sz="1200" dirty="0"/>
              <a:t>regev  encryption</a:t>
            </a:r>
          </a:p>
        </p:txBody>
      </p:sp>
      <p:sp>
        <p:nvSpPr>
          <p:cNvPr id="63" name="TextBox 62">
            <a:extLst>
              <a:ext uri="{FF2B5EF4-FFF2-40B4-BE49-F238E27FC236}">
                <a16:creationId xmlns:a16="http://schemas.microsoft.com/office/drawing/2014/main" id="{5FA5654E-AE47-9360-12CA-94B6C88222CB}"/>
              </a:ext>
            </a:extLst>
          </p:cNvPr>
          <p:cNvSpPr txBox="1"/>
          <p:nvPr/>
        </p:nvSpPr>
        <p:spPr>
          <a:xfrm>
            <a:off x="9145004" y="3201613"/>
            <a:ext cx="1411733" cy="276999"/>
          </a:xfrm>
          <a:prstGeom prst="rect">
            <a:avLst/>
          </a:prstGeom>
          <a:noFill/>
        </p:spPr>
        <p:txBody>
          <a:bodyPr wrap="none" rtlCol="0">
            <a:spAutoFit/>
          </a:bodyPr>
          <a:lstStyle/>
          <a:p>
            <a:r>
              <a:rPr lang="en-IL" sz="1200" dirty="0"/>
              <a:t>Unclonable proofs</a:t>
            </a:r>
          </a:p>
        </p:txBody>
      </p:sp>
      <p:sp>
        <p:nvSpPr>
          <p:cNvPr id="64" name="TextBox 63">
            <a:extLst>
              <a:ext uri="{FF2B5EF4-FFF2-40B4-BE49-F238E27FC236}">
                <a16:creationId xmlns:a16="http://schemas.microsoft.com/office/drawing/2014/main" id="{CCDD6BDA-D883-BBDB-14BB-A3F9C9A7392D}"/>
              </a:ext>
            </a:extLst>
          </p:cNvPr>
          <p:cNvSpPr txBox="1"/>
          <p:nvPr/>
        </p:nvSpPr>
        <p:spPr>
          <a:xfrm>
            <a:off x="9020797" y="4643143"/>
            <a:ext cx="1450525" cy="461665"/>
          </a:xfrm>
          <a:prstGeom prst="rect">
            <a:avLst/>
          </a:prstGeom>
          <a:noFill/>
        </p:spPr>
        <p:txBody>
          <a:bodyPr wrap="none" rtlCol="0">
            <a:spAutoFit/>
          </a:bodyPr>
          <a:lstStyle/>
          <a:p>
            <a:r>
              <a:rPr lang="en-IL" sz="1200" dirty="0"/>
              <a:t>Secret sharing with</a:t>
            </a:r>
          </a:p>
          <a:p>
            <a:r>
              <a:rPr lang="en-IL" sz="1200" dirty="0"/>
              <a:t> certified deletion</a:t>
            </a:r>
          </a:p>
        </p:txBody>
      </p:sp>
      <p:sp>
        <p:nvSpPr>
          <p:cNvPr id="65" name="TextBox 64">
            <a:extLst>
              <a:ext uri="{FF2B5EF4-FFF2-40B4-BE49-F238E27FC236}">
                <a16:creationId xmlns:a16="http://schemas.microsoft.com/office/drawing/2014/main" id="{53FC180F-518E-9F0B-18F0-D37C8FE8B26E}"/>
              </a:ext>
            </a:extLst>
          </p:cNvPr>
          <p:cNvSpPr txBox="1"/>
          <p:nvPr/>
        </p:nvSpPr>
        <p:spPr>
          <a:xfrm>
            <a:off x="6323783" y="2895825"/>
            <a:ext cx="2218813" cy="461665"/>
          </a:xfrm>
          <a:prstGeom prst="rect">
            <a:avLst/>
          </a:prstGeom>
          <a:noFill/>
        </p:spPr>
        <p:txBody>
          <a:bodyPr wrap="none" rtlCol="0">
            <a:spAutoFit/>
          </a:bodyPr>
          <a:lstStyle/>
          <a:p>
            <a:r>
              <a:rPr lang="en-IL" sz="1200" dirty="0"/>
              <a:t>Fully homomorphic encryption</a:t>
            </a:r>
          </a:p>
          <a:p>
            <a:r>
              <a:rPr lang="en-IL" sz="1200" dirty="0"/>
              <a:t> with certified deletion</a:t>
            </a:r>
          </a:p>
        </p:txBody>
      </p:sp>
      <p:sp>
        <p:nvSpPr>
          <p:cNvPr id="66" name="TextBox 65">
            <a:extLst>
              <a:ext uri="{FF2B5EF4-FFF2-40B4-BE49-F238E27FC236}">
                <a16:creationId xmlns:a16="http://schemas.microsoft.com/office/drawing/2014/main" id="{9D1DF5EB-B27D-58CA-9C9E-2C2AA119E696}"/>
              </a:ext>
            </a:extLst>
          </p:cNvPr>
          <p:cNvSpPr txBox="1"/>
          <p:nvPr/>
        </p:nvSpPr>
        <p:spPr>
          <a:xfrm>
            <a:off x="8969025" y="3808136"/>
            <a:ext cx="1217962" cy="276999"/>
          </a:xfrm>
          <a:prstGeom prst="rect">
            <a:avLst/>
          </a:prstGeom>
          <a:noFill/>
        </p:spPr>
        <p:txBody>
          <a:bodyPr wrap="none" rtlCol="0">
            <a:spAutoFit/>
          </a:bodyPr>
          <a:lstStyle/>
          <a:p>
            <a:r>
              <a:rPr lang="en-IL" sz="1200" dirty="0"/>
              <a:t>Copy-detection</a:t>
            </a:r>
          </a:p>
        </p:txBody>
      </p:sp>
      <p:sp>
        <p:nvSpPr>
          <p:cNvPr id="67" name="TextBox 66">
            <a:extLst>
              <a:ext uri="{FF2B5EF4-FFF2-40B4-BE49-F238E27FC236}">
                <a16:creationId xmlns:a16="http://schemas.microsoft.com/office/drawing/2014/main" id="{7158327C-A8FD-1918-3D4E-0344C68AA6E0}"/>
              </a:ext>
            </a:extLst>
          </p:cNvPr>
          <p:cNvSpPr txBox="1"/>
          <p:nvPr/>
        </p:nvSpPr>
        <p:spPr>
          <a:xfrm>
            <a:off x="8086254" y="5180675"/>
            <a:ext cx="1382366" cy="461665"/>
          </a:xfrm>
          <a:prstGeom prst="rect">
            <a:avLst/>
          </a:prstGeom>
          <a:noFill/>
        </p:spPr>
        <p:txBody>
          <a:bodyPr wrap="none" rtlCol="0">
            <a:spAutoFit/>
          </a:bodyPr>
          <a:lstStyle/>
          <a:p>
            <a:r>
              <a:rPr lang="en-IL" sz="1200" dirty="0"/>
              <a:t>Publicly verifiable </a:t>
            </a:r>
          </a:p>
          <a:p>
            <a:r>
              <a:rPr lang="en-IL" sz="1200" dirty="0"/>
              <a:t>certified deletion</a:t>
            </a:r>
          </a:p>
        </p:txBody>
      </p:sp>
    </p:spTree>
    <p:extLst>
      <p:ext uri="{BB962C8B-B14F-4D97-AF65-F5344CB8AC3E}">
        <p14:creationId xmlns:p14="http://schemas.microsoft.com/office/powerpoint/2010/main" val="36930493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E81BE-967F-4458-EBBF-F9136D712225}"/>
              </a:ext>
            </a:extLst>
          </p:cNvPr>
          <p:cNvSpPr>
            <a:spLocks noGrp="1"/>
          </p:cNvSpPr>
          <p:nvPr>
            <p:ph type="title"/>
          </p:nvPr>
        </p:nvSpPr>
        <p:spPr>
          <a:xfrm>
            <a:off x="838200" y="90805"/>
            <a:ext cx="10515600" cy="1325563"/>
          </a:xfrm>
        </p:spPr>
        <p:txBody>
          <a:bodyPr/>
          <a:lstStyle/>
          <a:p>
            <a:pPr algn="ctr"/>
            <a:r>
              <a:rPr lang="en-IL" dirty="0"/>
              <a:t>Simultaneous Inner Product Conjecture</a:t>
            </a:r>
            <a:br>
              <a:rPr lang="en-IL" dirty="0"/>
            </a:br>
            <a:r>
              <a:rPr lang="en-IL" dirty="0"/>
              <a:t>Independent case</a:t>
            </a:r>
          </a:p>
        </p:txBody>
      </p:sp>
      <p:sp>
        <p:nvSpPr>
          <p:cNvPr id="4" name="Rectangle 3">
            <a:extLst>
              <a:ext uri="{FF2B5EF4-FFF2-40B4-BE49-F238E27FC236}">
                <a16:creationId xmlns:a16="http://schemas.microsoft.com/office/drawing/2014/main" id="{FC743789-2F8A-83A1-46B6-09F160D1E51B}"/>
              </a:ext>
            </a:extLst>
          </p:cNvPr>
          <p:cNvSpPr/>
          <p:nvPr/>
        </p:nvSpPr>
        <p:spPr>
          <a:xfrm>
            <a:off x="3764280" y="3215640"/>
            <a:ext cx="1539240" cy="2362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800" dirty="0"/>
              <a:t>B</a:t>
            </a:r>
          </a:p>
        </p:txBody>
      </p:sp>
      <p:sp>
        <p:nvSpPr>
          <p:cNvPr id="5" name="Rectangle 4">
            <a:extLst>
              <a:ext uri="{FF2B5EF4-FFF2-40B4-BE49-F238E27FC236}">
                <a16:creationId xmlns:a16="http://schemas.microsoft.com/office/drawing/2014/main" id="{92278839-3E02-BAC8-048F-EB3D4CCCB12C}"/>
              </a:ext>
            </a:extLst>
          </p:cNvPr>
          <p:cNvSpPr/>
          <p:nvPr/>
        </p:nvSpPr>
        <p:spPr>
          <a:xfrm>
            <a:off x="6911340" y="3215640"/>
            <a:ext cx="1539240" cy="2362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400" dirty="0"/>
              <a:t>C</a:t>
            </a:r>
            <a:endParaRPr lang="en-IL"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13EA95C-0DBD-1643-B736-4BD984CD3979}"/>
                  </a:ext>
                </a:extLst>
              </p:cNvPr>
              <p:cNvSpPr txBox="1"/>
              <p:nvPr/>
            </p:nvSpPr>
            <p:spPr>
              <a:xfrm>
                <a:off x="5562062" y="2180642"/>
                <a:ext cx="968278" cy="4706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7030A0"/>
                              </a:solidFill>
                              <a:latin typeface="Cambria Math" panose="02040503050406030204" pitchFamily="18" charset="0"/>
                            </a:rPr>
                          </m:ctrlPr>
                        </m:sSubPr>
                        <m:e>
                          <m:r>
                            <a:rPr lang="en-US" sz="2800" b="0" i="1" smtClean="0">
                              <a:solidFill>
                                <a:srgbClr val="7030A0"/>
                              </a:solidFill>
                              <a:latin typeface="Cambria Math" panose="02040503050406030204" pitchFamily="18" charset="0"/>
                            </a:rPr>
                            <m:t>𝜌</m:t>
                          </m:r>
                        </m:e>
                        <m:sub>
                          <m:sSub>
                            <m:sSubPr>
                              <m:ctrlPr>
                                <a:rPr lang="en-US" sz="2800" b="0" i="1" smtClean="0">
                                  <a:solidFill>
                                    <a:srgbClr val="7030A0"/>
                                  </a:solidFill>
                                  <a:latin typeface="Cambria Math" panose="02040503050406030204" pitchFamily="18" charset="0"/>
                                </a:rPr>
                              </m:ctrlPr>
                            </m:sSubPr>
                            <m:e>
                              <m:r>
                                <a:rPr lang="en-US" sz="2800" b="0" i="1" smtClean="0">
                                  <a:solidFill>
                                    <a:srgbClr val="7030A0"/>
                                  </a:solidFill>
                                  <a:latin typeface="Cambria Math" panose="02040503050406030204" pitchFamily="18" charset="0"/>
                                </a:rPr>
                                <m:t>𝑥</m:t>
                              </m:r>
                            </m:e>
                            <m:sub>
                              <m:r>
                                <a:rPr lang="en-US" sz="2800" b="0" i="1" smtClean="0">
                                  <a:solidFill>
                                    <a:srgbClr val="7030A0"/>
                                  </a:solidFill>
                                  <a:latin typeface="Cambria Math" panose="02040503050406030204" pitchFamily="18" charset="0"/>
                                </a:rPr>
                                <m:t>𝐵</m:t>
                              </m:r>
                            </m:sub>
                          </m:sSub>
                          <m:r>
                            <a:rPr lang="en-US" sz="2800" b="0" i="1" smtClean="0">
                              <a:solidFill>
                                <a:srgbClr val="7030A0"/>
                              </a:solidFill>
                              <a:latin typeface="Cambria Math" panose="02040503050406030204" pitchFamily="18" charset="0"/>
                            </a:rPr>
                            <m:t>,</m:t>
                          </m:r>
                          <m:sSub>
                            <m:sSubPr>
                              <m:ctrlPr>
                                <a:rPr lang="en-US" sz="2800" b="0" i="1" smtClean="0">
                                  <a:solidFill>
                                    <a:srgbClr val="7030A0"/>
                                  </a:solidFill>
                                  <a:latin typeface="Cambria Math" panose="02040503050406030204" pitchFamily="18" charset="0"/>
                                </a:rPr>
                              </m:ctrlPr>
                            </m:sSubPr>
                            <m:e>
                              <m:r>
                                <a:rPr lang="en-US" sz="2800" b="0" i="1" smtClean="0">
                                  <a:solidFill>
                                    <a:srgbClr val="7030A0"/>
                                  </a:solidFill>
                                  <a:latin typeface="Cambria Math" panose="02040503050406030204" pitchFamily="18" charset="0"/>
                                </a:rPr>
                                <m:t>𝑥</m:t>
                              </m:r>
                            </m:e>
                            <m:sub>
                              <m:r>
                                <a:rPr lang="en-US" sz="2800" b="0" i="1" smtClean="0">
                                  <a:solidFill>
                                    <a:srgbClr val="7030A0"/>
                                  </a:solidFill>
                                  <a:latin typeface="Cambria Math" panose="02040503050406030204" pitchFamily="18" charset="0"/>
                                </a:rPr>
                                <m:t>𝐶</m:t>
                              </m:r>
                            </m:sub>
                          </m:sSub>
                        </m:sub>
                      </m:sSub>
                    </m:oMath>
                  </m:oMathPara>
                </a14:m>
                <a:endParaRPr lang="en-IL" sz="2800" dirty="0">
                  <a:solidFill>
                    <a:srgbClr val="7030A0"/>
                  </a:solidFill>
                </a:endParaRPr>
              </a:p>
            </p:txBody>
          </p:sp>
        </mc:Choice>
        <mc:Fallback xmlns="">
          <p:sp>
            <p:nvSpPr>
              <p:cNvPr id="6" name="TextBox 5">
                <a:extLst>
                  <a:ext uri="{FF2B5EF4-FFF2-40B4-BE49-F238E27FC236}">
                    <a16:creationId xmlns:a16="http://schemas.microsoft.com/office/drawing/2014/main" id="{313EA95C-0DBD-1643-B736-4BD984CD3979}"/>
                  </a:ext>
                </a:extLst>
              </p:cNvPr>
              <p:cNvSpPr txBox="1">
                <a:spLocks noRot="1" noChangeAspect="1" noMove="1" noResize="1" noEditPoints="1" noAdjustHandles="1" noChangeArrowheads="1" noChangeShapeType="1" noTextEdit="1"/>
              </p:cNvSpPr>
              <p:nvPr/>
            </p:nvSpPr>
            <p:spPr>
              <a:xfrm>
                <a:off x="5562062" y="2180642"/>
                <a:ext cx="968278" cy="470642"/>
              </a:xfrm>
              <a:prstGeom prst="rect">
                <a:avLst/>
              </a:prstGeom>
              <a:blipFill>
                <a:blip r:embed="rId2"/>
                <a:stretch>
                  <a:fillRect/>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3156DAB5-D819-3EE9-0A0F-E40AFA4572FE}"/>
              </a:ext>
            </a:extLst>
          </p:cNvPr>
          <p:cNvCxnSpPr>
            <a:cxnSpLocks/>
            <a:stCxn id="6" idx="2"/>
            <a:endCxn id="4" idx="0"/>
          </p:cNvCxnSpPr>
          <p:nvPr/>
        </p:nvCxnSpPr>
        <p:spPr>
          <a:xfrm flipH="1">
            <a:off x="4533900" y="2651284"/>
            <a:ext cx="1512301" cy="5643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B2F7AD70-C9EF-3F34-1216-87FB66D8BBE3}"/>
              </a:ext>
            </a:extLst>
          </p:cNvPr>
          <p:cNvCxnSpPr>
            <a:cxnSpLocks/>
            <a:stCxn id="6" idx="2"/>
            <a:endCxn id="5" idx="0"/>
          </p:cNvCxnSpPr>
          <p:nvPr/>
        </p:nvCxnSpPr>
        <p:spPr>
          <a:xfrm>
            <a:off x="6046201" y="2651284"/>
            <a:ext cx="1634759" cy="5643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6294DBD-93B4-202E-9444-A97FB0181F49}"/>
                  </a:ext>
                </a:extLst>
              </p:cNvPr>
              <p:cNvSpPr txBox="1"/>
              <p:nvPr/>
            </p:nvSpPr>
            <p:spPr>
              <a:xfrm>
                <a:off x="142927" y="1280160"/>
                <a:ext cx="5952863" cy="2435282"/>
              </a:xfrm>
              <a:prstGeom prst="rect">
                <a:avLst/>
              </a:prstGeom>
              <a:noFill/>
            </p:spPr>
            <p:txBody>
              <a:bodyPr wrap="square">
                <a:spAutoFit/>
              </a:bodyPr>
              <a:lstStyle/>
              <a:p>
                <a:r>
                  <a:rPr lang="en-US" sz="2800" dirty="0"/>
                  <a:t> </a:t>
                </a:r>
                <a14:m>
                  <m:oMath xmlns:m="http://schemas.openxmlformats.org/officeDocument/2006/math">
                    <m:sSub>
                      <m:sSubPr>
                        <m:ctrlPr>
                          <a:rPr lang="en-US" sz="2800" i="1" dirty="0">
                            <a:latin typeface="Cambria Math" panose="02040503050406030204" pitchFamily="18" charset="0"/>
                          </a:rPr>
                        </m:ctrlPr>
                      </m:sSubPr>
                      <m:e>
                        <m:r>
                          <a:rPr lang="en-GB" sz="2800" i="1" dirty="0">
                            <a:latin typeface="Cambria Math" panose="02040503050406030204" pitchFamily="18" charset="0"/>
                          </a:rPr>
                          <m:t>𝑚</m:t>
                        </m:r>
                      </m:e>
                      <m:sub>
                        <m:r>
                          <a:rPr lang="en-GB" sz="2800" i="1" dirty="0">
                            <a:latin typeface="Cambria Math" panose="02040503050406030204" pitchFamily="18" charset="0"/>
                          </a:rPr>
                          <m:t>0</m:t>
                        </m:r>
                      </m:sub>
                    </m:sSub>
                    <m:r>
                      <a:rPr lang="en-GB" sz="2800" i="1" dirty="0">
                        <a:latin typeface="Cambria Math" panose="02040503050406030204" pitchFamily="18" charset="0"/>
                      </a:rPr>
                      <m:t> = 0, </m:t>
                    </m:r>
                    <m:sSubSup>
                      <m:sSubSupPr>
                        <m:ctrlPr>
                          <a:rPr lang="en-US" sz="2800" b="0" i="1" dirty="0" smtClean="0">
                            <a:solidFill>
                              <a:srgbClr val="7030A0"/>
                            </a:solidFill>
                            <a:latin typeface="Cambria Math" panose="02040503050406030204" pitchFamily="18" charset="0"/>
                          </a:rPr>
                        </m:ctrlPr>
                      </m:sSubSupPr>
                      <m:e>
                        <m:r>
                          <a:rPr lang="en-GB" sz="2800" i="1" dirty="0">
                            <a:solidFill>
                              <a:srgbClr val="7030A0"/>
                            </a:solidFill>
                            <a:latin typeface="Cambria Math" panose="02040503050406030204" pitchFamily="18" charset="0"/>
                          </a:rPr>
                          <m:t>𝑚</m:t>
                        </m:r>
                      </m:e>
                      <m:sub>
                        <m:r>
                          <a:rPr lang="en-US" sz="2800" i="1" dirty="0">
                            <a:solidFill>
                              <a:srgbClr val="7030A0"/>
                            </a:solidFill>
                            <a:latin typeface="Cambria Math" panose="02040503050406030204" pitchFamily="18" charset="0"/>
                          </a:rPr>
                          <m:t>1</m:t>
                        </m:r>
                      </m:sub>
                      <m:sup>
                        <m:r>
                          <a:rPr lang="en-US" sz="2800" b="0" i="1" dirty="0" smtClean="0">
                            <a:solidFill>
                              <a:srgbClr val="7030A0"/>
                            </a:solidFill>
                            <a:latin typeface="Cambria Math" panose="02040503050406030204" pitchFamily="18" charset="0"/>
                          </a:rPr>
                          <m:t>𝐵</m:t>
                        </m:r>
                      </m:sup>
                    </m:sSubSup>
                    <m:r>
                      <a:rPr lang="en-US" sz="2800" b="0" i="1" dirty="0" smtClean="0">
                        <a:solidFill>
                          <a:srgbClr val="7030A0"/>
                        </a:solidFill>
                        <a:latin typeface="Cambria Math" panose="02040503050406030204" pitchFamily="18" charset="0"/>
                      </a:rPr>
                      <m:t>,</m:t>
                    </m:r>
                    <m:sSubSup>
                      <m:sSubSupPr>
                        <m:ctrlPr>
                          <a:rPr lang="en-US" sz="2800" b="0" i="1" dirty="0" smtClean="0">
                            <a:solidFill>
                              <a:srgbClr val="7030A0"/>
                            </a:solidFill>
                            <a:latin typeface="Cambria Math" panose="02040503050406030204" pitchFamily="18" charset="0"/>
                          </a:rPr>
                        </m:ctrlPr>
                      </m:sSubSupPr>
                      <m:e>
                        <m:r>
                          <a:rPr lang="en-US" sz="2800" b="0" i="1" dirty="0" smtClean="0">
                            <a:solidFill>
                              <a:srgbClr val="7030A0"/>
                            </a:solidFill>
                            <a:latin typeface="Cambria Math" panose="02040503050406030204" pitchFamily="18" charset="0"/>
                          </a:rPr>
                          <m:t>𝑚</m:t>
                        </m:r>
                      </m:e>
                      <m:sub>
                        <m:r>
                          <a:rPr lang="en-US" sz="2800" b="0" i="1" dirty="0" smtClean="0">
                            <a:solidFill>
                              <a:srgbClr val="7030A0"/>
                            </a:solidFill>
                            <a:latin typeface="Cambria Math" panose="02040503050406030204" pitchFamily="18" charset="0"/>
                          </a:rPr>
                          <m:t>1</m:t>
                        </m:r>
                      </m:sub>
                      <m:sup>
                        <m:r>
                          <a:rPr lang="en-US" sz="2800" b="0" i="1" dirty="0" smtClean="0">
                            <a:solidFill>
                              <a:srgbClr val="7030A0"/>
                            </a:solidFill>
                            <a:latin typeface="Cambria Math" panose="02040503050406030204" pitchFamily="18" charset="0"/>
                          </a:rPr>
                          <m:t>𝐶</m:t>
                        </m:r>
                      </m:sup>
                    </m:sSubSup>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GB" sz="2800" i="1" dirty="0">
                            <a:latin typeface="Cambria Math" panose="02040503050406030204" pitchFamily="18" charset="0"/>
                          </a:rPr>
                          <m:t>𝐹</m:t>
                        </m:r>
                      </m:e>
                      <m:sub>
                        <m:r>
                          <a:rPr lang="en-US" sz="2800" i="1" dirty="0">
                            <a:latin typeface="Cambria Math" panose="02040503050406030204" pitchFamily="18" charset="0"/>
                          </a:rPr>
                          <m:t>𝑄</m:t>
                        </m:r>
                      </m:sub>
                    </m:sSub>
                  </m:oMath>
                </a14:m>
                <a:endParaRPr lang="en-GB" sz="2800" dirty="0"/>
              </a:p>
              <a:p>
                <a:r>
                  <a:rPr lang="en-GB" sz="2800" dirty="0"/>
                  <a:t> </a:t>
                </a:r>
                <a14:m>
                  <m:oMath xmlns:m="http://schemas.openxmlformats.org/officeDocument/2006/math">
                    <m:r>
                      <a:rPr lang="en-GB" sz="2800" i="1" dirty="0">
                        <a:latin typeface="Cambria Math" panose="02040503050406030204" pitchFamily="18" charset="0"/>
                      </a:rPr>
                      <m:t>𝑏</m:t>
                    </m:r>
                    <m:r>
                      <a:rPr lang="en-GB" sz="2800" i="1" dirty="0">
                        <a:latin typeface="Cambria Math" panose="02040503050406030204" pitchFamily="18" charset="0"/>
                      </a:rPr>
                      <m:t> ← </m:t>
                    </m:r>
                    <m:d>
                      <m:dPr>
                        <m:begChr m:val="{"/>
                        <m:endChr m:val="}"/>
                        <m:ctrlPr>
                          <a:rPr lang="en-GB" sz="2800" i="1" dirty="0">
                            <a:latin typeface="Cambria Math" panose="02040503050406030204" pitchFamily="18" charset="0"/>
                          </a:rPr>
                        </m:ctrlPr>
                      </m:dPr>
                      <m:e>
                        <m:r>
                          <a:rPr lang="en-GB" sz="2800" i="1" dirty="0">
                            <a:latin typeface="Cambria Math" panose="02040503050406030204" pitchFamily="18" charset="0"/>
                          </a:rPr>
                          <m:t>0, 1</m:t>
                        </m:r>
                      </m:e>
                    </m:d>
                    <m:r>
                      <a:rPr lang="en-GB" sz="2800" i="1" dirty="0">
                        <a:latin typeface="Cambria Math" panose="02040503050406030204" pitchFamily="18" charset="0"/>
                      </a:rPr>
                      <m:t>, </m:t>
                    </m:r>
                    <m:r>
                      <a:rPr lang="en-US" sz="2800" b="0" i="0" dirty="0" smtClean="0">
                        <a:latin typeface="Cambria Math" panose="02040503050406030204" pitchFamily="18" charset="0"/>
                      </a:rPr>
                      <m:t> </m:t>
                    </m:r>
                    <m:sSub>
                      <m:sSubPr>
                        <m:ctrlPr>
                          <a:rPr lang="en-US" sz="2800" b="0" i="1" dirty="0" smtClean="0">
                            <a:solidFill>
                              <a:srgbClr val="7030A0"/>
                            </a:solidFill>
                            <a:latin typeface="Cambria Math" panose="02040503050406030204" pitchFamily="18" charset="0"/>
                          </a:rPr>
                        </m:ctrlPr>
                      </m:sSubPr>
                      <m:e>
                        <m:r>
                          <a:rPr lang="en-GB" sz="2800" i="1" dirty="0">
                            <a:solidFill>
                              <a:srgbClr val="7030A0"/>
                            </a:solidFill>
                            <a:latin typeface="Cambria Math" panose="02040503050406030204" pitchFamily="18" charset="0"/>
                          </a:rPr>
                          <m:t>𝑟</m:t>
                        </m:r>
                      </m:e>
                      <m:sub>
                        <m:r>
                          <a:rPr lang="en-US" sz="2800" b="0" i="1" dirty="0" smtClean="0">
                            <a:solidFill>
                              <a:srgbClr val="7030A0"/>
                            </a:solidFill>
                            <a:latin typeface="Cambria Math" panose="02040503050406030204" pitchFamily="18" charset="0"/>
                          </a:rPr>
                          <m:t>𝐵</m:t>
                        </m:r>
                      </m:sub>
                    </m:sSub>
                    <m:r>
                      <a:rPr lang="en-US" sz="2800" b="0" i="1" dirty="0" smtClean="0">
                        <a:solidFill>
                          <a:srgbClr val="7030A0"/>
                        </a:solidFill>
                        <a:latin typeface="Cambria Math" panose="02040503050406030204" pitchFamily="18" charset="0"/>
                      </a:rPr>
                      <m:t>,</m:t>
                    </m:r>
                    <m:sSub>
                      <m:sSubPr>
                        <m:ctrlPr>
                          <a:rPr lang="en-US" sz="2800" b="0" i="1" dirty="0" smtClean="0">
                            <a:solidFill>
                              <a:srgbClr val="7030A0"/>
                            </a:solidFill>
                            <a:latin typeface="Cambria Math" panose="02040503050406030204" pitchFamily="18" charset="0"/>
                          </a:rPr>
                        </m:ctrlPr>
                      </m:sSubPr>
                      <m:e>
                        <m:r>
                          <a:rPr lang="en-US" sz="2800" b="0" i="1" dirty="0" smtClean="0">
                            <a:solidFill>
                              <a:srgbClr val="7030A0"/>
                            </a:solidFill>
                            <a:latin typeface="Cambria Math" panose="02040503050406030204" pitchFamily="18" charset="0"/>
                          </a:rPr>
                          <m:t>𝑟</m:t>
                        </m:r>
                      </m:e>
                      <m:sub>
                        <m:r>
                          <a:rPr lang="en-US" sz="2800" b="0" i="1" dirty="0" smtClean="0">
                            <a:solidFill>
                              <a:srgbClr val="7030A0"/>
                            </a:solidFill>
                            <a:latin typeface="Cambria Math" panose="02040503050406030204" pitchFamily="18" charset="0"/>
                          </a:rPr>
                          <m:t>𝐶</m:t>
                        </m:r>
                      </m:sub>
                    </m:sSub>
                    <m:r>
                      <a:rPr lang="en-GB" sz="2800" i="1" dirty="0">
                        <a:solidFill>
                          <a:srgbClr val="7030A0"/>
                        </a:solidFill>
                        <a:latin typeface="Cambria Math" panose="02040503050406030204" pitchFamily="18" charset="0"/>
                      </a:rPr>
                      <m:t>  </m:t>
                    </m:r>
                    <m:r>
                      <a:rPr lang="en-GB" sz="2800" i="1" dirty="0">
                        <a:latin typeface="Cambria Math" panose="02040503050406030204" pitchFamily="18" charset="0"/>
                      </a:rPr>
                      <m:t>← </m:t>
                    </m:r>
                    <m:sSubSup>
                      <m:sSubSupPr>
                        <m:ctrlPr>
                          <a:rPr lang="en-US" sz="2800" i="1" dirty="0">
                            <a:latin typeface="Cambria Math" panose="02040503050406030204" pitchFamily="18" charset="0"/>
                          </a:rPr>
                        </m:ctrlPr>
                      </m:sSubSupPr>
                      <m:e>
                        <m:r>
                          <a:rPr lang="en-GB" sz="2800" i="1" dirty="0">
                            <a:latin typeface="Cambria Math" panose="02040503050406030204" pitchFamily="18" charset="0"/>
                          </a:rPr>
                          <m:t>𝐹</m:t>
                        </m:r>
                      </m:e>
                      <m:sub>
                        <m:r>
                          <a:rPr lang="en-US" sz="2800" i="1" dirty="0">
                            <a:latin typeface="Cambria Math" panose="02040503050406030204" pitchFamily="18" charset="0"/>
                          </a:rPr>
                          <m:t>𝑄</m:t>
                        </m:r>
                      </m:sub>
                      <m:sup>
                        <m:r>
                          <a:rPr lang="en-US" sz="2800" i="1" dirty="0">
                            <a:latin typeface="Cambria Math" panose="02040503050406030204" pitchFamily="18" charset="0"/>
                          </a:rPr>
                          <m:t>𝜆</m:t>
                        </m:r>
                      </m:sup>
                    </m:sSubSup>
                  </m:oMath>
                </a14:m>
                <a:endParaRPr lang="en-US" sz="2800" dirty="0"/>
              </a:p>
              <a:p>
                <a:pPr/>
                <a14:m>
                  <m:oMathPara xmlns:m="http://schemas.openxmlformats.org/officeDocument/2006/math">
                    <m:oMathParaPr>
                      <m:jc m:val="centerGroup"/>
                    </m:oMathParaPr>
                    <m:oMath xmlns:m="http://schemas.openxmlformats.org/officeDocument/2006/math">
                      <m:r>
                        <a:rPr lang="en-GB" sz="2800" i="1" dirty="0" smtClean="0">
                          <a:latin typeface="Cambria Math" panose="02040503050406030204" pitchFamily="18" charset="0"/>
                        </a:rPr>
                        <m:t> </m:t>
                      </m:r>
                    </m:oMath>
                  </m:oMathPara>
                </a14:m>
                <a:endParaRPr lang="en-GB" sz="2800" dirty="0"/>
              </a:p>
              <a:p>
                <a:r>
                  <a:rPr lang="en-US" sz="2800" b="0" dirty="0"/>
                  <a:t> </a:t>
                </a:r>
                <a14:m>
                  <m:oMath xmlns:m="http://schemas.openxmlformats.org/officeDocument/2006/math">
                    <m:sSub>
                      <m:sSubPr>
                        <m:ctrlPr>
                          <a:rPr lang="en-US" sz="2800" b="0" i="1" dirty="0" smtClean="0">
                            <a:solidFill>
                              <a:srgbClr val="7030A0"/>
                            </a:solidFill>
                            <a:latin typeface="Cambria Math" panose="02040503050406030204" pitchFamily="18" charset="0"/>
                          </a:rPr>
                        </m:ctrlPr>
                      </m:sSubPr>
                      <m:e>
                        <m:r>
                          <a:rPr lang="en-US" sz="2800" b="0" i="1" dirty="0" smtClean="0">
                            <a:solidFill>
                              <a:srgbClr val="7030A0"/>
                            </a:solidFill>
                            <a:latin typeface="Cambria Math" panose="02040503050406030204" pitchFamily="18" charset="0"/>
                          </a:rPr>
                          <m:t>𝑥</m:t>
                        </m:r>
                      </m:e>
                      <m:sub>
                        <m:r>
                          <a:rPr lang="en-US" sz="2800" b="0" i="1" dirty="0" smtClean="0">
                            <a:solidFill>
                              <a:srgbClr val="7030A0"/>
                            </a:solidFill>
                            <a:latin typeface="Cambria Math" panose="02040503050406030204" pitchFamily="18" charset="0"/>
                          </a:rPr>
                          <m:t>𝐵</m:t>
                        </m:r>
                      </m:sub>
                    </m:sSub>
                    <m:r>
                      <a:rPr lang="en-US" sz="2800" b="0" i="1" dirty="0" smtClean="0">
                        <a:solidFill>
                          <a:srgbClr val="7030A0"/>
                        </a:solidFill>
                        <a:latin typeface="Cambria Math" panose="02040503050406030204" pitchFamily="18" charset="0"/>
                      </a:rPr>
                      <m:t>,</m:t>
                    </m:r>
                    <m:sSub>
                      <m:sSubPr>
                        <m:ctrlPr>
                          <a:rPr lang="en-US" sz="2800" b="0" i="1" dirty="0" smtClean="0">
                            <a:solidFill>
                              <a:srgbClr val="7030A0"/>
                            </a:solidFill>
                            <a:latin typeface="Cambria Math" panose="02040503050406030204" pitchFamily="18" charset="0"/>
                          </a:rPr>
                        </m:ctrlPr>
                      </m:sSubPr>
                      <m:e>
                        <m:r>
                          <a:rPr lang="en-US" sz="2800" b="0" i="1" dirty="0" smtClean="0">
                            <a:solidFill>
                              <a:srgbClr val="7030A0"/>
                            </a:solidFill>
                            <a:latin typeface="Cambria Math" panose="02040503050406030204" pitchFamily="18" charset="0"/>
                          </a:rPr>
                          <m:t>𝑥</m:t>
                        </m:r>
                      </m:e>
                      <m:sub>
                        <m:r>
                          <a:rPr lang="en-US" sz="2800" b="0" i="1" dirty="0" smtClean="0">
                            <a:solidFill>
                              <a:srgbClr val="7030A0"/>
                            </a:solidFill>
                            <a:latin typeface="Cambria Math" panose="02040503050406030204" pitchFamily="18" charset="0"/>
                          </a:rPr>
                          <m:t>𝐶</m:t>
                        </m:r>
                      </m:sub>
                    </m:sSub>
                    <m:r>
                      <a:rPr lang="en-GB" sz="2800" i="1" dirty="0" smtClean="0">
                        <a:solidFill>
                          <a:srgbClr val="7030A0"/>
                        </a:solidFill>
                        <a:latin typeface="Cambria Math" panose="02040503050406030204" pitchFamily="18" charset="0"/>
                      </a:rPr>
                      <m:t>  </m:t>
                    </m:r>
                    <m:r>
                      <a:rPr lang="en-GB" sz="2800" i="1" dirty="0" smtClean="0">
                        <a:latin typeface="Cambria Math" panose="02040503050406030204" pitchFamily="18" charset="0"/>
                      </a:rPr>
                      <m:t>← </m:t>
                    </m:r>
                    <m:sSubSup>
                      <m:sSubSupPr>
                        <m:ctrlPr>
                          <a:rPr lang="en-US" sz="2800" b="0" i="1" dirty="0" smtClean="0">
                            <a:latin typeface="Cambria Math" panose="02040503050406030204" pitchFamily="18" charset="0"/>
                          </a:rPr>
                        </m:ctrlPr>
                      </m:sSubSupPr>
                      <m:e>
                        <m:r>
                          <a:rPr lang="en-GB" sz="2800" i="1" dirty="0" smtClean="0">
                            <a:latin typeface="Cambria Math" panose="02040503050406030204" pitchFamily="18" charset="0"/>
                          </a:rPr>
                          <m:t>𝐹</m:t>
                        </m:r>
                      </m:e>
                      <m:sub>
                        <m:r>
                          <a:rPr lang="en-US" sz="2800" b="0" i="1" dirty="0" smtClean="0">
                            <a:latin typeface="Cambria Math" panose="02040503050406030204" pitchFamily="18" charset="0"/>
                          </a:rPr>
                          <m:t>𝑄</m:t>
                        </m:r>
                      </m:sub>
                      <m:sup>
                        <m:r>
                          <a:rPr lang="en-US" sz="2800" b="0" i="1" dirty="0" smtClean="0">
                            <a:latin typeface="Cambria Math" panose="02040503050406030204" pitchFamily="18" charset="0"/>
                          </a:rPr>
                          <m:t>𝜆</m:t>
                        </m:r>
                      </m:sup>
                    </m:sSubSup>
                  </m:oMath>
                </a14:m>
                <a:endParaRPr lang="en-US" sz="2800" b="0" dirty="0"/>
              </a:p>
              <a:p>
                <a:r>
                  <a:rPr lang="en-GB" sz="2800" dirty="0"/>
                  <a:t> </a:t>
                </a:r>
                <a:endParaRPr lang="en-IL" sz="2800" dirty="0"/>
              </a:p>
            </p:txBody>
          </p:sp>
        </mc:Choice>
        <mc:Fallback xmlns="">
          <p:sp>
            <p:nvSpPr>
              <p:cNvPr id="12" name="TextBox 11">
                <a:extLst>
                  <a:ext uri="{FF2B5EF4-FFF2-40B4-BE49-F238E27FC236}">
                    <a16:creationId xmlns:a16="http://schemas.microsoft.com/office/drawing/2014/main" id="{26294DBD-93B4-202E-9444-A97FB0181F49}"/>
                  </a:ext>
                </a:extLst>
              </p:cNvPr>
              <p:cNvSpPr txBox="1">
                <a:spLocks noRot="1" noChangeAspect="1" noMove="1" noResize="1" noEditPoints="1" noAdjustHandles="1" noChangeArrowheads="1" noChangeShapeType="1" noTextEdit="1"/>
              </p:cNvSpPr>
              <p:nvPr/>
            </p:nvSpPr>
            <p:spPr>
              <a:xfrm>
                <a:off x="142927" y="1280160"/>
                <a:ext cx="5952863" cy="2435282"/>
              </a:xfrm>
              <a:prstGeom prst="rect">
                <a:avLst/>
              </a:prstGeom>
              <a:blipFill>
                <a:blip r:embed="rId3"/>
                <a:stretch>
                  <a:fillRect/>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22624C0C-C84E-5E99-37FB-A5B48381BFB1}"/>
              </a:ext>
            </a:extLst>
          </p:cNvPr>
          <p:cNvCxnSpPr>
            <a:stCxn id="4" idx="2"/>
          </p:cNvCxnSpPr>
          <p:nvPr/>
        </p:nvCxnSpPr>
        <p:spPr>
          <a:xfrm>
            <a:off x="4533900" y="5577840"/>
            <a:ext cx="0" cy="5029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5495CBC6-C188-526A-4088-A13997C61300}"/>
              </a:ext>
            </a:extLst>
          </p:cNvPr>
          <p:cNvCxnSpPr/>
          <p:nvPr/>
        </p:nvCxnSpPr>
        <p:spPr>
          <a:xfrm>
            <a:off x="7658100" y="5562600"/>
            <a:ext cx="0" cy="5029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48E0AABD-2AC3-871C-9F47-FABEAEDFD9F8}"/>
              </a:ext>
            </a:extLst>
          </p:cNvPr>
          <p:cNvCxnSpPr>
            <a:cxnSpLocks/>
          </p:cNvCxnSpPr>
          <p:nvPr/>
        </p:nvCxnSpPr>
        <p:spPr>
          <a:xfrm flipH="1">
            <a:off x="5674943" y="4343400"/>
            <a:ext cx="826128" cy="0"/>
          </a:xfrm>
          <a:prstGeom prst="straightConnector1">
            <a:avLst/>
          </a:prstGeom>
          <a:ln w="41275">
            <a:headEnd type="triangle"/>
            <a:tailEnd type="triangle"/>
          </a:ln>
        </p:spPr>
        <p:style>
          <a:lnRef idx="2">
            <a:schemeClr val="accent1"/>
          </a:lnRef>
          <a:fillRef idx="0">
            <a:schemeClr val="accent1"/>
          </a:fillRef>
          <a:effectRef idx="1">
            <a:schemeClr val="accent1"/>
          </a:effectRef>
          <a:fontRef idx="minor">
            <a:schemeClr val="tx1"/>
          </a:fontRef>
        </p:style>
      </p:cxnSp>
      <p:sp>
        <p:nvSpPr>
          <p:cNvPr id="13" name="סימן כפל 14">
            <a:extLst>
              <a:ext uri="{FF2B5EF4-FFF2-40B4-BE49-F238E27FC236}">
                <a16:creationId xmlns:a16="http://schemas.microsoft.com/office/drawing/2014/main" id="{B41DDF7A-46CE-6123-C635-BF392AA44E1D}"/>
              </a:ext>
            </a:extLst>
          </p:cNvPr>
          <p:cNvSpPr/>
          <p:nvPr/>
        </p:nvSpPr>
        <p:spPr>
          <a:xfrm>
            <a:off x="5650230" y="3886200"/>
            <a:ext cx="914400" cy="914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Impact" panose="020B0806030902050204"/>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133169C-BCC1-3F6E-9FE6-287CEACD5563}"/>
                  </a:ext>
                </a:extLst>
              </p:cNvPr>
              <p:cNvSpPr txBox="1"/>
              <p:nvPr/>
            </p:nvSpPr>
            <p:spPr>
              <a:xfrm>
                <a:off x="4263390" y="5964258"/>
                <a:ext cx="66294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𝑏</m:t>
                          </m:r>
                        </m:e>
                        <m:sub>
                          <m:r>
                            <a:rPr lang="en-US" sz="2800" b="0" i="1" dirty="0" smtClean="0">
                              <a:latin typeface="Cambria Math" panose="02040503050406030204" pitchFamily="18" charset="0"/>
                            </a:rPr>
                            <m:t>𝐵</m:t>
                          </m:r>
                        </m:sub>
                      </m:sSub>
                    </m:oMath>
                  </m:oMathPara>
                </a14:m>
                <a:endParaRPr lang="en-IL" sz="2800" dirty="0"/>
              </a:p>
            </p:txBody>
          </p:sp>
        </mc:Choice>
        <mc:Fallback xmlns="">
          <p:sp>
            <p:nvSpPr>
              <p:cNvPr id="20" name="TextBox 19">
                <a:extLst>
                  <a:ext uri="{FF2B5EF4-FFF2-40B4-BE49-F238E27FC236}">
                    <a16:creationId xmlns:a16="http://schemas.microsoft.com/office/drawing/2014/main" id="{A133169C-BCC1-3F6E-9FE6-287CEACD5563}"/>
                  </a:ext>
                </a:extLst>
              </p:cNvPr>
              <p:cNvSpPr txBox="1">
                <a:spLocks noRot="1" noChangeAspect="1" noMove="1" noResize="1" noEditPoints="1" noAdjustHandles="1" noChangeArrowheads="1" noChangeShapeType="1" noTextEdit="1"/>
              </p:cNvSpPr>
              <p:nvPr/>
            </p:nvSpPr>
            <p:spPr>
              <a:xfrm>
                <a:off x="4263390" y="5964258"/>
                <a:ext cx="662940"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43371D2-8B46-0B57-8360-7BFB65ABCDC0}"/>
                  </a:ext>
                </a:extLst>
              </p:cNvPr>
              <p:cNvSpPr txBox="1"/>
              <p:nvPr/>
            </p:nvSpPr>
            <p:spPr>
              <a:xfrm>
                <a:off x="7402830" y="5964258"/>
                <a:ext cx="66294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𝑏</m:t>
                          </m:r>
                        </m:e>
                        <m:sub>
                          <m:r>
                            <a:rPr lang="en-US" sz="2800" b="0" i="1" dirty="0" smtClean="0">
                              <a:latin typeface="Cambria Math" panose="02040503050406030204" pitchFamily="18" charset="0"/>
                            </a:rPr>
                            <m:t>𝐶</m:t>
                          </m:r>
                        </m:sub>
                      </m:sSub>
                    </m:oMath>
                  </m:oMathPara>
                </a14:m>
                <a:endParaRPr lang="en-IL" sz="2800" dirty="0"/>
              </a:p>
            </p:txBody>
          </p:sp>
        </mc:Choice>
        <mc:Fallback xmlns="">
          <p:sp>
            <p:nvSpPr>
              <p:cNvPr id="21" name="TextBox 20">
                <a:extLst>
                  <a:ext uri="{FF2B5EF4-FFF2-40B4-BE49-F238E27FC236}">
                    <a16:creationId xmlns:a16="http://schemas.microsoft.com/office/drawing/2014/main" id="{743371D2-8B46-0B57-8360-7BFB65ABCDC0}"/>
                  </a:ext>
                </a:extLst>
              </p:cNvPr>
              <p:cNvSpPr txBox="1">
                <a:spLocks noRot="1" noChangeAspect="1" noMove="1" noResize="1" noEditPoints="1" noAdjustHandles="1" noChangeArrowheads="1" noChangeShapeType="1" noTextEdit="1"/>
              </p:cNvSpPr>
              <p:nvPr/>
            </p:nvSpPr>
            <p:spPr>
              <a:xfrm>
                <a:off x="7402830" y="5964258"/>
                <a:ext cx="662940"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9121006-07C2-C911-6362-6A2ACB0AC54F}"/>
                  </a:ext>
                </a:extLst>
              </p:cNvPr>
              <p:cNvSpPr txBox="1"/>
              <p:nvPr/>
            </p:nvSpPr>
            <p:spPr>
              <a:xfrm>
                <a:off x="7502400" y="1875600"/>
                <a:ext cx="4689600" cy="8989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sz="2800" b="0" i="1" dirty="0" smtClean="0">
                              <a:latin typeface="Cambria Math" panose="02040503050406030204" pitchFamily="18" charset="0"/>
                            </a:rPr>
                          </m:ctrlPr>
                        </m:funcPr>
                        <m:fName>
                          <m:r>
                            <m:rPr>
                              <m:sty m:val="p"/>
                            </m:rPr>
                            <a:rPr lang="en-US" sz="2800" b="0" i="0" dirty="0" smtClean="0">
                              <a:latin typeface="Cambria Math" panose="02040503050406030204" pitchFamily="18" charset="0"/>
                            </a:rPr>
                            <m:t>Pr</m:t>
                          </m:r>
                        </m:fName>
                        <m:e>
                          <m:d>
                            <m:dPr>
                              <m:begChr m:val="["/>
                              <m:endChr m:val="]"/>
                              <m:ctrlPr>
                                <a:rPr lang="en-US" sz="2800" b="0" i="1" dirty="0" smtClean="0">
                                  <a:latin typeface="Cambria Math" panose="02040503050406030204" pitchFamily="18" charset="0"/>
                                </a:rPr>
                              </m:ctrlPr>
                            </m:dPr>
                            <m:e>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𝑏</m:t>
                                  </m:r>
                                </m:e>
                                <m:sub>
                                  <m:r>
                                    <a:rPr lang="en-US" sz="2800" b="0" i="1" dirty="0" smtClean="0">
                                      <a:latin typeface="Cambria Math" panose="02040503050406030204" pitchFamily="18" charset="0"/>
                                    </a:rPr>
                                    <m:t>𝐵</m:t>
                                  </m:r>
                                </m:sub>
                              </m:sSub>
                              <m:r>
                                <a:rPr lang="en-US" sz="2800" b="0" i="1" dirty="0" smtClean="0">
                                  <a:latin typeface="Cambria Math" panose="02040503050406030204" pitchFamily="18" charset="0"/>
                                </a:rPr>
                                <m:t>=</m:t>
                              </m:r>
                              <m:r>
                                <a:rPr lang="en-US" sz="2800" b="0" i="1" dirty="0" smtClean="0">
                                  <a:latin typeface="Cambria Math" panose="02040503050406030204" pitchFamily="18" charset="0"/>
                                </a:rPr>
                                <m:t>𝑏</m:t>
                              </m:r>
                              <m:r>
                                <a:rPr lang="en-US" sz="2800" b="0" i="1" dirty="0" smtClean="0">
                                  <a:latin typeface="Cambria Math" panose="02040503050406030204" pitchFamily="18" charset="0"/>
                                </a:rPr>
                                <m:t>=</m:t>
                              </m:r>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𝑏</m:t>
                                  </m:r>
                                </m:e>
                                <m:sub>
                                  <m:r>
                                    <a:rPr lang="en-US" sz="2800" b="0" i="1" dirty="0" smtClean="0">
                                      <a:latin typeface="Cambria Math" panose="02040503050406030204" pitchFamily="18" charset="0"/>
                                    </a:rPr>
                                    <m:t>𝐶</m:t>
                                  </m:r>
                                </m:sub>
                              </m:sSub>
                            </m:e>
                          </m:d>
                        </m:e>
                      </m:func>
                      <m:r>
                        <a:rPr lang="en-US" sz="2800" b="0" i="1" dirty="0" smtClean="0">
                          <a:latin typeface="Cambria Math" panose="02040503050406030204" pitchFamily="18" charset="0"/>
                        </a:rPr>
                        <m:t>=</m:t>
                      </m:r>
                      <m:f>
                        <m:fPr>
                          <m:ctrlPr>
                            <a:rPr lang="en-US" sz="2800" b="0" i="1" dirty="0" smtClean="0">
                              <a:latin typeface="Cambria Math" panose="02040503050406030204" pitchFamily="18" charset="0"/>
                            </a:rPr>
                          </m:ctrlPr>
                        </m:fPr>
                        <m:num>
                          <m:r>
                            <a:rPr lang="en-US" sz="2800" b="0" i="1" dirty="0" smtClean="0">
                              <a:latin typeface="Cambria Math" panose="02040503050406030204" pitchFamily="18" charset="0"/>
                            </a:rPr>
                            <m:t>1</m:t>
                          </m:r>
                        </m:num>
                        <m:den>
                          <m:r>
                            <a:rPr lang="en-US" sz="2800" b="0" i="1" dirty="0" smtClean="0">
                              <a:latin typeface="Cambria Math" panose="02040503050406030204" pitchFamily="18" charset="0"/>
                            </a:rPr>
                            <m:t>2</m:t>
                          </m:r>
                        </m:den>
                      </m:f>
                      <m:r>
                        <a:rPr lang="en-US" sz="2800" b="0" i="1" dirty="0" smtClean="0">
                          <a:latin typeface="Cambria Math" panose="02040503050406030204" pitchFamily="18" charset="0"/>
                        </a:rPr>
                        <m:t>+</m:t>
                      </m:r>
                      <m:r>
                        <a:rPr lang="en-US" sz="2800" b="0" i="1" dirty="0" smtClean="0">
                          <a:latin typeface="Cambria Math" panose="02040503050406030204" pitchFamily="18" charset="0"/>
                        </a:rPr>
                        <m:t>𝑛𝑒𝑔𝑙</m:t>
                      </m:r>
                    </m:oMath>
                  </m:oMathPara>
                </a14:m>
                <a:endParaRPr lang="en-IL" sz="2800" dirty="0"/>
              </a:p>
            </p:txBody>
          </p:sp>
        </mc:Choice>
        <mc:Fallback xmlns="">
          <p:sp>
            <p:nvSpPr>
              <p:cNvPr id="22" name="TextBox 21">
                <a:extLst>
                  <a:ext uri="{FF2B5EF4-FFF2-40B4-BE49-F238E27FC236}">
                    <a16:creationId xmlns:a16="http://schemas.microsoft.com/office/drawing/2014/main" id="{39121006-07C2-C911-6362-6A2ACB0AC54F}"/>
                  </a:ext>
                </a:extLst>
              </p:cNvPr>
              <p:cNvSpPr txBox="1">
                <a:spLocks noRot="1" noChangeAspect="1" noMove="1" noResize="1" noEditPoints="1" noAdjustHandles="1" noChangeArrowheads="1" noChangeShapeType="1" noTextEdit="1"/>
              </p:cNvSpPr>
              <p:nvPr/>
            </p:nvSpPr>
            <p:spPr>
              <a:xfrm>
                <a:off x="7502400" y="1875600"/>
                <a:ext cx="4689600" cy="898964"/>
              </a:xfrm>
              <a:prstGeom prst="rect">
                <a:avLst/>
              </a:prstGeom>
              <a:blipFill>
                <a:blip r:embed="rId6"/>
                <a:stretch>
                  <a:fillRect/>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129AB2E1-FBF1-A659-61A6-CCA460C667F6}"/>
              </a:ext>
            </a:extLst>
          </p:cNvPr>
          <p:cNvCxnSpPr>
            <a:cxnSpLocks/>
            <a:endCxn id="4" idx="1"/>
          </p:cNvCxnSpPr>
          <p:nvPr/>
        </p:nvCxnSpPr>
        <p:spPr>
          <a:xfrm>
            <a:off x="533400" y="4396740"/>
            <a:ext cx="3230880" cy="0"/>
          </a:xfrm>
          <a:prstGeom prst="straightConnector1">
            <a:avLst/>
          </a:prstGeom>
          <a:ln w="3175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05C2362-A195-7595-21E2-E91AB1C252C2}"/>
                  </a:ext>
                </a:extLst>
              </p:cNvPr>
              <p:cNvSpPr txBox="1"/>
              <p:nvPr/>
            </p:nvSpPr>
            <p:spPr>
              <a:xfrm>
                <a:off x="387588" y="3782771"/>
                <a:ext cx="3185160" cy="54053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2800" i="1" dirty="0" smtClean="0">
                          <a:solidFill>
                            <a:srgbClr val="7030A0"/>
                          </a:solidFill>
                          <a:latin typeface="Cambria Math" panose="02040503050406030204" pitchFamily="18" charset="0"/>
                        </a:rPr>
                        <m:t>(</m:t>
                      </m:r>
                      <m:sSub>
                        <m:sSubPr>
                          <m:ctrlPr>
                            <a:rPr lang="en-US" sz="2800" b="0" i="1" dirty="0" smtClean="0">
                              <a:solidFill>
                                <a:srgbClr val="7030A0"/>
                              </a:solidFill>
                              <a:latin typeface="Cambria Math" panose="02040503050406030204" pitchFamily="18" charset="0"/>
                            </a:rPr>
                          </m:ctrlPr>
                        </m:sSubPr>
                        <m:e>
                          <m:r>
                            <a:rPr lang="en-GB" sz="2800" i="1" dirty="0" err="1">
                              <a:solidFill>
                                <a:srgbClr val="7030A0"/>
                              </a:solidFill>
                              <a:latin typeface="Cambria Math" panose="02040503050406030204" pitchFamily="18" charset="0"/>
                            </a:rPr>
                            <m:t>𝑟</m:t>
                          </m:r>
                        </m:e>
                        <m:sub>
                          <m:r>
                            <a:rPr lang="en-US" sz="2800" b="0" i="1" dirty="0" smtClean="0">
                              <a:solidFill>
                                <a:srgbClr val="7030A0"/>
                              </a:solidFill>
                              <a:latin typeface="Cambria Math" panose="02040503050406030204" pitchFamily="18" charset="0"/>
                            </a:rPr>
                            <m:t>𝐵</m:t>
                          </m:r>
                        </m:sub>
                      </m:sSub>
                      <m:r>
                        <a:rPr lang="en-GB" sz="2800" i="1" dirty="0" err="1">
                          <a:solidFill>
                            <a:srgbClr val="7030A0"/>
                          </a:solidFill>
                          <a:latin typeface="Cambria Math" panose="02040503050406030204" pitchFamily="18" charset="0"/>
                        </a:rPr>
                        <m:t>,⟨</m:t>
                      </m:r>
                      <m:sSub>
                        <m:sSubPr>
                          <m:ctrlPr>
                            <a:rPr lang="en-US" sz="2800" b="0" i="1" dirty="0" smtClean="0">
                              <a:solidFill>
                                <a:srgbClr val="7030A0"/>
                              </a:solidFill>
                              <a:latin typeface="Cambria Math" panose="02040503050406030204" pitchFamily="18" charset="0"/>
                            </a:rPr>
                          </m:ctrlPr>
                        </m:sSubPr>
                        <m:e>
                          <m:r>
                            <a:rPr lang="en-GB" sz="2800" i="1" dirty="0" err="1">
                              <a:solidFill>
                                <a:srgbClr val="7030A0"/>
                              </a:solidFill>
                              <a:latin typeface="Cambria Math" panose="02040503050406030204" pitchFamily="18" charset="0"/>
                            </a:rPr>
                            <m:t>𝑟</m:t>
                          </m:r>
                        </m:e>
                        <m:sub>
                          <m:r>
                            <a:rPr lang="en-US" sz="2800" b="0" i="1" dirty="0" smtClean="0">
                              <a:solidFill>
                                <a:srgbClr val="7030A0"/>
                              </a:solidFill>
                              <a:latin typeface="Cambria Math" panose="02040503050406030204" pitchFamily="18" charset="0"/>
                            </a:rPr>
                            <m:t>𝐵</m:t>
                          </m:r>
                        </m:sub>
                      </m:sSub>
                      <m:r>
                        <a:rPr lang="en-GB" sz="2800" i="1" dirty="0">
                          <a:solidFill>
                            <a:srgbClr val="7030A0"/>
                          </a:solidFill>
                          <a:latin typeface="Cambria Math" panose="02040503050406030204" pitchFamily="18" charset="0"/>
                        </a:rPr>
                        <m:t>, </m:t>
                      </m:r>
                      <m:sSub>
                        <m:sSubPr>
                          <m:ctrlPr>
                            <a:rPr lang="en-US" sz="2800" b="0" i="1" dirty="0" smtClean="0">
                              <a:solidFill>
                                <a:srgbClr val="7030A0"/>
                              </a:solidFill>
                              <a:latin typeface="Cambria Math" panose="02040503050406030204" pitchFamily="18" charset="0"/>
                            </a:rPr>
                          </m:ctrlPr>
                        </m:sSubPr>
                        <m:e>
                          <m:r>
                            <a:rPr lang="en-GB" sz="2800" i="1" dirty="0">
                              <a:solidFill>
                                <a:srgbClr val="7030A0"/>
                              </a:solidFill>
                              <a:latin typeface="Cambria Math" panose="02040503050406030204" pitchFamily="18" charset="0"/>
                            </a:rPr>
                            <m:t>𝑥</m:t>
                          </m:r>
                        </m:e>
                        <m:sub>
                          <m:r>
                            <a:rPr lang="en-US" sz="2800" b="0" i="1" dirty="0" smtClean="0">
                              <a:solidFill>
                                <a:srgbClr val="7030A0"/>
                              </a:solidFill>
                              <a:latin typeface="Cambria Math" panose="02040503050406030204" pitchFamily="18" charset="0"/>
                            </a:rPr>
                            <m:t>𝐵</m:t>
                          </m:r>
                        </m:sub>
                      </m:sSub>
                      <m:r>
                        <a:rPr lang="en-GB" sz="2800" i="1" dirty="0">
                          <a:solidFill>
                            <a:srgbClr val="7030A0"/>
                          </a:solidFill>
                          <a:latin typeface="Cambria Math" panose="02040503050406030204" pitchFamily="18" charset="0"/>
                        </a:rPr>
                        <m:t>⟩ + </m:t>
                      </m:r>
                      <m:sSubSup>
                        <m:sSubSupPr>
                          <m:ctrlPr>
                            <a:rPr lang="en-US" sz="2800" b="0" i="1" dirty="0" smtClean="0">
                              <a:solidFill>
                                <a:srgbClr val="7030A0"/>
                              </a:solidFill>
                              <a:latin typeface="Cambria Math" panose="02040503050406030204" pitchFamily="18" charset="0"/>
                            </a:rPr>
                          </m:ctrlPr>
                        </m:sSubSupPr>
                        <m:e>
                          <m:r>
                            <a:rPr lang="en-GB" sz="2800" i="1" dirty="0">
                              <a:solidFill>
                                <a:srgbClr val="7030A0"/>
                              </a:solidFill>
                              <a:latin typeface="Cambria Math" panose="02040503050406030204" pitchFamily="18" charset="0"/>
                            </a:rPr>
                            <m:t>𝑚</m:t>
                          </m:r>
                        </m:e>
                        <m:sub>
                          <m:r>
                            <a:rPr lang="en-GB" sz="2800" i="1" dirty="0">
                              <a:solidFill>
                                <a:srgbClr val="7030A0"/>
                              </a:solidFill>
                              <a:latin typeface="Cambria Math" panose="02040503050406030204" pitchFamily="18" charset="0"/>
                            </a:rPr>
                            <m:t>𝑏</m:t>
                          </m:r>
                        </m:sub>
                        <m:sup>
                          <m:r>
                            <a:rPr lang="en-US" sz="2800" b="0" i="1" dirty="0" smtClean="0">
                              <a:solidFill>
                                <a:srgbClr val="7030A0"/>
                              </a:solidFill>
                              <a:latin typeface="Cambria Math" panose="02040503050406030204" pitchFamily="18" charset="0"/>
                            </a:rPr>
                            <m:t>𝐵</m:t>
                          </m:r>
                        </m:sup>
                      </m:sSubSup>
                      <m:r>
                        <a:rPr lang="en-GB" sz="2800" i="1" dirty="0">
                          <a:solidFill>
                            <a:srgbClr val="7030A0"/>
                          </a:solidFill>
                          <a:latin typeface="Cambria Math" panose="02040503050406030204" pitchFamily="18" charset="0"/>
                        </a:rPr>
                        <m:t>)</m:t>
                      </m:r>
                    </m:oMath>
                  </m:oMathPara>
                </a14:m>
                <a:endParaRPr lang="en-IL" sz="2800" dirty="0">
                  <a:solidFill>
                    <a:srgbClr val="7030A0"/>
                  </a:solidFill>
                </a:endParaRPr>
              </a:p>
            </p:txBody>
          </p:sp>
        </mc:Choice>
        <mc:Fallback xmlns="">
          <p:sp>
            <p:nvSpPr>
              <p:cNvPr id="17" name="TextBox 16">
                <a:extLst>
                  <a:ext uri="{FF2B5EF4-FFF2-40B4-BE49-F238E27FC236}">
                    <a16:creationId xmlns:a16="http://schemas.microsoft.com/office/drawing/2014/main" id="{505C2362-A195-7595-21E2-E91AB1C252C2}"/>
                  </a:ext>
                </a:extLst>
              </p:cNvPr>
              <p:cNvSpPr txBox="1">
                <a:spLocks noRot="1" noChangeAspect="1" noMove="1" noResize="1" noEditPoints="1" noAdjustHandles="1" noChangeArrowheads="1" noChangeShapeType="1" noTextEdit="1"/>
              </p:cNvSpPr>
              <p:nvPr/>
            </p:nvSpPr>
            <p:spPr>
              <a:xfrm>
                <a:off x="387588" y="3782771"/>
                <a:ext cx="3185160" cy="540533"/>
              </a:xfrm>
              <a:prstGeom prst="rect">
                <a:avLst/>
              </a:prstGeom>
              <a:blipFill>
                <a:blip r:embed="rId7"/>
                <a:stretch>
                  <a:fillRect/>
                </a:stretch>
              </a:blipFill>
            </p:spPr>
            <p:txBody>
              <a:bodyPr/>
              <a:lstStyle/>
              <a:p>
                <a:r>
                  <a:rPr lang="en-US">
                    <a:noFill/>
                  </a:rPr>
                  <a:t> </a:t>
                </a:r>
              </a:p>
            </p:txBody>
          </p:sp>
        </mc:Fallback>
      </mc:AlternateContent>
      <p:cxnSp>
        <p:nvCxnSpPr>
          <p:cNvPr id="19" name="Straight Arrow Connector 18">
            <a:extLst>
              <a:ext uri="{FF2B5EF4-FFF2-40B4-BE49-F238E27FC236}">
                <a16:creationId xmlns:a16="http://schemas.microsoft.com/office/drawing/2014/main" id="{BACAFF2B-5F25-1353-8298-7682C3FD79AF}"/>
              </a:ext>
            </a:extLst>
          </p:cNvPr>
          <p:cNvCxnSpPr>
            <a:cxnSpLocks/>
          </p:cNvCxnSpPr>
          <p:nvPr/>
        </p:nvCxnSpPr>
        <p:spPr>
          <a:xfrm>
            <a:off x="8473440" y="4396740"/>
            <a:ext cx="3230880" cy="0"/>
          </a:xfrm>
          <a:prstGeom prst="straightConnector1">
            <a:avLst/>
          </a:prstGeom>
          <a:ln w="31750">
            <a:headEnd type="triangle"/>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5299DE4-C52E-4DC7-0B47-25D17E222EE9}"/>
                  </a:ext>
                </a:extLst>
              </p:cNvPr>
              <p:cNvSpPr txBox="1"/>
              <p:nvPr/>
            </p:nvSpPr>
            <p:spPr>
              <a:xfrm>
                <a:off x="8573532" y="3782771"/>
                <a:ext cx="3230880" cy="54579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2800" i="1" dirty="0" smtClean="0">
                          <a:solidFill>
                            <a:srgbClr val="7030A0"/>
                          </a:solidFill>
                          <a:latin typeface="Cambria Math" panose="02040503050406030204" pitchFamily="18" charset="0"/>
                        </a:rPr>
                        <m:t>(</m:t>
                      </m:r>
                      <m:sSub>
                        <m:sSubPr>
                          <m:ctrlPr>
                            <a:rPr lang="en-US" sz="2800" b="0" i="1" dirty="0" smtClean="0">
                              <a:solidFill>
                                <a:srgbClr val="7030A0"/>
                              </a:solidFill>
                              <a:latin typeface="Cambria Math" panose="02040503050406030204" pitchFamily="18" charset="0"/>
                            </a:rPr>
                          </m:ctrlPr>
                        </m:sSubPr>
                        <m:e>
                          <m:r>
                            <a:rPr lang="en-GB" sz="2800" i="1" dirty="0" err="1">
                              <a:solidFill>
                                <a:srgbClr val="7030A0"/>
                              </a:solidFill>
                              <a:latin typeface="Cambria Math" panose="02040503050406030204" pitchFamily="18" charset="0"/>
                            </a:rPr>
                            <m:t>𝑟</m:t>
                          </m:r>
                        </m:e>
                        <m:sub>
                          <m:r>
                            <a:rPr lang="en-US" sz="2800" b="0" i="1" dirty="0" smtClean="0">
                              <a:solidFill>
                                <a:srgbClr val="7030A0"/>
                              </a:solidFill>
                              <a:latin typeface="Cambria Math" panose="02040503050406030204" pitchFamily="18" charset="0"/>
                            </a:rPr>
                            <m:t>𝐶</m:t>
                          </m:r>
                        </m:sub>
                      </m:sSub>
                      <m:r>
                        <a:rPr lang="en-GB" sz="2800" i="1" dirty="0" err="1">
                          <a:solidFill>
                            <a:srgbClr val="7030A0"/>
                          </a:solidFill>
                          <a:latin typeface="Cambria Math" panose="02040503050406030204" pitchFamily="18" charset="0"/>
                        </a:rPr>
                        <m:t>,⟨</m:t>
                      </m:r>
                      <m:sSub>
                        <m:sSubPr>
                          <m:ctrlPr>
                            <a:rPr lang="en-US" sz="2800" b="0" i="1" dirty="0" smtClean="0">
                              <a:solidFill>
                                <a:srgbClr val="7030A0"/>
                              </a:solidFill>
                              <a:latin typeface="Cambria Math" panose="02040503050406030204" pitchFamily="18" charset="0"/>
                            </a:rPr>
                          </m:ctrlPr>
                        </m:sSubPr>
                        <m:e>
                          <m:r>
                            <a:rPr lang="en-GB" sz="2800" i="1" dirty="0" err="1">
                              <a:solidFill>
                                <a:srgbClr val="7030A0"/>
                              </a:solidFill>
                              <a:latin typeface="Cambria Math" panose="02040503050406030204" pitchFamily="18" charset="0"/>
                            </a:rPr>
                            <m:t>𝑟</m:t>
                          </m:r>
                        </m:e>
                        <m:sub>
                          <m:r>
                            <a:rPr lang="en-US" sz="2800" b="0" i="1" dirty="0" smtClean="0">
                              <a:solidFill>
                                <a:srgbClr val="7030A0"/>
                              </a:solidFill>
                              <a:latin typeface="Cambria Math" panose="02040503050406030204" pitchFamily="18" charset="0"/>
                            </a:rPr>
                            <m:t>𝐶</m:t>
                          </m:r>
                        </m:sub>
                      </m:sSub>
                      <m:r>
                        <a:rPr lang="en-GB" sz="2800" i="1" dirty="0">
                          <a:solidFill>
                            <a:srgbClr val="7030A0"/>
                          </a:solidFill>
                          <a:latin typeface="Cambria Math" panose="02040503050406030204" pitchFamily="18" charset="0"/>
                        </a:rPr>
                        <m:t>, </m:t>
                      </m:r>
                      <m:sSub>
                        <m:sSubPr>
                          <m:ctrlPr>
                            <a:rPr lang="en-US" sz="2800" b="0" i="1" dirty="0" smtClean="0">
                              <a:solidFill>
                                <a:srgbClr val="7030A0"/>
                              </a:solidFill>
                              <a:latin typeface="Cambria Math" panose="02040503050406030204" pitchFamily="18" charset="0"/>
                            </a:rPr>
                          </m:ctrlPr>
                        </m:sSubPr>
                        <m:e>
                          <m:r>
                            <a:rPr lang="en-GB" sz="2800" i="1" dirty="0">
                              <a:solidFill>
                                <a:srgbClr val="7030A0"/>
                              </a:solidFill>
                              <a:latin typeface="Cambria Math" panose="02040503050406030204" pitchFamily="18" charset="0"/>
                            </a:rPr>
                            <m:t>𝑥</m:t>
                          </m:r>
                        </m:e>
                        <m:sub>
                          <m:r>
                            <a:rPr lang="en-US" sz="2800" b="0" i="1" dirty="0" smtClean="0">
                              <a:solidFill>
                                <a:srgbClr val="7030A0"/>
                              </a:solidFill>
                              <a:latin typeface="Cambria Math" panose="02040503050406030204" pitchFamily="18" charset="0"/>
                            </a:rPr>
                            <m:t>𝐶</m:t>
                          </m:r>
                        </m:sub>
                      </m:sSub>
                      <m:r>
                        <a:rPr lang="en-GB" sz="2800" i="1" dirty="0">
                          <a:solidFill>
                            <a:srgbClr val="7030A0"/>
                          </a:solidFill>
                          <a:latin typeface="Cambria Math" panose="02040503050406030204" pitchFamily="18" charset="0"/>
                        </a:rPr>
                        <m:t>⟩ + </m:t>
                      </m:r>
                      <m:sSubSup>
                        <m:sSubSupPr>
                          <m:ctrlPr>
                            <a:rPr lang="en-US" sz="2800" b="0" i="1" dirty="0" smtClean="0">
                              <a:solidFill>
                                <a:srgbClr val="7030A0"/>
                              </a:solidFill>
                              <a:latin typeface="Cambria Math" panose="02040503050406030204" pitchFamily="18" charset="0"/>
                            </a:rPr>
                          </m:ctrlPr>
                        </m:sSubSupPr>
                        <m:e>
                          <m:r>
                            <a:rPr lang="en-GB" sz="2800" i="1" dirty="0">
                              <a:solidFill>
                                <a:srgbClr val="7030A0"/>
                              </a:solidFill>
                              <a:latin typeface="Cambria Math" panose="02040503050406030204" pitchFamily="18" charset="0"/>
                            </a:rPr>
                            <m:t>𝑚</m:t>
                          </m:r>
                        </m:e>
                        <m:sub>
                          <m:r>
                            <a:rPr lang="en-GB" sz="2800" i="1" dirty="0">
                              <a:solidFill>
                                <a:srgbClr val="7030A0"/>
                              </a:solidFill>
                              <a:latin typeface="Cambria Math" panose="02040503050406030204" pitchFamily="18" charset="0"/>
                            </a:rPr>
                            <m:t>𝑏</m:t>
                          </m:r>
                        </m:sub>
                        <m:sup>
                          <m:r>
                            <a:rPr lang="en-US" sz="2800" b="0" i="1" dirty="0" smtClean="0">
                              <a:solidFill>
                                <a:srgbClr val="7030A0"/>
                              </a:solidFill>
                              <a:latin typeface="Cambria Math" panose="02040503050406030204" pitchFamily="18" charset="0"/>
                            </a:rPr>
                            <m:t>𝐶</m:t>
                          </m:r>
                        </m:sup>
                      </m:sSubSup>
                      <m:r>
                        <a:rPr lang="en-GB" sz="2800" i="1" dirty="0">
                          <a:solidFill>
                            <a:srgbClr val="7030A0"/>
                          </a:solidFill>
                          <a:latin typeface="Cambria Math" panose="02040503050406030204" pitchFamily="18" charset="0"/>
                        </a:rPr>
                        <m:t>)</m:t>
                      </m:r>
                    </m:oMath>
                  </m:oMathPara>
                </a14:m>
                <a:endParaRPr lang="en-IL" sz="2800" dirty="0">
                  <a:solidFill>
                    <a:srgbClr val="7030A0"/>
                  </a:solidFill>
                </a:endParaRPr>
              </a:p>
            </p:txBody>
          </p:sp>
        </mc:Choice>
        <mc:Fallback xmlns="">
          <p:sp>
            <p:nvSpPr>
              <p:cNvPr id="23" name="TextBox 22">
                <a:extLst>
                  <a:ext uri="{FF2B5EF4-FFF2-40B4-BE49-F238E27FC236}">
                    <a16:creationId xmlns:a16="http://schemas.microsoft.com/office/drawing/2014/main" id="{85299DE4-C52E-4DC7-0B47-25D17E222EE9}"/>
                  </a:ext>
                </a:extLst>
              </p:cNvPr>
              <p:cNvSpPr txBox="1">
                <a:spLocks noRot="1" noChangeAspect="1" noMove="1" noResize="1" noEditPoints="1" noAdjustHandles="1" noChangeArrowheads="1" noChangeShapeType="1" noTextEdit="1"/>
              </p:cNvSpPr>
              <p:nvPr/>
            </p:nvSpPr>
            <p:spPr>
              <a:xfrm>
                <a:off x="8573532" y="3782771"/>
                <a:ext cx="3230880" cy="545790"/>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8797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13" grpId="0" animBg="1"/>
      <p:bldP spid="20" grpId="0"/>
      <p:bldP spid="21" grpId="0"/>
      <p:bldP spid="22" grpId="0"/>
      <p:bldP spid="17" grpId="0"/>
      <p:bldP spid="2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25933-2673-5E13-4321-1DA48D970FA4}"/>
              </a:ext>
            </a:extLst>
          </p:cNvPr>
          <p:cNvSpPr>
            <a:spLocks noGrp="1"/>
          </p:cNvSpPr>
          <p:nvPr>
            <p:ph type="title"/>
          </p:nvPr>
        </p:nvSpPr>
        <p:spPr/>
        <p:txBody>
          <a:bodyPr>
            <a:normAutofit fontScale="90000"/>
          </a:bodyPr>
          <a:lstStyle/>
          <a:p>
            <a:pPr algn="ctr"/>
            <a:r>
              <a:rPr lang="en-IL" dirty="0"/>
              <a:t>Simultaneous Inner-product conjecture implies Unclonable encryption</a:t>
            </a:r>
            <a:br>
              <a:rPr lang="en-IL" dirty="0"/>
            </a:br>
            <a:r>
              <a:rPr lang="en-IL" sz="2200" dirty="0"/>
              <a:t>(Folklore)</a:t>
            </a:r>
            <a:endParaRPr lang="en-IL" dirty="0"/>
          </a:p>
        </p:txBody>
      </p:sp>
      <p:sp>
        <p:nvSpPr>
          <p:cNvPr id="3" name="Content Placeholder 2">
            <a:extLst>
              <a:ext uri="{FF2B5EF4-FFF2-40B4-BE49-F238E27FC236}">
                <a16:creationId xmlns:a16="http://schemas.microsoft.com/office/drawing/2014/main" id="{ADC5D590-ACEF-1C69-168D-6306838724BE}"/>
              </a:ext>
            </a:extLst>
          </p:cNvPr>
          <p:cNvSpPr>
            <a:spLocks noGrp="1"/>
          </p:cNvSpPr>
          <p:nvPr>
            <p:ph idx="1"/>
          </p:nvPr>
        </p:nvSpPr>
        <p:spPr/>
        <p:txBody>
          <a:bodyPr/>
          <a:lstStyle/>
          <a:p>
            <a:pPr marL="0" indent="0">
              <a:buNone/>
            </a:pPr>
            <a:r>
              <a:rPr lang="en-IL" dirty="0"/>
              <a:t>Single Decryptor encryption with search security + simultaneous inner product conjecture with identical challenges</a:t>
            </a:r>
          </a:p>
        </p:txBody>
      </p:sp>
      <p:sp>
        <p:nvSpPr>
          <p:cNvPr id="4" name="Down Arrow 3">
            <a:extLst>
              <a:ext uri="{FF2B5EF4-FFF2-40B4-BE49-F238E27FC236}">
                <a16:creationId xmlns:a16="http://schemas.microsoft.com/office/drawing/2014/main" id="{F950A039-35E5-7B9B-36E8-7E34ED3F96E4}"/>
              </a:ext>
            </a:extLst>
          </p:cNvPr>
          <p:cNvSpPr/>
          <p:nvPr/>
        </p:nvSpPr>
        <p:spPr>
          <a:xfrm>
            <a:off x="5669280" y="2926080"/>
            <a:ext cx="624840" cy="117348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6" name="TextBox 5">
            <a:extLst>
              <a:ext uri="{FF2B5EF4-FFF2-40B4-BE49-F238E27FC236}">
                <a16:creationId xmlns:a16="http://schemas.microsoft.com/office/drawing/2014/main" id="{55A40CA9-05C5-FDB4-8C9C-733058576DC2}"/>
              </a:ext>
            </a:extLst>
          </p:cNvPr>
          <p:cNvSpPr txBox="1"/>
          <p:nvPr/>
        </p:nvSpPr>
        <p:spPr>
          <a:xfrm>
            <a:off x="2933700" y="4261099"/>
            <a:ext cx="6096000" cy="584775"/>
          </a:xfrm>
          <a:prstGeom prst="rect">
            <a:avLst/>
          </a:prstGeom>
          <a:noFill/>
        </p:spPr>
        <p:txBody>
          <a:bodyPr wrap="square">
            <a:spAutoFit/>
          </a:bodyPr>
          <a:lstStyle/>
          <a:p>
            <a:pPr algn="ctr"/>
            <a:r>
              <a:rPr lang="en-IL" sz="3200" dirty="0"/>
              <a:t>Unclonable encryption</a:t>
            </a:r>
          </a:p>
        </p:txBody>
      </p:sp>
      <p:sp>
        <p:nvSpPr>
          <p:cNvPr id="8" name="TextBox 7">
            <a:extLst>
              <a:ext uri="{FF2B5EF4-FFF2-40B4-BE49-F238E27FC236}">
                <a16:creationId xmlns:a16="http://schemas.microsoft.com/office/drawing/2014/main" id="{BF1CF709-89E4-E4DF-3D9E-305500F6224A}"/>
              </a:ext>
            </a:extLst>
          </p:cNvPr>
          <p:cNvSpPr txBox="1"/>
          <p:nvPr/>
        </p:nvSpPr>
        <p:spPr>
          <a:xfrm>
            <a:off x="0" y="5699760"/>
            <a:ext cx="12192000" cy="954107"/>
          </a:xfrm>
          <a:prstGeom prst="rect">
            <a:avLst/>
          </a:prstGeom>
          <a:noFill/>
        </p:spPr>
        <p:txBody>
          <a:bodyPr wrap="square" rtlCol="0">
            <a:spAutoFit/>
          </a:bodyPr>
          <a:lstStyle/>
          <a:p>
            <a:pPr algn="ctr"/>
            <a:r>
              <a:rPr lang="en-IL" sz="2800" dirty="0">
                <a:solidFill>
                  <a:srgbClr val="7030A0"/>
                </a:solidFill>
              </a:rPr>
              <a:t>Our work shows that the conjecture is also usefule for building other unclonable primitives.</a:t>
            </a:r>
          </a:p>
        </p:txBody>
      </p:sp>
    </p:spTree>
    <p:extLst>
      <p:ext uri="{BB962C8B-B14F-4D97-AF65-F5344CB8AC3E}">
        <p14:creationId xmlns:p14="http://schemas.microsoft.com/office/powerpoint/2010/main" val="330686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CFCB8-FBB5-84DD-E973-7380141D2AB5}"/>
              </a:ext>
            </a:extLst>
          </p:cNvPr>
          <p:cNvSpPr>
            <a:spLocks noGrp="1"/>
          </p:cNvSpPr>
          <p:nvPr>
            <p:ph type="title"/>
          </p:nvPr>
        </p:nvSpPr>
        <p:spPr/>
        <p:txBody>
          <a:bodyPr/>
          <a:lstStyle/>
          <a:p>
            <a:pPr algn="ctr"/>
            <a:r>
              <a:rPr lang="en-US" dirty="0"/>
              <a:t>Discussion</a:t>
            </a:r>
            <a:br>
              <a:rPr lang="en-US" dirty="0"/>
            </a:br>
            <a:r>
              <a:rPr lang="en-US" sz="3600" dirty="0"/>
              <a:t>N</a:t>
            </a:r>
            <a:r>
              <a:rPr lang="en-IL" sz="3600" dirty="0"/>
              <a:t>ecessary assumptions for UPO</a:t>
            </a:r>
            <a:endParaRPr lang="en-IL" dirty="0"/>
          </a:p>
        </p:txBody>
      </p:sp>
      <p:sp>
        <p:nvSpPr>
          <p:cNvPr id="3" name="Content Placeholder 2">
            <a:extLst>
              <a:ext uri="{FF2B5EF4-FFF2-40B4-BE49-F238E27FC236}">
                <a16:creationId xmlns:a16="http://schemas.microsoft.com/office/drawing/2014/main" id="{4A2430E7-CDDD-46A7-CE59-D65A2A827119}"/>
              </a:ext>
            </a:extLst>
          </p:cNvPr>
          <p:cNvSpPr>
            <a:spLocks noGrp="1"/>
          </p:cNvSpPr>
          <p:nvPr>
            <p:ph idx="1"/>
          </p:nvPr>
        </p:nvSpPr>
        <p:spPr>
          <a:xfrm>
            <a:off x="838200" y="2421572"/>
            <a:ext cx="10515600" cy="1601788"/>
          </a:xfrm>
        </p:spPr>
        <p:txBody>
          <a:bodyPr>
            <a:normAutofit/>
          </a:bodyPr>
          <a:lstStyle/>
          <a:p>
            <a:pPr marL="0" indent="0">
              <a:buNone/>
            </a:pPr>
            <a:r>
              <a:rPr lang="en-IL" dirty="0"/>
              <a:t>If Simultaneous IP is </a:t>
            </a:r>
            <a:r>
              <a:rPr lang="en-IL" b="1" dirty="0"/>
              <a:t>true</a:t>
            </a:r>
            <a:r>
              <a:rPr lang="en-IL" dirty="0"/>
              <a:t>:</a:t>
            </a:r>
          </a:p>
          <a:p>
            <a:r>
              <a:rPr lang="en-IL" dirty="0"/>
              <a:t>Post-quantum iO implies UPO.</a:t>
            </a:r>
          </a:p>
          <a:p>
            <a:r>
              <a:rPr lang="en-IL" dirty="0"/>
              <a:t>Is iO necessary for UPO? </a:t>
            </a:r>
            <a:r>
              <a:rPr lang="en-IL" dirty="0">
                <a:solidFill>
                  <a:srgbClr val="7030A0"/>
                </a:solidFill>
              </a:rPr>
              <a:t>N</a:t>
            </a:r>
            <a:r>
              <a:rPr lang="en-GB" dirty="0">
                <a:solidFill>
                  <a:srgbClr val="7030A0"/>
                </a:solidFill>
              </a:rPr>
              <a:t>o</a:t>
            </a:r>
            <a:r>
              <a:rPr lang="en-IL" dirty="0">
                <a:solidFill>
                  <a:srgbClr val="7030A0"/>
                </a:solidFill>
              </a:rPr>
              <a:t>t clear!</a:t>
            </a:r>
          </a:p>
        </p:txBody>
      </p:sp>
      <p:sp>
        <p:nvSpPr>
          <p:cNvPr id="4" name="TextBox 3">
            <a:extLst>
              <a:ext uri="{FF2B5EF4-FFF2-40B4-BE49-F238E27FC236}">
                <a16:creationId xmlns:a16="http://schemas.microsoft.com/office/drawing/2014/main" id="{EA3D1A08-10FB-F526-B542-BEF91AC5EDAF}"/>
              </a:ext>
            </a:extLst>
          </p:cNvPr>
          <p:cNvSpPr txBox="1"/>
          <p:nvPr/>
        </p:nvSpPr>
        <p:spPr>
          <a:xfrm>
            <a:off x="609600" y="4389120"/>
            <a:ext cx="8702040" cy="2246769"/>
          </a:xfrm>
          <a:prstGeom prst="rect">
            <a:avLst/>
          </a:prstGeom>
          <a:noFill/>
        </p:spPr>
        <p:txBody>
          <a:bodyPr wrap="square" rtlCol="0">
            <a:spAutoFit/>
          </a:bodyPr>
          <a:lstStyle/>
          <a:p>
            <a:r>
              <a:rPr lang="en-IL" sz="2800" dirty="0">
                <a:solidFill>
                  <a:srgbClr val="7030A0"/>
                </a:solidFill>
              </a:rPr>
              <a:t>Possibility: UPO is a weaker assumption than iO.</a:t>
            </a:r>
          </a:p>
          <a:p>
            <a:r>
              <a:rPr lang="en-IL" sz="2800" dirty="0"/>
              <a:t>Consequences:</a:t>
            </a:r>
          </a:p>
          <a:p>
            <a:pPr marL="285750" indent="-285750">
              <a:buFont typeface="Arial" panose="020B0604020202020204" pitchFamily="34" charset="0"/>
              <a:buChar char="•"/>
            </a:pPr>
            <a:r>
              <a:rPr lang="en-IL" sz="2800" dirty="0"/>
              <a:t>Existing copy protection results from weaker assumptions.</a:t>
            </a:r>
          </a:p>
          <a:p>
            <a:pPr marL="285750" indent="-285750">
              <a:buFont typeface="Arial" panose="020B0604020202020204" pitchFamily="34" charset="0"/>
              <a:buChar char="•"/>
            </a:pPr>
            <a:r>
              <a:rPr lang="en-IL" sz="2800" dirty="0"/>
              <a:t>Public quantum money from weaker assumptions.</a:t>
            </a:r>
          </a:p>
        </p:txBody>
      </p:sp>
    </p:spTree>
    <p:extLst>
      <p:ext uri="{BB962C8B-B14F-4D97-AF65-F5344CB8AC3E}">
        <p14:creationId xmlns:p14="http://schemas.microsoft.com/office/powerpoint/2010/main" val="21800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CFCB8-FBB5-84DD-E973-7380141D2AB5}"/>
              </a:ext>
            </a:extLst>
          </p:cNvPr>
          <p:cNvSpPr>
            <a:spLocks noGrp="1"/>
          </p:cNvSpPr>
          <p:nvPr>
            <p:ph type="title"/>
          </p:nvPr>
        </p:nvSpPr>
        <p:spPr/>
        <p:txBody>
          <a:bodyPr/>
          <a:lstStyle/>
          <a:p>
            <a:pPr algn="ctr"/>
            <a:r>
              <a:rPr lang="en-US" dirty="0"/>
              <a:t>Discussion</a:t>
            </a:r>
            <a:br>
              <a:rPr lang="en-US" dirty="0"/>
            </a:br>
            <a:r>
              <a:rPr lang="en-US" sz="3600" dirty="0"/>
              <a:t>N</a:t>
            </a:r>
            <a:r>
              <a:rPr lang="en-IL" sz="3600" dirty="0"/>
              <a:t>ecessary assumptions for UPO</a:t>
            </a:r>
            <a:endParaRPr lang="en-IL" dirty="0"/>
          </a:p>
        </p:txBody>
      </p:sp>
      <p:sp>
        <p:nvSpPr>
          <p:cNvPr id="3" name="Content Placeholder 2">
            <a:extLst>
              <a:ext uri="{FF2B5EF4-FFF2-40B4-BE49-F238E27FC236}">
                <a16:creationId xmlns:a16="http://schemas.microsoft.com/office/drawing/2014/main" id="{4A2430E7-CDDD-46A7-CE59-D65A2A827119}"/>
              </a:ext>
            </a:extLst>
          </p:cNvPr>
          <p:cNvSpPr>
            <a:spLocks noGrp="1"/>
          </p:cNvSpPr>
          <p:nvPr>
            <p:ph idx="1"/>
          </p:nvPr>
        </p:nvSpPr>
        <p:spPr>
          <a:xfrm>
            <a:off x="838200" y="2421572"/>
            <a:ext cx="10515600" cy="1601788"/>
          </a:xfrm>
        </p:spPr>
        <p:txBody>
          <a:bodyPr>
            <a:normAutofit/>
          </a:bodyPr>
          <a:lstStyle/>
          <a:p>
            <a:pPr marL="0" indent="0">
              <a:buNone/>
            </a:pPr>
            <a:r>
              <a:rPr lang="en-IL" dirty="0"/>
              <a:t>If Simultaneous IP is </a:t>
            </a:r>
            <a:r>
              <a:rPr lang="en-IL" b="1" dirty="0"/>
              <a:t>false</a:t>
            </a:r>
            <a:r>
              <a:rPr lang="en-IL" dirty="0"/>
              <a:t>:</a:t>
            </a:r>
          </a:p>
          <a:p>
            <a:pPr marL="0" indent="0">
              <a:buNone/>
            </a:pPr>
            <a:r>
              <a:rPr lang="en-IL" dirty="0"/>
              <a:t>	UPO could still exist!</a:t>
            </a:r>
            <a:endParaRPr lang="en-IL" dirty="0">
              <a:solidFill>
                <a:srgbClr val="7030A0"/>
              </a:solidFill>
            </a:endParaRPr>
          </a:p>
        </p:txBody>
      </p:sp>
    </p:spTree>
    <p:extLst>
      <p:ext uri="{BB962C8B-B14F-4D97-AF65-F5344CB8AC3E}">
        <p14:creationId xmlns:p14="http://schemas.microsoft.com/office/powerpoint/2010/main" val="13951217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71ACA-1A3C-502C-E3D8-04F98A218843}"/>
              </a:ext>
            </a:extLst>
          </p:cNvPr>
          <p:cNvSpPr>
            <a:spLocks noGrp="1"/>
          </p:cNvSpPr>
          <p:nvPr>
            <p:ph type="title"/>
          </p:nvPr>
        </p:nvSpPr>
        <p:spPr/>
        <p:txBody>
          <a:bodyPr/>
          <a:lstStyle/>
          <a:p>
            <a:pPr algn="ctr"/>
            <a:r>
              <a:rPr lang="en-IL" dirty="0"/>
              <a:t>Construction of UPO</a:t>
            </a:r>
          </a:p>
        </p:txBody>
      </p:sp>
      <p:sp>
        <p:nvSpPr>
          <p:cNvPr id="3" name="Content Placeholder 2">
            <a:extLst>
              <a:ext uri="{FF2B5EF4-FFF2-40B4-BE49-F238E27FC236}">
                <a16:creationId xmlns:a16="http://schemas.microsoft.com/office/drawing/2014/main" id="{B4D6D757-417C-C6DC-E6D2-DDD0B41CB6AF}"/>
              </a:ext>
            </a:extLst>
          </p:cNvPr>
          <p:cNvSpPr>
            <a:spLocks noGrp="1"/>
          </p:cNvSpPr>
          <p:nvPr>
            <p:ph idx="1"/>
          </p:nvPr>
        </p:nvSpPr>
        <p:spPr/>
        <p:txBody>
          <a:bodyPr>
            <a:normAutofit/>
          </a:bodyPr>
          <a:lstStyle/>
          <a:p>
            <a:r>
              <a:rPr lang="en-IL" sz="3200" dirty="0"/>
              <a:t>We use a tailored copy-protection of </a:t>
            </a:r>
            <a:r>
              <a:rPr lang="en-GB" sz="3200" dirty="0"/>
              <a:t>a </a:t>
            </a:r>
            <a:r>
              <a:rPr lang="en-IL" sz="3200" dirty="0"/>
              <a:t>PRF scheme </a:t>
            </a:r>
            <a:r>
              <a:rPr lang="en-IL" dirty="0"/>
              <a:t>(using techniques from Coladangelo-Liu-Liu-Zhandry’22).</a:t>
            </a:r>
          </a:p>
          <a:p>
            <a:pPr marL="0" indent="0">
              <a:buNone/>
            </a:pPr>
            <a:endParaRPr lang="en-IL" sz="3200" dirty="0"/>
          </a:p>
          <a:p>
            <a:r>
              <a:rPr lang="en-IL" sz="3600" dirty="0"/>
              <a:t>To obfuscate a circuit C,</a:t>
            </a:r>
          </a:p>
          <a:p>
            <a:pPr lvl="1"/>
            <a:r>
              <a:rPr lang="en-IL" sz="2800" dirty="0"/>
              <a:t>Copy protect a PRF key k,</a:t>
            </a:r>
          </a:p>
          <a:p>
            <a:pPr lvl="1"/>
            <a:r>
              <a:rPr lang="en-IL" sz="2800" dirty="0"/>
              <a:t>Obfuscate using iO, the following circuit: on input </a:t>
            </a:r>
            <a:r>
              <a:rPr lang="en-GB" sz="2800" dirty="0"/>
              <a:t>(x, y), output C(x) if and only if y = PRF(k, x).</a:t>
            </a:r>
          </a:p>
        </p:txBody>
      </p:sp>
    </p:spTree>
    <p:extLst>
      <p:ext uri="{BB962C8B-B14F-4D97-AF65-F5344CB8AC3E}">
        <p14:creationId xmlns:p14="http://schemas.microsoft.com/office/powerpoint/2010/main" val="5516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1B8D5-E2BB-5175-2573-3AD3DADC38BA}"/>
              </a:ext>
            </a:extLst>
          </p:cNvPr>
          <p:cNvSpPr>
            <a:spLocks noGrp="1"/>
          </p:cNvSpPr>
          <p:nvPr>
            <p:ph type="title"/>
          </p:nvPr>
        </p:nvSpPr>
        <p:spPr/>
        <p:txBody>
          <a:bodyPr/>
          <a:lstStyle/>
          <a:p>
            <a:pPr algn="ctr"/>
            <a:r>
              <a:rPr lang="en-IL" dirty="0"/>
              <a:t>Conclusion</a:t>
            </a:r>
          </a:p>
        </p:txBody>
      </p:sp>
      <p:sp>
        <p:nvSpPr>
          <p:cNvPr id="3" name="Content Placeholder 2">
            <a:extLst>
              <a:ext uri="{FF2B5EF4-FFF2-40B4-BE49-F238E27FC236}">
                <a16:creationId xmlns:a16="http://schemas.microsoft.com/office/drawing/2014/main" id="{8C8431B3-D486-3347-0423-BA7FEAB90308}"/>
              </a:ext>
            </a:extLst>
          </p:cNvPr>
          <p:cNvSpPr>
            <a:spLocks noGrp="1"/>
          </p:cNvSpPr>
          <p:nvPr>
            <p:ph idx="1"/>
          </p:nvPr>
        </p:nvSpPr>
        <p:spPr/>
        <p:txBody>
          <a:bodyPr>
            <a:normAutofit lnSpcReduction="10000"/>
          </a:bodyPr>
          <a:lstStyle/>
          <a:p>
            <a:pPr marL="0" indent="0">
              <a:buNone/>
            </a:pPr>
            <a:r>
              <a:rPr lang="en-IL" dirty="0"/>
              <a:t>A ne</a:t>
            </a:r>
            <a:r>
              <a:rPr lang="en-GB" dirty="0"/>
              <a:t>w approach to unclonable cryptography via UPO:</a:t>
            </a:r>
          </a:p>
          <a:p>
            <a:pPr marL="0" indent="0">
              <a:buNone/>
            </a:pPr>
            <a:endParaRPr lang="en-IL" dirty="0"/>
          </a:p>
          <a:p>
            <a:r>
              <a:rPr lang="en-IL" dirty="0"/>
              <a:t>Copy-protection for puncturable fun</a:t>
            </a:r>
            <a:r>
              <a:rPr lang="en-GB" dirty="0"/>
              <a:t>c</a:t>
            </a:r>
            <a:r>
              <a:rPr lang="en-IL" dirty="0"/>
              <a:t>tionalities.</a:t>
            </a:r>
          </a:p>
          <a:p>
            <a:endParaRPr lang="en-IL" dirty="0"/>
          </a:p>
          <a:p>
            <a:r>
              <a:rPr lang="en-IL" dirty="0"/>
              <a:t>Copy-protection for a large class of evasive functionalities.</a:t>
            </a:r>
          </a:p>
          <a:p>
            <a:endParaRPr lang="en-IL" dirty="0"/>
          </a:p>
          <a:p>
            <a:r>
              <a:rPr lang="en-IL" dirty="0"/>
              <a:t>Unclonable enryption.</a:t>
            </a:r>
          </a:p>
          <a:p>
            <a:endParaRPr lang="en-IL" dirty="0"/>
          </a:p>
          <a:p>
            <a:r>
              <a:rPr lang="en-IL" dirty="0"/>
              <a:t>Public-key quantum money.</a:t>
            </a:r>
          </a:p>
          <a:p>
            <a:endParaRPr lang="en-IL" dirty="0"/>
          </a:p>
        </p:txBody>
      </p:sp>
    </p:spTree>
    <p:extLst>
      <p:ext uri="{BB962C8B-B14F-4D97-AF65-F5344CB8AC3E}">
        <p14:creationId xmlns:p14="http://schemas.microsoft.com/office/powerpoint/2010/main" val="280118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44273-9939-69D1-ED9C-30C32A205112}"/>
              </a:ext>
            </a:extLst>
          </p:cNvPr>
          <p:cNvSpPr>
            <a:spLocks noGrp="1"/>
          </p:cNvSpPr>
          <p:nvPr>
            <p:ph type="title"/>
          </p:nvPr>
        </p:nvSpPr>
        <p:spPr>
          <a:xfrm>
            <a:off x="838200" y="124489"/>
            <a:ext cx="10515600" cy="1325563"/>
          </a:xfrm>
        </p:spPr>
        <p:txBody>
          <a:bodyPr/>
          <a:lstStyle/>
          <a:p>
            <a:pPr algn="ctr"/>
            <a:r>
              <a:rPr lang="en-IL" dirty="0"/>
              <a:t>What is Cryptography?</a:t>
            </a:r>
          </a:p>
        </p:txBody>
      </p:sp>
      <p:sp>
        <p:nvSpPr>
          <p:cNvPr id="3" name="Content Placeholder 2">
            <a:extLst>
              <a:ext uri="{FF2B5EF4-FFF2-40B4-BE49-F238E27FC236}">
                <a16:creationId xmlns:a16="http://schemas.microsoft.com/office/drawing/2014/main" id="{47ACF2BE-6939-BB7D-3EB7-1FD43A8CB326}"/>
              </a:ext>
            </a:extLst>
          </p:cNvPr>
          <p:cNvSpPr>
            <a:spLocks noGrp="1"/>
          </p:cNvSpPr>
          <p:nvPr>
            <p:ph idx="1"/>
          </p:nvPr>
        </p:nvSpPr>
        <p:spPr>
          <a:xfrm>
            <a:off x="559218" y="2039273"/>
            <a:ext cx="10515600" cy="4351338"/>
          </a:xfrm>
        </p:spPr>
        <p:txBody>
          <a:bodyPr>
            <a:normAutofit/>
          </a:bodyPr>
          <a:lstStyle/>
          <a:p>
            <a:pPr marL="0" indent="0" algn="ctr">
              <a:buNone/>
            </a:pPr>
            <a:r>
              <a:rPr lang="en-US" sz="3600" dirty="0">
                <a:ea typeface="+mn-lt"/>
                <a:cs typeface="+mn-lt"/>
              </a:rPr>
              <a:t>Achieving computational tasks </a:t>
            </a:r>
          </a:p>
          <a:p>
            <a:pPr marL="0" indent="0" algn="ctr">
              <a:buNone/>
            </a:pPr>
            <a:r>
              <a:rPr lang="en-US" sz="3600" dirty="0">
                <a:solidFill>
                  <a:srgbClr val="FF0000"/>
                </a:solidFill>
                <a:ea typeface="+mn-lt"/>
                <a:cs typeface="+mn-lt"/>
              </a:rPr>
              <a:t>in the presence of adversaries.</a:t>
            </a:r>
            <a:endParaRPr lang="en-IL" sz="3600" dirty="0">
              <a:solidFill>
                <a:srgbClr val="FF0000"/>
              </a:solidFill>
            </a:endParaRPr>
          </a:p>
        </p:txBody>
      </p:sp>
      <p:pic>
        <p:nvPicPr>
          <p:cNvPr id="4" name="Graphic 3" descr="Connections">
            <a:extLst>
              <a:ext uri="{FF2B5EF4-FFF2-40B4-BE49-F238E27FC236}">
                <a16:creationId xmlns:a16="http://schemas.microsoft.com/office/drawing/2014/main" id="{B4731DCD-5788-0BBF-EC27-3B4098C12A4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67111" y="3271014"/>
            <a:ext cx="3790952" cy="3848102"/>
          </a:xfrm>
          <a:prstGeom prst="rect">
            <a:avLst/>
          </a:prstGeom>
        </p:spPr>
      </p:pic>
      <p:pic>
        <p:nvPicPr>
          <p:cNvPr id="8" name="Picture 7" descr="Red horns on a black background&#10;&#10;Description automatically generated">
            <a:extLst>
              <a:ext uri="{FF2B5EF4-FFF2-40B4-BE49-F238E27FC236}">
                <a16:creationId xmlns:a16="http://schemas.microsoft.com/office/drawing/2014/main" id="{A53BD4B6-7962-AF80-9ACC-5E8E5928D8CE}"/>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831181" y="3285302"/>
            <a:ext cx="912395" cy="609844"/>
          </a:xfrm>
          <a:prstGeom prst="rect">
            <a:avLst/>
          </a:prstGeom>
        </p:spPr>
      </p:pic>
    </p:spTree>
    <p:extLst>
      <p:ext uri="{BB962C8B-B14F-4D97-AF65-F5344CB8AC3E}">
        <p14:creationId xmlns:p14="http://schemas.microsoft.com/office/powerpoint/2010/main" val="84041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6A4192E-65BC-47D1-9078-237AE96532F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835962" y="939541"/>
            <a:ext cx="1790819" cy="1188721"/>
          </a:xfrm>
          <a:prstGeom prst="rect">
            <a:avLst/>
          </a:prstGeom>
        </p:spPr>
      </p:pic>
      <p:pic>
        <p:nvPicPr>
          <p:cNvPr id="18" name="Picture 17">
            <a:extLst>
              <a:ext uri="{FF2B5EF4-FFF2-40B4-BE49-F238E27FC236}">
                <a16:creationId xmlns:a16="http://schemas.microsoft.com/office/drawing/2014/main" id="{800BC725-1763-4A88-A016-2F3CC6206B2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003812" y="658111"/>
            <a:ext cx="1790819" cy="1577405"/>
          </a:xfrm>
          <a:prstGeom prst="rect">
            <a:avLst/>
          </a:prstGeom>
        </p:spPr>
      </p:pic>
      <p:sp>
        <p:nvSpPr>
          <p:cNvPr id="20" name="Arrow: Right 19">
            <a:extLst>
              <a:ext uri="{FF2B5EF4-FFF2-40B4-BE49-F238E27FC236}">
                <a16:creationId xmlns:a16="http://schemas.microsoft.com/office/drawing/2014/main" id="{BBA00F34-2161-444E-946F-0631F6B6845E}"/>
              </a:ext>
            </a:extLst>
          </p:cNvPr>
          <p:cNvSpPr/>
          <p:nvPr/>
        </p:nvSpPr>
        <p:spPr>
          <a:xfrm>
            <a:off x="4046666" y="1422031"/>
            <a:ext cx="3579603" cy="349479"/>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2" name="Picture 21">
            <a:extLst>
              <a:ext uri="{FF2B5EF4-FFF2-40B4-BE49-F238E27FC236}">
                <a16:creationId xmlns:a16="http://schemas.microsoft.com/office/drawing/2014/main" id="{0ABD419F-BAFF-45BD-8F9F-203FED3928C5}"/>
              </a:ext>
            </a:extLst>
          </p:cNvPr>
          <p:cNvPicPr>
            <a:picLocks noChangeAspect="1"/>
          </p:cNvPicPr>
          <p:nvPr/>
        </p:nvPicPr>
        <p:blipFill>
          <a:blip r:embed="rId7"/>
          <a:srcRect/>
          <a:stretch/>
        </p:blipFill>
        <p:spPr>
          <a:xfrm>
            <a:off x="3348106" y="3386719"/>
            <a:ext cx="1679304" cy="1377406"/>
          </a:xfrm>
          <a:prstGeom prst="rect">
            <a:avLst/>
          </a:prstGeom>
        </p:spPr>
      </p:pic>
      <p:sp>
        <p:nvSpPr>
          <p:cNvPr id="26" name="TextBox 25">
            <a:extLst>
              <a:ext uri="{FF2B5EF4-FFF2-40B4-BE49-F238E27FC236}">
                <a16:creationId xmlns:a16="http://schemas.microsoft.com/office/drawing/2014/main" id="{C2D6DAFC-AA0A-41A0-8452-3E3E4B5FB34E}"/>
              </a:ext>
            </a:extLst>
          </p:cNvPr>
          <p:cNvSpPr txBox="1"/>
          <p:nvPr/>
        </p:nvSpPr>
        <p:spPr>
          <a:xfrm>
            <a:off x="18105" y="666105"/>
            <a:ext cx="1967857" cy="2062103"/>
          </a:xfrm>
          <a:prstGeom prst="rect">
            <a:avLst/>
          </a:prstGeom>
          <a:noFill/>
        </p:spPr>
        <p:txBody>
          <a:bodyPr wrap="square" rtlCol="1">
            <a:spAutoFit/>
          </a:bodyPr>
          <a:lstStyle/>
          <a:p>
            <a:r>
              <a:rPr lang="en-IL" sz="2800" dirty="0"/>
              <a:t>Classical lemons </a:t>
            </a:r>
            <a:r>
              <a:rPr lang="en-IL" sz="2400" dirty="0"/>
              <a:t>(factoring, discrete log, etc)</a:t>
            </a:r>
            <a:endParaRPr lang="he-IL" sz="2800" dirty="0"/>
          </a:p>
        </p:txBody>
      </p:sp>
      <p:sp>
        <p:nvSpPr>
          <p:cNvPr id="27" name="TextBox 26">
            <a:extLst>
              <a:ext uri="{FF2B5EF4-FFF2-40B4-BE49-F238E27FC236}">
                <a16:creationId xmlns:a16="http://schemas.microsoft.com/office/drawing/2014/main" id="{DCD6FB37-1DC3-4C5C-8FFB-96E427073A24}"/>
              </a:ext>
            </a:extLst>
          </p:cNvPr>
          <p:cNvSpPr txBox="1"/>
          <p:nvPr/>
        </p:nvSpPr>
        <p:spPr>
          <a:xfrm>
            <a:off x="9900895" y="540936"/>
            <a:ext cx="2355602" cy="2062103"/>
          </a:xfrm>
          <a:prstGeom prst="rect">
            <a:avLst/>
          </a:prstGeom>
          <a:noFill/>
        </p:spPr>
        <p:txBody>
          <a:bodyPr wrap="square" rtlCol="1">
            <a:spAutoFit/>
          </a:bodyPr>
          <a:lstStyle/>
          <a:p>
            <a:r>
              <a:rPr lang="en-IL" sz="2800" dirty="0"/>
              <a:t>Classical Protocols </a:t>
            </a:r>
            <a:r>
              <a:rPr lang="en-IL" sz="2400" dirty="0"/>
              <a:t>(Encryption, Digital Signatures, etc)</a:t>
            </a:r>
            <a:endParaRPr lang="he-IL" sz="2400" dirty="0"/>
          </a:p>
        </p:txBody>
      </p:sp>
      <p:sp>
        <p:nvSpPr>
          <p:cNvPr id="28" name="TextBox 27">
            <a:extLst>
              <a:ext uri="{FF2B5EF4-FFF2-40B4-BE49-F238E27FC236}">
                <a16:creationId xmlns:a16="http://schemas.microsoft.com/office/drawing/2014/main" id="{51A42B4E-1591-4C05-8C4B-2DA6428C00B4}"/>
              </a:ext>
            </a:extLst>
          </p:cNvPr>
          <p:cNvSpPr txBox="1"/>
          <p:nvPr/>
        </p:nvSpPr>
        <p:spPr>
          <a:xfrm>
            <a:off x="1914521" y="4864780"/>
            <a:ext cx="4914899" cy="523220"/>
          </a:xfrm>
          <a:prstGeom prst="rect">
            <a:avLst/>
          </a:prstGeom>
          <a:noFill/>
        </p:spPr>
        <p:txBody>
          <a:bodyPr wrap="square" rtlCol="1">
            <a:spAutoFit/>
          </a:bodyPr>
          <a:lstStyle/>
          <a:p>
            <a:pPr algn="ctr"/>
            <a:r>
              <a:rPr lang="en-IL" sz="2800" dirty="0"/>
              <a:t>001010010010…….</a:t>
            </a:r>
          </a:p>
        </p:txBody>
      </p:sp>
      <p:sp>
        <p:nvSpPr>
          <p:cNvPr id="3" name="TextBox 2">
            <a:extLst>
              <a:ext uri="{FF2B5EF4-FFF2-40B4-BE49-F238E27FC236}">
                <a16:creationId xmlns:a16="http://schemas.microsoft.com/office/drawing/2014/main" id="{9531EB57-C337-7B98-045D-026616704B42}"/>
              </a:ext>
            </a:extLst>
          </p:cNvPr>
          <p:cNvSpPr txBox="1"/>
          <p:nvPr/>
        </p:nvSpPr>
        <p:spPr>
          <a:xfrm>
            <a:off x="7164592" y="3474623"/>
            <a:ext cx="3703273" cy="1261884"/>
          </a:xfrm>
          <a:prstGeom prst="rect">
            <a:avLst/>
          </a:prstGeom>
          <a:noFill/>
        </p:spPr>
        <p:txBody>
          <a:bodyPr wrap="square">
            <a:spAutoFit/>
          </a:bodyPr>
          <a:lstStyle/>
          <a:p>
            <a:pPr algn="ctr"/>
            <a:r>
              <a:rPr lang="en-IL" sz="2800" u="sng" dirty="0"/>
              <a:t>Fundamental tasks</a:t>
            </a:r>
            <a:endParaRPr lang="en-IL" sz="2400" dirty="0"/>
          </a:p>
          <a:p>
            <a:r>
              <a:rPr lang="en-IL" sz="2400" dirty="0"/>
              <a:t>Unforgeable money, Copy-protection, etc.</a:t>
            </a:r>
            <a:endParaRPr lang="he-IL" sz="2400" dirty="0"/>
          </a:p>
        </p:txBody>
      </p:sp>
      <p:sp>
        <p:nvSpPr>
          <p:cNvPr id="4" name="Multiplication Sign 24">
            <a:extLst>
              <a:ext uri="{FF2B5EF4-FFF2-40B4-BE49-F238E27FC236}">
                <a16:creationId xmlns:a16="http://schemas.microsoft.com/office/drawing/2014/main" id="{37A43C39-DF68-3262-4174-BF7C2DB3F532}"/>
              </a:ext>
            </a:extLst>
          </p:cNvPr>
          <p:cNvSpPr/>
          <p:nvPr/>
        </p:nvSpPr>
        <p:spPr>
          <a:xfrm>
            <a:off x="10701149" y="3754995"/>
            <a:ext cx="1203282" cy="981512"/>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FF0000"/>
              </a:solidFill>
            </a:endParaRPr>
          </a:p>
        </p:txBody>
      </p:sp>
      <p:sp>
        <p:nvSpPr>
          <p:cNvPr id="6" name="TextBox 5">
            <a:extLst>
              <a:ext uri="{FF2B5EF4-FFF2-40B4-BE49-F238E27FC236}">
                <a16:creationId xmlns:a16="http://schemas.microsoft.com/office/drawing/2014/main" id="{BA2E9EAF-1D7B-7DE8-F2E0-F86B55D7CB25}"/>
              </a:ext>
            </a:extLst>
          </p:cNvPr>
          <p:cNvSpPr txBox="1"/>
          <p:nvPr/>
        </p:nvSpPr>
        <p:spPr>
          <a:xfrm>
            <a:off x="-1823962" y="3459234"/>
            <a:ext cx="6200774" cy="1384995"/>
          </a:xfrm>
          <a:prstGeom prst="rect">
            <a:avLst/>
          </a:prstGeom>
          <a:noFill/>
        </p:spPr>
        <p:txBody>
          <a:bodyPr wrap="square">
            <a:spAutoFit/>
          </a:bodyPr>
          <a:lstStyle/>
          <a:p>
            <a:pPr algn="ctr"/>
            <a:endParaRPr lang="en-IL" sz="2800" dirty="0"/>
          </a:p>
          <a:p>
            <a:pPr algn="ctr"/>
            <a:r>
              <a:rPr lang="en-IL" sz="2800" dirty="0"/>
              <a:t>Classical model </a:t>
            </a:r>
          </a:p>
          <a:p>
            <a:pPr algn="ctr"/>
            <a:r>
              <a:rPr lang="en-IL" sz="2800" dirty="0"/>
              <a:t>of computing</a:t>
            </a:r>
            <a:endParaRPr lang="he-IL" sz="2800" dirty="0"/>
          </a:p>
        </p:txBody>
      </p:sp>
    </p:spTree>
    <p:extLst>
      <p:ext uri="{BB962C8B-B14F-4D97-AF65-F5344CB8AC3E}">
        <p14:creationId xmlns:p14="http://schemas.microsoft.com/office/powerpoint/2010/main" val="137633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p:bldP spid="28" grpId="0"/>
      <p:bldP spid="3" grpId="0"/>
      <p:bldP spid="4" grpId="0" animBg="1"/>
      <p:bldP spid="6" grpId="0"/>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8F73A-8691-14C0-437C-B4ADC6AFB393}"/>
              </a:ext>
            </a:extLst>
          </p:cNvPr>
          <p:cNvSpPr>
            <a:spLocks noGrp="1"/>
          </p:cNvSpPr>
          <p:nvPr>
            <p:ph type="title"/>
          </p:nvPr>
        </p:nvSpPr>
        <p:spPr>
          <a:xfrm>
            <a:off x="838200" y="193670"/>
            <a:ext cx="10515600" cy="1325563"/>
          </a:xfrm>
        </p:spPr>
        <p:txBody>
          <a:bodyPr/>
          <a:lstStyle/>
          <a:p>
            <a:pPr algn="ctr"/>
            <a:r>
              <a:rPr lang="en-IL" dirty="0"/>
              <a:t>Quantum Money</a:t>
            </a:r>
            <a:br>
              <a:rPr lang="en-IL" dirty="0"/>
            </a:br>
            <a:r>
              <a:rPr lang="en-IL" sz="2000" dirty="0"/>
              <a:t>Wiesner’83</a:t>
            </a:r>
            <a:endParaRPr lang="en-IL" dirty="0"/>
          </a:p>
        </p:txBody>
      </p:sp>
      <p:pic>
        <p:nvPicPr>
          <p:cNvPr id="4" name="Graphic 4" descr="Bank">
            <a:extLst>
              <a:ext uri="{FF2B5EF4-FFF2-40B4-BE49-F238E27FC236}">
                <a16:creationId xmlns:a16="http://schemas.microsoft.com/office/drawing/2014/main" id="{DBBD7297-8FF3-F6C2-E04D-A11E24B2415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30030" y="1804983"/>
            <a:ext cx="3059051" cy="3128963"/>
          </a:xfrm>
          <a:prstGeom prst="rect">
            <a:avLst/>
          </a:prstGeom>
        </p:spPr>
      </p:pic>
      <p:pic>
        <p:nvPicPr>
          <p:cNvPr id="6" name="Graphic 6" descr="User">
            <a:extLst>
              <a:ext uri="{FF2B5EF4-FFF2-40B4-BE49-F238E27FC236}">
                <a16:creationId xmlns:a16="http://schemas.microsoft.com/office/drawing/2014/main" id="{27E6942E-4E42-5C4B-6ACD-F31AABC5E5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40756" y="1931734"/>
            <a:ext cx="665573" cy="803782"/>
          </a:xfrm>
          <a:prstGeom prst="rect">
            <a:avLst/>
          </a:prstGeom>
        </p:spPr>
      </p:pic>
      <p:pic>
        <p:nvPicPr>
          <p:cNvPr id="7" name="Graphic 6" descr="User">
            <a:extLst>
              <a:ext uri="{FF2B5EF4-FFF2-40B4-BE49-F238E27FC236}">
                <a16:creationId xmlns:a16="http://schemas.microsoft.com/office/drawing/2014/main" id="{B1D3A0B8-2D86-23F9-5812-A45D42C548E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34856" y="3003311"/>
            <a:ext cx="665573" cy="803782"/>
          </a:xfrm>
          <a:prstGeom prst="rect">
            <a:avLst/>
          </a:prstGeom>
        </p:spPr>
      </p:pic>
      <p:pic>
        <p:nvPicPr>
          <p:cNvPr id="9" name="Graphic 6" descr="User">
            <a:extLst>
              <a:ext uri="{FF2B5EF4-FFF2-40B4-BE49-F238E27FC236}">
                <a16:creationId xmlns:a16="http://schemas.microsoft.com/office/drawing/2014/main" id="{BDE53AC7-F0C4-E3E1-5182-15F22F7CED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50540" y="3994622"/>
            <a:ext cx="665573" cy="803782"/>
          </a:xfrm>
          <a:prstGeom prst="rect">
            <a:avLst/>
          </a:prstGeom>
        </p:spPr>
      </p:pic>
      <p:sp>
        <p:nvSpPr>
          <p:cNvPr id="10" name="Right Arrow 9">
            <a:extLst>
              <a:ext uri="{FF2B5EF4-FFF2-40B4-BE49-F238E27FC236}">
                <a16:creationId xmlns:a16="http://schemas.microsoft.com/office/drawing/2014/main" id="{9104E611-BEA4-8A5B-537A-485F14FA648C}"/>
              </a:ext>
            </a:extLst>
          </p:cNvPr>
          <p:cNvSpPr/>
          <p:nvPr/>
        </p:nvSpPr>
        <p:spPr>
          <a:xfrm rot="20795558">
            <a:off x="5462150" y="2526807"/>
            <a:ext cx="1557338" cy="25478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1" name="Right Arrow 10">
            <a:extLst>
              <a:ext uri="{FF2B5EF4-FFF2-40B4-BE49-F238E27FC236}">
                <a16:creationId xmlns:a16="http://schemas.microsoft.com/office/drawing/2014/main" id="{F198598B-EFA7-712E-435C-0068F8842521}"/>
              </a:ext>
            </a:extLst>
          </p:cNvPr>
          <p:cNvSpPr/>
          <p:nvPr/>
        </p:nvSpPr>
        <p:spPr>
          <a:xfrm rot="737299">
            <a:off x="5476438" y="4159261"/>
            <a:ext cx="1557338" cy="25478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2" name="Right Arrow 11">
            <a:extLst>
              <a:ext uri="{FF2B5EF4-FFF2-40B4-BE49-F238E27FC236}">
                <a16:creationId xmlns:a16="http://schemas.microsoft.com/office/drawing/2014/main" id="{D5609E91-5551-2D32-DA9C-3A6E34ACE9B5}"/>
              </a:ext>
            </a:extLst>
          </p:cNvPr>
          <p:cNvSpPr/>
          <p:nvPr/>
        </p:nvSpPr>
        <p:spPr>
          <a:xfrm>
            <a:off x="5508265" y="3337632"/>
            <a:ext cx="1632491" cy="29820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73D1861-BFE1-19F3-5CD9-76DC2EB4A4CB}"/>
                  </a:ext>
                </a:extLst>
              </p:cNvPr>
              <p:cNvSpPr txBox="1"/>
              <p:nvPr/>
            </p:nvSpPr>
            <p:spPr>
              <a:xfrm>
                <a:off x="5228427" y="2987934"/>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m:t>
                          </m:r>
                        </m:e>
                        <m:sub>
                          <m:r>
                            <a:rPr lang="en-US" sz="2800" b="0" i="1" smtClean="0">
                              <a:latin typeface="Cambria Math" panose="02040503050406030204" pitchFamily="18" charset="0"/>
                            </a:rPr>
                            <m:t>2</m:t>
                          </m:r>
                        </m:sub>
                      </m:sSub>
                      <m:r>
                        <a:rPr lang="en-US" sz="2800" b="0" i="1" dirty="0" smtClean="0">
                          <a:latin typeface="Cambria Math" panose="02040503050406030204" pitchFamily="18" charset="0"/>
                          <a:ea typeface="+mn-lt"/>
                          <a:cs typeface="+mn-lt"/>
                        </a:rPr>
                        <m:t>⟩</m:t>
                      </m:r>
                    </m:oMath>
                  </m:oMathPara>
                </a14:m>
                <a:endParaRPr lang="en-IL" sz="2800" dirty="0"/>
              </a:p>
            </p:txBody>
          </p:sp>
        </mc:Choice>
        <mc:Fallback xmlns="">
          <p:sp>
            <p:nvSpPr>
              <p:cNvPr id="13" name="TextBox 12">
                <a:extLst>
                  <a:ext uri="{FF2B5EF4-FFF2-40B4-BE49-F238E27FC236}">
                    <a16:creationId xmlns:a16="http://schemas.microsoft.com/office/drawing/2014/main" id="{C73D1861-BFE1-19F3-5CD9-76DC2EB4A4CB}"/>
                  </a:ext>
                </a:extLst>
              </p:cNvPr>
              <p:cNvSpPr txBox="1">
                <a:spLocks noRot="1" noChangeAspect="1" noMove="1" noResize="1" noEditPoints="1" noAdjustHandles="1" noChangeArrowheads="1" noChangeShapeType="1" noTextEdit="1"/>
              </p:cNvSpPr>
              <p:nvPr/>
            </p:nvSpPr>
            <p:spPr>
              <a:xfrm>
                <a:off x="5228427" y="2987934"/>
                <a:ext cx="1771651" cy="43088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607958D-67D2-499B-DBCF-8DD5C78EC404}"/>
                  </a:ext>
                </a:extLst>
              </p:cNvPr>
              <p:cNvSpPr txBox="1"/>
              <p:nvPr/>
            </p:nvSpPr>
            <p:spPr>
              <a:xfrm>
                <a:off x="5237949" y="3683268"/>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m:t>
                          </m:r>
                        </m:e>
                        <m:sub>
                          <m:r>
                            <a:rPr lang="en-US" sz="2800" b="0" i="1" smtClean="0">
                              <a:latin typeface="Cambria Math" panose="02040503050406030204" pitchFamily="18" charset="0"/>
                            </a:rPr>
                            <m:t>3</m:t>
                          </m:r>
                        </m:sub>
                      </m:sSub>
                      <m:r>
                        <a:rPr lang="en-US" sz="2800" b="0" i="1" dirty="0" smtClean="0">
                          <a:latin typeface="Cambria Math" panose="02040503050406030204" pitchFamily="18" charset="0"/>
                          <a:ea typeface="+mn-lt"/>
                          <a:cs typeface="+mn-lt"/>
                        </a:rPr>
                        <m:t>⟩</m:t>
                      </m:r>
                    </m:oMath>
                  </m:oMathPara>
                </a14:m>
                <a:endParaRPr lang="en-IL" sz="2800" dirty="0"/>
              </a:p>
            </p:txBody>
          </p:sp>
        </mc:Choice>
        <mc:Fallback xmlns="">
          <p:sp>
            <p:nvSpPr>
              <p:cNvPr id="14" name="TextBox 13">
                <a:extLst>
                  <a:ext uri="{FF2B5EF4-FFF2-40B4-BE49-F238E27FC236}">
                    <a16:creationId xmlns:a16="http://schemas.microsoft.com/office/drawing/2014/main" id="{9607958D-67D2-499B-DBCF-8DD5C78EC404}"/>
                  </a:ext>
                </a:extLst>
              </p:cNvPr>
              <p:cNvSpPr txBox="1">
                <a:spLocks noRot="1" noChangeAspect="1" noMove="1" noResize="1" noEditPoints="1" noAdjustHandles="1" noChangeArrowheads="1" noChangeShapeType="1" noTextEdit="1"/>
              </p:cNvSpPr>
              <p:nvPr/>
            </p:nvSpPr>
            <p:spPr>
              <a:xfrm>
                <a:off x="5237949" y="3683268"/>
                <a:ext cx="1771651" cy="43088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D71B231-66A6-AEB3-9F3D-7197CA50F490}"/>
                  </a:ext>
                </a:extLst>
              </p:cNvPr>
              <p:cNvSpPr txBox="1"/>
              <p:nvPr/>
            </p:nvSpPr>
            <p:spPr>
              <a:xfrm>
                <a:off x="5214138" y="2166755"/>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m:t>
                          </m:r>
                        </m:e>
                        <m:sub>
                          <m:r>
                            <a:rPr lang="en-US" sz="2800" b="0" i="1" smtClean="0">
                              <a:latin typeface="Cambria Math" panose="02040503050406030204" pitchFamily="18" charset="0"/>
                            </a:rPr>
                            <m:t>1</m:t>
                          </m:r>
                        </m:sub>
                      </m:sSub>
                      <m:r>
                        <a:rPr lang="en-US" sz="2800" b="0" i="1" dirty="0" smtClean="0">
                          <a:latin typeface="Cambria Math" panose="02040503050406030204" pitchFamily="18" charset="0"/>
                          <a:ea typeface="+mn-lt"/>
                          <a:cs typeface="+mn-lt"/>
                        </a:rPr>
                        <m:t>⟩</m:t>
                      </m:r>
                    </m:oMath>
                  </m:oMathPara>
                </a14:m>
                <a:endParaRPr lang="en-IL" sz="2800" dirty="0"/>
              </a:p>
            </p:txBody>
          </p:sp>
        </mc:Choice>
        <mc:Fallback xmlns="">
          <p:sp>
            <p:nvSpPr>
              <p:cNvPr id="15" name="TextBox 14">
                <a:extLst>
                  <a:ext uri="{FF2B5EF4-FFF2-40B4-BE49-F238E27FC236}">
                    <a16:creationId xmlns:a16="http://schemas.microsoft.com/office/drawing/2014/main" id="{CD71B231-66A6-AEB3-9F3D-7197CA50F490}"/>
                  </a:ext>
                </a:extLst>
              </p:cNvPr>
              <p:cNvSpPr txBox="1">
                <a:spLocks noRot="1" noChangeAspect="1" noMove="1" noResize="1" noEditPoints="1" noAdjustHandles="1" noChangeArrowheads="1" noChangeShapeType="1" noTextEdit="1"/>
              </p:cNvSpPr>
              <p:nvPr/>
            </p:nvSpPr>
            <p:spPr>
              <a:xfrm>
                <a:off x="5214138" y="2166755"/>
                <a:ext cx="1771651" cy="43088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0C5FD5A-AA45-3D90-09DF-D3696869BF05}"/>
                  </a:ext>
                </a:extLst>
              </p:cNvPr>
              <p:cNvSpPr txBox="1"/>
              <p:nvPr/>
            </p:nvSpPr>
            <p:spPr>
              <a:xfrm>
                <a:off x="2230030" y="5557837"/>
                <a:ext cx="2570570" cy="584775"/>
              </a:xfrm>
              <a:prstGeom prst="rect">
                <a:avLst/>
              </a:prstGeom>
              <a:noFill/>
            </p:spPr>
            <p:txBody>
              <a:bodyPr wrap="square" rtlCol="0">
                <a:spAutoFit/>
              </a:bodyPr>
              <a:lstStyle/>
              <a:p>
                <a14:m>
                  <m:oMath xmlns:m="http://schemas.openxmlformats.org/officeDocument/2006/math">
                    <m:sSub>
                      <m:sSubPr>
                        <m:ctrlPr>
                          <a:rPr lang="en-US" sz="3200" b="0" i="1" smtClean="0">
                            <a:latin typeface="Cambria Math" panose="02040503050406030204" pitchFamily="18" charset="0"/>
                          </a:rPr>
                        </m:ctrlPr>
                      </m:sSubPr>
                      <m:e>
                        <m:r>
                          <m:rPr>
                            <m:sty m:val="p"/>
                          </m:rPr>
                          <a:rPr lang="en-US" sz="3200" b="0" i="0" smtClean="0">
                            <a:latin typeface="Cambria Math" panose="02040503050406030204" pitchFamily="18" charset="0"/>
                          </a:rPr>
                          <m:t>Verify</m:t>
                        </m:r>
                      </m:e>
                      <m:sub>
                        <m:r>
                          <m:rPr>
                            <m:sty m:val="p"/>
                          </m:rPr>
                          <a:rPr lang="en-US" sz="3200" b="0" i="0" smtClean="0">
                            <a:latin typeface="Cambria Math" panose="02040503050406030204" pitchFamily="18" charset="0"/>
                          </a:rPr>
                          <m:t>inf</m:t>
                        </m:r>
                      </m:sub>
                    </m:sSub>
                    <m:r>
                      <a:rPr lang="en-IL" sz="3200" i="1" smtClean="0">
                        <a:latin typeface="Cambria Math" panose="02040503050406030204" pitchFamily="18" charset="0"/>
                      </a:rPr>
                      <m:t> </m:t>
                    </m:r>
                  </m:oMath>
                </a14:m>
                <a:r>
                  <a:rPr lang="en-IL" sz="3200" dirty="0"/>
                  <a:t>(</a:t>
                </a:r>
                <a14:m>
                  <m:oMath xmlns:m="http://schemas.openxmlformats.org/officeDocument/2006/math">
                    <m:r>
                      <a:rPr lang="en-US" sz="3200" b="0" i="1" smtClean="0">
                        <a:latin typeface="Cambria Math" panose="02040503050406030204" pitchFamily="18" charset="0"/>
                      </a:rPr>
                      <m:t>|$</m:t>
                    </m:r>
                    <m:r>
                      <a:rPr lang="en-US" sz="3200" b="0" i="1" dirty="0" smtClean="0">
                        <a:latin typeface="Cambria Math" panose="02040503050406030204" pitchFamily="18" charset="0"/>
                        <a:ea typeface="+mn-lt"/>
                        <a:cs typeface="+mn-lt"/>
                      </a:rPr>
                      <m:t>⟩</m:t>
                    </m:r>
                  </m:oMath>
                </a14:m>
                <a:r>
                  <a:rPr lang="en-IL" sz="3200" dirty="0"/>
                  <a:t>)</a:t>
                </a:r>
              </a:p>
            </p:txBody>
          </p:sp>
        </mc:Choice>
        <mc:Fallback xmlns="">
          <p:sp>
            <p:nvSpPr>
              <p:cNvPr id="16" name="TextBox 15">
                <a:extLst>
                  <a:ext uri="{FF2B5EF4-FFF2-40B4-BE49-F238E27FC236}">
                    <a16:creationId xmlns:a16="http://schemas.microsoft.com/office/drawing/2014/main" id="{A0C5FD5A-AA45-3D90-09DF-D3696869BF05}"/>
                  </a:ext>
                </a:extLst>
              </p:cNvPr>
              <p:cNvSpPr txBox="1">
                <a:spLocks noRot="1" noChangeAspect="1" noMove="1" noResize="1" noEditPoints="1" noAdjustHandles="1" noChangeArrowheads="1" noChangeShapeType="1" noTextEdit="1"/>
              </p:cNvSpPr>
              <p:nvPr/>
            </p:nvSpPr>
            <p:spPr>
              <a:xfrm>
                <a:off x="2230030" y="5557837"/>
                <a:ext cx="2570570" cy="584775"/>
              </a:xfrm>
              <a:prstGeom prst="rect">
                <a:avLst/>
              </a:prstGeom>
              <a:blipFill>
                <a:blip r:embed="rId9"/>
                <a:stretch>
                  <a:fillRect t="-12500" r="-1422" b="-34375"/>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438A63DC-6C16-F08F-1AF9-238104DE9303}"/>
              </a:ext>
            </a:extLst>
          </p:cNvPr>
          <p:cNvCxnSpPr>
            <a:cxnSpLocks/>
            <a:stCxn id="16" idx="3"/>
          </p:cNvCxnSpPr>
          <p:nvPr/>
        </p:nvCxnSpPr>
        <p:spPr>
          <a:xfrm flipV="1">
            <a:off x="4800600" y="5454234"/>
            <a:ext cx="1069822" cy="395991"/>
          </a:xfrm>
          <a:prstGeom prst="straightConnector1">
            <a:avLst/>
          </a:prstGeom>
          <a:ln w="41275">
            <a:tailEnd type="triangle"/>
          </a:ln>
        </p:spPr>
        <p:style>
          <a:lnRef idx="2">
            <a:schemeClr val="accent1"/>
          </a:lnRef>
          <a:fillRef idx="0">
            <a:schemeClr val="accent1"/>
          </a:fillRef>
          <a:effectRef idx="1">
            <a:schemeClr val="accent1"/>
          </a:effectRef>
          <a:fontRef idx="minor">
            <a:schemeClr val="tx1"/>
          </a:fontRef>
        </p:style>
      </p:cxnSp>
      <p:pic>
        <p:nvPicPr>
          <p:cNvPr id="19" name="Picture 18" descr="Icon&#10;&#10;Description automatically generated">
            <a:extLst>
              <a:ext uri="{FF2B5EF4-FFF2-40B4-BE49-F238E27FC236}">
                <a16:creationId xmlns:a16="http://schemas.microsoft.com/office/drawing/2014/main" id="{D9F79C88-C4B2-A733-1C93-45426689F449}"/>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5759751" y="5047148"/>
            <a:ext cx="870857" cy="649514"/>
          </a:xfrm>
          <a:prstGeom prst="rect">
            <a:avLst/>
          </a:prstGeom>
        </p:spPr>
      </p:pic>
      <p:pic>
        <p:nvPicPr>
          <p:cNvPr id="20" name="Picture 19" descr="Icon&#10;&#10;Description automatically generated">
            <a:extLst>
              <a:ext uri="{FF2B5EF4-FFF2-40B4-BE49-F238E27FC236}">
                <a16:creationId xmlns:a16="http://schemas.microsoft.com/office/drawing/2014/main" id="{D6E18CA8-7820-6446-1C09-7EC638D3826B}"/>
              </a:ext>
            </a:extLst>
          </p:cNvPr>
          <p:cNvPicPr>
            <a:picLocks noChangeAspect="1"/>
          </p:cNvPicPr>
          <p:nvPr/>
        </p:nvPicPr>
        <p:blipFill>
          <a:blip r:embed="rId12" cstate="print">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5916062" y="5817855"/>
            <a:ext cx="649514" cy="649514"/>
          </a:xfrm>
          <a:prstGeom prst="rect">
            <a:avLst/>
          </a:prstGeom>
        </p:spPr>
      </p:pic>
      <p:cxnSp>
        <p:nvCxnSpPr>
          <p:cNvPr id="22" name="Straight Arrow Connector 21">
            <a:extLst>
              <a:ext uri="{FF2B5EF4-FFF2-40B4-BE49-F238E27FC236}">
                <a16:creationId xmlns:a16="http://schemas.microsoft.com/office/drawing/2014/main" id="{0B15F209-A243-2457-7901-A55BEF47ACB9}"/>
              </a:ext>
            </a:extLst>
          </p:cNvPr>
          <p:cNvCxnSpPr>
            <a:cxnSpLocks/>
            <a:stCxn id="16" idx="3"/>
            <a:endCxn id="20" idx="1"/>
          </p:cNvCxnSpPr>
          <p:nvPr/>
        </p:nvCxnSpPr>
        <p:spPr>
          <a:xfrm>
            <a:off x="4800600" y="5850225"/>
            <a:ext cx="1115462" cy="292387"/>
          </a:xfrm>
          <a:prstGeom prst="straightConnector1">
            <a:avLst/>
          </a:prstGeom>
          <a:ln w="41275">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F7B36273-E5E0-4C83-9584-2B2D8ECEE59D}"/>
                  </a:ext>
                </a:extLst>
              </p:cNvPr>
              <p:cNvSpPr/>
              <p:nvPr/>
            </p:nvSpPr>
            <p:spPr>
              <a:xfrm>
                <a:off x="8855375" y="3680619"/>
                <a:ext cx="3059051" cy="201384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800" dirty="0"/>
                  <a:t>Private Verification</a:t>
                </a:r>
              </a:p>
              <a:p>
                <a:pPr algn="ctr"/>
                <a14:m>
                  <m:oMath xmlns:m="http://schemas.openxmlformats.org/officeDocument/2006/math">
                    <m:r>
                      <m:rPr>
                        <m:sty m:val="p"/>
                      </m:rPr>
                      <a:rPr lang="en-US" sz="2400" b="0" i="0" smtClean="0">
                        <a:latin typeface="Cambria Math" panose="02040503050406030204" pitchFamily="18" charset="0"/>
                      </a:rPr>
                      <m:t>inf</m:t>
                    </m:r>
                    <m:r>
                      <a:rPr lang="en-US" sz="2400" b="0" i="0" smtClean="0">
                        <a:latin typeface="Cambria Math" panose="02040503050406030204" pitchFamily="18" charset="0"/>
                      </a:rPr>
                      <m:t>=</m:t>
                    </m:r>
                  </m:oMath>
                </a14:m>
                <a:r>
                  <a:rPr lang="en-IL" sz="2400" dirty="0"/>
                  <a:t>secret key</a:t>
                </a:r>
              </a:p>
              <a:p>
                <a:pPr algn="ctr"/>
                <a:endParaRPr lang="en-IL" sz="2400" dirty="0"/>
              </a:p>
              <a:p>
                <a:pPr algn="ctr"/>
                <a:r>
                  <a:rPr lang="en-IL" sz="2800" dirty="0"/>
                  <a:t>Public verification</a:t>
                </a:r>
              </a:p>
              <a:p>
                <a:pPr algn="ctr"/>
                <a14:m>
                  <m:oMath xmlns:m="http://schemas.openxmlformats.org/officeDocument/2006/math">
                    <m:r>
                      <m:rPr>
                        <m:sty m:val="p"/>
                      </m:rPr>
                      <a:rPr lang="en-US" sz="2400" b="0" i="0" smtClean="0">
                        <a:latin typeface="Cambria Math" panose="02040503050406030204" pitchFamily="18" charset="0"/>
                      </a:rPr>
                      <m:t>inf</m:t>
                    </m:r>
                    <m:r>
                      <a:rPr lang="en-US" sz="2400" b="0" i="0" smtClean="0">
                        <a:latin typeface="Cambria Math" panose="02040503050406030204" pitchFamily="18" charset="0"/>
                      </a:rPr>
                      <m:t>=</m:t>
                    </m:r>
                    <m:r>
                      <m:rPr>
                        <m:sty m:val="p"/>
                      </m:rPr>
                      <a:rPr lang="en-US" sz="2400" b="0" i="0" smtClean="0">
                        <a:latin typeface="Cambria Math" panose="02040503050406030204" pitchFamily="18" charset="0"/>
                      </a:rPr>
                      <m:t>p</m:t>
                    </m:r>
                  </m:oMath>
                </a14:m>
                <a:r>
                  <a:rPr lang="en-IL" sz="2400" dirty="0"/>
                  <a:t>ublic key</a:t>
                </a:r>
              </a:p>
            </p:txBody>
          </p:sp>
        </mc:Choice>
        <mc:Fallback xmlns="">
          <p:sp>
            <p:nvSpPr>
              <p:cNvPr id="26" name="Rectangle 25">
                <a:extLst>
                  <a:ext uri="{FF2B5EF4-FFF2-40B4-BE49-F238E27FC236}">
                    <a16:creationId xmlns:a16="http://schemas.microsoft.com/office/drawing/2014/main" id="{F7B36273-E5E0-4C83-9584-2B2D8ECEE59D}"/>
                  </a:ext>
                </a:extLst>
              </p:cNvPr>
              <p:cNvSpPr>
                <a:spLocks noRot="1" noChangeAspect="1" noMove="1" noResize="1" noEditPoints="1" noAdjustHandles="1" noChangeArrowheads="1" noChangeShapeType="1" noTextEdit="1"/>
              </p:cNvSpPr>
              <p:nvPr/>
            </p:nvSpPr>
            <p:spPr>
              <a:xfrm>
                <a:off x="8855375" y="3680619"/>
                <a:ext cx="3059051" cy="2013847"/>
              </a:xfrm>
              <a:prstGeom prst="rect">
                <a:avLst/>
              </a:prstGeom>
              <a:blipFill>
                <a:blip r:embed="rId14"/>
                <a:stretch>
                  <a:fillRect l="-1389" t="-3303" r="-1190" b="-6907"/>
                </a:stretch>
              </a:blipFill>
            </p:spPr>
            <p:txBody>
              <a:bodyPr/>
              <a:lstStyle/>
              <a:p>
                <a:r>
                  <a:rPr lang="en-US">
                    <a:noFill/>
                  </a:rPr>
                  <a:t> </a:t>
                </a:r>
              </a:p>
            </p:txBody>
          </p:sp>
        </mc:Fallback>
      </mc:AlternateContent>
      <p:sp>
        <p:nvSpPr>
          <p:cNvPr id="35" name="TextBox 34">
            <a:extLst>
              <a:ext uri="{FF2B5EF4-FFF2-40B4-BE49-F238E27FC236}">
                <a16:creationId xmlns:a16="http://schemas.microsoft.com/office/drawing/2014/main" id="{0DC4F176-ACC9-7291-B285-454E12BDDDE2}"/>
              </a:ext>
            </a:extLst>
          </p:cNvPr>
          <p:cNvSpPr txBox="1"/>
          <p:nvPr/>
        </p:nvSpPr>
        <p:spPr>
          <a:xfrm>
            <a:off x="3202155" y="4576857"/>
            <a:ext cx="963725" cy="523220"/>
          </a:xfrm>
          <a:prstGeom prst="rect">
            <a:avLst/>
          </a:prstGeom>
          <a:noFill/>
        </p:spPr>
        <p:txBody>
          <a:bodyPr wrap="none" rtlCol="0">
            <a:spAutoFit/>
          </a:bodyPr>
          <a:lstStyle/>
          <a:p>
            <a:r>
              <a:rPr lang="en-IL" sz="2800" dirty="0"/>
              <a:t>Bank</a:t>
            </a:r>
          </a:p>
        </p:txBody>
      </p:sp>
    </p:spTree>
    <p:extLst>
      <p:ext uri="{BB962C8B-B14F-4D97-AF65-F5344CB8AC3E}">
        <p14:creationId xmlns:p14="http://schemas.microsoft.com/office/powerpoint/2010/main" val="185324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6" grpId="0" uiExpand="1" build="allAtOnce" animBg="1"/>
    </p:bld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 name="Picture 8">
            <a:extLst>
              <a:ext uri="{FF2B5EF4-FFF2-40B4-BE49-F238E27FC236}">
                <a16:creationId xmlns:a16="http://schemas.microsoft.com/office/drawing/2014/main" id="{BB15AD33-6E9E-4159-A6D1-4A8BF544917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820023" y="3040113"/>
            <a:ext cx="1257300" cy="177919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4" name="תיבת טקסט 13">
                <a:extLst>
                  <a:ext uri="{FF2B5EF4-FFF2-40B4-BE49-F238E27FC236}">
                    <a16:creationId xmlns:a16="http://schemas.microsoft.com/office/drawing/2014/main" id="{2BCA5A26-F5E7-4D2F-A9FB-94C02D4C13BB}"/>
                  </a:ext>
                </a:extLst>
              </p:cNvPr>
              <p:cNvSpPr txBox="1"/>
              <p:nvPr/>
            </p:nvSpPr>
            <p:spPr>
              <a:xfrm>
                <a:off x="6440006" y="1918384"/>
                <a:ext cx="1028700" cy="707886"/>
              </a:xfrm>
              <a:prstGeom prst="rect">
                <a:avLst/>
              </a:prstGeom>
              <a:no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b>
                            <m:sSub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e>
                            <m:sub>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e>
                      </m:d>
                    </m:oMath>
                  </m:oMathPara>
                </a14:m>
                <a:endParaRPr kumimoji="0" lang="he-IL" sz="4000" b="0" i="0" u="none" strike="noStrike" kern="1200" cap="none" spc="0" normalizeH="0" baseline="0" noProof="0" dirty="0">
                  <a:ln>
                    <a:noFill/>
                  </a:ln>
                  <a:solidFill>
                    <a:prstClr val="black"/>
                  </a:solidFill>
                  <a:effectLst/>
                  <a:uLnTx/>
                  <a:uFillTx/>
                  <a:latin typeface="Impact" panose="020B0806030902050204"/>
                  <a:ea typeface="+mn-ea"/>
                  <a:cs typeface="Arial" panose="020B0604020202020204" pitchFamily="34" charset="0"/>
                </a:endParaRPr>
              </a:p>
            </p:txBody>
          </p:sp>
        </mc:Choice>
        <mc:Fallback xmlns="">
          <p:sp>
            <p:nvSpPr>
              <p:cNvPr id="14" name="תיבת טקסט 13">
                <a:extLst>
                  <a:ext uri="{FF2B5EF4-FFF2-40B4-BE49-F238E27FC236}">
                    <a16:creationId xmlns:a16="http://schemas.microsoft.com/office/drawing/2014/main" id="{2BCA5A26-F5E7-4D2F-A9FB-94C02D4C13BB}"/>
                  </a:ext>
                </a:extLst>
              </p:cNvPr>
              <p:cNvSpPr txBox="1">
                <a:spLocks noRot="1" noChangeAspect="1" noMove="1" noResize="1" noEditPoints="1" noAdjustHandles="1" noChangeArrowheads="1" noChangeShapeType="1" noTextEdit="1"/>
              </p:cNvSpPr>
              <p:nvPr/>
            </p:nvSpPr>
            <p:spPr>
              <a:xfrm>
                <a:off x="6440006" y="1918384"/>
                <a:ext cx="1028700" cy="70788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תיבת טקסט 14">
                <a:extLst>
                  <a:ext uri="{FF2B5EF4-FFF2-40B4-BE49-F238E27FC236}">
                    <a16:creationId xmlns:a16="http://schemas.microsoft.com/office/drawing/2014/main" id="{E6494CDC-3536-4941-8085-542DCC22451E}"/>
                  </a:ext>
                </a:extLst>
              </p:cNvPr>
              <p:cNvSpPr txBox="1"/>
              <p:nvPr/>
            </p:nvSpPr>
            <p:spPr>
              <a:xfrm>
                <a:off x="6423073" y="2687585"/>
                <a:ext cx="1028700" cy="707886"/>
              </a:xfrm>
              <a:prstGeom prst="rect">
                <a:avLst/>
              </a:prstGeom>
              <a:no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b>
                            <m:sSub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e>
                            <m:sub>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e>
                      </m:d>
                    </m:oMath>
                  </m:oMathPara>
                </a14:m>
                <a:endParaRPr kumimoji="0" lang="he-IL" sz="4000" b="0" i="0" u="none" strike="noStrike" kern="1200" cap="none" spc="0" normalizeH="0" baseline="0" noProof="0" dirty="0">
                  <a:ln>
                    <a:noFill/>
                  </a:ln>
                  <a:solidFill>
                    <a:prstClr val="black"/>
                  </a:solidFill>
                  <a:effectLst/>
                  <a:uLnTx/>
                  <a:uFillTx/>
                  <a:latin typeface="Impact" panose="020B0806030902050204"/>
                  <a:ea typeface="+mn-ea"/>
                  <a:cs typeface="Arial" panose="020B0604020202020204" pitchFamily="34" charset="0"/>
                </a:endParaRPr>
              </a:p>
            </p:txBody>
          </p:sp>
        </mc:Choice>
        <mc:Fallback xmlns="">
          <p:sp>
            <p:nvSpPr>
              <p:cNvPr id="15" name="תיבת טקסט 14">
                <a:extLst>
                  <a:ext uri="{FF2B5EF4-FFF2-40B4-BE49-F238E27FC236}">
                    <a16:creationId xmlns:a16="http://schemas.microsoft.com/office/drawing/2014/main" id="{E6494CDC-3536-4941-8085-542DCC22451E}"/>
                  </a:ext>
                </a:extLst>
              </p:cNvPr>
              <p:cNvSpPr txBox="1">
                <a:spLocks noRot="1" noChangeAspect="1" noMove="1" noResize="1" noEditPoints="1" noAdjustHandles="1" noChangeArrowheads="1" noChangeShapeType="1" noTextEdit="1"/>
              </p:cNvSpPr>
              <p:nvPr/>
            </p:nvSpPr>
            <p:spPr>
              <a:xfrm>
                <a:off x="6423073" y="2687585"/>
                <a:ext cx="1028700" cy="70788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תיבת טקסט 18">
                <a:extLst>
                  <a:ext uri="{FF2B5EF4-FFF2-40B4-BE49-F238E27FC236}">
                    <a16:creationId xmlns:a16="http://schemas.microsoft.com/office/drawing/2014/main" id="{9D64E5B5-4950-402E-98D6-1C0F4AE227CF}"/>
                  </a:ext>
                </a:extLst>
              </p:cNvPr>
              <p:cNvSpPr txBox="1"/>
              <p:nvPr/>
            </p:nvSpPr>
            <p:spPr>
              <a:xfrm>
                <a:off x="6450897" y="4378111"/>
                <a:ext cx="1028700" cy="707886"/>
              </a:xfrm>
              <a:prstGeom prst="rect">
                <a:avLst/>
              </a:prstGeom>
              <a:no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b>
                            <m:sSub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e>
                            <m:sub>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𝑙</m:t>
                              </m:r>
                            </m:sub>
                          </m:sSub>
                        </m:e>
                      </m:d>
                    </m:oMath>
                  </m:oMathPara>
                </a14:m>
                <a:endParaRPr kumimoji="0" lang="he-IL" sz="4000" b="0" i="0" u="none" strike="noStrike" kern="1200" cap="none" spc="0" normalizeH="0" baseline="0" noProof="0" dirty="0">
                  <a:ln>
                    <a:noFill/>
                  </a:ln>
                  <a:solidFill>
                    <a:prstClr val="black"/>
                  </a:solidFill>
                  <a:effectLst/>
                  <a:uLnTx/>
                  <a:uFillTx/>
                  <a:latin typeface="Impact" panose="020B0806030902050204"/>
                  <a:ea typeface="+mn-ea"/>
                  <a:cs typeface="Arial" panose="020B0604020202020204" pitchFamily="34" charset="0"/>
                </a:endParaRPr>
              </a:p>
            </p:txBody>
          </p:sp>
        </mc:Choice>
        <mc:Fallback xmlns="">
          <p:sp>
            <p:nvSpPr>
              <p:cNvPr id="19" name="תיבת טקסט 18">
                <a:extLst>
                  <a:ext uri="{FF2B5EF4-FFF2-40B4-BE49-F238E27FC236}">
                    <a16:creationId xmlns:a16="http://schemas.microsoft.com/office/drawing/2014/main" id="{9D64E5B5-4950-402E-98D6-1C0F4AE227CF}"/>
                  </a:ext>
                </a:extLst>
              </p:cNvPr>
              <p:cNvSpPr txBox="1">
                <a:spLocks noRot="1" noChangeAspect="1" noMove="1" noResize="1" noEditPoints="1" noAdjustHandles="1" noChangeArrowheads="1" noChangeShapeType="1" noTextEdit="1"/>
              </p:cNvSpPr>
              <p:nvPr/>
            </p:nvSpPr>
            <p:spPr>
              <a:xfrm>
                <a:off x="6450897" y="4378111"/>
                <a:ext cx="1028700" cy="70788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תיבת טקסט 10">
                <a:extLst>
                  <a:ext uri="{FF2B5EF4-FFF2-40B4-BE49-F238E27FC236}">
                    <a16:creationId xmlns:a16="http://schemas.microsoft.com/office/drawing/2014/main" id="{E257A251-78AB-440B-BDD2-645865088229}"/>
                  </a:ext>
                </a:extLst>
              </p:cNvPr>
              <p:cNvSpPr txBox="1"/>
              <p:nvPr/>
            </p:nvSpPr>
            <p:spPr>
              <a:xfrm>
                <a:off x="7650912" y="2117380"/>
                <a:ext cx="4362878" cy="584775"/>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m:rPr>
                          <m:sty m:val="p"/>
                        </m:rPr>
                        <a:rPr lang="en-US" sz="3200" b="0" i="0" smtClean="0">
                          <a:latin typeface="Cambria Math" panose="02040503050406030204" pitchFamily="18" charset="0"/>
                        </a:rPr>
                        <m:t>Verify</m:t>
                      </m:r>
                      <m:r>
                        <a:rPr lang="en-US" sz="3200" b="0" i="0" smtClean="0">
                          <a:latin typeface="Cambria Math" panose="02040503050406030204" pitchFamily="18" charset="0"/>
                        </a:rPr>
                        <m:t>(</m:t>
                      </m:r>
                      <m:r>
                        <a:rPr lang="en-US" sz="3200" b="0" i="1" smtClean="0">
                          <a:latin typeface="Cambria Math" panose="02040503050406030204" pitchFamily="18" charset="0"/>
                        </a:rPr>
                        <m:t>⋅</m:t>
                      </m:r>
                      <m:r>
                        <a:rPr lang="en-US" sz="3200" b="0" i="0" smtClean="0">
                          <a:latin typeface="Cambria Math" panose="02040503050406030204" pitchFamily="18" charset="0"/>
                        </a:rPr>
                        <m:t>)</m:t>
                      </m:r>
                    </m:oMath>
                  </m:oMathPara>
                </a14:m>
                <a:endParaRPr lang="en-IL" sz="3200" dirty="0"/>
              </a:p>
            </p:txBody>
          </p:sp>
        </mc:Choice>
        <mc:Fallback xmlns="">
          <p:sp>
            <p:nvSpPr>
              <p:cNvPr id="11" name="תיבת טקסט 10">
                <a:extLst>
                  <a:ext uri="{FF2B5EF4-FFF2-40B4-BE49-F238E27FC236}">
                    <a16:creationId xmlns:a16="http://schemas.microsoft.com/office/drawing/2014/main" id="{E257A251-78AB-440B-BDD2-645865088229}"/>
                  </a:ext>
                </a:extLst>
              </p:cNvPr>
              <p:cNvSpPr txBox="1">
                <a:spLocks noRot="1" noChangeAspect="1" noMove="1" noResize="1" noEditPoints="1" noAdjustHandles="1" noChangeArrowheads="1" noChangeShapeType="1" noTextEdit="1"/>
              </p:cNvSpPr>
              <p:nvPr/>
            </p:nvSpPr>
            <p:spPr>
              <a:xfrm>
                <a:off x="7650912" y="2117380"/>
                <a:ext cx="4362878" cy="584775"/>
              </a:xfrm>
              <a:prstGeom prst="rect">
                <a:avLst/>
              </a:prstGeom>
              <a:blipFill>
                <a:blip r:embed="rId7"/>
                <a:stretch>
                  <a:fillRect/>
                </a:stretch>
              </a:blipFill>
            </p:spPr>
            <p:txBody>
              <a:bodyPr/>
              <a:lstStyle/>
              <a:p>
                <a:r>
                  <a:rPr lang="en-US">
                    <a:noFill/>
                  </a:rPr>
                  <a:t> </a:t>
                </a:r>
              </a:p>
            </p:txBody>
          </p:sp>
        </mc:Fallback>
      </mc:AlternateContent>
      <p:sp>
        <p:nvSpPr>
          <p:cNvPr id="2" name="Right Brace 1">
            <a:extLst>
              <a:ext uri="{FF2B5EF4-FFF2-40B4-BE49-F238E27FC236}">
                <a16:creationId xmlns:a16="http://schemas.microsoft.com/office/drawing/2014/main" id="{4760FAF3-7363-4570-981A-1D101071898A}"/>
              </a:ext>
            </a:extLst>
          </p:cNvPr>
          <p:cNvSpPr/>
          <p:nvPr/>
        </p:nvSpPr>
        <p:spPr>
          <a:xfrm>
            <a:off x="3441668" y="1430123"/>
            <a:ext cx="447237" cy="5123077"/>
          </a:xfrm>
          <a:prstGeom prst="rightBrace">
            <a:avLst>
              <a:gd name="adj1" fmla="val 72676"/>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Impact" panose="020B0806030902050204"/>
              <a:ea typeface="+mn-ea"/>
              <a:cs typeface="+mn-cs"/>
            </a:endParaRPr>
          </a:p>
        </p:txBody>
      </p:sp>
      <p:sp>
        <p:nvSpPr>
          <p:cNvPr id="5" name="Arrow: Left 4">
            <a:extLst>
              <a:ext uri="{FF2B5EF4-FFF2-40B4-BE49-F238E27FC236}">
                <a16:creationId xmlns:a16="http://schemas.microsoft.com/office/drawing/2014/main" id="{047BBF4E-B817-4B58-A903-341BC757F8DA}"/>
              </a:ext>
            </a:extLst>
          </p:cNvPr>
          <p:cNvSpPr/>
          <p:nvPr/>
        </p:nvSpPr>
        <p:spPr>
          <a:xfrm>
            <a:off x="5278573" y="3852670"/>
            <a:ext cx="1161433" cy="404776"/>
          </a:xfrm>
          <a:prstGeom prst="lef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8" name="כותרת 1">
            <a:extLst>
              <a:ext uri="{FF2B5EF4-FFF2-40B4-BE49-F238E27FC236}">
                <a16:creationId xmlns:a16="http://schemas.microsoft.com/office/drawing/2014/main" id="{4EB870C3-7027-41F0-B03F-D5A1F426D486}"/>
              </a:ext>
            </a:extLst>
          </p:cNvPr>
          <p:cNvSpPr>
            <a:spLocks noGrp="1"/>
          </p:cNvSpPr>
          <p:nvPr>
            <p:ph type="title"/>
          </p:nvPr>
        </p:nvSpPr>
        <p:spPr>
          <a:xfrm>
            <a:off x="795247" y="-185206"/>
            <a:ext cx="10396902" cy="1407160"/>
          </a:xfrm>
        </p:spPr>
        <p:txBody>
          <a:bodyPr/>
          <a:lstStyle/>
          <a:p>
            <a:r>
              <a:rPr lang="en-IL" dirty="0"/>
              <a:t>Security of Quantum money</a:t>
            </a:r>
            <a:endParaRPr lang="he-IL" dirty="0"/>
          </a:p>
        </p:txBody>
      </p:sp>
      <p:sp>
        <p:nvSpPr>
          <p:cNvPr id="6" name="Slide Number Placeholder 5">
            <a:extLst>
              <a:ext uri="{FF2B5EF4-FFF2-40B4-BE49-F238E27FC236}">
                <a16:creationId xmlns:a16="http://schemas.microsoft.com/office/drawing/2014/main" id="{25C08D97-D915-E6CE-7DF0-F45234C789EF}"/>
              </a:ext>
            </a:extLst>
          </p:cNvPr>
          <p:cNvSpPr>
            <a:spLocks noGrp="1"/>
          </p:cNvSpPr>
          <p:nvPr>
            <p:ph type="sldNum" sz="quarter" idx="12"/>
          </p:nvPr>
        </p:nvSpPr>
        <p:spPr/>
        <p:txBody>
          <a:bodyPr/>
          <a:lstStyle/>
          <a:p>
            <a:fld id="{6D22F896-40B5-4ADD-8801-0D06FADFA095}" type="slidenum">
              <a:rPr lang="en-US" smtClean="0"/>
              <a:t>69</a:t>
            </a:fld>
            <a:endParaRPr lang="en-US"/>
          </a:p>
        </p:txBody>
      </p:sp>
      <p:pic>
        <p:nvPicPr>
          <p:cNvPr id="26" name="Picture 25" descr="Icon&#10;&#10;Description automatically generated">
            <a:extLst>
              <a:ext uri="{FF2B5EF4-FFF2-40B4-BE49-F238E27FC236}">
                <a16:creationId xmlns:a16="http://schemas.microsoft.com/office/drawing/2014/main" id="{CF4B2418-A423-AC81-79E3-A6553EB2E1F0}"/>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08813" y="3340587"/>
            <a:ext cx="868827" cy="648000"/>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ABCBC36-0666-44F2-54F4-915EC566BEA6}"/>
                  </a:ext>
                </a:extLst>
              </p:cNvPr>
              <p:cNvSpPr txBox="1"/>
              <p:nvPr/>
            </p:nvSpPr>
            <p:spPr>
              <a:xfrm>
                <a:off x="1610362" y="1395361"/>
                <a:ext cx="1421343"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b="0" i="1" smtClean="0">
                              <a:solidFill>
                                <a:prstClr val="black"/>
                              </a:solidFill>
                              <a:latin typeface="Cambria Math" panose="02040503050406030204" pitchFamily="18" charset="0"/>
                            </a:rPr>
                          </m:ctrlPr>
                        </m:sSubPr>
                        <m:e>
                          <m:r>
                            <a:rPr lang="en-US" sz="4000" b="0" i="1" smtClean="0">
                              <a:solidFill>
                                <a:prstClr val="black"/>
                              </a:solidFill>
                              <a:latin typeface="Cambria Math" panose="02040503050406030204" pitchFamily="18" charset="0"/>
                            </a:rPr>
                            <m:t>𝜎</m:t>
                          </m:r>
                        </m:e>
                        <m:sub>
                          <m:r>
                            <a:rPr lang="en-US" sz="4000" b="0" i="1" smtClean="0">
                              <a:solidFill>
                                <a:prstClr val="black"/>
                              </a:solidFill>
                              <a:latin typeface="Cambria Math" panose="02040503050406030204" pitchFamily="18" charset="0"/>
                            </a:rPr>
                            <m:t>1</m:t>
                          </m:r>
                        </m:sub>
                      </m:sSub>
                    </m:oMath>
                  </m:oMathPara>
                </a14:m>
                <a:endParaRPr lang="en-IL" sz="2800" dirty="0"/>
              </a:p>
            </p:txBody>
          </p:sp>
        </mc:Choice>
        <mc:Fallback xmlns="">
          <p:sp>
            <p:nvSpPr>
              <p:cNvPr id="7" name="TextBox 6">
                <a:extLst>
                  <a:ext uri="{FF2B5EF4-FFF2-40B4-BE49-F238E27FC236}">
                    <a16:creationId xmlns:a16="http://schemas.microsoft.com/office/drawing/2014/main" id="{6ABCBC36-0666-44F2-54F4-915EC566BEA6}"/>
                  </a:ext>
                </a:extLst>
              </p:cNvPr>
              <p:cNvSpPr txBox="1">
                <a:spLocks noRot="1" noChangeAspect="1" noMove="1" noResize="1" noEditPoints="1" noAdjustHandles="1" noChangeArrowheads="1" noChangeShapeType="1" noTextEdit="1"/>
              </p:cNvSpPr>
              <p:nvPr/>
            </p:nvSpPr>
            <p:spPr>
              <a:xfrm>
                <a:off x="1610362" y="1395361"/>
                <a:ext cx="1421343" cy="707886"/>
              </a:xfrm>
              <a:prstGeom prst="rect">
                <a:avLst/>
              </a:prstGeom>
              <a:blipFill>
                <a:blip r:embed="rId10"/>
                <a:stretch>
                  <a:fillRect/>
                </a:stretch>
              </a:blipFill>
            </p:spPr>
            <p:txBody>
              <a:bodyPr/>
              <a:lstStyle/>
              <a:p>
                <a:r>
                  <a:rPr lang="en-US">
                    <a:noFill/>
                  </a:rPr>
                  <a:t> </a:t>
                </a:r>
              </a:p>
            </p:txBody>
          </p:sp>
        </mc:Fallback>
      </mc:AlternateContent>
      <p:cxnSp>
        <p:nvCxnSpPr>
          <p:cNvPr id="9" name="Straight Connector 8">
            <a:extLst>
              <a:ext uri="{FF2B5EF4-FFF2-40B4-BE49-F238E27FC236}">
                <a16:creationId xmlns:a16="http://schemas.microsoft.com/office/drawing/2014/main" id="{0366D8C6-0433-21E3-F7EE-9C16934EBCD1}"/>
              </a:ext>
            </a:extLst>
          </p:cNvPr>
          <p:cNvCxnSpPr>
            <a:cxnSpLocks/>
          </p:cNvCxnSpPr>
          <p:nvPr/>
        </p:nvCxnSpPr>
        <p:spPr>
          <a:xfrm>
            <a:off x="6937423" y="3446270"/>
            <a:ext cx="27824" cy="982640"/>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9F34BB7A-E845-5945-CEF7-68D22EE0B7FD}"/>
                  </a:ext>
                </a:extLst>
              </p:cNvPr>
              <p:cNvSpPr txBox="1"/>
              <p:nvPr/>
            </p:nvSpPr>
            <p:spPr>
              <a:xfrm>
                <a:off x="1610362" y="2311416"/>
                <a:ext cx="1421343"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b="0" i="1" smtClean="0">
                              <a:solidFill>
                                <a:prstClr val="black"/>
                              </a:solidFill>
                              <a:latin typeface="Cambria Math" panose="02040503050406030204" pitchFamily="18" charset="0"/>
                            </a:rPr>
                          </m:ctrlPr>
                        </m:sSubPr>
                        <m:e>
                          <m:r>
                            <a:rPr lang="en-US" sz="4000" b="0" i="1" smtClean="0">
                              <a:solidFill>
                                <a:prstClr val="black"/>
                              </a:solidFill>
                              <a:latin typeface="Cambria Math" panose="02040503050406030204" pitchFamily="18" charset="0"/>
                            </a:rPr>
                            <m:t>𝜎</m:t>
                          </m:r>
                        </m:e>
                        <m:sub>
                          <m:r>
                            <a:rPr lang="en-US" sz="4000" b="0" i="1" smtClean="0">
                              <a:solidFill>
                                <a:prstClr val="black"/>
                              </a:solidFill>
                              <a:latin typeface="Cambria Math" panose="02040503050406030204" pitchFamily="18" charset="0"/>
                            </a:rPr>
                            <m:t>2</m:t>
                          </m:r>
                        </m:sub>
                      </m:sSub>
                    </m:oMath>
                  </m:oMathPara>
                </a14:m>
                <a:endParaRPr lang="en-IL" sz="2800" dirty="0"/>
              </a:p>
            </p:txBody>
          </p:sp>
        </mc:Choice>
        <mc:Fallback xmlns="">
          <p:sp>
            <p:nvSpPr>
              <p:cNvPr id="29" name="TextBox 28">
                <a:extLst>
                  <a:ext uri="{FF2B5EF4-FFF2-40B4-BE49-F238E27FC236}">
                    <a16:creationId xmlns:a16="http://schemas.microsoft.com/office/drawing/2014/main" id="{9F34BB7A-E845-5945-CEF7-68D22EE0B7FD}"/>
                  </a:ext>
                </a:extLst>
              </p:cNvPr>
              <p:cNvSpPr txBox="1">
                <a:spLocks noRot="1" noChangeAspect="1" noMove="1" noResize="1" noEditPoints="1" noAdjustHandles="1" noChangeArrowheads="1" noChangeShapeType="1" noTextEdit="1"/>
              </p:cNvSpPr>
              <p:nvPr/>
            </p:nvSpPr>
            <p:spPr>
              <a:xfrm>
                <a:off x="1610362" y="2311416"/>
                <a:ext cx="1421343" cy="707886"/>
              </a:xfrm>
              <a:prstGeom prst="rect">
                <a:avLst/>
              </a:prstGeom>
              <a:blipFill>
                <a:blip r:embed="rId11"/>
                <a:stretch>
                  <a:fillRect/>
                </a:stretch>
              </a:blipFill>
            </p:spPr>
            <p:txBody>
              <a:bodyPr/>
              <a:lstStyle/>
              <a:p>
                <a:r>
                  <a:rPr lang="en-US">
                    <a:noFill/>
                  </a:rPr>
                  <a:t> </a:t>
                </a:r>
              </a:p>
            </p:txBody>
          </p:sp>
        </mc:Fallback>
      </mc:AlternateContent>
      <p:sp>
        <p:nvSpPr>
          <p:cNvPr id="30" name="סימן כפל 14">
            <a:extLst>
              <a:ext uri="{FF2B5EF4-FFF2-40B4-BE49-F238E27FC236}">
                <a16:creationId xmlns:a16="http://schemas.microsoft.com/office/drawing/2014/main" id="{2FD219C3-4943-42DB-0841-A4621C277A3C}"/>
              </a:ext>
            </a:extLst>
          </p:cNvPr>
          <p:cNvSpPr/>
          <p:nvPr/>
        </p:nvSpPr>
        <p:spPr>
          <a:xfrm>
            <a:off x="5461928" y="3597582"/>
            <a:ext cx="914400" cy="914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Impact" panose="020B0806030902050204"/>
              <a:ea typeface="+mn-ea"/>
              <a:cs typeface="Arial" panose="020B0604020202020204" pitchFamily="34" charset="0"/>
            </a:endParaRPr>
          </a:p>
        </p:txBody>
      </p:sp>
      <p:cxnSp>
        <p:nvCxnSpPr>
          <p:cNvPr id="31" name="Straight Connector 30">
            <a:extLst>
              <a:ext uri="{FF2B5EF4-FFF2-40B4-BE49-F238E27FC236}">
                <a16:creationId xmlns:a16="http://schemas.microsoft.com/office/drawing/2014/main" id="{0F22D218-AD41-1A22-FE64-5DEC537D613E}"/>
              </a:ext>
            </a:extLst>
          </p:cNvPr>
          <p:cNvCxnSpPr>
            <a:cxnSpLocks/>
          </p:cNvCxnSpPr>
          <p:nvPr/>
        </p:nvCxnSpPr>
        <p:spPr>
          <a:xfrm>
            <a:off x="2351193" y="3178649"/>
            <a:ext cx="60657" cy="2398412"/>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8BC7C93E-9F2E-68D0-DFBF-DD6254864DF7}"/>
                  </a:ext>
                </a:extLst>
              </p:cNvPr>
              <p:cNvSpPr txBox="1"/>
              <p:nvPr/>
            </p:nvSpPr>
            <p:spPr>
              <a:xfrm>
                <a:off x="1193495" y="5426936"/>
                <a:ext cx="2376052"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b="0" i="1" smtClean="0">
                              <a:solidFill>
                                <a:prstClr val="black"/>
                              </a:solidFill>
                              <a:latin typeface="Cambria Math" panose="02040503050406030204" pitchFamily="18" charset="0"/>
                            </a:rPr>
                          </m:ctrlPr>
                        </m:sSubPr>
                        <m:e>
                          <m:r>
                            <a:rPr lang="en-US" sz="4000" b="0" i="1" smtClean="0">
                              <a:solidFill>
                                <a:prstClr val="black"/>
                              </a:solidFill>
                              <a:latin typeface="Cambria Math" panose="02040503050406030204" pitchFamily="18" charset="0"/>
                            </a:rPr>
                            <m:t>𝜎</m:t>
                          </m:r>
                        </m:e>
                        <m:sub>
                          <m:r>
                            <a:rPr lang="en-US" sz="4000" b="0" i="1" smtClean="0">
                              <a:solidFill>
                                <a:prstClr val="black"/>
                              </a:solidFill>
                              <a:latin typeface="Cambria Math" panose="02040503050406030204" pitchFamily="18" charset="0"/>
                            </a:rPr>
                            <m:t>𝑙</m:t>
                          </m:r>
                          <m:r>
                            <a:rPr lang="en-US" sz="4000" b="0" i="1" smtClean="0">
                              <a:solidFill>
                                <a:prstClr val="black"/>
                              </a:solidFill>
                              <a:latin typeface="Cambria Math" panose="02040503050406030204" pitchFamily="18" charset="0"/>
                            </a:rPr>
                            <m:t>+1</m:t>
                          </m:r>
                        </m:sub>
                      </m:sSub>
                    </m:oMath>
                  </m:oMathPara>
                </a14:m>
                <a:endParaRPr lang="en-IL" sz="2800" dirty="0"/>
              </a:p>
            </p:txBody>
          </p:sp>
        </mc:Choice>
        <mc:Fallback xmlns="">
          <p:sp>
            <p:nvSpPr>
              <p:cNvPr id="32" name="TextBox 31">
                <a:extLst>
                  <a:ext uri="{FF2B5EF4-FFF2-40B4-BE49-F238E27FC236}">
                    <a16:creationId xmlns:a16="http://schemas.microsoft.com/office/drawing/2014/main" id="{8BC7C93E-9F2E-68D0-DFBF-DD6254864DF7}"/>
                  </a:ext>
                </a:extLst>
              </p:cNvPr>
              <p:cNvSpPr txBox="1">
                <a:spLocks noRot="1" noChangeAspect="1" noMove="1" noResize="1" noEditPoints="1" noAdjustHandles="1" noChangeArrowheads="1" noChangeShapeType="1" noTextEdit="1"/>
              </p:cNvSpPr>
              <p:nvPr/>
            </p:nvSpPr>
            <p:spPr>
              <a:xfrm>
                <a:off x="1193495" y="5426936"/>
                <a:ext cx="2376052" cy="707886"/>
              </a:xfrm>
              <a:prstGeom prst="rect">
                <a:avLst/>
              </a:prstGeom>
              <a:blipFill>
                <a:blip r:embed="rId12"/>
                <a:stretch>
                  <a:fillRect/>
                </a:stretch>
              </a:blipFill>
            </p:spPr>
            <p:txBody>
              <a:bodyPr/>
              <a:lstStyle/>
              <a:p>
                <a:r>
                  <a:rPr lang="en-US">
                    <a:noFill/>
                  </a:rPr>
                  <a:t> </a:t>
                </a:r>
              </a:p>
            </p:txBody>
          </p:sp>
        </mc:Fallback>
      </mc:AlternateContent>
      <p:sp>
        <p:nvSpPr>
          <p:cNvPr id="12" name="Oval Callout 11">
            <a:extLst>
              <a:ext uri="{FF2B5EF4-FFF2-40B4-BE49-F238E27FC236}">
                <a16:creationId xmlns:a16="http://schemas.microsoft.com/office/drawing/2014/main" id="{E279927B-27B7-CF88-969D-09A8CF0402B3}"/>
              </a:ext>
            </a:extLst>
          </p:cNvPr>
          <p:cNvSpPr/>
          <p:nvPr/>
        </p:nvSpPr>
        <p:spPr>
          <a:xfrm>
            <a:off x="3888905" y="4840844"/>
            <a:ext cx="2925761" cy="1670819"/>
          </a:xfrm>
          <a:prstGeom prst="wedgeEllipseCallout">
            <a:avLst>
              <a:gd name="adj1" fmla="val 19197"/>
              <a:gd name="adj2" fmla="val -880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L" sz="3200" dirty="0"/>
              <a:t>QPT adversary</a:t>
            </a:r>
          </a:p>
        </p:txBody>
      </p:sp>
      <p:sp>
        <p:nvSpPr>
          <p:cNvPr id="10" name="Right Arrow 9">
            <a:extLst>
              <a:ext uri="{FF2B5EF4-FFF2-40B4-BE49-F238E27FC236}">
                <a16:creationId xmlns:a16="http://schemas.microsoft.com/office/drawing/2014/main" id="{1B7D9E23-634B-C2E8-B818-95D1BC9647B3}"/>
              </a:ext>
            </a:extLst>
          </p:cNvPr>
          <p:cNvSpPr/>
          <p:nvPr/>
        </p:nvSpPr>
        <p:spPr>
          <a:xfrm rot="18826660">
            <a:off x="8614088" y="2883391"/>
            <a:ext cx="1147722" cy="27182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6" name="Right Arrow 15">
            <a:extLst>
              <a:ext uri="{FF2B5EF4-FFF2-40B4-BE49-F238E27FC236}">
                <a16:creationId xmlns:a16="http://schemas.microsoft.com/office/drawing/2014/main" id="{744A20FA-CBC5-098E-CC47-A4FC8D341D76}"/>
              </a:ext>
            </a:extLst>
          </p:cNvPr>
          <p:cNvSpPr/>
          <p:nvPr/>
        </p:nvSpPr>
        <p:spPr>
          <a:xfrm rot="7992964">
            <a:off x="8766488" y="3035791"/>
            <a:ext cx="1147722" cy="27182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5CF9130-2B50-117D-C54D-549EB1946A51}"/>
                  </a:ext>
                </a:extLst>
              </p:cNvPr>
              <p:cNvSpPr txBox="1"/>
              <p:nvPr/>
            </p:nvSpPr>
            <p:spPr>
              <a:xfrm>
                <a:off x="-43349" y="2694409"/>
                <a:ext cx="150733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2800" b="0" i="0" smtClean="0">
                          <a:latin typeface="Cambria Math" panose="02040503050406030204" pitchFamily="18" charset="0"/>
                        </a:rPr>
                        <m:t>Verify</m:t>
                      </m:r>
                      <m:r>
                        <a:rPr lang="en-US" sz="2800" b="0" i="0" smtClean="0">
                          <a:latin typeface="Cambria Math" panose="02040503050406030204" pitchFamily="18" charset="0"/>
                        </a:rPr>
                        <m:t>(</m:t>
                      </m:r>
                      <m:r>
                        <a:rPr lang="en-US" sz="2800" b="0" i="1" smtClean="0">
                          <a:latin typeface="Cambria Math" panose="02040503050406030204" pitchFamily="18" charset="0"/>
                        </a:rPr>
                        <m:t>⋅</m:t>
                      </m:r>
                      <m:r>
                        <a:rPr lang="en-US" sz="2800" b="0" i="0" smtClean="0">
                          <a:latin typeface="Cambria Math" panose="02040503050406030204" pitchFamily="18" charset="0"/>
                        </a:rPr>
                        <m:t>)</m:t>
                      </m:r>
                    </m:oMath>
                  </m:oMathPara>
                </a14:m>
                <a:endParaRPr lang="en-IL" sz="2800" dirty="0"/>
              </a:p>
            </p:txBody>
          </p:sp>
        </mc:Choice>
        <mc:Fallback xmlns="">
          <p:sp>
            <p:nvSpPr>
              <p:cNvPr id="20" name="TextBox 19">
                <a:extLst>
                  <a:ext uri="{FF2B5EF4-FFF2-40B4-BE49-F238E27FC236}">
                    <a16:creationId xmlns:a16="http://schemas.microsoft.com/office/drawing/2014/main" id="{55CF9130-2B50-117D-C54D-549EB1946A51}"/>
                  </a:ext>
                </a:extLst>
              </p:cNvPr>
              <p:cNvSpPr txBox="1">
                <a:spLocks noRot="1" noChangeAspect="1" noMove="1" noResize="1" noEditPoints="1" noAdjustHandles="1" noChangeArrowheads="1" noChangeShapeType="1" noTextEdit="1"/>
              </p:cNvSpPr>
              <p:nvPr/>
            </p:nvSpPr>
            <p:spPr>
              <a:xfrm>
                <a:off x="-43349" y="2694409"/>
                <a:ext cx="1507334" cy="523220"/>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1033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p:bldP spid="7" grpId="0"/>
      <p:bldP spid="29" grpId="0"/>
      <p:bldP spid="30" grpId="0" animBg="1"/>
      <p:bldP spid="32" grpId="0"/>
      <p:bldP spid="12" grpId="0"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A2B0D-60B3-345A-6BA5-8B5A3114BBD9}"/>
              </a:ext>
            </a:extLst>
          </p:cNvPr>
          <p:cNvSpPr>
            <a:spLocks noGrp="1"/>
          </p:cNvSpPr>
          <p:nvPr>
            <p:ph type="title"/>
          </p:nvPr>
        </p:nvSpPr>
        <p:spPr>
          <a:xfrm>
            <a:off x="422567" y="365126"/>
            <a:ext cx="10515600" cy="977900"/>
          </a:xfrm>
        </p:spPr>
        <p:txBody>
          <a:bodyPr>
            <a:normAutofit fontScale="90000"/>
          </a:bodyPr>
          <a:lstStyle/>
          <a:p>
            <a:pPr algn="ctr"/>
            <a:r>
              <a:rPr lang="en-IL" dirty="0"/>
              <a:t>Quantum money</a:t>
            </a:r>
            <a:br>
              <a:rPr lang="en-IL" dirty="0"/>
            </a:br>
            <a:r>
              <a:rPr lang="en-IL" sz="3100" dirty="0"/>
              <a:t>Unforgeable money using quantum states</a:t>
            </a:r>
            <a:endParaRPr lang="en-IL" dirty="0"/>
          </a:p>
        </p:txBody>
      </p:sp>
      <p:pic>
        <p:nvPicPr>
          <p:cNvPr id="6" name="Graphic 4" descr="Bank">
            <a:extLst>
              <a:ext uri="{FF2B5EF4-FFF2-40B4-BE49-F238E27FC236}">
                <a16:creationId xmlns:a16="http://schemas.microsoft.com/office/drawing/2014/main" id="{6FD12896-33D3-8BB3-EFAD-621E719847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30030" y="1804983"/>
            <a:ext cx="3059051" cy="3128963"/>
          </a:xfrm>
          <a:prstGeom prst="rect">
            <a:avLst/>
          </a:prstGeom>
        </p:spPr>
      </p:pic>
      <p:pic>
        <p:nvPicPr>
          <p:cNvPr id="7" name="Graphic 6" descr="User">
            <a:extLst>
              <a:ext uri="{FF2B5EF4-FFF2-40B4-BE49-F238E27FC236}">
                <a16:creationId xmlns:a16="http://schemas.microsoft.com/office/drawing/2014/main" id="{B0F11785-157A-F8FB-FAA0-87D8CAA9406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40756" y="1931734"/>
            <a:ext cx="665573" cy="803782"/>
          </a:xfrm>
          <a:prstGeom prst="rect">
            <a:avLst/>
          </a:prstGeom>
        </p:spPr>
      </p:pic>
      <p:pic>
        <p:nvPicPr>
          <p:cNvPr id="8" name="Graphic 7" descr="User">
            <a:extLst>
              <a:ext uri="{FF2B5EF4-FFF2-40B4-BE49-F238E27FC236}">
                <a16:creationId xmlns:a16="http://schemas.microsoft.com/office/drawing/2014/main" id="{B5191BCF-8C4A-8362-1A43-F000457028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34856" y="3003311"/>
            <a:ext cx="665573" cy="803782"/>
          </a:xfrm>
          <a:prstGeom prst="rect">
            <a:avLst/>
          </a:prstGeom>
        </p:spPr>
      </p:pic>
      <p:pic>
        <p:nvPicPr>
          <p:cNvPr id="9" name="Graphic 6" descr="User">
            <a:extLst>
              <a:ext uri="{FF2B5EF4-FFF2-40B4-BE49-F238E27FC236}">
                <a16:creationId xmlns:a16="http://schemas.microsoft.com/office/drawing/2014/main" id="{95855B65-67FE-30D7-381B-86E58158611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50540" y="3994622"/>
            <a:ext cx="665573" cy="803782"/>
          </a:xfrm>
          <a:prstGeom prst="rect">
            <a:avLst/>
          </a:prstGeom>
        </p:spPr>
      </p:pic>
      <p:sp>
        <p:nvSpPr>
          <p:cNvPr id="10" name="Right Arrow 9">
            <a:extLst>
              <a:ext uri="{FF2B5EF4-FFF2-40B4-BE49-F238E27FC236}">
                <a16:creationId xmlns:a16="http://schemas.microsoft.com/office/drawing/2014/main" id="{C5CBE5CA-9A3C-A69E-8FD1-578521155E75}"/>
              </a:ext>
            </a:extLst>
          </p:cNvPr>
          <p:cNvSpPr/>
          <p:nvPr/>
        </p:nvSpPr>
        <p:spPr>
          <a:xfrm rot="20795558">
            <a:off x="5462150" y="2526807"/>
            <a:ext cx="1557338" cy="25478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1" name="Right Arrow 10">
            <a:extLst>
              <a:ext uri="{FF2B5EF4-FFF2-40B4-BE49-F238E27FC236}">
                <a16:creationId xmlns:a16="http://schemas.microsoft.com/office/drawing/2014/main" id="{4A8A83B6-4079-460A-A98F-952BC7D9635B}"/>
              </a:ext>
            </a:extLst>
          </p:cNvPr>
          <p:cNvSpPr/>
          <p:nvPr/>
        </p:nvSpPr>
        <p:spPr>
          <a:xfrm rot="737299">
            <a:off x="5476438" y="4159261"/>
            <a:ext cx="1557338" cy="25478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2" name="Right Arrow 11">
            <a:extLst>
              <a:ext uri="{FF2B5EF4-FFF2-40B4-BE49-F238E27FC236}">
                <a16:creationId xmlns:a16="http://schemas.microsoft.com/office/drawing/2014/main" id="{A52BA840-11EE-30E1-A825-F0802D13D0D9}"/>
              </a:ext>
            </a:extLst>
          </p:cNvPr>
          <p:cNvSpPr/>
          <p:nvPr/>
        </p:nvSpPr>
        <p:spPr>
          <a:xfrm>
            <a:off x="5508265" y="3337632"/>
            <a:ext cx="1632491" cy="29820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44D7590-1270-4684-12BA-D26DF2CB2CD0}"/>
                  </a:ext>
                </a:extLst>
              </p:cNvPr>
              <p:cNvSpPr txBox="1"/>
              <p:nvPr/>
            </p:nvSpPr>
            <p:spPr>
              <a:xfrm>
                <a:off x="5228427" y="2987934"/>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m:t>
                          </m:r>
                        </m:e>
                        <m:sub>
                          <m:r>
                            <a:rPr lang="en-US" sz="2800" b="0" i="1" smtClean="0">
                              <a:latin typeface="Cambria Math" panose="02040503050406030204" pitchFamily="18" charset="0"/>
                            </a:rPr>
                            <m:t>2</m:t>
                          </m:r>
                        </m:sub>
                      </m:sSub>
                      <m:r>
                        <a:rPr lang="en-US" sz="2800" b="0" i="1" dirty="0" smtClean="0">
                          <a:latin typeface="Cambria Math" panose="02040503050406030204" pitchFamily="18" charset="0"/>
                          <a:ea typeface="+mn-lt"/>
                          <a:cs typeface="+mn-lt"/>
                        </a:rPr>
                        <m:t>⟩</m:t>
                      </m:r>
                    </m:oMath>
                  </m:oMathPara>
                </a14:m>
                <a:endParaRPr lang="en-IL" sz="2800" dirty="0"/>
              </a:p>
            </p:txBody>
          </p:sp>
        </mc:Choice>
        <mc:Fallback xmlns="">
          <p:sp>
            <p:nvSpPr>
              <p:cNvPr id="13" name="TextBox 12">
                <a:extLst>
                  <a:ext uri="{FF2B5EF4-FFF2-40B4-BE49-F238E27FC236}">
                    <a16:creationId xmlns:a16="http://schemas.microsoft.com/office/drawing/2014/main" id="{544D7590-1270-4684-12BA-D26DF2CB2CD0}"/>
                  </a:ext>
                </a:extLst>
              </p:cNvPr>
              <p:cNvSpPr txBox="1">
                <a:spLocks noRot="1" noChangeAspect="1" noMove="1" noResize="1" noEditPoints="1" noAdjustHandles="1" noChangeArrowheads="1" noChangeShapeType="1" noTextEdit="1"/>
              </p:cNvSpPr>
              <p:nvPr/>
            </p:nvSpPr>
            <p:spPr>
              <a:xfrm>
                <a:off x="5228427" y="2987934"/>
                <a:ext cx="1771651" cy="430887"/>
              </a:xfrm>
              <a:prstGeom prst="rect">
                <a:avLst/>
              </a:prstGeom>
              <a:blipFill>
                <a:blip r:embed="rId7"/>
                <a:stretch>
                  <a:fillRect t="-2857" b="-31429"/>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8FC85E2-74B5-CEAE-43EF-1D86530CAE00}"/>
                  </a:ext>
                </a:extLst>
              </p:cNvPr>
              <p:cNvSpPr txBox="1"/>
              <p:nvPr/>
            </p:nvSpPr>
            <p:spPr>
              <a:xfrm>
                <a:off x="5237949" y="3683268"/>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m:t>
                          </m:r>
                        </m:e>
                        <m:sub>
                          <m:r>
                            <a:rPr lang="en-US" sz="2800" b="0" i="1" smtClean="0">
                              <a:latin typeface="Cambria Math" panose="02040503050406030204" pitchFamily="18" charset="0"/>
                            </a:rPr>
                            <m:t>3</m:t>
                          </m:r>
                        </m:sub>
                      </m:sSub>
                      <m:r>
                        <a:rPr lang="en-US" sz="2800" b="0" i="1" dirty="0" smtClean="0">
                          <a:latin typeface="Cambria Math" panose="02040503050406030204" pitchFamily="18" charset="0"/>
                          <a:ea typeface="+mn-lt"/>
                          <a:cs typeface="+mn-lt"/>
                        </a:rPr>
                        <m:t>⟩</m:t>
                      </m:r>
                    </m:oMath>
                  </m:oMathPara>
                </a14:m>
                <a:endParaRPr lang="en-IL" sz="2800" dirty="0"/>
              </a:p>
            </p:txBody>
          </p:sp>
        </mc:Choice>
        <mc:Fallback xmlns="">
          <p:sp>
            <p:nvSpPr>
              <p:cNvPr id="14" name="TextBox 13">
                <a:extLst>
                  <a:ext uri="{FF2B5EF4-FFF2-40B4-BE49-F238E27FC236}">
                    <a16:creationId xmlns:a16="http://schemas.microsoft.com/office/drawing/2014/main" id="{28FC85E2-74B5-CEAE-43EF-1D86530CAE00}"/>
                  </a:ext>
                </a:extLst>
              </p:cNvPr>
              <p:cNvSpPr txBox="1">
                <a:spLocks noRot="1" noChangeAspect="1" noMove="1" noResize="1" noEditPoints="1" noAdjustHandles="1" noChangeArrowheads="1" noChangeShapeType="1" noTextEdit="1"/>
              </p:cNvSpPr>
              <p:nvPr/>
            </p:nvSpPr>
            <p:spPr>
              <a:xfrm>
                <a:off x="5237949" y="3683268"/>
                <a:ext cx="1771651" cy="430887"/>
              </a:xfrm>
              <a:prstGeom prst="rect">
                <a:avLst/>
              </a:prstGeom>
              <a:blipFill>
                <a:blip r:embed="rId8"/>
                <a:stretch>
                  <a:fillRect t="-2857" b="-34286"/>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7FF98C2-8734-439E-EA51-562D5B93333A}"/>
                  </a:ext>
                </a:extLst>
              </p:cNvPr>
              <p:cNvSpPr txBox="1"/>
              <p:nvPr/>
            </p:nvSpPr>
            <p:spPr>
              <a:xfrm>
                <a:off x="5214138" y="2166755"/>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m:t>
                          </m:r>
                        </m:e>
                        <m:sub>
                          <m:r>
                            <a:rPr lang="en-US" sz="2800" b="0" i="1" smtClean="0">
                              <a:latin typeface="Cambria Math" panose="02040503050406030204" pitchFamily="18" charset="0"/>
                            </a:rPr>
                            <m:t>1</m:t>
                          </m:r>
                        </m:sub>
                      </m:sSub>
                      <m:r>
                        <a:rPr lang="en-US" sz="2800" b="0" i="1" dirty="0" smtClean="0">
                          <a:latin typeface="Cambria Math" panose="02040503050406030204" pitchFamily="18" charset="0"/>
                          <a:ea typeface="+mn-lt"/>
                          <a:cs typeface="+mn-lt"/>
                        </a:rPr>
                        <m:t>⟩</m:t>
                      </m:r>
                    </m:oMath>
                  </m:oMathPara>
                </a14:m>
                <a:endParaRPr lang="en-IL" sz="2800" dirty="0"/>
              </a:p>
            </p:txBody>
          </p:sp>
        </mc:Choice>
        <mc:Fallback xmlns="">
          <p:sp>
            <p:nvSpPr>
              <p:cNvPr id="15" name="TextBox 14">
                <a:extLst>
                  <a:ext uri="{FF2B5EF4-FFF2-40B4-BE49-F238E27FC236}">
                    <a16:creationId xmlns:a16="http://schemas.microsoft.com/office/drawing/2014/main" id="{E7FF98C2-8734-439E-EA51-562D5B93333A}"/>
                  </a:ext>
                </a:extLst>
              </p:cNvPr>
              <p:cNvSpPr txBox="1">
                <a:spLocks noRot="1" noChangeAspect="1" noMove="1" noResize="1" noEditPoints="1" noAdjustHandles="1" noChangeArrowheads="1" noChangeShapeType="1" noTextEdit="1"/>
              </p:cNvSpPr>
              <p:nvPr/>
            </p:nvSpPr>
            <p:spPr>
              <a:xfrm>
                <a:off x="5214138" y="2166755"/>
                <a:ext cx="1771651" cy="430887"/>
              </a:xfrm>
              <a:prstGeom prst="rect">
                <a:avLst/>
              </a:prstGeom>
              <a:blipFill>
                <a:blip r:embed="rId9"/>
                <a:stretch>
                  <a:fillRect t="-2857" b="-34286"/>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196BDD4-F3F1-93F9-A1DF-174C8E7F6CC5}"/>
                  </a:ext>
                </a:extLst>
              </p:cNvPr>
              <p:cNvSpPr txBox="1"/>
              <p:nvPr/>
            </p:nvSpPr>
            <p:spPr>
              <a:xfrm>
                <a:off x="2230030" y="5557837"/>
                <a:ext cx="2570570" cy="584775"/>
              </a:xfrm>
              <a:prstGeom prst="rect">
                <a:avLst/>
              </a:prstGeom>
              <a:noFill/>
            </p:spPr>
            <p:txBody>
              <a:bodyPr wrap="square" rtlCol="0">
                <a:spAutoFit/>
              </a:bodyPr>
              <a:lstStyle/>
              <a:p>
                <a14:m>
                  <m:oMath xmlns:m="http://schemas.openxmlformats.org/officeDocument/2006/math">
                    <m:r>
                      <a:rPr lang="en-US" sz="3200" b="0" i="1" smtClean="0">
                        <a:latin typeface="Cambria Math" panose="02040503050406030204" pitchFamily="18" charset="0"/>
                      </a:rPr>
                      <m:t>𝑉𝑒𝑟𝑖𝑓𝑦</m:t>
                    </m:r>
                    <m:r>
                      <a:rPr lang="en-IL" sz="3200" i="1" smtClean="0">
                        <a:latin typeface="Cambria Math" panose="02040503050406030204" pitchFamily="18" charset="0"/>
                      </a:rPr>
                      <m:t> </m:t>
                    </m:r>
                  </m:oMath>
                </a14:m>
                <a:r>
                  <a:rPr lang="en-IL" sz="3200" dirty="0"/>
                  <a:t>(</a:t>
                </a:r>
                <a14:m>
                  <m:oMath xmlns:m="http://schemas.openxmlformats.org/officeDocument/2006/math">
                    <m:r>
                      <a:rPr lang="en-US" sz="3200" b="0" i="1" smtClean="0">
                        <a:latin typeface="Cambria Math" panose="02040503050406030204" pitchFamily="18" charset="0"/>
                      </a:rPr>
                      <m:t>|$</m:t>
                    </m:r>
                    <m:r>
                      <a:rPr lang="en-US" sz="3200" b="0" i="1" dirty="0" smtClean="0">
                        <a:latin typeface="Cambria Math" panose="02040503050406030204" pitchFamily="18" charset="0"/>
                        <a:ea typeface="+mn-lt"/>
                        <a:cs typeface="+mn-lt"/>
                      </a:rPr>
                      <m:t>⟩</m:t>
                    </m:r>
                  </m:oMath>
                </a14:m>
                <a:r>
                  <a:rPr lang="en-IL" sz="3200" dirty="0"/>
                  <a:t>)</a:t>
                </a:r>
              </a:p>
            </p:txBody>
          </p:sp>
        </mc:Choice>
        <mc:Fallback xmlns="">
          <p:sp>
            <p:nvSpPr>
              <p:cNvPr id="16" name="TextBox 15">
                <a:extLst>
                  <a:ext uri="{FF2B5EF4-FFF2-40B4-BE49-F238E27FC236}">
                    <a16:creationId xmlns:a16="http://schemas.microsoft.com/office/drawing/2014/main" id="{0196BDD4-F3F1-93F9-A1DF-174C8E7F6CC5}"/>
                  </a:ext>
                </a:extLst>
              </p:cNvPr>
              <p:cNvSpPr txBox="1">
                <a:spLocks noRot="1" noChangeAspect="1" noMove="1" noResize="1" noEditPoints="1" noAdjustHandles="1" noChangeArrowheads="1" noChangeShapeType="1" noTextEdit="1"/>
              </p:cNvSpPr>
              <p:nvPr/>
            </p:nvSpPr>
            <p:spPr>
              <a:xfrm>
                <a:off x="2230030" y="5557837"/>
                <a:ext cx="2570570" cy="584775"/>
              </a:xfrm>
              <a:prstGeom prst="rect">
                <a:avLst/>
              </a:prstGeom>
              <a:blipFill>
                <a:blip r:embed="rId10"/>
                <a:stretch>
                  <a:fillRect l="-3431" t="-12766" b="-34043"/>
                </a:stretch>
              </a:blipFill>
            </p:spPr>
            <p:txBody>
              <a:bodyPr/>
              <a:lstStyle/>
              <a:p>
                <a:r>
                  <a:rPr lang="en-IL">
                    <a:noFill/>
                  </a:rPr>
                  <a:t> </a:t>
                </a:r>
              </a:p>
            </p:txBody>
          </p:sp>
        </mc:Fallback>
      </mc:AlternateContent>
      <p:cxnSp>
        <p:nvCxnSpPr>
          <p:cNvPr id="17" name="Straight Arrow Connector 16">
            <a:extLst>
              <a:ext uri="{FF2B5EF4-FFF2-40B4-BE49-F238E27FC236}">
                <a16:creationId xmlns:a16="http://schemas.microsoft.com/office/drawing/2014/main" id="{95D39DA0-90E1-8FE3-F447-DCA392E79CB0}"/>
              </a:ext>
            </a:extLst>
          </p:cNvPr>
          <p:cNvCxnSpPr>
            <a:cxnSpLocks/>
            <a:stCxn id="16" idx="3"/>
          </p:cNvCxnSpPr>
          <p:nvPr/>
        </p:nvCxnSpPr>
        <p:spPr>
          <a:xfrm flipV="1">
            <a:off x="4800600" y="5454234"/>
            <a:ext cx="1069822" cy="395991"/>
          </a:xfrm>
          <a:prstGeom prst="straightConnector1">
            <a:avLst/>
          </a:prstGeom>
          <a:ln w="41275">
            <a:tailEnd type="triangle"/>
          </a:ln>
        </p:spPr>
        <p:style>
          <a:lnRef idx="2">
            <a:schemeClr val="accent1"/>
          </a:lnRef>
          <a:fillRef idx="0">
            <a:schemeClr val="accent1"/>
          </a:fillRef>
          <a:effectRef idx="1">
            <a:schemeClr val="accent1"/>
          </a:effectRef>
          <a:fontRef idx="minor">
            <a:schemeClr val="tx1"/>
          </a:fontRef>
        </p:style>
      </p:cxnSp>
      <p:pic>
        <p:nvPicPr>
          <p:cNvPr id="18" name="Picture 17" descr="Icon&#10;&#10;Description automatically generated">
            <a:extLst>
              <a:ext uri="{FF2B5EF4-FFF2-40B4-BE49-F238E27FC236}">
                <a16:creationId xmlns:a16="http://schemas.microsoft.com/office/drawing/2014/main" id="{492CC28A-D2FD-8D7B-B0D5-500B785C9346}"/>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5759751" y="5047148"/>
            <a:ext cx="870857" cy="649514"/>
          </a:xfrm>
          <a:prstGeom prst="rect">
            <a:avLst/>
          </a:prstGeom>
        </p:spPr>
      </p:pic>
      <p:pic>
        <p:nvPicPr>
          <p:cNvPr id="19" name="Picture 18" descr="Icon&#10;&#10;Description automatically generated">
            <a:extLst>
              <a:ext uri="{FF2B5EF4-FFF2-40B4-BE49-F238E27FC236}">
                <a16:creationId xmlns:a16="http://schemas.microsoft.com/office/drawing/2014/main" id="{3FBAD195-B613-EEE4-54B0-70B3445A8C43}"/>
              </a:ext>
            </a:extLst>
          </p:cNvPr>
          <p:cNvPicPr>
            <a:picLocks noChangeAspect="1"/>
          </p:cNvPicPr>
          <p:nvPr/>
        </p:nvPicPr>
        <p:blipFill>
          <a:blip r:embed="rId13" cstate="print">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5916062" y="5817855"/>
            <a:ext cx="649514" cy="649514"/>
          </a:xfrm>
          <a:prstGeom prst="rect">
            <a:avLst/>
          </a:prstGeom>
        </p:spPr>
      </p:pic>
      <p:cxnSp>
        <p:nvCxnSpPr>
          <p:cNvPr id="20" name="Straight Arrow Connector 19">
            <a:extLst>
              <a:ext uri="{FF2B5EF4-FFF2-40B4-BE49-F238E27FC236}">
                <a16:creationId xmlns:a16="http://schemas.microsoft.com/office/drawing/2014/main" id="{672E90FF-8DBA-5FEC-61D8-08960E832D7D}"/>
              </a:ext>
            </a:extLst>
          </p:cNvPr>
          <p:cNvCxnSpPr>
            <a:cxnSpLocks/>
            <a:stCxn id="16" idx="3"/>
            <a:endCxn id="19" idx="1"/>
          </p:cNvCxnSpPr>
          <p:nvPr/>
        </p:nvCxnSpPr>
        <p:spPr>
          <a:xfrm>
            <a:off x="4800600" y="5850225"/>
            <a:ext cx="1115462" cy="292387"/>
          </a:xfrm>
          <a:prstGeom prst="straightConnector1">
            <a:avLst/>
          </a:prstGeom>
          <a:ln w="41275">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69575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980E6-19C7-BE3E-D3E5-5742F9C2D7BC}"/>
              </a:ext>
            </a:extLst>
          </p:cNvPr>
          <p:cNvSpPr>
            <a:spLocks noGrp="1"/>
          </p:cNvSpPr>
          <p:nvPr>
            <p:ph type="title"/>
          </p:nvPr>
        </p:nvSpPr>
        <p:spPr/>
        <p:txBody>
          <a:bodyPr/>
          <a:lstStyle/>
          <a:p>
            <a:pPr algn="ctr"/>
            <a:r>
              <a:rPr lang="en-IL" dirty="0"/>
              <a:t>Important challenge distributions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9A23A1C-40BD-4DF9-544D-AAFAE90BB227}"/>
                  </a:ext>
                </a:extLst>
              </p:cNvPr>
              <p:cNvSpPr>
                <a:spLocks noGrp="1"/>
              </p:cNvSpPr>
              <p:nvPr>
                <p:ph idx="1"/>
              </p:nvPr>
            </p:nvSpPr>
            <p:spPr>
              <a:xfrm>
                <a:off x="838200" y="2297113"/>
                <a:ext cx="10515600" cy="4351338"/>
              </a:xfrm>
            </p:spPr>
            <p:txBody>
              <a:bodyPr/>
              <a:lstStyle/>
              <a:p>
                <a14:m>
                  <m:oMath xmlns:m="http://schemas.openxmlformats.org/officeDocument/2006/math">
                    <m:r>
                      <a:rPr lang="en-US" b="0" i="1" smtClean="0">
                        <a:latin typeface="Cambria Math" panose="02040503050406030204" pitchFamily="18" charset="0"/>
                      </a:rPr>
                      <m:t>𝐷</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𝐼𝑛𝑑</m:t>
                        </m:r>
                      </m:sub>
                    </m:sSub>
                    <m:r>
                      <a:rPr lang="en-US" b="0" i="0" smtClean="0">
                        <a:latin typeface="Cambria Math" panose="02040503050406030204" pitchFamily="18" charset="0"/>
                      </a:rPr>
                      <m:t>:</m:t>
                    </m:r>
                  </m:oMath>
                </a14:m>
                <a:r>
                  <a:rPr lang="en-IL" dirty="0"/>
                  <a:t>       </a:t>
                </a:r>
                <a14:m>
                  <m:oMath xmlns:m="http://schemas.openxmlformats.org/officeDocument/2006/math">
                    <m:sSub>
                      <m:sSubPr>
                        <m:ctrlPr>
                          <a:rPr lang="en-US" b="0" i="1" smtClean="0">
                            <a:latin typeface="Cambria Math" panose="02040503050406030204" pitchFamily="18" charset="0"/>
                          </a:rPr>
                        </m:ctrlPr>
                      </m:sSubPr>
                      <m:e>
                        <m:r>
                          <a:rPr lang="en-US" b="0" i="0" smtClean="0">
                            <a:latin typeface="Cambria Math" panose="02040503050406030204" pitchFamily="18" charset="0"/>
                          </a:rPr>
                          <m:t>(</m:t>
                        </m:r>
                        <m:r>
                          <m:rPr>
                            <m:sty m:val="p"/>
                          </m:rPr>
                          <a:rPr lang="en-US" b="0" i="0" smtClean="0">
                            <a:latin typeface="Cambria Math" panose="02040503050406030204" pitchFamily="18" charset="0"/>
                          </a:rPr>
                          <m:t>x</m:t>
                        </m:r>
                      </m:e>
                      <m:sub>
                        <m:r>
                          <m:rPr>
                            <m:sty m:val="p"/>
                          </m:rPr>
                          <a:rPr lang="en-US" b="0" i="0" smtClean="0">
                            <a:latin typeface="Cambria Math" panose="02040503050406030204" pitchFamily="18" charset="0"/>
                          </a:rPr>
                          <m:t>B</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𝐶</m:t>
                        </m:r>
                      </m:sub>
                    </m:sSub>
                    <m:r>
                      <a:rPr lang="en-US" b="0" i="1" smtClean="0">
                        <a:latin typeface="Cambria Math" panose="02040503050406030204" pitchFamily="18" charset="0"/>
                      </a:rPr>
                      <m:t>) </m:t>
                    </m:r>
                  </m:oMath>
                </a14:m>
                <a:r>
                  <a:rPr lang="en-US" b="0" i="0" dirty="0">
                    <a:latin typeface="+mj-lt"/>
                  </a:rPr>
                  <a:t>where</a:t>
                </a:r>
                <a14:m>
                  <m:oMath xmlns:m="http://schemas.openxmlformats.org/officeDocument/2006/math">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𝐵</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𝐵</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𝐶</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𝐶</m:t>
                        </m:r>
                      </m:sub>
                    </m:sSub>
                  </m:oMath>
                </a14:m>
                <a:r>
                  <a:rPr lang="en-IL" dirty="0"/>
                  <a:t>.</a:t>
                </a:r>
              </a:p>
              <a:p>
                <a:endParaRPr lang="en-IL" dirty="0"/>
              </a:p>
              <a:p>
                <a:endParaRPr lang="en-IL" dirty="0"/>
              </a:p>
              <a:p>
                <a:endParaRPr lang="en-IL" dirty="0"/>
              </a:p>
              <a:p>
                <a14:m>
                  <m:oMath xmlns:m="http://schemas.openxmlformats.org/officeDocument/2006/math">
                    <m:r>
                      <a:rPr lang="en-US" b="0" i="1" smtClean="0">
                        <a:latin typeface="Cambria Math" panose="02040503050406030204" pitchFamily="18" charset="0"/>
                      </a:rPr>
                      <m:t>𝐷</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𝐼𝑑𝑒𝑛𝑡𝑖𝑐𝑎𝑙</m:t>
                        </m:r>
                      </m:sub>
                    </m:sSub>
                    <m:r>
                      <a:rPr lang="en-US" b="0" i="0" smtClean="0">
                        <a:latin typeface="Cambria Math" panose="02040503050406030204" pitchFamily="18" charset="0"/>
                      </a:rPr>
                      <m:t>:</m:t>
                    </m:r>
                  </m:oMath>
                </a14:m>
                <a:r>
                  <a:rPr lang="en-IL" dirty="0"/>
                  <a:t>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𝑥</m:t>
                        </m:r>
                      </m:e>
                    </m:d>
                    <m:r>
                      <a:rPr lang="en-US" b="0" i="1" smtClean="0">
                        <a:latin typeface="Cambria Math" panose="02040503050406030204" pitchFamily="18" charset="0"/>
                      </a:rPr>
                      <m:t> </m:t>
                    </m:r>
                  </m:oMath>
                </a14:m>
                <a:r>
                  <a:rPr lang="en-US" b="0" i="0" dirty="0">
                    <a:latin typeface="+mj-lt"/>
                  </a:rPr>
                  <a:t>where</a:t>
                </a:r>
                <a14:m>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𝐷</m:t>
                    </m:r>
                    <m:r>
                      <a:rPr lang="en-US" b="0" i="1" smtClean="0">
                        <a:latin typeface="Cambria Math" panose="02040503050406030204" pitchFamily="18" charset="0"/>
                      </a:rPr>
                      <m:t>′</m:t>
                    </m:r>
                  </m:oMath>
                </a14:m>
                <a:r>
                  <a:rPr lang="en-IL" dirty="0"/>
                  <a:t>.</a:t>
                </a:r>
              </a:p>
              <a:p>
                <a:endParaRPr lang="en-IL" dirty="0"/>
              </a:p>
            </p:txBody>
          </p:sp>
        </mc:Choice>
        <mc:Fallback xmlns="">
          <p:sp>
            <p:nvSpPr>
              <p:cNvPr id="3" name="Content Placeholder 2">
                <a:extLst>
                  <a:ext uri="{FF2B5EF4-FFF2-40B4-BE49-F238E27FC236}">
                    <a16:creationId xmlns:a16="http://schemas.microsoft.com/office/drawing/2014/main" id="{99A23A1C-40BD-4DF9-544D-AAFAE90BB227}"/>
                  </a:ext>
                </a:extLst>
              </p:cNvPr>
              <p:cNvSpPr>
                <a:spLocks noGrp="1" noRot="1" noChangeAspect="1" noMove="1" noResize="1" noEditPoints="1" noAdjustHandles="1" noChangeArrowheads="1" noChangeShapeType="1" noTextEdit="1"/>
              </p:cNvSpPr>
              <p:nvPr>
                <p:ph idx="1"/>
              </p:nvPr>
            </p:nvSpPr>
            <p:spPr>
              <a:xfrm>
                <a:off x="838200" y="2297113"/>
                <a:ext cx="10515600" cy="4351338"/>
              </a:xfrm>
              <a:blipFill>
                <a:blip r:embed="rId2"/>
                <a:stretch>
                  <a:fillRect t="-2381"/>
                </a:stretch>
              </a:blipFill>
            </p:spPr>
            <p:txBody>
              <a:bodyPr/>
              <a:lstStyle/>
              <a:p>
                <a:r>
                  <a:rPr lang="en-US">
                    <a:noFill/>
                  </a:rPr>
                  <a:t> </a:t>
                </a:r>
              </a:p>
            </p:txBody>
          </p:sp>
        </mc:Fallback>
      </mc:AlternateContent>
    </p:spTree>
    <p:extLst>
      <p:ext uri="{BB962C8B-B14F-4D97-AF65-F5344CB8AC3E}">
        <p14:creationId xmlns:p14="http://schemas.microsoft.com/office/powerpoint/2010/main" val="304079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8F73A-8691-14C0-437C-B4ADC6AFB393}"/>
              </a:ext>
            </a:extLst>
          </p:cNvPr>
          <p:cNvSpPr>
            <a:spLocks noGrp="1"/>
          </p:cNvSpPr>
          <p:nvPr>
            <p:ph type="title"/>
          </p:nvPr>
        </p:nvSpPr>
        <p:spPr>
          <a:xfrm>
            <a:off x="838200" y="193670"/>
            <a:ext cx="10515600" cy="1325563"/>
          </a:xfrm>
        </p:spPr>
        <p:txBody>
          <a:bodyPr>
            <a:normAutofit/>
          </a:bodyPr>
          <a:lstStyle/>
          <a:p>
            <a:pPr algn="ctr"/>
            <a:r>
              <a:rPr lang="en-IL" dirty="0"/>
              <a:t>Unclonable Search Security</a:t>
            </a:r>
          </a:p>
        </p:txBody>
      </p:sp>
      <p:pic>
        <p:nvPicPr>
          <p:cNvPr id="7" name="Graphic 6" descr="User">
            <a:extLst>
              <a:ext uri="{FF2B5EF4-FFF2-40B4-BE49-F238E27FC236}">
                <a16:creationId xmlns:a16="http://schemas.microsoft.com/office/drawing/2014/main" id="{B1D3A0B8-2D86-23F9-5812-A45D42C548E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60286" y="2881126"/>
            <a:ext cx="1069822" cy="1291975"/>
          </a:xfrm>
          <a:prstGeom prst="rect">
            <a:avLst/>
          </a:prstGeom>
        </p:spPr>
      </p:pic>
      <p:sp>
        <p:nvSpPr>
          <p:cNvPr id="12" name="Right Arrow 11">
            <a:extLst>
              <a:ext uri="{FF2B5EF4-FFF2-40B4-BE49-F238E27FC236}">
                <a16:creationId xmlns:a16="http://schemas.microsoft.com/office/drawing/2014/main" id="{D5609E91-5551-2D32-DA9C-3A6E34ACE9B5}"/>
              </a:ext>
            </a:extLst>
          </p:cNvPr>
          <p:cNvSpPr/>
          <p:nvPr/>
        </p:nvSpPr>
        <p:spPr>
          <a:xfrm>
            <a:off x="3228975" y="3418821"/>
            <a:ext cx="2400300" cy="2394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73D1861-BFE1-19F3-5CD9-76DC2EB4A4CB}"/>
                  </a:ext>
                </a:extLst>
              </p:cNvPr>
              <p:cNvSpPr txBox="1"/>
              <p:nvPr/>
            </p:nvSpPr>
            <p:spPr>
              <a:xfrm>
                <a:off x="3471057" y="2987934"/>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𝑐</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𝑚</m:t>
                          </m:r>
                        </m:sub>
                      </m:sSub>
                      <m:r>
                        <a:rPr lang="en-US" sz="2800" b="0" i="1" dirty="0" smtClean="0">
                          <a:latin typeface="Cambria Math" panose="02040503050406030204" pitchFamily="18" charset="0"/>
                          <a:ea typeface="+mn-lt"/>
                          <a:cs typeface="+mn-lt"/>
                        </a:rPr>
                        <m:t>⟩</m:t>
                      </m:r>
                    </m:oMath>
                  </m:oMathPara>
                </a14:m>
                <a:endParaRPr lang="en-IL" sz="2800" dirty="0"/>
              </a:p>
            </p:txBody>
          </p:sp>
        </mc:Choice>
        <mc:Fallback xmlns="">
          <p:sp>
            <p:nvSpPr>
              <p:cNvPr id="13" name="TextBox 12">
                <a:extLst>
                  <a:ext uri="{FF2B5EF4-FFF2-40B4-BE49-F238E27FC236}">
                    <a16:creationId xmlns:a16="http://schemas.microsoft.com/office/drawing/2014/main" id="{C73D1861-BFE1-19F3-5CD9-76DC2EB4A4CB}"/>
                  </a:ext>
                </a:extLst>
              </p:cNvPr>
              <p:cNvSpPr txBox="1">
                <a:spLocks noRot="1" noChangeAspect="1" noMove="1" noResize="1" noEditPoints="1" noAdjustHandles="1" noChangeArrowheads="1" noChangeShapeType="1" noTextEdit="1"/>
              </p:cNvSpPr>
              <p:nvPr/>
            </p:nvSpPr>
            <p:spPr>
              <a:xfrm>
                <a:off x="3471057" y="2987934"/>
                <a:ext cx="1771651" cy="430887"/>
              </a:xfrm>
              <a:prstGeom prst="rect">
                <a:avLst/>
              </a:prstGeom>
              <a:blipFill>
                <a:blip r:embed="rId4"/>
                <a:stretch>
                  <a:fillRect/>
                </a:stretch>
              </a:blipFill>
            </p:spPr>
            <p:txBody>
              <a:bodyPr/>
              <a:lstStyle/>
              <a:p>
                <a:r>
                  <a:rPr lang="en-US">
                    <a:noFill/>
                  </a:rPr>
                  <a:t> </a:t>
                </a:r>
              </a:p>
            </p:txBody>
          </p:sp>
        </mc:Fallback>
      </mc:AlternateContent>
      <p:sp>
        <p:nvSpPr>
          <p:cNvPr id="29" name="Right Arrow 28">
            <a:extLst>
              <a:ext uri="{FF2B5EF4-FFF2-40B4-BE49-F238E27FC236}">
                <a16:creationId xmlns:a16="http://schemas.microsoft.com/office/drawing/2014/main" id="{FF356F6D-8707-F6C3-C6D6-196CB7893EAF}"/>
              </a:ext>
            </a:extLst>
          </p:cNvPr>
          <p:cNvSpPr/>
          <p:nvPr/>
        </p:nvSpPr>
        <p:spPr>
          <a:xfrm rot="2190787">
            <a:off x="6577021" y="4229135"/>
            <a:ext cx="2400300" cy="239428"/>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0" name="Right Arrow 29">
            <a:extLst>
              <a:ext uri="{FF2B5EF4-FFF2-40B4-BE49-F238E27FC236}">
                <a16:creationId xmlns:a16="http://schemas.microsoft.com/office/drawing/2014/main" id="{EF3E3F89-22BD-E564-39CF-BE0D295D1779}"/>
              </a:ext>
            </a:extLst>
          </p:cNvPr>
          <p:cNvSpPr/>
          <p:nvPr/>
        </p:nvSpPr>
        <p:spPr>
          <a:xfrm rot="19848982">
            <a:off x="6688213" y="2761412"/>
            <a:ext cx="2400300" cy="239428"/>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pic>
        <p:nvPicPr>
          <p:cNvPr id="31" name="Graphic 30" descr="User">
            <a:extLst>
              <a:ext uri="{FF2B5EF4-FFF2-40B4-BE49-F238E27FC236}">
                <a16:creationId xmlns:a16="http://schemas.microsoft.com/office/drawing/2014/main" id="{324AEDF3-A2DB-91DA-7526-D81172CFEA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45519" y="1628540"/>
            <a:ext cx="1069822" cy="1291975"/>
          </a:xfrm>
          <a:prstGeom prst="rect">
            <a:avLst/>
          </a:prstGeom>
        </p:spPr>
      </p:pic>
      <p:pic>
        <p:nvPicPr>
          <p:cNvPr id="32" name="Graphic 31" descr="User">
            <a:extLst>
              <a:ext uri="{FF2B5EF4-FFF2-40B4-BE49-F238E27FC236}">
                <a16:creationId xmlns:a16="http://schemas.microsoft.com/office/drawing/2014/main" id="{EFEBF736-EE29-EB83-B422-DFC0FC17A7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51704" y="4331794"/>
            <a:ext cx="1069822" cy="1291975"/>
          </a:xfrm>
          <a:prstGeom prst="rect">
            <a:avLst/>
          </a:prstGeom>
        </p:spPr>
      </p:pic>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EED1A6E0-9448-245D-112D-0725AE52DB64}"/>
                  </a:ext>
                </a:extLst>
              </p:cNvPr>
              <p:cNvSpPr txBox="1"/>
              <p:nvPr/>
            </p:nvSpPr>
            <p:spPr>
              <a:xfrm rot="19905806">
                <a:off x="6678600" y="2504174"/>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𝜎</m:t>
                          </m:r>
                        </m:e>
                        <m:sub>
                          <m:r>
                            <a:rPr lang="en-US" sz="2800" b="0" i="1" smtClean="0">
                              <a:latin typeface="Cambria Math" panose="02040503050406030204" pitchFamily="18" charset="0"/>
                            </a:rPr>
                            <m:t>𝐵</m:t>
                          </m:r>
                        </m:sub>
                      </m:sSub>
                    </m:oMath>
                  </m:oMathPara>
                </a14:m>
                <a:endParaRPr lang="en-IL" sz="2800" dirty="0"/>
              </a:p>
            </p:txBody>
          </p:sp>
        </mc:Choice>
        <mc:Fallback xmlns="">
          <p:sp>
            <p:nvSpPr>
              <p:cNvPr id="33" name="TextBox 32">
                <a:extLst>
                  <a:ext uri="{FF2B5EF4-FFF2-40B4-BE49-F238E27FC236}">
                    <a16:creationId xmlns:a16="http://schemas.microsoft.com/office/drawing/2014/main" id="{EED1A6E0-9448-245D-112D-0725AE52DB64}"/>
                  </a:ext>
                </a:extLst>
              </p:cNvPr>
              <p:cNvSpPr txBox="1">
                <a:spLocks noRot="1" noChangeAspect="1" noMove="1" noResize="1" noEditPoints="1" noAdjustHandles="1" noChangeArrowheads="1" noChangeShapeType="1" noTextEdit="1"/>
              </p:cNvSpPr>
              <p:nvPr/>
            </p:nvSpPr>
            <p:spPr>
              <a:xfrm rot="19905806">
                <a:off x="6678600" y="2504174"/>
                <a:ext cx="1771651" cy="43088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15247CA5-B379-7491-8BD9-51DD70E71DDE}"/>
                  </a:ext>
                </a:extLst>
              </p:cNvPr>
              <p:cNvSpPr txBox="1"/>
              <p:nvPr/>
            </p:nvSpPr>
            <p:spPr>
              <a:xfrm rot="2180119">
                <a:off x="6859379" y="3727786"/>
                <a:ext cx="177165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𝜎</m:t>
                          </m:r>
                        </m:e>
                        <m:sub>
                          <m:r>
                            <m:rPr>
                              <m:sty m:val="p"/>
                            </m:rPr>
                            <a:rPr lang="en-US" sz="2800" b="0" i="0" smtClean="0">
                              <a:latin typeface="Cambria Math" panose="02040503050406030204" pitchFamily="18" charset="0"/>
                            </a:rPr>
                            <m:t>C</m:t>
                          </m:r>
                        </m:sub>
                      </m:sSub>
                    </m:oMath>
                  </m:oMathPara>
                </a14:m>
                <a:endParaRPr lang="en-IL" sz="2800" dirty="0"/>
              </a:p>
            </p:txBody>
          </p:sp>
        </mc:Choice>
        <mc:Fallback xmlns="">
          <p:sp>
            <p:nvSpPr>
              <p:cNvPr id="34" name="TextBox 33">
                <a:extLst>
                  <a:ext uri="{FF2B5EF4-FFF2-40B4-BE49-F238E27FC236}">
                    <a16:creationId xmlns:a16="http://schemas.microsoft.com/office/drawing/2014/main" id="{15247CA5-B379-7491-8BD9-51DD70E71DDE}"/>
                  </a:ext>
                </a:extLst>
              </p:cNvPr>
              <p:cNvSpPr txBox="1">
                <a:spLocks noRot="1" noChangeAspect="1" noMove="1" noResize="1" noEditPoints="1" noAdjustHandles="1" noChangeArrowheads="1" noChangeShapeType="1" noTextEdit="1"/>
              </p:cNvSpPr>
              <p:nvPr/>
            </p:nvSpPr>
            <p:spPr>
              <a:xfrm rot="2180119">
                <a:off x="6859379" y="3727786"/>
                <a:ext cx="1771651" cy="430887"/>
              </a:xfrm>
              <a:prstGeom prst="rect">
                <a:avLst/>
              </a:prstGeom>
              <a:blipFill>
                <a:blip r:embed="rId6"/>
                <a:stretch>
                  <a:fillRect/>
                </a:stretch>
              </a:blipFill>
            </p:spPr>
            <p:txBody>
              <a:bodyPr/>
              <a:lstStyle/>
              <a:p>
                <a:r>
                  <a:rPr lang="en-US">
                    <a:noFill/>
                  </a:rPr>
                  <a:t> </a:t>
                </a:r>
              </a:p>
            </p:txBody>
          </p:sp>
        </mc:Fallback>
      </mc:AlternateContent>
      <p:sp>
        <p:nvSpPr>
          <p:cNvPr id="36" name="TextBox 35">
            <a:extLst>
              <a:ext uri="{FF2B5EF4-FFF2-40B4-BE49-F238E27FC236}">
                <a16:creationId xmlns:a16="http://schemas.microsoft.com/office/drawing/2014/main" id="{616C1FB6-D5BC-CFCF-2EA8-B1C363377948}"/>
              </a:ext>
            </a:extLst>
          </p:cNvPr>
          <p:cNvSpPr txBox="1"/>
          <p:nvPr/>
        </p:nvSpPr>
        <p:spPr>
          <a:xfrm>
            <a:off x="5736897" y="2663316"/>
            <a:ext cx="546098" cy="430887"/>
          </a:xfrm>
          <a:prstGeom prst="rect">
            <a:avLst/>
          </a:prstGeom>
          <a:noFill/>
        </p:spPr>
        <p:txBody>
          <a:bodyPr wrap="square" lIns="0" tIns="0" rIns="0" bIns="0" rtlCol="0">
            <a:spAutoFit/>
          </a:bodyPr>
          <a:lstStyle/>
          <a:p>
            <a:pPr algn="ctr"/>
            <a:r>
              <a:rPr lang="en-IL" sz="2800" dirty="0"/>
              <a:t>A</a:t>
            </a:r>
          </a:p>
        </p:txBody>
      </p:sp>
      <p:sp>
        <p:nvSpPr>
          <p:cNvPr id="37" name="TextBox 36">
            <a:extLst>
              <a:ext uri="{FF2B5EF4-FFF2-40B4-BE49-F238E27FC236}">
                <a16:creationId xmlns:a16="http://schemas.microsoft.com/office/drawing/2014/main" id="{176EFAA8-A91A-51A7-3218-497CD9461E9E}"/>
              </a:ext>
            </a:extLst>
          </p:cNvPr>
          <p:cNvSpPr txBox="1"/>
          <p:nvPr/>
        </p:nvSpPr>
        <p:spPr>
          <a:xfrm>
            <a:off x="9020752" y="4091077"/>
            <a:ext cx="546098" cy="430887"/>
          </a:xfrm>
          <a:prstGeom prst="rect">
            <a:avLst/>
          </a:prstGeom>
          <a:noFill/>
        </p:spPr>
        <p:txBody>
          <a:bodyPr wrap="square" lIns="0" tIns="0" rIns="0" bIns="0" rtlCol="0">
            <a:spAutoFit/>
          </a:bodyPr>
          <a:lstStyle/>
          <a:p>
            <a:pPr algn="ctr"/>
            <a:r>
              <a:rPr lang="en-IL" sz="2800" dirty="0"/>
              <a:t>C</a:t>
            </a:r>
          </a:p>
        </p:txBody>
      </p:sp>
      <p:sp>
        <p:nvSpPr>
          <p:cNvPr id="38" name="TextBox 37">
            <a:extLst>
              <a:ext uri="{FF2B5EF4-FFF2-40B4-BE49-F238E27FC236}">
                <a16:creationId xmlns:a16="http://schemas.microsoft.com/office/drawing/2014/main" id="{B40FE631-8CB0-E439-827F-B75753633402}"/>
              </a:ext>
            </a:extLst>
          </p:cNvPr>
          <p:cNvSpPr txBox="1"/>
          <p:nvPr/>
        </p:nvSpPr>
        <p:spPr>
          <a:xfrm>
            <a:off x="8994542" y="1424430"/>
            <a:ext cx="546098" cy="430887"/>
          </a:xfrm>
          <a:prstGeom prst="rect">
            <a:avLst/>
          </a:prstGeom>
          <a:noFill/>
        </p:spPr>
        <p:txBody>
          <a:bodyPr wrap="square" lIns="0" tIns="0" rIns="0" bIns="0" rtlCol="0">
            <a:spAutoFit/>
          </a:bodyPr>
          <a:lstStyle/>
          <a:p>
            <a:pPr algn="ctr"/>
            <a:r>
              <a:rPr lang="en-IL" sz="2800" dirty="0"/>
              <a:t>B</a:t>
            </a:r>
          </a:p>
        </p:txBody>
      </p:sp>
      <p:cxnSp>
        <p:nvCxnSpPr>
          <p:cNvPr id="40" name="Straight Arrow Connector 39">
            <a:extLst>
              <a:ext uri="{FF2B5EF4-FFF2-40B4-BE49-F238E27FC236}">
                <a16:creationId xmlns:a16="http://schemas.microsoft.com/office/drawing/2014/main" id="{0EC289AC-7ECC-DB15-1665-4268201AEB6E}"/>
              </a:ext>
            </a:extLst>
          </p:cNvPr>
          <p:cNvCxnSpPr/>
          <p:nvPr/>
        </p:nvCxnSpPr>
        <p:spPr>
          <a:xfrm>
            <a:off x="9280430" y="2920515"/>
            <a:ext cx="13371" cy="1022714"/>
          </a:xfrm>
          <a:prstGeom prst="straightConnector1">
            <a:avLst/>
          </a:prstGeom>
          <a:ln w="41275">
            <a:headEnd type="triangle"/>
            <a:tailEnd type="triangle"/>
          </a:ln>
        </p:spPr>
        <p:style>
          <a:lnRef idx="2">
            <a:schemeClr val="accent1"/>
          </a:lnRef>
          <a:fillRef idx="0">
            <a:schemeClr val="accent1"/>
          </a:fillRef>
          <a:effectRef idx="1">
            <a:schemeClr val="accent1"/>
          </a:effectRef>
          <a:fontRef idx="minor">
            <a:schemeClr val="tx1"/>
          </a:fontRef>
        </p:style>
      </p:cxnSp>
      <p:sp>
        <p:nvSpPr>
          <p:cNvPr id="41" name="סימן כפל 14">
            <a:extLst>
              <a:ext uri="{FF2B5EF4-FFF2-40B4-BE49-F238E27FC236}">
                <a16:creationId xmlns:a16="http://schemas.microsoft.com/office/drawing/2014/main" id="{A55E3E32-E568-6A47-9BF4-90793249A9D9}"/>
              </a:ext>
            </a:extLst>
          </p:cNvPr>
          <p:cNvSpPr/>
          <p:nvPr/>
        </p:nvSpPr>
        <p:spPr>
          <a:xfrm>
            <a:off x="8836601" y="2980576"/>
            <a:ext cx="914400" cy="914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Impact" panose="020B0806030902050204"/>
              <a:ea typeface="+mn-ea"/>
              <a:cs typeface="Arial" panose="020B0604020202020204" pitchFamily="34" charset="0"/>
            </a:endParaRPr>
          </a:p>
        </p:txBody>
      </p:sp>
      <p:cxnSp>
        <p:nvCxnSpPr>
          <p:cNvPr id="43" name="Straight Arrow Connector 42">
            <a:extLst>
              <a:ext uri="{FF2B5EF4-FFF2-40B4-BE49-F238E27FC236}">
                <a16:creationId xmlns:a16="http://schemas.microsoft.com/office/drawing/2014/main" id="{AF7EBBD1-A304-CD1E-DA18-589D6E652A14}"/>
              </a:ext>
            </a:extLst>
          </p:cNvPr>
          <p:cNvCxnSpPr/>
          <p:nvPr/>
        </p:nvCxnSpPr>
        <p:spPr>
          <a:xfrm>
            <a:off x="9815341" y="2274527"/>
            <a:ext cx="957434" cy="0"/>
          </a:xfrm>
          <a:prstGeom prst="straightConnector1">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931DCFF5-025D-1048-2C96-F456D98998BC}"/>
              </a:ext>
            </a:extLst>
          </p:cNvPr>
          <p:cNvCxnSpPr/>
          <p:nvPr/>
        </p:nvCxnSpPr>
        <p:spPr>
          <a:xfrm>
            <a:off x="9824864" y="4955809"/>
            <a:ext cx="957434" cy="0"/>
          </a:xfrm>
          <a:prstGeom prst="straightConnector1">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23B34817-FF89-C9BD-79F7-BBF959B228F6}"/>
                  </a:ext>
                </a:extLst>
              </p:cNvPr>
              <p:cNvSpPr txBox="1"/>
              <p:nvPr/>
            </p:nvSpPr>
            <p:spPr>
              <a:xfrm>
                <a:off x="7243677" y="1872849"/>
                <a:ext cx="610076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mn-lt"/>
                          <a:cs typeface="+mn-lt"/>
                        </a:rPr>
                        <m:t>𝑘</m:t>
                      </m:r>
                    </m:oMath>
                  </m:oMathPara>
                </a14:m>
                <a:endParaRPr lang="en-IL" sz="2400" dirty="0"/>
              </a:p>
            </p:txBody>
          </p:sp>
        </mc:Choice>
        <mc:Fallback xmlns="">
          <p:sp>
            <p:nvSpPr>
              <p:cNvPr id="46" name="TextBox 45">
                <a:extLst>
                  <a:ext uri="{FF2B5EF4-FFF2-40B4-BE49-F238E27FC236}">
                    <a16:creationId xmlns:a16="http://schemas.microsoft.com/office/drawing/2014/main" id="{23B34817-FF89-C9BD-79F7-BBF959B228F6}"/>
                  </a:ext>
                </a:extLst>
              </p:cNvPr>
              <p:cNvSpPr txBox="1">
                <a:spLocks noRot="1" noChangeAspect="1" noMove="1" noResize="1" noEditPoints="1" noAdjustHandles="1" noChangeArrowheads="1" noChangeShapeType="1" noTextEdit="1"/>
              </p:cNvSpPr>
              <p:nvPr/>
            </p:nvSpPr>
            <p:spPr>
              <a:xfrm>
                <a:off x="7243677" y="1872849"/>
                <a:ext cx="6100762" cy="4616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CDF312D3-F3FC-3083-C4F6-476ACF86F490}"/>
                  </a:ext>
                </a:extLst>
              </p:cNvPr>
              <p:cNvSpPr txBox="1"/>
              <p:nvPr/>
            </p:nvSpPr>
            <p:spPr>
              <a:xfrm>
                <a:off x="7238918" y="4438131"/>
                <a:ext cx="610076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mn-lt"/>
                          <a:cs typeface="+mn-lt"/>
                        </a:rPr>
                        <m:t>𝑘</m:t>
                      </m:r>
                    </m:oMath>
                  </m:oMathPara>
                </a14:m>
                <a:endParaRPr lang="en-IL" sz="2400" dirty="0"/>
              </a:p>
            </p:txBody>
          </p:sp>
        </mc:Choice>
        <mc:Fallback xmlns="">
          <p:sp>
            <p:nvSpPr>
              <p:cNvPr id="47" name="TextBox 46">
                <a:extLst>
                  <a:ext uri="{FF2B5EF4-FFF2-40B4-BE49-F238E27FC236}">
                    <a16:creationId xmlns:a16="http://schemas.microsoft.com/office/drawing/2014/main" id="{CDF312D3-F3FC-3083-C4F6-476ACF86F490}"/>
                  </a:ext>
                </a:extLst>
              </p:cNvPr>
              <p:cNvSpPr txBox="1">
                <a:spLocks noRot="1" noChangeAspect="1" noMove="1" noResize="1" noEditPoints="1" noAdjustHandles="1" noChangeArrowheads="1" noChangeShapeType="1" noTextEdit="1"/>
              </p:cNvSpPr>
              <p:nvPr/>
            </p:nvSpPr>
            <p:spPr>
              <a:xfrm>
                <a:off x="7238918" y="4438131"/>
                <a:ext cx="6100762" cy="461665"/>
              </a:xfrm>
              <a:prstGeom prst="rect">
                <a:avLst/>
              </a:prstGeom>
              <a:blipFill>
                <a:blip r:embed="rId8"/>
                <a:stretch>
                  <a:fillRect/>
                </a:stretch>
              </a:blipFill>
            </p:spPr>
            <p:txBody>
              <a:bodyPr/>
              <a:lstStyle/>
              <a:p>
                <a:r>
                  <a:rPr lang="en-US">
                    <a:noFill/>
                  </a:rPr>
                  <a:t> </a:t>
                </a:r>
              </a:p>
            </p:txBody>
          </p:sp>
        </mc:Fallback>
      </mc:AlternateContent>
      <p:cxnSp>
        <p:nvCxnSpPr>
          <p:cNvPr id="49" name="Straight Arrow Connector 48">
            <a:extLst>
              <a:ext uri="{FF2B5EF4-FFF2-40B4-BE49-F238E27FC236}">
                <a16:creationId xmlns:a16="http://schemas.microsoft.com/office/drawing/2014/main" id="{DE4E7FC9-027D-B512-E077-5B7E74849C59}"/>
              </a:ext>
            </a:extLst>
          </p:cNvPr>
          <p:cNvCxnSpPr/>
          <p:nvPr/>
        </p:nvCxnSpPr>
        <p:spPr>
          <a:xfrm>
            <a:off x="9839152" y="2663316"/>
            <a:ext cx="947911"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A703D78B-39AA-8FA4-5A9D-8689BAE90255}"/>
              </a:ext>
            </a:extLst>
          </p:cNvPr>
          <p:cNvCxnSpPr/>
          <p:nvPr/>
        </p:nvCxnSpPr>
        <p:spPr>
          <a:xfrm>
            <a:off x="9834385" y="5373176"/>
            <a:ext cx="947911"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BE829CD2-DEAF-C9D7-54F2-33AA562164D0}"/>
                  </a:ext>
                </a:extLst>
              </p:cNvPr>
              <p:cNvSpPr txBox="1"/>
              <p:nvPr/>
            </p:nvSpPr>
            <p:spPr>
              <a:xfrm>
                <a:off x="10785430" y="2315011"/>
                <a:ext cx="1052512" cy="58477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latin typeface="Cambria Math" panose="02040503050406030204" pitchFamily="18" charset="0"/>
                            </a:rPr>
                          </m:ctrlPr>
                        </m:sSubPr>
                        <m:e>
                          <m:r>
                            <m:rPr>
                              <m:sty m:val="p"/>
                            </m:rPr>
                            <a:rPr lang="en-US" sz="3200" b="0" i="0" dirty="0" smtClean="0">
                              <a:latin typeface="Cambria Math" panose="02040503050406030204" pitchFamily="18" charset="0"/>
                            </a:rPr>
                            <m:t>m</m:t>
                          </m:r>
                        </m:e>
                        <m:sub>
                          <m:r>
                            <m:rPr>
                              <m:sty m:val="p"/>
                            </m:rPr>
                            <a:rPr lang="en-US" sz="3200" b="0" i="0" dirty="0" smtClean="0">
                              <a:latin typeface="Cambria Math" panose="02040503050406030204" pitchFamily="18" charset="0"/>
                            </a:rPr>
                            <m:t>B</m:t>
                          </m:r>
                        </m:sub>
                      </m:sSub>
                    </m:oMath>
                  </m:oMathPara>
                </a14:m>
                <a:endParaRPr lang="en-IL" dirty="0"/>
              </a:p>
            </p:txBody>
          </p:sp>
        </mc:Choice>
        <mc:Fallback xmlns="">
          <p:sp>
            <p:nvSpPr>
              <p:cNvPr id="51" name="TextBox 50">
                <a:extLst>
                  <a:ext uri="{FF2B5EF4-FFF2-40B4-BE49-F238E27FC236}">
                    <a16:creationId xmlns:a16="http://schemas.microsoft.com/office/drawing/2014/main" id="{BE829CD2-DEAF-C9D7-54F2-33AA562164D0}"/>
                  </a:ext>
                </a:extLst>
              </p:cNvPr>
              <p:cNvSpPr txBox="1">
                <a:spLocks noRot="1" noChangeAspect="1" noMove="1" noResize="1" noEditPoints="1" noAdjustHandles="1" noChangeArrowheads="1" noChangeShapeType="1" noTextEdit="1"/>
              </p:cNvSpPr>
              <p:nvPr/>
            </p:nvSpPr>
            <p:spPr>
              <a:xfrm>
                <a:off x="10785430" y="2315011"/>
                <a:ext cx="1052512" cy="58477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0D26EFE7-E6C1-FE62-098B-8BA2A27DDD8F}"/>
                  </a:ext>
                </a:extLst>
              </p:cNvPr>
              <p:cNvSpPr txBox="1"/>
              <p:nvPr/>
            </p:nvSpPr>
            <p:spPr>
              <a:xfrm>
                <a:off x="10808056" y="5038994"/>
                <a:ext cx="1052512" cy="58477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latin typeface="Cambria Math" panose="02040503050406030204" pitchFamily="18" charset="0"/>
                            </a:rPr>
                          </m:ctrlPr>
                        </m:sSubPr>
                        <m:e>
                          <m:r>
                            <m:rPr>
                              <m:sty m:val="p"/>
                            </m:rPr>
                            <a:rPr lang="en-US" sz="3200" b="0" i="0" dirty="0" smtClean="0">
                              <a:latin typeface="Cambria Math" panose="02040503050406030204" pitchFamily="18" charset="0"/>
                            </a:rPr>
                            <m:t>m</m:t>
                          </m:r>
                        </m:e>
                        <m:sub>
                          <m:r>
                            <m:rPr>
                              <m:sty m:val="p"/>
                            </m:rPr>
                            <a:rPr lang="en-US" sz="3200" b="0" i="0" dirty="0" smtClean="0">
                              <a:latin typeface="Cambria Math" panose="02040503050406030204" pitchFamily="18" charset="0"/>
                            </a:rPr>
                            <m:t>C</m:t>
                          </m:r>
                        </m:sub>
                      </m:sSub>
                    </m:oMath>
                  </m:oMathPara>
                </a14:m>
                <a:endParaRPr lang="en-IL" dirty="0"/>
              </a:p>
            </p:txBody>
          </p:sp>
        </mc:Choice>
        <mc:Fallback xmlns="">
          <p:sp>
            <p:nvSpPr>
              <p:cNvPr id="52" name="TextBox 51">
                <a:extLst>
                  <a:ext uri="{FF2B5EF4-FFF2-40B4-BE49-F238E27FC236}">
                    <a16:creationId xmlns:a16="http://schemas.microsoft.com/office/drawing/2014/main" id="{0D26EFE7-E6C1-FE62-098B-8BA2A27DDD8F}"/>
                  </a:ext>
                </a:extLst>
              </p:cNvPr>
              <p:cNvSpPr txBox="1">
                <a:spLocks noRot="1" noChangeAspect="1" noMove="1" noResize="1" noEditPoints="1" noAdjustHandles="1" noChangeArrowheads="1" noChangeShapeType="1" noTextEdit="1"/>
              </p:cNvSpPr>
              <p:nvPr/>
            </p:nvSpPr>
            <p:spPr>
              <a:xfrm>
                <a:off x="10808056" y="5038994"/>
                <a:ext cx="1052512" cy="58477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637C2ACD-1CE1-95E2-AB17-A164A3BA86D4}"/>
                  </a:ext>
                </a:extLst>
              </p:cNvPr>
              <p:cNvSpPr txBox="1"/>
              <p:nvPr/>
            </p:nvSpPr>
            <p:spPr>
              <a:xfrm>
                <a:off x="2527300" y="5803980"/>
                <a:ext cx="6744475" cy="430887"/>
              </a:xfrm>
              <a:prstGeom prst="rect">
                <a:avLst/>
              </a:prstGeom>
              <a:noFill/>
            </p:spPr>
            <p:txBody>
              <a:bodyPr wrap="none" lIns="0" tIns="0" rIns="0" bIns="0" rtlCol="0">
                <a:spAutoFit/>
              </a:bodyPr>
              <a:lstStyle/>
              <a:p>
                <a:r>
                  <a:rPr lang="en-US" sz="2800" b="0" dirty="0"/>
                  <a:t>For every (A,B,C), </a:t>
                </a:r>
                <a14:m>
                  <m:oMath xmlns:m="http://schemas.openxmlformats.org/officeDocument/2006/math">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Pr</m:t>
                        </m:r>
                      </m:fName>
                      <m:e>
                        <m:d>
                          <m:dPr>
                            <m:begChr m:val="["/>
                            <m:endChr m:val="]"/>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m</m:t>
                                </m:r>
                              </m:e>
                              <m:sub>
                                <m:r>
                                  <m:rPr>
                                    <m:sty m:val="p"/>
                                  </m:rPr>
                                  <a:rPr lang="en-US" sz="2800" b="0" i="0" smtClean="0">
                                    <a:latin typeface="Cambria Math" panose="02040503050406030204" pitchFamily="18" charset="0"/>
                                  </a:rPr>
                                  <m:t>B</m:t>
                                </m:r>
                              </m:sub>
                            </m:sSub>
                            <m:r>
                              <a:rPr lang="en-US" sz="2800" b="0" i="0" smtClean="0">
                                <a:latin typeface="Cambria Math" panose="02040503050406030204" pitchFamily="18" charset="0"/>
                              </a:rPr>
                              <m:t>=</m:t>
                            </m:r>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m</m:t>
                                </m:r>
                              </m:e>
                              <m:sub>
                                <m:r>
                                  <m:rPr>
                                    <m:sty m:val="p"/>
                                  </m:rPr>
                                  <a:rPr lang="en-US" sz="2800" b="0" i="0" smtClean="0">
                                    <a:latin typeface="Cambria Math" panose="02040503050406030204" pitchFamily="18" charset="0"/>
                                  </a:rPr>
                                  <m:t>C</m:t>
                                </m:r>
                              </m:sub>
                            </m:sSub>
                            <m:r>
                              <a:rPr lang="en-US" sz="2800" b="0" i="0" smtClean="0">
                                <a:latin typeface="Cambria Math" panose="02040503050406030204" pitchFamily="18" charset="0"/>
                              </a:rPr>
                              <m:t>=</m:t>
                            </m:r>
                            <m:r>
                              <m:rPr>
                                <m:sty m:val="p"/>
                              </m:rPr>
                              <a:rPr lang="en-US" sz="2800" b="0" i="0" smtClean="0">
                                <a:latin typeface="Cambria Math" panose="02040503050406030204" pitchFamily="18" charset="0"/>
                              </a:rPr>
                              <m:t>m</m:t>
                            </m:r>
                          </m:e>
                        </m:d>
                      </m:e>
                    </m:func>
                    <m:r>
                      <a:rPr lang="en-US" sz="2800" b="0" i="1" smtClean="0">
                        <a:latin typeface="Cambria Math" panose="02040503050406030204" pitchFamily="18" charset="0"/>
                      </a:rPr>
                      <m:t>=</m:t>
                    </m:r>
                    <m:r>
                      <m:rPr>
                        <m:sty m:val="p"/>
                      </m:rPr>
                      <a:rPr lang="en-US" sz="2800" b="0" i="0" smtClean="0">
                        <a:latin typeface="Cambria Math" panose="02040503050406030204" pitchFamily="18" charset="0"/>
                      </a:rPr>
                      <m:t>negl</m:t>
                    </m:r>
                    <m:r>
                      <a:rPr lang="en-US" sz="2800" b="0" i="0" smtClean="0">
                        <a:latin typeface="Cambria Math" panose="02040503050406030204" pitchFamily="18" charset="0"/>
                      </a:rPr>
                      <m:t>.</m:t>
                    </m:r>
                  </m:oMath>
                </a14:m>
                <a:endParaRPr lang="en-IL" sz="2800" dirty="0"/>
              </a:p>
            </p:txBody>
          </p:sp>
        </mc:Choice>
        <mc:Fallback xmlns="">
          <p:sp>
            <p:nvSpPr>
              <p:cNvPr id="53" name="TextBox 52">
                <a:extLst>
                  <a:ext uri="{FF2B5EF4-FFF2-40B4-BE49-F238E27FC236}">
                    <a16:creationId xmlns:a16="http://schemas.microsoft.com/office/drawing/2014/main" id="{637C2ACD-1CE1-95E2-AB17-A164A3BA86D4}"/>
                  </a:ext>
                </a:extLst>
              </p:cNvPr>
              <p:cNvSpPr txBox="1">
                <a:spLocks noRot="1" noChangeAspect="1" noMove="1" noResize="1" noEditPoints="1" noAdjustHandles="1" noChangeArrowheads="1" noChangeShapeType="1" noTextEdit="1"/>
              </p:cNvSpPr>
              <p:nvPr/>
            </p:nvSpPr>
            <p:spPr>
              <a:xfrm>
                <a:off x="2527300" y="5803980"/>
                <a:ext cx="6744475" cy="430887"/>
              </a:xfrm>
              <a:prstGeom prst="rect">
                <a:avLst/>
              </a:prstGeom>
              <a:blipFill>
                <a:blip r:embed="rId11"/>
                <a:stretch>
                  <a:fillRect l="-3255" t="-23944" b="-507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89B9B2FF-8E36-1FCF-0DCF-55ACCDCCE2C4}"/>
                  </a:ext>
                </a:extLst>
              </p:cNvPr>
              <p:cNvSpPr txBox="1"/>
              <p:nvPr/>
            </p:nvSpPr>
            <p:spPr>
              <a:xfrm>
                <a:off x="331433" y="4222693"/>
                <a:ext cx="2771966" cy="126515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rPr>
                        <m:t>𝑘𝑒𝑦𝑔𝑒𝑛</m:t>
                      </m:r>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1</m:t>
                              </m:r>
                            </m:e>
                            <m:sup>
                              <m:r>
                                <a:rPr lang="en-US" sz="2400" b="0" i="1" smtClean="0">
                                  <a:latin typeface="Cambria Math" panose="02040503050406030204" pitchFamily="18" charset="0"/>
                                </a:rPr>
                                <m:t>𝜆</m:t>
                              </m:r>
                            </m:sup>
                          </m:sSup>
                        </m:e>
                      </m:d>
                    </m:oMath>
                  </m:oMathPara>
                </a14:m>
                <a:endParaRPr lang="en-US" sz="24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𝑚</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0,1</m:t>
                              </m:r>
                            </m:e>
                          </m:d>
                        </m:e>
                        <m:sup>
                          <m:r>
                            <a:rPr lang="en-US" sz="2400" b="0" i="1" smtClean="0">
                              <a:solidFill>
                                <a:schemeClr val="tx1"/>
                              </a:solidFill>
                              <a:latin typeface="Cambria Math" panose="02040503050406030204" pitchFamily="18" charset="0"/>
                            </a:rPr>
                            <m:t>𝑝𝑜𝑙𝑦</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𝜆</m:t>
                          </m:r>
                          <m:r>
                            <a:rPr lang="en-US" sz="2400" b="0" i="1" smtClean="0">
                              <a:solidFill>
                                <a:schemeClr val="tx1"/>
                              </a:solidFill>
                              <a:latin typeface="Cambria Math" panose="02040503050406030204" pitchFamily="18" charset="0"/>
                            </a:rPr>
                            <m:t>)</m:t>
                          </m:r>
                        </m:sup>
                      </m:sSup>
                    </m:oMath>
                  </m:oMathPara>
                </a14:m>
                <a:endParaRPr lang="en-US" sz="24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𝑐</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𝑡</m:t>
                              </m:r>
                            </m:e>
                            <m:sub>
                              <m:r>
                                <a:rPr lang="en-US" sz="2400" b="0" i="1" smtClean="0">
                                  <a:latin typeface="Cambria Math" panose="02040503050406030204" pitchFamily="18" charset="0"/>
                                </a:rPr>
                                <m:t>𝑚</m:t>
                              </m:r>
                            </m:sub>
                          </m:sSub>
                        </m:e>
                      </m:d>
                      <m:r>
                        <a:rPr lang="en-US" sz="2400" b="0" i="1" smtClean="0">
                          <a:latin typeface="Cambria Math" panose="02040503050406030204" pitchFamily="18" charset="0"/>
                        </a:rPr>
                        <m:t>←</m:t>
                      </m:r>
                      <m:r>
                        <a:rPr lang="en-US" sz="2400" b="0" i="1" smtClean="0">
                          <a:latin typeface="Cambria Math" panose="02040503050406030204" pitchFamily="18" charset="0"/>
                        </a:rPr>
                        <m:t>𝑒𝑛𝑐</m:t>
                      </m:r>
                      <m:r>
                        <a:rPr lang="en-US" sz="2400" b="0" i="1" smtClean="0">
                          <a:latin typeface="Cambria Math" panose="02040503050406030204" pitchFamily="18" charset="0"/>
                        </a:rPr>
                        <m:t>(</m:t>
                      </m:r>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rPr>
                        <m:t>𝑚</m:t>
                      </m:r>
                      <m:r>
                        <a:rPr lang="en-US" sz="2400" b="0" i="1" smtClean="0">
                          <a:latin typeface="Cambria Math" panose="02040503050406030204" pitchFamily="18" charset="0"/>
                        </a:rPr>
                        <m:t>) </m:t>
                      </m:r>
                    </m:oMath>
                  </m:oMathPara>
                </a14:m>
                <a:endParaRPr lang="en-IL" sz="2400" dirty="0"/>
              </a:p>
            </p:txBody>
          </p:sp>
        </mc:Choice>
        <mc:Fallback xmlns="">
          <p:sp>
            <p:nvSpPr>
              <p:cNvPr id="57" name="TextBox 56">
                <a:extLst>
                  <a:ext uri="{FF2B5EF4-FFF2-40B4-BE49-F238E27FC236}">
                    <a16:creationId xmlns:a16="http://schemas.microsoft.com/office/drawing/2014/main" id="{89B9B2FF-8E36-1FCF-0DCF-55ACCDCCE2C4}"/>
                  </a:ext>
                </a:extLst>
              </p:cNvPr>
              <p:cNvSpPr txBox="1">
                <a:spLocks noRot="1" noChangeAspect="1" noMove="1" noResize="1" noEditPoints="1" noAdjustHandles="1" noChangeArrowheads="1" noChangeShapeType="1" noTextEdit="1"/>
              </p:cNvSpPr>
              <p:nvPr/>
            </p:nvSpPr>
            <p:spPr>
              <a:xfrm>
                <a:off x="331433" y="4222693"/>
                <a:ext cx="2771966" cy="1265155"/>
              </a:xfrm>
              <a:prstGeom prst="rect">
                <a:avLst/>
              </a:prstGeom>
              <a:blipFill>
                <a:blip r:embed="rId12"/>
                <a:stretch>
                  <a:fillRect b="-5797"/>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6C0D0FE3-0681-A5BE-203B-05EA58BF4264}"/>
              </a:ext>
            </a:extLst>
          </p:cNvPr>
          <p:cNvSpPr/>
          <p:nvPr/>
        </p:nvSpPr>
        <p:spPr>
          <a:xfrm>
            <a:off x="771696" y="2334515"/>
            <a:ext cx="2226686" cy="178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800" dirty="0"/>
              <a:t>Encryptor</a:t>
            </a:r>
            <a:endParaRPr lang="en-IL" dirty="0"/>
          </a:p>
        </p:txBody>
      </p:sp>
    </p:spTree>
    <p:extLst>
      <p:ext uri="{BB962C8B-B14F-4D97-AF65-F5344CB8AC3E}">
        <p14:creationId xmlns:p14="http://schemas.microsoft.com/office/powerpoint/2010/main" val="224564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1"/>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2"/>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40"/>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8"/>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43"/>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44"/>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49"/>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50"/>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51"/>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52"/>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47"/>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29" grpId="0" animBg="1"/>
      <p:bldP spid="30" grpId="0" animBg="1"/>
      <p:bldP spid="33" grpId="0"/>
      <p:bldP spid="34" grpId="0"/>
      <p:bldP spid="36" grpId="0"/>
      <p:bldP spid="37" grpId="0"/>
      <p:bldP spid="38" grpId="0"/>
      <p:bldP spid="41" grpId="0" animBg="1"/>
      <p:bldP spid="46" grpId="0"/>
      <p:bldP spid="47" grpId="0"/>
      <p:bldP spid="51" grpId="0"/>
      <p:bldP spid="52" grpId="0"/>
      <p:bldP spid="53" grpId="0"/>
    </p:bld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787B2-1083-9A37-0BF4-FA8C09C8267C}"/>
              </a:ext>
            </a:extLst>
          </p:cNvPr>
          <p:cNvSpPr>
            <a:spLocks noGrp="1"/>
          </p:cNvSpPr>
          <p:nvPr>
            <p:ph type="title"/>
          </p:nvPr>
        </p:nvSpPr>
        <p:spPr/>
        <p:txBody>
          <a:bodyPr/>
          <a:lstStyle/>
          <a:p>
            <a:pPr algn="ctr"/>
            <a:r>
              <a:rPr lang="en-IL" dirty="0"/>
              <a:t>Need of the hour</a:t>
            </a:r>
            <a:br>
              <a:rPr lang="en-IL" dirty="0"/>
            </a:br>
            <a:r>
              <a:rPr lang="en-IL" sz="3600" dirty="0"/>
              <a:t>Better abstraction!</a:t>
            </a:r>
            <a:endParaRPr lang="en-IL" dirty="0"/>
          </a:p>
        </p:txBody>
      </p:sp>
      <p:sp>
        <p:nvSpPr>
          <p:cNvPr id="3" name="Content Placeholder 2">
            <a:extLst>
              <a:ext uri="{FF2B5EF4-FFF2-40B4-BE49-F238E27FC236}">
                <a16:creationId xmlns:a16="http://schemas.microsoft.com/office/drawing/2014/main" id="{F0970053-ACF2-0F10-CE32-676AA7CC2C49}"/>
              </a:ext>
            </a:extLst>
          </p:cNvPr>
          <p:cNvSpPr>
            <a:spLocks noGrp="1"/>
          </p:cNvSpPr>
          <p:nvPr>
            <p:ph idx="1"/>
          </p:nvPr>
        </p:nvSpPr>
        <p:spPr>
          <a:xfrm>
            <a:off x="838200" y="2098674"/>
            <a:ext cx="10515600" cy="4351338"/>
          </a:xfrm>
        </p:spPr>
        <p:txBody>
          <a:bodyPr/>
          <a:lstStyle/>
          <a:p>
            <a:pPr marL="0" indent="0">
              <a:buNone/>
            </a:pPr>
            <a:r>
              <a:rPr lang="en-IL" dirty="0"/>
              <a:t>Goals:</a:t>
            </a:r>
          </a:p>
          <a:p>
            <a:pPr marL="0" indent="0">
              <a:buNone/>
            </a:pPr>
            <a:endParaRPr lang="en-IL" dirty="0"/>
          </a:p>
          <a:p>
            <a:r>
              <a:rPr lang="en-IL" dirty="0"/>
              <a:t>Resolves these above questions.</a:t>
            </a:r>
          </a:p>
          <a:p>
            <a:endParaRPr lang="en-IL" dirty="0"/>
          </a:p>
          <a:p>
            <a:r>
              <a:rPr lang="en-IL" dirty="0"/>
              <a:t>Pedagogical reason: making existing constructions modular.</a:t>
            </a:r>
          </a:p>
        </p:txBody>
      </p:sp>
    </p:spTree>
    <p:extLst>
      <p:ext uri="{BB962C8B-B14F-4D97-AF65-F5344CB8AC3E}">
        <p14:creationId xmlns:p14="http://schemas.microsoft.com/office/powerpoint/2010/main" val="399555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75C47-D4A3-DAF4-F74F-F9D5B4AB0A85}"/>
              </a:ext>
            </a:extLst>
          </p:cNvPr>
          <p:cNvSpPr>
            <a:spLocks noGrp="1"/>
          </p:cNvSpPr>
          <p:nvPr>
            <p:ph type="title"/>
          </p:nvPr>
        </p:nvSpPr>
        <p:spPr>
          <a:xfrm>
            <a:off x="838200" y="36507"/>
            <a:ext cx="10515600" cy="1325563"/>
          </a:xfrm>
        </p:spPr>
        <p:txBody>
          <a:bodyPr/>
          <a:lstStyle/>
          <a:p>
            <a:pPr algn="ctr"/>
            <a:r>
              <a:rPr lang="en-IL" dirty="0"/>
              <a:t>Preimage samplable evasive function</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099D76B-9CE3-87BB-4930-94B085545EBA}"/>
                  </a:ext>
                </a:extLst>
              </p:cNvPr>
              <p:cNvSpPr txBox="1"/>
              <p:nvPr/>
            </p:nvSpPr>
            <p:spPr>
              <a:xfrm>
                <a:off x="1616057" y="1362070"/>
                <a:ext cx="11110912" cy="2677656"/>
              </a:xfrm>
              <a:prstGeom prst="rect">
                <a:avLst/>
              </a:prstGeom>
              <a:noFill/>
            </p:spPr>
            <p:txBody>
              <a:bodyPr wrap="square">
                <a:spAutoFit/>
              </a:bodyPr>
              <a:lstStyle/>
              <a:p>
                <a14:m>
                  <m:oMath xmlns:m="http://schemas.openxmlformats.org/officeDocument/2006/math">
                    <m:r>
                      <a:rPr lang="en-GB" sz="2800" i="1" dirty="0" smtClean="0">
                        <a:latin typeface="Cambria Math" panose="02040503050406030204" pitchFamily="18" charset="0"/>
                      </a:rPr>
                      <m:t>𝐹</m:t>
                    </m:r>
                    <m:r>
                      <a:rPr lang="en-GB" sz="2800" i="1" dirty="0" smtClean="0">
                        <a:latin typeface="Cambria Math" panose="02040503050406030204" pitchFamily="18" charset="0"/>
                      </a:rPr>
                      <m:t>:</m:t>
                    </m:r>
                  </m:oMath>
                </a14:m>
                <a:r>
                  <a:rPr lang="en-GB" sz="2800" dirty="0"/>
                  <a:t> class of evasive functionalities.</a:t>
                </a:r>
              </a:p>
              <a:p>
                <a:endParaRPr lang="en-GB" sz="2800" dirty="0"/>
              </a:p>
              <a:p>
                <a:r>
                  <a:rPr lang="en-IL" sz="2800" dirty="0"/>
                  <a:t>There exists an evasive function class </a:t>
                </a:r>
                <a14:m>
                  <m:oMath xmlns:m="http://schemas.openxmlformats.org/officeDocument/2006/math">
                    <m:r>
                      <a:rPr lang="en-US" sz="2800" b="0" i="1" smtClean="0">
                        <a:latin typeface="Cambria Math" panose="02040503050406030204" pitchFamily="18" charset="0"/>
                      </a:rPr>
                      <m:t>𝐻</m:t>
                    </m:r>
                  </m:oMath>
                </a14:m>
                <a:r>
                  <a:rPr lang="en-GB" sz="2800" dirty="0"/>
                  <a:t>, equipped with </a:t>
                </a:r>
                <a14:m>
                  <m:oMath xmlns:m="http://schemas.openxmlformats.org/officeDocument/2006/math">
                    <m:r>
                      <m:rPr>
                        <m:sty m:val="p"/>
                      </m:rPr>
                      <a:rPr lang="en-US" sz="2800" b="0" i="0" dirty="0" smtClean="0">
                        <a:latin typeface="Cambria Math" panose="02040503050406030204" pitchFamily="18" charset="0"/>
                      </a:rPr>
                      <m:t>Gen</m:t>
                    </m:r>
                    <m:r>
                      <m:rPr>
                        <m:sty m:val="p"/>
                      </m:rPr>
                      <a:rPr lang="en-GB" sz="2800" i="0" dirty="0" smtClean="0">
                        <a:latin typeface="Cambria Math" panose="02040503050406030204" pitchFamily="18" charset="0"/>
                      </a:rPr>
                      <m:t>Puncture</m:t>
                    </m:r>
                    <m:r>
                      <a:rPr lang="en-GB" sz="2800" i="0" dirty="0" smtClean="0">
                        <a:latin typeface="Cambria Math" panose="02040503050406030204" pitchFamily="18" charset="0"/>
                      </a:rPr>
                      <m:t> (</m:t>
                    </m:r>
                    <m:r>
                      <m:rPr>
                        <m:sty m:val="p"/>
                      </m:rPr>
                      <a:rPr lang="en-US" sz="2800" b="0" i="0" dirty="0" smtClean="0">
                        <a:latin typeface="Cambria Math" panose="02040503050406030204" pitchFamily="18" charset="0"/>
                      </a:rPr>
                      <m:t>h</m:t>
                    </m:r>
                    <m:r>
                      <a:rPr lang="en-GB" sz="2800" i="0" dirty="0" smtClean="0">
                        <a:latin typeface="Cambria Math" panose="02040503050406030204" pitchFamily="18" charset="0"/>
                      </a:rPr>
                      <m:t>, </m:t>
                    </m:r>
                    <m:sSup>
                      <m:sSupPr>
                        <m:ctrlPr>
                          <a:rPr lang="en-US" sz="2800" b="0" i="1" dirty="0" smtClean="0">
                            <a:latin typeface="Cambria Math" panose="02040503050406030204" pitchFamily="18" charset="0"/>
                          </a:rPr>
                        </m:ctrlPr>
                      </m:sSupPr>
                      <m:e>
                        <m:r>
                          <a:rPr lang="en-US" sz="2800" b="0" i="1" dirty="0" smtClean="0">
                            <a:latin typeface="Cambria Math" panose="02040503050406030204" pitchFamily="18" charset="0"/>
                          </a:rPr>
                          <m:t>𝑥</m:t>
                        </m:r>
                      </m:e>
                      <m:sup>
                        <m:r>
                          <a:rPr lang="en-US" sz="2800" b="0" i="1" dirty="0" smtClean="0">
                            <a:latin typeface="Cambria Math" panose="02040503050406030204" pitchFamily="18" charset="0"/>
                          </a:rPr>
                          <m:t>∗</m:t>
                        </m:r>
                      </m:sup>
                    </m:sSup>
                    <m:r>
                      <a:rPr lang="en-US" sz="2800" b="0" i="1" dirty="0" smtClean="0">
                        <a:latin typeface="Cambria Math" panose="02040503050406030204" pitchFamily="18" charset="0"/>
                      </a:rPr>
                      <m:t>,1</m:t>
                    </m:r>
                    <m:r>
                      <a:rPr lang="en-GB" sz="2800" i="0" dirty="0">
                        <a:latin typeface="Cambria Math" panose="02040503050406030204" pitchFamily="18" charset="0"/>
                      </a:rPr>
                      <m:t>))</m:t>
                    </m:r>
                    <m:r>
                      <a:rPr lang="en-US" sz="2800" b="0" i="1" dirty="0" smtClean="0">
                        <a:latin typeface="Cambria Math" panose="02040503050406030204" pitchFamily="18" charset="0"/>
                      </a:rPr>
                      <m:t>→</m:t>
                    </m:r>
                    <m:sSub>
                      <m:sSubPr>
                        <m:ctrlPr>
                          <a:rPr lang="en-US" sz="2800" b="0" i="1" dirty="0" smtClean="0">
                            <a:latin typeface="Cambria Math" panose="02040503050406030204" pitchFamily="18" charset="0"/>
                          </a:rPr>
                        </m:ctrlPr>
                      </m:sSubPr>
                      <m:e>
                        <m:r>
                          <m:rPr>
                            <m:sty m:val="p"/>
                          </m:rPr>
                          <a:rPr lang="en-US" sz="2800" b="0" i="0" dirty="0" smtClean="0">
                            <a:latin typeface="Cambria Math" panose="02040503050406030204" pitchFamily="18" charset="0"/>
                          </a:rPr>
                          <m:t>g</m:t>
                        </m:r>
                      </m:e>
                      <m:sub>
                        <m:sSup>
                          <m:sSupPr>
                            <m:ctrlPr>
                              <a:rPr lang="en-US" sz="2800" b="0" i="1" dirty="0" smtClean="0">
                                <a:latin typeface="Cambria Math" panose="02040503050406030204" pitchFamily="18" charset="0"/>
                              </a:rPr>
                            </m:ctrlPr>
                          </m:sSupPr>
                          <m:e>
                            <m:r>
                              <a:rPr lang="en-US" sz="2800" b="0" i="1" dirty="0" smtClean="0">
                                <a:latin typeface="Cambria Math" panose="02040503050406030204" pitchFamily="18" charset="0"/>
                              </a:rPr>
                              <m:t>𝑥</m:t>
                            </m:r>
                          </m:e>
                          <m:sup>
                            <m:r>
                              <a:rPr lang="en-US" sz="2800" b="0" i="1" dirty="0" smtClean="0">
                                <a:latin typeface="Cambria Math" panose="02040503050406030204" pitchFamily="18" charset="0"/>
                              </a:rPr>
                              <m:t>∗</m:t>
                            </m:r>
                          </m:sup>
                        </m:sSup>
                      </m:sub>
                    </m:sSub>
                  </m:oMath>
                </a14:m>
                <a:r>
                  <a:rPr lang="en-IL" sz="2800" dirty="0"/>
                  <a:t>.</a:t>
                </a:r>
              </a:p>
              <a:p>
                <a:endParaRPr lang="en-IL" sz="2800" dirty="0"/>
              </a:p>
              <a:p>
                <a:r>
                  <a:rPr lang="en-IL" sz="2800" dirty="0">
                    <a:solidFill>
                      <a:srgbClr val="7030A0"/>
                    </a:solidFill>
                  </a:rPr>
                  <a:t>Correctness:</a:t>
                </a:r>
                <a:r>
                  <a:rPr lang="en-IL" sz="2800" dirty="0"/>
                  <a:t> </a:t>
                </a:r>
                <a14:m>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g</m:t>
                        </m:r>
                      </m:e>
                      <m:sub>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𝑥</m:t>
                            </m:r>
                          </m:e>
                          <m:sup>
                            <m:r>
                              <a:rPr lang="en-US" sz="2800" b="0" i="1" smtClean="0">
                                <a:latin typeface="Cambria Math" panose="02040503050406030204" pitchFamily="18" charset="0"/>
                              </a:rPr>
                              <m:t>∗</m:t>
                            </m:r>
                          </m:sup>
                        </m:sSup>
                      </m:sub>
                    </m:sSub>
                    <m:d>
                      <m:dPr>
                        <m:ctrlPr>
                          <a:rPr lang="en-US" sz="2800" b="0" i="1" smtClean="0">
                            <a:latin typeface="Cambria Math" panose="02040503050406030204" pitchFamily="18" charset="0"/>
                          </a:rPr>
                        </m:ctrlPr>
                      </m:dPr>
                      <m:e>
                        <m:r>
                          <m:rPr>
                            <m:sty m:val="p"/>
                          </m:rPr>
                          <a:rPr lang="en-US" sz="2800" b="0" i="0" smtClean="0">
                            <a:latin typeface="Cambria Math" panose="02040503050406030204" pitchFamily="18" charset="0"/>
                          </a:rPr>
                          <m:t>x</m:t>
                        </m:r>
                      </m:e>
                    </m:d>
                    <m:r>
                      <a:rPr lang="en-US" sz="2800" b="0" i="0" smtClean="0">
                        <a:latin typeface="Cambria Math" panose="02040503050406030204" pitchFamily="18" charset="0"/>
                      </a:rPr>
                      <m:t>=</m:t>
                    </m:r>
                  </m:oMath>
                </a14:m>
                <a:endParaRPr lang="en-IL" sz="2800" dirty="0"/>
              </a:p>
            </p:txBody>
          </p:sp>
        </mc:Choice>
        <mc:Fallback xmlns="">
          <p:sp>
            <p:nvSpPr>
              <p:cNvPr id="8" name="TextBox 7">
                <a:extLst>
                  <a:ext uri="{FF2B5EF4-FFF2-40B4-BE49-F238E27FC236}">
                    <a16:creationId xmlns:a16="http://schemas.microsoft.com/office/drawing/2014/main" id="{0099D76B-9CE3-87BB-4930-94B085545EBA}"/>
                  </a:ext>
                </a:extLst>
              </p:cNvPr>
              <p:cNvSpPr txBox="1">
                <a:spLocks noRot="1" noChangeAspect="1" noMove="1" noResize="1" noEditPoints="1" noAdjustHandles="1" noChangeArrowheads="1" noChangeShapeType="1" noTextEdit="1"/>
              </p:cNvSpPr>
              <p:nvPr/>
            </p:nvSpPr>
            <p:spPr>
              <a:xfrm>
                <a:off x="1616057" y="1362070"/>
                <a:ext cx="11110912" cy="2677656"/>
              </a:xfrm>
              <a:prstGeom prst="rect">
                <a:avLst/>
              </a:prstGeom>
              <a:blipFill>
                <a:blip r:embed="rId2"/>
                <a:stretch>
                  <a:fillRect l="-1097" t="-2045" b="-5455"/>
                </a:stretch>
              </a:blipFill>
            </p:spPr>
            <p:txBody>
              <a:bodyPr/>
              <a:lstStyle/>
              <a:p>
                <a:r>
                  <a:rPr lang="en-US">
                    <a:noFill/>
                  </a:rPr>
                  <a:t> </a:t>
                </a:r>
              </a:p>
            </p:txBody>
          </p:sp>
        </mc:Fallback>
      </mc:AlternateContent>
      <p:sp>
        <p:nvSpPr>
          <p:cNvPr id="9" name="Right Brace 8">
            <a:extLst>
              <a:ext uri="{FF2B5EF4-FFF2-40B4-BE49-F238E27FC236}">
                <a16:creationId xmlns:a16="http://schemas.microsoft.com/office/drawing/2014/main" id="{1347209C-0538-E817-DAA4-613030DC7236}"/>
              </a:ext>
            </a:extLst>
          </p:cNvPr>
          <p:cNvSpPr/>
          <p:nvPr/>
        </p:nvSpPr>
        <p:spPr>
          <a:xfrm rot="10800000">
            <a:off x="5165665" y="3186003"/>
            <a:ext cx="273083" cy="1252536"/>
          </a:xfrm>
          <a:prstGeom prst="rightBrace">
            <a:avLst>
              <a:gd name="adj1" fmla="val 72676"/>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Impact" panose="020B0806030902050204"/>
              <a:ea typeface="+mn-ea"/>
              <a:cs typeface="+mn-cs"/>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1679ED5-809F-6663-6306-803793A41390}"/>
                  </a:ext>
                </a:extLst>
              </p:cNvPr>
              <p:cNvSpPr txBox="1"/>
              <p:nvPr/>
            </p:nvSpPr>
            <p:spPr>
              <a:xfrm>
                <a:off x="5165664" y="3429000"/>
                <a:ext cx="4251343" cy="9541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h</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  </m:t>
                      </m:r>
                      <m:r>
                        <a:rPr lang="en-US" sz="2800" b="0" i="1" smtClean="0">
                          <a:latin typeface="Cambria Math" panose="02040503050406030204" pitchFamily="18" charset="0"/>
                        </a:rPr>
                        <m:t>𝑥</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𝑥</m:t>
                          </m:r>
                        </m:e>
                        <m:sup>
                          <m:r>
                            <a:rPr lang="en-US" sz="2800" b="0" i="1" smtClean="0">
                              <a:latin typeface="Cambria Math" panose="02040503050406030204" pitchFamily="18" charset="0"/>
                            </a:rPr>
                            <m:t>∗</m:t>
                          </m:r>
                        </m:sup>
                      </m:sSup>
                      <m:d>
                        <m:dPr>
                          <m:begChr m:val="{"/>
                          <m:endChr m:val="}"/>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𝐵</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𝐶</m:t>
                              </m:r>
                            </m:sub>
                          </m:sSub>
                        </m:e>
                      </m:d>
                      <m:r>
                        <a:rPr lang="en-US" sz="2800" b="0" i="1" smtClean="0">
                          <a:latin typeface="Cambria Math" panose="02040503050406030204" pitchFamily="18" charset="0"/>
                        </a:rPr>
                        <m:t>,</m:t>
                      </m:r>
                    </m:oMath>
                  </m:oMathPara>
                </a14:m>
                <a:endParaRPr lang="en-US" sz="2800" b="0" dirty="0"/>
              </a:p>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1</m:t>
                      </m:r>
                      <m:r>
                        <a:rPr lang="en-US" sz="2800" b="0" i="1" smtClean="0">
                          <a:latin typeface="Cambria Math" panose="02040503050406030204" pitchFamily="18" charset="0"/>
                        </a:rPr>
                        <m:t>,           </m:t>
                      </m:r>
                      <m:r>
                        <a:rPr lang="en-US" sz="2800" b="0" i="1" smtClean="0">
                          <a:latin typeface="Cambria Math" panose="02040503050406030204" pitchFamily="18" charset="0"/>
                        </a:rPr>
                        <m:t>𝑥</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𝑥</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oMath>
                  </m:oMathPara>
                </a14:m>
                <a:endParaRPr lang="en-IL" sz="2800" dirty="0"/>
              </a:p>
            </p:txBody>
          </p:sp>
        </mc:Choice>
        <mc:Fallback xmlns="">
          <p:sp>
            <p:nvSpPr>
              <p:cNvPr id="10" name="TextBox 9">
                <a:extLst>
                  <a:ext uri="{FF2B5EF4-FFF2-40B4-BE49-F238E27FC236}">
                    <a16:creationId xmlns:a16="http://schemas.microsoft.com/office/drawing/2014/main" id="{21679ED5-809F-6663-6306-803793A41390}"/>
                  </a:ext>
                </a:extLst>
              </p:cNvPr>
              <p:cNvSpPr txBox="1">
                <a:spLocks noRot="1" noChangeAspect="1" noMove="1" noResize="1" noEditPoints="1" noAdjustHandles="1" noChangeArrowheads="1" noChangeShapeType="1" noTextEdit="1"/>
              </p:cNvSpPr>
              <p:nvPr/>
            </p:nvSpPr>
            <p:spPr>
              <a:xfrm>
                <a:off x="5165664" y="3429000"/>
                <a:ext cx="4251343" cy="95410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23A6685-8EB0-AF4D-A1F6-27358420B639}"/>
                  </a:ext>
                </a:extLst>
              </p:cNvPr>
              <p:cNvSpPr txBox="1"/>
              <p:nvPr/>
            </p:nvSpPr>
            <p:spPr>
              <a:xfrm>
                <a:off x="1616057" y="4492643"/>
                <a:ext cx="9737743" cy="2700676"/>
              </a:xfrm>
              <a:prstGeom prst="rect">
                <a:avLst/>
              </a:prstGeom>
              <a:noFill/>
            </p:spPr>
            <p:txBody>
              <a:bodyPr wrap="square" rtlCol="0">
                <a:spAutoFit/>
              </a:bodyPr>
              <a:lstStyle/>
              <a:p>
                <a14:m>
                  <m:oMath xmlns:m="http://schemas.openxmlformats.org/officeDocument/2006/math">
                    <m:r>
                      <m:rPr>
                        <m:sty m:val="p"/>
                      </m:rPr>
                      <a:rPr lang="en-US" sz="2800" b="0" i="0" smtClean="0">
                        <a:solidFill>
                          <a:srgbClr val="7030A0"/>
                        </a:solidFill>
                        <a:latin typeface="Cambria Math" panose="02040503050406030204" pitchFamily="18" charset="0"/>
                      </a:rPr>
                      <m:t>Preimage</m:t>
                    </m:r>
                    <m:r>
                      <a:rPr lang="en-US" sz="2800" b="0" i="0" smtClean="0">
                        <a:solidFill>
                          <a:srgbClr val="7030A0"/>
                        </a:solidFill>
                        <a:latin typeface="Cambria Math" panose="02040503050406030204" pitchFamily="18" charset="0"/>
                      </a:rPr>
                      <m:t> </m:t>
                    </m:r>
                    <m:r>
                      <m:rPr>
                        <m:sty m:val="p"/>
                      </m:rPr>
                      <a:rPr lang="en-US" sz="2800" b="0" i="0" smtClean="0">
                        <a:solidFill>
                          <a:srgbClr val="7030A0"/>
                        </a:solidFill>
                        <a:latin typeface="Cambria Math" panose="02040503050406030204" pitchFamily="18" charset="0"/>
                      </a:rPr>
                      <m:t>sample</m:t>
                    </m:r>
                  </m:oMath>
                </a14:m>
                <a:r>
                  <a:rPr lang="en-US" sz="2800" b="0" i="0" dirty="0">
                    <a:solidFill>
                      <a:srgbClr val="7030A0"/>
                    </a:solidFill>
                    <a:latin typeface="+mj-lt"/>
                  </a:rPr>
                  <a:t>-</a:t>
                </a:r>
                <a14:m>
                  <m:oMath xmlns:m="http://schemas.openxmlformats.org/officeDocument/2006/math">
                    <m:r>
                      <m:rPr>
                        <m:sty m:val="p"/>
                      </m:rPr>
                      <a:rPr lang="en-US" sz="2800" b="0" i="0" smtClean="0">
                        <a:solidFill>
                          <a:srgbClr val="7030A0"/>
                        </a:solidFill>
                        <a:latin typeface="Cambria Math" panose="02040503050406030204" pitchFamily="18" charset="0"/>
                      </a:rPr>
                      <m:t>ability</m:t>
                    </m:r>
                    <m:r>
                      <a:rPr lang="en-US" sz="2800" b="0" i="0" smtClean="0">
                        <a:solidFill>
                          <a:srgbClr val="7030A0"/>
                        </a:solidFill>
                        <a:latin typeface="Cambria Math" panose="02040503050406030204" pitchFamily="18" charset="0"/>
                      </a:rPr>
                      <m:t>:</m:t>
                    </m:r>
                  </m:oMath>
                </a14:m>
                <a:r>
                  <a:rPr lang="en-IL" sz="2800" dirty="0"/>
                  <a:t>  The following two distributions are computationally indistinguishable:</a:t>
                </a:r>
              </a:p>
              <a:p>
                <a:pPr marL="457200" indent="-457200">
                  <a:lnSpc>
                    <a:spcPct val="150000"/>
                  </a:lnSpc>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𝑥</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oMath>
                </a14:m>
                <a:r>
                  <a:rPr lang="en-IL" sz="2800" dirty="0"/>
                  <a:t> where </a:t>
                </a:r>
                <a14:m>
                  <m:oMath xmlns:m="http://schemas.openxmlformats.org/officeDocument/2006/math">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rPr>
                      <m:t>𝐹</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𝑥</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𝑓</m:t>
                        </m:r>
                      </m:e>
                      <m:sup>
                        <m:r>
                          <a:rPr lang="en-US" sz="2800" b="0" i="1" smtClean="0">
                            <a:latin typeface="Cambria Math" panose="02040503050406030204" pitchFamily="18" charset="0"/>
                          </a:rPr>
                          <m:t>−1</m:t>
                        </m:r>
                      </m:sup>
                    </m:sSup>
                    <m:d>
                      <m:dPr>
                        <m:ctrlPr>
                          <a:rPr lang="en-US" sz="2800" b="0" i="1" smtClean="0">
                            <a:latin typeface="Cambria Math" panose="02040503050406030204" pitchFamily="18" charset="0"/>
                          </a:rPr>
                        </m:ctrlPr>
                      </m:dPr>
                      <m:e>
                        <m:r>
                          <a:rPr lang="en-US" sz="2800" b="0" i="1" smtClean="0">
                            <a:latin typeface="Cambria Math" panose="02040503050406030204" pitchFamily="18" charset="0"/>
                          </a:rPr>
                          <m:t>1</m:t>
                        </m:r>
                      </m:e>
                    </m:d>
                    <m:r>
                      <a:rPr lang="en-US" sz="2800" b="0" i="1" smtClean="0">
                        <a:latin typeface="Cambria Math" panose="02040503050406030204" pitchFamily="18" charset="0"/>
                      </a:rPr>
                      <m:t>.</m:t>
                    </m:r>
                  </m:oMath>
                </a14:m>
                <a:endParaRPr lang="en-US" sz="2800" b="0" dirty="0"/>
              </a:p>
              <a:p>
                <a:pPr marL="457200" indent="-457200">
                  <a:lnSpc>
                    <a:spcPct val="150000"/>
                  </a:lnSpc>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𝑔</m:t>
                        </m:r>
                      </m:e>
                      <m:sub>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𝑥</m:t>
                            </m:r>
                          </m:e>
                          <m:sup>
                            <m:r>
                              <a:rPr lang="en-US" sz="2800" b="0" i="1" smtClean="0">
                                <a:latin typeface="Cambria Math" panose="02040503050406030204" pitchFamily="18" charset="0"/>
                              </a:rPr>
                              <m:t>∗</m:t>
                            </m:r>
                          </m:sup>
                        </m:sSup>
                      </m:sub>
                    </m:sSub>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𝑥</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oMath>
                </a14:m>
                <a:r>
                  <a:rPr lang="en-IL" sz="2800" dirty="0"/>
                  <a:t> where </a:t>
                </a:r>
                <a14:m>
                  <m:oMath xmlns:m="http://schemas.openxmlformats.org/officeDocument/2006/math">
                    <m:r>
                      <m:rPr>
                        <m:sty m:val="p"/>
                      </m:rPr>
                      <a:rPr lang="en-US" sz="2800" b="0" i="0" smtClean="0">
                        <a:latin typeface="Cambria Math" panose="02040503050406030204" pitchFamily="18" charset="0"/>
                      </a:rPr>
                      <m:t>h</m:t>
                    </m:r>
                    <m:r>
                      <a:rPr lang="en-US" sz="2800" b="0" i="1" smtClean="0">
                        <a:latin typeface="Cambria Math" panose="02040503050406030204" pitchFamily="18" charset="0"/>
                      </a:rPr>
                      <m:t>←</m:t>
                    </m:r>
                    <m:r>
                      <a:rPr lang="en-US" sz="2800" b="0" i="1" smtClean="0">
                        <a:latin typeface="Cambria Math" panose="02040503050406030204" pitchFamily="18" charset="0"/>
                      </a:rPr>
                      <m:t>𝐻</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𝑥</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0,1</m:t>
                            </m:r>
                          </m:e>
                        </m:d>
                      </m:e>
                      <m:sup>
                        <m:r>
                          <a:rPr lang="en-US" sz="2800" b="0" i="1" smtClean="0">
                            <a:latin typeface="Cambria Math" panose="02040503050406030204" pitchFamily="18" charset="0"/>
                          </a:rPr>
                          <m:t>ℓ</m:t>
                        </m:r>
                      </m:sup>
                    </m:sSup>
                    <m:r>
                      <a:rPr lang="en-US" sz="2800" b="0" i="1" smtClean="0">
                        <a:latin typeface="Cambria Math" panose="02040503050406030204" pitchFamily="18" charset="0"/>
                      </a:rPr>
                      <m:t>.</m:t>
                    </m:r>
                  </m:oMath>
                </a14:m>
                <a:endParaRPr lang="en-US" sz="2800" b="0" dirty="0"/>
              </a:p>
              <a:p>
                <a:pPr marL="457200" indent="-457200">
                  <a:buFont typeface="Arial" panose="020B0604020202020204" pitchFamily="34" charset="0"/>
                  <a:buChar char="•"/>
                </a:pPr>
                <a:endParaRPr lang="en-IL" sz="2800" dirty="0"/>
              </a:p>
            </p:txBody>
          </p:sp>
        </mc:Choice>
        <mc:Fallback xmlns="">
          <p:sp>
            <p:nvSpPr>
              <p:cNvPr id="11" name="TextBox 10">
                <a:extLst>
                  <a:ext uri="{FF2B5EF4-FFF2-40B4-BE49-F238E27FC236}">
                    <a16:creationId xmlns:a16="http://schemas.microsoft.com/office/drawing/2014/main" id="{123A6685-8EB0-AF4D-A1F6-27358420B639}"/>
                  </a:ext>
                </a:extLst>
              </p:cNvPr>
              <p:cNvSpPr txBox="1">
                <a:spLocks noRot="1" noChangeAspect="1" noMove="1" noResize="1" noEditPoints="1" noAdjustHandles="1" noChangeArrowheads="1" noChangeShapeType="1" noTextEdit="1"/>
              </p:cNvSpPr>
              <p:nvPr/>
            </p:nvSpPr>
            <p:spPr>
              <a:xfrm>
                <a:off x="1616057" y="4492643"/>
                <a:ext cx="9737743" cy="2700676"/>
              </a:xfrm>
              <a:prstGeom prst="rect">
                <a:avLst/>
              </a:prstGeom>
              <a:blipFill>
                <a:blip r:embed="rId4"/>
                <a:stretch>
                  <a:fillRect l="-1252" t="-2257"/>
                </a:stretch>
              </a:blipFill>
            </p:spPr>
            <p:txBody>
              <a:bodyPr/>
              <a:lstStyle/>
              <a:p>
                <a:r>
                  <a:rPr lang="en-US">
                    <a:noFill/>
                  </a:rPr>
                  <a:t> </a:t>
                </a:r>
              </a:p>
            </p:txBody>
          </p:sp>
        </mc:Fallback>
      </mc:AlternateContent>
    </p:spTree>
    <p:extLst>
      <p:ext uri="{BB962C8B-B14F-4D97-AF65-F5344CB8AC3E}">
        <p14:creationId xmlns:p14="http://schemas.microsoft.com/office/powerpoint/2010/main" val="234070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0" grpId="1"/>
    </p:bld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DF20E-1D22-2F64-D477-57E630A847DD}"/>
              </a:ext>
            </a:extLst>
          </p:cNvPr>
          <p:cNvSpPr>
            <a:spLocks noGrp="1"/>
          </p:cNvSpPr>
          <p:nvPr>
            <p:ph type="title"/>
          </p:nvPr>
        </p:nvSpPr>
        <p:spPr/>
        <p:txBody>
          <a:bodyPr/>
          <a:lstStyle/>
          <a:p>
            <a:pPr algn="ctr"/>
            <a:r>
              <a:rPr lang="en-IL" dirty="0"/>
              <a:t>Common preimage samplable functionalities</a:t>
            </a:r>
          </a:p>
        </p:txBody>
      </p:sp>
      <p:sp>
        <p:nvSpPr>
          <p:cNvPr id="3" name="Content Placeholder 2">
            <a:extLst>
              <a:ext uri="{FF2B5EF4-FFF2-40B4-BE49-F238E27FC236}">
                <a16:creationId xmlns:a16="http://schemas.microsoft.com/office/drawing/2014/main" id="{A7A643D0-A8FC-1E1A-6170-1875279394A5}"/>
              </a:ext>
            </a:extLst>
          </p:cNvPr>
          <p:cNvSpPr>
            <a:spLocks noGrp="1"/>
          </p:cNvSpPr>
          <p:nvPr>
            <p:ph idx="1"/>
          </p:nvPr>
        </p:nvSpPr>
        <p:spPr>
          <a:xfrm>
            <a:off x="609599" y="2506662"/>
            <a:ext cx="10952747" cy="2665413"/>
          </a:xfrm>
        </p:spPr>
        <p:txBody>
          <a:bodyPr/>
          <a:lstStyle/>
          <a:p>
            <a:r>
              <a:rPr lang="en-IL" dirty="0"/>
              <a:t>Point functions. (Auxilliary function class: 2-point functions)</a:t>
            </a:r>
          </a:p>
          <a:p>
            <a:endParaRPr lang="en-IL" dirty="0"/>
          </a:p>
          <a:p>
            <a:r>
              <a:rPr lang="en-IL" dirty="0"/>
              <a:t>Boolean functions with exactly k pre-images of 1 or k-point functions.</a:t>
            </a:r>
          </a:p>
          <a:p>
            <a:pPr marL="0" indent="0">
              <a:buNone/>
            </a:pPr>
            <a:r>
              <a:rPr lang="en-IL" dirty="0"/>
              <a:t>(Auxilliary function class: (k+1)-point functions)</a:t>
            </a:r>
          </a:p>
        </p:txBody>
      </p:sp>
    </p:spTree>
    <p:extLst>
      <p:ext uri="{BB962C8B-B14F-4D97-AF65-F5344CB8AC3E}">
        <p14:creationId xmlns:p14="http://schemas.microsoft.com/office/powerpoint/2010/main" val="215310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6D9E5-2525-1502-5ED0-14F72526449F}"/>
              </a:ext>
            </a:extLst>
          </p:cNvPr>
          <p:cNvSpPr>
            <a:spLocks noGrp="1"/>
          </p:cNvSpPr>
          <p:nvPr>
            <p:ph type="title"/>
          </p:nvPr>
        </p:nvSpPr>
        <p:spPr/>
        <p:txBody>
          <a:bodyPr/>
          <a:lstStyle/>
          <a:p>
            <a:r>
              <a:rPr lang="en-IL" dirty="0"/>
              <a:t>UPO allows Hybrid argument</a:t>
            </a:r>
          </a:p>
        </p:txBody>
      </p:sp>
      <p:sp>
        <p:nvSpPr>
          <p:cNvPr id="3" name="Content Placeholder 2">
            <a:extLst>
              <a:ext uri="{FF2B5EF4-FFF2-40B4-BE49-F238E27FC236}">
                <a16:creationId xmlns:a16="http://schemas.microsoft.com/office/drawing/2014/main" id="{0C895DC1-93CB-1FC0-20AA-FF9468C58711}"/>
              </a:ext>
            </a:extLst>
          </p:cNvPr>
          <p:cNvSpPr>
            <a:spLocks noGrp="1"/>
          </p:cNvSpPr>
          <p:nvPr>
            <p:ph idx="1"/>
          </p:nvPr>
        </p:nvSpPr>
        <p:spPr/>
        <p:txBody>
          <a:bodyPr/>
          <a:lstStyle/>
          <a:p>
            <a:endParaRPr lang="en-IL"/>
          </a:p>
        </p:txBody>
      </p:sp>
    </p:spTree>
    <p:extLst>
      <p:ext uri="{BB962C8B-B14F-4D97-AF65-F5344CB8AC3E}">
        <p14:creationId xmlns:p14="http://schemas.microsoft.com/office/powerpoint/2010/main" val="5174317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E81BE-967F-4458-EBBF-F9136D712225}"/>
              </a:ext>
            </a:extLst>
          </p:cNvPr>
          <p:cNvSpPr>
            <a:spLocks noGrp="1"/>
          </p:cNvSpPr>
          <p:nvPr>
            <p:ph type="title"/>
          </p:nvPr>
        </p:nvSpPr>
        <p:spPr>
          <a:xfrm>
            <a:off x="838200" y="90805"/>
            <a:ext cx="10515600" cy="1325563"/>
          </a:xfrm>
        </p:spPr>
        <p:txBody>
          <a:bodyPr/>
          <a:lstStyle/>
          <a:p>
            <a:pPr algn="ctr"/>
            <a:r>
              <a:rPr lang="en-IL" dirty="0"/>
              <a:t>Simultaneous Inner Product Conjecture</a:t>
            </a:r>
          </a:p>
        </p:txBody>
      </p:sp>
      <p:sp>
        <p:nvSpPr>
          <p:cNvPr id="4" name="Rectangle 3">
            <a:extLst>
              <a:ext uri="{FF2B5EF4-FFF2-40B4-BE49-F238E27FC236}">
                <a16:creationId xmlns:a16="http://schemas.microsoft.com/office/drawing/2014/main" id="{FC743789-2F8A-83A1-46B6-09F160D1E51B}"/>
              </a:ext>
            </a:extLst>
          </p:cNvPr>
          <p:cNvSpPr/>
          <p:nvPr/>
        </p:nvSpPr>
        <p:spPr>
          <a:xfrm>
            <a:off x="3764280" y="3215640"/>
            <a:ext cx="1539240" cy="2362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800" dirty="0"/>
              <a:t>B</a:t>
            </a:r>
          </a:p>
        </p:txBody>
      </p:sp>
      <p:sp>
        <p:nvSpPr>
          <p:cNvPr id="5" name="Rectangle 4">
            <a:extLst>
              <a:ext uri="{FF2B5EF4-FFF2-40B4-BE49-F238E27FC236}">
                <a16:creationId xmlns:a16="http://schemas.microsoft.com/office/drawing/2014/main" id="{92278839-3E02-BAC8-048F-EB3D4CCCB12C}"/>
              </a:ext>
            </a:extLst>
          </p:cNvPr>
          <p:cNvSpPr/>
          <p:nvPr/>
        </p:nvSpPr>
        <p:spPr>
          <a:xfrm>
            <a:off x="6911340" y="3215640"/>
            <a:ext cx="1539240" cy="2362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400" dirty="0"/>
              <a:t>C</a:t>
            </a:r>
            <a:endParaRPr lang="en-IL"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13EA95C-0DBD-1643-B736-4BD984CD3979}"/>
                  </a:ext>
                </a:extLst>
              </p:cNvPr>
              <p:cNvSpPr txBox="1"/>
              <p:nvPr/>
            </p:nvSpPr>
            <p:spPr>
              <a:xfrm>
                <a:off x="5876242" y="2136725"/>
                <a:ext cx="43909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𝜌</m:t>
                          </m:r>
                        </m:e>
                        <m:sub>
                          <m:r>
                            <a:rPr lang="en-US" sz="2800" b="0" i="1" smtClean="0">
                              <a:latin typeface="Cambria Math" panose="02040503050406030204" pitchFamily="18" charset="0"/>
                            </a:rPr>
                            <m:t>𝑥</m:t>
                          </m:r>
                        </m:sub>
                      </m:sSub>
                    </m:oMath>
                  </m:oMathPara>
                </a14:m>
                <a:endParaRPr lang="en-IL" sz="2800" dirty="0"/>
              </a:p>
            </p:txBody>
          </p:sp>
        </mc:Choice>
        <mc:Fallback xmlns="">
          <p:sp>
            <p:nvSpPr>
              <p:cNvPr id="6" name="TextBox 5">
                <a:extLst>
                  <a:ext uri="{FF2B5EF4-FFF2-40B4-BE49-F238E27FC236}">
                    <a16:creationId xmlns:a16="http://schemas.microsoft.com/office/drawing/2014/main" id="{313EA95C-0DBD-1643-B736-4BD984CD3979}"/>
                  </a:ext>
                </a:extLst>
              </p:cNvPr>
              <p:cNvSpPr txBox="1">
                <a:spLocks noRot="1" noChangeAspect="1" noMove="1" noResize="1" noEditPoints="1" noAdjustHandles="1" noChangeArrowheads="1" noChangeShapeType="1" noTextEdit="1"/>
              </p:cNvSpPr>
              <p:nvPr/>
            </p:nvSpPr>
            <p:spPr>
              <a:xfrm>
                <a:off x="5876242" y="2136725"/>
                <a:ext cx="439095" cy="430887"/>
              </a:xfrm>
              <a:prstGeom prst="rect">
                <a:avLst/>
              </a:prstGeom>
              <a:blipFill>
                <a:blip r:embed="rId2"/>
                <a:stretch>
                  <a:fillRect/>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3156DAB5-D819-3EE9-0A0F-E40AFA4572FE}"/>
              </a:ext>
            </a:extLst>
          </p:cNvPr>
          <p:cNvCxnSpPr>
            <a:cxnSpLocks/>
            <a:stCxn id="6" idx="2"/>
            <a:endCxn id="4" idx="0"/>
          </p:cNvCxnSpPr>
          <p:nvPr/>
        </p:nvCxnSpPr>
        <p:spPr>
          <a:xfrm flipH="1">
            <a:off x="4533900" y="2567612"/>
            <a:ext cx="1561890" cy="6480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B2F7AD70-C9EF-3F34-1216-87FB66D8BBE3}"/>
              </a:ext>
            </a:extLst>
          </p:cNvPr>
          <p:cNvCxnSpPr>
            <a:cxnSpLocks/>
            <a:stCxn id="6" idx="2"/>
            <a:endCxn id="5" idx="0"/>
          </p:cNvCxnSpPr>
          <p:nvPr/>
        </p:nvCxnSpPr>
        <p:spPr>
          <a:xfrm>
            <a:off x="6095790" y="2567612"/>
            <a:ext cx="1585170" cy="6480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6294DBD-93B4-202E-9444-A97FB0181F49}"/>
                  </a:ext>
                </a:extLst>
              </p:cNvPr>
              <p:cNvSpPr txBox="1"/>
              <p:nvPr/>
            </p:nvSpPr>
            <p:spPr>
              <a:xfrm>
                <a:off x="-738195" y="1353337"/>
                <a:ext cx="4887285" cy="192533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dirty="0" smtClean="0">
                              <a:latin typeface="Cambria Math" panose="02040503050406030204" pitchFamily="18" charset="0"/>
                            </a:rPr>
                          </m:ctrlPr>
                        </m:sSubPr>
                        <m:e>
                          <m:r>
                            <a:rPr lang="en-GB" sz="2800" i="1" dirty="0" smtClean="0">
                              <a:latin typeface="Cambria Math" panose="02040503050406030204" pitchFamily="18" charset="0"/>
                            </a:rPr>
                            <m:t>𝑚</m:t>
                          </m:r>
                        </m:e>
                        <m:sub>
                          <m:r>
                            <a:rPr lang="en-GB" sz="2800" i="1" dirty="0" smtClean="0">
                              <a:latin typeface="Cambria Math" panose="02040503050406030204" pitchFamily="18" charset="0"/>
                            </a:rPr>
                            <m:t>0</m:t>
                          </m:r>
                        </m:sub>
                      </m:sSub>
                      <m:r>
                        <a:rPr lang="en-GB" sz="2800" i="1" dirty="0" smtClean="0">
                          <a:latin typeface="Cambria Math" panose="02040503050406030204" pitchFamily="18" charset="0"/>
                        </a:rPr>
                        <m:t> = 0, </m:t>
                      </m:r>
                      <m:sSub>
                        <m:sSubPr>
                          <m:ctrlPr>
                            <a:rPr lang="en-US" sz="2800" b="0" i="1" dirty="0" smtClean="0">
                              <a:latin typeface="Cambria Math" panose="02040503050406030204" pitchFamily="18" charset="0"/>
                            </a:rPr>
                          </m:ctrlPr>
                        </m:sSubPr>
                        <m:e>
                          <m:r>
                            <a:rPr lang="en-GB" sz="2800" i="1" dirty="0" smtClean="0">
                              <a:latin typeface="Cambria Math" panose="02040503050406030204" pitchFamily="18" charset="0"/>
                            </a:rPr>
                            <m:t>𝑚</m:t>
                          </m:r>
                        </m:e>
                        <m:sub>
                          <m:r>
                            <a:rPr lang="en-US" sz="2800" b="0" i="1" dirty="0" smtClean="0">
                              <a:latin typeface="Cambria Math" panose="02040503050406030204" pitchFamily="18" charset="0"/>
                            </a:rPr>
                            <m:t>1</m:t>
                          </m:r>
                        </m:sub>
                      </m:sSub>
                      <m:r>
                        <a:rPr lang="en-US" sz="2800" b="0" i="1" dirty="0" smtClean="0">
                          <a:latin typeface="Cambria Math" panose="02040503050406030204" pitchFamily="18" charset="0"/>
                        </a:rPr>
                        <m:t>←</m:t>
                      </m:r>
                      <m:sSub>
                        <m:sSubPr>
                          <m:ctrlPr>
                            <a:rPr lang="en-US" sz="2800" b="0" i="1" dirty="0" smtClean="0">
                              <a:latin typeface="Cambria Math" panose="02040503050406030204" pitchFamily="18" charset="0"/>
                            </a:rPr>
                          </m:ctrlPr>
                        </m:sSubPr>
                        <m:e>
                          <m:r>
                            <a:rPr lang="en-GB" sz="2800" i="1" dirty="0" smtClean="0">
                              <a:latin typeface="Cambria Math" panose="02040503050406030204" pitchFamily="18" charset="0"/>
                            </a:rPr>
                            <m:t>𝐹</m:t>
                          </m:r>
                        </m:e>
                        <m:sub>
                          <m:r>
                            <a:rPr lang="en-US" sz="2800" b="0" i="1" dirty="0" smtClean="0">
                              <a:latin typeface="Cambria Math" panose="02040503050406030204" pitchFamily="18" charset="0"/>
                            </a:rPr>
                            <m:t>𝑄</m:t>
                          </m:r>
                        </m:sub>
                      </m:sSub>
                    </m:oMath>
                  </m:oMathPara>
                </a14:m>
                <a:endParaRPr lang="en-GB" sz="2800" dirty="0"/>
              </a:p>
              <a:p>
                <a:pPr/>
                <a14:m>
                  <m:oMathPara xmlns:m="http://schemas.openxmlformats.org/officeDocument/2006/math">
                    <m:oMathParaPr>
                      <m:jc m:val="centerGroup"/>
                    </m:oMathParaPr>
                    <m:oMath xmlns:m="http://schemas.openxmlformats.org/officeDocument/2006/math">
                      <m:r>
                        <a:rPr lang="en-GB" sz="2800" i="1" dirty="0" smtClean="0">
                          <a:latin typeface="Cambria Math" panose="02040503050406030204" pitchFamily="18" charset="0"/>
                        </a:rPr>
                        <m:t>𝑏</m:t>
                      </m:r>
                      <m:r>
                        <a:rPr lang="en-GB" sz="2800" i="1" dirty="0" smtClean="0">
                          <a:latin typeface="Cambria Math" panose="02040503050406030204" pitchFamily="18" charset="0"/>
                        </a:rPr>
                        <m:t> ← {0, 1}, </m:t>
                      </m:r>
                    </m:oMath>
                  </m:oMathPara>
                </a14:m>
                <a:endParaRPr lang="en-GB" sz="2800" dirty="0"/>
              </a:p>
              <a:p>
                <a:pPr/>
                <a14:m>
                  <m:oMathPara xmlns:m="http://schemas.openxmlformats.org/officeDocument/2006/math">
                    <m:oMathParaPr>
                      <m:jc m:val="centerGroup"/>
                    </m:oMathParaPr>
                    <m:oMath xmlns:m="http://schemas.openxmlformats.org/officeDocument/2006/math">
                      <m:r>
                        <a:rPr lang="en-GB" sz="2800" i="1" dirty="0" smtClean="0">
                          <a:latin typeface="Cambria Math" panose="02040503050406030204" pitchFamily="18" charset="0"/>
                        </a:rPr>
                        <m:t>𝑟</m:t>
                      </m:r>
                      <m:r>
                        <a:rPr lang="en-GB" sz="2800" i="1" dirty="0" smtClean="0">
                          <a:latin typeface="Cambria Math" panose="02040503050406030204" pitchFamily="18" charset="0"/>
                        </a:rPr>
                        <m:t>  ← </m:t>
                      </m:r>
                      <m:sSubSup>
                        <m:sSubSupPr>
                          <m:ctrlPr>
                            <a:rPr lang="en-US" sz="2800" b="0" i="1" dirty="0" smtClean="0">
                              <a:latin typeface="Cambria Math" panose="02040503050406030204" pitchFamily="18" charset="0"/>
                            </a:rPr>
                          </m:ctrlPr>
                        </m:sSubSupPr>
                        <m:e>
                          <m:r>
                            <a:rPr lang="en-GB" sz="2800" i="1" dirty="0" smtClean="0">
                              <a:latin typeface="Cambria Math" panose="02040503050406030204" pitchFamily="18" charset="0"/>
                            </a:rPr>
                            <m:t>𝐹</m:t>
                          </m:r>
                        </m:e>
                        <m:sub>
                          <m:r>
                            <a:rPr lang="en-US" sz="2800" b="0" i="1" dirty="0" smtClean="0">
                              <a:latin typeface="Cambria Math" panose="02040503050406030204" pitchFamily="18" charset="0"/>
                            </a:rPr>
                            <m:t>𝑄</m:t>
                          </m:r>
                        </m:sub>
                        <m:sup>
                          <m:r>
                            <a:rPr lang="en-US" sz="2800" b="0" i="1" dirty="0" smtClean="0">
                              <a:latin typeface="Cambria Math" panose="02040503050406030204" pitchFamily="18" charset="0"/>
                            </a:rPr>
                            <m:t>𝜆</m:t>
                          </m:r>
                        </m:sup>
                      </m:sSubSup>
                    </m:oMath>
                  </m:oMathPara>
                </a14:m>
                <a:endParaRPr lang="en-US" sz="2800" b="0" dirty="0"/>
              </a:p>
              <a:p>
                <a:r>
                  <a:rPr lang="en-GB" sz="2800" dirty="0"/>
                  <a:t> </a:t>
                </a:r>
                <a:endParaRPr lang="en-IL" sz="2800" dirty="0"/>
              </a:p>
            </p:txBody>
          </p:sp>
        </mc:Choice>
        <mc:Fallback xmlns="">
          <p:sp>
            <p:nvSpPr>
              <p:cNvPr id="12" name="TextBox 11">
                <a:extLst>
                  <a:ext uri="{FF2B5EF4-FFF2-40B4-BE49-F238E27FC236}">
                    <a16:creationId xmlns:a16="http://schemas.microsoft.com/office/drawing/2014/main" id="{26294DBD-93B4-202E-9444-A97FB0181F49}"/>
                  </a:ext>
                </a:extLst>
              </p:cNvPr>
              <p:cNvSpPr txBox="1">
                <a:spLocks noRot="1" noChangeAspect="1" noMove="1" noResize="1" noEditPoints="1" noAdjustHandles="1" noChangeArrowheads="1" noChangeShapeType="1" noTextEdit="1"/>
              </p:cNvSpPr>
              <p:nvPr/>
            </p:nvSpPr>
            <p:spPr>
              <a:xfrm>
                <a:off x="-738195" y="1353337"/>
                <a:ext cx="4887285" cy="1925335"/>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518907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1FDBB-AC44-8717-42C6-120B40C9C68D}"/>
              </a:ext>
            </a:extLst>
          </p:cNvPr>
          <p:cNvSpPr>
            <a:spLocks noGrp="1"/>
          </p:cNvSpPr>
          <p:nvPr>
            <p:ph type="title"/>
          </p:nvPr>
        </p:nvSpPr>
        <p:spPr/>
        <p:txBody>
          <a:bodyPr/>
          <a:lstStyle/>
          <a:p>
            <a:pPr algn="ctr"/>
            <a:r>
              <a:rPr lang="en-IL" dirty="0"/>
              <a:t>Subsequent and Concurrent Works</a:t>
            </a:r>
          </a:p>
        </p:txBody>
      </p:sp>
      <p:sp>
        <p:nvSpPr>
          <p:cNvPr id="7" name="TextBox 6">
            <a:extLst>
              <a:ext uri="{FF2B5EF4-FFF2-40B4-BE49-F238E27FC236}">
                <a16:creationId xmlns:a16="http://schemas.microsoft.com/office/drawing/2014/main" id="{FB7EC22F-A6C2-58B4-9AE0-2C2A62E3C89F}"/>
              </a:ext>
            </a:extLst>
          </p:cNvPr>
          <p:cNvSpPr txBox="1"/>
          <p:nvPr/>
        </p:nvSpPr>
        <p:spPr>
          <a:xfrm>
            <a:off x="838200" y="2313355"/>
            <a:ext cx="10302240" cy="3539430"/>
          </a:xfrm>
          <a:prstGeom prst="rect">
            <a:avLst/>
          </a:prstGeom>
          <a:noFill/>
        </p:spPr>
        <p:txBody>
          <a:bodyPr wrap="square">
            <a:spAutoFit/>
          </a:bodyPr>
          <a:lstStyle/>
          <a:p>
            <a:r>
              <a:rPr lang="en-GB" sz="2800" dirty="0"/>
              <a:t>[Coladangelo-Gunn’23] Quantum state indistinguishability obfuscation (quantum state </a:t>
            </a:r>
            <a:r>
              <a:rPr lang="en-GB" sz="2800" dirty="0" err="1"/>
              <a:t>iO</a:t>
            </a:r>
            <a:r>
              <a:rPr lang="en-GB" sz="2800" dirty="0"/>
              <a:t>):</a:t>
            </a:r>
          </a:p>
          <a:p>
            <a:pPr marL="457200" indent="-457200">
              <a:buFont typeface="Arial" panose="020B0604020202020204" pitchFamily="34" charset="0"/>
              <a:buChar char="•"/>
            </a:pPr>
            <a:r>
              <a:rPr lang="en-GB" sz="2800" dirty="0"/>
              <a:t>Construction: in the </a:t>
            </a:r>
            <a:r>
              <a:rPr lang="en-GB" sz="2800" dirty="0">
                <a:solidFill>
                  <a:srgbClr val="FF0000"/>
                </a:solidFill>
              </a:rPr>
              <a:t>quantum oracle</a:t>
            </a:r>
            <a:r>
              <a:rPr lang="en-GB" sz="2800" dirty="0"/>
              <a:t> model.</a:t>
            </a:r>
          </a:p>
          <a:p>
            <a:pPr marL="457200" indent="-457200">
              <a:buFont typeface="Arial" panose="020B0604020202020204" pitchFamily="34" charset="0"/>
              <a:buChar char="•"/>
            </a:pPr>
            <a:r>
              <a:rPr lang="en-GB" sz="2800" dirty="0"/>
              <a:t>Application: Copy-protection for </a:t>
            </a:r>
            <a:r>
              <a:rPr lang="en-GB" sz="2800" i="1" dirty="0">
                <a:solidFill>
                  <a:srgbClr val="0070C0"/>
                </a:solidFill>
              </a:rPr>
              <a:t>decision</a:t>
            </a:r>
            <a:r>
              <a:rPr lang="en-GB" sz="2800" dirty="0"/>
              <a:t> and </a:t>
            </a:r>
            <a:r>
              <a:rPr lang="en-GB" sz="2800" i="1" dirty="0"/>
              <a:t>search</a:t>
            </a:r>
            <a:r>
              <a:rPr lang="en-GB" sz="2800" dirty="0"/>
              <a:t> puncturable functionalities.</a:t>
            </a:r>
          </a:p>
          <a:p>
            <a:pPr marL="457200" indent="-457200">
              <a:buFont typeface="Arial" panose="020B0604020202020204" pitchFamily="34" charset="0"/>
              <a:buChar char="•"/>
            </a:pPr>
            <a:endParaRPr lang="en-GB" sz="2800" dirty="0"/>
          </a:p>
          <a:p>
            <a:r>
              <a:rPr lang="en-GB" sz="2800" dirty="0"/>
              <a:t>Subsequent work [Bartusek-Brakerski-Vaikuntanathan’24]: quantum state </a:t>
            </a:r>
            <a:r>
              <a:rPr lang="en-GB" sz="2800" dirty="0" err="1"/>
              <a:t>iO</a:t>
            </a:r>
            <a:r>
              <a:rPr lang="en-GB" sz="2800" dirty="0"/>
              <a:t> in the </a:t>
            </a:r>
            <a:r>
              <a:rPr lang="en-GB" sz="2800" dirty="0">
                <a:solidFill>
                  <a:srgbClr val="0070C0"/>
                </a:solidFill>
              </a:rPr>
              <a:t>classical oracle</a:t>
            </a:r>
            <a:r>
              <a:rPr lang="en-GB" sz="2800" dirty="0">
                <a:solidFill>
                  <a:srgbClr val="002060"/>
                </a:solidFill>
              </a:rPr>
              <a:t> </a:t>
            </a:r>
            <a:r>
              <a:rPr lang="en-GB" sz="2800" dirty="0"/>
              <a:t>model.</a:t>
            </a:r>
            <a:endParaRPr lang="en-IL" sz="2800" dirty="0"/>
          </a:p>
        </p:txBody>
      </p:sp>
    </p:spTree>
    <p:extLst>
      <p:ext uri="{BB962C8B-B14F-4D97-AF65-F5344CB8AC3E}">
        <p14:creationId xmlns:p14="http://schemas.microsoft.com/office/powerpoint/2010/main" val="413252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CA94E-9F37-5950-4B1B-17DF5EB09CF2}"/>
              </a:ext>
            </a:extLst>
          </p:cNvPr>
          <p:cNvSpPr>
            <a:spLocks noGrp="1"/>
          </p:cNvSpPr>
          <p:nvPr>
            <p:ph type="title"/>
          </p:nvPr>
        </p:nvSpPr>
        <p:spPr/>
        <p:txBody>
          <a:bodyPr/>
          <a:lstStyle/>
          <a:p>
            <a:pPr algn="ctr"/>
            <a:r>
              <a:rPr lang="en-IL" dirty="0"/>
              <a:t>UPO from Quantum State iO?</a:t>
            </a:r>
            <a:br>
              <a:rPr lang="en-IL" dirty="0"/>
            </a:br>
            <a:r>
              <a:rPr lang="en-IL" sz="2800" dirty="0"/>
              <a:t>(Our work)</a:t>
            </a:r>
            <a:endParaRPr lang="en-IL" dirty="0"/>
          </a:p>
        </p:txBody>
      </p:sp>
      <p:sp>
        <p:nvSpPr>
          <p:cNvPr id="3" name="Content Placeholder 2">
            <a:extLst>
              <a:ext uri="{FF2B5EF4-FFF2-40B4-BE49-F238E27FC236}">
                <a16:creationId xmlns:a16="http://schemas.microsoft.com/office/drawing/2014/main" id="{2387ECDC-3E21-9C85-CDF4-65363578C8F5}"/>
              </a:ext>
            </a:extLst>
          </p:cNvPr>
          <p:cNvSpPr>
            <a:spLocks noGrp="1"/>
          </p:cNvSpPr>
          <p:nvPr>
            <p:ph idx="1"/>
          </p:nvPr>
        </p:nvSpPr>
        <p:spPr>
          <a:xfrm>
            <a:off x="320040" y="1825625"/>
            <a:ext cx="11033760" cy="4351338"/>
          </a:xfrm>
        </p:spPr>
        <p:txBody>
          <a:bodyPr>
            <a:normAutofit/>
          </a:bodyPr>
          <a:lstStyle/>
          <a:p>
            <a:pPr marL="0" indent="0" algn="ctr">
              <a:buNone/>
            </a:pPr>
            <a:r>
              <a:rPr lang="en-GB" sz="3600" dirty="0"/>
              <a:t>Quantum state </a:t>
            </a:r>
            <a:r>
              <a:rPr lang="en-GB" sz="3600" dirty="0" err="1"/>
              <a:t>iO</a:t>
            </a:r>
            <a:r>
              <a:rPr lang="en-GB" sz="3600" dirty="0"/>
              <a:t> + unclonable encryption for bits</a:t>
            </a:r>
            <a:endParaRPr lang="en-IL" sz="3600" dirty="0"/>
          </a:p>
        </p:txBody>
      </p:sp>
      <p:sp>
        <p:nvSpPr>
          <p:cNvPr id="5" name="TextBox 4">
            <a:extLst>
              <a:ext uri="{FF2B5EF4-FFF2-40B4-BE49-F238E27FC236}">
                <a16:creationId xmlns:a16="http://schemas.microsoft.com/office/drawing/2014/main" id="{82C094B1-588D-533D-7570-0F513501227E}"/>
              </a:ext>
            </a:extLst>
          </p:cNvPr>
          <p:cNvSpPr txBox="1"/>
          <p:nvPr/>
        </p:nvSpPr>
        <p:spPr>
          <a:xfrm>
            <a:off x="2788920" y="3739684"/>
            <a:ext cx="6096000" cy="646331"/>
          </a:xfrm>
          <a:prstGeom prst="rect">
            <a:avLst/>
          </a:prstGeom>
          <a:noFill/>
        </p:spPr>
        <p:txBody>
          <a:bodyPr wrap="square">
            <a:spAutoFit/>
          </a:bodyPr>
          <a:lstStyle/>
          <a:p>
            <a:pPr algn="ctr"/>
            <a:r>
              <a:rPr lang="en-GB" sz="3600" dirty="0"/>
              <a:t>UPO</a:t>
            </a:r>
            <a:endParaRPr lang="en-IL" sz="3600" dirty="0"/>
          </a:p>
        </p:txBody>
      </p:sp>
      <p:sp>
        <p:nvSpPr>
          <p:cNvPr id="6" name="Down Arrow 5">
            <a:extLst>
              <a:ext uri="{FF2B5EF4-FFF2-40B4-BE49-F238E27FC236}">
                <a16:creationId xmlns:a16="http://schemas.microsoft.com/office/drawing/2014/main" id="{006241BC-A936-AD5C-7DCA-2F0C1BE4FEB3}"/>
              </a:ext>
            </a:extLst>
          </p:cNvPr>
          <p:cNvSpPr/>
          <p:nvPr/>
        </p:nvSpPr>
        <p:spPr>
          <a:xfrm>
            <a:off x="5502442" y="2342147"/>
            <a:ext cx="593558" cy="142774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1739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15E35-A52D-3FAE-5D0F-C15259DF3D81}"/>
              </a:ext>
            </a:extLst>
          </p:cNvPr>
          <p:cNvSpPr>
            <a:spLocks noGrp="1"/>
          </p:cNvSpPr>
          <p:nvPr>
            <p:ph type="title"/>
          </p:nvPr>
        </p:nvSpPr>
        <p:spPr>
          <a:xfrm>
            <a:off x="-112295" y="18255"/>
            <a:ext cx="12384505" cy="1325563"/>
          </a:xfrm>
        </p:spPr>
        <p:txBody>
          <a:bodyPr>
            <a:normAutofit fontScale="90000"/>
          </a:bodyPr>
          <a:lstStyle/>
          <a:p>
            <a:pPr algn="ctr"/>
            <a:r>
              <a:rPr lang="en-IL" dirty="0"/>
              <a:t>Implications</a:t>
            </a:r>
            <a:br>
              <a:rPr lang="en-IL" dirty="0"/>
            </a:br>
            <a:r>
              <a:rPr lang="en-IL" sz="3200" dirty="0"/>
              <a:t>(Combined with </a:t>
            </a:r>
            <a:r>
              <a:rPr lang="en-GB" sz="3200" dirty="0"/>
              <a:t>[Coladangelo-Gunn’23]+[Bartusek-Brakerski-Vaikuntanathan’24]</a:t>
            </a:r>
            <a:r>
              <a:rPr lang="en-IL" sz="3200" dirty="0"/>
              <a:t>)</a:t>
            </a:r>
            <a:endParaRPr lang="en-IL" dirty="0"/>
          </a:p>
        </p:txBody>
      </p:sp>
      <p:sp>
        <p:nvSpPr>
          <p:cNvPr id="3" name="Content Placeholder 2">
            <a:extLst>
              <a:ext uri="{FF2B5EF4-FFF2-40B4-BE49-F238E27FC236}">
                <a16:creationId xmlns:a16="http://schemas.microsoft.com/office/drawing/2014/main" id="{CB4DC467-1BC8-AA4E-4DAA-7A094779CEE1}"/>
              </a:ext>
            </a:extLst>
          </p:cNvPr>
          <p:cNvSpPr>
            <a:spLocks noGrp="1"/>
          </p:cNvSpPr>
          <p:nvPr>
            <p:ph idx="1"/>
          </p:nvPr>
        </p:nvSpPr>
        <p:spPr/>
        <p:txBody>
          <a:bodyPr/>
          <a:lstStyle/>
          <a:p>
            <a:r>
              <a:rPr lang="en-IL" dirty="0"/>
              <a:t>Best Possible Unclonable encryption relative to a classical oracle.</a:t>
            </a:r>
          </a:p>
          <a:p>
            <a:endParaRPr lang="en-IL" dirty="0"/>
          </a:p>
          <a:p>
            <a:endParaRPr lang="en-IL" dirty="0"/>
          </a:p>
          <a:p>
            <a:r>
              <a:rPr lang="en-IL" dirty="0"/>
              <a:t>Feasibility for the copy-protection of a large class of function classes based on a classical oracle.</a:t>
            </a:r>
          </a:p>
        </p:txBody>
      </p:sp>
    </p:spTree>
    <p:extLst>
      <p:ext uri="{BB962C8B-B14F-4D97-AF65-F5344CB8AC3E}">
        <p14:creationId xmlns:p14="http://schemas.microsoft.com/office/powerpoint/2010/main" val="167529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A2B0D-60B3-345A-6BA5-8B5A3114BBD9}"/>
              </a:ext>
            </a:extLst>
          </p:cNvPr>
          <p:cNvSpPr>
            <a:spLocks noGrp="1"/>
          </p:cNvSpPr>
          <p:nvPr>
            <p:ph type="title"/>
          </p:nvPr>
        </p:nvSpPr>
        <p:spPr>
          <a:xfrm>
            <a:off x="422567" y="365126"/>
            <a:ext cx="10515600" cy="977900"/>
          </a:xfrm>
        </p:spPr>
        <p:txBody>
          <a:bodyPr>
            <a:normAutofit fontScale="90000"/>
          </a:bodyPr>
          <a:lstStyle/>
          <a:p>
            <a:pPr algn="ctr"/>
            <a:r>
              <a:rPr lang="en-IL" dirty="0"/>
              <a:t>Quantum money</a:t>
            </a:r>
            <a:br>
              <a:rPr lang="en-IL" dirty="0"/>
            </a:br>
            <a:r>
              <a:rPr lang="en-IL" sz="3100" dirty="0"/>
              <a:t>Unforgeable money using quantum states</a:t>
            </a:r>
            <a:endParaRPr lang="en-IL" dirty="0"/>
          </a:p>
        </p:txBody>
      </p:sp>
      <p:sp>
        <p:nvSpPr>
          <p:cNvPr id="3" name="Content Placeholder 2">
            <a:extLst>
              <a:ext uri="{FF2B5EF4-FFF2-40B4-BE49-F238E27FC236}">
                <a16:creationId xmlns:a16="http://schemas.microsoft.com/office/drawing/2014/main" id="{6FF0E7F8-A926-8ED6-DAE2-0F3F762993AB}"/>
              </a:ext>
            </a:extLst>
          </p:cNvPr>
          <p:cNvSpPr>
            <a:spLocks noGrp="1"/>
          </p:cNvSpPr>
          <p:nvPr>
            <p:ph idx="1"/>
          </p:nvPr>
        </p:nvSpPr>
        <p:spPr>
          <a:xfrm>
            <a:off x="0" y="1825625"/>
            <a:ext cx="12464715" cy="4783722"/>
          </a:xfrm>
        </p:spPr>
        <p:txBody>
          <a:bodyPr>
            <a:normAutofit/>
          </a:bodyPr>
          <a:lstStyle/>
          <a:p>
            <a:r>
              <a:rPr lang="en-IL" sz="3200" dirty="0"/>
              <a:t>Private Verification: </a:t>
            </a:r>
            <a:r>
              <a:rPr lang="en-IL" sz="3200" dirty="0">
                <a:solidFill>
                  <a:srgbClr val="0070C0"/>
                </a:solidFill>
              </a:rPr>
              <a:t>Well understood!</a:t>
            </a:r>
          </a:p>
          <a:p>
            <a:pPr lvl="1"/>
            <a:r>
              <a:rPr lang="en-IL" sz="2800" dirty="0"/>
              <a:t>Weisner’s construction [Wie’83], Security analysis </a:t>
            </a:r>
            <a:r>
              <a:rPr lang="en-IL" dirty="0"/>
              <a:t>[MVW’13], </a:t>
            </a:r>
            <a:r>
              <a:rPr lang="en-IL" sz="2800" dirty="0"/>
              <a:t>etc.</a:t>
            </a:r>
          </a:p>
          <a:p>
            <a:pPr lvl="1"/>
            <a:r>
              <a:rPr lang="en-IL" sz="2800" dirty="0"/>
              <a:t>Can exist without one-way functions as well </a:t>
            </a:r>
            <a:r>
              <a:rPr lang="en-IL" dirty="0"/>
              <a:t>[Ji-Liu-Song’18].</a:t>
            </a:r>
            <a:endParaRPr lang="en-IL" sz="2800" dirty="0"/>
          </a:p>
          <a:p>
            <a:endParaRPr lang="en-IL" sz="3200" dirty="0"/>
          </a:p>
          <a:p>
            <a:r>
              <a:rPr lang="en-IL" sz="3200" dirty="0"/>
              <a:t>Public Verification: </a:t>
            </a:r>
            <a:r>
              <a:rPr lang="en-IL" sz="3200" dirty="0">
                <a:solidFill>
                  <a:srgbClr val="FF0000"/>
                </a:solidFill>
              </a:rPr>
              <a:t>Not so much!</a:t>
            </a:r>
            <a:endParaRPr lang="en-IL" sz="3200" dirty="0"/>
          </a:p>
          <a:p>
            <a:pPr lvl="1"/>
            <a:r>
              <a:rPr lang="en-IL" sz="2800" dirty="0"/>
              <a:t>Generic assumptions: Post-quantum indistinguishability obfuscation </a:t>
            </a:r>
            <a:r>
              <a:rPr lang="en-IL" dirty="0"/>
              <a:t>[Zhandry’17].</a:t>
            </a:r>
          </a:p>
          <a:p>
            <a:pPr lvl="1"/>
            <a:r>
              <a:rPr lang="en-IL" sz="2800" dirty="0"/>
              <a:t>Sophisticated mathematical tools </a:t>
            </a:r>
            <a:r>
              <a:rPr lang="en-IL" dirty="0"/>
              <a:t>[Farhi-Gosset-Lutomirski-Shor’10, Kane-Sharif-Silverberg’22], etc.</a:t>
            </a:r>
            <a:endParaRPr lang="en-IL" sz="2800" dirty="0">
              <a:solidFill>
                <a:srgbClr val="0070C0"/>
              </a:solidFill>
            </a:endParaRPr>
          </a:p>
        </p:txBody>
      </p:sp>
    </p:spTree>
    <p:extLst>
      <p:ext uri="{BB962C8B-B14F-4D97-AF65-F5344CB8AC3E}">
        <p14:creationId xmlns:p14="http://schemas.microsoft.com/office/powerpoint/2010/main" val="269607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EE560-3432-425B-8F9C-913BF79AFD8B}"/>
              </a:ext>
            </a:extLst>
          </p:cNvPr>
          <p:cNvSpPr>
            <a:spLocks noGrp="1"/>
          </p:cNvSpPr>
          <p:nvPr>
            <p:ph type="title"/>
          </p:nvPr>
        </p:nvSpPr>
        <p:spPr>
          <a:xfrm>
            <a:off x="771149" y="1037967"/>
            <a:ext cx="3223802" cy="4709131"/>
          </a:xfrm>
        </p:spPr>
        <p:txBody>
          <a:bodyPr anchor="ctr">
            <a:normAutofit/>
          </a:bodyPr>
          <a:lstStyle/>
          <a:p>
            <a:r>
              <a:rPr lang="en-US" sz="3000" dirty="0">
                <a:solidFill>
                  <a:srgbClr val="FFFEFF"/>
                </a:solidFill>
              </a:rPr>
              <a:t>Introduction</a:t>
            </a:r>
          </a:p>
        </p:txBody>
      </p:sp>
      <p:sp>
        <p:nvSpPr>
          <p:cNvPr id="3" name="Content Placeholder 2">
            <a:extLst>
              <a:ext uri="{FF2B5EF4-FFF2-40B4-BE49-F238E27FC236}">
                <a16:creationId xmlns:a16="http://schemas.microsoft.com/office/drawing/2014/main" id="{84111FAA-F529-4863-A449-B85D629306A1}"/>
              </a:ext>
            </a:extLst>
          </p:cNvPr>
          <p:cNvSpPr>
            <a:spLocks noGrp="1"/>
          </p:cNvSpPr>
          <p:nvPr>
            <p:ph idx="1"/>
          </p:nvPr>
        </p:nvSpPr>
        <p:spPr>
          <a:xfrm>
            <a:off x="771149" y="1643063"/>
            <a:ext cx="10778209" cy="4408133"/>
          </a:xfrm>
        </p:spPr>
        <p:txBody>
          <a:bodyPr vert="horz" lIns="91440" tIns="45720" rIns="91440" bIns="45720" rtlCol="0" anchor="ctr">
            <a:noAutofit/>
          </a:bodyPr>
          <a:lstStyle/>
          <a:p>
            <a:pPr marL="305435" indent="-305435">
              <a:lnSpc>
                <a:spcPct val="110000"/>
              </a:lnSpc>
            </a:pPr>
            <a:r>
              <a:rPr lang="en-US" sz="2400" dirty="0">
                <a:ea typeface="+mn-lt"/>
                <a:cs typeface="+mn-lt"/>
              </a:rPr>
              <a:t>Cryptography: Achieving computational tasks in the presence of adversaries. </a:t>
            </a:r>
            <a:endParaRPr lang="en-US" dirty="0"/>
          </a:p>
          <a:p>
            <a:pPr marL="305435" indent="-305435">
              <a:lnSpc>
                <a:spcPct val="110000"/>
              </a:lnSpc>
            </a:pPr>
            <a:endParaRPr lang="en-US" sz="2400" dirty="0">
              <a:ea typeface="+mn-lt"/>
              <a:cs typeface="+mn-lt"/>
            </a:endParaRPr>
          </a:p>
          <a:p>
            <a:pPr marL="305435" indent="-305435">
              <a:lnSpc>
                <a:spcPct val="110000"/>
              </a:lnSpc>
            </a:pPr>
            <a:r>
              <a:rPr lang="en-US" sz="2400" dirty="0">
                <a:ea typeface="+mn-lt"/>
                <a:cs typeface="+mn-lt"/>
              </a:rPr>
              <a:t>Takes a hard problem (lemon) and produces a Protocol (lemonade) that is safe even in the presence of adversaries.</a:t>
            </a:r>
            <a:endParaRPr lang="en-US" sz="2400" dirty="0"/>
          </a:p>
          <a:p>
            <a:pPr marL="305435" indent="-305435">
              <a:lnSpc>
                <a:spcPct val="110000"/>
              </a:lnSpc>
            </a:pPr>
            <a:endParaRPr lang="en-US" sz="2400" dirty="0">
              <a:ea typeface="+mn-lt"/>
              <a:cs typeface="+mn-lt"/>
            </a:endParaRPr>
          </a:p>
          <a:p>
            <a:pPr marL="305435" indent="-305435">
              <a:lnSpc>
                <a:spcPct val="110000"/>
              </a:lnSpc>
            </a:pPr>
            <a:endParaRPr lang="en-US" sz="2000" dirty="0"/>
          </a:p>
          <a:p>
            <a:pPr marL="457200" indent="-457200">
              <a:lnSpc>
                <a:spcPct val="110000"/>
              </a:lnSpc>
              <a:buFont typeface="'Wingdings 2',Sans-Serif" panose="05020102010507070707" pitchFamily="18" charset="2"/>
            </a:pPr>
            <a:endParaRPr lang="en-US" sz="2000" dirty="0"/>
          </a:p>
        </p:txBody>
      </p:sp>
    </p:spTree>
    <p:extLst>
      <p:ext uri="{BB962C8B-B14F-4D97-AF65-F5344CB8AC3E}">
        <p14:creationId xmlns:p14="http://schemas.microsoft.com/office/powerpoint/2010/main" val="5135982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6D9E5-2525-1502-5ED0-14F72526449F}"/>
              </a:ext>
            </a:extLst>
          </p:cNvPr>
          <p:cNvSpPr>
            <a:spLocks noGrp="1"/>
          </p:cNvSpPr>
          <p:nvPr>
            <p:ph type="title"/>
          </p:nvPr>
        </p:nvSpPr>
        <p:spPr/>
        <p:txBody>
          <a:bodyPr/>
          <a:lstStyle/>
          <a:p>
            <a:r>
              <a:rPr lang="en-IL" dirty="0"/>
              <a:t>UPO allows Hybrid argument</a:t>
            </a:r>
          </a:p>
        </p:txBody>
      </p:sp>
      <p:sp>
        <p:nvSpPr>
          <p:cNvPr id="3" name="Content Placeholder 2">
            <a:extLst>
              <a:ext uri="{FF2B5EF4-FFF2-40B4-BE49-F238E27FC236}">
                <a16:creationId xmlns:a16="http://schemas.microsoft.com/office/drawing/2014/main" id="{0C895DC1-93CB-1FC0-20AA-FF9468C58711}"/>
              </a:ext>
            </a:extLst>
          </p:cNvPr>
          <p:cNvSpPr>
            <a:spLocks noGrp="1"/>
          </p:cNvSpPr>
          <p:nvPr>
            <p:ph idx="1"/>
          </p:nvPr>
        </p:nvSpPr>
        <p:spPr/>
        <p:txBody>
          <a:bodyPr/>
          <a:lstStyle/>
          <a:p>
            <a:endParaRPr lang="en-IL"/>
          </a:p>
        </p:txBody>
      </p:sp>
    </p:spTree>
    <p:extLst>
      <p:ext uri="{BB962C8B-B14F-4D97-AF65-F5344CB8AC3E}">
        <p14:creationId xmlns:p14="http://schemas.microsoft.com/office/powerpoint/2010/main" val="19171931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E81BE-967F-4458-EBBF-F9136D712225}"/>
              </a:ext>
            </a:extLst>
          </p:cNvPr>
          <p:cNvSpPr>
            <a:spLocks noGrp="1"/>
          </p:cNvSpPr>
          <p:nvPr>
            <p:ph type="title"/>
          </p:nvPr>
        </p:nvSpPr>
        <p:spPr>
          <a:xfrm>
            <a:off x="838200" y="90805"/>
            <a:ext cx="10515600" cy="1325563"/>
          </a:xfrm>
        </p:spPr>
        <p:txBody>
          <a:bodyPr/>
          <a:lstStyle/>
          <a:p>
            <a:pPr algn="ctr"/>
            <a:r>
              <a:rPr lang="en-IL" dirty="0"/>
              <a:t>Simultaneous Inner Product Conjecture</a:t>
            </a:r>
          </a:p>
        </p:txBody>
      </p:sp>
      <p:sp>
        <p:nvSpPr>
          <p:cNvPr id="4" name="Rectangle 3">
            <a:extLst>
              <a:ext uri="{FF2B5EF4-FFF2-40B4-BE49-F238E27FC236}">
                <a16:creationId xmlns:a16="http://schemas.microsoft.com/office/drawing/2014/main" id="{FC743789-2F8A-83A1-46B6-09F160D1E51B}"/>
              </a:ext>
            </a:extLst>
          </p:cNvPr>
          <p:cNvSpPr/>
          <p:nvPr/>
        </p:nvSpPr>
        <p:spPr>
          <a:xfrm>
            <a:off x="3764280" y="3215640"/>
            <a:ext cx="1539240" cy="2362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800" dirty="0"/>
              <a:t>B</a:t>
            </a:r>
          </a:p>
        </p:txBody>
      </p:sp>
      <p:sp>
        <p:nvSpPr>
          <p:cNvPr id="5" name="Rectangle 4">
            <a:extLst>
              <a:ext uri="{FF2B5EF4-FFF2-40B4-BE49-F238E27FC236}">
                <a16:creationId xmlns:a16="http://schemas.microsoft.com/office/drawing/2014/main" id="{92278839-3E02-BAC8-048F-EB3D4CCCB12C}"/>
              </a:ext>
            </a:extLst>
          </p:cNvPr>
          <p:cNvSpPr/>
          <p:nvPr/>
        </p:nvSpPr>
        <p:spPr>
          <a:xfrm>
            <a:off x="6911340" y="3215640"/>
            <a:ext cx="1539240" cy="2362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400" dirty="0"/>
              <a:t>C</a:t>
            </a:r>
            <a:endParaRPr lang="en-IL"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13EA95C-0DBD-1643-B736-4BD984CD3979}"/>
                  </a:ext>
                </a:extLst>
              </p:cNvPr>
              <p:cNvSpPr txBox="1"/>
              <p:nvPr/>
            </p:nvSpPr>
            <p:spPr>
              <a:xfrm>
                <a:off x="5876242" y="2136725"/>
                <a:ext cx="43909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𝜌</m:t>
                          </m:r>
                        </m:e>
                        <m:sub>
                          <m:r>
                            <a:rPr lang="en-US" sz="2800" b="0" i="1" smtClean="0">
                              <a:latin typeface="Cambria Math" panose="02040503050406030204" pitchFamily="18" charset="0"/>
                            </a:rPr>
                            <m:t>𝑥</m:t>
                          </m:r>
                        </m:sub>
                      </m:sSub>
                    </m:oMath>
                  </m:oMathPara>
                </a14:m>
                <a:endParaRPr lang="en-IL" sz="2800" dirty="0"/>
              </a:p>
            </p:txBody>
          </p:sp>
        </mc:Choice>
        <mc:Fallback xmlns="">
          <p:sp>
            <p:nvSpPr>
              <p:cNvPr id="6" name="TextBox 5">
                <a:extLst>
                  <a:ext uri="{FF2B5EF4-FFF2-40B4-BE49-F238E27FC236}">
                    <a16:creationId xmlns:a16="http://schemas.microsoft.com/office/drawing/2014/main" id="{313EA95C-0DBD-1643-B736-4BD984CD3979}"/>
                  </a:ext>
                </a:extLst>
              </p:cNvPr>
              <p:cNvSpPr txBox="1">
                <a:spLocks noRot="1" noChangeAspect="1" noMove="1" noResize="1" noEditPoints="1" noAdjustHandles="1" noChangeArrowheads="1" noChangeShapeType="1" noTextEdit="1"/>
              </p:cNvSpPr>
              <p:nvPr/>
            </p:nvSpPr>
            <p:spPr>
              <a:xfrm>
                <a:off x="5876242" y="2136725"/>
                <a:ext cx="439095" cy="430887"/>
              </a:xfrm>
              <a:prstGeom prst="rect">
                <a:avLst/>
              </a:prstGeom>
              <a:blipFill>
                <a:blip r:embed="rId2"/>
                <a:stretch>
                  <a:fillRect/>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3156DAB5-D819-3EE9-0A0F-E40AFA4572FE}"/>
              </a:ext>
            </a:extLst>
          </p:cNvPr>
          <p:cNvCxnSpPr>
            <a:cxnSpLocks/>
            <a:stCxn id="6" idx="2"/>
            <a:endCxn id="4" idx="0"/>
          </p:cNvCxnSpPr>
          <p:nvPr/>
        </p:nvCxnSpPr>
        <p:spPr>
          <a:xfrm flipH="1">
            <a:off x="4533900" y="2567612"/>
            <a:ext cx="1561890" cy="6480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B2F7AD70-C9EF-3F34-1216-87FB66D8BBE3}"/>
              </a:ext>
            </a:extLst>
          </p:cNvPr>
          <p:cNvCxnSpPr>
            <a:cxnSpLocks/>
            <a:stCxn id="6" idx="2"/>
            <a:endCxn id="5" idx="0"/>
          </p:cNvCxnSpPr>
          <p:nvPr/>
        </p:nvCxnSpPr>
        <p:spPr>
          <a:xfrm>
            <a:off x="6095790" y="2567612"/>
            <a:ext cx="1585170" cy="6480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6294DBD-93B4-202E-9444-A97FB0181F49}"/>
                  </a:ext>
                </a:extLst>
              </p:cNvPr>
              <p:cNvSpPr txBox="1"/>
              <p:nvPr/>
            </p:nvSpPr>
            <p:spPr>
              <a:xfrm>
                <a:off x="-738195" y="1353337"/>
                <a:ext cx="4887285" cy="192533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dirty="0" smtClean="0">
                              <a:latin typeface="Cambria Math" panose="02040503050406030204" pitchFamily="18" charset="0"/>
                            </a:rPr>
                          </m:ctrlPr>
                        </m:sSubPr>
                        <m:e>
                          <m:r>
                            <a:rPr lang="en-GB" sz="2800" i="1" dirty="0" smtClean="0">
                              <a:latin typeface="Cambria Math" panose="02040503050406030204" pitchFamily="18" charset="0"/>
                            </a:rPr>
                            <m:t>𝑚</m:t>
                          </m:r>
                        </m:e>
                        <m:sub>
                          <m:r>
                            <a:rPr lang="en-GB" sz="2800" i="1" dirty="0" smtClean="0">
                              <a:latin typeface="Cambria Math" panose="02040503050406030204" pitchFamily="18" charset="0"/>
                            </a:rPr>
                            <m:t>0</m:t>
                          </m:r>
                        </m:sub>
                      </m:sSub>
                      <m:r>
                        <a:rPr lang="en-GB" sz="2800" i="1" dirty="0" smtClean="0">
                          <a:latin typeface="Cambria Math" panose="02040503050406030204" pitchFamily="18" charset="0"/>
                        </a:rPr>
                        <m:t> = 0, </m:t>
                      </m:r>
                      <m:sSub>
                        <m:sSubPr>
                          <m:ctrlPr>
                            <a:rPr lang="en-US" sz="2800" b="0" i="1" dirty="0" smtClean="0">
                              <a:latin typeface="Cambria Math" panose="02040503050406030204" pitchFamily="18" charset="0"/>
                            </a:rPr>
                          </m:ctrlPr>
                        </m:sSubPr>
                        <m:e>
                          <m:r>
                            <a:rPr lang="en-GB" sz="2800" i="1" dirty="0" smtClean="0">
                              <a:latin typeface="Cambria Math" panose="02040503050406030204" pitchFamily="18" charset="0"/>
                            </a:rPr>
                            <m:t>𝑚</m:t>
                          </m:r>
                        </m:e>
                        <m:sub>
                          <m:r>
                            <a:rPr lang="en-US" sz="2800" b="0" i="1" dirty="0" smtClean="0">
                              <a:latin typeface="Cambria Math" panose="02040503050406030204" pitchFamily="18" charset="0"/>
                            </a:rPr>
                            <m:t>1</m:t>
                          </m:r>
                        </m:sub>
                      </m:sSub>
                      <m:r>
                        <a:rPr lang="en-US" sz="2800" b="0" i="1" dirty="0" smtClean="0">
                          <a:latin typeface="Cambria Math" panose="02040503050406030204" pitchFamily="18" charset="0"/>
                        </a:rPr>
                        <m:t>←</m:t>
                      </m:r>
                      <m:sSub>
                        <m:sSubPr>
                          <m:ctrlPr>
                            <a:rPr lang="en-US" sz="2800" b="0" i="1" dirty="0" smtClean="0">
                              <a:latin typeface="Cambria Math" panose="02040503050406030204" pitchFamily="18" charset="0"/>
                            </a:rPr>
                          </m:ctrlPr>
                        </m:sSubPr>
                        <m:e>
                          <m:r>
                            <a:rPr lang="en-GB" sz="2800" i="1" dirty="0" smtClean="0">
                              <a:latin typeface="Cambria Math" panose="02040503050406030204" pitchFamily="18" charset="0"/>
                            </a:rPr>
                            <m:t>𝐹</m:t>
                          </m:r>
                        </m:e>
                        <m:sub>
                          <m:r>
                            <a:rPr lang="en-US" sz="2800" b="0" i="1" dirty="0" smtClean="0">
                              <a:latin typeface="Cambria Math" panose="02040503050406030204" pitchFamily="18" charset="0"/>
                            </a:rPr>
                            <m:t>𝑄</m:t>
                          </m:r>
                        </m:sub>
                      </m:sSub>
                    </m:oMath>
                  </m:oMathPara>
                </a14:m>
                <a:endParaRPr lang="en-GB" sz="2800" dirty="0"/>
              </a:p>
              <a:p>
                <a:pPr/>
                <a14:m>
                  <m:oMathPara xmlns:m="http://schemas.openxmlformats.org/officeDocument/2006/math">
                    <m:oMathParaPr>
                      <m:jc m:val="centerGroup"/>
                    </m:oMathParaPr>
                    <m:oMath xmlns:m="http://schemas.openxmlformats.org/officeDocument/2006/math">
                      <m:r>
                        <a:rPr lang="en-GB" sz="2800" i="1" dirty="0" smtClean="0">
                          <a:latin typeface="Cambria Math" panose="02040503050406030204" pitchFamily="18" charset="0"/>
                        </a:rPr>
                        <m:t>𝑏</m:t>
                      </m:r>
                      <m:r>
                        <a:rPr lang="en-GB" sz="2800" i="1" dirty="0" smtClean="0">
                          <a:latin typeface="Cambria Math" panose="02040503050406030204" pitchFamily="18" charset="0"/>
                        </a:rPr>
                        <m:t> ← {0, 1}, </m:t>
                      </m:r>
                    </m:oMath>
                  </m:oMathPara>
                </a14:m>
                <a:endParaRPr lang="en-GB" sz="2800" dirty="0"/>
              </a:p>
              <a:p>
                <a:pPr/>
                <a14:m>
                  <m:oMathPara xmlns:m="http://schemas.openxmlformats.org/officeDocument/2006/math">
                    <m:oMathParaPr>
                      <m:jc m:val="centerGroup"/>
                    </m:oMathParaPr>
                    <m:oMath xmlns:m="http://schemas.openxmlformats.org/officeDocument/2006/math">
                      <m:r>
                        <a:rPr lang="en-GB" sz="2800" i="1" dirty="0" smtClean="0">
                          <a:latin typeface="Cambria Math" panose="02040503050406030204" pitchFamily="18" charset="0"/>
                        </a:rPr>
                        <m:t>𝑟</m:t>
                      </m:r>
                      <m:r>
                        <a:rPr lang="en-GB" sz="2800" i="1" dirty="0" smtClean="0">
                          <a:latin typeface="Cambria Math" panose="02040503050406030204" pitchFamily="18" charset="0"/>
                        </a:rPr>
                        <m:t>  ← </m:t>
                      </m:r>
                      <m:sSubSup>
                        <m:sSubSupPr>
                          <m:ctrlPr>
                            <a:rPr lang="en-US" sz="2800" b="0" i="1" dirty="0" smtClean="0">
                              <a:latin typeface="Cambria Math" panose="02040503050406030204" pitchFamily="18" charset="0"/>
                            </a:rPr>
                          </m:ctrlPr>
                        </m:sSubSupPr>
                        <m:e>
                          <m:r>
                            <a:rPr lang="en-GB" sz="2800" i="1" dirty="0" smtClean="0">
                              <a:latin typeface="Cambria Math" panose="02040503050406030204" pitchFamily="18" charset="0"/>
                            </a:rPr>
                            <m:t>𝐹</m:t>
                          </m:r>
                        </m:e>
                        <m:sub>
                          <m:r>
                            <a:rPr lang="en-US" sz="2800" b="0" i="1" dirty="0" smtClean="0">
                              <a:latin typeface="Cambria Math" panose="02040503050406030204" pitchFamily="18" charset="0"/>
                            </a:rPr>
                            <m:t>𝑄</m:t>
                          </m:r>
                        </m:sub>
                        <m:sup>
                          <m:r>
                            <a:rPr lang="en-US" sz="2800" b="0" i="1" dirty="0" smtClean="0">
                              <a:latin typeface="Cambria Math" panose="02040503050406030204" pitchFamily="18" charset="0"/>
                            </a:rPr>
                            <m:t>𝜆</m:t>
                          </m:r>
                        </m:sup>
                      </m:sSubSup>
                    </m:oMath>
                  </m:oMathPara>
                </a14:m>
                <a:endParaRPr lang="en-US" sz="2800" b="0" dirty="0"/>
              </a:p>
              <a:p>
                <a:r>
                  <a:rPr lang="en-GB" sz="2800" dirty="0"/>
                  <a:t> </a:t>
                </a:r>
                <a:endParaRPr lang="en-IL" sz="2800" dirty="0"/>
              </a:p>
            </p:txBody>
          </p:sp>
        </mc:Choice>
        <mc:Fallback xmlns="">
          <p:sp>
            <p:nvSpPr>
              <p:cNvPr id="12" name="TextBox 11">
                <a:extLst>
                  <a:ext uri="{FF2B5EF4-FFF2-40B4-BE49-F238E27FC236}">
                    <a16:creationId xmlns:a16="http://schemas.microsoft.com/office/drawing/2014/main" id="{26294DBD-93B4-202E-9444-A97FB0181F49}"/>
                  </a:ext>
                </a:extLst>
              </p:cNvPr>
              <p:cNvSpPr txBox="1">
                <a:spLocks noRot="1" noChangeAspect="1" noMove="1" noResize="1" noEditPoints="1" noAdjustHandles="1" noChangeArrowheads="1" noChangeShapeType="1" noTextEdit="1"/>
              </p:cNvSpPr>
              <p:nvPr/>
            </p:nvSpPr>
            <p:spPr>
              <a:xfrm>
                <a:off x="-738195" y="1353337"/>
                <a:ext cx="4887285" cy="1925335"/>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8847259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E81BE-967F-4458-EBBF-F9136D712225}"/>
              </a:ext>
            </a:extLst>
          </p:cNvPr>
          <p:cNvSpPr>
            <a:spLocks noGrp="1"/>
          </p:cNvSpPr>
          <p:nvPr>
            <p:ph type="title"/>
          </p:nvPr>
        </p:nvSpPr>
        <p:spPr>
          <a:xfrm>
            <a:off x="838200" y="90805"/>
            <a:ext cx="10515600" cy="1325563"/>
          </a:xfrm>
        </p:spPr>
        <p:txBody>
          <a:bodyPr/>
          <a:lstStyle/>
          <a:p>
            <a:pPr algn="ctr"/>
            <a:r>
              <a:rPr lang="en-IL" dirty="0"/>
              <a:t>Simultaneous Inner Product Conjecture</a:t>
            </a:r>
          </a:p>
        </p:txBody>
      </p:sp>
      <p:sp>
        <p:nvSpPr>
          <p:cNvPr id="4" name="Rectangle 3">
            <a:extLst>
              <a:ext uri="{FF2B5EF4-FFF2-40B4-BE49-F238E27FC236}">
                <a16:creationId xmlns:a16="http://schemas.microsoft.com/office/drawing/2014/main" id="{FC743789-2F8A-83A1-46B6-09F160D1E51B}"/>
              </a:ext>
            </a:extLst>
          </p:cNvPr>
          <p:cNvSpPr/>
          <p:nvPr/>
        </p:nvSpPr>
        <p:spPr>
          <a:xfrm>
            <a:off x="3764280" y="3215640"/>
            <a:ext cx="1539240" cy="2362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800" dirty="0"/>
              <a:t>B</a:t>
            </a:r>
          </a:p>
        </p:txBody>
      </p:sp>
      <p:sp>
        <p:nvSpPr>
          <p:cNvPr id="5" name="Rectangle 4">
            <a:extLst>
              <a:ext uri="{FF2B5EF4-FFF2-40B4-BE49-F238E27FC236}">
                <a16:creationId xmlns:a16="http://schemas.microsoft.com/office/drawing/2014/main" id="{92278839-3E02-BAC8-048F-EB3D4CCCB12C}"/>
              </a:ext>
            </a:extLst>
          </p:cNvPr>
          <p:cNvSpPr/>
          <p:nvPr/>
        </p:nvSpPr>
        <p:spPr>
          <a:xfrm>
            <a:off x="6911340" y="3215640"/>
            <a:ext cx="1539240" cy="2362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2400" dirty="0"/>
              <a:t>C</a:t>
            </a:r>
            <a:endParaRPr lang="en-IL"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13EA95C-0DBD-1643-B736-4BD984CD3979}"/>
                  </a:ext>
                </a:extLst>
              </p:cNvPr>
              <p:cNvSpPr txBox="1"/>
              <p:nvPr/>
            </p:nvSpPr>
            <p:spPr>
              <a:xfrm>
                <a:off x="5876242" y="2136725"/>
                <a:ext cx="43909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𝜌</m:t>
                          </m:r>
                        </m:e>
                        <m:sub>
                          <m:r>
                            <a:rPr lang="en-US" sz="2800" b="0" i="1" smtClean="0">
                              <a:latin typeface="Cambria Math" panose="02040503050406030204" pitchFamily="18" charset="0"/>
                            </a:rPr>
                            <m:t>𝑥</m:t>
                          </m:r>
                        </m:sub>
                      </m:sSub>
                    </m:oMath>
                  </m:oMathPara>
                </a14:m>
                <a:endParaRPr lang="en-IL" sz="2800" dirty="0"/>
              </a:p>
            </p:txBody>
          </p:sp>
        </mc:Choice>
        <mc:Fallback xmlns="">
          <p:sp>
            <p:nvSpPr>
              <p:cNvPr id="6" name="TextBox 5">
                <a:extLst>
                  <a:ext uri="{FF2B5EF4-FFF2-40B4-BE49-F238E27FC236}">
                    <a16:creationId xmlns:a16="http://schemas.microsoft.com/office/drawing/2014/main" id="{313EA95C-0DBD-1643-B736-4BD984CD3979}"/>
                  </a:ext>
                </a:extLst>
              </p:cNvPr>
              <p:cNvSpPr txBox="1">
                <a:spLocks noRot="1" noChangeAspect="1" noMove="1" noResize="1" noEditPoints="1" noAdjustHandles="1" noChangeArrowheads="1" noChangeShapeType="1" noTextEdit="1"/>
              </p:cNvSpPr>
              <p:nvPr/>
            </p:nvSpPr>
            <p:spPr>
              <a:xfrm>
                <a:off x="5876242" y="2136725"/>
                <a:ext cx="439095" cy="430887"/>
              </a:xfrm>
              <a:prstGeom prst="rect">
                <a:avLst/>
              </a:prstGeom>
              <a:blipFill>
                <a:blip r:embed="rId2"/>
                <a:stretch>
                  <a:fillRect/>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3156DAB5-D819-3EE9-0A0F-E40AFA4572FE}"/>
              </a:ext>
            </a:extLst>
          </p:cNvPr>
          <p:cNvCxnSpPr>
            <a:cxnSpLocks/>
            <a:stCxn id="6" idx="2"/>
            <a:endCxn id="4" idx="0"/>
          </p:cNvCxnSpPr>
          <p:nvPr/>
        </p:nvCxnSpPr>
        <p:spPr>
          <a:xfrm flipH="1">
            <a:off x="4533900" y="2567612"/>
            <a:ext cx="1561890" cy="6480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B2F7AD70-C9EF-3F34-1216-87FB66D8BBE3}"/>
              </a:ext>
            </a:extLst>
          </p:cNvPr>
          <p:cNvCxnSpPr>
            <a:cxnSpLocks/>
            <a:stCxn id="6" idx="2"/>
            <a:endCxn id="5" idx="0"/>
          </p:cNvCxnSpPr>
          <p:nvPr/>
        </p:nvCxnSpPr>
        <p:spPr>
          <a:xfrm>
            <a:off x="6095790" y="2567612"/>
            <a:ext cx="1585170" cy="6480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6294DBD-93B4-202E-9444-A97FB0181F49}"/>
                  </a:ext>
                </a:extLst>
              </p:cNvPr>
              <p:cNvSpPr txBox="1"/>
              <p:nvPr/>
            </p:nvSpPr>
            <p:spPr>
              <a:xfrm>
                <a:off x="-738195" y="1353337"/>
                <a:ext cx="4887285" cy="192533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dirty="0" smtClean="0">
                              <a:latin typeface="Cambria Math" panose="02040503050406030204" pitchFamily="18" charset="0"/>
                            </a:rPr>
                          </m:ctrlPr>
                        </m:sSubPr>
                        <m:e>
                          <m:r>
                            <a:rPr lang="en-GB" sz="2800" i="1" dirty="0" smtClean="0">
                              <a:latin typeface="Cambria Math" panose="02040503050406030204" pitchFamily="18" charset="0"/>
                            </a:rPr>
                            <m:t>𝑚</m:t>
                          </m:r>
                        </m:e>
                        <m:sub>
                          <m:r>
                            <a:rPr lang="en-GB" sz="2800" i="1" dirty="0" smtClean="0">
                              <a:latin typeface="Cambria Math" panose="02040503050406030204" pitchFamily="18" charset="0"/>
                            </a:rPr>
                            <m:t>0</m:t>
                          </m:r>
                        </m:sub>
                      </m:sSub>
                      <m:r>
                        <a:rPr lang="en-GB" sz="2800" i="1" dirty="0" smtClean="0">
                          <a:latin typeface="Cambria Math" panose="02040503050406030204" pitchFamily="18" charset="0"/>
                        </a:rPr>
                        <m:t> = 0, </m:t>
                      </m:r>
                      <m:sSub>
                        <m:sSubPr>
                          <m:ctrlPr>
                            <a:rPr lang="en-US" sz="2800" b="0" i="1" dirty="0" smtClean="0">
                              <a:latin typeface="Cambria Math" panose="02040503050406030204" pitchFamily="18" charset="0"/>
                            </a:rPr>
                          </m:ctrlPr>
                        </m:sSubPr>
                        <m:e>
                          <m:r>
                            <a:rPr lang="en-GB" sz="2800" i="1" dirty="0" smtClean="0">
                              <a:latin typeface="Cambria Math" panose="02040503050406030204" pitchFamily="18" charset="0"/>
                            </a:rPr>
                            <m:t>𝑚</m:t>
                          </m:r>
                        </m:e>
                        <m:sub>
                          <m:r>
                            <a:rPr lang="en-US" sz="2800" b="0" i="1" dirty="0" smtClean="0">
                              <a:latin typeface="Cambria Math" panose="02040503050406030204" pitchFamily="18" charset="0"/>
                            </a:rPr>
                            <m:t>1</m:t>
                          </m:r>
                        </m:sub>
                      </m:sSub>
                      <m:r>
                        <a:rPr lang="en-US" sz="2800" b="0" i="1" dirty="0" smtClean="0">
                          <a:latin typeface="Cambria Math" panose="02040503050406030204" pitchFamily="18" charset="0"/>
                        </a:rPr>
                        <m:t>←</m:t>
                      </m:r>
                      <m:sSub>
                        <m:sSubPr>
                          <m:ctrlPr>
                            <a:rPr lang="en-US" sz="2800" b="0" i="1" dirty="0" smtClean="0">
                              <a:latin typeface="Cambria Math" panose="02040503050406030204" pitchFamily="18" charset="0"/>
                            </a:rPr>
                          </m:ctrlPr>
                        </m:sSubPr>
                        <m:e>
                          <m:r>
                            <a:rPr lang="en-GB" sz="2800" i="1" dirty="0" smtClean="0">
                              <a:latin typeface="Cambria Math" panose="02040503050406030204" pitchFamily="18" charset="0"/>
                            </a:rPr>
                            <m:t>𝐹</m:t>
                          </m:r>
                        </m:e>
                        <m:sub>
                          <m:r>
                            <a:rPr lang="en-US" sz="2800" b="0" i="1" dirty="0" smtClean="0">
                              <a:latin typeface="Cambria Math" panose="02040503050406030204" pitchFamily="18" charset="0"/>
                            </a:rPr>
                            <m:t>𝑄</m:t>
                          </m:r>
                        </m:sub>
                      </m:sSub>
                    </m:oMath>
                  </m:oMathPara>
                </a14:m>
                <a:endParaRPr lang="en-GB" sz="2800" dirty="0"/>
              </a:p>
              <a:p>
                <a:pPr/>
                <a14:m>
                  <m:oMathPara xmlns:m="http://schemas.openxmlformats.org/officeDocument/2006/math">
                    <m:oMathParaPr>
                      <m:jc m:val="centerGroup"/>
                    </m:oMathParaPr>
                    <m:oMath xmlns:m="http://schemas.openxmlformats.org/officeDocument/2006/math">
                      <m:r>
                        <a:rPr lang="en-GB" sz="2800" i="1" dirty="0" smtClean="0">
                          <a:latin typeface="Cambria Math" panose="02040503050406030204" pitchFamily="18" charset="0"/>
                        </a:rPr>
                        <m:t>𝑏</m:t>
                      </m:r>
                      <m:r>
                        <a:rPr lang="en-GB" sz="2800" i="1" dirty="0" smtClean="0">
                          <a:latin typeface="Cambria Math" panose="02040503050406030204" pitchFamily="18" charset="0"/>
                        </a:rPr>
                        <m:t> ← {0, 1}, </m:t>
                      </m:r>
                    </m:oMath>
                  </m:oMathPara>
                </a14:m>
                <a:endParaRPr lang="en-GB" sz="2800" dirty="0"/>
              </a:p>
              <a:p>
                <a:pPr/>
                <a14:m>
                  <m:oMathPara xmlns:m="http://schemas.openxmlformats.org/officeDocument/2006/math">
                    <m:oMathParaPr>
                      <m:jc m:val="centerGroup"/>
                    </m:oMathParaPr>
                    <m:oMath xmlns:m="http://schemas.openxmlformats.org/officeDocument/2006/math">
                      <m:r>
                        <a:rPr lang="en-GB" sz="2800" i="1" dirty="0" smtClean="0">
                          <a:latin typeface="Cambria Math" panose="02040503050406030204" pitchFamily="18" charset="0"/>
                        </a:rPr>
                        <m:t>𝑟</m:t>
                      </m:r>
                      <m:r>
                        <a:rPr lang="en-GB" sz="2800" i="1" dirty="0" smtClean="0">
                          <a:latin typeface="Cambria Math" panose="02040503050406030204" pitchFamily="18" charset="0"/>
                        </a:rPr>
                        <m:t>  ← </m:t>
                      </m:r>
                      <m:sSubSup>
                        <m:sSubSupPr>
                          <m:ctrlPr>
                            <a:rPr lang="en-US" sz="2800" b="0" i="1" dirty="0" smtClean="0">
                              <a:latin typeface="Cambria Math" panose="02040503050406030204" pitchFamily="18" charset="0"/>
                            </a:rPr>
                          </m:ctrlPr>
                        </m:sSubSupPr>
                        <m:e>
                          <m:r>
                            <a:rPr lang="en-GB" sz="2800" i="1" dirty="0" smtClean="0">
                              <a:latin typeface="Cambria Math" panose="02040503050406030204" pitchFamily="18" charset="0"/>
                            </a:rPr>
                            <m:t>𝐹</m:t>
                          </m:r>
                        </m:e>
                        <m:sub>
                          <m:r>
                            <a:rPr lang="en-US" sz="2800" b="0" i="1" dirty="0" smtClean="0">
                              <a:latin typeface="Cambria Math" panose="02040503050406030204" pitchFamily="18" charset="0"/>
                            </a:rPr>
                            <m:t>𝑄</m:t>
                          </m:r>
                        </m:sub>
                        <m:sup>
                          <m:r>
                            <a:rPr lang="en-US" sz="2800" b="0" i="1" dirty="0" smtClean="0">
                              <a:latin typeface="Cambria Math" panose="02040503050406030204" pitchFamily="18" charset="0"/>
                            </a:rPr>
                            <m:t>𝜆</m:t>
                          </m:r>
                        </m:sup>
                      </m:sSubSup>
                    </m:oMath>
                  </m:oMathPara>
                </a14:m>
                <a:endParaRPr lang="en-US" sz="2800" b="0" dirty="0"/>
              </a:p>
              <a:p>
                <a:r>
                  <a:rPr lang="en-GB" sz="2800" dirty="0"/>
                  <a:t> </a:t>
                </a:r>
                <a:endParaRPr lang="en-IL" sz="2800" dirty="0"/>
              </a:p>
            </p:txBody>
          </p:sp>
        </mc:Choice>
        <mc:Fallback xmlns="">
          <p:sp>
            <p:nvSpPr>
              <p:cNvPr id="12" name="TextBox 11">
                <a:extLst>
                  <a:ext uri="{FF2B5EF4-FFF2-40B4-BE49-F238E27FC236}">
                    <a16:creationId xmlns:a16="http://schemas.microsoft.com/office/drawing/2014/main" id="{26294DBD-93B4-202E-9444-A97FB0181F49}"/>
                  </a:ext>
                </a:extLst>
              </p:cNvPr>
              <p:cNvSpPr txBox="1">
                <a:spLocks noRot="1" noChangeAspect="1" noMove="1" noResize="1" noEditPoints="1" noAdjustHandles="1" noChangeArrowheads="1" noChangeShapeType="1" noTextEdit="1"/>
              </p:cNvSpPr>
              <p:nvPr/>
            </p:nvSpPr>
            <p:spPr>
              <a:xfrm>
                <a:off x="-738195" y="1353337"/>
                <a:ext cx="4887285" cy="1925335"/>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601893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15E35-A52D-3FAE-5D0F-C15259DF3D81}"/>
              </a:ext>
            </a:extLst>
          </p:cNvPr>
          <p:cNvSpPr>
            <a:spLocks noGrp="1"/>
          </p:cNvSpPr>
          <p:nvPr>
            <p:ph type="title"/>
          </p:nvPr>
        </p:nvSpPr>
        <p:spPr>
          <a:xfrm>
            <a:off x="-112295" y="18255"/>
            <a:ext cx="12384505" cy="1325563"/>
          </a:xfrm>
        </p:spPr>
        <p:txBody>
          <a:bodyPr>
            <a:normAutofit fontScale="90000"/>
          </a:bodyPr>
          <a:lstStyle/>
          <a:p>
            <a:pPr algn="ctr"/>
            <a:r>
              <a:rPr lang="en-IL" dirty="0"/>
              <a:t>Implications</a:t>
            </a:r>
            <a:br>
              <a:rPr lang="en-IL" dirty="0"/>
            </a:br>
            <a:r>
              <a:rPr lang="en-IL" sz="3200" dirty="0"/>
              <a:t>(Combined with </a:t>
            </a:r>
            <a:r>
              <a:rPr lang="en-GB" sz="3200" dirty="0"/>
              <a:t>[Coladangelo-Gunn’23]+[Bartusek-Brakerski-Vaikuntanathan’24]</a:t>
            </a:r>
            <a:r>
              <a:rPr lang="en-IL" sz="3200" dirty="0"/>
              <a:t>)</a:t>
            </a:r>
            <a:endParaRPr lang="en-IL" dirty="0"/>
          </a:p>
        </p:txBody>
      </p:sp>
      <p:sp>
        <p:nvSpPr>
          <p:cNvPr id="3" name="Content Placeholder 2">
            <a:extLst>
              <a:ext uri="{FF2B5EF4-FFF2-40B4-BE49-F238E27FC236}">
                <a16:creationId xmlns:a16="http://schemas.microsoft.com/office/drawing/2014/main" id="{CB4DC467-1BC8-AA4E-4DAA-7A094779CEE1}"/>
              </a:ext>
            </a:extLst>
          </p:cNvPr>
          <p:cNvSpPr>
            <a:spLocks noGrp="1"/>
          </p:cNvSpPr>
          <p:nvPr>
            <p:ph idx="1"/>
          </p:nvPr>
        </p:nvSpPr>
        <p:spPr/>
        <p:txBody>
          <a:bodyPr/>
          <a:lstStyle/>
          <a:p>
            <a:r>
              <a:rPr lang="en-IL" dirty="0"/>
              <a:t>Best Possible Unclonable encryption relative to a classical oracle.</a:t>
            </a:r>
          </a:p>
          <a:p>
            <a:endParaRPr lang="en-IL" dirty="0"/>
          </a:p>
          <a:p>
            <a:endParaRPr lang="en-IL" dirty="0"/>
          </a:p>
          <a:p>
            <a:r>
              <a:rPr lang="en-IL" dirty="0"/>
              <a:t>Feasibility for the copy-protection of a large class of function classes based on a classical oracle.</a:t>
            </a:r>
          </a:p>
        </p:txBody>
      </p:sp>
    </p:spTree>
    <p:extLst>
      <p:ext uri="{BB962C8B-B14F-4D97-AF65-F5344CB8AC3E}">
        <p14:creationId xmlns:p14="http://schemas.microsoft.com/office/powerpoint/2010/main" val="16988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E6805-694F-EBC7-2751-DF09E70BE456}"/>
              </a:ext>
            </a:extLst>
          </p:cNvPr>
          <p:cNvSpPr>
            <a:spLocks noGrp="1"/>
          </p:cNvSpPr>
          <p:nvPr>
            <p:ph type="title"/>
          </p:nvPr>
        </p:nvSpPr>
        <p:spPr>
          <a:xfrm>
            <a:off x="838200" y="18255"/>
            <a:ext cx="10515600" cy="1325563"/>
          </a:xfrm>
        </p:spPr>
        <p:txBody>
          <a:bodyPr/>
          <a:lstStyle/>
          <a:p>
            <a:pPr algn="ctr"/>
            <a:r>
              <a:rPr lang="en-IL" dirty="0"/>
              <a:t>Open Problem</a:t>
            </a:r>
          </a:p>
        </p:txBody>
      </p:sp>
      <p:sp>
        <p:nvSpPr>
          <p:cNvPr id="3" name="Content Placeholder 2">
            <a:extLst>
              <a:ext uri="{FF2B5EF4-FFF2-40B4-BE49-F238E27FC236}">
                <a16:creationId xmlns:a16="http://schemas.microsoft.com/office/drawing/2014/main" id="{BCAA0BFC-9052-1A35-9F9A-DF10D050C570}"/>
              </a:ext>
            </a:extLst>
          </p:cNvPr>
          <p:cNvSpPr>
            <a:spLocks noGrp="1"/>
          </p:cNvSpPr>
          <p:nvPr>
            <p:ph idx="1"/>
          </p:nvPr>
        </p:nvSpPr>
        <p:spPr>
          <a:xfrm>
            <a:off x="838200" y="3012741"/>
            <a:ext cx="10515600" cy="4351338"/>
          </a:xfrm>
        </p:spPr>
        <p:txBody>
          <a:bodyPr/>
          <a:lstStyle/>
          <a:p>
            <a:pPr marL="0" indent="0" algn="ctr">
              <a:buNone/>
            </a:pPr>
            <a:r>
              <a:rPr lang="en-GB" sz="3200" dirty="0"/>
              <a:t>Publicly verifiable quantum money from other generic assumptions? </a:t>
            </a:r>
          </a:p>
          <a:p>
            <a:pPr marL="0" indent="0" algn="ctr">
              <a:buNone/>
            </a:pPr>
            <a:r>
              <a:rPr lang="en-GB" dirty="0"/>
              <a:t>(so far: only know from </a:t>
            </a:r>
            <a:r>
              <a:rPr lang="en-GB" dirty="0" err="1"/>
              <a:t>iO</a:t>
            </a:r>
            <a:r>
              <a:rPr lang="en-GB" dirty="0"/>
              <a:t>)</a:t>
            </a:r>
            <a:endParaRPr lang="en-IL" dirty="0"/>
          </a:p>
        </p:txBody>
      </p:sp>
    </p:spTree>
    <p:extLst>
      <p:ext uri="{BB962C8B-B14F-4D97-AF65-F5344CB8AC3E}">
        <p14:creationId xmlns:p14="http://schemas.microsoft.com/office/powerpoint/2010/main" val="37843476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13986</TotalTime>
  <Words>4310</Words>
  <Application>Microsoft Macintosh PowerPoint</Application>
  <PresentationFormat>Widescreen</PresentationFormat>
  <Paragraphs>973</Paragraphs>
  <Slides>84</Slides>
  <Notes>26</Notes>
  <HiddenSlides>32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84</vt:i4>
      </vt:variant>
    </vt:vector>
  </HeadingPairs>
  <TitlesOfParts>
    <vt:vector size="94" baseType="lpstr">
      <vt:lpstr>'Wingdings 2',Sans-Serif</vt:lpstr>
      <vt:lpstr>Aptos</vt:lpstr>
      <vt:lpstr>Aptos Display</vt:lpstr>
      <vt:lpstr>Arial</vt:lpstr>
      <vt:lpstr>Calibri</vt:lpstr>
      <vt:lpstr>Cambria Math</vt:lpstr>
      <vt:lpstr>Helvetica</vt:lpstr>
      <vt:lpstr>Impact</vt:lpstr>
      <vt:lpstr>TimesNewRomanPSMT</vt:lpstr>
      <vt:lpstr>Office Theme</vt:lpstr>
      <vt:lpstr>A modular approach to unclonable cryptography</vt:lpstr>
      <vt:lpstr>Introduction</vt:lpstr>
      <vt:lpstr>PowerPoint Presentation</vt:lpstr>
      <vt:lpstr>PowerPoint Presentation</vt:lpstr>
      <vt:lpstr>Foundational questions in unclonable cryptography</vt:lpstr>
      <vt:lpstr>Unclonable Cryptography (UC)</vt:lpstr>
      <vt:lpstr>Quantum money Unforgeable money using quantum states</vt:lpstr>
      <vt:lpstr>Quantum money Unforgeable money using quantum states</vt:lpstr>
      <vt:lpstr>Open Problem</vt:lpstr>
      <vt:lpstr>Quantum Copy-protection (Correctness) Aaronson’09</vt:lpstr>
      <vt:lpstr>Important challenge distributions</vt:lpstr>
      <vt:lpstr>Feasibility of Quantum Copy-protection</vt:lpstr>
      <vt:lpstr>Feasibility of Quantum Copy-protection</vt:lpstr>
      <vt:lpstr>Unclonable Encryption (Syntax) Broadbent-Lord’19</vt:lpstr>
      <vt:lpstr>Unclonable Search Security</vt:lpstr>
      <vt:lpstr>Unclonable Indistinguishable Security</vt:lpstr>
      <vt:lpstr>Unclonable Indistinguishable Security</vt:lpstr>
      <vt:lpstr>Feasibility of unclonable Encryption</vt:lpstr>
      <vt:lpstr>Open Problem</vt:lpstr>
      <vt:lpstr>Summary of open problems</vt:lpstr>
      <vt:lpstr>Summary of open problems</vt:lpstr>
      <vt:lpstr>PowerPoint Presentation</vt:lpstr>
      <vt:lpstr>Inspiration from Classical Cryptography</vt:lpstr>
      <vt:lpstr>Unclonable Pucturable Obfuscation (UPO)</vt:lpstr>
      <vt:lpstr>Unclonable Pucturable Obfuscation (Syntax)</vt:lpstr>
      <vt:lpstr>Circuit classes of interest</vt:lpstr>
      <vt:lpstr>Unclonable Puncturable Obfuscation Security (Independent security)</vt:lpstr>
      <vt:lpstr>Unclonable Puncturable Obfuscation Security (Identical Challenge)</vt:lpstr>
      <vt:lpstr>Applications of UPO</vt:lpstr>
      <vt:lpstr>Puncturable function classes.</vt:lpstr>
      <vt:lpstr>Common puncturable functionalities</vt:lpstr>
      <vt:lpstr>Quantum Copy-Protection: prior works</vt:lpstr>
      <vt:lpstr>Other applications</vt:lpstr>
      <vt:lpstr>Construction</vt:lpstr>
      <vt:lpstr>Direct Construction of UPO</vt:lpstr>
      <vt:lpstr>Subsequent and Concurrent Works</vt:lpstr>
      <vt:lpstr>UPO from Quantum State indistinguishability Obfuscation (QSiO)</vt:lpstr>
      <vt:lpstr>Technical section: How to use UPO</vt:lpstr>
      <vt:lpstr>Case study: Copy-protection of puncturable function classes.</vt:lpstr>
      <vt:lpstr>Copy-protection security</vt:lpstr>
      <vt:lpstr>Reduction to UPO security (A’,B’,C’) against UPO</vt:lpstr>
      <vt:lpstr>Reduction to UPO security (A’,B’,C’) against UPO</vt:lpstr>
      <vt:lpstr>Reduction to UPO security (A’,B’,C’) against UPO</vt:lpstr>
      <vt:lpstr>Reduction to UPO security (A’,B’,C’) against UPO</vt:lpstr>
      <vt:lpstr>Reduction to UPO security (A’,B’,C’) against UPO</vt:lpstr>
      <vt:lpstr>Reduction to UPO security (A’,B’,C’) against UPO</vt:lpstr>
      <vt:lpstr>Reduction to UPO security (A’,B’,C’) against UPO</vt:lpstr>
      <vt:lpstr>Putting the two cases together</vt:lpstr>
      <vt:lpstr>Reduction to UPO security (A’,B’,C’) against UPO</vt:lpstr>
      <vt:lpstr>Reduction to UPO security (A’,B’,C’) against UPO</vt:lpstr>
      <vt:lpstr>Reduction to UPO security (A’,B’,C’) against UPO</vt:lpstr>
      <vt:lpstr>Reduction to UPO security (A’,B’,C’) against UPO</vt:lpstr>
      <vt:lpstr>Conclusion</vt:lpstr>
      <vt:lpstr>Open problems</vt:lpstr>
      <vt:lpstr>Thank you!</vt:lpstr>
      <vt:lpstr>Details on direct construction</vt:lpstr>
      <vt:lpstr>Simultaneous Inner Product Conjecture Identical case</vt:lpstr>
      <vt:lpstr>Simultaneous Inner Product Conjecture Identical case</vt:lpstr>
      <vt:lpstr>Simultaneous Inner Product Conjecture Independent case</vt:lpstr>
      <vt:lpstr>Simultaneous Inner Product Conjecture Independent case</vt:lpstr>
      <vt:lpstr>Simultaneous Inner-product conjecture implies Unclonable encryption (Folklore)</vt:lpstr>
      <vt:lpstr>Discussion Necessary assumptions for UPO</vt:lpstr>
      <vt:lpstr>Discussion Necessary assumptions for UPO</vt:lpstr>
      <vt:lpstr>Construction of UPO</vt:lpstr>
      <vt:lpstr>Conclusion</vt:lpstr>
      <vt:lpstr>What is Cryptography?</vt:lpstr>
      <vt:lpstr>PowerPoint Presentation</vt:lpstr>
      <vt:lpstr>Quantum Money Wiesner’83</vt:lpstr>
      <vt:lpstr>Security of Quantum money</vt:lpstr>
      <vt:lpstr>Important challenge distributions</vt:lpstr>
      <vt:lpstr>Unclonable Search Security</vt:lpstr>
      <vt:lpstr>Need of the hour Better abstraction!</vt:lpstr>
      <vt:lpstr>Preimage samplable evasive function</vt:lpstr>
      <vt:lpstr>Common preimage samplable functionalities</vt:lpstr>
      <vt:lpstr>UPO allows Hybrid argument</vt:lpstr>
      <vt:lpstr>Simultaneous Inner Product Conjecture</vt:lpstr>
      <vt:lpstr>Subsequent and Concurrent Works</vt:lpstr>
      <vt:lpstr>UPO from Quantum State iO? (Our work)</vt:lpstr>
      <vt:lpstr>Implications (Combined with [Coladangelo-Gunn’23]+[Bartusek-Brakerski-Vaikuntanathan’24])</vt:lpstr>
      <vt:lpstr>Introduction</vt:lpstr>
      <vt:lpstr>UPO allows Hybrid argument</vt:lpstr>
      <vt:lpstr>Simultaneous Inner Product Conjecture</vt:lpstr>
      <vt:lpstr>Simultaneous Inner Product Conjecture</vt:lpstr>
      <vt:lpstr>Implications (Combined with [Coladangelo-Gunn’23]+[Bartusek-Brakerski-Vaikuntanathan’24])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modular approach to unclonable cryptography</dc:title>
  <dc:creator>AMIT BEHERA</dc:creator>
  <cp:lastModifiedBy>AMIT BEHERA</cp:lastModifiedBy>
  <cp:revision>5</cp:revision>
  <dcterms:created xsi:type="dcterms:W3CDTF">2024-05-10T02:04:32Z</dcterms:created>
  <dcterms:modified xsi:type="dcterms:W3CDTF">2024-08-21T06:14:51Z</dcterms:modified>
</cp:coreProperties>
</file>