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9" r:id="rId4"/>
    <p:sldMasterId id="2147483648" r:id="rId5"/>
    <p:sldMasterId id="2147483679" r:id="rId6"/>
    <p:sldMasterId id="2147483681" r:id="rId7"/>
  </p:sldMasterIdLst>
  <p:notesMasterIdLst>
    <p:notesMasterId r:id="rId51"/>
  </p:notesMasterIdLst>
  <p:sldIdLst>
    <p:sldId id="285" r:id="rId8"/>
    <p:sldId id="7008" r:id="rId9"/>
    <p:sldId id="7009" r:id="rId10"/>
    <p:sldId id="7061" r:id="rId11"/>
    <p:sldId id="7021" r:id="rId12"/>
    <p:sldId id="7012" r:id="rId13"/>
    <p:sldId id="7019" r:id="rId14"/>
    <p:sldId id="7020" r:id="rId15"/>
    <p:sldId id="7022" r:id="rId16"/>
    <p:sldId id="7054" r:id="rId17"/>
    <p:sldId id="7011" r:id="rId18"/>
    <p:sldId id="6955" r:id="rId19"/>
    <p:sldId id="7017" r:id="rId20"/>
    <p:sldId id="7062" r:id="rId21"/>
    <p:sldId id="7015" r:id="rId22"/>
    <p:sldId id="7069" r:id="rId23"/>
    <p:sldId id="7053" r:id="rId24"/>
    <p:sldId id="6957" r:id="rId25"/>
    <p:sldId id="7056" r:id="rId26"/>
    <p:sldId id="7068" r:id="rId27"/>
    <p:sldId id="7055" r:id="rId28"/>
    <p:sldId id="7057" r:id="rId29"/>
    <p:sldId id="7058" r:id="rId30"/>
    <p:sldId id="7059" r:id="rId31"/>
    <p:sldId id="7063" r:id="rId32"/>
    <p:sldId id="7048" r:id="rId33"/>
    <p:sldId id="7065" r:id="rId34"/>
    <p:sldId id="7066" r:id="rId35"/>
    <p:sldId id="7070" r:id="rId36"/>
    <p:sldId id="7071" r:id="rId37"/>
    <p:sldId id="7073" r:id="rId38"/>
    <p:sldId id="7075" r:id="rId39"/>
    <p:sldId id="7074" r:id="rId40"/>
    <p:sldId id="7076" r:id="rId41"/>
    <p:sldId id="7077" r:id="rId42"/>
    <p:sldId id="7078" r:id="rId43"/>
    <p:sldId id="7079" r:id="rId44"/>
    <p:sldId id="7081" r:id="rId45"/>
    <p:sldId id="7080" r:id="rId46"/>
    <p:sldId id="7072" r:id="rId47"/>
    <p:sldId id="7084" r:id="rId48"/>
    <p:sldId id="7083" r:id="rId49"/>
    <p:sldId id="7082" r:id="rId50"/>
  </p:sldIdLst>
  <p:sldSz cx="9144000" cy="5143500" type="screen16x9"/>
  <p:notesSz cx="20104100" cy="11309350"/>
  <p:embeddedFontLst>
    <p:embeddedFont>
      <p:font typeface="メイリオ" panose="020B0604030504040204" pitchFamily="34" charset="-128"/>
      <p:regular r:id="rId52"/>
      <p:bold r:id="rId53"/>
      <p:italic r:id="rId54"/>
      <p:boldItalic r:id="rId55"/>
    </p:embeddedFont>
    <p:embeddedFont>
      <p:font typeface="Dreaming Outloud Pro" panose="03050502040302030504" pitchFamily="66" charset="77"/>
      <p:regular r:id="rId56"/>
    </p:embeddedFont>
  </p:embeddedFontLst>
  <p:kinsoku lang="ja-JP" invalStChars="、。，．・：；？！゛゜ヽヾゝゞ々’”）〕］｝〉》」』】°‰′″℃￠％!%),.:;?]}｡｣､･ﾞﾟ" invalEndChars="‘“（〔［｛〈《「『【￥＄$([\{｢￡"/>
  <p:defaultTextStyle>
    <a:defPPr>
      <a:defRPr lang="en-AE"/>
    </a:defPPr>
    <a:lvl1pPr marL="0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A42CF9-A2E5-FA4C-B192-BFB8C88D6F51}">
          <p14:sldIdLst>
            <p14:sldId id="285"/>
            <p14:sldId id="7008"/>
            <p14:sldId id="7009"/>
            <p14:sldId id="7061"/>
            <p14:sldId id="7021"/>
            <p14:sldId id="7012"/>
            <p14:sldId id="7019"/>
            <p14:sldId id="7020"/>
            <p14:sldId id="7022"/>
            <p14:sldId id="7054"/>
            <p14:sldId id="7011"/>
            <p14:sldId id="6955"/>
            <p14:sldId id="7017"/>
            <p14:sldId id="7062"/>
            <p14:sldId id="7015"/>
            <p14:sldId id="7069"/>
            <p14:sldId id="7053"/>
            <p14:sldId id="6957"/>
            <p14:sldId id="7056"/>
            <p14:sldId id="7068"/>
            <p14:sldId id="7055"/>
            <p14:sldId id="7057"/>
            <p14:sldId id="7058"/>
            <p14:sldId id="7059"/>
            <p14:sldId id="7063"/>
            <p14:sldId id="7048"/>
            <p14:sldId id="7065"/>
          </p14:sldIdLst>
        </p14:section>
        <p14:section name="For questions" id="{57526918-424E-F74B-A86A-7047048072CE}">
          <p14:sldIdLst>
            <p14:sldId id="7066"/>
          </p14:sldIdLst>
        </p14:section>
        <p14:section name="PO Security" id="{59CEE7D6-F8B7-694B-864F-011476739596}">
          <p14:sldIdLst>
            <p14:sldId id="7070"/>
            <p14:sldId id="7071"/>
            <p14:sldId id="7073"/>
            <p14:sldId id="7075"/>
            <p14:sldId id="7074"/>
            <p14:sldId id="7076"/>
            <p14:sldId id="7077"/>
            <p14:sldId id="7078"/>
            <p14:sldId id="7079"/>
          </p14:sldIdLst>
        </p14:section>
        <p14:section name="BU/sBU Securities" id="{B89D905C-CC8F-FA46-BCC3-A224F7118C34}">
          <p14:sldIdLst>
            <p14:sldId id="7081"/>
            <p14:sldId id="7080"/>
            <p14:sldId id="7072"/>
            <p14:sldId id="7084"/>
          </p14:sldIdLst>
        </p14:section>
        <p14:section name="Counterexample" id="{1B9E80CE-74B3-4C42-8CE5-7D84C1049A1B}">
          <p14:sldIdLst>
            <p14:sldId id="7083"/>
            <p14:sldId id="70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10" userDrawn="1">
          <p15:clr>
            <a:srgbClr val="A4A3A4"/>
          </p15:clr>
        </p15:guide>
        <p15:guide id="2" pos="9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A4E462-9EDB-DB56-F585-B1841BAAD6FB}" name="恵太 草川" initials="恵草" userId="00eec0fb0a1d076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7FE"/>
    <a:srgbClr val="8EE3DC"/>
    <a:srgbClr val="6300FF"/>
    <a:srgbClr val="253746"/>
    <a:srgbClr val="B17FFF"/>
    <a:srgbClr val="74787B"/>
    <a:srgbClr val="9478D2"/>
    <a:srgbClr val="86898C"/>
    <a:srgbClr val="BCCFD4"/>
    <a:srgbClr val="44D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13"/>
    <p:restoredTop sz="97436"/>
  </p:normalViewPr>
  <p:slideViewPr>
    <p:cSldViewPr snapToGrid="0">
      <p:cViewPr varScale="1">
        <p:scale>
          <a:sx n="197" d="100"/>
          <a:sy n="197" d="100"/>
        </p:scale>
        <p:origin x="216" y="1184"/>
      </p:cViewPr>
      <p:guideLst>
        <p:guide orient="horz" pos="1310"/>
        <p:guide pos="982"/>
      </p:guideLst>
    </p:cSldViewPr>
  </p:slideViewPr>
  <p:outlineViewPr>
    <p:cViewPr>
      <p:scale>
        <a:sx n="33" d="100"/>
        <a:sy n="33" d="100"/>
      </p:scale>
      <p:origin x="0" y="-18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421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font" Target="fonts/font4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font" Target="fonts/font2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8/10/relationships/authors" Target="author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font" Target="fonts/font5.fntdata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font" Target="fonts/font1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39150-CA87-5B43-9344-6F6343374F94}" type="datetimeFigureOut">
              <a:rPr lang="en-AE" smtClean="0"/>
              <a:t>23/05/2024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AA25B-A303-0241-9E08-01213653BA0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6642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AA25B-A303-0241-9E08-01213653BA01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21189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AA25B-A303-0241-9E08-01213653BA01}" type="slidenum">
              <a:rPr lang="en-AE" smtClean="0"/>
              <a:t>40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8606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AA25B-A303-0241-9E08-01213653BA01}" type="slidenum">
              <a:rPr lang="en-AE" smtClean="0"/>
              <a:t>5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8203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AA25B-A303-0241-9E08-01213653BA01}" type="slidenum">
              <a:rPr lang="en-AE" smtClean="0"/>
              <a:t>7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8829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AA25B-A303-0241-9E08-01213653BA01}" type="slidenum">
              <a:rPr lang="en-AE" smtClean="0"/>
              <a:t>11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494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AA25B-A303-0241-9E08-01213653BA01}" type="slidenum">
              <a:rPr lang="en-AE" smtClean="0"/>
              <a:t>13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559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AA25B-A303-0241-9E08-01213653BA01}" type="slidenum">
              <a:rPr lang="en-AE" smtClean="0"/>
              <a:t>14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30705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AA25B-A303-0241-9E08-01213653BA01}" type="slidenum">
              <a:rPr lang="en-AE" smtClean="0"/>
              <a:t>18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72126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AA25B-A303-0241-9E08-01213653BA01}" type="slidenum">
              <a:rPr lang="en-AE" smtClean="0"/>
              <a:t>30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32975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AA25B-A303-0241-9E08-01213653BA01}" type="slidenum">
              <a:rPr lang="en-AE" smtClean="0"/>
              <a:t>39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7470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2BF17DB-5F18-C443-BD0E-13AB4BA421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4552950"/>
            <a:ext cx="6346826" cy="44349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>
              <a:buFont typeface="Arial" panose="020B0604020202020204" pitchFamily="34" charset="0"/>
              <a:buNone/>
              <a:defRPr sz="1400" b="0">
                <a:solidFill>
                  <a:srgbClr val="75787B"/>
                </a:solidFill>
              </a:defRPr>
            </a:lvl1pPr>
            <a:lvl2pPr>
              <a:defRPr sz="1400" b="0">
                <a:solidFill>
                  <a:srgbClr val="75787B"/>
                </a:solidFill>
              </a:defRPr>
            </a:lvl2pPr>
            <a:lvl3pPr>
              <a:defRPr sz="1400" b="0">
                <a:solidFill>
                  <a:srgbClr val="75787B"/>
                </a:solidFill>
              </a:defRPr>
            </a:lvl3pPr>
            <a:lvl4pPr>
              <a:defRPr sz="1400" b="0">
                <a:solidFill>
                  <a:srgbClr val="75787B"/>
                </a:solidFill>
              </a:defRPr>
            </a:lvl4pPr>
            <a:lvl5pPr>
              <a:defRPr sz="1400" b="0">
                <a:solidFill>
                  <a:srgbClr val="75787B"/>
                </a:solidFill>
              </a:defRPr>
            </a:lvl5pPr>
          </a:lstStyle>
          <a:p>
            <a:pPr lvl="0"/>
            <a:r>
              <a:rPr lang="en-US" dirty="0"/>
              <a:t>XXX XXX</a:t>
            </a:r>
          </a:p>
          <a:p>
            <a:pPr lvl="0"/>
            <a:r>
              <a:rPr lang="en-US" dirty="0"/>
              <a:t>Research Center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C2C538-1E67-F345-BCCA-121A134E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791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Emp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45F95E0-EF4B-8245-A28D-7E2875EA14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4552950"/>
            <a:ext cx="6346826" cy="44349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>
              <a:buFont typeface="Arial" panose="020B0604020202020204" pitchFamily="34" charset="0"/>
              <a:buNone/>
              <a:defRPr sz="1400" b="0">
                <a:solidFill>
                  <a:srgbClr val="75787B"/>
                </a:solidFill>
              </a:defRPr>
            </a:lvl1pPr>
            <a:lvl2pPr>
              <a:defRPr sz="1400" b="0">
                <a:solidFill>
                  <a:srgbClr val="75787B"/>
                </a:solidFill>
              </a:defRPr>
            </a:lvl2pPr>
            <a:lvl3pPr>
              <a:defRPr sz="1400" b="0">
                <a:solidFill>
                  <a:srgbClr val="75787B"/>
                </a:solidFill>
              </a:defRPr>
            </a:lvl3pPr>
            <a:lvl4pPr>
              <a:defRPr sz="1400" b="0">
                <a:solidFill>
                  <a:srgbClr val="75787B"/>
                </a:solidFill>
              </a:defRPr>
            </a:lvl4pPr>
            <a:lvl5pPr>
              <a:defRPr sz="1400" b="0">
                <a:solidFill>
                  <a:srgbClr val="75787B"/>
                </a:solidFill>
              </a:defRPr>
            </a:lvl5pPr>
          </a:lstStyle>
          <a:p>
            <a:pPr lvl="0"/>
            <a:r>
              <a:rPr lang="en-US" dirty="0"/>
              <a:t>XXX XXX</a:t>
            </a:r>
          </a:p>
          <a:p>
            <a:pPr lvl="0"/>
            <a:r>
              <a:rPr lang="en-US" dirty="0"/>
              <a:t>Research Center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22CCD303-9C92-634F-ADB8-442781E6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406150"/>
            <a:ext cx="5619600" cy="3312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7079-7B06-9343-A6A8-4CC25BB4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49" y="352425"/>
            <a:ext cx="8403843" cy="25415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4">
            <a:extLst>
              <a:ext uri="{FF2B5EF4-FFF2-40B4-BE49-F238E27FC236}">
                <a16:creationId xmlns:a16="http://schemas.microsoft.com/office/drawing/2014/main" id="{04E19B2B-9BB2-F144-8FCA-0EA4548690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049" y="1184718"/>
            <a:ext cx="4140000" cy="31965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800" b="0">
                <a:solidFill>
                  <a:srgbClr val="6300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7" name="object 37">
            <a:extLst>
              <a:ext uri="{FF2B5EF4-FFF2-40B4-BE49-F238E27FC236}">
                <a16:creationId xmlns:a16="http://schemas.microsoft.com/office/drawing/2014/main" id="{C406C3C5-4430-DC41-B9E1-41929574B429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rgbClr val="6300FF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  <p:sp>
        <p:nvSpPr>
          <p:cNvPr id="9" name="object 37">
            <a:extLst>
              <a:ext uri="{FF2B5EF4-FFF2-40B4-BE49-F238E27FC236}">
                <a16:creationId xmlns:a16="http://schemas.microsoft.com/office/drawing/2014/main" id="{9DCE4459-F276-054B-BE86-C608C2B793BF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rgbClr val="6300FF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rgbClr val="6300FF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  <p:sp>
        <p:nvSpPr>
          <p:cNvPr id="3" name="Text Placeholder 94">
            <a:extLst>
              <a:ext uri="{FF2B5EF4-FFF2-40B4-BE49-F238E27FC236}">
                <a16:creationId xmlns:a16="http://schemas.microsoft.com/office/drawing/2014/main" id="{C2DD6099-2257-2C07-4CE5-6CEECC665F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28892" y="1184718"/>
            <a:ext cx="4140000" cy="31965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800" b="0">
                <a:solidFill>
                  <a:srgbClr val="6300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1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7079-7B06-9343-A6A8-4CC25BB4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49" y="352425"/>
            <a:ext cx="8403843" cy="25415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bject 37">
            <a:extLst>
              <a:ext uri="{FF2B5EF4-FFF2-40B4-BE49-F238E27FC236}">
                <a16:creationId xmlns:a16="http://schemas.microsoft.com/office/drawing/2014/main" id="{C406C3C5-4430-DC41-B9E1-41929574B429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rgbClr val="6300FF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  <p:sp>
        <p:nvSpPr>
          <p:cNvPr id="9" name="object 37">
            <a:extLst>
              <a:ext uri="{FF2B5EF4-FFF2-40B4-BE49-F238E27FC236}">
                <a16:creationId xmlns:a16="http://schemas.microsoft.com/office/drawing/2014/main" id="{9DCE4459-F276-054B-BE86-C608C2B793BF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rgbClr val="6300FF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rgbClr val="6300FF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86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7079-7B06-9343-A6A8-4CC25BB4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49" y="352425"/>
            <a:ext cx="8403843" cy="25415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92">
            <a:extLst>
              <a:ext uri="{FF2B5EF4-FFF2-40B4-BE49-F238E27FC236}">
                <a16:creationId xmlns:a16="http://schemas.microsoft.com/office/drawing/2014/main" id="{0E256C7C-7432-E84E-98AB-5BA19F0301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9108" y="1184719"/>
            <a:ext cx="3369374" cy="319659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" name="Text Placeholder 94">
            <a:extLst>
              <a:ext uri="{FF2B5EF4-FFF2-40B4-BE49-F238E27FC236}">
                <a16:creationId xmlns:a16="http://schemas.microsoft.com/office/drawing/2014/main" id="{04E19B2B-9BB2-F144-8FCA-0EA4548690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049" y="1184718"/>
            <a:ext cx="4821150" cy="31965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800" b="0">
                <a:solidFill>
                  <a:schemeClr val="tx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7" name="object 37">
            <a:extLst>
              <a:ext uri="{FF2B5EF4-FFF2-40B4-BE49-F238E27FC236}">
                <a16:creationId xmlns:a16="http://schemas.microsoft.com/office/drawing/2014/main" id="{C406C3C5-4430-DC41-B9E1-41929574B429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rgbClr val="6300FF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  <p:sp>
        <p:nvSpPr>
          <p:cNvPr id="9" name="object 37">
            <a:extLst>
              <a:ext uri="{FF2B5EF4-FFF2-40B4-BE49-F238E27FC236}">
                <a16:creationId xmlns:a16="http://schemas.microsoft.com/office/drawing/2014/main" id="{9DCE4459-F276-054B-BE86-C608C2B793BF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rgbClr val="6300FF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rgbClr val="6300FF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45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7079-7B06-9343-A6A8-4CC25BB4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49" y="352425"/>
            <a:ext cx="8403843" cy="25415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4">
            <a:extLst>
              <a:ext uri="{FF2B5EF4-FFF2-40B4-BE49-F238E27FC236}">
                <a16:creationId xmlns:a16="http://schemas.microsoft.com/office/drawing/2014/main" id="{04E19B2B-9BB2-F144-8FCA-0EA4548690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049" y="1184718"/>
            <a:ext cx="4140000" cy="3196595"/>
          </a:xfrm>
          <a:prstGeom prst="rect">
            <a:avLst/>
          </a:prstGeom>
        </p:spPr>
        <p:txBody>
          <a:bodyPr lIns="90000" tIns="0" rIns="9000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800" b="0">
                <a:solidFill>
                  <a:schemeClr val="tx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7" name="object 37">
            <a:extLst>
              <a:ext uri="{FF2B5EF4-FFF2-40B4-BE49-F238E27FC236}">
                <a16:creationId xmlns:a16="http://schemas.microsoft.com/office/drawing/2014/main" id="{C406C3C5-4430-DC41-B9E1-41929574B429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rgbClr val="6300FF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  <p:sp>
        <p:nvSpPr>
          <p:cNvPr id="9" name="object 37">
            <a:extLst>
              <a:ext uri="{FF2B5EF4-FFF2-40B4-BE49-F238E27FC236}">
                <a16:creationId xmlns:a16="http://schemas.microsoft.com/office/drawing/2014/main" id="{9DCE4459-F276-054B-BE86-C608C2B793BF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rgbClr val="6300FF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rgbClr val="6300FF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  <p:sp>
        <p:nvSpPr>
          <p:cNvPr id="3" name="Text Placeholder 94">
            <a:extLst>
              <a:ext uri="{FF2B5EF4-FFF2-40B4-BE49-F238E27FC236}">
                <a16:creationId xmlns:a16="http://schemas.microsoft.com/office/drawing/2014/main" id="{C2DD6099-2257-2C07-4CE5-6CEECC665F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28892" y="1184718"/>
            <a:ext cx="4140000" cy="3196595"/>
          </a:xfrm>
          <a:prstGeom prst="rect">
            <a:avLst/>
          </a:prstGeom>
        </p:spPr>
        <p:txBody>
          <a:bodyPr lIns="90000" tIns="0" rIns="9000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800" b="0">
                <a:solidFill>
                  <a:schemeClr val="tx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03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7079-7B06-9343-A6A8-4CC25BB4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49" y="352425"/>
            <a:ext cx="8403843" cy="25415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92">
            <a:extLst>
              <a:ext uri="{FF2B5EF4-FFF2-40B4-BE49-F238E27FC236}">
                <a16:creationId xmlns:a16="http://schemas.microsoft.com/office/drawing/2014/main" id="{0E256C7C-7432-E84E-98AB-5BA19F0301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28892" y="1184719"/>
            <a:ext cx="4143600" cy="32004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" name="Text Placeholder 94">
            <a:extLst>
              <a:ext uri="{FF2B5EF4-FFF2-40B4-BE49-F238E27FC236}">
                <a16:creationId xmlns:a16="http://schemas.microsoft.com/office/drawing/2014/main" id="{04E19B2B-9BB2-F144-8FCA-0EA4548690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049" y="1184717"/>
            <a:ext cx="4143600" cy="3200400"/>
          </a:xfrm>
          <a:prstGeom prst="rect">
            <a:avLst/>
          </a:prstGeom>
        </p:spPr>
        <p:txBody>
          <a:bodyPr lIns="90000" tIns="0" rIns="9000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800" b="0">
                <a:solidFill>
                  <a:schemeClr val="tx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7" name="object 37">
            <a:extLst>
              <a:ext uri="{FF2B5EF4-FFF2-40B4-BE49-F238E27FC236}">
                <a16:creationId xmlns:a16="http://schemas.microsoft.com/office/drawing/2014/main" id="{C406C3C5-4430-DC41-B9E1-41929574B429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rgbClr val="6300FF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  <p:sp>
        <p:nvSpPr>
          <p:cNvPr id="9" name="object 37">
            <a:extLst>
              <a:ext uri="{FF2B5EF4-FFF2-40B4-BE49-F238E27FC236}">
                <a16:creationId xmlns:a16="http://schemas.microsoft.com/office/drawing/2014/main" id="{9DCE4459-F276-054B-BE86-C608C2B793BF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rgbClr val="6300FF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rgbClr val="6300FF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014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On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7079-7B06-9343-A6A8-4CC25BB4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49" y="352425"/>
            <a:ext cx="8403843" cy="2541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4">
            <a:extLst>
              <a:ext uri="{FF2B5EF4-FFF2-40B4-BE49-F238E27FC236}">
                <a16:creationId xmlns:a16="http://schemas.microsoft.com/office/drawing/2014/main" id="{04E19B2B-9BB2-F144-8FCA-0EA4548690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049" y="1184718"/>
            <a:ext cx="8403843" cy="3196595"/>
          </a:xfrm>
          <a:prstGeom prst="rect">
            <a:avLst/>
          </a:prstGeom>
        </p:spPr>
        <p:txBody>
          <a:bodyPr lIns="90000" tIns="0" rIns="9000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800" b="0">
                <a:solidFill>
                  <a:schemeClr val="tx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7" name="object 37">
            <a:extLst>
              <a:ext uri="{FF2B5EF4-FFF2-40B4-BE49-F238E27FC236}">
                <a16:creationId xmlns:a16="http://schemas.microsoft.com/office/drawing/2014/main" id="{C406C3C5-4430-DC41-B9E1-41929574B429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rgbClr val="6300FF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  <p:sp>
        <p:nvSpPr>
          <p:cNvPr id="9" name="object 37">
            <a:extLst>
              <a:ext uri="{FF2B5EF4-FFF2-40B4-BE49-F238E27FC236}">
                <a16:creationId xmlns:a16="http://schemas.microsoft.com/office/drawing/2014/main" id="{9DCE4459-F276-054B-BE86-C608C2B793BF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rgbClr val="6300FF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rgbClr val="6300FF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81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A772-AD33-9843-86AA-B34C983D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49" y="352425"/>
            <a:ext cx="8403843" cy="2541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94">
            <a:extLst>
              <a:ext uri="{FF2B5EF4-FFF2-40B4-BE49-F238E27FC236}">
                <a16:creationId xmlns:a16="http://schemas.microsoft.com/office/drawing/2014/main" id="{13F41F20-38AA-ED43-B4CB-14C2E8EA1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049" y="2766782"/>
            <a:ext cx="1922601" cy="174539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0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94">
            <a:extLst>
              <a:ext uri="{FF2B5EF4-FFF2-40B4-BE49-F238E27FC236}">
                <a16:creationId xmlns:a16="http://schemas.microsoft.com/office/drawing/2014/main" id="{48EA12B7-EADF-9B42-A556-948CFD1632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59606" y="2766782"/>
            <a:ext cx="1922601" cy="174539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0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94">
            <a:extLst>
              <a:ext uri="{FF2B5EF4-FFF2-40B4-BE49-F238E27FC236}">
                <a16:creationId xmlns:a16="http://schemas.microsoft.com/office/drawing/2014/main" id="{FF2290C5-73A4-7249-8732-9501C1181E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80" y="2766782"/>
            <a:ext cx="1922601" cy="174539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0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94">
            <a:extLst>
              <a:ext uri="{FF2B5EF4-FFF2-40B4-BE49-F238E27FC236}">
                <a16:creationId xmlns:a16="http://schemas.microsoft.com/office/drawing/2014/main" id="{4E115B13-E818-664E-BE6A-FB1C4E4710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63955" y="2766782"/>
            <a:ext cx="1922601" cy="174539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0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25" name="Picture Placeholder 92">
            <a:extLst>
              <a:ext uri="{FF2B5EF4-FFF2-40B4-BE49-F238E27FC236}">
                <a16:creationId xmlns:a16="http://schemas.microsoft.com/office/drawing/2014/main" id="{0AC46195-421E-7F43-82D2-DED2C7AC08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5049" y="1962150"/>
            <a:ext cx="579600" cy="5796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6" name="Picture Placeholder 92">
            <a:extLst>
              <a:ext uri="{FF2B5EF4-FFF2-40B4-BE49-F238E27FC236}">
                <a16:creationId xmlns:a16="http://schemas.microsoft.com/office/drawing/2014/main" id="{04BC338E-58B9-954D-8974-018D44E17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459606" y="1962150"/>
            <a:ext cx="579600" cy="5796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7" name="Picture Placeholder 92">
            <a:extLst>
              <a:ext uri="{FF2B5EF4-FFF2-40B4-BE49-F238E27FC236}">
                <a16:creationId xmlns:a16="http://schemas.microsoft.com/office/drawing/2014/main" id="{48676F40-F746-7448-ABF9-0552E2B12EA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61780" y="1962150"/>
            <a:ext cx="579600" cy="5796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Picture Placeholder 92">
            <a:extLst>
              <a:ext uri="{FF2B5EF4-FFF2-40B4-BE49-F238E27FC236}">
                <a16:creationId xmlns:a16="http://schemas.microsoft.com/office/drawing/2014/main" id="{FABDB13D-0BB6-D545-82BF-0A66831EAE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63955" y="1962150"/>
            <a:ext cx="579600" cy="5796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2" name="object 37">
            <a:extLst>
              <a:ext uri="{FF2B5EF4-FFF2-40B4-BE49-F238E27FC236}">
                <a16:creationId xmlns:a16="http://schemas.microsoft.com/office/drawing/2014/main" id="{65B8741C-D315-B54C-81D2-1D67112AF144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rgbClr val="6300FF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  <p:sp>
        <p:nvSpPr>
          <p:cNvPr id="13" name="object 37">
            <a:extLst>
              <a:ext uri="{FF2B5EF4-FFF2-40B4-BE49-F238E27FC236}">
                <a16:creationId xmlns:a16="http://schemas.microsoft.com/office/drawing/2014/main" id="{5E26408E-E224-DE4E-8ACD-B1E78A2BAE8E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rgbClr val="6300FF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rgbClr val="6300FF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822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2">
            <a:extLst>
              <a:ext uri="{FF2B5EF4-FFF2-40B4-BE49-F238E27FC236}">
                <a16:creationId xmlns:a16="http://schemas.microsoft.com/office/drawing/2014/main" id="{F1264E21-012F-5840-8414-50F90952AB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1999" y="0"/>
            <a:ext cx="4572001" cy="51435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C096D-98F6-0746-98CA-02876FA3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49" y="352425"/>
            <a:ext cx="3959305" cy="2541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4">
            <a:extLst>
              <a:ext uri="{FF2B5EF4-FFF2-40B4-BE49-F238E27FC236}">
                <a16:creationId xmlns:a16="http://schemas.microsoft.com/office/drawing/2014/main" id="{E1859806-822D-334A-9E43-9C85B8C44D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049" y="1184718"/>
            <a:ext cx="3959305" cy="31965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0">
                <a:solidFill>
                  <a:schemeClr val="tx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5" name="object 37">
            <a:extLst>
              <a:ext uri="{FF2B5EF4-FFF2-40B4-BE49-F238E27FC236}">
                <a16:creationId xmlns:a16="http://schemas.microsoft.com/office/drawing/2014/main" id="{552BFB46-3117-DB4B-83C8-003F9EFC0B97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chemeClr val="bg1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37">
            <a:extLst>
              <a:ext uri="{FF2B5EF4-FFF2-40B4-BE49-F238E27FC236}">
                <a16:creationId xmlns:a16="http://schemas.microsoft.com/office/drawing/2014/main" id="{000E3E7A-5890-A84E-B800-65019BFEE67D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chemeClr val="bg1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object 37">
            <a:extLst>
              <a:ext uri="{FF2B5EF4-FFF2-40B4-BE49-F238E27FC236}">
                <a16:creationId xmlns:a16="http://schemas.microsoft.com/office/drawing/2014/main" id="{D9E08D55-D53F-554D-8EFC-9D5B0136F6BE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rgbClr val="6300FF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rgbClr val="6300FF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70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2BF17DB-5F18-C443-BD0E-13AB4BA421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4552950"/>
            <a:ext cx="6346826" cy="44349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>
              <a:buFont typeface="Arial" panose="020B0604020202020204" pitchFamily="34" charset="0"/>
              <a:buNone/>
              <a:defRPr sz="1400" b="0">
                <a:solidFill>
                  <a:srgbClr val="75787B"/>
                </a:solidFill>
              </a:defRPr>
            </a:lvl1pPr>
            <a:lvl2pPr>
              <a:defRPr sz="1400" b="0">
                <a:solidFill>
                  <a:srgbClr val="75787B"/>
                </a:solidFill>
              </a:defRPr>
            </a:lvl2pPr>
            <a:lvl3pPr>
              <a:defRPr sz="1400" b="0">
                <a:solidFill>
                  <a:srgbClr val="75787B"/>
                </a:solidFill>
              </a:defRPr>
            </a:lvl3pPr>
            <a:lvl4pPr>
              <a:defRPr sz="1400" b="0">
                <a:solidFill>
                  <a:srgbClr val="75787B"/>
                </a:solidFill>
              </a:defRPr>
            </a:lvl4pPr>
            <a:lvl5pPr>
              <a:defRPr sz="1400" b="0">
                <a:solidFill>
                  <a:srgbClr val="75787B"/>
                </a:solidFill>
              </a:defRPr>
            </a:lvl5pPr>
          </a:lstStyle>
          <a:p>
            <a:pPr lvl="0"/>
            <a:r>
              <a:rPr lang="en-US" dirty="0"/>
              <a:t>XXX XXX</a:t>
            </a:r>
          </a:p>
          <a:p>
            <a:pPr lvl="0"/>
            <a:r>
              <a:rPr lang="en-US" dirty="0"/>
              <a:t>Research Center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C2C538-1E67-F345-BCCA-121A134E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922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F7F2-F9A8-804C-985A-25F91731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49" y="352425"/>
            <a:ext cx="8403843" cy="2541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4">
            <a:extLst>
              <a:ext uri="{FF2B5EF4-FFF2-40B4-BE49-F238E27FC236}">
                <a16:creationId xmlns:a16="http://schemas.microsoft.com/office/drawing/2014/main" id="{FA510A7E-CFBA-274F-AF6C-94F76DDAF0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049" y="1184719"/>
            <a:ext cx="3959305" cy="2541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rgbClr val="6300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6" name="Content Placeholder 42">
            <a:extLst>
              <a:ext uri="{FF2B5EF4-FFF2-40B4-BE49-F238E27FC236}">
                <a16:creationId xmlns:a16="http://schemas.microsoft.com/office/drawing/2014/main" id="{D4450037-B19D-794B-919E-39FFFA28B0C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5049" y="1768979"/>
            <a:ext cx="8402400" cy="2855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object 37">
            <a:extLst>
              <a:ext uri="{FF2B5EF4-FFF2-40B4-BE49-F238E27FC236}">
                <a16:creationId xmlns:a16="http://schemas.microsoft.com/office/drawing/2014/main" id="{C7DBD443-B133-4D46-ABE2-0D0D167C532C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rgbClr val="6300FF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  <p:sp>
        <p:nvSpPr>
          <p:cNvPr id="9" name="object 37">
            <a:extLst>
              <a:ext uri="{FF2B5EF4-FFF2-40B4-BE49-F238E27FC236}">
                <a16:creationId xmlns:a16="http://schemas.microsoft.com/office/drawing/2014/main" id="{02BFEA1A-D510-F940-88DC-FE2F86C39C9B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rgbClr val="6300FF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rgbClr val="6300FF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322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35D1A8-22AE-924B-85FB-FE35EC71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AE"/>
          </a:p>
        </p:txBody>
      </p:sp>
      <p:sp>
        <p:nvSpPr>
          <p:cNvPr id="24" name="Text Placeholder 94">
            <a:extLst>
              <a:ext uri="{FF2B5EF4-FFF2-40B4-BE49-F238E27FC236}">
                <a16:creationId xmlns:a16="http://schemas.microsoft.com/office/drawing/2014/main" id="{18720CB2-3263-1541-A822-E57B01E9C3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554" y="2413149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25" name="Text Placeholder 94">
            <a:extLst>
              <a:ext uri="{FF2B5EF4-FFF2-40B4-BE49-F238E27FC236}">
                <a16:creationId xmlns:a16="http://schemas.microsoft.com/office/drawing/2014/main" id="{2FEA35F8-A714-B84B-A6E0-0C44361C57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39333" y="2413149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94">
            <a:extLst>
              <a:ext uri="{FF2B5EF4-FFF2-40B4-BE49-F238E27FC236}">
                <a16:creationId xmlns:a16="http://schemas.microsoft.com/office/drawing/2014/main" id="{38BCA825-D058-C543-8CC4-9F3FB405A9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7112" y="2413149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94">
            <a:extLst>
              <a:ext uri="{FF2B5EF4-FFF2-40B4-BE49-F238E27FC236}">
                <a16:creationId xmlns:a16="http://schemas.microsoft.com/office/drawing/2014/main" id="{DAC011C4-98DC-B649-9CAE-FEAD54734A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94891" y="2413149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94">
            <a:extLst>
              <a:ext uri="{FF2B5EF4-FFF2-40B4-BE49-F238E27FC236}">
                <a16:creationId xmlns:a16="http://schemas.microsoft.com/office/drawing/2014/main" id="{40B23610-A73B-F741-A741-56D1E845B1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72670" y="2413149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D24BDD4D-E16F-F243-82B6-78D8C47ED0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1554" y="3853761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10251CDE-8DD8-A142-9587-F1D32E6FC3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39333" y="3853761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3AF4B612-75CF-E240-B30B-4D020B2983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17112" y="3853761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36F4F366-FA09-864A-BA8D-DB9926E5939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94891" y="3853761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C564766B-C5FA-2C4D-AD98-5BD7F74A28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72670" y="3853761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39" name="Picture Placeholder 92">
            <a:extLst>
              <a:ext uri="{FF2B5EF4-FFF2-40B4-BE49-F238E27FC236}">
                <a16:creationId xmlns:a16="http://schemas.microsoft.com/office/drawing/2014/main" id="{2046BF6E-2CEF-C946-B054-C4C353E0D9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6835" y="1612946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Picture Placeholder 92">
            <a:extLst>
              <a:ext uri="{FF2B5EF4-FFF2-40B4-BE49-F238E27FC236}">
                <a16:creationId xmlns:a16="http://schemas.microsoft.com/office/drawing/2014/main" id="{F933B18B-621D-5847-B444-AA7A1F707C4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24614" y="1612946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1" name="Picture Placeholder 92">
            <a:extLst>
              <a:ext uri="{FF2B5EF4-FFF2-40B4-BE49-F238E27FC236}">
                <a16:creationId xmlns:a16="http://schemas.microsoft.com/office/drawing/2014/main" id="{60437D62-D98B-7B46-B3A1-84D9D136BD0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02393" y="1612946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Picture Placeholder 92">
            <a:extLst>
              <a:ext uri="{FF2B5EF4-FFF2-40B4-BE49-F238E27FC236}">
                <a16:creationId xmlns:a16="http://schemas.microsoft.com/office/drawing/2014/main" id="{B2A96473-49BF-494F-8A8E-33B7484C424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980172" y="1612946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3" name="Picture Placeholder 92">
            <a:extLst>
              <a:ext uri="{FF2B5EF4-FFF2-40B4-BE49-F238E27FC236}">
                <a16:creationId xmlns:a16="http://schemas.microsoft.com/office/drawing/2014/main" id="{0F9EFC3C-E52F-DD43-B776-5464ACCAE2F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657951" y="1612946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Picture Placeholder 92">
            <a:extLst>
              <a:ext uri="{FF2B5EF4-FFF2-40B4-BE49-F238E27FC236}">
                <a16:creationId xmlns:a16="http://schemas.microsoft.com/office/drawing/2014/main" id="{2138286F-7DCD-D84A-95B9-0EA3AD3E61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980172" y="3062184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5" name="Picture Placeholder 92">
            <a:extLst>
              <a:ext uri="{FF2B5EF4-FFF2-40B4-BE49-F238E27FC236}">
                <a16:creationId xmlns:a16="http://schemas.microsoft.com/office/drawing/2014/main" id="{4FF5DC96-59F9-A044-A4B6-085C6F4AAF1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657951" y="3062184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Picture Placeholder 92">
            <a:extLst>
              <a:ext uri="{FF2B5EF4-FFF2-40B4-BE49-F238E27FC236}">
                <a16:creationId xmlns:a16="http://schemas.microsoft.com/office/drawing/2014/main" id="{217EE222-0EFB-2049-B8BE-85E2DBE3A11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02393" y="3062184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7" name="Picture Placeholder 92">
            <a:extLst>
              <a:ext uri="{FF2B5EF4-FFF2-40B4-BE49-F238E27FC236}">
                <a16:creationId xmlns:a16="http://schemas.microsoft.com/office/drawing/2014/main" id="{D78FBF67-3AE4-A34B-85E3-932055A9AE1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624614" y="3062184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Picture Placeholder 92">
            <a:extLst>
              <a:ext uri="{FF2B5EF4-FFF2-40B4-BE49-F238E27FC236}">
                <a16:creationId xmlns:a16="http://schemas.microsoft.com/office/drawing/2014/main" id="{258CEE9C-1083-FB45-B7D5-6BD76B5C664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46835" y="3062184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object 37">
            <a:extLst>
              <a:ext uri="{FF2B5EF4-FFF2-40B4-BE49-F238E27FC236}">
                <a16:creationId xmlns:a16="http://schemas.microsoft.com/office/drawing/2014/main" id="{0608C849-22A9-454B-9AEA-8143AA074C62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rgbClr val="6300FF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  <p:sp>
        <p:nvSpPr>
          <p:cNvPr id="51" name="object 37">
            <a:extLst>
              <a:ext uri="{FF2B5EF4-FFF2-40B4-BE49-F238E27FC236}">
                <a16:creationId xmlns:a16="http://schemas.microsoft.com/office/drawing/2014/main" id="{CBD3EA4F-EFCC-B64E-972C-8B1C7FD48EC7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rgbClr val="6300FF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rgbClr val="6300FF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457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_Cov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2BF17DB-5F18-C443-BD0E-13AB4BA421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4552950"/>
            <a:ext cx="6346826" cy="44349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>
              <a:buFont typeface="Arial" panose="020B0604020202020204" pitchFamily="34" charset="0"/>
              <a:buNone/>
              <a:defRPr sz="1400" b="0">
                <a:solidFill>
                  <a:srgbClr val="75787B"/>
                </a:solidFill>
              </a:defRPr>
            </a:lvl1pPr>
            <a:lvl2pPr>
              <a:defRPr sz="1400" b="0">
                <a:solidFill>
                  <a:srgbClr val="75787B"/>
                </a:solidFill>
              </a:defRPr>
            </a:lvl2pPr>
            <a:lvl3pPr>
              <a:defRPr sz="1400" b="0">
                <a:solidFill>
                  <a:srgbClr val="75787B"/>
                </a:solidFill>
              </a:defRPr>
            </a:lvl3pPr>
            <a:lvl4pPr>
              <a:defRPr sz="1400" b="0">
                <a:solidFill>
                  <a:srgbClr val="75787B"/>
                </a:solidFill>
              </a:defRPr>
            </a:lvl4pPr>
            <a:lvl5pPr>
              <a:defRPr sz="1400" b="0">
                <a:solidFill>
                  <a:srgbClr val="75787B"/>
                </a:solidFill>
              </a:defRPr>
            </a:lvl5pPr>
          </a:lstStyle>
          <a:p>
            <a:pPr lvl="0"/>
            <a:r>
              <a:rPr lang="en-US" dirty="0"/>
              <a:t>XXX XXX</a:t>
            </a:r>
          </a:p>
          <a:p>
            <a:pPr lvl="0"/>
            <a:r>
              <a:rPr lang="en-US" dirty="0"/>
              <a:t>Research Center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C2C538-1E67-F345-BCCA-121A134E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04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Emp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45F95E0-EF4B-8245-A28D-7E2875EA14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4552950"/>
            <a:ext cx="6346826" cy="44349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>
              <a:buFont typeface="Arial" panose="020B0604020202020204" pitchFamily="34" charset="0"/>
              <a:buNone/>
              <a:defRPr sz="1400" b="0">
                <a:solidFill>
                  <a:srgbClr val="75787B"/>
                </a:solidFill>
              </a:defRPr>
            </a:lvl1pPr>
            <a:lvl2pPr>
              <a:defRPr sz="1400" b="0">
                <a:solidFill>
                  <a:srgbClr val="75787B"/>
                </a:solidFill>
              </a:defRPr>
            </a:lvl2pPr>
            <a:lvl3pPr>
              <a:defRPr sz="1400" b="0">
                <a:solidFill>
                  <a:srgbClr val="75787B"/>
                </a:solidFill>
              </a:defRPr>
            </a:lvl3pPr>
            <a:lvl4pPr>
              <a:defRPr sz="1400" b="0">
                <a:solidFill>
                  <a:srgbClr val="75787B"/>
                </a:solidFill>
              </a:defRPr>
            </a:lvl4pPr>
            <a:lvl5pPr>
              <a:defRPr sz="1400" b="0">
                <a:solidFill>
                  <a:srgbClr val="75787B"/>
                </a:solidFill>
              </a:defRPr>
            </a:lvl5pPr>
          </a:lstStyle>
          <a:p>
            <a:pPr lvl="0"/>
            <a:r>
              <a:rPr lang="en-US" dirty="0"/>
              <a:t>XXX XXX</a:t>
            </a:r>
          </a:p>
          <a:p>
            <a:pPr lvl="0"/>
            <a:r>
              <a:rPr lang="en-US" dirty="0"/>
              <a:t>Research Center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22CCD303-9C92-634F-ADB8-442781E6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406150"/>
            <a:ext cx="5619600" cy="3312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034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ody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C31C-4D32-1A47-BE77-226DEC28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9CA463-EBD5-524C-8A85-A6F4FE503A9A}"/>
              </a:ext>
            </a:extLst>
          </p:cNvPr>
          <p:cNvSpPr/>
          <p:nvPr userDrawn="1"/>
        </p:nvSpPr>
        <p:spPr>
          <a:xfrm>
            <a:off x="6110416" y="2571750"/>
            <a:ext cx="2668533" cy="1949074"/>
          </a:xfrm>
          <a:prstGeom prst="rect">
            <a:avLst/>
          </a:prstGeom>
          <a:solidFill>
            <a:srgbClr val="00B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FE875B-1BED-374D-BDA1-8EDCD1787668}"/>
              </a:ext>
            </a:extLst>
          </p:cNvPr>
          <p:cNvSpPr/>
          <p:nvPr userDrawn="1"/>
        </p:nvSpPr>
        <p:spPr>
          <a:xfrm>
            <a:off x="3238007" y="2571750"/>
            <a:ext cx="2668533" cy="1949074"/>
          </a:xfrm>
          <a:prstGeom prst="rect">
            <a:avLst/>
          </a:prstGeom>
          <a:solidFill>
            <a:srgbClr val="947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dirty="0"/>
              <a:t>ii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21EA3-19DD-6C48-BC91-FB9C4459D3DE}"/>
              </a:ext>
            </a:extLst>
          </p:cNvPr>
          <p:cNvSpPr/>
          <p:nvPr userDrawn="1"/>
        </p:nvSpPr>
        <p:spPr>
          <a:xfrm>
            <a:off x="355659" y="2571750"/>
            <a:ext cx="2668533" cy="1949074"/>
          </a:xfrm>
          <a:prstGeom prst="rect">
            <a:avLst/>
          </a:prstGeom>
          <a:solidFill>
            <a:srgbClr val="FA7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9" name="Text Placeholder 94">
            <a:extLst>
              <a:ext uri="{FF2B5EF4-FFF2-40B4-BE49-F238E27FC236}">
                <a16:creationId xmlns:a16="http://schemas.microsoft.com/office/drawing/2014/main" id="{C064617D-51A5-EC4A-95D3-06EF8F2685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90254" y="4853755"/>
            <a:ext cx="4821150" cy="17517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30" b="0">
                <a:solidFill>
                  <a:srgbClr val="86898C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XXX XXX Research Center</a:t>
            </a:r>
          </a:p>
          <a:p>
            <a:pPr lvl="0"/>
            <a:endParaRPr lang="en-US" dirty="0"/>
          </a:p>
        </p:txBody>
      </p:sp>
      <p:sp>
        <p:nvSpPr>
          <p:cNvPr id="11" name="Text Placeholder 94">
            <a:extLst>
              <a:ext uri="{FF2B5EF4-FFF2-40B4-BE49-F238E27FC236}">
                <a16:creationId xmlns:a16="http://schemas.microsoft.com/office/drawing/2014/main" id="{28312843-24B8-B143-B359-063157A4D5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2788" y="2772566"/>
            <a:ext cx="2335538" cy="156453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94">
            <a:extLst>
              <a:ext uri="{FF2B5EF4-FFF2-40B4-BE49-F238E27FC236}">
                <a16:creationId xmlns:a16="http://schemas.microsoft.com/office/drawing/2014/main" id="{C07C04B7-D063-6043-AE8E-74326866EA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99201" y="2772566"/>
            <a:ext cx="2335538" cy="156453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94">
            <a:extLst>
              <a:ext uri="{FF2B5EF4-FFF2-40B4-BE49-F238E27FC236}">
                <a16:creationId xmlns:a16="http://schemas.microsoft.com/office/drawing/2014/main" id="{ED54611A-FD38-FA4F-AA0D-F185D0D13B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76913" y="2772566"/>
            <a:ext cx="2335538" cy="156453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FA7B8F-4E60-5947-9F1F-0D68C0D633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59" y="2098129"/>
            <a:ext cx="246034" cy="369051"/>
          </a:xfrm>
          <a:prstGeom prst="rect">
            <a:avLst/>
          </a:prstGeom>
        </p:spPr>
      </p:pic>
      <p:sp>
        <p:nvSpPr>
          <p:cNvPr id="17" name="object 37">
            <a:extLst>
              <a:ext uri="{FF2B5EF4-FFF2-40B4-BE49-F238E27FC236}">
                <a16:creationId xmlns:a16="http://schemas.microsoft.com/office/drawing/2014/main" id="{BCB6964D-B3EB-F249-8ED1-794197573825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chemeClr val="bg1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object 37">
            <a:extLst>
              <a:ext uri="{FF2B5EF4-FFF2-40B4-BE49-F238E27FC236}">
                <a16:creationId xmlns:a16="http://schemas.microsoft.com/office/drawing/2014/main" id="{A6B2F1DF-C0FE-CA40-94CF-B9B42B1EE403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chemeClr val="bg1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chemeClr val="bg1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9" name="Picture 15">
            <a:extLst>
              <a:ext uri="{FF2B5EF4-FFF2-40B4-BE49-F238E27FC236}">
                <a16:creationId xmlns:a16="http://schemas.microsoft.com/office/drawing/2014/main" id="{886543E1-DFFF-7A4C-B868-6C85FC7922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8007" y="2098129"/>
            <a:ext cx="246034" cy="369051"/>
          </a:xfrm>
          <a:prstGeom prst="rect">
            <a:avLst/>
          </a:pr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2C4239C4-E51A-6644-BFC3-C2B424CBD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0416" y="2098129"/>
            <a:ext cx="246034" cy="36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02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ody 2">
    <p:bg>
      <p:bgPr>
        <a:solidFill>
          <a:srgbClr val="947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70B0C2-F39E-234A-B8ED-DBE5E393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AE"/>
          </a:p>
        </p:txBody>
      </p:sp>
      <p:sp>
        <p:nvSpPr>
          <p:cNvPr id="3" name="Picture Placeholder 92">
            <a:extLst>
              <a:ext uri="{FF2B5EF4-FFF2-40B4-BE49-F238E27FC236}">
                <a16:creationId xmlns:a16="http://schemas.microsoft.com/office/drawing/2014/main" id="{C6D445F7-DA4F-AC4E-BD90-22C615DF93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5049" y="1962150"/>
            <a:ext cx="579600" cy="5796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" name="Picture Placeholder 92">
            <a:extLst>
              <a:ext uri="{FF2B5EF4-FFF2-40B4-BE49-F238E27FC236}">
                <a16:creationId xmlns:a16="http://schemas.microsoft.com/office/drawing/2014/main" id="{DA701AEE-E15A-7640-867F-7D099193387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63438" y="1962150"/>
            <a:ext cx="579600" cy="5796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92">
            <a:extLst>
              <a:ext uri="{FF2B5EF4-FFF2-40B4-BE49-F238E27FC236}">
                <a16:creationId xmlns:a16="http://schemas.microsoft.com/office/drawing/2014/main" id="{3AAFCC39-3EE6-1447-9DA9-A06A36B4DF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6784" y="1962150"/>
            <a:ext cx="579600" cy="5796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" name="Picture Placeholder 92">
            <a:extLst>
              <a:ext uri="{FF2B5EF4-FFF2-40B4-BE49-F238E27FC236}">
                <a16:creationId xmlns:a16="http://schemas.microsoft.com/office/drawing/2014/main" id="{62BC0130-BD81-0543-9E72-CC2EAD7A6A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90130" y="1962150"/>
            <a:ext cx="579600" cy="5796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" name="Text Placeholder 94">
            <a:extLst>
              <a:ext uri="{FF2B5EF4-FFF2-40B4-BE49-F238E27FC236}">
                <a16:creationId xmlns:a16="http://schemas.microsoft.com/office/drawing/2014/main" id="{93D91537-FD54-2445-A407-5106258DC1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5049" y="2766782"/>
            <a:ext cx="1922601" cy="174539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94">
            <a:extLst>
              <a:ext uri="{FF2B5EF4-FFF2-40B4-BE49-F238E27FC236}">
                <a16:creationId xmlns:a16="http://schemas.microsoft.com/office/drawing/2014/main" id="{DD01A065-20D5-024E-B24B-B40B2DA8D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63438" y="2766782"/>
            <a:ext cx="1922601" cy="174539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94">
            <a:extLst>
              <a:ext uri="{FF2B5EF4-FFF2-40B4-BE49-F238E27FC236}">
                <a16:creationId xmlns:a16="http://schemas.microsoft.com/office/drawing/2014/main" id="{3E8ADE47-3003-B44D-A7A9-9299A38850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6784" y="2766782"/>
            <a:ext cx="1922601" cy="174539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94">
            <a:extLst>
              <a:ext uri="{FF2B5EF4-FFF2-40B4-BE49-F238E27FC236}">
                <a16:creationId xmlns:a16="http://schemas.microsoft.com/office/drawing/2014/main" id="{DC62D521-4B56-0743-90D3-6827FF6CC9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90130" y="2766782"/>
            <a:ext cx="1922601" cy="174539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3" name="object 37">
            <a:extLst>
              <a:ext uri="{FF2B5EF4-FFF2-40B4-BE49-F238E27FC236}">
                <a16:creationId xmlns:a16="http://schemas.microsoft.com/office/drawing/2014/main" id="{A9F1B98F-29EC-154C-8112-9F6B05DA3193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rgbClr val="203544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rgbClr val="203544"/>
              </a:solidFill>
              <a:latin typeface="Arial"/>
              <a:cs typeface="Arial"/>
            </a:endParaRP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820BABEB-68E9-9E4C-A2F7-2AF506A2692B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rgbClr val="203544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rgbClr val="203544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rgbClr val="203544"/>
              </a:solidFill>
              <a:latin typeface="Arial"/>
              <a:cs typeface="Arial"/>
            </a:endParaRPr>
          </a:p>
        </p:txBody>
      </p:sp>
      <p:sp>
        <p:nvSpPr>
          <p:cNvPr id="16" name="Text Placeholder 94">
            <a:extLst>
              <a:ext uri="{FF2B5EF4-FFF2-40B4-BE49-F238E27FC236}">
                <a16:creationId xmlns:a16="http://schemas.microsoft.com/office/drawing/2014/main" id="{324D74F4-4EE1-4643-8AE5-BBA45A64B2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90254" y="4853755"/>
            <a:ext cx="4821150" cy="17517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30" b="0">
                <a:solidFill>
                  <a:schemeClr val="bg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XXX XXX Research Center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95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ody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64744B-929B-3149-BA5D-924B7A28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pl-AE" dirty="0"/>
          </a:p>
        </p:txBody>
      </p:sp>
      <p:sp>
        <p:nvSpPr>
          <p:cNvPr id="6" name="object 37">
            <a:extLst>
              <a:ext uri="{FF2B5EF4-FFF2-40B4-BE49-F238E27FC236}">
                <a16:creationId xmlns:a16="http://schemas.microsoft.com/office/drawing/2014/main" id="{92290A35-DDE3-F64C-91D3-50D8D7DCA10B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rgbClr val="8EE2DC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rgbClr val="8EE2DC"/>
              </a:solidFill>
              <a:latin typeface="Arial"/>
              <a:cs typeface="Arial"/>
            </a:endParaRPr>
          </a:p>
        </p:txBody>
      </p:sp>
      <p:pic>
        <p:nvPicPr>
          <p:cNvPr id="10" name="Picture 47">
            <a:extLst>
              <a:ext uri="{FF2B5EF4-FFF2-40B4-BE49-F238E27FC236}">
                <a16:creationId xmlns:a16="http://schemas.microsoft.com/office/drawing/2014/main" id="{BD593A2A-B81A-F447-8B38-B48D6A4A7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3380" y="1702682"/>
            <a:ext cx="70732" cy="141464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E4A2523F-D07B-B143-ADC0-C198ABB60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9619" y="1702682"/>
            <a:ext cx="70732" cy="141464"/>
          </a:xfrm>
          <a:prstGeom prst="rect">
            <a:avLst/>
          </a:prstGeom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548BA976-1429-CD42-B4BC-F0C7BE8A8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7064" y="1702682"/>
            <a:ext cx="70732" cy="141464"/>
          </a:xfrm>
          <a:prstGeom prst="rect">
            <a:avLst/>
          </a:prstGeom>
        </p:spPr>
      </p:pic>
      <p:sp>
        <p:nvSpPr>
          <p:cNvPr id="18" name="object 37">
            <a:extLst>
              <a:ext uri="{FF2B5EF4-FFF2-40B4-BE49-F238E27FC236}">
                <a16:creationId xmlns:a16="http://schemas.microsoft.com/office/drawing/2014/main" id="{1E07DDFD-853A-CA49-B84E-ADFD26C3332D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rgbClr val="8EE3DC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rgbClr val="8EE3DC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rgbClr val="8EE3DC"/>
              </a:solidFill>
              <a:latin typeface="Arial"/>
              <a:cs typeface="Arial"/>
            </a:endParaRPr>
          </a:p>
        </p:txBody>
      </p:sp>
      <p:sp>
        <p:nvSpPr>
          <p:cNvPr id="19" name="Text Placeholder 94">
            <a:extLst>
              <a:ext uri="{FF2B5EF4-FFF2-40B4-BE49-F238E27FC236}">
                <a16:creationId xmlns:a16="http://schemas.microsoft.com/office/drawing/2014/main" id="{8E97A1B6-0D9C-A040-A82A-02DA82D6D4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90254" y="4853755"/>
            <a:ext cx="4821150" cy="17517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30" b="0">
                <a:solidFill>
                  <a:schemeClr val="bg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XXX XXX Research Center</a:t>
            </a:r>
          </a:p>
          <a:p>
            <a:pPr lvl="0"/>
            <a:endParaRPr lang="en-US" dirty="0"/>
          </a:p>
        </p:txBody>
      </p:sp>
      <p:sp>
        <p:nvSpPr>
          <p:cNvPr id="21" name="Text Placeholder 94">
            <a:extLst>
              <a:ext uri="{FF2B5EF4-FFF2-40B4-BE49-F238E27FC236}">
                <a16:creationId xmlns:a16="http://schemas.microsoft.com/office/drawing/2014/main" id="{5AFECAF5-4F44-F342-9710-54DC1EEDC4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5049" y="2525266"/>
            <a:ext cx="1922601" cy="19869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1">
                <a:solidFill>
                  <a:srgbClr val="8EE3DC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94">
            <a:extLst>
              <a:ext uri="{FF2B5EF4-FFF2-40B4-BE49-F238E27FC236}">
                <a16:creationId xmlns:a16="http://schemas.microsoft.com/office/drawing/2014/main" id="{5E1833AE-A76C-5948-8705-79E659255E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476151" y="2525266"/>
            <a:ext cx="1922601" cy="19869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1">
                <a:solidFill>
                  <a:srgbClr val="8EE3DC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23" name="Text Placeholder 94">
            <a:extLst>
              <a:ext uri="{FF2B5EF4-FFF2-40B4-BE49-F238E27FC236}">
                <a16:creationId xmlns:a16="http://schemas.microsoft.com/office/drawing/2014/main" id="{F5365ACF-1ED3-D842-B1FC-D167729548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69723" y="2525266"/>
            <a:ext cx="1922601" cy="19869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1">
                <a:solidFill>
                  <a:srgbClr val="8EE3DC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24" name="Text Placeholder 94">
            <a:extLst>
              <a:ext uri="{FF2B5EF4-FFF2-40B4-BE49-F238E27FC236}">
                <a16:creationId xmlns:a16="http://schemas.microsoft.com/office/drawing/2014/main" id="{40B9E35A-F624-674C-94AE-107D90EC34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72659" y="2525266"/>
            <a:ext cx="1922601" cy="19869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1">
                <a:solidFill>
                  <a:srgbClr val="8EE3DC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25" name="Picture Placeholder 92">
            <a:extLst>
              <a:ext uri="{FF2B5EF4-FFF2-40B4-BE49-F238E27FC236}">
                <a16:creationId xmlns:a16="http://schemas.microsoft.com/office/drawing/2014/main" id="{74332005-40C5-484B-8F15-19EED93721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5048" y="1246209"/>
            <a:ext cx="1625205" cy="105041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>
                <a:solidFill>
                  <a:srgbClr val="8EE3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92">
            <a:extLst>
              <a:ext uri="{FF2B5EF4-FFF2-40B4-BE49-F238E27FC236}">
                <a16:creationId xmlns:a16="http://schemas.microsoft.com/office/drawing/2014/main" id="{65900C9E-8AFE-FB43-97AE-C924822F679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476151" y="1246209"/>
            <a:ext cx="1625205" cy="105041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>
                <a:solidFill>
                  <a:srgbClr val="8EE3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92">
            <a:extLst>
              <a:ext uri="{FF2B5EF4-FFF2-40B4-BE49-F238E27FC236}">
                <a16:creationId xmlns:a16="http://schemas.microsoft.com/office/drawing/2014/main" id="{5911F713-BC5B-314A-9C96-086E49D28F9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569723" y="1246209"/>
            <a:ext cx="1625205" cy="105041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>
                <a:solidFill>
                  <a:srgbClr val="8EE3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92">
            <a:extLst>
              <a:ext uri="{FF2B5EF4-FFF2-40B4-BE49-F238E27FC236}">
                <a16:creationId xmlns:a16="http://schemas.microsoft.com/office/drawing/2014/main" id="{1D36AEDA-21D7-924C-87AA-91368B265F9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72659" y="1246209"/>
            <a:ext cx="1625205" cy="105041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>
                <a:solidFill>
                  <a:srgbClr val="8EE3D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91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ody 4">
    <p:bg>
      <p:bgPr>
        <a:solidFill>
          <a:srgbClr val="63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6DEC94-3E56-1B41-BE7A-05D314C3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pl-AE" dirty="0"/>
          </a:p>
        </p:txBody>
      </p:sp>
      <p:sp>
        <p:nvSpPr>
          <p:cNvPr id="8" name="object 37">
            <a:extLst>
              <a:ext uri="{FF2B5EF4-FFF2-40B4-BE49-F238E27FC236}">
                <a16:creationId xmlns:a16="http://schemas.microsoft.com/office/drawing/2014/main" id="{390790B8-77AA-274E-ACD7-0FE2D871EF18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rgbClr val="8EE2DC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rgbClr val="8EE2DC"/>
              </a:solidFill>
              <a:latin typeface="Arial"/>
              <a:cs typeface="Arial"/>
            </a:endParaRPr>
          </a:p>
        </p:txBody>
      </p:sp>
      <p:sp>
        <p:nvSpPr>
          <p:cNvPr id="9" name="object 37">
            <a:extLst>
              <a:ext uri="{FF2B5EF4-FFF2-40B4-BE49-F238E27FC236}">
                <a16:creationId xmlns:a16="http://schemas.microsoft.com/office/drawing/2014/main" id="{87B8AAD6-0230-6A47-AF45-7B791A398911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rgbClr val="8EE3DC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rgbClr val="8EE3DC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rgbClr val="8EE3DC"/>
              </a:solidFill>
              <a:latin typeface="Arial"/>
              <a:cs typeface="Arial"/>
            </a:endParaRPr>
          </a:p>
        </p:txBody>
      </p:sp>
      <p:sp>
        <p:nvSpPr>
          <p:cNvPr id="10" name="Text Placeholder 94">
            <a:extLst>
              <a:ext uri="{FF2B5EF4-FFF2-40B4-BE49-F238E27FC236}">
                <a16:creationId xmlns:a16="http://schemas.microsoft.com/office/drawing/2014/main" id="{767D5859-24F8-AE41-B000-AD9F32A4D8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90254" y="4853755"/>
            <a:ext cx="4821150" cy="17517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30" b="0">
                <a:solidFill>
                  <a:schemeClr val="bg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XXX XXX Research Center</a:t>
            </a:r>
          </a:p>
          <a:p>
            <a:pPr lvl="0"/>
            <a:endParaRPr lang="en-US" dirty="0"/>
          </a:p>
        </p:txBody>
      </p:sp>
      <p:sp>
        <p:nvSpPr>
          <p:cNvPr id="11" name="Text Placeholder 94">
            <a:extLst>
              <a:ext uri="{FF2B5EF4-FFF2-40B4-BE49-F238E27FC236}">
                <a16:creationId xmlns:a16="http://schemas.microsoft.com/office/drawing/2014/main" id="{69DE4EB6-64A3-1F40-B625-8798D5F207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554" y="2413149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B17F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94">
            <a:extLst>
              <a:ext uri="{FF2B5EF4-FFF2-40B4-BE49-F238E27FC236}">
                <a16:creationId xmlns:a16="http://schemas.microsoft.com/office/drawing/2014/main" id="{56A2B230-6934-2E48-9BBC-D78AD9F720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39333" y="2413149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B17F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94">
            <a:extLst>
              <a:ext uri="{FF2B5EF4-FFF2-40B4-BE49-F238E27FC236}">
                <a16:creationId xmlns:a16="http://schemas.microsoft.com/office/drawing/2014/main" id="{2282D77D-969D-FA45-9785-D33A15D80D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7112" y="2413149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B17F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94">
            <a:extLst>
              <a:ext uri="{FF2B5EF4-FFF2-40B4-BE49-F238E27FC236}">
                <a16:creationId xmlns:a16="http://schemas.microsoft.com/office/drawing/2014/main" id="{FD192EC6-A458-1E4A-ABEA-2418AE9AEF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94891" y="2413149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B17F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94">
            <a:extLst>
              <a:ext uri="{FF2B5EF4-FFF2-40B4-BE49-F238E27FC236}">
                <a16:creationId xmlns:a16="http://schemas.microsoft.com/office/drawing/2014/main" id="{BEC35734-65B8-6F47-A908-1CA4871180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72670" y="2413149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B17F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94">
            <a:extLst>
              <a:ext uri="{FF2B5EF4-FFF2-40B4-BE49-F238E27FC236}">
                <a16:creationId xmlns:a16="http://schemas.microsoft.com/office/drawing/2014/main" id="{252695D5-28D8-5348-A3E6-894880273C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1554" y="3853761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B17F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94">
            <a:extLst>
              <a:ext uri="{FF2B5EF4-FFF2-40B4-BE49-F238E27FC236}">
                <a16:creationId xmlns:a16="http://schemas.microsoft.com/office/drawing/2014/main" id="{D6D154CC-73A5-A441-8E5E-07AC27E309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39333" y="3853761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B17F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94">
            <a:extLst>
              <a:ext uri="{FF2B5EF4-FFF2-40B4-BE49-F238E27FC236}">
                <a16:creationId xmlns:a16="http://schemas.microsoft.com/office/drawing/2014/main" id="{A168ACF4-2D9F-AB45-BB6D-5569AF785A7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17112" y="3853761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B17F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94">
            <a:extLst>
              <a:ext uri="{FF2B5EF4-FFF2-40B4-BE49-F238E27FC236}">
                <a16:creationId xmlns:a16="http://schemas.microsoft.com/office/drawing/2014/main" id="{68C46B97-5B26-5440-8E1D-577F04DBF7E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94891" y="3853761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B17F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20" name="Text Placeholder 94">
            <a:extLst>
              <a:ext uri="{FF2B5EF4-FFF2-40B4-BE49-F238E27FC236}">
                <a16:creationId xmlns:a16="http://schemas.microsoft.com/office/drawing/2014/main" id="{EDAC1740-C984-7044-A691-6F71B3E6ADC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72670" y="3853761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B17F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21" name="Picture Placeholder 92">
            <a:extLst>
              <a:ext uri="{FF2B5EF4-FFF2-40B4-BE49-F238E27FC236}">
                <a16:creationId xmlns:a16="http://schemas.microsoft.com/office/drawing/2014/main" id="{0B68C437-D967-E843-8798-5D31CAC705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6835" y="1612946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2">
            <a:extLst>
              <a:ext uri="{FF2B5EF4-FFF2-40B4-BE49-F238E27FC236}">
                <a16:creationId xmlns:a16="http://schemas.microsoft.com/office/drawing/2014/main" id="{DB4E4F37-7871-244E-8BE1-C737F1591D3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624614" y="1612946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2">
            <a:extLst>
              <a:ext uri="{FF2B5EF4-FFF2-40B4-BE49-F238E27FC236}">
                <a16:creationId xmlns:a16="http://schemas.microsoft.com/office/drawing/2014/main" id="{0E13F35E-22CB-E645-AD6F-DAECE2B1E5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02393" y="1612946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2">
            <a:extLst>
              <a:ext uri="{FF2B5EF4-FFF2-40B4-BE49-F238E27FC236}">
                <a16:creationId xmlns:a16="http://schemas.microsoft.com/office/drawing/2014/main" id="{36993B80-DF27-F040-96FB-C83D33BB5C7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980172" y="1612946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92">
            <a:extLst>
              <a:ext uri="{FF2B5EF4-FFF2-40B4-BE49-F238E27FC236}">
                <a16:creationId xmlns:a16="http://schemas.microsoft.com/office/drawing/2014/main" id="{046260A3-D3CE-0B49-86FB-0DC9A35FF47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657951" y="1612946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92">
            <a:extLst>
              <a:ext uri="{FF2B5EF4-FFF2-40B4-BE49-F238E27FC236}">
                <a16:creationId xmlns:a16="http://schemas.microsoft.com/office/drawing/2014/main" id="{DDFF54AC-E5D0-3F4B-854C-F7BC8B86FC5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980172" y="3062184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92">
            <a:extLst>
              <a:ext uri="{FF2B5EF4-FFF2-40B4-BE49-F238E27FC236}">
                <a16:creationId xmlns:a16="http://schemas.microsoft.com/office/drawing/2014/main" id="{AED117A5-4139-B348-9516-1264E0FF02B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657951" y="3062184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92">
            <a:extLst>
              <a:ext uri="{FF2B5EF4-FFF2-40B4-BE49-F238E27FC236}">
                <a16:creationId xmlns:a16="http://schemas.microsoft.com/office/drawing/2014/main" id="{477A8A08-D312-8A4E-9F49-D0CD432D069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302393" y="3062184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92">
            <a:extLst>
              <a:ext uri="{FF2B5EF4-FFF2-40B4-BE49-F238E27FC236}">
                <a16:creationId xmlns:a16="http://schemas.microsoft.com/office/drawing/2014/main" id="{76A92EC6-BFCF-B346-85FD-919F5343D59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624614" y="3062184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2">
            <a:extLst>
              <a:ext uri="{FF2B5EF4-FFF2-40B4-BE49-F238E27FC236}">
                <a16:creationId xmlns:a16="http://schemas.microsoft.com/office/drawing/2014/main" id="{84F952A3-6DE0-0149-8476-ECA5382DBE4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46835" y="3062184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16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ody 5">
    <p:bg>
      <p:bgPr>
        <a:solidFill>
          <a:srgbClr val="8EE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CCA7AC39-B92E-6F4D-9AB4-59443763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49" y="352425"/>
            <a:ext cx="8403843" cy="2541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AE"/>
          </a:p>
        </p:txBody>
      </p:sp>
      <p:sp>
        <p:nvSpPr>
          <p:cNvPr id="4" name="Text Placeholder 94">
            <a:extLst>
              <a:ext uri="{FF2B5EF4-FFF2-40B4-BE49-F238E27FC236}">
                <a16:creationId xmlns:a16="http://schemas.microsoft.com/office/drawing/2014/main" id="{2FEBC5AC-C864-6C4B-A488-CC1C9E20B5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554" y="2413149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94">
            <a:extLst>
              <a:ext uri="{FF2B5EF4-FFF2-40B4-BE49-F238E27FC236}">
                <a16:creationId xmlns:a16="http://schemas.microsoft.com/office/drawing/2014/main" id="{9FC2021F-985F-E246-AFE1-88A85FA8F0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39333" y="2413149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6" name="Text Placeholder 94">
            <a:extLst>
              <a:ext uri="{FF2B5EF4-FFF2-40B4-BE49-F238E27FC236}">
                <a16:creationId xmlns:a16="http://schemas.microsoft.com/office/drawing/2014/main" id="{F94BC0BB-5164-5543-8798-A3BD88333A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7112" y="2413149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94">
            <a:extLst>
              <a:ext uri="{FF2B5EF4-FFF2-40B4-BE49-F238E27FC236}">
                <a16:creationId xmlns:a16="http://schemas.microsoft.com/office/drawing/2014/main" id="{7C9029C0-307E-5644-99AF-315A4E95EA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94891" y="2413149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94">
            <a:extLst>
              <a:ext uri="{FF2B5EF4-FFF2-40B4-BE49-F238E27FC236}">
                <a16:creationId xmlns:a16="http://schemas.microsoft.com/office/drawing/2014/main" id="{63264960-1CE1-7346-8615-DBFFA803E1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72670" y="2413149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94">
            <a:extLst>
              <a:ext uri="{FF2B5EF4-FFF2-40B4-BE49-F238E27FC236}">
                <a16:creationId xmlns:a16="http://schemas.microsoft.com/office/drawing/2014/main" id="{49D42F75-D8BF-784A-B3AE-5CD728256B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1554" y="3853761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94">
            <a:extLst>
              <a:ext uri="{FF2B5EF4-FFF2-40B4-BE49-F238E27FC236}">
                <a16:creationId xmlns:a16="http://schemas.microsoft.com/office/drawing/2014/main" id="{0408E67B-1CB9-924E-B20F-21471668C9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39333" y="3853761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94">
            <a:extLst>
              <a:ext uri="{FF2B5EF4-FFF2-40B4-BE49-F238E27FC236}">
                <a16:creationId xmlns:a16="http://schemas.microsoft.com/office/drawing/2014/main" id="{F1F47A19-FE72-3F46-B813-5464F1CA03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17112" y="3853761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94">
            <a:extLst>
              <a:ext uri="{FF2B5EF4-FFF2-40B4-BE49-F238E27FC236}">
                <a16:creationId xmlns:a16="http://schemas.microsoft.com/office/drawing/2014/main" id="{C86EBA30-59D4-BB4C-A621-25B1971F10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94891" y="3853761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94">
            <a:extLst>
              <a:ext uri="{FF2B5EF4-FFF2-40B4-BE49-F238E27FC236}">
                <a16:creationId xmlns:a16="http://schemas.microsoft.com/office/drawing/2014/main" id="{8DC2C294-C9D0-0240-8DC8-76E09F9F07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72670" y="3853761"/>
            <a:ext cx="1503362" cy="2541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4" name="Picture Placeholder 92">
            <a:extLst>
              <a:ext uri="{FF2B5EF4-FFF2-40B4-BE49-F238E27FC236}">
                <a16:creationId xmlns:a16="http://schemas.microsoft.com/office/drawing/2014/main" id="{76A1D5D2-165F-5A4E-9BEC-B47FAB8B9DE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6835" y="1612946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5" name="Picture Placeholder 92">
            <a:extLst>
              <a:ext uri="{FF2B5EF4-FFF2-40B4-BE49-F238E27FC236}">
                <a16:creationId xmlns:a16="http://schemas.microsoft.com/office/drawing/2014/main" id="{D93307C0-1A03-FE45-A8EA-FC13A47C45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24614" y="1612946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6" name="Picture Placeholder 92">
            <a:extLst>
              <a:ext uri="{FF2B5EF4-FFF2-40B4-BE49-F238E27FC236}">
                <a16:creationId xmlns:a16="http://schemas.microsoft.com/office/drawing/2014/main" id="{60C282D3-F379-B04F-A34C-215FA087DF2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02393" y="1612946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7" name="Picture Placeholder 92">
            <a:extLst>
              <a:ext uri="{FF2B5EF4-FFF2-40B4-BE49-F238E27FC236}">
                <a16:creationId xmlns:a16="http://schemas.microsoft.com/office/drawing/2014/main" id="{8DBA5EDE-6A33-5B46-91F1-FD9E7AB3EE0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980172" y="1612946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8" name="Picture Placeholder 92">
            <a:extLst>
              <a:ext uri="{FF2B5EF4-FFF2-40B4-BE49-F238E27FC236}">
                <a16:creationId xmlns:a16="http://schemas.microsoft.com/office/drawing/2014/main" id="{83A2AB13-9649-FC4E-9F42-2E6CE095EC5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657951" y="1612946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9" name="Picture Placeholder 92">
            <a:extLst>
              <a:ext uri="{FF2B5EF4-FFF2-40B4-BE49-F238E27FC236}">
                <a16:creationId xmlns:a16="http://schemas.microsoft.com/office/drawing/2014/main" id="{2CD2A875-A032-F54A-9D9F-6B631D9ED99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980172" y="3062184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0" name="Picture Placeholder 92">
            <a:extLst>
              <a:ext uri="{FF2B5EF4-FFF2-40B4-BE49-F238E27FC236}">
                <a16:creationId xmlns:a16="http://schemas.microsoft.com/office/drawing/2014/main" id="{685239E6-292E-6943-AF87-947232D1605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657951" y="3062184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1" name="Picture Placeholder 92">
            <a:extLst>
              <a:ext uri="{FF2B5EF4-FFF2-40B4-BE49-F238E27FC236}">
                <a16:creationId xmlns:a16="http://schemas.microsoft.com/office/drawing/2014/main" id="{2940F2EA-E097-1048-A1B4-77A34ACA81C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02393" y="3062184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2" name="Picture Placeholder 92">
            <a:extLst>
              <a:ext uri="{FF2B5EF4-FFF2-40B4-BE49-F238E27FC236}">
                <a16:creationId xmlns:a16="http://schemas.microsoft.com/office/drawing/2014/main" id="{45F701C8-69E4-7646-BA5D-D4F1521D724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624614" y="3062184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3" name="Picture Placeholder 92">
            <a:extLst>
              <a:ext uri="{FF2B5EF4-FFF2-40B4-BE49-F238E27FC236}">
                <a16:creationId xmlns:a16="http://schemas.microsoft.com/office/drawing/2014/main" id="{C290E923-E082-7E44-A036-67D39363072E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46835" y="3062184"/>
            <a:ext cx="532800" cy="53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4" name="Text Placeholder 94">
            <a:extLst>
              <a:ext uri="{FF2B5EF4-FFF2-40B4-BE49-F238E27FC236}">
                <a16:creationId xmlns:a16="http://schemas.microsoft.com/office/drawing/2014/main" id="{7D80012B-64DA-784D-A290-AF38EC2FAE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0254" y="4853755"/>
            <a:ext cx="4821150" cy="17517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30" b="0">
                <a:solidFill>
                  <a:srgbClr val="86898C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XXX XXX Research Center</a:t>
            </a:r>
          </a:p>
          <a:p>
            <a:pPr lvl="0"/>
            <a:endParaRPr lang="en-US" dirty="0"/>
          </a:p>
        </p:txBody>
      </p:sp>
      <p:sp>
        <p:nvSpPr>
          <p:cNvPr id="25" name="object 37">
            <a:extLst>
              <a:ext uri="{FF2B5EF4-FFF2-40B4-BE49-F238E27FC236}">
                <a16:creationId xmlns:a16="http://schemas.microsoft.com/office/drawing/2014/main" id="{E1A8266D-8A87-9F47-93F5-9758CC0F2744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rgbClr val="6300FF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  <p:sp>
        <p:nvSpPr>
          <p:cNvPr id="26" name="object 37">
            <a:extLst>
              <a:ext uri="{FF2B5EF4-FFF2-40B4-BE49-F238E27FC236}">
                <a16:creationId xmlns:a16="http://schemas.microsoft.com/office/drawing/2014/main" id="{696AD550-486C-9C47-A31C-A3BA9C6F6404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rgbClr val="6300FF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rgbClr val="6300FF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42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2BF17DB-5F18-C443-BD0E-13AB4BA421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4552950"/>
            <a:ext cx="6346826" cy="44349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>
              <a:buFont typeface="Arial" panose="020B0604020202020204" pitchFamily="34" charset="0"/>
              <a:buNone/>
              <a:defRPr sz="1400" b="0">
                <a:solidFill>
                  <a:srgbClr val="75787B"/>
                </a:solidFill>
              </a:defRPr>
            </a:lvl1pPr>
            <a:lvl2pPr>
              <a:defRPr sz="1400" b="0">
                <a:solidFill>
                  <a:srgbClr val="75787B"/>
                </a:solidFill>
              </a:defRPr>
            </a:lvl2pPr>
            <a:lvl3pPr>
              <a:defRPr sz="1400" b="0">
                <a:solidFill>
                  <a:srgbClr val="75787B"/>
                </a:solidFill>
              </a:defRPr>
            </a:lvl3pPr>
            <a:lvl4pPr>
              <a:defRPr sz="1400" b="0">
                <a:solidFill>
                  <a:srgbClr val="75787B"/>
                </a:solidFill>
              </a:defRPr>
            </a:lvl4pPr>
            <a:lvl5pPr>
              <a:defRPr sz="1400" b="0">
                <a:solidFill>
                  <a:srgbClr val="75787B"/>
                </a:solidFill>
              </a:defRPr>
            </a:lvl5pPr>
          </a:lstStyle>
          <a:p>
            <a:pPr lvl="0"/>
            <a:r>
              <a:rPr lang="en-US" dirty="0"/>
              <a:t>XXX XXX</a:t>
            </a:r>
          </a:p>
          <a:p>
            <a:pPr lvl="0"/>
            <a:r>
              <a:rPr lang="en-US" dirty="0"/>
              <a:t>Research Center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C2C538-1E67-F345-BCCA-121A134E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886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7079-7B06-9343-A6A8-4CC25BB4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49" y="352425"/>
            <a:ext cx="8403843" cy="25415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4">
            <a:extLst>
              <a:ext uri="{FF2B5EF4-FFF2-40B4-BE49-F238E27FC236}">
                <a16:creationId xmlns:a16="http://schemas.microsoft.com/office/drawing/2014/main" id="{04E19B2B-9BB2-F144-8FCA-0EA4548690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049" y="1184718"/>
            <a:ext cx="4140000" cy="31965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800" b="0">
                <a:solidFill>
                  <a:srgbClr val="6300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94">
            <a:extLst>
              <a:ext uri="{FF2B5EF4-FFF2-40B4-BE49-F238E27FC236}">
                <a16:creationId xmlns:a16="http://schemas.microsoft.com/office/drawing/2014/main" id="{FFB76486-4175-8B43-A3F2-55656619C0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90254" y="4853755"/>
            <a:ext cx="4821150" cy="17517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30" b="0">
                <a:solidFill>
                  <a:srgbClr val="86898C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XXX XXX Research Center</a:t>
            </a:r>
          </a:p>
          <a:p>
            <a:pPr lvl="0"/>
            <a:endParaRPr lang="en-US" dirty="0"/>
          </a:p>
        </p:txBody>
      </p:sp>
      <p:sp>
        <p:nvSpPr>
          <p:cNvPr id="7" name="object 37">
            <a:extLst>
              <a:ext uri="{FF2B5EF4-FFF2-40B4-BE49-F238E27FC236}">
                <a16:creationId xmlns:a16="http://schemas.microsoft.com/office/drawing/2014/main" id="{C406C3C5-4430-DC41-B9E1-41929574B429}"/>
              </a:ext>
            </a:extLst>
          </p:cNvPr>
          <p:cNvSpPr txBox="1"/>
          <p:nvPr userDrawn="1"/>
        </p:nvSpPr>
        <p:spPr>
          <a:xfrm>
            <a:off x="8374682" y="4786131"/>
            <a:ext cx="394210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rgbClr val="6300FF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  <p:sp>
        <p:nvSpPr>
          <p:cNvPr id="9" name="object 37">
            <a:extLst>
              <a:ext uri="{FF2B5EF4-FFF2-40B4-BE49-F238E27FC236}">
                <a16:creationId xmlns:a16="http://schemas.microsoft.com/office/drawing/2014/main" id="{9DCE4459-F276-054B-BE86-C608C2B793BF}"/>
              </a:ext>
            </a:extLst>
          </p:cNvPr>
          <p:cNvSpPr txBox="1"/>
          <p:nvPr userDrawn="1"/>
        </p:nvSpPr>
        <p:spPr>
          <a:xfrm>
            <a:off x="365049" y="4791256"/>
            <a:ext cx="1539951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16"/>
              </a:lnSpc>
            </a:pPr>
            <a:r>
              <a:rPr lang="en-GB" sz="728" b="1" spc="5" dirty="0">
                <a:solidFill>
                  <a:srgbClr val="6300FF"/>
                </a:solidFill>
                <a:latin typeface="Arial"/>
                <a:cs typeface="Arial"/>
              </a:rPr>
              <a:t>TII </a:t>
            </a:r>
            <a:r>
              <a:rPr lang="en-GB" sz="728" spc="5" dirty="0">
                <a:solidFill>
                  <a:srgbClr val="6300FF"/>
                </a:solidFill>
                <a:latin typeface="Arial"/>
                <a:cs typeface="Arial"/>
              </a:rPr>
              <a:t>– Technology Innovation Institute</a:t>
            </a:r>
            <a:endParaRPr sz="728" dirty="0">
              <a:solidFill>
                <a:srgbClr val="6300FF"/>
              </a:solidFill>
              <a:latin typeface="Arial"/>
              <a:cs typeface="Arial"/>
            </a:endParaRPr>
          </a:p>
        </p:txBody>
      </p:sp>
      <p:sp>
        <p:nvSpPr>
          <p:cNvPr id="3" name="Text Placeholder 94">
            <a:extLst>
              <a:ext uri="{FF2B5EF4-FFF2-40B4-BE49-F238E27FC236}">
                <a16:creationId xmlns:a16="http://schemas.microsoft.com/office/drawing/2014/main" id="{C2DD6099-2257-2C07-4CE5-6CEECC665F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28892" y="1184718"/>
            <a:ext cx="4140000" cy="31965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800" b="0">
                <a:solidFill>
                  <a:srgbClr val="6300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8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v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2BF17DB-5F18-C443-BD0E-13AB4BA421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4552950"/>
            <a:ext cx="6346826" cy="44349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>
              <a:buFont typeface="Arial" panose="020B0604020202020204" pitchFamily="34" charset="0"/>
              <a:buNone/>
              <a:defRPr sz="1400" b="0">
                <a:solidFill>
                  <a:srgbClr val="75787B"/>
                </a:solidFill>
              </a:defRPr>
            </a:lvl1pPr>
            <a:lvl2pPr>
              <a:defRPr sz="1400" b="0">
                <a:solidFill>
                  <a:srgbClr val="75787B"/>
                </a:solidFill>
              </a:defRPr>
            </a:lvl2pPr>
            <a:lvl3pPr>
              <a:defRPr sz="1400" b="0">
                <a:solidFill>
                  <a:srgbClr val="75787B"/>
                </a:solidFill>
              </a:defRPr>
            </a:lvl3pPr>
            <a:lvl4pPr>
              <a:defRPr sz="1400" b="0">
                <a:solidFill>
                  <a:srgbClr val="75787B"/>
                </a:solidFill>
              </a:defRPr>
            </a:lvl4pPr>
            <a:lvl5pPr>
              <a:defRPr sz="1400" b="0">
                <a:solidFill>
                  <a:srgbClr val="75787B"/>
                </a:solidFill>
              </a:defRPr>
            </a:lvl5pPr>
          </a:lstStyle>
          <a:p>
            <a:pPr lvl="0"/>
            <a:r>
              <a:rPr lang="en-US" dirty="0"/>
              <a:t>XXX XXX</a:t>
            </a:r>
          </a:p>
          <a:p>
            <a:pPr lvl="0"/>
            <a:r>
              <a:rPr lang="en-US" dirty="0"/>
              <a:t>Research Center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C2C538-1E67-F345-BCCA-121A134E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04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Cover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A53DA9E-52B1-6E42-8586-85D89AC1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B8C1FC8-4787-584B-B931-0B1CA37ABC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4552950"/>
            <a:ext cx="6346826" cy="44349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>
              <a:buFont typeface="Arial" panose="020B0604020202020204" pitchFamily="34" charset="0"/>
              <a:buNone/>
              <a:defRPr sz="1400" b="0">
                <a:solidFill>
                  <a:srgbClr val="75787B"/>
                </a:solidFill>
              </a:defRPr>
            </a:lvl1pPr>
            <a:lvl2pPr>
              <a:defRPr sz="1400" b="0">
                <a:solidFill>
                  <a:srgbClr val="75787B"/>
                </a:solidFill>
              </a:defRPr>
            </a:lvl2pPr>
            <a:lvl3pPr>
              <a:defRPr sz="1400" b="0">
                <a:solidFill>
                  <a:srgbClr val="75787B"/>
                </a:solidFill>
              </a:defRPr>
            </a:lvl3pPr>
            <a:lvl4pPr>
              <a:defRPr sz="1400" b="0">
                <a:solidFill>
                  <a:srgbClr val="75787B"/>
                </a:solidFill>
              </a:defRPr>
            </a:lvl4pPr>
            <a:lvl5pPr>
              <a:defRPr sz="1400" b="0">
                <a:solidFill>
                  <a:srgbClr val="75787B"/>
                </a:solidFill>
              </a:defRPr>
            </a:lvl5pPr>
          </a:lstStyle>
          <a:p>
            <a:pPr lvl="0"/>
            <a:r>
              <a:rPr lang="en-US" dirty="0"/>
              <a:t>XXX XXX</a:t>
            </a:r>
          </a:p>
          <a:p>
            <a:pPr lvl="0"/>
            <a:r>
              <a:rPr lang="en-US" dirty="0"/>
              <a:t>Research Center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Cover Imag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20F0-09CD-6A44-8C47-3C46B64F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1E0A024-1950-6746-BD31-2B247FA75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4552950"/>
            <a:ext cx="6346826" cy="44349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>
              <a:buFont typeface="Arial" panose="020B0604020202020204" pitchFamily="34" charset="0"/>
              <a:buNone/>
              <a:defRPr sz="1400" b="0">
                <a:solidFill>
                  <a:srgbClr val="75787B"/>
                </a:solidFill>
              </a:defRPr>
            </a:lvl1pPr>
            <a:lvl2pPr>
              <a:defRPr sz="1400" b="0">
                <a:solidFill>
                  <a:srgbClr val="75787B"/>
                </a:solidFill>
              </a:defRPr>
            </a:lvl2pPr>
            <a:lvl3pPr>
              <a:defRPr sz="1400" b="0">
                <a:solidFill>
                  <a:srgbClr val="75787B"/>
                </a:solidFill>
              </a:defRPr>
            </a:lvl3pPr>
            <a:lvl4pPr>
              <a:defRPr sz="1400" b="0">
                <a:solidFill>
                  <a:srgbClr val="75787B"/>
                </a:solidFill>
              </a:defRPr>
            </a:lvl4pPr>
            <a:lvl5pPr>
              <a:defRPr sz="1400" b="0">
                <a:solidFill>
                  <a:srgbClr val="75787B"/>
                </a:solidFill>
              </a:defRPr>
            </a:lvl5pPr>
          </a:lstStyle>
          <a:p>
            <a:pPr lvl="0"/>
            <a:r>
              <a:rPr lang="en-US" dirty="0"/>
              <a:t>XXX XXX</a:t>
            </a:r>
          </a:p>
          <a:p>
            <a:pPr lvl="0"/>
            <a:r>
              <a:rPr lang="en-US" dirty="0"/>
              <a:t>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118092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7B59-51EA-AA42-B009-CCC5AF40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59353D9-6255-2941-911E-606B1C7DC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4552950"/>
            <a:ext cx="6346826" cy="44349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>
              <a:buFont typeface="Arial" panose="020B0604020202020204" pitchFamily="34" charset="0"/>
              <a:buNone/>
              <a:defRPr sz="1400" b="0">
                <a:solidFill>
                  <a:srgbClr val="44D6AC"/>
                </a:solidFill>
              </a:defRPr>
            </a:lvl1pPr>
            <a:lvl2pPr>
              <a:defRPr sz="1400" b="0">
                <a:solidFill>
                  <a:srgbClr val="75787B"/>
                </a:solidFill>
              </a:defRPr>
            </a:lvl2pPr>
            <a:lvl3pPr>
              <a:defRPr sz="1400" b="0">
                <a:solidFill>
                  <a:srgbClr val="75787B"/>
                </a:solidFill>
              </a:defRPr>
            </a:lvl3pPr>
            <a:lvl4pPr>
              <a:defRPr sz="1400" b="0">
                <a:solidFill>
                  <a:srgbClr val="75787B"/>
                </a:solidFill>
              </a:defRPr>
            </a:lvl4pPr>
            <a:lvl5pPr>
              <a:defRPr sz="1400" b="0">
                <a:solidFill>
                  <a:srgbClr val="75787B"/>
                </a:solidFill>
              </a:defRPr>
            </a:lvl5pPr>
          </a:lstStyle>
          <a:p>
            <a:pPr lvl="0"/>
            <a:r>
              <a:rPr lang="en-US" dirty="0"/>
              <a:t>XXX XXX</a:t>
            </a:r>
          </a:p>
          <a:p>
            <a:pPr lvl="0"/>
            <a:r>
              <a:rPr lang="en-US" dirty="0"/>
              <a:t>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235564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416B-1787-074E-950D-0F36D998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37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2785E29-0D1C-874A-B65E-752000D569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4552950"/>
            <a:ext cx="6346826" cy="44349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>
              <a:buFont typeface="Arial" panose="020B0604020202020204" pitchFamily="34" charset="0"/>
              <a:buNone/>
              <a:defRPr sz="1400" b="0">
                <a:solidFill>
                  <a:srgbClr val="BCCFD4"/>
                </a:solidFill>
              </a:defRPr>
            </a:lvl1pPr>
            <a:lvl2pPr>
              <a:defRPr sz="1400" b="0">
                <a:solidFill>
                  <a:srgbClr val="75787B"/>
                </a:solidFill>
              </a:defRPr>
            </a:lvl2pPr>
            <a:lvl3pPr>
              <a:defRPr sz="1400" b="0">
                <a:solidFill>
                  <a:srgbClr val="75787B"/>
                </a:solidFill>
              </a:defRPr>
            </a:lvl3pPr>
            <a:lvl4pPr>
              <a:defRPr sz="1400" b="0">
                <a:solidFill>
                  <a:srgbClr val="75787B"/>
                </a:solidFill>
              </a:defRPr>
            </a:lvl4pPr>
            <a:lvl5pPr>
              <a:defRPr sz="1400" b="0">
                <a:solidFill>
                  <a:srgbClr val="75787B"/>
                </a:solidFill>
              </a:defRPr>
            </a:lvl5pPr>
          </a:lstStyle>
          <a:p>
            <a:pPr lvl="0"/>
            <a:r>
              <a:rPr lang="en-US" dirty="0"/>
              <a:t>XXX XXX</a:t>
            </a:r>
          </a:p>
          <a:p>
            <a:pPr lvl="0"/>
            <a:r>
              <a:rPr lang="en-US" dirty="0"/>
              <a:t>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105945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3.png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37">
            <a:extLst>
              <a:ext uri="{FF2B5EF4-FFF2-40B4-BE49-F238E27FC236}">
                <a16:creationId xmlns:a16="http://schemas.microsoft.com/office/drawing/2014/main" id="{776CA753-87E3-5B47-A922-F882F14A84EB}"/>
              </a:ext>
            </a:extLst>
          </p:cNvPr>
          <p:cNvSpPr txBox="1"/>
          <p:nvPr userDrawn="1"/>
        </p:nvSpPr>
        <p:spPr>
          <a:xfrm>
            <a:off x="8390879" y="4793717"/>
            <a:ext cx="39421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r>
              <a:rPr sz="1410" spc="5" dirty="0">
                <a:solidFill>
                  <a:srgbClr val="253746"/>
                </a:solidFill>
                <a:latin typeface="Arial"/>
                <a:cs typeface="Arial"/>
              </a:rPr>
              <a:t>tii.ae</a:t>
            </a:r>
            <a:endParaRPr sz="1410" dirty="0">
              <a:solidFill>
                <a:srgbClr val="253746"/>
              </a:solidFill>
              <a:latin typeface="Arial"/>
              <a:cs typeface="Arial"/>
            </a:endParaRPr>
          </a:p>
        </p:txBody>
      </p:sp>
      <p:sp>
        <p:nvSpPr>
          <p:cNvPr id="112" name="Title Placeholder 110">
            <a:extLst>
              <a:ext uri="{FF2B5EF4-FFF2-40B4-BE49-F238E27FC236}">
                <a16:creationId xmlns:a16="http://schemas.microsoft.com/office/drawing/2014/main" id="{63BAE5F2-023D-C045-AFA8-B75BC2F0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406150"/>
            <a:ext cx="5619600" cy="331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4798282-9855-2E4C-83A5-AF582718AB2F}"/>
              </a:ext>
            </a:extLst>
          </p:cNvPr>
          <p:cNvGrpSpPr/>
          <p:nvPr userDrawn="1"/>
        </p:nvGrpSpPr>
        <p:grpSpPr>
          <a:xfrm>
            <a:off x="381293" y="380998"/>
            <a:ext cx="1317732" cy="727483"/>
            <a:chOff x="837666" y="837723"/>
            <a:chExt cx="2897383" cy="1599565"/>
          </a:xfrm>
        </p:grpSpPr>
        <p:grpSp>
          <p:nvGrpSpPr>
            <p:cNvPr id="67" name="object 2">
              <a:extLst>
                <a:ext uri="{FF2B5EF4-FFF2-40B4-BE49-F238E27FC236}">
                  <a16:creationId xmlns:a16="http://schemas.microsoft.com/office/drawing/2014/main" id="{762CE74F-74A0-1940-9751-BEB65A08CAB2}"/>
                </a:ext>
              </a:extLst>
            </p:cNvPr>
            <p:cNvGrpSpPr/>
            <p:nvPr/>
          </p:nvGrpSpPr>
          <p:grpSpPr>
            <a:xfrm>
              <a:off x="2212954" y="1261511"/>
              <a:ext cx="1522095" cy="476884"/>
              <a:chOff x="2212954" y="1261511"/>
              <a:chExt cx="1522095" cy="476884"/>
            </a:xfrm>
          </p:grpSpPr>
          <p:pic>
            <p:nvPicPr>
              <p:cNvPr id="113" name="object 3">
                <a:extLst>
                  <a:ext uri="{FF2B5EF4-FFF2-40B4-BE49-F238E27FC236}">
                    <a16:creationId xmlns:a16="http://schemas.microsoft.com/office/drawing/2014/main" id="{89172FDD-6E09-E346-AE9E-F087439D1258}"/>
                  </a:ext>
                </a:extLst>
              </p:cNvPr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2954" y="1269885"/>
                <a:ext cx="277227" cy="198317"/>
              </a:xfrm>
              <a:prstGeom prst="rect">
                <a:avLst/>
              </a:prstGeom>
            </p:spPr>
          </p:pic>
          <p:pic>
            <p:nvPicPr>
              <p:cNvPr id="114" name="object 4">
                <a:extLst>
                  <a:ext uri="{FF2B5EF4-FFF2-40B4-BE49-F238E27FC236}">
                    <a16:creationId xmlns:a16="http://schemas.microsoft.com/office/drawing/2014/main" id="{EB792FD7-CFA4-9F4C-8AB8-5C9A766F853B}"/>
                  </a:ext>
                </a:extLst>
              </p:cNvPr>
              <p:cNvPicPr/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3354" y="1317787"/>
                <a:ext cx="132592" cy="150424"/>
              </a:xfrm>
              <a:prstGeom prst="rect">
                <a:avLst/>
              </a:prstGeom>
            </p:spPr>
          </p:pic>
          <p:pic>
            <p:nvPicPr>
              <p:cNvPr id="115" name="object 5">
                <a:extLst>
                  <a:ext uri="{FF2B5EF4-FFF2-40B4-BE49-F238E27FC236}">
                    <a16:creationId xmlns:a16="http://schemas.microsoft.com/office/drawing/2014/main" id="{20B93192-EB98-F240-BAB0-6453658CE9A0}"/>
                  </a:ext>
                </a:extLst>
              </p:cNvPr>
              <p:cNvPicPr/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75804" y="1261515"/>
                <a:ext cx="125912" cy="203355"/>
              </a:xfrm>
              <a:prstGeom prst="rect">
                <a:avLst/>
              </a:prstGeom>
            </p:spPr>
          </p:pic>
          <p:pic>
            <p:nvPicPr>
              <p:cNvPr id="116" name="object 6">
                <a:extLst>
                  <a:ext uri="{FF2B5EF4-FFF2-40B4-BE49-F238E27FC236}">
                    <a16:creationId xmlns:a16="http://schemas.microsoft.com/office/drawing/2014/main" id="{1DB35CE6-F102-A240-8D30-9BD8C2800D5F}"/>
                  </a:ext>
                </a:extLst>
              </p:cNvPr>
              <p:cNvPicPr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1878" y="1317793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117" name="object 7">
                <a:extLst>
                  <a:ext uri="{FF2B5EF4-FFF2-40B4-BE49-F238E27FC236}">
                    <a16:creationId xmlns:a16="http://schemas.microsoft.com/office/drawing/2014/main" id="{B5D27337-1412-B74B-9C6F-6DF14F9E22BB}"/>
                  </a:ext>
                </a:extLst>
              </p:cNvPr>
              <p:cNvPicPr/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9038" y="1317787"/>
                <a:ext cx="150142" cy="150424"/>
              </a:xfrm>
              <a:prstGeom prst="rect">
                <a:avLst/>
              </a:prstGeom>
            </p:spPr>
          </p:pic>
          <p:sp>
            <p:nvSpPr>
              <p:cNvPr id="118" name="object 8">
                <a:extLst>
                  <a:ext uri="{FF2B5EF4-FFF2-40B4-BE49-F238E27FC236}">
                    <a16:creationId xmlns:a16="http://schemas.microsoft.com/office/drawing/2014/main" id="{5574387F-5DE5-E64A-B427-59FB84BC46AC}"/>
                  </a:ext>
                </a:extLst>
              </p:cNvPr>
              <p:cNvSpPr/>
              <p:nvPr/>
            </p:nvSpPr>
            <p:spPr>
              <a:xfrm>
                <a:off x="3184342" y="1261511"/>
                <a:ext cx="21590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1589" h="203834">
                    <a:moveTo>
                      <a:pt x="21444" y="0"/>
                    </a:moveTo>
                    <a:lnTo>
                      <a:pt x="0" y="0"/>
                    </a:lnTo>
                    <a:lnTo>
                      <a:pt x="0" y="203355"/>
                    </a:lnTo>
                    <a:lnTo>
                      <a:pt x="21444" y="203355"/>
                    </a:lnTo>
                    <a:lnTo>
                      <a:pt x="21444" y="0"/>
                    </a:lnTo>
                    <a:close/>
                  </a:path>
                </a:pathLst>
              </a:custGeom>
              <a:solidFill>
                <a:srgbClr val="6300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119" name="object 9">
                <a:extLst>
                  <a:ext uri="{FF2B5EF4-FFF2-40B4-BE49-F238E27FC236}">
                    <a16:creationId xmlns:a16="http://schemas.microsoft.com/office/drawing/2014/main" id="{FBEC4A1A-95B6-A642-8983-F752E39F0FAA}"/>
                  </a:ext>
                </a:extLst>
              </p:cNvPr>
              <p:cNvPicPr/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41180" y="1317787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120" name="object 10">
                <a:extLst>
                  <a:ext uri="{FF2B5EF4-FFF2-40B4-BE49-F238E27FC236}">
                    <a16:creationId xmlns:a16="http://schemas.microsoft.com/office/drawing/2014/main" id="{BE2705C1-2F55-4042-ADF2-48D74BE4C5E9}"/>
                  </a:ext>
                </a:extLst>
              </p:cNvPr>
              <p:cNvPicPr/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6176" y="1317787"/>
                <a:ext cx="145409" cy="192203"/>
              </a:xfrm>
              <a:prstGeom prst="rect">
                <a:avLst/>
              </a:prstGeom>
            </p:spPr>
          </p:pic>
          <p:pic>
            <p:nvPicPr>
              <p:cNvPr id="121" name="object 11">
                <a:extLst>
                  <a:ext uri="{FF2B5EF4-FFF2-40B4-BE49-F238E27FC236}">
                    <a16:creationId xmlns:a16="http://schemas.microsoft.com/office/drawing/2014/main" id="{CE5A1304-0306-E145-B818-9DE91DAA1553}"/>
                  </a:ext>
                </a:extLst>
              </p:cNvPr>
              <p:cNvPicPr/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9493" y="1320855"/>
                <a:ext cx="145126" cy="189418"/>
              </a:xfrm>
              <a:prstGeom prst="rect">
                <a:avLst/>
              </a:prstGeom>
            </p:spPr>
          </p:pic>
          <p:sp>
            <p:nvSpPr>
              <p:cNvPr id="122" name="object 12">
                <a:extLst>
                  <a:ext uri="{FF2B5EF4-FFF2-40B4-BE49-F238E27FC236}">
                    <a16:creationId xmlns:a16="http://schemas.microsoft.com/office/drawing/2014/main" id="{6AF17A14-AB08-8247-B3AB-2F00AFF0C706}"/>
                  </a:ext>
                </a:extLst>
              </p:cNvPr>
              <p:cNvSpPr/>
              <p:nvPr/>
            </p:nvSpPr>
            <p:spPr>
              <a:xfrm>
                <a:off x="2273417" y="1539879"/>
                <a:ext cx="22225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195580">
                    <a:moveTo>
                      <a:pt x="22009" y="0"/>
                    </a:moveTo>
                    <a:lnTo>
                      <a:pt x="0" y="0"/>
                    </a:lnTo>
                    <a:lnTo>
                      <a:pt x="0" y="194988"/>
                    </a:lnTo>
                    <a:lnTo>
                      <a:pt x="22009" y="194988"/>
                    </a:lnTo>
                    <a:lnTo>
                      <a:pt x="22009" y="0"/>
                    </a:lnTo>
                    <a:close/>
                  </a:path>
                </a:pathLst>
              </a:custGeom>
              <a:solidFill>
                <a:srgbClr val="6300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123" name="object 13">
                <a:extLst>
                  <a:ext uri="{FF2B5EF4-FFF2-40B4-BE49-F238E27FC236}">
                    <a16:creationId xmlns:a16="http://schemas.microsoft.com/office/drawing/2014/main" id="{C00DCEC0-C6DD-8D4B-BF71-53F70256BDAF}"/>
                  </a:ext>
                </a:extLst>
              </p:cNvPr>
              <p:cNvPicPr/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3359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124" name="object 14">
                <a:extLst>
                  <a:ext uri="{FF2B5EF4-FFF2-40B4-BE49-F238E27FC236}">
                    <a16:creationId xmlns:a16="http://schemas.microsoft.com/office/drawing/2014/main" id="{5AC1C1F7-5A04-F846-97D3-19C1146B3E6F}"/>
                  </a:ext>
                </a:extLst>
              </p:cNvPr>
              <p:cNvPicPr/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9433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125" name="object 15">
                <a:extLst>
                  <a:ext uri="{FF2B5EF4-FFF2-40B4-BE49-F238E27FC236}">
                    <a16:creationId xmlns:a16="http://schemas.microsoft.com/office/drawing/2014/main" id="{44F3FD20-48FB-8F4D-98A9-879B5CF2B11B}"/>
                  </a:ext>
                </a:extLst>
              </p:cNvPr>
              <p:cNvPicPr/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66593" y="1587798"/>
                <a:ext cx="441918" cy="150424"/>
              </a:xfrm>
              <a:prstGeom prst="rect">
                <a:avLst/>
              </a:prstGeom>
            </p:spPr>
          </p:pic>
          <p:pic>
            <p:nvPicPr>
              <p:cNvPr id="126" name="object 16">
                <a:extLst>
                  <a:ext uri="{FF2B5EF4-FFF2-40B4-BE49-F238E27FC236}">
                    <a16:creationId xmlns:a16="http://schemas.microsoft.com/office/drawing/2014/main" id="{B9A9265D-FE9D-E040-9B3A-3976D06F7A0C}"/>
                  </a:ext>
                </a:extLst>
              </p:cNvPr>
              <p:cNvPicPr/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34491" y="1547401"/>
                <a:ext cx="87191" cy="189983"/>
              </a:xfrm>
              <a:prstGeom prst="rect">
                <a:avLst/>
              </a:prstGeom>
            </p:spPr>
          </p:pic>
          <p:sp>
            <p:nvSpPr>
              <p:cNvPr id="127" name="object 17">
                <a:extLst>
                  <a:ext uri="{FF2B5EF4-FFF2-40B4-BE49-F238E27FC236}">
                    <a16:creationId xmlns:a16="http://schemas.microsoft.com/office/drawing/2014/main" id="{965385C3-25E2-FC43-AA6D-8B9BD6157B8A}"/>
                  </a:ext>
                </a:extLst>
              </p:cNvPr>
              <p:cNvSpPr/>
              <p:nvPr/>
            </p:nvSpPr>
            <p:spPr>
              <a:xfrm>
                <a:off x="3254578" y="1535715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34" y="55156"/>
                    </a:moveTo>
                    <a:lnTo>
                      <a:pt x="1384" y="55156"/>
                    </a:lnTo>
                    <a:lnTo>
                      <a:pt x="1384" y="199174"/>
                    </a:lnTo>
                    <a:lnTo>
                      <a:pt x="22834" y="199174"/>
                    </a:lnTo>
                    <a:lnTo>
                      <a:pt x="22834" y="55156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6300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128" name="object 18">
                <a:extLst>
                  <a:ext uri="{FF2B5EF4-FFF2-40B4-BE49-F238E27FC236}">
                    <a16:creationId xmlns:a16="http://schemas.microsoft.com/office/drawing/2014/main" id="{B35DA836-1960-A646-A2AA-1E46A75EADD4}"/>
                  </a:ext>
                </a:extLst>
              </p:cNvPr>
              <p:cNvPicPr/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12828" y="1587798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129" name="object 19">
                <a:extLst>
                  <a:ext uri="{FF2B5EF4-FFF2-40B4-BE49-F238E27FC236}">
                    <a16:creationId xmlns:a16="http://schemas.microsoft.com/office/drawing/2014/main" id="{E74EA676-5276-074D-B060-D84B2673CE70}"/>
                  </a:ext>
                </a:extLst>
              </p:cNvPr>
              <p:cNvPicPr/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6173" y="1587793"/>
                <a:ext cx="125912" cy="147084"/>
              </a:xfrm>
              <a:prstGeom prst="rect">
                <a:avLst/>
              </a:prstGeom>
            </p:spPr>
          </p:pic>
        </p:grpSp>
        <p:sp>
          <p:nvSpPr>
            <p:cNvPr id="68" name="object 20">
              <a:extLst>
                <a:ext uri="{FF2B5EF4-FFF2-40B4-BE49-F238E27FC236}">
                  <a16:creationId xmlns:a16="http://schemas.microsoft.com/office/drawing/2014/main" id="{2B478BAA-3304-D142-9808-026B0090DB45}"/>
                </a:ext>
              </a:extLst>
            </p:cNvPr>
            <p:cNvSpPr/>
            <p:nvPr/>
          </p:nvSpPr>
          <p:spPr>
            <a:xfrm>
              <a:off x="2273417" y="1809892"/>
              <a:ext cx="22225" cy="195580"/>
            </a:xfrm>
            <a:custGeom>
              <a:avLst/>
              <a:gdLst/>
              <a:ahLst/>
              <a:cxnLst/>
              <a:rect l="l" t="t" r="r" b="b"/>
              <a:pathLst>
                <a:path w="22225" h="195580">
                  <a:moveTo>
                    <a:pt x="22009" y="0"/>
                  </a:moveTo>
                  <a:lnTo>
                    <a:pt x="0" y="0"/>
                  </a:lnTo>
                  <a:lnTo>
                    <a:pt x="0" y="194988"/>
                  </a:lnTo>
                  <a:lnTo>
                    <a:pt x="22009" y="194988"/>
                  </a:lnTo>
                  <a:lnTo>
                    <a:pt x="22009" y="0"/>
                  </a:lnTo>
                  <a:close/>
                </a:path>
              </a:pathLst>
            </a:custGeom>
            <a:solidFill>
              <a:srgbClr val="6300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grpSp>
          <p:nvGrpSpPr>
            <p:cNvPr id="69" name="object 21">
              <a:extLst>
                <a:ext uri="{FF2B5EF4-FFF2-40B4-BE49-F238E27FC236}">
                  <a16:creationId xmlns:a16="http://schemas.microsoft.com/office/drawing/2014/main" id="{4E81C542-EF18-814B-8181-522636D9DA21}"/>
                </a:ext>
              </a:extLst>
            </p:cNvPr>
            <p:cNvGrpSpPr/>
            <p:nvPr/>
          </p:nvGrpSpPr>
          <p:grpSpPr>
            <a:xfrm>
              <a:off x="2343359" y="1805714"/>
              <a:ext cx="974725" cy="202565"/>
              <a:chOff x="2343359" y="1805714"/>
              <a:chExt cx="974725" cy="202565"/>
            </a:xfrm>
          </p:grpSpPr>
          <p:pic>
            <p:nvPicPr>
              <p:cNvPr id="73" name="object 22">
                <a:extLst>
                  <a:ext uri="{FF2B5EF4-FFF2-40B4-BE49-F238E27FC236}">
                    <a16:creationId xmlns:a16="http://schemas.microsoft.com/office/drawing/2014/main" id="{995F3F5C-E03B-C747-9675-52E202BF71AF}"/>
                  </a:ext>
                </a:extLst>
              </p:cNvPr>
              <p:cNvPicPr/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3359" y="1857815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74" name="object 23">
                <a:extLst>
                  <a:ext uri="{FF2B5EF4-FFF2-40B4-BE49-F238E27FC236}">
                    <a16:creationId xmlns:a16="http://schemas.microsoft.com/office/drawing/2014/main" id="{F1B08E50-0C64-3C49-A682-923F6A6CBB09}"/>
                  </a:ext>
                </a:extLst>
              </p:cNvPr>
              <p:cNvPicPr/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7449" y="1817411"/>
                <a:ext cx="217034" cy="190264"/>
              </a:xfrm>
              <a:prstGeom prst="rect">
                <a:avLst/>
              </a:prstGeom>
            </p:spPr>
          </p:pic>
          <p:sp>
            <p:nvSpPr>
              <p:cNvPr id="106" name="object 24">
                <a:extLst>
                  <a:ext uri="{FF2B5EF4-FFF2-40B4-BE49-F238E27FC236}">
                    <a16:creationId xmlns:a16="http://schemas.microsoft.com/office/drawing/2014/main" id="{2ABF7E6C-ACA7-074E-B4AC-87B78EC6BD53}"/>
                  </a:ext>
                </a:extLst>
              </p:cNvPr>
              <p:cNvSpPr/>
              <p:nvPr/>
            </p:nvSpPr>
            <p:spPr>
              <a:xfrm>
                <a:off x="2747391" y="1805717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21" y="55168"/>
                    </a:moveTo>
                    <a:lnTo>
                      <a:pt x="1371" y="55168"/>
                    </a:lnTo>
                    <a:lnTo>
                      <a:pt x="1371" y="199174"/>
                    </a:lnTo>
                    <a:lnTo>
                      <a:pt x="22821" y="199174"/>
                    </a:lnTo>
                    <a:lnTo>
                      <a:pt x="22821" y="55168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6300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108" name="object 25">
                <a:extLst>
                  <a:ext uri="{FF2B5EF4-FFF2-40B4-BE49-F238E27FC236}">
                    <a16:creationId xmlns:a16="http://schemas.microsoft.com/office/drawing/2014/main" id="{6156DA30-4BDC-A44E-B59F-A41FDCA25F4A}"/>
                  </a:ext>
                </a:extLst>
              </p:cNvPr>
              <p:cNvPicPr/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02002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109" name="object 26">
                <a:extLst>
                  <a:ext uri="{FF2B5EF4-FFF2-40B4-BE49-F238E27FC236}">
                    <a16:creationId xmlns:a16="http://schemas.microsoft.com/office/drawing/2014/main" id="{9E3BF7C7-6C4C-C242-A450-7305D5D88D2D}"/>
                  </a:ext>
                </a:extLst>
              </p:cNvPr>
              <p:cNvPicPr/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19308" y="1860869"/>
                <a:ext cx="125640" cy="147084"/>
              </a:xfrm>
              <a:prstGeom prst="rect">
                <a:avLst/>
              </a:prstGeom>
            </p:spPr>
          </p:pic>
          <p:pic>
            <p:nvPicPr>
              <p:cNvPr id="110" name="object 27">
                <a:extLst>
                  <a:ext uri="{FF2B5EF4-FFF2-40B4-BE49-F238E27FC236}">
                    <a16:creationId xmlns:a16="http://schemas.microsoft.com/office/drawing/2014/main" id="{565B0520-431C-BE44-8E39-461825BEB98B}"/>
                  </a:ext>
                </a:extLst>
              </p:cNvPr>
              <p:cNvPicPr/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5076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111" name="object 28">
                <a:extLst>
                  <a:ext uri="{FF2B5EF4-FFF2-40B4-BE49-F238E27FC236}">
                    <a16:creationId xmlns:a16="http://schemas.microsoft.com/office/drawing/2014/main" id="{3E3A1CDD-B5F0-9F48-BED1-945D30A8CE10}"/>
                  </a:ext>
                </a:extLst>
              </p:cNvPr>
              <p:cNvPicPr/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81553" y="1857810"/>
                <a:ext cx="136215" cy="150414"/>
              </a:xfrm>
              <a:prstGeom prst="rect">
                <a:avLst/>
              </a:prstGeom>
            </p:spPr>
          </p:pic>
        </p:grpSp>
        <p:sp>
          <p:nvSpPr>
            <p:cNvPr id="70" name="object 29">
              <a:extLst>
                <a:ext uri="{FF2B5EF4-FFF2-40B4-BE49-F238E27FC236}">
                  <a16:creationId xmlns:a16="http://schemas.microsoft.com/office/drawing/2014/main" id="{415CC82B-40DF-D845-8160-B35BC3C8E3BE}"/>
                </a:ext>
              </a:extLst>
            </p:cNvPr>
            <p:cNvSpPr/>
            <p:nvPr/>
          </p:nvSpPr>
          <p:spPr>
            <a:xfrm>
              <a:off x="837666" y="1341684"/>
              <a:ext cx="423545" cy="591820"/>
            </a:xfrm>
            <a:custGeom>
              <a:avLst/>
              <a:gdLst/>
              <a:ahLst/>
              <a:cxnLst/>
              <a:rect l="l" t="t" r="r" b="b"/>
              <a:pathLst>
                <a:path w="423544" h="591819">
                  <a:moveTo>
                    <a:pt x="423024" y="0"/>
                  </a:moveTo>
                  <a:lnTo>
                    <a:pt x="0" y="0"/>
                  </a:lnTo>
                  <a:lnTo>
                    <a:pt x="0" y="147320"/>
                  </a:lnTo>
                  <a:lnTo>
                    <a:pt x="117970" y="147320"/>
                  </a:lnTo>
                  <a:lnTo>
                    <a:pt x="117970" y="591820"/>
                  </a:lnTo>
                  <a:lnTo>
                    <a:pt x="305054" y="591820"/>
                  </a:lnTo>
                  <a:lnTo>
                    <a:pt x="305054" y="147320"/>
                  </a:lnTo>
                  <a:lnTo>
                    <a:pt x="423024" y="147320"/>
                  </a:lnTo>
                  <a:lnTo>
                    <a:pt x="423024" y="0"/>
                  </a:lnTo>
                  <a:close/>
                </a:path>
              </a:pathLst>
            </a:custGeom>
            <a:solidFill>
              <a:srgbClr val="6300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sp>
          <p:nvSpPr>
            <p:cNvPr id="71" name="object 30">
              <a:extLst>
                <a:ext uri="{FF2B5EF4-FFF2-40B4-BE49-F238E27FC236}">
                  <a16:creationId xmlns:a16="http://schemas.microsoft.com/office/drawing/2014/main" id="{46D19D94-39EA-C247-A7D0-A1E2D949FB45}"/>
                </a:ext>
              </a:extLst>
            </p:cNvPr>
            <p:cNvSpPr/>
            <p:nvPr/>
          </p:nvSpPr>
          <p:spPr>
            <a:xfrm>
              <a:off x="1321122" y="1341686"/>
              <a:ext cx="187325" cy="591820"/>
            </a:xfrm>
            <a:custGeom>
              <a:avLst/>
              <a:gdLst/>
              <a:ahLst/>
              <a:cxnLst/>
              <a:rect l="l" t="t" r="r" b="b"/>
              <a:pathLst>
                <a:path w="187325" h="591819">
                  <a:moveTo>
                    <a:pt x="187072" y="0"/>
                  </a:moveTo>
                  <a:lnTo>
                    <a:pt x="0" y="0"/>
                  </a:lnTo>
                  <a:lnTo>
                    <a:pt x="0" y="591395"/>
                  </a:lnTo>
                  <a:lnTo>
                    <a:pt x="187072" y="591395"/>
                  </a:lnTo>
                  <a:lnTo>
                    <a:pt x="187072" y="0"/>
                  </a:lnTo>
                  <a:close/>
                </a:path>
              </a:pathLst>
            </a:custGeom>
            <a:solidFill>
              <a:srgbClr val="6300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sp>
          <p:nvSpPr>
            <p:cNvPr id="72" name="object 31">
              <a:extLst>
                <a:ext uri="{FF2B5EF4-FFF2-40B4-BE49-F238E27FC236}">
                  <a16:creationId xmlns:a16="http://schemas.microsoft.com/office/drawing/2014/main" id="{99E1A652-F821-8344-9C42-97013539EA8C}"/>
                </a:ext>
              </a:extLst>
            </p:cNvPr>
            <p:cNvSpPr/>
            <p:nvPr/>
          </p:nvSpPr>
          <p:spPr>
            <a:xfrm>
              <a:off x="1320825" y="837723"/>
              <a:ext cx="800100" cy="1599565"/>
            </a:xfrm>
            <a:custGeom>
              <a:avLst/>
              <a:gdLst/>
              <a:ahLst/>
              <a:cxnLst/>
              <a:rect l="l" t="t" r="r" b="b"/>
              <a:pathLst>
                <a:path w="800100" h="1599564">
                  <a:moveTo>
                    <a:pt x="495312" y="503974"/>
                  </a:moveTo>
                  <a:lnTo>
                    <a:pt x="308241" y="503974"/>
                  </a:lnTo>
                  <a:lnTo>
                    <a:pt x="308241" y="1095362"/>
                  </a:lnTo>
                  <a:lnTo>
                    <a:pt x="495312" y="1095362"/>
                  </a:lnTo>
                  <a:lnTo>
                    <a:pt x="495312" y="503974"/>
                  </a:lnTo>
                  <a:close/>
                </a:path>
                <a:path w="800100" h="1599564">
                  <a:moveTo>
                    <a:pt x="799655" y="799655"/>
                  </a:moveTo>
                  <a:lnTo>
                    <a:pt x="798195" y="750951"/>
                  </a:lnTo>
                  <a:lnTo>
                    <a:pt x="793877" y="703008"/>
                  </a:lnTo>
                  <a:lnTo>
                    <a:pt x="786777" y="655916"/>
                  </a:lnTo>
                  <a:lnTo>
                    <a:pt x="776973" y="609777"/>
                  </a:lnTo>
                  <a:lnTo>
                    <a:pt x="764565" y="564654"/>
                  </a:lnTo>
                  <a:lnTo>
                    <a:pt x="749630" y="520636"/>
                  </a:lnTo>
                  <a:lnTo>
                    <a:pt x="732243" y="477799"/>
                  </a:lnTo>
                  <a:lnTo>
                    <a:pt x="712495" y="436257"/>
                  </a:lnTo>
                  <a:lnTo>
                    <a:pt x="690473" y="396049"/>
                  </a:lnTo>
                  <a:lnTo>
                    <a:pt x="666267" y="357301"/>
                  </a:lnTo>
                  <a:lnTo>
                    <a:pt x="639940" y="320065"/>
                  </a:lnTo>
                  <a:lnTo>
                    <a:pt x="611581" y="284441"/>
                  </a:lnTo>
                  <a:lnTo>
                    <a:pt x="581291" y="250520"/>
                  </a:lnTo>
                  <a:lnTo>
                    <a:pt x="549135" y="218363"/>
                  </a:lnTo>
                  <a:lnTo>
                    <a:pt x="515200" y="188074"/>
                  </a:lnTo>
                  <a:lnTo>
                    <a:pt x="479577" y="159715"/>
                  </a:lnTo>
                  <a:lnTo>
                    <a:pt x="442353" y="133388"/>
                  </a:lnTo>
                  <a:lnTo>
                    <a:pt x="403593" y="109181"/>
                  </a:lnTo>
                  <a:lnTo>
                    <a:pt x="363397" y="87160"/>
                  </a:lnTo>
                  <a:lnTo>
                    <a:pt x="321843" y="67411"/>
                  </a:lnTo>
                  <a:lnTo>
                    <a:pt x="279019" y="50025"/>
                  </a:lnTo>
                  <a:lnTo>
                    <a:pt x="235000" y="35090"/>
                  </a:lnTo>
                  <a:lnTo>
                    <a:pt x="189877" y="22682"/>
                  </a:lnTo>
                  <a:lnTo>
                    <a:pt x="143738" y="12877"/>
                  </a:lnTo>
                  <a:lnTo>
                    <a:pt x="96647" y="5778"/>
                  </a:lnTo>
                  <a:lnTo>
                    <a:pt x="48704" y="1460"/>
                  </a:lnTo>
                  <a:lnTo>
                    <a:pt x="0" y="0"/>
                  </a:lnTo>
                  <a:lnTo>
                    <a:pt x="0" y="70307"/>
                  </a:lnTo>
                  <a:lnTo>
                    <a:pt x="47942" y="71856"/>
                  </a:lnTo>
                  <a:lnTo>
                    <a:pt x="95059" y="76454"/>
                  </a:lnTo>
                  <a:lnTo>
                    <a:pt x="141262" y="83985"/>
                  </a:lnTo>
                  <a:lnTo>
                    <a:pt x="186436" y="94361"/>
                  </a:lnTo>
                  <a:lnTo>
                    <a:pt x="230505" y="107492"/>
                  </a:lnTo>
                  <a:lnTo>
                    <a:pt x="273354" y="123266"/>
                  </a:lnTo>
                  <a:lnTo>
                    <a:pt x="314896" y="141605"/>
                  </a:lnTo>
                  <a:lnTo>
                    <a:pt x="355028" y="162407"/>
                  </a:lnTo>
                  <a:lnTo>
                    <a:pt x="393674" y="185585"/>
                  </a:lnTo>
                  <a:lnTo>
                    <a:pt x="430707" y="211023"/>
                  </a:lnTo>
                  <a:lnTo>
                    <a:pt x="466064" y="238633"/>
                  </a:lnTo>
                  <a:lnTo>
                    <a:pt x="499618" y="268325"/>
                  </a:lnTo>
                  <a:lnTo>
                    <a:pt x="531291" y="299999"/>
                  </a:lnTo>
                  <a:lnTo>
                    <a:pt x="560984" y="333565"/>
                  </a:lnTo>
                  <a:lnTo>
                    <a:pt x="588606" y="368909"/>
                  </a:lnTo>
                  <a:lnTo>
                    <a:pt x="614045" y="405955"/>
                  </a:lnTo>
                  <a:lnTo>
                    <a:pt x="637222" y="444601"/>
                  </a:lnTo>
                  <a:lnTo>
                    <a:pt x="658025" y="484746"/>
                  </a:lnTo>
                  <a:lnTo>
                    <a:pt x="676376" y="526300"/>
                  </a:lnTo>
                  <a:lnTo>
                    <a:pt x="692162" y="569163"/>
                  </a:lnTo>
                  <a:lnTo>
                    <a:pt x="705294" y="613244"/>
                  </a:lnTo>
                  <a:lnTo>
                    <a:pt x="715670" y="658444"/>
                  </a:lnTo>
                  <a:lnTo>
                    <a:pt x="723201" y="704659"/>
                  </a:lnTo>
                  <a:lnTo>
                    <a:pt x="727798" y="751814"/>
                  </a:lnTo>
                  <a:lnTo>
                    <a:pt x="729348" y="799782"/>
                  </a:lnTo>
                  <a:lnTo>
                    <a:pt x="727798" y="847712"/>
                  </a:lnTo>
                  <a:lnTo>
                    <a:pt x="723201" y="894829"/>
                  </a:lnTo>
                  <a:lnTo>
                    <a:pt x="715670" y="941006"/>
                  </a:lnTo>
                  <a:lnTo>
                    <a:pt x="705294" y="986180"/>
                  </a:lnTo>
                  <a:lnTo>
                    <a:pt x="692162" y="1030224"/>
                  </a:lnTo>
                  <a:lnTo>
                    <a:pt x="676376" y="1073073"/>
                  </a:lnTo>
                  <a:lnTo>
                    <a:pt x="658025" y="1114602"/>
                  </a:lnTo>
                  <a:lnTo>
                    <a:pt x="637222" y="1154734"/>
                  </a:lnTo>
                  <a:lnTo>
                    <a:pt x="614045" y="1193368"/>
                  </a:lnTo>
                  <a:lnTo>
                    <a:pt x="588606" y="1230401"/>
                  </a:lnTo>
                  <a:lnTo>
                    <a:pt x="560984" y="1265745"/>
                  </a:lnTo>
                  <a:lnTo>
                    <a:pt x="531291" y="1299298"/>
                  </a:lnTo>
                  <a:lnTo>
                    <a:pt x="499618" y="1330972"/>
                  </a:lnTo>
                  <a:lnTo>
                    <a:pt x="466064" y="1360652"/>
                  </a:lnTo>
                  <a:lnTo>
                    <a:pt x="430707" y="1388275"/>
                  </a:lnTo>
                  <a:lnTo>
                    <a:pt x="393674" y="1413713"/>
                  </a:lnTo>
                  <a:lnTo>
                    <a:pt x="355028" y="1436878"/>
                  </a:lnTo>
                  <a:lnTo>
                    <a:pt x="314896" y="1457680"/>
                  </a:lnTo>
                  <a:lnTo>
                    <a:pt x="273354" y="1476032"/>
                  </a:lnTo>
                  <a:lnTo>
                    <a:pt x="230505" y="1491818"/>
                  </a:lnTo>
                  <a:lnTo>
                    <a:pt x="186436" y="1504937"/>
                  </a:lnTo>
                  <a:lnTo>
                    <a:pt x="141262" y="1515325"/>
                  </a:lnTo>
                  <a:lnTo>
                    <a:pt x="95059" y="1522857"/>
                  </a:lnTo>
                  <a:lnTo>
                    <a:pt x="47942" y="1527441"/>
                  </a:lnTo>
                  <a:lnTo>
                    <a:pt x="0" y="1529003"/>
                  </a:lnTo>
                  <a:lnTo>
                    <a:pt x="0" y="1599311"/>
                  </a:lnTo>
                  <a:lnTo>
                    <a:pt x="48704" y="1597850"/>
                  </a:lnTo>
                  <a:lnTo>
                    <a:pt x="96647" y="1593532"/>
                  </a:lnTo>
                  <a:lnTo>
                    <a:pt x="143738" y="1586433"/>
                  </a:lnTo>
                  <a:lnTo>
                    <a:pt x="189877" y="1576628"/>
                  </a:lnTo>
                  <a:lnTo>
                    <a:pt x="235000" y="1564220"/>
                  </a:lnTo>
                  <a:lnTo>
                    <a:pt x="279019" y="1549285"/>
                  </a:lnTo>
                  <a:lnTo>
                    <a:pt x="321843" y="1531899"/>
                  </a:lnTo>
                  <a:lnTo>
                    <a:pt x="363397" y="1512150"/>
                  </a:lnTo>
                  <a:lnTo>
                    <a:pt x="403593" y="1490129"/>
                  </a:lnTo>
                  <a:lnTo>
                    <a:pt x="442353" y="1465922"/>
                  </a:lnTo>
                  <a:lnTo>
                    <a:pt x="479577" y="1439595"/>
                  </a:lnTo>
                  <a:lnTo>
                    <a:pt x="515200" y="1411236"/>
                  </a:lnTo>
                  <a:lnTo>
                    <a:pt x="549135" y="1380947"/>
                  </a:lnTo>
                  <a:lnTo>
                    <a:pt x="581291" y="1348790"/>
                  </a:lnTo>
                  <a:lnTo>
                    <a:pt x="611581" y="1314869"/>
                  </a:lnTo>
                  <a:lnTo>
                    <a:pt x="639940" y="1279245"/>
                  </a:lnTo>
                  <a:lnTo>
                    <a:pt x="666267" y="1242009"/>
                  </a:lnTo>
                  <a:lnTo>
                    <a:pt x="690473" y="1203261"/>
                  </a:lnTo>
                  <a:lnTo>
                    <a:pt x="712495" y="1163066"/>
                  </a:lnTo>
                  <a:lnTo>
                    <a:pt x="732243" y="1121511"/>
                  </a:lnTo>
                  <a:lnTo>
                    <a:pt x="749630" y="1078687"/>
                  </a:lnTo>
                  <a:lnTo>
                    <a:pt x="764565" y="1034669"/>
                  </a:lnTo>
                  <a:lnTo>
                    <a:pt x="776973" y="989545"/>
                  </a:lnTo>
                  <a:lnTo>
                    <a:pt x="786777" y="943394"/>
                  </a:lnTo>
                  <a:lnTo>
                    <a:pt x="793877" y="896315"/>
                  </a:lnTo>
                  <a:lnTo>
                    <a:pt x="798195" y="848372"/>
                  </a:lnTo>
                  <a:lnTo>
                    <a:pt x="799655" y="799655"/>
                  </a:lnTo>
                  <a:close/>
                </a:path>
              </a:pathLst>
            </a:custGeom>
            <a:solidFill>
              <a:srgbClr val="6300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</p:grpSp>
    </p:spTree>
    <p:extLst>
      <p:ext uri="{BB962C8B-B14F-4D97-AF65-F5344CB8AC3E}">
        <p14:creationId xmlns:p14="http://schemas.microsoft.com/office/powerpoint/2010/main" val="11658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7" r:id="rId2"/>
    <p:sldLayoutId id="2147483678" r:id="rId3"/>
    <p:sldLayoutId id="2147483698" r:id="rId4"/>
  </p:sldLayoutIdLst>
  <p:txStyles>
    <p:titleStyle>
      <a:lvl1pPr>
        <a:defRPr sz="1870" b="1">
          <a:solidFill>
            <a:srgbClr val="253746"/>
          </a:solidFill>
          <a:latin typeface="+mj-lt"/>
          <a:ea typeface="+mj-ea"/>
          <a:cs typeface="+mj-cs"/>
        </a:defRPr>
      </a:lvl1pPr>
    </p:titleStyle>
    <p:bodyStyle>
      <a:lvl1pPr marL="7938" indent="0">
        <a:tabLst/>
        <a:defRPr sz="1860" b="1">
          <a:solidFill>
            <a:srgbClr val="8EE2DC"/>
          </a:solidFill>
          <a:latin typeface="+mn-lt"/>
          <a:ea typeface="+mn-ea"/>
          <a:cs typeface="+mn-cs"/>
        </a:defRPr>
      </a:lvl1pPr>
      <a:lvl2pPr marL="7938" indent="0">
        <a:tabLst/>
        <a:defRPr sz="1860" b="0">
          <a:latin typeface="+mn-lt"/>
          <a:ea typeface="+mn-ea"/>
          <a:cs typeface="+mn-cs"/>
        </a:defRPr>
      </a:lvl2pPr>
      <a:lvl3pPr marL="7938" indent="0">
        <a:tabLst/>
        <a:defRPr sz="1860" b="0">
          <a:latin typeface="+mn-lt"/>
          <a:ea typeface="+mn-ea"/>
          <a:cs typeface="+mn-cs"/>
        </a:defRPr>
      </a:lvl3pPr>
      <a:lvl4pPr marL="7938" indent="0">
        <a:tabLst/>
        <a:defRPr sz="1860" b="0">
          <a:latin typeface="+mn-lt"/>
          <a:ea typeface="+mn-ea"/>
          <a:cs typeface="+mn-cs"/>
        </a:defRPr>
      </a:lvl4pPr>
      <a:lvl5pPr marL="7938" indent="0">
        <a:tabLst/>
        <a:defRPr sz="1860" b="0"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239D9318-55F3-9C4D-BB90-1FA9BE3EA2D3}"/>
              </a:ext>
            </a:extLst>
          </p:cNvPr>
          <p:cNvGrpSpPr/>
          <p:nvPr userDrawn="1"/>
        </p:nvGrpSpPr>
        <p:grpSpPr>
          <a:xfrm>
            <a:off x="381293" y="380998"/>
            <a:ext cx="1317732" cy="727483"/>
            <a:chOff x="837666" y="837723"/>
            <a:chExt cx="2897383" cy="1599565"/>
          </a:xfrm>
        </p:grpSpPr>
        <p:grpSp>
          <p:nvGrpSpPr>
            <p:cNvPr id="76" name="object 3">
              <a:extLst>
                <a:ext uri="{FF2B5EF4-FFF2-40B4-BE49-F238E27FC236}">
                  <a16:creationId xmlns:a16="http://schemas.microsoft.com/office/drawing/2014/main" id="{8494F650-81E2-5D49-95F2-C22C31EC65C6}"/>
                </a:ext>
              </a:extLst>
            </p:cNvPr>
            <p:cNvGrpSpPr/>
            <p:nvPr/>
          </p:nvGrpSpPr>
          <p:grpSpPr>
            <a:xfrm>
              <a:off x="2212954" y="1261511"/>
              <a:ext cx="1522095" cy="476884"/>
              <a:chOff x="2212954" y="1261511"/>
              <a:chExt cx="1522095" cy="476884"/>
            </a:xfrm>
          </p:grpSpPr>
          <p:pic>
            <p:nvPicPr>
              <p:cNvPr id="89" name="object 4">
                <a:extLst>
                  <a:ext uri="{FF2B5EF4-FFF2-40B4-BE49-F238E27FC236}">
                    <a16:creationId xmlns:a16="http://schemas.microsoft.com/office/drawing/2014/main" id="{A3846126-EBCE-134E-98AD-5BD271200BAD}"/>
                  </a:ext>
                </a:extLst>
              </p:cNvPr>
              <p:cNvPicPr/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2954" y="1269885"/>
                <a:ext cx="277227" cy="198317"/>
              </a:xfrm>
              <a:prstGeom prst="rect">
                <a:avLst/>
              </a:prstGeom>
            </p:spPr>
          </p:pic>
          <p:pic>
            <p:nvPicPr>
              <p:cNvPr id="90" name="object 5">
                <a:extLst>
                  <a:ext uri="{FF2B5EF4-FFF2-40B4-BE49-F238E27FC236}">
                    <a16:creationId xmlns:a16="http://schemas.microsoft.com/office/drawing/2014/main" id="{EAE713B2-5B55-E74A-A294-B464B7230708}"/>
                  </a:ext>
                </a:extLst>
              </p:cNvPr>
              <p:cNvPicPr/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3354" y="1317787"/>
                <a:ext cx="132592" cy="150424"/>
              </a:xfrm>
              <a:prstGeom prst="rect">
                <a:avLst/>
              </a:prstGeom>
            </p:spPr>
          </p:pic>
          <p:pic>
            <p:nvPicPr>
              <p:cNvPr id="91" name="object 6">
                <a:extLst>
                  <a:ext uri="{FF2B5EF4-FFF2-40B4-BE49-F238E27FC236}">
                    <a16:creationId xmlns:a16="http://schemas.microsoft.com/office/drawing/2014/main" id="{04A41253-8476-BD4C-85BC-CFE49C73D880}"/>
                  </a:ext>
                </a:extLst>
              </p:cNvPr>
              <p:cNvPicPr/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75804" y="1261515"/>
                <a:ext cx="125912" cy="203355"/>
              </a:xfrm>
              <a:prstGeom prst="rect">
                <a:avLst/>
              </a:prstGeom>
            </p:spPr>
          </p:pic>
          <p:pic>
            <p:nvPicPr>
              <p:cNvPr id="92" name="object 7">
                <a:extLst>
                  <a:ext uri="{FF2B5EF4-FFF2-40B4-BE49-F238E27FC236}">
                    <a16:creationId xmlns:a16="http://schemas.microsoft.com/office/drawing/2014/main" id="{48221ADC-9E6F-F64E-B50F-B13CEEB0070E}"/>
                  </a:ext>
                </a:extLst>
              </p:cNvPr>
              <p:cNvPicPr/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1878" y="1317793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93" name="object 8">
                <a:extLst>
                  <a:ext uri="{FF2B5EF4-FFF2-40B4-BE49-F238E27FC236}">
                    <a16:creationId xmlns:a16="http://schemas.microsoft.com/office/drawing/2014/main" id="{20679480-EE8F-6B4E-8D5C-DC57CD4B1C93}"/>
                  </a:ext>
                </a:extLst>
              </p:cNvPr>
              <p:cNvPicPr/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9038" y="1317787"/>
                <a:ext cx="150142" cy="150424"/>
              </a:xfrm>
              <a:prstGeom prst="rect">
                <a:avLst/>
              </a:prstGeom>
            </p:spPr>
          </p:pic>
          <p:sp>
            <p:nvSpPr>
              <p:cNvPr id="94" name="object 9">
                <a:extLst>
                  <a:ext uri="{FF2B5EF4-FFF2-40B4-BE49-F238E27FC236}">
                    <a16:creationId xmlns:a16="http://schemas.microsoft.com/office/drawing/2014/main" id="{E0CCE979-18EB-C547-A82B-303DFBF057E1}"/>
                  </a:ext>
                </a:extLst>
              </p:cNvPr>
              <p:cNvSpPr/>
              <p:nvPr/>
            </p:nvSpPr>
            <p:spPr>
              <a:xfrm>
                <a:off x="3184342" y="1261511"/>
                <a:ext cx="21590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1589" h="203834">
                    <a:moveTo>
                      <a:pt x="21444" y="0"/>
                    </a:moveTo>
                    <a:lnTo>
                      <a:pt x="0" y="0"/>
                    </a:lnTo>
                    <a:lnTo>
                      <a:pt x="0" y="203355"/>
                    </a:lnTo>
                    <a:lnTo>
                      <a:pt x="21444" y="203355"/>
                    </a:lnTo>
                    <a:lnTo>
                      <a:pt x="2144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95" name="object 10">
                <a:extLst>
                  <a:ext uri="{FF2B5EF4-FFF2-40B4-BE49-F238E27FC236}">
                    <a16:creationId xmlns:a16="http://schemas.microsoft.com/office/drawing/2014/main" id="{44072D1A-D5A4-9244-8F1E-7003369D7D64}"/>
                  </a:ext>
                </a:extLst>
              </p:cNvPr>
              <p:cNvPicPr/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41180" y="1317787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96" name="object 11">
                <a:extLst>
                  <a:ext uri="{FF2B5EF4-FFF2-40B4-BE49-F238E27FC236}">
                    <a16:creationId xmlns:a16="http://schemas.microsoft.com/office/drawing/2014/main" id="{28D54DF8-9D90-004F-AC2F-B843650A2027}"/>
                  </a:ext>
                </a:extLst>
              </p:cNvPr>
              <p:cNvPicPr/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6176" y="1317787"/>
                <a:ext cx="145409" cy="192203"/>
              </a:xfrm>
              <a:prstGeom prst="rect">
                <a:avLst/>
              </a:prstGeom>
            </p:spPr>
          </p:pic>
          <p:pic>
            <p:nvPicPr>
              <p:cNvPr id="97" name="object 12">
                <a:extLst>
                  <a:ext uri="{FF2B5EF4-FFF2-40B4-BE49-F238E27FC236}">
                    <a16:creationId xmlns:a16="http://schemas.microsoft.com/office/drawing/2014/main" id="{19E2031A-FF9C-2C46-A191-6108E264614A}"/>
                  </a:ext>
                </a:extLst>
              </p:cNvPr>
              <p:cNvPicPr/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9493" y="1320855"/>
                <a:ext cx="145126" cy="189418"/>
              </a:xfrm>
              <a:prstGeom prst="rect">
                <a:avLst/>
              </a:prstGeom>
            </p:spPr>
          </p:pic>
          <p:sp>
            <p:nvSpPr>
              <p:cNvPr id="98" name="object 13">
                <a:extLst>
                  <a:ext uri="{FF2B5EF4-FFF2-40B4-BE49-F238E27FC236}">
                    <a16:creationId xmlns:a16="http://schemas.microsoft.com/office/drawing/2014/main" id="{996885F6-71DC-8D44-A545-36CECCFDA21E}"/>
                  </a:ext>
                </a:extLst>
              </p:cNvPr>
              <p:cNvSpPr/>
              <p:nvPr/>
            </p:nvSpPr>
            <p:spPr>
              <a:xfrm>
                <a:off x="2273417" y="1539879"/>
                <a:ext cx="22225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195580">
                    <a:moveTo>
                      <a:pt x="22009" y="0"/>
                    </a:moveTo>
                    <a:lnTo>
                      <a:pt x="0" y="0"/>
                    </a:lnTo>
                    <a:lnTo>
                      <a:pt x="0" y="194988"/>
                    </a:lnTo>
                    <a:lnTo>
                      <a:pt x="22009" y="194988"/>
                    </a:lnTo>
                    <a:lnTo>
                      <a:pt x="2200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99" name="object 14">
                <a:extLst>
                  <a:ext uri="{FF2B5EF4-FFF2-40B4-BE49-F238E27FC236}">
                    <a16:creationId xmlns:a16="http://schemas.microsoft.com/office/drawing/2014/main" id="{FD5C7746-78EA-6343-8856-1AE3A2F9A677}"/>
                  </a:ext>
                </a:extLst>
              </p:cNvPr>
              <p:cNvPicPr/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3359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100" name="object 15">
                <a:extLst>
                  <a:ext uri="{FF2B5EF4-FFF2-40B4-BE49-F238E27FC236}">
                    <a16:creationId xmlns:a16="http://schemas.microsoft.com/office/drawing/2014/main" id="{E809B199-0F2C-2F4C-9363-E602A7D31396}"/>
                  </a:ext>
                </a:extLst>
              </p:cNvPr>
              <p:cNvPicPr/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9433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101" name="object 16">
                <a:extLst>
                  <a:ext uri="{FF2B5EF4-FFF2-40B4-BE49-F238E27FC236}">
                    <a16:creationId xmlns:a16="http://schemas.microsoft.com/office/drawing/2014/main" id="{516AEF5F-A982-8E40-A329-3553A20D2095}"/>
                  </a:ext>
                </a:extLst>
              </p:cNvPr>
              <p:cNvPicPr/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66593" y="1587798"/>
                <a:ext cx="441918" cy="150424"/>
              </a:xfrm>
              <a:prstGeom prst="rect">
                <a:avLst/>
              </a:prstGeom>
            </p:spPr>
          </p:pic>
          <p:pic>
            <p:nvPicPr>
              <p:cNvPr id="102" name="object 17">
                <a:extLst>
                  <a:ext uri="{FF2B5EF4-FFF2-40B4-BE49-F238E27FC236}">
                    <a16:creationId xmlns:a16="http://schemas.microsoft.com/office/drawing/2014/main" id="{A967D49B-C2BD-DB4F-8EED-2F44969024F1}"/>
                  </a:ext>
                </a:extLst>
              </p:cNvPr>
              <p:cNvPicPr/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34491" y="1547401"/>
                <a:ext cx="87191" cy="189983"/>
              </a:xfrm>
              <a:prstGeom prst="rect">
                <a:avLst/>
              </a:prstGeom>
            </p:spPr>
          </p:pic>
          <p:sp>
            <p:nvSpPr>
              <p:cNvPr id="103" name="object 18">
                <a:extLst>
                  <a:ext uri="{FF2B5EF4-FFF2-40B4-BE49-F238E27FC236}">
                    <a16:creationId xmlns:a16="http://schemas.microsoft.com/office/drawing/2014/main" id="{E8D69ABC-2550-1241-B2BF-12AC09F62E4B}"/>
                  </a:ext>
                </a:extLst>
              </p:cNvPr>
              <p:cNvSpPr/>
              <p:nvPr/>
            </p:nvSpPr>
            <p:spPr>
              <a:xfrm>
                <a:off x="3254578" y="1535715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34" y="55156"/>
                    </a:moveTo>
                    <a:lnTo>
                      <a:pt x="1384" y="55156"/>
                    </a:lnTo>
                    <a:lnTo>
                      <a:pt x="1384" y="199174"/>
                    </a:lnTo>
                    <a:lnTo>
                      <a:pt x="22834" y="199174"/>
                    </a:lnTo>
                    <a:lnTo>
                      <a:pt x="22834" y="55156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104" name="object 19">
                <a:extLst>
                  <a:ext uri="{FF2B5EF4-FFF2-40B4-BE49-F238E27FC236}">
                    <a16:creationId xmlns:a16="http://schemas.microsoft.com/office/drawing/2014/main" id="{7634D276-4D4B-D146-B4EA-4526D9B00876}"/>
                  </a:ext>
                </a:extLst>
              </p:cNvPr>
              <p:cNvPicPr/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12828" y="1587798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105" name="object 20">
                <a:extLst>
                  <a:ext uri="{FF2B5EF4-FFF2-40B4-BE49-F238E27FC236}">
                    <a16:creationId xmlns:a16="http://schemas.microsoft.com/office/drawing/2014/main" id="{F423D5D4-5CA4-D34C-AD0E-E08320CDE29A}"/>
                  </a:ext>
                </a:extLst>
              </p:cNvPr>
              <p:cNvPicPr/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6173" y="1587793"/>
                <a:ext cx="125912" cy="147084"/>
              </a:xfrm>
              <a:prstGeom prst="rect">
                <a:avLst/>
              </a:prstGeom>
            </p:spPr>
          </p:pic>
        </p:grpSp>
        <p:sp>
          <p:nvSpPr>
            <p:cNvPr id="77" name="object 21">
              <a:extLst>
                <a:ext uri="{FF2B5EF4-FFF2-40B4-BE49-F238E27FC236}">
                  <a16:creationId xmlns:a16="http://schemas.microsoft.com/office/drawing/2014/main" id="{4033B4E8-86B7-EB4C-869D-FC2B01614AA8}"/>
                </a:ext>
              </a:extLst>
            </p:cNvPr>
            <p:cNvSpPr/>
            <p:nvPr/>
          </p:nvSpPr>
          <p:spPr>
            <a:xfrm>
              <a:off x="2273417" y="1809892"/>
              <a:ext cx="22225" cy="195580"/>
            </a:xfrm>
            <a:custGeom>
              <a:avLst/>
              <a:gdLst/>
              <a:ahLst/>
              <a:cxnLst/>
              <a:rect l="l" t="t" r="r" b="b"/>
              <a:pathLst>
                <a:path w="22225" h="195580">
                  <a:moveTo>
                    <a:pt x="22009" y="0"/>
                  </a:moveTo>
                  <a:lnTo>
                    <a:pt x="0" y="0"/>
                  </a:lnTo>
                  <a:lnTo>
                    <a:pt x="0" y="194988"/>
                  </a:lnTo>
                  <a:lnTo>
                    <a:pt x="22009" y="194988"/>
                  </a:lnTo>
                  <a:lnTo>
                    <a:pt x="22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grpSp>
          <p:nvGrpSpPr>
            <p:cNvPr id="78" name="object 22">
              <a:extLst>
                <a:ext uri="{FF2B5EF4-FFF2-40B4-BE49-F238E27FC236}">
                  <a16:creationId xmlns:a16="http://schemas.microsoft.com/office/drawing/2014/main" id="{9D570547-1FED-3042-BF3A-5EED1C465885}"/>
                </a:ext>
              </a:extLst>
            </p:cNvPr>
            <p:cNvGrpSpPr/>
            <p:nvPr/>
          </p:nvGrpSpPr>
          <p:grpSpPr>
            <a:xfrm>
              <a:off x="2343359" y="1805714"/>
              <a:ext cx="974725" cy="202565"/>
              <a:chOff x="2343359" y="1805714"/>
              <a:chExt cx="974725" cy="202565"/>
            </a:xfrm>
          </p:grpSpPr>
          <p:pic>
            <p:nvPicPr>
              <p:cNvPr id="82" name="object 23">
                <a:extLst>
                  <a:ext uri="{FF2B5EF4-FFF2-40B4-BE49-F238E27FC236}">
                    <a16:creationId xmlns:a16="http://schemas.microsoft.com/office/drawing/2014/main" id="{9752394F-9AF7-3243-BA5B-78F3D4A63FCC}"/>
                  </a:ext>
                </a:extLst>
              </p:cNvPr>
              <p:cNvPicPr/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3359" y="1857815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83" name="object 24">
                <a:extLst>
                  <a:ext uri="{FF2B5EF4-FFF2-40B4-BE49-F238E27FC236}">
                    <a16:creationId xmlns:a16="http://schemas.microsoft.com/office/drawing/2014/main" id="{89180398-3B29-1342-B53F-4C769FB7599E}"/>
                  </a:ext>
                </a:extLst>
              </p:cNvPr>
              <p:cNvPicPr/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7449" y="1817411"/>
                <a:ext cx="217034" cy="190264"/>
              </a:xfrm>
              <a:prstGeom prst="rect">
                <a:avLst/>
              </a:prstGeom>
            </p:spPr>
          </p:pic>
          <p:sp>
            <p:nvSpPr>
              <p:cNvPr id="84" name="object 25">
                <a:extLst>
                  <a:ext uri="{FF2B5EF4-FFF2-40B4-BE49-F238E27FC236}">
                    <a16:creationId xmlns:a16="http://schemas.microsoft.com/office/drawing/2014/main" id="{F884BA22-CBB8-6F40-A983-4B86B7BD3B51}"/>
                  </a:ext>
                </a:extLst>
              </p:cNvPr>
              <p:cNvSpPr/>
              <p:nvPr/>
            </p:nvSpPr>
            <p:spPr>
              <a:xfrm>
                <a:off x="2747391" y="1805717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21" y="55168"/>
                    </a:moveTo>
                    <a:lnTo>
                      <a:pt x="1371" y="55168"/>
                    </a:lnTo>
                    <a:lnTo>
                      <a:pt x="1371" y="199174"/>
                    </a:lnTo>
                    <a:lnTo>
                      <a:pt x="22821" y="199174"/>
                    </a:lnTo>
                    <a:lnTo>
                      <a:pt x="22821" y="55168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85" name="object 26">
                <a:extLst>
                  <a:ext uri="{FF2B5EF4-FFF2-40B4-BE49-F238E27FC236}">
                    <a16:creationId xmlns:a16="http://schemas.microsoft.com/office/drawing/2014/main" id="{8AD2C264-E1C9-9F41-92DF-8BC23AD8BCC8}"/>
                  </a:ext>
                </a:extLst>
              </p:cNvPr>
              <p:cNvPicPr/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02002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86" name="object 27">
                <a:extLst>
                  <a:ext uri="{FF2B5EF4-FFF2-40B4-BE49-F238E27FC236}">
                    <a16:creationId xmlns:a16="http://schemas.microsoft.com/office/drawing/2014/main" id="{C0A9578B-E0D7-1846-B266-CC2DDD70ACC5}"/>
                  </a:ext>
                </a:extLst>
              </p:cNvPr>
              <p:cNvPicPr/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19308" y="1860869"/>
                <a:ext cx="125640" cy="147084"/>
              </a:xfrm>
              <a:prstGeom prst="rect">
                <a:avLst/>
              </a:prstGeom>
            </p:spPr>
          </p:pic>
          <p:pic>
            <p:nvPicPr>
              <p:cNvPr id="87" name="object 28">
                <a:extLst>
                  <a:ext uri="{FF2B5EF4-FFF2-40B4-BE49-F238E27FC236}">
                    <a16:creationId xmlns:a16="http://schemas.microsoft.com/office/drawing/2014/main" id="{460ED5C1-4B91-AF4B-9E98-ACC683047C09}"/>
                  </a:ext>
                </a:extLst>
              </p:cNvPr>
              <p:cNvPicPr/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5076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88" name="object 29">
                <a:extLst>
                  <a:ext uri="{FF2B5EF4-FFF2-40B4-BE49-F238E27FC236}">
                    <a16:creationId xmlns:a16="http://schemas.microsoft.com/office/drawing/2014/main" id="{D10FD0D7-7E8F-524A-9495-35EA50ADDF8E}"/>
                  </a:ext>
                </a:extLst>
              </p:cNvPr>
              <p:cNvPicPr/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81553" y="1857810"/>
                <a:ext cx="136215" cy="150414"/>
              </a:xfrm>
              <a:prstGeom prst="rect">
                <a:avLst/>
              </a:prstGeom>
            </p:spPr>
          </p:pic>
        </p:grpSp>
        <p:sp>
          <p:nvSpPr>
            <p:cNvPr id="79" name="object 30">
              <a:extLst>
                <a:ext uri="{FF2B5EF4-FFF2-40B4-BE49-F238E27FC236}">
                  <a16:creationId xmlns:a16="http://schemas.microsoft.com/office/drawing/2014/main" id="{130601B5-9516-A742-AB9F-45F61C7B16A1}"/>
                </a:ext>
              </a:extLst>
            </p:cNvPr>
            <p:cNvSpPr/>
            <p:nvPr/>
          </p:nvSpPr>
          <p:spPr>
            <a:xfrm>
              <a:off x="837666" y="1341684"/>
              <a:ext cx="423545" cy="591820"/>
            </a:xfrm>
            <a:custGeom>
              <a:avLst/>
              <a:gdLst/>
              <a:ahLst/>
              <a:cxnLst/>
              <a:rect l="l" t="t" r="r" b="b"/>
              <a:pathLst>
                <a:path w="423544" h="591819">
                  <a:moveTo>
                    <a:pt x="423024" y="0"/>
                  </a:moveTo>
                  <a:lnTo>
                    <a:pt x="0" y="0"/>
                  </a:lnTo>
                  <a:lnTo>
                    <a:pt x="0" y="147320"/>
                  </a:lnTo>
                  <a:lnTo>
                    <a:pt x="117970" y="147320"/>
                  </a:lnTo>
                  <a:lnTo>
                    <a:pt x="117970" y="591820"/>
                  </a:lnTo>
                  <a:lnTo>
                    <a:pt x="305054" y="591820"/>
                  </a:lnTo>
                  <a:lnTo>
                    <a:pt x="305054" y="147320"/>
                  </a:lnTo>
                  <a:lnTo>
                    <a:pt x="423024" y="147320"/>
                  </a:lnTo>
                  <a:lnTo>
                    <a:pt x="423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sp>
          <p:nvSpPr>
            <p:cNvPr id="80" name="object 31">
              <a:extLst>
                <a:ext uri="{FF2B5EF4-FFF2-40B4-BE49-F238E27FC236}">
                  <a16:creationId xmlns:a16="http://schemas.microsoft.com/office/drawing/2014/main" id="{1C126A5E-861C-D84B-AA1C-4E2CDAA5309F}"/>
                </a:ext>
              </a:extLst>
            </p:cNvPr>
            <p:cNvSpPr/>
            <p:nvPr/>
          </p:nvSpPr>
          <p:spPr>
            <a:xfrm>
              <a:off x="1321122" y="1341686"/>
              <a:ext cx="187325" cy="591820"/>
            </a:xfrm>
            <a:custGeom>
              <a:avLst/>
              <a:gdLst/>
              <a:ahLst/>
              <a:cxnLst/>
              <a:rect l="l" t="t" r="r" b="b"/>
              <a:pathLst>
                <a:path w="187325" h="591819">
                  <a:moveTo>
                    <a:pt x="187072" y="0"/>
                  </a:moveTo>
                  <a:lnTo>
                    <a:pt x="0" y="0"/>
                  </a:lnTo>
                  <a:lnTo>
                    <a:pt x="0" y="591395"/>
                  </a:lnTo>
                  <a:lnTo>
                    <a:pt x="187072" y="591395"/>
                  </a:lnTo>
                  <a:lnTo>
                    <a:pt x="187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sp>
          <p:nvSpPr>
            <p:cNvPr id="81" name="object 32">
              <a:extLst>
                <a:ext uri="{FF2B5EF4-FFF2-40B4-BE49-F238E27FC236}">
                  <a16:creationId xmlns:a16="http://schemas.microsoft.com/office/drawing/2014/main" id="{8316A037-7BDD-A64C-B677-C2E536C41E25}"/>
                </a:ext>
              </a:extLst>
            </p:cNvPr>
            <p:cNvSpPr/>
            <p:nvPr/>
          </p:nvSpPr>
          <p:spPr>
            <a:xfrm>
              <a:off x="1320825" y="837723"/>
              <a:ext cx="800100" cy="1599565"/>
            </a:xfrm>
            <a:custGeom>
              <a:avLst/>
              <a:gdLst/>
              <a:ahLst/>
              <a:cxnLst/>
              <a:rect l="l" t="t" r="r" b="b"/>
              <a:pathLst>
                <a:path w="800100" h="1599564">
                  <a:moveTo>
                    <a:pt x="495312" y="503974"/>
                  </a:moveTo>
                  <a:lnTo>
                    <a:pt x="308241" y="503974"/>
                  </a:lnTo>
                  <a:lnTo>
                    <a:pt x="308241" y="1095362"/>
                  </a:lnTo>
                  <a:lnTo>
                    <a:pt x="495312" y="1095362"/>
                  </a:lnTo>
                  <a:lnTo>
                    <a:pt x="495312" y="503974"/>
                  </a:lnTo>
                  <a:close/>
                </a:path>
                <a:path w="800100" h="1599564">
                  <a:moveTo>
                    <a:pt x="799655" y="799655"/>
                  </a:moveTo>
                  <a:lnTo>
                    <a:pt x="798195" y="750951"/>
                  </a:lnTo>
                  <a:lnTo>
                    <a:pt x="793877" y="703008"/>
                  </a:lnTo>
                  <a:lnTo>
                    <a:pt x="786777" y="655916"/>
                  </a:lnTo>
                  <a:lnTo>
                    <a:pt x="776973" y="609777"/>
                  </a:lnTo>
                  <a:lnTo>
                    <a:pt x="764565" y="564654"/>
                  </a:lnTo>
                  <a:lnTo>
                    <a:pt x="749630" y="520636"/>
                  </a:lnTo>
                  <a:lnTo>
                    <a:pt x="732243" y="477799"/>
                  </a:lnTo>
                  <a:lnTo>
                    <a:pt x="712495" y="436257"/>
                  </a:lnTo>
                  <a:lnTo>
                    <a:pt x="690473" y="396049"/>
                  </a:lnTo>
                  <a:lnTo>
                    <a:pt x="666267" y="357301"/>
                  </a:lnTo>
                  <a:lnTo>
                    <a:pt x="639940" y="320065"/>
                  </a:lnTo>
                  <a:lnTo>
                    <a:pt x="611581" y="284441"/>
                  </a:lnTo>
                  <a:lnTo>
                    <a:pt x="581291" y="250520"/>
                  </a:lnTo>
                  <a:lnTo>
                    <a:pt x="549135" y="218363"/>
                  </a:lnTo>
                  <a:lnTo>
                    <a:pt x="515200" y="188074"/>
                  </a:lnTo>
                  <a:lnTo>
                    <a:pt x="479577" y="159715"/>
                  </a:lnTo>
                  <a:lnTo>
                    <a:pt x="442353" y="133388"/>
                  </a:lnTo>
                  <a:lnTo>
                    <a:pt x="403593" y="109181"/>
                  </a:lnTo>
                  <a:lnTo>
                    <a:pt x="363397" y="87160"/>
                  </a:lnTo>
                  <a:lnTo>
                    <a:pt x="321843" y="67411"/>
                  </a:lnTo>
                  <a:lnTo>
                    <a:pt x="279019" y="50025"/>
                  </a:lnTo>
                  <a:lnTo>
                    <a:pt x="235000" y="35090"/>
                  </a:lnTo>
                  <a:lnTo>
                    <a:pt x="189877" y="22682"/>
                  </a:lnTo>
                  <a:lnTo>
                    <a:pt x="143738" y="12877"/>
                  </a:lnTo>
                  <a:lnTo>
                    <a:pt x="96647" y="5778"/>
                  </a:lnTo>
                  <a:lnTo>
                    <a:pt x="48704" y="1460"/>
                  </a:lnTo>
                  <a:lnTo>
                    <a:pt x="0" y="0"/>
                  </a:lnTo>
                  <a:lnTo>
                    <a:pt x="0" y="70307"/>
                  </a:lnTo>
                  <a:lnTo>
                    <a:pt x="47942" y="71856"/>
                  </a:lnTo>
                  <a:lnTo>
                    <a:pt x="95059" y="76454"/>
                  </a:lnTo>
                  <a:lnTo>
                    <a:pt x="141262" y="83985"/>
                  </a:lnTo>
                  <a:lnTo>
                    <a:pt x="186436" y="94361"/>
                  </a:lnTo>
                  <a:lnTo>
                    <a:pt x="230505" y="107492"/>
                  </a:lnTo>
                  <a:lnTo>
                    <a:pt x="273354" y="123266"/>
                  </a:lnTo>
                  <a:lnTo>
                    <a:pt x="314896" y="141605"/>
                  </a:lnTo>
                  <a:lnTo>
                    <a:pt x="355028" y="162407"/>
                  </a:lnTo>
                  <a:lnTo>
                    <a:pt x="393674" y="185585"/>
                  </a:lnTo>
                  <a:lnTo>
                    <a:pt x="430707" y="211023"/>
                  </a:lnTo>
                  <a:lnTo>
                    <a:pt x="466064" y="238633"/>
                  </a:lnTo>
                  <a:lnTo>
                    <a:pt x="499618" y="268325"/>
                  </a:lnTo>
                  <a:lnTo>
                    <a:pt x="531291" y="299999"/>
                  </a:lnTo>
                  <a:lnTo>
                    <a:pt x="560984" y="333565"/>
                  </a:lnTo>
                  <a:lnTo>
                    <a:pt x="588606" y="368909"/>
                  </a:lnTo>
                  <a:lnTo>
                    <a:pt x="614045" y="405955"/>
                  </a:lnTo>
                  <a:lnTo>
                    <a:pt x="637222" y="444601"/>
                  </a:lnTo>
                  <a:lnTo>
                    <a:pt x="658025" y="484746"/>
                  </a:lnTo>
                  <a:lnTo>
                    <a:pt x="676376" y="526300"/>
                  </a:lnTo>
                  <a:lnTo>
                    <a:pt x="692162" y="569163"/>
                  </a:lnTo>
                  <a:lnTo>
                    <a:pt x="705294" y="613244"/>
                  </a:lnTo>
                  <a:lnTo>
                    <a:pt x="715670" y="658444"/>
                  </a:lnTo>
                  <a:lnTo>
                    <a:pt x="723201" y="704659"/>
                  </a:lnTo>
                  <a:lnTo>
                    <a:pt x="727798" y="751814"/>
                  </a:lnTo>
                  <a:lnTo>
                    <a:pt x="729348" y="799782"/>
                  </a:lnTo>
                  <a:lnTo>
                    <a:pt x="727798" y="847712"/>
                  </a:lnTo>
                  <a:lnTo>
                    <a:pt x="723201" y="894829"/>
                  </a:lnTo>
                  <a:lnTo>
                    <a:pt x="715670" y="941006"/>
                  </a:lnTo>
                  <a:lnTo>
                    <a:pt x="705294" y="986180"/>
                  </a:lnTo>
                  <a:lnTo>
                    <a:pt x="692162" y="1030224"/>
                  </a:lnTo>
                  <a:lnTo>
                    <a:pt x="676376" y="1073073"/>
                  </a:lnTo>
                  <a:lnTo>
                    <a:pt x="658025" y="1114602"/>
                  </a:lnTo>
                  <a:lnTo>
                    <a:pt x="637222" y="1154734"/>
                  </a:lnTo>
                  <a:lnTo>
                    <a:pt x="614045" y="1193368"/>
                  </a:lnTo>
                  <a:lnTo>
                    <a:pt x="588606" y="1230401"/>
                  </a:lnTo>
                  <a:lnTo>
                    <a:pt x="560984" y="1265745"/>
                  </a:lnTo>
                  <a:lnTo>
                    <a:pt x="531291" y="1299298"/>
                  </a:lnTo>
                  <a:lnTo>
                    <a:pt x="499618" y="1330972"/>
                  </a:lnTo>
                  <a:lnTo>
                    <a:pt x="466064" y="1360652"/>
                  </a:lnTo>
                  <a:lnTo>
                    <a:pt x="430707" y="1388275"/>
                  </a:lnTo>
                  <a:lnTo>
                    <a:pt x="393674" y="1413713"/>
                  </a:lnTo>
                  <a:lnTo>
                    <a:pt x="355028" y="1436878"/>
                  </a:lnTo>
                  <a:lnTo>
                    <a:pt x="314896" y="1457680"/>
                  </a:lnTo>
                  <a:lnTo>
                    <a:pt x="273354" y="1476032"/>
                  </a:lnTo>
                  <a:lnTo>
                    <a:pt x="230505" y="1491818"/>
                  </a:lnTo>
                  <a:lnTo>
                    <a:pt x="186436" y="1504937"/>
                  </a:lnTo>
                  <a:lnTo>
                    <a:pt x="141262" y="1515325"/>
                  </a:lnTo>
                  <a:lnTo>
                    <a:pt x="95059" y="1522857"/>
                  </a:lnTo>
                  <a:lnTo>
                    <a:pt x="47942" y="1527441"/>
                  </a:lnTo>
                  <a:lnTo>
                    <a:pt x="0" y="1529003"/>
                  </a:lnTo>
                  <a:lnTo>
                    <a:pt x="0" y="1599311"/>
                  </a:lnTo>
                  <a:lnTo>
                    <a:pt x="48704" y="1597850"/>
                  </a:lnTo>
                  <a:lnTo>
                    <a:pt x="96647" y="1593532"/>
                  </a:lnTo>
                  <a:lnTo>
                    <a:pt x="143738" y="1586433"/>
                  </a:lnTo>
                  <a:lnTo>
                    <a:pt x="189877" y="1576628"/>
                  </a:lnTo>
                  <a:lnTo>
                    <a:pt x="235000" y="1564220"/>
                  </a:lnTo>
                  <a:lnTo>
                    <a:pt x="279019" y="1549285"/>
                  </a:lnTo>
                  <a:lnTo>
                    <a:pt x="321843" y="1531899"/>
                  </a:lnTo>
                  <a:lnTo>
                    <a:pt x="363397" y="1512150"/>
                  </a:lnTo>
                  <a:lnTo>
                    <a:pt x="403593" y="1490129"/>
                  </a:lnTo>
                  <a:lnTo>
                    <a:pt x="442353" y="1465922"/>
                  </a:lnTo>
                  <a:lnTo>
                    <a:pt x="479577" y="1439595"/>
                  </a:lnTo>
                  <a:lnTo>
                    <a:pt x="515200" y="1411236"/>
                  </a:lnTo>
                  <a:lnTo>
                    <a:pt x="549135" y="1380947"/>
                  </a:lnTo>
                  <a:lnTo>
                    <a:pt x="581291" y="1348790"/>
                  </a:lnTo>
                  <a:lnTo>
                    <a:pt x="611581" y="1314869"/>
                  </a:lnTo>
                  <a:lnTo>
                    <a:pt x="639940" y="1279245"/>
                  </a:lnTo>
                  <a:lnTo>
                    <a:pt x="666267" y="1242009"/>
                  </a:lnTo>
                  <a:lnTo>
                    <a:pt x="690473" y="1203261"/>
                  </a:lnTo>
                  <a:lnTo>
                    <a:pt x="712495" y="1163066"/>
                  </a:lnTo>
                  <a:lnTo>
                    <a:pt x="732243" y="1121511"/>
                  </a:lnTo>
                  <a:lnTo>
                    <a:pt x="749630" y="1078687"/>
                  </a:lnTo>
                  <a:lnTo>
                    <a:pt x="764565" y="1034669"/>
                  </a:lnTo>
                  <a:lnTo>
                    <a:pt x="776973" y="989545"/>
                  </a:lnTo>
                  <a:lnTo>
                    <a:pt x="786777" y="943394"/>
                  </a:lnTo>
                  <a:lnTo>
                    <a:pt x="793877" y="896315"/>
                  </a:lnTo>
                  <a:lnTo>
                    <a:pt x="798195" y="848372"/>
                  </a:lnTo>
                  <a:lnTo>
                    <a:pt x="799655" y="799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</p:grpSp>
      <p:sp>
        <p:nvSpPr>
          <p:cNvPr id="107" name="object 37">
            <a:extLst>
              <a:ext uri="{FF2B5EF4-FFF2-40B4-BE49-F238E27FC236}">
                <a16:creationId xmlns:a16="http://schemas.microsoft.com/office/drawing/2014/main" id="{776CA753-87E3-5B47-A922-F882F14A84EB}"/>
              </a:ext>
            </a:extLst>
          </p:cNvPr>
          <p:cNvSpPr txBox="1"/>
          <p:nvPr userDrawn="1"/>
        </p:nvSpPr>
        <p:spPr>
          <a:xfrm>
            <a:off x="8390879" y="4793717"/>
            <a:ext cx="39421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r>
              <a:rPr sz="1410" spc="5" dirty="0">
                <a:solidFill>
                  <a:schemeClr val="bg1"/>
                </a:solidFill>
                <a:latin typeface="Arial"/>
                <a:cs typeface="Arial"/>
              </a:rPr>
              <a:t>tii.ae</a:t>
            </a:r>
            <a:endParaRPr sz="141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2" name="Title Placeholder 110">
            <a:extLst>
              <a:ext uri="{FF2B5EF4-FFF2-40B4-BE49-F238E27FC236}">
                <a16:creationId xmlns:a16="http://schemas.microsoft.com/office/drawing/2014/main" id="{63BAE5F2-023D-C045-AFA8-B75BC2F0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406150"/>
            <a:ext cx="5619600" cy="331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6" r:id="rId3"/>
    <p:sldLayoutId id="2147483667" r:id="rId4"/>
    <p:sldLayoutId id="2147483668" r:id="rId5"/>
    <p:sldLayoutId id="2147483664" r:id="rId6"/>
    <p:sldLayoutId id="2147483661" r:id="rId7"/>
    <p:sldLayoutId id="2147483707" r:id="rId8"/>
  </p:sldLayoutIdLst>
  <p:txStyles>
    <p:titleStyle>
      <a:lvl1pPr>
        <a:defRPr sz="1870" b="1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7938" indent="0">
        <a:tabLst/>
        <a:defRPr sz="1860" b="1">
          <a:solidFill>
            <a:srgbClr val="8EE2DC"/>
          </a:solidFill>
          <a:latin typeface="+mn-lt"/>
          <a:ea typeface="+mn-ea"/>
          <a:cs typeface="+mn-cs"/>
        </a:defRPr>
      </a:lvl1pPr>
      <a:lvl2pPr marL="7938" indent="0">
        <a:tabLst/>
        <a:defRPr sz="1860" b="0">
          <a:latin typeface="+mn-lt"/>
          <a:ea typeface="+mn-ea"/>
          <a:cs typeface="+mn-cs"/>
        </a:defRPr>
      </a:lvl2pPr>
      <a:lvl3pPr marL="7938" indent="0">
        <a:tabLst/>
        <a:defRPr sz="1860" b="0">
          <a:latin typeface="+mn-lt"/>
          <a:ea typeface="+mn-ea"/>
          <a:cs typeface="+mn-cs"/>
        </a:defRPr>
      </a:lvl3pPr>
      <a:lvl4pPr marL="7938" indent="0">
        <a:tabLst/>
        <a:defRPr sz="1860" b="0">
          <a:latin typeface="+mn-lt"/>
          <a:ea typeface="+mn-ea"/>
          <a:cs typeface="+mn-cs"/>
        </a:defRPr>
      </a:lvl4pPr>
      <a:lvl5pPr marL="7938" indent="0">
        <a:tabLst/>
        <a:defRPr sz="1860" b="0"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4">
            <a:extLst>
              <a:ext uri="{FF2B5EF4-FFF2-40B4-BE49-F238E27FC236}">
                <a16:creationId xmlns:a16="http://schemas.microsoft.com/office/drawing/2014/main" id="{EB99C226-9A0E-934B-912A-2FD9A64A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49" y="352425"/>
            <a:ext cx="8403843" cy="2541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24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0" r:id="rId2"/>
    <p:sldLayoutId id="2147483695" r:id="rId3"/>
    <p:sldLayoutId id="2147483696" r:id="rId4"/>
    <p:sldLayoutId id="2147483692" r:id="rId5"/>
    <p:sldLayoutId id="2147483684" r:id="rId6"/>
    <p:sldLayoutId id="2147483685" r:id="rId7"/>
    <p:sldLayoutId id="2147483686" r:id="rId8"/>
    <p:sldLayoutId id="2147483690" r:id="rId9"/>
    <p:sldLayoutId id="2147483706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4">
            <a:extLst>
              <a:ext uri="{FF2B5EF4-FFF2-40B4-BE49-F238E27FC236}">
                <a16:creationId xmlns:a16="http://schemas.microsoft.com/office/drawing/2014/main" id="{EB99C226-9A0E-934B-912A-2FD9A64A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49" y="352425"/>
            <a:ext cx="8403843" cy="2541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20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8" r:id="rId2"/>
    <p:sldLayoutId id="2147483689" r:id="rId3"/>
    <p:sldLayoutId id="2147483691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70" b="1" kern="1200">
          <a:solidFill>
            <a:srgbClr val="25374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3/173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ia.cr/2023/1734" TargetMode="Externa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ia.cr/2023/1734" TargetMode="Externa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a.cr/2023/1734" TargetMode="External"/><Relationship Id="rId2" Type="http://schemas.openxmlformats.org/officeDocument/2006/relationships/hyperlink" Target="https://ia.cr/2022/1359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ia.cr/2023/1734" TargetMode="Externa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507FE3-C3D6-B845-9655-1F441814E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76" marR="2310">
              <a:lnSpc>
                <a:spcPts val="1615"/>
              </a:lnSpc>
              <a:spcBef>
                <a:spcPts val="43"/>
              </a:spcBef>
            </a:pPr>
            <a:r>
              <a:rPr lang="en-US" spc="7" dirty="0" err="1">
                <a:solidFill>
                  <a:schemeClr val="bg1">
                    <a:lumMod val="85000"/>
                  </a:schemeClr>
                </a:solidFill>
              </a:rPr>
              <a:t>草川</a:t>
            </a:r>
            <a:r>
              <a:rPr lang="en-US" spc="7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pc="7" dirty="0" err="1">
                <a:solidFill>
                  <a:schemeClr val="bg1">
                    <a:lumMod val="85000"/>
                  </a:schemeClr>
                </a:solidFill>
              </a:rPr>
              <a:t>恵太</a:t>
            </a:r>
            <a:r>
              <a:rPr lang="en-US" spc="7" dirty="0">
                <a:solidFill>
                  <a:schemeClr val="bg1">
                    <a:lumMod val="85000"/>
                  </a:schemeClr>
                </a:solidFill>
              </a:rPr>
              <a:t>/Keita Xagawa (Technology Innovation Institute)</a:t>
            </a:r>
          </a:p>
          <a:p>
            <a:pPr marL="5776" marR="2310">
              <a:lnSpc>
                <a:spcPts val="1615"/>
              </a:lnSpc>
              <a:spcBef>
                <a:spcPts val="43"/>
              </a:spcBef>
            </a:pPr>
            <a:r>
              <a:rPr lang="en-US" spc="7" dirty="0">
                <a:solidFill>
                  <a:schemeClr val="bg1">
                    <a:lumMod val="85000"/>
                  </a:schemeClr>
                </a:solidFill>
              </a:rPr>
              <a:t>2024-05-19 (Tue) @ EUROCRYPT2024</a:t>
            </a:r>
            <a:br>
              <a:rPr lang="en-US" spc="7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pc="7" dirty="0">
                <a:solidFill>
                  <a:schemeClr val="bg1">
                    <a:lumMod val="85000"/>
                  </a:schemeClr>
                </a:solidFill>
              </a:rPr>
              <a:t>See also </a:t>
            </a:r>
            <a:r>
              <a:rPr lang="en-US" spc="7" dirty="0">
                <a:solidFill>
                  <a:schemeClr val="bg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https://eprint.iacr.org/2023/1734</a:t>
            </a:r>
            <a:r>
              <a:rPr lang="en-US" spc="7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62D7F77-DEE9-334C-9756-6DE0F5AE7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406150"/>
            <a:ext cx="6108013" cy="331200"/>
          </a:xfrm>
        </p:spPr>
        <p:txBody>
          <a:bodyPr/>
          <a:lstStyle/>
          <a:p>
            <a:r>
              <a:rPr lang="en-GB" altLang="ja-JP" sz="2200" b="0" dirty="0"/>
              <a:t>Signatures with Memory-Tight Security</a:t>
            </a:r>
            <a:br>
              <a:rPr lang="en-GB" altLang="ja-JP" sz="2200" b="0" dirty="0"/>
            </a:br>
            <a:r>
              <a:rPr lang="en-GB" altLang="ja-JP" sz="2200" b="0" dirty="0"/>
              <a:t>in the Quantum Random Oracle Model</a:t>
            </a:r>
            <a:endParaRPr lang="en-US" sz="2200" b="0" dirty="0">
              <a:solidFill>
                <a:srgbClr val="8EE3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6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2B64-5E53-B927-C36F-23E3F690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Signature and </a:t>
            </a:r>
            <a:r>
              <a:rPr lang="en-US" dirty="0" err="1"/>
              <a:t>sEUF</a:t>
            </a:r>
            <a:r>
              <a:rPr lang="en-US" dirty="0"/>
              <a:t>-CMA security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F7ECE-AF5C-27E1-60F8-C5A49DB74B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Syntax:</a:t>
            </a:r>
          </a:p>
          <a:p>
            <a:r>
              <a:rPr lang="en-US" sz="1600" dirty="0"/>
              <a:t>Gen(1</a:t>
            </a:r>
            <a:r>
              <a:rPr lang="en-US" sz="1600" baseline="30000" dirty="0"/>
              <a:t>k</a:t>
            </a:r>
            <a:r>
              <a:rPr lang="en-US" sz="1600" dirty="0"/>
              <a:t>) → (</a:t>
            </a:r>
            <a:r>
              <a:rPr lang="en-US" sz="1600" dirty="0" err="1"/>
              <a:t>vk,sk</a:t>
            </a:r>
            <a:r>
              <a:rPr lang="en-US" sz="1600" dirty="0"/>
              <a:t>)</a:t>
            </a:r>
          </a:p>
          <a:p>
            <a:r>
              <a:rPr lang="en-US" sz="1600" dirty="0"/>
              <a:t>Sign(</a:t>
            </a:r>
            <a:r>
              <a:rPr lang="en-US" sz="1600" dirty="0" err="1"/>
              <a:t>sk,m</a:t>
            </a:r>
            <a:r>
              <a:rPr lang="en-US" sz="1600" dirty="0"/>
              <a:t>) → </a:t>
            </a:r>
            <a:r>
              <a:rPr lang="en-US" sz="1600" dirty="0" err="1"/>
              <a:t>σ</a:t>
            </a:r>
            <a:endParaRPr lang="en-US" sz="1600" dirty="0"/>
          </a:p>
          <a:p>
            <a:r>
              <a:rPr lang="en-US" sz="1600" dirty="0" err="1"/>
              <a:t>Vrfy</a:t>
            </a:r>
            <a:r>
              <a:rPr lang="en-US" sz="1600" dirty="0"/>
              <a:t>(</a:t>
            </a:r>
            <a:r>
              <a:rPr lang="en-US" sz="1600" dirty="0" err="1"/>
              <a:t>vk,m,σ</a:t>
            </a:r>
            <a:r>
              <a:rPr lang="en-US" sz="1600" dirty="0"/>
              <a:t>) → 0/1</a:t>
            </a:r>
          </a:p>
          <a:p>
            <a:endParaRPr lang="en-US" b="1" dirty="0"/>
          </a:p>
          <a:p>
            <a:r>
              <a:rPr lang="en-US" b="1" dirty="0" err="1"/>
              <a:t>sEUF</a:t>
            </a:r>
            <a:r>
              <a:rPr lang="en-US" b="1" dirty="0"/>
              <a:t>-CMA Security:</a:t>
            </a:r>
          </a:p>
          <a:p>
            <a:r>
              <a:rPr lang="en-US" sz="1600" dirty="0"/>
              <a:t>For any QPT 👾, </a:t>
            </a:r>
          </a:p>
          <a:p>
            <a:r>
              <a:rPr lang="en-US" sz="1600" dirty="0" err="1"/>
              <a:t>Pr</a:t>
            </a:r>
            <a:r>
              <a:rPr lang="en-US" sz="1600" dirty="0"/>
              <a:t>[👾</a:t>
            </a:r>
            <a:r>
              <a:rPr lang="en-US" sz="1600" baseline="30000" dirty="0"/>
              <a:t>SIGN</a:t>
            </a:r>
            <a:r>
              <a:rPr lang="en-US" sz="1600" dirty="0"/>
              <a:t>(</a:t>
            </a:r>
            <a:r>
              <a:rPr lang="en-US" sz="1600" dirty="0" err="1"/>
              <a:t>vk</a:t>
            </a:r>
            <a:r>
              <a:rPr lang="en-US" sz="1600" dirty="0"/>
              <a:t>) → (m*,</a:t>
            </a:r>
            <a:r>
              <a:rPr lang="en-US" sz="1600" dirty="0" err="1"/>
              <a:t>σ</a:t>
            </a:r>
            <a:r>
              <a:rPr lang="en-US" sz="1600" dirty="0"/>
              <a:t>*) : </a:t>
            </a:r>
            <a:r>
              <a:rPr lang="en-US" sz="1600" dirty="0" err="1"/>
              <a:t>Vrfy</a:t>
            </a:r>
            <a:r>
              <a:rPr lang="en-US" sz="1600" dirty="0"/>
              <a:t>(</a:t>
            </a:r>
            <a:r>
              <a:rPr lang="en-US" sz="1600" dirty="0" err="1"/>
              <a:t>vk,m</a:t>
            </a:r>
            <a:r>
              <a:rPr lang="en-US" sz="1600" dirty="0"/>
              <a:t>*,</a:t>
            </a:r>
            <a:r>
              <a:rPr lang="en-US" sz="1600" dirty="0" err="1"/>
              <a:t>σ</a:t>
            </a:r>
            <a:r>
              <a:rPr lang="en-US" sz="1600" dirty="0"/>
              <a:t>*) = 1 and (m*,</a:t>
            </a:r>
            <a:r>
              <a:rPr lang="en-US" sz="1600" dirty="0" err="1"/>
              <a:t>σ</a:t>
            </a:r>
            <a:r>
              <a:rPr lang="en-US" sz="1600" dirty="0"/>
              <a:t>*) </a:t>
            </a:r>
            <a:r>
              <a:rPr kumimoji="1" lang="en-AE" altLang="ja-JP" sz="1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∉ </a:t>
            </a:r>
            <a:r>
              <a:rPr lang="en-US" sz="1600" dirty="0"/>
              <a:t>Q] = </a:t>
            </a:r>
            <a:r>
              <a:rPr lang="en-US" sz="1600" dirty="0" err="1"/>
              <a:t>negl</a:t>
            </a:r>
            <a:r>
              <a:rPr lang="en-US" sz="16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966576-FBAD-9A57-18E3-B8F141D78191}"/>
              </a:ext>
            </a:extLst>
          </p:cNvPr>
          <p:cNvGrpSpPr/>
          <p:nvPr/>
        </p:nvGrpSpPr>
        <p:grpSpPr>
          <a:xfrm>
            <a:off x="5170357" y="1184718"/>
            <a:ext cx="3773556" cy="2294979"/>
            <a:chOff x="5170357" y="1184718"/>
            <a:chExt cx="3773556" cy="22949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CF004E-0D49-C298-C789-4E75620CA54E}"/>
                </a:ext>
              </a:extLst>
            </p:cNvPr>
            <p:cNvGrpSpPr/>
            <p:nvPr/>
          </p:nvGrpSpPr>
          <p:grpSpPr>
            <a:xfrm>
              <a:off x="5170357" y="1184718"/>
              <a:ext cx="3773556" cy="2294979"/>
              <a:chOff x="5170357" y="1184718"/>
              <a:chExt cx="3773556" cy="229497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7635F95-B457-054B-3724-1A935924A3AA}"/>
                  </a:ext>
                </a:extLst>
              </p:cNvPr>
              <p:cNvGrpSpPr/>
              <p:nvPr/>
            </p:nvGrpSpPr>
            <p:grpSpPr>
              <a:xfrm>
                <a:off x="5170357" y="1184718"/>
                <a:ext cx="3773556" cy="2294979"/>
                <a:chOff x="5170357" y="1184718"/>
                <a:chExt cx="3773556" cy="2294979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88D7A130-122F-EE75-513D-3381327AFF3B}"/>
                    </a:ext>
                  </a:extLst>
                </p:cNvPr>
                <p:cNvGrpSpPr/>
                <p:nvPr/>
              </p:nvGrpSpPr>
              <p:grpSpPr>
                <a:xfrm>
                  <a:off x="5170357" y="1184718"/>
                  <a:ext cx="3773556" cy="2294979"/>
                  <a:chOff x="5170357" y="1184718"/>
                  <a:chExt cx="3773556" cy="2294979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BA8C8C33-B93C-769F-7A94-F6168A260869}"/>
                      </a:ext>
                    </a:extLst>
                  </p:cNvPr>
                  <p:cNvGrpSpPr/>
                  <p:nvPr/>
                </p:nvGrpSpPr>
                <p:grpSpPr>
                  <a:xfrm>
                    <a:off x="5170357" y="1184718"/>
                    <a:ext cx="3773556" cy="2294979"/>
                    <a:chOff x="5170357" y="1184718"/>
                    <a:chExt cx="3773556" cy="2294979"/>
                  </a:xfrm>
                </p:grpSpPr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id="{85CAB98C-F786-60D5-EFDC-4A0738E683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70357" y="1184718"/>
                      <a:ext cx="3773556" cy="2294979"/>
                      <a:chOff x="5170357" y="1184718"/>
                      <a:chExt cx="3773556" cy="2294979"/>
                    </a:xfrm>
                  </p:grpSpPr>
                  <p:sp>
                    <p:nvSpPr>
                      <p:cNvPr id="17" name="正方形/長方形 46">
                        <a:extLst>
                          <a:ext uri="{FF2B5EF4-FFF2-40B4-BE49-F238E27FC236}">
                            <a16:creationId xmlns:a16="http://schemas.microsoft.com/office/drawing/2014/main" id="{3E782064-29F3-7836-D0BA-FBC10C2A47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70357" y="1290776"/>
                        <a:ext cx="607859" cy="46166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ja-JP" altLang="en-US" sz="24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a:t>👾</a:t>
                        </a:r>
                        <a:endParaRPr lang="ja-JP" altLang="en-US" sz="2400" dirty="0"/>
                      </a:p>
                    </p:txBody>
                  </p:sp>
                  <p:grpSp>
                    <p:nvGrpSpPr>
                      <p:cNvPr id="18" name="Group 17">
                        <a:extLst>
                          <a:ext uri="{FF2B5EF4-FFF2-40B4-BE49-F238E27FC236}">
                            <a16:creationId xmlns:a16="http://schemas.microsoft.com/office/drawing/2014/main" id="{692E46CA-E75E-D3D5-E818-C365D2335C6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88993" y="1184718"/>
                        <a:ext cx="3454920" cy="2294979"/>
                        <a:chOff x="5488993" y="1184718"/>
                        <a:chExt cx="3454920" cy="2294979"/>
                      </a:xfrm>
                    </p:grpSpPr>
                    <p:grpSp>
                      <p:nvGrpSpPr>
                        <p:cNvPr id="19" name="Group 18">
                          <a:extLst>
                            <a:ext uri="{FF2B5EF4-FFF2-40B4-BE49-F238E27FC236}">
                              <a16:creationId xmlns:a16="http://schemas.microsoft.com/office/drawing/2014/main" id="{F39E7D4C-EAFD-6FB9-F4A1-E32A3B9945B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488993" y="1184718"/>
                          <a:ext cx="2339577" cy="1926741"/>
                          <a:chOff x="5488993" y="1184718"/>
                          <a:chExt cx="2339577" cy="1926741"/>
                        </a:xfrm>
                      </p:grpSpPr>
                      <p:grpSp>
                        <p:nvGrpSpPr>
                          <p:cNvPr id="21" name="グループ化 6">
                            <a:extLst>
                              <a:ext uri="{FF2B5EF4-FFF2-40B4-BE49-F238E27FC236}">
                                <a16:creationId xmlns:a16="http://schemas.microsoft.com/office/drawing/2014/main" id="{22761CD3-49D1-A62C-A901-D100C981821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488993" y="1184718"/>
                            <a:ext cx="2339577" cy="1076670"/>
                            <a:chOff x="5488993" y="1568859"/>
                            <a:chExt cx="2339577" cy="1076670"/>
                          </a:xfrm>
                        </p:grpSpPr>
                        <p:pic>
                          <p:nvPicPr>
                            <p:cNvPr id="24" name="グラフィックス 8" descr="コール センター">
                              <a:extLst>
                                <a:ext uri="{FF2B5EF4-FFF2-40B4-BE49-F238E27FC236}">
                                  <a16:creationId xmlns:a16="http://schemas.microsoft.com/office/drawing/2014/main" id="{3BABDE00-6272-648B-8F24-D1630B95E9E0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96DAC541-7B7A-43D3-8B79-37D633B846F1}">
                                  <asvg:svgBlip xmlns:asvg="http://schemas.microsoft.com/office/drawing/2016/SVG/main" r:embed="rId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74170" y="1568859"/>
                              <a:ext cx="554400" cy="554400"/>
                            </a:xfrm>
                            <a:prstGeom prst="rect">
                              <a:avLst/>
                            </a:prstGeom>
                          </p:spPr>
                        </p:pic>
                        <p:cxnSp>
                          <p:nvCxnSpPr>
                            <p:cNvPr id="25" name="直線矢印コネクタ 34">
                              <a:extLst>
                                <a:ext uri="{FF2B5EF4-FFF2-40B4-BE49-F238E27FC236}">
                                  <a16:creationId xmlns:a16="http://schemas.microsoft.com/office/drawing/2014/main" id="{2AA120E2-4773-2D72-6BA5-9F57D7CAB66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5488993" y="2645529"/>
                              <a:ext cx="1607574" cy="0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chemeClr val="accent2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" name="直線矢印コネクタ 30">
                              <a:extLst>
                                <a:ext uri="{FF2B5EF4-FFF2-40B4-BE49-F238E27FC236}">
                                  <a16:creationId xmlns:a16="http://schemas.microsoft.com/office/drawing/2014/main" id="{3D97017C-2912-5880-4D31-FBF5534F2C95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H="1">
                              <a:off x="5488993" y="2360707"/>
                              <a:ext cx="1607574" cy="0"/>
                            </a:xfrm>
                            <a:prstGeom prst="straightConnector1">
                              <a:avLst/>
                            </a:prstGeom>
                            <a:ln w="19050"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7" name="テキスト ボックス 14">
                              <a:extLst>
                                <a:ext uri="{FF2B5EF4-FFF2-40B4-BE49-F238E27FC236}">
                                  <a16:creationId xmlns:a16="http://schemas.microsoft.com/office/drawing/2014/main" id="{EE664E4C-14E6-395D-A452-B3FAD4420A3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110679" y="2052930"/>
                              <a:ext cx="364202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kumimoji="1" lang="en-US" altLang="ja-JP" sz="1400" dirty="0" err="1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vk</a:t>
                              </a:r>
                              <a:endParaRPr kumimoji="1" lang="ja-JP" altLang="en-US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8" name="テキスト ボックス 18">
                              <a:extLst>
                                <a:ext uri="{FF2B5EF4-FFF2-40B4-BE49-F238E27FC236}">
                                  <a16:creationId xmlns:a16="http://schemas.microsoft.com/office/drawing/2014/main" id="{BC47922C-CF74-BD94-BB13-278207342B1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105870" y="2337752"/>
                              <a:ext cx="373820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kumimoji="1" lang="en-US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m</a:t>
                              </a:r>
                              <a:r>
                                <a:rPr kumimoji="1" lang="en-US" altLang="ja-JP" sz="1400" baseline="-250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i</a:t>
                              </a:r>
                              <a:endParaRPr kumimoji="1" lang="ja-JP" altLang="en-US" sz="1400" baseline="-250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22" name="直線矢印コネクタ 30">
                            <a:extLst>
                              <a:ext uri="{FF2B5EF4-FFF2-40B4-BE49-F238E27FC236}">
                                <a16:creationId xmlns:a16="http://schemas.microsoft.com/office/drawing/2014/main" id="{0977AA9D-09F3-14AB-8BF2-8C97AF5E2478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5488993" y="3111459"/>
                            <a:ext cx="1607574" cy="0"/>
                          </a:xfrm>
                          <a:prstGeom prst="straightConnector1">
                            <a:avLst/>
                          </a:prstGeom>
                          <a:ln w="19050"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3" name="テキスト ボックス 14">
                            <a:extLst>
                              <a:ext uri="{FF2B5EF4-FFF2-40B4-BE49-F238E27FC236}">
                                <a16:creationId xmlns:a16="http://schemas.microsoft.com/office/drawing/2014/main" id="{1E3DDE85-4D3B-437F-58AF-9A5C1DC0A5A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915915" y="2803682"/>
                            <a:ext cx="753732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(m*,</a:t>
                            </a: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σ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*)</a:t>
                            </a:r>
                            <a:endParaRPr kumimoji="1" lang="ja-JP" altLang="en-US" sz="1400" dirty="0">
                              <a:latin typeface="Arial" panose="020B0604020202020204" pitchFamily="34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0" name="テキスト ボックス 23">
                          <a:extLst>
                            <a:ext uri="{FF2B5EF4-FFF2-40B4-BE49-F238E27FC236}">
                              <a16:creationId xmlns:a16="http://schemas.microsoft.com/office/drawing/2014/main" id="{5670B503-B12E-1D67-AF83-DC51CABC9EB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32455" y="2956477"/>
                          <a:ext cx="1811458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GB" altLang="ja-JP" sz="1400" dirty="0">
                              <a:latin typeface="Arial" panose="020B0604020202020204" pitchFamily="34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a:t>return </a:t>
                          </a:r>
                          <a:r>
                            <a:rPr kumimoji="1" lang="en-US" altLang="ja-JP" sz="1400" dirty="0" err="1">
                              <a:latin typeface="Arial" panose="020B0604020202020204" pitchFamily="34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a:t>Vrfy</a:t>
                          </a:r>
                          <a:r>
                            <a:rPr kumimoji="1" lang="en-US" altLang="ja-JP" sz="1400" dirty="0">
                              <a:latin typeface="Arial" panose="020B0604020202020204" pitchFamily="34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kumimoji="1" lang="en-US" altLang="ja-JP" sz="1400" dirty="0" err="1">
                              <a:latin typeface="Arial" panose="020B0604020202020204" pitchFamily="34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a:t>vk,m</a:t>
                          </a:r>
                          <a:r>
                            <a:rPr kumimoji="1" lang="en-US" altLang="ja-JP" sz="1400" dirty="0">
                              <a:latin typeface="Arial" panose="020B0604020202020204" pitchFamily="34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a:t>*,</a:t>
                          </a:r>
                          <a:r>
                            <a:rPr kumimoji="1" lang="en-AE" altLang="ja-JP" sz="1400" dirty="0">
                              <a:latin typeface="Arial" panose="020B0604020202020204" pitchFamily="34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a:t>σ*)</a:t>
                          </a:r>
                        </a:p>
                        <a:p>
                          <a:r>
                            <a:rPr kumimoji="1" lang="en-AE" altLang="ja-JP" sz="1400" dirty="0">
                              <a:latin typeface="Arial" panose="020B0604020202020204" pitchFamily="34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rPr>
                            <a:t>and (m*, σ*) ∉ Q</a:t>
                          </a:r>
                          <a:endParaRPr kumimoji="1" lang="ja-JP" altLang="en-US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6" name="テキスト ボックス 26">
                      <a:extLst>
                        <a:ext uri="{FF2B5EF4-FFF2-40B4-BE49-F238E27FC236}">
                          <a16:creationId xmlns:a16="http://schemas.microsoft.com/office/drawing/2014/main" id="{26584ABF-06E5-A34F-8CF6-EAD1DE023F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32455" y="1668789"/>
                      <a:ext cx="163698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vk,sk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1" lang="ja-JP" altLang="en-US" sz="140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←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 Gen(1</a:t>
                      </a:r>
                      <a:r>
                        <a:rPr kumimoji="1" lang="en-US" altLang="ja-JP" sz="1400" baseline="300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14" name="直線矢印コネクタ 34">
                    <a:extLst>
                      <a:ext uri="{FF2B5EF4-FFF2-40B4-BE49-F238E27FC236}">
                        <a16:creationId xmlns:a16="http://schemas.microsoft.com/office/drawing/2014/main" id="{1B9AC4F1-41DD-5803-6EA1-EACEDC8657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488993" y="2355466"/>
                    <a:ext cx="1607574" cy="0"/>
                  </a:xfrm>
                  <a:prstGeom prst="straightConnector1">
                    <a:avLst/>
                  </a:prstGeom>
                  <a:ln w="1905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楕円 44">
                  <a:extLst>
                    <a:ext uri="{FF2B5EF4-FFF2-40B4-BE49-F238E27FC236}">
                      <a16:creationId xmlns:a16="http://schemas.microsoft.com/office/drawing/2014/main" id="{E75A5F73-EE9C-E642-105B-5DC1B4A39A99}"/>
                    </a:ext>
                  </a:extLst>
                </p:cNvPr>
                <p:cNvSpPr/>
                <p:nvPr/>
              </p:nvSpPr>
              <p:spPr>
                <a:xfrm>
                  <a:off x="6800347" y="2155323"/>
                  <a:ext cx="205339" cy="307777"/>
                </a:xfrm>
                <a:custGeom>
                  <a:avLst/>
                  <a:gdLst>
                    <a:gd name="connsiteX0" fmla="*/ 0 w 273050"/>
                    <a:gd name="connsiteY0" fmla="*/ 215111 h 430221"/>
                    <a:gd name="connsiteX1" fmla="*/ 136525 w 273050"/>
                    <a:gd name="connsiteY1" fmla="*/ 0 h 430221"/>
                    <a:gd name="connsiteX2" fmla="*/ 273050 w 273050"/>
                    <a:gd name="connsiteY2" fmla="*/ 215111 h 430221"/>
                    <a:gd name="connsiteX3" fmla="*/ 136525 w 273050"/>
                    <a:gd name="connsiteY3" fmla="*/ 430222 h 430221"/>
                    <a:gd name="connsiteX4" fmla="*/ 0 w 273050"/>
                    <a:gd name="connsiteY4" fmla="*/ 215111 h 430221"/>
                    <a:gd name="connsiteX0" fmla="*/ 0 w 273050"/>
                    <a:gd name="connsiteY0" fmla="*/ 215111 h 430222"/>
                    <a:gd name="connsiteX1" fmla="*/ 136525 w 273050"/>
                    <a:gd name="connsiteY1" fmla="*/ 0 h 430222"/>
                    <a:gd name="connsiteX2" fmla="*/ 273050 w 273050"/>
                    <a:gd name="connsiteY2" fmla="*/ 215111 h 430222"/>
                    <a:gd name="connsiteX3" fmla="*/ 136525 w 273050"/>
                    <a:gd name="connsiteY3" fmla="*/ 430222 h 430222"/>
                    <a:gd name="connsiteX4" fmla="*/ 91440 w 273050"/>
                    <a:gd name="connsiteY4" fmla="*/ 306551 h 430222"/>
                    <a:gd name="connsiteX0" fmla="*/ 0 w 285750"/>
                    <a:gd name="connsiteY0" fmla="*/ 171279 h 430840"/>
                    <a:gd name="connsiteX1" fmla="*/ 149225 w 285750"/>
                    <a:gd name="connsiteY1" fmla="*/ 618 h 430840"/>
                    <a:gd name="connsiteX2" fmla="*/ 285750 w 285750"/>
                    <a:gd name="connsiteY2" fmla="*/ 215729 h 430840"/>
                    <a:gd name="connsiteX3" fmla="*/ 149225 w 285750"/>
                    <a:gd name="connsiteY3" fmla="*/ 430840 h 430840"/>
                    <a:gd name="connsiteX4" fmla="*/ 104140 w 285750"/>
                    <a:gd name="connsiteY4" fmla="*/ 307169 h 430840"/>
                    <a:gd name="connsiteX0" fmla="*/ 0 w 285750"/>
                    <a:gd name="connsiteY0" fmla="*/ 171279 h 431643"/>
                    <a:gd name="connsiteX1" fmla="*/ 149225 w 285750"/>
                    <a:gd name="connsiteY1" fmla="*/ 618 h 431643"/>
                    <a:gd name="connsiteX2" fmla="*/ 285750 w 285750"/>
                    <a:gd name="connsiteY2" fmla="*/ 215729 h 431643"/>
                    <a:gd name="connsiteX3" fmla="*/ 149225 w 285750"/>
                    <a:gd name="connsiteY3" fmla="*/ 430840 h 431643"/>
                    <a:gd name="connsiteX4" fmla="*/ 34290 w 285750"/>
                    <a:gd name="connsiteY4" fmla="*/ 288119 h 431643"/>
                    <a:gd name="connsiteX0" fmla="*/ 0 w 285750"/>
                    <a:gd name="connsiteY0" fmla="*/ 171279 h 501512"/>
                    <a:gd name="connsiteX1" fmla="*/ 149225 w 285750"/>
                    <a:gd name="connsiteY1" fmla="*/ 618 h 501512"/>
                    <a:gd name="connsiteX2" fmla="*/ 285750 w 285750"/>
                    <a:gd name="connsiteY2" fmla="*/ 215729 h 501512"/>
                    <a:gd name="connsiteX3" fmla="*/ 149225 w 285750"/>
                    <a:gd name="connsiteY3" fmla="*/ 430840 h 501512"/>
                    <a:gd name="connsiteX4" fmla="*/ 34290 w 285750"/>
                    <a:gd name="connsiteY4" fmla="*/ 288119 h 501512"/>
                    <a:gd name="connsiteX0" fmla="*/ 3810 w 289560"/>
                    <a:gd name="connsiteY0" fmla="*/ 171279 h 501512"/>
                    <a:gd name="connsiteX1" fmla="*/ 153035 w 289560"/>
                    <a:gd name="connsiteY1" fmla="*/ 618 h 501512"/>
                    <a:gd name="connsiteX2" fmla="*/ 289560 w 289560"/>
                    <a:gd name="connsiteY2" fmla="*/ 215729 h 501512"/>
                    <a:gd name="connsiteX3" fmla="*/ 153035 w 289560"/>
                    <a:gd name="connsiteY3" fmla="*/ 430840 h 501512"/>
                    <a:gd name="connsiteX4" fmla="*/ 0 w 289560"/>
                    <a:gd name="connsiteY4" fmla="*/ 288119 h 501512"/>
                    <a:gd name="connsiteX0" fmla="*/ 3810 w 289560"/>
                    <a:gd name="connsiteY0" fmla="*/ 171279 h 430840"/>
                    <a:gd name="connsiteX1" fmla="*/ 153035 w 289560"/>
                    <a:gd name="connsiteY1" fmla="*/ 618 h 430840"/>
                    <a:gd name="connsiteX2" fmla="*/ 289560 w 289560"/>
                    <a:gd name="connsiteY2" fmla="*/ 215729 h 430840"/>
                    <a:gd name="connsiteX3" fmla="*/ 153035 w 289560"/>
                    <a:gd name="connsiteY3" fmla="*/ 430840 h 430840"/>
                    <a:gd name="connsiteX4" fmla="*/ 0 w 289560"/>
                    <a:gd name="connsiteY4" fmla="*/ 288119 h 430840"/>
                    <a:gd name="connsiteX0" fmla="*/ 3810 w 289560"/>
                    <a:gd name="connsiteY0" fmla="*/ 171279 h 430840"/>
                    <a:gd name="connsiteX1" fmla="*/ 153035 w 289560"/>
                    <a:gd name="connsiteY1" fmla="*/ 618 h 430840"/>
                    <a:gd name="connsiteX2" fmla="*/ 289560 w 289560"/>
                    <a:gd name="connsiteY2" fmla="*/ 215729 h 430840"/>
                    <a:gd name="connsiteX3" fmla="*/ 153035 w 289560"/>
                    <a:gd name="connsiteY3" fmla="*/ 430840 h 430840"/>
                    <a:gd name="connsiteX4" fmla="*/ 0 w 289560"/>
                    <a:gd name="connsiteY4" fmla="*/ 288119 h 430840"/>
                    <a:gd name="connsiteX0" fmla="*/ 3810 w 289560"/>
                    <a:gd name="connsiteY0" fmla="*/ 171279 h 430840"/>
                    <a:gd name="connsiteX1" fmla="*/ 153035 w 289560"/>
                    <a:gd name="connsiteY1" fmla="*/ 618 h 430840"/>
                    <a:gd name="connsiteX2" fmla="*/ 289560 w 289560"/>
                    <a:gd name="connsiteY2" fmla="*/ 215729 h 430840"/>
                    <a:gd name="connsiteX3" fmla="*/ 153035 w 289560"/>
                    <a:gd name="connsiteY3" fmla="*/ 430840 h 430840"/>
                    <a:gd name="connsiteX4" fmla="*/ 0 w 289560"/>
                    <a:gd name="connsiteY4" fmla="*/ 288119 h 430840"/>
                    <a:gd name="connsiteX0" fmla="*/ 3810 w 289560"/>
                    <a:gd name="connsiteY0" fmla="*/ 171279 h 431454"/>
                    <a:gd name="connsiteX1" fmla="*/ 153035 w 289560"/>
                    <a:gd name="connsiteY1" fmla="*/ 618 h 431454"/>
                    <a:gd name="connsiteX2" fmla="*/ 289560 w 289560"/>
                    <a:gd name="connsiteY2" fmla="*/ 215729 h 431454"/>
                    <a:gd name="connsiteX3" fmla="*/ 153035 w 289560"/>
                    <a:gd name="connsiteY3" fmla="*/ 430840 h 431454"/>
                    <a:gd name="connsiteX4" fmla="*/ 0 w 289560"/>
                    <a:gd name="connsiteY4" fmla="*/ 288119 h 431454"/>
                    <a:gd name="connsiteX0" fmla="*/ 3810 w 289560"/>
                    <a:gd name="connsiteY0" fmla="*/ 170671 h 430846"/>
                    <a:gd name="connsiteX1" fmla="*/ 153035 w 289560"/>
                    <a:gd name="connsiteY1" fmla="*/ 10 h 430846"/>
                    <a:gd name="connsiteX2" fmla="*/ 289560 w 289560"/>
                    <a:gd name="connsiteY2" fmla="*/ 215121 h 430846"/>
                    <a:gd name="connsiteX3" fmla="*/ 153035 w 289560"/>
                    <a:gd name="connsiteY3" fmla="*/ 430232 h 430846"/>
                    <a:gd name="connsiteX4" fmla="*/ 0 w 289560"/>
                    <a:gd name="connsiteY4" fmla="*/ 287511 h 430846"/>
                    <a:gd name="connsiteX0" fmla="*/ 3810 w 289560"/>
                    <a:gd name="connsiteY0" fmla="*/ 170671 h 430846"/>
                    <a:gd name="connsiteX1" fmla="*/ 153035 w 289560"/>
                    <a:gd name="connsiteY1" fmla="*/ 10 h 430846"/>
                    <a:gd name="connsiteX2" fmla="*/ 289560 w 289560"/>
                    <a:gd name="connsiteY2" fmla="*/ 215121 h 430846"/>
                    <a:gd name="connsiteX3" fmla="*/ 153035 w 289560"/>
                    <a:gd name="connsiteY3" fmla="*/ 430232 h 430846"/>
                    <a:gd name="connsiteX4" fmla="*/ 0 w 289560"/>
                    <a:gd name="connsiteY4" fmla="*/ 287511 h 430846"/>
                    <a:gd name="connsiteX0" fmla="*/ 3810 w 289560"/>
                    <a:gd name="connsiteY0" fmla="*/ 170671 h 430846"/>
                    <a:gd name="connsiteX1" fmla="*/ 153035 w 289560"/>
                    <a:gd name="connsiteY1" fmla="*/ 10 h 430846"/>
                    <a:gd name="connsiteX2" fmla="*/ 289560 w 289560"/>
                    <a:gd name="connsiteY2" fmla="*/ 215121 h 430846"/>
                    <a:gd name="connsiteX3" fmla="*/ 153035 w 289560"/>
                    <a:gd name="connsiteY3" fmla="*/ 430232 h 430846"/>
                    <a:gd name="connsiteX4" fmla="*/ 0 w 289560"/>
                    <a:gd name="connsiteY4" fmla="*/ 287511 h 430846"/>
                    <a:gd name="connsiteX0" fmla="*/ 3810 w 289560"/>
                    <a:gd name="connsiteY0" fmla="*/ 170671 h 430846"/>
                    <a:gd name="connsiteX1" fmla="*/ 153035 w 289560"/>
                    <a:gd name="connsiteY1" fmla="*/ 10 h 430846"/>
                    <a:gd name="connsiteX2" fmla="*/ 289560 w 289560"/>
                    <a:gd name="connsiteY2" fmla="*/ 215121 h 430846"/>
                    <a:gd name="connsiteX3" fmla="*/ 153035 w 289560"/>
                    <a:gd name="connsiteY3" fmla="*/ 430232 h 430846"/>
                    <a:gd name="connsiteX4" fmla="*/ 0 w 289560"/>
                    <a:gd name="connsiteY4" fmla="*/ 287511 h 430846"/>
                    <a:gd name="connsiteX0" fmla="*/ 3810 w 289560"/>
                    <a:gd name="connsiteY0" fmla="*/ 170671 h 430846"/>
                    <a:gd name="connsiteX1" fmla="*/ 153035 w 289560"/>
                    <a:gd name="connsiteY1" fmla="*/ 10 h 430846"/>
                    <a:gd name="connsiteX2" fmla="*/ 289560 w 289560"/>
                    <a:gd name="connsiteY2" fmla="*/ 215121 h 430846"/>
                    <a:gd name="connsiteX3" fmla="*/ 153035 w 289560"/>
                    <a:gd name="connsiteY3" fmla="*/ 430232 h 430846"/>
                    <a:gd name="connsiteX4" fmla="*/ 0 w 289560"/>
                    <a:gd name="connsiteY4" fmla="*/ 287511 h 430846"/>
                    <a:gd name="connsiteX0" fmla="*/ 3810 w 289560"/>
                    <a:gd name="connsiteY0" fmla="*/ 170671 h 430846"/>
                    <a:gd name="connsiteX1" fmla="*/ 153035 w 289560"/>
                    <a:gd name="connsiteY1" fmla="*/ 10 h 430846"/>
                    <a:gd name="connsiteX2" fmla="*/ 289560 w 289560"/>
                    <a:gd name="connsiteY2" fmla="*/ 215121 h 430846"/>
                    <a:gd name="connsiteX3" fmla="*/ 153035 w 289560"/>
                    <a:gd name="connsiteY3" fmla="*/ 430232 h 430846"/>
                    <a:gd name="connsiteX4" fmla="*/ 0 w 289560"/>
                    <a:gd name="connsiteY4" fmla="*/ 287511 h 430846"/>
                    <a:gd name="connsiteX0" fmla="*/ 3810 w 289560"/>
                    <a:gd name="connsiteY0" fmla="*/ 170799 h 430974"/>
                    <a:gd name="connsiteX1" fmla="*/ 153035 w 289560"/>
                    <a:gd name="connsiteY1" fmla="*/ 138 h 430974"/>
                    <a:gd name="connsiteX2" fmla="*/ 289560 w 289560"/>
                    <a:gd name="connsiteY2" fmla="*/ 215249 h 430974"/>
                    <a:gd name="connsiteX3" fmla="*/ 153035 w 289560"/>
                    <a:gd name="connsiteY3" fmla="*/ 430360 h 430974"/>
                    <a:gd name="connsiteX4" fmla="*/ 0 w 289560"/>
                    <a:gd name="connsiteY4" fmla="*/ 287639 h 430974"/>
                    <a:gd name="connsiteX0" fmla="*/ 3810 w 289560"/>
                    <a:gd name="connsiteY0" fmla="*/ 170799 h 430974"/>
                    <a:gd name="connsiteX1" fmla="*/ 153035 w 289560"/>
                    <a:gd name="connsiteY1" fmla="*/ 138 h 430974"/>
                    <a:gd name="connsiteX2" fmla="*/ 289560 w 289560"/>
                    <a:gd name="connsiteY2" fmla="*/ 215249 h 430974"/>
                    <a:gd name="connsiteX3" fmla="*/ 153035 w 289560"/>
                    <a:gd name="connsiteY3" fmla="*/ 430360 h 430974"/>
                    <a:gd name="connsiteX4" fmla="*/ 0 w 289560"/>
                    <a:gd name="connsiteY4" fmla="*/ 287639 h 430974"/>
                    <a:gd name="connsiteX0" fmla="*/ 3810 w 289560"/>
                    <a:gd name="connsiteY0" fmla="*/ 170799 h 430426"/>
                    <a:gd name="connsiteX1" fmla="*/ 153035 w 289560"/>
                    <a:gd name="connsiteY1" fmla="*/ 138 h 430426"/>
                    <a:gd name="connsiteX2" fmla="*/ 289560 w 289560"/>
                    <a:gd name="connsiteY2" fmla="*/ 215249 h 430426"/>
                    <a:gd name="connsiteX3" fmla="*/ 153035 w 289560"/>
                    <a:gd name="connsiteY3" fmla="*/ 430360 h 430426"/>
                    <a:gd name="connsiteX4" fmla="*/ 0 w 289560"/>
                    <a:gd name="connsiteY4" fmla="*/ 287639 h 430426"/>
                    <a:gd name="connsiteX0" fmla="*/ 1411 w 287161"/>
                    <a:gd name="connsiteY0" fmla="*/ 170799 h 430413"/>
                    <a:gd name="connsiteX1" fmla="*/ 150636 w 287161"/>
                    <a:gd name="connsiteY1" fmla="*/ 138 h 430413"/>
                    <a:gd name="connsiteX2" fmla="*/ 287161 w 287161"/>
                    <a:gd name="connsiteY2" fmla="*/ 215249 h 430413"/>
                    <a:gd name="connsiteX3" fmla="*/ 150636 w 287161"/>
                    <a:gd name="connsiteY3" fmla="*/ 430360 h 430413"/>
                    <a:gd name="connsiteX4" fmla="*/ 0 w 287161"/>
                    <a:gd name="connsiteY4" fmla="*/ 264251 h 430413"/>
                    <a:gd name="connsiteX0" fmla="*/ 1411 w 287161"/>
                    <a:gd name="connsiteY0" fmla="*/ 170799 h 430419"/>
                    <a:gd name="connsiteX1" fmla="*/ 150636 w 287161"/>
                    <a:gd name="connsiteY1" fmla="*/ 138 h 430419"/>
                    <a:gd name="connsiteX2" fmla="*/ 287161 w 287161"/>
                    <a:gd name="connsiteY2" fmla="*/ 215249 h 430419"/>
                    <a:gd name="connsiteX3" fmla="*/ 150636 w 287161"/>
                    <a:gd name="connsiteY3" fmla="*/ 430360 h 430419"/>
                    <a:gd name="connsiteX4" fmla="*/ 0 w 287161"/>
                    <a:gd name="connsiteY4" fmla="*/ 264251 h 43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7161" h="430419">
                      <a:moveTo>
                        <a:pt x="1411" y="170799"/>
                      </a:moveTo>
                      <a:cubicBezTo>
                        <a:pt x="12805" y="49597"/>
                        <a:pt x="94016" y="-3072"/>
                        <a:pt x="150636" y="138"/>
                      </a:cubicBezTo>
                      <a:cubicBezTo>
                        <a:pt x="221049" y="2748"/>
                        <a:pt x="287161" y="96446"/>
                        <a:pt x="287161" y="215249"/>
                      </a:cubicBezTo>
                      <a:cubicBezTo>
                        <a:pt x="287161" y="334052"/>
                        <a:pt x="225282" y="421893"/>
                        <a:pt x="150636" y="430360"/>
                      </a:cubicBezTo>
                      <a:cubicBezTo>
                        <a:pt x="47625" y="433339"/>
                        <a:pt x="13232" y="323819"/>
                        <a:pt x="0" y="264251"/>
                      </a:cubicBezTo>
                    </a:path>
                  </a:pathLst>
                </a:custGeom>
                <a:ln w="19050">
                  <a:solidFill>
                    <a:schemeClr val="accent2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lIns="36000" tIns="36000" rIns="36000" bIns="36000" rtlCol="0" anchor="ctr"/>
                <a:lstStyle/>
                <a:p>
                  <a:pPr algn="ctr" fontAlgn="auto">
                    <a:lnSpc>
                      <a:spcPct val="11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endParaRPr kumimoji="1"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10" name="テキスト ボックス 18">
                <a:extLst>
                  <a:ext uri="{FF2B5EF4-FFF2-40B4-BE49-F238E27FC236}">
                    <a16:creationId xmlns:a16="http://schemas.microsoft.com/office/drawing/2014/main" id="{6696167D-3F12-042F-6898-452121620C59}"/>
                  </a:ext>
                </a:extLst>
              </p:cNvPr>
              <p:cNvSpPr txBox="1"/>
              <p:nvPr/>
            </p:nvSpPr>
            <p:spPr>
              <a:xfrm>
                <a:off x="6131518" y="2295108"/>
                <a:ext cx="322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AE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σ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endParaRPr kumimoji="1" lang="ja-JP" altLang="en-US" sz="1400" baseline="-25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テキスト ボックス 23">
              <a:extLst>
                <a:ext uri="{FF2B5EF4-FFF2-40B4-BE49-F238E27FC236}">
                  <a16:creationId xmlns:a16="http://schemas.microsoft.com/office/drawing/2014/main" id="{AADE5DB5-FB61-C952-E986-BA21C0A2439F}"/>
                </a:ext>
              </a:extLst>
            </p:cNvPr>
            <p:cNvSpPr txBox="1"/>
            <p:nvPr/>
          </p:nvSpPr>
          <p:spPr>
            <a:xfrm>
              <a:off x="7132455" y="2107499"/>
              <a:ext cx="148470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SIGN:</a:t>
              </a:r>
            </a:p>
            <a:p>
              <a:r>
                <a:rPr kumimoji="1" lang="en-US" altLang="ja-JP" sz="1400" dirty="0" err="1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σ</a:t>
              </a:r>
              <a:r>
                <a:rPr kumimoji="1" lang="en-US" altLang="ja-JP" sz="1400" baseline="-25000" dirty="0" err="1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</a:t>
              </a:r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kumimoji="1" lang="ja-JP" altLang="en-US" sz="140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←</a:t>
              </a:r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Sign(</a:t>
              </a:r>
              <a:r>
                <a:rPr kumimoji="1" lang="en-US" altLang="ja-JP" sz="1400" dirty="0" err="1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sk,m</a:t>
              </a:r>
              <a:r>
                <a:rPr kumimoji="1" lang="en-US" altLang="ja-JP" sz="1400" baseline="-25000" dirty="0" err="1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</a:t>
              </a:r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)</a:t>
              </a:r>
            </a:p>
            <a:p>
              <a:r>
                <a:rPr kumimoji="1" lang="en-AE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Add (m</a:t>
              </a:r>
              <a:r>
                <a:rPr kumimoji="1" lang="en-AE" altLang="ja-JP" sz="1400" baseline="-25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</a:t>
              </a:r>
              <a:r>
                <a:rPr kumimoji="1" lang="en-AE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,σ</a:t>
              </a:r>
              <a:r>
                <a:rPr kumimoji="1" lang="en-AE" altLang="ja-JP" sz="1400" baseline="-25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</a:t>
              </a:r>
              <a:r>
                <a:rPr kumimoji="1" lang="en-AE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) to 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77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ADCB-169F-C6C2-9B52-5BB82F92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Multi-challenge sEUF-CMA security [ACFK17]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68A6F-3B3D-152C-667E-07EFE9FDCC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 err="1"/>
              <a:t>msEUF</a:t>
            </a:r>
            <a:r>
              <a:rPr lang="en-US" b="1" dirty="0"/>
              <a:t>-CMA Security:</a:t>
            </a:r>
          </a:p>
          <a:p>
            <a:r>
              <a:rPr lang="en-US" dirty="0"/>
              <a:t>For any QPT 👾, </a:t>
            </a:r>
          </a:p>
          <a:p>
            <a:r>
              <a:rPr lang="en-US" dirty="0" err="1"/>
              <a:t>Pr</a:t>
            </a:r>
            <a:r>
              <a:rPr lang="en-US" dirty="0"/>
              <a:t>[</a:t>
            </a:r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</a:rPr>
              <a:t>👾</a:t>
            </a:r>
            <a:r>
              <a:rPr lang="en-US" baseline="30000" dirty="0"/>
              <a:t>SIGN,FORGE</a:t>
            </a:r>
            <a:r>
              <a:rPr lang="en-US" dirty="0"/>
              <a:t>(</a:t>
            </a:r>
            <a:r>
              <a:rPr lang="en-US" dirty="0" err="1"/>
              <a:t>vk</a:t>
            </a:r>
            <a:r>
              <a:rPr lang="en-US" dirty="0"/>
              <a:t>): win = true] = </a:t>
            </a:r>
            <a:r>
              <a:rPr lang="en-US" dirty="0" err="1"/>
              <a:t>negl</a:t>
            </a:r>
            <a:r>
              <a:rPr lang="en-US" dirty="0"/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ED59ED-71FD-C6C6-99E5-2C85FFCE51AD}"/>
              </a:ext>
            </a:extLst>
          </p:cNvPr>
          <p:cNvGrpSpPr/>
          <p:nvPr/>
        </p:nvGrpSpPr>
        <p:grpSpPr>
          <a:xfrm>
            <a:off x="5170357" y="1184718"/>
            <a:ext cx="3599085" cy="2725866"/>
            <a:chOff x="5170357" y="1184718"/>
            <a:chExt cx="3599085" cy="27258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D498C78-37EA-5310-9949-B6689BCFD85E}"/>
                </a:ext>
              </a:extLst>
            </p:cNvPr>
            <p:cNvGrpSpPr/>
            <p:nvPr/>
          </p:nvGrpSpPr>
          <p:grpSpPr>
            <a:xfrm>
              <a:off x="5170357" y="1184718"/>
              <a:ext cx="3599085" cy="2725866"/>
              <a:chOff x="5170357" y="1184718"/>
              <a:chExt cx="3599085" cy="272586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73E9191-5E21-8E16-E8FB-AAC91E46BC48}"/>
                  </a:ext>
                </a:extLst>
              </p:cNvPr>
              <p:cNvGrpSpPr/>
              <p:nvPr/>
            </p:nvGrpSpPr>
            <p:grpSpPr>
              <a:xfrm>
                <a:off x="5170357" y="1184718"/>
                <a:ext cx="3599085" cy="2725866"/>
                <a:chOff x="5170357" y="1184718"/>
                <a:chExt cx="3599085" cy="272586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8BD3796B-0EDA-D558-858A-A927FE2A0804}"/>
                    </a:ext>
                  </a:extLst>
                </p:cNvPr>
                <p:cNvGrpSpPr/>
                <p:nvPr/>
              </p:nvGrpSpPr>
              <p:grpSpPr>
                <a:xfrm>
                  <a:off x="5170357" y="1184718"/>
                  <a:ext cx="3599085" cy="2725866"/>
                  <a:chOff x="5170357" y="1184718"/>
                  <a:chExt cx="3599085" cy="2725866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4DDF9AF0-1D8E-E837-CDF5-43AF9A56F4C9}"/>
                      </a:ext>
                    </a:extLst>
                  </p:cNvPr>
                  <p:cNvGrpSpPr/>
                  <p:nvPr/>
                </p:nvGrpSpPr>
                <p:grpSpPr>
                  <a:xfrm>
                    <a:off x="5170357" y="1184718"/>
                    <a:ext cx="3599085" cy="2725866"/>
                    <a:chOff x="5170357" y="1184718"/>
                    <a:chExt cx="3599085" cy="2725866"/>
                  </a:xfrm>
                </p:grpSpPr>
                <p:grpSp>
                  <p:nvGrpSpPr>
                    <p:cNvPr id="11" name="Group 10">
                      <a:extLst>
                        <a:ext uri="{FF2B5EF4-FFF2-40B4-BE49-F238E27FC236}">
                          <a16:creationId xmlns:a16="http://schemas.microsoft.com/office/drawing/2014/main" id="{1AA1D669-C495-02FF-A0C4-9B8B47A2B8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70357" y="1184718"/>
                      <a:ext cx="3599085" cy="2725866"/>
                      <a:chOff x="5170357" y="1184718"/>
                      <a:chExt cx="3599085" cy="2725866"/>
                    </a:xfrm>
                  </p:grpSpPr>
                  <p:grpSp>
                    <p:nvGrpSpPr>
                      <p:cNvPr id="13" name="Group 12">
                        <a:extLst>
                          <a:ext uri="{FF2B5EF4-FFF2-40B4-BE49-F238E27FC236}">
                            <a16:creationId xmlns:a16="http://schemas.microsoft.com/office/drawing/2014/main" id="{C8CD62CF-E5AB-9AD8-A0CF-589A389ADD9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70357" y="1184718"/>
                        <a:ext cx="3467638" cy="2725866"/>
                        <a:chOff x="5170357" y="1184718"/>
                        <a:chExt cx="3467638" cy="2725866"/>
                      </a:xfrm>
                    </p:grpSpPr>
                    <p:sp>
                      <p:nvSpPr>
                        <p:cNvPr id="15" name="正方形/長方形 46">
                          <a:extLst>
                            <a:ext uri="{FF2B5EF4-FFF2-40B4-BE49-F238E27FC236}">
                              <a16:creationId xmlns:a16="http://schemas.microsoft.com/office/drawing/2014/main" id="{971E710A-38A9-B29C-31A0-9DE5307569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70357" y="1290776"/>
                          <a:ext cx="607859" cy="461665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/>
                          <a:r>
                            <a:rPr lang="ja-JP" altLang="en-US" sz="24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👾</a:t>
                          </a:r>
                          <a:endParaRPr lang="ja-JP" altLang="en-US" sz="2400" dirty="0"/>
                        </a:p>
                      </p:txBody>
                    </p:sp>
                    <p:grpSp>
                      <p:nvGrpSpPr>
                        <p:cNvPr id="16" name="Group 15">
                          <a:extLst>
                            <a:ext uri="{FF2B5EF4-FFF2-40B4-BE49-F238E27FC236}">
                              <a16:creationId xmlns:a16="http://schemas.microsoft.com/office/drawing/2014/main" id="{9B5AD0EF-4657-D5AD-6AB4-D774C7CC004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488993" y="1184718"/>
                          <a:ext cx="3149002" cy="2725866"/>
                          <a:chOff x="5488993" y="1184718"/>
                          <a:chExt cx="3149002" cy="2725866"/>
                        </a:xfrm>
                      </p:grpSpPr>
                      <p:grpSp>
                        <p:nvGrpSpPr>
                          <p:cNvPr id="17" name="Group 16">
                            <a:extLst>
                              <a:ext uri="{FF2B5EF4-FFF2-40B4-BE49-F238E27FC236}">
                                <a16:creationId xmlns:a16="http://schemas.microsoft.com/office/drawing/2014/main" id="{999CFEC0-7EB3-F133-FD92-AD8122EA21E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488993" y="1184718"/>
                            <a:ext cx="2339577" cy="1926741"/>
                            <a:chOff x="5488993" y="1184718"/>
                            <a:chExt cx="2339577" cy="1926741"/>
                          </a:xfrm>
                        </p:grpSpPr>
                        <p:grpSp>
                          <p:nvGrpSpPr>
                            <p:cNvPr id="19" name="グループ化 6">
                              <a:extLst>
                                <a:ext uri="{FF2B5EF4-FFF2-40B4-BE49-F238E27FC236}">
                                  <a16:creationId xmlns:a16="http://schemas.microsoft.com/office/drawing/2014/main" id="{247DCD8F-04E3-C185-63DD-75C06C93F3C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488993" y="1184718"/>
                              <a:ext cx="2339577" cy="1076670"/>
                              <a:chOff x="5488993" y="1568859"/>
                              <a:chExt cx="2339577" cy="1076670"/>
                            </a:xfrm>
                          </p:grpSpPr>
                          <p:pic>
                            <p:nvPicPr>
                              <p:cNvPr id="22" name="グラフィックス 8" descr="コール センター">
                                <a:extLst>
                                  <a:ext uri="{FF2B5EF4-FFF2-40B4-BE49-F238E27FC236}">
                                    <a16:creationId xmlns:a16="http://schemas.microsoft.com/office/drawing/2014/main" id="{963425F0-F73D-BCE5-D1EF-5C1360C87BE1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">
                                <a:extLst>
                                  <a:ext uri="{96DAC541-7B7A-43D3-8B79-37D633B846F1}">
                                    <asvg:svgBlip xmlns:asvg="http://schemas.microsoft.com/office/drawing/2016/SVG/main" r:embed="rId4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274170" y="1568859"/>
                                <a:ext cx="554400" cy="5544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cxnSp>
                            <p:nvCxnSpPr>
                              <p:cNvPr id="23" name="直線矢印コネクタ 34">
                                <a:extLst>
                                  <a:ext uri="{FF2B5EF4-FFF2-40B4-BE49-F238E27FC236}">
                                    <a16:creationId xmlns:a16="http://schemas.microsoft.com/office/drawing/2014/main" id="{65BC7A45-C2DD-D98B-C09D-8A3768D6964C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5488993" y="2645529"/>
                                <a:ext cx="1607574" cy="0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solidFill>
                                  <a:schemeClr val="accent2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4" name="直線矢印コネクタ 30">
                                <a:extLst>
                                  <a:ext uri="{FF2B5EF4-FFF2-40B4-BE49-F238E27FC236}">
                                    <a16:creationId xmlns:a16="http://schemas.microsoft.com/office/drawing/2014/main" id="{86BE9264-899C-8DFA-77D7-A5B1858A80B5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H="1">
                                <a:off x="5488993" y="2360707"/>
                                <a:ext cx="1607574" cy="0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5" name="テキスト ボックス 14">
                                <a:extLst>
                                  <a:ext uri="{FF2B5EF4-FFF2-40B4-BE49-F238E27FC236}">
                                    <a16:creationId xmlns:a16="http://schemas.microsoft.com/office/drawing/2014/main" id="{5FDA2332-1D70-185C-C790-66DC490D23A0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10679" y="2052930"/>
                                <a:ext cx="364202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kumimoji="1" lang="en-US" altLang="ja-JP" sz="1400" dirty="0" err="1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vk</a:t>
                                </a:r>
                                <a:endParaRPr kumimoji="1" lang="ja-JP" altLang="en-US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6" name="テキスト ボックス 18">
                                <a:extLst>
                                  <a:ext uri="{FF2B5EF4-FFF2-40B4-BE49-F238E27FC236}">
                                    <a16:creationId xmlns:a16="http://schemas.microsoft.com/office/drawing/2014/main" id="{C293B69C-A242-878E-B81A-2C2A86B6D51D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05870" y="2337752"/>
                                <a:ext cx="373820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kumimoji="1" lang="en-US" altLang="ja-JP" sz="1400" dirty="0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m</a:t>
                                </a:r>
                                <a:r>
                                  <a:rPr kumimoji="1" lang="en-US" altLang="ja-JP" sz="1400" baseline="-25000" dirty="0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i</a:t>
                                </a:r>
                                <a:endParaRPr kumimoji="1" lang="ja-JP" altLang="en-US" sz="1400" baseline="-250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20" name="直線矢印コネクタ 30">
                              <a:extLst>
                                <a:ext uri="{FF2B5EF4-FFF2-40B4-BE49-F238E27FC236}">
                                  <a16:creationId xmlns:a16="http://schemas.microsoft.com/office/drawing/2014/main" id="{D81C4DFF-4864-79BD-AFD7-99FC4C2720A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5488993" y="3111459"/>
                              <a:ext cx="1607574" cy="0"/>
                            </a:xfrm>
                            <a:prstGeom prst="straightConnector1">
                              <a:avLst/>
                            </a:prstGeom>
                            <a:ln w="19050"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1" name="テキスト ボックス 14">
                              <a:extLst>
                                <a:ext uri="{FF2B5EF4-FFF2-40B4-BE49-F238E27FC236}">
                                  <a16:creationId xmlns:a16="http://schemas.microsoft.com/office/drawing/2014/main" id="{94AFB0E0-F36E-02A3-B2B0-5EBF34CAA81D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915915" y="2803682"/>
                              <a:ext cx="753732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kumimoji="1" lang="en-US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(m*,</a:t>
                              </a:r>
                              <a:r>
                                <a:rPr kumimoji="1" lang="en-AE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σ</a:t>
                              </a:r>
                              <a:r>
                                <a:rPr kumimoji="1" lang="en-US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*)</a:t>
                              </a:r>
                              <a:endParaRPr kumimoji="1" lang="ja-JP" altLang="en-US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8" name="テキスト ボックス 23">
                            <a:extLst>
                              <a:ext uri="{FF2B5EF4-FFF2-40B4-BE49-F238E27FC236}">
                                <a16:creationId xmlns:a16="http://schemas.microsoft.com/office/drawing/2014/main" id="{0D46C423-9E34-FE35-9445-948E5E0105C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132455" y="2956477"/>
                            <a:ext cx="1505540" cy="95410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FORGE:</a:t>
                            </a:r>
                          </a:p>
                          <a:p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win </a:t>
                            </a:r>
                            <a:r>
                              <a:rPr kumimoji="1" lang="ja-JP" altLang="en-US" sz="140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← </a:t>
                            </a:r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true</a:t>
                            </a:r>
                          </a:p>
                          <a:p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if </a:t>
                            </a:r>
                            <a:r>
                              <a:rPr kumimoji="1" lang="en-US" altLang="ja-JP" sz="1400" dirty="0" err="1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Vrfy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(</a:t>
                            </a:r>
                            <a:r>
                              <a:rPr kumimoji="1" lang="en-US" altLang="ja-JP" sz="1400" dirty="0" err="1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vk,m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*,</a:t>
                            </a: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σ*)</a:t>
                            </a:r>
                          </a:p>
                          <a:p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and (m*, σ*) ∉ Q</a:t>
                            </a:r>
                            <a:endParaRPr kumimoji="1" lang="ja-JP" altLang="en-US" sz="1400" dirty="0">
                              <a:latin typeface="Arial" panose="020B0604020202020204" pitchFamily="34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4" name="テキスト ボックス 26">
                        <a:extLst>
                          <a:ext uri="{FF2B5EF4-FFF2-40B4-BE49-F238E27FC236}">
                            <a16:creationId xmlns:a16="http://schemas.microsoft.com/office/drawing/2014/main" id="{8340D492-0289-9D11-D7D9-A738A371887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32455" y="1668789"/>
                        <a:ext cx="1636987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(</a:t>
                        </a:r>
                        <a:r>
                          <a:rPr kumimoji="1" lang="en-US" altLang="ja-JP" sz="1400" dirty="0" err="1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vk,sk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) </a:t>
                        </a:r>
                        <a:r>
                          <a:rPr kumimoji="1" lang="ja-JP" altLang="en-US" sz="140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←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 Gen(1</a:t>
                        </a:r>
                        <a:r>
                          <a:rPr kumimoji="1" lang="en-US" altLang="ja-JP" sz="1400" baseline="300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k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)</a:t>
                        </a:r>
                        <a:endPara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2" name="直線矢印コネクタ 34">
                      <a:extLst>
                        <a:ext uri="{FF2B5EF4-FFF2-40B4-BE49-F238E27FC236}">
                          <a16:creationId xmlns:a16="http://schemas.microsoft.com/office/drawing/2014/main" id="{10A4034C-3FE6-D688-F53A-1BF1106231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488993" y="2355466"/>
                      <a:ext cx="1607574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" name="楕円 44">
                    <a:extLst>
                      <a:ext uri="{FF2B5EF4-FFF2-40B4-BE49-F238E27FC236}">
                        <a16:creationId xmlns:a16="http://schemas.microsoft.com/office/drawing/2014/main" id="{F0D3BAB7-7F21-5521-ADA7-21E297857BE2}"/>
                      </a:ext>
                    </a:extLst>
                  </p:cNvPr>
                  <p:cNvSpPr/>
                  <p:nvPr/>
                </p:nvSpPr>
                <p:spPr>
                  <a:xfrm>
                    <a:off x="6800347" y="2155323"/>
                    <a:ext cx="205339" cy="307777"/>
                  </a:xfrm>
                  <a:custGeom>
                    <a:avLst/>
                    <a:gdLst>
                      <a:gd name="connsiteX0" fmla="*/ 0 w 273050"/>
                      <a:gd name="connsiteY0" fmla="*/ 215111 h 430221"/>
                      <a:gd name="connsiteX1" fmla="*/ 136525 w 273050"/>
                      <a:gd name="connsiteY1" fmla="*/ 0 h 430221"/>
                      <a:gd name="connsiteX2" fmla="*/ 273050 w 273050"/>
                      <a:gd name="connsiteY2" fmla="*/ 215111 h 430221"/>
                      <a:gd name="connsiteX3" fmla="*/ 136525 w 273050"/>
                      <a:gd name="connsiteY3" fmla="*/ 430222 h 430221"/>
                      <a:gd name="connsiteX4" fmla="*/ 0 w 273050"/>
                      <a:gd name="connsiteY4" fmla="*/ 215111 h 430221"/>
                      <a:gd name="connsiteX0" fmla="*/ 0 w 273050"/>
                      <a:gd name="connsiteY0" fmla="*/ 215111 h 430222"/>
                      <a:gd name="connsiteX1" fmla="*/ 136525 w 273050"/>
                      <a:gd name="connsiteY1" fmla="*/ 0 h 430222"/>
                      <a:gd name="connsiteX2" fmla="*/ 273050 w 273050"/>
                      <a:gd name="connsiteY2" fmla="*/ 215111 h 430222"/>
                      <a:gd name="connsiteX3" fmla="*/ 136525 w 273050"/>
                      <a:gd name="connsiteY3" fmla="*/ 430222 h 430222"/>
                      <a:gd name="connsiteX4" fmla="*/ 91440 w 273050"/>
                      <a:gd name="connsiteY4" fmla="*/ 306551 h 430222"/>
                      <a:gd name="connsiteX0" fmla="*/ 0 w 285750"/>
                      <a:gd name="connsiteY0" fmla="*/ 171279 h 430840"/>
                      <a:gd name="connsiteX1" fmla="*/ 149225 w 285750"/>
                      <a:gd name="connsiteY1" fmla="*/ 618 h 430840"/>
                      <a:gd name="connsiteX2" fmla="*/ 285750 w 285750"/>
                      <a:gd name="connsiteY2" fmla="*/ 215729 h 430840"/>
                      <a:gd name="connsiteX3" fmla="*/ 149225 w 285750"/>
                      <a:gd name="connsiteY3" fmla="*/ 430840 h 430840"/>
                      <a:gd name="connsiteX4" fmla="*/ 104140 w 285750"/>
                      <a:gd name="connsiteY4" fmla="*/ 307169 h 430840"/>
                      <a:gd name="connsiteX0" fmla="*/ 0 w 285750"/>
                      <a:gd name="connsiteY0" fmla="*/ 171279 h 431643"/>
                      <a:gd name="connsiteX1" fmla="*/ 149225 w 285750"/>
                      <a:gd name="connsiteY1" fmla="*/ 618 h 431643"/>
                      <a:gd name="connsiteX2" fmla="*/ 285750 w 285750"/>
                      <a:gd name="connsiteY2" fmla="*/ 215729 h 431643"/>
                      <a:gd name="connsiteX3" fmla="*/ 149225 w 285750"/>
                      <a:gd name="connsiteY3" fmla="*/ 430840 h 431643"/>
                      <a:gd name="connsiteX4" fmla="*/ 34290 w 285750"/>
                      <a:gd name="connsiteY4" fmla="*/ 288119 h 431643"/>
                      <a:gd name="connsiteX0" fmla="*/ 0 w 285750"/>
                      <a:gd name="connsiteY0" fmla="*/ 171279 h 501512"/>
                      <a:gd name="connsiteX1" fmla="*/ 149225 w 285750"/>
                      <a:gd name="connsiteY1" fmla="*/ 618 h 501512"/>
                      <a:gd name="connsiteX2" fmla="*/ 285750 w 285750"/>
                      <a:gd name="connsiteY2" fmla="*/ 215729 h 501512"/>
                      <a:gd name="connsiteX3" fmla="*/ 149225 w 285750"/>
                      <a:gd name="connsiteY3" fmla="*/ 430840 h 501512"/>
                      <a:gd name="connsiteX4" fmla="*/ 34290 w 285750"/>
                      <a:gd name="connsiteY4" fmla="*/ 288119 h 501512"/>
                      <a:gd name="connsiteX0" fmla="*/ 3810 w 289560"/>
                      <a:gd name="connsiteY0" fmla="*/ 171279 h 501512"/>
                      <a:gd name="connsiteX1" fmla="*/ 153035 w 289560"/>
                      <a:gd name="connsiteY1" fmla="*/ 618 h 501512"/>
                      <a:gd name="connsiteX2" fmla="*/ 289560 w 289560"/>
                      <a:gd name="connsiteY2" fmla="*/ 215729 h 501512"/>
                      <a:gd name="connsiteX3" fmla="*/ 153035 w 289560"/>
                      <a:gd name="connsiteY3" fmla="*/ 430840 h 501512"/>
                      <a:gd name="connsiteX4" fmla="*/ 0 w 289560"/>
                      <a:gd name="connsiteY4" fmla="*/ 288119 h 501512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1454"/>
                      <a:gd name="connsiteX1" fmla="*/ 153035 w 289560"/>
                      <a:gd name="connsiteY1" fmla="*/ 618 h 431454"/>
                      <a:gd name="connsiteX2" fmla="*/ 289560 w 289560"/>
                      <a:gd name="connsiteY2" fmla="*/ 215729 h 431454"/>
                      <a:gd name="connsiteX3" fmla="*/ 153035 w 289560"/>
                      <a:gd name="connsiteY3" fmla="*/ 430840 h 431454"/>
                      <a:gd name="connsiteX4" fmla="*/ 0 w 289560"/>
                      <a:gd name="connsiteY4" fmla="*/ 288119 h 431454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799 h 430974"/>
                      <a:gd name="connsiteX1" fmla="*/ 153035 w 289560"/>
                      <a:gd name="connsiteY1" fmla="*/ 138 h 430974"/>
                      <a:gd name="connsiteX2" fmla="*/ 289560 w 289560"/>
                      <a:gd name="connsiteY2" fmla="*/ 215249 h 430974"/>
                      <a:gd name="connsiteX3" fmla="*/ 153035 w 289560"/>
                      <a:gd name="connsiteY3" fmla="*/ 430360 h 430974"/>
                      <a:gd name="connsiteX4" fmla="*/ 0 w 289560"/>
                      <a:gd name="connsiteY4" fmla="*/ 287639 h 430974"/>
                      <a:gd name="connsiteX0" fmla="*/ 3810 w 289560"/>
                      <a:gd name="connsiteY0" fmla="*/ 170799 h 430974"/>
                      <a:gd name="connsiteX1" fmla="*/ 153035 w 289560"/>
                      <a:gd name="connsiteY1" fmla="*/ 138 h 430974"/>
                      <a:gd name="connsiteX2" fmla="*/ 289560 w 289560"/>
                      <a:gd name="connsiteY2" fmla="*/ 215249 h 430974"/>
                      <a:gd name="connsiteX3" fmla="*/ 153035 w 289560"/>
                      <a:gd name="connsiteY3" fmla="*/ 430360 h 430974"/>
                      <a:gd name="connsiteX4" fmla="*/ 0 w 289560"/>
                      <a:gd name="connsiteY4" fmla="*/ 287639 h 430974"/>
                      <a:gd name="connsiteX0" fmla="*/ 3810 w 289560"/>
                      <a:gd name="connsiteY0" fmla="*/ 170799 h 430426"/>
                      <a:gd name="connsiteX1" fmla="*/ 153035 w 289560"/>
                      <a:gd name="connsiteY1" fmla="*/ 138 h 430426"/>
                      <a:gd name="connsiteX2" fmla="*/ 289560 w 289560"/>
                      <a:gd name="connsiteY2" fmla="*/ 215249 h 430426"/>
                      <a:gd name="connsiteX3" fmla="*/ 153035 w 289560"/>
                      <a:gd name="connsiteY3" fmla="*/ 430360 h 430426"/>
                      <a:gd name="connsiteX4" fmla="*/ 0 w 289560"/>
                      <a:gd name="connsiteY4" fmla="*/ 287639 h 430426"/>
                      <a:gd name="connsiteX0" fmla="*/ 1411 w 287161"/>
                      <a:gd name="connsiteY0" fmla="*/ 170799 h 430413"/>
                      <a:gd name="connsiteX1" fmla="*/ 150636 w 287161"/>
                      <a:gd name="connsiteY1" fmla="*/ 138 h 430413"/>
                      <a:gd name="connsiteX2" fmla="*/ 287161 w 287161"/>
                      <a:gd name="connsiteY2" fmla="*/ 215249 h 430413"/>
                      <a:gd name="connsiteX3" fmla="*/ 150636 w 287161"/>
                      <a:gd name="connsiteY3" fmla="*/ 430360 h 430413"/>
                      <a:gd name="connsiteX4" fmla="*/ 0 w 287161"/>
                      <a:gd name="connsiteY4" fmla="*/ 264251 h 430413"/>
                      <a:gd name="connsiteX0" fmla="*/ 1411 w 287161"/>
                      <a:gd name="connsiteY0" fmla="*/ 170799 h 430419"/>
                      <a:gd name="connsiteX1" fmla="*/ 150636 w 287161"/>
                      <a:gd name="connsiteY1" fmla="*/ 138 h 430419"/>
                      <a:gd name="connsiteX2" fmla="*/ 287161 w 287161"/>
                      <a:gd name="connsiteY2" fmla="*/ 215249 h 430419"/>
                      <a:gd name="connsiteX3" fmla="*/ 150636 w 287161"/>
                      <a:gd name="connsiteY3" fmla="*/ 430360 h 430419"/>
                      <a:gd name="connsiteX4" fmla="*/ 0 w 287161"/>
                      <a:gd name="connsiteY4" fmla="*/ 264251 h 430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161" h="430419">
                        <a:moveTo>
                          <a:pt x="1411" y="170799"/>
                        </a:moveTo>
                        <a:cubicBezTo>
                          <a:pt x="12805" y="49597"/>
                          <a:pt x="94016" y="-3072"/>
                          <a:pt x="150636" y="138"/>
                        </a:cubicBezTo>
                        <a:cubicBezTo>
                          <a:pt x="221049" y="2748"/>
                          <a:pt x="287161" y="96446"/>
                          <a:pt x="287161" y="215249"/>
                        </a:cubicBezTo>
                        <a:cubicBezTo>
                          <a:pt x="287161" y="334052"/>
                          <a:pt x="225282" y="421893"/>
                          <a:pt x="150636" y="430360"/>
                        </a:cubicBezTo>
                        <a:cubicBezTo>
                          <a:pt x="47625" y="433339"/>
                          <a:pt x="13232" y="323819"/>
                          <a:pt x="0" y="264251"/>
                        </a:cubicBezTo>
                      </a:path>
                    </a:pathLst>
                  </a:custGeom>
                  <a:ln w="19050">
                    <a:solidFill>
                      <a:schemeClr val="accent2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ctr" fontAlgn="auto">
                      <a:lnSpc>
                        <a:spcPct val="110000"/>
                      </a:lnSpc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endParaRPr kumimoji="1" lang="ja-JP" altLang="en-US" sz="20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p:grpSp>
            <p:sp>
              <p:nvSpPr>
                <p:cNvPr id="8" name="テキスト ボックス 18">
                  <a:extLst>
                    <a:ext uri="{FF2B5EF4-FFF2-40B4-BE49-F238E27FC236}">
                      <a16:creationId xmlns:a16="http://schemas.microsoft.com/office/drawing/2014/main" id="{7EEDB755-59E6-02B0-8D6C-D788750D37EE}"/>
                    </a:ext>
                  </a:extLst>
                </p:cNvPr>
                <p:cNvSpPr txBox="1"/>
                <p:nvPr/>
              </p:nvSpPr>
              <p:spPr>
                <a:xfrm>
                  <a:off x="6131518" y="2295108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AE" altLang="ja-JP" sz="1400" dirty="0"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rPr>
                    <a:t>σ</a:t>
                  </a:r>
                  <a:r>
                    <a:rPr kumimoji="1" lang="en-US" altLang="ja-JP" sz="1400" baseline="-25000" dirty="0" err="1"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rPr>
                    <a:t>i</a:t>
                  </a:r>
                  <a:endParaRPr kumimoji="1" lang="ja-JP" altLang="en-US" sz="1400" baseline="-25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" name="テキスト ボックス 23">
                <a:extLst>
                  <a:ext uri="{FF2B5EF4-FFF2-40B4-BE49-F238E27FC236}">
                    <a16:creationId xmlns:a16="http://schemas.microsoft.com/office/drawing/2014/main" id="{845A204D-D6E7-6B66-74AC-11CC2EB9EE93}"/>
                  </a:ext>
                </a:extLst>
              </p:cNvPr>
              <p:cNvSpPr txBox="1"/>
              <p:nvPr/>
            </p:nvSpPr>
            <p:spPr>
              <a:xfrm>
                <a:off x="7132455" y="2107499"/>
                <a:ext cx="14847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SIGN:</a:t>
                </a:r>
              </a:p>
              <a:p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σ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</a:t>
                </a:r>
                <a:r>
                  <a:rPr kumimoji="1" lang="ja-JP" altLang="en-US" sz="140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←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Sign(</a:t>
                </a:r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sk,m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)</a:t>
                </a:r>
              </a:p>
              <a:p>
                <a:r>
                  <a:rPr kumimoji="1" lang="en-AE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Add (m</a:t>
                </a:r>
                <a:r>
                  <a:rPr kumimoji="1" lang="en-AE" altLang="ja-JP" sz="1400" baseline="-25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AE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,σ</a:t>
                </a:r>
                <a:r>
                  <a:rPr kumimoji="1" lang="en-AE" altLang="ja-JP" sz="1400" baseline="-25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AE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) to Q</a:t>
                </a:r>
              </a:p>
            </p:txBody>
          </p:sp>
        </p:grpSp>
        <p:sp>
          <p:nvSpPr>
            <p:cNvPr id="27" name="楕円 44">
              <a:extLst>
                <a:ext uri="{FF2B5EF4-FFF2-40B4-BE49-F238E27FC236}">
                  <a16:creationId xmlns:a16="http://schemas.microsoft.com/office/drawing/2014/main" id="{C12856C3-FA61-5CE2-0DBE-DBB14729C367}"/>
                </a:ext>
              </a:extLst>
            </p:cNvPr>
            <p:cNvSpPr/>
            <p:nvPr/>
          </p:nvSpPr>
          <p:spPr>
            <a:xfrm>
              <a:off x="6780437" y="2963740"/>
              <a:ext cx="205339" cy="307777"/>
            </a:xfrm>
            <a:custGeom>
              <a:avLst/>
              <a:gdLst>
                <a:gd name="connsiteX0" fmla="*/ 0 w 273050"/>
                <a:gd name="connsiteY0" fmla="*/ 215111 h 430221"/>
                <a:gd name="connsiteX1" fmla="*/ 136525 w 273050"/>
                <a:gd name="connsiteY1" fmla="*/ 0 h 430221"/>
                <a:gd name="connsiteX2" fmla="*/ 273050 w 273050"/>
                <a:gd name="connsiteY2" fmla="*/ 215111 h 430221"/>
                <a:gd name="connsiteX3" fmla="*/ 136525 w 273050"/>
                <a:gd name="connsiteY3" fmla="*/ 430222 h 430221"/>
                <a:gd name="connsiteX4" fmla="*/ 0 w 273050"/>
                <a:gd name="connsiteY4" fmla="*/ 215111 h 430221"/>
                <a:gd name="connsiteX0" fmla="*/ 0 w 273050"/>
                <a:gd name="connsiteY0" fmla="*/ 215111 h 430222"/>
                <a:gd name="connsiteX1" fmla="*/ 136525 w 273050"/>
                <a:gd name="connsiteY1" fmla="*/ 0 h 430222"/>
                <a:gd name="connsiteX2" fmla="*/ 273050 w 273050"/>
                <a:gd name="connsiteY2" fmla="*/ 215111 h 430222"/>
                <a:gd name="connsiteX3" fmla="*/ 136525 w 273050"/>
                <a:gd name="connsiteY3" fmla="*/ 430222 h 430222"/>
                <a:gd name="connsiteX4" fmla="*/ 91440 w 273050"/>
                <a:gd name="connsiteY4" fmla="*/ 306551 h 430222"/>
                <a:gd name="connsiteX0" fmla="*/ 0 w 285750"/>
                <a:gd name="connsiteY0" fmla="*/ 171279 h 430840"/>
                <a:gd name="connsiteX1" fmla="*/ 149225 w 285750"/>
                <a:gd name="connsiteY1" fmla="*/ 618 h 430840"/>
                <a:gd name="connsiteX2" fmla="*/ 285750 w 285750"/>
                <a:gd name="connsiteY2" fmla="*/ 215729 h 430840"/>
                <a:gd name="connsiteX3" fmla="*/ 149225 w 285750"/>
                <a:gd name="connsiteY3" fmla="*/ 430840 h 430840"/>
                <a:gd name="connsiteX4" fmla="*/ 104140 w 285750"/>
                <a:gd name="connsiteY4" fmla="*/ 307169 h 430840"/>
                <a:gd name="connsiteX0" fmla="*/ 0 w 285750"/>
                <a:gd name="connsiteY0" fmla="*/ 171279 h 431643"/>
                <a:gd name="connsiteX1" fmla="*/ 149225 w 285750"/>
                <a:gd name="connsiteY1" fmla="*/ 618 h 431643"/>
                <a:gd name="connsiteX2" fmla="*/ 285750 w 285750"/>
                <a:gd name="connsiteY2" fmla="*/ 215729 h 431643"/>
                <a:gd name="connsiteX3" fmla="*/ 149225 w 285750"/>
                <a:gd name="connsiteY3" fmla="*/ 430840 h 431643"/>
                <a:gd name="connsiteX4" fmla="*/ 34290 w 285750"/>
                <a:gd name="connsiteY4" fmla="*/ 288119 h 431643"/>
                <a:gd name="connsiteX0" fmla="*/ 0 w 285750"/>
                <a:gd name="connsiteY0" fmla="*/ 171279 h 501512"/>
                <a:gd name="connsiteX1" fmla="*/ 149225 w 285750"/>
                <a:gd name="connsiteY1" fmla="*/ 618 h 501512"/>
                <a:gd name="connsiteX2" fmla="*/ 285750 w 285750"/>
                <a:gd name="connsiteY2" fmla="*/ 215729 h 501512"/>
                <a:gd name="connsiteX3" fmla="*/ 149225 w 285750"/>
                <a:gd name="connsiteY3" fmla="*/ 430840 h 501512"/>
                <a:gd name="connsiteX4" fmla="*/ 34290 w 285750"/>
                <a:gd name="connsiteY4" fmla="*/ 288119 h 501512"/>
                <a:gd name="connsiteX0" fmla="*/ 3810 w 289560"/>
                <a:gd name="connsiteY0" fmla="*/ 171279 h 501512"/>
                <a:gd name="connsiteX1" fmla="*/ 153035 w 289560"/>
                <a:gd name="connsiteY1" fmla="*/ 618 h 501512"/>
                <a:gd name="connsiteX2" fmla="*/ 289560 w 289560"/>
                <a:gd name="connsiteY2" fmla="*/ 215729 h 501512"/>
                <a:gd name="connsiteX3" fmla="*/ 153035 w 289560"/>
                <a:gd name="connsiteY3" fmla="*/ 430840 h 501512"/>
                <a:gd name="connsiteX4" fmla="*/ 0 w 289560"/>
                <a:gd name="connsiteY4" fmla="*/ 288119 h 501512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1454"/>
                <a:gd name="connsiteX1" fmla="*/ 153035 w 289560"/>
                <a:gd name="connsiteY1" fmla="*/ 618 h 431454"/>
                <a:gd name="connsiteX2" fmla="*/ 289560 w 289560"/>
                <a:gd name="connsiteY2" fmla="*/ 215729 h 431454"/>
                <a:gd name="connsiteX3" fmla="*/ 153035 w 289560"/>
                <a:gd name="connsiteY3" fmla="*/ 430840 h 431454"/>
                <a:gd name="connsiteX4" fmla="*/ 0 w 289560"/>
                <a:gd name="connsiteY4" fmla="*/ 288119 h 431454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799 h 430974"/>
                <a:gd name="connsiteX1" fmla="*/ 153035 w 289560"/>
                <a:gd name="connsiteY1" fmla="*/ 138 h 430974"/>
                <a:gd name="connsiteX2" fmla="*/ 289560 w 289560"/>
                <a:gd name="connsiteY2" fmla="*/ 215249 h 430974"/>
                <a:gd name="connsiteX3" fmla="*/ 153035 w 289560"/>
                <a:gd name="connsiteY3" fmla="*/ 430360 h 430974"/>
                <a:gd name="connsiteX4" fmla="*/ 0 w 289560"/>
                <a:gd name="connsiteY4" fmla="*/ 287639 h 430974"/>
                <a:gd name="connsiteX0" fmla="*/ 3810 w 289560"/>
                <a:gd name="connsiteY0" fmla="*/ 170799 h 430974"/>
                <a:gd name="connsiteX1" fmla="*/ 153035 w 289560"/>
                <a:gd name="connsiteY1" fmla="*/ 138 h 430974"/>
                <a:gd name="connsiteX2" fmla="*/ 289560 w 289560"/>
                <a:gd name="connsiteY2" fmla="*/ 215249 h 430974"/>
                <a:gd name="connsiteX3" fmla="*/ 153035 w 289560"/>
                <a:gd name="connsiteY3" fmla="*/ 430360 h 430974"/>
                <a:gd name="connsiteX4" fmla="*/ 0 w 289560"/>
                <a:gd name="connsiteY4" fmla="*/ 287639 h 430974"/>
                <a:gd name="connsiteX0" fmla="*/ 3810 w 289560"/>
                <a:gd name="connsiteY0" fmla="*/ 170799 h 430426"/>
                <a:gd name="connsiteX1" fmla="*/ 153035 w 289560"/>
                <a:gd name="connsiteY1" fmla="*/ 138 h 430426"/>
                <a:gd name="connsiteX2" fmla="*/ 289560 w 289560"/>
                <a:gd name="connsiteY2" fmla="*/ 215249 h 430426"/>
                <a:gd name="connsiteX3" fmla="*/ 153035 w 289560"/>
                <a:gd name="connsiteY3" fmla="*/ 430360 h 430426"/>
                <a:gd name="connsiteX4" fmla="*/ 0 w 289560"/>
                <a:gd name="connsiteY4" fmla="*/ 287639 h 430426"/>
                <a:gd name="connsiteX0" fmla="*/ 1411 w 287161"/>
                <a:gd name="connsiteY0" fmla="*/ 170799 h 430413"/>
                <a:gd name="connsiteX1" fmla="*/ 150636 w 287161"/>
                <a:gd name="connsiteY1" fmla="*/ 138 h 430413"/>
                <a:gd name="connsiteX2" fmla="*/ 287161 w 287161"/>
                <a:gd name="connsiteY2" fmla="*/ 215249 h 430413"/>
                <a:gd name="connsiteX3" fmla="*/ 150636 w 287161"/>
                <a:gd name="connsiteY3" fmla="*/ 430360 h 430413"/>
                <a:gd name="connsiteX4" fmla="*/ 0 w 287161"/>
                <a:gd name="connsiteY4" fmla="*/ 264251 h 430413"/>
                <a:gd name="connsiteX0" fmla="*/ 1411 w 287161"/>
                <a:gd name="connsiteY0" fmla="*/ 170799 h 430419"/>
                <a:gd name="connsiteX1" fmla="*/ 150636 w 287161"/>
                <a:gd name="connsiteY1" fmla="*/ 138 h 430419"/>
                <a:gd name="connsiteX2" fmla="*/ 287161 w 287161"/>
                <a:gd name="connsiteY2" fmla="*/ 215249 h 430419"/>
                <a:gd name="connsiteX3" fmla="*/ 150636 w 287161"/>
                <a:gd name="connsiteY3" fmla="*/ 430360 h 430419"/>
                <a:gd name="connsiteX4" fmla="*/ 0 w 287161"/>
                <a:gd name="connsiteY4" fmla="*/ 264251 h 43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61" h="430419">
                  <a:moveTo>
                    <a:pt x="1411" y="170799"/>
                  </a:moveTo>
                  <a:cubicBezTo>
                    <a:pt x="12805" y="49597"/>
                    <a:pt x="94016" y="-3072"/>
                    <a:pt x="150636" y="138"/>
                  </a:cubicBezTo>
                  <a:cubicBezTo>
                    <a:pt x="221049" y="2748"/>
                    <a:pt x="287161" y="96446"/>
                    <a:pt x="287161" y="215249"/>
                  </a:cubicBezTo>
                  <a:cubicBezTo>
                    <a:pt x="287161" y="334052"/>
                    <a:pt x="225282" y="421893"/>
                    <a:pt x="150636" y="430360"/>
                  </a:cubicBezTo>
                  <a:cubicBezTo>
                    <a:pt x="47625" y="433339"/>
                    <a:pt x="13232" y="323819"/>
                    <a:pt x="0" y="264251"/>
                  </a:cubicBezTo>
                </a:path>
              </a:pathLst>
            </a:custGeom>
            <a:ln w="190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endPara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9" name="テキスト ボックス 18">
            <a:extLst>
              <a:ext uri="{FF2B5EF4-FFF2-40B4-BE49-F238E27FC236}">
                <a16:creationId xmlns:a16="http://schemas.microsoft.com/office/drawing/2014/main" id="{8BE35A8E-055F-EF3F-9B45-05B4C288CC2F}"/>
              </a:ext>
            </a:extLst>
          </p:cNvPr>
          <p:cNvSpPr txBox="1"/>
          <p:nvPr/>
        </p:nvSpPr>
        <p:spPr>
          <a:xfrm>
            <a:off x="4628892" y="4498129"/>
            <a:ext cx="30893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900" dirty="0"/>
          </a:p>
          <a:p>
            <a:endParaRPr lang="en-US" altLang="ja-JP" sz="900" dirty="0"/>
          </a:p>
          <a:p>
            <a:r>
              <a:rPr lang="en-US" altLang="ja-JP" sz="900" dirty="0"/>
              <a:t>[ACFK17] Auerbach, Cash, </a:t>
            </a:r>
            <a:r>
              <a:rPr lang="en-US" altLang="ja-JP" sz="900" dirty="0" err="1"/>
              <a:t>Fersch</a:t>
            </a:r>
            <a:r>
              <a:rPr lang="en-US" altLang="ja-JP" sz="900" dirty="0"/>
              <a:t>, </a:t>
            </a:r>
            <a:r>
              <a:rPr lang="en-US" altLang="ja-JP" sz="900" dirty="0" err="1"/>
              <a:t>Kiltz</a:t>
            </a:r>
            <a:r>
              <a:rPr lang="en-US" altLang="ja-JP" sz="900" dirty="0"/>
              <a:t> (CRYPTO2017)</a:t>
            </a:r>
          </a:p>
        </p:txBody>
      </p:sp>
    </p:spTree>
    <p:extLst>
      <p:ext uri="{BB962C8B-B14F-4D97-AF65-F5344CB8AC3E}">
        <p14:creationId xmlns:p14="http://schemas.microsoft.com/office/powerpoint/2010/main" val="73957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F172CF-EDFD-A881-9D70-07A765B70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DFBE5F-BA4A-F161-7AA7-F004553F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chemeClr val="bg1"/>
                </a:solidFill>
              </a:rPr>
              <a:t>Fiat-Shamir with Aborts</a:t>
            </a:r>
            <a:br>
              <a:rPr lang="en-AE" dirty="0">
                <a:solidFill>
                  <a:schemeClr val="bg1"/>
                </a:solidFill>
              </a:rPr>
            </a:br>
            <a:r>
              <a:rPr lang="en-AE" dirty="0">
                <a:solidFill>
                  <a:schemeClr val="bg1"/>
                </a:solidFill>
              </a:rPr>
              <a:t>on Lossy ID</a:t>
            </a:r>
          </a:p>
        </p:txBody>
      </p:sp>
    </p:spTree>
    <p:extLst>
      <p:ext uri="{BB962C8B-B14F-4D97-AF65-F5344CB8AC3E}">
        <p14:creationId xmlns:p14="http://schemas.microsoft.com/office/powerpoint/2010/main" val="236636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34C3-849C-2783-C8C0-5F13CEC1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Lossy Identification (LID) [AFLT12, AFLT16]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A468-D501-E6B6-4EDF-C2288BE974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LID Syntax:</a:t>
            </a:r>
          </a:p>
          <a:p>
            <a:r>
              <a:rPr lang="en-US" sz="1600" dirty="0"/>
              <a:t>Gen(1</a:t>
            </a:r>
            <a:r>
              <a:rPr lang="en-US" sz="1600" baseline="30000" dirty="0"/>
              <a:t>k</a:t>
            </a:r>
            <a:r>
              <a:rPr lang="en-US" sz="1600" dirty="0"/>
              <a:t>) → (</a:t>
            </a:r>
            <a:r>
              <a:rPr lang="en-US" sz="1600" dirty="0" err="1"/>
              <a:t>vk,sk</a:t>
            </a:r>
            <a:r>
              <a:rPr lang="en-US" sz="1600" dirty="0"/>
              <a:t>)</a:t>
            </a:r>
          </a:p>
          <a:p>
            <a:r>
              <a:rPr lang="en-US" sz="1600" u="sng" dirty="0" err="1"/>
              <a:t>LossyGen</a:t>
            </a:r>
            <a:r>
              <a:rPr lang="en-US" sz="1600" u="sng" dirty="0"/>
              <a:t>(1</a:t>
            </a:r>
            <a:r>
              <a:rPr lang="en-US" sz="1600" u="sng" baseline="30000" dirty="0"/>
              <a:t>k</a:t>
            </a:r>
            <a:r>
              <a:rPr lang="en-US" sz="1600" u="sng" dirty="0"/>
              <a:t>) → </a:t>
            </a:r>
            <a:r>
              <a:rPr lang="en-US" sz="1600" u="sng" dirty="0" err="1"/>
              <a:t>vk</a:t>
            </a:r>
            <a:r>
              <a:rPr lang="en-US" sz="1600" u="sng" dirty="0"/>
              <a:t>*</a:t>
            </a:r>
          </a:p>
          <a:p>
            <a:r>
              <a:rPr lang="en-US" sz="1600" dirty="0"/>
              <a:t>P</a:t>
            </a:r>
            <a:r>
              <a:rPr lang="en-US" sz="1600" baseline="-25000" dirty="0"/>
              <a:t>1</a:t>
            </a:r>
            <a:r>
              <a:rPr lang="en-US" sz="1600" dirty="0"/>
              <a:t>(</a:t>
            </a:r>
            <a:r>
              <a:rPr lang="en-US" sz="1600" dirty="0" err="1"/>
              <a:t>sk</a:t>
            </a:r>
            <a:r>
              <a:rPr lang="en-US" sz="1600" dirty="0"/>
              <a:t>) → (</a:t>
            </a:r>
            <a:r>
              <a:rPr lang="en-US" sz="1600" dirty="0" err="1"/>
              <a:t>w,st</a:t>
            </a:r>
            <a:r>
              <a:rPr lang="en-US" sz="1600" dirty="0"/>
              <a:t>)</a:t>
            </a:r>
          </a:p>
          <a:p>
            <a:r>
              <a:rPr lang="en-US" sz="1600" dirty="0"/>
              <a:t>P</a:t>
            </a:r>
            <a:r>
              <a:rPr lang="en-US" sz="1600" baseline="-25000" dirty="0"/>
              <a:t>2</a:t>
            </a:r>
            <a:r>
              <a:rPr lang="en-US" sz="1600" dirty="0"/>
              <a:t>(</a:t>
            </a:r>
            <a:r>
              <a:rPr lang="en-US" sz="1600" dirty="0" err="1"/>
              <a:t>sk,w,c,st</a:t>
            </a:r>
            <a:r>
              <a:rPr lang="en-US" sz="1600" dirty="0"/>
              <a:t>) → z/⊥</a:t>
            </a:r>
          </a:p>
          <a:p>
            <a:r>
              <a:rPr lang="en-US" sz="1600" dirty="0"/>
              <a:t>V(</a:t>
            </a:r>
            <a:r>
              <a:rPr lang="en-US" sz="1600" dirty="0" err="1"/>
              <a:t>vk,w,c,z</a:t>
            </a:r>
            <a:r>
              <a:rPr lang="en-US" sz="1600" dirty="0"/>
              <a:t>) → 0/1</a:t>
            </a:r>
          </a:p>
        </p:txBody>
      </p:sp>
      <p:sp>
        <p:nvSpPr>
          <p:cNvPr id="6" name="テキスト ボックス 18">
            <a:extLst>
              <a:ext uri="{FF2B5EF4-FFF2-40B4-BE49-F238E27FC236}">
                <a16:creationId xmlns:a16="http://schemas.microsoft.com/office/drawing/2014/main" id="{715C3B8F-608B-68D1-5C81-7F93C643B2DB}"/>
              </a:ext>
            </a:extLst>
          </p:cNvPr>
          <p:cNvSpPr txBox="1"/>
          <p:nvPr/>
        </p:nvSpPr>
        <p:spPr>
          <a:xfrm>
            <a:off x="4628892" y="4498129"/>
            <a:ext cx="39164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[AFLT12] Abdalla, </a:t>
            </a:r>
            <a:r>
              <a:rPr lang="en-US" altLang="ja-JP" sz="900" dirty="0" err="1"/>
              <a:t>Fouque</a:t>
            </a:r>
            <a:r>
              <a:rPr lang="en-US" altLang="ja-JP" sz="900" dirty="0"/>
              <a:t>, </a:t>
            </a:r>
            <a:r>
              <a:rPr lang="en-US" altLang="ja-JP" sz="900" dirty="0" err="1"/>
              <a:t>Lyubashevsky</a:t>
            </a:r>
            <a:r>
              <a:rPr lang="en-US" altLang="ja-JP" sz="900" dirty="0"/>
              <a:t>, </a:t>
            </a:r>
            <a:r>
              <a:rPr lang="en-US" altLang="ja-JP" sz="900" dirty="0" err="1"/>
              <a:t>Tibouchi</a:t>
            </a:r>
            <a:r>
              <a:rPr lang="en-US" altLang="ja-JP" sz="900" dirty="0"/>
              <a:t> (EUROCRYPT2012)</a:t>
            </a:r>
          </a:p>
          <a:p>
            <a:r>
              <a:rPr lang="en-US" altLang="ja-JP" sz="900" dirty="0"/>
              <a:t>[AFLT16] Abdalla, </a:t>
            </a:r>
            <a:r>
              <a:rPr lang="en-US" altLang="ja-JP" sz="900" dirty="0" err="1"/>
              <a:t>Fouque</a:t>
            </a:r>
            <a:r>
              <a:rPr lang="en-US" altLang="ja-JP" sz="900" dirty="0"/>
              <a:t>, </a:t>
            </a:r>
            <a:r>
              <a:rPr lang="en-US" altLang="ja-JP" sz="900" dirty="0" err="1"/>
              <a:t>Lyubashevsky</a:t>
            </a:r>
            <a:r>
              <a:rPr lang="en-US" altLang="ja-JP" sz="900" dirty="0"/>
              <a:t>, </a:t>
            </a:r>
            <a:r>
              <a:rPr lang="en-US" altLang="ja-JP" sz="900" dirty="0" err="1"/>
              <a:t>Tibouchi</a:t>
            </a:r>
            <a:r>
              <a:rPr lang="en-US" altLang="ja-JP" sz="900" dirty="0"/>
              <a:t> (</a:t>
            </a:r>
            <a:r>
              <a:rPr lang="en-US" altLang="ja-JP" sz="900" dirty="0" err="1"/>
              <a:t>JoC</a:t>
            </a:r>
            <a:r>
              <a:rPr lang="en-US" altLang="ja-JP" sz="900" dirty="0"/>
              <a:t> 2016)</a:t>
            </a:r>
          </a:p>
          <a:p>
            <a:r>
              <a:rPr lang="en-US" altLang="ja-JP" sz="900" dirty="0"/>
              <a:t>[KLS18] </a:t>
            </a:r>
            <a:r>
              <a:rPr lang="en-US" altLang="ja-JP" sz="900" dirty="0" err="1"/>
              <a:t>Kiltz</a:t>
            </a:r>
            <a:r>
              <a:rPr lang="en-US" altLang="ja-JP" sz="900" dirty="0"/>
              <a:t>, </a:t>
            </a:r>
            <a:r>
              <a:rPr lang="en-US" altLang="ja-JP" sz="900" dirty="0" err="1"/>
              <a:t>Lyubashevsky</a:t>
            </a:r>
            <a:r>
              <a:rPr lang="en-US" altLang="ja-JP" sz="900" dirty="0"/>
              <a:t>, Schaffner (EUROCRYPT2018)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E1E3E-06BB-972F-7E76-58DF96B04291}"/>
              </a:ext>
            </a:extLst>
          </p:cNvPr>
          <p:cNvGrpSpPr/>
          <p:nvPr/>
        </p:nvGrpSpPr>
        <p:grpSpPr>
          <a:xfrm>
            <a:off x="3951649" y="1184718"/>
            <a:ext cx="4759828" cy="1957397"/>
            <a:chOff x="3951649" y="1184718"/>
            <a:chExt cx="4759828" cy="195739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BCA68E-AFE1-E72E-F7FA-457B71BFBC22}"/>
                </a:ext>
              </a:extLst>
            </p:cNvPr>
            <p:cNvGrpSpPr/>
            <p:nvPr/>
          </p:nvGrpSpPr>
          <p:grpSpPr>
            <a:xfrm>
              <a:off x="3951649" y="1184718"/>
              <a:ext cx="3876921" cy="1861765"/>
              <a:chOff x="3951649" y="1184718"/>
              <a:chExt cx="3876921" cy="1861765"/>
            </a:xfrm>
          </p:grpSpPr>
          <p:grpSp>
            <p:nvGrpSpPr>
              <p:cNvPr id="13" name="グループ化 4">
                <a:extLst>
                  <a:ext uri="{FF2B5EF4-FFF2-40B4-BE49-F238E27FC236}">
                    <a16:creationId xmlns:a16="http://schemas.microsoft.com/office/drawing/2014/main" id="{7C779D37-9BCF-CB95-E72B-71955D611598}"/>
                  </a:ext>
                </a:extLst>
              </p:cNvPr>
              <p:cNvGrpSpPr/>
              <p:nvPr/>
            </p:nvGrpSpPr>
            <p:grpSpPr>
              <a:xfrm>
                <a:off x="3951649" y="1184718"/>
                <a:ext cx="3876921" cy="1861765"/>
                <a:chOff x="3951649" y="1568859"/>
                <a:chExt cx="3876921" cy="1861765"/>
              </a:xfrm>
            </p:grpSpPr>
            <p:pic>
              <p:nvPicPr>
                <p:cNvPr id="16" name="グラフィックス 25" descr="オフィス ワーカー">
                  <a:extLst>
                    <a:ext uri="{FF2B5EF4-FFF2-40B4-BE49-F238E27FC236}">
                      <a16:creationId xmlns:a16="http://schemas.microsoft.com/office/drawing/2014/main" id="{D36D195A-DC27-868F-50FF-B643447C56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56990" y="1568859"/>
                  <a:ext cx="554400" cy="554400"/>
                </a:xfrm>
                <a:prstGeom prst="rect">
                  <a:avLst/>
                </a:prstGeom>
              </p:spPr>
            </p:pic>
            <p:grpSp>
              <p:nvGrpSpPr>
                <p:cNvPr id="17" name="グループ化 38">
                  <a:extLst>
                    <a:ext uri="{FF2B5EF4-FFF2-40B4-BE49-F238E27FC236}">
                      <a16:creationId xmlns:a16="http://schemas.microsoft.com/office/drawing/2014/main" id="{BBCD2AE5-784E-EA3B-FE28-6CED0BF31746}"/>
                    </a:ext>
                  </a:extLst>
                </p:cNvPr>
                <p:cNvGrpSpPr/>
                <p:nvPr/>
              </p:nvGrpSpPr>
              <p:grpSpPr>
                <a:xfrm>
                  <a:off x="3951649" y="1568859"/>
                  <a:ext cx="3876921" cy="1861765"/>
                  <a:chOff x="3951649" y="1568859"/>
                  <a:chExt cx="3876921" cy="1861765"/>
                </a:xfrm>
              </p:grpSpPr>
              <p:grpSp>
                <p:nvGrpSpPr>
                  <p:cNvPr id="18" name="グループ化 6">
                    <a:extLst>
                      <a:ext uri="{FF2B5EF4-FFF2-40B4-BE49-F238E27FC236}">
                        <a16:creationId xmlns:a16="http://schemas.microsoft.com/office/drawing/2014/main" id="{250C5F8E-46AE-7EB1-4BCA-BDFD3461020E}"/>
                      </a:ext>
                    </a:extLst>
                  </p:cNvPr>
                  <p:cNvGrpSpPr/>
                  <p:nvPr/>
                </p:nvGrpSpPr>
                <p:grpSpPr>
                  <a:xfrm>
                    <a:off x="4111949" y="1568859"/>
                    <a:ext cx="3716621" cy="1225373"/>
                    <a:chOff x="4111949" y="1568859"/>
                    <a:chExt cx="3716621" cy="1225373"/>
                  </a:xfrm>
                </p:grpSpPr>
                <p:pic>
                  <p:nvPicPr>
                    <p:cNvPr id="20" name="グラフィックス 8" descr="コール センター">
                      <a:extLst>
                        <a:ext uri="{FF2B5EF4-FFF2-40B4-BE49-F238E27FC236}">
                          <a16:creationId xmlns:a16="http://schemas.microsoft.com/office/drawing/2014/main" id="{A649713D-AD17-8214-7443-43566409F39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74170" y="1568859"/>
                      <a:ext cx="554400" cy="55440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21" name="直線矢印コネクタ 34">
                      <a:extLst>
                        <a:ext uri="{FF2B5EF4-FFF2-40B4-BE49-F238E27FC236}">
                          <a16:creationId xmlns:a16="http://schemas.microsoft.com/office/drawing/2014/main" id="{886B83F1-1BEE-739C-14D3-6E1B612B35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488993" y="2787974"/>
                      <a:ext cx="1607574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直線矢印コネクタ 30">
                      <a:extLst>
                        <a:ext uri="{FF2B5EF4-FFF2-40B4-BE49-F238E27FC236}">
                          <a16:creationId xmlns:a16="http://schemas.microsoft.com/office/drawing/2014/main" id="{4D88B656-DC30-E014-5E4F-BFEAA2087B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88993" y="2360707"/>
                      <a:ext cx="1607574" cy="0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テキスト ボックス 14">
                      <a:extLst>
                        <a:ext uri="{FF2B5EF4-FFF2-40B4-BE49-F238E27FC236}">
                          <a16:creationId xmlns:a16="http://schemas.microsoft.com/office/drawing/2014/main" id="{A5C526E2-A5D7-DBC7-33CA-C21248E49C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5525" y="2052930"/>
                      <a:ext cx="31451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w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" name="テキスト ボックス 18">
                      <a:extLst>
                        <a:ext uri="{FF2B5EF4-FFF2-40B4-BE49-F238E27FC236}">
                          <a16:creationId xmlns:a16="http://schemas.microsoft.com/office/drawing/2014/main" id="{B24C8156-8AF1-9817-209F-C9877AFCA9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5563" y="2480197"/>
                      <a:ext cx="27443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c</a:t>
                      </a:r>
                      <a:endParaRPr kumimoji="1" lang="ja-JP" altLang="en-US" sz="1400" baseline="-250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" name="テキスト ボックス 23">
                      <a:extLst>
                        <a:ext uri="{FF2B5EF4-FFF2-40B4-BE49-F238E27FC236}">
                          <a16:creationId xmlns:a16="http://schemas.microsoft.com/office/drawing/2014/main" id="{0209A952-B9CF-C0CC-F0CA-C5FF091290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32455" y="2486455"/>
                      <a:ext cx="6832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c </a:t>
                      </a:r>
                      <a:r>
                        <a:rPr kumimoji="1" lang="ja-JP" altLang="en-US" sz="140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←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 C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" name="テキスト ボックス 26">
                      <a:extLst>
                        <a:ext uri="{FF2B5EF4-FFF2-40B4-BE49-F238E27FC236}">
                          <a16:creationId xmlns:a16="http://schemas.microsoft.com/office/drawing/2014/main" id="{85AB9575-2CAD-C55B-393F-ACEE97CD46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11949" y="2052930"/>
                      <a:ext cx="137704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w,st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1" lang="ja-JP" altLang="en-US" sz="140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←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 P</a:t>
                      </a:r>
                      <a:r>
                        <a:rPr kumimoji="1" lang="en-US" altLang="ja-JP" sz="1400" baseline="-250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sk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9" name="テキスト ボックス 37">
                    <a:extLst>
                      <a:ext uri="{FF2B5EF4-FFF2-40B4-BE49-F238E27FC236}">
                        <a16:creationId xmlns:a16="http://schemas.microsoft.com/office/drawing/2014/main" id="{1555A921-D0C3-D572-2FB6-652438C1298C}"/>
                      </a:ext>
                    </a:extLst>
                  </p:cNvPr>
                  <p:cNvSpPr txBox="1"/>
                  <p:nvPr/>
                </p:nvSpPr>
                <p:spPr>
                  <a:xfrm>
                    <a:off x="3951649" y="2907404"/>
                    <a:ext cx="153734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kumimoji="1" lang="en-GB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z </a:t>
                    </a:r>
                    <a:r>
                      <a:rPr kumimoji="1" lang="ja-JP" altLang="en-US" sz="140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←</a:t>
                    </a:r>
                    <a:r>
                      <a: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 P</a:t>
                    </a:r>
                    <a:r>
                      <a:rPr kumimoji="1" lang="en-US" altLang="ja-JP" sz="1400" baseline="-250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2</a:t>
                    </a:r>
                    <a:r>
                      <a: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(</a:t>
                    </a:r>
                    <a:r>
                      <a:rPr kumimoji="1" lang="en-US" altLang="ja-JP" sz="1400" dirty="0" err="1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sk,w,c,st</a:t>
                    </a:r>
                    <a:r>
                      <a: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)</a:t>
                    </a:r>
                  </a:p>
                  <a:p>
                    <a:pPr algn="r"/>
                    <a:r>
                      <a:rPr kumimoji="1" lang="en-US" altLang="ja-JP" sz="1400" u="sng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(z may be ⊥)</a:t>
                    </a:r>
                    <a:endParaRPr kumimoji="1" lang="ja-JP" altLang="en-US" sz="1400" u="sng" dirty="0"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14" name="直線矢印コネクタ 30">
                <a:extLst>
                  <a:ext uri="{FF2B5EF4-FFF2-40B4-BE49-F238E27FC236}">
                    <a16:creationId xmlns:a16="http://schemas.microsoft.com/office/drawing/2014/main" id="{E7B37742-B329-8012-4AD0-F4C1EFCEB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8993" y="2827898"/>
                <a:ext cx="1607574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33A6F38-1699-5D5D-323B-22C75E855D8E}"/>
                  </a:ext>
                </a:extLst>
              </p:cNvPr>
              <p:cNvSpPr txBox="1"/>
              <p:nvPr/>
            </p:nvSpPr>
            <p:spPr>
              <a:xfrm>
                <a:off x="6155563" y="2520121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z</a:t>
                </a:r>
                <a:endPara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テキスト ボックス 23">
              <a:extLst>
                <a:ext uri="{FF2B5EF4-FFF2-40B4-BE49-F238E27FC236}">
                  <a16:creationId xmlns:a16="http://schemas.microsoft.com/office/drawing/2014/main" id="{9CB385C0-6DD7-374F-3FC5-35420E2E2DA1}"/>
                </a:ext>
              </a:extLst>
            </p:cNvPr>
            <p:cNvSpPr txBox="1"/>
            <p:nvPr/>
          </p:nvSpPr>
          <p:spPr>
            <a:xfrm>
              <a:off x="7132455" y="2834338"/>
              <a:ext cx="1579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0/1 </a:t>
              </a:r>
              <a:r>
                <a:rPr kumimoji="1" lang="ja-JP" altLang="en-US" sz="140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←</a:t>
              </a:r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V(</a:t>
              </a:r>
              <a:r>
                <a:rPr kumimoji="1" lang="en-US" altLang="ja-JP" sz="1400" dirty="0" err="1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vk,w,c,z</a:t>
              </a:r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)</a:t>
              </a:r>
              <a:endParaRPr kumimoji="1" lang="ja-JP" altLang="en-US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59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34C3-849C-2783-C8C0-5F13CEC1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Lossy ID [AFLT12, AFLT16]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A468-D501-E6B6-4EDF-C2288BE974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Properties</a:t>
            </a:r>
            <a:r>
              <a:rPr lang="en-US" dirty="0"/>
              <a:t>: </a:t>
            </a:r>
          </a:p>
          <a:p>
            <a:r>
              <a:rPr lang="en-US" sz="1600" u="sng" dirty="0"/>
              <a:t>Key Indistinguishability</a:t>
            </a:r>
            <a:r>
              <a:rPr lang="en-US" sz="1600" dirty="0"/>
              <a:t>: </a:t>
            </a:r>
            <a:r>
              <a:rPr lang="en-US" sz="1600" dirty="0" err="1"/>
              <a:t>vk</a:t>
            </a:r>
            <a:r>
              <a:rPr lang="en-US" sz="1600" dirty="0"/>
              <a:t> ~</a:t>
            </a:r>
            <a:r>
              <a:rPr lang="en-US" sz="1600" baseline="-25000" dirty="0"/>
              <a:t>c</a:t>
            </a:r>
            <a:r>
              <a:rPr lang="en-US" sz="1600" dirty="0"/>
              <a:t> </a:t>
            </a:r>
            <a:r>
              <a:rPr lang="en-US" sz="1600" dirty="0" err="1"/>
              <a:t>vk</a:t>
            </a:r>
            <a:r>
              <a:rPr lang="en-US" sz="1600" dirty="0"/>
              <a:t>*</a:t>
            </a:r>
          </a:p>
          <a:p>
            <a:r>
              <a:rPr lang="en-US" sz="1600" u="sng" dirty="0" err="1"/>
              <a:t>Lossiness</a:t>
            </a:r>
            <a:r>
              <a:rPr lang="en-US" sz="1600" dirty="0"/>
              <a:t>: ∀A, </a:t>
            </a:r>
            <a:r>
              <a:rPr lang="en-US" sz="1600" dirty="0" err="1"/>
              <a:t>Pr</a:t>
            </a:r>
            <a:r>
              <a:rPr lang="en-US" sz="1600" dirty="0"/>
              <a:t>[〈A,V〉(</a:t>
            </a:r>
            <a:r>
              <a:rPr lang="en-US" sz="1600" dirty="0" err="1"/>
              <a:t>vk</a:t>
            </a:r>
            <a:r>
              <a:rPr lang="en-US" sz="1600" dirty="0"/>
              <a:t>*)=1] = </a:t>
            </a:r>
            <a:r>
              <a:rPr lang="en-US" sz="1600" dirty="0" err="1"/>
              <a:t>negl</a:t>
            </a:r>
            <a:r>
              <a:rPr lang="en-US" sz="1600" dirty="0"/>
              <a:t>.</a:t>
            </a:r>
          </a:p>
          <a:p>
            <a:r>
              <a:rPr lang="en-US" sz="1600" u="sng" dirty="0"/>
              <a:t>SHVZK</a:t>
            </a:r>
            <a:r>
              <a:rPr lang="en-US" sz="1600" dirty="0"/>
              <a:t>: ∃PPT Sim </a:t>
            </a:r>
            <a:r>
              <a:rPr lang="en-US" sz="1600" dirty="0" err="1"/>
              <a:t>s.t.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dirty="0" err="1"/>
              <a:t>w,c,z</a:t>
            </a:r>
            <a:r>
              <a:rPr lang="en-US" sz="1600" dirty="0"/>
              <a:t>) ← </a:t>
            </a:r>
            <a:r>
              <a:rPr lang="en-US" altLang="ja-JP" sz="1600" dirty="0"/>
              <a:t>Sim(</a:t>
            </a:r>
            <a:r>
              <a:rPr lang="en-US" altLang="ja-JP" sz="1600" dirty="0" err="1"/>
              <a:t>vk,U</a:t>
            </a:r>
            <a:r>
              <a:rPr lang="en-US" altLang="ja-JP" sz="1600" dirty="0"/>
              <a:t>(C)) </a:t>
            </a:r>
            <a:br>
              <a:rPr lang="en-US" altLang="ja-JP" sz="1600" dirty="0"/>
            </a:br>
            <a:r>
              <a:rPr lang="en-US" altLang="ja-JP" sz="1600" dirty="0"/>
              <a:t>~</a:t>
            </a:r>
            <a:r>
              <a:rPr lang="en-US" altLang="ja-JP" sz="1600" baseline="-25000" dirty="0"/>
              <a:t>s</a:t>
            </a:r>
            <a:r>
              <a:rPr lang="en-US" altLang="ja-JP" sz="1600" dirty="0"/>
              <a:t> (</a:t>
            </a:r>
            <a:r>
              <a:rPr lang="en-US" altLang="ja-JP" sz="1600" dirty="0" err="1"/>
              <a:t>w,c,z</a:t>
            </a:r>
            <a:r>
              <a:rPr lang="en-US" altLang="ja-JP" sz="1600" dirty="0"/>
              <a:t>) </a:t>
            </a:r>
            <a:r>
              <a:rPr lang="ja-JP" altLang="en-US" sz="1600"/>
              <a:t>←</a:t>
            </a:r>
            <a:r>
              <a:rPr lang="en-US" altLang="ja-JP" sz="1600" dirty="0"/>
              <a:t> </a:t>
            </a:r>
            <a:r>
              <a:rPr lang="en-US" sz="1600" dirty="0"/>
              <a:t>〈</a:t>
            </a:r>
            <a:r>
              <a:rPr lang="en-US" altLang="ja-JP" sz="1600" dirty="0"/>
              <a:t>P(</a:t>
            </a:r>
            <a:r>
              <a:rPr lang="en-US" altLang="ja-JP" sz="1600" dirty="0" err="1"/>
              <a:t>sk</a:t>
            </a:r>
            <a:r>
              <a:rPr lang="en-US" altLang="ja-JP" sz="1600" dirty="0"/>
              <a:t>),V</a:t>
            </a:r>
            <a:r>
              <a:rPr lang="en-US" sz="1600" dirty="0"/>
              <a:t>〉</a:t>
            </a:r>
            <a:r>
              <a:rPr lang="en-US" altLang="ja-JP" sz="1600" dirty="0"/>
              <a:t>(</a:t>
            </a:r>
            <a:r>
              <a:rPr lang="en-US" altLang="ja-JP" sz="1600" dirty="0" err="1"/>
              <a:t>vk</a:t>
            </a:r>
            <a:r>
              <a:rPr lang="en-US" altLang="ja-JP" sz="1600" dirty="0"/>
              <a:t>)</a:t>
            </a:r>
            <a:endParaRPr lang="en-US" sz="1600" dirty="0"/>
          </a:p>
          <a:p>
            <a:r>
              <a:rPr lang="en-US" sz="1600" u="sng" dirty="0"/>
              <a:t>CUR</a:t>
            </a:r>
            <a:r>
              <a:rPr lang="en-US" sz="1600" dirty="0"/>
              <a:t>: hard to find (</a:t>
            </a:r>
            <a:r>
              <a:rPr lang="en-US" sz="1600" dirty="0" err="1"/>
              <a:t>w,c,z,z</a:t>
            </a:r>
            <a:r>
              <a:rPr lang="en-US" sz="1600" dirty="0"/>
              <a:t>’) </a:t>
            </a:r>
            <a:r>
              <a:rPr lang="en-US" sz="1600" dirty="0" err="1"/>
              <a:t>s.t.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V(</a:t>
            </a:r>
            <a:r>
              <a:rPr lang="en-US" sz="1600" dirty="0" err="1"/>
              <a:t>vk,w,c,z</a:t>
            </a:r>
            <a:r>
              <a:rPr lang="en-US" sz="1600" dirty="0"/>
              <a:t>) = V(</a:t>
            </a:r>
            <a:r>
              <a:rPr lang="en-US" sz="1600" dirty="0" err="1"/>
              <a:t>vk,w,c,z</a:t>
            </a:r>
            <a:r>
              <a:rPr lang="en-US" sz="1600" dirty="0"/>
              <a:t>’) = 1</a:t>
            </a:r>
          </a:p>
        </p:txBody>
      </p:sp>
      <p:sp>
        <p:nvSpPr>
          <p:cNvPr id="6" name="テキスト ボックス 18">
            <a:extLst>
              <a:ext uri="{FF2B5EF4-FFF2-40B4-BE49-F238E27FC236}">
                <a16:creationId xmlns:a16="http://schemas.microsoft.com/office/drawing/2014/main" id="{715C3B8F-608B-68D1-5C81-7F93C643B2DB}"/>
              </a:ext>
            </a:extLst>
          </p:cNvPr>
          <p:cNvSpPr txBox="1"/>
          <p:nvPr/>
        </p:nvSpPr>
        <p:spPr>
          <a:xfrm>
            <a:off x="4628892" y="4498129"/>
            <a:ext cx="39164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[AFLT12] Abdalla, </a:t>
            </a:r>
            <a:r>
              <a:rPr lang="en-US" altLang="ja-JP" sz="900" dirty="0" err="1"/>
              <a:t>Fouque</a:t>
            </a:r>
            <a:r>
              <a:rPr lang="en-US" altLang="ja-JP" sz="900" dirty="0"/>
              <a:t>, </a:t>
            </a:r>
            <a:r>
              <a:rPr lang="en-US" altLang="ja-JP" sz="900" dirty="0" err="1"/>
              <a:t>Lyubashevsky</a:t>
            </a:r>
            <a:r>
              <a:rPr lang="en-US" altLang="ja-JP" sz="900" dirty="0"/>
              <a:t>, </a:t>
            </a:r>
            <a:r>
              <a:rPr lang="en-US" altLang="ja-JP" sz="900" dirty="0" err="1"/>
              <a:t>Tibouchi</a:t>
            </a:r>
            <a:r>
              <a:rPr lang="en-US" altLang="ja-JP" sz="900" dirty="0"/>
              <a:t> (EUROCRYPT2012)</a:t>
            </a:r>
          </a:p>
          <a:p>
            <a:r>
              <a:rPr lang="en-US" altLang="ja-JP" sz="900" dirty="0"/>
              <a:t>[AFLT16] Abdalla, </a:t>
            </a:r>
            <a:r>
              <a:rPr lang="en-US" altLang="ja-JP" sz="900" dirty="0" err="1"/>
              <a:t>Fouque</a:t>
            </a:r>
            <a:r>
              <a:rPr lang="en-US" altLang="ja-JP" sz="900" dirty="0"/>
              <a:t>, </a:t>
            </a:r>
            <a:r>
              <a:rPr lang="en-US" altLang="ja-JP" sz="900" dirty="0" err="1"/>
              <a:t>Lyubashevsky</a:t>
            </a:r>
            <a:r>
              <a:rPr lang="en-US" altLang="ja-JP" sz="900" dirty="0"/>
              <a:t>, </a:t>
            </a:r>
            <a:r>
              <a:rPr lang="en-US" altLang="ja-JP" sz="900" dirty="0" err="1"/>
              <a:t>Tibouchi</a:t>
            </a:r>
            <a:r>
              <a:rPr lang="en-US" altLang="ja-JP" sz="900" dirty="0"/>
              <a:t> (</a:t>
            </a:r>
            <a:r>
              <a:rPr lang="en-US" altLang="ja-JP" sz="900" dirty="0" err="1"/>
              <a:t>JoC</a:t>
            </a:r>
            <a:r>
              <a:rPr lang="en-US" altLang="ja-JP" sz="900" dirty="0"/>
              <a:t> 2016)</a:t>
            </a:r>
          </a:p>
          <a:p>
            <a:r>
              <a:rPr lang="en-US" altLang="ja-JP" sz="900" dirty="0"/>
              <a:t>[KLS18] </a:t>
            </a:r>
            <a:r>
              <a:rPr lang="en-US" altLang="ja-JP" sz="900" dirty="0" err="1"/>
              <a:t>Kiltz</a:t>
            </a:r>
            <a:r>
              <a:rPr lang="en-US" altLang="ja-JP" sz="900" dirty="0"/>
              <a:t>, </a:t>
            </a:r>
            <a:r>
              <a:rPr lang="en-US" altLang="ja-JP" sz="900" dirty="0" err="1"/>
              <a:t>Lyubashevsky</a:t>
            </a:r>
            <a:r>
              <a:rPr lang="en-US" altLang="ja-JP" sz="900" dirty="0"/>
              <a:t>, Schaffner (EUROCRYPT2018)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F268D3-2F44-E008-F107-56AFBA8AF87A}"/>
              </a:ext>
            </a:extLst>
          </p:cNvPr>
          <p:cNvGrpSpPr/>
          <p:nvPr/>
        </p:nvGrpSpPr>
        <p:grpSpPr>
          <a:xfrm>
            <a:off x="3951649" y="1184718"/>
            <a:ext cx="4759828" cy="1957397"/>
            <a:chOff x="3951649" y="1184718"/>
            <a:chExt cx="4759828" cy="19573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0D60E1-574B-F021-AB7A-A0F7763DBA44}"/>
                </a:ext>
              </a:extLst>
            </p:cNvPr>
            <p:cNvGrpSpPr/>
            <p:nvPr/>
          </p:nvGrpSpPr>
          <p:grpSpPr>
            <a:xfrm>
              <a:off x="3951649" y="1184718"/>
              <a:ext cx="3876921" cy="1861765"/>
              <a:chOff x="3951649" y="1184718"/>
              <a:chExt cx="3876921" cy="1861765"/>
            </a:xfrm>
          </p:grpSpPr>
          <p:grpSp>
            <p:nvGrpSpPr>
              <p:cNvPr id="9" name="グループ化 4">
                <a:extLst>
                  <a:ext uri="{FF2B5EF4-FFF2-40B4-BE49-F238E27FC236}">
                    <a16:creationId xmlns:a16="http://schemas.microsoft.com/office/drawing/2014/main" id="{4BC2E4F4-516C-A578-ACBD-89B80CBA9801}"/>
                  </a:ext>
                </a:extLst>
              </p:cNvPr>
              <p:cNvGrpSpPr/>
              <p:nvPr/>
            </p:nvGrpSpPr>
            <p:grpSpPr>
              <a:xfrm>
                <a:off x="3951649" y="1184718"/>
                <a:ext cx="3876921" cy="1861765"/>
                <a:chOff x="3951649" y="1568859"/>
                <a:chExt cx="3876921" cy="1861765"/>
              </a:xfrm>
            </p:grpSpPr>
            <p:pic>
              <p:nvPicPr>
                <p:cNvPr id="12" name="グラフィックス 25" descr="オフィス ワーカー">
                  <a:extLst>
                    <a:ext uri="{FF2B5EF4-FFF2-40B4-BE49-F238E27FC236}">
                      <a16:creationId xmlns:a16="http://schemas.microsoft.com/office/drawing/2014/main" id="{78A33D82-132C-BA94-D46D-D246FC7C13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56990" y="1568859"/>
                  <a:ext cx="554400" cy="554400"/>
                </a:xfrm>
                <a:prstGeom prst="rect">
                  <a:avLst/>
                </a:prstGeom>
              </p:spPr>
            </p:pic>
            <p:grpSp>
              <p:nvGrpSpPr>
                <p:cNvPr id="13" name="グループ化 38">
                  <a:extLst>
                    <a:ext uri="{FF2B5EF4-FFF2-40B4-BE49-F238E27FC236}">
                      <a16:creationId xmlns:a16="http://schemas.microsoft.com/office/drawing/2014/main" id="{B9ACD5A2-5BD5-3FD4-CB3B-D0137ACF3071}"/>
                    </a:ext>
                  </a:extLst>
                </p:cNvPr>
                <p:cNvGrpSpPr/>
                <p:nvPr/>
              </p:nvGrpSpPr>
              <p:grpSpPr>
                <a:xfrm>
                  <a:off x="3951649" y="1568859"/>
                  <a:ext cx="3876921" cy="1861765"/>
                  <a:chOff x="3951649" y="1568859"/>
                  <a:chExt cx="3876921" cy="1861765"/>
                </a:xfrm>
              </p:grpSpPr>
              <p:grpSp>
                <p:nvGrpSpPr>
                  <p:cNvPr id="14" name="グループ化 6">
                    <a:extLst>
                      <a:ext uri="{FF2B5EF4-FFF2-40B4-BE49-F238E27FC236}">
                        <a16:creationId xmlns:a16="http://schemas.microsoft.com/office/drawing/2014/main" id="{99CF5634-506D-0210-10DB-A6D3013FB291}"/>
                      </a:ext>
                    </a:extLst>
                  </p:cNvPr>
                  <p:cNvGrpSpPr/>
                  <p:nvPr/>
                </p:nvGrpSpPr>
                <p:grpSpPr>
                  <a:xfrm>
                    <a:off x="4111949" y="1568859"/>
                    <a:ext cx="3716621" cy="1225373"/>
                    <a:chOff x="4111949" y="1568859"/>
                    <a:chExt cx="3716621" cy="1225373"/>
                  </a:xfrm>
                </p:grpSpPr>
                <p:pic>
                  <p:nvPicPr>
                    <p:cNvPr id="16" name="グラフィックス 8" descr="コール センター">
                      <a:extLst>
                        <a:ext uri="{FF2B5EF4-FFF2-40B4-BE49-F238E27FC236}">
                          <a16:creationId xmlns:a16="http://schemas.microsoft.com/office/drawing/2014/main" id="{EDA2B9FC-70B5-CDC6-AE7C-92491D94D78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74170" y="1568859"/>
                      <a:ext cx="554400" cy="55440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7" name="直線矢印コネクタ 34">
                      <a:extLst>
                        <a:ext uri="{FF2B5EF4-FFF2-40B4-BE49-F238E27FC236}">
                          <a16:creationId xmlns:a16="http://schemas.microsoft.com/office/drawing/2014/main" id="{A2E295AD-BE58-F068-16E7-622BB4F58D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488993" y="2787974"/>
                      <a:ext cx="1607574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直線矢印コネクタ 30">
                      <a:extLst>
                        <a:ext uri="{FF2B5EF4-FFF2-40B4-BE49-F238E27FC236}">
                          <a16:creationId xmlns:a16="http://schemas.microsoft.com/office/drawing/2014/main" id="{0C118D6A-BC93-4B6B-021F-A58A2C2366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88993" y="2360707"/>
                      <a:ext cx="1607574" cy="0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" name="テキスト ボックス 14">
                      <a:extLst>
                        <a:ext uri="{FF2B5EF4-FFF2-40B4-BE49-F238E27FC236}">
                          <a16:creationId xmlns:a16="http://schemas.microsoft.com/office/drawing/2014/main" id="{D47C06F2-8F7B-6F08-91EE-B17BFD05D3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5525" y="2052930"/>
                      <a:ext cx="31451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w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" name="テキスト ボックス 18">
                      <a:extLst>
                        <a:ext uri="{FF2B5EF4-FFF2-40B4-BE49-F238E27FC236}">
                          <a16:creationId xmlns:a16="http://schemas.microsoft.com/office/drawing/2014/main" id="{33F5382D-8AE2-B6EA-DB70-B57723D922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5563" y="2480197"/>
                      <a:ext cx="27443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c</a:t>
                      </a:r>
                      <a:endParaRPr kumimoji="1" lang="ja-JP" altLang="en-US" sz="1400" baseline="-250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" name="テキスト ボックス 23">
                      <a:extLst>
                        <a:ext uri="{FF2B5EF4-FFF2-40B4-BE49-F238E27FC236}">
                          <a16:creationId xmlns:a16="http://schemas.microsoft.com/office/drawing/2014/main" id="{5113538E-2B4A-6A23-1039-FDD4597795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32455" y="2486455"/>
                      <a:ext cx="6832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c </a:t>
                      </a:r>
                      <a:r>
                        <a:rPr kumimoji="1" lang="ja-JP" altLang="en-US" sz="140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←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 C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" name="テキスト ボックス 26">
                      <a:extLst>
                        <a:ext uri="{FF2B5EF4-FFF2-40B4-BE49-F238E27FC236}">
                          <a16:creationId xmlns:a16="http://schemas.microsoft.com/office/drawing/2014/main" id="{7FCE64D4-2FE9-08E0-1398-BD83E4109C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11949" y="2052930"/>
                      <a:ext cx="137704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w,st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1" lang="ja-JP" altLang="en-US" sz="140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←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 P</a:t>
                      </a:r>
                      <a:r>
                        <a:rPr kumimoji="1" lang="en-US" altLang="ja-JP" sz="1400" baseline="-250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sk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5" name="テキスト ボックス 37">
                    <a:extLst>
                      <a:ext uri="{FF2B5EF4-FFF2-40B4-BE49-F238E27FC236}">
                        <a16:creationId xmlns:a16="http://schemas.microsoft.com/office/drawing/2014/main" id="{2655DC73-095C-AFC2-6283-522E402FEBCC}"/>
                      </a:ext>
                    </a:extLst>
                  </p:cNvPr>
                  <p:cNvSpPr txBox="1"/>
                  <p:nvPr/>
                </p:nvSpPr>
                <p:spPr>
                  <a:xfrm>
                    <a:off x="3951649" y="2907404"/>
                    <a:ext cx="153734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kumimoji="1" lang="en-GB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z </a:t>
                    </a:r>
                    <a:r>
                      <a:rPr kumimoji="1" lang="ja-JP" altLang="en-US" sz="140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←</a:t>
                    </a:r>
                    <a:r>
                      <a: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 P</a:t>
                    </a:r>
                    <a:r>
                      <a:rPr kumimoji="1" lang="en-US" altLang="ja-JP" sz="1400" baseline="-250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2</a:t>
                    </a:r>
                    <a:r>
                      <a: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(</a:t>
                    </a:r>
                    <a:r>
                      <a:rPr kumimoji="1" lang="en-US" altLang="ja-JP" sz="1400" dirty="0" err="1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sk,w,c,st</a:t>
                    </a:r>
                    <a:r>
                      <a: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)</a:t>
                    </a:r>
                  </a:p>
                  <a:p>
                    <a:pPr algn="r"/>
                    <a:r>
                      <a: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(z may be ⊥)</a:t>
                    </a:r>
                    <a:endParaRPr kumimoji="1" lang="ja-JP" altLang="en-US" sz="1400" dirty="0"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10" name="直線矢印コネクタ 30">
                <a:extLst>
                  <a:ext uri="{FF2B5EF4-FFF2-40B4-BE49-F238E27FC236}">
                    <a16:creationId xmlns:a16="http://schemas.microsoft.com/office/drawing/2014/main" id="{B278D0CE-258D-9328-4EBE-D8581DACB3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8993" y="2827898"/>
                <a:ext cx="1607574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テキスト ボックス 14">
                <a:extLst>
                  <a:ext uri="{FF2B5EF4-FFF2-40B4-BE49-F238E27FC236}">
                    <a16:creationId xmlns:a16="http://schemas.microsoft.com/office/drawing/2014/main" id="{D7DD46E0-42E2-134B-B597-E78DD9A9A2E6}"/>
                  </a:ext>
                </a:extLst>
              </p:cNvPr>
              <p:cNvSpPr txBox="1"/>
              <p:nvPr/>
            </p:nvSpPr>
            <p:spPr>
              <a:xfrm>
                <a:off x="6155563" y="2520121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z</a:t>
                </a:r>
                <a:endPara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テキスト ボックス 23">
              <a:extLst>
                <a:ext uri="{FF2B5EF4-FFF2-40B4-BE49-F238E27FC236}">
                  <a16:creationId xmlns:a16="http://schemas.microsoft.com/office/drawing/2014/main" id="{A49E5F1D-B85F-D583-1D68-E4C7CDA12B61}"/>
                </a:ext>
              </a:extLst>
            </p:cNvPr>
            <p:cNvSpPr txBox="1"/>
            <p:nvPr/>
          </p:nvSpPr>
          <p:spPr>
            <a:xfrm>
              <a:off x="7132455" y="2834338"/>
              <a:ext cx="1579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0/1 </a:t>
              </a:r>
              <a:r>
                <a:rPr kumimoji="1" lang="ja-JP" altLang="en-US" sz="140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←</a:t>
              </a:r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V(</a:t>
              </a:r>
              <a:r>
                <a:rPr kumimoji="1" lang="en-US" altLang="ja-JP" sz="1400" dirty="0" err="1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vk,w,c,z</a:t>
              </a:r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)</a:t>
              </a:r>
              <a:endParaRPr kumimoji="1" lang="ja-JP" altLang="en-US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373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F7ECE-AF5C-27E1-60F8-C5A49DB74B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Signature </a:t>
            </a:r>
            <a:r>
              <a:rPr lang="en-US" b="1" dirty="0" err="1"/>
              <a:t>FSwA</a:t>
            </a:r>
            <a:r>
              <a:rPr lang="en-US" b="1" dirty="0"/>
              <a:t>[LID,H,B] :</a:t>
            </a:r>
          </a:p>
          <a:p>
            <a:r>
              <a:rPr lang="en-US" sz="1600" dirty="0"/>
              <a:t>Gen(1</a:t>
            </a:r>
            <a:r>
              <a:rPr lang="en-US" sz="1600" baseline="30000" dirty="0"/>
              <a:t>k</a:t>
            </a:r>
            <a:r>
              <a:rPr lang="en-US" sz="1600" dirty="0"/>
              <a:t>) → (</a:t>
            </a:r>
            <a:r>
              <a:rPr lang="en-US" sz="1600" dirty="0" err="1"/>
              <a:t>vk,sk</a:t>
            </a:r>
            <a:r>
              <a:rPr lang="en-US" sz="1600" dirty="0"/>
              <a:t>)</a:t>
            </a:r>
          </a:p>
          <a:p>
            <a:r>
              <a:rPr lang="en-US" sz="1600" dirty="0"/>
              <a:t>Sign(</a:t>
            </a:r>
            <a:r>
              <a:rPr lang="en-US" sz="1600" dirty="0" err="1"/>
              <a:t>sk,m</a:t>
            </a:r>
            <a:r>
              <a:rPr lang="en-US" sz="1600" dirty="0"/>
              <a:t>) → </a:t>
            </a:r>
            <a:r>
              <a:rPr lang="en-US" sz="1600" dirty="0" err="1"/>
              <a:t>σ</a:t>
            </a:r>
            <a:r>
              <a:rPr lang="en-US" sz="1600" dirty="0"/>
              <a:t> = (</a:t>
            </a:r>
            <a:r>
              <a:rPr lang="en-US" sz="1600" dirty="0" err="1"/>
              <a:t>w,z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ja-JP" altLang="en-US" sz="1600"/>
              <a:t>　</a:t>
            </a:r>
            <a:r>
              <a:rPr lang="en-US" sz="1600" dirty="0"/>
              <a:t>(</a:t>
            </a:r>
            <a:r>
              <a:rPr lang="en-US" sz="1600" dirty="0" err="1"/>
              <a:t>w,st</a:t>
            </a:r>
            <a:r>
              <a:rPr lang="en-US" sz="1600" dirty="0"/>
              <a:t>)←P</a:t>
            </a:r>
            <a:r>
              <a:rPr lang="en-US" sz="1600" baseline="-25000" dirty="0"/>
              <a:t>1</a:t>
            </a:r>
            <a:r>
              <a:rPr lang="en-US" sz="1600" dirty="0"/>
              <a:t>(</a:t>
            </a:r>
            <a:r>
              <a:rPr lang="en-US" sz="1600" dirty="0" err="1"/>
              <a:t>sk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ja-JP" altLang="en-US" sz="1600"/>
              <a:t>　</a:t>
            </a:r>
            <a:r>
              <a:rPr lang="en-US" sz="1600" dirty="0"/>
              <a:t>c=H(</a:t>
            </a:r>
            <a:r>
              <a:rPr lang="en-US" sz="1600" dirty="0" err="1"/>
              <a:t>m,w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ja-JP" altLang="en-US" sz="1600"/>
              <a:t>　</a:t>
            </a:r>
            <a:r>
              <a:rPr lang="en-US" sz="1600" dirty="0"/>
              <a:t>z←P</a:t>
            </a:r>
            <a:r>
              <a:rPr lang="en-US" sz="1600" baseline="-25000" dirty="0"/>
              <a:t>2</a:t>
            </a:r>
            <a:r>
              <a:rPr lang="en-US" sz="1600" dirty="0"/>
              <a:t>(</a:t>
            </a:r>
            <a:r>
              <a:rPr lang="en-US" sz="1600" dirty="0" err="1"/>
              <a:t>sk,w,c,st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ja-JP" altLang="en-US" sz="1600"/>
              <a:t>　</a:t>
            </a:r>
            <a:r>
              <a:rPr lang="en-US" sz="1600" dirty="0"/>
              <a:t>repeat until z≠⊥ at most B times</a:t>
            </a:r>
          </a:p>
          <a:p>
            <a:r>
              <a:rPr lang="en-US" sz="1600" dirty="0" err="1"/>
              <a:t>Vrfy</a:t>
            </a:r>
            <a:r>
              <a:rPr lang="en-US" sz="1600" dirty="0"/>
              <a:t>(</a:t>
            </a:r>
            <a:r>
              <a:rPr lang="en-US" sz="1600" dirty="0" err="1"/>
              <a:t>vk,m,σ</a:t>
            </a:r>
            <a:r>
              <a:rPr lang="en-US" sz="1600" dirty="0"/>
              <a:t>) → 0/1</a:t>
            </a:r>
            <a:br>
              <a:rPr lang="en-US" sz="1600" dirty="0"/>
            </a:br>
            <a:r>
              <a:rPr lang="ja-JP" altLang="en-US" sz="1600"/>
              <a:t>　</a:t>
            </a:r>
            <a:r>
              <a:rPr lang="en-US" sz="1600" dirty="0"/>
              <a:t>c=H(</a:t>
            </a:r>
            <a:r>
              <a:rPr lang="en-US" sz="1600" dirty="0" err="1"/>
              <a:t>m,w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ja-JP" altLang="en-US" sz="1600"/>
              <a:t>　</a:t>
            </a:r>
            <a:r>
              <a:rPr lang="en-US" sz="1600" dirty="0"/>
              <a:t>return V(</a:t>
            </a:r>
            <a:r>
              <a:rPr lang="en-US" sz="1600" dirty="0" err="1"/>
              <a:t>vk,w,c,z</a:t>
            </a:r>
            <a:r>
              <a:rPr lang="en-US" sz="1600" dirty="0"/>
              <a:t>)</a:t>
            </a:r>
          </a:p>
          <a:p>
            <a:r>
              <a:rPr lang="en-US" b="1" dirty="0" err="1"/>
              <a:t>Thm</a:t>
            </a:r>
            <a:r>
              <a:rPr lang="en-US" b="1" dirty="0"/>
              <a:t>. [KLS18]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FSwA</a:t>
            </a:r>
            <a:r>
              <a:rPr lang="en-US" dirty="0"/>
              <a:t>[LID,H,B] is sEUF-CMA1 in QROM tightly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52B64-5E53-B927-C36F-23E3F690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Fiat-Shamir with Abort on LID [Lyu09,AFLT12,KLS18]</a:t>
            </a:r>
            <a:endParaRPr lang="en-AE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E6F2F7-BC2A-14E6-D149-CBD18E254B31}"/>
              </a:ext>
            </a:extLst>
          </p:cNvPr>
          <p:cNvGrpSpPr/>
          <p:nvPr/>
        </p:nvGrpSpPr>
        <p:grpSpPr>
          <a:xfrm>
            <a:off x="3951649" y="1184718"/>
            <a:ext cx="4759828" cy="1957397"/>
            <a:chOff x="3951649" y="1184718"/>
            <a:chExt cx="4759828" cy="195739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53935C8-9241-74B8-097B-B6F8C0BD7C68}"/>
                </a:ext>
              </a:extLst>
            </p:cNvPr>
            <p:cNvGrpSpPr/>
            <p:nvPr/>
          </p:nvGrpSpPr>
          <p:grpSpPr>
            <a:xfrm>
              <a:off x="3951649" y="1184718"/>
              <a:ext cx="3876921" cy="1861765"/>
              <a:chOff x="3951649" y="1184718"/>
              <a:chExt cx="3876921" cy="1861765"/>
            </a:xfrm>
          </p:grpSpPr>
          <p:grpSp>
            <p:nvGrpSpPr>
              <p:cNvPr id="6" name="グループ化 4">
                <a:extLst>
                  <a:ext uri="{FF2B5EF4-FFF2-40B4-BE49-F238E27FC236}">
                    <a16:creationId xmlns:a16="http://schemas.microsoft.com/office/drawing/2014/main" id="{3EFB1C0D-5017-97AA-0F3D-4F8C4F7191E8}"/>
                  </a:ext>
                </a:extLst>
              </p:cNvPr>
              <p:cNvGrpSpPr/>
              <p:nvPr/>
            </p:nvGrpSpPr>
            <p:grpSpPr>
              <a:xfrm>
                <a:off x="3951649" y="1184718"/>
                <a:ext cx="3876921" cy="1861765"/>
                <a:chOff x="3951649" y="1568859"/>
                <a:chExt cx="3876921" cy="1861765"/>
              </a:xfrm>
            </p:grpSpPr>
            <p:pic>
              <p:nvPicPr>
                <p:cNvPr id="7" name="グラフィックス 25" descr="オフィス ワーカー">
                  <a:extLst>
                    <a:ext uri="{FF2B5EF4-FFF2-40B4-BE49-F238E27FC236}">
                      <a16:creationId xmlns:a16="http://schemas.microsoft.com/office/drawing/2014/main" id="{3D7B4CD1-E90A-83E4-B430-FCFDB912E2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56990" y="1568859"/>
                  <a:ext cx="554400" cy="554400"/>
                </a:xfrm>
                <a:prstGeom prst="rect">
                  <a:avLst/>
                </a:prstGeom>
              </p:spPr>
            </p:pic>
            <p:grpSp>
              <p:nvGrpSpPr>
                <p:cNvPr id="8" name="グループ化 38">
                  <a:extLst>
                    <a:ext uri="{FF2B5EF4-FFF2-40B4-BE49-F238E27FC236}">
                      <a16:creationId xmlns:a16="http://schemas.microsoft.com/office/drawing/2014/main" id="{754F40C6-51A5-AEDE-2B64-C34974002CE2}"/>
                    </a:ext>
                  </a:extLst>
                </p:cNvPr>
                <p:cNvGrpSpPr/>
                <p:nvPr/>
              </p:nvGrpSpPr>
              <p:grpSpPr>
                <a:xfrm>
                  <a:off x="3951649" y="1568859"/>
                  <a:ext cx="3876921" cy="1861765"/>
                  <a:chOff x="3951649" y="1568859"/>
                  <a:chExt cx="3876921" cy="1861765"/>
                </a:xfrm>
              </p:grpSpPr>
              <p:grpSp>
                <p:nvGrpSpPr>
                  <p:cNvPr id="9" name="グループ化 6">
                    <a:extLst>
                      <a:ext uri="{FF2B5EF4-FFF2-40B4-BE49-F238E27FC236}">
                        <a16:creationId xmlns:a16="http://schemas.microsoft.com/office/drawing/2014/main" id="{CB1A97D5-1C18-D620-DEB9-A38814E427AC}"/>
                      </a:ext>
                    </a:extLst>
                  </p:cNvPr>
                  <p:cNvGrpSpPr/>
                  <p:nvPr/>
                </p:nvGrpSpPr>
                <p:grpSpPr>
                  <a:xfrm>
                    <a:off x="4111949" y="1568859"/>
                    <a:ext cx="3716621" cy="1225373"/>
                    <a:chOff x="4111949" y="1568859"/>
                    <a:chExt cx="3716621" cy="1225373"/>
                  </a:xfrm>
                </p:grpSpPr>
                <p:pic>
                  <p:nvPicPr>
                    <p:cNvPr id="11" name="グラフィックス 8" descr="コール センター">
                      <a:extLst>
                        <a:ext uri="{FF2B5EF4-FFF2-40B4-BE49-F238E27FC236}">
                          <a16:creationId xmlns:a16="http://schemas.microsoft.com/office/drawing/2014/main" id="{526A7717-7A1D-2FD1-9E59-BBA1370D51A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74170" y="1568859"/>
                      <a:ext cx="554400" cy="55440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2" name="直線矢印コネクタ 34">
                      <a:extLst>
                        <a:ext uri="{FF2B5EF4-FFF2-40B4-BE49-F238E27FC236}">
                          <a16:creationId xmlns:a16="http://schemas.microsoft.com/office/drawing/2014/main" id="{6981B4CD-AC3A-B97A-6C5F-E5C7D8DEC3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88993" y="2787974"/>
                      <a:ext cx="1607574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直線矢印コネクタ 30">
                      <a:extLst>
                        <a:ext uri="{FF2B5EF4-FFF2-40B4-BE49-F238E27FC236}">
                          <a16:creationId xmlns:a16="http://schemas.microsoft.com/office/drawing/2014/main" id="{8BFA45FE-E79A-A268-175F-B72E26651C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88993" y="2360707"/>
                      <a:ext cx="1607574" cy="0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" name="テキスト ボックス 14">
                      <a:extLst>
                        <a:ext uri="{FF2B5EF4-FFF2-40B4-BE49-F238E27FC236}">
                          <a16:creationId xmlns:a16="http://schemas.microsoft.com/office/drawing/2014/main" id="{EB295771-4F87-D986-5543-B6F1CFB089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5525" y="2052930"/>
                      <a:ext cx="31451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w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" name="テキスト ボックス 18">
                      <a:extLst>
                        <a:ext uri="{FF2B5EF4-FFF2-40B4-BE49-F238E27FC236}">
                          <a16:creationId xmlns:a16="http://schemas.microsoft.com/office/drawing/2014/main" id="{530ED1A4-CD9D-0BCD-95D2-EF4748C179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5563" y="2480197"/>
                      <a:ext cx="27443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c</a:t>
                      </a:r>
                      <a:endParaRPr kumimoji="1" lang="ja-JP" altLang="en-US" sz="1400" baseline="-250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" name="テキスト ボックス 23">
                      <a:extLst>
                        <a:ext uri="{FF2B5EF4-FFF2-40B4-BE49-F238E27FC236}">
                          <a16:creationId xmlns:a16="http://schemas.microsoft.com/office/drawing/2014/main" id="{07DF9BC3-6F6E-27F2-830B-8ACD0ABA9D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33896" y="2486455"/>
                      <a:ext cx="105509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c = H(</a:t>
                      </a:r>
                      <a:r>
                        <a:rPr kumimoji="1" lang="en-US" altLang="ja-JP" sz="1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m,w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" name="テキスト ボックス 26">
                      <a:extLst>
                        <a:ext uri="{FF2B5EF4-FFF2-40B4-BE49-F238E27FC236}">
                          <a16:creationId xmlns:a16="http://schemas.microsoft.com/office/drawing/2014/main" id="{D606DD13-A5D4-438A-1C48-F87B0AE079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11949" y="2052930"/>
                      <a:ext cx="137704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w,st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1" lang="ja-JP" altLang="en-US" sz="140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←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 P</a:t>
                      </a:r>
                      <a:r>
                        <a:rPr kumimoji="1" lang="en-US" altLang="ja-JP" sz="1400" baseline="-250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sk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" name="テキスト ボックス 37">
                    <a:extLst>
                      <a:ext uri="{FF2B5EF4-FFF2-40B4-BE49-F238E27FC236}">
                        <a16:creationId xmlns:a16="http://schemas.microsoft.com/office/drawing/2014/main" id="{41B7007E-B1B0-0A98-ED58-60E754290AD4}"/>
                      </a:ext>
                    </a:extLst>
                  </p:cNvPr>
                  <p:cNvSpPr txBox="1"/>
                  <p:nvPr/>
                </p:nvSpPr>
                <p:spPr>
                  <a:xfrm>
                    <a:off x="3951649" y="2907404"/>
                    <a:ext cx="153734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kumimoji="1" lang="en-GB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z </a:t>
                    </a:r>
                    <a:r>
                      <a:rPr kumimoji="1" lang="ja-JP" altLang="en-US" sz="140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←</a:t>
                    </a:r>
                    <a:r>
                      <a: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 P</a:t>
                    </a:r>
                    <a:r>
                      <a:rPr kumimoji="1" lang="en-US" altLang="ja-JP" sz="1400" baseline="-250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2</a:t>
                    </a:r>
                    <a:r>
                      <a: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(</a:t>
                    </a:r>
                    <a:r>
                      <a:rPr kumimoji="1" lang="en-US" altLang="ja-JP" sz="1400" dirty="0" err="1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sk,w,c,st</a:t>
                    </a:r>
                    <a:r>
                      <a: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)</a:t>
                    </a:r>
                  </a:p>
                  <a:p>
                    <a:pPr algn="r"/>
                    <a:r>
                      <a: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rPr>
                      <a:t>repeat until z ≠ ⊥</a:t>
                    </a:r>
                    <a:endParaRPr kumimoji="1" lang="ja-JP" altLang="en-US" sz="1400" dirty="0"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4" name="直線矢印コネクタ 30">
                <a:extLst>
                  <a:ext uri="{FF2B5EF4-FFF2-40B4-BE49-F238E27FC236}">
                    <a16:creationId xmlns:a16="http://schemas.microsoft.com/office/drawing/2014/main" id="{90A6B95F-8CB6-3C6B-4856-E2459CF5E6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8993" y="2827898"/>
                <a:ext cx="1607574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テキスト ボックス 14">
                <a:extLst>
                  <a:ext uri="{FF2B5EF4-FFF2-40B4-BE49-F238E27FC236}">
                    <a16:creationId xmlns:a16="http://schemas.microsoft.com/office/drawing/2014/main" id="{E45614F6-FCAC-96FB-B264-D52C566629C5}"/>
                  </a:ext>
                </a:extLst>
              </p:cNvPr>
              <p:cNvSpPr txBox="1"/>
              <p:nvPr/>
            </p:nvSpPr>
            <p:spPr>
              <a:xfrm>
                <a:off x="6155563" y="2520121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z</a:t>
                </a:r>
                <a:endPara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テキスト ボックス 23">
              <a:extLst>
                <a:ext uri="{FF2B5EF4-FFF2-40B4-BE49-F238E27FC236}">
                  <a16:creationId xmlns:a16="http://schemas.microsoft.com/office/drawing/2014/main" id="{349F81D9-E895-22F6-A2E1-78B7F831238D}"/>
                </a:ext>
              </a:extLst>
            </p:cNvPr>
            <p:cNvSpPr txBox="1"/>
            <p:nvPr/>
          </p:nvSpPr>
          <p:spPr>
            <a:xfrm>
              <a:off x="7132455" y="2834338"/>
              <a:ext cx="1579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0/1 </a:t>
              </a:r>
              <a:r>
                <a:rPr kumimoji="1" lang="ja-JP" altLang="en-US" sz="140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←</a:t>
              </a:r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V(</a:t>
              </a:r>
              <a:r>
                <a:rPr kumimoji="1" lang="en-US" altLang="ja-JP" sz="1400" dirty="0" err="1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vk,w,c,z</a:t>
              </a:r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)</a:t>
              </a:r>
              <a:endParaRPr kumimoji="1" lang="ja-JP" altLang="en-US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22" name="テキスト ボックス 18">
            <a:extLst>
              <a:ext uri="{FF2B5EF4-FFF2-40B4-BE49-F238E27FC236}">
                <a16:creationId xmlns:a16="http://schemas.microsoft.com/office/drawing/2014/main" id="{D9E1590D-C9F1-8CAB-8D8D-D2673F415984}"/>
              </a:ext>
            </a:extLst>
          </p:cNvPr>
          <p:cNvSpPr txBox="1"/>
          <p:nvPr/>
        </p:nvSpPr>
        <p:spPr>
          <a:xfrm>
            <a:off x="5420467" y="4498129"/>
            <a:ext cx="33522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[Lyu09] </a:t>
            </a:r>
            <a:r>
              <a:rPr lang="en-US" altLang="ja-JP" sz="900" dirty="0" err="1"/>
              <a:t>Lyubashevsky</a:t>
            </a:r>
            <a:r>
              <a:rPr lang="en-US" altLang="ja-JP" sz="900" dirty="0"/>
              <a:t> (AC2009)</a:t>
            </a:r>
          </a:p>
          <a:p>
            <a:r>
              <a:rPr lang="en-US" altLang="ja-JP" sz="900" dirty="0"/>
              <a:t>[AFLT12] Abdalla, </a:t>
            </a:r>
            <a:r>
              <a:rPr lang="en-US" altLang="ja-JP" sz="900" dirty="0" err="1"/>
              <a:t>Fouque</a:t>
            </a:r>
            <a:r>
              <a:rPr lang="en-US" altLang="ja-JP" sz="900" dirty="0"/>
              <a:t>, </a:t>
            </a:r>
            <a:r>
              <a:rPr lang="en-US" altLang="ja-JP" sz="900" dirty="0" err="1"/>
              <a:t>Lyubashevsky</a:t>
            </a:r>
            <a:r>
              <a:rPr lang="en-US" altLang="ja-JP" sz="900" dirty="0"/>
              <a:t>, </a:t>
            </a:r>
            <a:r>
              <a:rPr lang="en-US" altLang="ja-JP" sz="900" dirty="0" err="1"/>
              <a:t>Tibouchi</a:t>
            </a:r>
            <a:r>
              <a:rPr lang="en-US" altLang="ja-JP" sz="900" dirty="0"/>
              <a:t> (EC2012)</a:t>
            </a:r>
          </a:p>
          <a:p>
            <a:r>
              <a:rPr lang="en-US" altLang="ja-JP" sz="900" dirty="0"/>
              <a:t>[KLS18] </a:t>
            </a:r>
            <a:r>
              <a:rPr lang="en-US" altLang="ja-JP" sz="900" dirty="0" err="1"/>
              <a:t>Kiltz</a:t>
            </a:r>
            <a:r>
              <a:rPr lang="en-US" altLang="ja-JP" sz="900" dirty="0"/>
              <a:t>, </a:t>
            </a:r>
            <a:r>
              <a:rPr lang="en-US" altLang="ja-JP" sz="900" dirty="0" err="1"/>
              <a:t>Lyubashevsky</a:t>
            </a:r>
            <a:r>
              <a:rPr lang="en-US" altLang="ja-JP" sz="900" dirty="0"/>
              <a:t>, Schaffner (EC2018)</a:t>
            </a:r>
          </a:p>
        </p:txBody>
      </p:sp>
    </p:spTree>
    <p:extLst>
      <p:ext uri="{BB962C8B-B14F-4D97-AF65-F5344CB8AC3E}">
        <p14:creationId xmlns:p14="http://schemas.microsoft.com/office/powerpoint/2010/main" val="2666609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8868-D8E9-D4A7-B6D3-F08E03E4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 sketch for EUF-CMA [PS96,PS00]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00C47-C631-8301-7BC9-1B948B8675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G0: Original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(G1: Derandomize SIGN)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G2: Program H on each signing 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G3: Replace P</a:t>
            </a:r>
            <a:r>
              <a:rPr lang="en-AE" sz="1600" baseline="-25000" dirty="0"/>
              <a:t>1</a:t>
            </a:r>
            <a:r>
              <a:rPr lang="en-AE" sz="1600" dirty="0"/>
              <a:t> and P</a:t>
            </a:r>
            <a:r>
              <a:rPr lang="en-AE" sz="1600" baseline="-25000" dirty="0"/>
              <a:t>2</a:t>
            </a:r>
            <a:r>
              <a:rPr lang="en-AE" sz="1600" dirty="0"/>
              <a:t> with Sim (SHVZK)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(G4: Abort if (m*,w*) is used by SIGN (CUR))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G5: Use forking lemma to show </a:t>
            </a:r>
            <a:r>
              <a:rPr lang="en-AE" sz="1600" dirty="0" err="1"/>
              <a:t>Pr</a:t>
            </a:r>
            <a:r>
              <a:rPr lang="en-AE" sz="1600" dirty="0"/>
              <a:t>[</a:t>
            </a:r>
            <a:r>
              <a:rPr lang="en-US" sz="1600" dirty="0"/>
              <a:t>👾 wins in G5</a:t>
            </a:r>
            <a:r>
              <a:rPr lang="en-AE" sz="1600" dirty="0"/>
              <a:t>] is </a:t>
            </a:r>
            <a:r>
              <a:rPr lang="en-AE" sz="1600" dirty="0" err="1"/>
              <a:t>negl</a:t>
            </a:r>
            <a:r>
              <a:rPr lang="en-AE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sz="1600" dirty="0"/>
          </a:p>
        </p:txBody>
      </p:sp>
      <p:sp>
        <p:nvSpPr>
          <p:cNvPr id="4" name="テキスト ボックス 18">
            <a:extLst>
              <a:ext uri="{FF2B5EF4-FFF2-40B4-BE49-F238E27FC236}">
                <a16:creationId xmlns:a16="http://schemas.microsoft.com/office/drawing/2014/main" id="{858A2E8C-EB8C-317D-1C4A-0D3385EB61C1}"/>
              </a:ext>
            </a:extLst>
          </p:cNvPr>
          <p:cNvSpPr txBox="1"/>
          <p:nvPr/>
        </p:nvSpPr>
        <p:spPr>
          <a:xfrm>
            <a:off x="4628892" y="4498129"/>
            <a:ext cx="27815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900" dirty="0"/>
          </a:p>
          <a:p>
            <a:r>
              <a:rPr lang="en-US" altLang="ja-JP" sz="900" dirty="0"/>
              <a:t>[PS96] </a:t>
            </a:r>
            <a:r>
              <a:rPr lang="en-US" altLang="ja-JP" sz="900" dirty="0" err="1"/>
              <a:t>Pointcheval</a:t>
            </a:r>
            <a:r>
              <a:rPr lang="en-US" altLang="ja-JP" sz="900" dirty="0"/>
              <a:t> and Stern (EUROCRYPT1996)</a:t>
            </a:r>
          </a:p>
          <a:p>
            <a:r>
              <a:rPr lang="en-US" altLang="ja-JP" sz="900" dirty="0"/>
              <a:t>[PS00] </a:t>
            </a:r>
            <a:r>
              <a:rPr lang="en-US" altLang="ja-JP" sz="900" dirty="0" err="1"/>
              <a:t>Pointcheval</a:t>
            </a:r>
            <a:r>
              <a:rPr lang="en-US" altLang="ja-JP" sz="900" dirty="0"/>
              <a:t> and Stern (</a:t>
            </a:r>
            <a:r>
              <a:rPr lang="en-US" altLang="ja-JP" sz="900" dirty="0" err="1"/>
              <a:t>JoC</a:t>
            </a:r>
            <a:r>
              <a:rPr lang="en-US" altLang="ja-JP" sz="900" dirty="0"/>
              <a:t> 2000)</a:t>
            </a:r>
          </a:p>
        </p:txBody>
      </p:sp>
    </p:spTree>
    <p:extLst>
      <p:ext uri="{BB962C8B-B14F-4D97-AF65-F5344CB8AC3E}">
        <p14:creationId xmlns:p14="http://schemas.microsoft.com/office/powerpoint/2010/main" val="13163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8868-D8E9-D4A7-B6D3-F08E03E4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 sketch for sEUF-CMA1 [AFLT12, KLS18]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00C47-C631-8301-7BC9-1B948B8675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G0: Original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G1: Derandomize 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u="sng" dirty="0"/>
              <a:t>G2: Program H to return c on (m,w), where SIGN returns (w,c,z) on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G3: Replace P</a:t>
            </a:r>
            <a:r>
              <a:rPr lang="en-AE" sz="1600" baseline="-25000" dirty="0"/>
              <a:t>1</a:t>
            </a:r>
            <a:r>
              <a:rPr lang="en-AE" sz="1600" dirty="0"/>
              <a:t> and P</a:t>
            </a:r>
            <a:r>
              <a:rPr lang="en-AE" sz="1600" baseline="-25000" dirty="0"/>
              <a:t>2</a:t>
            </a:r>
            <a:r>
              <a:rPr lang="en-AE" sz="1600" dirty="0"/>
              <a:t> with Sim (SHVZK)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G4: Abort if (m*,w*) is used by SIGN (CUR)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u="sng" dirty="0"/>
              <a:t>G5: Replace vk with vk* (Key Ind.)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u="sng" dirty="0"/>
              <a:t>Pr[</a:t>
            </a:r>
            <a:r>
              <a:rPr lang="en-US" sz="1600" u="sng" dirty="0"/>
              <a:t>👾 wins in G5</a:t>
            </a:r>
            <a:r>
              <a:rPr lang="en-AE" sz="1600" u="sng" dirty="0"/>
              <a:t>] is negl. (Lossiness)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sz="1600" dirty="0"/>
          </a:p>
        </p:txBody>
      </p:sp>
      <p:sp>
        <p:nvSpPr>
          <p:cNvPr id="4" name="テキスト ボックス 18">
            <a:extLst>
              <a:ext uri="{FF2B5EF4-FFF2-40B4-BE49-F238E27FC236}">
                <a16:creationId xmlns:a16="http://schemas.microsoft.com/office/drawing/2014/main" id="{858A2E8C-EB8C-317D-1C4A-0D3385EB61C1}"/>
              </a:ext>
            </a:extLst>
          </p:cNvPr>
          <p:cNvSpPr txBox="1"/>
          <p:nvPr/>
        </p:nvSpPr>
        <p:spPr>
          <a:xfrm>
            <a:off x="4628892" y="4498129"/>
            <a:ext cx="39164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[AFLT12] Abdalla, </a:t>
            </a:r>
            <a:r>
              <a:rPr lang="en-US" altLang="ja-JP" sz="900" dirty="0" err="1"/>
              <a:t>Fouque</a:t>
            </a:r>
            <a:r>
              <a:rPr lang="en-US" altLang="ja-JP" sz="900" dirty="0"/>
              <a:t>, </a:t>
            </a:r>
            <a:r>
              <a:rPr lang="en-US" altLang="ja-JP" sz="900" dirty="0" err="1"/>
              <a:t>Lyubashevsky</a:t>
            </a:r>
            <a:r>
              <a:rPr lang="en-US" altLang="ja-JP" sz="900" dirty="0"/>
              <a:t>, </a:t>
            </a:r>
            <a:r>
              <a:rPr lang="en-US" altLang="ja-JP" sz="900" dirty="0" err="1"/>
              <a:t>Tibouchi</a:t>
            </a:r>
            <a:r>
              <a:rPr lang="en-US" altLang="ja-JP" sz="900" dirty="0"/>
              <a:t> (EUROCRYPT2012)</a:t>
            </a:r>
          </a:p>
          <a:p>
            <a:r>
              <a:rPr lang="en-US" altLang="ja-JP" sz="900" dirty="0"/>
              <a:t>[AFLT16] Abdalla, </a:t>
            </a:r>
            <a:r>
              <a:rPr lang="en-US" altLang="ja-JP" sz="900" dirty="0" err="1"/>
              <a:t>Fouque</a:t>
            </a:r>
            <a:r>
              <a:rPr lang="en-US" altLang="ja-JP" sz="900" dirty="0"/>
              <a:t>, </a:t>
            </a:r>
            <a:r>
              <a:rPr lang="en-US" altLang="ja-JP" sz="900" dirty="0" err="1"/>
              <a:t>Lyubashevsky</a:t>
            </a:r>
            <a:r>
              <a:rPr lang="en-US" altLang="ja-JP" sz="900" dirty="0"/>
              <a:t>, </a:t>
            </a:r>
            <a:r>
              <a:rPr lang="en-US" altLang="ja-JP" sz="900" dirty="0" err="1"/>
              <a:t>Tibouchi</a:t>
            </a:r>
            <a:r>
              <a:rPr lang="en-US" altLang="ja-JP" sz="900" dirty="0"/>
              <a:t> (</a:t>
            </a:r>
            <a:r>
              <a:rPr lang="en-US" altLang="ja-JP" sz="900" dirty="0" err="1"/>
              <a:t>JoC</a:t>
            </a:r>
            <a:r>
              <a:rPr lang="en-US" altLang="ja-JP" sz="900" dirty="0"/>
              <a:t> 2016)</a:t>
            </a:r>
          </a:p>
          <a:p>
            <a:r>
              <a:rPr lang="en-US" altLang="ja-JP" sz="900" dirty="0"/>
              <a:t>[KLS18] </a:t>
            </a:r>
            <a:r>
              <a:rPr lang="en-US" altLang="ja-JP" sz="900" dirty="0" err="1"/>
              <a:t>Kiltz</a:t>
            </a:r>
            <a:r>
              <a:rPr lang="en-US" altLang="ja-JP" sz="900" dirty="0"/>
              <a:t>, </a:t>
            </a:r>
            <a:r>
              <a:rPr lang="en-US" altLang="ja-JP" sz="900" dirty="0" err="1"/>
              <a:t>Lyubashevsky</a:t>
            </a:r>
            <a:r>
              <a:rPr lang="en-US" altLang="ja-JP" sz="900" dirty="0"/>
              <a:t>, Schaffner (EUROCRYPT2018)</a:t>
            </a:r>
          </a:p>
        </p:txBody>
      </p:sp>
    </p:spTree>
    <p:extLst>
      <p:ext uri="{BB962C8B-B14F-4D97-AF65-F5344CB8AC3E}">
        <p14:creationId xmlns:p14="http://schemas.microsoft.com/office/powerpoint/2010/main" val="13983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34C3-849C-2783-C8C0-5F13CEC1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Subtle errors in the previous proofs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A468-D501-E6B6-4EDF-C2288BE974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E" b="1" dirty="0"/>
              <a:t>[DFPS23]:</a:t>
            </a:r>
          </a:p>
          <a:p>
            <a:r>
              <a:rPr lang="en-AE" sz="1600" dirty="0"/>
              <a:t>Fix the previous proof</a:t>
            </a:r>
          </a:p>
          <a:p>
            <a:pPr marL="342900" indent="-342900">
              <a:buAutoNum type="arabicPeriod"/>
            </a:pPr>
            <a:r>
              <a:rPr lang="en-AE" sz="1600" dirty="0"/>
              <a:t>(s)EUF-CMA proof in QROM</a:t>
            </a:r>
            <a:br>
              <a:rPr lang="en-AE" sz="1600" dirty="0"/>
            </a:br>
            <a:r>
              <a:rPr lang="en-AE" sz="1600" dirty="0"/>
              <a:t>adaptive reprogramming [GHHM21]</a:t>
            </a:r>
          </a:p>
          <a:p>
            <a:pPr marL="342900" indent="-342900">
              <a:buAutoNum type="arabicPeriod"/>
            </a:pPr>
            <a:r>
              <a:rPr lang="en-AE" sz="1600" dirty="0"/>
              <a:t>(s)EUF-CMA1 proof in QROM</a:t>
            </a:r>
            <a:br>
              <a:rPr lang="en-AE" sz="1600" dirty="0"/>
            </a:br>
            <a:r>
              <a:rPr lang="en-AE" sz="1600" dirty="0"/>
              <a:t>history-free programming [KLS18]</a:t>
            </a:r>
          </a:p>
          <a:p>
            <a:pPr marL="342900" indent="-342900">
              <a:buAutoNum type="arabicPeriod"/>
            </a:pPr>
            <a:r>
              <a:rPr lang="en-AE" sz="1600" dirty="0">
                <a:solidFill>
                  <a:schemeClr val="bg1">
                    <a:lumMod val="65000"/>
                  </a:schemeClr>
                </a:solidFill>
              </a:rPr>
              <a:t>Give an ill-formed example for unbounded FSwA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40C2F-5ACD-BCB0-E9D5-9E9E8B0008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28891" y="1184718"/>
            <a:ext cx="4294549" cy="3196595"/>
          </a:xfrm>
        </p:spPr>
        <p:txBody>
          <a:bodyPr/>
          <a:lstStyle/>
          <a:p>
            <a:r>
              <a:rPr lang="en-AE" b="1" dirty="0"/>
              <a:t>[BBD+23]: </a:t>
            </a:r>
          </a:p>
          <a:p>
            <a:r>
              <a:rPr lang="en-AE" sz="1600" dirty="0"/>
              <a:t>Fix the previous proof</a:t>
            </a:r>
          </a:p>
          <a:p>
            <a:pPr marL="342900" indent="-342900">
              <a:buFont typeface="+mj-lt"/>
              <a:buAutoNum type="arabicPeriod"/>
            </a:pPr>
            <a:r>
              <a:rPr lang="en-AE" sz="1600" dirty="0"/>
              <a:t>EUF-CMA proof in QROM</a:t>
            </a:r>
            <a:br>
              <a:rPr lang="en-AE" sz="1600" dirty="0"/>
            </a:br>
            <a:r>
              <a:rPr lang="en-AE" sz="1600" dirty="0"/>
              <a:t>adaptive reprogramming [GHHM21]</a:t>
            </a:r>
          </a:p>
          <a:p>
            <a:pPr marL="342900" indent="-342900">
              <a:buFont typeface="+mj-lt"/>
              <a:buAutoNum type="arabicPeriod"/>
            </a:pPr>
            <a:r>
              <a:rPr lang="en-AE" sz="1600" dirty="0"/>
              <a:t>machine-verifiable proof in EasyCrypt for </a:t>
            </a:r>
            <a:br>
              <a:rPr lang="en-AE" sz="1600" dirty="0"/>
            </a:br>
            <a:r>
              <a:rPr lang="en-AE" sz="1600" dirty="0"/>
              <a:t>EUF-CMA proof in ROM</a:t>
            </a:r>
          </a:p>
          <a:p>
            <a:endParaRPr lang="en-AE" dirty="0"/>
          </a:p>
        </p:txBody>
      </p:sp>
      <p:sp>
        <p:nvSpPr>
          <p:cNvPr id="6" name="テキスト ボックス 18">
            <a:extLst>
              <a:ext uri="{FF2B5EF4-FFF2-40B4-BE49-F238E27FC236}">
                <a16:creationId xmlns:a16="http://schemas.microsoft.com/office/drawing/2014/main" id="{09CF333A-4398-B774-A209-464E810F52B6}"/>
              </a:ext>
            </a:extLst>
          </p:cNvPr>
          <p:cNvSpPr txBox="1"/>
          <p:nvPr/>
        </p:nvSpPr>
        <p:spPr>
          <a:xfrm>
            <a:off x="4628892" y="4498129"/>
            <a:ext cx="40286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[DFPS23] </a:t>
            </a:r>
            <a:r>
              <a:rPr lang="en-US" altLang="ja-JP" sz="900" dirty="0" err="1"/>
              <a:t>Devevey</a:t>
            </a:r>
            <a:r>
              <a:rPr lang="en-US" altLang="ja-JP" sz="900" dirty="0"/>
              <a:t>, </a:t>
            </a:r>
            <a:r>
              <a:rPr lang="en-US" altLang="ja-JP" sz="900" dirty="0" err="1"/>
              <a:t>Fallahpour</a:t>
            </a:r>
            <a:r>
              <a:rPr lang="en-US" altLang="ja-JP" sz="900" dirty="0"/>
              <a:t>, </a:t>
            </a:r>
            <a:r>
              <a:rPr lang="en-US" altLang="ja-JP" sz="900" dirty="0" err="1"/>
              <a:t>Passelègue</a:t>
            </a:r>
            <a:r>
              <a:rPr lang="en-US" altLang="ja-JP" sz="900" dirty="0"/>
              <a:t>, </a:t>
            </a:r>
            <a:r>
              <a:rPr lang="en-US" altLang="ja-JP" sz="900" dirty="0" err="1"/>
              <a:t>Stehlé</a:t>
            </a:r>
            <a:r>
              <a:rPr lang="en-US" altLang="ja-JP" sz="900" dirty="0"/>
              <a:t> (CRYPTO2023)</a:t>
            </a:r>
          </a:p>
          <a:p>
            <a:r>
              <a:rPr lang="en-US" altLang="ja-JP" sz="900" dirty="0"/>
              <a:t>[BBD+23] Barbosa, </a:t>
            </a:r>
            <a:r>
              <a:rPr lang="en-US" altLang="ja-JP" sz="900" dirty="0" err="1"/>
              <a:t>Barthe</a:t>
            </a:r>
            <a:r>
              <a:rPr lang="en-US" altLang="ja-JP" sz="900" dirty="0"/>
              <a:t>, </a:t>
            </a:r>
            <a:r>
              <a:rPr lang="en-US" altLang="ja-JP" sz="900" dirty="0" err="1"/>
              <a:t>Doczkal</a:t>
            </a:r>
            <a:r>
              <a:rPr lang="en-US" altLang="ja-JP" sz="900" dirty="0"/>
              <a:t>, Don, Fehr, Grégoire, Huang, </a:t>
            </a:r>
            <a:r>
              <a:rPr lang="en-US" altLang="ja-JP" sz="900" dirty="0" err="1"/>
              <a:t>Hülsing</a:t>
            </a:r>
            <a:r>
              <a:rPr lang="en-US" altLang="ja-JP" sz="900" dirty="0"/>
              <a:t>, </a:t>
            </a:r>
            <a:br>
              <a:rPr lang="en-US" altLang="ja-JP" sz="900" dirty="0"/>
            </a:br>
            <a:r>
              <a:rPr lang="en-US" altLang="ja-JP" sz="900" dirty="0"/>
              <a:t>Lee, Wu (CRYPTO2023)</a:t>
            </a:r>
          </a:p>
        </p:txBody>
      </p:sp>
    </p:spTree>
    <p:extLst>
      <p:ext uri="{BB962C8B-B14F-4D97-AF65-F5344CB8AC3E}">
        <p14:creationId xmlns:p14="http://schemas.microsoft.com/office/powerpoint/2010/main" val="288769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8A7B-8870-C281-4C2C-A4C44BFE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On memory-tightness of sEUF-CMA proofs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4BE86-B06C-FFEB-C284-3EB065A091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E" b="1" dirty="0"/>
              <a:t>[DFPS23]:</a:t>
            </a:r>
          </a:p>
          <a:p>
            <a:pPr marL="342900" indent="-342900">
              <a:buAutoNum type="arabicPeriod"/>
            </a:pPr>
            <a:r>
              <a:rPr lang="en-AE" sz="1600" dirty="0"/>
              <a:t>sEUF-CMA proof in QROM</a:t>
            </a:r>
            <a:br>
              <a:rPr lang="en-AE" sz="1600" dirty="0"/>
            </a:br>
            <a:r>
              <a:rPr lang="en-AE" sz="1600" dirty="0"/>
              <a:t>adaptive reprogramming [GHHM21]</a:t>
            </a:r>
          </a:p>
          <a:p>
            <a:pPr marL="342900" indent="-342900">
              <a:buAutoNum type="arabicPeriod"/>
            </a:pPr>
            <a:r>
              <a:rPr lang="en-AE" sz="1600" dirty="0"/>
              <a:t>sEUF-CMA1 proof in QROM</a:t>
            </a:r>
            <a:br>
              <a:rPr lang="en-AE" sz="1600" dirty="0"/>
            </a:br>
            <a:r>
              <a:rPr lang="en-AE" sz="1600" dirty="0"/>
              <a:t>history-free programming [KLS18]</a:t>
            </a:r>
          </a:p>
          <a:p>
            <a:endParaRPr lang="en-A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76F5A-7655-3AB5-B3B7-23687D9038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AE" b="1" dirty="0"/>
              <a:t>Problems</a:t>
            </a:r>
            <a:r>
              <a:rPr lang="en-AE" dirty="0"/>
              <a:t>:</a:t>
            </a:r>
          </a:p>
          <a:p>
            <a:pPr marL="342900" indent="-342900">
              <a:buAutoNum type="arabicPeriod"/>
            </a:pPr>
            <a:r>
              <a:rPr lang="en-AE" sz="1600" dirty="0"/>
              <a:t>Reprogramming requires q</a:t>
            </a:r>
            <a:r>
              <a:rPr lang="en-AE" sz="1600" baseline="-25000" dirty="0"/>
              <a:t>S</a:t>
            </a:r>
            <a:r>
              <a:rPr lang="en-AE" sz="1600" dirty="0"/>
              <a:t> memory</a:t>
            </a:r>
          </a:p>
          <a:p>
            <a:pPr marL="342900" indent="-342900">
              <a:buAutoNum type="arabicPeriod"/>
            </a:pPr>
            <a:r>
              <a:rPr lang="en-AE" sz="1600" dirty="0"/>
              <a:t>sEUF-CMA1 proof requires q</a:t>
            </a:r>
            <a:r>
              <a:rPr lang="en-AE" sz="1600" baseline="-25000" dirty="0"/>
              <a:t>S</a:t>
            </a:r>
            <a:r>
              <a:rPr lang="en-AE" sz="1600" dirty="0"/>
              <a:t> memory</a:t>
            </a:r>
            <a:br>
              <a:rPr lang="en-AE" sz="1600" dirty="0"/>
            </a:br>
            <a:r>
              <a:rPr lang="en-AE" sz="1600" dirty="0"/>
              <a:t>to maintain Q</a:t>
            </a:r>
          </a:p>
          <a:p>
            <a:pPr marL="342900" indent="-342900">
              <a:buAutoNum type="arabicPeriod"/>
            </a:pPr>
            <a:r>
              <a:rPr lang="en-AE" sz="1600" dirty="0"/>
              <a:t>[DFPS23] ignores CUR</a:t>
            </a:r>
          </a:p>
        </p:txBody>
      </p:sp>
    </p:spTree>
    <p:extLst>
      <p:ext uri="{BB962C8B-B14F-4D97-AF65-F5344CB8AC3E}">
        <p14:creationId xmlns:p14="http://schemas.microsoft.com/office/powerpoint/2010/main" val="429450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C8163-E424-017B-1A22-DD16DE93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Tightness of reductions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679B9-16D0-F31A-07CE-5E8870DA2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E" dirty="0"/>
              <a:t>Suppose that we have a reduction 🤖 for an adversary 👾 against primitive</a:t>
            </a:r>
          </a:p>
          <a:p>
            <a:r>
              <a:rPr lang="en-AE" b="1" dirty="0"/>
              <a:t>Reduction is tight</a:t>
            </a:r>
            <a:r>
              <a:rPr lang="en-AE" dirty="0"/>
              <a:t> if Adv(🤖) ≈ Adv(👾) and Time(🤖) ≈ Time(👾)</a:t>
            </a:r>
          </a:p>
          <a:p>
            <a:endParaRPr lang="en-AE" dirty="0"/>
          </a:p>
          <a:p>
            <a:r>
              <a:rPr lang="en-AE" dirty="0"/>
              <a:t>The looser a reduction is, </a:t>
            </a:r>
          </a:p>
          <a:p>
            <a:r>
              <a:rPr lang="en-AE" dirty="0"/>
              <a:t>the harder the underlying problem is and </a:t>
            </a:r>
          </a:p>
          <a:p>
            <a:r>
              <a:rPr lang="en-AE" dirty="0"/>
              <a:t>the less efficient a scheme is to keep security level</a:t>
            </a:r>
          </a:p>
          <a:p>
            <a:endParaRPr lang="en-AE" dirty="0"/>
          </a:p>
          <a:p>
            <a:r>
              <a:rPr lang="en-AE" sz="1200" dirty="0"/>
              <a:t>※ Consider Adv(🤖) ≤ q Adv(👾) and Time(🤖) ≈ Time(👾) with different q</a:t>
            </a:r>
          </a:p>
        </p:txBody>
      </p:sp>
      <p:sp>
        <p:nvSpPr>
          <p:cNvPr id="6" name="正方形/長方形 6">
            <a:extLst>
              <a:ext uri="{FF2B5EF4-FFF2-40B4-BE49-F238E27FC236}">
                <a16:creationId xmlns:a16="http://schemas.microsoft.com/office/drawing/2014/main" id="{03D1BA51-E4BC-E9A5-ED43-B77FC2EEB249}"/>
              </a:ext>
            </a:extLst>
          </p:cNvPr>
          <p:cNvSpPr/>
          <p:nvPr/>
        </p:nvSpPr>
        <p:spPr>
          <a:xfrm>
            <a:off x="6804455" y="2100648"/>
            <a:ext cx="2104481" cy="14874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3200">
                <a:solidFill>
                  <a:schemeClr val="accent6">
                    <a:lumMod val="75000"/>
                  </a:schemeClr>
                </a:solidFill>
              </a:rPr>
              <a:t>🤖</a:t>
            </a:r>
            <a:endParaRPr kumimoji="1" lang="ja-JP" altLang="en-US" sz="3200" dirty="0"/>
          </a:p>
        </p:txBody>
      </p:sp>
      <p:sp>
        <p:nvSpPr>
          <p:cNvPr id="10" name="正方形/長方形 6">
            <a:extLst>
              <a:ext uri="{FF2B5EF4-FFF2-40B4-BE49-F238E27FC236}">
                <a16:creationId xmlns:a16="http://schemas.microsoft.com/office/drawing/2014/main" id="{19D17C20-6648-B1D1-1272-981B7D46B310}"/>
              </a:ext>
            </a:extLst>
          </p:cNvPr>
          <p:cNvSpPr/>
          <p:nvPr/>
        </p:nvSpPr>
        <p:spPr>
          <a:xfrm>
            <a:off x="7370523" y="2397203"/>
            <a:ext cx="1364137" cy="96416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200"/>
              <a:t>👾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013476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8868-D8E9-D4A7-B6D3-F08E03E4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 sketch for sEUF-CMA1 [AFLT12,KLS18,DFPS23]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00C47-C631-8301-7BC9-1B948B8675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G0: Original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G1: Derandomize 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G2: Program H to return c on (m,w), where SIGN returns (w,c,z) on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G3: Replace P</a:t>
            </a:r>
            <a:r>
              <a:rPr lang="en-AE" sz="1600" baseline="-25000" dirty="0"/>
              <a:t>1</a:t>
            </a:r>
            <a:r>
              <a:rPr lang="en-AE" sz="1600" dirty="0"/>
              <a:t> and P</a:t>
            </a:r>
            <a:r>
              <a:rPr lang="en-AE" sz="1600" baseline="-25000" dirty="0"/>
              <a:t>2</a:t>
            </a:r>
            <a:r>
              <a:rPr lang="en-AE" sz="1600" dirty="0"/>
              <a:t> with Sim (SHVZK)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G4: Abort if (m*,w*) is used by SIGN (</a:t>
            </a:r>
            <a:r>
              <a:rPr lang="en-AE" sz="1600" u="sng" dirty="0"/>
              <a:t>CUR: need to maintain Q)</a:t>
            </a:r>
            <a:endParaRPr lang="en-A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G5: Replace vk with vk* (</a:t>
            </a:r>
            <a:r>
              <a:rPr lang="en-AE" sz="1600" u="sng" dirty="0"/>
              <a:t>Key Ind.: need to maintain Q)</a:t>
            </a:r>
            <a:endParaRPr lang="en-A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Pr[</a:t>
            </a:r>
            <a:r>
              <a:rPr lang="en-US" sz="1600" dirty="0"/>
              <a:t>👾 wins in G5</a:t>
            </a:r>
            <a:r>
              <a:rPr lang="en-AE" sz="1600" dirty="0"/>
              <a:t>] is negl. (Lossiness)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sz="1600" dirty="0"/>
          </a:p>
        </p:txBody>
      </p:sp>
      <p:sp>
        <p:nvSpPr>
          <p:cNvPr id="4" name="テキスト ボックス 18">
            <a:extLst>
              <a:ext uri="{FF2B5EF4-FFF2-40B4-BE49-F238E27FC236}">
                <a16:creationId xmlns:a16="http://schemas.microsoft.com/office/drawing/2014/main" id="{858A2E8C-EB8C-317D-1C4A-0D3385EB61C1}"/>
              </a:ext>
            </a:extLst>
          </p:cNvPr>
          <p:cNvSpPr txBox="1"/>
          <p:nvPr/>
        </p:nvSpPr>
        <p:spPr>
          <a:xfrm>
            <a:off x="4628892" y="4498129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[AFLT12] Abdalla, </a:t>
            </a:r>
            <a:r>
              <a:rPr lang="en-US" altLang="ja-JP" sz="900" dirty="0" err="1"/>
              <a:t>Fouque</a:t>
            </a:r>
            <a:r>
              <a:rPr lang="en-US" altLang="ja-JP" sz="900" dirty="0"/>
              <a:t>, </a:t>
            </a:r>
            <a:r>
              <a:rPr lang="en-US" altLang="ja-JP" sz="900" dirty="0" err="1"/>
              <a:t>Lyubashevsky</a:t>
            </a:r>
            <a:r>
              <a:rPr lang="en-US" altLang="ja-JP" sz="900" dirty="0"/>
              <a:t>, </a:t>
            </a:r>
            <a:r>
              <a:rPr lang="en-US" altLang="ja-JP" sz="900" dirty="0" err="1"/>
              <a:t>Tibouchi</a:t>
            </a:r>
            <a:r>
              <a:rPr lang="en-US" altLang="ja-JP" sz="900" dirty="0"/>
              <a:t> (EUROCRYPT2012)</a:t>
            </a:r>
          </a:p>
          <a:p>
            <a:r>
              <a:rPr lang="en-US" altLang="ja-JP" sz="900" dirty="0"/>
              <a:t>[KLS18] </a:t>
            </a:r>
            <a:r>
              <a:rPr lang="en-US" altLang="ja-JP" sz="900" dirty="0" err="1"/>
              <a:t>Kiltz</a:t>
            </a:r>
            <a:r>
              <a:rPr lang="en-US" altLang="ja-JP" sz="900" dirty="0"/>
              <a:t>, </a:t>
            </a:r>
            <a:r>
              <a:rPr lang="en-US" altLang="ja-JP" sz="900" dirty="0" err="1"/>
              <a:t>Lyubashevsky</a:t>
            </a:r>
            <a:r>
              <a:rPr lang="en-US" altLang="ja-JP" sz="900" dirty="0"/>
              <a:t>, Schaffner (EUROCRYPT2018)</a:t>
            </a:r>
          </a:p>
          <a:p>
            <a:r>
              <a:rPr lang="en-US" altLang="ja-JP" sz="900" dirty="0"/>
              <a:t>[DFPS23] </a:t>
            </a:r>
            <a:r>
              <a:rPr lang="en-US" altLang="ja-JP" sz="900" dirty="0" err="1"/>
              <a:t>Devevey</a:t>
            </a:r>
            <a:r>
              <a:rPr lang="en-US" altLang="ja-JP" sz="900" dirty="0"/>
              <a:t>, </a:t>
            </a:r>
            <a:r>
              <a:rPr lang="en-US" altLang="ja-JP" sz="900" dirty="0" err="1"/>
              <a:t>Fallahpour</a:t>
            </a:r>
            <a:r>
              <a:rPr lang="en-US" altLang="ja-JP" sz="900" dirty="0"/>
              <a:t>, </a:t>
            </a:r>
            <a:r>
              <a:rPr lang="en-US" altLang="ja-JP" sz="900" dirty="0" err="1"/>
              <a:t>Passelègue</a:t>
            </a:r>
            <a:r>
              <a:rPr lang="en-US" altLang="ja-JP" sz="900" dirty="0"/>
              <a:t>, </a:t>
            </a:r>
            <a:r>
              <a:rPr lang="en-US" altLang="ja-JP" sz="900" dirty="0" err="1"/>
              <a:t>Stehlé</a:t>
            </a:r>
            <a:r>
              <a:rPr lang="en-US" altLang="ja-JP" sz="900" dirty="0"/>
              <a:t> (CRYPTO2023)</a:t>
            </a:r>
          </a:p>
          <a:p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3709443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F172CF-EDFD-A881-9D70-07A765B70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DFBE5F-BA4A-F161-7AA7-F004553F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chemeClr val="bg1"/>
                </a:solidFill>
              </a:rPr>
              <a:t>Our New Proof</a:t>
            </a:r>
          </a:p>
        </p:txBody>
      </p:sp>
    </p:spTree>
    <p:extLst>
      <p:ext uri="{BB962C8B-B14F-4D97-AF65-F5344CB8AC3E}">
        <p14:creationId xmlns:p14="http://schemas.microsoft.com/office/powerpoint/2010/main" val="2143994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8A7B-8870-C281-4C2C-A4C44BFE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Our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4BE86-B06C-FFEB-C284-3EB065A091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E" sz="1600" dirty="0"/>
              <a:t>Problem 1: Reprogramming requires q</a:t>
            </a:r>
            <a:r>
              <a:rPr lang="en-AE" sz="1600" baseline="-25000" dirty="0"/>
              <a:t>S</a:t>
            </a:r>
            <a:r>
              <a:rPr lang="en-AE" sz="1600" dirty="0"/>
              <a:t> memory</a:t>
            </a:r>
            <a:br>
              <a:rPr lang="en-AE" sz="1600" dirty="0"/>
            </a:br>
            <a:r>
              <a:rPr lang="en-AE" sz="1600" dirty="0"/>
              <a:t>→</a:t>
            </a:r>
            <a:r>
              <a:rPr lang="ja-JP" altLang="en-US" sz="1600"/>
              <a:t> </a:t>
            </a:r>
            <a:r>
              <a:rPr lang="en-GB" altLang="ja-JP" sz="1600" dirty="0"/>
              <a:t>Adapt “</a:t>
            </a:r>
            <a:r>
              <a:rPr lang="en-US" altLang="ja-JP" sz="1600" dirty="0"/>
              <a:t>history-free programming” [AFLT12,KLS18,DFPS23]</a:t>
            </a:r>
            <a:endParaRPr lang="en-AE" sz="1600" dirty="0"/>
          </a:p>
          <a:p>
            <a:endParaRPr lang="en-AE" sz="1600" dirty="0"/>
          </a:p>
          <a:p>
            <a:r>
              <a:rPr lang="en-AE" sz="1600" dirty="0"/>
              <a:t>Problem 2: msEUF-CMA1 requires q</a:t>
            </a:r>
            <a:r>
              <a:rPr lang="en-AE" sz="1600" baseline="-25000" dirty="0"/>
              <a:t>S</a:t>
            </a:r>
            <a:r>
              <a:rPr lang="en-AE" sz="1600" dirty="0"/>
              <a:t> memory to maintain Q</a:t>
            </a:r>
            <a:br>
              <a:rPr lang="en-AE" sz="1600" dirty="0"/>
            </a:br>
            <a:r>
              <a:rPr lang="en-AE" sz="1600" dirty="0"/>
              <a:t>→ Modify games to forget Q as [DGJL21]</a:t>
            </a:r>
          </a:p>
          <a:p>
            <a:pPr marL="342900" indent="-342900">
              <a:buAutoNum type="arabicPeriod"/>
            </a:pPr>
            <a:endParaRPr lang="en-AE" sz="1600" dirty="0"/>
          </a:p>
          <a:p>
            <a:r>
              <a:rPr lang="en-AE" sz="1600" dirty="0"/>
              <a:t>Problem 3: [DFPS23] ignores CUR</a:t>
            </a:r>
            <a:br>
              <a:rPr lang="en-AE" sz="1600" dirty="0"/>
            </a:br>
            <a:r>
              <a:rPr lang="en-AE" sz="1600" dirty="0"/>
              <a:t>→ Correct the proof</a:t>
            </a:r>
            <a:endParaRPr lang="en-AE" b="1" dirty="0"/>
          </a:p>
        </p:txBody>
      </p:sp>
    </p:spTree>
    <p:extLst>
      <p:ext uri="{BB962C8B-B14F-4D97-AF65-F5344CB8AC3E}">
        <p14:creationId xmlns:p14="http://schemas.microsoft.com/office/powerpoint/2010/main" val="1435909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8868-D8E9-D4A7-B6D3-F08E03E4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 sketch for msEUF-CMA1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00C47-C631-8301-7BC9-1B948B8675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G0: Original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G1: Derandomize 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u="sng" dirty="0"/>
              <a:t>G1’: win←</a:t>
            </a:r>
            <a:r>
              <a:rPr lang="en-AE" altLang="ja-JP" sz="1600" u="sng" dirty="0"/>
              <a:t>t</a:t>
            </a:r>
            <a:r>
              <a:rPr lang="en-GB" altLang="ja-JP" sz="1600" u="sng" dirty="0"/>
              <a:t>rue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if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(w*,z*) ≠ (</a:t>
            </a:r>
            <a:r>
              <a:rPr lang="en-GB" altLang="ja-JP" sz="1600" u="sng" dirty="0" err="1"/>
              <a:t>w</a:t>
            </a:r>
            <a:r>
              <a:rPr lang="en-GB" altLang="ja-JP" sz="1600" u="sng" baseline="30000" dirty="0" err="1"/>
              <a:t>+</a:t>
            </a:r>
            <a:r>
              <a:rPr lang="en-GB" altLang="ja-JP" sz="1600" u="sng" dirty="0" err="1"/>
              <a:t>,z</a:t>
            </a:r>
            <a:r>
              <a:rPr lang="en-GB" altLang="ja-JP" sz="1600" u="sng" baseline="30000" dirty="0"/>
              <a:t>+</a:t>
            </a:r>
            <a:r>
              <a:rPr lang="en-GB" altLang="ja-JP" sz="1600" u="sng" dirty="0"/>
              <a:t>) generated by SIGN(m*) </a:t>
            </a:r>
            <a:br>
              <a:rPr lang="en-GB" altLang="ja-JP" sz="1600" u="sng" dirty="0"/>
            </a:br>
            <a:r>
              <a:rPr lang="en-GB" altLang="ja-JP" sz="1600" u="sng" dirty="0"/>
              <a:t>instead of </a:t>
            </a:r>
            <a:r>
              <a:rPr lang="en-GB" sz="1600" u="sng" dirty="0"/>
              <a:t>if </a:t>
            </a:r>
            <a:r>
              <a:rPr lang="en-US" sz="1600" u="sng" dirty="0"/>
              <a:t>(m*,</a:t>
            </a:r>
            <a:r>
              <a:rPr lang="en-US" sz="1600" u="sng" dirty="0" err="1"/>
              <a:t>σ</a:t>
            </a:r>
            <a:r>
              <a:rPr lang="en-US" sz="1600" u="sng" dirty="0"/>
              <a:t>*) </a:t>
            </a:r>
            <a:r>
              <a:rPr kumimoji="1" lang="en-AE" altLang="ja-JP" sz="1600" u="sng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∉ </a:t>
            </a:r>
            <a:r>
              <a:rPr lang="en-US" sz="1600" u="sng" dirty="0"/>
              <a:t>Q</a:t>
            </a:r>
            <a:endParaRPr lang="en-AE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G2: Program H to return c on (m,w), where SIGN returns (w,c,z) on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G3: Replace P</a:t>
            </a:r>
            <a:r>
              <a:rPr lang="en-AE" sz="1600" baseline="-25000" dirty="0"/>
              <a:t>1</a:t>
            </a:r>
            <a:r>
              <a:rPr lang="en-AE" sz="1600" dirty="0"/>
              <a:t> and P</a:t>
            </a:r>
            <a:r>
              <a:rPr lang="en-AE" sz="1600" baseline="-25000" dirty="0"/>
              <a:t>2</a:t>
            </a:r>
            <a:r>
              <a:rPr lang="en-AE" sz="1600" dirty="0"/>
              <a:t> with Sim (SHVZK)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G4: Abort if (m*,w*) is used by SIGN (CUR)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G5: Replace vk with vk* (Key Ind.)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Pr[</a:t>
            </a:r>
            <a:r>
              <a:rPr lang="en-US" sz="1600" dirty="0"/>
              <a:t>👾 wins in G5</a:t>
            </a:r>
            <a:r>
              <a:rPr lang="en-AE" sz="1600" dirty="0"/>
              <a:t>] is negl. (</a:t>
            </a:r>
            <a:r>
              <a:rPr lang="en-AE" sz="1600" dirty="0" err="1"/>
              <a:t>Lossiness</a:t>
            </a:r>
            <a:r>
              <a:rPr lang="en-AE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2575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F68A-A16A-A9AA-AD2D-0DD44806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Intuition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3F65E-2717-95FD-773B-253B9A0709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E" sz="1600" dirty="0"/>
              <a:t>G1:</a:t>
            </a:r>
            <a:r>
              <a:rPr lang="en-US" sz="1600" dirty="0"/>
              <a:t> </a:t>
            </a:r>
            <a:r>
              <a:rPr lang="en-GB" sz="1600" dirty="0" err="1"/>
              <a:t>win←true</a:t>
            </a:r>
            <a:r>
              <a:rPr lang="en-GB" sz="1600" dirty="0"/>
              <a:t> if </a:t>
            </a:r>
            <a:r>
              <a:rPr lang="en-US" sz="1600" dirty="0"/>
              <a:t>(m*,(w*,z*)) </a:t>
            </a:r>
            <a:r>
              <a:rPr kumimoji="1" lang="en-AE" altLang="ja-JP" sz="1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∉ </a:t>
            </a:r>
            <a:r>
              <a:rPr lang="en-US" sz="1600" dirty="0"/>
              <a:t>Q</a:t>
            </a:r>
            <a:endParaRPr lang="en-AE" sz="1600" dirty="0"/>
          </a:p>
          <a:p>
            <a:r>
              <a:rPr lang="en-AE" sz="1600" dirty="0"/>
              <a:t>G1’: win←</a:t>
            </a:r>
            <a:r>
              <a:rPr lang="en-AE" altLang="ja-JP" sz="1600" dirty="0"/>
              <a:t>t</a:t>
            </a:r>
            <a:r>
              <a:rPr lang="en-GB" altLang="ja-JP" sz="1600" dirty="0"/>
              <a:t>rue</a:t>
            </a:r>
            <a:r>
              <a:rPr lang="en-AE" altLang="ja-JP" sz="1600" dirty="0"/>
              <a:t> </a:t>
            </a:r>
            <a:r>
              <a:rPr lang="en-GB" altLang="ja-JP" sz="1600" dirty="0"/>
              <a:t>if</a:t>
            </a:r>
            <a:r>
              <a:rPr lang="en-AE" altLang="ja-JP" sz="1600" dirty="0"/>
              <a:t> </a:t>
            </a:r>
            <a:r>
              <a:rPr lang="en-GB" altLang="ja-JP" sz="1600" dirty="0"/>
              <a:t>(w*,z*) ≠ (</a:t>
            </a:r>
            <a:r>
              <a:rPr lang="en-GB" altLang="ja-JP" sz="1600" dirty="0" err="1"/>
              <a:t>w</a:t>
            </a:r>
            <a:r>
              <a:rPr lang="en-GB" altLang="ja-JP" sz="1600" baseline="30000" dirty="0" err="1"/>
              <a:t>+</a:t>
            </a:r>
            <a:r>
              <a:rPr lang="en-GB" altLang="ja-JP" sz="1600" dirty="0" err="1"/>
              <a:t>,z</a:t>
            </a:r>
            <a:r>
              <a:rPr lang="en-GB" altLang="ja-JP" sz="1600" baseline="30000" dirty="0"/>
              <a:t>+</a:t>
            </a:r>
            <a:r>
              <a:rPr lang="en-GB" altLang="ja-JP" sz="1600" dirty="0"/>
              <a:t>) generated by SIGN(m*)</a:t>
            </a:r>
          </a:p>
          <a:p>
            <a:endParaRPr lang="en-GB" altLang="ja-JP" sz="1600" dirty="0"/>
          </a:p>
          <a:p>
            <a:r>
              <a:rPr lang="en-GB" altLang="ja-JP" sz="1600" dirty="0"/>
              <a:t>If m* is asked to SIGN, then G1 = G1’</a:t>
            </a:r>
          </a:p>
          <a:p>
            <a:r>
              <a:rPr lang="en-GB" altLang="ja-JP" sz="1600" dirty="0" err="1"/>
              <a:t>O.w</a:t>
            </a:r>
            <a:r>
              <a:rPr lang="en-GB" altLang="ja-JP" sz="1600" dirty="0"/>
              <a:t>., G1 ≠ G1’ </a:t>
            </a:r>
            <a:r>
              <a:rPr lang="en-GB" altLang="ja-JP" sz="1600" dirty="0" err="1"/>
              <a:t>iff</a:t>
            </a:r>
            <a:r>
              <a:rPr lang="en-GB" altLang="ja-JP" sz="1600" dirty="0"/>
              <a:t> </a:t>
            </a:r>
            <a:r>
              <a:rPr lang="en-US" sz="1600" dirty="0"/>
              <a:t>👾 submits (m*,w*,z*) </a:t>
            </a:r>
            <a:r>
              <a:rPr lang="en-US" sz="1600" dirty="0" err="1"/>
              <a:t>s.t.</a:t>
            </a:r>
            <a:r>
              <a:rPr lang="en-US" sz="1600" dirty="0"/>
              <a:t> (w*,z*)</a:t>
            </a:r>
            <a:r>
              <a:rPr lang="en-GB" altLang="ja-JP" sz="1600" dirty="0"/>
              <a:t>=(</a:t>
            </a:r>
            <a:r>
              <a:rPr lang="en-GB" altLang="ja-JP" sz="1600" dirty="0" err="1"/>
              <a:t>w</a:t>
            </a:r>
            <a:r>
              <a:rPr lang="en-GB" altLang="ja-JP" sz="1600" baseline="30000" dirty="0" err="1"/>
              <a:t>+</a:t>
            </a:r>
            <a:r>
              <a:rPr lang="en-GB" altLang="ja-JP" sz="1600" dirty="0" err="1"/>
              <a:t>,z</a:t>
            </a:r>
            <a:r>
              <a:rPr lang="en-GB" altLang="ja-JP" sz="1600" baseline="30000" dirty="0"/>
              <a:t>+</a:t>
            </a:r>
            <a:r>
              <a:rPr lang="en-GB" altLang="ja-JP" sz="1600" dirty="0"/>
              <a:t>) for non-asked m*</a:t>
            </a:r>
          </a:p>
          <a:p>
            <a:r>
              <a:rPr lang="en-US" sz="1600" dirty="0"/>
              <a:t>👾 should guess w</a:t>
            </a:r>
            <a:r>
              <a:rPr lang="en-US" sz="1600" baseline="30000" dirty="0"/>
              <a:t>+</a:t>
            </a:r>
            <a:r>
              <a:rPr lang="en-US" sz="1600" dirty="0"/>
              <a:t> generated by SIGN(m*)</a:t>
            </a:r>
            <a:endParaRPr lang="en-GB" sz="1600" dirty="0"/>
          </a:p>
          <a:p>
            <a:r>
              <a:rPr lang="en-GB" sz="1600" b="1" dirty="0"/>
              <a:t>Lemma A:</a:t>
            </a:r>
            <a:r>
              <a:rPr lang="en-GB" sz="1600" dirty="0"/>
              <a:t> If H</a:t>
            </a:r>
            <a:r>
              <a:rPr lang="en-GB" sz="1600" baseline="-25000" dirty="0"/>
              <a:t>∞</a:t>
            </a:r>
            <a:r>
              <a:rPr lang="en-GB" sz="1600" dirty="0"/>
              <a:t>(w) ≥ α in LID, then H</a:t>
            </a:r>
            <a:r>
              <a:rPr lang="en-GB" sz="1600" baseline="-25000" dirty="0"/>
              <a:t>∞</a:t>
            </a:r>
            <a:r>
              <a:rPr lang="en-GB" sz="1600" dirty="0"/>
              <a:t>(w</a:t>
            </a:r>
            <a:r>
              <a:rPr lang="en-GB" sz="1600" baseline="30000" dirty="0"/>
              <a:t>+</a:t>
            </a:r>
            <a:r>
              <a:rPr lang="en-GB" sz="1600" dirty="0"/>
              <a:t> | H) ≥ α – </a:t>
            </a:r>
            <a:r>
              <a:rPr lang="en-GB" sz="1600" dirty="0" err="1"/>
              <a:t>lg</a:t>
            </a:r>
            <a:r>
              <a:rPr lang="en-GB" sz="1600" dirty="0"/>
              <a:t>(B)</a:t>
            </a:r>
          </a:p>
          <a:p>
            <a:r>
              <a:rPr lang="en-GB" sz="1600" b="1" dirty="0"/>
              <a:t>Lemma B:</a:t>
            </a:r>
            <a:r>
              <a:rPr lang="en-GB" sz="1600" dirty="0"/>
              <a:t> The diff. is at most </a:t>
            </a:r>
            <a:r>
              <a:rPr lang="en-GB" sz="1600" dirty="0" err="1"/>
              <a:t>q</a:t>
            </a:r>
            <a:r>
              <a:rPr lang="en-GB" sz="1600" baseline="-25000" dirty="0" err="1"/>
              <a:t>F</a:t>
            </a:r>
            <a:r>
              <a:rPr lang="en-GB" sz="1600" dirty="0"/>
              <a:t> B 2</a:t>
            </a:r>
            <a:r>
              <a:rPr lang="en-GB" sz="1600" baseline="30000" dirty="0"/>
              <a:t>-α</a:t>
            </a:r>
            <a:r>
              <a:rPr lang="en-US" sz="1600" dirty="0"/>
              <a:t> </a:t>
            </a:r>
            <a:endParaRPr lang="en-GB" sz="1600" dirty="0"/>
          </a:p>
          <a:p>
            <a:endParaRPr lang="en-US" sz="1600" dirty="0"/>
          </a:p>
        </p:txBody>
      </p:sp>
      <p:sp>
        <p:nvSpPr>
          <p:cNvPr id="4" name="テキスト ボックス 18">
            <a:extLst>
              <a:ext uri="{FF2B5EF4-FFF2-40B4-BE49-F238E27FC236}">
                <a16:creationId xmlns:a16="http://schemas.microsoft.com/office/drawing/2014/main" id="{24D1F26A-ED7A-EA61-9783-891D41B34845}"/>
              </a:ext>
            </a:extLst>
          </p:cNvPr>
          <p:cNvSpPr txBox="1"/>
          <p:nvPr/>
        </p:nvSpPr>
        <p:spPr>
          <a:xfrm>
            <a:off x="4628892" y="4498129"/>
            <a:ext cx="15953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900" dirty="0"/>
          </a:p>
          <a:p>
            <a:endParaRPr lang="en-US" altLang="ja-JP" sz="900" dirty="0"/>
          </a:p>
          <a:p>
            <a:r>
              <a:rPr lang="en-US" altLang="ja-JP" sz="900" dirty="0"/>
              <a:t>See </a:t>
            </a:r>
            <a:r>
              <a:rPr lang="en-US" altLang="ja-JP" sz="900" dirty="0">
                <a:hlinkClick r:id="rId2"/>
              </a:rPr>
              <a:t>https://ia.cr/2023/1734</a:t>
            </a:r>
            <a:r>
              <a:rPr lang="en-US" altLang="ja-JP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9626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8868-D8E9-D4A7-B6D3-F08E03E4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 sketch for msEUF-CMA1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00C47-C631-8301-7BC9-1B948B8675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G0: Original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G1: Derandomize 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u="sng" dirty="0"/>
              <a:t>G1’: win←</a:t>
            </a:r>
            <a:r>
              <a:rPr lang="en-AE" altLang="ja-JP" sz="1600" u="sng" dirty="0"/>
              <a:t>t</a:t>
            </a:r>
            <a:r>
              <a:rPr lang="en-GB" altLang="ja-JP" sz="1600" u="sng" dirty="0"/>
              <a:t>rue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if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(w*,z*) ≠ (</a:t>
            </a:r>
            <a:r>
              <a:rPr lang="en-GB" altLang="ja-JP" sz="1600" u="sng" dirty="0" err="1"/>
              <a:t>w,z</a:t>
            </a:r>
            <a:r>
              <a:rPr lang="en-GB" altLang="ja-JP" sz="1600" u="sng" dirty="0"/>
              <a:t>) generated by SIGN(m*) </a:t>
            </a:r>
            <a:br>
              <a:rPr lang="en-GB" altLang="ja-JP" sz="1600" u="sng" dirty="0"/>
            </a:br>
            <a:r>
              <a:rPr lang="en-GB" altLang="ja-JP" sz="1600" u="sng" dirty="0"/>
              <a:t>instead of </a:t>
            </a:r>
            <a:r>
              <a:rPr lang="en-GB" sz="1600" u="sng" dirty="0"/>
              <a:t>if </a:t>
            </a:r>
            <a:r>
              <a:rPr lang="en-US" sz="1600" u="sng" dirty="0"/>
              <a:t>(m*,</a:t>
            </a:r>
            <a:r>
              <a:rPr lang="en-US" sz="1600" u="sng" dirty="0" err="1"/>
              <a:t>σ</a:t>
            </a:r>
            <a:r>
              <a:rPr lang="en-US" sz="1600" u="sng" dirty="0"/>
              <a:t>*) </a:t>
            </a:r>
            <a:r>
              <a:rPr kumimoji="1" lang="en-AE" altLang="ja-JP" sz="1600" u="sng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∉ </a:t>
            </a:r>
            <a:r>
              <a:rPr lang="en-US" sz="1600" u="sng" dirty="0"/>
              <a:t>Q</a:t>
            </a:r>
            <a:endParaRPr lang="en-AE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G2: Program H to return c on (m,w), where SIGN returns (w,c,z) on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G3: Replace P</a:t>
            </a:r>
            <a:r>
              <a:rPr lang="en-AE" sz="1600" baseline="-25000" dirty="0"/>
              <a:t>1</a:t>
            </a:r>
            <a:r>
              <a:rPr lang="en-AE" sz="1600" dirty="0"/>
              <a:t> and P</a:t>
            </a:r>
            <a:r>
              <a:rPr lang="en-AE" sz="1600" baseline="-25000" dirty="0"/>
              <a:t>2</a:t>
            </a:r>
            <a:r>
              <a:rPr lang="en-AE" sz="1600" dirty="0"/>
              <a:t> with Sim (SHVZK)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G4: Abort if (m*,w*) is used by SIGN (</a:t>
            </a:r>
            <a:r>
              <a:rPr lang="en-AE" sz="1600" u="sng" dirty="0"/>
              <a:t>CUR: memory-tight reduction</a:t>
            </a:r>
            <a:r>
              <a:rPr lang="en-AE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G5: Replace vk with vk* (</a:t>
            </a:r>
            <a:r>
              <a:rPr lang="en-AE" sz="1600" u="sng" dirty="0"/>
              <a:t>Key Ind.: memory-tight reduction</a:t>
            </a:r>
            <a:r>
              <a:rPr lang="en-AE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Pr[</a:t>
            </a:r>
            <a:r>
              <a:rPr lang="en-US" sz="1600" dirty="0"/>
              <a:t>👾 wins in G5</a:t>
            </a:r>
            <a:r>
              <a:rPr lang="en-AE" sz="1600" dirty="0"/>
              <a:t>] is negl. (Lossiness)</a:t>
            </a:r>
          </a:p>
          <a:p>
            <a:r>
              <a:rPr lang="en-AE" sz="1600" dirty="0"/>
              <a:t>See </a:t>
            </a:r>
            <a:r>
              <a:rPr lang="en-AE" sz="1600" dirty="0">
                <a:hlinkClick r:id="rId2"/>
              </a:rPr>
              <a:t>https://ia.cr/2023/1734</a:t>
            </a:r>
            <a:r>
              <a:rPr lang="en-AE" sz="1600" dirty="0"/>
              <a:t> for the full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519278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F172CF-EDFD-A881-9D70-07A765B70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DFBE5F-BA4A-F161-7AA7-F004553F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775462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0118C-1C21-B0E7-FDB4-0B3F024E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C4E02-843D-D896-0D06-C91DE2064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049" y="1184718"/>
            <a:ext cx="8823556" cy="3196595"/>
          </a:xfrm>
        </p:spPr>
        <p:txBody>
          <a:bodyPr/>
          <a:lstStyle/>
          <a:p>
            <a:r>
              <a:rPr lang="en-AE" b="1" dirty="0"/>
              <a:t>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400" b="0" dirty="0"/>
              <a:t>New memory-tight msEUF-CMA security proof for LID-based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400" b="0" dirty="0"/>
              <a:t>New memory-tight </a:t>
            </a:r>
            <a:r>
              <a:rPr lang="en-AE" sz="1400" dirty="0"/>
              <a:t>sBU and PO </a:t>
            </a:r>
            <a:r>
              <a:rPr lang="en-AE" sz="1400" b="0" dirty="0"/>
              <a:t>security proofs for LID-based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400" b="0" dirty="0"/>
              <a:t>Memory-tight msEUF-CMA security proofs etc. for PSF-based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400" b="0" dirty="0"/>
              <a:t>BU -/-&gt; PO (counterexample of [AMRS20])</a:t>
            </a:r>
          </a:p>
          <a:p>
            <a:r>
              <a:rPr lang="en-AE" b="1" dirty="0"/>
              <a:t>Open problems: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400" b="0" dirty="0"/>
              <a:t>Make EUF-CMA security proof for non-PSF-based signatures in the QROM [KX24] memory-tight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400" b="0" dirty="0"/>
              <a:t>Give memory-tight mIND-CCA security proof for PQ-PKE/KEM </a:t>
            </a:r>
            <a:endParaRPr lang="en-AE" dirty="0"/>
          </a:p>
          <a:p>
            <a:r>
              <a:rPr lang="en-AE" dirty="0"/>
              <a:t> </a:t>
            </a:r>
          </a:p>
        </p:txBody>
      </p:sp>
      <p:sp>
        <p:nvSpPr>
          <p:cNvPr id="4" name="テキスト ボックス 18">
            <a:extLst>
              <a:ext uri="{FF2B5EF4-FFF2-40B4-BE49-F238E27FC236}">
                <a16:creationId xmlns:a16="http://schemas.microsoft.com/office/drawing/2014/main" id="{F34C40CD-4FD0-2F7D-CA0D-11BFFA7F5BF3}"/>
              </a:ext>
            </a:extLst>
          </p:cNvPr>
          <p:cNvSpPr txBox="1"/>
          <p:nvPr/>
        </p:nvSpPr>
        <p:spPr>
          <a:xfrm>
            <a:off x="4628892" y="4498129"/>
            <a:ext cx="34355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900" dirty="0"/>
          </a:p>
          <a:p>
            <a:r>
              <a:rPr lang="en-US" altLang="ja-JP" sz="900" dirty="0"/>
              <a:t>[AMRS20] </a:t>
            </a:r>
            <a:r>
              <a:rPr lang="en-US" altLang="ja-JP" sz="900" dirty="0" err="1"/>
              <a:t>Alagic</a:t>
            </a:r>
            <a:r>
              <a:rPr lang="en-US" altLang="ja-JP" sz="900" dirty="0"/>
              <a:t>, </a:t>
            </a:r>
            <a:r>
              <a:rPr lang="en-US" altLang="ja-JP" sz="900" dirty="0" err="1"/>
              <a:t>Majenz</a:t>
            </a:r>
            <a:r>
              <a:rPr lang="en-US" altLang="ja-JP" sz="900" dirty="0"/>
              <a:t>, Russell, Song (EUROCRYPT2020)</a:t>
            </a:r>
          </a:p>
          <a:p>
            <a:r>
              <a:rPr lang="en-US" altLang="ja-JP" sz="900" dirty="0"/>
              <a:t>[KX24] </a:t>
            </a:r>
            <a:r>
              <a:rPr lang="en-US" altLang="ja-JP" sz="900" dirty="0" err="1"/>
              <a:t>Kosuge</a:t>
            </a:r>
            <a:r>
              <a:rPr lang="en-US" altLang="ja-JP" sz="900" dirty="0"/>
              <a:t> and Xagawa (PKC2024, </a:t>
            </a:r>
            <a:r>
              <a:rPr lang="en-US" altLang="ja-JP" sz="900" dirty="0">
                <a:hlinkClick r:id="rId2"/>
              </a:rPr>
              <a:t>https://ia.cr/2022/1359</a:t>
            </a:r>
            <a:r>
              <a:rPr lang="en-US" altLang="ja-JP" sz="900" dirty="0"/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2141FC-C149-9007-70E2-19CE7D0D6C86}"/>
              </a:ext>
            </a:extLst>
          </p:cNvPr>
          <p:cNvGrpSpPr/>
          <p:nvPr/>
        </p:nvGrpSpPr>
        <p:grpSpPr>
          <a:xfrm>
            <a:off x="6716687" y="253438"/>
            <a:ext cx="2062264" cy="2370041"/>
            <a:chOff x="6916293" y="96377"/>
            <a:chExt cx="2062264" cy="23700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679D8D-0FE4-71EF-EBF2-EBB5EC87FFB7}"/>
                </a:ext>
              </a:extLst>
            </p:cNvPr>
            <p:cNvSpPr txBox="1"/>
            <p:nvPr/>
          </p:nvSpPr>
          <p:spPr>
            <a:xfrm>
              <a:off x="7093059" y="2158641"/>
              <a:ext cx="170873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E" sz="1400" dirty="0">
                  <a:hlinkClick r:id="rId3"/>
                </a:rPr>
                <a:t>ia.cr/2023/1734</a:t>
              </a:r>
              <a:endParaRPr lang="en-AE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722060-6790-28D6-615F-B019EE167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293" y="96377"/>
              <a:ext cx="2062264" cy="2062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976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F172CF-EDFD-A881-9D70-07A765B70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DFBE5F-BA4A-F161-7AA7-F004553F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chemeClr val="bg1"/>
                </a:solidFill>
              </a:rPr>
              <a:t>For questions</a:t>
            </a:r>
          </a:p>
        </p:txBody>
      </p:sp>
    </p:spTree>
    <p:extLst>
      <p:ext uri="{BB962C8B-B14F-4D97-AF65-F5344CB8AC3E}">
        <p14:creationId xmlns:p14="http://schemas.microsoft.com/office/powerpoint/2010/main" val="4097698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9629C72-7FE7-8DCC-6FF9-1BCD5A8F0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54D33F-793A-8711-9F4C-AEF78AFA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PO Securities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3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96C1-9585-7A5B-895E-2AAAC1D4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Memory-time trade-off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1DB29-4650-F29F-82BD-373B38AA4A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E" dirty="0"/>
              <a:t>Some problems allow memory-time trade-off: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dirty="0"/>
              <a:t>3-CR: (2</a:t>
            </a:r>
            <a:r>
              <a:rPr lang="en-AE" baseline="30000" dirty="0"/>
              <a:t>(1-α)κ</a:t>
            </a:r>
            <a:r>
              <a:rPr lang="en-AE" dirty="0"/>
              <a:t>, 2</a:t>
            </a:r>
            <a:r>
              <a:rPr lang="en-AE" baseline="30000" dirty="0"/>
              <a:t>ακ</a:t>
            </a:r>
            <a:r>
              <a:rPr lang="en-AE" dirty="0"/>
              <a:t>, O(1))-algorithm for α &lt; 1/3 [JL07]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dirty="0"/>
              <a:t>Factoring, DLOG over prime field, LPN, LWE, etc.</a:t>
            </a:r>
          </a:p>
        </p:txBody>
      </p:sp>
      <p:sp>
        <p:nvSpPr>
          <p:cNvPr id="5" name="テキスト ボックス 18">
            <a:extLst>
              <a:ext uri="{FF2B5EF4-FFF2-40B4-BE49-F238E27FC236}">
                <a16:creationId xmlns:a16="http://schemas.microsoft.com/office/drawing/2014/main" id="{BCF990A1-730B-3E2B-DD70-6769FD818271}"/>
              </a:ext>
            </a:extLst>
          </p:cNvPr>
          <p:cNvSpPr txBox="1"/>
          <p:nvPr/>
        </p:nvSpPr>
        <p:spPr>
          <a:xfrm>
            <a:off x="4628892" y="4498129"/>
            <a:ext cx="24416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900" dirty="0"/>
          </a:p>
          <a:p>
            <a:r>
              <a:rPr lang="en-US" altLang="ja-JP" sz="900" dirty="0"/>
              <a:t>※(Time, Memory, Advantage)</a:t>
            </a:r>
          </a:p>
          <a:p>
            <a:r>
              <a:rPr lang="en-US" altLang="ja-JP" sz="900" dirty="0"/>
              <a:t>[JL07] </a:t>
            </a:r>
            <a:r>
              <a:rPr lang="en-US" altLang="ja-JP" sz="900" dirty="0" err="1"/>
              <a:t>Joux</a:t>
            </a:r>
            <a:r>
              <a:rPr lang="en-US" altLang="ja-JP" sz="900" dirty="0"/>
              <a:t> and Lucks (ASIACRYPTO2007)</a:t>
            </a:r>
          </a:p>
        </p:txBody>
      </p:sp>
      <p:pic>
        <p:nvPicPr>
          <p:cNvPr id="6" name="Picture 5" descr="A graph on a graph paper&#10;&#10;Description automatically generated">
            <a:extLst>
              <a:ext uri="{FF2B5EF4-FFF2-40B4-BE49-F238E27FC236}">
                <a16:creationId xmlns:a16="http://schemas.microsoft.com/office/drawing/2014/main" id="{1F9A4049-F3D3-B136-BB03-7B031D9CB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" t="2915"/>
          <a:stretch/>
        </p:blipFill>
        <p:spPr>
          <a:xfrm>
            <a:off x="5835618" y="2026354"/>
            <a:ext cx="3106380" cy="26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53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ADCB-169F-C6C2-9B52-5BB82F92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(Multi-challenge) Plus-One Security [BZ13a,BZ13b]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68A6F-3B3D-152C-667E-07EFE9FDCC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Plus-One Security:</a:t>
            </a:r>
          </a:p>
          <a:p>
            <a:r>
              <a:rPr lang="en-US" sz="1600" dirty="0" err="1"/>
              <a:t>Pr</a:t>
            </a:r>
            <a:r>
              <a:rPr lang="en-US" sz="1600" dirty="0"/>
              <a:t>[</a:t>
            </a:r>
            <a:r>
              <a:rPr lang="ja-JP" altLang="en-US" sz="1600">
                <a:solidFill>
                  <a:schemeClr val="accent6">
                    <a:lumMod val="75000"/>
                  </a:schemeClr>
                </a:solidFill>
              </a:rPr>
              <a:t>👾</a:t>
            </a:r>
            <a:r>
              <a:rPr lang="en-US" sz="1600" baseline="30000" dirty="0"/>
              <a:t>|SIGN〉,FORGE</a:t>
            </a:r>
            <a:r>
              <a:rPr lang="en-US" sz="1600" dirty="0"/>
              <a:t>(</a:t>
            </a:r>
            <a:r>
              <a:rPr lang="en-US" sz="1600" dirty="0" err="1"/>
              <a:t>vk</a:t>
            </a:r>
            <a:r>
              <a:rPr lang="en-US" sz="1600" dirty="0"/>
              <a:t>): #L &gt; q] = </a:t>
            </a:r>
            <a:r>
              <a:rPr lang="en-US" sz="1600" dirty="0" err="1"/>
              <a:t>negl</a:t>
            </a:r>
            <a:r>
              <a:rPr lang="en-US" sz="1600" dirty="0"/>
              <a:t>.</a:t>
            </a:r>
          </a:p>
          <a:p>
            <a:r>
              <a:rPr lang="en-US" sz="1600" dirty="0"/>
              <a:t>where L = {(</a:t>
            </a:r>
            <a:r>
              <a:rPr lang="en-US" sz="1600" dirty="0" err="1"/>
              <a:t>m</a:t>
            </a:r>
            <a:r>
              <a:rPr lang="en-US" sz="1600" baseline="-25000" dirty="0" err="1"/>
              <a:t>i</a:t>
            </a:r>
            <a:r>
              <a:rPr lang="en-US" sz="1600" dirty="0" err="1"/>
              <a:t>,σ</a:t>
            </a:r>
            <a:r>
              <a:rPr lang="en-US" sz="1600" baseline="-25000" dirty="0" err="1"/>
              <a:t>i</a:t>
            </a:r>
            <a:r>
              <a:rPr lang="en-US" sz="1600" dirty="0"/>
              <a:t>)} is the list maintained by </a:t>
            </a:r>
            <a:r>
              <a:rPr lang="en-US" sz="1600" u="sng" dirty="0"/>
              <a:t>FORGE</a:t>
            </a:r>
          </a:p>
        </p:txBody>
      </p:sp>
      <p:sp>
        <p:nvSpPr>
          <p:cNvPr id="28" name="テキスト ボックス 18">
            <a:extLst>
              <a:ext uri="{FF2B5EF4-FFF2-40B4-BE49-F238E27FC236}">
                <a16:creationId xmlns:a16="http://schemas.microsoft.com/office/drawing/2014/main" id="{2B288908-D0CD-E68C-C6F1-F887521051C9}"/>
              </a:ext>
            </a:extLst>
          </p:cNvPr>
          <p:cNvSpPr txBox="1"/>
          <p:nvPr/>
        </p:nvSpPr>
        <p:spPr>
          <a:xfrm>
            <a:off x="4628892" y="464389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[BZ13a] </a:t>
            </a:r>
            <a:r>
              <a:rPr lang="en-US" altLang="ja-JP" sz="900" dirty="0" err="1"/>
              <a:t>Boneh</a:t>
            </a:r>
            <a:r>
              <a:rPr lang="en-US" altLang="ja-JP" sz="900" dirty="0"/>
              <a:t>, </a:t>
            </a:r>
            <a:r>
              <a:rPr lang="en-US" altLang="ja-JP" sz="900" dirty="0" err="1"/>
              <a:t>Zhandry</a:t>
            </a:r>
            <a:r>
              <a:rPr lang="en-US" altLang="ja-JP" sz="900" dirty="0"/>
              <a:t> (EUROCRYPT2013) : PO for MAC</a:t>
            </a:r>
          </a:p>
          <a:p>
            <a:r>
              <a:rPr lang="en-US" altLang="ja-JP" sz="900" dirty="0"/>
              <a:t>[BZ13b] </a:t>
            </a:r>
            <a:r>
              <a:rPr lang="en-US" altLang="ja-JP" sz="900" dirty="0" err="1"/>
              <a:t>Boneh</a:t>
            </a:r>
            <a:r>
              <a:rPr lang="en-US" altLang="ja-JP" sz="900" dirty="0"/>
              <a:t>, </a:t>
            </a:r>
            <a:r>
              <a:rPr lang="en-US" altLang="ja-JP" sz="900" dirty="0" err="1"/>
              <a:t>Zhandry</a:t>
            </a:r>
            <a:r>
              <a:rPr lang="en-US" altLang="ja-JP" sz="900" dirty="0"/>
              <a:t> (CRYPTO2013) : PO for Sig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8831133-2FA2-9FAB-0478-474674E310A4}"/>
              </a:ext>
            </a:extLst>
          </p:cNvPr>
          <p:cNvGrpSpPr/>
          <p:nvPr/>
        </p:nvGrpSpPr>
        <p:grpSpPr>
          <a:xfrm>
            <a:off x="5170357" y="1184718"/>
            <a:ext cx="3809078" cy="2725866"/>
            <a:chOff x="5170357" y="1184718"/>
            <a:chExt cx="3809078" cy="272586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CAE0885-FF4E-1CA8-D1FF-9D8826A08CF7}"/>
                </a:ext>
              </a:extLst>
            </p:cNvPr>
            <p:cNvGrpSpPr/>
            <p:nvPr/>
          </p:nvGrpSpPr>
          <p:grpSpPr>
            <a:xfrm>
              <a:off x="5170357" y="1184718"/>
              <a:ext cx="3809078" cy="2725866"/>
              <a:chOff x="5170357" y="1184718"/>
              <a:chExt cx="3809078" cy="272586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25E7B49-25BC-13E1-5584-CC15E64935F9}"/>
                  </a:ext>
                </a:extLst>
              </p:cNvPr>
              <p:cNvGrpSpPr/>
              <p:nvPr/>
            </p:nvGrpSpPr>
            <p:grpSpPr>
              <a:xfrm>
                <a:off x="5170357" y="1184718"/>
                <a:ext cx="3809078" cy="2725866"/>
                <a:chOff x="5170357" y="1184718"/>
                <a:chExt cx="3809078" cy="2725866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7A38E525-FD3D-0C9B-36D1-4730C2ED8F8D}"/>
                    </a:ext>
                  </a:extLst>
                </p:cNvPr>
                <p:cNvGrpSpPr/>
                <p:nvPr/>
              </p:nvGrpSpPr>
              <p:grpSpPr>
                <a:xfrm>
                  <a:off x="5170357" y="1184718"/>
                  <a:ext cx="3809078" cy="2725866"/>
                  <a:chOff x="5170357" y="1184718"/>
                  <a:chExt cx="3809078" cy="2725866"/>
                </a:xfrm>
              </p:grpSpPr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C311213E-5187-1FAC-F315-8EA2F13B7F2A}"/>
                      </a:ext>
                    </a:extLst>
                  </p:cNvPr>
                  <p:cNvGrpSpPr/>
                  <p:nvPr/>
                </p:nvGrpSpPr>
                <p:grpSpPr>
                  <a:xfrm>
                    <a:off x="5170357" y="1184718"/>
                    <a:ext cx="3809078" cy="2725866"/>
                    <a:chOff x="5170357" y="1184718"/>
                    <a:chExt cx="3809078" cy="2725866"/>
                  </a:xfrm>
                </p:grpSpPr>
                <p:grpSp>
                  <p:nvGrpSpPr>
                    <p:cNvPr id="64" name="Group 63">
                      <a:extLst>
                        <a:ext uri="{FF2B5EF4-FFF2-40B4-BE49-F238E27FC236}">
                          <a16:creationId xmlns:a16="http://schemas.microsoft.com/office/drawing/2014/main" id="{EA69335F-8EEF-DD4E-8BA0-D16AADE652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70357" y="1184718"/>
                      <a:ext cx="3809078" cy="2725866"/>
                      <a:chOff x="5170357" y="1184718"/>
                      <a:chExt cx="3809078" cy="2725866"/>
                    </a:xfrm>
                  </p:grpSpPr>
                  <p:grpSp>
                    <p:nvGrpSpPr>
                      <p:cNvPr id="66" name="Group 65">
                        <a:extLst>
                          <a:ext uri="{FF2B5EF4-FFF2-40B4-BE49-F238E27FC236}">
                            <a16:creationId xmlns:a16="http://schemas.microsoft.com/office/drawing/2014/main" id="{0739421C-377D-AD26-2040-E70991F002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70357" y="1184718"/>
                        <a:ext cx="3809078" cy="2725866"/>
                        <a:chOff x="5170357" y="1184718"/>
                        <a:chExt cx="3809078" cy="2725866"/>
                      </a:xfrm>
                    </p:grpSpPr>
                    <p:sp>
                      <p:nvSpPr>
                        <p:cNvPr id="68" name="正方形/長方形 46">
                          <a:extLst>
                            <a:ext uri="{FF2B5EF4-FFF2-40B4-BE49-F238E27FC236}">
                              <a16:creationId xmlns:a16="http://schemas.microsoft.com/office/drawing/2014/main" id="{C62465A9-F000-DB83-93FE-1F6FEBDCEA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70357" y="1290776"/>
                          <a:ext cx="607859" cy="461665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/>
                          <a:r>
                            <a:rPr lang="ja-JP" altLang="en-US" sz="24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👾</a:t>
                          </a:r>
                          <a:endParaRPr lang="ja-JP" altLang="en-US" sz="2400" dirty="0"/>
                        </a:p>
                      </p:txBody>
                    </p:sp>
                    <p:grpSp>
                      <p:nvGrpSpPr>
                        <p:cNvPr id="69" name="Group 68">
                          <a:extLst>
                            <a:ext uri="{FF2B5EF4-FFF2-40B4-BE49-F238E27FC236}">
                              <a16:creationId xmlns:a16="http://schemas.microsoft.com/office/drawing/2014/main" id="{C8F87B90-D2D7-5920-BE55-C8DFE46AD73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488993" y="1184718"/>
                          <a:ext cx="3490442" cy="2725866"/>
                          <a:chOff x="5488993" y="1184718"/>
                          <a:chExt cx="3490442" cy="2725866"/>
                        </a:xfrm>
                      </p:grpSpPr>
                      <p:grpSp>
                        <p:nvGrpSpPr>
                          <p:cNvPr id="70" name="Group 69">
                            <a:extLst>
                              <a:ext uri="{FF2B5EF4-FFF2-40B4-BE49-F238E27FC236}">
                                <a16:creationId xmlns:a16="http://schemas.microsoft.com/office/drawing/2014/main" id="{D44F8EB0-B96C-C10E-1A61-E621D352215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488993" y="1184718"/>
                            <a:ext cx="2339577" cy="1926741"/>
                            <a:chOff x="5488993" y="1184718"/>
                            <a:chExt cx="2339577" cy="1926741"/>
                          </a:xfrm>
                        </p:grpSpPr>
                        <p:grpSp>
                          <p:nvGrpSpPr>
                            <p:cNvPr id="72" name="グループ化 6">
                              <a:extLst>
                                <a:ext uri="{FF2B5EF4-FFF2-40B4-BE49-F238E27FC236}">
                                  <a16:creationId xmlns:a16="http://schemas.microsoft.com/office/drawing/2014/main" id="{AA137604-F486-4910-811E-E369468A077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488993" y="1184718"/>
                              <a:ext cx="2339577" cy="1076670"/>
                              <a:chOff x="5488993" y="1568859"/>
                              <a:chExt cx="2339577" cy="1076670"/>
                            </a:xfrm>
                          </p:grpSpPr>
                          <p:pic>
                            <p:nvPicPr>
                              <p:cNvPr id="75" name="グラフィックス 8" descr="コール センター">
                                <a:extLst>
                                  <a:ext uri="{FF2B5EF4-FFF2-40B4-BE49-F238E27FC236}">
                                    <a16:creationId xmlns:a16="http://schemas.microsoft.com/office/drawing/2014/main" id="{ED2A563D-841B-9E29-EEFF-162D0778A5D6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">
                                <a:extLst>
                                  <a:ext uri="{96DAC541-7B7A-43D3-8B79-37D633B846F1}">
                                    <asvg:svgBlip xmlns:asvg="http://schemas.microsoft.com/office/drawing/2016/SVG/main" r:embed="rId4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274170" y="1568859"/>
                                <a:ext cx="554400" cy="5544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cxnSp>
                            <p:nvCxnSpPr>
                              <p:cNvPr id="76" name="直線矢印コネクタ 34">
                                <a:extLst>
                                  <a:ext uri="{FF2B5EF4-FFF2-40B4-BE49-F238E27FC236}">
                                    <a16:creationId xmlns:a16="http://schemas.microsoft.com/office/drawing/2014/main" id="{294ED262-8375-C333-958A-830682641C9B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5488993" y="2645529"/>
                                <a:ext cx="1607574" cy="0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solidFill>
                                  <a:schemeClr val="accent2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7" name="直線矢印コネクタ 30">
                                <a:extLst>
                                  <a:ext uri="{FF2B5EF4-FFF2-40B4-BE49-F238E27FC236}">
                                    <a16:creationId xmlns:a16="http://schemas.microsoft.com/office/drawing/2014/main" id="{BDF976BA-2A59-EF53-D629-FF2C76BBAD83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H="1">
                                <a:off x="5488993" y="2360707"/>
                                <a:ext cx="1607574" cy="0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78" name="テキスト ボックス 14">
                                <a:extLst>
                                  <a:ext uri="{FF2B5EF4-FFF2-40B4-BE49-F238E27FC236}">
                                    <a16:creationId xmlns:a16="http://schemas.microsoft.com/office/drawing/2014/main" id="{1623EBB5-3B95-61C6-43EE-F3FA732B9E01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10679" y="2052930"/>
                                <a:ext cx="364202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kumimoji="1" lang="en-US" altLang="ja-JP" sz="1400" dirty="0" err="1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vk</a:t>
                                </a:r>
                                <a:endParaRPr kumimoji="1" lang="ja-JP" altLang="en-US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9" name="テキスト ボックス 18">
                                <a:extLst>
                                  <a:ext uri="{FF2B5EF4-FFF2-40B4-BE49-F238E27FC236}">
                                    <a16:creationId xmlns:a16="http://schemas.microsoft.com/office/drawing/2014/main" id="{F9D2AAE0-F05E-6928-E2D5-259A18B5430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05870" y="2337752"/>
                                <a:ext cx="373820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kumimoji="1" lang="en-US" altLang="ja-JP" sz="1400" dirty="0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m</a:t>
                                </a:r>
                                <a:r>
                                  <a:rPr kumimoji="1" lang="en-US" altLang="ja-JP" sz="1400" baseline="-25000" dirty="0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i</a:t>
                                </a:r>
                                <a:endParaRPr kumimoji="1" lang="ja-JP" altLang="en-US" sz="1400" baseline="-250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73" name="直線矢印コネクタ 30">
                              <a:extLst>
                                <a:ext uri="{FF2B5EF4-FFF2-40B4-BE49-F238E27FC236}">
                                  <a16:creationId xmlns:a16="http://schemas.microsoft.com/office/drawing/2014/main" id="{B061BDA3-78D3-32DF-F669-EF555D993366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5488993" y="3111459"/>
                              <a:ext cx="1607574" cy="0"/>
                            </a:xfrm>
                            <a:prstGeom prst="straightConnector1">
                              <a:avLst/>
                            </a:prstGeom>
                            <a:ln w="19050"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74" name="テキスト ボックス 14">
                              <a:extLst>
                                <a:ext uri="{FF2B5EF4-FFF2-40B4-BE49-F238E27FC236}">
                                  <a16:creationId xmlns:a16="http://schemas.microsoft.com/office/drawing/2014/main" id="{310054E1-6776-0032-D542-BBA9FFB5A7D1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915915" y="2803682"/>
                              <a:ext cx="753732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kumimoji="1" lang="en-US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(m*,</a:t>
                              </a:r>
                              <a:r>
                                <a:rPr kumimoji="1" lang="en-AE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σ</a:t>
                              </a:r>
                              <a:r>
                                <a:rPr kumimoji="1" lang="en-US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*)</a:t>
                              </a:r>
                              <a:endParaRPr kumimoji="1" lang="ja-JP" altLang="en-US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1" name="テキスト ボックス 23">
                            <a:extLst>
                              <a:ext uri="{FF2B5EF4-FFF2-40B4-BE49-F238E27FC236}">
                                <a16:creationId xmlns:a16="http://schemas.microsoft.com/office/drawing/2014/main" id="{E8909D58-2178-829D-3EA6-EEA27590AD4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132455" y="2956477"/>
                            <a:ext cx="1846980" cy="95410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FORGE:</a:t>
                            </a:r>
                          </a:p>
                          <a:p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if </a:t>
                            </a:r>
                            <a:r>
                              <a:rPr kumimoji="1" lang="en-US" altLang="ja-JP" sz="1400" dirty="0" err="1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Vrfy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(</a:t>
                            </a:r>
                            <a:r>
                              <a:rPr kumimoji="1" lang="en-US" altLang="ja-JP" sz="1400" dirty="0" err="1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vk,m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*,</a:t>
                            </a: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σ*)</a:t>
                            </a:r>
                            <a:b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</a:b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and (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m*,</a:t>
                            </a: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σ*) is new,</a:t>
                            </a:r>
                          </a:p>
                          <a:p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then add (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m*,</a:t>
                            </a: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σ*) to L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67" name="テキスト ボックス 26">
                        <a:extLst>
                          <a:ext uri="{FF2B5EF4-FFF2-40B4-BE49-F238E27FC236}">
                            <a16:creationId xmlns:a16="http://schemas.microsoft.com/office/drawing/2014/main" id="{0F198CC1-5F8C-8B4C-079D-0AC7C30C63A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32455" y="1668789"/>
                        <a:ext cx="1636987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(</a:t>
                        </a:r>
                        <a:r>
                          <a:rPr kumimoji="1" lang="en-US" altLang="ja-JP" sz="1400" dirty="0" err="1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vk,sk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) </a:t>
                        </a:r>
                        <a:r>
                          <a:rPr kumimoji="1" lang="ja-JP" altLang="en-US" sz="140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←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 Gen(1</a:t>
                        </a:r>
                        <a:r>
                          <a:rPr kumimoji="1" lang="en-US" altLang="ja-JP" sz="1400" baseline="300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k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)</a:t>
                        </a:r>
                        <a:endPara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65" name="直線矢印コネクタ 34">
                      <a:extLst>
                        <a:ext uri="{FF2B5EF4-FFF2-40B4-BE49-F238E27FC236}">
                          <a16:creationId xmlns:a16="http://schemas.microsoft.com/office/drawing/2014/main" id="{24803BFD-6F70-07D7-8874-AAC87BB201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488993" y="2355466"/>
                      <a:ext cx="1607574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" name="楕円 44">
                    <a:extLst>
                      <a:ext uri="{FF2B5EF4-FFF2-40B4-BE49-F238E27FC236}">
                        <a16:creationId xmlns:a16="http://schemas.microsoft.com/office/drawing/2014/main" id="{9C0FC375-D98D-1F6C-A77E-FEE9930BCD46}"/>
                      </a:ext>
                    </a:extLst>
                  </p:cNvPr>
                  <p:cNvSpPr/>
                  <p:nvPr/>
                </p:nvSpPr>
                <p:spPr>
                  <a:xfrm>
                    <a:off x="6800347" y="2155323"/>
                    <a:ext cx="205339" cy="307777"/>
                  </a:xfrm>
                  <a:custGeom>
                    <a:avLst/>
                    <a:gdLst>
                      <a:gd name="connsiteX0" fmla="*/ 0 w 273050"/>
                      <a:gd name="connsiteY0" fmla="*/ 215111 h 430221"/>
                      <a:gd name="connsiteX1" fmla="*/ 136525 w 273050"/>
                      <a:gd name="connsiteY1" fmla="*/ 0 h 430221"/>
                      <a:gd name="connsiteX2" fmla="*/ 273050 w 273050"/>
                      <a:gd name="connsiteY2" fmla="*/ 215111 h 430221"/>
                      <a:gd name="connsiteX3" fmla="*/ 136525 w 273050"/>
                      <a:gd name="connsiteY3" fmla="*/ 430222 h 430221"/>
                      <a:gd name="connsiteX4" fmla="*/ 0 w 273050"/>
                      <a:gd name="connsiteY4" fmla="*/ 215111 h 430221"/>
                      <a:gd name="connsiteX0" fmla="*/ 0 w 273050"/>
                      <a:gd name="connsiteY0" fmla="*/ 215111 h 430222"/>
                      <a:gd name="connsiteX1" fmla="*/ 136525 w 273050"/>
                      <a:gd name="connsiteY1" fmla="*/ 0 h 430222"/>
                      <a:gd name="connsiteX2" fmla="*/ 273050 w 273050"/>
                      <a:gd name="connsiteY2" fmla="*/ 215111 h 430222"/>
                      <a:gd name="connsiteX3" fmla="*/ 136525 w 273050"/>
                      <a:gd name="connsiteY3" fmla="*/ 430222 h 430222"/>
                      <a:gd name="connsiteX4" fmla="*/ 91440 w 273050"/>
                      <a:gd name="connsiteY4" fmla="*/ 306551 h 430222"/>
                      <a:gd name="connsiteX0" fmla="*/ 0 w 285750"/>
                      <a:gd name="connsiteY0" fmla="*/ 171279 h 430840"/>
                      <a:gd name="connsiteX1" fmla="*/ 149225 w 285750"/>
                      <a:gd name="connsiteY1" fmla="*/ 618 h 430840"/>
                      <a:gd name="connsiteX2" fmla="*/ 285750 w 285750"/>
                      <a:gd name="connsiteY2" fmla="*/ 215729 h 430840"/>
                      <a:gd name="connsiteX3" fmla="*/ 149225 w 285750"/>
                      <a:gd name="connsiteY3" fmla="*/ 430840 h 430840"/>
                      <a:gd name="connsiteX4" fmla="*/ 104140 w 285750"/>
                      <a:gd name="connsiteY4" fmla="*/ 307169 h 430840"/>
                      <a:gd name="connsiteX0" fmla="*/ 0 w 285750"/>
                      <a:gd name="connsiteY0" fmla="*/ 171279 h 431643"/>
                      <a:gd name="connsiteX1" fmla="*/ 149225 w 285750"/>
                      <a:gd name="connsiteY1" fmla="*/ 618 h 431643"/>
                      <a:gd name="connsiteX2" fmla="*/ 285750 w 285750"/>
                      <a:gd name="connsiteY2" fmla="*/ 215729 h 431643"/>
                      <a:gd name="connsiteX3" fmla="*/ 149225 w 285750"/>
                      <a:gd name="connsiteY3" fmla="*/ 430840 h 431643"/>
                      <a:gd name="connsiteX4" fmla="*/ 34290 w 285750"/>
                      <a:gd name="connsiteY4" fmla="*/ 288119 h 431643"/>
                      <a:gd name="connsiteX0" fmla="*/ 0 w 285750"/>
                      <a:gd name="connsiteY0" fmla="*/ 171279 h 501512"/>
                      <a:gd name="connsiteX1" fmla="*/ 149225 w 285750"/>
                      <a:gd name="connsiteY1" fmla="*/ 618 h 501512"/>
                      <a:gd name="connsiteX2" fmla="*/ 285750 w 285750"/>
                      <a:gd name="connsiteY2" fmla="*/ 215729 h 501512"/>
                      <a:gd name="connsiteX3" fmla="*/ 149225 w 285750"/>
                      <a:gd name="connsiteY3" fmla="*/ 430840 h 501512"/>
                      <a:gd name="connsiteX4" fmla="*/ 34290 w 285750"/>
                      <a:gd name="connsiteY4" fmla="*/ 288119 h 501512"/>
                      <a:gd name="connsiteX0" fmla="*/ 3810 w 289560"/>
                      <a:gd name="connsiteY0" fmla="*/ 171279 h 501512"/>
                      <a:gd name="connsiteX1" fmla="*/ 153035 w 289560"/>
                      <a:gd name="connsiteY1" fmla="*/ 618 h 501512"/>
                      <a:gd name="connsiteX2" fmla="*/ 289560 w 289560"/>
                      <a:gd name="connsiteY2" fmla="*/ 215729 h 501512"/>
                      <a:gd name="connsiteX3" fmla="*/ 153035 w 289560"/>
                      <a:gd name="connsiteY3" fmla="*/ 430840 h 501512"/>
                      <a:gd name="connsiteX4" fmla="*/ 0 w 289560"/>
                      <a:gd name="connsiteY4" fmla="*/ 288119 h 501512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1454"/>
                      <a:gd name="connsiteX1" fmla="*/ 153035 w 289560"/>
                      <a:gd name="connsiteY1" fmla="*/ 618 h 431454"/>
                      <a:gd name="connsiteX2" fmla="*/ 289560 w 289560"/>
                      <a:gd name="connsiteY2" fmla="*/ 215729 h 431454"/>
                      <a:gd name="connsiteX3" fmla="*/ 153035 w 289560"/>
                      <a:gd name="connsiteY3" fmla="*/ 430840 h 431454"/>
                      <a:gd name="connsiteX4" fmla="*/ 0 w 289560"/>
                      <a:gd name="connsiteY4" fmla="*/ 288119 h 431454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799 h 430974"/>
                      <a:gd name="connsiteX1" fmla="*/ 153035 w 289560"/>
                      <a:gd name="connsiteY1" fmla="*/ 138 h 430974"/>
                      <a:gd name="connsiteX2" fmla="*/ 289560 w 289560"/>
                      <a:gd name="connsiteY2" fmla="*/ 215249 h 430974"/>
                      <a:gd name="connsiteX3" fmla="*/ 153035 w 289560"/>
                      <a:gd name="connsiteY3" fmla="*/ 430360 h 430974"/>
                      <a:gd name="connsiteX4" fmla="*/ 0 w 289560"/>
                      <a:gd name="connsiteY4" fmla="*/ 287639 h 430974"/>
                      <a:gd name="connsiteX0" fmla="*/ 3810 w 289560"/>
                      <a:gd name="connsiteY0" fmla="*/ 170799 h 430974"/>
                      <a:gd name="connsiteX1" fmla="*/ 153035 w 289560"/>
                      <a:gd name="connsiteY1" fmla="*/ 138 h 430974"/>
                      <a:gd name="connsiteX2" fmla="*/ 289560 w 289560"/>
                      <a:gd name="connsiteY2" fmla="*/ 215249 h 430974"/>
                      <a:gd name="connsiteX3" fmla="*/ 153035 w 289560"/>
                      <a:gd name="connsiteY3" fmla="*/ 430360 h 430974"/>
                      <a:gd name="connsiteX4" fmla="*/ 0 w 289560"/>
                      <a:gd name="connsiteY4" fmla="*/ 287639 h 430974"/>
                      <a:gd name="connsiteX0" fmla="*/ 3810 w 289560"/>
                      <a:gd name="connsiteY0" fmla="*/ 170799 h 430426"/>
                      <a:gd name="connsiteX1" fmla="*/ 153035 w 289560"/>
                      <a:gd name="connsiteY1" fmla="*/ 138 h 430426"/>
                      <a:gd name="connsiteX2" fmla="*/ 289560 w 289560"/>
                      <a:gd name="connsiteY2" fmla="*/ 215249 h 430426"/>
                      <a:gd name="connsiteX3" fmla="*/ 153035 w 289560"/>
                      <a:gd name="connsiteY3" fmla="*/ 430360 h 430426"/>
                      <a:gd name="connsiteX4" fmla="*/ 0 w 289560"/>
                      <a:gd name="connsiteY4" fmla="*/ 287639 h 430426"/>
                      <a:gd name="connsiteX0" fmla="*/ 1411 w 287161"/>
                      <a:gd name="connsiteY0" fmla="*/ 170799 h 430413"/>
                      <a:gd name="connsiteX1" fmla="*/ 150636 w 287161"/>
                      <a:gd name="connsiteY1" fmla="*/ 138 h 430413"/>
                      <a:gd name="connsiteX2" fmla="*/ 287161 w 287161"/>
                      <a:gd name="connsiteY2" fmla="*/ 215249 h 430413"/>
                      <a:gd name="connsiteX3" fmla="*/ 150636 w 287161"/>
                      <a:gd name="connsiteY3" fmla="*/ 430360 h 430413"/>
                      <a:gd name="connsiteX4" fmla="*/ 0 w 287161"/>
                      <a:gd name="connsiteY4" fmla="*/ 264251 h 430413"/>
                      <a:gd name="connsiteX0" fmla="*/ 1411 w 287161"/>
                      <a:gd name="connsiteY0" fmla="*/ 170799 h 430419"/>
                      <a:gd name="connsiteX1" fmla="*/ 150636 w 287161"/>
                      <a:gd name="connsiteY1" fmla="*/ 138 h 430419"/>
                      <a:gd name="connsiteX2" fmla="*/ 287161 w 287161"/>
                      <a:gd name="connsiteY2" fmla="*/ 215249 h 430419"/>
                      <a:gd name="connsiteX3" fmla="*/ 150636 w 287161"/>
                      <a:gd name="connsiteY3" fmla="*/ 430360 h 430419"/>
                      <a:gd name="connsiteX4" fmla="*/ 0 w 287161"/>
                      <a:gd name="connsiteY4" fmla="*/ 264251 h 430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161" h="430419">
                        <a:moveTo>
                          <a:pt x="1411" y="170799"/>
                        </a:moveTo>
                        <a:cubicBezTo>
                          <a:pt x="12805" y="49597"/>
                          <a:pt x="94016" y="-3072"/>
                          <a:pt x="150636" y="138"/>
                        </a:cubicBezTo>
                        <a:cubicBezTo>
                          <a:pt x="221049" y="2748"/>
                          <a:pt x="287161" y="96446"/>
                          <a:pt x="287161" y="215249"/>
                        </a:cubicBezTo>
                        <a:cubicBezTo>
                          <a:pt x="287161" y="334052"/>
                          <a:pt x="225282" y="421893"/>
                          <a:pt x="150636" y="430360"/>
                        </a:cubicBezTo>
                        <a:cubicBezTo>
                          <a:pt x="47625" y="433339"/>
                          <a:pt x="13232" y="323819"/>
                          <a:pt x="0" y="264251"/>
                        </a:cubicBezTo>
                      </a:path>
                    </a:pathLst>
                  </a:custGeom>
                  <a:ln w="19050">
                    <a:solidFill>
                      <a:schemeClr val="accent2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ctr" fontAlgn="auto">
                      <a:lnSpc>
                        <a:spcPct val="110000"/>
                      </a:lnSpc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endParaRPr kumimoji="1" lang="ja-JP" altLang="en-US" sz="20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p:grpSp>
            <p:sp>
              <p:nvSpPr>
                <p:cNvPr id="61" name="テキスト ボックス 18">
                  <a:extLst>
                    <a:ext uri="{FF2B5EF4-FFF2-40B4-BE49-F238E27FC236}">
                      <a16:creationId xmlns:a16="http://schemas.microsoft.com/office/drawing/2014/main" id="{CF76466B-A4C9-DE4F-1492-76809793A6ED}"/>
                    </a:ext>
                  </a:extLst>
                </p:cNvPr>
                <p:cNvSpPr txBox="1"/>
                <p:nvPr/>
              </p:nvSpPr>
              <p:spPr>
                <a:xfrm>
                  <a:off x="6131518" y="2295108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AE" altLang="ja-JP" sz="1400" dirty="0"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rPr>
                    <a:t>σ</a:t>
                  </a:r>
                  <a:r>
                    <a:rPr kumimoji="1" lang="en-US" altLang="ja-JP" sz="1400" baseline="-25000" dirty="0" err="1"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rPr>
                    <a:t>i</a:t>
                  </a:r>
                  <a:endParaRPr kumimoji="1" lang="ja-JP" altLang="en-US" sz="1400" baseline="-25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テキスト ボックス 23">
                <a:extLst>
                  <a:ext uri="{FF2B5EF4-FFF2-40B4-BE49-F238E27FC236}">
                    <a16:creationId xmlns:a16="http://schemas.microsoft.com/office/drawing/2014/main" id="{7BA6988D-1EFE-2023-12C1-66986A4E03F3}"/>
                  </a:ext>
                </a:extLst>
              </p:cNvPr>
              <p:cNvSpPr txBox="1"/>
              <p:nvPr/>
            </p:nvSpPr>
            <p:spPr>
              <a:xfrm>
                <a:off x="7132455" y="2107499"/>
                <a:ext cx="14847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|SIGN〉:</a:t>
                </a:r>
              </a:p>
              <a:p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σ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</a:t>
                </a:r>
                <a:r>
                  <a:rPr kumimoji="1" lang="ja-JP" altLang="en-US" sz="140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←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Sign(</a:t>
                </a:r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sk,m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57" name="楕円 44">
              <a:extLst>
                <a:ext uri="{FF2B5EF4-FFF2-40B4-BE49-F238E27FC236}">
                  <a16:creationId xmlns:a16="http://schemas.microsoft.com/office/drawing/2014/main" id="{6337C722-A01E-BA36-8603-F88236014C80}"/>
                </a:ext>
              </a:extLst>
            </p:cNvPr>
            <p:cNvSpPr/>
            <p:nvPr/>
          </p:nvSpPr>
          <p:spPr>
            <a:xfrm>
              <a:off x="6780437" y="2963740"/>
              <a:ext cx="205339" cy="307777"/>
            </a:xfrm>
            <a:custGeom>
              <a:avLst/>
              <a:gdLst>
                <a:gd name="connsiteX0" fmla="*/ 0 w 273050"/>
                <a:gd name="connsiteY0" fmla="*/ 215111 h 430221"/>
                <a:gd name="connsiteX1" fmla="*/ 136525 w 273050"/>
                <a:gd name="connsiteY1" fmla="*/ 0 h 430221"/>
                <a:gd name="connsiteX2" fmla="*/ 273050 w 273050"/>
                <a:gd name="connsiteY2" fmla="*/ 215111 h 430221"/>
                <a:gd name="connsiteX3" fmla="*/ 136525 w 273050"/>
                <a:gd name="connsiteY3" fmla="*/ 430222 h 430221"/>
                <a:gd name="connsiteX4" fmla="*/ 0 w 273050"/>
                <a:gd name="connsiteY4" fmla="*/ 215111 h 430221"/>
                <a:gd name="connsiteX0" fmla="*/ 0 w 273050"/>
                <a:gd name="connsiteY0" fmla="*/ 215111 h 430222"/>
                <a:gd name="connsiteX1" fmla="*/ 136525 w 273050"/>
                <a:gd name="connsiteY1" fmla="*/ 0 h 430222"/>
                <a:gd name="connsiteX2" fmla="*/ 273050 w 273050"/>
                <a:gd name="connsiteY2" fmla="*/ 215111 h 430222"/>
                <a:gd name="connsiteX3" fmla="*/ 136525 w 273050"/>
                <a:gd name="connsiteY3" fmla="*/ 430222 h 430222"/>
                <a:gd name="connsiteX4" fmla="*/ 91440 w 273050"/>
                <a:gd name="connsiteY4" fmla="*/ 306551 h 430222"/>
                <a:gd name="connsiteX0" fmla="*/ 0 w 285750"/>
                <a:gd name="connsiteY0" fmla="*/ 171279 h 430840"/>
                <a:gd name="connsiteX1" fmla="*/ 149225 w 285750"/>
                <a:gd name="connsiteY1" fmla="*/ 618 h 430840"/>
                <a:gd name="connsiteX2" fmla="*/ 285750 w 285750"/>
                <a:gd name="connsiteY2" fmla="*/ 215729 h 430840"/>
                <a:gd name="connsiteX3" fmla="*/ 149225 w 285750"/>
                <a:gd name="connsiteY3" fmla="*/ 430840 h 430840"/>
                <a:gd name="connsiteX4" fmla="*/ 104140 w 285750"/>
                <a:gd name="connsiteY4" fmla="*/ 307169 h 430840"/>
                <a:gd name="connsiteX0" fmla="*/ 0 w 285750"/>
                <a:gd name="connsiteY0" fmla="*/ 171279 h 431643"/>
                <a:gd name="connsiteX1" fmla="*/ 149225 w 285750"/>
                <a:gd name="connsiteY1" fmla="*/ 618 h 431643"/>
                <a:gd name="connsiteX2" fmla="*/ 285750 w 285750"/>
                <a:gd name="connsiteY2" fmla="*/ 215729 h 431643"/>
                <a:gd name="connsiteX3" fmla="*/ 149225 w 285750"/>
                <a:gd name="connsiteY3" fmla="*/ 430840 h 431643"/>
                <a:gd name="connsiteX4" fmla="*/ 34290 w 285750"/>
                <a:gd name="connsiteY4" fmla="*/ 288119 h 431643"/>
                <a:gd name="connsiteX0" fmla="*/ 0 w 285750"/>
                <a:gd name="connsiteY0" fmla="*/ 171279 h 501512"/>
                <a:gd name="connsiteX1" fmla="*/ 149225 w 285750"/>
                <a:gd name="connsiteY1" fmla="*/ 618 h 501512"/>
                <a:gd name="connsiteX2" fmla="*/ 285750 w 285750"/>
                <a:gd name="connsiteY2" fmla="*/ 215729 h 501512"/>
                <a:gd name="connsiteX3" fmla="*/ 149225 w 285750"/>
                <a:gd name="connsiteY3" fmla="*/ 430840 h 501512"/>
                <a:gd name="connsiteX4" fmla="*/ 34290 w 285750"/>
                <a:gd name="connsiteY4" fmla="*/ 288119 h 501512"/>
                <a:gd name="connsiteX0" fmla="*/ 3810 w 289560"/>
                <a:gd name="connsiteY0" fmla="*/ 171279 h 501512"/>
                <a:gd name="connsiteX1" fmla="*/ 153035 w 289560"/>
                <a:gd name="connsiteY1" fmla="*/ 618 h 501512"/>
                <a:gd name="connsiteX2" fmla="*/ 289560 w 289560"/>
                <a:gd name="connsiteY2" fmla="*/ 215729 h 501512"/>
                <a:gd name="connsiteX3" fmla="*/ 153035 w 289560"/>
                <a:gd name="connsiteY3" fmla="*/ 430840 h 501512"/>
                <a:gd name="connsiteX4" fmla="*/ 0 w 289560"/>
                <a:gd name="connsiteY4" fmla="*/ 288119 h 501512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1454"/>
                <a:gd name="connsiteX1" fmla="*/ 153035 w 289560"/>
                <a:gd name="connsiteY1" fmla="*/ 618 h 431454"/>
                <a:gd name="connsiteX2" fmla="*/ 289560 w 289560"/>
                <a:gd name="connsiteY2" fmla="*/ 215729 h 431454"/>
                <a:gd name="connsiteX3" fmla="*/ 153035 w 289560"/>
                <a:gd name="connsiteY3" fmla="*/ 430840 h 431454"/>
                <a:gd name="connsiteX4" fmla="*/ 0 w 289560"/>
                <a:gd name="connsiteY4" fmla="*/ 288119 h 431454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799 h 430974"/>
                <a:gd name="connsiteX1" fmla="*/ 153035 w 289560"/>
                <a:gd name="connsiteY1" fmla="*/ 138 h 430974"/>
                <a:gd name="connsiteX2" fmla="*/ 289560 w 289560"/>
                <a:gd name="connsiteY2" fmla="*/ 215249 h 430974"/>
                <a:gd name="connsiteX3" fmla="*/ 153035 w 289560"/>
                <a:gd name="connsiteY3" fmla="*/ 430360 h 430974"/>
                <a:gd name="connsiteX4" fmla="*/ 0 w 289560"/>
                <a:gd name="connsiteY4" fmla="*/ 287639 h 430974"/>
                <a:gd name="connsiteX0" fmla="*/ 3810 w 289560"/>
                <a:gd name="connsiteY0" fmla="*/ 170799 h 430974"/>
                <a:gd name="connsiteX1" fmla="*/ 153035 w 289560"/>
                <a:gd name="connsiteY1" fmla="*/ 138 h 430974"/>
                <a:gd name="connsiteX2" fmla="*/ 289560 w 289560"/>
                <a:gd name="connsiteY2" fmla="*/ 215249 h 430974"/>
                <a:gd name="connsiteX3" fmla="*/ 153035 w 289560"/>
                <a:gd name="connsiteY3" fmla="*/ 430360 h 430974"/>
                <a:gd name="connsiteX4" fmla="*/ 0 w 289560"/>
                <a:gd name="connsiteY4" fmla="*/ 287639 h 430974"/>
                <a:gd name="connsiteX0" fmla="*/ 3810 w 289560"/>
                <a:gd name="connsiteY0" fmla="*/ 170799 h 430426"/>
                <a:gd name="connsiteX1" fmla="*/ 153035 w 289560"/>
                <a:gd name="connsiteY1" fmla="*/ 138 h 430426"/>
                <a:gd name="connsiteX2" fmla="*/ 289560 w 289560"/>
                <a:gd name="connsiteY2" fmla="*/ 215249 h 430426"/>
                <a:gd name="connsiteX3" fmla="*/ 153035 w 289560"/>
                <a:gd name="connsiteY3" fmla="*/ 430360 h 430426"/>
                <a:gd name="connsiteX4" fmla="*/ 0 w 289560"/>
                <a:gd name="connsiteY4" fmla="*/ 287639 h 430426"/>
                <a:gd name="connsiteX0" fmla="*/ 1411 w 287161"/>
                <a:gd name="connsiteY0" fmla="*/ 170799 h 430413"/>
                <a:gd name="connsiteX1" fmla="*/ 150636 w 287161"/>
                <a:gd name="connsiteY1" fmla="*/ 138 h 430413"/>
                <a:gd name="connsiteX2" fmla="*/ 287161 w 287161"/>
                <a:gd name="connsiteY2" fmla="*/ 215249 h 430413"/>
                <a:gd name="connsiteX3" fmla="*/ 150636 w 287161"/>
                <a:gd name="connsiteY3" fmla="*/ 430360 h 430413"/>
                <a:gd name="connsiteX4" fmla="*/ 0 w 287161"/>
                <a:gd name="connsiteY4" fmla="*/ 264251 h 430413"/>
                <a:gd name="connsiteX0" fmla="*/ 1411 w 287161"/>
                <a:gd name="connsiteY0" fmla="*/ 170799 h 430419"/>
                <a:gd name="connsiteX1" fmla="*/ 150636 w 287161"/>
                <a:gd name="connsiteY1" fmla="*/ 138 h 430419"/>
                <a:gd name="connsiteX2" fmla="*/ 287161 w 287161"/>
                <a:gd name="connsiteY2" fmla="*/ 215249 h 430419"/>
                <a:gd name="connsiteX3" fmla="*/ 150636 w 287161"/>
                <a:gd name="connsiteY3" fmla="*/ 430360 h 430419"/>
                <a:gd name="connsiteX4" fmla="*/ 0 w 287161"/>
                <a:gd name="connsiteY4" fmla="*/ 264251 h 43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61" h="430419">
                  <a:moveTo>
                    <a:pt x="1411" y="170799"/>
                  </a:moveTo>
                  <a:cubicBezTo>
                    <a:pt x="12805" y="49597"/>
                    <a:pt x="94016" y="-3072"/>
                    <a:pt x="150636" y="138"/>
                  </a:cubicBezTo>
                  <a:cubicBezTo>
                    <a:pt x="221049" y="2748"/>
                    <a:pt x="287161" y="96446"/>
                    <a:pt x="287161" y="215249"/>
                  </a:cubicBezTo>
                  <a:cubicBezTo>
                    <a:pt x="287161" y="334052"/>
                    <a:pt x="225282" y="421893"/>
                    <a:pt x="150636" y="430360"/>
                  </a:cubicBezTo>
                  <a:cubicBezTo>
                    <a:pt x="47625" y="433339"/>
                    <a:pt x="13232" y="323819"/>
                    <a:pt x="0" y="264251"/>
                  </a:cubicBezTo>
                </a:path>
              </a:pathLst>
            </a:custGeom>
            <a:ln w="190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endPara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232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676C5A-51FC-F447-6844-3A4DA4F0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PSF-DFDH is PO-secure in QROM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6613D7-DF79-A186-46C1-99E388D6AD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G0: Original game (Note: win</a:t>
            </a:r>
            <a:r>
              <a:rPr lang="ja-JP" altLang="en-US" sz="1600" dirty="0"/>
              <a:t>←</a:t>
            </a:r>
            <a:r>
              <a:rPr lang="en-US" altLang="ja-JP" sz="1600" dirty="0"/>
              <a:t>true if #L &gt; q)</a:t>
            </a:r>
            <a:endParaRPr lang="en-AE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G1: Replace PRF with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G2: Replace (SIGN, H):</a:t>
            </a:r>
            <a:br>
              <a:rPr lang="en-AE" altLang="ja-JP" sz="1600" dirty="0"/>
            </a:br>
            <a:r>
              <a:rPr lang="en-AE" altLang="ja-JP" sz="1600" dirty="0"/>
              <a:t>H then </a:t>
            </a:r>
            <a:r>
              <a:rPr lang="en-AE" altLang="ja-JP" sz="1600" dirty="0" err="1"/>
              <a:t>Inv</a:t>
            </a:r>
            <a:r>
              <a:rPr lang="en-AE" altLang="ja-JP" sz="1600" dirty="0"/>
              <a:t> with Samp with 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G3: Abort if </a:t>
            </a:r>
            <a:r>
              <a:rPr lang="en-US" altLang="ja-JP" sz="1600" dirty="0"/>
              <a:t>σ*=Samp(RF(m*)) for any m* in L</a:t>
            </a:r>
            <a:endParaRPr lang="en-AE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 err="1"/>
              <a:t>Pr</a:t>
            </a:r>
            <a:r>
              <a:rPr lang="en-AE" altLang="ja-JP" sz="1600" dirty="0"/>
              <a:t>[</a:t>
            </a:r>
            <a:r>
              <a:rPr lang="en-US" altLang="ja-JP" sz="1600" dirty="0"/>
              <a:t>👾 wins in G3</a:t>
            </a:r>
            <a:r>
              <a:rPr lang="en-AE" altLang="ja-JP" sz="1600" dirty="0"/>
              <a:t>] is </a:t>
            </a:r>
            <a:r>
              <a:rPr lang="en-AE" altLang="ja-JP" sz="1600" dirty="0" err="1"/>
              <a:t>negl</a:t>
            </a:r>
            <a:r>
              <a:rPr lang="en-AE" altLang="ja-JP" sz="1600" dirty="0"/>
              <a:t>. (Collision-Resistance of PSF)</a:t>
            </a:r>
            <a:br>
              <a:rPr lang="en-AE" altLang="ja-JP" sz="1600" dirty="0"/>
            </a:br>
            <a:endParaRPr lang="en-AE" altLang="ja-JP" sz="1600" dirty="0"/>
          </a:p>
          <a:p>
            <a:endParaRPr kumimoji="1" lang="ja-JP" altLang="en-US" sz="1600" dirty="0"/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67AB4ABF-E32A-4D15-3B97-BC4432A22E61}"/>
              </a:ext>
            </a:extLst>
          </p:cNvPr>
          <p:cNvGrpSpPr/>
          <p:nvPr/>
        </p:nvGrpSpPr>
        <p:grpSpPr>
          <a:xfrm>
            <a:off x="5170357" y="1184718"/>
            <a:ext cx="3954951" cy="2725866"/>
            <a:chOff x="5170357" y="1184718"/>
            <a:chExt cx="3954951" cy="2725866"/>
          </a:xfrm>
        </p:grpSpPr>
        <p:grpSp>
          <p:nvGrpSpPr>
            <p:cNvPr id="5" name="Group 55">
              <a:extLst>
                <a:ext uri="{FF2B5EF4-FFF2-40B4-BE49-F238E27FC236}">
                  <a16:creationId xmlns:a16="http://schemas.microsoft.com/office/drawing/2014/main" id="{D45FC37F-0D02-7057-CC90-594A16A4D436}"/>
                </a:ext>
              </a:extLst>
            </p:cNvPr>
            <p:cNvGrpSpPr/>
            <p:nvPr/>
          </p:nvGrpSpPr>
          <p:grpSpPr>
            <a:xfrm>
              <a:off x="5170357" y="1184718"/>
              <a:ext cx="3954951" cy="2725866"/>
              <a:chOff x="5170357" y="1184718"/>
              <a:chExt cx="3954951" cy="2725866"/>
            </a:xfrm>
          </p:grpSpPr>
          <p:grpSp>
            <p:nvGrpSpPr>
              <p:cNvPr id="7" name="Group 57">
                <a:extLst>
                  <a:ext uri="{FF2B5EF4-FFF2-40B4-BE49-F238E27FC236}">
                    <a16:creationId xmlns:a16="http://schemas.microsoft.com/office/drawing/2014/main" id="{AE52F3AB-0F09-E9B2-4FCA-5BA2CB44A03F}"/>
                  </a:ext>
                </a:extLst>
              </p:cNvPr>
              <p:cNvGrpSpPr/>
              <p:nvPr/>
            </p:nvGrpSpPr>
            <p:grpSpPr>
              <a:xfrm>
                <a:off x="5170357" y="1184718"/>
                <a:ext cx="3809078" cy="2725866"/>
                <a:chOff x="5170357" y="1184718"/>
                <a:chExt cx="3809078" cy="2725866"/>
              </a:xfrm>
            </p:grpSpPr>
            <p:grpSp>
              <p:nvGrpSpPr>
                <p:cNvPr id="9" name="Group 59">
                  <a:extLst>
                    <a:ext uri="{FF2B5EF4-FFF2-40B4-BE49-F238E27FC236}">
                      <a16:creationId xmlns:a16="http://schemas.microsoft.com/office/drawing/2014/main" id="{D25E9E16-FB93-7EB6-C075-0B8A1387D5D2}"/>
                    </a:ext>
                  </a:extLst>
                </p:cNvPr>
                <p:cNvGrpSpPr/>
                <p:nvPr/>
              </p:nvGrpSpPr>
              <p:grpSpPr>
                <a:xfrm>
                  <a:off x="5170357" y="1184718"/>
                  <a:ext cx="3809078" cy="2725866"/>
                  <a:chOff x="5170357" y="1184718"/>
                  <a:chExt cx="3809078" cy="2725866"/>
                </a:xfrm>
              </p:grpSpPr>
              <p:grpSp>
                <p:nvGrpSpPr>
                  <p:cNvPr id="11" name="Group 61">
                    <a:extLst>
                      <a:ext uri="{FF2B5EF4-FFF2-40B4-BE49-F238E27FC236}">
                        <a16:creationId xmlns:a16="http://schemas.microsoft.com/office/drawing/2014/main" id="{40195836-7B21-4006-17BA-97CAA5B456BA}"/>
                      </a:ext>
                    </a:extLst>
                  </p:cNvPr>
                  <p:cNvGrpSpPr/>
                  <p:nvPr/>
                </p:nvGrpSpPr>
                <p:grpSpPr>
                  <a:xfrm>
                    <a:off x="5170357" y="1184718"/>
                    <a:ext cx="3809078" cy="2725866"/>
                    <a:chOff x="5170357" y="1184718"/>
                    <a:chExt cx="3809078" cy="2725866"/>
                  </a:xfrm>
                </p:grpSpPr>
                <p:grpSp>
                  <p:nvGrpSpPr>
                    <p:cNvPr id="13" name="Group 63">
                      <a:extLst>
                        <a:ext uri="{FF2B5EF4-FFF2-40B4-BE49-F238E27FC236}">
                          <a16:creationId xmlns:a16="http://schemas.microsoft.com/office/drawing/2014/main" id="{32B752B1-BAF7-8FE1-3CB3-2D5E78592C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70357" y="1184718"/>
                      <a:ext cx="3809078" cy="2725866"/>
                      <a:chOff x="5170357" y="1184718"/>
                      <a:chExt cx="3809078" cy="2725866"/>
                    </a:xfrm>
                  </p:grpSpPr>
                  <p:grpSp>
                    <p:nvGrpSpPr>
                      <p:cNvPr id="15" name="Group 65">
                        <a:extLst>
                          <a:ext uri="{FF2B5EF4-FFF2-40B4-BE49-F238E27FC236}">
                            <a16:creationId xmlns:a16="http://schemas.microsoft.com/office/drawing/2014/main" id="{71FEB4E4-F23B-63A1-873D-560E5488816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70357" y="1184718"/>
                        <a:ext cx="3809078" cy="2725866"/>
                        <a:chOff x="5170357" y="1184718"/>
                        <a:chExt cx="3809078" cy="2725866"/>
                      </a:xfrm>
                    </p:grpSpPr>
                    <p:sp>
                      <p:nvSpPr>
                        <p:cNvPr id="17" name="正方形/長方形 46">
                          <a:extLst>
                            <a:ext uri="{FF2B5EF4-FFF2-40B4-BE49-F238E27FC236}">
                              <a16:creationId xmlns:a16="http://schemas.microsoft.com/office/drawing/2014/main" id="{4E876BBC-BCE6-E21E-843D-0AB1006EDC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70357" y="1290776"/>
                          <a:ext cx="607859" cy="461665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/>
                          <a:r>
                            <a:rPr lang="ja-JP" altLang="en-US" sz="24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👾</a:t>
                          </a:r>
                          <a:endParaRPr lang="ja-JP" altLang="en-US" sz="2400" dirty="0"/>
                        </a:p>
                      </p:txBody>
                    </p:sp>
                    <p:grpSp>
                      <p:nvGrpSpPr>
                        <p:cNvPr id="18" name="Group 68">
                          <a:extLst>
                            <a:ext uri="{FF2B5EF4-FFF2-40B4-BE49-F238E27FC236}">
                              <a16:creationId xmlns:a16="http://schemas.microsoft.com/office/drawing/2014/main" id="{F80D0E50-4593-AE76-F456-431206D6FA9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488993" y="1184718"/>
                          <a:ext cx="3490442" cy="2725866"/>
                          <a:chOff x="5488993" y="1184718"/>
                          <a:chExt cx="3490442" cy="2725866"/>
                        </a:xfrm>
                      </p:grpSpPr>
                      <p:grpSp>
                        <p:nvGrpSpPr>
                          <p:cNvPr id="19" name="Group 69">
                            <a:extLst>
                              <a:ext uri="{FF2B5EF4-FFF2-40B4-BE49-F238E27FC236}">
                                <a16:creationId xmlns:a16="http://schemas.microsoft.com/office/drawing/2014/main" id="{CFC57DA9-41D4-81CA-43E4-D539F5CA5C8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488993" y="1184718"/>
                            <a:ext cx="2339577" cy="1926741"/>
                            <a:chOff x="5488993" y="1184718"/>
                            <a:chExt cx="2339577" cy="1926741"/>
                          </a:xfrm>
                        </p:grpSpPr>
                        <p:grpSp>
                          <p:nvGrpSpPr>
                            <p:cNvPr id="21" name="グループ化 6">
                              <a:extLst>
                                <a:ext uri="{FF2B5EF4-FFF2-40B4-BE49-F238E27FC236}">
                                  <a16:creationId xmlns:a16="http://schemas.microsoft.com/office/drawing/2014/main" id="{A2B07796-438A-99E3-D44B-2FA6B2B05C9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488993" y="1184718"/>
                              <a:ext cx="2339577" cy="1076670"/>
                              <a:chOff x="5488993" y="1568859"/>
                              <a:chExt cx="2339577" cy="1076670"/>
                            </a:xfrm>
                          </p:grpSpPr>
                          <p:pic>
                            <p:nvPicPr>
                              <p:cNvPr id="24" name="グラフィックス 8" descr="コール センター">
                                <a:extLst>
                                  <a:ext uri="{FF2B5EF4-FFF2-40B4-BE49-F238E27FC236}">
                                    <a16:creationId xmlns:a16="http://schemas.microsoft.com/office/drawing/2014/main" id="{C9F8412E-129F-BF7C-226E-270902DFB3B1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>
                                <a:extLst>
                                  <a:ext uri="{96DAC541-7B7A-43D3-8B79-37D633B846F1}">
                                    <asvg:svgBlip xmlns:asvg="http://schemas.microsoft.com/office/drawing/2016/SVG/main" r:embed="rId3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274170" y="1568859"/>
                                <a:ext cx="554400" cy="5544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cxnSp>
                            <p:nvCxnSpPr>
                              <p:cNvPr id="25" name="直線矢印コネクタ 34">
                                <a:extLst>
                                  <a:ext uri="{FF2B5EF4-FFF2-40B4-BE49-F238E27FC236}">
                                    <a16:creationId xmlns:a16="http://schemas.microsoft.com/office/drawing/2014/main" id="{F82BF1C0-0274-0DB4-C19B-DC196F79D113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5488993" y="2645529"/>
                                <a:ext cx="1607574" cy="0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solidFill>
                                  <a:schemeClr val="accent2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6" name="直線矢印コネクタ 30">
                                <a:extLst>
                                  <a:ext uri="{FF2B5EF4-FFF2-40B4-BE49-F238E27FC236}">
                                    <a16:creationId xmlns:a16="http://schemas.microsoft.com/office/drawing/2014/main" id="{A0D470F1-259F-F305-CD87-85A042616551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H="1">
                                <a:off x="5488993" y="2360707"/>
                                <a:ext cx="1607574" cy="0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7" name="テキスト ボックス 14">
                                <a:extLst>
                                  <a:ext uri="{FF2B5EF4-FFF2-40B4-BE49-F238E27FC236}">
                                    <a16:creationId xmlns:a16="http://schemas.microsoft.com/office/drawing/2014/main" id="{8F7B4AFA-425B-A16A-C8B5-EEBD80BFFD85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10679" y="2052930"/>
                                <a:ext cx="364202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kumimoji="1" lang="en-US" altLang="ja-JP" sz="1400" dirty="0" err="1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vk</a:t>
                                </a:r>
                                <a:endParaRPr kumimoji="1" lang="ja-JP" altLang="en-US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8" name="テキスト ボックス 18">
                                <a:extLst>
                                  <a:ext uri="{FF2B5EF4-FFF2-40B4-BE49-F238E27FC236}">
                                    <a16:creationId xmlns:a16="http://schemas.microsoft.com/office/drawing/2014/main" id="{CD72186C-11B2-D929-A942-A70C0F7D9DB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05870" y="2337752"/>
                                <a:ext cx="373820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kumimoji="1" lang="en-US" altLang="ja-JP" sz="1400" dirty="0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m</a:t>
                                </a:r>
                                <a:r>
                                  <a:rPr kumimoji="1" lang="en-US" altLang="ja-JP" sz="1400" baseline="-25000" dirty="0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i</a:t>
                                </a:r>
                                <a:endParaRPr kumimoji="1" lang="ja-JP" altLang="en-US" sz="1400" baseline="-250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22" name="直線矢印コネクタ 30">
                              <a:extLst>
                                <a:ext uri="{FF2B5EF4-FFF2-40B4-BE49-F238E27FC236}">
                                  <a16:creationId xmlns:a16="http://schemas.microsoft.com/office/drawing/2014/main" id="{6BC3A5C2-3B77-F027-E7E9-E82EB787B50E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5488993" y="3111459"/>
                              <a:ext cx="1607574" cy="0"/>
                            </a:xfrm>
                            <a:prstGeom prst="straightConnector1">
                              <a:avLst/>
                            </a:prstGeom>
                            <a:ln w="19050"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3" name="テキスト ボックス 14">
                              <a:extLst>
                                <a:ext uri="{FF2B5EF4-FFF2-40B4-BE49-F238E27FC236}">
                                  <a16:creationId xmlns:a16="http://schemas.microsoft.com/office/drawing/2014/main" id="{F3B9A7B0-CAAA-DB47-5AFA-DA54ED39E2B1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915915" y="2803682"/>
                              <a:ext cx="753732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kumimoji="1" lang="en-US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(m*,</a:t>
                              </a:r>
                              <a:r>
                                <a:rPr kumimoji="1" lang="en-AE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σ</a:t>
                              </a:r>
                              <a:r>
                                <a:rPr kumimoji="1" lang="en-US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*)</a:t>
                              </a:r>
                              <a:endParaRPr kumimoji="1" lang="ja-JP" altLang="en-US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0" name="テキスト ボックス 23">
                            <a:extLst>
                              <a:ext uri="{FF2B5EF4-FFF2-40B4-BE49-F238E27FC236}">
                                <a16:creationId xmlns:a16="http://schemas.microsoft.com/office/drawing/2014/main" id="{4FEDCD5A-EECB-958D-A0E7-FA47A6166FA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132455" y="2956477"/>
                            <a:ext cx="1846980" cy="95410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FORGE:</a:t>
                            </a:r>
                          </a:p>
                          <a:p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if </a:t>
                            </a:r>
                            <a:r>
                              <a:rPr kumimoji="1" lang="en-US" altLang="ja-JP" sz="1400" dirty="0" err="1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Vrfy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(</a:t>
                            </a:r>
                            <a:r>
                              <a:rPr kumimoji="1" lang="en-US" altLang="ja-JP" sz="1400" dirty="0" err="1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vk,m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*,</a:t>
                            </a: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σ*)</a:t>
                            </a:r>
                            <a:b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</a:b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and (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m*,</a:t>
                            </a: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σ*) is new,</a:t>
                            </a:r>
                          </a:p>
                          <a:p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then add (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m*,</a:t>
                            </a: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σ*) to L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16" name="テキスト ボックス 26">
                        <a:extLst>
                          <a:ext uri="{FF2B5EF4-FFF2-40B4-BE49-F238E27FC236}">
                            <a16:creationId xmlns:a16="http://schemas.microsoft.com/office/drawing/2014/main" id="{9EA2DD4E-6645-E2EA-EDAD-C30956DE741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32455" y="1668789"/>
                        <a:ext cx="1636987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(</a:t>
                        </a:r>
                        <a:r>
                          <a:rPr kumimoji="1" lang="en-US" altLang="ja-JP" sz="1400" dirty="0" err="1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vk,sk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) </a:t>
                        </a:r>
                        <a:r>
                          <a:rPr kumimoji="1" lang="ja-JP" altLang="en-US" sz="140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←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 Gen(1</a:t>
                        </a:r>
                        <a:r>
                          <a:rPr kumimoji="1" lang="en-US" altLang="ja-JP" sz="1400" baseline="300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k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)</a:t>
                        </a:r>
                        <a:endPara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4" name="直線矢印コネクタ 34">
                      <a:extLst>
                        <a:ext uri="{FF2B5EF4-FFF2-40B4-BE49-F238E27FC236}">
                          <a16:creationId xmlns:a16="http://schemas.microsoft.com/office/drawing/2014/main" id="{5286025B-FC7A-0228-671F-612A982419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488993" y="2355466"/>
                      <a:ext cx="1607574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" name="楕円 44">
                    <a:extLst>
                      <a:ext uri="{FF2B5EF4-FFF2-40B4-BE49-F238E27FC236}">
                        <a16:creationId xmlns:a16="http://schemas.microsoft.com/office/drawing/2014/main" id="{60384F35-37F5-A5C1-A546-199953255118}"/>
                      </a:ext>
                    </a:extLst>
                  </p:cNvPr>
                  <p:cNvSpPr/>
                  <p:nvPr/>
                </p:nvSpPr>
                <p:spPr>
                  <a:xfrm>
                    <a:off x="6800347" y="2155323"/>
                    <a:ext cx="205339" cy="307777"/>
                  </a:xfrm>
                  <a:custGeom>
                    <a:avLst/>
                    <a:gdLst>
                      <a:gd name="connsiteX0" fmla="*/ 0 w 273050"/>
                      <a:gd name="connsiteY0" fmla="*/ 215111 h 430221"/>
                      <a:gd name="connsiteX1" fmla="*/ 136525 w 273050"/>
                      <a:gd name="connsiteY1" fmla="*/ 0 h 430221"/>
                      <a:gd name="connsiteX2" fmla="*/ 273050 w 273050"/>
                      <a:gd name="connsiteY2" fmla="*/ 215111 h 430221"/>
                      <a:gd name="connsiteX3" fmla="*/ 136525 w 273050"/>
                      <a:gd name="connsiteY3" fmla="*/ 430222 h 430221"/>
                      <a:gd name="connsiteX4" fmla="*/ 0 w 273050"/>
                      <a:gd name="connsiteY4" fmla="*/ 215111 h 430221"/>
                      <a:gd name="connsiteX0" fmla="*/ 0 w 273050"/>
                      <a:gd name="connsiteY0" fmla="*/ 215111 h 430222"/>
                      <a:gd name="connsiteX1" fmla="*/ 136525 w 273050"/>
                      <a:gd name="connsiteY1" fmla="*/ 0 h 430222"/>
                      <a:gd name="connsiteX2" fmla="*/ 273050 w 273050"/>
                      <a:gd name="connsiteY2" fmla="*/ 215111 h 430222"/>
                      <a:gd name="connsiteX3" fmla="*/ 136525 w 273050"/>
                      <a:gd name="connsiteY3" fmla="*/ 430222 h 430222"/>
                      <a:gd name="connsiteX4" fmla="*/ 91440 w 273050"/>
                      <a:gd name="connsiteY4" fmla="*/ 306551 h 430222"/>
                      <a:gd name="connsiteX0" fmla="*/ 0 w 285750"/>
                      <a:gd name="connsiteY0" fmla="*/ 171279 h 430840"/>
                      <a:gd name="connsiteX1" fmla="*/ 149225 w 285750"/>
                      <a:gd name="connsiteY1" fmla="*/ 618 h 430840"/>
                      <a:gd name="connsiteX2" fmla="*/ 285750 w 285750"/>
                      <a:gd name="connsiteY2" fmla="*/ 215729 h 430840"/>
                      <a:gd name="connsiteX3" fmla="*/ 149225 w 285750"/>
                      <a:gd name="connsiteY3" fmla="*/ 430840 h 430840"/>
                      <a:gd name="connsiteX4" fmla="*/ 104140 w 285750"/>
                      <a:gd name="connsiteY4" fmla="*/ 307169 h 430840"/>
                      <a:gd name="connsiteX0" fmla="*/ 0 w 285750"/>
                      <a:gd name="connsiteY0" fmla="*/ 171279 h 431643"/>
                      <a:gd name="connsiteX1" fmla="*/ 149225 w 285750"/>
                      <a:gd name="connsiteY1" fmla="*/ 618 h 431643"/>
                      <a:gd name="connsiteX2" fmla="*/ 285750 w 285750"/>
                      <a:gd name="connsiteY2" fmla="*/ 215729 h 431643"/>
                      <a:gd name="connsiteX3" fmla="*/ 149225 w 285750"/>
                      <a:gd name="connsiteY3" fmla="*/ 430840 h 431643"/>
                      <a:gd name="connsiteX4" fmla="*/ 34290 w 285750"/>
                      <a:gd name="connsiteY4" fmla="*/ 288119 h 431643"/>
                      <a:gd name="connsiteX0" fmla="*/ 0 w 285750"/>
                      <a:gd name="connsiteY0" fmla="*/ 171279 h 501512"/>
                      <a:gd name="connsiteX1" fmla="*/ 149225 w 285750"/>
                      <a:gd name="connsiteY1" fmla="*/ 618 h 501512"/>
                      <a:gd name="connsiteX2" fmla="*/ 285750 w 285750"/>
                      <a:gd name="connsiteY2" fmla="*/ 215729 h 501512"/>
                      <a:gd name="connsiteX3" fmla="*/ 149225 w 285750"/>
                      <a:gd name="connsiteY3" fmla="*/ 430840 h 501512"/>
                      <a:gd name="connsiteX4" fmla="*/ 34290 w 285750"/>
                      <a:gd name="connsiteY4" fmla="*/ 288119 h 501512"/>
                      <a:gd name="connsiteX0" fmla="*/ 3810 w 289560"/>
                      <a:gd name="connsiteY0" fmla="*/ 171279 h 501512"/>
                      <a:gd name="connsiteX1" fmla="*/ 153035 w 289560"/>
                      <a:gd name="connsiteY1" fmla="*/ 618 h 501512"/>
                      <a:gd name="connsiteX2" fmla="*/ 289560 w 289560"/>
                      <a:gd name="connsiteY2" fmla="*/ 215729 h 501512"/>
                      <a:gd name="connsiteX3" fmla="*/ 153035 w 289560"/>
                      <a:gd name="connsiteY3" fmla="*/ 430840 h 501512"/>
                      <a:gd name="connsiteX4" fmla="*/ 0 w 289560"/>
                      <a:gd name="connsiteY4" fmla="*/ 288119 h 501512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1454"/>
                      <a:gd name="connsiteX1" fmla="*/ 153035 w 289560"/>
                      <a:gd name="connsiteY1" fmla="*/ 618 h 431454"/>
                      <a:gd name="connsiteX2" fmla="*/ 289560 w 289560"/>
                      <a:gd name="connsiteY2" fmla="*/ 215729 h 431454"/>
                      <a:gd name="connsiteX3" fmla="*/ 153035 w 289560"/>
                      <a:gd name="connsiteY3" fmla="*/ 430840 h 431454"/>
                      <a:gd name="connsiteX4" fmla="*/ 0 w 289560"/>
                      <a:gd name="connsiteY4" fmla="*/ 288119 h 431454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799 h 430974"/>
                      <a:gd name="connsiteX1" fmla="*/ 153035 w 289560"/>
                      <a:gd name="connsiteY1" fmla="*/ 138 h 430974"/>
                      <a:gd name="connsiteX2" fmla="*/ 289560 w 289560"/>
                      <a:gd name="connsiteY2" fmla="*/ 215249 h 430974"/>
                      <a:gd name="connsiteX3" fmla="*/ 153035 w 289560"/>
                      <a:gd name="connsiteY3" fmla="*/ 430360 h 430974"/>
                      <a:gd name="connsiteX4" fmla="*/ 0 w 289560"/>
                      <a:gd name="connsiteY4" fmla="*/ 287639 h 430974"/>
                      <a:gd name="connsiteX0" fmla="*/ 3810 w 289560"/>
                      <a:gd name="connsiteY0" fmla="*/ 170799 h 430974"/>
                      <a:gd name="connsiteX1" fmla="*/ 153035 w 289560"/>
                      <a:gd name="connsiteY1" fmla="*/ 138 h 430974"/>
                      <a:gd name="connsiteX2" fmla="*/ 289560 w 289560"/>
                      <a:gd name="connsiteY2" fmla="*/ 215249 h 430974"/>
                      <a:gd name="connsiteX3" fmla="*/ 153035 w 289560"/>
                      <a:gd name="connsiteY3" fmla="*/ 430360 h 430974"/>
                      <a:gd name="connsiteX4" fmla="*/ 0 w 289560"/>
                      <a:gd name="connsiteY4" fmla="*/ 287639 h 430974"/>
                      <a:gd name="connsiteX0" fmla="*/ 3810 w 289560"/>
                      <a:gd name="connsiteY0" fmla="*/ 170799 h 430426"/>
                      <a:gd name="connsiteX1" fmla="*/ 153035 w 289560"/>
                      <a:gd name="connsiteY1" fmla="*/ 138 h 430426"/>
                      <a:gd name="connsiteX2" fmla="*/ 289560 w 289560"/>
                      <a:gd name="connsiteY2" fmla="*/ 215249 h 430426"/>
                      <a:gd name="connsiteX3" fmla="*/ 153035 w 289560"/>
                      <a:gd name="connsiteY3" fmla="*/ 430360 h 430426"/>
                      <a:gd name="connsiteX4" fmla="*/ 0 w 289560"/>
                      <a:gd name="connsiteY4" fmla="*/ 287639 h 430426"/>
                      <a:gd name="connsiteX0" fmla="*/ 1411 w 287161"/>
                      <a:gd name="connsiteY0" fmla="*/ 170799 h 430413"/>
                      <a:gd name="connsiteX1" fmla="*/ 150636 w 287161"/>
                      <a:gd name="connsiteY1" fmla="*/ 138 h 430413"/>
                      <a:gd name="connsiteX2" fmla="*/ 287161 w 287161"/>
                      <a:gd name="connsiteY2" fmla="*/ 215249 h 430413"/>
                      <a:gd name="connsiteX3" fmla="*/ 150636 w 287161"/>
                      <a:gd name="connsiteY3" fmla="*/ 430360 h 430413"/>
                      <a:gd name="connsiteX4" fmla="*/ 0 w 287161"/>
                      <a:gd name="connsiteY4" fmla="*/ 264251 h 430413"/>
                      <a:gd name="connsiteX0" fmla="*/ 1411 w 287161"/>
                      <a:gd name="connsiteY0" fmla="*/ 170799 h 430419"/>
                      <a:gd name="connsiteX1" fmla="*/ 150636 w 287161"/>
                      <a:gd name="connsiteY1" fmla="*/ 138 h 430419"/>
                      <a:gd name="connsiteX2" fmla="*/ 287161 w 287161"/>
                      <a:gd name="connsiteY2" fmla="*/ 215249 h 430419"/>
                      <a:gd name="connsiteX3" fmla="*/ 150636 w 287161"/>
                      <a:gd name="connsiteY3" fmla="*/ 430360 h 430419"/>
                      <a:gd name="connsiteX4" fmla="*/ 0 w 287161"/>
                      <a:gd name="connsiteY4" fmla="*/ 264251 h 430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161" h="430419">
                        <a:moveTo>
                          <a:pt x="1411" y="170799"/>
                        </a:moveTo>
                        <a:cubicBezTo>
                          <a:pt x="12805" y="49597"/>
                          <a:pt x="94016" y="-3072"/>
                          <a:pt x="150636" y="138"/>
                        </a:cubicBezTo>
                        <a:cubicBezTo>
                          <a:pt x="221049" y="2748"/>
                          <a:pt x="287161" y="96446"/>
                          <a:pt x="287161" y="215249"/>
                        </a:cubicBezTo>
                        <a:cubicBezTo>
                          <a:pt x="287161" y="334052"/>
                          <a:pt x="225282" y="421893"/>
                          <a:pt x="150636" y="430360"/>
                        </a:cubicBezTo>
                        <a:cubicBezTo>
                          <a:pt x="47625" y="433339"/>
                          <a:pt x="13232" y="323819"/>
                          <a:pt x="0" y="264251"/>
                        </a:cubicBezTo>
                      </a:path>
                    </a:pathLst>
                  </a:custGeom>
                  <a:ln w="19050">
                    <a:solidFill>
                      <a:schemeClr val="accent2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ctr" fontAlgn="auto">
                      <a:lnSpc>
                        <a:spcPct val="110000"/>
                      </a:lnSpc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endParaRPr kumimoji="1" lang="ja-JP" altLang="en-US" sz="20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p:grpSp>
            <p:sp>
              <p:nvSpPr>
                <p:cNvPr id="10" name="テキスト ボックス 18">
                  <a:extLst>
                    <a:ext uri="{FF2B5EF4-FFF2-40B4-BE49-F238E27FC236}">
                      <a16:creationId xmlns:a16="http://schemas.microsoft.com/office/drawing/2014/main" id="{4E4480F7-2217-E332-2C24-61E8E710A547}"/>
                    </a:ext>
                  </a:extLst>
                </p:cNvPr>
                <p:cNvSpPr txBox="1"/>
                <p:nvPr/>
              </p:nvSpPr>
              <p:spPr>
                <a:xfrm>
                  <a:off x="6131518" y="2295108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AE" altLang="ja-JP" sz="1400" dirty="0"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rPr>
                    <a:t>σ</a:t>
                  </a:r>
                  <a:r>
                    <a:rPr kumimoji="1" lang="en-US" altLang="ja-JP" sz="1400" baseline="-25000" dirty="0" err="1"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rPr>
                    <a:t>i</a:t>
                  </a:r>
                  <a:endParaRPr kumimoji="1" lang="ja-JP" altLang="en-US" sz="1400" baseline="-25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" name="テキスト ボックス 23">
                <a:extLst>
                  <a:ext uri="{FF2B5EF4-FFF2-40B4-BE49-F238E27FC236}">
                    <a16:creationId xmlns:a16="http://schemas.microsoft.com/office/drawing/2014/main" id="{8C63F1B1-85AC-6C66-3DF4-FDFA2AB2553A}"/>
                  </a:ext>
                </a:extLst>
              </p:cNvPr>
              <p:cNvSpPr txBox="1"/>
              <p:nvPr/>
            </p:nvSpPr>
            <p:spPr>
              <a:xfrm>
                <a:off x="7132455" y="2107499"/>
                <a:ext cx="1992853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|SIGN〉:</a:t>
                </a:r>
              </a:p>
              <a:p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y=H(m</a:t>
                </a:r>
                <a:r>
                  <a:rPr kumimoji="1" lang="en-US" altLang="ja-JP" sz="1400" baseline="-25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)</a:t>
                </a:r>
              </a:p>
              <a:p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σ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=Inv(</a:t>
                </a:r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sk,m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;PRF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(m</a:t>
                </a:r>
                <a:r>
                  <a:rPr kumimoji="1" lang="en-US" altLang="ja-JP" sz="1400" baseline="-25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))</a:t>
                </a:r>
              </a:p>
            </p:txBody>
          </p:sp>
        </p:grpSp>
        <p:sp>
          <p:nvSpPr>
            <p:cNvPr id="6" name="楕円 44">
              <a:extLst>
                <a:ext uri="{FF2B5EF4-FFF2-40B4-BE49-F238E27FC236}">
                  <a16:creationId xmlns:a16="http://schemas.microsoft.com/office/drawing/2014/main" id="{0A387BFF-F2FE-6F50-D43C-145DA95DB127}"/>
                </a:ext>
              </a:extLst>
            </p:cNvPr>
            <p:cNvSpPr/>
            <p:nvPr/>
          </p:nvSpPr>
          <p:spPr>
            <a:xfrm>
              <a:off x="6780437" y="2963740"/>
              <a:ext cx="205339" cy="307777"/>
            </a:xfrm>
            <a:custGeom>
              <a:avLst/>
              <a:gdLst>
                <a:gd name="connsiteX0" fmla="*/ 0 w 273050"/>
                <a:gd name="connsiteY0" fmla="*/ 215111 h 430221"/>
                <a:gd name="connsiteX1" fmla="*/ 136525 w 273050"/>
                <a:gd name="connsiteY1" fmla="*/ 0 h 430221"/>
                <a:gd name="connsiteX2" fmla="*/ 273050 w 273050"/>
                <a:gd name="connsiteY2" fmla="*/ 215111 h 430221"/>
                <a:gd name="connsiteX3" fmla="*/ 136525 w 273050"/>
                <a:gd name="connsiteY3" fmla="*/ 430222 h 430221"/>
                <a:gd name="connsiteX4" fmla="*/ 0 w 273050"/>
                <a:gd name="connsiteY4" fmla="*/ 215111 h 430221"/>
                <a:gd name="connsiteX0" fmla="*/ 0 w 273050"/>
                <a:gd name="connsiteY0" fmla="*/ 215111 h 430222"/>
                <a:gd name="connsiteX1" fmla="*/ 136525 w 273050"/>
                <a:gd name="connsiteY1" fmla="*/ 0 h 430222"/>
                <a:gd name="connsiteX2" fmla="*/ 273050 w 273050"/>
                <a:gd name="connsiteY2" fmla="*/ 215111 h 430222"/>
                <a:gd name="connsiteX3" fmla="*/ 136525 w 273050"/>
                <a:gd name="connsiteY3" fmla="*/ 430222 h 430222"/>
                <a:gd name="connsiteX4" fmla="*/ 91440 w 273050"/>
                <a:gd name="connsiteY4" fmla="*/ 306551 h 430222"/>
                <a:gd name="connsiteX0" fmla="*/ 0 w 285750"/>
                <a:gd name="connsiteY0" fmla="*/ 171279 h 430840"/>
                <a:gd name="connsiteX1" fmla="*/ 149225 w 285750"/>
                <a:gd name="connsiteY1" fmla="*/ 618 h 430840"/>
                <a:gd name="connsiteX2" fmla="*/ 285750 w 285750"/>
                <a:gd name="connsiteY2" fmla="*/ 215729 h 430840"/>
                <a:gd name="connsiteX3" fmla="*/ 149225 w 285750"/>
                <a:gd name="connsiteY3" fmla="*/ 430840 h 430840"/>
                <a:gd name="connsiteX4" fmla="*/ 104140 w 285750"/>
                <a:gd name="connsiteY4" fmla="*/ 307169 h 430840"/>
                <a:gd name="connsiteX0" fmla="*/ 0 w 285750"/>
                <a:gd name="connsiteY0" fmla="*/ 171279 h 431643"/>
                <a:gd name="connsiteX1" fmla="*/ 149225 w 285750"/>
                <a:gd name="connsiteY1" fmla="*/ 618 h 431643"/>
                <a:gd name="connsiteX2" fmla="*/ 285750 w 285750"/>
                <a:gd name="connsiteY2" fmla="*/ 215729 h 431643"/>
                <a:gd name="connsiteX3" fmla="*/ 149225 w 285750"/>
                <a:gd name="connsiteY3" fmla="*/ 430840 h 431643"/>
                <a:gd name="connsiteX4" fmla="*/ 34290 w 285750"/>
                <a:gd name="connsiteY4" fmla="*/ 288119 h 431643"/>
                <a:gd name="connsiteX0" fmla="*/ 0 w 285750"/>
                <a:gd name="connsiteY0" fmla="*/ 171279 h 501512"/>
                <a:gd name="connsiteX1" fmla="*/ 149225 w 285750"/>
                <a:gd name="connsiteY1" fmla="*/ 618 h 501512"/>
                <a:gd name="connsiteX2" fmla="*/ 285750 w 285750"/>
                <a:gd name="connsiteY2" fmla="*/ 215729 h 501512"/>
                <a:gd name="connsiteX3" fmla="*/ 149225 w 285750"/>
                <a:gd name="connsiteY3" fmla="*/ 430840 h 501512"/>
                <a:gd name="connsiteX4" fmla="*/ 34290 w 285750"/>
                <a:gd name="connsiteY4" fmla="*/ 288119 h 501512"/>
                <a:gd name="connsiteX0" fmla="*/ 3810 w 289560"/>
                <a:gd name="connsiteY0" fmla="*/ 171279 h 501512"/>
                <a:gd name="connsiteX1" fmla="*/ 153035 w 289560"/>
                <a:gd name="connsiteY1" fmla="*/ 618 h 501512"/>
                <a:gd name="connsiteX2" fmla="*/ 289560 w 289560"/>
                <a:gd name="connsiteY2" fmla="*/ 215729 h 501512"/>
                <a:gd name="connsiteX3" fmla="*/ 153035 w 289560"/>
                <a:gd name="connsiteY3" fmla="*/ 430840 h 501512"/>
                <a:gd name="connsiteX4" fmla="*/ 0 w 289560"/>
                <a:gd name="connsiteY4" fmla="*/ 288119 h 501512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1454"/>
                <a:gd name="connsiteX1" fmla="*/ 153035 w 289560"/>
                <a:gd name="connsiteY1" fmla="*/ 618 h 431454"/>
                <a:gd name="connsiteX2" fmla="*/ 289560 w 289560"/>
                <a:gd name="connsiteY2" fmla="*/ 215729 h 431454"/>
                <a:gd name="connsiteX3" fmla="*/ 153035 w 289560"/>
                <a:gd name="connsiteY3" fmla="*/ 430840 h 431454"/>
                <a:gd name="connsiteX4" fmla="*/ 0 w 289560"/>
                <a:gd name="connsiteY4" fmla="*/ 288119 h 431454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799 h 430974"/>
                <a:gd name="connsiteX1" fmla="*/ 153035 w 289560"/>
                <a:gd name="connsiteY1" fmla="*/ 138 h 430974"/>
                <a:gd name="connsiteX2" fmla="*/ 289560 w 289560"/>
                <a:gd name="connsiteY2" fmla="*/ 215249 h 430974"/>
                <a:gd name="connsiteX3" fmla="*/ 153035 w 289560"/>
                <a:gd name="connsiteY3" fmla="*/ 430360 h 430974"/>
                <a:gd name="connsiteX4" fmla="*/ 0 w 289560"/>
                <a:gd name="connsiteY4" fmla="*/ 287639 h 430974"/>
                <a:gd name="connsiteX0" fmla="*/ 3810 w 289560"/>
                <a:gd name="connsiteY0" fmla="*/ 170799 h 430974"/>
                <a:gd name="connsiteX1" fmla="*/ 153035 w 289560"/>
                <a:gd name="connsiteY1" fmla="*/ 138 h 430974"/>
                <a:gd name="connsiteX2" fmla="*/ 289560 w 289560"/>
                <a:gd name="connsiteY2" fmla="*/ 215249 h 430974"/>
                <a:gd name="connsiteX3" fmla="*/ 153035 w 289560"/>
                <a:gd name="connsiteY3" fmla="*/ 430360 h 430974"/>
                <a:gd name="connsiteX4" fmla="*/ 0 w 289560"/>
                <a:gd name="connsiteY4" fmla="*/ 287639 h 430974"/>
                <a:gd name="connsiteX0" fmla="*/ 3810 w 289560"/>
                <a:gd name="connsiteY0" fmla="*/ 170799 h 430426"/>
                <a:gd name="connsiteX1" fmla="*/ 153035 w 289560"/>
                <a:gd name="connsiteY1" fmla="*/ 138 h 430426"/>
                <a:gd name="connsiteX2" fmla="*/ 289560 w 289560"/>
                <a:gd name="connsiteY2" fmla="*/ 215249 h 430426"/>
                <a:gd name="connsiteX3" fmla="*/ 153035 w 289560"/>
                <a:gd name="connsiteY3" fmla="*/ 430360 h 430426"/>
                <a:gd name="connsiteX4" fmla="*/ 0 w 289560"/>
                <a:gd name="connsiteY4" fmla="*/ 287639 h 430426"/>
                <a:gd name="connsiteX0" fmla="*/ 1411 w 287161"/>
                <a:gd name="connsiteY0" fmla="*/ 170799 h 430413"/>
                <a:gd name="connsiteX1" fmla="*/ 150636 w 287161"/>
                <a:gd name="connsiteY1" fmla="*/ 138 h 430413"/>
                <a:gd name="connsiteX2" fmla="*/ 287161 w 287161"/>
                <a:gd name="connsiteY2" fmla="*/ 215249 h 430413"/>
                <a:gd name="connsiteX3" fmla="*/ 150636 w 287161"/>
                <a:gd name="connsiteY3" fmla="*/ 430360 h 430413"/>
                <a:gd name="connsiteX4" fmla="*/ 0 w 287161"/>
                <a:gd name="connsiteY4" fmla="*/ 264251 h 430413"/>
                <a:gd name="connsiteX0" fmla="*/ 1411 w 287161"/>
                <a:gd name="connsiteY0" fmla="*/ 170799 h 430419"/>
                <a:gd name="connsiteX1" fmla="*/ 150636 w 287161"/>
                <a:gd name="connsiteY1" fmla="*/ 138 h 430419"/>
                <a:gd name="connsiteX2" fmla="*/ 287161 w 287161"/>
                <a:gd name="connsiteY2" fmla="*/ 215249 h 430419"/>
                <a:gd name="connsiteX3" fmla="*/ 150636 w 287161"/>
                <a:gd name="connsiteY3" fmla="*/ 430360 h 430419"/>
                <a:gd name="connsiteX4" fmla="*/ 0 w 287161"/>
                <a:gd name="connsiteY4" fmla="*/ 264251 h 43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61" h="430419">
                  <a:moveTo>
                    <a:pt x="1411" y="170799"/>
                  </a:moveTo>
                  <a:cubicBezTo>
                    <a:pt x="12805" y="49597"/>
                    <a:pt x="94016" y="-3072"/>
                    <a:pt x="150636" y="138"/>
                  </a:cubicBezTo>
                  <a:cubicBezTo>
                    <a:pt x="221049" y="2748"/>
                    <a:pt x="287161" y="96446"/>
                    <a:pt x="287161" y="215249"/>
                  </a:cubicBezTo>
                  <a:cubicBezTo>
                    <a:pt x="287161" y="334052"/>
                    <a:pt x="225282" y="421893"/>
                    <a:pt x="150636" y="430360"/>
                  </a:cubicBezTo>
                  <a:cubicBezTo>
                    <a:pt x="47625" y="433339"/>
                    <a:pt x="13232" y="323819"/>
                    <a:pt x="0" y="264251"/>
                  </a:cubicBezTo>
                </a:path>
              </a:pathLst>
            </a:custGeom>
            <a:ln w="190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endPara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880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676C5A-51FC-F447-6844-3A4DA4F0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Lemma for G2 vs. G3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6613D7-DF79-A186-46C1-99E388D6AD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G3: Abort if </a:t>
            </a:r>
            <a:r>
              <a:rPr lang="en-US" altLang="ja-JP" sz="1600" dirty="0"/>
              <a:t>σ*=Samp(RF(m*)) for any m* in 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👾 should guess _all_ #L signatures while it queries at most q (&lt;#L) times</a:t>
            </a:r>
          </a:p>
          <a:p>
            <a:endParaRPr lang="en-US" altLang="ja-JP" sz="1600" b="1" dirty="0"/>
          </a:p>
          <a:p>
            <a:r>
              <a:rPr lang="en-US" altLang="ja-JP" sz="1600" b="1" dirty="0"/>
              <a:t>Lemma [C:BZ13]:</a:t>
            </a:r>
            <a:r>
              <a:rPr lang="en-US" altLang="ja-JP" sz="1600" dirty="0"/>
              <a:t> Let H: X </a:t>
            </a:r>
            <a:r>
              <a:rPr lang="ja-JP" altLang="en-US" sz="1600" dirty="0"/>
              <a:t>→ </a:t>
            </a:r>
            <a:r>
              <a:rPr lang="en-US" altLang="ja-JP" sz="1600" dirty="0"/>
              <a:t>Y be a function, where H(x) is drawn according to D</a:t>
            </a:r>
            <a:r>
              <a:rPr lang="en-US" altLang="ja-JP" sz="1600" baseline="-25000" dirty="0"/>
              <a:t>x</a:t>
            </a:r>
            <a:r>
              <a:rPr lang="en-US" altLang="ja-JP" sz="1600" dirty="0"/>
              <a:t>. </a:t>
            </a:r>
            <a:br>
              <a:rPr lang="en-US" altLang="ja-JP" sz="1600" dirty="0"/>
            </a:br>
            <a:r>
              <a:rPr lang="en-US" altLang="ja-JP" sz="1600" dirty="0"/>
              <a:t>Let α = min</a:t>
            </a:r>
            <a:r>
              <a:rPr lang="en-US" altLang="ja-JP" sz="1600" baseline="-25000" dirty="0"/>
              <a:t>x</a:t>
            </a:r>
            <a:r>
              <a:rPr lang="en-US" altLang="ja-JP" sz="1600" dirty="0"/>
              <a:t> H</a:t>
            </a:r>
            <a:r>
              <a:rPr lang="ja-JP" altLang="en-US" sz="1600" baseline="-25000" dirty="0"/>
              <a:t>∞</a:t>
            </a:r>
            <a:r>
              <a:rPr lang="en-US" altLang="ja-JP" sz="1600" dirty="0"/>
              <a:t>(D</a:t>
            </a:r>
            <a:r>
              <a:rPr lang="en-US" altLang="ja-JP" sz="1600" baseline="-25000" dirty="0"/>
              <a:t>x</a:t>
            </a:r>
            <a:r>
              <a:rPr lang="en-US" altLang="ja-JP" sz="1600" dirty="0"/>
              <a:t>). Let 👾 be a quantum adversary making q queries to |H&gt;.</a:t>
            </a:r>
          </a:p>
          <a:p>
            <a:r>
              <a:rPr lang="en-US" altLang="ja-JP" sz="1600" dirty="0"/>
              <a:t>Then, </a:t>
            </a:r>
            <a:r>
              <a:rPr lang="en-US" altLang="ja-JP" sz="1600" dirty="0" err="1"/>
              <a:t>Pr</a:t>
            </a:r>
            <a:r>
              <a:rPr lang="en-US" altLang="ja-JP" sz="1600" dirty="0"/>
              <a:t>[👾 produces q+1 input/output pairs of H] ≤ (q+1) / floor(2</a:t>
            </a:r>
            <a:r>
              <a:rPr lang="en-US" altLang="ja-JP" sz="1600" baseline="30000" dirty="0"/>
              <a:t>α</a:t>
            </a:r>
            <a:r>
              <a:rPr lang="en-US" altLang="ja-JP" sz="16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274289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676C5A-51FC-F447-6844-3A4DA4F0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Is DFS-LID PO-secure in QROM? 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6613D7-DF79-A186-46C1-99E388D6AD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G0: Original game (Note: win</a:t>
            </a:r>
            <a:r>
              <a:rPr lang="ja-JP" altLang="en-US" sz="1600" dirty="0"/>
              <a:t>←</a:t>
            </a:r>
            <a:r>
              <a:rPr lang="en-US" altLang="ja-JP" sz="1600" dirty="0"/>
              <a:t>true if #L &gt; q)</a:t>
            </a:r>
            <a:endParaRPr lang="en-AE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G1: Replace PRF with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u="sng" dirty="0"/>
              <a:t>Gi’: </a:t>
            </a:r>
            <a:r>
              <a:rPr lang="en-AE" altLang="ja-JP" sz="1600" u="sng" dirty="0" err="1"/>
              <a:t>win←t</a:t>
            </a:r>
            <a:r>
              <a:rPr lang="en-GB" altLang="ja-JP" sz="1600" u="sng" dirty="0"/>
              <a:t>rue</a:t>
            </a:r>
            <a:r>
              <a:rPr lang="en-AE" altLang="ja-JP" sz="1600" u="sng" dirty="0"/>
              <a:t> </a:t>
            </a:r>
            <a:br>
              <a:rPr lang="en-AE" altLang="ja-JP" sz="1600" u="sng" dirty="0"/>
            </a:br>
            <a:r>
              <a:rPr lang="en-GB" altLang="ja-JP" sz="1600" u="sng" dirty="0"/>
              <a:t>if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(w*,z*) ≠ (</a:t>
            </a:r>
            <a:r>
              <a:rPr lang="en-GB" altLang="ja-JP" sz="1600" u="sng" dirty="0" err="1"/>
              <a:t>w,z</a:t>
            </a:r>
            <a:r>
              <a:rPr lang="en-GB" altLang="ja-JP" sz="1600" u="sng" dirty="0"/>
              <a:t>) generated by SIGN(m*) </a:t>
            </a:r>
            <a:br>
              <a:rPr lang="en-GB" altLang="ja-JP" sz="1600" u="sng" dirty="0"/>
            </a:br>
            <a:r>
              <a:rPr lang="en-GB" altLang="ja-JP" sz="1600" u="sng" dirty="0"/>
              <a:t>instead of if #L &gt; 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ja-JP" sz="1600" dirty="0"/>
              <a:t>(…)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 err="1"/>
              <a:t>Pr</a:t>
            </a:r>
            <a:r>
              <a:rPr lang="en-AE" altLang="ja-JP" sz="1600" dirty="0"/>
              <a:t>[</a:t>
            </a:r>
            <a:r>
              <a:rPr lang="en-US" altLang="ja-JP" sz="1600" dirty="0"/>
              <a:t>👾 wins in </a:t>
            </a:r>
            <a:r>
              <a:rPr lang="en-US" altLang="ja-JP" sz="1600" dirty="0" err="1"/>
              <a:t>Gn</a:t>
            </a:r>
            <a:r>
              <a:rPr lang="en-AE" altLang="ja-JP" sz="1600" dirty="0"/>
              <a:t>] is </a:t>
            </a:r>
            <a:r>
              <a:rPr lang="en-AE" altLang="ja-JP" sz="1600" dirty="0" err="1"/>
              <a:t>negl</a:t>
            </a:r>
            <a:r>
              <a:rPr lang="en-AE" altLang="ja-JP" sz="1600" dirty="0"/>
              <a:t>. (</a:t>
            </a:r>
            <a:r>
              <a:rPr lang="en-AE" altLang="ja-JP" sz="1600" dirty="0" err="1"/>
              <a:t>Lossiness</a:t>
            </a:r>
            <a:r>
              <a:rPr lang="en-AE" altLang="ja-JP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altLang="ja-JP" sz="1600" dirty="0"/>
          </a:p>
          <a:p>
            <a:endParaRPr kumimoji="1" lang="ja-JP" altLang="en-US" sz="1600" dirty="0"/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7FEA1A7C-7882-53CC-18FF-E6AE21CBF8CE}"/>
              </a:ext>
            </a:extLst>
          </p:cNvPr>
          <p:cNvGrpSpPr/>
          <p:nvPr/>
        </p:nvGrpSpPr>
        <p:grpSpPr>
          <a:xfrm>
            <a:off x="5170357" y="1184718"/>
            <a:ext cx="3809078" cy="2725866"/>
            <a:chOff x="5170357" y="1184718"/>
            <a:chExt cx="3809078" cy="2725866"/>
          </a:xfrm>
        </p:grpSpPr>
        <p:grpSp>
          <p:nvGrpSpPr>
            <p:cNvPr id="5" name="Group 55">
              <a:extLst>
                <a:ext uri="{FF2B5EF4-FFF2-40B4-BE49-F238E27FC236}">
                  <a16:creationId xmlns:a16="http://schemas.microsoft.com/office/drawing/2014/main" id="{DBB40CB0-5083-E0E0-4696-D122B6689A15}"/>
                </a:ext>
              </a:extLst>
            </p:cNvPr>
            <p:cNvGrpSpPr/>
            <p:nvPr/>
          </p:nvGrpSpPr>
          <p:grpSpPr>
            <a:xfrm>
              <a:off x="5170357" y="1184718"/>
              <a:ext cx="3809078" cy="2725866"/>
              <a:chOff x="5170357" y="1184718"/>
              <a:chExt cx="3809078" cy="2725866"/>
            </a:xfrm>
          </p:grpSpPr>
          <p:grpSp>
            <p:nvGrpSpPr>
              <p:cNvPr id="7" name="Group 57">
                <a:extLst>
                  <a:ext uri="{FF2B5EF4-FFF2-40B4-BE49-F238E27FC236}">
                    <a16:creationId xmlns:a16="http://schemas.microsoft.com/office/drawing/2014/main" id="{B54E75D4-F118-3747-FB9F-CD0FAB372E00}"/>
                  </a:ext>
                </a:extLst>
              </p:cNvPr>
              <p:cNvGrpSpPr/>
              <p:nvPr/>
            </p:nvGrpSpPr>
            <p:grpSpPr>
              <a:xfrm>
                <a:off x="5170357" y="1184718"/>
                <a:ext cx="3809078" cy="2725866"/>
                <a:chOff x="5170357" y="1184718"/>
                <a:chExt cx="3809078" cy="2725866"/>
              </a:xfrm>
            </p:grpSpPr>
            <p:grpSp>
              <p:nvGrpSpPr>
                <p:cNvPr id="9" name="Group 59">
                  <a:extLst>
                    <a:ext uri="{FF2B5EF4-FFF2-40B4-BE49-F238E27FC236}">
                      <a16:creationId xmlns:a16="http://schemas.microsoft.com/office/drawing/2014/main" id="{A8097631-A9CC-C8CC-EE20-D583C170A1C5}"/>
                    </a:ext>
                  </a:extLst>
                </p:cNvPr>
                <p:cNvGrpSpPr/>
                <p:nvPr/>
              </p:nvGrpSpPr>
              <p:grpSpPr>
                <a:xfrm>
                  <a:off x="5170357" y="1184718"/>
                  <a:ext cx="3809078" cy="2725866"/>
                  <a:chOff x="5170357" y="1184718"/>
                  <a:chExt cx="3809078" cy="2725866"/>
                </a:xfrm>
              </p:grpSpPr>
              <p:grpSp>
                <p:nvGrpSpPr>
                  <p:cNvPr id="11" name="Group 61">
                    <a:extLst>
                      <a:ext uri="{FF2B5EF4-FFF2-40B4-BE49-F238E27FC236}">
                        <a16:creationId xmlns:a16="http://schemas.microsoft.com/office/drawing/2014/main" id="{FA63A2F4-EBDF-BAE9-E699-05174FA915EE}"/>
                      </a:ext>
                    </a:extLst>
                  </p:cNvPr>
                  <p:cNvGrpSpPr/>
                  <p:nvPr/>
                </p:nvGrpSpPr>
                <p:grpSpPr>
                  <a:xfrm>
                    <a:off x="5170357" y="1184718"/>
                    <a:ext cx="3809078" cy="2725866"/>
                    <a:chOff x="5170357" y="1184718"/>
                    <a:chExt cx="3809078" cy="2725866"/>
                  </a:xfrm>
                </p:grpSpPr>
                <p:grpSp>
                  <p:nvGrpSpPr>
                    <p:cNvPr id="13" name="Group 63">
                      <a:extLst>
                        <a:ext uri="{FF2B5EF4-FFF2-40B4-BE49-F238E27FC236}">
                          <a16:creationId xmlns:a16="http://schemas.microsoft.com/office/drawing/2014/main" id="{2740567E-5EC1-9DC4-027E-45DBACC20C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70357" y="1184718"/>
                      <a:ext cx="3809078" cy="2725866"/>
                      <a:chOff x="5170357" y="1184718"/>
                      <a:chExt cx="3809078" cy="2725866"/>
                    </a:xfrm>
                  </p:grpSpPr>
                  <p:grpSp>
                    <p:nvGrpSpPr>
                      <p:cNvPr id="15" name="Group 65">
                        <a:extLst>
                          <a:ext uri="{FF2B5EF4-FFF2-40B4-BE49-F238E27FC236}">
                            <a16:creationId xmlns:a16="http://schemas.microsoft.com/office/drawing/2014/main" id="{1A0F81A0-C72F-7EC2-FE3E-622591AD7ED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70357" y="1184718"/>
                        <a:ext cx="3809078" cy="2725866"/>
                        <a:chOff x="5170357" y="1184718"/>
                        <a:chExt cx="3809078" cy="2725866"/>
                      </a:xfrm>
                    </p:grpSpPr>
                    <p:sp>
                      <p:nvSpPr>
                        <p:cNvPr id="17" name="正方形/長方形 46">
                          <a:extLst>
                            <a:ext uri="{FF2B5EF4-FFF2-40B4-BE49-F238E27FC236}">
                              <a16:creationId xmlns:a16="http://schemas.microsoft.com/office/drawing/2014/main" id="{F877FF82-5AD2-5CCD-935E-62F79AF3EE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70357" y="1290776"/>
                          <a:ext cx="607859" cy="461665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/>
                          <a:r>
                            <a:rPr lang="ja-JP" altLang="en-US" sz="24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👾</a:t>
                          </a:r>
                          <a:endParaRPr lang="ja-JP" altLang="en-US" sz="2400" dirty="0"/>
                        </a:p>
                      </p:txBody>
                    </p:sp>
                    <p:grpSp>
                      <p:nvGrpSpPr>
                        <p:cNvPr id="18" name="Group 68">
                          <a:extLst>
                            <a:ext uri="{FF2B5EF4-FFF2-40B4-BE49-F238E27FC236}">
                              <a16:creationId xmlns:a16="http://schemas.microsoft.com/office/drawing/2014/main" id="{7EB91D38-2001-F294-4FBE-24F5A0CDDC2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488993" y="1184718"/>
                          <a:ext cx="3490442" cy="2725866"/>
                          <a:chOff x="5488993" y="1184718"/>
                          <a:chExt cx="3490442" cy="2725866"/>
                        </a:xfrm>
                      </p:grpSpPr>
                      <p:grpSp>
                        <p:nvGrpSpPr>
                          <p:cNvPr id="19" name="Group 69">
                            <a:extLst>
                              <a:ext uri="{FF2B5EF4-FFF2-40B4-BE49-F238E27FC236}">
                                <a16:creationId xmlns:a16="http://schemas.microsoft.com/office/drawing/2014/main" id="{62808707-6C03-8DD3-9746-2E751932686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488993" y="1184718"/>
                            <a:ext cx="2339577" cy="1926741"/>
                            <a:chOff x="5488993" y="1184718"/>
                            <a:chExt cx="2339577" cy="1926741"/>
                          </a:xfrm>
                        </p:grpSpPr>
                        <p:grpSp>
                          <p:nvGrpSpPr>
                            <p:cNvPr id="21" name="グループ化 6">
                              <a:extLst>
                                <a:ext uri="{FF2B5EF4-FFF2-40B4-BE49-F238E27FC236}">
                                  <a16:creationId xmlns:a16="http://schemas.microsoft.com/office/drawing/2014/main" id="{6183073A-0B7D-4258-2C2C-68B3703C9CA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488993" y="1184718"/>
                              <a:ext cx="2339577" cy="1076670"/>
                              <a:chOff x="5488993" y="1568859"/>
                              <a:chExt cx="2339577" cy="1076670"/>
                            </a:xfrm>
                          </p:grpSpPr>
                          <p:pic>
                            <p:nvPicPr>
                              <p:cNvPr id="24" name="グラフィックス 8" descr="コール センター">
                                <a:extLst>
                                  <a:ext uri="{FF2B5EF4-FFF2-40B4-BE49-F238E27FC236}">
                                    <a16:creationId xmlns:a16="http://schemas.microsoft.com/office/drawing/2014/main" id="{317E473A-2DB9-57E7-4419-A641D9637251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>
                                <a:extLst>
                                  <a:ext uri="{96DAC541-7B7A-43D3-8B79-37D633B846F1}">
                                    <asvg:svgBlip xmlns:asvg="http://schemas.microsoft.com/office/drawing/2016/SVG/main" r:embed="rId3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274170" y="1568859"/>
                                <a:ext cx="554400" cy="5544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cxnSp>
                            <p:nvCxnSpPr>
                              <p:cNvPr id="25" name="直線矢印コネクタ 34">
                                <a:extLst>
                                  <a:ext uri="{FF2B5EF4-FFF2-40B4-BE49-F238E27FC236}">
                                    <a16:creationId xmlns:a16="http://schemas.microsoft.com/office/drawing/2014/main" id="{5A442D2F-05F0-2741-B2B7-3F7D28228098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5488993" y="2645529"/>
                                <a:ext cx="1607574" cy="0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solidFill>
                                  <a:schemeClr val="accent2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6" name="直線矢印コネクタ 30">
                                <a:extLst>
                                  <a:ext uri="{FF2B5EF4-FFF2-40B4-BE49-F238E27FC236}">
                                    <a16:creationId xmlns:a16="http://schemas.microsoft.com/office/drawing/2014/main" id="{F0B65CF5-A16C-2FCD-17DC-029A890D898B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H="1">
                                <a:off x="5488993" y="2360707"/>
                                <a:ext cx="1607574" cy="0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7" name="テキスト ボックス 14">
                                <a:extLst>
                                  <a:ext uri="{FF2B5EF4-FFF2-40B4-BE49-F238E27FC236}">
                                    <a16:creationId xmlns:a16="http://schemas.microsoft.com/office/drawing/2014/main" id="{2F85E9E2-2E92-EBC8-A101-30AEF53CD1B9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10679" y="2052930"/>
                                <a:ext cx="364202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kumimoji="1" lang="en-US" altLang="ja-JP" sz="1400" dirty="0" err="1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vk</a:t>
                                </a:r>
                                <a:endParaRPr kumimoji="1" lang="ja-JP" altLang="en-US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8" name="テキスト ボックス 18">
                                <a:extLst>
                                  <a:ext uri="{FF2B5EF4-FFF2-40B4-BE49-F238E27FC236}">
                                    <a16:creationId xmlns:a16="http://schemas.microsoft.com/office/drawing/2014/main" id="{FACAB7BD-E49C-4A97-CE40-97AB05B3FB8B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05870" y="2337752"/>
                                <a:ext cx="373820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kumimoji="1" lang="en-US" altLang="ja-JP" sz="1400" dirty="0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m</a:t>
                                </a:r>
                                <a:r>
                                  <a:rPr kumimoji="1" lang="en-US" altLang="ja-JP" sz="1400" baseline="-25000" dirty="0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i</a:t>
                                </a:r>
                                <a:endParaRPr kumimoji="1" lang="ja-JP" altLang="en-US" sz="1400" baseline="-250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22" name="直線矢印コネクタ 30">
                              <a:extLst>
                                <a:ext uri="{FF2B5EF4-FFF2-40B4-BE49-F238E27FC236}">
                                  <a16:creationId xmlns:a16="http://schemas.microsoft.com/office/drawing/2014/main" id="{2CB14D15-D9D9-C8E8-E9EA-6EA5BFC3B6B6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5488993" y="3111459"/>
                              <a:ext cx="1607574" cy="0"/>
                            </a:xfrm>
                            <a:prstGeom prst="straightConnector1">
                              <a:avLst/>
                            </a:prstGeom>
                            <a:ln w="19050"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3" name="テキスト ボックス 14">
                              <a:extLst>
                                <a:ext uri="{FF2B5EF4-FFF2-40B4-BE49-F238E27FC236}">
                                  <a16:creationId xmlns:a16="http://schemas.microsoft.com/office/drawing/2014/main" id="{F3B21DD5-2CD6-2820-CCDB-C494A2D67D9C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915915" y="2803682"/>
                              <a:ext cx="753732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kumimoji="1" lang="en-US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(m*,</a:t>
                              </a:r>
                              <a:r>
                                <a:rPr kumimoji="1" lang="en-AE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σ</a:t>
                              </a:r>
                              <a:r>
                                <a:rPr kumimoji="1" lang="en-US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*)</a:t>
                              </a:r>
                              <a:endParaRPr kumimoji="1" lang="ja-JP" altLang="en-US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0" name="テキスト ボックス 23">
                            <a:extLst>
                              <a:ext uri="{FF2B5EF4-FFF2-40B4-BE49-F238E27FC236}">
                                <a16:creationId xmlns:a16="http://schemas.microsoft.com/office/drawing/2014/main" id="{8CAC84D4-C16A-1633-BDD9-B70D62E7305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132455" y="2956477"/>
                            <a:ext cx="1846980" cy="95410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FORGE:</a:t>
                            </a:r>
                          </a:p>
                          <a:p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if </a:t>
                            </a:r>
                            <a:r>
                              <a:rPr kumimoji="1" lang="en-US" altLang="ja-JP" sz="1400" dirty="0" err="1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Vrfy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(</a:t>
                            </a:r>
                            <a:r>
                              <a:rPr kumimoji="1" lang="en-US" altLang="ja-JP" sz="1400" dirty="0" err="1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vk,m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*,</a:t>
                            </a: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σ*)</a:t>
                            </a:r>
                            <a:b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</a:b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and (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m*,</a:t>
                            </a: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σ*) is new,</a:t>
                            </a:r>
                          </a:p>
                          <a:p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then add (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m*,</a:t>
                            </a: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σ*) to L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16" name="テキスト ボックス 26">
                        <a:extLst>
                          <a:ext uri="{FF2B5EF4-FFF2-40B4-BE49-F238E27FC236}">
                            <a16:creationId xmlns:a16="http://schemas.microsoft.com/office/drawing/2014/main" id="{F7C37440-B8F4-CBE3-7DA5-993A5DC957E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32455" y="1668789"/>
                        <a:ext cx="1636987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(</a:t>
                        </a:r>
                        <a:r>
                          <a:rPr kumimoji="1" lang="en-US" altLang="ja-JP" sz="1400" dirty="0" err="1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vk,sk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) </a:t>
                        </a:r>
                        <a:r>
                          <a:rPr kumimoji="1" lang="ja-JP" altLang="en-US" sz="140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←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 Gen(1</a:t>
                        </a:r>
                        <a:r>
                          <a:rPr kumimoji="1" lang="en-US" altLang="ja-JP" sz="1400" baseline="300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k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)</a:t>
                        </a:r>
                        <a:endPara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4" name="直線矢印コネクタ 34">
                      <a:extLst>
                        <a:ext uri="{FF2B5EF4-FFF2-40B4-BE49-F238E27FC236}">
                          <a16:creationId xmlns:a16="http://schemas.microsoft.com/office/drawing/2014/main" id="{B292B367-0784-8474-3D6B-B46B7C2FE6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488993" y="2355466"/>
                      <a:ext cx="1607574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" name="楕円 44">
                    <a:extLst>
                      <a:ext uri="{FF2B5EF4-FFF2-40B4-BE49-F238E27FC236}">
                        <a16:creationId xmlns:a16="http://schemas.microsoft.com/office/drawing/2014/main" id="{F549FD3A-A05B-4DA7-D841-5FEEF4A84F90}"/>
                      </a:ext>
                    </a:extLst>
                  </p:cNvPr>
                  <p:cNvSpPr/>
                  <p:nvPr/>
                </p:nvSpPr>
                <p:spPr>
                  <a:xfrm>
                    <a:off x="6800347" y="2155323"/>
                    <a:ext cx="205339" cy="307777"/>
                  </a:xfrm>
                  <a:custGeom>
                    <a:avLst/>
                    <a:gdLst>
                      <a:gd name="connsiteX0" fmla="*/ 0 w 273050"/>
                      <a:gd name="connsiteY0" fmla="*/ 215111 h 430221"/>
                      <a:gd name="connsiteX1" fmla="*/ 136525 w 273050"/>
                      <a:gd name="connsiteY1" fmla="*/ 0 h 430221"/>
                      <a:gd name="connsiteX2" fmla="*/ 273050 w 273050"/>
                      <a:gd name="connsiteY2" fmla="*/ 215111 h 430221"/>
                      <a:gd name="connsiteX3" fmla="*/ 136525 w 273050"/>
                      <a:gd name="connsiteY3" fmla="*/ 430222 h 430221"/>
                      <a:gd name="connsiteX4" fmla="*/ 0 w 273050"/>
                      <a:gd name="connsiteY4" fmla="*/ 215111 h 430221"/>
                      <a:gd name="connsiteX0" fmla="*/ 0 w 273050"/>
                      <a:gd name="connsiteY0" fmla="*/ 215111 h 430222"/>
                      <a:gd name="connsiteX1" fmla="*/ 136525 w 273050"/>
                      <a:gd name="connsiteY1" fmla="*/ 0 h 430222"/>
                      <a:gd name="connsiteX2" fmla="*/ 273050 w 273050"/>
                      <a:gd name="connsiteY2" fmla="*/ 215111 h 430222"/>
                      <a:gd name="connsiteX3" fmla="*/ 136525 w 273050"/>
                      <a:gd name="connsiteY3" fmla="*/ 430222 h 430222"/>
                      <a:gd name="connsiteX4" fmla="*/ 91440 w 273050"/>
                      <a:gd name="connsiteY4" fmla="*/ 306551 h 430222"/>
                      <a:gd name="connsiteX0" fmla="*/ 0 w 285750"/>
                      <a:gd name="connsiteY0" fmla="*/ 171279 h 430840"/>
                      <a:gd name="connsiteX1" fmla="*/ 149225 w 285750"/>
                      <a:gd name="connsiteY1" fmla="*/ 618 h 430840"/>
                      <a:gd name="connsiteX2" fmla="*/ 285750 w 285750"/>
                      <a:gd name="connsiteY2" fmla="*/ 215729 h 430840"/>
                      <a:gd name="connsiteX3" fmla="*/ 149225 w 285750"/>
                      <a:gd name="connsiteY3" fmla="*/ 430840 h 430840"/>
                      <a:gd name="connsiteX4" fmla="*/ 104140 w 285750"/>
                      <a:gd name="connsiteY4" fmla="*/ 307169 h 430840"/>
                      <a:gd name="connsiteX0" fmla="*/ 0 w 285750"/>
                      <a:gd name="connsiteY0" fmla="*/ 171279 h 431643"/>
                      <a:gd name="connsiteX1" fmla="*/ 149225 w 285750"/>
                      <a:gd name="connsiteY1" fmla="*/ 618 h 431643"/>
                      <a:gd name="connsiteX2" fmla="*/ 285750 w 285750"/>
                      <a:gd name="connsiteY2" fmla="*/ 215729 h 431643"/>
                      <a:gd name="connsiteX3" fmla="*/ 149225 w 285750"/>
                      <a:gd name="connsiteY3" fmla="*/ 430840 h 431643"/>
                      <a:gd name="connsiteX4" fmla="*/ 34290 w 285750"/>
                      <a:gd name="connsiteY4" fmla="*/ 288119 h 431643"/>
                      <a:gd name="connsiteX0" fmla="*/ 0 w 285750"/>
                      <a:gd name="connsiteY0" fmla="*/ 171279 h 501512"/>
                      <a:gd name="connsiteX1" fmla="*/ 149225 w 285750"/>
                      <a:gd name="connsiteY1" fmla="*/ 618 h 501512"/>
                      <a:gd name="connsiteX2" fmla="*/ 285750 w 285750"/>
                      <a:gd name="connsiteY2" fmla="*/ 215729 h 501512"/>
                      <a:gd name="connsiteX3" fmla="*/ 149225 w 285750"/>
                      <a:gd name="connsiteY3" fmla="*/ 430840 h 501512"/>
                      <a:gd name="connsiteX4" fmla="*/ 34290 w 285750"/>
                      <a:gd name="connsiteY4" fmla="*/ 288119 h 501512"/>
                      <a:gd name="connsiteX0" fmla="*/ 3810 w 289560"/>
                      <a:gd name="connsiteY0" fmla="*/ 171279 h 501512"/>
                      <a:gd name="connsiteX1" fmla="*/ 153035 w 289560"/>
                      <a:gd name="connsiteY1" fmla="*/ 618 h 501512"/>
                      <a:gd name="connsiteX2" fmla="*/ 289560 w 289560"/>
                      <a:gd name="connsiteY2" fmla="*/ 215729 h 501512"/>
                      <a:gd name="connsiteX3" fmla="*/ 153035 w 289560"/>
                      <a:gd name="connsiteY3" fmla="*/ 430840 h 501512"/>
                      <a:gd name="connsiteX4" fmla="*/ 0 w 289560"/>
                      <a:gd name="connsiteY4" fmla="*/ 288119 h 501512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1454"/>
                      <a:gd name="connsiteX1" fmla="*/ 153035 w 289560"/>
                      <a:gd name="connsiteY1" fmla="*/ 618 h 431454"/>
                      <a:gd name="connsiteX2" fmla="*/ 289560 w 289560"/>
                      <a:gd name="connsiteY2" fmla="*/ 215729 h 431454"/>
                      <a:gd name="connsiteX3" fmla="*/ 153035 w 289560"/>
                      <a:gd name="connsiteY3" fmla="*/ 430840 h 431454"/>
                      <a:gd name="connsiteX4" fmla="*/ 0 w 289560"/>
                      <a:gd name="connsiteY4" fmla="*/ 288119 h 431454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799 h 430974"/>
                      <a:gd name="connsiteX1" fmla="*/ 153035 w 289560"/>
                      <a:gd name="connsiteY1" fmla="*/ 138 h 430974"/>
                      <a:gd name="connsiteX2" fmla="*/ 289560 w 289560"/>
                      <a:gd name="connsiteY2" fmla="*/ 215249 h 430974"/>
                      <a:gd name="connsiteX3" fmla="*/ 153035 w 289560"/>
                      <a:gd name="connsiteY3" fmla="*/ 430360 h 430974"/>
                      <a:gd name="connsiteX4" fmla="*/ 0 w 289560"/>
                      <a:gd name="connsiteY4" fmla="*/ 287639 h 430974"/>
                      <a:gd name="connsiteX0" fmla="*/ 3810 w 289560"/>
                      <a:gd name="connsiteY0" fmla="*/ 170799 h 430974"/>
                      <a:gd name="connsiteX1" fmla="*/ 153035 w 289560"/>
                      <a:gd name="connsiteY1" fmla="*/ 138 h 430974"/>
                      <a:gd name="connsiteX2" fmla="*/ 289560 w 289560"/>
                      <a:gd name="connsiteY2" fmla="*/ 215249 h 430974"/>
                      <a:gd name="connsiteX3" fmla="*/ 153035 w 289560"/>
                      <a:gd name="connsiteY3" fmla="*/ 430360 h 430974"/>
                      <a:gd name="connsiteX4" fmla="*/ 0 w 289560"/>
                      <a:gd name="connsiteY4" fmla="*/ 287639 h 430974"/>
                      <a:gd name="connsiteX0" fmla="*/ 3810 w 289560"/>
                      <a:gd name="connsiteY0" fmla="*/ 170799 h 430426"/>
                      <a:gd name="connsiteX1" fmla="*/ 153035 w 289560"/>
                      <a:gd name="connsiteY1" fmla="*/ 138 h 430426"/>
                      <a:gd name="connsiteX2" fmla="*/ 289560 w 289560"/>
                      <a:gd name="connsiteY2" fmla="*/ 215249 h 430426"/>
                      <a:gd name="connsiteX3" fmla="*/ 153035 w 289560"/>
                      <a:gd name="connsiteY3" fmla="*/ 430360 h 430426"/>
                      <a:gd name="connsiteX4" fmla="*/ 0 w 289560"/>
                      <a:gd name="connsiteY4" fmla="*/ 287639 h 430426"/>
                      <a:gd name="connsiteX0" fmla="*/ 1411 w 287161"/>
                      <a:gd name="connsiteY0" fmla="*/ 170799 h 430413"/>
                      <a:gd name="connsiteX1" fmla="*/ 150636 w 287161"/>
                      <a:gd name="connsiteY1" fmla="*/ 138 h 430413"/>
                      <a:gd name="connsiteX2" fmla="*/ 287161 w 287161"/>
                      <a:gd name="connsiteY2" fmla="*/ 215249 h 430413"/>
                      <a:gd name="connsiteX3" fmla="*/ 150636 w 287161"/>
                      <a:gd name="connsiteY3" fmla="*/ 430360 h 430413"/>
                      <a:gd name="connsiteX4" fmla="*/ 0 w 287161"/>
                      <a:gd name="connsiteY4" fmla="*/ 264251 h 430413"/>
                      <a:gd name="connsiteX0" fmla="*/ 1411 w 287161"/>
                      <a:gd name="connsiteY0" fmla="*/ 170799 h 430419"/>
                      <a:gd name="connsiteX1" fmla="*/ 150636 w 287161"/>
                      <a:gd name="connsiteY1" fmla="*/ 138 h 430419"/>
                      <a:gd name="connsiteX2" fmla="*/ 287161 w 287161"/>
                      <a:gd name="connsiteY2" fmla="*/ 215249 h 430419"/>
                      <a:gd name="connsiteX3" fmla="*/ 150636 w 287161"/>
                      <a:gd name="connsiteY3" fmla="*/ 430360 h 430419"/>
                      <a:gd name="connsiteX4" fmla="*/ 0 w 287161"/>
                      <a:gd name="connsiteY4" fmla="*/ 264251 h 430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161" h="430419">
                        <a:moveTo>
                          <a:pt x="1411" y="170799"/>
                        </a:moveTo>
                        <a:cubicBezTo>
                          <a:pt x="12805" y="49597"/>
                          <a:pt x="94016" y="-3072"/>
                          <a:pt x="150636" y="138"/>
                        </a:cubicBezTo>
                        <a:cubicBezTo>
                          <a:pt x="221049" y="2748"/>
                          <a:pt x="287161" y="96446"/>
                          <a:pt x="287161" y="215249"/>
                        </a:cubicBezTo>
                        <a:cubicBezTo>
                          <a:pt x="287161" y="334052"/>
                          <a:pt x="225282" y="421893"/>
                          <a:pt x="150636" y="430360"/>
                        </a:cubicBezTo>
                        <a:cubicBezTo>
                          <a:pt x="47625" y="433339"/>
                          <a:pt x="13232" y="323819"/>
                          <a:pt x="0" y="264251"/>
                        </a:cubicBezTo>
                      </a:path>
                    </a:pathLst>
                  </a:custGeom>
                  <a:ln w="19050">
                    <a:solidFill>
                      <a:schemeClr val="accent2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ctr" fontAlgn="auto">
                      <a:lnSpc>
                        <a:spcPct val="110000"/>
                      </a:lnSpc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endParaRPr kumimoji="1" lang="ja-JP" altLang="en-US" sz="20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p:grpSp>
            <p:sp>
              <p:nvSpPr>
                <p:cNvPr id="10" name="テキスト ボックス 18">
                  <a:extLst>
                    <a:ext uri="{FF2B5EF4-FFF2-40B4-BE49-F238E27FC236}">
                      <a16:creationId xmlns:a16="http://schemas.microsoft.com/office/drawing/2014/main" id="{F888569F-6573-0E03-E76A-9D8F1417376B}"/>
                    </a:ext>
                  </a:extLst>
                </p:cNvPr>
                <p:cNvSpPr txBox="1"/>
                <p:nvPr/>
              </p:nvSpPr>
              <p:spPr>
                <a:xfrm>
                  <a:off x="6131518" y="2295108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AE" altLang="ja-JP" sz="1400" dirty="0"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rPr>
                    <a:t>σ</a:t>
                  </a:r>
                  <a:r>
                    <a:rPr kumimoji="1" lang="en-US" altLang="ja-JP" sz="1400" baseline="-25000" dirty="0" err="1"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rPr>
                    <a:t>i</a:t>
                  </a:r>
                  <a:endParaRPr kumimoji="1" lang="ja-JP" altLang="en-US" sz="1400" baseline="-25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" name="テキスト ボックス 23">
                <a:extLst>
                  <a:ext uri="{FF2B5EF4-FFF2-40B4-BE49-F238E27FC236}">
                    <a16:creationId xmlns:a16="http://schemas.microsoft.com/office/drawing/2014/main" id="{D76AD26B-BFD4-90E5-E57A-54437C04CD74}"/>
                  </a:ext>
                </a:extLst>
              </p:cNvPr>
              <p:cNvSpPr txBox="1"/>
              <p:nvPr/>
            </p:nvSpPr>
            <p:spPr>
              <a:xfrm>
                <a:off x="7132455" y="2107499"/>
                <a:ext cx="14847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|SIGN〉:</a:t>
                </a:r>
              </a:p>
              <a:p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σ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</a:t>
                </a:r>
                <a:r>
                  <a:rPr kumimoji="1" lang="ja-JP" altLang="en-US" sz="140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←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Sign(</a:t>
                </a:r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sk,m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6" name="楕円 44">
              <a:extLst>
                <a:ext uri="{FF2B5EF4-FFF2-40B4-BE49-F238E27FC236}">
                  <a16:creationId xmlns:a16="http://schemas.microsoft.com/office/drawing/2014/main" id="{D748584C-B5D9-FB68-7BBE-53106CAB6899}"/>
                </a:ext>
              </a:extLst>
            </p:cNvPr>
            <p:cNvSpPr/>
            <p:nvPr/>
          </p:nvSpPr>
          <p:spPr>
            <a:xfrm>
              <a:off x="6780437" y="2963740"/>
              <a:ext cx="205339" cy="307777"/>
            </a:xfrm>
            <a:custGeom>
              <a:avLst/>
              <a:gdLst>
                <a:gd name="connsiteX0" fmla="*/ 0 w 273050"/>
                <a:gd name="connsiteY0" fmla="*/ 215111 h 430221"/>
                <a:gd name="connsiteX1" fmla="*/ 136525 w 273050"/>
                <a:gd name="connsiteY1" fmla="*/ 0 h 430221"/>
                <a:gd name="connsiteX2" fmla="*/ 273050 w 273050"/>
                <a:gd name="connsiteY2" fmla="*/ 215111 h 430221"/>
                <a:gd name="connsiteX3" fmla="*/ 136525 w 273050"/>
                <a:gd name="connsiteY3" fmla="*/ 430222 h 430221"/>
                <a:gd name="connsiteX4" fmla="*/ 0 w 273050"/>
                <a:gd name="connsiteY4" fmla="*/ 215111 h 430221"/>
                <a:gd name="connsiteX0" fmla="*/ 0 w 273050"/>
                <a:gd name="connsiteY0" fmla="*/ 215111 h 430222"/>
                <a:gd name="connsiteX1" fmla="*/ 136525 w 273050"/>
                <a:gd name="connsiteY1" fmla="*/ 0 h 430222"/>
                <a:gd name="connsiteX2" fmla="*/ 273050 w 273050"/>
                <a:gd name="connsiteY2" fmla="*/ 215111 h 430222"/>
                <a:gd name="connsiteX3" fmla="*/ 136525 w 273050"/>
                <a:gd name="connsiteY3" fmla="*/ 430222 h 430222"/>
                <a:gd name="connsiteX4" fmla="*/ 91440 w 273050"/>
                <a:gd name="connsiteY4" fmla="*/ 306551 h 430222"/>
                <a:gd name="connsiteX0" fmla="*/ 0 w 285750"/>
                <a:gd name="connsiteY0" fmla="*/ 171279 h 430840"/>
                <a:gd name="connsiteX1" fmla="*/ 149225 w 285750"/>
                <a:gd name="connsiteY1" fmla="*/ 618 h 430840"/>
                <a:gd name="connsiteX2" fmla="*/ 285750 w 285750"/>
                <a:gd name="connsiteY2" fmla="*/ 215729 h 430840"/>
                <a:gd name="connsiteX3" fmla="*/ 149225 w 285750"/>
                <a:gd name="connsiteY3" fmla="*/ 430840 h 430840"/>
                <a:gd name="connsiteX4" fmla="*/ 104140 w 285750"/>
                <a:gd name="connsiteY4" fmla="*/ 307169 h 430840"/>
                <a:gd name="connsiteX0" fmla="*/ 0 w 285750"/>
                <a:gd name="connsiteY0" fmla="*/ 171279 h 431643"/>
                <a:gd name="connsiteX1" fmla="*/ 149225 w 285750"/>
                <a:gd name="connsiteY1" fmla="*/ 618 h 431643"/>
                <a:gd name="connsiteX2" fmla="*/ 285750 w 285750"/>
                <a:gd name="connsiteY2" fmla="*/ 215729 h 431643"/>
                <a:gd name="connsiteX3" fmla="*/ 149225 w 285750"/>
                <a:gd name="connsiteY3" fmla="*/ 430840 h 431643"/>
                <a:gd name="connsiteX4" fmla="*/ 34290 w 285750"/>
                <a:gd name="connsiteY4" fmla="*/ 288119 h 431643"/>
                <a:gd name="connsiteX0" fmla="*/ 0 w 285750"/>
                <a:gd name="connsiteY0" fmla="*/ 171279 h 501512"/>
                <a:gd name="connsiteX1" fmla="*/ 149225 w 285750"/>
                <a:gd name="connsiteY1" fmla="*/ 618 h 501512"/>
                <a:gd name="connsiteX2" fmla="*/ 285750 w 285750"/>
                <a:gd name="connsiteY2" fmla="*/ 215729 h 501512"/>
                <a:gd name="connsiteX3" fmla="*/ 149225 w 285750"/>
                <a:gd name="connsiteY3" fmla="*/ 430840 h 501512"/>
                <a:gd name="connsiteX4" fmla="*/ 34290 w 285750"/>
                <a:gd name="connsiteY4" fmla="*/ 288119 h 501512"/>
                <a:gd name="connsiteX0" fmla="*/ 3810 w 289560"/>
                <a:gd name="connsiteY0" fmla="*/ 171279 h 501512"/>
                <a:gd name="connsiteX1" fmla="*/ 153035 w 289560"/>
                <a:gd name="connsiteY1" fmla="*/ 618 h 501512"/>
                <a:gd name="connsiteX2" fmla="*/ 289560 w 289560"/>
                <a:gd name="connsiteY2" fmla="*/ 215729 h 501512"/>
                <a:gd name="connsiteX3" fmla="*/ 153035 w 289560"/>
                <a:gd name="connsiteY3" fmla="*/ 430840 h 501512"/>
                <a:gd name="connsiteX4" fmla="*/ 0 w 289560"/>
                <a:gd name="connsiteY4" fmla="*/ 288119 h 501512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1454"/>
                <a:gd name="connsiteX1" fmla="*/ 153035 w 289560"/>
                <a:gd name="connsiteY1" fmla="*/ 618 h 431454"/>
                <a:gd name="connsiteX2" fmla="*/ 289560 w 289560"/>
                <a:gd name="connsiteY2" fmla="*/ 215729 h 431454"/>
                <a:gd name="connsiteX3" fmla="*/ 153035 w 289560"/>
                <a:gd name="connsiteY3" fmla="*/ 430840 h 431454"/>
                <a:gd name="connsiteX4" fmla="*/ 0 w 289560"/>
                <a:gd name="connsiteY4" fmla="*/ 288119 h 431454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799 h 430974"/>
                <a:gd name="connsiteX1" fmla="*/ 153035 w 289560"/>
                <a:gd name="connsiteY1" fmla="*/ 138 h 430974"/>
                <a:gd name="connsiteX2" fmla="*/ 289560 w 289560"/>
                <a:gd name="connsiteY2" fmla="*/ 215249 h 430974"/>
                <a:gd name="connsiteX3" fmla="*/ 153035 w 289560"/>
                <a:gd name="connsiteY3" fmla="*/ 430360 h 430974"/>
                <a:gd name="connsiteX4" fmla="*/ 0 w 289560"/>
                <a:gd name="connsiteY4" fmla="*/ 287639 h 430974"/>
                <a:gd name="connsiteX0" fmla="*/ 3810 w 289560"/>
                <a:gd name="connsiteY0" fmla="*/ 170799 h 430974"/>
                <a:gd name="connsiteX1" fmla="*/ 153035 w 289560"/>
                <a:gd name="connsiteY1" fmla="*/ 138 h 430974"/>
                <a:gd name="connsiteX2" fmla="*/ 289560 w 289560"/>
                <a:gd name="connsiteY2" fmla="*/ 215249 h 430974"/>
                <a:gd name="connsiteX3" fmla="*/ 153035 w 289560"/>
                <a:gd name="connsiteY3" fmla="*/ 430360 h 430974"/>
                <a:gd name="connsiteX4" fmla="*/ 0 w 289560"/>
                <a:gd name="connsiteY4" fmla="*/ 287639 h 430974"/>
                <a:gd name="connsiteX0" fmla="*/ 3810 w 289560"/>
                <a:gd name="connsiteY0" fmla="*/ 170799 h 430426"/>
                <a:gd name="connsiteX1" fmla="*/ 153035 w 289560"/>
                <a:gd name="connsiteY1" fmla="*/ 138 h 430426"/>
                <a:gd name="connsiteX2" fmla="*/ 289560 w 289560"/>
                <a:gd name="connsiteY2" fmla="*/ 215249 h 430426"/>
                <a:gd name="connsiteX3" fmla="*/ 153035 w 289560"/>
                <a:gd name="connsiteY3" fmla="*/ 430360 h 430426"/>
                <a:gd name="connsiteX4" fmla="*/ 0 w 289560"/>
                <a:gd name="connsiteY4" fmla="*/ 287639 h 430426"/>
                <a:gd name="connsiteX0" fmla="*/ 1411 w 287161"/>
                <a:gd name="connsiteY0" fmla="*/ 170799 h 430413"/>
                <a:gd name="connsiteX1" fmla="*/ 150636 w 287161"/>
                <a:gd name="connsiteY1" fmla="*/ 138 h 430413"/>
                <a:gd name="connsiteX2" fmla="*/ 287161 w 287161"/>
                <a:gd name="connsiteY2" fmla="*/ 215249 h 430413"/>
                <a:gd name="connsiteX3" fmla="*/ 150636 w 287161"/>
                <a:gd name="connsiteY3" fmla="*/ 430360 h 430413"/>
                <a:gd name="connsiteX4" fmla="*/ 0 w 287161"/>
                <a:gd name="connsiteY4" fmla="*/ 264251 h 430413"/>
                <a:gd name="connsiteX0" fmla="*/ 1411 w 287161"/>
                <a:gd name="connsiteY0" fmla="*/ 170799 h 430419"/>
                <a:gd name="connsiteX1" fmla="*/ 150636 w 287161"/>
                <a:gd name="connsiteY1" fmla="*/ 138 h 430419"/>
                <a:gd name="connsiteX2" fmla="*/ 287161 w 287161"/>
                <a:gd name="connsiteY2" fmla="*/ 215249 h 430419"/>
                <a:gd name="connsiteX3" fmla="*/ 150636 w 287161"/>
                <a:gd name="connsiteY3" fmla="*/ 430360 h 430419"/>
                <a:gd name="connsiteX4" fmla="*/ 0 w 287161"/>
                <a:gd name="connsiteY4" fmla="*/ 264251 h 43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61" h="430419">
                  <a:moveTo>
                    <a:pt x="1411" y="170799"/>
                  </a:moveTo>
                  <a:cubicBezTo>
                    <a:pt x="12805" y="49597"/>
                    <a:pt x="94016" y="-3072"/>
                    <a:pt x="150636" y="138"/>
                  </a:cubicBezTo>
                  <a:cubicBezTo>
                    <a:pt x="221049" y="2748"/>
                    <a:pt x="287161" y="96446"/>
                    <a:pt x="287161" y="215249"/>
                  </a:cubicBezTo>
                  <a:cubicBezTo>
                    <a:pt x="287161" y="334052"/>
                    <a:pt x="225282" y="421893"/>
                    <a:pt x="150636" y="430360"/>
                  </a:cubicBezTo>
                  <a:cubicBezTo>
                    <a:pt x="47625" y="433339"/>
                    <a:pt x="13232" y="323819"/>
                    <a:pt x="0" y="264251"/>
                  </a:cubicBezTo>
                </a:path>
              </a:pathLst>
            </a:custGeom>
            <a:ln w="190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endPara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095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676C5A-51FC-F447-6844-3A4DA4F0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Proof Sketch: DFS-LID PO-secure in QROM 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6613D7-DF79-A186-46C1-99E388D6AD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G0: Original game (win</a:t>
            </a:r>
            <a:r>
              <a:rPr lang="ja-JP" altLang="en-US" sz="1600" dirty="0"/>
              <a:t>←</a:t>
            </a:r>
            <a:r>
              <a:rPr lang="en-US" altLang="ja-JP" sz="1600" dirty="0"/>
              <a:t>true if #L &gt; q) </a:t>
            </a:r>
            <a:endParaRPr lang="en-AE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G1: Replace PRF with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u="sng" dirty="0"/>
              <a:t>G1’: </a:t>
            </a:r>
            <a:r>
              <a:rPr lang="en-AE" altLang="ja-JP" sz="1600" u="sng" dirty="0" err="1"/>
              <a:t>win←t</a:t>
            </a:r>
            <a:r>
              <a:rPr lang="en-GB" altLang="ja-JP" sz="1600" u="sng" dirty="0"/>
              <a:t>rue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if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(w*,z*) ≠ (</a:t>
            </a:r>
            <a:r>
              <a:rPr lang="en-GB" altLang="ja-JP" sz="1600" u="sng" dirty="0" err="1"/>
              <a:t>w,z</a:t>
            </a:r>
            <a:r>
              <a:rPr lang="en-GB" altLang="ja-JP" sz="1600" u="sng" dirty="0"/>
              <a:t>) generated by SIGN(m*) and #L &gt; 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ja-JP" sz="1600" u="sng" dirty="0"/>
              <a:t>G1’’: win</a:t>
            </a:r>
            <a:r>
              <a:rPr lang="en-AE" altLang="ja-JP" sz="1600" u="sng" dirty="0"/>
              <a:t>←t</a:t>
            </a:r>
            <a:r>
              <a:rPr lang="en-GB" altLang="ja-JP" sz="1600" u="sng" dirty="0"/>
              <a:t>rue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if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(w*,z*) ≠ (</a:t>
            </a:r>
            <a:r>
              <a:rPr lang="en-GB" altLang="ja-JP" sz="1600" u="sng" dirty="0" err="1"/>
              <a:t>w,z</a:t>
            </a:r>
            <a:r>
              <a:rPr lang="en-GB" altLang="ja-JP" sz="1600" u="sng" dirty="0"/>
              <a:t>) generated by SIGN(m*)</a:t>
            </a:r>
            <a:r>
              <a:rPr lang="en-GB" altLang="ja-JP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G2: Program H to return c on (</a:t>
            </a:r>
            <a:r>
              <a:rPr lang="en-AE" altLang="ja-JP" sz="1600" dirty="0" err="1"/>
              <a:t>m,w</a:t>
            </a:r>
            <a:r>
              <a:rPr lang="en-AE" altLang="ja-JP" sz="1600" dirty="0"/>
              <a:t>), where SIGN returns (</a:t>
            </a:r>
            <a:r>
              <a:rPr lang="en-AE" altLang="ja-JP" sz="1600" dirty="0" err="1"/>
              <a:t>w,c,z</a:t>
            </a:r>
            <a:r>
              <a:rPr lang="en-AE" altLang="ja-JP" sz="1600" dirty="0"/>
              <a:t>) on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G3: Replace P</a:t>
            </a:r>
            <a:r>
              <a:rPr lang="en-AE" altLang="ja-JP" sz="1600" baseline="-25000" dirty="0"/>
              <a:t>1</a:t>
            </a:r>
            <a:r>
              <a:rPr lang="en-AE" altLang="ja-JP" sz="1600" dirty="0"/>
              <a:t> and P</a:t>
            </a:r>
            <a:r>
              <a:rPr lang="en-AE" altLang="ja-JP" sz="1600" baseline="-25000" dirty="0"/>
              <a:t>2</a:t>
            </a:r>
            <a:r>
              <a:rPr lang="en-AE" altLang="ja-JP" sz="1600" dirty="0"/>
              <a:t> with Sim (SHVZK)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G4: Abort if (m*,w*) is used by SIGN (</a:t>
            </a:r>
            <a:r>
              <a:rPr lang="en-AE" altLang="ja-JP" sz="1600" u="sng" dirty="0"/>
              <a:t>CUR: memory-tight reduction</a:t>
            </a:r>
            <a:r>
              <a:rPr lang="en-AE" altLang="ja-JP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G5: Replace </a:t>
            </a:r>
            <a:r>
              <a:rPr lang="en-AE" altLang="ja-JP" sz="1600" dirty="0" err="1"/>
              <a:t>vk</a:t>
            </a:r>
            <a:r>
              <a:rPr lang="en-AE" altLang="ja-JP" sz="1600" dirty="0"/>
              <a:t> with </a:t>
            </a:r>
            <a:r>
              <a:rPr lang="en-AE" altLang="ja-JP" sz="1600" dirty="0" err="1"/>
              <a:t>vk</a:t>
            </a:r>
            <a:r>
              <a:rPr lang="en-AE" altLang="ja-JP" sz="1600" dirty="0"/>
              <a:t>* (</a:t>
            </a:r>
            <a:r>
              <a:rPr lang="en-AE" altLang="ja-JP" sz="1600" u="sng" dirty="0"/>
              <a:t>Key Ind.: memory-tight reduction</a:t>
            </a:r>
            <a:r>
              <a:rPr lang="en-AE" altLang="ja-JP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 err="1"/>
              <a:t>Pr</a:t>
            </a:r>
            <a:r>
              <a:rPr lang="en-AE" altLang="ja-JP" sz="1600" dirty="0"/>
              <a:t>[</a:t>
            </a:r>
            <a:r>
              <a:rPr lang="en-US" altLang="ja-JP" sz="1600" dirty="0"/>
              <a:t>👾 wins in G5</a:t>
            </a:r>
            <a:r>
              <a:rPr lang="en-AE" altLang="ja-JP" sz="1600" dirty="0"/>
              <a:t>] is </a:t>
            </a:r>
            <a:r>
              <a:rPr lang="en-AE" altLang="ja-JP" sz="1600" dirty="0" err="1"/>
              <a:t>negl</a:t>
            </a:r>
            <a:r>
              <a:rPr lang="en-AE" altLang="ja-JP" sz="1600" dirty="0"/>
              <a:t>. (</a:t>
            </a:r>
            <a:r>
              <a:rPr lang="en-AE" altLang="ja-JP" sz="1600" dirty="0" err="1"/>
              <a:t>Lossiness</a:t>
            </a:r>
            <a:r>
              <a:rPr lang="en-AE" altLang="ja-JP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altLang="ja-JP" sz="1600" dirty="0"/>
          </a:p>
        </p:txBody>
      </p:sp>
    </p:spTree>
    <p:extLst>
      <p:ext uri="{BB962C8B-B14F-4D97-AF65-F5344CB8AC3E}">
        <p14:creationId xmlns:p14="http://schemas.microsoft.com/office/powerpoint/2010/main" val="2558421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676C5A-51FC-F447-6844-3A4DA4F0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Proof Sketch: G1 vs. G1’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6613D7-DF79-A186-46C1-99E388D6AD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G0: Original game (win</a:t>
            </a:r>
            <a:r>
              <a:rPr lang="ja-JP" altLang="en-US" sz="1600" dirty="0"/>
              <a:t>←</a:t>
            </a:r>
            <a:r>
              <a:rPr lang="en-US" altLang="ja-JP" sz="1600" dirty="0"/>
              <a:t>true if #L &gt; q) </a:t>
            </a:r>
            <a:endParaRPr lang="en-AE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G1: Replace PRF with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u="sng" dirty="0"/>
              <a:t>G1’: </a:t>
            </a:r>
            <a:r>
              <a:rPr lang="en-AE" altLang="ja-JP" sz="1600" u="sng" dirty="0" err="1"/>
              <a:t>win←t</a:t>
            </a:r>
            <a:r>
              <a:rPr lang="en-GB" altLang="ja-JP" sz="1600" u="sng" dirty="0"/>
              <a:t>rue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if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(w*,z*) ≠ (</a:t>
            </a:r>
            <a:r>
              <a:rPr lang="en-GB" altLang="ja-JP" sz="1600" u="sng" dirty="0" err="1"/>
              <a:t>w,z</a:t>
            </a:r>
            <a:r>
              <a:rPr lang="en-GB" altLang="ja-JP" sz="1600" u="sng" dirty="0"/>
              <a:t>) generated by SIGN(m*) and #L &gt; q</a:t>
            </a:r>
            <a:endParaRPr lang="en-AE" altLang="ja-JP" sz="1600" dirty="0"/>
          </a:p>
          <a:p>
            <a:endParaRPr lang="en-US" altLang="ja-JP" sz="1600" b="1" dirty="0"/>
          </a:p>
          <a:p>
            <a:r>
              <a:rPr lang="en-US" altLang="ja-JP" sz="1600" b="1" dirty="0"/>
              <a:t>Observation:</a:t>
            </a:r>
            <a:r>
              <a:rPr lang="en-US" altLang="ja-JP" sz="1600" dirty="0"/>
              <a:t> G1 and G1’ differ if 👾 outputs (</a:t>
            </a:r>
            <a:r>
              <a:rPr lang="en-US" altLang="ja-JP" sz="1600" dirty="0" err="1"/>
              <a:t>w,z</a:t>
            </a:r>
            <a:r>
              <a:rPr lang="en-US" altLang="ja-JP" sz="1600" dirty="0"/>
              <a:t>) generated by SIGN(m*) for all m*</a:t>
            </a:r>
          </a:p>
          <a:p>
            <a:r>
              <a:rPr lang="en-US" altLang="ja-JP" sz="1600" b="1" dirty="0"/>
              <a:t>Lemma [C:BZ13]:</a:t>
            </a:r>
            <a:r>
              <a:rPr lang="en-US" altLang="ja-JP" sz="1600" dirty="0"/>
              <a:t> Let H: X </a:t>
            </a:r>
            <a:r>
              <a:rPr lang="ja-JP" altLang="en-US" sz="1600" dirty="0"/>
              <a:t>→ </a:t>
            </a:r>
            <a:r>
              <a:rPr lang="en-US" altLang="ja-JP" sz="1600" dirty="0"/>
              <a:t>Y be a function, where H(x) is drawn according to D</a:t>
            </a:r>
            <a:r>
              <a:rPr lang="en-US" altLang="ja-JP" sz="1600" baseline="-25000" dirty="0"/>
              <a:t>x</a:t>
            </a:r>
            <a:r>
              <a:rPr lang="en-US" altLang="ja-JP" sz="1600" dirty="0"/>
              <a:t>. </a:t>
            </a:r>
            <a:br>
              <a:rPr lang="en-US" altLang="ja-JP" sz="1600" dirty="0"/>
            </a:br>
            <a:r>
              <a:rPr lang="en-US" altLang="ja-JP" sz="1600" dirty="0"/>
              <a:t>Let α = min</a:t>
            </a:r>
            <a:r>
              <a:rPr lang="en-US" altLang="ja-JP" sz="1600" baseline="-25000" dirty="0"/>
              <a:t>x</a:t>
            </a:r>
            <a:r>
              <a:rPr lang="en-US" altLang="ja-JP" sz="1600" dirty="0"/>
              <a:t> H</a:t>
            </a:r>
            <a:r>
              <a:rPr lang="ja-JP" altLang="en-US" sz="1600" baseline="-25000" dirty="0"/>
              <a:t>∞</a:t>
            </a:r>
            <a:r>
              <a:rPr lang="en-US" altLang="ja-JP" sz="1600" dirty="0"/>
              <a:t>(D</a:t>
            </a:r>
            <a:r>
              <a:rPr lang="en-US" altLang="ja-JP" sz="1600" baseline="-25000" dirty="0"/>
              <a:t>x</a:t>
            </a:r>
            <a:r>
              <a:rPr lang="en-US" altLang="ja-JP" sz="1600" dirty="0"/>
              <a:t>). Let 👾 be a quantum adversary making q queries to |H&gt;.</a:t>
            </a:r>
          </a:p>
          <a:p>
            <a:r>
              <a:rPr lang="en-US" altLang="ja-JP" sz="1600" dirty="0"/>
              <a:t>Then, </a:t>
            </a:r>
            <a:r>
              <a:rPr lang="en-US" altLang="ja-JP" sz="1600" dirty="0" err="1"/>
              <a:t>Pr</a:t>
            </a:r>
            <a:r>
              <a:rPr lang="en-US" altLang="ja-JP" sz="1600" dirty="0"/>
              <a:t>[👾 produces q+1 input/output pairs of H] ≤ (q+1) / floor(2</a:t>
            </a:r>
            <a:r>
              <a:rPr lang="en-US" altLang="ja-JP" sz="1600" baseline="30000" dirty="0"/>
              <a:t>α</a:t>
            </a:r>
            <a:r>
              <a:rPr lang="en-US" altLang="ja-JP" sz="1600" dirty="0"/>
              <a:t>) </a:t>
            </a:r>
          </a:p>
          <a:p>
            <a:r>
              <a:rPr lang="en-GB" altLang="ja-JP" sz="1600" b="1" dirty="0"/>
              <a:t>Lemma A:</a:t>
            </a:r>
            <a:r>
              <a:rPr lang="en-GB" altLang="ja-JP" sz="1600" dirty="0"/>
              <a:t> If H</a:t>
            </a:r>
            <a:r>
              <a:rPr lang="en-GB" altLang="ja-JP" sz="1600" baseline="-25000" dirty="0"/>
              <a:t>∞</a:t>
            </a:r>
            <a:r>
              <a:rPr lang="en-GB" altLang="ja-JP" sz="1600" dirty="0"/>
              <a:t>(w) ≥ α in LID, then H</a:t>
            </a:r>
            <a:r>
              <a:rPr lang="en-GB" altLang="ja-JP" sz="1600" baseline="-25000" dirty="0"/>
              <a:t>∞</a:t>
            </a:r>
            <a:r>
              <a:rPr lang="en-GB" altLang="ja-JP" sz="1600" dirty="0"/>
              <a:t>(w</a:t>
            </a:r>
            <a:r>
              <a:rPr lang="en-GB" altLang="ja-JP" sz="1600" baseline="30000" dirty="0"/>
              <a:t>+</a:t>
            </a:r>
            <a:r>
              <a:rPr lang="en-GB" altLang="ja-JP" sz="1600" dirty="0"/>
              <a:t> | H) ≥ α – </a:t>
            </a:r>
            <a:r>
              <a:rPr lang="en-GB" altLang="ja-JP" sz="1600" dirty="0" err="1"/>
              <a:t>lg</a:t>
            </a:r>
            <a:r>
              <a:rPr lang="en-GB" altLang="ja-JP" sz="1600" dirty="0"/>
              <a:t>(B)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422249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676C5A-51FC-F447-6844-3A4DA4F0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Proof Sketch: G1’ vs. G1’’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6613D7-DF79-A186-46C1-99E388D6AD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G0: Original game (win</a:t>
            </a:r>
            <a:r>
              <a:rPr lang="ja-JP" altLang="en-US" sz="1600" dirty="0"/>
              <a:t>←</a:t>
            </a:r>
            <a:r>
              <a:rPr lang="en-US" altLang="ja-JP" sz="1600" dirty="0"/>
              <a:t>true if #L &gt; q) </a:t>
            </a:r>
            <a:endParaRPr lang="en-AE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G1: Replace PRF with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u="sng" dirty="0"/>
              <a:t>G1’: </a:t>
            </a:r>
            <a:r>
              <a:rPr lang="en-AE" altLang="ja-JP" sz="1600" u="sng" dirty="0" err="1"/>
              <a:t>win←t</a:t>
            </a:r>
            <a:r>
              <a:rPr lang="en-GB" altLang="ja-JP" sz="1600" u="sng" dirty="0"/>
              <a:t>rue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if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(w*,z*) ≠ (</a:t>
            </a:r>
            <a:r>
              <a:rPr lang="en-GB" altLang="ja-JP" sz="1600" u="sng" dirty="0" err="1"/>
              <a:t>w,z</a:t>
            </a:r>
            <a:r>
              <a:rPr lang="en-GB" altLang="ja-JP" sz="1600" u="sng" dirty="0"/>
              <a:t>) generated by SIGN(m*) and #L &gt; 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ja-JP" sz="1600" u="sng" dirty="0"/>
              <a:t>G1’’: win</a:t>
            </a:r>
            <a:r>
              <a:rPr lang="en-AE" altLang="ja-JP" sz="1600" u="sng" dirty="0"/>
              <a:t>←t</a:t>
            </a:r>
            <a:r>
              <a:rPr lang="en-GB" altLang="ja-JP" sz="1600" u="sng" dirty="0"/>
              <a:t>rue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if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(w*,z*) ≠ (</a:t>
            </a:r>
            <a:r>
              <a:rPr lang="en-GB" altLang="ja-JP" sz="1600" u="sng" dirty="0" err="1"/>
              <a:t>w,z</a:t>
            </a:r>
            <a:r>
              <a:rPr lang="en-GB" altLang="ja-JP" sz="1600" u="sng" dirty="0"/>
              <a:t>) generated by SIGN(m*)</a:t>
            </a:r>
            <a:r>
              <a:rPr lang="en-GB" altLang="ja-JP" sz="1600" dirty="0"/>
              <a:t> </a:t>
            </a:r>
          </a:p>
          <a:p>
            <a:endParaRPr lang="en-AE" altLang="ja-JP" sz="1600" dirty="0"/>
          </a:p>
          <a:p>
            <a:r>
              <a:rPr lang="en-AE" altLang="ja-JP" sz="1600" dirty="0"/>
              <a:t>We just relax the winning condition. T</a:t>
            </a:r>
            <a:r>
              <a:rPr lang="en-US" altLang="ja-JP" sz="1600" dirty="0" err="1"/>
              <a:t>hus</a:t>
            </a:r>
            <a:r>
              <a:rPr lang="en-US" altLang="ja-JP" sz="1600" dirty="0"/>
              <a:t>, </a:t>
            </a:r>
          </a:p>
          <a:p>
            <a:r>
              <a:rPr lang="en-AE" altLang="ja-JP" sz="1600" dirty="0" err="1"/>
              <a:t>Pr</a:t>
            </a:r>
            <a:r>
              <a:rPr lang="en-AE" altLang="ja-JP" sz="1600" dirty="0"/>
              <a:t>[</a:t>
            </a:r>
            <a:r>
              <a:rPr lang="en-US" altLang="ja-JP" sz="1600" dirty="0"/>
              <a:t>👾 wins in G1’] ≤ </a:t>
            </a:r>
            <a:r>
              <a:rPr lang="en-AE" altLang="ja-JP" sz="1600" dirty="0" err="1"/>
              <a:t>Pr</a:t>
            </a:r>
            <a:r>
              <a:rPr lang="en-AE" altLang="ja-JP" sz="1600" dirty="0"/>
              <a:t>[</a:t>
            </a:r>
            <a:r>
              <a:rPr lang="en-US" altLang="ja-JP" sz="1600" dirty="0"/>
              <a:t>👾 wins in G1’’]</a:t>
            </a:r>
            <a:endParaRPr lang="en-AE" altLang="ja-JP" sz="1600" dirty="0"/>
          </a:p>
        </p:txBody>
      </p:sp>
    </p:spTree>
    <p:extLst>
      <p:ext uri="{BB962C8B-B14F-4D97-AF65-F5344CB8AC3E}">
        <p14:creationId xmlns:p14="http://schemas.microsoft.com/office/powerpoint/2010/main" val="2050373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676C5A-51FC-F447-6844-3A4DA4F0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Proof Sketch: DFS-LID PO-secure in QROM 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6613D7-DF79-A186-46C1-99E388D6AD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G0: Original game (win</a:t>
            </a:r>
            <a:r>
              <a:rPr lang="ja-JP" altLang="en-US" sz="1600" dirty="0"/>
              <a:t>←</a:t>
            </a:r>
            <a:r>
              <a:rPr lang="en-US" altLang="ja-JP" sz="1600" dirty="0"/>
              <a:t>true if #L &gt; q) </a:t>
            </a:r>
            <a:endParaRPr lang="en-AE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G1: Replace PRF with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u="sng" dirty="0"/>
              <a:t>G1’: </a:t>
            </a:r>
            <a:r>
              <a:rPr lang="en-AE" altLang="ja-JP" sz="1600" u="sng" dirty="0" err="1"/>
              <a:t>win←t</a:t>
            </a:r>
            <a:r>
              <a:rPr lang="en-GB" altLang="ja-JP" sz="1600" u="sng" dirty="0"/>
              <a:t>rue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if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(w*,z*) ≠ (</a:t>
            </a:r>
            <a:r>
              <a:rPr lang="en-GB" altLang="ja-JP" sz="1600" u="sng" dirty="0" err="1"/>
              <a:t>w,z</a:t>
            </a:r>
            <a:r>
              <a:rPr lang="en-GB" altLang="ja-JP" sz="1600" u="sng" dirty="0"/>
              <a:t>) generated by SIGN(m*) and #L &gt; q</a:t>
            </a:r>
            <a:r>
              <a:rPr lang="en-GB" altLang="ja-JP" sz="1600" dirty="0"/>
              <a:t> (min-entropy)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ja-JP" sz="1600" u="sng" dirty="0"/>
              <a:t>G1’’: win</a:t>
            </a:r>
            <a:r>
              <a:rPr lang="en-AE" altLang="ja-JP" sz="1600" u="sng" dirty="0"/>
              <a:t>←t</a:t>
            </a:r>
            <a:r>
              <a:rPr lang="en-GB" altLang="ja-JP" sz="1600" u="sng" dirty="0"/>
              <a:t>rue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if</a:t>
            </a:r>
            <a:r>
              <a:rPr lang="en-AE" altLang="ja-JP" sz="1600" u="sng" dirty="0"/>
              <a:t> </a:t>
            </a:r>
            <a:r>
              <a:rPr lang="en-GB" altLang="ja-JP" sz="1600" u="sng" dirty="0"/>
              <a:t>(w*,z*) ≠ (</a:t>
            </a:r>
            <a:r>
              <a:rPr lang="en-GB" altLang="ja-JP" sz="1600" u="sng" dirty="0" err="1"/>
              <a:t>w,z</a:t>
            </a:r>
            <a:r>
              <a:rPr lang="en-GB" altLang="ja-JP" sz="1600" u="sng" dirty="0"/>
              <a:t>) generated by SIGN(m*)</a:t>
            </a:r>
            <a:r>
              <a:rPr lang="en-GB" altLang="ja-JP" sz="1600" dirty="0"/>
              <a:t> (relaxation)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G2: Program H to return c on (</a:t>
            </a:r>
            <a:r>
              <a:rPr lang="en-AE" altLang="ja-JP" sz="1600" dirty="0" err="1"/>
              <a:t>m,w</a:t>
            </a:r>
            <a:r>
              <a:rPr lang="en-AE" altLang="ja-JP" sz="1600" dirty="0"/>
              <a:t>), where SIGN returns (</a:t>
            </a:r>
            <a:r>
              <a:rPr lang="en-AE" altLang="ja-JP" sz="1600" dirty="0" err="1"/>
              <a:t>w,c,z</a:t>
            </a:r>
            <a:r>
              <a:rPr lang="en-AE" altLang="ja-JP" sz="1600" dirty="0"/>
              <a:t>) on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G3: Replace P</a:t>
            </a:r>
            <a:r>
              <a:rPr lang="en-AE" altLang="ja-JP" sz="1600" baseline="-25000" dirty="0"/>
              <a:t>1</a:t>
            </a:r>
            <a:r>
              <a:rPr lang="en-AE" altLang="ja-JP" sz="1600" dirty="0"/>
              <a:t> and P</a:t>
            </a:r>
            <a:r>
              <a:rPr lang="en-AE" altLang="ja-JP" sz="1600" baseline="-25000" dirty="0"/>
              <a:t>2</a:t>
            </a:r>
            <a:r>
              <a:rPr lang="en-AE" altLang="ja-JP" sz="1600" dirty="0"/>
              <a:t> with Sim (SHVZK)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G4: Abort if (m*,w*) is used by SIGN (CUR: memory-tight reduction)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/>
              <a:t>G5: Replace </a:t>
            </a:r>
            <a:r>
              <a:rPr lang="en-AE" altLang="ja-JP" sz="1600" dirty="0" err="1"/>
              <a:t>vk</a:t>
            </a:r>
            <a:r>
              <a:rPr lang="en-AE" altLang="ja-JP" sz="1600" dirty="0"/>
              <a:t> with </a:t>
            </a:r>
            <a:r>
              <a:rPr lang="en-AE" altLang="ja-JP" sz="1600" dirty="0" err="1"/>
              <a:t>vk</a:t>
            </a:r>
            <a:r>
              <a:rPr lang="en-AE" altLang="ja-JP" sz="1600" dirty="0"/>
              <a:t>* (Key Ind.: memory-tight reduction)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altLang="ja-JP" sz="1600" dirty="0" err="1"/>
              <a:t>Pr</a:t>
            </a:r>
            <a:r>
              <a:rPr lang="en-AE" altLang="ja-JP" sz="1600" dirty="0"/>
              <a:t>[</a:t>
            </a:r>
            <a:r>
              <a:rPr lang="en-US" altLang="ja-JP" sz="1600" dirty="0"/>
              <a:t>👾 wins in G5</a:t>
            </a:r>
            <a:r>
              <a:rPr lang="en-AE" altLang="ja-JP" sz="1600" dirty="0"/>
              <a:t>] is </a:t>
            </a:r>
            <a:r>
              <a:rPr lang="en-AE" altLang="ja-JP" sz="1600" dirty="0" err="1"/>
              <a:t>negl</a:t>
            </a:r>
            <a:r>
              <a:rPr lang="en-AE" altLang="ja-JP" sz="1600" dirty="0"/>
              <a:t>. (</a:t>
            </a:r>
            <a:r>
              <a:rPr lang="en-AE" altLang="ja-JP" sz="1600" dirty="0" err="1"/>
              <a:t>Lossiness</a:t>
            </a:r>
            <a:r>
              <a:rPr lang="en-AE" altLang="ja-JP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1964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9629C72-7FE7-8DCC-6FF9-1BCD5A8F0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54D33F-793A-8711-9F4C-AEF78AFA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BU/</a:t>
            </a:r>
            <a:r>
              <a:rPr lang="en-US" altLang="ja-JP" dirty="0" err="1">
                <a:solidFill>
                  <a:schemeClr val="bg1"/>
                </a:solidFill>
              </a:rPr>
              <a:t>sBU</a:t>
            </a:r>
            <a:r>
              <a:rPr lang="en-US" altLang="ja-JP" dirty="0">
                <a:solidFill>
                  <a:schemeClr val="bg1"/>
                </a:solidFill>
              </a:rPr>
              <a:t> Securities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83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ADCB-169F-C6C2-9B52-5BB82F92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(Multi-challenge) Blinded Unforgeability [AMRS20]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68A6F-3B3D-152C-667E-07EFE9FDCC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BU Security:</a:t>
            </a:r>
          </a:p>
          <a:p>
            <a:r>
              <a:rPr lang="en-US" sz="1600" dirty="0" err="1"/>
              <a:t>Pr</a:t>
            </a:r>
            <a:r>
              <a:rPr lang="en-US" sz="1600" dirty="0"/>
              <a:t>[</a:t>
            </a:r>
            <a:r>
              <a:rPr lang="ja-JP" altLang="en-US" sz="1600" dirty="0">
                <a:solidFill>
                  <a:schemeClr val="accent6">
                    <a:lumMod val="75000"/>
                  </a:schemeClr>
                </a:solidFill>
              </a:rPr>
              <a:t>👾</a:t>
            </a:r>
            <a:r>
              <a:rPr lang="en-US" sz="1600" baseline="30000" dirty="0"/>
              <a:t>|</a:t>
            </a:r>
            <a:r>
              <a:rPr lang="en-US" sz="1600" i="1" baseline="30000" dirty="0"/>
              <a:t>B </a:t>
            </a:r>
            <a:r>
              <a:rPr lang="en-US" sz="1600" baseline="30000" dirty="0"/>
              <a:t>SIGN〉,FORGE</a:t>
            </a:r>
            <a:r>
              <a:rPr lang="en-US" sz="1600" dirty="0"/>
              <a:t>(</a:t>
            </a:r>
            <a:r>
              <a:rPr lang="en-US" sz="1600" dirty="0" err="1"/>
              <a:t>vk</a:t>
            </a:r>
            <a:r>
              <a:rPr lang="en-US" sz="1600" dirty="0"/>
              <a:t>): win = true] = </a:t>
            </a:r>
            <a:r>
              <a:rPr lang="en-US" sz="1600" dirty="0" err="1"/>
              <a:t>negl</a:t>
            </a:r>
            <a:r>
              <a:rPr lang="en-US" sz="1600" dirty="0"/>
              <a:t>.</a:t>
            </a:r>
          </a:p>
          <a:p>
            <a:r>
              <a:rPr lang="en-US" sz="1600" dirty="0"/>
              <a:t>where </a:t>
            </a:r>
            <a:r>
              <a:rPr lang="en-US" sz="1600" i="1" dirty="0"/>
              <a:t>B</a:t>
            </a:r>
            <a:r>
              <a:rPr lang="en-US" sz="1600" dirty="0"/>
              <a:t> is a random filter over MS</a:t>
            </a:r>
          </a:p>
        </p:txBody>
      </p:sp>
      <p:sp>
        <p:nvSpPr>
          <p:cNvPr id="28" name="テキスト ボックス 18">
            <a:extLst>
              <a:ext uri="{FF2B5EF4-FFF2-40B4-BE49-F238E27FC236}">
                <a16:creationId xmlns:a16="http://schemas.microsoft.com/office/drawing/2014/main" id="{94F18634-2209-980F-4CE9-39161654F6E7}"/>
              </a:ext>
            </a:extLst>
          </p:cNvPr>
          <p:cNvSpPr txBox="1"/>
          <p:nvPr/>
        </p:nvSpPr>
        <p:spPr>
          <a:xfrm>
            <a:off x="4628892" y="4643890"/>
            <a:ext cx="33586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[AMRS20] </a:t>
            </a:r>
            <a:r>
              <a:rPr lang="en-US" altLang="ja-JP" sz="900" dirty="0" err="1"/>
              <a:t>Alagic</a:t>
            </a:r>
            <a:r>
              <a:rPr lang="en-US" altLang="ja-JP" sz="900" dirty="0"/>
              <a:t>, </a:t>
            </a:r>
            <a:r>
              <a:rPr lang="en-US" altLang="ja-JP" sz="900" dirty="0" err="1"/>
              <a:t>Majenz</a:t>
            </a:r>
            <a:r>
              <a:rPr lang="en-US" altLang="ja-JP" sz="900" dirty="0"/>
              <a:t>, Russell, Song (EUROCRYPT2020)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4C5F78-768F-7622-6B82-AFDFBBA13E7E}"/>
              </a:ext>
            </a:extLst>
          </p:cNvPr>
          <p:cNvGrpSpPr/>
          <p:nvPr/>
        </p:nvGrpSpPr>
        <p:grpSpPr>
          <a:xfrm>
            <a:off x="5170357" y="1184718"/>
            <a:ext cx="3599085" cy="2725866"/>
            <a:chOff x="5170357" y="1184718"/>
            <a:chExt cx="3599085" cy="272586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1377250-0DD5-7F65-E393-F8593F65C0A0}"/>
                </a:ext>
              </a:extLst>
            </p:cNvPr>
            <p:cNvGrpSpPr/>
            <p:nvPr/>
          </p:nvGrpSpPr>
          <p:grpSpPr>
            <a:xfrm>
              <a:off x="5170357" y="1184718"/>
              <a:ext cx="3599085" cy="2725866"/>
              <a:chOff x="5170357" y="1184718"/>
              <a:chExt cx="3599085" cy="272586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4DC6CA8-AD0F-670D-684B-2A6BF94E0249}"/>
                  </a:ext>
                </a:extLst>
              </p:cNvPr>
              <p:cNvGrpSpPr/>
              <p:nvPr/>
            </p:nvGrpSpPr>
            <p:grpSpPr>
              <a:xfrm>
                <a:off x="5170357" y="1184718"/>
                <a:ext cx="3599085" cy="2725866"/>
                <a:chOff x="5170357" y="1184718"/>
                <a:chExt cx="3599085" cy="2725866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3283DCD-0A46-C4AF-CDB3-6E56A85CEC75}"/>
                    </a:ext>
                  </a:extLst>
                </p:cNvPr>
                <p:cNvGrpSpPr/>
                <p:nvPr/>
              </p:nvGrpSpPr>
              <p:grpSpPr>
                <a:xfrm>
                  <a:off x="5170357" y="1184718"/>
                  <a:ext cx="3599085" cy="2725866"/>
                  <a:chOff x="5170357" y="1184718"/>
                  <a:chExt cx="3599085" cy="2725866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ECCAAE6E-4CDA-99A3-3545-7FF58DE4946F}"/>
                      </a:ext>
                    </a:extLst>
                  </p:cNvPr>
                  <p:cNvGrpSpPr/>
                  <p:nvPr/>
                </p:nvGrpSpPr>
                <p:grpSpPr>
                  <a:xfrm>
                    <a:off x="5170357" y="1184718"/>
                    <a:ext cx="3599085" cy="2725866"/>
                    <a:chOff x="5170357" y="1184718"/>
                    <a:chExt cx="3599085" cy="2725866"/>
                  </a:xfrm>
                </p:grpSpPr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F3D89991-69BB-EDA6-8825-21DB7BBCDC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70357" y="1184718"/>
                      <a:ext cx="3599085" cy="2725866"/>
                      <a:chOff x="5170357" y="1184718"/>
                      <a:chExt cx="3599085" cy="2725866"/>
                    </a:xfrm>
                  </p:grpSpPr>
                  <p:grpSp>
                    <p:nvGrpSpPr>
                      <p:cNvPr id="40" name="Group 39">
                        <a:extLst>
                          <a:ext uri="{FF2B5EF4-FFF2-40B4-BE49-F238E27FC236}">
                            <a16:creationId xmlns:a16="http://schemas.microsoft.com/office/drawing/2014/main" id="{DCFB513B-BE0D-7D95-90B5-162BED3D4A5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70357" y="1184718"/>
                        <a:ext cx="3422754" cy="2725866"/>
                        <a:chOff x="5170357" y="1184718"/>
                        <a:chExt cx="3422754" cy="2725866"/>
                      </a:xfrm>
                    </p:grpSpPr>
                    <p:sp>
                      <p:nvSpPr>
                        <p:cNvPr id="42" name="正方形/長方形 46">
                          <a:extLst>
                            <a:ext uri="{FF2B5EF4-FFF2-40B4-BE49-F238E27FC236}">
                              <a16:creationId xmlns:a16="http://schemas.microsoft.com/office/drawing/2014/main" id="{6DCEA216-BB93-2346-0AA1-DD5BB7D0EC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70357" y="1290776"/>
                          <a:ext cx="607859" cy="461665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/>
                          <a:r>
                            <a:rPr lang="ja-JP" altLang="en-US" sz="24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👾</a:t>
                          </a:r>
                          <a:endParaRPr lang="ja-JP" altLang="en-US" sz="2400" dirty="0"/>
                        </a:p>
                      </p:txBody>
                    </p:sp>
                    <p:grpSp>
                      <p:nvGrpSpPr>
                        <p:cNvPr id="43" name="Group 42">
                          <a:extLst>
                            <a:ext uri="{FF2B5EF4-FFF2-40B4-BE49-F238E27FC236}">
                              <a16:creationId xmlns:a16="http://schemas.microsoft.com/office/drawing/2014/main" id="{A6A038DF-796D-DF7E-08C1-9A68E21CF9C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488993" y="1184718"/>
                          <a:ext cx="3104118" cy="2725866"/>
                          <a:chOff x="5488993" y="1184718"/>
                          <a:chExt cx="3104118" cy="2725866"/>
                        </a:xfrm>
                      </p:grpSpPr>
                      <p:grpSp>
                        <p:nvGrpSpPr>
                          <p:cNvPr id="44" name="Group 43">
                            <a:extLst>
                              <a:ext uri="{FF2B5EF4-FFF2-40B4-BE49-F238E27FC236}">
                                <a16:creationId xmlns:a16="http://schemas.microsoft.com/office/drawing/2014/main" id="{E976BBA5-1243-12D0-510A-917848049B3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488993" y="1184718"/>
                            <a:ext cx="2339577" cy="1926741"/>
                            <a:chOff x="5488993" y="1184718"/>
                            <a:chExt cx="2339577" cy="1926741"/>
                          </a:xfrm>
                        </p:grpSpPr>
                        <p:grpSp>
                          <p:nvGrpSpPr>
                            <p:cNvPr id="46" name="グループ化 6">
                              <a:extLst>
                                <a:ext uri="{FF2B5EF4-FFF2-40B4-BE49-F238E27FC236}">
                                  <a16:creationId xmlns:a16="http://schemas.microsoft.com/office/drawing/2014/main" id="{74F44CF2-6CCC-D3B1-FC4F-2AD646E7B86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488993" y="1184718"/>
                              <a:ext cx="2339577" cy="1076670"/>
                              <a:chOff x="5488993" y="1568859"/>
                              <a:chExt cx="2339577" cy="1076670"/>
                            </a:xfrm>
                          </p:grpSpPr>
                          <p:pic>
                            <p:nvPicPr>
                              <p:cNvPr id="49" name="グラフィックス 8" descr="コール センター">
                                <a:extLst>
                                  <a:ext uri="{FF2B5EF4-FFF2-40B4-BE49-F238E27FC236}">
                                    <a16:creationId xmlns:a16="http://schemas.microsoft.com/office/drawing/2014/main" id="{3F66530F-DC6B-7DFD-1B6A-85DEA3E8F3FC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">
                                <a:extLst>
                                  <a:ext uri="{96DAC541-7B7A-43D3-8B79-37D633B846F1}">
                                    <asvg:svgBlip xmlns:asvg="http://schemas.microsoft.com/office/drawing/2016/SVG/main" r:embed="rId4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274170" y="1568859"/>
                                <a:ext cx="554400" cy="5544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cxnSp>
                            <p:nvCxnSpPr>
                              <p:cNvPr id="50" name="直線矢印コネクタ 34">
                                <a:extLst>
                                  <a:ext uri="{FF2B5EF4-FFF2-40B4-BE49-F238E27FC236}">
                                    <a16:creationId xmlns:a16="http://schemas.microsoft.com/office/drawing/2014/main" id="{6AB9B2DD-EDF2-CCD5-ADA6-C14243C5BF18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5488993" y="2645529"/>
                                <a:ext cx="1607574" cy="0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solidFill>
                                  <a:schemeClr val="accent2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51" name="直線矢印コネクタ 30">
                                <a:extLst>
                                  <a:ext uri="{FF2B5EF4-FFF2-40B4-BE49-F238E27FC236}">
                                    <a16:creationId xmlns:a16="http://schemas.microsoft.com/office/drawing/2014/main" id="{78BAE91D-F617-5510-28AF-E6071D13E075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H="1">
                                <a:off x="5488993" y="2360707"/>
                                <a:ext cx="1607574" cy="0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52" name="テキスト ボックス 14">
                                <a:extLst>
                                  <a:ext uri="{FF2B5EF4-FFF2-40B4-BE49-F238E27FC236}">
                                    <a16:creationId xmlns:a16="http://schemas.microsoft.com/office/drawing/2014/main" id="{559BBDB4-EA7E-1174-B7FC-118F50D05109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10679" y="2052930"/>
                                <a:ext cx="364202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kumimoji="1" lang="en-US" altLang="ja-JP" sz="1400" dirty="0" err="1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vk</a:t>
                                </a:r>
                                <a:endParaRPr kumimoji="1" lang="ja-JP" altLang="en-US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" name="テキスト ボックス 18">
                                <a:extLst>
                                  <a:ext uri="{FF2B5EF4-FFF2-40B4-BE49-F238E27FC236}">
                                    <a16:creationId xmlns:a16="http://schemas.microsoft.com/office/drawing/2014/main" id="{1AEC297C-CAE9-7565-D32F-8DF02DF0371E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05870" y="2337752"/>
                                <a:ext cx="373820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kumimoji="1" lang="en-US" altLang="ja-JP" sz="1400" dirty="0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m</a:t>
                                </a:r>
                                <a:r>
                                  <a:rPr kumimoji="1" lang="en-US" altLang="ja-JP" sz="1400" baseline="-25000" dirty="0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i</a:t>
                                </a:r>
                                <a:endParaRPr kumimoji="1" lang="ja-JP" altLang="en-US" sz="1400" baseline="-250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47" name="直線矢印コネクタ 30">
                              <a:extLst>
                                <a:ext uri="{FF2B5EF4-FFF2-40B4-BE49-F238E27FC236}">
                                  <a16:creationId xmlns:a16="http://schemas.microsoft.com/office/drawing/2014/main" id="{5CAE7E08-D0F8-E3BC-F7A2-4D30FDBAFAA1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5488993" y="3111459"/>
                              <a:ext cx="1607574" cy="0"/>
                            </a:xfrm>
                            <a:prstGeom prst="straightConnector1">
                              <a:avLst/>
                            </a:prstGeom>
                            <a:ln w="19050"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48" name="テキスト ボックス 14">
                              <a:extLst>
                                <a:ext uri="{FF2B5EF4-FFF2-40B4-BE49-F238E27FC236}">
                                  <a16:creationId xmlns:a16="http://schemas.microsoft.com/office/drawing/2014/main" id="{72E6E9FC-0AA6-F14C-C4A8-F8D521E46564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915915" y="2803682"/>
                              <a:ext cx="753732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kumimoji="1" lang="en-US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(m*,</a:t>
                              </a:r>
                              <a:r>
                                <a:rPr kumimoji="1" lang="en-AE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σ</a:t>
                              </a:r>
                              <a:r>
                                <a:rPr kumimoji="1" lang="en-US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*)</a:t>
                              </a:r>
                              <a:endParaRPr kumimoji="1" lang="ja-JP" altLang="en-US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" name="テキスト ボックス 23">
                            <a:extLst>
                              <a:ext uri="{FF2B5EF4-FFF2-40B4-BE49-F238E27FC236}">
                                <a16:creationId xmlns:a16="http://schemas.microsoft.com/office/drawing/2014/main" id="{A0C63F88-19A8-150C-ADA0-EBA3768E38E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132455" y="2956477"/>
                            <a:ext cx="1460656" cy="95410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FORGE:</a:t>
                            </a:r>
                          </a:p>
                          <a:p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win </a:t>
                            </a:r>
                            <a:r>
                              <a:rPr kumimoji="1" lang="ja-JP" altLang="en-US" sz="140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←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 true</a:t>
                            </a:r>
                            <a:endParaRPr kumimoji="1" lang="en-GB" altLang="ja-JP" sz="1400" dirty="0">
                              <a:latin typeface="Arial" panose="020B0604020202020204" pitchFamily="34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endParaRPr>
                          </a:p>
                          <a:p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if </a:t>
                            </a:r>
                            <a:r>
                              <a:rPr kumimoji="1" lang="en-US" altLang="ja-JP" sz="1400" dirty="0" err="1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Vrfy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(</a:t>
                            </a:r>
                            <a:r>
                              <a:rPr kumimoji="1" lang="en-US" altLang="ja-JP" sz="1400" dirty="0" err="1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vk,m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*,</a:t>
                            </a: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σ*)</a:t>
                            </a:r>
                            <a:b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</a:b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and 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m*</a:t>
                            </a: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 in </a:t>
                            </a:r>
                            <a:r>
                              <a:rPr kumimoji="1" lang="en-AE" altLang="ja-JP" sz="1400" i="1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B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41" name="テキスト ボックス 26">
                        <a:extLst>
                          <a:ext uri="{FF2B5EF4-FFF2-40B4-BE49-F238E27FC236}">
                            <a16:creationId xmlns:a16="http://schemas.microsoft.com/office/drawing/2014/main" id="{A3FAD5FD-AB37-B42A-1EB4-498E8936B9B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32455" y="1668789"/>
                        <a:ext cx="1636987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(</a:t>
                        </a:r>
                        <a:r>
                          <a:rPr kumimoji="1" lang="en-US" altLang="ja-JP" sz="1400" dirty="0" err="1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vk,sk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) </a:t>
                        </a:r>
                        <a:r>
                          <a:rPr kumimoji="1" lang="ja-JP" altLang="en-US" sz="140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←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 Gen(1</a:t>
                        </a:r>
                        <a:r>
                          <a:rPr kumimoji="1" lang="en-US" altLang="ja-JP" sz="1400" baseline="300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k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)</a:t>
                        </a:r>
                        <a:endPara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39" name="直線矢印コネクタ 34">
                      <a:extLst>
                        <a:ext uri="{FF2B5EF4-FFF2-40B4-BE49-F238E27FC236}">
                          <a16:creationId xmlns:a16="http://schemas.microsoft.com/office/drawing/2014/main" id="{2C2D47B9-E82C-FD8B-92D6-3688C4B542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488993" y="2355466"/>
                      <a:ext cx="1607574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7" name="楕円 44">
                    <a:extLst>
                      <a:ext uri="{FF2B5EF4-FFF2-40B4-BE49-F238E27FC236}">
                        <a16:creationId xmlns:a16="http://schemas.microsoft.com/office/drawing/2014/main" id="{B3602736-2943-A81A-71F0-FB06D948E26F}"/>
                      </a:ext>
                    </a:extLst>
                  </p:cNvPr>
                  <p:cNvSpPr/>
                  <p:nvPr/>
                </p:nvSpPr>
                <p:spPr>
                  <a:xfrm>
                    <a:off x="6800347" y="2155323"/>
                    <a:ext cx="205339" cy="307777"/>
                  </a:xfrm>
                  <a:custGeom>
                    <a:avLst/>
                    <a:gdLst>
                      <a:gd name="connsiteX0" fmla="*/ 0 w 273050"/>
                      <a:gd name="connsiteY0" fmla="*/ 215111 h 430221"/>
                      <a:gd name="connsiteX1" fmla="*/ 136525 w 273050"/>
                      <a:gd name="connsiteY1" fmla="*/ 0 h 430221"/>
                      <a:gd name="connsiteX2" fmla="*/ 273050 w 273050"/>
                      <a:gd name="connsiteY2" fmla="*/ 215111 h 430221"/>
                      <a:gd name="connsiteX3" fmla="*/ 136525 w 273050"/>
                      <a:gd name="connsiteY3" fmla="*/ 430222 h 430221"/>
                      <a:gd name="connsiteX4" fmla="*/ 0 w 273050"/>
                      <a:gd name="connsiteY4" fmla="*/ 215111 h 430221"/>
                      <a:gd name="connsiteX0" fmla="*/ 0 w 273050"/>
                      <a:gd name="connsiteY0" fmla="*/ 215111 h 430222"/>
                      <a:gd name="connsiteX1" fmla="*/ 136525 w 273050"/>
                      <a:gd name="connsiteY1" fmla="*/ 0 h 430222"/>
                      <a:gd name="connsiteX2" fmla="*/ 273050 w 273050"/>
                      <a:gd name="connsiteY2" fmla="*/ 215111 h 430222"/>
                      <a:gd name="connsiteX3" fmla="*/ 136525 w 273050"/>
                      <a:gd name="connsiteY3" fmla="*/ 430222 h 430222"/>
                      <a:gd name="connsiteX4" fmla="*/ 91440 w 273050"/>
                      <a:gd name="connsiteY4" fmla="*/ 306551 h 430222"/>
                      <a:gd name="connsiteX0" fmla="*/ 0 w 285750"/>
                      <a:gd name="connsiteY0" fmla="*/ 171279 h 430840"/>
                      <a:gd name="connsiteX1" fmla="*/ 149225 w 285750"/>
                      <a:gd name="connsiteY1" fmla="*/ 618 h 430840"/>
                      <a:gd name="connsiteX2" fmla="*/ 285750 w 285750"/>
                      <a:gd name="connsiteY2" fmla="*/ 215729 h 430840"/>
                      <a:gd name="connsiteX3" fmla="*/ 149225 w 285750"/>
                      <a:gd name="connsiteY3" fmla="*/ 430840 h 430840"/>
                      <a:gd name="connsiteX4" fmla="*/ 104140 w 285750"/>
                      <a:gd name="connsiteY4" fmla="*/ 307169 h 430840"/>
                      <a:gd name="connsiteX0" fmla="*/ 0 w 285750"/>
                      <a:gd name="connsiteY0" fmla="*/ 171279 h 431643"/>
                      <a:gd name="connsiteX1" fmla="*/ 149225 w 285750"/>
                      <a:gd name="connsiteY1" fmla="*/ 618 h 431643"/>
                      <a:gd name="connsiteX2" fmla="*/ 285750 w 285750"/>
                      <a:gd name="connsiteY2" fmla="*/ 215729 h 431643"/>
                      <a:gd name="connsiteX3" fmla="*/ 149225 w 285750"/>
                      <a:gd name="connsiteY3" fmla="*/ 430840 h 431643"/>
                      <a:gd name="connsiteX4" fmla="*/ 34290 w 285750"/>
                      <a:gd name="connsiteY4" fmla="*/ 288119 h 431643"/>
                      <a:gd name="connsiteX0" fmla="*/ 0 w 285750"/>
                      <a:gd name="connsiteY0" fmla="*/ 171279 h 501512"/>
                      <a:gd name="connsiteX1" fmla="*/ 149225 w 285750"/>
                      <a:gd name="connsiteY1" fmla="*/ 618 h 501512"/>
                      <a:gd name="connsiteX2" fmla="*/ 285750 w 285750"/>
                      <a:gd name="connsiteY2" fmla="*/ 215729 h 501512"/>
                      <a:gd name="connsiteX3" fmla="*/ 149225 w 285750"/>
                      <a:gd name="connsiteY3" fmla="*/ 430840 h 501512"/>
                      <a:gd name="connsiteX4" fmla="*/ 34290 w 285750"/>
                      <a:gd name="connsiteY4" fmla="*/ 288119 h 501512"/>
                      <a:gd name="connsiteX0" fmla="*/ 3810 w 289560"/>
                      <a:gd name="connsiteY0" fmla="*/ 171279 h 501512"/>
                      <a:gd name="connsiteX1" fmla="*/ 153035 w 289560"/>
                      <a:gd name="connsiteY1" fmla="*/ 618 h 501512"/>
                      <a:gd name="connsiteX2" fmla="*/ 289560 w 289560"/>
                      <a:gd name="connsiteY2" fmla="*/ 215729 h 501512"/>
                      <a:gd name="connsiteX3" fmla="*/ 153035 w 289560"/>
                      <a:gd name="connsiteY3" fmla="*/ 430840 h 501512"/>
                      <a:gd name="connsiteX4" fmla="*/ 0 w 289560"/>
                      <a:gd name="connsiteY4" fmla="*/ 288119 h 501512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1454"/>
                      <a:gd name="connsiteX1" fmla="*/ 153035 w 289560"/>
                      <a:gd name="connsiteY1" fmla="*/ 618 h 431454"/>
                      <a:gd name="connsiteX2" fmla="*/ 289560 w 289560"/>
                      <a:gd name="connsiteY2" fmla="*/ 215729 h 431454"/>
                      <a:gd name="connsiteX3" fmla="*/ 153035 w 289560"/>
                      <a:gd name="connsiteY3" fmla="*/ 430840 h 431454"/>
                      <a:gd name="connsiteX4" fmla="*/ 0 w 289560"/>
                      <a:gd name="connsiteY4" fmla="*/ 288119 h 431454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799 h 430974"/>
                      <a:gd name="connsiteX1" fmla="*/ 153035 w 289560"/>
                      <a:gd name="connsiteY1" fmla="*/ 138 h 430974"/>
                      <a:gd name="connsiteX2" fmla="*/ 289560 w 289560"/>
                      <a:gd name="connsiteY2" fmla="*/ 215249 h 430974"/>
                      <a:gd name="connsiteX3" fmla="*/ 153035 w 289560"/>
                      <a:gd name="connsiteY3" fmla="*/ 430360 h 430974"/>
                      <a:gd name="connsiteX4" fmla="*/ 0 w 289560"/>
                      <a:gd name="connsiteY4" fmla="*/ 287639 h 430974"/>
                      <a:gd name="connsiteX0" fmla="*/ 3810 w 289560"/>
                      <a:gd name="connsiteY0" fmla="*/ 170799 h 430974"/>
                      <a:gd name="connsiteX1" fmla="*/ 153035 w 289560"/>
                      <a:gd name="connsiteY1" fmla="*/ 138 h 430974"/>
                      <a:gd name="connsiteX2" fmla="*/ 289560 w 289560"/>
                      <a:gd name="connsiteY2" fmla="*/ 215249 h 430974"/>
                      <a:gd name="connsiteX3" fmla="*/ 153035 w 289560"/>
                      <a:gd name="connsiteY3" fmla="*/ 430360 h 430974"/>
                      <a:gd name="connsiteX4" fmla="*/ 0 w 289560"/>
                      <a:gd name="connsiteY4" fmla="*/ 287639 h 430974"/>
                      <a:gd name="connsiteX0" fmla="*/ 3810 w 289560"/>
                      <a:gd name="connsiteY0" fmla="*/ 170799 h 430426"/>
                      <a:gd name="connsiteX1" fmla="*/ 153035 w 289560"/>
                      <a:gd name="connsiteY1" fmla="*/ 138 h 430426"/>
                      <a:gd name="connsiteX2" fmla="*/ 289560 w 289560"/>
                      <a:gd name="connsiteY2" fmla="*/ 215249 h 430426"/>
                      <a:gd name="connsiteX3" fmla="*/ 153035 w 289560"/>
                      <a:gd name="connsiteY3" fmla="*/ 430360 h 430426"/>
                      <a:gd name="connsiteX4" fmla="*/ 0 w 289560"/>
                      <a:gd name="connsiteY4" fmla="*/ 287639 h 430426"/>
                      <a:gd name="connsiteX0" fmla="*/ 1411 w 287161"/>
                      <a:gd name="connsiteY0" fmla="*/ 170799 h 430413"/>
                      <a:gd name="connsiteX1" fmla="*/ 150636 w 287161"/>
                      <a:gd name="connsiteY1" fmla="*/ 138 h 430413"/>
                      <a:gd name="connsiteX2" fmla="*/ 287161 w 287161"/>
                      <a:gd name="connsiteY2" fmla="*/ 215249 h 430413"/>
                      <a:gd name="connsiteX3" fmla="*/ 150636 w 287161"/>
                      <a:gd name="connsiteY3" fmla="*/ 430360 h 430413"/>
                      <a:gd name="connsiteX4" fmla="*/ 0 w 287161"/>
                      <a:gd name="connsiteY4" fmla="*/ 264251 h 430413"/>
                      <a:gd name="connsiteX0" fmla="*/ 1411 w 287161"/>
                      <a:gd name="connsiteY0" fmla="*/ 170799 h 430419"/>
                      <a:gd name="connsiteX1" fmla="*/ 150636 w 287161"/>
                      <a:gd name="connsiteY1" fmla="*/ 138 h 430419"/>
                      <a:gd name="connsiteX2" fmla="*/ 287161 w 287161"/>
                      <a:gd name="connsiteY2" fmla="*/ 215249 h 430419"/>
                      <a:gd name="connsiteX3" fmla="*/ 150636 w 287161"/>
                      <a:gd name="connsiteY3" fmla="*/ 430360 h 430419"/>
                      <a:gd name="connsiteX4" fmla="*/ 0 w 287161"/>
                      <a:gd name="connsiteY4" fmla="*/ 264251 h 430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161" h="430419">
                        <a:moveTo>
                          <a:pt x="1411" y="170799"/>
                        </a:moveTo>
                        <a:cubicBezTo>
                          <a:pt x="12805" y="49597"/>
                          <a:pt x="94016" y="-3072"/>
                          <a:pt x="150636" y="138"/>
                        </a:cubicBezTo>
                        <a:cubicBezTo>
                          <a:pt x="221049" y="2748"/>
                          <a:pt x="287161" y="96446"/>
                          <a:pt x="287161" y="215249"/>
                        </a:cubicBezTo>
                        <a:cubicBezTo>
                          <a:pt x="287161" y="334052"/>
                          <a:pt x="225282" y="421893"/>
                          <a:pt x="150636" y="430360"/>
                        </a:cubicBezTo>
                        <a:cubicBezTo>
                          <a:pt x="47625" y="433339"/>
                          <a:pt x="13232" y="323819"/>
                          <a:pt x="0" y="264251"/>
                        </a:cubicBezTo>
                      </a:path>
                    </a:pathLst>
                  </a:custGeom>
                  <a:ln w="19050">
                    <a:solidFill>
                      <a:schemeClr val="accent2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ctr" fontAlgn="auto">
                      <a:lnSpc>
                        <a:spcPct val="110000"/>
                      </a:lnSpc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endParaRPr kumimoji="1" lang="ja-JP" altLang="en-US" sz="20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p:grpSp>
            <p:sp>
              <p:nvSpPr>
                <p:cNvPr id="35" name="テキスト ボックス 18">
                  <a:extLst>
                    <a:ext uri="{FF2B5EF4-FFF2-40B4-BE49-F238E27FC236}">
                      <a16:creationId xmlns:a16="http://schemas.microsoft.com/office/drawing/2014/main" id="{D7D881EB-D80B-7B42-C407-54CEC8848014}"/>
                    </a:ext>
                  </a:extLst>
                </p:cNvPr>
                <p:cNvSpPr txBox="1"/>
                <p:nvPr/>
              </p:nvSpPr>
              <p:spPr>
                <a:xfrm>
                  <a:off x="6131518" y="2295108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AE" altLang="ja-JP" sz="1400" dirty="0"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rPr>
                    <a:t>σ</a:t>
                  </a:r>
                  <a:r>
                    <a:rPr kumimoji="1" lang="en-US" altLang="ja-JP" sz="1400" baseline="-25000" dirty="0" err="1"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rPr>
                    <a:t>i</a:t>
                  </a:r>
                  <a:endParaRPr kumimoji="1" lang="ja-JP" altLang="en-US" sz="1400" baseline="-25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" name="テキスト ボックス 23">
                <a:extLst>
                  <a:ext uri="{FF2B5EF4-FFF2-40B4-BE49-F238E27FC236}">
                    <a16:creationId xmlns:a16="http://schemas.microsoft.com/office/drawing/2014/main" id="{03CBBE7B-DBF0-A9BA-2743-66548CD23797}"/>
                  </a:ext>
                </a:extLst>
              </p:cNvPr>
              <p:cNvSpPr txBox="1"/>
              <p:nvPr/>
            </p:nvSpPr>
            <p:spPr>
              <a:xfrm>
                <a:off x="7132455" y="2107499"/>
                <a:ext cx="14847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|</a:t>
                </a:r>
                <a:r>
                  <a:rPr kumimoji="1" lang="en-US" altLang="ja-JP" sz="1400" i="1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B 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SIGN〉:</a:t>
                </a:r>
              </a:p>
              <a:p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σ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</a:t>
                </a:r>
                <a:r>
                  <a:rPr kumimoji="1" lang="ja-JP" altLang="en-US" sz="140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←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Sign(</a:t>
                </a:r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sk,m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)</a:t>
                </a:r>
                <a:b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</a:b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if m</a:t>
                </a:r>
                <a:r>
                  <a:rPr kumimoji="1" lang="en-US" altLang="ja-JP" sz="1400" baseline="-25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in </a:t>
                </a:r>
                <a:r>
                  <a:rPr kumimoji="1" lang="en-US" altLang="ja-JP" sz="1400" i="1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B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, </a:t>
                </a:r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σ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=</a:t>
                </a:r>
                <a:r>
                  <a:rPr lang="en-GB" sz="1400" dirty="0"/>
                  <a:t> ⊥</a:t>
                </a:r>
                <a:endPara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楕円 44">
              <a:extLst>
                <a:ext uri="{FF2B5EF4-FFF2-40B4-BE49-F238E27FC236}">
                  <a16:creationId xmlns:a16="http://schemas.microsoft.com/office/drawing/2014/main" id="{4CA113CC-AC70-D484-0AA0-86A60D214CE5}"/>
                </a:ext>
              </a:extLst>
            </p:cNvPr>
            <p:cNvSpPr/>
            <p:nvPr/>
          </p:nvSpPr>
          <p:spPr>
            <a:xfrm>
              <a:off x="6780437" y="2963740"/>
              <a:ext cx="205339" cy="307777"/>
            </a:xfrm>
            <a:custGeom>
              <a:avLst/>
              <a:gdLst>
                <a:gd name="connsiteX0" fmla="*/ 0 w 273050"/>
                <a:gd name="connsiteY0" fmla="*/ 215111 h 430221"/>
                <a:gd name="connsiteX1" fmla="*/ 136525 w 273050"/>
                <a:gd name="connsiteY1" fmla="*/ 0 h 430221"/>
                <a:gd name="connsiteX2" fmla="*/ 273050 w 273050"/>
                <a:gd name="connsiteY2" fmla="*/ 215111 h 430221"/>
                <a:gd name="connsiteX3" fmla="*/ 136525 w 273050"/>
                <a:gd name="connsiteY3" fmla="*/ 430222 h 430221"/>
                <a:gd name="connsiteX4" fmla="*/ 0 w 273050"/>
                <a:gd name="connsiteY4" fmla="*/ 215111 h 430221"/>
                <a:gd name="connsiteX0" fmla="*/ 0 w 273050"/>
                <a:gd name="connsiteY0" fmla="*/ 215111 h 430222"/>
                <a:gd name="connsiteX1" fmla="*/ 136525 w 273050"/>
                <a:gd name="connsiteY1" fmla="*/ 0 h 430222"/>
                <a:gd name="connsiteX2" fmla="*/ 273050 w 273050"/>
                <a:gd name="connsiteY2" fmla="*/ 215111 h 430222"/>
                <a:gd name="connsiteX3" fmla="*/ 136525 w 273050"/>
                <a:gd name="connsiteY3" fmla="*/ 430222 h 430222"/>
                <a:gd name="connsiteX4" fmla="*/ 91440 w 273050"/>
                <a:gd name="connsiteY4" fmla="*/ 306551 h 430222"/>
                <a:gd name="connsiteX0" fmla="*/ 0 w 285750"/>
                <a:gd name="connsiteY0" fmla="*/ 171279 h 430840"/>
                <a:gd name="connsiteX1" fmla="*/ 149225 w 285750"/>
                <a:gd name="connsiteY1" fmla="*/ 618 h 430840"/>
                <a:gd name="connsiteX2" fmla="*/ 285750 w 285750"/>
                <a:gd name="connsiteY2" fmla="*/ 215729 h 430840"/>
                <a:gd name="connsiteX3" fmla="*/ 149225 w 285750"/>
                <a:gd name="connsiteY3" fmla="*/ 430840 h 430840"/>
                <a:gd name="connsiteX4" fmla="*/ 104140 w 285750"/>
                <a:gd name="connsiteY4" fmla="*/ 307169 h 430840"/>
                <a:gd name="connsiteX0" fmla="*/ 0 w 285750"/>
                <a:gd name="connsiteY0" fmla="*/ 171279 h 431643"/>
                <a:gd name="connsiteX1" fmla="*/ 149225 w 285750"/>
                <a:gd name="connsiteY1" fmla="*/ 618 h 431643"/>
                <a:gd name="connsiteX2" fmla="*/ 285750 w 285750"/>
                <a:gd name="connsiteY2" fmla="*/ 215729 h 431643"/>
                <a:gd name="connsiteX3" fmla="*/ 149225 w 285750"/>
                <a:gd name="connsiteY3" fmla="*/ 430840 h 431643"/>
                <a:gd name="connsiteX4" fmla="*/ 34290 w 285750"/>
                <a:gd name="connsiteY4" fmla="*/ 288119 h 431643"/>
                <a:gd name="connsiteX0" fmla="*/ 0 w 285750"/>
                <a:gd name="connsiteY0" fmla="*/ 171279 h 501512"/>
                <a:gd name="connsiteX1" fmla="*/ 149225 w 285750"/>
                <a:gd name="connsiteY1" fmla="*/ 618 h 501512"/>
                <a:gd name="connsiteX2" fmla="*/ 285750 w 285750"/>
                <a:gd name="connsiteY2" fmla="*/ 215729 h 501512"/>
                <a:gd name="connsiteX3" fmla="*/ 149225 w 285750"/>
                <a:gd name="connsiteY3" fmla="*/ 430840 h 501512"/>
                <a:gd name="connsiteX4" fmla="*/ 34290 w 285750"/>
                <a:gd name="connsiteY4" fmla="*/ 288119 h 501512"/>
                <a:gd name="connsiteX0" fmla="*/ 3810 w 289560"/>
                <a:gd name="connsiteY0" fmla="*/ 171279 h 501512"/>
                <a:gd name="connsiteX1" fmla="*/ 153035 w 289560"/>
                <a:gd name="connsiteY1" fmla="*/ 618 h 501512"/>
                <a:gd name="connsiteX2" fmla="*/ 289560 w 289560"/>
                <a:gd name="connsiteY2" fmla="*/ 215729 h 501512"/>
                <a:gd name="connsiteX3" fmla="*/ 153035 w 289560"/>
                <a:gd name="connsiteY3" fmla="*/ 430840 h 501512"/>
                <a:gd name="connsiteX4" fmla="*/ 0 w 289560"/>
                <a:gd name="connsiteY4" fmla="*/ 288119 h 501512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1454"/>
                <a:gd name="connsiteX1" fmla="*/ 153035 w 289560"/>
                <a:gd name="connsiteY1" fmla="*/ 618 h 431454"/>
                <a:gd name="connsiteX2" fmla="*/ 289560 w 289560"/>
                <a:gd name="connsiteY2" fmla="*/ 215729 h 431454"/>
                <a:gd name="connsiteX3" fmla="*/ 153035 w 289560"/>
                <a:gd name="connsiteY3" fmla="*/ 430840 h 431454"/>
                <a:gd name="connsiteX4" fmla="*/ 0 w 289560"/>
                <a:gd name="connsiteY4" fmla="*/ 288119 h 431454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799 h 430974"/>
                <a:gd name="connsiteX1" fmla="*/ 153035 w 289560"/>
                <a:gd name="connsiteY1" fmla="*/ 138 h 430974"/>
                <a:gd name="connsiteX2" fmla="*/ 289560 w 289560"/>
                <a:gd name="connsiteY2" fmla="*/ 215249 h 430974"/>
                <a:gd name="connsiteX3" fmla="*/ 153035 w 289560"/>
                <a:gd name="connsiteY3" fmla="*/ 430360 h 430974"/>
                <a:gd name="connsiteX4" fmla="*/ 0 w 289560"/>
                <a:gd name="connsiteY4" fmla="*/ 287639 h 430974"/>
                <a:gd name="connsiteX0" fmla="*/ 3810 w 289560"/>
                <a:gd name="connsiteY0" fmla="*/ 170799 h 430974"/>
                <a:gd name="connsiteX1" fmla="*/ 153035 w 289560"/>
                <a:gd name="connsiteY1" fmla="*/ 138 h 430974"/>
                <a:gd name="connsiteX2" fmla="*/ 289560 w 289560"/>
                <a:gd name="connsiteY2" fmla="*/ 215249 h 430974"/>
                <a:gd name="connsiteX3" fmla="*/ 153035 w 289560"/>
                <a:gd name="connsiteY3" fmla="*/ 430360 h 430974"/>
                <a:gd name="connsiteX4" fmla="*/ 0 w 289560"/>
                <a:gd name="connsiteY4" fmla="*/ 287639 h 430974"/>
                <a:gd name="connsiteX0" fmla="*/ 3810 w 289560"/>
                <a:gd name="connsiteY0" fmla="*/ 170799 h 430426"/>
                <a:gd name="connsiteX1" fmla="*/ 153035 w 289560"/>
                <a:gd name="connsiteY1" fmla="*/ 138 h 430426"/>
                <a:gd name="connsiteX2" fmla="*/ 289560 w 289560"/>
                <a:gd name="connsiteY2" fmla="*/ 215249 h 430426"/>
                <a:gd name="connsiteX3" fmla="*/ 153035 w 289560"/>
                <a:gd name="connsiteY3" fmla="*/ 430360 h 430426"/>
                <a:gd name="connsiteX4" fmla="*/ 0 w 289560"/>
                <a:gd name="connsiteY4" fmla="*/ 287639 h 430426"/>
                <a:gd name="connsiteX0" fmla="*/ 1411 w 287161"/>
                <a:gd name="connsiteY0" fmla="*/ 170799 h 430413"/>
                <a:gd name="connsiteX1" fmla="*/ 150636 w 287161"/>
                <a:gd name="connsiteY1" fmla="*/ 138 h 430413"/>
                <a:gd name="connsiteX2" fmla="*/ 287161 w 287161"/>
                <a:gd name="connsiteY2" fmla="*/ 215249 h 430413"/>
                <a:gd name="connsiteX3" fmla="*/ 150636 w 287161"/>
                <a:gd name="connsiteY3" fmla="*/ 430360 h 430413"/>
                <a:gd name="connsiteX4" fmla="*/ 0 w 287161"/>
                <a:gd name="connsiteY4" fmla="*/ 264251 h 430413"/>
                <a:gd name="connsiteX0" fmla="*/ 1411 w 287161"/>
                <a:gd name="connsiteY0" fmla="*/ 170799 h 430419"/>
                <a:gd name="connsiteX1" fmla="*/ 150636 w 287161"/>
                <a:gd name="connsiteY1" fmla="*/ 138 h 430419"/>
                <a:gd name="connsiteX2" fmla="*/ 287161 w 287161"/>
                <a:gd name="connsiteY2" fmla="*/ 215249 h 430419"/>
                <a:gd name="connsiteX3" fmla="*/ 150636 w 287161"/>
                <a:gd name="connsiteY3" fmla="*/ 430360 h 430419"/>
                <a:gd name="connsiteX4" fmla="*/ 0 w 287161"/>
                <a:gd name="connsiteY4" fmla="*/ 264251 h 43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61" h="430419">
                  <a:moveTo>
                    <a:pt x="1411" y="170799"/>
                  </a:moveTo>
                  <a:cubicBezTo>
                    <a:pt x="12805" y="49597"/>
                    <a:pt x="94016" y="-3072"/>
                    <a:pt x="150636" y="138"/>
                  </a:cubicBezTo>
                  <a:cubicBezTo>
                    <a:pt x="221049" y="2748"/>
                    <a:pt x="287161" y="96446"/>
                    <a:pt x="287161" y="215249"/>
                  </a:cubicBezTo>
                  <a:cubicBezTo>
                    <a:pt x="287161" y="334052"/>
                    <a:pt x="225282" y="421893"/>
                    <a:pt x="150636" y="430360"/>
                  </a:cubicBezTo>
                  <a:cubicBezTo>
                    <a:pt x="47625" y="433339"/>
                    <a:pt x="13232" y="323819"/>
                    <a:pt x="0" y="264251"/>
                  </a:cubicBezTo>
                </a:path>
              </a:pathLst>
            </a:custGeom>
            <a:ln w="190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endPara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49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96C1-9585-7A5B-895E-2AAAC1D4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Memory tightness [ACFK17]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1DB29-4650-F29F-82BD-373B38AA4A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E" dirty="0"/>
              <a:t>While the reduction is tight (Time(🤖) ≈ Time(👾), Adv(🤖) ≈ Adv(👾))</a:t>
            </a:r>
            <a:br>
              <a:rPr lang="en-AE" dirty="0"/>
            </a:br>
            <a:r>
              <a:rPr lang="en-AE" dirty="0"/>
              <a:t>it might be Mem(🤖) ≫ Mem(👾) </a:t>
            </a:r>
          </a:p>
          <a:p>
            <a:r>
              <a:rPr lang="en-AE" dirty="0"/>
              <a:t>→ Time(🤖) ≈ Mem(🤖) in the worst case</a:t>
            </a:r>
          </a:p>
          <a:p>
            <a:r>
              <a:rPr lang="en-AE" dirty="0"/>
              <a:t>👾 = (2</a:t>
            </a:r>
            <a:r>
              <a:rPr lang="en-AE" baseline="30000" dirty="0"/>
              <a:t>256</a:t>
            </a:r>
            <a:r>
              <a:rPr lang="en-AE" dirty="0"/>
              <a:t>,O(1),O(1)) ⇨ 🤖 can be (2</a:t>
            </a:r>
            <a:r>
              <a:rPr lang="en-AE" baseline="30000" dirty="0"/>
              <a:t>256</a:t>
            </a:r>
            <a:r>
              <a:rPr lang="en-AE" dirty="0"/>
              <a:t>,2</a:t>
            </a:r>
            <a:r>
              <a:rPr lang="en-AE" baseline="30000" dirty="0"/>
              <a:t>256</a:t>
            </a:r>
            <a:r>
              <a:rPr lang="en-AE" dirty="0"/>
              <a:t>,O(1)) </a:t>
            </a:r>
            <a:br>
              <a:rPr lang="en-AE" dirty="0"/>
            </a:br>
            <a:r>
              <a:rPr lang="en-AE" dirty="0"/>
              <a:t>and the problem can be solvable</a:t>
            </a:r>
          </a:p>
          <a:p>
            <a:endParaRPr lang="en-AE" b="1" dirty="0"/>
          </a:p>
          <a:p>
            <a:r>
              <a:rPr lang="en-AE" b="1" dirty="0"/>
              <a:t>Reduction is memory-tight</a:t>
            </a:r>
            <a:r>
              <a:rPr lang="en-AE" dirty="0"/>
              <a:t> if Mem(🤖) ≈ Mem(👾), </a:t>
            </a:r>
          </a:p>
          <a:p>
            <a:r>
              <a:rPr lang="en-AE" dirty="0"/>
              <a:t>that is, Mem(🤖) – Mem(👾) = poly(k)</a:t>
            </a:r>
          </a:p>
        </p:txBody>
      </p:sp>
      <p:sp>
        <p:nvSpPr>
          <p:cNvPr id="5" name="テキスト ボックス 18">
            <a:extLst>
              <a:ext uri="{FF2B5EF4-FFF2-40B4-BE49-F238E27FC236}">
                <a16:creationId xmlns:a16="http://schemas.microsoft.com/office/drawing/2014/main" id="{BCF990A1-730B-3E2B-DD70-6769FD818271}"/>
              </a:ext>
            </a:extLst>
          </p:cNvPr>
          <p:cNvSpPr txBox="1"/>
          <p:nvPr/>
        </p:nvSpPr>
        <p:spPr>
          <a:xfrm>
            <a:off x="4628892" y="4498129"/>
            <a:ext cx="30893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900" dirty="0"/>
          </a:p>
          <a:p>
            <a:r>
              <a:rPr lang="en-US" altLang="ja-JP" sz="900" dirty="0"/>
              <a:t>※(Time, Memory, Advantage)</a:t>
            </a:r>
          </a:p>
          <a:p>
            <a:r>
              <a:rPr lang="en-US" altLang="ja-JP" sz="900" dirty="0"/>
              <a:t>[ACFK17] Auerbach, Cash, </a:t>
            </a:r>
            <a:r>
              <a:rPr lang="en-US" altLang="ja-JP" sz="900" dirty="0" err="1"/>
              <a:t>Fersch</a:t>
            </a:r>
            <a:r>
              <a:rPr lang="en-US" altLang="ja-JP" sz="900" dirty="0"/>
              <a:t>, </a:t>
            </a:r>
            <a:r>
              <a:rPr lang="en-US" altLang="ja-JP" sz="900" dirty="0" err="1"/>
              <a:t>Kiltz</a:t>
            </a:r>
            <a:r>
              <a:rPr lang="en-US" altLang="ja-JP" sz="900" dirty="0"/>
              <a:t> (CRYPTO2017)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05239D-FBBA-4396-E040-985DC969A08A}"/>
              </a:ext>
            </a:extLst>
          </p:cNvPr>
          <p:cNvGrpSpPr/>
          <p:nvPr/>
        </p:nvGrpSpPr>
        <p:grpSpPr>
          <a:xfrm>
            <a:off x="5835618" y="2026354"/>
            <a:ext cx="3106380" cy="2622389"/>
            <a:chOff x="5835618" y="2129655"/>
            <a:chExt cx="3106380" cy="2622389"/>
          </a:xfrm>
        </p:grpSpPr>
        <p:pic>
          <p:nvPicPr>
            <p:cNvPr id="8" name="Picture 7" descr="A graph on a graph paper&#10;&#10;Description automatically generated">
              <a:extLst>
                <a:ext uri="{FF2B5EF4-FFF2-40B4-BE49-F238E27FC236}">
                  <a16:creationId xmlns:a16="http://schemas.microsoft.com/office/drawing/2014/main" id="{8EEBF09E-7EFB-0E0B-67F9-84D46D8EE5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3" t="2915"/>
            <a:stretch/>
          </p:blipFill>
          <p:spPr>
            <a:xfrm>
              <a:off x="5835618" y="2129655"/>
              <a:ext cx="3106380" cy="262238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3A8A31-E192-C911-A660-EE5C39E4C36A}"/>
                </a:ext>
              </a:extLst>
            </p:cNvPr>
            <p:cNvSpPr txBox="1"/>
            <p:nvPr/>
          </p:nvSpPr>
          <p:spPr>
            <a:xfrm>
              <a:off x="6348918" y="2704049"/>
              <a:ext cx="403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E" sz="2000" dirty="0"/>
                <a:t>👾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3CA383-B84E-6B32-B382-70C25F98B649}"/>
                </a:ext>
              </a:extLst>
            </p:cNvPr>
            <p:cNvSpPr txBox="1"/>
            <p:nvPr/>
          </p:nvSpPr>
          <p:spPr>
            <a:xfrm>
              <a:off x="7652649" y="2703145"/>
              <a:ext cx="403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E" sz="2000" dirty="0"/>
                <a:t>🤖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E0507FF-1966-1F72-20DC-B1FEABFB98EE}"/>
              </a:ext>
            </a:extLst>
          </p:cNvPr>
          <p:cNvGrpSpPr/>
          <p:nvPr/>
        </p:nvGrpSpPr>
        <p:grpSpPr>
          <a:xfrm>
            <a:off x="7652649" y="1213220"/>
            <a:ext cx="1256286" cy="887933"/>
            <a:chOff x="7422518" y="1184718"/>
            <a:chExt cx="1486417" cy="1050588"/>
          </a:xfrm>
        </p:grpSpPr>
        <p:sp>
          <p:nvSpPr>
            <p:cNvPr id="4" name="正方形/長方形 6">
              <a:extLst>
                <a:ext uri="{FF2B5EF4-FFF2-40B4-BE49-F238E27FC236}">
                  <a16:creationId xmlns:a16="http://schemas.microsoft.com/office/drawing/2014/main" id="{CC6F87B1-642A-05AB-8303-014F9DC4BA22}"/>
                </a:ext>
              </a:extLst>
            </p:cNvPr>
            <p:cNvSpPr/>
            <p:nvPr/>
          </p:nvSpPr>
          <p:spPr>
            <a:xfrm>
              <a:off x="7422518" y="1184718"/>
              <a:ext cx="1486417" cy="10505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ja-JP" altLang="en-US" sz="2000">
                  <a:solidFill>
                    <a:schemeClr val="accent6">
                      <a:lumMod val="75000"/>
                    </a:schemeClr>
                  </a:solidFill>
                </a:rPr>
                <a:t>🤖</a:t>
              </a:r>
              <a:endParaRPr kumimoji="1" lang="ja-JP" altLang="en-US" sz="2000" dirty="0"/>
            </a:p>
          </p:txBody>
        </p:sp>
        <p:sp>
          <p:nvSpPr>
            <p:cNvPr id="6" name="正方形/長方形 6">
              <a:extLst>
                <a:ext uri="{FF2B5EF4-FFF2-40B4-BE49-F238E27FC236}">
                  <a16:creationId xmlns:a16="http://schemas.microsoft.com/office/drawing/2014/main" id="{D99C1ADF-B282-8977-E232-10167BB4B473}"/>
                </a:ext>
              </a:extLst>
            </p:cNvPr>
            <p:cNvSpPr/>
            <p:nvPr/>
          </p:nvSpPr>
          <p:spPr>
            <a:xfrm>
              <a:off x="7921826" y="1434085"/>
              <a:ext cx="812834" cy="574505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kumimoji="1" lang="ja-JP" altLang="en-US" sz="2000"/>
                <a:t>👾</a:t>
              </a:r>
              <a:endParaRPr kumimoji="1" lang="en-US" altLang="ja-JP" sz="2000" dirty="0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66F107-4FA0-AFA6-D858-F19335C91779}"/>
              </a:ext>
            </a:extLst>
          </p:cNvPr>
          <p:cNvCxnSpPr>
            <a:cxnSpLocks/>
          </p:cNvCxnSpPr>
          <p:nvPr/>
        </p:nvCxnSpPr>
        <p:spPr>
          <a:xfrm flipV="1">
            <a:off x="6752118" y="2748018"/>
            <a:ext cx="900531" cy="9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1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ADCB-169F-C6C2-9B52-5BB82F92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(Multi-challenge) strong Blinded Unforgeability [AMRS20]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68A6F-3B3D-152C-667E-07EFE9FDCC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 err="1"/>
              <a:t>sBU</a:t>
            </a:r>
            <a:r>
              <a:rPr lang="en-US" b="1" dirty="0"/>
              <a:t> Security:</a:t>
            </a:r>
          </a:p>
          <a:p>
            <a:r>
              <a:rPr lang="en-US" sz="1600" dirty="0" err="1"/>
              <a:t>Pr</a:t>
            </a:r>
            <a:r>
              <a:rPr lang="en-US" sz="1600" dirty="0"/>
              <a:t>[</a:t>
            </a:r>
            <a:r>
              <a:rPr lang="ja-JP" altLang="en-US" sz="1600" dirty="0">
                <a:solidFill>
                  <a:schemeClr val="accent6">
                    <a:lumMod val="75000"/>
                  </a:schemeClr>
                </a:solidFill>
              </a:rPr>
              <a:t>👾</a:t>
            </a:r>
            <a:r>
              <a:rPr lang="en-US" sz="1600" baseline="30000" dirty="0"/>
              <a:t>|</a:t>
            </a:r>
            <a:r>
              <a:rPr lang="en-US" sz="1600" i="1" baseline="30000" dirty="0"/>
              <a:t>B </a:t>
            </a:r>
            <a:r>
              <a:rPr lang="en-US" sz="1600" baseline="30000" dirty="0"/>
              <a:t>SIGN〉,FORGE</a:t>
            </a:r>
            <a:r>
              <a:rPr lang="en-US" sz="1600" dirty="0"/>
              <a:t>(</a:t>
            </a:r>
            <a:r>
              <a:rPr lang="en-US" sz="1600" dirty="0" err="1"/>
              <a:t>vk</a:t>
            </a:r>
            <a:r>
              <a:rPr lang="en-US" sz="1600" dirty="0"/>
              <a:t>): win = true] = </a:t>
            </a:r>
            <a:r>
              <a:rPr lang="en-US" sz="1600" dirty="0" err="1"/>
              <a:t>negl</a:t>
            </a:r>
            <a:r>
              <a:rPr lang="en-US" sz="1600" dirty="0"/>
              <a:t>.</a:t>
            </a:r>
          </a:p>
          <a:p>
            <a:r>
              <a:rPr lang="en-US" sz="1600" dirty="0"/>
              <a:t>where </a:t>
            </a:r>
            <a:r>
              <a:rPr lang="en-US" sz="1600" i="1" dirty="0"/>
              <a:t>B</a:t>
            </a:r>
            <a:r>
              <a:rPr lang="en-US" sz="1600" dirty="0"/>
              <a:t> is a random filter</a:t>
            </a:r>
          </a:p>
        </p:txBody>
      </p:sp>
      <p:sp>
        <p:nvSpPr>
          <p:cNvPr id="28" name="テキスト ボックス 18">
            <a:extLst>
              <a:ext uri="{FF2B5EF4-FFF2-40B4-BE49-F238E27FC236}">
                <a16:creationId xmlns:a16="http://schemas.microsoft.com/office/drawing/2014/main" id="{94F18634-2209-980F-4CE9-39161654F6E7}"/>
              </a:ext>
            </a:extLst>
          </p:cNvPr>
          <p:cNvSpPr txBox="1"/>
          <p:nvPr/>
        </p:nvSpPr>
        <p:spPr>
          <a:xfrm>
            <a:off x="4628892" y="4643890"/>
            <a:ext cx="33586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[AMRS20] </a:t>
            </a:r>
            <a:r>
              <a:rPr lang="en-US" altLang="ja-JP" sz="900" dirty="0" err="1"/>
              <a:t>Alagic</a:t>
            </a:r>
            <a:r>
              <a:rPr lang="en-US" altLang="ja-JP" sz="900" dirty="0"/>
              <a:t>, </a:t>
            </a:r>
            <a:r>
              <a:rPr lang="en-US" altLang="ja-JP" sz="900" dirty="0" err="1"/>
              <a:t>Majenz</a:t>
            </a:r>
            <a:r>
              <a:rPr lang="en-US" altLang="ja-JP" sz="900" dirty="0"/>
              <a:t>, Russell, Song (EUROCRYPT2020)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4C5F78-768F-7622-6B82-AFDFBBA13E7E}"/>
              </a:ext>
            </a:extLst>
          </p:cNvPr>
          <p:cNvGrpSpPr/>
          <p:nvPr/>
        </p:nvGrpSpPr>
        <p:grpSpPr>
          <a:xfrm>
            <a:off x="5170357" y="1184718"/>
            <a:ext cx="3687250" cy="2725866"/>
            <a:chOff x="5170357" y="1184718"/>
            <a:chExt cx="3687250" cy="272586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1377250-0DD5-7F65-E393-F8593F65C0A0}"/>
                </a:ext>
              </a:extLst>
            </p:cNvPr>
            <p:cNvGrpSpPr/>
            <p:nvPr/>
          </p:nvGrpSpPr>
          <p:grpSpPr>
            <a:xfrm>
              <a:off x="5170357" y="1184718"/>
              <a:ext cx="3687250" cy="2725866"/>
              <a:chOff x="5170357" y="1184718"/>
              <a:chExt cx="3687250" cy="272586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4DC6CA8-AD0F-670D-684B-2A6BF94E0249}"/>
                  </a:ext>
                </a:extLst>
              </p:cNvPr>
              <p:cNvGrpSpPr/>
              <p:nvPr/>
            </p:nvGrpSpPr>
            <p:grpSpPr>
              <a:xfrm>
                <a:off x="5170357" y="1184718"/>
                <a:ext cx="3599085" cy="2725866"/>
                <a:chOff x="5170357" y="1184718"/>
                <a:chExt cx="3599085" cy="2725866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3283DCD-0A46-C4AF-CDB3-6E56A85CEC75}"/>
                    </a:ext>
                  </a:extLst>
                </p:cNvPr>
                <p:cNvGrpSpPr/>
                <p:nvPr/>
              </p:nvGrpSpPr>
              <p:grpSpPr>
                <a:xfrm>
                  <a:off x="5170357" y="1184718"/>
                  <a:ext cx="3599085" cy="2725866"/>
                  <a:chOff x="5170357" y="1184718"/>
                  <a:chExt cx="3599085" cy="2725866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ECCAAE6E-4CDA-99A3-3545-7FF58DE4946F}"/>
                      </a:ext>
                    </a:extLst>
                  </p:cNvPr>
                  <p:cNvGrpSpPr/>
                  <p:nvPr/>
                </p:nvGrpSpPr>
                <p:grpSpPr>
                  <a:xfrm>
                    <a:off x="5170357" y="1184718"/>
                    <a:ext cx="3599085" cy="2725866"/>
                    <a:chOff x="5170357" y="1184718"/>
                    <a:chExt cx="3599085" cy="2725866"/>
                  </a:xfrm>
                </p:grpSpPr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F3D89991-69BB-EDA6-8825-21DB7BBCDC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70357" y="1184718"/>
                      <a:ext cx="3599085" cy="2725866"/>
                      <a:chOff x="5170357" y="1184718"/>
                      <a:chExt cx="3599085" cy="2725866"/>
                    </a:xfrm>
                  </p:grpSpPr>
                  <p:grpSp>
                    <p:nvGrpSpPr>
                      <p:cNvPr id="40" name="Group 39">
                        <a:extLst>
                          <a:ext uri="{FF2B5EF4-FFF2-40B4-BE49-F238E27FC236}">
                            <a16:creationId xmlns:a16="http://schemas.microsoft.com/office/drawing/2014/main" id="{DCFB513B-BE0D-7D95-90B5-162BED3D4A5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70357" y="1184718"/>
                        <a:ext cx="3422754" cy="2725866"/>
                        <a:chOff x="5170357" y="1184718"/>
                        <a:chExt cx="3422754" cy="2725866"/>
                      </a:xfrm>
                    </p:grpSpPr>
                    <p:sp>
                      <p:nvSpPr>
                        <p:cNvPr id="42" name="正方形/長方形 46">
                          <a:extLst>
                            <a:ext uri="{FF2B5EF4-FFF2-40B4-BE49-F238E27FC236}">
                              <a16:creationId xmlns:a16="http://schemas.microsoft.com/office/drawing/2014/main" id="{6DCEA216-BB93-2346-0AA1-DD5BB7D0EC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70357" y="1290776"/>
                          <a:ext cx="607859" cy="461665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/>
                          <a:r>
                            <a:rPr lang="ja-JP" altLang="en-US" sz="24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👾</a:t>
                          </a:r>
                          <a:endParaRPr lang="ja-JP" altLang="en-US" sz="2400" dirty="0"/>
                        </a:p>
                      </p:txBody>
                    </p:sp>
                    <p:grpSp>
                      <p:nvGrpSpPr>
                        <p:cNvPr id="43" name="Group 42">
                          <a:extLst>
                            <a:ext uri="{FF2B5EF4-FFF2-40B4-BE49-F238E27FC236}">
                              <a16:creationId xmlns:a16="http://schemas.microsoft.com/office/drawing/2014/main" id="{A6A038DF-796D-DF7E-08C1-9A68E21CF9C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488993" y="1184718"/>
                          <a:ext cx="3104118" cy="2725866"/>
                          <a:chOff x="5488993" y="1184718"/>
                          <a:chExt cx="3104118" cy="2725866"/>
                        </a:xfrm>
                      </p:grpSpPr>
                      <p:grpSp>
                        <p:nvGrpSpPr>
                          <p:cNvPr id="44" name="Group 43">
                            <a:extLst>
                              <a:ext uri="{FF2B5EF4-FFF2-40B4-BE49-F238E27FC236}">
                                <a16:creationId xmlns:a16="http://schemas.microsoft.com/office/drawing/2014/main" id="{E976BBA5-1243-12D0-510A-917848049B3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488993" y="1184718"/>
                            <a:ext cx="2339577" cy="1926741"/>
                            <a:chOff x="5488993" y="1184718"/>
                            <a:chExt cx="2339577" cy="1926741"/>
                          </a:xfrm>
                        </p:grpSpPr>
                        <p:grpSp>
                          <p:nvGrpSpPr>
                            <p:cNvPr id="46" name="グループ化 6">
                              <a:extLst>
                                <a:ext uri="{FF2B5EF4-FFF2-40B4-BE49-F238E27FC236}">
                                  <a16:creationId xmlns:a16="http://schemas.microsoft.com/office/drawing/2014/main" id="{74F44CF2-6CCC-D3B1-FC4F-2AD646E7B86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488993" y="1184718"/>
                              <a:ext cx="2339577" cy="1076670"/>
                              <a:chOff x="5488993" y="1568859"/>
                              <a:chExt cx="2339577" cy="1076670"/>
                            </a:xfrm>
                          </p:grpSpPr>
                          <p:pic>
                            <p:nvPicPr>
                              <p:cNvPr id="49" name="グラフィックス 8" descr="コール センター">
                                <a:extLst>
                                  <a:ext uri="{FF2B5EF4-FFF2-40B4-BE49-F238E27FC236}">
                                    <a16:creationId xmlns:a16="http://schemas.microsoft.com/office/drawing/2014/main" id="{3F66530F-DC6B-7DFD-1B6A-85DEA3E8F3FC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">
                                <a:extLst>
                                  <a:ext uri="{96DAC541-7B7A-43D3-8B79-37D633B846F1}">
                                    <asvg:svgBlip xmlns:asvg="http://schemas.microsoft.com/office/drawing/2016/SVG/main" r:embed="rId4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274170" y="1568859"/>
                                <a:ext cx="554400" cy="5544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cxnSp>
                            <p:nvCxnSpPr>
                              <p:cNvPr id="50" name="直線矢印コネクタ 34">
                                <a:extLst>
                                  <a:ext uri="{FF2B5EF4-FFF2-40B4-BE49-F238E27FC236}">
                                    <a16:creationId xmlns:a16="http://schemas.microsoft.com/office/drawing/2014/main" id="{6AB9B2DD-EDF2-CCD5-ADA6-C14243C5BF18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5488993" y="2645529"/>
                                <a:ext cx="1607574" cy="0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solidFill>
                                  <a:schemeClr val="accent2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51" name="直線矢印コネクタ 30">
                                <a:extLst>
                                  <a:ext uri="{FF2B5EF4-FFF2-40B4-BE49-F238E27FC236}">
                                    <a16:creationId xmlns:a16="http://schemas.microsoft.com/office/drawing/2014/main" id="{78BAE91D-F617-5510-28AF-E6071D13E075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H="1">
                                <a:off x="5488993" y="2360707"/>
                                <a:ext cx="1607574" cy="0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52" name="テキスト ボックス 14">
                                <a:extLst>
                                  <a:ext uri="{FF2B5EF4-FFF2-40B4-BE49-F238E27FC236}">
                                    <a16:creationId xmlns:a16="http://schemas.microsoft.com/office/drawing/2014/main" id="{559BBDB4-EA7E-1174-B7FC-118F50D05109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10679" y="2052930"/>
                                <a:ext cx="364202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kumimoji="1" lang="en-US" altLang="ja-JP" sz="1400" dirty="0" err="1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vk</a:t>
                                </a:r>
                                <a:endParaRPr kumimoji="1" lang="ja-JP" altLang="en-US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" name="テキスト ボックス 18">
                                <a:extLst>
                                  <a:ext uri="{FF2B5EF4-FFF2-40B4-BE49-F238E27FC236}">
                                    <a16:creationId xmlns:a16="http://schemas.microsoft.com/office/drawing/2014/main" id="{1AEC297C-CAE9-7565-D32F-8DF02DF0371E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05870" y="2337752"/>
                                <a:ext cx="373820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kumimoji="1" lang="en-US" altLang="ja-JP" sz="1400" dirty="0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m</a:t>
                                </a:r>
                                <a:r>
                                  <a:rPr kumimoji="1" lang="en-US" altLang="ja-JP" sz="1400" baseline="-25000" dirty="0">
                                    <a:latin typeface="Arial" panose="020B0604020202020204" pitchFamily="34" charset="0"/>
                                    <a:ea typeface="メイリオ" panose="020B0604030504040204" pitchFamily="50" charset="-128"/>
                                    <a:cs typeface="Arial" panose="020B0604020202020204" pitchFamily="34" charset="0"/>
                                  </a:rPr>
                                  <a:t>i</a:t>
                                </a:r>
                                <a:endParaRPr kumimoji="1" lang="ja-JP" altLang="en-US" sz="1400" baseline="-250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47" name="直線矢印コネクタ 30">
                              <a:extLst>
                                <a:ext uri="{FF2B5EF4-FFF2-40B4-BE49-F238E27FC236}">
                                  <a16:creationId xmlns:a16="http://schemas.microsoft.com/office/drawing/2014/main" id="{5CAE7E08-D0F8-E3BC-F7A2-4D30FDBAFAA1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5488993" y="3111459"/>
                              <a:ext cx="1607574" cy="0"/>
                            </a:xfrm>
                            <a:prstGeom prst="straightConnector1">
                              <a:avLst/>
                            </a:prstGeom>
                            <a:ln w="19050"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48" name="テキスト ボックス 14">
                              <a:extLst>
                                <a:ext uri="{FF2B5EF4-FFF2-40B4-BE49-F238E27FC236}">
                                  <a16:creationId xmlns:a16="http://schemas.microsoft.com/office/drawing/2014/main" id="{72E6E9FC-0AA6-F14C-C4A8-F8D521E46564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915915" y="2803682"/>
                              <a:ext cx="753732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kumimoji="1" lang="en-US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(m*,</a:t>
                              </a:r>
                              <a:r>
                                <a:rPr kumimoji="1" lang="en-AE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σ</a:t>
                              </a:r>
                              <a:r>
                                <a:rPr kumimoji="1" lang="en-US" altLang="ja-JP" sz="1400" dirty="0">
                                  <a:latin typeface="Arial" panose="020B0604020202020204" pitchFamily="34" charset="0"/>
                                  <a:ea typeface="メイリオ" panose="020B0604030504040204" pitchFamily="50" charset="-128"/>
                                  <a:cs typeface="Arial" panose="020B0604020202020204" pitchFamily="34" charset="0"/>
                                </a:rPr>
                                <a:t>*)</a:t>
                              </a:r>
                              <a:endParaRPr kumimoji="1" lang="ja-JP" altLang="en-US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" name="テキスト ボックス 23">
                            <a:extLst>
                              <a:ext uri="{FF2B5EF4-FFF2-40B4-BE49-F238E27FC236}">
                                <a16:creationId xmlns:a16="http://schemas.microsoft.com/office/drawing/2014/main" id="{A0C63F88-19A8-150C-ADA0-EBA3768E38E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132455" y="2956477"/>
                            <a:ext cx="1460656" cy="95410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FORGE:</a:t>
                            </a:r>
                          </a:p>
                          <a:p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win </a:t>
                            </a:r>
                            <a:r>
                              <a:rPr kumimoji="1" lang="ja-JP" altLang="en-US" sz="140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←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 true</a:t>
                            </a:r>
                            <a:endParaRPr kumimoji="1" lang="en-GB" altLang="ja-JP" sz="1400" dirty="0">
                              <a:latin typeface="Arial" panose="020B0604020202020204" pitchFamily="34" charset="0"/>
                              <a:ea typeface="メイリオ" panose="020B0604030504040204" pitchFamily="50" charset="-128"/>
                              <a:cs typeface="Arial" panose="020B0604020202020204" pitchFamily="34" charset="0"/>
                            </a:endParaRPr>
                          </a:p>
                          <a:p>
                            <a:r>
                              <a:rPr kumimoji="1" lang="en-GB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if </a:t>
                            </a:r>
                            <a:r>
                              <a:rPr kumimoji="1" lang="en-US" altLang="ja-JP" sz="1400" dirty="0" err="1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Vrfy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(</a:t>
                            </a:r>
                            <a:r>
                              <a:rPr kumimoji="1" lang="en-US" altLang="ja-JP" sz="1400" dirty="0" err="1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vk,m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*,</a:t>
                            </a: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σ*)</a:t>
                            </a:r>
                            <a:b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</a:b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and (</a:t>
                            </a:r>
                            <a:r>
                              <a:rPr kumimoji="1" lang="en-US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m*,</a:t>
                            </a:r>
                            <a:r>
                              <a:rPr kumimoji="1" lang="en-AE" altLang="ja-JP" sz="1400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σ*) in </a:t>
                            </a:r>
                            <a:r>
                              <a:rPr kumimoji="1" lang="en-AE" altLang="ja-JP" sz="1400" i="1" dirty="0">
                                <a:latin typeface="Arial" panose="020B0604020202020204" pitchFamily="34" charset="0"/>
                                <a:ea typeface="メイリオ" panose="020B0604030504040204" pitchFamily="50" charset="-128"/>
                                <a:cs typeface="Arial" panose="020B0604020202020204" pitchFamily="34" charset="0"/>
                              </a:rPr>
                              <a:t>B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41" name="テキスト ボックス 26">
                        <a:extLst>
                          <a:ext uri="{FF2B5EF4-FFF2-40B4-BE49-F238E27FC236}">
                            <a16:creationId xmlns:a16="http://schemas.microsoft.com/office/drawing/2014/main" id="{A3FAD5FD-AB37-B42A-1EB4-498E8936B9B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32455" y="1668789"/>
                        <a:ext cx="1636987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(</a:t>
                        </a:r>
                        <a:r>
                          <a:rPr kumimoji="1" lang="en-US" altLang="ja-JP" sz="1400" dirty="0" err="1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vk,sk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) </a:t>
                        </a:r>
                        <a:r>
                          <a:rPr kumimoji="1" lang="ja-JP" altLang="en-US" sz="140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←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 Gen(1</a:t>
                        </a:r>
                        <a:r>
                          <a:rPr kumimoji="1" lang="en-US" altLang="ja-JP" sz="1400" baseline="300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k</a:t>
                        </a:r>
                        <a:r>
                          <a:rPr kumimoji="1" lang="en-US" altLang="ja-JP" sz="1400" dirty="0">
                            <a:latin typeface="Arial" panose="020B0604020202020204" pitchFamily="34" charset="0"/>
                            <a:ea typeface="メイリオ" panose="020B0604030504040204" pitchFamily="50" charset="-128"/>
                            <a:cs typeface="Arial" panose="020B0604020202020204" pitchFamily="34" charset="0"/>
                          </a:rPr>
                          <a:t>)</a:t>
                        </a:r>
                        <a:endPara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39" name="直線矢印コネクタ 34">
                      <a:extLst>
                        <a:ext uri="{FF2B5EF4-FFF2-40B4-BE49-F238E27FC236}">
                          <a16:creationId xmlns:a16="http://schemas.microsoft.com/office/drawing/2014/main" id="{2C2D47B9-E82C-FD8B-92D6-3688C4B542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488993" y="2355466"/>
                      <a:ext cx="1607574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7" name="楕円 44">
                    <a:extLst>
                      <a:ext uri="{FF2B5EF4-FFF2-40B4-BE49-F238E27FC236}">
                        <a16:creationId xmlns:a16="http://schemas.microsoft.com/office/drawing/2014/main" id="{B3602736-2943-A81A-71F0-FB06D948E26F}"/>
                      </a:ext>
                    </a:extLst>
                  </p:cNvPr>
                  <p:cNvSpPr/>
                  <p:nvPr/>
                </p:nvSpPr>
                <p:spPr>
                  <a:xfrm>
                    <a:off x="6800347" y="2155323"/>
                    <a:ext cx="205339" cy="307777"/>
                  </a:xfrm>
                  <a:custGeom>
                    <a:avLst/>
                    <a:gdLst>
                      <a:gd name="connsiteX0" fmla="*/ 0 w 273050"/>
                      <a:gd name="connsiteY0" fmla="*/ 215111 h 430221"/>
                      <a:gd name="connsiteX1" fmla="*/ 136525 w 273050"/>
                      <a:gd name="connsiteY1" fmla="*/ 0 h 430221"/>
                      <a:gd name="connsiteX2" fmla="*/ 273050 w 273050"/>
                      <a:gd name="connsiteY2" fmla="*/ 215111 h 430221"/>
                      <a:gd name="connsiteX3" fmla="*/ 136525 w 273050"/>
                      <a:gd name="connsiteY3" fmla="*/ 430222 h 430221"/>
                      <a:gd name="connsiteX4" fmla="*/ 0 w 273050"/>
                      <a:gd name="connsiteY4" fmla="*/ 215111 h 430221"/>
                      <a:gd name="connsiteX0" fmla="*/ 0 w 273050"/>
                      <a:gd name="connsiteY0" fmla="*/ 215111 h 430222"/>
                      <a:gd name="connsiteX1" fmla="*/ 136525 w 273050"/>
                      <a:gd name="connsiteY1" fmla="*/ 0 h 430222"/>
                      <a:gd name="connsiteX2" fmla="*/ 273050 w 273050"/>
                      <a:gd name="connsiteY2" fmla="*/ 215111 h 430222"/>
                      <a:gd name="connsiteX3" fmla="*/ 136525 w 273050"/>
                      <a:gd name="connsiteY3" fmla="*/ 430222 h 430222"/>
                      <a:gd name="connsiteX4" fmla="*/ 91440 w 273050"/>
                      <a:gd name="connsiteY4" fmla="*/ 306551 h 430222"/>
                      <a:gd name="connsiteX0" fmla="*/ 0 w 285750"/>
                      <a:gd name="connsiteY0" fmla="*/ 171279 h 430840"/>
                      <a:gd name="connsiteX1" fmla="*/ 149225 w 285750"/>
                      <a:gd name="connsiteY1" fmla="*/ 618 h 430840"/>
                      <a:gd name="connsiteX2" fmla="*/ 285750 w 285750"/>
                      <a:gd name="connsiteY2" fmla="*/ 215729 h 430840"/>
                      <a:gd name="connsiteX3" fmla="*/ 149225 w 285750"/>
                      <a:gd name="connsiteY3" fmla="*/ 430840 h 430840"/>
                      <a:gd name="connsiteX4" fmla="*/ 104140 w 285750"/>
                      <a:gd name="connsiteY4" fmla="*/ 307169 h 430840"/>
                      <a:gd name="connsiteX0" fmla="*/ 0 w 285750"/>
                      <a:gd name="connsiteY0" fmla="*/ 171279 h 431643"/>
                      <a:gd name="connsiteX1" fmla="*/ 149225 w 285750"/>
                      <a:gd name="connsiteY1" fmla="*/ 618 h 431643"/>
                      <a:gd name="connsiteX2" fmla="*/ 285750 w 285750"/>
                      <a:gd name="connsiteY2" fmla="*/ 215729 h 431643"/>
                      <a:gd name="connsiteX3" fmla="*/ 149225 w 285750"/>
                      <a:gd name="connsiteY3" fmla="*/ 430840 h 431643"/>
                      <a:gd name="connsiteX4" fmla="*/ 34290 w 285750"/>
                      <a:gd name="connsiteY4" fmla="*/ 288119 h 431643"/>
                      <a:gd name="connsiteX0" fmla="*/ 0 w 285750"/>
                      <a:gd name="connsiteY0" fmla="*/ 171279 h 501512"/>
                      <a:gd name="connsiteX1" fmla="*/ 149225 w 285750"/>
                      <a:gd name="connsiteY1" fmla="*/ 618 h 501512"/>
                      <a:gd name="connsiteX2" fmla="*/ 285750 w 285750"/>
                      <a:gd name="connsiteY2" fmla="*/ 215729 h 501512"/>
                      <a:gd name="connsiteX3" fmla="*/ 149225 w 285750"/>
                      <a:gd name="connsiteY3" fmla="*/ 430840 h 501512"/>
                      <a:gd name="connsiteX4" fmla="*/ 34290 w 285750"/>
                      <a:gd name="connsiteY4" fmla="*/ 288119 h 501512"/>
                      <a:gd name="connsiteX0" fmla="*/ 3810 w 289560"/>
                      <a:gd name="connsiteY0" fmla="*/ 171279 h 501512"/>
                      <a:gd name="connsiteX1" fmla="*/ 153035 w 289560"/>
                      <a:gd name="connsiteY1" fmla="*/ 618 h 501512"/>
                      <a:gd name="connsiteX2" fmla="*/ 289560 w 289560"/>
                      <a:gd name="connsiteY2" fmla="*/ 215729 h 501512"/>
                      <a:gd name="connsiteX3" fmla="*/ 153035 w 289560"/>
                      <a:gd name="connsiteY3" fmla="*/ 430840 h 501512"/>
                      <a:gd name="connsiteX4" fmla="*/ 0 w 289560"/>
                      <a:gd name="connsiteY4" fmla="*/ 288119 h 501512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0840"/>
                      <a:gd name="connsiteX1" fmla="*/ 153035 w 289560"/>
                      <a:gd name="connsiteY1" fmla="*/ 618 h 430840"/>
                      <a:gd name="connsiteX2" fmla="*/ 289560 w 289560"/>
                      <a:gd name="connsiteY2" fmla="*/ 215729 h 430840"/>
                      <a:gd name="connsiteX3" fmla="*/ 153035 w 289560"/>
                      <a:gd name="connsiteY3" fmla="*/ 430840 h 430840"/>
                      <a:gd name="connsiteX4" fmla="*/ 0 w 289560"/>
                      <a:gd name="connsiteY4" fmla="*/ 288119 h 430840"/>
                      <a:gd name="connsiteX0" fmla="*/ 3810 w 289560"/>
                      <a:gd name="connsiteY0" fmla="*/ 171279 h 431454"/>
                      <a:gd name="connsiteX1" fmla="*/ 153035 w 289560"/>
                      <a:gd name="connsiteY1" fmla="*/ 618 h 431454"/>
                      <a:gd name="connsiteX2" fmla="*/ 289560 w 289560"/>
                      <a:gd name="connsiteY2" fmla="*/ 215729 h 431454"/>
                      <a:gd name="connsiteX3" fmla="*/ 153035 w 289560"/>
                      <a:gd name="connsiteY3" fmla="*/ 430840 h 431454"/>
                      <a:gd name="connsiteX4" fmla="*/ 0 w 289560"/>
                      <a:gd name="connsiteY4" fmla="*/ 288119 h 431454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671 h 430846"/>
                      <a:gd name="connsiteX1" fmla="*/ 153035 w 289560"/>
                      <a:gd name="connsiteY1" fmla="*/ 10 h 430846"/>
                      <a:gd name="connsiteX2" fmla="*/ 289560 w 289560"/>
                      <a:gd name="connsiteY2" fmla="*/ 215121 h 430846"/>
                      <a:gd name="connsiteX3" fmla="*/ 153035 w 289560"/>
                      <a:gd name="connsiteY3" fmla="*/ 430232 h 430846"/>
                      <a:gd name="connsiteX4" fmla="*/ 0 w 289560"/>
                      <a:gd name="connsiteY4" fmla="*/ 287511 h 430846"/>
                      <a:gd name="connsiteX0" fmla="*/ 3810 w 289560"/>
                      <a:gd name="connsiteY0" fmla="*/ 170799 h 430974"/>
                      <a:gd name="connsiteX1" fmla="*/ 153035 w 289560"/>
                      <a:gd name="connsiteY1" fmla="*/ 138 h 430974"/>
                      <a:gd name="connsiteX2" fmla="*/ 289560 w 289560"/>
                      <a:gd name="connsiteY2" fmla="*/ 215249 h 430974"/>
                      <a:gd name="connsiteX3" fmla="*/ 153035 w 289560"/>
                      <a:gd name="connsiteY3" fmla="*/ 430360 h 430974"/>
                      <a:gd name="connsiteX4" fmla="*/ 0 w 289560"/>
                      <a:gd name="connsiteY4" fmla="*/ 287639 h 430974"/>
                      <a:gd name="connsiteX0" fmla="*/ 3810 w 289560"/>
                      <a:gd name="connsiteY0" fmla="*/ 170799 h 430974"/>
                      <a:gd name="connsiteX1" fmla="*/ 153035 w 289560"/>
                      <a:gd name="connsiteY1" fmla="*/ 138 h 430974"/>
                      <a:gd name="connsiteX2" fmla="*/ 289560 w 289560"/>
                      <a:gd name="connsiteY2" fmla="*/ 215249 h 430974"/>
                      <a:gd name="connsiteX3" fmla="*/ 153035 w 289560"/>
                      <a:gd name="connsiteY3" fmla="*/ 430360 h 430974"/>
                      <a:gd name="connsiteX4" fmla="*/ 0 w 289560"/>
                      <a:gd name="connsiteY4" fmla="*/ 287639 h 430974"/>
                      <a:gd name="connsiteX0" fmla="*/ 3810 w 289560"/>
                      <a:gd name="connsiteY0" fmla="*/ 170799 h 430426"/>
                      <a:gd name="connsiteX1" fmla="*/ 153035 w 289560"/>
                      <a:gd name="connsiteY1" fmla="*/ 138 h 430426"/>
                      <a:gd name="connsiteX2" fmla="*/ 289560 w 289560"/>
                      <a:gd name="connsiteY2" fmla="*/ 215249 h 430426"/>
                      <a:gd name="connsiteX3" fmla="*/ 153035 w 289560"/>
                      <a:gd name="connsiteY3" fmla="*/ 430360 h 430426"/>
                      <a:gd name="connsiteX4" fmla="*/ 0 w 289560"/>
                      <a:gd name="connsiteY4" fmla="*/ 287639 h 430426"/>
                      <a:gd name="connsiteX0" fmla="*/ 1411 w 287161"/>
                      <a:gd name="connsiteY0" fmla="*/ 170799 h 430413"/>
                      <a:gd name="connsiteX1" fmla="*/ 150636 w 287161"/>
                      <a:gd name="connsiteY1" fmla="*/ 138 h 430413"/>
                      <a:gd name="connsiteX2" fmla="*/ 287161 w 287161"/>
                      <a:gd name="connsiteY2" fmla="*/ 215249 h 430413"/>
                      <a:gd name="connsiteX3" fmla="*/ 150636 w 287161"/>
                      <a:gd name="connsiteY3" fmla="*/ 430360 h 430413"/>
                      <a:gd name="connsiteX4" fmla="*/ 0 w 287161"/>
                      <a:gd name="connsiteY4" fmla="*/ 264251 h 430413"/>
                      <a:gd name="connsiteX0" fmla="*/ 1411 w 287161"/>
                      <a:gd name="connsiteY0" fmla="*/ 170799 h 430419"/>
                      <a:gd name="connsiteX1" fmla="*/ 150636 w 287161"/>
                      <a:gd name="connsiteY1" fmla="*/ 138 h 430419"/>
                      <a:gd name="connsiteX2" fmla="*/ 287161 w 287161"/>
                      <a:gd name="connsiteY2" fmla="*/ 215249 h 430419"/>
                      <a:gd name="connsiteX3" fmla="*/ 150636 w 287161"/>
                      <a:gd name="connsiteY3" fmla="*/ 430360 h 430419"/>
                      <a:gd name="connsiteX4" fmla="*/ 0 w 287161"/>
                      <a:gd name="connsiteY4" fmla="*/ 264251 h 430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161" h="430419">
                        <a:moveTo>
                          <a:pt x="1411" y="170799"/>
                        </a:moveTo>
                        <a:cubicBezTo>
                          <a:pt x="12805" y="49597"/>
                          <a:pt x="94016" y="-3072"/>
                          <a:pt x="150636" y="138"/>
                        </a:cubicBezTo>
                        <a:cubicBezTo>
                          <a:pt x="221049" y="2748"/>
                          <a:pt x="287161" y="96446"/>
                          <a:pt x="287161" y="215249"/>
                        </a:cubicBezTo>
                        <a:cubicBezTo>
                          <a:pt x="287161" y="334052"/>
                          <a:pt x="225282" y="421893"/>
                          <a:pt x="150636" y="430360"/>
                        </a:cubicBezTo>
                        <a:cubicBezTo>
                          <a:pt x="47625" y="433339"/>
                          <a:pt x="13232" y="323819"/>
                          <a:pt x="0" y="264251"/>
                        </a:cubicBezTo>
                      </a:path>
                    </a:pathLst>
                  </a:custGeom>
                  <a:ln w="19050">
                    <a:solidFill>
                      <a:schemeClr val="accent2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ctr" fontAlgn="auto">
                      <a:lnSpc>
                        <a:spcPct val="110000"/>
                      </a:lnSpc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endParaRPr kumimoji="1" lang="ja-JP" altLang="en-US" sz="20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p:grpSp>
            <p:sp>
              <p:nvSpPr>
                <p:cNvPr id="35" name="テキスト ボックス 18">
                  <a:extLst>
                    <a:ext uri="{FF2B5EF4-FFF2-40B4-BE49-F238E27FC236}">
                      <a16:creationId xmlns:a16="http://schemas.microsoft.com/office/drawing/2014/main" id="{D7D881EB-D80B-7B42-C407-54CEC8848014}"/>
                    </a:ext>
                  </a:extLst>
                </p:cNvPr>
                <p:cNvSpPr txBox="1"/>
                <p:nvPr/>
              </p:nvSpPr>
              <p:spPr>
                <a:xfrm>
                  <a:off x="6131518" y="2295108"/>
                  <a:ext cx="3225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AE" altLang="ja-JP" sz="1400" dirty="0"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rPr>
                    <a:t>σ</a:t>
                  </a:r>
                  <a:r>
                    <a:rPr kumimoji="1" lang="en-US" altLang="ja-JP" sz="1400" baseline="-25000" dirty="0" err="1"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rPr>
                    <a:t>i</a:t>
                  </a:r>
                  <a:endParaRPr kumimoji="1" lang="ja-JP" altLang="en-US" sz="1400" baseline="-25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" name="テキスト ボックス 23">
                <a:extLst>
                  <a:ext uri="{FF2B5EF4-FFF2-40B4-BE49-F238E27FC236}">
                    <a16:creationId xmlns:a16="http://schemas.microsoft.com/office/drawing/2014/main" id="{03CBBE7B-DBF0-A9BA-2743-66548CD23797}"/>
                  </a:ext>
                </a:extLst>
              </p:cNvPr>
              <p:cNvSpPr txBox="1"/>
              <p:nvPr/>
            </p:nvSpPr>
            <p:spPr>
              <a:xfrm>
                <a:off x="7132455" y="2107499"/>
                <a:ext cx="172515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|</a:t>
                </a:r>
                <a:r>
                  <a:rPr kumimoji="1" lang="en-US" altLang="ja-JP" sz="1400" i="1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B 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SIGN〉:</a:t>
                </a:r>
              </a:p>
              <a:p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σ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</a:t>
                </a:r>
                <a:r>
                  <a:rPr kumimoji="1" lang="ja-JP" altLang="en-US" sz="140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←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Sign(</a:t>
                </a:r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sk,m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)</a:t>
                </a:r>
                <a:b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</a:b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if (</a:t>
                </a:r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,σ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) in </a:t>
                </a:r>
                <a:r>
                  <a:rPr kumimoji="1" lang="en-US" altLang="ja-JP" sz="1400" i="1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B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, </a:t>
                </a:r>
                <a:r>
                  <a:rPr kumimoji="1" lang="en-US" altLang="ja-JP" sz="14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σ</a:t>
                </a:r>
                <a:r>
                  <a:rPr kumimoji="1" lang="en-US" altLang="ja-JP" sz="1400" baseline="-25000" dirty="0" err="1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i</a:t>
                </a:r>
                <a:r>
                  <a:rPr kumimoji="1"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=</a:t>
                </a:r>
                <a:r>
                  <a:rPr lang="en-GB" sz="1400" dirty="0"/>
                  <a:t> ⊥</a:t>
                </a:r>
                <a:endPara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楕円 44">
              <a:extLst>
                <a:ext uri="{FF2B5EF4-FFF2-40B4-BE49-F238E27FC236}">
                  <a16:creationId xmlns:a16="http://schemas.microsoft.com/office/drawing/2014/main" id="{4CA113CC-AC70-D484-0AA0-86A60D214CE5}"/>
                </a:ext>
              </a:extLst>
            </p:cNvPr>
            <p:cNvSpPr/>
            <p:nvPr/>
          </p:nvSpPr>
          <p:spPr>
            <a:xfrm>
              <a:off x="6780437" y="2963740"/>
              <a:ext cx="205339" cy="307777"/>
            </a:xfrm>
            <a:custGeom>
              <a:avLst/>
              <a:gdLst>
                <a:gd name="connsiteX0" fmla="*/ 0 w 273050"/>
                <a:gd name="connsiteY0" fmla="*/ 215111 h 430221"/>
                <a:gd name="connsiteX1" fmla="*/ 136525 w 273050"/>
                <a:gd name="connsiteY1" fmla="*/ 0 h 430221"/>
                <a:gd name="connsiteX2" fmla="*/ 273050 w 273050"/>
                <a:gd name="connsiteY2" fmla="*/ 215111 h 430221"/>
                <a:gd name="connsiteX3" fmla="*/ 136525 w 273050"/>
                <a:gd name="connsiteY3" fmla="*/ 430222 h 430221"/>
                <a:gd name="connsiteX4" fmla="*/ 0 w 273050"/>
                <a:gd name="connsiteY4" fmla="*/ 215111 h 430221"/>
                <a:gd name="connsiteX0" fmla="*/ 0 w 273050"/>
                <a:gd name="connsiteY0" fmla="*/ 215111 h 430222"/>
                <a:gd name="connsiteX1" fmla="*/ 136525 w 273050"/>
                <a:gd name="connsiteY1" fmla="*/ 0 h 430222"/>
                <a:gd name="connsiteX2" fmla="*/ 273050 w 273050"/>
                <a:gd name="connsiteY2" fmla="*/ 215111 h 430222"/>
                <a:gd name="connsiteX3" fmla="*/ 136525 w 273050"/>
                <a:gd name="connsiteY3" fmla="*/ 430222 h 430222"/>
                <a:gd name="connsiteX4" fmla="*/ 91440 w 273050"/>
                <a:gd name="connsiteY4" fmla="*/ 306551 h 430222"/>
                <a:gd name="connsiteX0" fmla="*/ 0 w 285750"/>
                <a:gd name="connsiteY0" fmla="*/ 171279 h 430840"/>
                <a:gd name="connsiteX1" fmla="*/ 149225 w 285750"/>
                <a:gd name="connsiteY1" fmla="*/ 618 h 430840"/>
                <a:gd name="connsiteX2" fmla="*/ 285750 w 285750"/>
                <a:gd name="connsiteY2" fmla="*/ 215729 h 430840"/>
                <a:gd name="connsiteX3" fmla="*/ 149225 w 285750"/>
                <a:gd name="connsiteY3" fmla="*/ 430840 h 430840"/>
                <a:gd name="connsiteX4" fmla="*/ 104140 w 285750"/>
                <a:gd name="connsiteY4" fmla="*/ 307169 h 430840"/>
                <a:gd name="connsiteX0" fmla="*/ 0 w 285750"/>
                <a:gd name="connsiteY0" fmla="*/ 171279 h 431643"/>
                <a:gd name="connsiteX1" fmla="*/ 149225 w 285750"/>
                <a:gd name="connsiteY1" fmla="*/ 618 h 431643"/>
                <a:gd name="connsiteX2" fmla="*/ 285750 w 285750"/>
                <a:gd name="connsiteY2" fmla="*/ 215729 h 431643"/>
                <a:gd name="connsiteX3" fmla="*/ 149225 w 285750"/>
                <a:gd name="connsiteY3" fmla="*/ 430840 h 431643"/>
                <a:gd name="connsiteX4" fmla="*/ 34290 w 285750"/>
                <a:gd name="connsiteY4" fmla="*/ 288119 h 431643"/>
                <a:gd name="connsiteX0" fmla="*/ 0 w 285750"/>
                <a:gd name="connsiteY0" fmla="*/ 171279 h 501512"/>
                <a:gd name="connsiteX1" fmla="*/ 149225 w 285750"/>
                <a:gd name="connsiteY1" fmla="*/ 618 h 501512"/>
                <a:gd name="connsiteX2" fmla="*/ 285750 w 285750"/>
                <a:gd name="connsiteY2" fmla="*/ 215729 h 501512"/>
                <a:gd name="connsiteX3" fmla="*/ 149225 w 285750"/>
                <a:gd name="connsiteY3" fmla="*/ 430840 h 501512"/>
                <a:gd name="connsiteX4" fmla="*/ 34290 w 285750"/>
                <a:gd name="connsiteY4" fmla="*/ 288119 h 501512"/>
                <a:gd name="connsiteX0" fmla="*/ 3810 w 289560"/>
                <a:gd name="connsiteY0" fmla="*/ 171279 h 501512"/>
                <a:gd name="connsiteX1" fmla="*/ 153035 w 289560"/>
                <a:gd name="connsiteY1" fmla="*/ 618 h 501512"/>
                <a:gd name="connsiteX2" fmla="*/ 289560 w 289560"/>
                <a:gd name="connsiteY2" fmla="*/ 215729 h 501512"/>
                <a:gd name="connsiteX3" fmla="*/ 153035 w 289560"/>
                <a:gd name="connsiteY3" fmla="*/ 430840 h 501512"/>
                <a:gd name="connsiteX4" fmla="*/ 0 w 289560"/>
                <a:gd name="connsiteY4" fmla="*/ 288119 h 501512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0840"/>
                <a:gd name="connsiteX1" fmla="*/ 153035 w 289560"/>
                <a:gd name="connsiteY1" fmla="*/ 618 h 430840"/>
                <a:gd name="connsiteX2" fmla="*/ 289560 w 289560"/>
                <a:gd name="connsiteY2" fmla="*/ 215729 h 430840"/>
                <a:gd name="connsiteX3" fmla="*/ 153035 w 289560"/>
                <a:gd name="connsiteY3" fmla="*/ 430840 h 430840"/>
                <a:gd name="connsiteX4" fmla="*/ 0 w 289560"/>
                <a:gd name="connsiteY4" fmla="*/ 288119 h 430840"/>
                <a:gd name="connsiteX0" fmla="*/ 3810 w 289560"/>
                <a:gd name="connsiteY0" fmla="*/ 171279 h 431454"/>
                <a:gd name="connsiteX1" fmla="*/ 153035 w 289560"/>
                <a:gd name="connsiteY1" fmla="*/ 618 h 431454"/>
                <a:gd name="connsiteX2" fmla="*/ 289560 w 289560"/>
                <a:gd name="connsiteY2" fmla="*/ 215729 h 431454"/>
                <a:gd name="connsiteX3" fmla="*/ 153035 w 289560"/>
                <a:gd name="connsiteY3" fmla="*/ 430840 h 431454"/>
                <a:gd name="connsiteX4" fmla="*/ 0 w 289560"/>
                <a:gd name="connsiteY4" fmla="*/ 288119 h 431454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671 h 430846"/>
                <a:gd name="connsiteX1" fmla="*/ 153035 w 289560"/>
                <a:gd name="connsiteY1" fmla="*/ 10 h 430846"/>
                <a:gd name="connsiteX2" fmla="*/ 289560 w 289560"/>
                <a:gd name="connsiteY2" fmla="*/ 215121 h 430846"/>
                <a:gd name="connsiteX3" fmla="*/ 153035 w 289560"/>
                <a:gd name="connsiteY3" fmla="*/ 430232 h 430846"/>
                <a:gd name="connsiteX4" fmla="*/ 0 w 289560"/>
                <a:gd name="connsiteY4" fmla="*/ 287511 h 430846"/>
                <a:gd name="connsiteX0" fmla="*/ 3810 w 289560"/>
                <a:gd name="connsiteY0" fmla="*/ 170799 h 430974"/>
                <a:gd name="connsiteX1" fmla="*/ 153035 w 289560"/>
                <a:gd name="connsiteY1" fmla="*/ 138 h 430974"/>
                <a:gd name="connsiteX2" fmla="*/ 289560 w 289560"/>
                <a:gd name="connsiteY2" fmla="*/ 215249 h 430974"/>
                <a:gd name="connsiteX3" fmla="*/ 153035 w 289560"/>
                <a:gd name="connsiteY3" fmla="*/ 430360 h 430974"/>
                <a:gd name="connsiteX4" fmla="*/ 0 w 289560"/>
                <a:gd name="connsiteY4" fmla="*/ 287639 h 430974"/>
                <a:gd name="connsiteX0" fmla="*/ 3810 w 289560"/>
                <a:gd name="connsiteY0" fmla="*/ 170799 h 430974"/>
                <a:gd name="connsiteX1" fmla="*/ 153035 w 289560"/>
                <a:gd name="connsiteY1" fmla="*/ 138 h 430974"/>
                <a:gd name="connsiteX2" fmla="*/ 289560 w 289560"/>
                <a:gd name="connsiteY2" fmla="*/ 215249 h 430974"/>
                <a:gd name="connsiteX3" fmla="*/ 153035 w 289560"/>
                <a:gd name="connsiteY3" fmla="*/ 430360 h 430974"/>
                <a:gd name="connsiteX4" fmla="*/ 0 w 289560"/>
                <a:gd name="connsiteY4" fmla="*/ 287639 h 430974"/>
                <a:gd name="connsiteX0" fmla="*/ 3810 w 289560"/>
                <a:gd name="connsiteY0" fmla="*/ 170799 h 430426"/>
                <a:gd name="connsiteX1" fmla="*/ 153035 w 289560"/>
                <a:gd name="connsiteY1" fmla="*/ 138 h 430426"/>
                <a:gd name="connsiteX2" fmla="*/ 289560 w 289560"/>
                <a:gd name="connsiteY2" fmla="*/ 215249 h 430426"/>
                <a:gd name="connsiteX3" fmla="*/ 153035 w 289560"/>
                <a:gd name="connsiteY3" fmla="*/ 430360 h 430426"/>
                <a:gd name="connsiteX4" fmla="*/ 0 w 289560"/>
                <a:gd name="connsiteY4" fmla="*/ 287639 h 430426"/>
                <a:gd name="connsiteX0" fmla="*/ 1411 w 287161"/>
                <a:gd name="connsiteY0" fmla="*/ 170799 h 430413"/>
                <a:gd name="connsiteX1" fmla="*/ 150636 w 287161"/>
                <a:gd name="connsiteY1" fmla="*/ 138 h 430413"/>
                <a:gd name="connsiteX2" fmla="*/ 287161 w 287161"/>
                <a:gd name="connsiteY2" fmla="*/ 215249 h 430413"/>
                <a:gd name="connsiteX3" fmla="*/ 150636 w 287161"/>
                <a:gd name="connsiteY3" fmla="*/ 430360 h 430413"/>
                <a:gd name="connsiteX4" fmla="*/ 0 w 287161"/>
                <a:gd name="connsiteY4" fmla="*/ 264251 h 430413"/>
                <a:gd name="connsiteX0" fmla="*/ 1411 w 287161"/>
                <a:gd name="connsiteY0" fmla="*/ 170799 h 430419"/>
                <a:gd name="connsiteX1" fmla="*/ 150636 w 287161"/>
                <a:gd name="connsiteY1" fmla="*/ 138 h 430419"/>
                <a:gd name="connsiteX2" fmla="*/ 287161 w 287161"/>
                <a:gd name="connsiteY2" fmla="*/ 215249 h 430419"/>
                <a:gd name="connsiteX3" fmla="*/ 150636 w 287161"/>
                <a:gd name="connsiteY3" fmla="*/ 430360 h 430419"/>
                <a:gd name="connsiteX4" fmla="*/ 0 w 287161"/>
                <a:gd name="connsiteY4" fmla="*/ 264251 h 43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161" h="430419">
                  <a:moveTo>
                    <a:pt x="1411" y="170799"/>
                  </a:moveTo>
                  <a:cubicBezTo>
                    <a:pt x="12805" y="49597"/>
                    <a:pt x="94016" y="-3072"/>
                    <a:pt x="150636" y="138"/>
                  </a:cubicBezTo>
                  <a:cubicBezTo>
                    <a:pt x="221049" y="2748"/>
                    <a:pt x="287161" y="96446"/>
                    <a:pt x="287161" y="215249"/>
                  </a:cubicBezTo>
                  <a:cubicBezTo>
                    <a:pt x="287161" y="334052"/>
                    <a:pt x="225282" y="421893"/>
                    <a:pt x="150636" y="430360"/>
                  </a:cubicBezTo>
                  <a:cubicBezTo>
                    <a:pt x="47625" y="433339"/>
                    <a:pt x="13232" y="323819"/>
                    <a:pt x="0" y="264251"/>
                  </a:cubicBezTo>
                </a:path>
              </a:pathLst>
            </a:custGeom>
            <a:ln w="190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endPara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405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8868-D8E9-D4A7-B6D3-F08E03E4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 sketch for </a:t>
            </a:r>
            <a:r>
              <a:rPr lang="en-GB" dirty="0" err="1"/>
              <a:t>sBU</a:t>
            </a:r>
            <a:r>
              <a:rPr lang="en-GB" dirty="0"/>
              <a:t> of DFS-LID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00C47-C631-8301-7BC9-1B948B8675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G0: Original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u="sng" dirty="0"/>
              <a:t>G1: Replace PRF with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G1’: win←</a:t>
            </a:r>
            <a:r>
              <a:rPr lang="en-AE" altLang="ja-JP" sz="1600" dirty="0"/>
              <a:t>t</a:t>
            </a:r>
            <a:r>
              <a:rPr lang="en-GB" altLang="ja-JP" sz="1600" dirty="0"/>
              <a:t>rue</a:t>
            </a:r>
            <a:r>
              <a:rPr lang="en-AE" altLang="ja-JP" sz="1600" dirty="0"/>
              <a:t> </a:t>
            </a:r>
            <a:r>
              <a:rPr lang="en-GB" altLang="ja-JP" sz="1600" dirty="0"/>
              <a:t>if</a:t>
            </a:r>
            <a:r>
              <a:rPr lang="en-AE" altLang="ja-JP" sz="1600" dirty="0"/>
              <a:t> </a:t>
            </a:r>
            <a:r>
              <a:rPr lang="en-GB" altLang="ja-JP" sz="1600" dirty="0"/>
              <a:t>(w*,z*) ≠ (</a:t>
            </a:r>
            <a:r>
              <a:rPr lang="en-GB" altLang="ja-JP" sz="1600" dirty="0" err="1"/>
              <a:t>w,z</a:t>
            </a:r>
            <a:r>
              <a:rPr lang="en-GB" altLang="ja-JP" sz="1600" dirty="0"/>
              <a:t>) generated by SIGN(m*) </a:t>
            </a:r>
            <a:br>
              <a:rPr lang="en-GB" altLang="ja-JP" sz="1600" dirty="0"/>
            </a:br>
            <a:r>
              <a:rPr lang="en-GB" altLang="ja-JP" sz="1600" dirty="0"/>
              <a:t>instead of </a:t>
            </a:r>
            <a:r>
              <a:rPr lang="en-GB" sz="1600" dirty="0"/>
              <a:t>if </a:t>
            </a:r>
            <a:r>
              <a:rPr lang="en-US" sz="1600" dirty="0"/>
              <a:t>(m*,</a:t>
            </a:r>
            <a:r>
              <a:rPr lang="en-US" sz="1600" dirty="0" err="1"/>
              <a:t>σ</a:t>
            </a:r>
            <a:r>
              <a:rPr lang="en-US" sz="1600" dirty="0"/>
              <a:t>*) </a:t>
            </a:r>
            <a:r>
              <a:rPr kumimoji="1" lang="en-AE" altLang="ja-JP" sz="1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∉ </a:t>
            </a:r>
            <a:r>
              <a:rPr lang="en-US" sz="1600" dirty="0"/>
              <a:t>Q</a:t>
            </a:r>
            <a:endParaRPr lang="en-A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G2: Program H to return c on (m,w), where SIGN returns (w,c,z) on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G3: Replace P</a:t>
            </a:r>
            <a:r>
              <a:rPr lang="en-AE" sz="1600" baseline="-25000" dirty="0"/>
              <a:t>1</a:t>
            </a:r>
            <a:r>
              <a:rPr lang="en-AE" sz="1600" dirty="0"/>
              <a:t> and P</a:t>
            </a:r>
            <a:r>
              <a:rPr lang="en-AE" sz="1600" baseline="-25000" dirty="0"/>
              <a:t>2</a:t>
            </a:r>
            <a:r>
              <a:rPr lang="en-AE" sz="1600" dirty="0"/>
              <a:t> with Sim (SHVZK)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G4: Abort if (m*,w*) is used by SIGN (CUR: memory-tight reduction)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G5: Replace vk with vk* (Key Ind.: memory-tight reduction)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Pr[</a:t>
            </a:r>
            <a:r>
              <a:rPr lang="en-US" sz="1600" dirty="0"/>
              <a:t>👾 wins in G5</a:t>
            </a:r>
            <a:r>
              <a:rPr lang="en-AE" sz="1600" dirty="0"/>
              <a:t>] is negl. (Lossiness)</a:t>
            </a:r>
          </a:p>
          <a:p>
            <a:r>
              <a:rPr lang="en-AE" sz="1600" dirty="0"/>
              <a:t>See </a:t>
            </a:r>
            <a:r>
              <a:rPr lang="en-AE" sz="1600" dirty="0">
                <a:hlinkClick r:id="rId2"/>
              </a:rPr>
              <a:t>https://ia.cr/2023/1734</a:t>
            </a:r>
            <a:r>
              <a:rPr lang="en-AE" sz="1600" dirty="0"/>
              <a:t> for the full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C0F50-D9BC-38E1-C6B8-746B647DD623}"/>
              </a:ext>
            </a:extLst>
          </p:cNvPr>
          <p:cNvSpPr txBox="1"/>
          <p:nvPr/>
        </p:nvSpPr>
        <p:spPr>
          <a:xfrm>
            <a:off x="5163599" y="1184718"/>
            <a:ext cx="3724418" cy="400110"/>
          </a:xfrm>
          <a:prstGeom prst="wedgeRectCallout">
            <a:avLst>
              <a:gd name="adj1" fmla="val 60483"/>
              <a:gd name="adj2" fmla="val -4123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E" sz="2000" dirty="0">
                <a:latin typeface="Dreaming Outloud Pro" panose="03050502040302030504" pitchFamily="66" charset="77"/>
                <a:ea typeface="LingWai SC Medium" panose="03050602040302020204" pitchFamily="66" charset="-122"/>
                <a:cs typeface="Dreaming Outloud Pro" panose="03050502040302030504" pitchFamily="66" charset="77"/>
              </a:rPr>
              <a:t>Same as msEUF-CMA1 of FS-LID !</a:t>
            </a:r>
          </a:p>
        </p:txBody>
      </p:sp>
    </p:spTree>
    <p:extLst>
      <p:ext uri="{BB962C8B-B14F-4D97-AF65-F5344CB8AC3E}">
        <p14:creationId xmlns:p14="http://schemas.microsoft.com/office/powerpoint/2010/main" val="3506985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9629C72-7FE7-8DCC-6FF9-1BCD5A8F0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54D33F-793A-8711-9F4C-AEF78AFA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Counterexample for BU-/-&gt;PO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80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C9F1C-08CB-53BD-7406-44871D18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Counterexample for BU-&gt;PO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3BEE0-8DD7-E4B5-2C95-7911D31831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800" dirty="0"/>
              <a:t>[AMRS20] conjectured BU-&gt;PO</a:t>
            </a:r>
          </a:p>
          <a:p>
            <a:r>
              <a:rPr lang="en-US" sz="1800" b="1" dirty="0"/>
              <a:t>Our </a:t>
            </a:r>
            <a:r>
              <a:rPr lang="en-US" sz="1800" b="1" dirty="0" err="1"/>
              <a:t>Thm</a:t>
            </a:r>
            <a:r>
              <a:rPr lang="en-US" sz="1800" b="1" dirty="0"/>
              <a:t>.: BU -/-&gt; PO</a:t>
            </a:r>
          </a:p>
          <a:p>
            <a:pPr marL="342900" indent="-342900">
              <a:buAutoNum type="arabicPeriod"/>
            </a:pPr>
            <a:r>
              <a:rPr lang="en-US" dirty="0"/>
              <a:t>Consider </a:t>
            </a:r>
            <a:r>
              <a:rPr lang="en-US" sz="1800" dirty="0"/>
              <a:t>BU-secure signature SIG</a:t>
            </a:r>
          </a:p>
          <a:p>
            <a:pPr marL="342900" indent="-342900">
              <a:buAutoNum type="arabicPeriod"/>
            </a:pPr>
            <a:r>
              <a:rPr lang="en-US" dirty="0"/>
              <a:t>Make it BU-secure but </a:t>
            </a:r>
            <a:r>
              <a:rPr lang="en-US" sz="1800" dirty="0" err="1"/>
              <a:t>sEUF</a:t>
            </a:r>
            <a:r>
              <a:rPr lang="en-US" sz="1800" dirty="0"/>
              <a:t>-CMA-</a:t>
            </a:r>
            <a:r>
              <a:rPr lang="en-US" sz="1800" i="1" dirty="0"/>
              <a:t>insecure</a:t>
            </a:r>
            <a:r>
              <a:rPr lang="en-US" sz="1800" dirty="0"/>
              <a:t> by adding a redundant bit</a:t>
            </a:r>
            <a:br>
              <a:rPr lang="en-US" sz="1800" dirty="0"/>
            </a:br>
            <a:r>
              <a:rPr lang="en-US" sz="1800" dirty="0"/>
              <a:t>(call it SIG’)</a:t>
            </a:r>
          </a:p>
          <a:p>
            <a:pPr marL="342900" indent="-342900">
              <a:buAutoNum type="arabicPeriod"/>
            </a:pPr>
            <a:r>
              <a:rPr lang="en-US" sz="1800" dirty="0"/>
              <a:t>PO -&gt; </a:t>
            </a:r>
            <a:r>
              <a:rPr lang="en-US" sz="1800" dirty="0" err="1"/>
              <a:t>sEUF</a:t>
            </a:r>
            <a:r>
              <a:rPr lang="en-US" sz="1800" dirty="0"/>
              <a:t>-CMA</a:t>
            </a:r>
            <a:br>
              <a:rPr lang="en-US" sz="1800" dirty="0"/>
            </a:br>
            <a:r>
              <a:rPr lang="en-US" sz="1800" dirty="0"/>
              <a:t>BU -/-&gt; </a:t>
            </a:r>
            <a:r>
              <a:rPr lang="en-US" sz="1800" dirty="0" err="1"/>
              <a:t>sEUF</a:t>
            </a:r>
            <a:r>
              <a:rPr lang="en-US" sz="1800" dirty="0"/>
              <a:t>-CMA</a:t>
            </a:r>
            <a:br>
              <a:rPr lang="en-US" sz="1800" dirty="0"/>
            </a:br>
            <a:r>
              <a:rPr lang="en-US" sz="1800" dirty="0"/>
              <a:t>Thus, SIG’ cannot be PO</a:t>
            </a:r>
            <a:r>
              <a:rPr lang="en-AE" sz="1800" dirty="0"/>
              <a:t>-secure</a:t>
            </a:r>
            <a:endParaRPr lang="en-US" sz="1800" dirty="0"/>
          </a:p>
        </p:txBody>
      </p:sp>
      <p:sp>
        <p:nvSpPr>
          <p:cNvPr id="4" name="テキスト ボックス 18">
            <a:extLst>
              <a:ext uri="{FF2B5EF4-FFF2-40B4-BE49-F238E27FC236}">
                <a16:creationId xmlns:a16="http://schemas.microsoft.com/office/drawing/2014/main" id="{8015B4F5-23E4-F7B5-5A3E-B9DCF6D815BD}"/>
              </a:ext>
            </a:extLst>
          </p:cNvPr>
          <p:cNvSpPr txBox="1"/>
          <p:nvPr/>
        </p:nvSpPr>
        <p:spPr>
          <a:xfrm>
            <a:off x="4628892" y="4643890"/>
            <a:ext cx="33586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[AMRS20] </a:t>
            </a:r>
            <a:r>
              <a:rPr lang="en-US" altLang="ja-JP" sz="900" dirty="0" err="1"/>
              <a:t>Alagic</a:t>
            </a:r>
            <a:r>
              <a:rPr lang="en-US" altLang="ja-JP" sz="900" dirty="0"/>
              <a:t>, </a:t>
            </a:r>
            <a:r>
              <a:rPr lang="en-US" altLang="ja-JP" sz="900" dirty="0" err="1"/>
              <a:t>Majenz</a:t>
            </a:r>
            <a:r>
              <a:rPr lang="en-US" altLang="ja-JP" sz="900" dirty="0"/>
              <a:t>, Russell, Song (EUROCRYPT2020)</a:t>
            </a:r>
          </a:p>
        </p:txBody>
      </p:sp>
    </p:spTree>
    <p:extLst>
      <p:ext uri="{BB962C8B-B14F-4D97-AF65-F5344CB8AC3E}">
        <p14:creationId xmlns:p14="http://schemas.microsoft.com/office/powerpoint/2010/main" val="106986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F6E6-8AC4-691C-B6F0-8141D3D1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SOTA of memory-tight proofs for signatures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D335F-F698-28B8-71F8-D73A5232BD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E" b="1" dirty="0"/>
              <a:t>[ACFK17]:</a:t>
            </a:r>
            <a:r>
              <a:rPr lang="en-AE" dirty="0"/>
              <a:t> </a:t>
            </a:r>
          </a:p>
          <a:p>
            <a:r>
              <a:rPr lang="en-AE" sz="1600" dirty="0"/>
              <a:t>EUF-CMA of RSA-FDH in ROM (Adv. loss: O(q</a:t>
            </a:r>
            <a:r>
              <a:rPr lang="en-AE" sz="1600" baseline="-25000" dirty="0"/>
              <a:t>s</a:t>
            </a:r>
            <a:r>
              <a:rPr lang="en-AE" sz="1600" dirty="0"/>
              <a:t>))</a:t>
            </a:r>
          </a:p>
          <a:p>
            <a:r>
              <a:rPr lang="en-AE" b="1" dirty="0"/>
              <a:t>[DGJL21]:</a:t>
            </a:r>
            <a:r>
              <a:rPr lang="en-AE" dirty="0"/>
              <a:t> </a:t>
            </a:r>
          </a:p>
          <a:p>
            <a:pPr marL="342900" indent="-342900">
              <a:buAutoNum type="arabicPeriod"/>
            </a:pPr>
            <a:r>
              <a:rPr lang="en-AE" sz="1600" dirty="0"/>
              <a:t>msEUF-CMA of RFS[LID,H] in ROM * </a:t>
            </a:r>
          </a:p>
          <a:p>
            <a:pPr marL="342900" indent="-342900">
              <a:buAutoNum type="arabicPeriod"/>
            </a:pPr>
            <a:r>
              <a:rPr lang="en-AE" sz="1600" dirty="0"/>
              <a:t>msEUF-CMA of RSA-FDH in ROM **</a:t>
            </a:r>
          </a:p>
          <a:p>
            <a:pPr marL="342900" indent="-342900">
              <a:buAutoNum type="arabicPeriod"/>
            </a:pPr>
            <a:r>
              <a:rPr lang="en-AE" sz="1600" dirty="0"/>
              <a:t>msEUF-CMA of BLS in ROM **</a:t>
            </a:r>
          </a:p>
          <a:p>
            <a:r>
              <a:rPr lang="en-AE" b="1" dirty="0"/>
              <a:t>[GGJT22]:</a:t>
            </a:r>
            <a:r>
              <a:rPr lang="en-AE" dirty="0"/>
              <a:t> </a:t>
            </a:r>
          </a:p>
          <a:p>
            <a:r>
              <a:rPr lang="en-AE" sz="1600" dirty="0"/>
              <a:t>msEUF-CMA of RSA-PFDH in ROM</a:t>
            </a:r>
          </a:p>
          <a:p>
            <a:r>
              <a:rPr lang="en-AE" sz="1200" dirty="0"/>
              <a:t>* RFS means salted FS, lot of conditions</a:t>
            </a:r>
            <a:br>
              <a:rPr lang="en-AE" sz="1200" dirty="0"/>
            </a:br>
            <a:r>
              <a:rPr lang="en-AE" sz="1200" dirty="0"/>
              <a:t>** The Katz-Wang technique gives tighter sec.</a:t>
            </a:r>
          </a:p>
        </p:txBody>
      </p:sp>
      <p:sp>
        <p:nvSpPr>
          <p:cNvPr id="4" name="テキスト ボックス 18">
            <a:extLst>
              <a:ext uri="{FF2B5EF4-FFF2-40B4-BE49-F238E27FC236}">
                <a16:creationId xmlns:a16="http://schemas.microsoft.com/office/drawing/2014/main" id="{EF00BB84-16F3-E306-EAE6-1EFB221097F4}"/>
              </a:ext>
            </a:extLst>
          </p:cNvPr>
          <p:cNvSpPr txBox="1"/>
          <p:nvPr/>
        </p:nvSpPr>
        <p:spPr>
          <a:xfrm>
            <a:off x="4628892" y="4498129"/>
            <a:ext cx="35637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[ACFK17] Auerbach, Cash, </a:t>
            </a:r>
            <a:r>
              <a:rPr lang="en-US" altLang="ja-JP" sz="900" dirty="0" err="1"/>
              <a:t>Fersch</a:t>
            </a:r>
            <a:r>
              <a:rPr lang="en-US" altLang="ja-JP" sz="900" dirty="0"/>
              <a:t>, </a:t>
            </a:r>
            <a:r>
              <a:rPr lang="en-US" altLang="ja-JP" sz="900" dirty="0" err="1"/>
              <a:t>Kiltz</a:t>
            </a:r>
            <a:r>
              <a:rPr lang="en-US" altLang="ja-JP" sz="900" dirty="0"/>
              <a:t> (CRYPTO2017)</a:t>
            </a:r>
          </a:p>
          <a:p>
            <a:r>
              <a:rPr lang="en-US" altLang="ja-JP" sz="900" dirty="0"/>
              <a:t>[DGJL21] </a:t>
            </a:r>
            <a:r>
              <a:rPr lang="en-US" altLang="ja-JP" sz="900" dirty="0" err="1"/>
              <a:t>Diemert</a:t>
            </a:r>
            <a:r>
              <a:rPr lang="en-US" altLang="ja-JP" sz="900" dirty="0"/>
              <a:t>, Geller, Jager, </a:t>
            </a:r>
            <a:r>
              <a:rPr lang="en-US" altLang="ja-JP" sz="900" dirty="0" err="1"/>
              <a:t>Lyu</a:t>
            </a:r>
            <a:r>
              <a:rPr lang="en-US" altLang="ja-JP" sz="900" dirty="0"/>
              <a:t> (ASIACRYPT2021)</a:t>
            </a:r>
          </a:p>
          <a:p>
            <a:r>
              <a:rPr lang="en-US" altLang="ja-JP" sz="900" dirty="0"/>
              <a:t>[GGJT22] Ghoshal, Ghosal, Jaeger, </a:t>
            </a:r>
            <a:r>
              <a:rPr lang="en-US" altLang="ja-JP" sz="900" dirty="0" err="1"/>
              <a:t>Tessaro</a:t>
            </a:r>
            <a:r>
              <a:rPr lang="en-US" altLang="ja-JP" sz="900" dirty="0"/>
              <a:t> (EUROCRYPT2022)</a:t>
            </a:r>
          </a:p>
        </p:txBody>
      </p:sp>
    </p:spTree>
    <p:extLst>
      <p:ext uri="{BB962C8B-B14F-4D97-AF65-F5344CB8AC3E}">
        <p14:creationId xmlns:p14="http://schemas.microsoft.com/office/powerpoint/2010/main" val="267768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0118C-1C21-B0E7-FDB4-0B3F024E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Questions on PQC</a:t>
            </a:r>
            <a:br>
              <a:rPr lang="en-AE" altLang="ja-JP" dirty="0"/>
            </a:b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C4E02-843D-D896-0D06-C91DE2064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E" dirty="0"/>
              <a:t>LID-</a:t>
            </a:r>
            <a:r>
              <a:rPr lang="en-AE" dirty="0" err="1"/>
              <a:t>ba</a:t>
            </a:r>
            <a:r>
              <a:rPr lang="en-US" dirty="0"/>
              <a:t>se</a:t>
            </a:r>
            <a:r>
              <a:rPr lang="en-AE" dirty="0"/>
              <a:t>d signatures: </a:t>
            </a:r>
            <a:r>
              <a:rPr lang="en-AE" altLang="ja-JP" dirty="0" err="1"/>
              <a:t>Dilithium</a:t>
            </a:r>
            <a:r>
              <a:rPr lang="en-AE" altLang="ja-JP" dirty="0"/>
              <a:t>, Racoon, G+G, Lossy CSI-</a:t>
            </a:r>
            <a:r>
              <a:rPr lang="en-AE" altLang="ja-JP" dirty="0" err="1"/>
              <a:t>FiSh</a:t>
            </a:r>
            <a:r>
              <a:rPr lang="en-AE" altLang="ja-JP" dirty="0"/>
              <a:t>, ALTEQ, etc.</a:t>
            </a:r>
            <a:br>
              <a:rPr lang="en-AE" altLang="ja-JP" dirty="0"/>
            </a:br>
            <a:r>
              <a:rPr lang="en-AE" dirty="0"/>
              <a:t>PSF-based signatures: Falcon, </a:t>
            </a:r>
            <a:r>
              <a:rPr lang="en-AE" dirty="0" err="1"/>
              <a:t>Mitaka</a:t>
            </a:r>
            <a:r>
              <a:rPr lang="en-AE" dirty="0"/>
              <a:t>, </a:t>
            </a:r>
            <a:r>
              <a:rPr lang="en-AE" dirty="0" err="1"/>
              <a:t>Zalcon</a:t>
            </a:r>
            <a:r>
              <a:rPr lang="en-AE" dirty="0"/>
              <a:t>, HAWK, etc.</a:t>
            </a:r>
          </a:p>
          <a:p>
            <a:r>
              <a:rPr lang="en-AE" b="1" dirty="0"/>
              <a:t>Q1: Can we construct memory-tight reductions for LID-based signatures?</a:t>
            </a:r>
          </a:p>
          <a:p>
            <a:r>
              <a:rPr lang="en-AE" dirty="0"/>
              <a:t>Q2: Can we construct memory-tight reductions for PSF-based signatures?</a:t>
            </a:r>
          </a:p>
          <a:p>
            <a:r>
              <a:rPr lang="en-AE" dirty="0"/>
              <a:t>Q3: Can we construct memory-tight reductions for advanced securities?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400" dirty="0"/>
              <a:t>advanced security = PO/BU/sBU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400" dirty="0"/>
              <a:t>PO: access to quantum signing oracle q times and produce q+1 pairs of (m*,σ*)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400" dirty="0"/>
              <a:t>sBU: access to quantum filtered signing oracle and produce (m*,σ*) in a filter</a:t>
            </a:r>
          </a:p>
        </p:txBody>
      </p:sp>
    </p:spTree>
    <p:extLst>
      <p:ext uri="{BB962C8B-B14F-4D97-AF65-F5344CB8AC3E}">
        <p14:creationId xmlns:p14="http://schemas.microsoft.com/office/powerpoint/2010/main" val="326760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D1B03-2E29-A298-0D34-68D56FA7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Our results: Memory-tight proofs for FSwA[LID,H,B]</a:t>
            </a:r>
          </a:p>
        </p:txBody>
      </p:sp>
      <p:pic>
        <p:nvPicPr>
          <p:cNvPr id="6" name="Picture 5" descr="A table with text and numbers&#10;&#10;Description automatically generated">
            <a:extLst>
              <a:ext uri="{FF2B5EF4-FFF2-40B4-BE49-F238E27FC236}">
                <a16:creationId xmlns:a16="http://schemas.microsoft.com/office/drawing/2014/main" id="{F0220E4E-FE9A-FC53-4DED-689BFA3E6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84718"/>
            <a:ext cx="7772400" cy="308788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509E5A-400B-272B-8291-DEE00B0EA7F4}"/>
              </a:ext>
            </a:extLst>
          </p:cNvPr>
          <p:cNvSpPr txBox="1"/>
          <p:nvPr/>
        </p:nvSpPr>
        <p:spPr>
          <a:xfrm>
            <a:off x="4144199" y="4572682"/>
            <a:ext cx="4314001" cy="21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 [DFMS22] is memory-loose because of adaptive programming and compressed oracle</a:t>
            </a:r>
          </a:p>
        </p:txBody>
      </p:sp>
    </p:spTree>
    <p:extLst>
      <p:ext uri="{BB962C8B-B14F-4D97-AF65-F5344CB8AC3E}">
        <p14:creationId xmlns:p14="http://schemas.microsoft.com/office/powerpoint/2010/main" val="272032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D1B03-2E29-A298-0D34-68D56FA7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Our results: Memory-tight proof for FDH[PSF,H]</a:t>
            </a:r>
          </a:p>
        </p:txBody>
      </p:sp>
      <p:pic>
        <p:nvPicPr>
          <p:cNvPr id="8" name="Picture 7" descr="A table with text and numbers&#10;&#10;Description automatically generated">
            <a:extLst>
              <a:ext uri="{FF2B5EF4-FFF2-40B4-BE49-F238E27FC236}">
                <a16:creationId xmlns:a16="http://schemas.microsoft.com/office/drawing/2014/main" id="{C0084108-0D54-1DD4-4122-50F44617F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84718"/>
            <a:ext cx="7772400" cy="37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7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F172CF-EDFD-A881-9D70-07A765B70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DFBE5F-BA4A-F161-7AA7-F004553F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chemeClr val="bg1"/>
                </a:solidFill>
              </a:rPr>
              <a:t>Signature and Security</a:t>
            </a:r>
          </a:p>
        </p:txBody>
      </p:sp>
    </p:spTree>
    <p:extLst>
      <p:ext uri="{BB962C8B-B14F-4D97-AF65-F5344CB8AC3E}">
        <p14:creationId xmlns:p14="http://schemas.microsoft.com/office/powerpoint/2010/main" val="330684912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Divider">
  <a:themeElements>
    <a:clrScheme name="TII Colors">
      <a:dk1>
        <a:srgbClr val="000000"/>
      </a:dk1>
      <a:lt1>
        <a:srgbClr val="FFFFFF"/>
      </a:lt1>
      <a:dk2>
        <a:srgbClr val="253746"/>
      </a:dk2>
      <a:lt2>
        <a:srgbClr val="A0BDC5"/>
      </a:lt2>
      <a:accent1>
        <a:srgbClr val="6302FE"/>
      </a:accent1>
      <a:accent2>
        <a:srgbClr val="F97598"/>
      </a:accent2>
      <a:accent3>
        <a:srgbClr val="01C18B"/>
      </a:accent3>
      <a:accent4>
        <a:srgbClr val="9478D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Arial"/>
        <a:ea typeface="UD デジタル 教科書体 NP-R"/>
        <a:cs typeface=""/>
      </a:majorFont>
      <a:minorFont>
        <a:latin typeface="Arial"/>
        <a:ea typeface="UD デジタル 教科書体 NP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_Cover">
  <a:themeElements>
    <a:clrScheme name="TII Colors">
      <a:dk1>
        <a:srgbClr val="000000"/>
      </a:dk1>
      <a:lt1>
        <a:srgbClr val="FFFFFF"/>
      </a:lt1>
      <a:dk2>
        <a:srgbClr val="253746"/>
      </a:dk2>
      <a:lt2>
        <a:srgbClr val="A0BDC5"/>
      </a:lt2>
      <a:accent1>
        <a:srgbClr val="6302FE"/>
      </a:accent1>
      <a:accent2>
        <a:srgbClr val="F97598"/>
      </a:accent2>
      <a:accent3>
        <a:srgbClr val="01C18B"/>
      </a:accent3>
      <a:accent4>
        <a:srgbClr val="9478D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Arial"/>
        <a:ea typeface="UD デジタル 教科書体 NP-R"/>
        <a:cs typeface=""/>
      </a:majorFont>
      <a:minorFont>
        <a:latin typeface="Arial"/>
        <a:ea typeface="UD デジタル 教科書体 NP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 Body">
  <a:themeElements>
    <a:clrScheme name="TII Colors">
      <a:dk1>
        <a:srgbClr val="000000"/>
      </a:dk1>
      <a:lt1>
        <a:srgbClr val="FFFFFF"/>
      </a:lt1>
      <a:dk2>
        <a:srgbClr val="253746"/>
      </a:dk2>
      <a:lt2>
        <a:srgbClr val="A0BDC5"/>
      </a:lt2>
      <a:accent1>
        <a:srgbClr val="6302FE"/>
      </a:accent1>
      <a:accent2>
        <a:srgbClr val="F97598"/>
      </a:accent2>
      <a:accent3>
        <a:srgbClr val="01C18B"/>
      </a:accent3>
      <a:accent4>
        <a:srgbClr val="9478D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Arial"/>
        <a:ea typeface="UD デジタル 教科書体 NP-R"/>
        <a:cs typeface=""/>
      </a:majorFont>
      <a:minorFont>
        <a:latin typeface="Arial"/>
        <a:ea typeface="UD デジタル 教科書体 NP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ckground Body">
  <a:themeElements>
    <a:clrScheme name="TII Colors">
      <a:dk1>
        <a:srgbClr val="000000"/>
      </a:dk1>
      <a:lt1>
        <a:srgbClr val="FFFFFF"/>
      </a:lt1>
      <a:dk2>
        <a:srgbClr val="253746"/>
      </a:dk2>
      <a:lt2>
        <a:srgbClr val="A0BDC5"/>
      </a:lt2>
      <a:accent1>
        <a:srgbClr val="6302FE"/>
      </a:accent1>
      <a:accent2>
        <a:srgbClr val="F97598"/>
      </a:accent2>
      <a:accent3>
        <a:srgbClr val="01C18B"/>
      </a:accent3>
      <a:accent4>
        <a:srgbClr val="9478D2"/>
      </a:accent4>
      <a:accent5>
        <a:srgbClr val="4BACC6"/>
      </a:accent5>
      <a:accent6>
        <a:srgbClr val="8EE2DD"/>
      </a:accent6>
      <a:hlink>
        <a:srgbClr val="0000FF"/>
      </a:hlink>
      <a:folHlink>
        <a:srgbClr val="800080"/>
      </a:folHlink>
    </a:clrScheme>
    <a:fontScheme name="ユーザー定義 1">
      <a:majorFont>
        <a:latin typeface="Arial"/>
        <a:ea typeface="UD デジタル 教科書体 NP-R"/>
        <a:cs typeface=""/>
      </a:majorFont>
      <a:minorFont>
        <a:latin typeface="Arial"/>
        <a:ea typeface="UD デジタル 教科書体 NP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84AF9D989C04FAC08D27BD679D02A" ma:contentTypeVersion="6" ma:contentTypeDescription="Create a new document." ma:contentTypeScope="" ma:versionID="546a038e92fd5b3fd18c636cca112a29">
  <xsd:schema xmlns:xsd="http://www.w3.org/2001/XMLSchema" xmlns:xs="http://www.w3.org/2001/XMLSchema" xmlns:p="http://schemas.microsoft.com/office/2006/metadata/properties" xmlns:ns2="af5f29fd-dc81-4c71-a090-fc0368c1917a" xmlns:ns3="9264dcae-77bc-45c8-95c4-118a4a2d6a0f" targetNamespace="http://schemas.microsoft.com/office/2006/metadata/properties" ma:root="true" ma:fieldsID="20664f13c908d5337b5a5f0f4b2e7211" ns2:_="" ns3:_="">
    <xsd:import namespace="af5f29fd-dc81-4c71-a090-fc0368c1917a"/>
    <xsd:import namespace="9264dcae-77bc-45c8-95c4-118a4a2d6a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f29fd-dc81-4c71-a090-fc0368c191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4dcae-77bc-45c8-95c4-118a4a2d6a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5ECFB8-8D0F-4432-BBF5-C144347388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D2D11B-F734-41B4-869C-D17A852E88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5f29fd-dc81-4c71-a090-fc0368c1917a"/>
    <ds:schemaRef ds:uri="9264dcae-77bc-45c8-95c4-118a4a2d6a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97E203-27CC-4EE7-BA81-FFE4B571C3F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28103</TotalTime>
  <Words>4161</Words>
  <Application>Microsoft Macintosh PowerPoint</Application>
  <PresentationFormat>On-screen Show (16:9)</PresentationFormat>
  <Paragraphs>420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メイリオ</vt:lpstr>
      <vt:lpstr>Calibri</vt:lpstr>
      <vt:lpstr>Dreaming Outloud Pro</vt:lpstr>
      <vt:lpstr>White Divider</vt:lpstr>
      <vt:lpstr>Dark_Cover</vt:lpstr>
      <vt:lpstr>White Body</vt:lpstr>
      <vt:lpstr>Background Body</vt:lpstr>
      <vt:lpstr>Signatures with Memory-Tight Security in the Quantum Random Oracle Model</vt:lpstr>
      <vt:lpstr>Tightness of reductions</vt:lpstr>
      <vt:lpstr>Memory-time trade-off</vt:lpstr>
      <vt:lpstr>Memory tightness [ACFK17]</vt:lpstr>
      <vt:lpstr>SOTA of memory-tight proofs for signatures</vt:lpstr>
      <vt:lpstr>Questions on PQC </vt:lpstr>
      <vt:lpstr>Our results: Memory-tight proofs for FSwA[LID,H,B]</vt:lpstr>
      <vt:lpstr>Our results: Memory-tight proof for FDH[PSF,H]</vt:lpstr>
      <vt:lpstr>Signature and Security</vt:lpstr>
      <vt:lpstr>Signature and sEUF-CMA security</vt:lpstr>
      <vt:lpstr>Multi-challenge sEUF-CMA security [ACFK17]</vt:lpstr>
      <vt:lpstr>Fiat-Shamir with Aborts on Lossy ID</vt:lpstr>
      <vt:lpstr>Lossy Identification (LID) [AFLT12, AFLT16]</vt:lpstr>
      <vt:lpstr>Lossy ID [AFLT12, AFLT16]</vt:lpstr>
      <vt:lpstr>Fiat-Shamir with Abort on LID [Lyu09,AFLT12,KLS18]</vt:lpstr>
      <vt:lpstr>Proof sketch for EUF-CMA [PS96,PS00]</vt:lpstr>
      <vt:lpstr>Proof sketch for sEUF-CMA1 [AFLT12, KLS18]</vt:lpstr>
      <vt:lpstr>Subtle errors in the previous proofs</vt:lpstr>
      <vt:lpstr>On memory-tightness of sEUF-CMA proofs</vt:lpstr>
      <vt:lpstr>Proof sketch for sEUF-CMA1 [AFLT12,KLS18,DFPS23]</vt:lpstr>
      <vt:lpstr>Our New Proof</vt:lpstr>
      <vt:lpstr>Our approach</vt:lpstr>
      <vt:lpstr>Proof sketch for msEUF-CMA1</vt:lpstr>
      <vt:lpstr>Intuition</vt:lpstr>
      <vt:lpstr>Proof sketch for msEUF-CMA1</vt:lpstr>
      <vt:lpstr>Summary</vt:lpstr>
      <vt:lpstr>Summary</vt:lpstr>
      <vt:lpstr>For questions</vt:lpstr>
      <vt:lpstr>PO Securities</vt:lpstr>
      <vt:lpstr>(Multi-challenge) Plus-One Security [BZ13a,BZ13b]</vt:lpstr>
      <vt:lpstr>PSF-DFDH is PO-secure in QROM</vt:lpstr>
      <vt:lpstr>Lemma for G2 vs. G3</vt:lpstr>
      <vt:lpstr>Is DFS-LID PO-secure in QROM? </vt:lpstr>
      <vt:lpstr>Proof Sketch: DFS-LID PO-secure in QROM </vt:lpstr>
      <vt:lpstr>Proof Sketch: G1 vs. G1’</vt:lpstr>
      <vt:lpstr>Proof Sketch: G1’ vs. G1’’</vt:lpstr>
      <vt:lpstr>Proof Sketch: DFS-LID PO-secure in QROM </vt:lpstr>
      <vt:lpstr>BU/sBU Securities</vt:lpstr>
      <vt:lpstr>(Multi-challenge) Blinded Unforgeability [AMRS20]</vt:lpstr>
      <vt:lpstr>(Multi-challenge) strong Blinded Unforgeability [AMRS20]</vt:lpstr>
      <vt:lpstr>Proof sketch for sBU of DFS-LID</vt:lpstr>
      <vt:lpstr>Counterexample for BU-/-&gt;PO</vt:lpstr>
      <vt:lpstr>Counterexample for BU-&gt;PO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Keita Kusagawa</cp:lastModifiedBy>
  <cp:revision>1240</cp:revision>
  <dcterms:created xsi:type="dcterms:W3CDTF">2022-02-02T11:53:50Z</dcterms:created>
  <dcterms:modified xsi:type="dcterms:W3CDTF">2024-05-23T11:11:54Z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2022-02-02T00:00:00Z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2022-02-02T00:00:00Z</vt:filetime>
  </property>
  <property fmtid="{D5CDD505-2E9C-101B-9397-08002B2CF9AE}" pid="5" name="ContentTypeId">
    <vt:lpwstr>0x01010041C84AF9D989C04FAC08D27BD679D02A</vt:lpwstr>
  </property>
</Properties>
</file>