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2" r:id="rId5"/>
    <p:sldId id="268" r:id="rId6"/>
    <p:sldId id="269" r:id="rId7"/>
    <p:sldId id="264" r:id="rId8"/>
    <p:sldId id="300" r:id="rId9"/>
    <p:sldId id="270" r:id="rId10"/>
    <p:sldId id="272" r:id="rId11"/>
    <p:sldId id="274" r:id="rId12"/>
    <p:sldId id="263" r:id="rId13"/>
    <p:sldId id="275" r:id="rId14"/>
    <p:sldId id="260" r:id="rId15"/>
    <p:sldId id="279" r:id="rId16"/>
    <p:sldId id="276" r:id="rId17"/>
    <p:sldId id="277" r:id="rId18"/>
    <p:sldId id="278" r:id="rId19"/>
    <p:sldId id="280" r:id="rId20"/>
    <p:sldId id="281" r:id="rId21"/>
    <p:sldId id="289" r:id="rId22"/>
    <p:sldId id="271" r:id="rId23"/>
    <p:sldId id="282" r:id="rId24"/>
    <p:sldId id="284" r:id="rId25"/>
    <p:sldId id="285" r:id="rId26"/>
    <p:sldId id="286" r:id="rId27"/>
    <p:sldId id="287" r:id="rId28"/>
    <p:sldId id="290" r:id="rId29"/>
    <p:sldId id="299" r:id="rId30"/>
    <p:sldId id="292" r:id="rId31"/>
    <p:sldId id="298" r:id="rId32"/>
    <p:sldId id="2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C9B555-A4B3-EA18-B85D-5F52486D0881}" name="Ng, Ka Lok" initials="NKL" userId="S::kng68@gatech.edu::08293145-ec12-4545-97b2-a6c27cb2aeed" providerId="AD"/>
  <p188:author id="{D6D666B7-BEAE-C7C7-E7AF-1F82121021CA}" name="daheath@illinois.edu" initials="da" userId="S::urn:spo:guest#daheath@illinois.edu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/>
    <p:restoredTop sz="86652"/>
  </p:normalViewPr>
  <p:slideViewPr>
    <p:cSldViewPr snapToGrid="0">
      <p:cViewPr varScale="1">
        <p:scale>
          <a:sx n="172" d="100"/>
          <a:sy n="172" d="100"/>
        </p:scale>
        <p:origin x="984" y="192"/>
      </p:cViewPr>
      <p:guideLst/>
    </p:cSldViewPr>
  </p:slideViewPr>
  <p:outlineViewPr>
    <p:cViewPr>
      <p:scale>
        <a:sx n="33" d="100"/>
        <a:sy n="33" d="100"/>
      </p:scale>
      <p:origin x="0" y="-12520"/>
    </p:cViewPr>
  </p:outlineViewPr>
  <p:notesTextViewPr>
    <p:cViewPr>
      <p:scale>
        <a:sx n="170" d="100"/>
        <a:sy n="1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93D55-F751-2E46-93FD-D050B625861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C860-0AD8-AC4C-9A47-77A24796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8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2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96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53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2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6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22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6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37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9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4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8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57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98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81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30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64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8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971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5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0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9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6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3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14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0C860-0AD8-AC4C-9A47-77A2479697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EC5D-1395-AACD-BA94-121F869AE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16DD9-2F04-BBF5-F916-273BE47AB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0F9EE-CDA9-6E45-2C9D-9E710525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3315-AF51-1302-7781-2718A7D7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6E9C-0997-C2A9-C42F-C117FE03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6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38FA-F3DA-2761-E324-D94EBEC3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74DC4-1588-26B8-8B84-325177FF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4DCEB-7EB9-60B6-7CAA-ED3F0C70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1B756-E7F3-EDD7-5DB1-DD8B5EC1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2B7AB-0AF1-0843-5F51-9B9CBD6C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9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9FD7F-B28B-92F6-5AE6-187F8176F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DE430-A16D-D2A1-5217-38D8DBC7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F7368-5779-C875-3B36-8E852AE4B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679F1-876D-7866-DF4B-C2C51593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11955-783F-A0D9-323D-F2B855F0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360F-F982-3F4A-78C4-3A157E36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024F-3AD7-05EB-0979-769A3C344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AC6A4-A2C4-1EDA-E0C5-443F63F6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CD9DC-8B05-89E6-BA55-D3E1CF55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9D427-D9B4-468E-DB6E-4D41A5A2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7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55F1-0AC0-573A-3B0A-397AB055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78F1A-DAF6-A787-6806-45E59DA6A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E2E9-E005-0461-16F2-A16FA06C6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FBA1B-1E5C-77AD-0A52-9611B180E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D8029-46AF-D695-866F-173E7475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2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BE36-6EF6-C98D-1A97-85D0D586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61676-3E9E-26C2-D5C7-6533830E9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2E4FE-57EF-88B0-74D6-EDB3EFCF8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5BA2B-C7C4-C050-A688-1992B5D3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C638B-A8BA-4BDE-3F37-700A568B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69E8B-C283-54B7-0DF3-013E4658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E2513-13A7-3F96-FE98-318AE1C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DF6B2-CCB9-477B-220C-79E6E2B55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55753-A0B7-AAEE-3F3F-36EEBC200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7B6A7-A249-DA83-86B2-A40C05CAD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68872-A082-D695-B3B9-3ACD102BA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6A96D-D753-826B-0D95-63A60235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052466-56D2-464D-FC36-F943478A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0C2F1-0E9A-C119-B2D3-65A24B0C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882B-8402-2FC0-54D3-BC2CE77E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89C34-B2E0-8FD0-E56E-C70B706D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8C600-1373-B17F-86E2-DDC71975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DE134-DAD8-6468-FA9A-EB519B8C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7C9C9-7A29-8C37-F404-E095595A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36594-2EEC-EB63-F9A0-19A8100E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54BBC-34D3-3B40-D10D-D2379A90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4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8CA3-A2DD-3CF1-7771-EE056424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89A7-0A7B-663C-48A6-1F53F08C5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83375-6262-F7B1-6C5B-85692E4D8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28DD0-BA6E-9DF5-866A-B62B727A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1D94A-C1E7-82FE-C22D-9EB6C578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25834-9BC6-3E85-C02E-36040FA5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5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69A6-1100-5320-E2B2-6245C4FE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4A8B4-EB50-99EA-BD8C-5D04F08AC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AF250-2563-952D-6C69-6D1D2335C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C746B-60DD-6FF1-0878-764A279B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5BFE2-944A-DA3A-2C05-65CBA993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8B7C0-F60C-8313-797B-3D58AFCF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7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A88BC-D657-FA03-32EF-941B0411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6077C-3E4C-599C-B31C-1CAB6FEF6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1C1DB-FEA8-B20B-1B21-1D691BD53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F9893A-A03B-2949-9D40-50A726A2719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474AA-EA56-7AAD-376D-618A97FDF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566FE-C258-9261-7A77-BDFE02488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68AC17-EAC6-BB43-AE59-0822AF775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56.png"/><Relationship Id="rId5" Type="http://schemas.openxmlformats.org/officeDocument/2006/relationships/image" Target="../media/image3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2.sv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7.png"/><Relationship Id="rId3" Type="http://schemas.openxmlformats.org/officeDocument/2006/relationships/image" Target="../media/image660.png"/><Relationship Id="rId21" Type="http://schemas.openxmlformats.org/officeDocument/2006/relationships/image" Target="../media/image80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.sv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2.svg"/><Relationship Id="rId15" Type="http://schemas.openxmlformats.org/officeDocument/2006/relationships/image" Target="../media/image3.png"/><Relationship Id="rId10" Type="http://schemas.openxmlformats.org/officeDocument/2006/relationships/image" Target="../media/image71.png"/><Relationship Id="rId19" Type="http://schemas.openxmlformats.org/officeDocument/2006/relationships/image" Target="../media/image78.png"/><Relationship Id="rId4" Type="http://schemas.openxmlformats.org/officeDocument/2006/relationships/image" Target="../media/image1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60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2.svg"/><Relationship Id="rId10" Type="http://schemas.openxmlformats.org/officeDocument/2006/relationships/image" Target="../media/image89.pn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91.png"/><Relationship Id="rId7" Type="http://schemas.openxmlformats.org/officeDocument/2006/relationships/image" Target="../media/image4.sv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5.png"/><Relationship Id="rId5" Type="http://schemas.openxmlformats.org/officeDocument/2006/relationships/image" Target="../media/image2.svg"/><Relationship Id="rId10" Type="http://schemas.openxmlformats.org/officeDocument/2006/relationships/image" Target="../media/image94.png"/><Relationship Id="rId4" Type="http://schemas.openxmlformats.org/officeDocument/2006/relationships/image" Target="../media/image1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7" Type="http://schemas.openxmlformats.org/officeDocument/2006/relationships/image" Target="../media/image3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103.png"/><Relationship Id="rId5" Type="http://schemas.openxmlformats.org/officeDocument/2006/relationships/image" Target="../media/image1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100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3" Type="http://schemas.openxmlformats.org/officeDocument/2006/relationships/image" Target="../media/image115.png"/><Relationship Id="rId7" Type="http://schemas.openxmlformats.org/officeDocument/2006/relationships/image" Target="../media/image4.sv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9.png"/><Relationship Id="rId5" Type="http://schemas.openxmlformats.org/officeDocument/2006/relationships/image" Target="../media/image2.sv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1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4.svg"/><Relationship Id="rId7" Type="http://schemas.openxmlformats.org/officeDocument/2006/relationships/image" Target="../media/image134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12.png"/><Relationship Id="rId9" Type="http://schemas.openxmlformats.org/officeDocument/2006/relationships/image" Target="../media/image114.png"/><Relationship Id="rId14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0.png"/><Relationship Id="rId3" Type="http://schemas.openxmlformats.org/officeDocument/2006/relationships/image" Target="../media/image12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4.sv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2.sv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19" Type="http://schemas.openxmlformats.org/officeDocument/2006/relationships/image" Target="../media/image128.png"/><Relationship Id="rId4" Type="http://schemas.openxmlformats.org/officeDocument/2006/relationships/image" Target="../media/image1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3.png"/><Relationship Id="rId4" Type="http://schemas.openxmlformats.org/officeDocument/2006/relationships/image" Target="../media/image131.png"/><Relationship Id="rId9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7" Type="http://schemas.openxmlformats.org/officeDocument/2006/relationships/image" Target="../media/image4.svg"/><Relationship Id="rId12" Type="http://schemas.openxmlformats.org/officeDocument/2006/relationships/image" Target="../media/image1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5.png"/><Relationship Id="rId5" Type="http://schemas.openxmlformats.org/officeDocument/2006/relationships/image" Target="../media/image139.png"/><Relationship Id="rId10" Type="http://schemas.openxmlformats.org/officeDocument/2006/relationships/image" Target="../media/image154.png"/><Relationship Id="rId4" Type="http://schemas.openxmlformats.org/officeDocument/2006/relationships/image" Target="../media/image136.png"/><Relationship Id="rId9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69.png"/><Relationship Id="rId3" Type="http://schemas.openxmlformats.org/officeDocument/2006/relationships/image" Target="../media/image1.png"/><Relationship Id="rId7" Type="http://schemas.openxmlformats.org/officeDocument/2006/relationships/image" Target="../media/image165.png"/><Relationship Id="rId12" Type="http://schemas.openxmlformats.org/officeDocument/2006/relationships/image" Target="../media/image4.sv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3.png"/><Relationship Id="rId15" Type="http://schemas.openxmlformats.org/officeDocument/2006/relationships/image" Target="../media/image171.png"/><Relationship Id="rId10" Type="http://schemas.openxmlformats.org/officeDocument/2006/relationships/image" Target="../media/image168.png"/><Relationship Id="rId4" Type="http://schemas.openxmlformats.org/officeDocument/2006/relationships/image" Target="../media/image2.svg"/><Relationship Id="rId9" Type="http://schemas.openxmlformats.org/officeDocument/2006/relationships/image" Target="../media/image167.png"/><Relationship Id="rId14" Type="http://schemas.openxmlformats.org/officeDocument/2006/relationships/image" Target="../media/image1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0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3" Type="http://schemas.openxmlformats.org/officeDocument/2006/relationships/image" Target="../media/image157.png"/><Relationship Id="rId21" Type="http://schemas.openxmlformats.org/officeDocument/2006/relationships/image" Target="../media/image159.png"/><Relationship Id="rId7" Type="http://schemas.openxmlformats.org/officeDocument/2006/relationships/image" Target="../media/image4.sv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82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7.png"/><Relationship Id="rId24" Type="http://schemas.openxmlformats.org/officeDocument/2006/relationships/image" Target="../media/image162.png"/><Relationship Id="rId5" Type="http://schemas.openxmlformats.org/officeDocument/2006/relationships/image" Target="../media/image2.svg"/><Relationship Id="rId15" Type="http://schemas.openxmlformats.org/officeDocument/2006/relationships/image" Target="../media/image181.png"/><Relationship Id="rId23" Type="http://schemas.openxmlformats.org/officeDocument/2006/relationships/image" Target="../media/image161.pn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4" Type="http://schemas.openxmlformats.org/officeDocument/2006/relationships/image" Target="../media/image1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Relationship Id="rId22" Type="http://schemas.openxmlformats.org/officeDocument/2006/relationships/image" Target="../media/image1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21" Type="http://schemas.openxmlformats.org/officeDocument/2006/relationships/image" Target="../media/image30.png"/><Relationship Id="rId34" Type="http://schemas.openxmlformats.org/officeDocument/2006/relationships/image" Target="../media/image42.svg"/><Relationship Id="rId7" Type="http://schemas.openxmlformats.org/officeDocument/2006/relationships/image" Target="../media/image4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1.png"/><Relationship Id="rId38" Type="http://schemas.openxmlformats.org/officeDocument/2006/relationships/image" Target="../media/image45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0.png"/><Relationship Id="rId37" Type="http://schemas.openxmlformats.org/officeDocument/2006/relationships/image" Target="../media/image44.png"/><Relationship Id="rId5" Type="http://schemas.openxmlformats.org/officeDocument/2006/relationships/image" Target="../media/image2.sv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3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39.svg"/><Relationship Id="rId4" Type="http://schemas.openxmlformats.org/officeDocument/2006/relationships/image" Target="../media/image1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8.png"/><Relationship Id="rId8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C055-8361-5E80-17F0-D618674C4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/>
              <a:t>Garbled Circuit Lookup Tables </a:t>
            </a:r>
            <a:br>
              <a:rPr lang="en-US"/>
            </a:br>
            <a:r>
              <a:rPr lang="en-US" sz="3000"/>
              <a:t>with Logarithmic Number of Ciphertexts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9C700-8399-4D93-79DE-ACB39B5EF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119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David Heath (UIUC)</a:t>
            </a:r>
          </a:p>
          <a:p>
            <a:pPr algn="l"/>
            <a:r>
              <a:rPr lang="en-US" sz="2000" dirty="0"/>
              <a:t>Vladimir Kolesnikov (Georgia Tech)</a:t>
            </a:r>
          </a:p>
          <a:p>
            <a:pPr algn="l"/>
            <a:r>
              <a:rPr lang="en-US" sz="2000" b="1" dirty="0"/>
              <a:t>Lucien K. L. Ng</a:t>
            </a:r>
            <a:r>
              <a:rPr lang="en-US" sz="2000" dirty="0"/>
              <a:t> (Georgia Tech)</a:t>
            </a:r>
          </a:p>
        </p:txBody>
      </p:sp>
    </p:spTree>
    <p:extLst>
      <p:ext uri="{BB962C8B-B14F-4D97-AF65-F5344CB8AC3E}">
        <p14:creationId xmlns:p14="http://schemas.microsoft.com/office/powerpoint/2010/main" val="18929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C3E4-F814-6D27-2F16-6E8BA67C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GLUT Comm. Cost Improvement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84436-2A18-43B7-7D90-D65734D108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1" y="5652253"/>
                <a:ext cx="2845942" cy="862980"/>
              </a:xfrm>
            </p:spPr>
            <p:txBody>
              <a:bodyPr>
                <a:noAutofit/>
              </a:bodyPr>
              <a:lstStyle/>
              <a:p>
                <a:pPr marL="0" indent="0" algn="r">
                  <a:buNone/>
                </a:pPr>
                <a:r>
                  <a:rPr lang="en-US" sz="1400" b="0"/>
                  <a:t>(Number of Rows)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400" b="0"/>
              </a:p>
              <a:p>
                <a:pPr marL="0" indent="0" algn="r">
                  <a:buNone/>
                </a:pPr>
                <a:r>
                  <a:rPr lang="en-US" sz="1400" b="0"/>
                  <a:t>(Number of Columns)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1400" b="0" i="1">
                  <a:latin typeface="Cambria Math" panose="02040503050406030204" pitchFamily="18" charset="0"/>
                </a:endParaRPr>
              </a:p>
              <a:p>
                <a:pPr marL="0" indent="0" algn="r">
                  <a:buNone/>
                </a:pPr>
                <a:r>
                  <a:rPr lang="en-US" sz="1400" b="0"/>
                  <a:t>(Security Parameters)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US" sz="14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84436-2A18-43B7-7D90-D65734D108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1" y="5652253"/>
                <a:ext cx="2845942" cy="862980"/>
              </a:xfrm>
              <a:blipFill>
                <a:blip r:embed="rId3"/>
                <a:stretch>
                  <a:fillRect t="-28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EEF3504-DBB1-EE3C-25AB-E82B424E0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789" y="1577672"/>
            <a:ext cx="8516422" cy="3971840"/>
          </a:xfrm>
          <a:prstGeom prst="rect">
            <a:avLst/>
          </a:prstGeom>
        </p:spPr>
      </p:pic>
      <p:sp>
        <p:nvSpPr>
          <p:cNvPr id="5" name="Up-Down Arrow 4">
            <a:extLst>
              <a:ext uri="{FF2B5EF4-FFF2-40B4-BE49-F238E27FC236}">
                <a16:creationId xmlns:a16="http://schemas.microsoft.com/office/drawing/2014/main" id="{4D01AF19-A21D-1808-EF35-27B160FC85A8}"/>
              </a:ext>
            </a:extLst>
          </p:cNvPr>
          <p:cNvSpPr/>
          <p:nvPr/>
        </p:nvSpPr>
        <p:spPr>
          <a:xfrm>
            <a:off x="5609690" y="3553318"/>
            <a:ext cx="143839" cy="49470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A2CEE-3393-88E9-5C6F-4F94D0D8D253}"/>
              </a:ext>
            </a:extLst>
          </p:cNvPr>
          <p:cNvSpPr txBox="1"/>
          <p:nvPr/>
        </p:nvSpPr>
        <p:spPr>
          <a:xfrm>
            <a:off x="5719202" y="356593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10x</a:t>
            </a:r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B969BCB8-F9CD-25F8-D04E-192C404F6921}"/>
              </a:ext>
            </a:extLst>
          </p:cNvPr>
          <p:cNvSpPr/>
          <p:nvPr/>
        </p:nvSpPr>
        <p:spPr>
          <a:xfrm>
            <a:off x="8094324" y="2656409"/>
            <a:ext cx="109512" cy="87586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CCAFC-9B3D-5D59-AC44-DBB080BB2F94}"/>
              </a:ext>
            </a:extLst>
          </p:cNvPr>
          <p:cNvSpPr txBox="1"/>
          <p:nvPr/>
        </p:nvSpPr>
        <p:spPr>
          <a:xfrm>
            <a:off x="8203836" y="2899399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100x</a:t>
            </a:r>
          </a:p>
        </p:txBody>
      </p:sp>
    </p:spTree>
    <p:extLst>
      <p:ext uri="{BB962C8B-B14F-4D97-AF65-F5344CB8AC3E}">
        <p14:creationId xmlns:p14="http://schemas.microsoft.com/office/powerpoint/2010/main" val="242319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0AA3-4FE1-7995-268D-57251521E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/>
              <a:t>Background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A5446-D0AF-DC60-4272-6BF5A3A76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01AC-2301-6C1B-0B5D-E1E1B0C4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Viewing Labels as Garbled (Secret)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BB419-7ED9-9A00-2FF7-B94F6B4891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Garbled share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≝≪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r>
                  <a:rPr lang="en-US" dirty="0"/>
                  <a:t> is a global key and only known by 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Invariant: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BB419-7ED9-9A00-2FF7-B94F6B4891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2F18B44E-49B6-6C70-B8D9-1F9028FF8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42631" y="4260487"/>
            <a:ext cx="1201616" cy="120161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E5D564E-C619-D506-8999-C980B9C2C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25453" y="4237912"/>
            <a:ext cx="1325563" cy="1325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7AB711-96BD-5543-AA08-CF8377FE8FEB}"/>
                  </a:ext>
                </a:extLst>
              </p:cNvPr>
              <p:cNvSpPr txBox="1"/>
              <p:nvPr/>
            </p:nvSpPr>
            <p:spPr>
              <a:xfrm>
                <a:off x="3167420" y="5597040"/>
                <a:ext cx="1352037" cy="37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7AB711-96BD-5543-AA08-CF8377FE8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420" y="5597040"/>
                <a:ext cx="1352037" cy="371640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AF232A-1F7F-00B7-7DC8-BA0AE43F3FC3}"/>
                  </a:ext>
                </a:extLst>
              </p:cNvPr>
              <p:cNvSpPr txBox="1"/>
              <p:nvPr/>
            </p:nvSpPr>
            <p:spPr>
              <a:xfrm>
                <a:off x="7839141" y="5642891"/>
                <a:ext cx="1154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AF232A-1F7F-00B7-7DC8-BA0AE43F3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141" y="5642891"/>
                <a:ext cx="1154290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69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B446-04CE-6242-6DBA-4B0829CC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Passing Secret Sharing into Gates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B3E02E-0336-D60B-D128-EED6D0F21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732" y="3178036"/>
            <a:ext cx="700920" cy="7009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09DBA63-A66C-90A2-4CE7-A7640149A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5794" y="3127980"/>
            <a:ext cx="801033" cy="80103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08FE46F-E3C6-9979-20D3-8A05FA986D24}"/>
              </a:ext>
            </a:extLst>
          </p:cNvPr>
          <p:cNvSpPr/>
          <p:nvPr/>
        </p:nvSpPr>
        <p:spPr>
          <a:xfrm>
            <a:off x="5254935" y="3594180"/>
            <a:ext cx="1682130" cy="6578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XOR GATE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3A705F72-EE3C-C47D-3396-AF8B696A4580}"/>
              </a:ext>
            </a:extLst>
          </p:cNvPr>
          <p:cNvCxnSpPr>
            <a:cxnSpLocks/>
          </p:cNvCxnSpPr>
          <p:nvPr/>
        </p:nvCxnSpPr>
        <p:spPr>
          <a:xfrm>
            <a:off x="2646327" y="3126093"/>
            <a:ext cx="2576098" cy="673724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CA5585F-DBB6-045F-D72D-CC516162048D}"/>
              </a:ext>
            </a:extLst>
          </p:cNvPr>
          <p:cNvCxnSpPr>
            <a:cxnSpLocks/>
          </p:cNvCxnSpPr>
          <p:nvPr/>
        </p:nvCxnSpPr>
        <p:spPr>
          <a:xfrm flipV="1">
            <a:off x="2496827" y="4068409"/>
            <a:ext cx="2758108" cy="695276"/>
          </a:xfrm>
          <a:prstGeom prst="bentConnector3">
            <a:avLst>
              <a:gd name="adj1" fmla="val 5000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CF9AB4-07F8-367B-46DD-D01EBBF3A018}"/>
                  </a:ext>
                </a:extLst>
              </p:cNvPr>
              <p:cNvSpPr txBox="1"/>
              <p:nvPr/>
            </p:nvSpPr>
            <p:spPr>
              <a:xfrm>
                <a:off x="2646327" y="2622452"/>
                <a:ext cx="518796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CF9AB4-07F8-367B-46DD-D01EBBF3A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327" y="2622452"/>
                <a:ext cx="518796" cy="370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92404C-DE27-3CE6-0DB5-A15EE2B3EA9A}"/>
                  </a:ext>
                </a:extLst>
              </p:cNvPr>
              <p:cNvSpPr txBox="1"/>
              <p:nvPr/>
            </p:nvSpPr>
            <p:spPr>
              <a:xfrm>
                <a:off x="2614953" y="3384835"/>
                <a:ext cx="514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92404C-DE27-3CE6-0DB5-A15EE2B3E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953" y="3384835"/>
                <a:ext cx="5147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CA8F241E-D568-6D30-3B4D-4CB2E0CE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0437" y="3958660"/>
            <a:ext cx="700920" cy="70092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6DDEF78-237F-13D7-D749-A6A9E4973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0380" y="4731934"/>
            <a:ext cx="801033" cy="801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F542E8-0466-1740-A8D5-11B154E8660A}"/>
                  </a:ext>
                </a:extLst>
              </p:cNvPr>
              <p:cNvSpPr txBox="1"/>
              <p:nvPr/>
            </p:nvSpPr>
            <p:spPr>
              <a:xfrm>
                <a:off x="2599190" y="4226406"/>
                <a:ext cx="507768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F542E8-0466-1740-A8D5-11B154E86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190" y="4226406"/>
                <a:ext cx="507768" cy="370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6B9D15-ADDA-0E00-C1A1-D8F0DB1EFEB0}"/>
                  </a:ext>
                </a:extLst>
              </p:cNvPr>
              <p:cNvSpPr txBox="1"/>
              <p:nvPr/>
            </p:nvSpPr>
            <p:spPr>
              <a:xfrm>
                <a:off x="2579539" y="4988789"/>
                <a:ext cx="503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6B9D15-ADDA-0E00-C1A1-D8F0DB1EF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39" y="4988789"/>
                <a:ext cx="50372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859727-4934-228E-3E0D-D86C68FB5E0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937065" y="3923093"/>
            <a:ext cx="275810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D795A2-3448-C806-8099-9AB1D2B05447}"/>
                  </a:ext>
                </a:extLst>
              </p:cNvPr>
              <p:cNvSpPr txBox="1"/>
              <p:nvPr/>
            </p:nvSpPr>
            <p:spPr>
              <a:xfrm>
                <a:off x="9089395" y="3492258"/>
                <a:ext cx="518796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D795A2-3448-C806-8099-9AB1D2B05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395" y="3492258"/>
                <a:ext cx="518796" cy="3702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036D61-E938-2D11-257C-1026F27A56E1}"/>
                  </a:ext>
                </a:extLst>
              </p:cNvPr>
              <p:cNvSpPr txBox="1"/>
              <p:nvPr/>
            </p:nvSpPr>
            <p:spPr>
              <a:xfrm>
                <a:off x="9089395" y="4042234"/>
                <a:ext cx="518796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036D61-E938-2D11-257C-1026F27A5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395" y="4042234"/>
                <a:ext cx="518796" cy="3702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>
            <a:extLst>
              <a:ext uri="{FF2B5EF4-FFF2-40B4-BE49-F238E27FC236}">
                <a16:creationId xmlns:a16="http://schemas.microsoft.com/office/drawing/2014/main" id="{C5551536-6FE0-CAAF-DA15-9F571AAC7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5850" y="2366429"/>
            <a:ext cx="700920" cy="70092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6744ADB-7F43-D01B-0C69-8E770280F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84009" y="4013893"/>
            <a:ext cx="801033" cy="801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AFEF56-7C23-FE45-B5B3-89443B5CE68E}"/>
                  </a:ext>
                </a:extLst>
              </p:cNvPr>
              <p:cNvSpPr txBox="1"/>
              <p:nvPr/>
            </p:nvSpPr>
            <p:spPr>
              <a:xfrm>
                <a:off x="4365858" y="3409514"/>
                <a:ext cx="361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AFEF56-7C23-FE45-B5B3-89443B5CE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858" y="3409514"/>
                <a:ext cx="3615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99CB49-5A0D-43C1-7522-D213755E2367}"/>
                  </a:ext>
                </a:extLst>
              </p:cNvPr>
              <p:cNvSpPr txBox="1"/>
              <p:nvPr/>
            </p:nvSpPr>
            <p:spPr>
              <a:xfrm>
                <a:off x="4365858" y="4136177"/>
                <a:ext cx="361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99CB49-5A0D-43C1-7522-D213755E2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858" y="4136177"/>
                <a:ext cx="361573" cy="369332"/>
              </a:xfrm>
              <a:prstGeom prst="rect">
                <a:avLst/>
              </a:prstGeom>
              <a:blipFill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B34C51-8D62-88F8-77BF-D12DEB3DEECA}"/>
                  </a:ext>
                </a:extLst>
              </p:cNvPr>
              <p:cNvSpPr txBox="1"/>
              <p:nvPr/>
            </p:nvSpPr>
            <p:spPr>
              <a:xfrm>
                <a:off x="7017733" y="3534665"/>
                <a:ext cx="1284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B34C51-8D62-88F8-77BF-D12DEB3DE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733" y="3534665"/>
                <a:ext cx="1284658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10E81D8-A41A-D5B0-9A46-535076602838}"/>
              </a:ext>
            </a:extLst>
          </p:cNvPr>
          <p:cNvSpPr/>
          <p:nvPr/>
        </p:nvSpPr>
        <p:spPr>
          <a:xfrm>
            <a:off x="4365857" y="3420290"/>
            <a:ext cx="361574" cy="325167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BF3DAF-2A5A-DCAE-467E-5F7CDD7ABCE7}"/>
              </a:ext>
            </a:extLst>
          </p:cNvPr>
          <p:cNvSpPr/>
          <p:nvPr/>
        </p:nvSpPr>
        <p:spPr>
          <a:xfrm>
            <a:off x="4357295" y="4158259"/>
            <a:ext cx="361574" cy="325167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356CA8-846A-6F36-EEF1-62687DF1AF2B}"/>
              </a:ext>
            </a:extLst>
          </p:cNvPr>
          <p:cNvSpPr/>
          <p:nvPr/>
        </p:nvSpPr>
        <p:spPr>
          <a:xfrm>
            <a:off x="7089486" y="3566160"/>
            <a:ext cx="1141152" cy="29870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945FA6-7B5E-576D-712B-BEA385534336}"/>
              </a:ext>
            </a:extLst>
          </p:cNvPr>
          <p:cNvSpPr txBox="1"/>
          <p:nvPr/>
        </p:nvSpPr>
        <p:spPr>
          <a:xfrm>
            <a:off x="9089395" y="5742030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: Logical Value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151F7A-776A-8AD7-5192-A41AE7D9DB8A}"/>
              </a:ext>
            </a:extLst>
          </p:cNvPr>
          <p:cNvSpPr/>
          <p:nvPr/>
        </p:nvSpPr>
        <p:spPr>
          <a:xfrm>
            <a:off x="8895744" y="5781011"/>
            <a:ext cx="242044" cy="29870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2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1794-2FF4-D912-8AE5-BFABAC3E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XOR [KS08]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2A95E-7D31-AB46-C6DB-3A2481EA0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XOR gates require no communication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)≫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You can verify that the invariant still hold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2A95E-7D31-AB46-C6DB-3A2481EA0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09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7EED-850C-C4AC-A498-A8EBA85D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Remark: Functions and LUTs are equivalent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511BB-6C09-5A12-D0D6-27F55A1B4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/>
                  <a:t>We can write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/>
                  <a:t> into a Boolean vector </a:t>
                </a:r>
              </a:p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−1))</m:t>
                      </m:r>
                    </m:oMath>
                  </m:oMathPara>
                </a14:m>
                <a:endParaRPr lang="en-US"/>
              </a:p>
              <a:p>
                <a:pPr marL="914400" lvl="2" indent="0">
                  <a:buNone/>
                </a:pPr>
                <a:endParaRPr lang="en-US"/>
              </a:p>
              <a:p>
                <a:r>
                  <a:rPr lang="en-US"/>
                  <a:t>Or we define a function according to a LUT</a:t>
                </a:r>
              </a:p>
              <a:p>
                <a:pPr marL="0" indent="0">
                  <a:buNone/>
                </a:pPr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r>
                  <a:rPr lang="en-US"/>
                  <a:t>We use upper case to denote TABLE and lower case for function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511BB-6C09-5A12-D0D6-27F55A1B4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50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AE7CE-CE7C-A207-BA56-45083574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One-Hot Garbling (OHG) [HK21b]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24372C-225F-6CD4-333B-68F4D52FBA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G and E have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, and E </a:t>
                </a:r>
                <a:r>
                  <a:rPr lang="en-US" i="1" dirty="0"/>
                  <a:t>knows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integer represented in a vector of Boolean shares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 and E can construct a one-hot encoding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24372C-225F-6CD4-333B-68F4D52FBA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2FD7E5-64A1-63DF-D787-2EC037125E67}"/>
                  </a:ext>
                </a:extLst>
              </p:cNvPr>
              <p:cNvSpPr txBox="1"/>
              <p:nvPr/>
            </p:nvSpPr>
            <p:spPr>
              <a:xfrm>
                <a:off x="2092455" y="4676240"/>
                <a:ext cx="2537490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2FD7E5-64A1-63DF-D787-2EC037125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455" y="4676240"/>
                <a:ext cx="2537490" cy="710194"/>
              </a:xfrm>
              <a:prstGeom prst="rect">
                <a:avLst/>
              </a:prstGeom>
              <a:blipFill>
                <a:blip r:embed="rId4"/>
                <a:stretch>
                  <a:fillRect l="-498" t="-191228" b="-27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CE00AD-FB46-D6B7-F9D4-88B0221C1A72}"/>
                  </a:ext>
                </a:extLst>
              </p:cNvPr>
              <p:cNvSpPr txBox="1"/>
              <p:nvPr/>
            </p:nvSpPr>
            <p:spPr>
              <a:xfrm>
                <a:off x="5948468" y="4897005"/>
                <a:ext cx="965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CE00AD-FB46-D6B7-F9D4-88B0221C1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468" y="4897005"/>
                <a:ext cx="96545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21052-ADD8-8B87-5A4C-27865DE872A2}"/>
              </a:ext>
            </a:extLst>
          </p:cNvPr>
          <p:cNvCxnSpPr>
            <a:cxnSpLocks/>
          </p:cNvCxnSpPr>
          <p:nvPr/>
        </p:nvCxnSpPr>
        <p:spPr>
          <a:xfrm flipH="1">
            <a:off x="7457813" y="5039175"/>
            <a:ext cx="3212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CF3E7A-8455-E892-4DB8-B06DA0A53C51}"/>
                  </a:ext>
                </a:extLst>
              </p:cNvPr>
              <p:cNvSpPr txBox="1"/>
              <p:nvPr/>
            </p:nvSpPr>
            <p:spPr>
              <a:xfrm>
                <a:off x="7870502" y="4854509"/>
                <a:ext cx="595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CF3E7A-8455-E892-4DB8-B06DA0A53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02" y="4854509"/>
                <a:ext cx="595612" cy="369332"/>
              </a:xfrm>
              <a:prstGeom prst="rect">
                <a:avLst/>
              </a:prstGeom>
              <a:blipFill>
                <a:blip r:embed="rId6"/>
                <a:stretch>
                  <a:fillRect t="-6667" r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0D8C883-FD57-9E2A-2668-623B3E9E34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992317"/>
                  </p:ext>
                </p:extLst>
              </p:nvPr>
            </p:nvGraphicFramePr>
            <p:xfrm>
              <a:off x="7044916" y="3727002"/>
              <a:ext cx="312230" cy="26352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2230">
                      <a:extLst>
                        <a:ext uri="{9D8B030D-6E8A-4147-A177-3AD203B41FA5}">
                          <a16:colId xmlns:a16="http://schemas.microsoft.com/office/drawing/2014/main" val="2480865556"/>
                        </a:ext>
                      </a:extLst>
                    </a:gridCol>
                  </a:tblGrid>
                  <a:tr h="37646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79384264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latin typeface="+mj-lt"/>
                            </a:rPr>
                            <a:t>⋮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0574315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21034678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04815463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9148709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latin typeface="+mj-lt"/>
                            </a:rPr>
                            <a:t>⋮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1539967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180195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0D8C883-FD57-9E2A-2668-623B3E9E34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8992317"/>
                  </p:ext>
                </p:extLst>
              </p:nvPr>
            </p:nvGraphicFramePr>
            <p:xfrm>
              <a:off x="7044916" y="3727002"/>
              <a:ext cx="312230" cy="263523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2230">
                      <a:extLst>
                        <a:ext uri="{9D8B030D-6E8A-4147-A177-3AD203B41FA5}">
                          <a16:colId xmlns:a16="http://schemas.microsoft.com/office/drawing/2014/main" val="2480865556"/>
                        </a:ext>
                      </a:extLst>
                    </a:gridCol>
                  </a:tblGrid>
                  <a:tr h="3764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46" t="-3333" r="-3846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9384264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latin typeface="+mj-lt"/>
                            </a:rPr>
                            <a:t>⋮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0574315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46" t="-200000" r="-3846" b="-4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1034678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46" t="-300000" r="-3846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815463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46" t="-400000" r="-3846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9148709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>
                              <a:latin typeface="+mj-lt"/>
                            </a:rPr>
                            <a:t>⋮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51539967"/>
                      </a:ext>
                    </a:extLst>
                  </a:tr>
                  <a:tr h="3764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46" t="-596667" r="-3846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0195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986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68B3-2729-6F54-F39E-C01CD071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One-Hot Garbling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7332E-2764-3BDA-6A89-0B256ACAD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/>
                  <a:t>Cost: G sends to 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/>
                  <a:t> bits, and they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hash evals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7332E-2764-3BDA-6A89-0B256ACAD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D582860-75B5-FEF9-21F5-915596A40B45}"/>
              </a:ext>
            </a:extLst>
          </p:cNvPr>
          <p:cNvSpPr/>
          <p:nvPr/>
        </p:nvSpPr>
        <p:spPr>
          <a:xfrm>
            <a:off x="4389665" y="3877033"/>
            <a:ext cx="374308" cy="374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5CDCDC-5A23-4ACB-9A17-67E5A517FA89}"/>
              </a:ext>
            </a:extLst>
          </p:cNvPr>
          <p:cNvSpPr/>
          <p:nvPr/>
        </p:nvSpPr>
        <p:spPr>
          <a:xfrm>
            <a:off x="5721692" y="4409433"/>
            <a:ext cx="374308" cy="3743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0B249D-F470-7211-76EB-00B918208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9161" y="5425844"/>
            <a:ext cx="545328" cy="545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E967E8-CC0B-2097-B185-55B84B0FF186}"/>
                  </a:ext>
                </a:extLst>
              </p:cNvPr>
              <p:cNvSpPr txBox="1"/>
              <p:nvPr/>
            </p:nvSpPr>
            <p:spPr>
              <a:xfrm>
                <a:off x="3884439" y="6073106"/>
                <a:ext cx="4501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E967E8-CC0B-2097-B185-55B84B0FF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39" y="6073106"/>
                <a:ext cx="4501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8E29C7-FFCB-4F65-0E8E-FF4AD88724B1}"/>
                  </a:ext>
                </a:extLst>
              </p:cNvPr>
              <p:cNvSpPr txBox="1"/>
              <p:nvPr/>
            </p:nvSpPr>
            <p:spPr>
              <a:xfrm>
                <a:off x="3880440" y="5513842"/>
                <a:ext cx="450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8E29C7-FFCB-4F65-0E8E-FF4AD8872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440" y="5513842"/>
                <a:ext cx="45018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83DFF9-8EBB-FF44-86BE-08554E07050C}"/>
                  </a:ext>
                </a:extLst>
              </p:cNvPr>
              <p:cNvSpPr txBox="1"/>
              <p:nvPr/>
            </p:nvSpPr>
            <p:spPr>
              <a:xfrm>
                <a:off x="4746756" y="5540607"/>
                <a:ext cx="450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83DFF9-8EBB-FF44-86BE-08554E070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756" y="5540607"/>
                <a:ext cx="4501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6C675B-4945-ECE5-0FBC-BB5ADBB84093}"/>
                  </a:ext>
                </a:extLst>
              </p:cNvPr>
              <p:cNvSpPr txBox="1"/>
              <p:nvPr/>
            </p:nvSpPr>
            <p:spPr>
              <a:xfrm>
                <a:off x="5686076" y="5513841"/>
                <a:ext cx="450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D6C675B-4945-ECE5-0FBC-BB5ADBB84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076" y="5513841"/>
                <a:ext cx="4501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673688-29F0-A5ED-1A67-2AFF04B26774}"/>
                  </a:ext>
                </a:extLst>
              </p:cNvPr>
              <p:cNvSpPr txBox="1"/>
              <p:nvPr/>
            </p:nvSpPr>
            <p:spPr>
              <a:xfrm>
                <a:off x="6520384" y="5535378"/>
                <a:ext cx="450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673688-29F0-A5ED-1A67-2AFF04B26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384" y="5535378"/>
                <a:ext cx="4501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A2FD12-CA3D-5FB3-C6E4-49434A145036}"/>
                  </a:ext>
                </a:extLst>
              </p:cNvPr>
              <p:cNvSpPr txBox="1"/>
              <p:nvPr/>
            </p:nvSpPr>
            <p:spPr>
              <a:xfrm>
                <a:off x="4703989" y="6087839"/>
                <a:ext cx="4501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A2FD12-CA3D-5FB3-C6E4-49434A145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989" y="6087839"/>
                <a:ext cx="4501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B5A052-61D4-6972-1EFA-28CB89AEC54D}"/>
                  </a:ext>
                </a:extLst>
              </p:cNvPr>
              <p:cNvSpPr txBox="1"/>
              <p:nvPr/>
            </p:nvSpPr>
            <p:spPr>
              <a:xfrm>
                <a:off x="6528960" y="6097415"/>
                <a:ext cx="4501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B5A052-61D4-6972-1EFA-28CB89AEC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960" y="6097415"/>
                <a:ext cx="45018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51BF35-4420-AB94-FB40-D15ABB96CEBC}"/>
              </a:ext>
            </a:extLst>
          </p:cNvPr>
          <p:cNvCxnSpPr/>
          <p:nvPr/>
        </p:nvCxnSpPr>
        <p:spPr>
          <a:xfrm>
            <a:off x="4116252" y="4990928"/>
            <a:ext cx="0" cy="4556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FC8312-7C9D-899F-FE81-21F46F02929D}"/>
              </a:ext>
            </a:extLst>
          </p:cNvPr>
          <p:cNvCxnSpPr/>
          <p:nvPr/>
        </p:nvCxnSpPr>
        <p:spPr>
          <a:xfrm>
            <a:off x="4939813" y="5005661"/>
            <a:ext cx="0" cy="4556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D20D22-147E-BA10-E1BA-3B189C2FC682}"/>
              </a:ext>
            </a:extLst>
          </p:cNvPr>
          <p:cNvCxnSpPr/>
          <p:nvPr/>
        </p:nvCxnSpPr>
        <p:spPr>
          <a:xfrm>
            <a:off x="5894319" y="4990927"/>
            <a:ext cx="0" cy="4556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D00954-C73B-95AD-9748-39BC91F6D34A}"/>
              </a:ext>
            </a:extLst>
          </p:cNvPr>
          <p:cNvCxnSpPr/>
          <p:nvPr/>
        </p:nvCxnSpPr>
        <p:spPr>
          <a:xfrm>
            <a:off x="6750044" y="4983014"/>
            <a:ext cx="0" cy="4556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5ADC68-FCBA-8C5A-6469-A2990E9339FC}"/>
                  </a:ext>
                </a:extLst>
              </p:cNvPr>
              <p:cNvSpPr txBox="1"/>
              <p:nvPr/>
            </p:nvSpPr>
            <p:spPr>
              <a:xfrm>
                <a:off x="7427632" y="5017347"/>
                <a:ext cx="1023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Hash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5ADC68-FCBA-8C5A-6469-A2990E933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632" y="5017347"/>
                <a:ext cx="1023806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37DF397-6A37-A83E-00B1-63DF7508CD83}"/>
                  </a:ext>
                </a:extLst>
              </p:cNvPr>
              <p:cNvSpPr txBox="1"/>
              <p:nvPr/>
            </p:nvSpPr>
            <p:spPr>
              <a:xfrm>
                <a:off x="5410779" y="6097415"/>
                <a:ext cx="974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37DF397-6A37-A83E-00B1-63DF7508C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779" y="6097415"/>
                <a:ext cx="974067" cy="369332"/>
              </a:xfrm>
              <a:prstGeom prst="rect">
                <a:avLst/>
              </a:prstGeom>
              <a:blipFill>
                <a:blip r:embed="rId1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phic 32">
            <a:extLst>
              <a:ext uri="{FF2B5EF4-FFF2-40B4-BE49-F238E27FC236}">
                <a16:creationId xmlns:a16="http://schemas.microsoft.com/office/drawing/2014/main" id="{9677A40D-D1D0-314F-9DFA-66AE902B9A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85879" y="6000691"/>
            <a:ext cx="601579" cy="601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C785EC-8EFC-EF1C-E0B9-DCB5B52C5F9C}"/>
                  </a:ext>
                </a:extLst>
              </p:cNvPr>
              <p:cNvSpPr txBox="1"/>
              <p:nvPr/>
            </p:nvSpPr>
            <p:spPr>
              <a:xfrm>
                <a:off x="7436140" y="5509584"/>
                <a:ext cx="12891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0,1}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FC785EC-8EFC-EF1C-E0B9-DCB5B52C5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140" y="5509584"/>
                <a:ext cx="1289135" cy="3693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F02811D-95EA-554F-D30B-6A66F2784DC1}"/>
              </a:ext>
            </a:extLst>
          </p:cNvPr>
          <p:cNvSpPr txBox="1"/>
          <p:nvPr/>
        </p:nvSpPr>
        <p:spPr>
          <a:xfrm>
            <a:off x="1385773" y="5438668"/>
            <a:ext cx="1067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Outputs: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E719E5-3863-A48D-BFB7-BCB2146176D4}"/>
              </a:ext>
            </a:extLst>
          </p:cNvPr>
          <p:cNvSpPr txBox="1"/>
          <p:nvPr/>
        </p:nvSpPr>
        <p:spPr>
          <a:xfrm>
            <a:off x="1411143" y="2451787"/>
            <a:ext cx="88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Inputs: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ED53C8-07B0-F165-9130-2AC67B978857}"/>
              </a:ext>
            </a:extLst>
          </p:cNvPr>
          <p:cNvSpPr/>
          <p:nvPr/>
        </p:nvSpPr>
        <p:spPr>
          <a:xfrm>
            <a:off x="3946479" y="4409433"/>
            <a:ext cx="374308" cy="374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037396-1F66-D45F-0990-42E5E25EE5B8}"/>
              </a:ext>
            </a:extLst>
          </p:cNvPr>
          <p:cNvSpPr/>
          <p:nvPr/>
        </p:nvSpPr>
        <p:spPr>
          <a:xfrm>
            <a:off x="4763973" y="4409433"/>
            <a:ext cx="374308" cy="374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74195C-6C20-E74C-BA13-56E5679AD8AB}"/>
              </a:ext>
            </a:extLst>
          </p:cNvPr>
          <p:cNvSpPr/>
          <p:nvPr/>
        </p:nvSpPr>
        <p:spPr>
          <a:xfrm>
            <a:off x="6220015" y="3877033"/>
            <a:ext cx="374308" cy="3743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0516D0-5991-B7D1-1AB1-1FD6BA3753C6}"/>
              </a:ext>
            </a:extLst>
          </p:cNvPr>
          <p:cNvSpPr/>
          <p:nvPr/>
        </p:nvSpPr>
        <p:spPr>
          <a:xfrm>
            <a:off x="6596848" y="4417560"/>
            <a:ext cx="374308" cy="3743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651CF9E2-7EBE-2FA4-06CA-E6E083CCD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2443" y="2480125"/>
            <a:ext cx="545328" cy="54532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0FC4E149-4945-FAB7-ADF7-BD630FAC7F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99161" y="3054972"/>
            <a:ext cx="601579" cy="601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151D78-260B-5A7B-D98E-2B91810F84BD}"/>
                  </a:ext>
                </a:extLst>
              </p:cNvPr>
              <p:cNvSpPr txBox="1"/>
              <p:nvPr/>
            </p:nvSpPr>
            <p:spPr>
              <a:xfrm>
                <a:off x="4377290" y="2585513"/>
                <a:ext cx="4976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151D78-260B-5A7B-D98E-2B91810F8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290" y="2585513"/>
                <a:ext cx="49763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5BDF3E-ABF7-98B9-C19B-2D7C16CC23E2}"/>
                  </a:ext>
                </a:extLst>
              </p:cNvPr>
              <p:cNvSpPr txBox="1"/>
              <p:nvPr/>
            </p:nvSpPr>
            <p:spPr>
              <a:xfrm>
                <a:off x="4394323" y="3169125"/>
                <a:ext cx="4976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5BDF3E-ABF7-98B9-C19B-2D7C16CC2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323" y="3169125"/>
                <a:ext cx="49763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089492E-2D17-E9D0-51E5-594299D487BA}"/>
                  </a:ext>
                </a:extLst>
              </p:cNvPr>
              <p:cNvSpPr txBox="1"/>
              <p:nvPr/>
            </p:nvSpPr>
            <p:spPr>
              <a:xfrm>
                <a:off x="6249547" y="3125482"/>
                <a:ext cx="361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089492E-2D17-E9D0-51E5-594299D48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547" y="3125482"/>
                <a:ext cx="36157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A2428E4-B412-FCBE-89B1-DB7177D19255}"/>
                  </a:ext>
                </a:extLst>
              </p:cNvPr>
              <p:cNvSpPr txBox="1"/>
              <p:nvPr/>
            </p:nvSpPr>
            <p:spPr>
              <a:xfrm>
                <a:off x="8123158" y="3158857"/>
                <a:ext cx="26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A2428E4-B412-FCBE-89B1-DB7177D19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158" y="3158857"/>
                <a:ext cx="2606291" cy="369332"/>
              </a:xfrm>
              <a:prstGeom prst="rect">
                <a:avLst/>
              </a:prstGeom>
              <a:blipFill>
                <a:blip r:embed="rId21"/>
                <a:stretch>
                  <a:fillRect l="-194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B9DE1A-BD24-6E54-2A48-E816482AB37F}"/>
                  </a:ext>
                </a:extLst>
              </p:cNvPr>
              <p:cNvSpPr txBox="1"/>
              <p:nvPr/>
            </p:nvSpPr>
            <p:spPr>
              <a:xfrm>
                <a:off x="7836734" y="6386583"/>
                <a:ext cx="42773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Toy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 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/>
                  <a:t>-bit integer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B9DE1A-BD24-6E54-2A48-E816482A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734" y="6386583"/>
                <a:ext cx="4277389" cy="646331"/>
              </a:xfrm>
              <a:prstGeom prst="rect">
                <a:avLst/>
              </a:prstGeom>
              <a:blipFill>
                <a:blip r:embed="rId22"/>
                <a:stretch>
                  <a:fillRect l="-1484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75B1CEB-765F-63D2-FEF3-0F309C4B8BD1}"/>
              </a:ext>
            </a:extLst>
          </p:cNvPr>
          <p:cNvCxnSpPr>
            <a:cxnSpLocks/>
          </p:cNvCxnSpPr>
          <p:nvPr/>
        </p:nvCxnSpPr>
        <p:spPr>
          <a:xfrm>
            <a:off x="1411143" y="3780323"/>
            <a:ext cx="931830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47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7EED-850C-C4AC-A498-A8EBA85D3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OHG to Privacy-Free Lookup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511BB-6C09-5A12-D0D6-27F55A1B4D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start in the case of clear text</a:t>
                </a:r>
              </a:p>
              <a:p>
                <a:r>
                  <a:rPr lang="en-US" dirty="0"/>
                  <a:t>Assume we have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-row LUT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a one-hot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compute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inner-product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-entry vectors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511BB-6C09-5A12-D0D6-27F55A1B4D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B013E5-3D43-BEFB-1B0B-2C7F8E0CCADC}"/>
                  </a:ext>
                </a:extLst>
              </p:cNvPr>
              <p:cNvSpPr txBox="1"/>
              <p:nvPr/>
            </p:nvSpPr>
            <p:spPr>
              <a:xfrm>
                <a:off x="1987697" y="4714696"/>
                <a:ext cx="4479722" cy="1677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[0]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−1]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B013E5-3D43-BEFB-1B0B-2C7F8E0CC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697" y="4714696"/>
                <a:ext cx="4479722" cy="1677511"/>
              </a:xfrm>
              <a:prstGeom prst="rect">
                <a:avLst/>
              </a:prstGeom>
              <a:blipFill>
                <a:blip r:embed="rId4"/>
                <a:stretch>
                  <a:fillRect l="-1695" t="-130075" r="-20621" b="-1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595995-BF23-DDC7-7AFC-EA9DD622796D}"/>
                  </a:ext>
                </a:extLst>
              </p:cNvPr>
              <p:cNvSpPr txBox="1"/>
              <p:nvPr/>
            </p:nvSpPr>
            <p:spPr>
              <a:xfrm>
                <a:off x="7328585" y="5204659"/>
                <a:ext cx="1582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595995-BF23-DDC7-7AFC-EA9DD6227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585" y="5204659"/>
                <a:ext cx="15820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7BD616-C7C7-9AEB-9FDC-1C4CD436D5E9}"/>
                  </a:ext>
                </a:extLst>
              </p:cNvPr>
              <p:cNvSpPr txBox="1"/>
              <p:nvPr/>
            </p:nvSpPr>
            <p:spPr>
              <a:xfrm>
                <a:off x="6136319" y="4621033"/>
                <a:ext cx="1480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⋅0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7BD616-C7C7-9AEB-9FDC-1C4CD436D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319" y="4621033"/>
                <a:ext cx="1480597" cy="369332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719788-450D-356F-D063-FAB7885EBD2C}"/>
                  </a:ext>
                </a:extLst>
              </p:cNvPr>
              <p:cNvSpPr txBox="1"/>
              <p:nvPr/>
            </p:nvSpPr>
            <p:spPr>
              <a:xfrm>
                <a:off x="5843354" y="4928990"/>
                <a:ext cx="177356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⊕⋯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⊕⋯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719788-450D-356F-D063-FAB7885EB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354" y="4928990"/>
                <a:ext cx="1773562" cy="1200329"/>
              </a:xfrm>
              <a:prstGeom prst="rect">
                <a:avLst/>
              </a:prstGeom>
              <a:blipFill>
                <a:blip r:embed="rId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98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9726-C5EB-E178-CCDE-E757B54B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Privacy-Free Lookup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EAF74-0BB8-20A2-7DCD-D0B539C68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assume G and E hold</a:t>
                </a:r>
              </a:p>
              <a:p>
                <a:pPr lvl="1"/>
                <a:r>
                  <a:rPr lang="en-US" dirty="0"/>
                  <a:t>public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 dirty="0"/>
                  <a:t> LUT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one-hot garbled share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They compute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=≪</m:t>
                    </m:r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EAF74-0BB8-20A2-7DCD-D0B539C68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CFE255A1-E9C2-556E-1470-2FE669671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6884" y="3616268"/>
            <a:ext cx="545328" cy="545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AE2886-CF99-A305-03BF-0CCA21B399A6}"/>
                  </a:ext>
                </a:extLst>
              </p:cNvPr>
              <p:cNvSpPr txBox="1"/>
              <p:nvPr/>
            </p:nvSpPr>
            <p:spPr>
              <a:xfrm>
                <a:off x="600891" y="4233469"/>
                <a:ext cx="6097314" cy="1400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[0]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−1]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AE2886-CF99-A305-03BF-0CCA21B39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" y="4233469"/>
                <a:ext cx="6097314" cy="1400512"/>
              </a:xfrm>
              <a:prstGeom prst="rect">
                <a:avLst/>
              </a:prstGeom>
              <a:blipFill>
                <a:blip r:embed="rId6"/>
                <a:stretch>
                  <a:fillRect t="-155856" b="-225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0D09E1-5F43-99B0-2BC4-70760493BAA1}"/>
                  </a:ext>
                </a:extLst>
              </p:cNvPr>
              <p:cNvSpPr txBox="1"/>
              <p:nvPr/>
            </p:nvSpPr>
            <p:spPr>
              <a:xfrm>
                <a:off x="5672132" y="4229065"/>
                <a:ext cx="6097314" cy="1400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[0]</m:t>
                                    </m: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]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−1]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⊕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0D09E1-5F43-99B0-2BC4-70760493B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132" y="4229065"/>
                <a:ext cx="6097314" cy="1400512"/>
              </a:xfrm>
              <a:prstGeom prst="rect">
                <a:avLst/>
              </a:prstGeom>
              <a:blipFill>
                <a:blip r:embed="rId7"/>
                <a:stretch>
                  <a:fillRect l="-416" t="-155856" b="-2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>
            <a:extLst>
              <a:ext uri="{FF2B5EF4-FFF2-40B4-BE49-F238E27FC236}">
                <a16:creationId xmlns:a16="http://schemas.microsoft.com/office/drawing/2014/main" id="{6AAE719F-2FB9-2F2B-07B3-5673896219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3143" y="3616267"/>
            <a:ext cx="545329" cy="545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8B1E52-AD92-44F0-290C-980DC193F484}"/>
                  </a:ext>
                </a:extLst>
              </p:cNvPr>
              <p:cNvSpPr txBox="1"/>
              <p:nvPr/>
            </p:nvSpPr>
            <p:spPr>
              <a:xfrm>
                <a:off x="2861422" y="5887532"/>
                <a:ext cx="6684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Difference of their shares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r>
                  <a:rPr lang="en-US" b="0" i="0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shares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8B1E52-AD92-44F0-290C-980DC193F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422" y="5887532"/>
                <a:ext cx="6684907" cy="646331"/>
              </a:xfrm>
              <a:prstGeom prst="rect">
                <a:avLst/>
              </a:prstGeom>
              <a:blipFill>
                <a:blip r:embed="rId10"/>
                <a:stretch>
                  <a:fillRect l="-759" t="-23077" b="-9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56EDE2E-8247-452F-3963-2E67AF371EB7}"/>
              </a:ext>
            </a:extLst>
          </p:cNvPr>
          <p:cNvSpPr/>
          <p:nvPr/>
        </p:nvSpPr>
        <p:spPr>
          <a:xfrm>
            <a:off x="2766848" y="4792716"/>
            <a:ext cx="1773621" cy="29954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4E2AA-2FE0-751F-40AB-7F0B2C40774D}"/>
              </a:ext>
            </a:extLst>
          </p:cNvPr>
          <p:cNvSpPr/>
          <p:nvPr/>
        </p:nvSpPr>
        <p:spPr>
          <a:xfrm>
            <a:off x="7764517" y="4800599"/>
            <a:ext cx="1955983" cy="27064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58804-6AC5-2077-4B7B-9CA75F83D0F9}"/>
              </a:ext>
            </a:extLst>
          </p:cNvPr>
          <p:cNvSpPr txBox="1"/>
          <p:nvPr/>
        </p:nvSpPr>
        <p:spPr>
          <a:xfrm>
            <a:off x="6521529" y="2060469"/>
            <a:ext cx="51538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 Communication thanks to Free XOR!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84490220-F4BD-7180-8251-999CF665854D}"/>
              </a:ext>
            </a:extLst>
          </p:cNvPr>
          <p:cNvSpPr/>
          <p:nvPr/>
        </p:nvSpPr>
        <p:spPr>
          <a:xfrm>
            <a:off x="8011885" y="2502470"/>
            <a:ext cx="283029" cy="57153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8ECE160E-5B05-2CEE-45EA-0F6DAF4A35DA}"/>
              </a:ext>
            </a:extLst>
          </p:cNvPr>
          <p:cNvSpPr/>
          <p:nvPr/>
        </p:nvSpPr>
        <p:spPr>
          <a:xfrm>
            <a:off x="9884228" y="2502470"/>
            <a:ext cx="283029" cy="57153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3356-D226-36CE-4EF7-A0AFFE9D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Multiparty Computation (MPC)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A0186CE-B7CF-0AAD-5645-DAFC785E7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5270" y="1901788"/>
            <a:ext cx="1201616" cy="12016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B3FAEBD-0370-A321-E246-FB8720876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5116" y="1864928"/>
            <a:ext cx="1325563" cy="132556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8B70CA-50EE-FE9E-DA4A-434E8EFEDCB3}"/>
              </a:ext>
            </a:extLst>
          </p:cNvPr>
          <p:cNvSpPr/>
          <p:nvPr/>
        </p:nvSpPr>
        <p:spPr>
          <a:xfrm>
            <a:off x="4789714" y="4314914"/>
            <a:ext cx="2612571" cy="7184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MPC</a:t>
            </a:r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3937C34E-E238-BB3A-0B21-AA4C349BC45D}"/>
              </a:ext>
            </a:extLst>
          </p:cNvPr>
          <p:cNvSpPr/>
          <p:nvPr/>
        </p:nvSpPr>
        <p:spPr>
          <a:xfrm>
            <a:off x="4042788" y="4605775"/>
            <a:ext cx="563395" cy="136732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F61B0E45-064C-3AB1-72BA-775C5D991155}"/>
              </a:ext>
            </a:extLst>
          </p:cNvPr>
          <p:cNvSpPr/>
          <p:nvPr/>
        </p:nvSpPr>
        <p:spPr>
          <a:xfrm rot="5400000">
            <a:off x="4985087" y="3842676"/>
            <a:ext cx="584739" cy="228827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>
            <a:extLst>
              <a:ext uri="{FF2B5EF4-FFF2-40B4-BE49-F238E27FC236}">
                <a16:creationId xmlns:a16="http://schemas.microsoft.com/office/drawing/2014/main" id="{7B035CE6-638E-4899-2EBC-A99E884BAC39}"/>
              </a:ext>
            </a:extLst>
          </p:cNvPr>
          <p:cNvSpPr/>
          <p:nvPr/>
        </p:nvSpPr>
        <p:spPr>
          <a:xfrm rot="5400000">
            <a:off x="6750897" y="3825081"/>
            <a:ext cx="572186" cy="228827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>
            <a:extLst>
              <a:ext uri="{FF2B5EF4-FFF2-40B4-BE49-F238E27FC236}">
                <a16:creationId xmlns:a16="http://schemas.microsoft.com/office/drawing/2014/main" id="{5286B7E0-9F68-914E-4EF8-C6D5C6C01E88}"/>
              </a:ext>
            </a:extLst>
          </p:cNvPr>
          <p:cNvSpPr/>
          <p:nvPr/>
        </p:nvSpPr>
        <p:spPr>
          <a:xfrm rot="5400000">
            <a:off x="5831878" y="5307394"/>
            <a:ext cx="528244" cy="198996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B8F96A-9B5E-2939-9A64-73BA0BE9766B}"/>
                  </a:ext>
                </a:extLst>
              </p:cNvPr>
              <p:cNvSpPr txBox="1"/>
              <p:nvPr/>
            </p:nvSpPr>
            <p:spPr>
              <a:xfrm>
                <a:off x="3064923" y="4443308"/>
                <a:ext cx="9182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(⋅,⋅)</m:t>
                      </m:r>
                    </m:oMath>
                  </m:oMathPara>
                </a14:m>
                <a:endParaRPr lang="en-US" sz="2400" i="1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B8F96A-9B5E-2939-9A64-73BA0BE9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923" y="4443308"/>
                <a:ext cx="918265" cy="461665"/>
              </a:xfrm>
              <a:prstGeom prst="rect">
                <a:avLst/>
              </a:prstGeom>
              <a:blipFill>
                <a:blip r:embed="rId8"/>
                <a:stretch>
                  <a:fillRect l="-1370" r="-137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B5F703-DBAC-ECF6-12A5-A6F6E575F25F}"/>
                  </a:ext>
                </a:extLst>
              </p:cNvPr>
              <p:cNvSpPr txBox="1"/>
              <p:nvPr/>
            </p:nvSpPr>
            <p:spPr>
              <a:xfrm>
                <a:off x="5522989" y="5783216"/>
                <a:ext cx="11460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B5F703-DBAC-ECF6-12A5-A6F6E575F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89" y="5783216"/>
                <a:ext cx="1146019" cy="461665"/>
              </a:xfrm>
              <a:prstGeom prst="rect">
                <a:avLst/>
              </a:prstGeom>
              <a:blipFill>
                <a:blip r:embed="rId9"/>
                <a:stretch>
                  <a:fillRect l="-1087" r="-1087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F634EA-1334-E4CA-701A-F503811EA5E9}"/>
                  </a:ext>
                </a:extLst>
              </p:cNvPr>
              <p:cNvSpPr txBox="1"/>
              <p:nvPr/>
            </p:nvSpPr>
            <p:spPr>
              <a:xfrm>
                <a:off x="5067462" y="3160020"/>
                <a:ext cx="419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i="1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F634EA-1334-E4CA-701A-F503811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462" y="3160020"/>
                <a:ext cx="41998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BB6D8D-6A1D-56C4-AFD2-9B3C9228259D}"/>
                  </a:ext>
                </a:extLst>
              </p:cNvPr>
              <p:cNvSpPr txBox="1"/>
              <p:nvPr/>
            </p:nvSpPr>
            <p:spPr>
              <a:xfrm>
                <a:off x="6826996" y="3138249"/>
                <a:ext cx="419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i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BB6D8D-6A1D-56C4-AFD2-9B3C92282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996" y="3138249"/>
                <a:ext cx="419987" cy="461665"/>
              </a:xfrm>
              <a:prstGeom prst="rect">
                <a:avLst/>
              </a:prstGeom>
              <a:blipFill>
                <a:blip r:embed="rId11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26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5AB1-8853-DFF5-73C5-A24A4896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Hide the Index?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C7F91-3037-FFCA-F53B-10CD8C1822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OHG reveals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to E to construct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But we want privacy-preserving lookup (for arbitrary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)</a:t>
                </a:r>
              </a:p>
              <a:p>
                <a:endParaRPr lang="en-US"/>
              </a:p>
              <a:p>
                <a:pPr marL="0" indent="0" algn="ctr">
                  <a:buNone/>
                </a:pPr>
                <a:r>
                  <a:rPr lang="en-US"/>
                  <a:t>How can the parties compute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b="0"/>
                  <a:t> without learning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/>
                  <a:t>?</a:t>
                </a:r>
              </a:p>
              <a:p>
                <a:pPr marL="0" indent="0" algn="ctr">
                  <a:buNone/>
                </a:pPr>
                <a:endParaRPr lang="en-US" b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0C7F91-3037-FFCA-F53B-10CD8C182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15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0AA3-4FE1-7995-268D-57251521E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Our Approach: </a:t>
            </a:r>
            <a:r>
              <a:rPr lang="en-US" dirty="0" err="1">
                <a:latin typeface="Century Gothic" panose="020B0502020202020204" pitchFamily="34" charset="0"/>
              </a:rPr>
              <a:t>logrow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A5446-D0AF-DC60-4272-6BF5A3A76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07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8B2C-9467-D7D8-4210-B4DD3764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Garbled Lookup Table (GLUT)</a:t>
            </a:r>
          </a:p>
        </p:txBody>
      </p:sp>
      <p:pic>
        <p:nvPicPr>
          <p:cNvPr id="7" name="Content Placeholder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4B7F89-B6FE-4429-11CC-707789B45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5955" y="2933665"/>
            <a:ext cx="622847" cy="622847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CF64BD6-7441-B65C-D2A9-E807BFE8C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2650" y="2029103"/>
            <a:ext cx="545328" cy="5453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513B240-0F44-0A77-E731-6861C5C39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7047" y="2029103"/>
            <a:ext cx="545329" cy="545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AF4AA9-CC07-2507-0449-218240215607}"/>
                  </a:ext>
                </a:extLst>
              </p:cNvPr>
              <p:cNvSpPr txBox="1"/>
              <p:nvPr/>
            </p:nvSpPr>
            <p:spPr>
              <a:xfrm>
                <a:off x="3405916" y="3069049"/>
                <a:ext cx="2027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LUT of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AF4AA9-CC07-2507-0449-218240215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916" y="3069049"/>
                <a:ext cx="2027863" cy="369332"/>
              </a:xfrm>
              <a:prstGeom prst="rect">
                <a:avLst/>
              </a:prstGeom>
              <a:blipFill>
                <a:blip r:embed="rId8"/>
                <a:stretch>
                  <a:fillRect l="-250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DA26F00-367B-DB4A-9969-B143D827A67A}"/>
              </a:ext>
            </a:extLst>
          </p:cNvPr>
          <p:cNvSpPr txBox="1"/>
          <p:nvPr/>
        </p:nvSpPr>
        <p:spPr>
          <a:xfrm>
            <a:off x="805786" y="3060422"/>
            <a:ext cx="88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Inputs: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22313-7138-676B-7BD3-5B8B52D54E8D}"/>
                  </a:ext>
                </a:extLst>
              </p:cNvPr>
              <p:cNvSpPr txBox="1"/>
              <p:nvPr/>
            </p:nvSpPr>
            <p:spPr>
              <a:xfrm>
                <a:off x="3405916" y="3729122"/>
                <a:ext cx="518795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22313-7138-676B-7BD3-5B8B52D54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916" y="3729122"/>
                <a:ext cx="518795" cy="370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E31406-4A18-2C82-BE90-44C612916682}"/>
                  </a:ext>
                </a:extLst>
              </p:cNvPr>
              <p:cNvSpPr txBox="1"/>
              <p:nvPr/>
            </p:nvSpPr>
            <p:spPr>
              <a:xfrm>
                <a:off x="6710561" y="3715693"/>
                <a:ext cx="498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E31406-4A18-2C82-BE90-44C612916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561" y="3715693"/>
                <a:ext cx="4982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28335-FB3C-7127-77E8-B59888789BAC}"/>
                  </a:ext>
                </a:extLst>
              </p:cNvPr>
              <p:cNvSpPr txBox="1"/>
              <p:nvPr/>
            </p:nvSpPr>
            <p:spPr>
              <a:xfrm>
                <a:off x="8251490" y="3715693"/>
                <a:ext cx="2935099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28335-FB3C-7127-77E8-B59888789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490" y="3715693"/>
                <a:ext cx="2935099" cy="370230"/>
              </a:xfrm>
              <a:prstGeom prst="rect">
                <a:avLst/>
              </a:prstGeom>
              <a:blipFill>
                <a:blip r:embed="rId11"/>
                <a:stretch>
                  <a:fillRect l="-172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926129B-106E-7038-FE1D-FBBD180DFE8E}"/>
              </a:ext>
            </a:extLst>
          </p:cNvPr>
          <p:cNvSpPr txBox="1"/>
          <p:nvPr/>
        </p:nvSpPr>
        <p:spPr>
          <a:xfrm>
            <a:off x="829756" y="4800387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Output: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7F55DC-63C8-AA4F-B59B-E3CCC189E7CE}"/>
                  </a:ext>
                </a:extLst>
              </p:cNvPr>
              <p:cNvSpPr txBox="1"/>
              <p:nvPr/>
            </p:nvSpPr>
            <p:spPr>
              <a:xfrm>
                <a:off x="3392650" y="4812919"/>
                <a:ext cx="507768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7F55DC-63C8-AA4F-B59B-E3CCC189E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650" y="4812919"/>
                <a:ext cx="507768" cy="3702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708A8C-967B-4BD1-2E06-DC3DD95706A3}"/>
                  </a:ext>
                </a:extLst>
              </p:cNvPr>
              <p:cNvSpPr txBox="1"/>
              <p:nvPr/>
            </p:nvSpPr>
            <p:spPr>
              <a:xfrm>
                <a:off x="6697295" y="4799490"/>
                <a:ext cx="5037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708A8C-967B-4BD1-2E06-DC3DD9570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95" y="4799490"/>
                <a:ext cx="50372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D052BA-D3F4-5D22-E152-75B8A2207E99}"/>
                  </a:ext>
                </a:extLst>
              </p:cNvPr>
              <p:cNvSpPr txBox="1"/>
              <p:nvPr/>
            </p:nvSpPr>
            <p:spPr>
              <a:xfrm>
                <a:off x="8251490" y="4798593"/>
                <a:ext cx="3236142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D052BA-D3F4-5D22-E152-75B8A2207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490" y="4798593"/>
                <a:ext cx="3236142" cy="370230"/>
              </a:xfrm>
              <a:prstGeom prst="rect">
                <a:avLst/>
              </a:prstGeom>
              <a:blipFill>
                <a:blip r:embed="rId14"/>
                <a:stretch>
                  <a:fillRect l="-156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99BBA51-30F4-1A31-16F7-6562C8F73366}"/>
              </a:ext>
            </a:extLst>
          </p:cNvPr>
          <p:cNvSpPr txBox="1"/>
          <p:nvPr/>
        </p:nvSpPr>
        <p:spPr>
          <a:xfrm>
            <a:off x="838200" y="6123543"/>
            <a:ext cx="397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And their views should be </a:t>
            </a:r>
            <a:r>
              <a:rPr lang="en-US" err="1"/>
              <a:t>simulatable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E0B1EF-E653-8910-D23F-5F5C7AD1E86F}"/>
              </a:ext>
            </a:extLst>
          </p:cNvPr>
          <p:cNvCxnSpPr>
            <a:cxnSpLocks/>
          </p:cNvCxnSpPr>
          <p:nvPr/>
        </p:nvCxnSpPr>
        <p:spPr>
          <a:xfrm>
            <a:off x="881624" y="4616349"/>
            <a:ext cx="1047217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78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7021-9CF3-D01D-3103-FF7C0F930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Attempt: Masking the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97599-AF9F-C157-9D62-B69E3A0E4D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Goal: The parties want </a:t>
                </a:r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97599-AF9F-C157-9D62-B69E3A0E4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>
            <a:extLst>
              <a:ext uri="{FF2B5EF4-FFF2-40B4-BE49-F238E27FC236}">
                <a16:creationId xmlns:a16="http://schemas.microsoft.com/office/drawing/2014/main" id="{C6F7088C-AE6B-D1EB-05B5-ACA85BB47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8321" y="2362233"/>
            <a:ext cx="545328" cy="54532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1890153-A50D-68FB-2B64-0C76686AF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3838" y="2362232"/>
            <a:ext cx="545329" cy="545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0F37EC-EE17-29E7-86C0-EDC320D15FF7}"/>
                  </a:ext>
                </a:extLst>
              </p:cNvPr>
              <p:cNvSpPr txBox="1"/>
              <p:nvPr/>
            </p:nvSpPr>
            <p:spPr>
              <a:xfrm>
                <a:off x="2749866" y="2871565"/>
                <a:ext cx="1382238" cy="37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0F37EC-EE17-29E7-86C0-EDC320D15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866" y="2871565"/>
                <a:ext cx="1382238" cy="371640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79FB3B-D02D-EADD-75A5-4F67F3AB25C9}"/>
                  </a:ext>
                </a:extLst>
              </p:cNvPr>
              <p:cNvSpPr txBox="1"/>
              <p:nvPr/>
            </p:nvSpPr>
            <p:spPr>
              <a:xfrm>
                <a:off x="5088823" y="3436488"/>
                <a:ext cx="1509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Reveal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C79FB3B-D02D-EADD-75A5-4F67F3AB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23" y="3436488"/>
                <a:ext cx="1509259" cy="369332"/>
              </a:xfrm>
              <a:prstGeom prst="rect">
                <a:avLst/>
              </a:prstGeom>
              <a:blipFill>
                <a:blip r:embed="rId10"/>
                <a:stretch>
                  <a:fillRect l="-250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>
            <a:extLst>
              <a:ext uri="{FF2B5EF4-FFF2-40B4-BE49-F238E27FC236}">
                <a16:creationId xmlns:a16="http://schemas.microsoft.com/office/drawing/2014/main" id="{1B72A114-21BB-5674-6824-D1512C444355}"/>
              </a:ext>
            </a:extLst>
          </p:cNvPr>
          <p:cNvSpPr/>
          <p:nvPr/>
        </p:nvSpPr>
        <p:spPr>
          <a:xfrm rot="16200000">
            <a:off x="5764893" y="2565158"/>
            <a:ext cx="252548" cy="25821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92FA78-A6CF-16C2-2394-69C8036B6435}"/>
                  </a:ext>
                </a:extLst>
              </p:cNvPr>
              <p:cNvSpPr txBox="1"/>
              <p:nvPr/>
            </p:nvSpPr>
            <p:spPr>
              <a:xfrm>
                <a:off x="5573636" y="2417205"/>
                <a:ext cx="769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92FA78-A6CF-16C2-2394-69C8036B6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636" y="2417205"/>
                <a:ext cx="7693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2F94BC-13A8-0872-C3E0-365491AA0B97}"/>
                  </a:ext>
                </a:extLst>
              </p:cNvPr>
              <p:cNvSpPr txBox="1"/>
              <p:nvPr/>
            </p:nvSpPr>
            <p:spPr>
              <a:xfrm>
                <a:off x="7849426" y="3628027"/>
                <a:ext cx="1273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2F94BC-13A8-0872-C3E0-365491AA0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426" y="3628027"/>
                <a:ext cx="1273490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CDECB0-7860-3210-D1EC-6BADA6EBEF81}"/>
                  </a:ext>
                </a:extLst>
              </p:cNvPr>
              <p:cNvSpPr txBox="1"/>
              <p:nvPr/>
            </p:nvSpPr>
            <p:spPr>
              <a:xfrm>
                <a:off x="4463555" y="3071496"/>
                <a:ext cx="31604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/>
                  <a:t> (by injection)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CDECB0-7860-3210-D1EC-6BADA6EBE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555" y="3071496"/>
                <a:ext cx="3160430" cy="369332"/>
              </a:xfrm>
              <a:prstGeom prst="rect">
                <a:avLst/>
              </a:prstGeom>
              <a:blipFill>
                <a:blip r:embed="rId1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CB1C4D-E4E6-F90E-E4E3-2915A391A8AA}"/>
                  </a:ext>
                </a:extLst>
              </p:cNvPr>
              <p:cNvSpPr txBox="1"/>
              <p:nvPr/>
            </p:nvSpPr>
            <p:spPr>
              <a:xfrm>
                <a:off x="5523900" y="4002012"/>
                <a:ext cx="769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DCB1C4D-E4E6-F90E-E4E3-2915A391A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900" y="4002012"/>
                <a:ext cx="769370" cy="369332"/>
              </a:xfrm>
              <a:prstGeom prst="rect">
                <a:avLst/>
              </a:prstGeom>
              <a:blipFill>
                <a:blip r:embed="rId14"/>
                <a:stretch>
                  <a:fillRect r="-3226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054CE1-AD57-C64F-EA36-A5D7965FDB82}"/>
                  </a:ext>
                </a:extLst>
              </p:cNvPr>
              <p:cNvSpPr txBox="1"/>
              <p:nvPr/>
            </p:nvSpPr>
            <p:spPr>
              <a:xfrm>
                <a:off x="366273" y="428910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bad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054CE1-AD57-C64F-EA36-A5D7965FD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3" y="4289108"/>
                <a:ext cx="6096000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EDD118-F80C-769C-8264-7A9743536274}"/>
                  </a:ext>
                </a:extLst>
              </p:cNvPr>
              <p:cNvSpPr txBox="1"/>
              <p:nvPr/>
            </p:nvSpPr>
            <p:spPr>
              <a:xfrm>
                <a:off x="5242066" y="4549145"/>
                <a:ext cx="1220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Send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EDD118-F80C-769C-8264-7A9743536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66" y="4549145"/>
                <a:ext cx="1220207" cy="369332"/>
              </a:xfrm>
              <a:prstGeom prst="rect">
                <a:avLst/>
              </a:prstGeom>
              <a:blipFill>
                <a:blip r:embed="rId16"/>
                <a:stretch>
                  <a:fillRect l="-206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>
            <a:extLst>
              <a:ext uri="{FF2B5EF4-FFF2-40B4-BE49-F238E27FC236}">
                <a16:creationId xmlns:a16="http://schemas.microsoft.com/office/drawing/2014/main" id="{811B7CF8-FB2A-2FCB-9AE5-A379DA03D608}"/>
              </a:ext>
            </a:extLst>
          </p:cNvPr>
          <p:cNvSpPr/>
          <p:nvPr/>
        </p:nvSpPr>
        <p:spPr>
          <a:xfrm rot="16200000">
            <a:off x="5782311" y="3677815"/>
            <a:ext cx="252548" cy="25821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DF75FB-3CAC-4066-0E90-1A5ED1103C46}"/>
                  </a:ext>
                </a:extLst>
              </p:cNvPr>
              <p:cNvSpPr txBox="1"/>
              <p:nvPr/>
            </p:nvSpPr>
            <p:spPr>
              <a:xfrm>
                <a:off x="3800866" y="5117000"/>
                <a:ext cx="39009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	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latin typeface="Cambria Math" panose="02040503050406030204" pitchFamily="18" charset="0"/>
                          </a:rPr>
                          <m:t>BAD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DF75FB-3CAC-4066-0E90-1A5ED1103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866" y="5117000"/>
                <a:ext cx="3900948" cy="369332"/>
              </a:xfrm>
              <a:prstGeom prst="rect">
                <a:avLst/>
              </a:prstGeom>
              <a:blipFill>
                <a:blip r:embed="rId17"/>
                <a:stretch>
                  <a:fillRect t="-106452" b="-15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9D466C-C2CD-44AF-5716-8C4009819805}"/>
                  </a:ext>
                </a:extLst>
              </p:cNvPr>
              <p:cNvSpPr txBox="1"/>
              <p:nvPr/>
            </p:nvSpPr>
            <p:spPr>
              <a:xfrm>
                <a:off x="4188135" y="5563112"/>
                <a:ext cx="7340000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:r>
                  <a:rPr lang="en-US">
                    <a:solidFill>
                      <a:schemeClr val="accent6"/>
                    </a:solidFill>
                  </a:rPr>
                  <a:t>because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BAD</m:t>
                        </m:r>
                      </m:e>
                    </m:d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bad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9D466C-C2CD-44AF-5716-8C4009819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35" y="5563112"/>
                <a:ext cx="7340000" cy="404983"/>
              </a:xfrm>
              <a:prstGeom prst="rect">
                <a:avLst/>
              </a:prstGeom>
              <a:blipFill>
                <a:blip r:embed="rId18"/>
                <a:stretch>
                  <a:fillRect t="-100000" b="-1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A3B6F-422A-4B49-FA6F-F2694E10DF02}"/>
                  </a:ext>
                </a:extLst>
              </p:cNvPr>
              <p:cNvSpPr txBox="1"/>
              <p:nvPr/>
            </p:nvSpPr>
            <p:spPr>
              <a:xfrm>
                <a:off x="3535529" y="603443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B4A3B6F-422A-4B49-FA6F-F2694E10D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529" y="6034435"/>
                <a:ext cx="6096000" cy="369332"/>
              </a:xfrm>
              <a:prstGeom prst="rect">
                <a:avLst/>
              </a:prstGeom>
              <a:blipFill>
                <a:blip r:embed="rId1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B5FAD83F-F0A9-4529-59EF-10109236A33C}"/>
              </a:ext>
            </a:extLst>
          </p:cNvPr>
          <p:cNvSpPr/>
          <p:nvPr/>
        </p:nvSpPr>
        <p:spPr>
          <a:xfrm rot="5400000">
            <a:off x="6487027" y="5916994"/>
            <a:ext cx="152436" cy="197043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B3EB4-56D3-7527-F07C-073379306FDA}"/>
              </a:ext>
            </a:extLst>
          </p:cNvPr>
          <p:cNvSpPr/>
          <p:nvPr/>
        </p:nvSpPr>
        <p:spPr>
          <a:xfrm>
            <a:off x="4399055" y="3084529"/>
            <a:ext cx="2984223" cy="344471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BE710-BD0F-B536-09CB-9F8923C802EC}"/>
              </a:ext>
            </a:extLst>
          </p:cNvPr>
          <p:cNvSpPr/>
          <p:nvPr/>
        </p:nvSpPr>
        <p:spPr>
          <a:xfrm>
            <a:off x="5523900" y="4008579"/>
            <a:ext cx="868843" cy="35275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03BF0-4BB9-2F82-7E16-D761E24BE02B}"/>
              </a:ext>
            </a:extLst>
          </p:cNvPr>
          <p:cNvSpPr/>
          <p:nvPr/>
        </p:nvSpPr>
        <p:spPr>
          <a:xfrm>
            <a:off x="4754530" y="5120312"/>
            <a:ext cx="2407582" cy="38640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6" grpId="0"/>
      <p:bldP spid="17" grpId="0"/>
      <p:bldP spid="22" grpId="0"/>
      <p:bldP spid="25" grpId="0"/>
      <p:bldP spid="26" grpId="0"/>
      <p:bldP spid="27" grpId="0" animBg="1"/>
      <p:bldP spid="29" grpId="0"/>
      <p:bldP spid="32" grpId="0"/>
      <p:bldP spid="34" grpId="0"/>
      <p:bldP spid="36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8207FF-14BF-BB69-7580-71ED0CF96F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2</a:t>
                </a:r>
                <a:r>
                  <a:rPr lang="en-US" baseline="30000" dirty="0"/>
                  <a:t>nd</a:t>
                </a:r>
                <a:r>
                  <a:rPr lang="en-US" dirty="0"/>
                  <a:t> Attempt: Masking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8207FF-14BF-BB69-7580-71ED0CF96F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>
            <a:extLst>
              <a:ext uri="{FF2B5EF4-FFF2-40B4-BE49-F238E27FC236}">
                <a16:creationId xmlns:a16="http://schemas.microsoft.com/office/drawing/2014/main" id="{8CA7B232-F4A3-61AC-50DE-6C9386971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8321" y="1761342"/>
            <a:ext cx="545328" cy="5453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8E041CC-E8B9-B864-7E30-B6F0513584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3838" y="1761341"/>
            <a:ext cx="545329" cy="545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A0E82A-4D38-B41A-8B68-E09698FE7D98}"/>
                  </a:ext>
                </a:extLst>
              </p:cNvPr>
              <p:cNvSpPr txBox="1"/>
              <p:nvPr/>
            </p:nvSpPr>
            <p:spPr>
              <a:xfrm>
                <a:off x="3747419" y="2004020"/>
                <a:ext cx="177381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,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A0E82A-4D38-B41A-8B68-E09698FE7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419" y="2004020"/>
                <a:ext cx="1773816" cy="646331"/>
              </a:xfrm>
              <a:prstGeom prst="rect">
                <a:avLst/>
              </a:prstGeom>
              <a:blipFill>
                <a:blip r:embed="rId8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5CB1DB-9AFB-CAEE-C290-196ADC10E734}"/>
                  </a:ext>
                </a:extLst>
              </p:cNvPr>
              <p:cNvSpPr txBox="1"/>
              <p:nvPr/>
            </p:nvSpPr>
            <p:spPr>
              <a:xfrm>
                <a:off x="8701708" y="1983504"/>
                <a:ext cx="300261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,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5CB1DB-9AFB-CAEE-C290-196ADC10E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708" y="1983504"/>
                <a:ext cx="3002612" cy="646331"/>
              </a:xfrm>
              <a:prstGeom prst="rect">
                <a:avLst/>
              </a:prstGeom>
              <a:blipFill>
                <a:blip r:embed="rId9"/>
                <a:stretch>
                  <a:fillRect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0FD00D-AA3C-B44D-BB44-644E90F64C4F}"/>
                  </a:ext>
                </a:extLst>
              </p:cNvPr>
              <p:cNvSpPr txBox="1"/>
              <p:nvPr/>
            </p:nvSpPr>
            <p:spPr>
              <a:xfrm>
                <a:off x="665649" y="246568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sample a uniformly random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0,1}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0FD00D-AA3C-B44D-BB44-644E90F64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9" y="2465685"/>
                <a:ext cx="6096000" cy="369332"/>
              </a:xfrm>
              <a:prstGeom prst="rect">
                <a:avLst/>
              </a:prstGeom>
              <a:blipFill>
                <a:blip r:embed="rId10"/>
                <a:stretch>
                  <a:fillRect l="-832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A290C0-DE32-1693-EDCA-F5280822BB22}"/>
                  </a:ext>
                </a:extLst>
              </p:cNvPr>
              <p:cNvSpPr txBox="1"/>
              <p:nvPr/>
            </p:nvSpPr>
            <p:spPr>
              <a:xfrm>
                <a:off x="2593167" y="292735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2A290C0-DE32-1693-EDCA-F5280822B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167" y="2927350"/>
                <a:ext cx="6096000" cy="369332"/>
              </a:xfrm>
              <a:prstGeom prst="rect">
                <a:avLst/>
              </a:prstGeom>
              <a:blipFill>
                <a:blip r:embed="rId11"/>
                <a:stretch>
                  <a:fillRect l="-41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DE8FB9-BBF3-1F99-E4CA-C237A4D1EF06}"/>
                  </a:ext>
                </a:extLst>
              </p:cNvPr>
              <p:cNvSpPr txBox="1"/>
              <p:nvPr/>
            </p:nvSpPr>
            <p:spPr>
              <a:xfrm>
                <a:off x="6192219" y="3086365"/>
                <a:ext cx="939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Send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DE8FB9-BBF3-1F99-E4CA-C237A4D1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219" y="3086365"/>
                <a:ext cx="939681" cy="369332"/>
              </a:xfrm>
              <a:prstGeom prst="rect">
                <a:avLst/>
              </a:prstGeom>
              <a:blipFill>
                <a:blip r:embed="rId12"/>
                <a:stretch>
                  <a:fillRect l="-533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Down Arrow 21">
            <a:extLst>
              <a:ext uri="{FF2B5EF4-FFF2-40B4-BE49-F238E27FC236}">
                <a16:creationId xmlns:a16="http://schemas.microsoft.com/office/drawing/2014/main" id="{F800478F-4249-A282-ABFE-A88808A9AFC3}"/>
              </a:ext>
            </a:extLst>
          </p:cNvPr>
          <p:cNvSpPr/>
          <p:nvPr/>
        </p:nvSpPr>
        <p:spPr>
          <a:xfrm rot="16200000">
            <a:off x="6583499" y="2215035"/>
            <a:ext cx="252548" cy="25821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DA4C84-EE67-95AF-4E5B-6298755C8357}"/>
                  </a:ext>
                </a:extLst>
              </p:cNvPr>
              <p:cNvSpPr txBox="1"/>
              <p:nvPr/>
            </p:nvSpPr>
            <p:spPr>
              <a:xfrm>
                <a:off x="6601097" y="368183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>
                    <a:solidFill>
                      <a:schemeClr val="accent6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>
                    <a:solidFill>
                      <a:schemeClr val="accent6"/>
                    </a:solidFill>
                  </a:rPr>
                  <a:t> is a uniformly random mask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DA4C84-EE67-95AF-4E5B-6298755C8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097" y="3681831"/>
                <a:ext cx="6096000" cy="369332"/>
              </a:xfrm>
              <a:prstGeom prst="rect">
                <a:avLst/>
              </a:prstGeom>
              <a:blipFill>
                <a:blip r:embed="rId13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526FC1-8BD5-2115-CEB2-5D92C49E61B0}"/>
                  </a:ext>
                </a:extLst>
              </p:cNvPr>
              <p:cNvSpPr txBox="1"/>
              <p:nvPr/>
            </p:nvSpPr>
            <p:spPr>
              <a:xfrm>
                <a:off x="3426823" y="4200400"/>
                <a:ext cx="63485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4526FC1-8BD5-2115-CEB2-5D92C49E6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823" y="4200400"/>
                <a:ext cx="6348548" cy="369332"/>
              </a:xfrm>
              <a:prstGeom prst="rect">
                <a:avLst/>
              </a:prstGeom>
              <a:blipFill>
                <a:blip r:embed="rId14"/>
                <a:stretch>
                  <a:fillRect t="-110000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D38BCB80-7AAC-FEBB-A72C-F9C7601FE6C9}"/>
              </a:ext>
            </a:extLst>
          </p:cNvPr>
          <p:cNvSpPr/>
          <p:nvPr/>
        </p:nvSpPr>
        <p:spPr>
          <a:xfrm>
            <a:off x="4327047" y="4116428"/>
            <a:ext cx="4459902" cy="525065"/>
          </a:xfrm>
          <a:prstGeom prst="rect">
            <a:avLst/>
          </a:prstGeom>
          <a:solidFill>
            <a:schemeClr val="tx2">
              <a:lumMod val="50000"/>
              <a:lumOff val="50000"/>
              <a:alpha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C31B0B-0A75-92C3-67EC-88360231724F}"/>
                  </a:ext>
                </a:extLst>
              </p:cNvPr>
              <p:cNvSpPr txBox="1"/>
              <p:nvPr/>
            </p:nvSpPr>
            <p:spPr>
              <a:xfrm>
                <a:off x="5120640" y="4653704"/>
                <a:ext cx="83930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C31B0B-0A75-92C3-67EC-883602317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40" y="4653704"/>
                <a:ext cx="8393075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C8955135-B305-B724-B09D-848CFD1233F7}"/>
              </a:ext>
            </a:extLst>
          </p:cNvPr>
          <p:cNvSpPr/>
          <p:nvPr/>
        </p:nvSpPr>
        <p:spPr>
          <a:xfrm rot="5400000">
            <a:off x="8244336" y="4747483"/>
            <a:ext cx="153631" cy="60066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C9BB78-BE54-E48F-76B2-C586606CB7CB}"/>
                  </a:ext>
                </a:extLst>
              </p:cNvPr>
              <p:cNvSpPr txBox="1"/>
              <p:nvPr/>
            </p:nvSpPr>
            <p:spPr>
              <a:xfrm>
                <a:off x="7325273" y="5104118"/>
                <a:ext cx="21824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C9BB78-BE54-E48F-76B2-C586606CB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73" y="5104118"/>
                <a:ext cx="2182457" cy="369332"/>
              </a:xfrm>
              <a:prstGeom prst="rect">
                <a:avLst/>
              </a:prstGeom>
              <a:blipFill>
                <a:blip r:embed="rId1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000E9D6-A06A-B3B1-8119-39899D22B0B7}"/>
                  </a:ext>
                </a:extLst>
              </p:cNvPr>
              <p:cNvSpPr txBox="1"/>
              <p:nvPr/>
            </p:nvSpPr>
            <p:spPr>
              <a:xfrm>
                <a:off x="2302243" y="5623533"/>
                <a:ext cx="85095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If G and E have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they can get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⟦"/>
                        <m:endChr m:val="⟧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000E9D6-A06A-B3B1-8119-39899D22B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243" y="5623533"/>
                <a:ext cx="8509509" cy="461665"/>
              </a:xfrm>
              <a:prstGeom prst="rect">
                <a:avLst/>
              </a:prstGeom>
              <a:blipFill>
                <a:blip r:embed="rId17"/>
                <a:stretch>
                  <a:fillRect l="-1192" t="-10526" r="-14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6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24" grpId="0"/>
      <p:bldP spid="27" grpId="0"/>
      <p:bldP spid="28" grpId="0" animBg="1"/>
      <p:bldP spid="33" grpId="0" animBg="1"/>
      <p:bldP spid="34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D4B96A-29BD-5013-F974-749250490C1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Evaluating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D4B96A-29BD-5013-F974-749250490C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57804-108E-0A81-8CCA-A3D19598C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38609" cy="4351338"/>
              </a:xfrm>
            </p:spPr>
            <p:txBody>
              <a:bodyPr/>
              <a:lstStyle/>
              <a:p>
                <a:r>
                  <a:rPr lang="en-US"/>
                  <a:t>Naively, evaluating a function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/>
                  <a:t> bits of communication</a:t>
                </a:r>
              </a:p>
              <a:p>
                <a:r>
                  <a:rPr lang="en-US"/>
                  <a:t>Observation: Evaluating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 is an easier than evaluating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/>
                  <a:t> is an arbitrary function,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/>
                  <a:t> is a uniformly random function</a:t>
                </a:r>
              </a:p>
              <a:p>
                <a:r>
                  <a:rPr lang="en-US"/>
                  <a:t>Our core contribution: efficient evaluation of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/>
              </a:p>
              <a:p>
                <a:endParaRPr lang="en-US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  <a:p>
                <a:pPr marL="457200" lvl="1" indent="0">
                  <a:buNone/>
                </a:pPr>
                <a:endParaRPr lang="en-US"/>
              </a:p>
              <a:p>
                <a:r>
                  <a:rPr lang="en-US"/>
                  <a:t>Communication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/>
                  <a:t> bits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557804-108E-0A81-8CCA-A3D19598C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38609" cy="4351338"/>
              </a:xfrm>
              <a:blipFill>
                <a:blip r:embed="rId5"/>
                <a:stretch>
                  <a:fillRect l="-918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759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0360-D370-E5EA-546E-37AECC9E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Half-Hidden Uniform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188CB2-16A7-B93B-2F8A-1CB12B63D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89365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then E knows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then E knows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188CB2-16A7-B93B-2F8A-1CB12B63D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89365" cy="4351338"/>
              </a:xfrm>
              <a:blipFill>
                <a:blip r:embed="rId4"/>
                <a:stretch>
                  <a:fillRect l="-923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B09338-BE65-FC02-7136-075647B69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78379"/>
              </p:ext>
            </p:extLst>
          </p:nvPr>
        </p:nvGraphicFramePr>
        <p:xfrm>
          <a:off x="2479262" y="3429000"/>
          <a:ext cx="3027016" cy="381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754">
                  <a:extLst>
                    <a:ext uri="{9D8B030D-6E8A-4147-A177-3AD203B41FA5}">
                      <a16:colId xmlns:a16="http://schemas.microsoft.com/office/drawing/2014/main" val="3071276238"/>
                    </a:ext>
                  </a:extLst>
                </a:gridCol>
                <a:gridCol w="756754">
                  <a:extLst>
                    <a:ext uri="{9D8B030D-6E8A-4147-A177-3AD203B41FA5}">
                      <a16:colId xmlns:a16="http://schemas.microsoft.com/office/drawing/2014/main" val="2398784502"/>
                    </a:ext>
                  </a:extLst>
                </a:gridCol>
                <a:gridCol w="756754">
                  <a:extLst>
                    <a:ext uri="{9D8B030D-6E8A-4147-A177-3AD203B41FA5}">
                      <a16:colId xmlns:a16="http://schemas.microsoft.com/office/drawing/2014/main" val="3400696044"/>
                    </a:ext>
                  </a:extLst>
                </a:gridCol>
                <a:gridCol w="756754">
                  <a:extLst>
                    <a:ext uri="{9D8B030D-6E8A-4147-A177-3AD203B41FA5}">
                      <a16:colId xmlns:a16="http://schemas.microsoft.com/office/drawing/2014/main" val="4086777538"/>
                    </a:ext>
                  </a:extLst>
                </a:gridCol>
              </a:tblGrid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8290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84CE04-40FD-7F8B-BDA2-2E2A758D1B6A}"/>
                  </a:ext>
                </a:extLst>
              </p:cNvPr>
              <p:cNvSpPr txBox="1"/>
              <p:nvPr/>
            </p:nvSpPr>
            <p:spPr>
              <a:xfrm>
                <a:off x="1783363" y="3426544"/>
                <a:ext cx="740074" cy="386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84CE04-40FD-7F8B-BDA2-2E2A758D1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63" y="3426544"/>
                <a:ext cx="740074" cy="386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C7C98-C6BC-C6E6-1B41-3C0F441EBAA2}"/>
                  </a:ext>
                </a:extLst>
              </p:cNvPr>
              <p:cNvSpPr txBox="1"/>
              <p:nvPr/>
            </p:nvSpPr>
            <p:spPr>
              <a:xfrm>
                <a:off x="3389059" y="2576208"/>
                <a:ext cx="1215974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C7C98-C6BC-C6E6-1B41-3C0F441EB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059" y="2576208"/>
                <a:ext cx="1215974" cy="370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928AD615-11F3-C6C6-99CF-37E647CD487C}"/>
              </a:ext>
            </a:extLst>
          </p:cNvPr>
          <p:cNvSpPr/>
          <p:nvPr/>
        </p:nvSpPr>
        <p:spPr>
          <a:xfrm>
            <a:off x="3896601" y="3011557"/>
            <a:ext cx="205961" cy="2825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2DE8E7-F8E6-F8D7-8D34-2DAAFFFCE009}"/>
                  </a:ext>
                </a:extLst>
              </p:cNvPr>
              <p:cNvSpPr txBox="1"/>
              <p:nvPr/>
            </p:nvSpPr>
            <p:spPr>
              <a:xfrm>
                <a:off x="4102562" y="2968144"/>
                <a:ext cx="986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Hash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2DE8E7-F8E6-F8D7-8D34-2DAAFFFCE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562" y="2968144"/>
                <a:ext cx="98616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A8213C-B294-49D1-CC4E-C7C44FF89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66623"/>
              </p:ext>
            </p:extLst>
          </p:nvPr>
        </p:nvGraphicFramePr>
        <p:xfrm>
          <a:off x="6968898" y="3424090"/>
          <a:ext cx="3027016" cy="381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754">
                  <a:extLst>
                    <a:ext uri="{9D8B030D-6E8A-4147-A177-3AD203B41FA5}">
                      <a16:colId xmlns:a16="http://schemas.microsoft.com/office/drawing/2014/main" val="3071276238"/>
                    </a:ext>
                  </a:extLst>
                </a:gridCol>
                <a:gridCol w="756754">
                  <a:extLst>
                    <a:ext uri="{9D8B030D-6E8A-4147-A177-3AD203B41FA5}">
                      <a16:colId xmlns:a16="http://schemas.microsoft.com/office/drawing/2014/main" val="2398784502"/>
                    </a:ext>
                  </a:extLst>
                </a:gridCol>
                <a:gridCol w="756754">
                  <a:extLst>
                    <a:ext uri="{9D8B030D-6E8A-4147-A177-3AD203B41FA5}">
                      <a16:colId xmlns:a16="http://schemas.microsoft.com/office/drawing/2014/main" val="3400696044"/>
                    </a:ext>
                  </a:extLst>
                </a:gridCol>
                <a:gridCol w="756754">
                  <a:extLst>
                    <a:ext uri="{9D8B030D-6E8A-4147-A177-3AD203B41FA5}">
                      <a16:colId xmlns:a16="http://schemas.microsoft.com/office/drawing/2014/main" val="4086777538"/>
                    </a:ext>
                  </a:extLst>
                </a:gridCol>
              </a:tblGrid>
              <a:tr h="38186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8290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D71CD7-B134-9596-5BB0-0E7D8536FD78}"/>
                  </a:ext>
                </a:extLst>
              </p:cNvPr>
              <p:cNvSpPr txBox="1"/>
              <p:nvPr/>
            </p:nvSpPr>
            <p:spPr>
              <a:xfrm>
                <a:off x="6220808" y="3424090"/>
                <a:ext cx="748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≝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D71CD7-B134-9596-5BB0-0E7D8536F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808" y="3424090"/>
                <a:ext cx="7480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76AC57-D27F-9094-60DE-6AA1401633E9}"/>
                  </a:ext>
                </a:extLst>
              </p:cNvPr>
              <p:cNvSpPr txBox="1"/>
              <p:nvPr/>
            </p:nvSpPr>
            <p:spPr>
              <a:xfrm>
                <a:off x="7646390" y="2568949"/>
                <a:ext cx="1685654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76AC57-D27F-9094-60DE-6AA14016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390" y="2568949"/>
                <a:ext cx="1685654" cy="370230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>
            <a:extLst>
              <a:ext uri="{FF2B5EF4-FFF2-40B4-BE49-F238E27FC236}">
                <a16:creationId xmlns:a16="http://schemas.microsoft.com/office/drawing/2014/main" id="{2594D70F-3A5F-264F-EB82-4F9627B07F28}"/>
              </a:ext>
            </a:extLst>
          </p:cNvPr>
          <p:cNvSpPr/>
          <p:nvPr/>
        </p:nvSpPr>
        <p:spPr>
          <a:xfrm>
            <a:off x="8386237" y="3006647"/>
            <a:ext cx="205961" cy="28250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55E939-1030-7625-CEF3-4B15B85909AA}"/>
                  </a:ext>
                </a:extLst>
              </p:cNvPr>
              <p:cNvSpPr txBox="1"/>
              <p:nvPr/>
            </p:nvSpPr>
            <p:spPr>
              <a:xfrm>
                <a:off x="8592198" y="2963234"/>
                <a:ext cx="986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Hash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255E939-1030-7625-CEF3-4B15B8590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198" y="2963234"/>
                <a:ext cx="986167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5E99B1-EC57-276D-7615-8295A0E53FC9}"/>
                  </a:ext>
                </a:extLst>
              </p:cNvPr>
              <p:cNvSpPr txBox="1"/>
              <p:nvPr/>
            </p:nvSpPr>
            <p:spPr>
              <a:xfrm>
                <a:off x="780655" y="4102387"/>
                <a:ext cx="1698607" cy="386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≝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||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5E99B1-EC57-276D-7615-8295A0E53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55" y="4102387"/>
                <a:ext cx="1698607" cy="386773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C1327EC-BD5B-B720-5175-982D61F4D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32016"/>
              </p:ext>
            </p:extLst>
          </p:nvPr>
        </p:nvGraphicFramePr>
        <p:xfrm>
          <a:off x="2469323" y="4119326"/>
          <a:ext cx="6112936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117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1460760355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1184169497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2432655239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141957335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p:pic>
        <p:nvPicPr>
          <p:cNvPr id="16" name="Graphic 15">
            <a:extLst>
              <a:ext uri="{FF2B5EF4-FFF2-40B4-BE49-F238E27FC236}">
                <a16:creationId xmlns:a16="http://schemas.microsoft.com/office/drawing/2014/main" id="{FE27870F-6564-E25F-64E8-B772A3CA88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78365" y="2269403"/>
            <a:ext cx="545329" cy="54532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E6059AF-BAD0-70A4-5300-88995B6ACC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41792" y="2361135"/>
            <a:ext cx="545329" cy="545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92F364-DB41-2C88-EE63-F8EC7BB382B5}"/>
                  </a:ext>
                </a:extLst>
              </p:cNvPr>
              <p:cNvSpPr txBox="1"/>
              <p:nvPr/>
            </p:nvSpPr>
            <p:spPr>
              <a:xfrm>
                <a:off x="7271830" y="6192023"/>
                <a:ext cx="4555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is the most significant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92F364-DB41-2C88-EE63-F8EC7BB38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830" y="6192023"/>
                <a:ext cx="4555734" cy="369332"/>
              </a:xfrm>
              <a:prstGeom prst="rect">
                <a:avLst/>
              </a:prstGeom>
              <a:blipFill>
                <a:blip r:embed="rId14"/>
                <a:stretch>
                  <a:fillRect l="-111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93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0" grpId="0"/>
      <p:bldP spid="10" grpId="1"/>
      <p:bldP spid="11" grpId="0"/>
      <p:bldP spid="11" grpId="1"/>
      <p:bldP spid="12" grpId="0" animBg="1"/>
      <p:bldP spid="12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C7EF-A5B9-2FE8-A133-40FCD5E9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Half-Hidden Uniform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59A120-8F25-8BB3-812C-2788E9DC3A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Goal: G and E compute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Toy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59A120-8F25-8BB3-812C-2788E9DC3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C16C80AA-7AE2-AB2E-B452-FCC0AEDCD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8844" y="2889304"/>
            <a:ext cx="545328" cy="545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C6214-189A-0C4B-7BC2-EDF864F6F52A}"/>
                  </a:ext>
                </a:extLst>
              </p:cNvPr>
              <p:cNvSpPr txBox="1"/>
              <p:nvPr/>
            </p:nvSpPr>
            <p:spPr>
              <a:xfrm>
                <a:off x="1309191" y="3724695"/>
                <a:ext cx="916661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C6214-189A-0C4B-7BC2-EDF864F6F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191" y="3724695"/>
                <a:ext cx="916661" cy="370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3FAF480-9BE2-FE7C-6179-05795FAD46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155244"/>
                  </p:ext>
                </p:extLst>
              </p:nvPr>
            </p:nvGraphicFramePr>
            <p:xfrm>
              <a:off x="2280352" y="3711475"/>
              <a:ext cx="2297296" cy="369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7162">
                      <a:extLst>
                        <a:ext uri="{9D8B030D-6E8A-4147-A177-3AD203B41FA5}">
                          <a16:colId xmlns:a16="http://schemas.microsoft.com/office/drawing/2014/main" val="2789918675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2294683317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1231704593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2971568532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1460760355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1184169497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2432655239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1419573350"/>
                        </a:ext>
                      </a:extLst>
                    </a:gridCol>
                  </a:tblGrid>
                  <a:tr h="3693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4821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3FAF480-9BE2-FE7C-6179-05795FAD46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3155244"/>
                  </p:ext>
                </p:extLst>
              </p:nvPr>
            </p:nvGraphicFramePr>
            <p:xfrm>
              <a:off x="2280352" y="3711475"/>
              <a:ext cx="2297296" cy="369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7162">
                      <a:extLst>
                        <a:ext uri="{9D8B030D-6E8A-4147-A177-3AD203B41FA5}">
                          <a16:colId xmlns:a16="http://schemas.microsoft.com/office/drawing/2014/main" val="2789918675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2294683317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1231704593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2971568532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1460760355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1184169497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2432655239"/>
                        </a:ext>
                      </a:extLst>
                    </a:gridCol>
                    <a:gridCol w="287162">
                      <a:extLst>
                        <a:ext uri="{9D8B030D-6E8A-4147-A177-3AD203B41FA5}">
                          <a16:colId xmlns:a16="http://schemas.microsoft.com/office/drawing/2014/main" val="1419573350"/>
                        </a:ext>
                      </a:extLst>
                    </a:gridCol>
                  </a:tblGrid>
                  <a:tr h="3693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t="-3333" r="-69565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3333" r="-59565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9091" t="-3333" r="-52272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5652" t="-3333" r="-4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95652" t="-3333" r="-3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95652" t="-3333" r="-2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22727" t="-3333" r="-10909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91304" t="-3333" r="-4348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48214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A36EB1-9833-3055-19C4-3FF3A5C4A163}"/>
                  </a:ext>
                </a:extLst>
              </p:cNvPr>
              <p:cNvSpPr txBox="1"/>
              <p:nvPr/>
            </p:nvSpPr>
            <p:spPr>
              <a:xfrm>
                <a:off x="1724625" y="4197418"/>
                <a:ext cx="501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A36EB1-9833-3055-19C4-3FF3A5C4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25" y="4197418"/>
                <a:ext cx="501227" cy="369332"/>
              </a:xfrm>
              <a:prstGeom prst="rect">
                <a:avLst/>
              </a:prstGeom>
              <a:blipFill>
                <a:blip r:embed="rId8"/>
                <a:stretch>
                  <a:fillRect t="-6667" r="-975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7009D7-81E0-7001-3DCE-C9D316EB6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89115"/>
              </p:ext>
            </p:extLst>
          </p:nvPr>
        </p:nvGraphicFramePr>
        <p:xfrm>
          <a:off x="2280351" y="4215744"/>
          <a:ext cx="2297296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6076035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18416949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432655239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1957335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DC7EE6-FAAF-4D37-EFBA-5FCD3B5C6A72}"/>
                  </a:ext>
                </a:extLst>
              </p:cNvPr>
              <p:cNvSpPr txBox="1"/>
              <p:nvPr/>
            </p:nvSpPr>
            <p:spPr>
              <a:xfrm>
                <a:off x="729480" y="4733654"/>
                <a:ext cx="1420004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DC7EE6-FAAF-4D37-EFBA-5FCD3B5C6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0" y="4733654"/>
                <a:ext cx="1420004" cy="402290"/>
              </a:xfrm>
              <a:prstGeom prst="rect">
                <a:avLst/>
              </a:prstGeom>
              <a:blipFill>
                <a:blip r:embed="rId9"/>
                <a:stretch>
                  <a:fillRect l="-30973" t="-145455" r="-9735" b="-2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9A7F7D-A4B2-E521-34AF-D0093B27CACF}"/>
              </a:ext>
            </a:extLst>
          </p:cNvPr>
          <p:cNvCxnSpPr>
            <a:cxnSpLocks/>
          </p:cNvCxnSpPr>
          <p:nvPr/>
        </p:nvCxnSpPr>
        <p:spPr>
          <a:xfrm>
            <a:off x="3426178" y="3522133"/>
            <a:ext cx="0" cy="1211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A84B12-638A-E9C1-0F46-9318B226590A}"/>
                  </a:ext>
                </a:extLst>
              </p:cNvPr>
              <p:cNvSpPr txBox="1"/>
              <p:nvPr/>
            </p:nvSpPr>
            <p:spPr>
              <a:xfrm>
                <a:off x="1943047" y="4720023"/>
                <a:ext cx="2966261" cy="40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b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A84B12-638A-E9C1-0F46-9318B2265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47" y="4720023"/>
                <a:ext cx="2966261" cy="405945"/>
              </a:xfrm>
              <a:prstGeom prst="rect">
                <a:avLst/>
              </a:prstGeom>
              <a:blipFill>
                <a:blip r:embed="rId1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AF66CC-7BB6-9F0C-C061-D63394AC09C0}"/>
                  </a:ext>
                </a:extLst>
              </p:cNvPr>
              <p:cNvSpPr txBox="1"/>
              <p:nvPr/>
            </p:nvSpPr>
            <p:spPr>
              <a:xfrm>
                <a:off x="6927258" y="3724695"/>
                <a:ext cx="916661" cy="370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AF66CC-7BB6-9F0C-C061-D63394AC0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58" y="3724695"/>
                <a:ext cx="916661" cy="3702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FA936AD-EF45-D5DF-8FC1-31C879A65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1634590"/>
                  </p:ext>
                </p:extLst>
              </p:nvPr>
            </p:nvGraphicFramePr>
            <p:xfrm>
              <a:off x="7898417" y="3711475"/>
              <a:ext cx="2295112" cy="369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6889">
                      <a:extLst>
                        <a:ext uri="{9D8B030D-6E8A-4147-A177-3AD203B41FA5}">
                          <a16:colId xmlns:a16="http://schemas.microsoft.com/office/drawing/2014/main" val="2789918675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2294683317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1231704593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2971568532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1460760355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1184169497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2432655239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1419573350"/>
                        </a:ext>
                      </a:extLst>
                    </a:gridCol>
                  </a:tblGrid>
                  <a:tr h="3693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4821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9FA936AD-EF45-D5DF-8FC1-31C879A65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1634590"/>
                  </p:ext>
                </p:extLst>
              </p:nvPr>
            </p:nvGraphicFramePr>
            <p:xfrm>
              <a:off x="7898417" y="3711475"/>
              <a:ext cx="2295112" cy="3693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6889">
                      <a:extLst>
                        <a:ext uri="{9D8B030D-6E8A-4147-A177-3AD203B41FA5}">
                          <a16:colId xmlns:a16="http://schemas.microsoft.com/office/drawing/2014/main" val="2789918675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2294683317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1231704593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2971568532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1460760355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1184169497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2432655239"/>
                        </a:ext>
                      </a:extLst>
                    </a:gridCol>
                    <a:gridCol w="286889">
                      <a:extLst>
                        <a:ext uri="{9D8B030D-6E8A-4147-A177-3AD203B41FA5}">
                          <a16:colId xmlns:a16="http://schemas.microsoft.com/office/drawing/2014/main" val="1419573350"/>
                        </a:ext>
                      </a:extLst>
                    </a:gridCol>
                  </a:tblGrid>
                  <a:tr h="3693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t="-3333" r="-7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00000" t="-3333" r="-6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09091" t="-3333" r="-52727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295652" t="-3333" r="-40434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395652" t="-3333" r="-30434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495652" t="-3333" r="-20434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22727" t="-3333" r="-113636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91304" t="-3333" r="-8696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48214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C6DE17-16FC-6573-9028-A380CF05A35B}"/>
                  </a:ext>
                </a:extLst>
              </p:cNvPr>
              <p:cNvSpPr txBox="1"/>
              <p:nvPr/>
            </p:nvSpPr>
            <p:spPr>
              <a:xfrm>
                <a:off x="7342692" y="4197418"/>
                <a:ext cx="501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C6DE17-16FC-6573-9028-A380CF05A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92" y="4197418"/>
                <a:ext cx="501227" cy="369332"/>
              </a:xfrm>
              <a:prstGeom prst="rect">
                <a:avLst/>
              </a:prstGeom>
              <a:blipFill>
                <a:blip r:embed="rId13"/>
                <a:stretch>
                  <a:fillRect t="-6667" r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D73D675-36DB-087B-232E-DA5E2DC65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80696"/>
              </p:ext>
            </p:extLst>
          </p:nvPr>
        </p:nvGraphicFramePr>
        <p:xfrm>
          <a:off x="7898418" y="4215744"/>
          <a:ext cx="2297296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6076035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18416949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432655239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1957335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AFBC1A-EC5A-EDE1-BB24-B749EEBDD478}"/>
                  </a:ext>
                </a:extLst>
              </p:cNvPr>
              <p:cNvSpPr txBox="1"/>
              <p:nvPr/>
            </p:nvSpPr>
            <p:spPr>
              <a:xfrm>
                <a:off x="6347547" y="4733654"/>
                <a:ext cx="1420004" cy="402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AFBC1A-EC5A-EDE1-BB24-B749EEBDD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547" y="4733654"/>
                <a:ext cx="1420004" cy="402290"/>
              </a:xfrm>
              <a:prstGeom prst="rect">
                <a:avLst/>
              </a:prstGeom>
              <a:blipFill>
                <a:blip r:embed="rId14"/>
                <a:stretch>
                  <a:fillRect l="-30088" t="-145455" r="-10619" b="-2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0531D3-3883-CA3F-5FD4-9E0880B32CA0}"/>
              </a:ext>
            </a:extLst>
          </p:cNvPr>
          <p:cNvCxnSpPr>
            <a:cxnSpLocks/>
          </p:cNvCxnSpPr>
          <p:nvPr/>
        </p:nvCxnSpPr>
        <p:spPr>
          <a:xfrm>
            <a:off x="9044245" y="3522133"/>
            <a:ext cx="0" cy="1211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92492-15D0-1FBE-4541-040B840F5939}"/>
                  </a:ext>
                </a:extLst>
              </p:cNvPr>
              <p:cNvSpPr txBox="1"/>
              <p:nvPr/>
            </p:nvSpPr>
            <p:spPr>
              <a:xfrm>
                <a:off x="7709187" y="4714935"/>
                <a:ext cx="2113271" cy="405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??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592492-15D0-1FBE-4541-040B840F5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87" y="4714935"/>
                <a:ext cx="2113271" cy="405945"/>
              </a:xfrm>
              <a:prstGeom prst="rect">
                <a:avLst/>
              </a:prstGeom>
              <a:blipFill>
                <a:blip r:embed="rId1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phic 21">
            <a:extLst>
              <a:ext uri="{FF2B5EF4-FFF2-40B4-BE49-F238E27FC236}">
                <a16:creationId xmlns:a16="http://schemas.microsoft.com/office/drawing/2014/main" id="{C58DB957-4A85-2A0B-C172-586B8E6832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71579" y="2727495"/>
            <a:ext cx="545329" cy="545329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65FA7104-0ACA-95ED-7061-A32E27C49FE2}"/>
              </a:ext>
            </a:extLst>
          </p:cNvPr>
          <p:cNvSpPr/>
          <p:nvPr/>
        </p:nvSpPr>
        <p:spPr>
          <a:xfrm rot="19022544">
            <a:off x="8402456" y="3413816"/>
            <a:ext cx="143584" cy="2644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DD3261-8F98-9491-0812-42759989D58A}"/>
                  </a:ext>
                </a:extLst>
              </p:cNvPr>
              <p:cNvSpPr txBox="1"/>
              <p:nvPr/>
            </p:nvSpPr>
            <p:spPr>
              <a:xfrm>
                <a:off x="7554381" y="3132236"/>
                <a:ext cx="919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DD3261-8F98-9491-0812-42759989D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381" y="3132236"/>
                <a:ext cx="919867" cy="369332"/>
              </a:xfrm>
              <a:prstGeom prst="rect">
                <a:avLst/>
              </a:prstGeom>
              <a:blipFill>
                <a:blip r:embed="rId1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0BF652-58E7-AB2C-E66C-79ACDB5B28E3}"/>
                  </a:ext>
                </a:extLst>
              </p:cNvPr>
              <p:cNvSpPr txBox="1"/>
              <p:nvPr/>
            </p:nvSpPr>
            <p:spPr>
              <a:xfrm>
                <a:off x="3655626" y="5660923"/>
                <a:ext cx="4076757" cy="68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0BF652-58E7-AB2C-E66C-79ACDB5B2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26" y="5660923"/>
                <a:ext cx="4076757" cy="682944"/>
              </a:xfrm>
              <a:prstGeom prst="rect">
                <a:avLst/>
              </a:prstGeom>
              <a:blipFill>
                <a:blip r:embed="rId19"/>
                <a:stretch>
                  <a:fillRect l="-124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>
            <a:extLst>
              <a:ext uri="{FF2B5EF4-FFF2-40B4-BE49-F238E27FC236}">
                <a16:creationId xmlns:a16="http://schemas.microsoft.com/office/drawing/2014/main" id="{FDF220ED-1DCA-3ED1-EA43-F4FB1BE8C5E5}"/>
              </a:ext>
            </a:extLst>
          </p:cNvPr>
          <p:cNvSpPr/>
          <p:nvPr/>
        </p:nvSpPr>
        <p:spPr>
          <a:xfrm>
            <a:off x="4109880" y="5327919"/>
            <a:ext cx="3128683" cy="3585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2265A3-EFD3-72E5-760A-7175E38AC767}"/>
                  </a:ext>
                </a:extLst>
              </p:cNvPr>
              <p:cNvSpPr txBox="1"/>
              <p:nvPr/>
            </p:nvSpPr>
            <p:spPr>
              <a:xfrm>
                <a:off x="3962856" y="6300685"/>
                <a:ext cx="33030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Communication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/>
                  <a:t> bits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2265A3-EFD3-72E5-760A-7175E38AC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856" y="6300685"/>
                <a:ext cx="3303084" cy="369332"/>
              </a:xfrm>
              <a:prstGeom prst="rect">
                <a:avLst/>
              </a:prstGeom>
              <a:blipFill>
                <a:blip r:embed="rId20"/>
                <a:stretch>
                  <a:fillRect l="-1533" t="-10000" r="-38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33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 animBg="1"/>
      <p:bldP spid="24" grpId="0"/>
      <p:bldP spid="25" grpId="0"/>
      <p:bldP spid="28" grpId="0" animBg="1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C6138-2DA7-0C36-DE22-54D03E6A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Row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4A6A3-2D95-C168-88C8-F3C9482464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Let’s halve the communication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bits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⊕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≝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Hash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44A6A3-2D95-C168-88C8-F3C948246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10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85F170-3695-A20A-EB1D-74D938D6E93D}"/>
                  </a:ext>
                </a:extLst>
              </p:cNvPr>
              <p:cNvSpPr txBox="1"/>
              <p:nvPr/>
            </p:nvSpPr>
            <p:spPr>
              <a:xfrm>
                <a:off x="4088362" y="3868378"/>
                <a:ext cx="4137736" cy="68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e>
                    </m:d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trike="sngStrik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trike="sngStrike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 strike="sngStrike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 strike="sngStrike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 strike="sngStrike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strike="sngStrike">
                        <a:latin typeface="Cambria Math" panose="02040503050406030204" pitchFamily="18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b="0" i="0" strike="sngStrike" smtClean="0">
                        <a:latin typeface="Cambria Math" panose="02040503050406030204" pitchFamily="18" charset="0"/>
                      </a:rPr>
                      <m:t>Hash</m:t>
                    </m:r>
                    <m:d>
                      <m:d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trike="sngStrike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trike="sngStrike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trike="sngStrike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85F170-3695-A20A-EB1D-74D938D6E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62" y="3868378"/>
                <a:ext cx="4137736" cy="682944"/>
              </a:xfrm>
              <a:prstGeom prst="rect">
                <a:avLst/>
              </a:prstGeom>
              <a:blipFill>
                <a:blip r:embed="rId5"/>
                <a:stretch>
                  <a:fillRect l="-122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9D1A4FC3-871B-D0EC-29DE-4E141E64C0C4}"/>
              </a:ext>
            </a:extLst>
          </p:cNvPr>
          <p:cNvSpPr/>
          <p:nvPr/>
        </p:nvSpPr>
        <p:spPr>
          <a:xfrm>
            <a:off x="4235386" y="3552907"/>
            <a:ext cx="3128683" cy="3585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AED18C-BE8A-9FEB-878A-1F43F4F68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9522" y="3429000"/>
            <a:ext cx="545328" cy="5453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A3D16E-87EE-21DC-E818-5745EB5150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3868" y="3366166"/>
            <a:ext cx="545329" cy="5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4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215A-78ED-D381-0C71-D71CE7F3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Masking the Open Half via 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8CCA1D-FCB8-C983-B3D7-EE91454BFC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8CCA1D-FCB8-C983-B3D7-EE91454BF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C80055-81D9-AD32-3F27-FDF0A4CF990C}"/>
                  </a:ext>
                </a:extLst>
              </p:cNvPr>
              <p:cNvSpPr txBox="1"/>
              <p:nvPr/>
            </p:nvSpPr>
            <p:spPr>
              <a:xfrm>
                <a:off x="8259112" y="2163236"/>
                <a:ext cx="501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C80055-81D9-AD32-3F27-FDF0A4CF9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112" y="2163236"/>
                <a:ext cx="501227" cy="369332"/>
              </a:xfrm>
              <a:prstGeom prst="rect">
                <a:avLst/>
              </a:prstGeom>
              <a:blipFill>
                <a:blip r:embed="rId5"/>
                <a:stretch>
                  <a:fillRect t="-6667" r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9E6D51-0DCF-866F-42C8-CCA3467D4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010703"/>
              </p:ext>
            </p:extLst>
          </p:nvPr>
        </p:nvGraphicFramePr>
        <p:xfrm>
          <a:off x="8814838" y="2181562"/>
          <a:ext cx="2297296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6076035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18416949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432655239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1957335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E464FC15-C8EC-B473-158F-535D8EF81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90821" y="1548526"/>
            <a:ext cx="545329" cy="545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25BB6-0A2C-E9CF-B713-2CC198806C8C}"/>
                  </a:ext>
                </a:extLst>
              </p:cNvPr>
              <p:cNvSpPr txBox="1"/>
              <p:nvPr/>
            </p:nvSpPr>
            <p:spPr>
              <a:xfrm>
                <a:off x="8259111" y="3151599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25BB6-0A2C-E9CF-B713-2CC198806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111" y="3151599"/>
                <a:ext cx="457176" cy="369332"/>
              </a:xfrm>
              <a:prstGeom prst="rect">
                <a:avLst/>
              </a:prstGeom>
              <a:blipFill>
                <a:blip r:embed="rId8"/>
                <a:stretch>
                  <a:fillRect t="-6667" r="-108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49E948-BB5E-B7AB-599B-E7A498DFB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49664"/>
              </p:ext>
            </p:extLst>
          </p:nvPr>
        </p:nvGraphicFramePr>
        <p:xfrm>
          <a:off x="8814838" y="3129720"/>
          <a:ext cx="114864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p:sp>
        <p:nvSpPr>
          <p:cNvPr id="12" name="Right Brace 11">
            <a:extLst>
              <a:ext uri="{FF2B5EF4-FFF2-40B4-BE49-F238E27FC236}">
                <a16:creationId xmlns:a16="http://schemas.microsoft.com/office/drawing/2014/main" id="{B4370B32-C16A-0FB6-F833-3A4FEA9BFC1B}"/>
              </a:ext>
            </a:extLst>
          </p:cNvPr>
          <p:cNvSpPr/>
          <p:nvPr/>
        </p:nvSpPr>
        <p:spPr>
          <a:xfrm rot="5400000">
            <a:off x="9887710" y="1542159"/>
            <a:ext cx="152492" cy="22963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304E98-5D52-FA2F-0D59-04FC373A4AB6}"/>
                  </a:ext>
                </a:extLst>
              </p:cNvPr>
              <p:cNvSpPr txBox="1"/>
              <p:nvPr/>
            </p:nvSpPr>
            <p:spPr>
              <a:xfrm>
                <a:off x="9723066" y="2760388"/>
                <a:ext cx="480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304E98-5D52-FA2F-0D59-04FC373A4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066" y="2760388"/>
                <a:ext cx="48083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E4AB8C26-1266-2151-D592-889F032C536B}"/>
              </a:ext>
            </a:extLst>
          </p:cNvPr>
          <p:cNvSpPr/>
          <p:nvPr/>
        </p:nvSpPr>
        <p:spPr>
          <a:xfrm rot="5400000">
            <a:off x="9314207" y="3058109"/>
            <a:ext cx="146297" cy="11450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721CCE-C956-3A8E-81EA-67FD3B25C8BF}"/>
                  </a:ext>
                </a:extLst>
              </p:cNvPr>
              <p:cNvSpPr txBox="1"/>
              <p:nvPr/>
            </p:nvSpPr>
            <p:spPr>
              <a:xfrm>
                <a:off x="9025910" y="3735949"/>
                <a:ext cx="722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721CCE-C956-3A8E-81EA-67FD3B25C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910" y="3735949"/>
                <a:ext cx="722890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429F0F20-EEA2-A338-F4FC-6D25E1B84D45}"/>
              </a:ext>
            </a:extLst>
          </p:cNvPr>
          <p:cNvSpPr/>
          <p:nvPr/>
        </p:nvSpPr>
        <p:spPr>
          <a:xfrm rot="5400000">
            <a:off x="4751293" y="1577791"/>
            <a:ext cx="247119" cy="172511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76066F-1097-E070-F87F-2E1BD94C574A}"/>
              </a:ext>
            </a:extLst>
          </p:cNvPr>
          <p:cNvSpPr txBox="1"/>
          <p:nvPr/>
        </p:nvSpPr>
        <p:spPr>
          <a:xfrm>
            <a:off x="3390923" y="2624711"/>
            <a:ext cx="367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Discarding the most significant bit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3B07A44-06B7-35D9-B467-5CBD0820812E}"/>
              </a:ext>
            </a:extLst>
          </p:cNvPr>
          <p:cNvSpPr txBox="1">
            <a:spLocks/>
          </p:cNvSpPr>
          <p:nvPr/>
        </p:nvSpPr>
        <p:spPr>
          <a:xfrm>
            <a:off x="2366126" y="4773618"/>
            <a:ext cx="7256929" cy="1628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435D86-9874-5C3D-7214-1EC9E5DE87BB}"/>
              </a:ext>
            </a:extLst>
          </p:cNvPr>
          <p:cNvSpPr txBox="1"/>
          <p:nvPr/>
        </p:nvSpPr>
        <p:spPr>
          <a:xfrm>
            <a:off x="2381236" y="5075972"/>
            <a:ext cx="68540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Just a smaller version of our current problem!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76827C-6C11-E8FE-7CE6-6978F90C3C2C}"/>
                  </a:ext>
                </a:extLst>
              </p:cNvPr>
              <p:cNvSpPr txBox="1"/>
              <p:nvPr/>
            </p:nvSpPr>
            <p:spPr>
              <a:xfrm>
                <a:off x="2395179" y="5558862"/>
                <a:ext cx="7227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Original problem: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76827C-6C11-E8FE-7CE6-6978F90C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179" y="5558862"/>
                <a:ext cx="7227876" cy="369332"/>
              </a:xfrm>
              <a:prstGeom prst="rect">
                <a:avLst/>
              </a:prstGeom>
              <a:blipFill>
                <a:blip r:embed="rId11"/>
                <a:stretch>
                  <a:fillRect l="-70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EDC3B8-BE15-F65A-1650-73E1630B8810}"/>
                  </a:ext>
                </a:extLst>
              </p:cNvPr>
              <p:cNvSpPr txBox="1"/>
              <p:nvPr/>
            </p:nvSpPr>
            <p:spPr>
              <a:xfrm>
                <a:off x="1342482" y="4643443"/>
                <a:ext cx="96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Our Problem Now: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[0: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−1]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⟦"/>
                            <m:endChr m:val="⟧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[0: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−1]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for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EDC3B8-BE15-F65A-1650-73E1630B8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82" y="4643443"/>
                <a:ext cx="9664184" cy="369332"/>
              </a:xfrm>
              <a:prstGeom prst="rect">
                <a:avLst/>
              </a:prstGeom>
              <a:blipFill>
                <a:blip r:embed="rId12"/>
                <a:stretch>
                  <a:fillRect l="-525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0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3356-D226-36CE-4EF7-A0AFFE9D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Garbled Circuit (GC)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A0186CE-B7CF-0AAD-5645-DAFC785E7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298317"/>
            <a:ext cx="1201616" cy="12016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B3FAEBD-0370-A321-E246-FB8720876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7497" y="3236343"/>
            <a:ext cx="1325563" cy="1325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03695-E0EA-4A14-605D-F11514EA61F5}"/>
              </a:ext>
            </a:extLst>
          </p:cNvPr>
          <p:cNvSpPr txBox="1"/>
          <p:nvPr/>
        </p:nvSpPr>
        <p:spPr>
          <a:xfrm>
            <a:off x="798448" y="2731003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Garbler (G)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C0D47-0746-EF38-19C2-61D058D3D4E8}"/>
              </a:ext>
            </a:extLst>
          </p:cNvPr>
          <p:cNvSpPr txBox="1"/>
          <p:nvPr/>
        </p:nvSpPr>
        <p:spPr>
          <a:xfrm>
            <a:off x="4653605" y="2792976"/>
            <a:ext cx="143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Evaluator (E)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6761729-7FE6-B506-7E8B-64A4B1170840}"/>
              </a:ext>
            </a:extLst>
          </p:cNvPr>
          <p:cNvSpPr/>
          <p:nvPr/>
        </p:nvSpPr>
        <p:spPr>
          <a:xfrm>
            <a:off x="2393914" y="3811645"/>
            <a:ext cx="1972181" cy="152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95D579-1B08-A594-466C-C192C861E847}"/>
                  </a:ext>
                </a:extLst>
              </p:cNvPr>
              <p:cNvSpPr txBox="1"/>
              <p:nvPr/>
            </p:nvSpPr>
            <p:spPr>
              <a:xfrm>
                <a:off x="2309422" y="3442313"/>
                <a:ext cx="2141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/>
                  <a:t>Garbling Material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95D579-1B08-A594-466C-C192C861E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422" y="3442313"/>
                <a:ext cx="2141164" cy="369332"/>
              </a:xfrm>
              <a:prstGeom prst="rect">
                <a:avLst/>
              </a:prstGeom>
              <a:blipFill>
                <a:blip r:embed="rId7"/>
                <a:stretch>
                  <a:fillRect l="-2353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107A750-805E-2D31-DEDC-6D8CF3D45290}"/>
              </a:ext>
            </a:extLst>
          </p:cNvPr>
          <p:cNvSpPr txBox="1"/>
          <p:nvPr/>
        </p:nvSpPr>
        <p:spPr>
          <a:xfrm>
            <a:off x="2507794" y="4118660"/>
            <a:ext cx="1618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/>
              <a:t>(Getting Input Labels)</a:t>
            </a:r>
            <a:endParaRPr lang="en-US" sz="1200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0CEC0B79-F2EF-5183-AECF-D80DB77FDD7F}"/>
              </a:ext>
            </a:extLst>
          </p:cNvPr>
          <p:cNvSpPr/>
          <p:nvPr/>
        </p:nvSpPr>
        <p:spPr>
          <a:xfrm>
            <a:off x="2779196" y="4360701"/>
            <a:ext cx="1070294" cy="152400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C3D1E4-A8D9-DC7D-1D32-2749477AA1F5}"/>
              </a:ext>
            </a:extLst>
          </p:cNvPr>
          <p:cNvSpPr txBox="1"/>
          <p:nvPr/>
        </p:nvSpPr>
        <p:spPr>
          <a:xfrm>
            <a:off x="6860397" y="2426650"/>
            <a:ext cx="486105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000"/>
              <a:t>😄 Constant Rounds</a:t>
            </a:r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r>
              <a:rPr lang="en-US" sz="3000"/>
              <a:t>😄 Symmetric Key Primitives</a:t>
            </a:r>
          </a:p>
          <a:p>
            <a:pPr marL="0" indent="0">
              <a:buNone/>
            </a:pPr>
            <a:endParaRPr lang="en-US" sz="3000"/>
          </a:p>
          <a:p>
            <a:pPr marL="0" indent="0">
              <a:buNone/>
            </a:pPr>
            <a:r>
              <a:rPr lang="en-US" sz="3000"/>
              <a:t>😭 Limited Choices of Gates</a:t>
            </a:r>
          </a:p>
        </p:txBody>
      </p:sp>
    </p:spTree>
    <p:extLst>
      <p:ext uri="{BB962C8B-B14F-4D97-AF65-F5344CB8AC3E}">
        <p14:creationId xmlns:p14="http://schemas.microsoft.com/office/powerpoint/2010/main" val="1378802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CB7E-3936-A9B0-C608-1AB24EC2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Unwinding the Recursion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32E885-4763-3E66-1D69-431008056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0185" y="2235926"/>
            <a:ext cx="545328" cy="545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D0A127-1FC4-8072-655F-EA83D9BB5F9A}"/>
                  </a:ext>
                </a:extLst>
              </p:cNvPr>
              <p:cNvSpPr txBox="1"/>
              <p:nvPr/>
            </p:nvSpPr>
            <p:spPr>
              <a:xfrm>
                <a:off x="1916215" y="3410674"/>
                <a:ext cx="501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D0A127-1FC4-8072-655F-EA83D9BB5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15" y="3410674"/>
                <a:ext cx="501227" cy="369332"/>
              </a:xfrm>
              <a:prstGeom prst="rect">
                <a:avLst/>
              </a:prstGeom>
              <a:blipFill>
                <a:blip r:embed="rId6"/>
                <a:stretch>
                  <a:fillRect t="-6667" r="-73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E17C2A-895A-C978-06DB-7FF40146D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94149"/>
              </p:ext>
            </p:extLst>
          </p:nvPr>
        </p:nvGraphicFramePr>
        <p:xfrm>
          <a:off x="2471941" y="3429000"/>
          <a:ext cx="2297296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6076035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18416949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432655239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1957335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C007C2-12CD-F394-38C8-1374E8C95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482011"/>
              </p:ext>
            </p:extLst>
          </p:nvPr>
        </p:nvGraphicFramePr>
        <p:xfrm>
          <a:off x="2471941" y="3978286"/>
          <a:ext cx="2297296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6076035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18416949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432655239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1957335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10E6C-BA4C-3113-C2C9-2D664ED272B3}"/>
                  </a:ext>
                </a:extLst>
              </p:cNvPr>
              <p:cNvSpPr txBox="1"/>
              <p:nvPr/>
            </p:nvSpPr>
            <p:spPr>
              <a:xfrm>
                <a:off x="1916214" y="3956140"/>
                <a:ext cx="495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10E6C-BA4C-3113-C2C9-2D664ED27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14" y="3956140"/>
                <a:ext cx="495905" cy="369332"/>
              </a:xfrm>
              <a:prstGeom prst="rect">
                <a:avLst/>
              </a:prstGeom>
              <a:blipFill>
                <a:blip r:embed="rId7"/>
                <a:stretch>
                  <a:fillRect t="-6667" r="-73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F5AB22-E004-961C-3832-92A5EA7FA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809873"/>
              </p:ext>
            </p:extLst>
          </p:nvPr>
        </p:nvGraphicFramePr>
        <p:xfrm>
          <a:off x="2475452" y="4531627"/>
          <a:ext cx="2297296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6076035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18416949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432655239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1957335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29B621-4B52-8EEC-0069-0B6AB28CB24E}"/>
                  </a:ext>
                </a:extLst>
              </p:cNvPr>
              <p:cNvSpPr txBox="1"/>
              <p:nvPr/>
            </p:nvSpPr>
            <p:spPr>
              <a:xfrm>
                <a:off x="1919725" y="4509481"/>
                <a:ext cx="501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29B621-4B52-8EEC-0069-0B6AB28CB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25" y="4509481"/>
                <a:ext cx="501227" cy="369332"/>
              </a:xfrm>
              <a:prstGeom prst="rect">
                <a:avLst/>
              </a:prstGeom>
              <a:blipFill>
                <a:blip r:embed="rId8"/>
                <a:stretch>
                  <a:fillRect t="-10345" r="-1000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A2CCFEA-15F8-92FB-F922-1A92DABC0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041291"/>
              </p:ext>
            </p:extLst>
          </p:nvPr>
        </p:nvGraphicFramePr>
        <p:xfrm>
          <a:off x="2471941" y="5084968"/>
          <a:ext cx="2297296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6076035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18416949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432655239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1957335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F3F1AD-E6A2-B244-8B94-DBF0493B0390}"/>
                  </a:ext>
                </a:extLst>
              </p:cNvPr>
              <p:cNvSpPr txBox="1"/>
              <p:nvPr/>
            </p:nvSpPr>
            <p:spPr>
              <a:xfrm>
                <a:off x="1916214" y="5062822"/>
                <a:ext cx="501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F3F1AD-E6A2-B244-8B94-DBF0493B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214" y="5062822"/>
                <a:ext cx="501227" cy="369332"/>
              </a:xfrm>
              <a:prstGeom prst="rect">
                <a:avLst/>
              </a:prstGeom>
              <a:blipFill>
                <a:blip r:embed="rId9"/>
                <a:stretch>
                  <a:fillRect t="-6667" r="-73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BEDCAD-A306-78B0-A9BB-F19A6ECF6662}"/>
              </a:ext>
            </a:extLst>
          </p:cNvPr>
          <p:cNvCxnSpPr/>
          <p:nvPr/>
        </p:nvCxnSpPr>
        <p:spPr>
          <a:xfrm>
            <a:off x="1375955" y="5571580"/>
            <a:ext cx="41888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9708E6-0EF0-9322-2BE0-DC55B56BBBC8}"/>
                  </a:ext>
                </a:extLst>
              </p:cNvPr>
              <p:cNvSpPr txBox="1"/>
              <p:nvPr/>
            </p:nvSpPr>
            <p:spPr>
              <a:xfrm>
                <a:off x="2007521" y="5642055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9708E6-0EF0-9322-2BE0-DC55B56BB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521" y="5642055"/>
                <a:ext cx="404598" cy="369332"/>
              </a:xfrm>
              <a:prstGeom prst="rect">
                <a:avLst/>
              </a:prstGeom>
              <a:blipFill>
                <a:blip r:embed="rId10"/>
                <a:stretch>
                  <a:fillRect t="-6667" r="-882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32E21C2-7B52-9D74-A9B4-B6A22EFDC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12927"/>
              </p:ext>
            </p:extLst>
          </p:nvPr>
        </p:nvGraphicFramePr>
        <p:xfrm>
          <a:off x="2471940" y="5688861"/>
          <a:ext cx="2297296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6076035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18416949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432655239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1957335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p:pic>
        <p:nvPicPr>
          <p:cNvPr id="18" name="Graphic 17">
            <a:extLst>
              <a:ext uri="{FF2B5EF4-FFF2-40B4-BE49-F238E27FC236}">
                <a16:creationId xmlns:a16="http://schemas.microsoft.com/office/drawing/2014/main" id="{9F797698-837A-F213-27FA-630DA68C5D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42935" y="2235926"/>
            <a:ext cx="545329" cy="545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ABA6A6-87ED-A5D7-2413-773BC7EAD8F3}"/>
                  </a:ext>
                </a:extLst>
              </p:cNvPr>
              <p:cNvSpPr txBox="1"/>
              <p:nvPr/>
            </p:nvSpPr>
            <p:spPr>
              <a:xfrm>
                <a:off x="7685644" y="3429000"/>
                <a:ext cx="501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ABA6A6-87ED-A5D7-2413-773BC7EA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644" y="3429000"/>
                <a:ext cx="501227" cy="369332"/>
              </a:xfrm>
              <a:prstGeom prst="rect">
                <a:avLst/>
              </a:prstGeom>
              <a:blipFill>
                <a:blip r:embed="rId13"/>
                <a:stretch>
                  <a:fillRect t="-10000" r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7122103-F944-D3BD-A34F-A401ACD6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72567"/>
              </p:ext>
            </p:extLst>
          </p:nvPr>
        </p:nvGraphicFramePr>
        <p:xfrm>
          <a:off x="8241370" y="3447326"/>
          <a:ext cx="2297296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6076035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18416949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432655239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419573350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3FFF0A8-0104-26DA-762E-52242DDD3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35"/>
              </p:ext>
            </p:extLst>
          </p:nvPr>
        </p:nvGraphicFramePr>
        <p:xfrm>
          <a:off x="8241370" y="3996612"/>
          <a:ext cx="1148648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294683317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F94C84-446F-E4CC-4130-961854DCE070}"/>
                  </a:ext>
                </a:extLst>
              </p:cNvPr>
              <p:cNvSpPr txBox="1"/>
              <p:nvPr/>
            </p:nvSpPr>
            <p:spPr>
              <a:xfrm>
                <a:off x="7685643" y="3974466"/>
                <a:ext cx="4959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F94C84-446F-E4CC-4130-961854DCE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643" y="3974466"/>
                <a:ext cx="495905" cy="369332"/>
              </a:xfrm>
              <a:prstGeom prst="rect">
                <a:avLst/>
              </a:prstGeom>
              <a:blipFill>
                <a:blip r:embed="rId14"/>
                <a:stretch>
                  <a:fillRect t="-3226" r="-750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F7A70C2-3F5F-14BF-5B5B-7664CCA1F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27876"/>
              </p:ext>
            </p:extLst>
          </p:nvPr>
        </p:nvGraphicFramePr>
        <p:xfrm>
          <a:off x="8815694" y="4554630"/>
          <a:ext cx="574324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1231704593"/>
                    </a:ext>
                  </a:extLst>
                </a:gridCol>
                <a:gridCol w="287162">
                  <a:extLst>
                    <a:ext uri="{9D8B030D-6E8A-4147-A177-3AD203B41FA5}">
                      <a16:colId xmlns:a16="http://schemas.microsoft.com/office/drawing/2014/main" val="2971568532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31D1A4-2967-E503-951B-38D1367A2B28}"/>
                  </a:ext>
                </a:extLst>
              </p:cNvPr>
              <p:cNvSpPr txBox="1"/>
              <p:nvPr/>
            </p:nvSpPr>
            <p:spPr>
              <a:xfrm>
                <a:off x="7689154" y="4527807"/>
                <a:ext cx="501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31D1A4-2967-E503-951B-38D1367A2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154" y="4527807"/>
                <a:ext cx="501227" cy="369332"/>
              </a:xfrm>
              <a:prstGeom prst="rect">
                <a:avLst/>
              </a:prstGeom>
              <a:blipFill>
                <a:blip r:embed="rId15"/>
                <a:stretch>
                  <a:fillRect t="-6667" r="-731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69AF653-DC2B-185B-0F16-676BA907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26187"/>
              </p:ext>
            </p:extLst>
          </p:nvPr>
        </p:nvGraphicFramePr>
        <p:xfrm>
          <a:off x="8815694" y="5094549"/>
          <a:ext cx="287162" cy="3693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162">
                  <a:extLst>
                    <a:ext uri="{9D8B030D-6E8A-4147-A177-3AD203B41FA5}">
                      <a16:colId xmlns:a16="http://schemas.microsoft.com/office/drawing/2014/main" val="2789918675"/>
                    </a:ext>
                  </a:extLst>
                </a:gridCol>
              </a:tblGrid>
              <a:tr h="36933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821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CDDCE9-4F52-4D74-4EA4-979E1F63EB5D}"/>
                  </a:ext>
                </a:extLst>
              </p:cNvPr>
              <p:cNvSpPr txBox="1"/>
              <p:nvPr/>
            </p:nvSpPr>
            <p:spPr>
              <a:xfrm>
                <a:off x="7685643" y="5081148"/>
                <a:ext cx="501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/>
                  <a:t>: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CDDCE9-4F52-4D74-4EA4-979E1F63E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643" y="5081148"/>
                <a:ext cx="501227" cy="369332"/>
              </a:xfrm>
              <a:prstGeom prst="rect">
                <a:avLst/>
              </a:prstGeom>
              <a:blipFill>
                <a:blip r:embed="rId16"/>
                <a:stretch>
                  <a:fillRect t="-10000" r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FB100E56-BFA0-2694-1DED-F684CADB3D89}"/>
              </a:ext>
            </a:extLst>
          </p:cNvPr>
          <p:cNvSpPr/>
          <p:nvPr/>
        </p:nvSpPr>
        <p:spPr>
          <a:xfrm rot="5400000">
            <a:off x="8791631" y="3111150"/>
            <a:ext cx="369331" cy="2023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36B661-67ED-9183-FBA2-14BF60497F0A}"/>
                  </a:ext>
                </a:extLst>
              </p:cNvPr>
              <p:cNvSpPr txBox="1"/>
              <p:nvPr/>
            </p:nvSpPr>
            <p:spPr>
              <a:xfrm>
                <a:off x="8795509" y="2697599"/>
                <a:ext cx="361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36B661-67ED-9183-FBA2-14BF60497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509" y="2697599"/>
                <a:ext cx="3615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6" grpId="0"/>
      <p:bldP spid="22" grpId="0"/>
      <p:bldP spid="24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CA317F-A72D-E9D8-FFD0-2195BA1A04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Putting Everything Together for Getting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7CA317F-A72D-E9D8-FFD0-2195BA1A04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935A0EED-1C8A-1A40-92D3-746AE66D6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7285" y="1451050"/>
            <a:ext cx="545328" cy="5453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0D75D8B-FF12-ABB0-F6E1-713150C21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2802" y="1451049"/>
            <a:ext cx="545329" cy="545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A0EC97-AAD4-51F1-A5FF-6E141E1092F2}"/>
                  </a:ext>
                </a:extLst>
              </p:cNvPr>
              <p:cNvSpPr txBox="1"/>
              <p:nvPr/>
            </p:nvSpPr>
            <p:spPr>
              <a:xfrm>
                <a:off x="2755497" y="2161560"/>
                <a:ext cx="1382238" cy="37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A0EC97-AAD4-51F1-A5FF-6E141E109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497" y="2161560"/>
                <a:ext cx="1382238" cy="371640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DDA5DA-C00D-C3F6-96D5-D6A227C60828}"/>
                  </a:ext>
                </a:extLst>
              </p:cNvPr>
              <p:cNvSpPr txBox="1"/>
              <p:nvPr/>
            </p:nvSpPr>
            <p:spPr>
              <a:xfrm>
                <a:off x="5097787" y="2525305"/>
                <a:ext cx="1509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/>
                  <a:t>Reveal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DDA5DA-C00D-C3F6-96D5-D6A227C60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787" y="2525305"/>
                <a:ext cx="1509259" cy="369332"/>
              </a:xfrm>
              <a:prstGeom prst="rect">
                <a:avLst/>
              </a:prstGeom>
              <a:blipFill>
                <a:blip r:embed="rId9"/>
                <a:stretch>
                  <a:fillRect l="-333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>
            <a:extLst>
              <a:ext uri="{FF2B5EF4-FFF2-40B4-BE49-F238E27FC236}">
                <a16:creationId xmlns:a16="http://schemas.microsoft.com/office/drawing/2014/main" id="{29DD0C81-5F9E-DC48-3069-091A67273FD5}"/>
              </a:ext>
            </a:extLst>
          </p:cNvPr>
          <p:cNvSpPr/>
          <p:nvPr/>
        </p:nvSpPr>
        <p:spPr>
          <a:xfrm rot="16200000">
            <a:off x="5773857" y="1653975"/>
            <a:ext cx="252548" cy="25821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788220-D724-CED1-A893-480CFC5814D4}"/>
                  </a:ext>
                </a:extLst>
              </p:cNvPr>
              <p:cNvSpPr txBox="1"/>
              <p:nvPr/>
            </p:nvSpPr>
            <p:spPr>
              <a:xfrm>
                <a:off x="5582600" y="1506022"/>
                <a:ext cx="769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788220-D724-CED1-A893-480CFC58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600" y="1506022"/>
                <a:ext cx="76937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122D80-AFAF-126D-FBC3-2DD2F22A72DD}"/>
                  </a:ext>
                </a:extLst>
              </p:cNvPr>
              <p:cNvSpPr txBox="1"/>
              <p:nvPr/>
            </p:nvSpPr>
            <p:spPr>
              <a:xfrm>
                <a:off x="7858390" y="2716844"/>
                <a:ext cx="1273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122D80-AFAF-126D-FBC3-2DD2F22A7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390" y="2716844"/>
                <a:ext cx="1273490" cy="369332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3AB3FF-1856-2071-3A16-6A3490959EAD}"/>
                  </a:ext>
                </a:extLst>
              </p:cNvPr>
              <p:cNvSpPr txBox="1"/>
              <p:nvPr/>
            </p:nvSpPr>
            <p:spPr>
              <a:xfrm>
                <a:off x="4472519" y="2160313"/>
                <a:ext cx="31604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/>
                  <a:t> (by injection)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3AB3FF-1856-2071-3A16-6A3490959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19" y="2160313"/>
                <a:ext cx="3160430" cy="369332"/>
              </a:xfrm>
              <a:prstGeom prst="rect">
                <a:avLst/>
              </a:prstGeom>
              <a:blipFill>
                <a:blip r:embed="rId12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6BBA36-F8A8-E224-D1F7-D818ACBECE24}"/>
                  </a:ext>
                </a:extLst>
              </p:cNvPr>
              <p:cNvSpPr txBox="1"/>
              <p:nvPr/>
            </p:nvSpPr>
            <p:spPr>
              <a:xfrm>
                <a:off x="5532864" y="3090829"/>
                <a:ext cx="769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6BBA36-F8A8-E224-D1F7-D818ACBEC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864" y="3090829"/>
                <a:ext cx="769370" cy="369332"/>
              </a:xfrm>
              <a:prstGeom prst="rect">
                <a:avLst/>
              </a:prstGeom>
              <a:blipFill>
                <a:blip r:embed="rId13"/>
                <a:stretch>
                  <a:fillRect r="-322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B288674-2BE8-63BD-6022-B4D6E5C40507}"/>
              </a:ext>
            </a:extLst>
          </p:cNvPr>
          <p:cNvSpPr/>
          <p:nvPr/>
        </p:nvSpPr>
        <p:spPr>
          <a:xfrm>
            <a:off x="4408019" y="2173346"/>
            <a:ext cx="2984223" cy="344471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92F269-4215-6EFD-4E4A-700F4F59F4EC}"/>
              </a:ext>
            </a:extLst>
          </p:cNvPr>
          <p:cNvSpPr/>
          <p:nvPr/>
        </p:nvSpPr>
        <p:spPr>
          <a:xfrm>
            <a:off x="5532864" y="3097396"/>
            <a:ext cx="868843" cy="35275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81F28C-03A5-D092-C2E5-5B7CE0104B61}"/>
                  </a:ext>
                </a:extLst>
              </p:cNvPr>
              <p:cNvSpPr txBox="1"/>
              <p:nvPr/>
            </p:nvSpPr>
            <p:spPr>
              <a:xfrm>
                <a:off x="1862421" y="4453793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81F28C-03A5-D092-C2E5-5B7CE0104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421" y="4453793"/>
                <a:ext cx="6096000" cy="369332"/>
              </a:xfrm>
              <a:prstGeom prst="rect">
                <a:avLst/>
              </a:prstGeom>
              <a:blipFill>
                <a:blip r:embed="rId14"/>
                <a:stretch>
                  <a:fillRect l="-41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4D3DE-2B6E-7844-EB1B-F9D5E3CA0DD5}"/>
                  </a:ext>
                </a:extLst>
              </p:cNvPr>
              <p:cNvSpPr txBox="1"/>
              <p:nvPr/>
            </p:nvSpPr>
            <p:spPr>
              <a:xfrm>
                <a:off x="5497331" y="4463244"/>
                <a:ext cx="939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/>
                  <a:t>Send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F4D3DE-2B6E-7844-EB1B-F9D5E3CA0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331" y="4463244"/>
                <a:ext cx="939681" cy="369332"/>
              </a:xfrm>
              <a:prstGeom prst="rect">
                <a:avLst/>
              </a:prstGeom>
              <a:blipFill>
                <a:blip r:embed="rId15"/>
                <a:stretch>
                  <a:fillRect l="-4000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>
            <a:extLst>
              <a:ext uri="{FF2B5EF4-FFF2-40B4-BE49-F238E27FC236}">
                <a16:creationId xmlns:a16="http://schemas.microsoft.com/office/drawing/2014/main" id="{7588A33B-5BDD-F441-83A0-626D33F84334}"/>
              </a:ext>
            </a:extLst>
          </p:cNvPr>
          <p:cNvSpPr/>
          <p:nvPr/>
        </p:nvSpPr>
        <p:spPr>
          <a:xfrm rot="16200000">
            <a:off x="5888611" y="3591914"/>
            <a:ext cx="252548" cy="25821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30A225-9F3E-45F4-57AA-DF9D5CC0A78A}"/>
                  </a:ext>
                </a:extLst>
              </p:cNvPr>
              <p:cNvSpPr txBox="1"/>
              <p:nvPr/>
            </p:nvSpPr>
            <p:spPr>
              <a:xfrm>
                <a:off x="2857441" y="5111113"/>
                <a:ext cx="63485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30A225-9F3E-45F4-57AA-DF9D5CC0A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41" y="5111113"/>
                <a:ext cx="6348548" cy="369332"/>
              </a:xfrm>
              <a:prstGeom prst="rect">
                <a:avLst/>
              </a:prstGeom>
              <a:blipFill>
                <a:blip r:embed="rId16"/>
                <a:stretch>
                  <a:fillRect t="-110000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8CFCB129-2CB6-8E0A-0A0F-3C81B9E037A1}"/>
              </a:ext>
            </a:extLst>
          </p:cNvPr>
          <p:cNvSpPr/>
          <p:nvPr/>
        </p:nvSpPr>
        <p:spPr>
          <a:xfrm>
            <a:off x="3846574" y="5082332"/>
            <a:ext cx="4298561" cy="426894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8C0044-7217-7BBC-D4F6-172FE73BA189}"/>
                  </a:ext>
                </a:extLst>
              </p:cNvPr>
              <p:cNvSpPr txBox="1"/>
              <p:nvPr/>
            </p:nvSpPr>
            <p:spPr>
              <a:xfrm>
                <a:off x="2048258" y="3450152"/>
                <a:ext cx="2258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8C0044-7217-7BBC-D4F6-172FE73BA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58" y="3450152"/>
                <a:ext cx="2258054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67091B-B385-C20B-B7DE-66A3D5E2A41C}"/>
                  </a:ext>
                </a:extLst>
              </p:cNvPr>
              <p:cNvSpPr txBox="1"/>
              <p:nvPr/>
            </p:nvSpPr>
            <p:spPr>
              <a:xfrm>
                <a:off x="5088915" y="3550622"/>
                <a:ext cx="1849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row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row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867091B-B385-C20B-B7DE-66A3D5E2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15" y="3550622"/>
                <a:ext cx="184973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own Arrow 32">
            <a:extLst>
              <a:ext uri="{FF2B5EF4-FFF2-40B4-BE49-F238E27FC236}">
                <a16:creationId xmlns:a16="http://schemas.microsoft.com/office/drawing/2014/main" id="{82812BC2-7CE1-E79F-84D9-433342C9C232}"/>
              </a:ext>
            </a:extLst>
          </p:cNvPr>
          <p:cNvSpPr/>
          <p:nvPr/>
        </p:nvSpPr>
        <p:spPr>
          <a:xfrm rot="16200000">
            <a:off x="5800809" y="2659187"/>
            <a:ext cx="252548" cy="25821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E90CE13-1C76-F3B0-70FF-139E3924E472}"/>
                  </a:ext>
                </a:extLst>
              </p:cNvPr>
              <p:cNvSpPr txBox="1"/>
              <p:nvPr/>
            </p:nvSpPr>
            <p:spPr>
              <a:xfrm>
                <a:off x="5587558" y="4076523"/>
                <a:ext cx="769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E90CE13-1C76-F3B0-70FF-139E3924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558" y="4076523"/>
                <a:ext cx="769370" cy="369332"/>
              </a:xfrm>
              <a:prstGeom prst="rect">
                <a:avLst/>
              </a:prstGeom>
              <a:blipFill>
                <a:blip r:embed="rId1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E30A13A3-CD01-F2AF-9195-0BA6BF96693A}"/>
              </a:ext>
            </a:extLst>
          </p:cNvPr>
          <p:cNvSpPr/>
          <p:nvPr/>
        </p:nvSpPr>
        <p:spPr>
          <a:xfrm>
            <a:off x="5568169" y="4083208"/>
            <a:ext cx="868843" cy="35275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32B2D0-3676-5C0C-3480-D6D69891A73C}"/>
                  </a:ext>
                </a:extLst>
              </p:cNvPr>
              <p:cNvSpPr txBox="1"/>
              <p:nvPr/>
            </p:nvSpPr>
            <p:spPr>
              <a:xfrm>
                <a:off x="4555260" y="5613716"/>
                <a:ext cx="29037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⟦"/>
                          <m:endChr m:val="⟧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32B2D0-3676-5C0C-3480-D6D69891A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260" y="5613716"/>
                <a:ext cx="2903775" cy="369332"/>
              </a:xfrm>
              <a:prstGeom prst="rect">
                <a:avLst/>
              </a:prstGeom>
              <a:blipFill>
                <a:blip r:embed="rId20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41D6A683-F125-28F8-342E-DE1166EACA2B}"/>
              </a:ext>
            </a:extLst>
          </p:cNvPr>
          <p:cNvSpPr/>
          <p:nvPr/>
        </p:nvSpPr>
        <p:spPr>
          <a:xfrm>
            <a:off x="4581308" y="5600025"/>
            <a:ext cx="2829092" cy="426894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383585-D22C-7090-7C45-D59ACBEF70BD}"/>
                  </a:ext>
                </a:extLst>
              </p:cNvPr>
              <p:cNvSpPr txBox="1"/>
              <p:nvPr/>
            </p:nvSpPr>
            <p:spPr>
              <a:xfrm>
                <a:off x="9288225" y="3119169"/>
                <a:ext cx="26862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Comm. Cost: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bits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383585-D22C-7090-7C45-D59ACBEF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225" y="3119169"/>
                <a:ext cx="2686222" cy="369332"/>
              </a:xfrm>
              <a:prstGeom prst="rect">
                <a:avLst/>
              </a:prstGeom>
              <a:blipFill>
                <a:blip r:embed="rId21"/>
                <a:stretch>
                  <a:fillRect l="-1887" t="-6667" r="-14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8E08C5-17EF-C8F3-DC8F-501687497025}"/>
                  </a:ext>
                </a:extLst>
              </p:cNvPr>
              <p:cNvSpPr txBox="1"/>
              <p:nvPr/>
            </p:nvSpPr>
            <p:spPr>
              <a:xfrm>
                <a:off x="9251222" y="4093912"/>
                <a:ext cx="27599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Comm. Cost: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bits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8E08C5-17EF-C8F3-DC8F-50168749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222" y="4093912"/>
                <a:ext cx="2759909" cy="369332"/>
              </a:xfrm>
              <a:prstGeom prst="rect">
                <a:avLst/>
              </a:prstGeom>
              <a:blipFill>
                <a:blip r:embed="rId22"/>
                <a:stretch>
                  <a:fillRect l="-1835" t="-6667" r="-18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68C21-1249-A9C9-777A-FA1D864B67AA}"/>
                  </a:ext>
                </a:extLst>
              </p:cNvPr>
              <p:cNvSpPr txBox="1"/>
              <p:nvPr/>
            </p:nvSpPr>
            <p:spPr>
              <a:xfrm>
                <a:off x="9288225" y="5623215"/>
                <a:ext cx="29037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Comm. Cost: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bits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168C21-1249-A9C9-777A-FA1D864B6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225" y="5623215"/>
                <a:ext cx="2903775" cy="369332"/>
              </a:xfrm>
              <a:prstGeom prst="rect">
                <a:avLst/>
              </a:prstGeom>
              <a:blipFill>
                <a:blip r:embed="rId23"/>
                <a:stretch>
                  <a:fillRect l="-173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19753F-275F-D2F3-189B-C2E79BC57DCA}"/>
                  </a:ext>
                </a:extLst>
              </p:cNvPr>
              <p:cNvSpPr txBox="1"/>
              <p:nvPr/>
            </p:nvSpPr>
            <p:spPr>
              <a:xfrm>
                <a:off x="7021953" y="6321935"/>
                <a:ext cx="4989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vs. Classic Yao’s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bit of communication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19753F-275F-D2F3-189B-C2E79BC57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953" y="6321935"/>
                <a:ext cx="4989178" cy="369332"/>
              </a:xfrm>
              <a:prstGeom prst="rect">
                <a:avLst/>
              </a:prstGeom>
              <a:blipFill>
                <a:blip r:embed="rId24"/>
                <a:stretch>
                  <a:fillRect l="-1015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6" grpId="0"/>
      <p:bldP spid="30" grpId="0" animBg="1"/>
      <p:bldP spid="31" grpId="0"/>
      <p:bldP spid="32" grpId="0"/>
      <p:bldP spid="33" grpId="0" animBg="1"/>
      <p:bldP spid="36" grpId="0"/>
      <p:bldP spid="37" grpId="0" animBg="1"/>
      <p:bldP spid="39" grpId="0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DE83-CF1E-5CB4-2C1A-7100D80F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Garbling Circuit with </a:t>
            </a:r>
            <a:r>
              <a:rPr lang="en-US" dirty="0" err="1"/>
              <a:t>logrow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0D259E-81DF-E2E2-5674-36613EB37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😄 Constant Rounds</a:t>
                </a:r>
              </a:p>
              <a:p>
                <a:pPr marL="0" indent="0">
                  <a:buNone/>
                </a:pPr>
                <a:r>
                  <a:rPr lang="en-US" sz="2800" dirty="0"/>
                  <a:t>😄 Symmetric Key Primitives</a:t>
                </a:r>
              </a:p>
              <a:p>
                <a:pPr marL="0" indent="0">
                  <a:buNone/>
                </a:pPr>
                <a:r>
                  <a:rPr lang="en-US" sz="2800" dirty="0"/>
                  <a:t>😄 More Expressive Gate: Garbled Lookup Table	</a:t>
                </a:r>
              </a:p>
              <a:p>
                <a:pPr lvl="1"/>
                <a:r>
                  <a:rPr lang="en-US" dirty="0"/>
                  <a:t>without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factor blowup on the table size</a:t>
                </a:r>
              </a:p>
              <a:p>
                <a:pPr lvl="1"/>
                <a:r>
                  <a:rPr lang="en-US" dirty="0"/>
                  <a:t>with #ciphertexts = O(log(table size))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0D259E-81DF-E2E2-5674-36613EB37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85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39C5-60AE-4F5E-75DE-0F5CA792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Circuits as a Composition of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B33FBA-0F08-B39B-04C1-304A5AB66E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19532" y="4004269"/>
                <a:ext cx="5266871" cy="1692502"/>
              </a:xfrm>
            </p:spPr>
            <p:txBody>
              <a:bodyPr/>
              <a:lstStyle/>
              <a:p>
                <a:r>
                  <a:rPr lang="en-US" dirty="0"/>
                  <a:t>XOR gates: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𝑋𝑂𝑅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gates: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𝐴𝑁𝐷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 1}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B33FBA-0F08-B39B-04C1-304A5AB66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9532" y="4004269"/>
                <a:ext cx="5266871" cy="1692502"/>
              </a:xfrm>
              <a:blipFill>
                <a:blip r:embed="rId3"/>
                <a:stretch>
                  <a:fillRect l="-2169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1D0614D-65F5-2B21-17FC-C76B1ECCD5BF}"/>
              </a:ext>
            </a:extLst>
          </p:cNvPr>
          <p:cNvSpPr/>
          <p:nvPr/>
        </p:nvSpPr>
        <p:spPr>
          <a:xfrm>
            <a:off x="765209" y="2351314"/>
            <a:ext cx="2883877" cy="502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Description of a function F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5F991AC-0FCE-C224-1107-ABDF280CFD6E}"/>
              </a:ext>
            </a:extLst>
          </p:cNvPr>
          <p:cNvSpPr/>
          <p:nvPr/>
        </p:nvSpPr>
        <p:spPr>
          <a:xfrm>
            <a:off x="3799811" y="2426677"/>
            <a:ext cx="894304" cy="3516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C53E3-870E-84D1-7203-E492ED2B55AF}"/>
              </a:ext>
            </a:extLst>
          </p:cNvPr>
          <p:cNvSpPr/>
          <p:nvPr/>
        </p:nvSpPr>
        <p:spPr>
          <a:xfrm>
            <a:off x="4844840" y="2351314"/>
            <a:ext cx="2883877" cy="502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Composition of XOR &amp; AND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4D667B5-1EC0-4A4B-6ADA-368417C60C88}"/>
              </a:ext>
            </a:extLst>
          </p:cNvPr>
          <p:cNvSpPr/>
          <p:nvPr/>
        </p:nvSpPr>
        <p:spPr>
          <a:xfrm>
            <a:off x="7879442" y="2416629"/>
            <a:ext cx="894304" cy="3516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3BD8C-D643-6C5D-BD93-C08B407573BF}"/>
              </a:ext>
            </a:extLst>
          </p:cNvPr>
          <p:cNvSpPr/>
          <p:nvPr/>
        </p:nvSpPr>
        <p:spPr>
          <a:xfrm>
            <a:off x="8914423" y="2351314"/>
            <a:ext cx="2883877" cy="502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Garbled XOR &amp; AND</a:t>
            </a:r>
          </a:p>
        </p:txBody>
      </p:sp>
    </p:spTree>
    <p:extLst>
      <p:ext uri="{BB962C8B-B14F-4D97-AF65-F5344CB8AC3E}">
        <p14:creationId xmlns:p14="http://schemas.microsoft.com/office/powerpoint/2010/main" val="146043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407B-C652-0DEB-C3B6-155683E6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Cost: AND and XOR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97DA386-7310-86FC-318A-EE4278F71B7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87575898"/>
                  </p:ext>
                </p:extLst>
              </p:nvPr>
            </p:nvGraphicFramePr>
            <p:xfrm>
              <a:off x="3096345" y="2537098"/>
              <a:ext cx="6490648" cy="23262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79668">
                      <a:extLst>
                        <a:ext uri="{9D8B030D-6E8A-4147-A177-3AD203B41FA5}">
                          <a16:colId xmlns:a16="http://schemas.microsoft.com/office/drawing/2014/main" val="1863405514"/>
                        </a:ext>
                      </a:extLst>
                    </a:gridCol>
                    <a:gridCol w="1705490">
                      <a:extLst>
                        <a:ext uri="{9D8B030D-6E8A-4147-A177-3AD203B41FA5}">
                          <a16:colId xmlns:a16="http://schemas.microsoft.com/office/drawing/2014/main" val="3671998455"/>
                        </a:ext>
                      </a:extLst>
                    </a:gridCol>
                    <a:gridCol w="1705490">
                      <a:extLst>
                        <a:ext uri="{9D8B030D-6E8A-4147-A177-3AD203B41FA5}">
                          <a16:colId xmlns:a16="http://schemas.microsoft.com/office/drawing/2014/main" val="3885980232"/>
                        </a:ext>
                      </a:extLst>
                    </a:gridCol>
                  </a:tblGrid>
                  <a:tr h="3877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/>
                            <a:t>AND Gate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/>
                            <a:t>XOR Gate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118823"/>
                      </a:ext>
                    </a:extLst>
                  </a:tr>
                  <a:tr h="3877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Classic Yao’s [Yao86]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4 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4 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9620875"/>
                      </a:ext>
                    </a:extLst>
                  </a:tr>
                  <a:tr h="387707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Row Reduction [NPS99]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912262"/>
                      </a:ext>
                    </a:extLst>
                  </a:tr>
                  <a:tr h="387707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Free XOR [KS08]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5570018"/>
                      </a:ext>
                    </a:extLst>
                  </a:tr>
                  <a:tr h="387707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Half Gate [ZRE15]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8353029"/>
                      </a:ext>
                    </a:extLst>
                  </a:tr>
                  <a:tr h="387707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3/2 Gate [RR21]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≈1.5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80036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97DA386-7310-86FC-318A-EE4278F71B7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87575898"/>
                  </p:ext>
                </p:extLst>
              </p:nvPr>
            </p:nvGraphicFramePr>
            <p:xfrm>
              <a:off x="3096345" y="2537098"/>
              <a:ext cx="6490648" cy="23262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79668">
                      <a:extLst>
                        <a:ext uri="{9D8B030D-6E8A-4147-A177-3AD203B41FA5}">
                          <a16:colId xmlns:a16="http://schemas.microsoft.com/office/drawing/2014/main" val="1863405514"/>
                        </a:ext>
                      </a:extLst>
                    </a:gridCol>
                    <a:gridCol w="1705490">
                      <a:extLst>
                        <a:ext uri="{9D8B030D-6E8A-4147-A177-3AD203B41FA5}">
                          <a16:colId xmlns:a16="http://schemas.microsoft.com/office/drawing/2014/main" val="3671998455"/>
                        </a:ext>
                      </a:extLst>
                    </a:gridCol>
                    <a:gridCol w="1705490">
                      <a:extLst>
                        <a:ext uri="{9D8B030D-6E8A-4147-A177-3AD203B41FA5}">
                          <a16:colId xmlns:a16="http://schemas.microsoft.com/office/drawing/2014/main" val="3885980232"/>
                        </a:ext>
                      </a:extLst>
                    </a:gridCol>
                  </a:tblGrid>
                  <a:tr h="3877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/>
                            <a:t>AND Gate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/>
                            <a:t>XOR Gate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118823"/>
                      </a:ext>
                    </a:extLst>
                  </a:tr>
                  <a:tr h="38770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/>
                            <a:t>Classic Yao’s [Yao86]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1343" t="-110000" r="-101493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79259" t="-110000" r="-741" b="-4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9620875"/>
                      </a:ext>
                    </a:extLst>
                  </a:tr>
                  <a:tr h="387707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Row Reduction [NPS99]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1343" t="-203226" r="-101493" b="-3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9259" t="-203226" r="-741" b="-3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912262"/>
                      </a:ext>
                    </a:extLst>
                  </a:tr>
                  <a:tr h="387707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Free XOR [KS08]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1343" t="-303226" r="-101493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9259" t="-303226" r="-741" b="-2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5570018"/>
                      </a:ext>
                    </a:extLst>
                  </a:tr>
                  <a:tr h="387707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Half Gate [ZRE15]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1343" t="-416667" r="-10149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9259" t="-416667" r="-741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8353029"/>
                      </a:ext>
                    </a:extLst>
                  </a:tr>
                  <a:tr h="387707">
                    <a:tc>
                      <a:txBody>
                        <a:bodyPr/>
                        <a:lstStyle/>
                        <a:p>
                          <a:r>
                            <a:rPr lang="en-US"/>
                            <a:t>3/2 Gate [RR21]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1343" t="-500000" r="-101493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9259" t="-500000" r="-741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80036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Down Arrow 4">
            <a:extLst>
              <a:ext uri="{FF2B5EF4-FFF2-40B4-BE49-F238E27FC236}">
                <a16:creationId xmlns:a16="http://schemas.microsoft.com/office/drawing/2014/main" id="{3C87F47A-CC48-FB27-34D2-A531564A22C0}"/>
              </a:ext>
            </a:extLst>
          </p:cNvPr>
          <p:cNvSpPr/>
          <p:nvPr/>
        </p:nvSpPr>
        <p:spPr>
          <a:xfrm>
            <a:off x="2425484" y="2980296"/>
            <a:ext cx="340963" cy="18830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153B0-9713-0660-3840-BDFB37CE104C}"/>
              </a:ext>
            </a:extLst>
          </p:cNvPr>
          <p:cNvSpPr txBox="1"/>
          <p:nvPr/>
        </p:nvSpPr>
        <p:spPr>
          <a:xfrm>
            <a:off x="1241410" y="3700219"/>
            <a:ext cx="101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35 Years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0D4314-8D7C-48F4-5A88-2497C27EDEB4}"/>
                  </a:ext>
                </a:extLst>
              </p:cNvPr>
              <p:cNvSpPr txBox="1"/>
              <p:nvPr/>
            </p:nvSpPr>
            <p:spPr>
              <a:xfrm>
                <a:off x="7492189" y="5709750"/>
                <a:ext cx="2094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0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en-US"/>
                  <a:t> in practice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0D4314-8D7C-48F4-5A88-2497C27ED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189" y="5709750"/>
                <a:ext cx="2094804" cy="369332"/>
              </a:xfrm>
              <a:prstGeom prst="rect">
                <a:avLst/>
              </a:prstGeom>
              <a:blipFill>
                <a:blip r:embed="rId4"/>
                <a:stretch>
                  <a:fillRect t="-6667" r="-17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>
            <a:extLst>
              <a:ext uri="{FF2B5EF4-FFF2-40B4-BE49-F238E27FC236}">
                <a16:creationId xmlns:a16="http://schemas.microsoft.com/office/drawing/2014/main" id="{90FBDE65-F9F9-1BE4-E3CE-2737C4F0FE71}"/>
              </a:ext>
            </a:extLst>
          </p:cNvPr>
          <p:cNvSpPr/>
          <p:nvPr/>
        </p:nvSpPr>
        <p:spPr>
          <a:xfrm>
            <a:off x="2577884" y="3132696"/>
            <a:ext cx="340963" cy="18830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2AF9-FDDF-261F-1D76-16575528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Expressive Gate: </a:t>
            </a:r>
            <a:br>
              <a:rPr lang="en-US"/>
            </a:br>
            <a:r>
              <a:rPr lang="en-US"/>
              <a:t>Garbled Lookup Table (GLUT)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39F0C7D-D37C-0F3F-5649-ED854B0B274C}"/>
              </a:ext>
            </a:extLst>
          </p:cNvPr>
          <p:cNvSpPr txBox="1"/>
          <p:nvPr/>
        </p:nvSpPr>
        <p:spPr>
          <a:xfrm>
            <a:off x="5563019" y="3429000"/>
            <a:ext cx="739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vs.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80B9FD01-4E86-1AE2-C5E2-A7D7AB0D501C}"/>
              </a:ext>
            </a:extLst>
          </p:cNvPr>
          <p:cNvSpPr/>
          <p:nvPr/>
        </p:nvSpPr>
        <p:spPr>
          <a:xfrm>
            <a:off x="9249812" y="4329167"/>
            <a:ext cx="713526" cy="544990"/>
          </a:xfrm>
          <a:prstGeom prst="round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LUT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9C25807A-5A20-46CD-A38A-1C68DA7F3830}"/>
              </a:ext>
            </a:extLst>
          </p:cNvPr>
          <p:cNvSpPr/>
          <p:nvPr/>
        </p:nvSpPr>
        <p:spPr>
          <a:xfrm>
            <a:off x="10511452" y="3711623"/>
            <a:ext cx="713526" cy="544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r>
              <a:rPr lang="en-US" sz="2000" baseline="-25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717DF338-DF79-15A8-08B3-C481D96303BF}"/>
              </a:ext>
            </a:extLst>
          </p:cNvPr>
          <p:cNvSpPr/>
          <p:nvPr/>
        </p:nvSpPr>
        <p:spPr>
          <a:xfrm>
            <a:off x="10511452" y="4329167"/>
            <a:ext cx="713526" cy="544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r>
              <a:rPr lang="en-US" sz="2000" baseline="-25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AC93713F-63A4-E738-8E41-FC6BAAC6A2B3}"/>
              </a:ext>
            </a:extLst>
          </p:cNvPr>
          <p:cNvSpPr/>
          <p:nvPr/>
        </p:nvSpPr>
        <p:spPr>
          <a:xfrm>
            <a:off x="10512871" y="4797843"/>
            <a:ext cx="713526" cy="544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r>
              <a:rPr lang="en-US" sz="2000" baseline="-25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A4C74D4-A8A0-7D57-017B-390DE3D146AB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8552726" y="3796051"/>
            <a:ext cx="697086" cy="805611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BB749D9E-4109-2E8A-21D1-C0EFDC5DB55A}"/>
              </a:ext>
            </a:extLst>
          </p:cNvPr>
          <p:cNvCxnSpPr>
            <a:cxnSpLocks/>
            <a:endCxn id="112" idx="1"/>
          </p:cNvCxnSpPr>
          <p:nvPr/>
        </p:nvCxnSpPr>
        <p:spPr>
          <a:xfrm>
            <a:off x="8552726" y="4375958"/>
            <a:ext cx="697086" cy="225704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270B1DBB-114F-F6DD-C9D8-453AEAAEFEA5}"/>
              </a:ext>
            </a:extLst>
          </p:cNvPr>
          <p:cNvCxnSpPr>
            <a:cxnSpLocks/>
            <a:endCxn id="112" idx="1"/>
          </p:cNvCxnSpPr>
          <p:nvPr/>
        </p:nvCxnSpPr>
        <p:spPr>
          <a:xfrm flipV="1">
            <a:off x="8552726" y="4601662"/>
            <a:ext cx="697086" cy="272495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9635F399-463F-0919-688C-E31EEC172ADD}"/>
              </a:ext>
            </a:extLst>
          </p:cNvPr>
          <p:cNvCxnSpPr>
            <a:cxnSpLocks/>
            <a:endCxn id="112" idx="1"/>
          </p:cNvCxnSpPr>
          <p:nvPr/>
        </p:nvCxnSpPr>
        <p:spPr>
          <a:xfrm flipV="1">
            <a:off x="8552726" y="4601662"/>
            <a:ext cx="697086" cy="879552"/>
          </a:xfrm>
          <a:prstGeom prst="straightConnector1">
            <a:avLst/>
          </a:prstGeom>
          <a:ln w="25400">
            <a:solidFill>
              <a:schemeClr val="tx1"/>
            </a:solidFill>
            <a:tailEnd type="oval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249276A-5E03-7E05-F10E-BAFD7FAC5D90}"/>
              </a:ext>
            </a:extLst>
          </p:cNvPr>
          <p:cNvCxnSpPr>
            <a:cxnSpLocks/>
            <a:stCxn id="112" idx="3"/>
            <a:endCxn id="113" idx="1"/>
          </p:cNvCxnSpPr>
          <p:nvPr/>
        </p:nvCxnSpPr>
        <p:spPr>
          <a:xfrm flipV="1">
            <a:off x="9963338" y="3984118"/>
            <a:ext cx="548114" cy="6175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6185CE10-74E5-B003-A356-75FB7037DEDF}"/>
              </a:ext>
            </a:extLst>
          </p:cNvPr>
          <p:cNvCxnSpPr>
            <a:cxnSpLocks/>
            <a:stCxn id="112" idx="3"/>
            <a:endCxn id="114" idx="1"/>
          </p:cNvCxnSpPr>
          <p:nvPr/>
        </p:nvCxnSpPr>
        <p:spPr>
          <a:xfrm>
            <a:off x="9963338" y="4601662"/>
            <a:ext cx="54811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36A811E-E43B-47F0-2349-9FAB59FD97F0}"/>
              </a:ext>
            </a:extLst>
          </p:cNvPr>
          <p:cNvCxnSpPr>
            <a:cxnSpLocks/>
            <a:stCxn id="112" idx="3"/>
            <a:endCxn id="115" idx="1"/>
          </p:cNvCxnSpPr>
          <p:nvPr/>
        </p:nvCxnSpPr>
        <p:spPr>
          <a:xfrm>
            <a:off x="9963338" y="4601662"/>
            <a:ext cx="549533" cy="4686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" name="Picture 1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DE8D04-2AFA-1C6C-0E7B-5E70E4C17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324" y="2072218"/>
            <a:ext cx="1486083" cy="1152344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C8B44BE-1B32-B8BC-59C4-71EFBE29E19B}"/>
              </a:ext>
            </a:extLst>
          </p:cNvPr>
          <p:cNvCxnSpPr>
            <a:cxnSpLocks/>
          </p:cNvCxnSpPr>
          <p:nvPr/>
        </p:nvCxnSpPr>
        <p:spPr>
          <a:xfrm flipH="1" flipV="1">
            <a:off x="8818113" y="3241512"/>
            <a:ext cx="474060" cy="10781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B934A86-FA78-E490-F52B-504C690ABED4}"/>
              </a:ext>
            </a:extLst>
          </p:cNvPr>
          <p:cNvCxnSpPr>
            <a:cxnSpLocks/>
          </p:cNvCxnSpPr>
          <p:nvPr/>
        </p:nvCxnSpPr>
        <p:spPr>
          <a:xfrm flipV="1">
            <a:off x="9878426" y="3228828"/>
            <a:ext cx="382684" cy="10908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D9699164-BADB-85EF-3A5F-6141B1E39310}"/>
              </a:ext>
            </a:extLst>
          </p:cNvPr>
          <p:cNvSpPr/>
          <p:nvPr/>
        </p:nvSpPr>
        <p:spPr>
          <a:xfrm>
            <a:off x="7945621" y="3471930"/>
            <a:ext cx="713526" cy="544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r>
              <a:rPr lang="en-US" sz="2000" baseline="-25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75F9AD12-20B7-DE95-A37A-3A111EB7ACAB}"/>
              </a:ext>
            </a:extLst>
          </p:cNvPr>
          <p:cNvSpPr/>
          <p:nvPr/>
        </p:nvSpPr>
        <p:spPr>
          <a:xfrm>
            <a:off x="7945621" y="4006571"/>
            <a:ext cx="713526" cy="544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r>
              <a:rPr lang="en-US" sz="2000" baseline="-25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11A5D7D5-19E2-124A-D9F7-934DB9B7DC66}"/>
              </a:ext>
            </a:extLst>
          </p:cNvPr>
          <p:cNvSpPr/>
          <p:nvPr/>
        </p:nvSpPr>
        <p:spPr>
          <a:xfrm>
            <a:off x="7947040" y="4558150"/>
            <a:ext cx="713526" cy="544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r>
              <a:rPr lang="en-US" sz="2000" baseline="-25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5DEE7EEE-4732-4A5C-D3A9-2D67100E7FAC}"/>
              </a:ext>
            </a:extLst>
          </p:cNvPr>
          <p:cNvSpPr/>
          <p:nvPr/>
        </p:nvSpPr>
        <p:spPr>
          <a:xfrm>
            <a:off x="7947040" y="5121345"/>
            <a:ext cx="713526" cy="5449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r>
              <a:rPr lang="en-US" sz="2000" baseline="-250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pic>
        <p:nvPicPr>
          <p:cNvPr id="138" name="Picture 137" descr="A close-up of several colored wires&#10;&#10;Description automatically generated">
            <a:extLst>
              <a:ext uri="{FF2B5EF4-FFF2-40B4-BE49-F238E27FC236}">
                <a16:creationId xmlns:a16="http://schemas.microsoft.com/office/drawing/2014/main" id="{4156562F-6386-D30A-E33F-48065D9AD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010" y="2072218"/>
            <a:ext cx="2887371" cy="3600834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30ECCFD6-93E9-A325-FF38-5516628D673C}"/>
              </a:ext>
            </a:extLst>
          </p:cNvPr>
          <p:cNvSpPr txBox="1"/>
          <p:nvPr/>
        </p:nvSpPr>
        <p:spPr>
          <a:xfrm>
            <a:off x="1026728" y="5869916"/>
            <a:ext cx="355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(Messy) Fan-in-2 AND-XOR Circuit</a:t>
            </a:r>
          </a:p>
        </p:txBody>
      </p:sp>
    </p:spTree>
    <p:extLst>
      <p:ext uri="{BB962C8B-B14F-4D97-AF65-F5344CB8AC3E}">
        <p14:creationId xmlns:p14="http://schemas.microsoft.com/office/powerpoint/2010/main" val="226785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AD2E-F087-DFD7-D1B5-577D31C8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LUT 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CCE1B-C638-7B52-C0DD-2A8B39F0EC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89356" cy="4351338"/>
              </a:xfrm>
            </p:spPr>
            <p:txBody>
              <a:bodyPr/>
              <a:lstStyle/>
              <a:p>
                <a:r>
                  <a:rPr lang="en-US" dirty="0"/>
                  <a:t>Privacy Preserving Machine Learning (PPML)</a:t>
                </a:r>
              </a:p>
              <a:p>
                <a:pPr lvl="1"/>
                <a:r>
                  <a:rPr lang="en-US" dirty="0"/>
                  <a:t>LUTs are used to compute highly-complicated functions and operations</a:t>
                </a:r>
              </a:p>
              <a:p>
                <a:pPr lvl="1"/>
                <a:r>
                  <a:rPr lang="en-US" dirty="0" err="1"/>
                  <a:t>SiRnn</a:t>
                </a:r>
                <a:r>
                  <a:rPr lang="en-US" dirty="0"/>
                  <a:t> [RRGGS21] uses 1020-row LUTs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SecFloat</a:t>
                </a:r>
                <a:r>
                  <a:rPr lang="en-US" dirty="0"/>
                  <a:t> [RBSG22] uses 256-row LUTs to convert fix-points to float-points</a:t>
                </a:r>
              </a:p>
              <a:p>
                <a:pPr lvl="1"/>
                <a:r>
                  <a:rPr lang="en-US" dirty="0"/>
                  <a:t>Beacon [RBGSS23] uses 2</a:t>
                </a:r>
                <a:r>
                  <a:rPr lang="en-US" baseline="30000" dirty="0"/>
                  <a:t>12</a:t>
                </a:r>
                <a:r>
                  <a:rPr lang="en-US" dirty="0"/>
                  <a:t>-row LUTs for tanh and sigmoid over half-floats</a:t>
                </a:r>
              </a:p>
              <a:p>
                <a:r>
                  <a:rPr lang="en-US" dirty="0"/>
                  <a:t>Deterministic Finite Automata (DFA)</a:t>
                </a:r>
              </a:p>
              <a:p>
                <a:pPr lvl="1"/>
                <a:r>
                  <a:rPr lang="en-US" dirty="0"/>
                  <a:t>Substring Search (KMP Algorithm)</a:t>
                </a:r>
              </a:p>
              <a:p>
                <a:pPr lvl="1"/>
                <a:r>
                  <a:rPr lang="en-US" dirty="0"/>
                  <a:t>DNA Pattern Matching</a:t>
                </a:r>
              </a:p>
              <a:p>
                <a:r>
                  <a:rPr lang="en-US" dirty="0"/>
                  <a:t>New Opportunity to Optimize Circuits</a:t>
                </a:r>
              </a:p>
              <a:p>
                <a:pPr lvl="1"/>
                <a:r>
                  <a:rPr lang="en-US" dirty="0"/>
                  <a:t>Analogy to Field Programmable Gate Array (FPGA)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5CCE1B-C638-7B52-C0DD-2A8B39F0EC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89356" cy="4351338"/>
              </a:xfrm>
              <a:blipFill>
                <a:blip r:embed="rId3"/>
                <a:stretch>
                  <a:fillRect l="-1059" t="-2326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92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10F0-ADD2-8688-E9AF-1ACC8713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719311"/>
            <a:ext cx="10515600" cy="1325563"/>
          </a:xfrm>
        </p:spPr>
        <p:txBody>
          <a:bodyPr/>
          <a:lstStyle/>
          <a:p>
            <a:r>
              <a:rPr lang="en-US"/>
              <a:t>Naïve GLUT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9C0AA-FD93-20C1-913E-5DA590ACCC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Toy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Assume G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dirty="0"/>
                  <a:t>-row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-column LUT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9C0AA-FD93-20C1-913E-5DA590ACC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8219F32D-975D-DCAB-A45B-7FD53462F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908" y="3470083"/>
            <a:ext cx="649823" cy="6498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A828671-CEC7-B0DD-A275-E84393560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6513" y="3470083"/>
            <a:ext cx="649823" cy="6498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477EBFE-0ACB-4625-E86D-29A1B98201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9864" y="3547371"/>
            <a:ext cx="495246" cy="4952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70ECC2F-0450-9FAC-3835-0A52B10283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43520" y="3517284"/>
            <a:ext cx="495246" cy="495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018F18-41E5-8901-A046-5A980BBFC860}"/>
                  </a:ext>
                </a:extLst>
              </p:cNvPr>
              <p:cNvSpPr txBox="1"/>
              <p:nvPr/>
            </p:nvSpPr>
            <p:spPr>
              <a:xfrm>
                <a:off x="1421731" y="4012530"/>
                <a:ext cx="10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018F18-41E5-8901-A046-5A980BBFC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731" y="4012530"/>
                <a:ext cx="108100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1E9D4D-CF61-B16D-897C-E4C1D7353C2A}"/>
                  </a:ext>
                </a:extLst>
              </p:cNvPr>
              <p:cNvSpPr txBox="1"/>
              <p:nvPr/>
            </p:nvSpPr>
            <p:spPr>
              <a:xfrm>
                <a:off x="2350642" y="4006652"/>
                <a:ext cx="10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1E9D4D-CF61-B16D-897C-E4C1D7353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642" y="4006652"/>
                <a:ext cx="108100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5016CA-8A21-2601-3492-98865255BB0F}"/>
                  </a:ext>
                </a:extLst>
              </p:cNvPr>
              <p:cNvSpPr txBox="1"/>
              <p:nvPr/>
            </p:nvSpPr>
            <p:spPr>
              <a:xfrm>
                <a:off x="3523607" y="3991588"/>
                <a:ext cx="10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5016CA-8A21-2601-3492-98865255B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607" y="3991588"/>
                <a:ext cx="108100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421959-1BBD-FA89-8766-3D31CEAB3FD6}"/>
                  </a:ext>
                </a:extLst>
              </p:cNvPr>
              <p:cNvSpPr txBox="1"/>
              <p:nvPr/>
            </p:nvSpPr>
            <p:spPr>
              <a:xfrm>
                <a:off x="4452518" y="3985710"/>
                <a:ext cx="10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421959-1BBD-FA89-8766-3D31CEAB3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518" y="3985710"/>
                <a:ext cx="108100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>
            <a:extLst>
              <a:ext uri="{FF2B5EF4-FFF2-40B4-BE49-F238E27FC236}">
                <a16:creationId xmlns:a16="http://schemas.microsoft.com/office/drawing/2014/main" id="{695B3D3C-3D43-E8D2-DED8-F451F5437C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1291" y="3511406"/>
            <a:ext cx="495246" cy="49524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BCE286A-4B33-1C9E-7124-EE1B674AE5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40202" y="3511406"/>
            <a:ext cx="495246" cy="49524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4D9EA1E-65BE-280C-B144-CAB435CE4A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22108" y="3544450"/>
            <a:ext cx="495246" cy="49524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D8E392B-7DF2-54A5-EE81-EDE4115CB2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56079" y="3544409"/>
            <a:ext cx="495246" cy="495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9B2421-030E-A29B-DBDE-4EB21EF488DD}"/>
                  </a:ext>
                </a:extLst>
              </p:cNvPr>
              <p:cNvSpPr txBox="1"/>
              <p:nvPr/>
            </p:nvSpPr>
            <p:spPr>
              <a:xfrm>
                <a:off x="9099833" y="4048761"/>
                <a:ext cx="10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9B2421-030E-A29B-DBDE-4EB21EF4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833" y="4048761"/>
                <a:ext cx="108100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9701D5-0BFE-C8BB-B9C1-D519C5FC0C7F}"/>
                  </a:ext>
                </a:extLst>
              </p:cNvPr>
              <p:cNvSpPr txBox="1"/>
              <p:nvPr/>
            </p:nvSpPr>
            <p:spPr>
              <a:xfrm>
                <a:off x="10272798" y="4033697"/>
                <a:ext cx="10810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9701D5-0BFE-C8BB-B9C1-D519C5FC0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798" y="4033697"/>
                <a:ext cx="108100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3DF05E-4E41-A22D-DE15-5962BA23F144}"/>
                  </a:ext>
                </a:extLst>
              </p:cNvPr>
              <p:cNvSpPr txBox="1"/>
              <p:nvPr/>
            </p:nvSpPr>
            <p:spPr>
              <a:xfrm>
                <a:off x="5581897" y="4551984"/>
                <a:ext cx="2064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3DF05E-4E41-A22D-DE15-5962BA23F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897" y="4551984"/>
                <a:ext cx="2064989" cy="369332"/>
              </a:xfrm>
              <a:prstGeom prst="rect">
                <a:avLst/>
              </a:prstGeom>
              <a:blipFill>
                <a:blip r:embed="rId2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B19065A2-421C-B107-BA0A-01F2AE7E28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1771" y="4611543"/>
            <a:ext cx="250213" cy="2502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D88B063-0E18-9653-2DB5-2E14DD1090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08327" y="4582417"/>
            <a:ext cx="317460" cy="317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26FACB-FEC3-0582-1701-BD2138505ADD}"/>
                  </a:ext>
                </a:extLst>
              </p:cNvPr>
              <p:cNvSpPr txBox="1"/>
              <p:nvPr/>
            </p:nvSpPr>
            <p:spPr>
              <a:xfrm>
                <a:off x="5581897" y="4912460"/>
                <a:ext cx="2064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26FACB-FEC3-0582-1701-BD2138505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897" y="4912460"/>
                <a:ext cx="2064989" cy="369332"/>
              </a:xfrm>
              <a:prstGeom prst="rect">
                <a:avLst/>
              </a:prstGeom>
              <a:blipFill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phic 22">
            <a:extLst>
              <a:ext uri="{FF2B5EF4-FFF2-40B4-BE49-F238E27FC236}">
                <a16:creationId xmlns:a16="http://schemas.microsoft.com/office/drawing/2014/main" id="{7258CA0E-DD52-12DF-050A-D824D269E7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11771" y="4972019"/>
            <a:ext cx="250213" cy="2502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2DAECDD-5886-D2D3-C8BD-37892B97E7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508327" y="4942893"/>
            <a:ext cx="317460" cy="317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FCF149-4F61-D07C-F44E-E9C80C69B0F9}"/>
                  </a:ext>
                </a:extLst>
              </p:cNvPr>
              <p:cNvSpPr txBox="1"/>
              <p:nvPr/>
            </p:nvSpPr>
            <p:spPr>
              <a:xfrm>
                <a:off x="5581897" y="5287409"/>
                <a:ext cx="2064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3FCF149-4F61-D07C-F44E-E9C80C69B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897" y="5287409"/>
                <a:ext cx="2064989" cy="369332"/>
              </a:xfrm>
              <a:prstGeom prst="rect">
                <a:avLst/>
              </a:prstGeom>
              <a:blipFill>
                <a:blip r:embed="rId2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>
            <a:extLst>
              <a:ext uri="{FF2B5EF4-FFF2-40B4-BE49-F238E27FC236}">
                <a16:creationId xmlns:a16="http://schemas.microsoft.com/office/drawing/2014/main" id="{928EF129-D694-519E-7A85-896808602D8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211771" y="5346968"/>
            <a:ext cx="250213" cy="25021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9FD4DE8B-3430-270F-47A7-5FC68E47E4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08327" y="5317842"/>
            <a:ext cx="317460" cy="317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BC0882-C36D-9C75-FEA1-93FB6A26E9D0}"/>
                  </a:ext>
                </a:extLst>
              </p:cNvPr>
              <p:cNvSpPr txBox="1"/>
              <p:nvPr/>
            </p:nvSpPr>
            <p:spPr>
              <a:xfrm>
                <a:off x="5581897" y="5662358"/>
                <a:ext cx="2116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BC0882-C36D-9C75-FEA1-93FB6A26E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897" y="5662358"/>
                <a:ext cx="2116285" cy="369332"/>
              </a:xfrm>
              <a:prstGeom prst="rect">
                <a:avLst/>
              </a:prstGeom>
              <a:blipFill>
                <a:blip r:embed="rId2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phic 31">
            <a:extLst>
              <a:ext uri="{FF2B5EF4-FFF2-40B4-BE49-F238E27FC236}">
                <a16:creationId xmlns:a16="http://schemas.microsoft.com/office/drawing/2014/main" id="{ABE54E5F-8015-A9F5-3D24-0D763E4E4FE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211771" y="5721917"/>
            <a:ext cx="250213" cy="25021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AF2C670-2ECE-2ABB-0EDE-79830AA9D71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499938" y="5684402"/>
            <a:ext cx="317460" cy="317460"/>
          </a:xfrm>
          <a:prstGeom prst="rect">
            <a:avLst/>
          </a:prstGeom>
        </p:spPr>
      </p:pic>
      <p:sp>
        <p:nvSpPr>
          <p:cNvPr id="34" name="Down Arrow 33">
            <a:extLst>
              <a:ext uri="{FF2B5EF4-FFF2-40B4-BE49-F238E27FC236}">
                <a16:creationId xmlns:a16="http://schemas.microsoft.com/office/drawing/2014/main" id="{E63CBF46-67BD-8CF8-76FC-2630C458B6F0}"/>
              </a:ext>
            </a:extLst>
          </p:cNvPr>
          <p:cNvSpPr/>
          <p:nvPr/>
        </p:nvSpPr>
        <p:spPr>
          <a:xfrm rot="16200000">
            <a:off x="6443911" y="5019664"/>
            <a:ext cx="340963" cy="22380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24E360-541A-2B52-5C9A-AEBC4FD374EE}"/>
                  </a:ext>
                </a:extLst>
              </p:cNvPr>
              <p:cNvSpPr txBox="1"/>
              <p:nvPr/>
            </p:nvSpPr>
            <p:spPr>
              <a:xfrm>
                <a:off x="5087825" y="6313548"/>
                <a:ext cx="6382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Each row</a:t>
                </a:r>
                <a:r>
                  <a:rPr lang="zh-CN" alt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(ciphertext)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costs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bits to send, totaling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4⋅</m:t>
                    </m:r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bits.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24E360-541A-2B52-5C9A-AEBC4FD37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25" y="6313548"/>
                <a:ext cx="6382966" cy="369332"/>
              </a:xfrm>
              <a:prstGeom prst="rect">
                <a:avLst/>
              </a:prstGeom>
              <a:blipFill>
                <a:blip r:embed="rId32"/>
                <a:stretch>
                  <a:fillRect l="-794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35">
            <a:extLst>
              <a:ext uri="{FF2B5EF4-FFF2-40B4-BE49-F238E27FC236}">
                <a16:creationId xmlns:a16="http://schemas.microsoft.com/office/drawing/2014/main" id="{7005D410-E7BC-D44A-3734-CB78FE3225F7}"/>
              </a:ext>
            </a:extLst>
          </p:cNvPr>
          <p:cNvSpPr/>
          <p:nvPr/>
        </p:nvSpPr>
        <p:spPr>
          <a:xfrm>
            <a:off x="7737587" y="5313469"/>
            <a:ext cx="571766" cy="2502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27A1F795-9CAF-D867-2624-34BFBDDAD1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03736" y="5014841"/>
            <a:ext cx="308661" cy="30866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F48EE86D-456B-0178-CCD8-65EDC1BA46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20738" y="5034402"/>
            <a:ext cx="308661" cy="30866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54572AA-A8F3-6126-21A1-0F683085B71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578600" y="1018267"/>
            <a:ext cx="494318" cy="494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C6DC2232-422B-4B5F-13D3-3C79EC31734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819077" y="373930"/>
              <a:ext cx="3642513" cy="26005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4171">
                      <a:extLst>
                        <a:ext uri="{9D8B030D-6E8A-4147-A177-3AD203B41FA5}">
                          <a16:colId xmlns:a16="http://schemas.microsoft.com/office/drawing/2014/main" val="1989388842"/>
                        </a:ext>
                      </a:extLst>
                    </a:gridCol>
                    <a:gridCol w="1214171">
                      <a:extLst>
                        <a:ext uri="{9D8B030D-6E8A-4147-A177-3AD203B41FA5}">
                          <a16:colId xmlns:a16="http://schemas.microsoft.com/office/drawing/2014/main" val="4263294166"/>
                        </a:ext>
                      </a:extLst>
                    </a:gridCol>
                    <a:gridCol w="1214171">
                      <a:extLst>
                        <a:ext uri="{9D8B030D-6E8A-4147-A177-3AD203B41FA5}">
                          <a16:colId xmlns:a16="http://schemas.microsoft.com/office/drawing/2014/main" val="3048555710"/>
                        </a:ext>
                      </a:extLst>
                    </a:gridCol>
                  </a:tblGrid>
                  <a:tr h="4901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Inputs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Output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Output</a:t>
                          </a:r>
                        </a:p>
                        <a:p>
                          <a:pPr algn="ctr"/>
                          <a:r>
                            <a:rPr lang="en-US" dirty="0"/>
                            <a:t>Labels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0424806"/>
                      </a:ext>
                    </a:extLst>
                  </a:tr>
                  <a:tr h="4901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2289502"/>
                      </a:ext>
                    </a:extLst>
                  </a:tr>
                  <a:tr h="4901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772258"/>
                      </a:ext>
                    </a:extLst>
                  </a:tr>
                  <a:tr h="4901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13592200"/>
                      </a:ext>
                    </a:extLst>
                  </a:tr>
                  <a:tr h="4901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64734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C6DC2232-422B-4B5F-13D3-3C79EC3173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009402"/>
                  </p:ext>
                </p:extLst>
              </p:nvPr>
            </p:nvGraphicFramePr>
            <p:xfrm>
              <a:off x="7819077" y="373930"/>
              <a:ext cx="3642513" cy="26005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4171">
                      <a:extLst>
                        <a:ext uri="{9D8B030D-6E8A-4147-A177-3AD203B41FA5}">
                          <a16:colId xmlns:a16="http://schemas.microsoft.com/office/drawing/2014/main" val="1989388842"/>
                        </a:ext>
                      </a:extLst>
                    </a:gridCol>
                    <a:gridCol w="1214171">
                      <a:extLst>
                        <a:ext uri="{9D8B030D-6E8A-4147-A177-3AD203B41FA5}">
                          <a16:colId xmlns:a16="http://schemas.microsoft.com/office/drawing/2014/main" val="4263294166"/>
                        </a:ext>
                      </a:extLst>
                    </a:gridCol>
                    <a:gridCol w="1214171">
                      <a:extLst>
                        <a:ext uri="{9D8B030D-6E8A-4147-A177-3AD203B41FA5}">
                          <a16:colId xmlns:a16="http://schemas.microsoft.com/office/drawing/2014/main" val="304855571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Inputs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Output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Output</a:t>
                          </a:r>
                        </a:p>
                        <a:p>
                          <a:pPr algn="ctr"/>
                          <a:r>
                            <a:rPr lang="en-US" dirty="0"/>
                            <a:t>Labels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0424806"/>
                      </a:ext>
                    </a:extLst>
                  </a:tr>
                  <a:tr h="490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6"/>
                          <a:stretch>
                            <a:fillRect l="-1042" t="-135897" r="-20104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6"/>
                          <a:stretch>
                            <a:fillRect l="-101042" t="-135897" r="-10104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82289502"/>
                      </a:ext>
                    </a:extLst>
                  </a:tr>
                  <a:tr h="490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6"/>
                          <a:stretch>
                            <a:fillRect l="-1042" t="-242105" r="-201042" b="-2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6"/>
                          <a:stretch>
                            <a:fillRect l="-101042" t="-242105" r="-101042" b="-2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30772258"/>
                      </a:ext>
                    </a:extLst>
                  </a:tr>
                  <a:tr h="490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6"/>
                          <a:stretch>
                            <a:fillRect l="-1042" t="-333333" r="-201042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6"/>
                          <a:stretch>
                            <a:fillRect l="-101042" t="-333333" r="-101042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13592200"/>
                      </a:ext>
                    </a:extLst>
                  </a:tr>
                  <a:tr h="490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6"/>
                          <a:stretch>
                            <a:fillRect l="-1042" t="-433333" r="-201042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6"/>
                          <a:stretch>
                            <a:fillRect l="-101042" t="-433333" r="-101042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647342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Graphic 11">
            <a:extLst>
              <a:ext uri="{FF2B5EF4-FFF2-40B4-BE49-F238E27FC236}">
                <a16:creationId xmlns:a16="http://schemas.microsoft.com/office/drawing/2014/main" id="{0AD4EB23-29F4-4537-CB57-17DE3FB073B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578600" y="1504374"/>
            <a:ext cx="494318" cy="49431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24038004-5C38-83EA-EA82-E671E0B6372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578600" y="2475105"/>
            <a:ext cx="494318" cy="494318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5509FE90-331F-BCC9-E0C7-AE3712A5E68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578600" y="1998692"/>
            <a:ext cx="494318" cy="494318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9E111672-0991-DEB5-72AF-17B4C3E83EF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970526" y="4485063"/>
            <a:ext cx="494318" cy="49431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09387118-9D02-C005-DFA9-90640FEC22C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954229" y="4845089"/>
            <a:ext cx="494318" cy="49431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8AA5933E-D9A0-B28A-0D05-E417847B2A8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964252" y="5177704"/>
            <a:ext cx="494318" cy="49431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67A4C31E-D1ED-6646-50E1-EBFA216F151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943880" y="5589320"/>
            <a:ext cx="494318" cy="49431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3B2C4B-BA84-96D8-7AAC-3AD6DE9B1A6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8513673" y="5178448"/>
            <a:ext cx="494318" cy="4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6C2E-9DA4-CBDF-60BC-AB1E4161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our GLUT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E240C2-19A3-9946-3838-B9F4919346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15134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# input bits,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= # output bits</a:t>
                </a:r>
              </a:p>
              <a:p>
                <a:r>
                  <a:rPr lang="en-US" dirty="0"/>
                  <a:t>Communication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Bits</a:t>
                </a:r>
              </a:p>
              <a:p>
                <a:r>
                  <a:rPr lang="en-US" dirty="0"/>
                  <a:t>Comp. Cost: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e>
                    </m:d>
                  </m:oMath>
                </a14:m>
                <a:r>
                  <a:rPr lang="en-US" dirty="0"/>
                  <a:t> Hash Eval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Ops.</a:t>
                </a:r>
              </a:p>
              <a:p>
                <a:endParaRPr lang="en-US" dirty="0"/>
              </a:p>
              <a:p>
                <a:r>
                  <a:rPr lang="en-US" dirty="0"/>
                  <a:t>Compare to Naïve GLUT: Row-by-row encryption for the LUT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Bits of Communication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Hash Eval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E240C2-19A3-9946-3838-B9F4919346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15134" cy="4351338"/>
              </a:xfrm>
              <a:blipFill>
                <a:blip r:embed="rId3"/>
                <a:stretch>
                  <a:fillRect l="-103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2074266-AE7F-7CD3-53AD-E811AB791909}"/>
              </a:ext>
            </a:extLst>
          </p:cNvPr>
          <p:cNvSpPr/>
          <p:nvPr/>
        </p:nvSpPr>
        <p:spPr>
          <a:xfrm>
            <a:off x="2532911" y="4540624"/>
            <a:ext cx="170552" cy="284481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C0EEA11-A842-2FE4-1097-D27D59D964D0}"/>
              </a:ext>
            </a:extLst>
          </p:cNvPr>
          <p:cNvSpPr/>
          <p:nvPr/>
        </p:nvSpPr>
        <p:spPr>
          <a:xfrm rot="7869307">
            <a:off x="2664808" y="4035137"/>
            <a:ext cx="651040" cy="4021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3637A2C-3CB2-D6BF-B58F-C9C3528D5051}"/>
              </a:ext>
            </a:extLst>
          </p:cNvPr>
          <p:cNvSpPr/>
          <p:nvPr/>
        </p:nvSpPr>
        <p:spPr>
          <a:xfrm rot="7869307">
            <a:off x="7639591" y="1983539"/>
            <a:ext cx="651040" cy="4021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85AA980-0D91-2E9A-F137-B5FC5F1E4144}"/>
              </a:ext>
            </a:extLst>
          </p:cNvPr>
          <p:cNvSpPr/>
          <p:nvPr/>
        </p:nvSpPr>
        <p:spPr>
          <a:xfrm rot="14662701">
            <a:off x="2342738" y="5354482"/>
            <a:ext cx="651040" cy="4021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C3598C-76A5-81BE-1F2C-16D651E86515}"/>
              </a:ext>
            </a:extLst>
          </p:cNvPr>
          <p:cNvSpPr/>
          <p:nvPr/>
        </p:nvSpPr>
        <p:spPr>
          <a:xfrm>
            <a:off x="2260911" y="4955920"/>
            <a:ext cx="283289" cy="284481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7B6F412-4D8D-2AAC-F7E7-99DFA0ACB06C}"/>
              </a:ext>
            </a:extLst>
          </p:cNvPr>
          <p:cNvSpPr/>
          <p:nvPr/>
        </p:nvSpPr>
        <p:spPr>
          <a:xfrm rot="14662701">
            <a:off x="4904043" y="3689585"/>
            <a:ext cx="651040" cy="4021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8DF8E-6A23-6C14-4974-B12F25E38952}"/>
              </a:ext>
            </a:extLst>
          </p:cNvPr>
          <p:cNvSpPr/>
          <p:nvPr/>
        </p:nvSpPr>
        <p:spPr>
          <a:xfrm>
            <a:off x="4038911" y="2799070"/>
            <a:ext cx="1142689" cy="760927"/>
          </a:xfrm>
          <a:prstGeom prst="rect">
            <a:avLst/>
          </a:prstGeom>
          <a:solidFill>
            <a:schemeClr val="accent3">
              <a:lumMod val="75000"/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10980</TotalTime>
  <Words>1931</Words>
  <Application>Microsoft Macintosh PowerPoint</Application>
  <PresentationFormat>Widescreen</PresentationFormat>
  <Paragraphs>486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Aptos Display</vt:lpstr>
      <vt:lpstr>Arial</vt:lpstr>
      <vt:lpstr>Cambria Math</vt:lpstr>
      <vt:lpstr>Century Gothic</vt:lpstr>
      <vt:lpstr>Helvetica Neue</vt:lpstr>
      <vt:lpstr>Office Theme</vt:lpstr>
      <vt:lpstr>Garbled Circuit Lookup Tables  with Logarithmic Number of Ciphertexts</vt:lpstr>
      <vt:lpstr>Multiparty Computation (MPC)</vt:lpstr>
      <vt:lpstr>Garbled Circuit (GC)</vt:lpstr>
      <vt:lpstr>Circuits as a Composition of Gates</vt:lpstr>
      <vt:lpstr>Communication Cost: AND and XOR Gates</vt:lpstr>
      <vt:lpstr>More Expressive Gate:  Garbled Lookup Table (GLUT)</vt:lpstr>
      <vt:lpstr>LUT Applications</vt:lpstr>
      <vt:lpstr>Naïve GLUT</vt:lpstr>
      <vt:lpstr>Cost of our GLUT</vt:lpstr>
      <vt:lpstr>Our GLUT Comm. Cost Improvement</vt:lpstr>
      <vt:lpstr>Background</vt:lpstr>
      <vt:lpstr>Viewing Labels as Garbled (Secret) Sharing</vt:lpstr>
      <vt:lpstr>Passing Secret Sharing into Gates</vt:lpstr>
      <vt:lpstr>Free XOR [KS08]</vt:lpstr>
      <vt:lpstr>Remark: Functions and LUTs are equivalent</vt:lpstr>
      <vt:lpstr> One-Hot Garbling (OHG) [HK21b]</vt:lpstr>
      <vt:lpstr>One-Hot Garbling (cont.)</vt:lpstr>
      <vt:lpstr>From OHG to Privacy-Free Lookup</vt:lpstr>
      <vt:lpstr>Privacy-Free Lookup (Cont.)</vt:lpstr>
      <vt:lpstr>How to Hide the Index?</vt:lpstr>
      <vt:lpstr>Our Approach: logrow</vt:lpstr>
      <vt:lpstr>Garbled Lookup Table (GLUT)</vt:lpstr>
      <vt:lpstr>1st Attempt: Masking the Index</vt:lpstr>
      <vt:lpstr>2nd Attempt: Masking bad</vt:lpstr>
      <vt:lpstr>Evaluating ⟦r(x)⟧</vt:lpstr>
      <vt:lpstr>Half-Hidden Uniform Function</vt:lpstr>
      <vt:lpstr>Half-Hidden Uniform Function (Cont.)</vt:lpstr>
      <vt:lpstr>Row Reduction</vt:lpstr>
      <vt:lpstr>Masking the Open Half via Recursion</vt:lpstr>
      <vt:lpstr>Unwinding the Recursion</vt:lpstr>
      <vt:lpstr>Putting Everything Together for Getting ⟦F(a)⟧</vt:lpstr>
      <vt:lpstr>Garbling Circuit with logrow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Garbled Circuit Lookup Tables  with Logarithmic Number of Ciphertexts</dc:title>
  <dc:creator>NG, Ka Lok</dc:creator>
  <cp:lastModifiedBy>Ng, Ka Lok</cp:lastModifiedBy>
  <cp:revision>138</cp:revision>
  <dcterms:created xsi:type="dcterms:W3CDTF">2024-05-20T06:33:59Z</dcterms:created>
  <dcterms:modified xsi:type="dcterms:W3CDTF">2024-05-30T02:56:41Z</dcterms:modified>
</cp:coreProperties>
</file>