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4" r:id="rId4"/>
    <p:sldId id="292" r:id="rId5"/>
    <p:sldId id="272" r:id="rId6"/>
    <p:sldId id="259" r:id="rId7"/>
    <p:sldId id="293" r:id="rId8"/>
    <p:sldId id="294" r:id="rId9"/>
    <p:sldId id="275" r:id="rId10"/>
    <p:sldId id="260" r:id="rId11"/>
    <p:sldId id="261" r:id="rId12"/>
    <p:sldId id="279" r:id="rId13"/>
    <p:sldId id="280" r:id="rId14"/>
    <p:sldId id="295" r:id="rId15"/>
    <p:sldId id="296" r:id="rId16"/>
    <p:sldId id="297" r:id="rId17"/>
    <p:sldId id="276" r:id="rId18"/>
    <p:sldId id="262" r:id="rId19"/>
    <p:sldId id="298" r:id="rId20"/>
    <p:sldId id="299" r:id="rId21"/>
    <p:sldId id="263" r:id="rId22"/>
    <p:sldId id="300" r:id="rId23"/>
    <p:sldId id="264" r:id="rId24"/>
    <p:sldId id="301" r:id="rId25"/>
    <p:sldId id="265" r:id="rId26"/>
    <p:sldId id="281" r:id="rId27"/>
    <p:sldId id="282" r:id="rId28"/>
    <p:sldId id="302" r:id="rId29"/>
    <p:sldId id="283" r:id="rId30"/>
    <p:sldId id="287" r:id="rId31"/>
    <p:sldId id="288" r:id="rId32"/>
    <p:sldId id="289" r:id="rId33"/>
    <p:sldId id="290" r:id="rId34"/>
    <p:sldId id="291" r:id="rId35"/>
    <p:sldId id="269" r:id="rId36"/>
    <p:sldId id="2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>
        <p:scale>
          <a:sx n="120" d="100"/>
          <a:sy n="120" d="100"/>
        </p:scale>
        <p:origin x="8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BDCA-43BD-9517-0EA8-279A2138E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8AC86-C8A8-D09D-0EEF-6508FEA84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D695-BCFF-A92C-F1B1-6B5D63BF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D1136-BE68-269B-4B2A-EC434CCA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5F8CC-CA5D-4AD1-3BDD-8B12406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9AB0-4226-E6BC-0D37-DC4FA650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B3BF9-ACFA-53D0-30DC-9E9AD6CC0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56CE-9D08-0518-037E-C33F12B1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F2DD-653A-8C8C-6321-57813E95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0F23-A38B-74D6-0D97-A1FED863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5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0E0EC-F06A-B746-BB32-884D3CA75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03099-35D6-9FAA-73BC-828B187A4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4C589-ADDD-DB5C-1526-45D35066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EF2FE-B49E-A790-9256-83477EF5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4CBA9-7CB4-FFAA-61A3-F86B67BB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1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05CD-4539-013B-CA5B-868562AD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66355-C42A-8EF3-F96C-F0E464794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8D562-AFA6-5BA1-9517-A64DD025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A6F67-BF63-6C1F-35C0-28EB2B41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26F77-6663-093A-2C11-110D7C1A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2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81F2-2D6C-8DF4-3581-F0E5DCD0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5E318-EC1F-1652-E764-58D5AD6AE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8098A-740A-883E-2B85-ADFFA9F3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2919C-EEF0-539D-EF28-CA32FA64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8581-337E-F900-4396-BA663E64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96E0-AE0E-EDEB-D0E4-3A193AED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5FC1E-8D46-8298-9F5F-9D70F9D29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1C52F-33B5-128A-0D80-0B8F7F97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479FA-E8C1-08A9-B288-32BBF7ED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716A5-D0AA-C403-0835-2E96FFA1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D1C79-A723-1F1F-EC8E-9C2A4650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0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7439-DCFB-4D17-B0B6-0E59D1FC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DA8AB-3710-9853-7FD0-302C7AB8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BB1BA-DC7D-6169-293C-BB1FB5BAF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A2382-C2FB-FA80-DEB7-DD9EE7CA6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0219D-27DF-A3A9-1A71-E098ED04B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19FD9-7E56-B905-C01B-9FD623EE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F23E2-F828-D33F-327A-4991D7FF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EBEDA-7D95-55D1-6DC1-9FD8F3D9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D809-4CD7-E060-30CC-2B84455E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3D243-9EB2-A726-F5C2-33B18502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435B3-48C4-A605-7999-B7B12807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F71D9-44CC-A2F4-B60B-C30AB39B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2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62417-F3BD-9502-FEB9-782E92E0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D128F-970E-E15C-B55C-9E93B0C5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8E663-184C-D431-D7A2-28BE65F5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44B4-170B-2CD5-527B-EB15608C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195A-6D81-DEA5-82A4-F1D0AE6F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92A8-E79C-4AFB-1C73-A44F9B46C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4CE00-598E-A693-98DD-2948CFAB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24C0A-3A3E-2D89-1E6D-ABFD23D3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3B517-79BF-10B5-550B-820A3803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5A18-7E3B-7C0F-5F5F-995D1C3A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5461A-14FA-CB25-F1C6-317B8DCC2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8E6C2-AF52-4F7B-2EF1-3272B2DE3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F9140-B373-6995-100C-3809F554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ACA60-F4BB-C303-7C1B-0CB63AD1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C3894-6181-66E2-EB05-4DC69B6C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5EF72-4371-5DAA-6CD7-9AC24E30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DC150-708E-3A37-F579-F92CF3B7F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B907-E19D-8CA9-16EF-C01C8ACFD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AD1F23-3E49-1C4C-9706-68D2DABA5E4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B7FC-635E-2045-59C8-64BAE0D49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09464-17A9-760A-07BA-D2ABDE530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F33D2-7056-5943-BA37-011D0C64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DC0C-0951-D4D1-DCB7-D9D4B782A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2359" y="1122363"/>
            <a:ext cx="13137931" cy="2387600"/>
          </a:xfrm>
        </p:spPr>
        <p:txBody>
          <a:bodyPr>
            <a:noAutofit/>
          </a:bodyPr>
          <a:lstStyle/>
          <a:p>
            <a:r>
              <a:rPr lang="en-US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Pauli Manipulation Detection Codes </a:t>
            </a:r>
            <a:br>
              <a:rPr lang="en-US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br>
              <a:rPr lang="en-US" sz="2400" dirty="0"/>
            </a:br>
            <a:r>
              <a:rPr lang="en-US" sz="2400" dirty="0"/>
              <a:t>&amp; 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Applications to Quantum Communication over Adversarial Channels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16887-F748-424B-0EB4-06AEA6CD0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572" y="3782792"/>
            <a:ext cx="9144000" cy="1655762"/>
          </a:xfrm>
        </p:spPr>
        <p:txBody>
          <a:bodyPr/>
          <a:lstStyle/>
          <a:p>
            <a:r>
              <a:rPr lang="en-US" dirty="0"/>
              <a:t>Thiago Bergamaschi – UC Berkeley</a:t>
            </a:r>
          </a:p>
          <a:p>
            <a:r>
              <a:rPr lang="en-US" dirty="0" err="1"/>
              <a:t>Eurocrypt</a:t>
            </a:r>
            <a:r>
              <a:rPr lang="en-US" dirty="0"/>
              <a:t> 24’</a:t>
            </a:r>
          </a:p>
        </p:txBody>
      </p:sp>
    </p:spTree>
    <p:extLst>
      <p:ext uri="{BB962C8B-B14F-4D97-AF65-F5344CB8AC3E}">
        <p14:creationId xmlns:p14="http://schemas.microsoft.com/office/powerpoint/2010/main" val="97214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427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Related Classical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B9628-4E55-97D7-DE69-135B67B90743}"/>
              </a:ext>
            </a:extLst>
          </p:cNvPr>
          <p:cNvSpPr txBox="1"/>
          <p:nvPr/>
        </p:nvSpPr>
        <p:spPr>
          <a:xfrm>
            <a:off x="851840" y="1587427"/>
            <a:ext cx="10488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AMD codes have found ample interest in Crypto &amp; Coding Theory.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C3DCA-E093-3736-592D-C69A32EB4970}"/>
              </a:ext>
            </a:extLst>
          </p:cNvPr>
          <p:cNvSpPr txBox="1"/>
          <p:nvPr/>
        </p:nvSpPr>
        <p:spPr>
          <a:xfrm>
            <a:off x="374031" y="2522629"/>
            <a:ext cx="11589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Robust Secret Sharing [CDF 08, CDD+ 15, LCG+ 18] …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combining list-decodable error correcting codes with AMDs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32114-219A-F89E-A272-14F77D86CA5B}"/>
              </a:ext>
            </a:extLst>
          </p:cNvPr>
          <p:cNvSpPr txBox="1"/>
          <p:nvPr/>
        </p:nvSpPr>
        <p:spPr>
          <a:xfrm>
            <a:off x="451943" y="3860118"/>
            <a:ext cx="1174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Non-Malleable Codes [DPW 10, CG 13, AGM+ 15] …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relaxation of error correction &amp; detection, when neither are possible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8E3BF-C96D-D926-CFC5-0DD0F938E20D}"/>
              </a:ext>
            </a:extLst>
          </p:cNvPr>
          <p:cNvSpPr txBox="1"/>
          <p:nvPr/>
        </p:nvSpPr>
        <p:spPr>
          <a:xfrm>
            <a:off x="451943" y="5197607"/>
            <a:ext cx="8016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 well as connections to extractors, MPC, &amp; more. </a:t>
            </a:r>
          </a:p>
        </p:txBody>
      </p:sp>
    </p:spTree>
    <p:extLst>
      <p:ext uri="{BB962C8B-B14F-4D97-AF65-F5344CB8AC3E}">
        <p14:creationId xmlns:p14="http://schemas.microsoft.com/office/powerpoint/2010/main" val="150869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Results &amp; 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89E31-50E7-8DB5-7D85-DF2CFFAB69F7}"/>
              </a:ext>
            </a:extLst>
          </p:cNvPr>
          <p:cNvSpPr txBox="1"/>
          <p:nvPr/>
        </p:nvSpPr>
        <p:spPr>
          <a:xfrm>
            <a:off x="451944" y="1414849"/>
            <a:ext cx="4833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I. Quantum Secret Sharing on </a:t>
            </a:r>
          </a:p>
          <a:p>
            <a:pPr algn="ctr"/>
            <a:r>
              <a:rPr lang="en-US" sz="2800" dirty="0"/>
              <a:t>the Quantum Singleton bound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3C65E-9148-90DD-09FF-237451D91F0F}"/>
              </a:ext>
            </a:extLst>
          </p:cNvPr>
          <p:cNvSpPr txBox="1"/>
          <p:nvPr/>
        </p:nvSpPr>
        <p:spPr>
          <a:xfrm>
            <a:off x="948554" y="2464441"/>
            <a:ext cx="3935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combining PMD codes w/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Quantum List Decoding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80491-C6D8-94D4-B868-A5F7B1608825}"/>
              </a:ext>
            </a:extLst>
          </p:cNvPr>
          <p:cNvSpPr txBox="1"/>
          <p:nvPr/>
        </p:nvSpPr>
        <p:spPr>
          <a:xfrm>
            <a:off x="240675" y="3429000"/>
            <a:ext cx="5447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II. Quantum </a:t>
            </a:r>
            <a:r>
              <a:rPr lang="en-US" sz="2800" i="1" dirty="0"/>
              <a:t>Tamper-Detection</a:t>
            </a:r>
            <a:r>
              <a:rPr lang="en-US" sz="2800" dirty="0"/>
              <a:t> for </a:t>
            </a:r>
          </a:p>
          <a:p>
            <a:pPr algn="ctr"/>
            <a:r>
              <a:rPr lang="en-US" sz="2800" dirty="0"/>
              <a:t>Qubit-wise 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39AD4-1DDC-0A20-E1B6-C6E6B019FE4E}"/>
              </a:ext>
            </a:extLst>
          </p:cNvPr>
          <p:cNvSpPr txBox="1"/>
          <p:nvPr/>
        </p:nvSpPr>
        <p:spPr>
          <a:xfrm>
            <a:off x="791333" y="4478592"/>
            <a:ext cx="444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combining PMD codes w/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Classical Non-Malleable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9A36A-D2BC-1D34-129F-6E583944D5D9}"/>
              </a:ext>
            </a:extLst>
          </p:cNvPr>
          <p:cNvSpPr txBox="1"/>
          <p:nvPr/>
        </p:nvSpPr>
        <p:spPr>
          <a:xfrm>
            <a:off x="1405121" y="5431605"/>
            <a:ext cx="2926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III. Constructions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F4CD6-A6FE-BF9A-AFDF-A60782967B79}"/>
              </a:ext>
            </a:extLst>
          </p:cNvPr>
          <p:cNvSpPr txBox="1"/>
          <p:nvPr/>
        </p:nvSpPr>
        <p:spPr>
          <a:xfrm>
            <a:off x="592089" y="5998074"/>
            <a:ext cx="4840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Via pseudorandom stabilizer codes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 today)</a:t>
            </a:r>
          </a:p>
        </p:txBody>
      </p:sp>
      <p:pic>
        <p:nvPicPr>
          <p:cNvPr id="15" name="Picture 14" descr="A diagram of a rectangle with text&#10;&#10;Description automatically generated">
            <a:extLst>
              <a:ext uri="{FF2B5EF4-FFF2-40B4-BE49-F238E27FC236}">
                <a16:creationId xmlns:a16="http://schemas.microsoft.com/office/drawing/2014/main" id="{44977FAD-43DB-7769-1AD7-39D7F0B1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134" y="1207211"/>
            <a:ext cx="3406167" cy="2355851"/>
          </a:xfrm>
          <a:prstGeom prst="rect">
            <a:avLst/>
          </a:prstGeom>
        </p:spPr>
      </p:pic>
      <p:pic>
        <p:nvPicPr>
          <p:cNvPr id="19" name="Picture 18" descr="A diagram of a network&#10;&#10;Description automatically generated">
            <a:extLst>
              <a:ext uri="{FF2B5EF4-FFF2-40B4-BE49-F238E27FC236}">
                <a16:creationId xmlns:a16="http://schemas.microsoft.com/office/drawing/2014/main" id="{C1EBC448-A713-422A-01E1-C7A41E0B2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1" r="20281"/>
          <a:stretch/>
        </p:blipFill>
        <p:spPr>
          <a:xfrm>
            <a:off x="6165757" y="3858040"/>
            <a:ext cx="5234910" cy="22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2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Approximate Quantum Error Correction </a:t>
            </a:r>
            <a:r>
              <a:rPr lang="en-US" sz="3200" i="1" dirty="0"/>
              <a:t>or </a:t>
            </a:r>
            <a:r>
              <a:rPr lang="en-US" sz="3200" dirty="0"/>
              <a:t>Secret Sharing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59ED7-ACFE-032F-8872-AF44CE6C6093}"/>
              </a:ext>
            </a:extLst>
          </p:cNvPr>
          <p:cNvSpPr txBox="1"/>
          <p:nvPr/>
        </p:nvSpPr>
        <p:spPr>
          <a:xfrm>
            <a:off x="616805" y="1423657"/>
            <a:ext cx="1095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No-cloning imposes a fundamental limit on Quantum Error Correction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8AF5E-FC3F-2683-F60B-2ADAF38478CC}"/>
              </a:ext>
            </a:extLst>
          </p:cNvPr>
          <p:cNvCxnSpPr/>
          <p:nvPr/>
        </p:nvCxnSpPr>
        <p:spPr>
          <a:xfrm>
            <a:off x="1571048" y="258409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C16D4B-01E5-8C68-0212-BF4CB3DE0767}"/>
              </a:ext>
            </a:extLst>
          </p:cNvPr>
          <p:cNvSpPr/>
          <p:nvPr/>
        </p:nvSpPr>
        <p:spPr>
          <a:xfrm>
            <a:off x="2128096" y="2426444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C888AB-30C2-8A9D-1C6A-8701313303BE}"/>
              </a:ext>
            </a:extLst>
          </p:cNvPr>
          <p:cNvCxnSpPr/>
          <p:nvPr/>
        </p:nvCxnSpPr>
        <p:spPr>
          <a:xfrm>
            <a:off x="1571048" y="274175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3170B-98BC-EFDF-431E-1724E7D2B9BE}"/>
              </a:ext>
            </a:extLst>
          </p:cNvPr>
          <p:cNvCxnSpPr/>
          <p:nvPr/>
        </p:nvCxnSpPr>
        <p:spPr>
          <a:xfrm>
            <a:off x="1571048" y="289940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A718BF-D936-B81A-12B5-0CEF072532E4}"/>
              </a:ext>
            </a:extLst>
          </p:cNvPr>
          <p:cNvCxnSpPr>
            <a:cxnSpLocks/>
          </p:cNvCxnSpPr>
          <p:nvPr/>
        </p:nvCxnSpPr>
        <p:spPr>
          <a:xfrm flipV="1">
            <a:off x="2895351" y="2426444"/>
            <a:ext cx="557048" cy="171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5155CB-4A3E-5F16-7FE5-5A648815149E}"/>
              </a:ext>
            </a:extLst>
          </p:cNvPr>
          <p:cNvCxnSpPr>
            <a:cxnSpLocks/>
          </p:cNvCxnSpPr>
          <p:nvPr/>
        </p:nvCxnSpPr>
        <p:spPr>
          <a:xfrm flipV="1">
            <a:off x="2895351" y="2598008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9A9B84-D49D-DEF0-8B9B-656A71477B02}"/>
              </a:ext>
            </a:extLst>
          </p:cNvPr>
          <p:cNvCxnSpPr>
            <a:cxnSpLocks/>
          </p:cNvCxnSpPr>
          <p:nvPr/>
        </p:nvCxnSpPr>
        <p:spPr>
          <a:xfrm flipV="1">
            <a:off x="2895351" y="2762850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04758B-3359-6208-4E51-F02A847DCDEC}"/>
              </a:ext>
            </a:extLst>
          </p:cNvPr>
          <p:cNvCxnSpPr/>
          <p:nvPr/>
        </p:nvCxnSpPr>
        <p:spPr>
          <a:xfrm>
            <a:off x="1571048" y="373472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6C9F0-06A8-6DC0-08C5-A4CE4D9348A8}"/>
              </a:ext>
            </a:extLst>
          </p:cNvPr>
          <p:cNvCxnSpPr/>
          <p:nvPr/>
        </p:nvCxnSpPr>
        <p:spPr>
          <a:xfrm>
            <a:off x="1571048" y="387760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08FD21-C04D-41C2-1F75-CA34A5F0990B}"/>
              </a:ext>
            </a:extLst>
          </p:cNvPr>
          <p:cNvCxnSpPr/>
          <p:nvPr/>
        </p:nvCxnSpPr>
        <p:spPr>
          <a:xfrm>
            <a:off x="1571048" y="402047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432668-A09E-C2F8-5D87-A1D9D4E19A4A}"/>
              </a:ext>
            </a:extLst>
          </p:cNvPr>
          <p:cNvCxnSpPr>
            <a:cxnSpLocks/>
          </p:cNvCxnSpPr>
          <p:nvPr/>
        </p:nvCxnSpPr>
        <p:spPr>
          <a:xfrm flipV="1">
            <a:off x="2895351" y="2927692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88986-5CC6-4549-8627-EDA6F547B194}"/>
              </a:ext>
            </a:extLst>
          </p:cNvPr>
          <p:cNvCxnSpPr>
            <a:cxnSpLocks/>
          </p:cNvCxnSpPr>
          <p:nvPr/>
        </p:nvCxnSpPr>
        <p:spPr>
          <a:xfrm>
            <a:off x="2895351" y="3577468"/>
            <a:ext cx="557048" cy="154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EE18DC-20E5-4B69-7DF0-9DBCE532752F}"/>
              </a:ext>
            </a:extLst>
          </p:cNvPr>
          <p:cNvCxnSpPr>
            <a:cxnSpLocks/>
          </p:cNvCxnSpPr>
          <p:nvPr/>
        </p:nvCxnSpPr>
        <p:spPr>
          <a:xfrm>
            <a:off x="2895351" y="3732227"/>
            <a:ext cx="557048" cy="145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5329D-D05C-7B86-A6A6-271F7C1B27A5}"/>
              </a:ext>
            </a:extLst>
          </p:cNvPr>
          <p:cNvCxnSpPr>
            <a:cxnSpLocks/>
          </p:cNvCxnSpPr>
          <p:nvPr/>
        </p:nvCxnSpPr>
        <p:spPr>
          <a:xfrm>
            <a:off x="2895351" y="3877601"/>
            <a:ext cx="557048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FB5A66-1A75-6708-6D0C-0B89F90F412F}"/>
              </a:ext>
            </a:extLst>
          </p:cNvPr>
          <p:cNvCxnSpPr/>
          <p:nvPr/>
        </p:nvCxnSpPr>
        <p:spPr>
          <a:xfrm>
            <a:off x="1571048" y="359184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9F49E78-E303-A367-F8AF-8AD59E87BFCF}"/>
              </a:ext>
            </a:extLst>
          </p:cNvPr>
          <p:cNvSpPr/>
          <p:nvPr/>
        </p:nvSpPr>
        <p:spPr>
          <a:xfrm>
            <a:off x="1838136" y="3027537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B89836-5D06-64E9-AC40-C9DC45BECA45}"/>
              </a:ext>
            </a:extLst>
          </p:cNvPr>
          <p:cNvSpPr/>
          <p:nvPr/>
        </p:nvSpPr>
        <p:spPr>
          <a:xfrm>
            <a:off x="1838136" y="3218187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87F7AB-5580-099A-7E98-2551422C1238}"/>
              </a:ext>
            </a:extLst>
          </p:cNvPr>
          <p:cNvSpPr/>
          <p:nvPr/>
        </p:nvSpPr>
        <p:spPr>
          <a:xfrm>
            <a:off x="1838135" y="3405369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36357CF-52D3-95D9-2D7F-8DCB5D5E0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7" t="20906" r="15159" b="5680"/>
          <a:stretch/>
        </p:blipFill>
        <p:spPr>
          <a:xfrm>
            <a:off x="2320628" y="3252974"/>
            <a:ext cx="458060" cy="324494"/>
          </a:xfrm>
          <a:prstGeom prst="rect">
            <a:avLst/>
          </a:prstGeom>
        </p:spPr>
      </p:pic>
      <p:pic>
        <p:nvPicPr>
          <p:cNvPr id="36" name="Picture 35" descr="A black and white symbol&#10;&#10;Description automatically generated">
            <a:extLst>
              <a:ext uri="{FF2B5EF4-FFF2-40B4-BE49-F238E27FC236}">
                <a16:creationId xmlns:a16="http://schemas.microsoft.com/office/drawing/2014/main" id="{46470478-2D52-B167-1077-0933DAF79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34" y="2849873"/>
            <a:ext cx="604973" cy="52322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D3AF47-A7D1-35EE-60B9-17B20BCA9B27}"/>
              </a:ext>
            </a:extLst>
          </p:cNvPr>
          <p:cNvCxnSpPr>
            <a:cxnSpLocks/>
          </p:cNvCxnSpPr>
          <p:nvPr/>
        </p:nvCxnSpPr>
        <p:spPr>
          <a:xfrm>
            <a:off x="1405004" y="3734725"/>
            <a:ext cx="0" cy="48224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BD3467-84FC-1E22-5F27-7545035D2C96}"/>
              </a:ext>
            </a:extLst>
          </p:cNvPr>
          <p:cNvCxnSpPr/>
          <p:nvPr/>
        </p:nvCxnSpPr>
        <p:spPr>
          <a:xfrm>
            <a:off x="1559611" y="41633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5C764E80-0DF7-C6F8-D807-6169378012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21"/>
          <a:stretch/>
        </p:blipFill>
        <p:spPr>
          <a:xfrm>
            <a:off x="842835" y="3757389"/>
            <a:ext cx="487893" cy="46427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B8C3AA-C928-B1CA-4B15-048DCD6098B3}"/>
              </a:ext>
            </a:extLst>
          </p:cNvPr>
          <p:cNvCxnSpPr>
            <a:cxnSpLocks/>
          </p:cNvCxnSpPr>
          <p:nvPr/>
        </p:nvCxnSpPr>
        <p:spPr>
          <a:xfrm>
            <a:off x="2895351" y="4046811"/>
            <a:ext cx="557048" cy="154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91503C4A-C561-80D2-8FF7-F06813955FE4}"/>
              </a:ext>
            </a:extLst>
          </p:cNvPr>
          <p:cNvSpPr/>
          <p:nvPr/>
        </p:nvSpPr>
        <p:spPr>
          <a:xfrm>
            <a:off x="3305254" y="2196037"/>
            <a:ext cx="914400" cy="9144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A black and white symbol&#10;&#10;Description automatically generated">
            <a:extLst>
              <a:ext uri="{FF2B5EF4-FFF2-40B4-BE49-F238E27FC236}">
                <a16:creationId xmlns:a16="http://schemas.microsoft.com/office/drawing/2014/main" id="{3CE6B736-1922-429A-EA00-5586342B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67" y="2391491"/>
            <a:ext cx="604973" cy="523220"/>
          </a:xfrm>
          <a:prstGeom prst="rect">
            <a:avLst/>
          </a:prstGeom>
        </p:spPr>
      </p:pic>
      <p:sp>
        <p:nvSpPr>
          <p:cNvPr id="52" name="Cloud 51">
            <a:extLst>
              <a:ext uri="{FF2B5EF4-FFF2-40B4-BE49-F238E27FC236}">
                <a16:creationId xmlns:a16="http://schemas.microsoft.com/office/drawing/2014/main" id="{CD7DF656-03F7-9F49-7845-BC5591BFF0BE}"/>
              </a:ext>
            </a:extLst>
          </p:cNvPr>
          <p:cNvSpPr/>
          <p:nvPr/>
        </p:nvSpPr>
        <p:spPr>
          <a:xfrm>
            <a:off x="3305254" y="3539210"/>
            <a:ext cx="914400" cy="9144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A black and white symbol&#10;&#10;Description automatically generated">
            <a:extLst>
              <a:ext uri="{FF2B5EF4-FFF2-40B4-BE49-F238E27FC236}">
                <a16:creationId xmlns:a16="http://schemas.microsoft.com/office/drawing/2014/main" id="{A686AA31-67C9-E0C5-1449-D8BD34D2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67" y="3734664"/>
            <a:ext cx="604973" cy="52322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A445540-8F9F-9FA3-F68F-2DDE406C6B03}"/>
              </a:ext>
            </a:extLst>
          </p:cNvPr>
          <p:cNvCxnSpPr>
            <a:cxnSpLocks/>
          </p:cNvCxnSpPr>
          <p:nvPr/>
        </p:nvCxnSpPr>
        <p:spPr>
          <a:xfrm>
            <a:off x="3095664" y="2241699"/>
            <a:ext cx="1383867" cy="221191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31348C-D4B2-6175-5945-F2716E390307}"/>
              </a:ext>
            </a:extLst>
          </p:cNvPr>
          <p:cNvCxnSpPr>
            <a:cxnSpLocks/>
          </p:cNvCxnSpPr>
          <p:nvPr/>
        </p:nvCxnSpPr>
        <p:spPr>
          <a:xfrm flipH="1">
            <a:off x="3176162" y="2287360"/>
            <a:ext cx="1239231" cy="216597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7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08A5F6AE-3515-76D9-FAB0-35E4E1F37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0" t="-1" b="2636"/>
          <a:stretch/>
        </p:blipFill>
        <p:spPr>
          <a:xfrm>
            <a:off x="2986999" y="4161940"/>
            <a:ext cx="628736" cy="4325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2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Approximate Quantum Error Correction </a:t>
            </a:r>
            <a:r>
              <a:rPr lang="en-US" sz="3200" i="1" dirty="0"/>
              <a:t>or </a:t>
            </a:r>
            <a:r>
              <a:rPr lang="en-US" sz="3200" dirty="0"/>
              <a:t>Secret Sharing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59ED7-ACFE-032F-8872-AF44CE6C6093}"/>
              </a:ext>
            </a:extLst>
          </p:cNvPr>
          <p:cNvSpPr txBox="1"/>
          <p:nvPr/>
        </p:nvSpPr>
        <p:spPr>
          <a:xfrm>
            <a:off x="616805" y="1423657"/>
            <a:ext cx="1095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No-cloning imposes a fundamental limit on Quantum Error Correction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8AF5E-FC3F-2683-F60B-2ADAF38478CC}"/>
              </a:ext>
            </a:extLst>
          </p:cNvPr>
          <p:cNvCxnSpPr/>
          <p:nvPr/>
        </p:nvCxnSpPr>
        <p:spPr>
          <a:xfrm>
            <a:off x="1653243" y="25852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C16D4B-01E5-8C68-0212-BF4CB3DE0767}"/>
              </a:ext>
            </a:extLst>
          </p:cNvPr>
          <p:cNvSpPr/>
          <p:nvPr/>
        </p:nvSpPr>
        <p:spPr>
          <a:xfrm>
            <a:off x="2210291" y="2427585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C888AB-30C2-8A9D-1C6A-8701313303BE}"/>
              </a:ext>
            </a:extLst>
          </p:cNvPr>
          <p:cNvCxnSpPr/>
          <p:nvPr/>
        </p:nvCxnSpPr>
        <p:spPr>
          <a:xfrm>
            <a:off x="1653243" y="274289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3170B-98BC-EFDF-431E-1724E7D2B9BE}"/>
              </a:ext>
            </a:extLst>
          </p:cNvPr>
          <p:cNvCxnSpPr/>
          <p:nvPr/>
        </p:nvCxnSpPr>
        <p:spPr>
          <a:xfrm>
            <a:off x="1653243" y="290054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A718BF-D936-B81A-12B5-0CEF072532E4}"/>
              </a:ext>
            </a:extLst>
          </p:cNvPr>
          <p:cNvCxnSpPr>
            <a:cxnSpLocks/>
          </p:cNvCxnSpPr>
          <p:nvPr/>
        </p:nvCxnSpPr>
        <p:spPr>
          <a:xfrm flipV="1">
            <a:off x="2977546" y="2427585"/>
            <a:ext cx="557048" cy="171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5155CB-4A3E-5F16-7FE5-5A648815149E}"/>
              </a:ext>
            </a:extLst>
          </p:cNvPr>
          <p:cNvCxnSpPr>
            <a:cxnSpLocks/>
          </p:cNvCxnSpPr>
          <p:nvPr/>
        </p:nvCxnSpPr>
        <p:spPr>
          <a:xfrm flipV="1">
            <a:off x="2977546" y="2599149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9A9B84-D49D-DEF0-8B9B-656A71477B02}"/>
              </a:ext>
            </a:extLst>
          </p:cNvPr>
          <p:cNvCxnSpPr>
            <a:cxnSpLocks/>
          </p:cNvCxnSpPr>
          <p:nvPr/>
        </p:nvCxnSpPr>
        <p:spPr>
          <a:xfrm flipV="1">
            <a:off x="2977546" y="2763991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04758B-3359-6208-4E51-F02A847DCDEC}"/>
              </a:ext>
            </a:extLst>
          </p:cNvPr>
          <p:cNvCxnSpPr/>
          <p:nvPr/>
        </p:nvCxnSpPr>
        <p:spPr>
          <a:xfrm>
            <a:off x="1653243" y="373586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6C9F0-06A8-6DC0-08C5-A4CE4D9348A8}"/>
              </a:ext>
            </a:extLst>
          </p:cNvPr>
          <p:cNvCxnSpPr/>
          <p:nvPr/>
        </p:nvCxnSpPr>
        <p:spPr>
          <a:xfrm>
            <a:off x="1653243" y="387874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08FD21-C04D-41C2-1F75-CA34A5F0990B}"/>
              </a:ext>
            </a:extLst>
          </p:cNvPr>
          <p:cNvCxnSpPr/>
          <p:nvPr/>
        </p:nvCxnSpPr>
        <p:spPr>
          <a:xfrm>
            <a:off x="1653243" y="402161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432668-A09E-C2F8-5D87-A1D9D4E19A4A}"/>
              </a:ext>
            </a:extLst>
          </p:cNvPr>
          <p:cNvCxnSpPr>
            <a:cxnSpLocks/>
          </p:cNvCxnSpPr>
          <p:nvPr/>
        </p:nvCxnSpPr>
        <p:spPr>
          <a:xfrm flipV="1">
            <a:off x="2977546" y="2928833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88986-5CC6-4549-8627-EDA6F547B194}"/>
              </a:ext>
            </a:extLst>
          </p:cNvPr>
          <p:cNvCxnSpPr>
            <a:cxnSpLocks/>
          </p:cNvCxnSpPr>
          <p:nvPr/>
        </p:nvCxnSpPr>
        <p:spPr>
          <a:xfrm>
            <a:off x="2977546" y="3578609"/>
            <a:ext cx="557048" cy="154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EE18DC-20E5-4B69-7DF0-9DBCE532752F}"/>
              </a:ext>
            </a:extLst>
          </p:cNvPr>
          <p:cNvCxnSpPr>
            <a:cxnSpLocks/>
          </p:cNvCxnSpPr>
          <p:nvPr/>
        </p:nvCxnSpPr>
        <p:spPr>
          <a:xfrm>
            <a:off x="2977546" y="3733368"/>
            <a:ext cx="557048" cy="145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5329D-D05C-7B86-A6A6-271F7C1B27A5}"/>
              </a:ext>
            </a:extLst>
          </p:cNvPr>
          <p:cNvCxnSpPr>
            <a:cxnSpLocks/>
          </p:cNvCxnSpPr>
          <p:nvPr/>
        </p:nvCxnSpPr>
        <p:spPr>
          <a:xfrm>
            <a:off x="2977546" y="3878742"/>
            <a:ext cx="557048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FB5A66-1A75-6708-6D0C-0B89F90F412F}"/>
              </a:ext>
            </a:extLst>
          </p:cNvPr>
          <p:cNvCxnSpPr/>
          <p:nvPr/>
        </p:nvCxnSpPr>
        <p:spPr>
          <a:xfrm>
            <a:off x="1653243" y="359299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9F49E78-E303-A367-F8AF-8AD59E87BFCF}"/>
              </a:ext>
            </a:extLst>
          </p:cNvPr>
          <p:cNvSpPr/>
          <p:nvPr/>
        </p:nvSpPr>
        <p:spPr>
          <a:xfrm>
            <a:off x="1920331" y="3028678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B89836-5D06-64E9-AC40-C9DC45BECA45}"/>
              </a:ext>
            </a:extLst>
          </p:cNvPr>
          <p:cNvSpPr/>
          <p:nvPr/>
        </p:nvSpPr>
        <p:spPr>
          <a:xfrm>
            <a:off x="1920331" y="3219328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87F7AB-5580-099A-7E98-2551422C1238}"/>
              </a:ext>
            </a:extLst>
          </p:cNvPr>
          <p:cNvSpPr/>
          <p:nvPr/>
        </p:nvSpPr>
        <p:spPr>
          <a:xfrm>
            <a:off x="1920330" y="3406510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36357CF-52D3-95D9-2D7F-8DCB5D5E0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7" t="20906" r="15159" b="5680"/>
          <a:stretch/>
        </p:blipFill>
        <p:spPr>
          <a:xfrm>
            <a:off x="2402823" y="3254115"/>
            <a:ext cx="458060" cy="324494"/>
          </a:xfrm>
          <a:prstGeom prst="rect">
            <a:avLst/>
          </a:prstGeom>
        </p:spPr>
      </p:pic>
      <p:pic>
        <p:nvPicPr>
          <p:cNvPr id="36" name="Picture 35" descr="A black and white symbol&#10;&#10;Description automatically generated">
            <a:extLst>
              <a:ext uri="{FF2B5EF4-FFF2-40B4-BE49-F238E27FC236}">
                <a16:creationId xmlns:a16="http://schemas.microsoft.com/office/drawing/2014/main" id="{46470478-2D52-B167-1077-0933DAF79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29" y="2851014"/>
            <a:ext cx="604973" cy="52322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D3AF47-A7D1-35EE-60B9-17B20BCA9B27}"/>
              </a:ext>
            </a:extLst>
          </p:cNvPr>
          <p:cNvCxnSpPr>
            <a:cxnSpLocks/>
          </p:cNvCxnSpPr>
          <p:nvPr/>
        </p:nvCxnSpPr>
        <p:spPr>
          <a:xfrm>
            <a:off x="1487199" y="3735866"/>
            <a:ext cx="0" cy="48224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BD3467-84FC-1E22-5F27-7545035D2C96}"/>
              </a:ext>
            </a:extLst>
          </p:cNvPr>
          <p:cNvCxnSpPr/>
          <p:nvPr/>
        </p:nvCxnSpPr>
        <p:spPr>
          <a:xfrm>
            <a:off x="1641806" y="416449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5C764E80-0DF7-C6F8-D807-616937801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221"/>
          <a:stretch/>
        </p:blipFill>
        <p:spPr>
          <a:xfrm>
            <a:off x="925030" y="3758530"/>
            <a:ext cx="487893" cy="46427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B8C3AA-C928-B1CA-4B15-048DCD6098B3}"/>
              </a:ext>
            </a:extLst>
          </p:cNvPr>
          <p:cNvCxnSpPr>
            <a:cxnSpLocks/>
          </p:cNvCxnSpPr>
          <p:nvPr/>
        </p:nvCxnSpPr>
        <p:spPr>
          <a:xfrm>
            <a:off x="2977546" y="4047952"/>
            <a:ext cx="557048" cy="154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91503C4A-C561-80D2-8FF7-F06813955FE4}"/>
              </a:ext>
            </a:extLst>
          </p:cNvPr>
          <p:cNvSpPr/>
          <p:nvPr/>
        </p:nvSpPr>
        <p:spPr>
          <a:xfrm>
            <a:off x="3387449" y="2197178"/>
            <a:ext cx="914400" cy="9144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A black and white symbol&#10;&#10;Description automatically generated">
            <a:extLst>
              <a:ext uri="{FF2B5EF4-FFF2-40B4-BE49-F238E27FC236}">
                <a16:creationId xmlns:a16="http://schemas.microsoft.com/office/drawing/2014/main" id="{3CE6B736-1922-429A-EA00-5586342B4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162" y="2392632"/>
            <a:ext cx="604973" cy="523220"/>
          </a:xfrm>
          <a:prstGeom prst="rect">
            <a:avLst/>
          </a:prstGeom>
        </p:spPr>
      </p:pic>
      <p:pic>
        <p:nvPicPr>
          <p:cNvPr id="3" name="Picture 2" descr="A black and white drawing of a trash can&#10;&#10;Description automatically generated">
            <a:extLst>
              <a:ext uri="{FF2B5EF4-FFF2-40B4-BE49-F238E27FC236}">
                <a16:creationId xmlns:a16="http://schemas.microsoft.com/office/drawing/2014/main" id="{8B78E1CB-D822-C9EB-61F0-116830FED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162" y="3592990"/>
            <a:ext cx="638690" cy="796484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269F331-9EBB-D80A-B1A6-058357423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267" y="2912161"/>
            <a:ext cx="3089144" cy="884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E1F91B-53CB-B2C5-2AC0-DFD237B2B419}"/>
              </a:ext>
            </a:extLst>
          </p:cNvPr>
          <p:cNvSpPr txBox="1"/>
          <p:nvPr/>
        </p:nvSpPr>
        <p:spPr>
          <a:xfrm>
            <a:off x="5174285" y="2188252"/>
            <a:ext cx="514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Quantum Singleton Bound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C7F3D-6399-11E9-3D2E-94A5753846D5}"/>
              </a:ext>
            </a:extLst>
          </p:cNvPr>
          <p:cNvSpPr txBox="1"/>
          <p:nvPr/>
        </p:nvSpPr>
        <p:spPr>
          <a:xfrm>
            <a:off x="5066959" y="3933418"/>
            <a:ext cx="660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Goal</a:t>
            </a:r>
            <a:r>
              <a:rPr lang="en-US" sz="2800" dirty="0"/>
              <a:t> Approach this bound, efficiently</a:t>
            </a:r>
          </a:p>
        </p:txBody>
      </p:sp>
    </p:spTree>
    <p:extLst>
      <p:ext uri="{BB962C8B-B14F-4D97-AF65-F5344CB8AC3E}">
        <p14:creationId xmlns:p14="http://schemas.microsoft.com/office/powerpoint/2010/main" val="420120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341AC422-B594-61CA-D9BD-E1F8B587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42" y="4559378"/>
            <a:ext cx="3038336" cy="831386"/>
          </a:xfrm>
          <a:prstGeom prst="rect">
            <a:avLst/>
          </a:prstGeom>
        </p:spPr>
      </p:pic>
      <p:pic>
        <p:nvPicPr>
          <p:cNvPr id="40" name="Picture 39" descr="A black letter r on a white background&#10;&#10;Description automatically generated">
            <a:extLst>
              <a:ext uri="{FF2B5EF4-FFF2-40B4-BE49-F238E27FC236}">
                <a16:creationId xmlns:a16="http://schemas.microsoft.com/office/drawing/2014/main" id="{C8F74E09-A2FF-30AE-95CD-2C72FE7B3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321" y="4840305"/>
            <a:ext cx="345703" cy="327017"/>
          </a:xfrm>
          <a:prstGeom prst="rect">
            <a:avLst/>
          </a:prstGeom>
        </p:spPr>
      </p:pic>
      <p:pic>
        <p:nvPicPr>
          <p:cNvPr id="30" name="Picture 29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08A5F6AE-3515-76D9-FAB0-35E4E1F37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70" t="-1" b="2636"/>
          <a:stretch/>
        </p:blipFill>
        <p:spPr>
          <a:xfrm>
            <a:off x="2986999" y="4161940"/>
            <a:ext cx="628736" cy="4325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2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Approximate Quantum Error Correction </a:t>
            </a:r>
            <a:r>
              <a:rPr lang="en-US" sz="3200" i="1" dirty="0"/>
              <a:t>or </a:t>
            </a:r>
            <a:r>
              <a:rPr lang="en-US" sz="3200" dirty="0"/>
              <a:t>Secret Sharing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59ED7-ACFE-032F-8872-AF44CE6C6093}"/>
              </a:ext>
            </a:extLst>
          </p:cNvPr>
          <p:cNvSpPr txBox="1"/>
          <p:nvPr/>
        </p:nvSpPr>
        <p:spPr>
          <a:xfrm>
            <a:off x="616805" y="1423657"/>
            <a:ext cx="1095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No-cloning imposes a fundamental limit on Quantum Error Correction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8AF5E-FC3F-2683-F60B-2ADAF38478CC}"/>
              </a:ext>
            </a:extLst>
          </p:cNvPr>
          <p:cNvCxnSpPr/>
          <p:nvPr/>
        </p:nvCxnSpPr>
        <p:spPr>
          <a:xfrm>
            <a:off x="1653243" y="25852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C16D4B-01E5-8C68-0212-BF4CB3DE0767}"/>
              </a:ext>
            </a:extLst>
          </p:cNvPr>
          <p:cNvSpPr/>
          <p:nvPr/>
        </p:nvSpPr>
        <p:spPr>
          <a:xfrm>
            <a:off x="2210291" y="2427585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C888AB-30C2-8A9D-1C6A-8701313303BE}"/>
              </a:ext>
            </a:extLst>
          </p:cNvPr>
          <p:cNvCxnSpPr/>
          <p:nvPr/>
        </p:nvCxnSpPr>
        <p:spPr>
          <a:xfrm>
            <a:off x="1653243" y="274289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3170B-98BC-EFDF-431E-1724E7D2B9BE}"/>
              </a:ext>
            </a:extLst>
          </p:cNvPr>
          <p:cNvCxnSpPr/>
          <p:nvPr/>
        </p:nvCxnSpPr>
        <p:spPr>
          <a:xfrm>
            <a:off x="1653243" y="290054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A718BF-D936-B81A-12B5-0CEF072532E4}"/>
              </a:ext>
            </a:extLst>
          </p:cNvPr>
          <p:cNvCxnSpPr>
            <a:cxnSpLocks/>
          </p:cNvCxnSpPr>
          <p:nvPr/>
        </p:nvCxnSpPr>
        <p:spPr>
          <a:xfrm flipV="1">
            <a:off x="2977546" y="2427585"/>
            <a:ext cx="557048" cy="171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5155CB-4A3E-5F16-7FE5-5A648815149E}"/>
              </a:ext>
            </a:extLst>
          </p:cNvPr>
          <p:cNvCxnSpPr>
            <a:cxnSpLocks/>
          </p:cNvCxnSpPr>
          <p:nvPr/>
        </p:nvCxnSpPr>
        <p:spPr>
          <a:xfrm flipV="1">
            <a:off x="2977546" y="2599149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9A9B84-D49D-DEF0-8B9B-656A71477B02}"/>
              </a:ext>
            </a:extLst>
          </p:cNvPr>
          <p:cNvCxnSpPr>
            <a:cxnSpLocks/>
          </p:cNvCxnSpPr>
          <p:nvPr/>
        </p:nvCxnSpPr>
        <p:spPr>
          <a:xfrm flipV="1">
            <a:off x="2977546" y="2763991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04758B-3359-6208-4E51-F02A847DCDEC}"/>
              </a:ext>
            </a:extLst>
          </p:cNvPr>
          <p:cNvCxnSpPr/>
          <p:nvPr/>
        </p:nvCxnSpPr>
        <p:spPr>
          <a:xfrm>
            <a:off x="1653243" y="373586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6C9F0-06A8-6DC0-08C5-A4CE4D9348A8}"/>
              </a:ext>
            </a:extLst>
          </p:cNvPr>
          <p:cNvCxnSpPr/>
          <p:nvPr/>
        </p:nvCxnSpPr>
        <p:spPr>
          <a:xfrm>
            <a:off x="1653243" y="387874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08FD21-C04D-41C2-1F75-CA34A5F0990B}"/>
              </a:ext>
            </a:extLst>
          </p:cNvPr>
          <p:cNvCxnSpPr/>
          <p:nvPr/>
        </p:nvCxnSpPr>
        <p:spPr>
          <a:xfrm>
            <a:off x="1653243" y="402161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432668-A09E-C2F8-5D87-A1D9D4E19A4A}"/>
              </a:ext>
            </a:extLst>
          </p:cNvPr>
          <p:cNvCxnSpPr>
            <a:cxnSpLocks/>
          </p:cNvCxnSpPr>
          <p:nvPr/>
        </p:nvCxnSpPr>
        <p:spPr>
          <a:xfrm flipV="1">
            <a:off x="2977546" y="2928833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88986-5CC6-4549-8627-EDA6F547B194}"/>
              </a:ext>
            </a:extLst>
          </p:cNvPr>
          <p:cNvCxnSpPr>
            <a:cxnSpLocks/>
          </p:cNvCxnSpPr>
          <p:nvPr/>
        </p:nvCxnSpPr>
        <p:spPr>
          <a:xfrm>
            <a:off x="2977546" y="3578609"/>
            <a:ext cx="557048" cy="154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EE18DC-20E5-4B69-7DF0-9DBCE532752F}"/>
              </a:ext>
            </a:extLst>
          </p:cNvPr>
          <p:cNvCxnSpPr>
            <a:cxnSpLocks/>
          </p:cNvCxnSpPr>
          <p:nvPr/>
        </p:nvCxnSpPr>
        <p:spPr>
          <a:xfrm>
            <a:off x="2977546" y="3733368"/>
            <a:ext cx="557048" cy="145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5329D-D05C-7B86-A6A6-271F7C1B27A5}"/>
              </a:ext>
            </a:extLst>
          </p:cNvPr>
          <p:cNvCxnSpPr>
            <a:cxnSpLocks/>
          </p:cNvCxnSpPr>
          <p:nvPr/>
        </p:nvCxnSpPr>
        <p:spPr>
          <a:xfrm>
            <a:off x="2977546" y="3878742"/>
            <a:ext cx="557048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FB5A66-1A75-6708-6D0C-0B89F90F412F}"/>
              </a:ext>
            </a:extLst>
          </p:cNvPr>
          <p:cNvCxnSpPr/>
          <p:nvPr/>
        </p:nvCxnSpPr>
        <p:spPr>
          <a:xfrm>
            <a:off x="1653243" y="359299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9F49E78-E303-A367-F8AF-8AD59E87BFCF}"/>
              </a:ext>
            </a:extLst>
          </p:cNvPr>
          <p:cNvSpPr/>
          <p:nvPr/>
        </p:nvSpPr>
        <p:spPr>
          <a:xfrm>
            <a:off x="1920331" y="3028678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B89836-5D06-64E9-AC40-C9DC45BECA45}"/>
              </a:ext>
            </a:extLst>
          </p:cNvPr>
          <p:cNvSpPr/>
          <p:nvPr/>
        </p:nvSpPr>
        <p:spPr>
          <a:xfrm>
            <a:off x="1920331" y="3219328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87F7AB-5580-099A-7E98-2551422C1238}"/>
              </a:ext>
            </a:extLst>
          </p:cNvPr>
          <p:cNvSpPr/>
          <p:nvPr/>
        </p:nvSpPr>
        <p:spPr>
          <a:xfrm>
            <a:off x="1920330" y="3406510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36357CF-52D3-95D9-2D7F-8DCB5D5E0F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67" t="20906" r="15159" b="5680"/>
          <a:stretch/>
        </p:blipFill>
        <p:spPr>
          <a:xfrm>
            <a:off x="2402823" y="3254115"/>
            <a:ext cx="458060" cy="324494"/>
          </a:xfrm>
          <a:prstGeom prst="rect">
            <a:avLst/>
          </a:prstGeom>
        </p:spPr>
      </p:pic>
      <p:pic>
        <p:nvPicPr>
          <p:cNvPr id="36" name="Picture 35" descr="A black and white symbol&#10;&#10;Description automatically generated">
            <a:extLst>
              <a:ext uri="{FF2B5EF4-FFF2-40B4-BE49-F238E27FC236}">
                <a16:creationId xmlns:a16="http://schemas.microsoft.com/office/drawing/2014/main" id="{46470478-2D52-B167-1077-0933DAF79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29" y="2851014"/>
            <a:ext cx="604973" cy="52322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D3AF47-A7D1-35EE-60B9-17B20BCA9B27}"/>
              </a:ext>
            </a:extLst>
          </p:cNvPr>
          <p:cNvCxnSpPr>
            <a:cxnSpLocks/>
          </p:cNvCxnSpPr>
          <p:nvPr/>
        </p:nvCxnSpPr>
        <p:spPr>
          <a:xfrm>
            <a:off x="1487199" y="3735866"/>
            <a:ext cx="0" cy="48224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BD3467-84FC-1E22-5F27-7545035D2C96}"/>
              </a:ext>
            </a:extLst>
          </p:cNvPr>
          <p:cNvCxnSpPr/>
          <p:nvPr/>
        </p:nvCxnSpPr>
        <p:spPr>
          <a:xfrm>
            <a:off x="1641806" y="416449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5C764E80-0DF7-C6F8-D807-6169378012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2221"/>
          <a:stretch/>
        </p:blipFill>
        <p:spPr>
          <a:xfrm>
            <a:off x="925030" y="3758530"/>
            <a:ext cx="487893" cy="46427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B8C3AA-C928-B1CA-4B15-048DCD6098B3}"/>
              </a:ext>
            </a:extLst>
          </p:cNvPr>
          <p:cNvCxnSpPr>
            <a:cxnSpLocks/>
          </p:cNvCxnSpPr>
          <p:nvPr/>
        </p:nvCxnSpPr>
        <p:spPr>
          <a:xfrm>
            <a:off x="2977546" y="4047952"/>
            <a:ext cx="557048" cy="154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91503C4A-C561-80D2-8FF7-F06813955FE4}"/>
              </a:ext>
            </a:extLst>
          </p:cNvPr>
          <p:cNvSpPr/>
          <p:nvPr/>
        </p:nvSpPr>
        <p:spPr>
          <a:xfrm>
            <a:off x="3387449" y="2197178"/>
            <a:ext cx="914400" cy="9144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A black and white symbol&#10;&#10;Description automatically generated">
            <a:extLst>
              <a:ext uri="{FF2B5EF4-FFF2-40B4-BE49-F238E27FC236}">
                <a16:creationId xmlns:a16="http://schemas.microsoft.com/office/drawing/2014/main" id="{3CE6B736-1922-429A-EA00-5586342B4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162" y="2392632"/>
            <a:ext cx="604973" cy="523220"/>
          </a:xfrm>
          <a:prstGeom prst="rect">
            <a:avLst/>
          </a:prstGeom>
        </p:spPr>
      </p:pic>
      <p:pic>
        <p:nvPicPr>
          <p:cNvPr id="3" name="Picture 2" descr="A black and white drawing of a trash can&#10;&#10;Description automatically generated">
            <a:extLst>
              <a:ext uri="{FF2B5EF4-FFF2-40B4-BE49-F238E27FC236}">
                <a16:creationId xmlns:a16="http://schemas.microsoft.com/office/drawing/2014/main" id="{8B78E1CB-D822-C9EB-61F0-116830FED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162" y="3592990"/>
            <a:ext cx="638690" cy="796484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269F331-9EBB-D80A-B1A6-058357423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2267" y="2912161"/>
            <a:ext cx="3089144" cy="884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E1F91B-53CB-B2C5-2AC0-DFD237B2B419}"/>
              </a:ext>
            </a:extLst>
          </p:cNvPr>
          <p:cNvSpPr txBox="1"/>
          <p:nvPr/>
        </p:nvSpPr>
        <p:spPr>
          <a:xfrm>
            <a:off x="5174285" y="2188252"/>
            <a:ext cx="514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Quantum Singleton Bound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C7F3D-6399-11E9-3D2E-94A5753846D5}"/>
              </a:ext>
            </a:extLst>
          </p:cNvPr>
          <p:cNvSpPr txBox="1"/>
          <p:nvPr/>
        </p:nvSpPr>
        <p:spPr>
          <a:xfrm>
            <a:off x="5066959" y="3933418"/>
            <a:ext cx="660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Goal</a:t>
            </a:r>
            <a:r>
              <a:rPr lang="en-US" sz="2800" dirty="0"/>
              <a:t> Approach this bound, efficiently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18A96-34B2-39B8-2692-224EA74D858D}"/>
              </a:ext>
            </a:extLst>
          </p:cNvPr>
          <p:cNvSpPr txBox="1"/>
          <p:nvPr/>
        </p:nvSpPr>
        <p:spPr>
          <a:xfrm>
            <a:off x="252025" y="4721771"/>
            <a:ext cx="11938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Main Theorem</a:t>
            </a:r>
            <a:r>
              <a:rPr lang="en-US" sz="2800" dirty="0"/>
              <a:t> A family of codes of rate      correcting a </a:t>
            </a:r>
          </a:p>
          <a:p>
            <a:r>
              <a:rPr lang="en-US" sz="2800" dirty="0"/>
              <a:t>fraction of adversarial erasures, up to inverse-exponential error.  </a:t>
            </a:r>
          </a:p>
        </p:txBody>
      </p:sp>
    </p:spTree>
    <p:extLst>
      <p:ext uri="{BB962C8B-B14F-4D97-AF65-F5344CB8AC3E}">
        <p14:creationId xmlns:p14="http://schemas.microsoft.com/office/powerpoint/2010/main" val="354442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341AC422-B594-61CA-D9BD-E1F8B587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42" y="4559378"/>
            <a:ext cx="3038336" cy="831386"/>
          </a:xfrm>
          <a:prstGeom prst="rect">
            <a:avLst/>
          </a:prstGeom>
        </p:spPr>
      </p:pic>
      <p:pic>
        <p:nvPicPr>
          <p:cNvPr id="40" name="Picture 39" descr="A black letter r on a white background&#10;&#10;Description automatically generated">
            <a:extLst>
              <a:ext uri="{FF2B5EF4-FFF2-40B4-BE49-F238E27FC236}">
                <a16:creationId xmlns:a16="http://schemas.microsoft.com/office/drawing/2014/main" id="{C8F74E09-A2FF-30AE-95CD-2C72FE7B3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321" y="4840305"/>
            <a:ext cx="345703" cy="327017"/>
          </a:xfrm>
          <a:prstGeom prst="rect">
            <a:avLst/>
          </a:prstGeom>
        </p:spPr>
      </p:pic>
      <p:pic>
        <p:nvPicPr>
          <p:cNvPr id="30" name="Picture 29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08A5F6AE-3515-76D9-FAB0-35E4E1F37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70" t="-1" b="2636"/>
          <a:stretch/>
        </p:blipFill>
        <p:spPr>
          <a:xfrm>
            <a:off x="2986999" y="4161940"/>
            <a:ext cx="628736" cy="4325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2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Approximate Quantum Error Correction </a:t>
            </a:r>
            <a:r>
              <a:rPr lang="en-US" sz="3200" i="1" dirty="0"/>
              <a:t>or </a:t>
            </a:r>
            <a:r>
              <a:rPr lang="en-US" sz="3200" dirty="0"/>
              <a:t>Secret Sharing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59ED7-ACFE-032F-8872-AF44CE6C6093}"/>
              </a:ext>
            </a:extLst>
          </p:cNvPr>
          <p:cNvSpPr txBox="1"/>
          <p:nvPr/>
        </p:nvSpPr>
        <p:spPr>
          <a:xfrm>
            <a:off x="616805" y="1423657"/>
            <a:ext cx="1095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No-cloning imposes a fundamental limit on Quantum Error Correction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8AF5E-FC3F-2683-F60B-2ADAF38478CC}"/>
              </a:ext>
            </a:extLst>
          </p:cNvPr>
          <p:cNvCxnSpPr/>
          <p:nvPr/>
        </p:nvCxnSpPr>
        <p:spPr>
          <a:xfrm>
            <a:off x="1653243" y="25852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C16D4B-01E5-8C68-0212-BF4CB3DE0767}"/>
              </a:ext>
            </a:extLst>
          </p:cNvPr>
          <p:cNvSpPr/>
          <p:nvPr/>
        </p:nvSpPr>
        <p:spPr>
          <a:xfrm>
            <a:off x="2210291" y="2427585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C888AB-30C2-8A9D-1C6A-8701313303BE}"/>
              </a:ext>
            </a:extLst>
          </p:cNvPr>
          <p:cNvCxnSpPr/>
          <p:nvPr/>
        </p:nvCxnSpPr>
        <p:spPr>
          <a:xfrm>
            <a:off x="1653243" y="274289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3170B-98BC-EFDF-431E-1724E7D2B9BE}"/>
              </a:ext>
            </a:extLst>
          </p:cNvPr>
          <p:cNvCxnSpPr/>
          <p:nvPr/>
        </p:nvCxnSpPr>
        <p:spPr>
          <a:xfrm>
            <a:off x="1653243" y="290054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A718BF-D936-B81A-12B5-0CEF072532E4}"/>
              </a:ext>
            </a:extLst>
          </p:cNvPr>
          <p:cNvCxnSpPr>
            <a:cxnSpLocks/>
          </p:cNvCxnSpPr>
          <p:nvPr/>
        </p:nvCxnSpPr>
        <p:spPr>
          <a:xfrm flipV="1">
            <a:off x="2977546" y="2427585"/>
            <a:ext cx="557048" cy="171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5155CB-4A3E-5F16-7FE5-5A648815149E}"/>
              </a:ext>
            </a:extLst>
          </p:cNvPr>
          <p:cNvCxnSpPr>
            <a:cxnSpLocks/>
          </p:cNvCxnSpPr>
          <p:nvPr/>
        </p:nvCxnSpPr>
        <p:spPr>
          <a:xfrm flipV="1">
            <a:off x="2977546" y="2599149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9A9B84-D49D-DEF0-8B9B-656A71477B02}"/>
              </a:ext>
            </a:extLst>
          </p:cNvPr>
          <p:cNvCxnSpPr>
            <a:cxnSpLocks/>
          </p:cNvCxnSpPr>
          <p:nvPr/>
        </p:nvCxnSpPr>
        <p:spPr>
          <a:xfrm flipV="1">
            <a:off x="2977546" y="2763991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04758B-3359-6208-4E51-F02A847DCDEC}"/>
              </a:ext>
            </a:extLst>
          </p:cNvPr>
          <p:cNvCxnSpPr/>
          <p:nvPr/>
        </p:nvCxnSpPr>
        <p:spPr>
          <a:xfrm>
            <a:off x="1653243" y="373586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6C9F0-06A8-6DC0-08C5-A4CE4D9348A8}"/>
              </a:ext>
            </a:extLst>
          </p:cNvPr>
          <p:cNvCxnSpPr/>
          <p:nvPr/>
        </p:nvCxnSpPr>
        <p:spPr>
          <a:xfrm>
            <a:off x="1653243" y="387874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08FD21-C04D-41C2-1F75-CA34A5F0990B}"/>
              </a:ext>
            </a:extLst>
          </p:cNvPr>
          <p:cNvCxnSpPr/>
          <p:nvPr/>
        </p:nvCxnSpPr>
        <p:spPr>
          <a:xfrm>
            <a:off x="1653243" y="402161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432668-A09E-C2F8-5D87-A1D9D4E19A4A}"/>
              </a:ext>
            </a:extLst>
          </p:cNvPr>
          <p:cNvCxnSpPr>
            <a:cxnSpLocks/>
          </p:cNvCxnSpPr>
          <p:nvPr/>
        </p:nvCxnSpPr>
        <p:spPr>
          <a:xfrm flipV="1">
            <a:off x="2977546" y="2928833"/>
            <a:ext cx="557048" cy="16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88986-5CC6-4549-8627-EDA6F547B194}"/>
              </a:ext>
            </a:extLst>
          </p:cNvPr>
          <p:cNvCxnSpPr>
            <a:cxnSpLocks/>
          </p:cNvCxnSpPr>
          <p:nvPr/>
        </p:nvCxnSpPr>
        <p:spPr>
          <a:xfrm>
            <a:off x="2977546" y="3578609"/>
            <a:ext cx="557048" cy="154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EE18DC-20E5-4B69-7DF0-9DBCE532752F}"/>
              </a:ext>
            </a:extLst>
          </p:cNvPr>
          <p:cNvCxnSpPr>
            <a:cxnSpLocks/>
          </p:cNvCxnSpPr>
          <p:nvPr/>
        </p:nvCxnSpPr>
        <p:spPr>
          <a:xfrm>
            <a:off x="2977546" y="3733368"/>
            <a:ext cx="557048" cy="145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5329D-D05C-7B86-A6A6-271F7C1B27A5}"/>
              </a:ext>
            </a:extLst>
          </p:cNvPr>
          <p:cNvCxnSpPr>
            <a:cxnSpLocks/>
          </p:cNvCxnSpPr>
          <p:nvPr/>
        </p:nvCxnSpPr>
        <p:spPr>
          <a:xfrm>
            <a:off x="2977546" y="3878742"/>
            <a:ext cx="557048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FB5A66-1A75-6708-6D0C-0B89F90F412F}"/>
              </a:ext>
            </a:extLst>
          </p:cNvPr>
          <p:cNvCxnSpPr/>
          <p:nvPr/>
        </p:nvCxnSpPr>
        <p:spPr>
          <a:xfrm>
            <a:off x="1653243" y="359299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9F49E78-E303-A367-F8AF-8AD59E87BFCF}"/>
              </a:ext>
            </a:extLst>
          </p:cNvPr>
          <p:cNvSpPr/>
          <p:nvPr/>
        </p:nvSpPr>
        <p:spPr>
          <a:xfrm>
            <a:off x="1920331" y="3028678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B89836-5D06-64E9-AC40-C9DC45BECA45}"/>
              </a:ext>
            </a:extLst>
          </p:cNvPr>
          <p:cNvSpPr/>
          <p:nvPr/>
        </p:nvSpPr>
        <p:spPr>
          <a:xfrm>
            <a:off x="1920331" y="3219328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87F7AB-5580-099A-7E98-2551422C1238}"/>
              </a:ext>
            </a:extLst>
          </p:cNvPr>
          <p:cNvSpPr/>
          <p:nvPr/>
        </p:nvSpPr>
        <p:spPr>
          <a:xfrm>
            <a:off x="1920330" y="3406510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36357CF-52D3-95D9-2D7F-8DCB5D5E0F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67" t="20906" r="15159" b="5680"/>
          <a:stretch/>
        </p:blipFill>
        <p:spPr>
          <a:xfrm>
            <a:off x="2402823" y="3254115"/>
            <a:ext cx="458060" cy="324494"/>
          </a:xfrm>
          <a:prstGeom prst="rect">
            <a:avLst/>
          </a:prstGeom>
        </p:spPr>
      </p:pic>
      <p:pic>
        <p:nvPicPr>
          <p:cNvPr id="36" name="Picture 35" descr="A black and white symbol&#10;&#10;Description automatically generated">
            <a:extLst>
              <a:ext uri="{FF2B5EF4-FFF2-40B4-BE49-F238E27FC236}">
                <a16:creationId xmlns:a16="http://schemas.microsoft.com/office/drawing/2014/main" id="{46470478-2D52-B167-1077-0933DAF79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29" y="2851014"/>
            <a:ext cx="604973" cy="52322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D3AF47-A7D1-35EE-60B9-17B20BCA9B27}"/>
              </a:ext>
            </a:extLst>
          </p:cNvPr>
          <p:cNvCxnSpPr>
            <a:cxnSpLocks/>
          </p:cNvCxnSpPr>
          <p:nvPr/>
        </p:nvCxnSpPr>
        <p:spPr>
          <a:xfrm>
            <a:off x="1487199" y="3735866"/>
            <a:ext cx="0" cy="48224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BD3467-84FC-1E22-5F27-7545035D2C96}"/>
              </a:ext>
            </a:extLst>
          </p:cNvPr>
          <p:cNvCxnSpPr/>
          <p:nvPr/>
        </p:nvCxnSpPr>
        <p:spPr>
          <a:xfrm>
            <a:off x="1641806" y="416449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5C764E80-0DF7-C6F8-D807-6169378012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2221"/>
          <a:stretch/>
        </p:blipFill>
        <p:spPr>
          <a:xfrm>
            <a:off x="925030" y="3758530"/>
            <a:ext cx="487893" cy="46427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B8C3AA-C928-B1CA-4B15-048DCD6098B3}"/>
              </a:ext>
            </a:extLst>
          </p:cNvPr>
          <p:cNvCxnSpPr>
            <a:cxnSpLocks/>
          </p:cNvCxnSpPr>
          <p:nvPr/>
        </p:nvCxnSpPr>
        <p:spPr>
          <a:xfrm>
            <a:off x="2977546" y="4047952"/>
            <a:ext cx="557048" cy="154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91503C4A-C561-80D2-8FF7-F06813955FE4}"/>
              </a:ext>
            </a:extLst>
          </p:cNvPr>
          <p:cNvSpPr/>
          <p:nvPr/>
        </p:nvSpPr>
        <p:spPr>
          <a:xfrm>
            <a:off x="3387449" y="2197178"/>
            <a:ext cx="914400" cy="9144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A black and white symbol&#10;&#10;Description automatically generated">
            <a:extLst>
              <a:ext uri="{FF2B5EF4-FFF2-40B4-BE49-F238E27FC236}">
                <a16:creationId xmlns:a16="http://schemas.microsoft.com/office/drawing/2014/main" id="{3CE6B736-1922-429A-EA00-5586342B4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162" y="2392632"/>
            <a:ext cx="604973" cy="523220"/>
          </a:xfrm>
          <a:prstGeom prst="rect">
            <a:avLst/>
          </a:prstGeom>
        </p:spPr>
      </p:pic>
      <p:pic>
        <p:nvPicPr>
          <p:cNvPr id="3" name="Picture 2" descr="A black and white drawing of a trash can&#10;&#10;Description automatically generated">
            <a:extLst>
              <a:ext uri="{FF2B5EF4-FFF2-40B4-BE49-F238E27FC236}">
                <a16:creationId xmlns:a16="http://schemas.microsoft.com/office/drawing/2014/main" id="{8B78E1CB-D822-C9EB-61F0-116830FED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162" y="3592990"/>
            <a:ext cx="638690" cy="796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160EF8-3A3C-B67D-013A-68F13576B026}"/>
              </a:ext>
            </a:extLst>
          </p:cNvPr>
          <p:cNvSpPr txBox="1"/>
          <p:nvPr/>
        </p:nvSpPr>
        <p:spPr>
          <a:xfrm>
            <a:off x="252025" y="5824531"/>
            <a:ext cx="11687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ability to recover </a:t>
            </a:r>
            <a:r>
              <a:rPr lang="en-US" sz="2800" i="1" dirty="0"/>
              <a:t>implies </a:t>
            </a:r>
            <a:r>
              <a:rPr lang="en-US" sz="2800" dirty="0"/>
              <a:t>the secrecy of the erased half. Secret Sharing!</a:t>
            </a:r>
          </a:p>
          <a:p>
            <a:r>
              <a:rPr lang="en-US" sz="2800" dirty="0"/>
              <a:t>				[G99, C99, S00, CGS05, BGG23]</a:t>
            </a: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269F331-9EBB-D80A-B1A6-058357423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2267" y="2912161"/>
            <a:ext cx="3089144" cy="884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E1F91B-53CB-B2C5-2AC0-DFD237B2B419}"/>
              </a:ext>
            </a:extLst>
          </p:cNvPr>
          <p:cNvSpPr txBox="1"/>
          <p:nvPr/>
        </p:nvSpPr>
        <p:spPr>
          <a:xfrm>
            <a:off x="5174285" y="2188252"/>
            <a:ext cx="514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Quantum Singleton Bound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C7F3D-6399-11E9-3D2E-94A5753846D5}"/>
              </a:ext>
            </a:extLst>
          </p:cNvPr>
          <p:cNvSpPr txBox="1"/>
          <p:nvPr/>
        </p:nvSpPr>
        <p:spPr>
          <a:xfrm>
            <a:off x="5066959" y="3933418"/>
            <a:ext cx="660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Goal</a:t>
            </a:r>
            <a:r>
              <a:rPr lang="en-US" sz="2800" dirty="0"/>
              <a:t> Approach this bound, efficiently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18A96-34B2-39B8-2692-224EA74D858D}"/>
              </a:ext>
            </a:extLst>
          </p:cNvPr>
          <p:cNvSpPr txBox="1"/>
          <p:nvPr/>
        </p:nvSpPr>
        <p:spPr>
          <a:xfrm>
            <a:off x="252025" y="4721771"/>
            <a:ext cx="11938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Main Theorem</a:t>
            </a:r>
            <a:r>
              <a:rPr lang="en-US" sz="2800" dirty="0"/>
              <a:t> A family of codes of rate      correcting a </a:t>
            </a:r>
          </a:p>
          <a:p>
            <a:r>
              <a:rPr lang="en-US" sz="2800" dirty="0"/>
              <a:t>fraction of adversarial erasures, up to inverse-exponential error.  </a:t>
            </a:r>
          </a:p>
        </p:txBody>
      </p:sp>
    </p:spTree>
    <p:extLst>
      <p:ext uri="{BB962C8B-B14F-4D97-AF65-F5344CB8AC3E}">
        <p14:creationId xmlns:p14="http://schemas.microsoft.com/office/powerpoint/2010/main" val="388599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35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Approximate</a:t>
            </a:r>
            <a:r>
              <a:rPr lang="en-US" sz="3200" dirty="0"/>
              <a:t> Quantum Error Correction </a:t>
            </a:r>
            <a:r>
              <a:rPr lang="en-US" sz="3200" i="1" dirty="0"/>
              <a:t>or </a:t>
            </a:r>
            <a:r>
              <a:rPr lang="en-US" sz="3200" dirty="0"/>
              <a:t>Secret Sharing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1BE26-9871-5FAF-093C-0DDEC9249346}"/>
              </a:ext>
            </a:extLst>
          </p:cNvPr>
          <p:cNvSpPr txBox="1"/>
          <p:nvPr/>
        </p:nvSpPr>
        <p:spPr>
          <a:xfrm>
            <a:off x="451944" y="1530849"/>
            <a:ext cx="1097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Classical codes can correct up to </a:t>
            </a:r>
            <a:r>
              <a:rPr lang="en-US" sz="2800" i="1" dirty="0"/>
              <a:t>n-1</a:t>
            </a:r>
            <a:r>
              <a:rPr lang="en-US" sz="2800" dirty="0"/>
              <a:t> erasures and </a:t>
            </a:r>
            <a:r>
              <a:rPr lang="en-US" sz="2800" i="1" dirty="0"/>
              <a:t>n/2 </a:t>
            </a:r>
            <a:r>
              <a:rPr lang="en-US" sz="2800" dirty="0"/>
              <a:t>errors, </a:t>
            </a:r>
            <a:r>
              <a:rPr lang="en-US" sz="2800" i="1" dirty="0"/>
              <a:t>exactly.</a:t>
            </a:r>
            <a:r>
              <a:rPr lang="en-US" sz="28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54B60-32CF-228B-003B-DBBC27F1D320}"/>
              </a:ext>
            </a:extLst>
          </p:cNvPr>
          <p:cNvSpPr txBox="1"/>
          <p:nvPr/>
        </p:nvSpPr>
        <p:spPr>
          <a:xfrm>
            <a:off x="451943" y="2558958"/>
            <a:ext cx="1128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Why do we need approximation? Further coding bounds…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230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35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Approximate</a:t>
            </a:r>
            <a:r>
              <a:rPr lang="en-US" sz="3200" dirty="0"/>
              <a:t> Quantum Error Correction </a:t>
            </a:r>
            <a:r>
              <a:rPr lang="en-US" sz="3200" i="1" dirty="0"/>
              <a:t>or </a:t>
            </a:r>
            <a:r>
              <a:rPr lang="en-US" sz="3200" dirty="0"/>
              <a:t>Secret Sharing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1BE26-9871-5FAF-093C-0DDEC9249346}"/>
              </a:ext>
            </a:extLst>
          </p:cNvPr>
          <p:cNvSpPr txBox="1"/>
          <p:nvPr/>
        </p:nvSpPr>
        <p:spPr>
          <a:xfrm>
            <a:off x="451944" y="1530849"/>
            <a:ext cx="1097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Classical codes can correct up to </a:t>
            </a:r>
            <a:r>
              <a:rPr lang="en-US" sz="2800" i="1" dirty="0"/>
              <a:t>n-1</a:t>
            </a:r>
            <a:r>
              <a:rPr lang="en-US" sz="2800" dirty="0"/>
              <a:t> erasures and </a:t>
            </a:r>
            <a:r>
              <a:rPr lang="en-US" sz="2800" i="1" dirty="0"/>
              <a:t>n/2 </a:t>
            </a:r>
            <a:r>
              <a:rPr lang="en-US" sz="2800" dirty="0"/>
              <a:t>errors, </a:t>
            </a:r>
            <a:r>
              <a:rPr lang="en-US" sz="2800" i="1" dirty="0"/>
              <a:t>exactly.</a:t>
            </a:r>
            <a:r>
              <a:rPr lang="en-US" sz="28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54B60-32CF-228B-003B-DBBC27F1D320}"/>
              </a:ext>
            </a:extLst>
          </p:cNvPr>
          <p:cNvSpPr txBox="1"/>
          <p:nvPr/>
        </p:nvSpPr>
        <p:spPr>
          <a:xfrm>
            <a:off x="451943" y="2558958"/>
            <a:ext cx="1128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Why do we need approximation? Further coding bounds…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ED8F4-10B1-D1AC-8C8E-8211093F0938}"/>
              </a:ext>
            </a:extLst>
          </p:cNvPr>
          <p:cNvSpPr txBox="1"/>
          <p:nvPr/>
        </p:nvSpPr>
        <p:spPr>
          <a:xfrm>
            <a:off x="949878" y="3465104"/>
            <a:ext cx="102922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adversarial errors, can correct </a:t>
            </a:r>
            <a:r>
              <a:rPr lang="en-US" sz="2800" i="1" dirty="0"/>
              <a:t>exactly </a:t>
            </a:r>
            <a:r>
              <a:rPr lang="en-US" sz="2800" dirty="0"/>
              <a:t>only up to </a:t>
            </a:r>
            <a:r>
              <a:rPr lang="en-US" sz="2800" i="1" dirty="0"/>
              <a:t>n/4</a:t>
            </a:r>
            <a:r>
              <a:rPr lang="en-US" sz="2800" dirty="0"/>
              <a:t> [CGS 05].</a:t>
            </a:r>
          </a:p>
          <a:p>
            <a:endParaRPr lang="en-US" sz="2800" dirty="0"/>
          </a:p>
          <a:p>
            <a:r>
              <a:rPr lang="en-US" sz="2800" dirty="0"/>
              <a:t>For erasures, can correct exactly over qubits only up to ~ </a:t>
            </a:r>
            <a:r>
              <a:rPr lang="en-US" sz="2800" i="1" dirty="0"/>
              <a:t>n/3</a:t>
            </a:r>
          </a:p>
          <a:p>
            <a:endParaRPr lang="en-US" sz="2800" i="1" dirty="0"/>
          </a:p>
          <a:p>
            <a:pPr algn="ctr"/>
            <a:r>
              <a:rPr lang="en-US" sz="2800" i="1" dirty="0"/>
              <a:t>We need approximation to achieve the Singleton Bound </a:t>
            </a:r>
          </a:p>
          <a:p>
            <a:pPr algn="ctr"/>
            <a:r>
              <a:rPr lang="en-US" sz="2800" i="1" dirty="0"/>
              <a:t>(over small alphabets) </a:t>
            </a:r>
          </a:p>
        </p:txBody>
      </p:sp>
    </p:spTree>
    <p:extLst>
      <p:ext uri="{BB962C8B-B14F-4D97-AF65-F5344CB8AC3E}">
        <p14:creationId xmlns:p14="http://schemas.microsoft.com/office/powerpoint/2010/main" val="317391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610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Sparse Pauli Channel Lemma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EE0EB-D39E-0C0D-24BD-9FCD8A1DE208}"/>
              </a:ext>
            </a:extLst>
          </p:cNvPr>
          <p:cNvSpPr txBox="1"/>
          <p:nvPr/>
        </p:nvSpPr>
        <p:spPr>
          <a:xfrm>
            <a:off x="871528" y="1380507"/>
            <a:ext cx="104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	            be two (known) Pauli’s, and 	              some PMD state.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BB19D-EADD-5BE9-E1B4-4D135947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06" y="1424109"/>
            <a:ext cx="997663" cy="436016"/>
          </a:xfrm>
          <a:prstGeom prst="rect">
            <a:avLst/>
          </a:prstGeom>
        </p:spPr>
      </p:pic>
      <p:pic>
        <p:nvPicPr>
          <p:cNvPr id="7" name="Picture 6" descr="A black letter e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2D4B8E1-BB47-B161-6DC7-D5A417A5C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2" y="1424109"/>
            <a:ext cx="1368780" cy="4702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A7ED3-054D-2DD1-7DA9-C9A3BDA19329}"/>
              </a:ext>
            </a:extLst>
          </p:cNvPr>
          <p:cNvSpPr txBox="1"/>
          <p:nvPr/>
        </p:nvSpPr>
        <p:spPr>
          <a:xfrm>
            <a:off x="2412089" y="2178845"/>
            <a:ext cx="905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Given	          ,	can we recover         ? </a:t>
            </a:r>
          </a:p>
        </p:txBody>
      </p:sp>
      <p:pic>
        <p:nvPicPr>
          <p:cNvPr id="11" name="Picture 10" descr="A black letter e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1103BA1-81A9-9B5E-302D-86B83B8EB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626" r="62430"/>
          <a:stretch/>
        </p:blipFill>
        <p:spPr>
          <a:xfrm>
            <a:off x="8514937" y="2166651"/>
            <a:ext cx="540571" cy="522184"/>
          </a:xfrm>
          <a:prstGeom prst="rect">
            <a:avLst/>
          </a:prstGeom>
        </p:spPr>
      </p:pic>
      <p:pic>
        <p:nvPicPr>
          <p:cNvPr id="14" name="Picture 13" descr="A close-up of a number&#10;&#10;Description automatically generated">
            <a:extLst>
              <a:ext uri="{FF2B5EF4-FFF2-40B4-BE49-F238E27FC236}">
                <a16:creationId xmlns:a16="http://schemas.microsoft.com/office/drawing/2014/main" id="{E766D51B-7554-166D-C399-9B38A5873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479" y="2189665"/>
            <a:ext cx="970589" cy="4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E511AB78-EC1F-9128-9AA5-B7966AFA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10" y="3283215"/>
            <a:ext cx="531352" cy="5913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610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Sparse Pauli Channel Lemma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EE0EB-D39E-0C0D-24BD-9FCD8A1DE208}"/>
              </a:ext>
            </a:extLst>
          </p:cNvPr>
          <p:cNvSpPr txBox="1"/>
          <p:nvPr/>
        </p:nvSpPr>
        <p:spPr>
          <a:xfrm>
            <a:off x="871528" y="1380507"/>
            <a:ext cx="104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	            be two (known) Pauli’s, and 	              some PMD state.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067DC-84E8-C1A1-AB4E-4895D9D01358}"/>
              </a:ext>
            </a:extLst>
          </p:cNvPr>
          <p:cNvSpPr txBox="1"/>
          <p:nvPr/>
        </p:nvSpPr>
        <p:spPr>
          <a:xfrm>
            <a:off x="451943" y="2907785"/>
            <a:ext cx="11288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Here’s a simple algorithm</a:t>
            </a:r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dirty="0"/>
              <a:t>Apply 	 , and measure		    . If successful, victory!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lvl="1"/>
            <a:r>
              <a:rPr lang="en-US" sz="2800" dirty="0"/>
              <a:t>If unsuccessful, we still have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BB19D-EADD-5BE9-E1B4-4D135947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06" y="1424109"/>
            <a:ext cx="997663" cy="436016"/>
          </a:xfrm>
          <a:prstGeom prst="rect">
            <a:avLst/>
          </a:prstGeom>
        </p:spPr>
      </p:pic>
      <p:pic>
        <p:nvPicPr>
          <p:cNvPr id="7" name="Picture 6" descr="A black letter e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2D4B8E1-BB47-B161-6DC7-D5A417A5C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012" y="1424109"/>
            <a:ext cx="1368780" cy="4702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A7ED3-054D-2DD1-7DA9-C9A3BDA19329}"/>
              </a:ext>
            </a:extLst>
          </p:cNvPr>
          <p:cNvSpPr txBox="1"/>
          <p:nvPr/>
        </p:nvSpPr>
        <p:spPr>
          <a:xfrm>
            <a:off x="2412089" y="2178845"/>
            <a:ext cx="905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Given	          ,	can we recover         ? </a:t>
            </a:r>
          </a:p>
        </p:txBody>
      </p:sp>
      <p:pic>
        <p:nvPicPr>
          <p:cNvPr id="11" name="Picture 10" descr="A black letter e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1103BA1-81A9-9B5E-302D-86B83B8EB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626" r="62430"/>
          <a:stretch/>
        </p:blipFill>
        <p:spPr>
          <a:xfrm>
            <a:off x="8514937" y="2166651"/>
            <a:ext cx="540571" cy="522184"/>
          </a:xfrm>
          <a:prstGeom prst="rect">
            <a:avLst/>
          </a:prstGeom>
        </p:spPr>
      </p:pic>
      <p:pic>
        <p:nvPicPr>
          <p:cNvPr id="14" name="Picture 13" descr="A close-up of a number&#10;&#10;Description automatically generated">
            <a:extLst>
              <a:ext uri="{FF2B5EF4-FFF2-40B4-BE49-F238E27FC236}">
                <a16:creationId xmlns:a16="http://schemas.microsoft.com/office/drawing/2014/main" id="{E766D51B-7554-166D-C399-9B38A5873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479" y="2189665"/>
            <a:ext cx="970589" cy="496758"/>
          </a:xfrm>
          <a:prstGeom prst="rect">
            <a:avLst/>
          </a:prstGeom>
        </p:spPr>
      </p:pic>
      <p:pic>
        <p:nvPicPr>
          <p:cNvPr id="18" name="Picture 17" descr="A black number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CCCB005-8139-1EE6-B17A-463B156BA3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14" b="15611"/>
          <a:stretch/>
        </p:blipFill>
        <p:spPr>
          <a:xfrm>
            <a:off x="4709652" y="3327229"/>
            <a:ext cx="1634246" cy="428696"/>
          </a:xfrm>
          <a:prstGeom prst="rect">
            <a:avLst/>
          </a:prstGeom>
        </p:spPr>
      </p:pic>
      <p:pic>
        <p:nvPicPr>
          <p:cNvPr id="20" name="Picture 19" descr="A black text with a number and a symbol&#10;&#10;Description automatically generated with medium confidence">
            <a:extLst>
              <a:ext uri="{FF2B5EF4-FFF2-40B4-BE49-F238E27FC236}">
                <a16:creationId xmlns:a16="http://schemas.microsoft.com/office/drawing/2014/main" id="{532ED2CB-6E1C-CEAB-812F-B4864C291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773" y="4073783"/>
            <a:ext cx="4294648" cy="6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821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Motivation &amp; Setup: Quantum Error-Detection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291CE3-D5B1-1CE3-EDBC-4C77CCE5BDE5}"/>
              </a:ext>
            </a:extLst>
          </p:cNvPr>
          <p:cNvSpPr txBox="1"/>
          <p:nvPr/>
        </p:nvSpPr>
        <p:spPr>
          <a:xfrm>
            <a:off x="451944" y="1498874"/>
            <a:ext cx="1074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When can a quantum code, detect an arbitrary </a:t>
            </a:r>
            <a:r>
              <a:rPr lang="en-US" sz="2800" i="1" dirty="0"/>
              <a:t>Pauli</a:t>
            </a:r>
            <a:r>
              <a:rPr lang="en-US" sz="2800" dirty="0"/>
              <a:t> error?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0C170D-2A13-1CEA-70C7-3ABB52AF270D}"/>
              </a:ext>
            </a:extLst>
          </p:cNvPr>
          <p:cNvSpPr txBox="1"/>
          <p:nvPr/>
        </p:nvSpPr>
        <p:spPr>
          <a:xfrm>
            <a:off x="451944" y="2393380"/>
            <a:ext cx="1054788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Recall </a:t>
            </a:r>
            <a:r>
              <a:rPr lang="en-US" sz="2800" dirty="0"/>
              <a:t>The set of </a:t>
            </a:r>
            <a:r>
              <a:rPr lang="en-US" sz="2800" i="1" dirty="0"/>
              <a:t>n qubit Pauli operators          </a:t>
            </a:r>
            <a:r>
              <a:rPr lang="en-US" sz="2800" dirty="0"/>
              <a:t>are tensor products of </a:t>
            </a:r>
          </a:p>
          <a:p>
            <a:endParaRPr lang="en-US" sz="2800" i="1" dirty="0"/>
          </a:p>
          <a:p>
            <a:r>
              <a:rPr lang="en-US" sz="2800" dirty="0"/>
              <a:t>	   bit flip &amp; </a:t>
            </a:r>
            <a:r>
              <a:rPr lang="en-US" sz="2800" i="1" dirty="0"/>
              <a:t>phase </a:t>
            </a:r>
            <a:r>
              <a:rPr lang="en-US" sz="2800" dirty="0"/>
              <a:t>flip operations</a:t>
            </a:r>
            <a:r>
              <a:rPr lang="en-US" sz="2800" i="1" dirty="0"/>
              <a:t>         </a:t>
            </a:r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9BEB425-4E4C-EFBE-B679-C0940D11A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16"/>
          <a:stretch/>
        </p:blipFill>
        <p:spPr>
          <a:xfrm>
            <a:off x="2918356" y="4103418"/>
            <a:ext cx="5615063" cy="1020125"/>
          </a:xfrm>
          <a:prstGeom prst="rect">
            <a:avLst/>
          </a:prstGeom>
        </p:spPr>
      </p:pic>
      <p:pic>
        <p:nvPicPr>
          <p:cNvPr id="51" name="Picture 5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55F6283F-6044-B165-921E-9508181D0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50" y="2416013"/>
            <a:ext cx="596900" cy="444500"/>
          </a:xfrm>
          <a:prstGeom prst="rect">
            <a:avLst/>
          </a:prstGeom>
        </p:spPr>
      </p:pic>
      <p:pic>
        <p:nvPicPr>
          <p:cNvPr id="53" name="Picture 52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A7D6E8D7-271E-137F-CBA0-5CD66CD62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374" y="2993368"/>
            <a:ext cx="3009368" cy="10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E511AB78-EC1F-9128-9AA5-B7966AFA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10" y="3283215"/>
            <a:ext cx="531352" cy="5913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610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Sparse Pauli Channel Lemma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EE0EB-D39E-0C0D-24BD-9FCD8A1DE208}"/>
              </a:ext>
            </a:extLst>
          </p:cNvPr>
          <p:cNvSpPr txBox="1"/>
          <p:nvPr/>
        </p:nvSpPr>
        <p:spPr>
          <a:xfrm>
            <a:off x="871528" y="1380507"/>
            <a:ext cx="104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	            be two (known) Pauli’s, and 	              some PMD state.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067DC-84E8-C1A1-AB4E-4895D9D01358}"/>
              </a:ext>
            </a:extLst>
          </p:cNvPr>
          <p:cNvSpPr txBox="1"/>
          <p:nvPr/>
        </p:nvSpPr>
        <p:spPr>
          <a:xfrm>
            <a:off x="451943" y="2907785"/>
            <a:ext cx="11288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Here’s a simple algorithm</a:t>
            </a:r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dirty="0"/>
              <a:t>Apply 	 , and measure		    . If successful, victory!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lvl="1"/>
            <a:r>
              <a:rPr lang="en-US" sz="2800" dirty="0"/>
              <a:t>If unsuccessful, we still have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BB19D-EADD-5BE9-E1B4-4D135947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06" y="1424109"/>
            <a:ext cx="997663" cy="436016"/>
          </a:xfrm>
          <a:prstGeom prst="rect">
            <a:avLst/>
          </a:prstGeom>
        </p:spPr>
      </p:pic>
      <p:pic>
        <p:nvPicPr>
          <p:cNvPr id="7" name="Picture 6" descr="A black letter e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2D4B8E1-BB47-B161-6DC7-D5A417A5C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012" y="1424109"/>
            <a:ext cx="1368780" cy="4702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A7ED3-054D-2DD1-7DA9-C9A3BDA19329}"/>
              </a:ext>
            </a:extLst>
          </p:cNvPr>
          <p:cNvSpPr txBox="1"/>
          <p:nvPr/>
        </p:nvSpPr>
        <p:spPr>
          <a:xfrm>
            <a:off x="2412089" y="2178845"/>
            <a:ext cx="905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Given	          ,	can we recover         ? </a:t>
            </a:r>
          </a:p>
        </p:txBody>
      </p:sp>
      <p:pic>
        <p:nvPicPr>
          <p:cNvPr id="11" name="Picture 10" descr="A black letter e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1103BA1-81A9-9B5E-302D-86B83B8EB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626" r="62430"/>
          <a:stretch/>
        </p:blipFill>
        <p:spPr>
          <a:xfrm>
            <a:off x="8514937" y="2166651"/>
            <a:ext cx="540571" cy="522184"/>
          </a:xfrm>
          <a:prstGeom prst="rect">
            <a:avLst/>
          </a:prstGeom>
        </p:spPr>
      </p:pic>
      <p:pic>
        <p:nvPicPr>
          <p:cNvPr id="14" name="Picture 13" descr="A close-up of a number&#10;&#10;Description automatically generated">
            <a:extLst>
              <a:ext uri="{FF2B5EF4-FFF2-40B4-BE49-F238E27FC236}">
                <a16:creationId xmlns:a16="http://schemas.microsoft.com/office/drawing/2014/main" id="{E766D51B-7554-166D-C399-9B38A5873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479" y="2189665"/>
            <a:ext cx="970589" cy="496758"/>
          </a:xfrm>
          <a:prstGeom prst="rect">
            <a:avLst/>
          </a:prstGeom>
        </p:spPr>
      </p:pic>
      <p:pic>
        <p:nvPicPr>
          <p:cNvPr id="18" name="Picture 17" descr="A black number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CCCB005-8139-1EE6-B17A-463B156BA3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14" b="15611"/>
          <a:stretch/>
        </p:blipFill>
        <p:spPr>
          <a:xfrm>
            <a:off x="4709652" y="3327229"/>
            <a:ext cx="1634246" cy="428696"/>
          </a:xfrm>
          <a:prstGeom prst="rect">
            <a:avLst/>
          </a:prstGeom>
        </p:spPr>
      </p:pic>
      <p:pic>
        <p:nvPicPr>
          <p:cNvPr id="20" name="Picture 19" descr="A black text with a number and a symbol&#10;&#10;Description automatically generated with medium confidence">
            <a:extLst>
              <a:ext uri="{FF2B5EF4-FFF2-40B4-BE49-F238E27FC236}">
                <a16:creationId xmlns:a16="http://schemas.microsoft.com/office/drawing/2014/main" id="{532ED2CB-6E1C-CEAB-812F-B4864C291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773" y="4073783"/>
            <a:ext cx="4294648" cy="6620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AB7D7E-A99E-2859-719F-CC19E4AE4C58}"/>
              </a:ext>
            </a:extLst>
          </p:cNvPr>
          <p:cNvSpPr txBox="1"/>
          <p:nvPr/>
        </p:nvSpPr>
        <p:spPr>
          <a:xfrm>
            <a:off x="439590" y="4971843"/>
            <a:ext cx="1128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So, revert        , apply	     , and try again!   </a:t>
            </a:r>
          </a:p>
        </p:txBody>
      </p:sp>
      <p:pic>
        <p:nvPicPr>
          <p:cNvPr id="23" name="Picture 22" descr="A black and white logo&#10;&#10;Description automatically generated">
            <a:extLst>
              <a:ext uri="{FF2B5EF4-FFF2-40B4-BE49-F238E27FC236}">
                <a16:creationId xmlns:a16="http://schemas.microsoft.com/office/drawing/2014/main" id="{4F672F76-D849-5C94-9FC0-B1F3E3A17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280" y="4992325"/>
            <a:ext cx="445845" cy="428697"/>
          </a:xfrm>
          <a:prstGeom prst="rect">
            <a:avLst/>
          </a:prstGeom>
        </p:spPr>
      </p:pic>
      <p:pic>
        <p:nvPicPr>
          <p:cNvPr id="25" name="Picture 24" descr="A black and white symbol&#10;&#10;Description automatically generated">
            <a:extLst>
              <a:ext uri="{FF2B5EF4-FFF2-40B4-BE49-F238E27FC236}">
                <a16:creationId xmlns:a16="http://schemas.microsoft.com/office/drawing/2014/main" id="{1904DB3B-A358-6633-7E9D-ACB37F9B16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45" t="1" r="25337" b="11091"/>
          <a:stretch/>
        </p:blipFill>
        <p:spPr>
          <a:xfrm>
            <a:off x="4109883" y="4887740"/>
            <a:ext cx="362577" cy="5232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C49B0E8-DCBF-B317-D90E-625C40ABF2F2}"/>
              </a:ext>
            </a:extLst>
          </p:cNvPr>
          <p:cNvSpPr txBox="1"/>
          <p:nvPr/>
        </p:nvSpPr>
        <p:spPr>
          <a:xfrm>
            <a:off x="870271" y="5843994"/>
            <a:ext cx="10171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Lemma </a:t>
            </a:r>
            <a:r>
              <a:rPr lang="en-US" sz="2800" dirty="0"/>
              <a:t>Can recover          from a list of       Pauli’s, up to error</a:t>
            </a:r>
          </a:p>
        </p:txBody>
      </p:sp>
      <p:pic>
        <p:nvPicPr>
          <p:cNvPr id="28" name="Picture 27" descr="A black letter e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872B1D1-3880-9781-4932-214300D74D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626" r="62430"/>
          <a:stretch/>
        </p:blipFill>
        <p:spPr>
          <a:xfrm>
            <a:off x="4169116" y="5818516"/>
            <a:ext cx="540571" cy="522184"/>
          </a:xfrm>
          <a:prstGeom prst="rect">
            <a:avLst/>
          </a:prstGeom>
        </p:spPr>
      </p:pic>
      <p:pic>
        <p:nvPicPr>
          <p:cNvPr id="30" name="Picture 2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1029F38A-B90B-F8D6-32C1-52BD92EC37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3096" y="5902036"/>
            <a:ext cx="300627" cy="359082"/>
          </a:xfrm>
          <a:prstGeom prst="rect">
            <a:avLst/>
          </a:prstGeom>
        </p:spPr>
      </p:pic>
      <p:pic>
        <p:nvPicPr>
          <p:cNvPr id="34" name="Picture 33" descr="A black letter with dots&#10;&#10;Description automatically generated">
            <a:extLst>
              <a:ext uri="{FF2B5EF4-FFF2-40B4-BE49-F238E27FC236}">
                <a16:creationId xmlns:a16="http://schemas.microsoft.com/office/drawing/2014/main" id="{06C750B5-F9D1-0C42-1A07-38FFE26BC9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6461" y="5864884"/>
            <a:ext cx="122366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8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845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Quantum List Decoding from errors &amp; erasures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F8AC51-C61F-64B6-4808-1A6E456D70D8}"/>
              </a:ext>
            </a:extLst>
          </p:cNvPr>
          <p:cNvSpPr txBox="1"/>
          <p:nvPr/>
        </p:nvSpPr>
        <p:spPr>
          <a:xfrm>
            <a:off x="227734" y="1443841"/>
            <a:ext cx="119642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CSS Codes </a:t>
            </a:r>
            <a:r>
              <a:rPr lang="en-US" sz="2800" dirty="0"/>
              <a:t>are the Quantum Analog of Linear Codes</a:t>
            </a:r>
          </a:p>
          <a:p>
            <a:endParaRPr lang="en-US" sz="2800" dirty="0"/>
          </a:p>
          <a:p>
            <a:r>
              <a:rPr lang="en-US" sz="2800" dirty="0"/>
              <a:t>Specified by two parity check matrices,                   , satisfying</a:t>
            </a:r>
          </a:p>
          <a:p>
            <a:endParaRPr lang="en-US" sz="2800" dirty="0"/>
          </a:p>
          <a:p>
            <a:r>
              <a:rPr lang="en-US" sz="2800" b="1" dirty="0"/>
              <a:t>Def. </a:t>
            </a:r>
            <a:r>
              <a:rPr lang="en-US" sz="2800" dirty="0"/>
              <a:t>A Classical Linear code is 	  list-decodable if at most      errors (erasure-patterns) of weight     agree with any given syndrome.</a:t>
            </a:r>
          </a:p>
          <a:p>
            <a:endParaRPr lang="en-US" sz="2800" b="1" dirty="0"/>
          </a:p>
        </p:txBody>
      </p:sp>
      <p:pic>
        <p:nvPicPr>
          <p:cNvPr id="22" name="Picture 21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F3B85D5-51B7-843F-5AB1-A3EE1AC4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91" y="3164891"/>
            <a:ext cx="940824" cy="508554"/>
          </a:xfrm>
          <a:prstGeom prst="rect">
            <a:avLst/>
          </a:prstGeom>
        </p:spPr>
      </p:pic>
      <p:pic>
        <p:nvPicPr>
          <p:cNvPr id="23" name="Picture 22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CDBB2186-C8EC-47E3-C666-8E5BE70C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614" y="3244645"/>
            <a:ext cx="296426" cy="354064"/>
          </a:xfrm>
          <a:prstGeom prst="rect">
            <a:avLst/>
          </a:prstGeom>
        </p:spPr>
      </p:pic>
      <p:pic>
        <p:nvPicPr>
          <p:cNvPr id="29" name="Picture 28" descr="A black letter t&#10;&#10;Description automatically generated">
            <a:extLst>
              <a:ext uri="{FF2B5EF4-FFF2-40B4-BE49-F238E27FC236}">
                <a16:creationId xmlns:a16="http://schemas.microsoft.com/office/drawing/2014/main" id="{C4F3D3AE-EA3A-FE3B-BC6F-19FBC3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907" y="3635580"/>
            <a:ext cx="308671" cy="354064"/>
          </a:xfrm>
          <a:prstGeom prst="rect">
            <a:avLst/>
          </a:prstGeom>
        </p:spPr>
      </p:pic>
      <p:pic>
        <p:nvPicPr>
          <p:cNvPr id="32" name="Picture 31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838520B9-AC99-35DF-5FCD-3691E6DF4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170" y="2345096"/>
            <a:ext cx="1311992" cy="437331"/>
          </a:xfrm>
          <a:prstGeom prst="rect">
            <a:avLst/>
          </a:prstGeom>
        </p:spPr>
      </p:pic>
      <p:pic>
        <p:nvPicPr>
          <p:cNvPr id="34" name="Picture 33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14C975C6-E044-6E51-D109-BDAC2C18B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0816" y="2342034"/>
            <a:ext cx="1847122" cy="4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845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Quantum List Decoding from errors &amp; erasures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F8AC51-C61F-64B6-4808-1A6E456D70D8}"/>
              </a:ext>
            </a:extLst>
          </p:cNvPr>
          <p:cNvSpPr txBox="1"/>
          <p:nvPr/>
        </p:nvSpPr>
        <p:spPr>
          <a:xfrm>
            <a:off x="227734" y="1443841"/>
            <a:ext cx="1196426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CSS Codes </a:t>
            </a:r>
            <a:r>
              <a:rPr lang="en-US" sz="2800" dirty="0"/>
              <a:t>are the Quantum Analog of Linear Codes</a:t>
            </a:r>
          </a:p>
          <a:p>
            <a:endParaRPr lang="en-US" sz="2800" dirty="0"/>
          </a:p>
          <a:p>
            <a:r>
              <a:rPr lang="en-US" sz="2800" dirty="0"/>
              <a:t>Specified by two parity check matrices,                   , satisfying</a:t>
            </a:r>
          </a:p>
          <a:p>
            <a:endParaRPr lang="en-US" sz="2800" dirty="0"/>
          </a:p>
          <a:p>
            <a:r>
              <a:rPr lang="en-US" sz="2800" b="1" dirty="0"/>
              <a:t>Def. </a:t>
            </a:r>
            <a:r>
              <a:rPr lang="en-US" sz="2800" dirty="0"/>
              <a:t>A Classical Linear code is 	  list-decodable if at most      errors (erasure-patterns) of weight     agree with any given syndrome.</a:t>
            </a:r>
          </a:p>
          <a:p>
            <a:endParaRPr lang="en-US" sz="2800" b="1" dirty="0"/>
          </a:p>
          <a:p>
            <a:r>
              <a:rPr lang="en-US" sz="2800" b="1" dirty="0"/>
              <a:t>Def. [LS08,BGG23,B23] </a:t>
            </a:r>
            <a:r>
              <a:rPr lang="en-US" sz="2800" dirty="0"/>
              <a:t>A CSS code is 	        list-decodable if at most      </a:t>
            </a:r>
            <a:r>
              <a:rPr lang="en-US" sz="2800" i="1" dirty="0"/>
              <a:t>distinct</a:t>
            </a:r>
            <a:r>
              <a:rPr lang="en-US" sz="2800" dirty="0"/>
              <a:t> errors (erasure-patterns) of weight     agree with any given syndrome.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US" sz="2800" b="1" dirty="0"/>
              <a:t>Lemma</a:t>
            </a:r>
            <a:r>
              <a:rPr lang="en-US" sz="2800" dirty="0"/>
              <a:t> Efficient                 	             erasure list-decodable codes exist.                 </a:t>
            </a:r>
          </a:p>
        </p:txBody>
      </p:sp>
      <p:pic>
        <p:nvPicPr>
          <p:cNvPr id="22" name="Picture 21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F3B85D5-51B7-843F-5AB1-A3EE1AC4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91" y="3164891"/>
            <a:ext cx="940824" cy="508554"/>
          </a:xfrm>
          <a:prstGeom prst="rect">
            <a:avLst/>
          </a:prstGeom>
        </p:spPr>
      </p:pic>
      <p:pic>
        <p:nvPicPr>
          <p:cNvPr id="23" name="Picture 22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CDBB2186-C8EC-47E3-C666-8E5BE70C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614" y="3244645"/>
            <a:ext cx="296426" cy="354064"/>
          </a:xfrm>
          <a:prstGeom prst="rect">
            <a:avLst/>
          </a:prstGeom>
        </p:spPr>
      </p:pic>
      <p:pic>
        <p:nvPicPr>
          <p:cNvPr id="24" name="Picture 23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7AC6319C-5160-E55B-EA65-6418564C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786" y="4512904"/>
            <a:ext cx="300627" cy="359082"/>
          </a:xfrm>
          <a:prstGeom prst="rect">
            <a:avLst/>
          </a:prstGeom>
        </p:spPr>
      </p:pic>
      <p:pic>
        <p:nvPicPr>
          <p:cNvPr id="25" name="Picture 2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43999A77-6EE3-C24F-63EC-44ABF2C47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1" t="14696" r="9242" b="14696"/>
          <a:stretch/>
        </p:blipFill>
        <p:spPr>
          <a:xfrm>
            <a:off x="6351069" y="4534170"/>
            <a:ext cx="747253" cy="359082"/>
          </a:xfrm>
          <a:prstGeom prst="rect">
            <a:avLst/>
          </a:prstGeom>
        </p:spPr>
      </p:pic>
      <p:pic>
        <p:nvPicPr>
          <p:cNvPr id="27" name="Picture 2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F72CD37-22C4-C3CF-6975-2433075F2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821" y="5537353"/>
            <a:ext cx="2691056" cy="783659"/>
          </a:xfrm>
          <a:prstGeom prst="rect">
            <a:avLst/>
          </a:prstGeom>
        </p:spPr>
      </p:pic>
      <p:pic>
        <p:nvPicPr>
          <p:cNvPr id="29" name="Picture 28" descr="A black letter t&#10;&#10;Description automatically generated">
            <a:extLst>
              <a:ext uri="{FF2B5EF4-FFF2-40B4-BE49-F238E27FC236}">
                <a16:creationId xmlns:a16="http://schemas.microsoft.com/office/drawing/2014/main" id="{C4F3D3AE-EA3A-FE3B-BC6F-19FBC3986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907" y="3635580"/>
            <a:ext cx="308671" cy="354064"/>
          </a:xfrm>
          <a:prstGeom prst="rect">
            <a:avLst/>
          </a:prstGeom>
        </p:spPr>
      </p:pic>
      <p:pic>
        <p:nvPicPr>
          <p:cNvPr id="30" name="Picture 29" descr="A black letter t&#10;&#10;Description automatically generated">
            <a:extLst>
              <a:ext uri="{FF2B5EF4-FFF2-40B4-BE49-F238E27FC236}">
                <a16:creationId xmlns:a16="http://schemas.microsoft.com/office/drawing/2014/main" id="{C6F31E61-05EB-D933-A21E-703A99FF4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373" y="4955356"/>
            <a:ext cx="308671" cy="354064"/>
          </a:xfrm>
          <a:prstGeom prst="rect">
            <a:avLst/>
          </a:prstGeom>
        </p:spPr>
      </p:pic>
      <p:pic>
        <p:nvPicPr>
          <p:cNvPr id="32" name="Picture 31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838520B9-AC99-35DF-5FCD-3691E6DF4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170" y="2345096"/>
            <a:ext cx="1311992" cy="437331"/>
          </a:xfrm>
          <a:prstGeom prst="rect">
            <a:avLst/>
          </a:prstGeom>
        </p:spPr>
      </p:pic>
      <p:pic>
        <p:nvPicPr>
          <p:cNvPr id="34" name="Picture 33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14C975C6-E044-6E51-D109-BDAC2C18B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0816" y="2342034"/>
            <a:ext cx="1847122" cy="4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45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110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From List-Decoding to Approximate Quantum Error Correction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39666-601A-DF3F-9576-F61AD7DB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56" y="4154995"/>
            <a:ext cx="8805012" cy="2384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DF7A43-A8DF-4778-B17A-FE85AAE0B99F}"/>
              </a:ext>
            </a:extLst>
          </p:cNvPr>
          <p:cNvSpPr txBox="1"/>
          <p:nvPr/>
        </p:nvSpPr>
        <p:spPr>
          <a:xfrm>
            <a:off x="451944" y="1319987"/>
            <a:ext cx="11969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construct an AQECC, we simply compose the two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The syndrome measurement </a:t>
            </a:r>
            <a:r>
              <a:rPr lang="en-US" sz="2800" i="1" dirty="0"/>
              <a:t>s</a:t>
            </a:r>
            <a:r>
              <a:rPr lang="en-US" sz="2800" dirty="0"/>
              <a:t> produces a sparse Pauli Channel,             which we list decode into candidate errors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FontTx/>
              <a:buAutoNum type="arabicPeriod"/>
            </a:pPr>
            <a:r>
              <a:rPr lang="en-US" sz="2800" dirty="0"/>
              <a:t> Iteratively try to detect which error occurred, using the PMD</a:t>
            </a:r>
          </a:p>
        </p:txBody>
      </p:sp>
    </p:spTree>
    <p:extLst>
      <p:ext uri="{BB962C8B-B14F-4D97-AF65-F5344CB8AC3E}">
        <p14:creationId xmlns:p14="http://schemas.microsoft.com/office/powerpoint/2010/main" val="1036934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Results &amp; 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89E31-50E7-8DB5-7D85-DF2CFFAB69F7}"/>
              </a:ext>
            </a:extLst>
          </p:cNvPr>
          <p:cNvSpPr txBox="1"/>
          <p:nvPr/>
        </p:nvSpPr>
        <p:spPr>
          <a:xfrm>
            <a:off x="451944" y="1414849"/>
            <a:ext cx="4833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Quantum Secret Sharing on 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Quantum Singleton bound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3C65E-9148-90DD-09FF-237451D91F0F}"/>
              </a:ext>
            </a:extLst>
          </p:cNvPr>
          <p:cNvSpPr txBox="1"/>
          <p:nvPr/>
        </p:nvSpPr>
        <p:spPr>
          <a:xfrm>
            <a:off x="948554" y="2464441"/>
            <a:ext cx="3935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combining PMD codes w/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Quantum List Decoding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80491-C6D8-94D4-B868-A5F7B1608825}"/>
              </a:ext>
            </a:extLst>
          </p:cNvPr>
          <p:cNvSpPr txBox="1"/>
          <p:nvPr/>
        </p:nvSpPr>
        <p:spPr>
          <a:xfrm>
            <a:off x="240675" y="3429000"/>
            <a:ext cx="5447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II. Quantum </a:t>
            </a:r>
            <a:r>
              <a:rPr lang="en-US" sz="2800" i="1" dirty="0"/>
              <a:t>Tamper-Detection</a:t>
            </a:r>
            <a:r>
              <a:rPr lang="en-US" sz="2800" dirty="0"/>
              <a:t> for </a:t>
            </a:r>
          </a:p>
          <a:p>
            <a:pPr algn="ctr"/>
            <a:r>
              <a:rPr lang="en-US" sz="2800" dirty="0"/>
              <a:t>Qubit-wise 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39AD4-1DDC-0A20-E1B6-C6E6B019FE4E}"/>
              </a:ext>
            </a:extLst>
          </p:cNvPr>
          <p:cNvSpPr txBox="1"/>
          <p:nvPr/>
        </p:nvSpPr>
        <p:spPr>
          <a:xfrm>
            <a:off x="791333" y="4478592"/>
            <a:ext cx="444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combining PMD codes w/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Classical Non-Malleable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9A36A-D2BC-1D34-129F-6E583944D5D9}"/>
              </a:ext>
            </a:extLst>
          </p:cNvPr>
          <p:cNvSpPr txBox="1"/>
          <p:nvPr/>
        </p:nvSpPr>
        <p:spPr>
          <a:xfrm>
            <a:off x="1405121" y="5431605"/>
            <a:ext cx="2926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III. Constructions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F4CD6-A6FE-BF9A-AFDF-A60782967B79}"/>
              </a:ext>
            </a:extLst>
          </p:cNvPr>
          <p:cNvSpPr txBox="1"/>
          <p:nvPr/>
        </p:nvSpPr>
        <p:spPr>
          <a:xfrm>
            <a:off x="592089" y="5998074"/>
            <a:ext cx="4840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Via pseudorandom stabilizer codes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 today)</a:t>
            </a:r>
          </a:p>
        </p:txBody>
      </p:sp>
      <p:pic>
        <p:nvPicPr>
          <p:cNvPr id="15" name="Picture 14" descr="A diagram of a rectangle with text&#10;&#10;Description automatically generated">
            <a:extLst>
              <a:ext uri="{FF2B5EF4-FFF2-40B4-BE49-F238E27FC236}">
                <a16:creationId xmlns:a16="http://schemas.microsoft.com/office/drawing/2014/main" id="{44977FAD-43DB-7769-1AD7-39D7F0B1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134" y="1207211"/>
            <a:ext cx="3406167" cy="2355851"/>
          </a:xfrm>
          <a:prstGeom prst="rect">
            <a:avLst/>
          </a:prstGeom>
        </p:spPr>
      </p:pic>
      <p:pic>
        <p:nvPicPr>
          <p:cNvPr id="19" name="Picture 18" descr="A diagram of a network&#10;&#10;Description automatically generated">
            <a:extLst>
              <a:ext uri="{FF2B5EF4-FFF2-40B4-BE49-F238E27FC236}">
                <a16:creationId xmlns:a16="http://schemas.microsoft.com/office/drawing/2014/main" id="{C1EBC448-A713-422A-01E1-C7A41E0B2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1" r="20281"/>
          <a:stretch/>
        </p:blipFill>
        <p:spPr>
          <a:xfrm>
            <a:off x="6165757" y="3858040"/>
            <a:ext cx="5234910" cy="22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7653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Detour through Quantum Authentication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328BE-9DB9-6AE1-BB7B-FDC08A7C7149}"/>
              </a:ext>
            </a:extLst>
          </p:cNvPr>
          <p:cNvSpPr txBox="1"/>
          <p:nvPr/>
        </p:nvSpPr>
        <p:spPr>
          <a:xfrm>
            <a:off x="245466" y="1444214"/>
            <a:ext cx="113323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In a QAS, a sender and receiver who share a secret key, </a:t>
            </a:r>
          </a:p>
          <a:p>
            <a:pPr algn="ctr"/>
            <a:r>
              <a:rPr lang="en-US" sz="2800" dirty="0"/>
              <a:t>communicate a quantum state over an untrusted channel  </a:t>
            </a:r>
            <a:endParaRPr 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D00028-33B0-FA47-9B36-E649E64743B8}"/>
              </a:ext>
            </a:extLst>
          </p:cNvPr>
          <p:cNvSpPr txBox="1"/>
          <p:nvPr/>
        </p:nvSpPr>
        <p:spPr>
          <a:xfrm>
            <a:off x="429800" y="4929894"/>
            <a:ext cx="1133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[BCG+02] Quantum Authentication implies Encryption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254A36-EB7A-BBBE-B1E1-0B7CA06B7BAA}"/>
              </a:ext>
            </a:extLst>
          </p:cNvPr>
          <p:cNvSpPr txBox="1"/>
          <p:nvPr/>
        </p:nvSpPr>
        <p:spPr>
          <a:xfrm>
            <a:off x="429801" y="5772074"/>
            <a:ext cx="1133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What can we achieve in a </a:t>
            </a:r>
            <a:r>
              <a:rPr lang="en-US" sz="2800" i="1" dirty="0"/>
              <a:t>keyless</a:t>
            </a:r>
            <a:r>
              <a:rPr lang="en-US" sz="2800" dirty="0"/>
              <a:t>, coding setting?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49D44C-6AAE-4EB4-1FE9-9761DDB1382C}"/>
              </a:ext>
            </a:extLst>
          </p:cNvPr>
          <p:cNvCxnSpPr/>
          <p:nvPr/>
        </p:nvCxnSpPr>
        <p:spPr>
          <a:xfrm>
            <a:off x="2190478" y="285091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0322092-7528-85DA-A138-579E2A0DA5F1}"/>
              </a:ext>
            </a:extLst>
          </p:cNvPr>
          <p:cNvSpPr/>
          <p:nvPr/>
        </p:nvSpPr>
        <p:spPr>
          <a:xfrm>
            <a:off x="2747526" y="2693257"/>
            <a:ext cx="851076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5A4CBE-7431-0911-ED07-2EBC2F10C1C6}"/>
              </a:ext>
            </a:extLst>
          </p:cNvPr>
          <p:cNvCxnSpPr/>
          <p:nvPr/>
        </p:nvCxnSpPr>
        <p:spPr>
          <a:xfrm>
            <a:off x="2190478" y="300856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4EBCF4-AE90-5A5E-A74E-BCAD67C03EF9}"/>
              </a:ext>
            </a:extLst>
          </p:cNvPr>
          <p:cNvCxnSpPr/>
          <p:nvPr/>
        </p:nvCxnSpPr>
        <p:spPr>
          <a:xfrm>
            <a:off x="2190478" y="316622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A8C308E-6C65-DB5A-F39E-F828EE301C0B}"/>
              </a:ext>
            </a:extLst>
          </p:cNvPr>
          <p:cNvCxnSpPr/>
          <p:nvPr/>
        </p:nvCxnSpPr>
        <p:spPr>
          <a:xfrm>
            <a:off x="2190478" y="400153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288348-7758-13F7-542D-9276B8EC97AA}"/>
              </a:ext>
            </a:extLst>
          </p:cNvPr>
          <p:cNvCxnSpPr/>
          <p:nvPr/>
        </p:nvCxnSpPr>
        <p:spPr>
          <a:xfrm>
            <a:off x="2190478" y="414441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E2E3E1-E7AE-FF9B-E0EE-D378CBF31494}"/>
              </a:ext>
            </a:extLst>
          </p:cNvPr>
          <p:cNvCxnSpPr/>
          <p:nvPr/>
        </p:nvCxnSpPr>
        <p:spPr>
          <a:xfrm>
            <a:off x="2190478" y="428729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51BCD06-3203-4195-8072-691FCD1C7671}"/>
              </a:ext>
            </a:extLst>
          </p:cNvPr>
          <p:cNvCxnSpPr/>
          <p:nvPr/>
        </p:nvCxnSpPr>
        <p:spPr>
          <a:xfrm>
            <a:off x="2190478" y="385866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BA2AD3F-06EE-F812-C171-B4ABDF946615}"/>
              </a:ext>
            </a:extLst>
          </p:cNvPr>
          <p:cNvSpPr/>
          <p:nvPr/>
        </p:nvSpPr>
        <p:spPr>
          <a:xfrm>
            <a:off x="2457566" y="3294350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D55D78A-2AC2-40EF-5F10-55FFE93BCEB5}"/>
              </a:ext>
            </a:extLst>
          </p:cNvPr>
          <p:cNvSpPr/>
          <p:nvPr/>
        </p:nvSpPr>
        <p:spPr>
          <a:xfrm>
            <a:off x="2457566" y="3485000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BA2F4EC-A8A7-1871-2EE3-F06E32ED421D}"/>
              </a:ext>
            </a:extLst>
          </p:cNvPr>
          <p:cNvSpPr/>
          <p:nvPr/>
        </p:nvSpPr>
        <p:spPr>
          <a:xfrm>
            <a:off x="2457565" y="3672182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A black and white symbol&#10;&#10;Description automatically generated">
            <a:extLst>
              <a:ext uri="{FF2B5EF4-FFF2-40B4-BE49-F238E27FC236}">
                <a16:creationId xmlns:a16="http://schemas.microsoft.com/office/drawing/2014/main" id="{8EFEE658-5461-204E-C866-39C312C1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64" y="3116686"/>
            <a:ext cx="604973" cy="523220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7E18197-4430-9219-B8C1-296A0D30606C}"/>
              </a:ext>
            </a:extLst>
          </p:cNvPr>
          <p:cNvCxnSpPr>
            <a:cxnSpLocks/>
          </p:cNvCxnSpPr>
          <p:nvPr/>
        </p:nvCxnSpPr>
        <p:spPr>
          <a:xfrm>
            <a:off x="2024434" y="4001538"/>
            <a:ext cx="0" cy="48224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BC9AD7-3C63-0339-9D56-B01BD8933946}"/>
              </a:ext>
            </a:extLst>
          </p:cNvPr>
          <p:cNvCxnSpPr/>
          <p:nvPr/>
        </p:nvCxnSpPr>
        <p:spPr>
          <a:xfrm>
            <a:off x="2179041" y="443016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763F634A-DB9A-4B55-5DDC-2D73A8207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21"/>
          <a:stretch/>
        </p:blipFill>
        <p:spPr>
          <a:xfrm>
            <a:off x="1462265" y="4024202"/>
            <a:ext cx="487893" cy="464275"/>
          </a:xfrm>
          <a:prstGeom prst="rect">
            <a:avLst/>
          </a:prstGeom>
        </p:spPr>
      </p:pic>
      <p:pic>
        <p:nvPicPr>
          <p:cNvPr id="67" name="Picture 66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B4564520-46C5-B537-4378-7B47B29C3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55" y="3420512"/>
            <a:ext cx="717550" cy="4381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97E728-FC3B-BA63-7F05-420375A9C116}"/>
              </a:ext>
            </a:extLst>
          </p:cNvPr>
          <p:cNvCxnSpPr>
            <a:cxnSpLocks/>
          </p:cNvCxnSpPr>
          <p:nvPr/>
        </p:nvCxnSpPr>
        <p:spPr>
          <a:xfrm>
            <a:off x="3598602" y="3672182"/>
            <a:ext cx="6096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BF46654-63EC-B359-901B-832473C420F2}"/>
              </a:ext>
            </a:extLst>
          </p:cNvPr>
          <p:cNvCxnSpPr>
            <a:cxnSpLocks/>
          </p:cNvCxnSpPr>
          <p:nvPr/>
        </p:nvCxnSpPr>
        <p:spPr>
          <a:xfrm flipV="1">
            <a:off x="3854243" y="3571240"/>
            <a:ext cx="122902" cy="187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loud 73">
            <a:extLst>
              <a:ext uri="{FF2B5EF4-FFF2-40B4-BE49-F238E27FC236}">
                <a16:creationId xmlns:a16="http://schemas.microsoft.com/office/drawing/2014/main" id="{5146C66A-7510-EB0F-AA03-DA735134333F}"/>
              </a:ext>
            </a:extLst>
          </p:cNvPr>
          <p:cNvSpPr/>
          <p:nvPr/>
        </p:nvSpPr>
        <p:spPr>
          <a:xfrm>
            <a:off x="4208205" y="2903699"/>
            <a:ext cx="1406013" cy="168523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1FF2C4A2-6A24-232A-2376-E4FBF847161D}"/>
              </a:ext>
            </a:extLst>
          </p:cNvPr>
          <p:cNvSpPr/>
          <p:nvPr/>
        </p:nvSpPr>
        <p:spPr>
          <a:xfrm>
            <a:off x="6234466" y="2771339"/>
            <a:ext cx="851076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FB8C864-9752-0354-E36F-457B728D9FEA}"/>
              </a:ext>
            </a:extLst>
          </p:cNvPr>
          <p:cNvCxnSpPr>
            <a:cxnSpLocks/>
          </p:cNvCxnSpPr>
          <p:nvPr/>
        </p:nvCxnSpPr>
        <p:spPr>
          <a:xfrm>
            <a:off x="5609300" y="3706096"/>
            <a:ext cx="6096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6B00C9A-878D-A7E9-AEA4-86A33F6BEE6B}"/>
              </a:ext>
            </a:extLst>
          </p:cNvPr>
          <p:cNvCxnSpPr>
            <a:cxnSpLocks/>
          </p:cNvCxnSpPr>
          <p:nvPr/>
        </p:nvCxnSpPr>
        <p:spPr>
          <a:xfrm flipV="1">
            <a:off x="5864941" y="3605154"/>
            <a:ext cx="122902" cy="187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99D58922-1A5F-1E72-04DF-A83B9ED1A2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91" r="18091"/>
          <a:stretch/>
        </p:blipFill>
        <p:spPr>
          <a:xfrm>
            <a:off x="6361571" y="3450723"/>
            <a:ext cx="634078" cy="449787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3860293-067C-3340-A564-D03775D23BC9}"/>
              </a:ext>
            </a:extLst>
          </p:cNvPr>
          <p:cNvCxnSpPr/>
          <p:nvPr/>
        </p:nvCxnSpPr>
        <p:spPr>
          <a:xfrm>
            <a:off x="7101105" y="357961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9B8F796-6F1C-7A92-DF80-2B1A9C1BEDB2}"/>
              </a:ext>
            </a:extLst>
          </p:cNvPr>
          <p:cNvCxnSpPr/>
          <p:nvPr/>
        </p:nvCxnSpPr>
        <p:spPr>
          <a:xfrm>
            <a:off x="7101105" y="373727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2386350-75F4-2B4F-A02B-D81F0055A45B}"/>
              </a:ext>
            </a:extLst>
          </p:cNvPr>
          <p:cNvCxnSpPr/>
          <p:nvPr/>
        </p:nvCxnSpPr>
        <p:spPr>
          <a:xfrm>
            <a:off x="7101105" y="389492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 black and white symbol&#10;&#10;Description automatically generated">
            <a:extLst>
              <a:ext uri="{FF2B5EF4-FFF2-40B4-BE49-F238E27FC236}">
                <a16:creationId xmlns:a16="http://schemas.microsoft.com/office/drawing/2014/main" id="{73ED8E2A-DC69-D096-3C56-A7058343D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362" y="3496812"/>
            <a:ext cx="604973" cy="52322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D4A4C4BC-9FC2-4F05-F026-BFD2BAE98E1C}"/>
              </a:ext>
            </a:extLst>
          </p:cNvPr>
          <p:cNvSpPr txBox="1"/>
          <p:nvPr/>
        </p:nvSpPr>
        <p:spPr>
          <a:xfrm>
            <a:off x="7903169" y="3514079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Either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0883B8B-7DC9-09EF-B9BF-1677E2F5E9E3}"/>
              </a:ext>
            </a:extLst>
          </p:cNvPr>
          <p:cNvSpPr txBox="1"/>
          <p:nvPr/>
        </p:nvSpPr>
        <p:spPr>
          <a:xfrm>
            <a:off x="9458670" y="3508522"/>
            <a:ext cx="60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pic>
        <p:nvPicPr>
          <p:cNvPr id="88" name="Picture 87" descr="A black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BF1E13B5-28FC-D0CA-AE78-C158A0FD8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702" y="3561447"/>
            <a:ext cx="490864" cy="4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28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973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Quantum Tamper-Detection in the “Qubit-wise” Model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07C32E-8215-C7E6-0082-79C7F23B7DD4}"/>
              </a:ext>
            </a:extLst>
          </p:cNvPr>
          <p:cNvCxnSpPr/>
          <p:nvPr/>
        </p:nvCxnSpPr>
        <p:spPr>
          <a:xfrm>
            <a:off x="2625862" y="263546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09131B6-0AA1-3B1C-B2F8-74AF97398AC2}"/>
              </a:ext>
            </a:extLst>
          </p:cNvPr>
          <p:cNvSpPr/>
          <p:nvPr/>
        </p:nvSpPr>
        <p:spPr>
          <a:xfrm>
            <a:off x="3182910" y="2477814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CF400B-4AF5-3666-CE65-0C906FF53282}"/>
              </a:ext>
            </a:extLst>
          </p:cNvPr>
          <p:cNvCxnSpPr/>
          <p:nvPr/>
        </p:nvCxnSpPr>
        <p:spPr>
          <a:xfrm>
            <a:off x="2625862" y="279312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CC6DC4-F228-85A8-8B57-0AC6897452A6}"/>
              </a:ext>
            </a:extLst>
          </p:cNvPr>
          <p:cNvCxnSpPr/>
          <p:nvPr/>
        </p:nvCxnSpPr>
        <p:spPr>
          <a:xfrm>
            <a:off x="2625862" y="295077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12205C-CDCA-B6FB-C89E-F115E056210B}"/>
              </a:ext>
            </a:extLst>
          </p:cNvPr>
          <p:cNvCxnSpPr/>
          <p:nvPr/>
        </p:nvCxnSpPr>
        <p:spPr>
          <a:xfrm>
            <a:off x="2625862" y="378609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534624-B29A-9B23-E27E-3183FCBEF503}"/>
              </a:ext>
            </a:extLst>
          </p:cNvPr>
          <p:cNvCxnSpPr/>
          <p:nvPr/>
        </p:nvCxnSpPr>
        <p:spPr>
          <a:xfrm>
            <a:off x="2625862" y="392897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FEACA-16C1-A3CD-3675-62B03575D698}"/>
              </a:ext>
            </a:extLst>
          </p:cNvPr>
          <p:cNvCxnSpPr/>
          <p:nvPr/>
        </p:nvCxnSpPr>
        <p:spPr>
          <a:xfrm>
            <a:off x="2625862" y="40718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098CDE-DB3A-436C-0FEF-06A63ECAB69E}"/>
              </a:ext>
            </a:extLst>
          </p:cNvPr>
          <p:cNvCxnSpPr/>
          <p:nvPr/>
        </p:nvCxnSpPr>
        <p:spPr>
          <a:xfrm>
            <a:off x="2625862" y="364321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09621F9-5ECD-865D-4E8A-0D93A87BA04D}"/>
              </a:ext>
            </a:extLst>
          </p:cNvPr>
          <p:cNvSpPr/>
          <p:nvPr/>
        </p:nvSpPr>
        <p:spPr>
          <a:xfrm>
            <a:off x="2892950" y="3078907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4D2686-BCCD-667E-5F12-F7191A319168}"/>
              </a:ext>
            </a:extLst>
          </p:cNvPr>
          <p:cNvSpPr/>
          <p:nvPr/>
        </p:nvSpPr>
        <p:spPr>
          <a:xfrm>
            <a:off x="2892950" y="3269557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C2D99C-7D24-D1E2-3B46-6DA145ED2B10}"/>
              </a:ext>
            </a:extLst>
          </p:cNvPr>
          <p:cNvSpPr/>
          <p:nvPr/>
        </p:nvSpPr>
        <p:spPr>
          <a:xfrm>
            <a:off x="2892949" y="3456739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3FAFD37A-F992-B703-418B-6AB126E44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7" t="20906" r="15159" b="5680"/>
          <a:stretch/>
        </p:blipFill>
        <p:spPr>
          <a:xfrm>
            <a:off x="3375442" y="3304344"/>
            <a:ext cx="458060" cy="324494"/>
          </a:xfrm>
          <a:prstGeom prst="rect">
            <a:avLst/>
          </a:prstGeom>
        </p:spPr>
      </p:pic>
      <p:pic>
        <p:nvPicPr>
          <p:cNvPr id="16" name="Picture 15" descr="A black and white symbol&#10;&#10;Description automatically generated">
            <a:extLst>
              <a:ext uri="{FF2B5EF4-FFF2-40B4-BE49-F238E27FC236}">
                <a16:creationId xmlns:a16="http://schemas.microsoft.com/office/drawing/2014/main" id="{E30C4295-3E4D-387B-F96E-DF379555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26" y="3175208"/>
            <a:ext cx="604973" cy="5232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2C8ACE-3221-D9EE-F457-882FCE27890A}"/>
              </a:ext>
            </a:extLst>
          </p:cNvPr>
          <p:cNvCxnSpPr/>
          <p:nvPr/>
        </p:nvCxnSpPr>
        <p:spPr>
          <a:xfrm>
            <a:off x="2614425" y="421472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20A769-7DE7-33AF-EF04-2884C99E3961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950165" y="2477814"/>
            <a:ext cx="1254902" cy="9511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075797-B72A-00DC-A728-51399D20E504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950165" y="2950778"/>
            <a:ext cx="1222944" cy="478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6E176E-5403-4B0D-01DC-84545FDB2B9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950165" y="3421232"/>
            <a:ext cx="1222944" cy="7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1FA9DB3-9FA2-75D6-3E72-88DE10A7E74C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950165" y="3429000"/>
            <a:ext cx="1254902" cy="839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loud 39">
            <a:extLst>
              <a:ext uri="{FF2B5EF4-FFF2-40B4-BE49-F238E27FC236}">
                <a16:creationId xmlns:a16="http://schemas.microsoft.com/office/drawing/2014/main" id="{D3A0ADF1-D289-2314-86FD-2ED390FB18E6}"/>
              </a:ext>
            </a:extLst>
          </p:cNvPr>
          <p:cNvSpPr/>
          <p:nvPr/>
        </p:nvSpPr>
        <p:spPr>
          <a:xfrm>
            <a:off x="5173109" y="2304301"/>
            <a:ext cx="292460" cy="33116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BBF90807-57FD-BB0B-D2BE-3466643E03A6}"/>
              </a:ext>
            </a:extLst>
          </p:cNvPr>
          <p:cNvSpPr/>
          <p:nvPr/>
        </p:nvSpPr>
        <p:spPr>
          <a:xfrm>
            <a:off x="5173109" y="2774755"/>
            <a:ext cx="292460" cy="33116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6E5C24FB-C8E0-B21F-89E4-AEDE885AF267}"/>
              </a:ext>
            </a:extLst>
          </p:cNvPr>
          <p:cNvSpPr/>
          <p:nvPr/>
        </p:nvSpPr>
        <p:spPr>
          <a:xfrm>
            <a:off x="5173109" y="3252163"/>
            <a:ext cx="292460" cy="33116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A26D1-9199-6683-CEA9-D97FD127B95C}"/>
              </a:ext>
            </a:extLst>
          </p:cNvPr>
          <p:cNvSpPr txBox="1"/>
          <p:nvPr/>
        </p:nvSpPr>
        <p:spPr>
          <a:xfrm>
            <a:off x="147314" y="1466046"/>
            <a:ext cx="11897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Qubits are sent to one of </a:t>
            </a:r>
            <a:r>
              <a:rPr lang="en-US" sz="2800" i="1" dirty="0"/>
              <a:t>n </a:t>
            </a:r>
            <a:r>
              <a:rPr lang="en-US" sz="2800" dirty="0"/>
              <a:t>non-communicating and unentangled adversaries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38AD91A6-5A66-C553-6599-9EFD823ED16D}"/>
              </a:ext>
            </a:extLst>
          </p:cNvPr>
          <p:cNvSpPr/>
          <p:nvPr/>
        </p:nvSpPr>
        <p:spPr>
          <a:xfrm>
            <a:off x="5189088" y="4142380"/>
            <a:ext cx="292460" cy="33116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282AC1-1A7B-235B-B62A-6A8A56F18CC8}"/>
              </a:ext>
            </a:extLst>
          </p:cNvPr>
          <p:cNvCxnSpPr>
            <a:cxnSpLocks/>
            <a:endCxn id="40" idx="0"/>
          </p:cNvCxnSpPr>
          <p:nvPr/>
        </p:nvCxnSpPr>
        <p:spPr>
          <a:xfrm flipH="1" flipV="1">
            <a:off x="5465325" y="2469885"/>
            <a:ext cx="1216640" cy="996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1E5B67-78F2-35E3-1282-A28B1F680434}"/>
              </a:ext>
            </a:extLst>
          </p:cNvPr>
          <p:cNvCxnSpPr>
            <a:cxnSpLocks/>
            <a:endCxn id="48" idx="0"/>
          </p:cNvCxnSpPr>
          <p:nvPr/>
        </p:nvCxnSpPr>
        <p:spPr>
          <a:xfrm flipH="1" flipV="1">
            <a:off x="5465325" y="2940339"/>
            <a:ext cx="1216640" cy="526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3FB98E-F563-028E-EAD9-90D1353B6BE1}"/>
              </a:ext>
            </a:extLst>
          </p:cNvPr>
          <p:cNvCxnSpPr>
            <a:cxnSpLocks/>
            <a:endCxn id="49" idx="0"/>
          </p:cNvCxnSpPr>
          <p:nvPr/>
        </p:nvCxnSpPr>
        <p:spPr>
          <a:xfrm flipH="1" flipV="1">
            <a:off x="5465325" y="3417747"/>
            <a:ext cx="1216640" cy="38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B8247A3-ECCB-768E-4256-DB8D99A941DC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5481304" y="3456739"/>
            <a:ext cx="1207209" cy="851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9DE7146-FA85-7405-A627-F98A0C60861B}"/>
              </a:ext>
            </a:extLst>
          </p:cNvPr>
          <p:cNvSpPr/>
          <p:nvPr/>
        </p:nvSpPr>
        <p:spPr>
          <a:xfrm>
            <a:off x="6706912" y="2473277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0C2D62-66E6-C0A0-3378-01DF2A1D88B1}"/>
              </a:ext>
            </a:extLst>
          </p:cNvPr>
          <p:cNvCxnSpPr/>
          <p:nvPr/>
        </p:nvCxnSpPr>
        <p:spPr>
          <a:xfrm>
            <a:off x="7484563" y="327098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AB9C31C-1A3E-9A9D-13C6-69EBE2D1BF56}"/>
              </a:ext>
            </a:extLst>
          </p:cNvPr>
          <p:cNvCxnSpPr/>
          <p:nvPr/>
        </p:nvCxnSpPr>
        <p:spPr>
          <a:xfrm>
            <a:off x="7484563" y="342863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D45C1E-6A28-1CC4-8858-75FDEC06FD2D}"/>
              </a:ext>
            </a:extLst>
          </p:cNvPr>
          <p:cNvCxnSpPr/>
          <p:nvPr/>
        </p:nvCxnSpPr>
        <p:spPr>
          <a:xfrm>
            <a:off x="7484563" y="358629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A black and white symbol&#10;&#10;Description automatically generated">
            <a:extLst>
              <a:ext uri="{FF2B5EF4-FFF2-40B4-BE49-F238E27FC236}">
                <a16:creationId xmlns:a16="http://schemas.microsoft.com/office/drawing/2014/main" id="{6EC8C3A1-E2BC-0AFB-7204-83E1D5A78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820" y="3188178"/>
            <a:ext cx="604973" cy="52322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9979910-59DF-4751-7123-4EC658E4AFFB}"/>
              </a:ext>
            </a:extLst>
          </p:cNvPr>
          <p:cNvSpPr txBox="1"/>
          <p:nvPr/>
        </p:nvSpPr>
        <p:spPr>
          <a:xfrm>
            <a:off x="8286627" y="3205445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Either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7BFE08-6A87-6E88-B3C2-F5BF837B0BCB}"/>
              </a:ext>
            </a:extLst>
          </p:cNvPr>
          <p:cNvSpPr txBox="1"/>
          <p:nvPr/>
        </p:nvSpPr>
        <p:spPr>
          <a:xfrm>
            <a:off x="9842128" y="3199888"/>
            <a:ext cx="60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pic>
        <p:nvPicPr>
          <p:cNvPr id="63" name="Picture 62" descr="A black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FED82B7B-3694-5E14-DE4E-24057102F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160" y="3252813"/>
            <a:ext cx="490864" cy="404748"/>
          </a:xfrm>
          <a:prstGeom prst="rect">
            <a:avLst/>
          </a:prstGeom>
        </p:spPr>
      </p:pic>
      <p:pic>
        <p:nvPicPr>
          <p:cNvPr id="65" name="Picture 64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5D301BFB-0F0A-F9D1-B650-4F7B1D405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984" y="3255281"/>
            <a:ext cx="613312" cy="40228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B102A2FA-F34B-0709-6609-FDF1FA167C68}"/>
              </a:ext>
            </a:extLst>
          </p:cNvPr>
          <p:cNvSpPr/>
          <p:nvPr/>
        </p:nvSpPr>
        <p:spPr>
          <a:xfrm>
            <a:off x="5299094" y="3638479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1BF779-59E9-B17C-3BA5-1155F71A1A1F}"/>
              </a:ext>
            </a:extLst>
          </p:cNvPr>
          <p:cNvSpPr/>
          <p:nvPr/>
        </p:nvSpPr>
        <p:spPr>
          <a:xfrm>
            <a:off x="5299094" y="3829129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6CBCE4B-56D5-CE30-7CDC-0C08B67B2B17}"/>
              </a:ext>
            </a:extLst>
          </p:cNvPr>
          <p:cNvSpPr/>
          <p:nvPr/>
        </p:nvSpPr>
        <p:spPr>
          <a:xfrm>
            <a:off x="5299093" y="4016311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668BE7-99C3-D415-CC1B-C3F388D52E1F}"/>
              </a:ext>
            </a:extLst>
          </p:cNvPr>
          <p:cNvSpPr txBox="1"/>
          <p:nvPr/>
        </p:nvSpPr>
        <p:spPr>
          <a:xfrm>
            <a:off x="294628" y="4871691"/>
            <a:ext cx="11897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Note </a:t>
            </a:r>
            <a:r>
              <a:rPr lang="en-US" sz="2800" dirty="0"/>
              <a:t>fundamentally impossible with classical ciphertexts!</a:t>
            </a:r>
            <a:endParaRPr lang="en-US" sz="28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A2D5E2-76BB-8FD4-5453-79865DC93785}"/>
              </a:ext>
            </a:extLst>
          </p:cNvPr>
          <p:cNvSpPr txBox="1"/>
          <p:nvPr/>
        </p:nvSpPr>
        <p:spPr>
          <a:xfrm>
            <a:off x="294628" y="5643733"/>
            <a:ext cx="11897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Theorem </a:t>
            </a:r>
            <a:r>
              <a:rPr lang="en-US" sz="2800" dirty="0"/>
              <a:t>A Tamper-Detection Code for Qubit-wise channels of rate </a:t>
            </a:r>
            <a:r>
              <a:rPr lang="en-US" sz="2800" i="1" dirty="0"/>
              <a:t>1-o(1).</a:t>
            </a:r>
          </a:p>
        </p:txBody>
      </p:sp>
    </p:spTree>
    <p:extLst>
      <p:ext uri="{BB962C8B-B14F-4D97-AF65-F5344CB8AC3E}">
        <p14:creationId xmlns:p14="http://schemas.microsoft.com/office/powerpoint/2010/main" val="3200259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>
            <a:extLst>
              <a:ext uri="{FF2B5EF4-FFF2-40B4-BE49-F238E27FC236}">
                <a16:creationId xmlns:a16="http://schemas.microsoft.com/office/drawing/2014/main" id="{ECFBE4D7-DAA1-DC38-66AB-AD86A22600D6}"/>
              </a:ext>
            </a:extLst>
          </p:cNvPr>
          <p:cNvSpPr/>
          <p:nvPr/>
        </p:nvSpPr>
        <p:spPr>
          <a:xfrm>
            <a:off x="3583903" y="1932766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5776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Classical Non-Malleable Codes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732E2-4466-4631-6027-5A56A567F8A6}"/>
              </a:ext>
            </a:extLst>
          </p:cNvPr>
          <p:cNvSpPr txBox="1"/>
          <p:nvPr/>
        </p:nvSpPr>
        <p:spPr>
          <a:xfrm>
            <a:off x="1197207" y="1320368"/>
            <a:ext cx="1037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Non-Malleability is possible in the bit-wise setting [DPW10]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F47EA1-6745-59EA-EEC6-BAC2E5DB6E41}"/>
              </a:ext>
            </a:extLst>
          </p:cNvPr>
          <p:cNvSpPr/>
          <p:nvPr/>
        </p:nvSpPr>
        <p:spPr>
          <a:xfrm>
            <a:off x="2205272" y="2233090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72C5C9-E304-98AF-11A1-473F83ABF7E5}"/>
              </a:ext>
            </a:extLst>
          </p:cNvPr>
          <p:cNvCxnSpPr/>
          <p:nvPr/>
        </p:nvCxnSpPr>
        <p:spPr>
          <a:xfrm>
            <a:off x="1648223" y="26009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D4AD5A-8384-895C-0DB5-47C866168FA2}"/>
              </a:ext>
            </a:extLst>
          </p:cNvPr>
          <p:cNvCxnSpPr/>
          <p:nvPr/>
        </p:nvCxnSpPr>
        <p:spPr>
          <a:xfrm>
            <a:off x="3026855" y="26032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251B955C-7522-9DC4-46AA-737BFD061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710" y="2078065"/>
            <a:ext cx="236731" cy="109715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19D763-4CC7-E344-21AB-852C90098CCA}"/>
              </a:ext>
            </a:extLst>
          </p:cNvPr>
          <p:cNvCxnSpPr/>
          <p:nvPr/>
        </p:nvCxnSpPr>
        <p:spPr>
          <a:xfrm>
            <a:off x="4419645" y="259786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BD127F0-491A-C6E1-D280-E35F8561E123}"/>
              </a:ext>
            </a:extLst>
          </p:cNvPr>
          <p:cNvSpPr/>
          <p:nvPr/>
        </p:nvSpPr>
        <p:spPr>
          <a:xfrm>
            <a:off x="4976693" y="2229993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9D112-E394-6C7A-5504-F4823EDAF68F}"/>
              </a:ext>
            </a:extLst>
          </p:cNvPr>
          <p:cNvCxnSpPr/>
          <p:nvPr/>
        </p:nvCxnSpPr>
        <p:spPr>
          <a:xfrm>
            <a:off x="5810865" y="259786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text with letters&#10;&#10;Description automatically generated">
            <a:extLst>
              <a:ext uri="{FF2B5EF4-FFF2-40B4-BE49-F238E27FC236}">
                <a16:creationId xmlns:a16="http://schemas.microsoft.com/office/drawing/2014/main" id="{33DEB139-FB3F-3913-F8F8-A78BF0B23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670" y="2475585"/>
            <a:ext cx="713429" cy="302115"/>
          </a:xfrm>
          <a:prstGeom prst="rect">
            <a:avLst/>
          </a:prstGeom>
        </p:spPr>
      </p:pic>
      <p:pic>
        <p:nvPicPr>
          <p:cNvPr id="25" name="Picture 2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96FBB4C-C373-9819-01CB-84BE10FA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008" y="2462171"/>
            <a:ext cx="747503" cy="315529"/>
          </a:xfrm>
          <a:prstGeom prst="rect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A649C59C-542C-3D56-8DF1-9F0693B076A3}"/>
              </a:ext>
            </a:extLst>
          </p:cNvPr>
          <p:cNvSpPr/>
          <p:nvPr/>
        </p:nvSpPr>
        <p:spPr>
          <a:xfrm>
            <a:off x="6528619" y="214066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2004C158-11A5-A685-AE45-6A19D88AA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05" y="2462171"/>
            <a:ext cx="329621" cy="229867"/>
          </a:xfrm>
          <a:prstGeom prst="rect">
            <a:avLst/>
          </a:prstGeom>
        </p:spPr>
      </p:pic>
      <p:pic>
        <p:nvPicPr>
          <p:cNvPr id="29" name="Picture 28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3BE62D36-47B9-A9B6-F28E-402B37EFE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200" y="2025730"/>
            <a:ext cx="329621" cy="229867"/>
          </a:xfrm>
          <a:prstGeom prst="rect">
            <a:avLst/>
          </a:prstGeom>
        </p:spPr>
      </p:pic>
      <p:pic>
        <p:nvPicPr>
          <p:cNvPr id="31" name="Picture 30" descr="A black line on a white background&#10;&#10;Description automatically generated">
            <a:extLst>
              <a:ext uri="{FF2B5EF4-FFF2-40B4-BE49-F238E27FC236}">
                <a16:creationId xmlns:a16="http://schemas.microsoft.com/office/drawing/2014/main" id="{939641D8-599E-B0A1-DABE-2C5F4D0D5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152" y="2350794"/>
            <a:ext cx="385715" cy="380572"/>
          </a:xfrm>
          <a:prstGeom prst="rect">
            <a:avLst/>
          </a:prstGeom>
        </p:spPr>
      </p:pic>
      <p:pic>
        <p:nvPicPr>
          <p:cNvPr id="33" name="Picture 3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7D16863-B64F-828C-7753-F45AA8C59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453" y="2746177"/>
            <a:ext cx="3627890" cy="4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CF86D264-91CE-5C93-739A-BC0E3FC1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34" y="4715165"/>
            <a:ext cx="117758" cy="320301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ECFBE4D7-DAA1-DC38-66AB-AD86A22600D6}"/>
              </a:ext>
            </a:extLst>
          </p:cNvPr>
          <p:cNvSpPr/>
          <p:nvPr/>
        </p:nvSpPr>
        <p:spPr>
          <a:xfrm>
            <a:off x="3583903" y="1932766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494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Non-Malleable Secret Keys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732E2-4466-4631-6027-5A56A567F8A6}"/>
              </a:ext>
            </a:extLst>
          </p:cNvPr>
          <p:cNvSpPr txBox="1"/>
          <p:nvPr/>
        </p:nvSpPr>
        <p:spPr>
          <a:xfrm>
            <a:off x="1197207" y="1320368"/>
            <a:ext cx="1037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Non-Malleability is possible in the bit-wise setting [DPW10]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F47EA1-6745-59EA-EEC6-BAC2E5DB6E41}"/>
              </a:ext>
            </a:extLst>
          </p:cNvPr>
          <p:cNvSpPr/>
          <p:nvPr/>
        </p:nvSpPr>
        <p:spPr>
          <a:xfrm>
            <a:off x="2205272" y="2233090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72C5C9-E304-98AF-11A1-473F83ABF7E5}"/>
              </a:ext>
            </a:extLst>
          </p:cNvPr>
          <p:cNvCxnSpPr/>
          <p:nvPr/>
        </p:nvCxnSpPr>
        <p:spPr>
          <a:xfrm>
            <a:off x="1648223" y="26009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D4AD5A-8384-895C-0DB5-47C866168FA2}"/>
              </a:ext>
            </a:extLst>
          </p:cNvPr>
          <p:cNvCxnSpPr/>
          <p:nvPr/>
        </p:nvCxnSpPr>
        <p:spPr>
          <a:xfrm>
            <a:off x="3026855" y="26032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251B955C-7522-9DC4-46AA-737BFD061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710" y="2078065"/>
            <a:ext cx="236731" cy="109715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19D763-4CC7-E344-21AB-852C90098CCA}"/>
              </a:ext>
            </a:extLst>
          </p:cNvPr>
          <p:cNvCxnSpPr/>
          <p:nvPr/>
        </p:nvCxnSpPr>
        <p:spPr>
          <a:xfrm>
            <a:off x="4419645" y="259786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BD127F0-491A-C6E1-D280-E35F8561E123}"/>
              </a:ext>
            </a:extLst>
          </p:cNvPr>
          <p:cNvSpPr/>
          <p:nvPr/>
        </p:nvSpPr>
        <p:spPr>
          <a:xfrm>
            <a:off x="4976693" y="2229993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9D112-E394-6C7A-5504-F4823EDAF68F}"/>
              </a:ext>
            </a:extLst>
          </p:cNvPr>
          <p:cNvCxnSpPr/>
          <p:nvPr/>
        </p:nvCxnSpPr>
        <p:spPr>
          <a:xfrm>
            <a:off x="5810865" y="259786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text with letters&#10;&#10;Description automatically generated">
            <a:extLst>
              <a:ext uri="{FF2B5EF4-FFF2-40B4-BE49-F238E27FC236}">
                <a16:creationId xmlns:a16="http://schemas.microsoft.com/office/drawing/2014/main" id="{33DEB139-FB3F-3913-F8F8-A78BF0B23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670" y="2475585"/>
            <a:ext cx="713429" cy="302115"/>
          </a:xfrm>
          <a:prstGeom prst="rect">
            <a:avLst/>
          </a:prstGeom>
        </p:spPr>
      </p:pic>
      <p:pic>
        <p:nvPicPr>
          <p:cNvPr id="25" name="Picture 2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96FBB4C-C373-9819-01CB-84BE10FA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008" y="2462171"/>
            <a:ext cx="747503" cy="315529"/>
          </a:xfrm>
          <a:prstGeom prst="rect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A649C59C-542C-3D56-8DF1-9F0693B076A3}"/>
              </a:ext>
            </a:extLst>
          </p:cNvPr>
          <p:cNvSpPr/>
          <p:nvPr/>
        </p:nvSpPr>
        <p:spPr>
          <a:xfrm>
            <a:off x="6528619" y="214066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2004C158-11A5-A685-AE45-6A19D88AA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605" y="2462171"/>
            <a:ext cx="329621" cy="229867"/>
          </a:xfrm>
          <a:prstGeom prst="rect">
            <a:avLst/>
          </a:prstGeom>
        </p:spPr>
      </p:pic>
      <p:pic>
        <p:nvPicPr>
          <p:cNvPr id="29" name="Picture 28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3BE62D36-47B9-A9B6-F28E-402B37EFE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200" y="2025730"/>
            <a:ext cx="329621" cy="229867"/>
          </a:xfrm>
          <a:prstGeom prst="rect">
            <a:avLst/>
          </a:prstGeom>
        </p:spPr>
      </p:pic>
      <p:pic>
        <p:nvPicPr>
          <p:cNvPr id="31" name="Picture 30" descr="A black line on a white background&#10;&#10;Description automatically generated">
            <a:extLst>
              <a:ext uri="{FF2B5EF4-FFF2-40B4-BE49-F238E27FC236}">
                <a16:creationId xmlns:a16="http://schemas.microsoft.com/office/drawing/2014/main" id="{939641D8-599E-B0A1-DABE-2C5F4D0D5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4152" y="2350794"/>
            <a:ext cx="385715" cy="380572"/>
          </a:xfrm>
          <a:prstGeom prst="rect">
            <a:avLst/>
          </a:prstGeom>
        </p:spPr>
      </p:pic>
      <p:pic>
        <p:nvPicPr>
          <p:cNvPr id="33" name="Picture 3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7D16863-B64F-828C-7753-F45AA8C59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1453" y="2746177"/>
            <a:ext cx="3627890" cy="492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EF24A-C32E-9296-BBA6-860F79906EBE}"/>
              </a:ext>
            </a:extLst>
          </p:cNvPr>
          <p:cNvSpPr txBox="1"/>
          <p:nvPr/>
        </p:nvSpPr>
        <p:spPr>
          <a:xfrm>
            <a:off x="191386" y="3560795"/>
            <a:ext cx="12000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Idea </a:t>
            </a:r>
            <a:r>
              <a:rPr lang="en-US" sz="2800" dirty="0"/>
              <a:t>[B23, BGJR23] Encrypt (OTP) the quantum state using a NM secret key  </a:t>
            </a:r>
            <a:endParaRPr lang="en-US" sz="28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9423C-4E95-21DA-5A55-F414ED31067D}"/>
              </a:ext>
            </a:extLst>
          </p:cNvPr>
          <p:cNvSpPr/>
          <p:nvPr/>
        </p:nvSpPr>
        <p:spPr>
          <a:xfrm>
            <a:off x="3063213" y="4427522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810165-1118-0E9D-081B-E6326905B868}"/>
              </a:ext>
            </a:extLst>
          </p:cNvPr>
          <p:cNvCxnSpPr/>
          <p:nvPr/>
        </p:nvCxnSpPr>
        <p:spPr>
          <a:xfrm>
            <a:off x="2506164" y="479539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text with letters&#10;&#10;Description automatically generated">
            <a:extLst>
              <a:ext uri="{FF2B5EF4-FFF2-40B4-BE49-F238E27FC236}">
                <a16:creationId xmlns:a16="http://schemas.microsoft.com/office/drawing/2014/main" id="{84FB85DD-A5B8-8101-0DF9-0BB4DCCF4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611" y="4670017"/>
            <a:ext cx="713429" cy="3021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E99CCD-E36E-90F8-E2BA-BCC8EE27F760}"/>
              </a:ext>
            </a:extLst>
          </p:cNvPr>
          <p:cNvCxnSpPr/>
          <p:nvPr/>
        </p:nvCxnSpPr>
        <p:spPr>
          <a:xfrm>
            <a:off x="3891785" y="451517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8EEBA5-4C20-2D80-7A74-1984CB6DB000}"/>
              </a:ext>
            </a:extLst>
          </p:cNvPr>
          <p:cNvCxnSpPr/>
          <p:nvPr/>
        </p:nvCxnSpPr>
        <p:spPr>
          <a:xfrm>
            <a:off x="3884797" y="461129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C6ADFE-6236-3B5D-F273-2603F65A311A}"/>
              </a:ext>
            </a:extLst>
          </p:cNvPr>
          <p:cNvCxnSpPr/>
          <p:nvPr/>
        </p:nvCxnSpPr>
        <p:spPr>
          <a:xfrm>
            <a:off x="3891785" y="471673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2D6CBA-8605-DE0B-926A-81F1D29E11EA}"/>
              </a:ext>
            </a:extLst>
          </p:cNvPr>
          <p:cNvCxnSpPr/>
          <p:nvPr/>
        </p:nvCxnSpPr>
        <p:spPr>
          <a:xfrm>
            <a:off x="3884797" y="503574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B307991C-0623-4169-48E5-B1A3CC27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499" y="5964818"/>
            <a:ext cx="117758" cy="3203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C43219-CB62-2BE8-32C9-3C8FD6E16325}"/>
              </a:ext>
            </a:extLst>
          </p:cNvPr>
          <p:cNvCxnSpPr/>
          <p:nvPr/>
        </p:nvCxnSpPr>
        <p:spPr>
          <a:xfrm>
            <a:off x="2039350" y="576482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9E116-0D37-5C10-8B4D-B690450A05EF}"/>
              </a:ext>
            </a:extLst>
          </p:cNvPr>
          <p:cNvCxnSpPr/>
          <p:nvPr/>
        </p:nvCxnSpPr>
        <p:spPr>
          <a:xfrm>
            <a:off x="2032362" y="586095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6F711-6AAA-394D-4DF4-5ECA7AA59E75}"/>
              </a:ext>
            </a:extLst>
          </p:cNvPr>
          <p:cNvCxnSpPr/>
          <p:nvPr/>
        </p:nvCxnSpPr>
        <p:spPr>
          <a:xfrm>
            <a:off x="2039350" y="596638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7C401F-0EC2-6072-BA24-DE68CE41D7A9}"/>
              </a:ext>
            </a:extLst>
          </p:cNvPr>
          <p:cNvCxnSpPr/>
          <p:nvPr/>
        </p:nvCxnSpPr>
        <p:spPr>
          <a:xfrm>
            <a:off x="2032362" y="628539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black letter k&#10;&#10;Description automatically generated">
            <a:extLst>
              <a:ext uri="{FF2B5EF4-FFF2-40B4-BE49-F238E27FC236}">
                <a16:creationId xmlns:a16="http://schemas.microsoft.com/office/drawing/2014/main" id="{9C94A6F5-AD28-2446-0B27-89BDFDE0DB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122" y="4575069"/>
            <a:ext cx="273285" cy="33835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6184AA-01FD-FCC1-2068-222E2E94F10F}"/>
              </a:ext>
            </a:extLst>
          </p:cNvPr>
          <p:cNvSpPr/>
          <p:nvPr/>
        </p:nvSpPr>
        <p:spPr>
          <a:xfrm>
            <a:off x="2596398" y="5549518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01971EAA-EED7-639F-6530-AC1EBD80F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65" y="6058293"/>
            <a:ext cx="117758" cy="32030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530187-E454-68CE-B97D-65EA0EAC194E}"/>
              </a:ext>
            </a:extLst>
          </p:cNvPr>
          <p:cNvCxnSpPr/>
          <p:nvPr/>
        </p:nvCxnSpPr>
        <p:spPr>
          <a:xfrm>
            <a:off x="3430616" y="565845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168292-73B0-A86B-D232-884E0ECC9F35}"/>
              </a:ext>
            </a:extLst>
          </p:cNvPr>
          <p:cNvCxnSpPr/>
          <p:nvPr/>
        </p:nvCxnSpPr>
        <p:spPr>
          <a:xfrm>
            <a:off x="3423628" y="581514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58A8E5-086B-05F1-3744-582D1CC544C0}"/>
              </a:ext>
            </a:extLst>
          </p:cNvPr>
          <p:cNvCxnSpPr/>
          <p:nvPr/>
        </p:nvCxnSpPr>
        <p:spPr>
          <a:xfrm>
            <a:off x="3430616" y="598113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018549-5EBE-827C-099E-FF8E4AE6EAB6}"/>
              </a:ext>
            </a:extLst>
          </p:cNvPr>
          <p:cNvCxnSpPr/>
          <p:nvPr/>
        </p:nvCxnSpPr>
        <p:spPr>
          <a:xfrm>
            <a:off x="3417572" y="642731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CAA4EE2-74A9-25B1-9431-B41D984F6874}"/>
              </a:ext>
            </a:extLst>
          </p:cNvPr>
          <p:cNvSpPr/>
          <p:nvPr/>
        </p:nvSpPr>
        <p:spPr>
          <a:xfrm>
            <a:off x="3986322" y="5746790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DCECE8-2D75-9708-733F-8AC9C4324065}"/>
              </a:ext>
            </a:extLst>
          </p:cNvPr>
          <p:cNvSpPr/>
          <p:nvPr/>
        </p:nvSpPr>
        <p:spPr>
          <a:xfrm>
            <a:off x="3981275" y="5929470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39BF57-E12D-1266-8C51-D1D3168CA5A8}"/>
              </a:ext>
            </a:extLst>
          </p:cNvPr>
          <p:cNvSpPr/>
          <p:nvPr/>
        </p:nvSpPr>
        <p:spPr>
          <a:xfrm>
            <a:off x="3981275" y="6363769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C01A6212-A939-8AC0-E1EB-177A0CE9776D}"/>
              </a:ext>
            </a:extLst>
          </p:cNvPr>
          <p:cNvSpPr/>
          <p:nvPr/>
        </p:nvSpPr>
        <p:spPr>
          <a:xfrm>
            <a:off x="4341650" y="5302361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8E4DF4C8-DC7D-4391-74B7-E600AFAD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345" y="5447660"/>
            <a:ext cx="236731" cy="109715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1CF5D5-97AD-4EA6-2CF2-5E237DD645DA}"/>
              </a:ext>
            </a:extLst>
          </p:cNvPr>
          <p:cNvCxnSpPr>
            <a:cxnSpLocks/>
          </p:cNvCxnSpPr>
          <p:nvPr/>
        </p:nvCxnSpPr>
        <p:spPr>
          <a:xfrm>
            <a:off x="4085910" y="5658457"/>
            <a:ext cx="343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3B34D2-661D-50C4-A182-11713E64FEEC}"/>
              </a:ext>
            </a:extLst>
          </p:cNvPr>
          <p:cNvCxnSpPr>
            <a:cxnSpLocks/>
          </p:cNvCxnSpPr>
          <p:nvPr/>
        </p:nvCxnSpPr>
        <p:spPr>
          <a:xfrm>
            <a:off x="4119332" y="5815141"/>
            <a:ext cx="261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C5CCBF-6EDC-28B0-3352-36454FFAAB79}"/>
              </a:ext>
            </a:extLst>
          </p:cNvPr>
          <p:cNvCxnSpPr>
            <a:cxnSpLocks/>
          </p:cNvCxnSpPr>
          <p:nvPr/>
        </p:nvCxnSpPr>
        <p:spPr>
          <a:xfrm>
            <a:off x="4122342" y="6002400"/>
            <a:ext cx="210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285ED7-4424-F8A6-A44B-A506F07FE2BD}"/>
              </a:ext>
            </a:extLst>
          </p:cNvPr>
          <p:cNvCxnSpPr>
            <a:cxnSpLocks/>
          </p:cNvCxnSpPr>
          <p:nvPr/>
        </p:nvCxnSpPr>
        <p:spPr>
          <a:xfrm>
            <a:off x="4110230" y="6429407"/>
            <a:ext cx="270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AA88755-E185-3642-6148-368BA4FE0F20}"/>
              </a:ext>
            </a:extLst>
          </p:cNvPr>
          <p:cNvSpPr/>
          <p:nvPr/>
        </p:nvSpPr>
        <p:spPr>
          <a:xfrm>
            <a:off x="3981608" y="5556572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925264F5-95BD-73C0-90F9-086512098E79}"/>
              </a:ext>
            </a:extLst>
          </p:cNvPr>
          <p:cNvSpPr/>
          <p:nvPr/>
        </p:nvSpPr>
        <p:spPr>
          <a:xfrm>
            <a:off x="4352273" y="4326749"/>
            <a:ext cx="835742" cy="853969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43B83E88-49BA-CBF9-547C-2A1498A05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7" t="38339"/>
          <a:stretch/>
        </p:blipFill>
        <p:spPr>
          <a:xfrm>
            <a:off x="4694581" y="4394483"/>
            <a:ext cx="208545" cy="676516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FFD66A-1C3B-27BC-D8B4-76889927E8E6}"/>
              </a:ext>
            </a:extLst>
          </p:cNvPr>
          <p:cNvCxnSpPr/>
          <p:nvPr/>
        </p:nvCxnSpPr>
        <p:spPr>
          <a:xfrm>
            <a:off x="5181123" y="475955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DF96863-E5FE-3F1D-15CC-A76CE9D24431}"/>
              </a:ext>
            </a:extLst>
          </p:cNvPr>
          <p:cNvSpPr/>
          <p:nvPr/>
        </p:nvSpPr>
        <p:spPr>
          <a:xfrm>
            <a:off x="5738171" y="4391678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30AB0A-AB9A-DC15-46A5-404C8D43B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486" y="4623856"/>
            <a:ext cx="747503" cy="315529"/>
          </a:xfrm>
          <a:prstGeom prst="rect">
            <a:avLst/>
          </a:prstGeom>
        </p:spPr>
      </p:pic>
      <p:sp>
        <p:nvSpPr>
          <p:cNvPr id="79" name="Left Brace 78">
            <a:extLst>
              <a:ext uri="{FF2B5EF4-FFF2-40B4-BE49-F238E27FC236}">
                <a16:creationId xmlns:a16="http://schemas.microsoft.com/office/drawing/2014/main" id="{E777D019-E2F7-17EB-92DA-C8085C14CCA6}"/>
              </a:ext>
            </a:extLst>
          </p:cNvPr>
          <p:cNvSpPr/>
          <p:nvPr/>
        </p:nvSpPr>
        <p:spPr>
          <a:xfrm>
            <a:off x="7250669" y="4338193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DBD5E0-20CD-9962-89A3-43843E0D134B}"/>
              </a:ext>
            </a:extLst>
          </p:cNvPr>
          <p:cNvCxnSpPr/>
          <p:nvPr/>
        </p:nvCxnSpPr>
        <p:spPr>
          <a:xfrm>
            <a:off x="6572343" y="478162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BE071EC-7F91-F5FE-358C-011EA1F619DE}"/>
              </a:ext>
            </a:extLst>
          </p:cNvPr>
          <p:cNvSpPr txBox="1"/>
          <p:nvPr/>
        </p:nvSpPr>
        <p:spPr>
          <a:xfrm>
            <a:off x="7527395" y="4312687"/>
            <a:ext cx="4043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recovered, state is encrypted:            	Pauli error on the state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70B2EA2-AAC5-CA98-C7F9-13582E46DCAE}"/>
              </a:ext>
            </a:extLst>
          </p:cNvPr>
          <p:cNvSpPr txBox="1"/>
          <p:nvPr/>
        </p:nvSpPr>
        <p:spPr>
          <a:xfrm>
            <a:off x="7527395" y="4888330"/>
            <a:ext cx="392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not recovered, state is scrambled:</a:t>
            </a:r>
          </a:p>
          <a:p>
            <a:r>
              <a:rPr lang="en-US" sz="1600" dirty="0"/>
              <a:t>	a product state!</a:t>
            </a:r>
          </a:p>
        </p:txBody>
      </p:sp>
      <p:pic>
        <p:nvPicPr>
          <p:cNvPr id="84" name="Picture 83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DFDD6499-1FD7-14C3-5D7A-9D9B047B6B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797" y="5197606"/>
            <a:ext cx="367266" cy="3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97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CF86D264-91CE-5C93-739A-BC0E3FC1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53" y="1812476"/>
            <a:ext cx="117758" cy="3203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69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Product-State Evasive Subspaces, which detect Pauli Errors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9423C-4E95-21DA-5A55-F414ED31067D}"/>
              </a:ext>
            </a:extLst>
          </p:cNvPr>
          <p:cNvSpPr/>
          <p:nvPr/>
        </p:nvSpPr>
        <p:spPr>
          <a:xfrm>
            <a:off x="2808032" y="1524833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810165-1118-0E9D-081B-E6326905B868}"/>
              </a:ext>
            </a:extLst>
          </p:cNvPr>
          <p:cNvCxnSpPr/>
          <p:nvPr/>
        </p:nvCxnSpPr>
        <p:spPr>
          <a:xfrm>
            <a:off x="2250983" y="1892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text with letters&#10;&#10;Description automatically generated">
            <a:extLst>
              <a:ext uri="{FF2B5EF4-FFF2-40B4-BE49-F238E27FC236}">
                <a16:creationId xmlns:a16="http://schemas.microsoft.com/office/drawing/2014/main" id="{84FB85DD-A5B8-8101-0DF9-0BB4DCCF4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30" y="1767328"/>
            <a:ext cx="713429" cy="3021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E99CCD-E36E-90F8-E2BA-BCC8EE27F760}"/>
              </a:ext>
            </a:extLst>
          </p:cNvPr>
          <p:cNvCxnSpPr/>
          <p:nvPr/>
        </p:nvCxnSpPr>
        <p:spPr>
          <a:xfrm>
            <a:off x="3636604" y="161248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8EEBA5-4C20-2D80-7A74-1984CB6DB000}"/>
              </a:ext>
            </a:extLst>
          </p:cNvPr>
          <p:cNvCxnSpPr/>
          <p:nvPr/>
        </p:nvCxnSpPr>
        <p:spPr>
          <a:xfrm>
            <a:off x="3629616" y="170860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C6ADFE-6236-3B5D-F273-2603F65A311A}"/>
              </a:ext>
            </a:extLst>
          </p:cNvPr>
          <p:cNvCxnSpPr/>
          <p:nvPr/>
        </p:nvCxnSpPr>
        <p:spPr>
          <a:xfrm>
            <a:off x="3636604" y="18140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2D6CBA-8605-DE0B-926A-81F1D29E11EA}"/>
              </a:ext>
            </a:extLst>
          </p:cNvPr>
          <p:cNvCxnSpPr/>
          <p:nvPr/>
        </p:nvCxnSpPr>
        <p:spPr>
          <a:xfrm>
            <a:off x="3629616" y="21330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B307991C-0623-4169-48E5-B1A3CC27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18" y="3062129"/>
            <a:ext cx="117758" cy="3203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C43219-CB62-2BE8-32C9-3C8FD6E16325}"/>
              </a:ext>
            </a:extLst>
          </p:cNvPr>
          <p:cNvCxnSpPr/>
          <p:nvPr/>
        </p:nvCxnSpPr>
        <p:spPr>
          <a:xfrm>
            <a:off x="1784169" y="28621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9E116-0D37-5C10-8B4D-B690450A05EF}"/>
              </a:ext>
            </a:extLst>
          </p:cNvPr>
          <p:cNvCxnSpPr/>
          <p:nvPr/>
        </p:nvCxnSpPr>
        <p:spPr>
          <a:xfrm>
            <a:off x="1777181" y="295826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6F711-6AAA-394D-4DF4-5ECA7AA59E75}"/>
              </a:ext>
            </a:extLst>
          </p:cNvPr>
          <p:cNvCxnSpPr/>
          <p:nvPr/>
        </p:nvCxnSpPr>
        <p:spPr>
          <a:xfrm>
            <a:off x="1784169" y="306370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7C401F-0EC2-6072-BA24-DE68CE41D7A9}"/>
              </a:ext>
            </a:extLst>
          </p:cNvPr>
          <p:cNvCxnSpPr/>
          <p:nvPr/>
        </p:nvCxnSpPr>
        <p:spPr>
          <a:xfrm>
            <a:off x="1777181" y="338270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black letter k&#10;&#10;Description automatically generated">
            <a:extLst>
              <a:ext uri="{FF2B5EF4-FFF2-40B4-BE49-F238E27FC236}">
                <a16:creationId xmlns:a16="http://schemas.microsoft.com/office/drawing/2014/main" id="{9C94A6F5-AD28-2446-0B27-89BDFDE0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941" y="1672380"/>
            <a:ext cx="273285" cy="33835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6184AA-01FD-FCC1-2068-222E2E94F10F}"/>
              </a:ext>
            </a:extLst>
          </p:cNvPr>
          <p:cNvSpPr/>
          <p:nvPr/>
        </p:nvSpPr>
        <p:spPr>
          <a:xfrm>
            <a:off x="2341217" y="2646829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01971EAA-EED7-639F-6530-AC1EBD80F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4" y="3155604"/>
            <a:ext cx="117758" cy="32030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530187-E454-68CE-B97D-65EA0EAC194E}"/>
              </a:ext>
            </a:extLst>
          </p:cNvPr>
          <p:cNvCxnSpPr/>
          <p:nvPr/>
        </p:nvCxnSpPr>
        <p:spPr>
          <a:xfrm>
            <a:off x="3175435" y="275576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168292-73B0-A86B-D232-884E0ECC9F35}"/>
              </a:ext>
            </a:extLst>
          </p:cNvPr>
          <p:cNvCxnSpPr/>
          <p:nvPr/>
        </p:nvCxnSpPr>
        <p:spPr>
          <a:xfrm>
            <a:off x="3168447" y="29124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58A8E5-086B-05F1-3744-582D1CC544C0}"/>
              </a:ext>
            </a:extLst>
          </p:cNvPr>
          <p:cNvCxnSpPr/>
          <p:nvPr/>
        </p:nvCxnSpPr>
        <p:spPr>
          <a:xfrm>
            <a:off x="3175435" y="30784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018549-5EBE-827C-099E-FF8E4AE6EAB6}"/>
              </a:ext>
            </a:extLst>
          </p:cNvPr>
          <p:cNvCxnSpPr/>
          <p:nvPr/>
        </p:nvCxnSpPr>
        <p:spPr>
          <a:xfrm>
            <a:off x="3162391" y="352462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CAA4EE2-74A9-25B1-9431-B41D984F6874}"/>
              </a:ext>
            </a:extLst>
          </p:cNvPr>
          <p:cNvSpPr/>
          <p:nvPr/>
        </p:nvSpPr>
        <p:spPr>
          <a:xfrm>
            <a:off x="3731141" y="284410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DCECE8-2D75-9708-733F-8AC9C4324065}"/>
              </a:ext>
            </a:extLst>
          </p:cNvPr>
          <p:cNvSpPr/>
          <p:nvPr/>
        </p:nvSpPr>
        <p:spPr>
          <a:xfrm>
            <a:off x="3726094" y="302678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39BF57-E12D-1266-8C51-D1D3168CA5A8}"/>
              </a:ext>
            </a:extLst>
          </p:cNvPr>
          <p:cNvSpPr/>
          <p:nvPr/>
        </p:nvSpPr>
        <p:spPr>
          <a:xfrm>
            <a:off x="3726094" y="3461080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C01A6212-A939-8AC0-E1EB-177A0CE9776D}"/>
              </a:ext>
            </a:extLst>
          </p:cNvPr>
          <p:cNvSpPr/>
          <p:nvPr/>
        </p:nvSpPr>
        <p:spPr>
          <a:xfrm>
            <a:off x="4086469" y="2399672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8E4DF4C8-DC7D-4391-74B7-E600AFADD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164" y="2544971"/>
            <a:ext cx="236731" cy="109715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1CF5D5-97AD-4EA6-2CF2-5E237DD645DA}"/>
              </a:ext>
            </a:extLst>
          </p:cNvPr>
          <p:cNvCxnSpPr>
            <a:cxnSpLocks/>
          </p:cNvCxnSpPr>
          <p:nvPr/>
        </p:nvCxnSpPr>
        <p:spPr>
          <a:xfrm>
            <a:off x="3830729" y="2755768"/>
            <a:ext cx="343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3B34D2-661D-50C4-A182-11713E64FEEC}"/>
              </a:ext>
            </a:extLst>
          </p:cNvPr>
          <p:cNvCxnSpPr>
            <a:cxnSpLocks/>
          </p:cNvCxnSpPr>
          <p:nvPr/>
        </p:nvCxnSpPr>
        <p:spPr>
          <a:xfrm>
            <a:off x="3864151" y="2912452"/>
            <a:ext cx="261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C5CCBF-6EDC-28B0-3352-36454FFAAB79}"/>
              </a:ext>
            </a:extLst>
          </p:cNvPr>
          <p:cNvCxnSpPr>
            <a:cxnSpLocks/>
          </p:cNvCxnSpPr>
          <p:nvPr/>
        </p:nvCxnSpPr>
        <p:spPr>
          <a:xfrm>
            <a:off x="3867161" y="3099711"/>
            <a:ext cx="210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285ED7-4424-F8A6-A44B-A506F07FE2BD}"/>
              </a:ext>
            </a:extLst>
          </p:cNvPr>
          <p:cNvCxnSpPr>
            <a:cxnSpLocks/>
          </p:cNvCxnSpPr>
          <p:nvPr/>
        </p:nvCxnSpPr>
        <p:spPr>
          <a:xfrm>
            <a:off x="3855049" y="3526718"/>
            <a:ext cx="270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AA88755-E185-3642-6148-368BA4FE0F20}"/>
              </a:ext>
            </a:extLst>
          </p:cNvPr>
          <p:cNvSpPr/>
          <p:nvPr/>
        </p:nvSpPr>
        <p:spPr>
          <a:xfrm>
            <a:off x="3726427" y="2653883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925264F5-95BD-73C0-90F9-086512098E79}"/>
              </a:ext>
            </a:extLst>
          </p:cNvPr>
          <p:cNvSpPr/>
          <p:nvPr/>
        </p:nvSpPr>
        <p:spPr>
          <a:xfrm>
            <a:off x="4097092" y="1424060"/>
            <a:ext cx="835742" cy="853969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43B83E88-49BA-CBF9-547C-2A1498A05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7" t="38339"/>
          <a:stretch/>
        </p:blipFill>
        <p:spPr>
          <a:xfrm>
            <a:off x="4439400" y="1491794"/>
            <a:ext cx="208545" cy="676516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FFD66A-1C3B-27BC-D8B4-76889927E8E6}"/>
              </a:ext>
            </a:extLst>
          </p:cNvPr>
          <p:cNvCxnSpPr/>
          <p:nvPr/>
        </p:nvCxnSpPr>
        <p:spPr>
          <a:xfrm>
            <a:off x="4925942" y="18568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DF96863-E5FE-3F1D-15CC-A76CE9D24431}"/>
              </a:ext>
            </a:extLst>
          </p:cNvPr>
          <p:cNvSpPr/>
          <p:nvPr/>
        </p:nvSpPr>
        <p:spPr>
          <a:xfrm>
            <a:off x="5482990" y="1488989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30AB0A-AB9A-DC15-46A5-404C8D43B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305" y="1721167"/>
            <a:ext cx="747503" cy="315529"/>
          </a:xfrm>
          <a:prstGeom prst="rect">
            <a:avLst/>
          </a:prstGeom>
        </p:spPr>
      </p:pic>
      <p:sp>
        <p:nvSpPr>
          <p:cNvPr id="79" name="Left Brace 78">
            <a:extLst>
              <a:ext uri="{FF2B5EF4-FFF2-40B4-BE49-F238E27FC236}">
                <a16:creationId xmlns:a16="http://schemas.microsoft.com/office/drawing/2014/main" id="{E777D019-E2F7-17EB-92DA-C8085C14CCA6}"/>
              </a:ext>
            </a:extLst>
          </p:cNvPr>
          <p:cNvSpPr/>
          <p:nvPr/>
        </p:nvSpPr>
        <p:spPr>
          <a:xfrm>
            <a:off x="6995488" y="143550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DBD5E0-20CD-9962-89A3-43843E0D134B}"/>
              </a:ext>
            </a:extLst>
          </p:cNvPr>
          <p:cNvCxnSpPr/>
          <p:nvPr/>
        </p:nvCxnSpPr>
        <p:spPr>
          <a:xfrm>
            <a:off x="6317162" y="187893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DFDD6499-1FD7-14C3-5D7A-9D9B047B6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616" y="2294917"/>
            <a:ext cx="367266" cy="3182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FB28865-076D-2F2A-AD12-2A5B475DC5C2}"/>
              </a:ext>
            </a:extLst>
          </p:cNvPr>
          <p:cNvSpPr txBox="1"/>
          <p:nvPr/>
        </p:nvSpPr>
        <p:spPr>
          <a:xfrm>
            <a:off x="7192258" y="1344847"/>
            <a:ext cx="4043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recovered, state is encrypted:            	Pauli error on the state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CC6E58-3FBE-9CCC-DF88-FAAA4EE786C5}"/>
              </a:ext>
            </a:extLst>
          </p:cNvPr>
          <p:cNvSpPr txBox="1"/>
          <p:nvPr/>
        </p:nvSpPr>
        <p:spPr>
          <a:xfrm>
            <a:off x="7192258" y="1920490"/>
            <a:ext cx="392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not recovered, state is scrambled:</a:t>
            </a:r>
          </a:p>
          <a:p>
            <a:r>
              <a:rPr lang="en-US" sz="1600" dirty="0"/>
              <a:t>	a product state!</a:t>
            </a:r>
          </a:p>
        </p:txBody>
      </p:sp>
    </p:spTree>
    <p:extLst>
      <p:ext uri="{BB962C8B-B14F-4D97-AF65-F5344CB8AC3E}">
        <p14:creationId xmlns:p14="http://schemas.microsoft.com/office/powerpoint/2010/main" val="172957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821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Motivation &amp; Setup: Quantum Error-Detection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FC8A97-E2C7-D975-F4D0-CDB20EC381D7}"/>
              </a:ext>
            </a:extLst>
          </p:cNvPr>
          <p:cNvCxnSpPr/>
          <p:nvPr/>
        </p:nvCxnSpPr>
        <p:spPr>
          <a:xfrm>
            <a:off x="1508930" y="412132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AC930C-C4DA-3AD3-7352-5F85E417EAA7}"/>
              </a:ext>
            </a:extLst>
          </p:cNvPr>
          <p:cNvSpPr/>
          <p:nvPr/>
        </p:nvSpPr>
        <p:spPr>
          <a:xfrm>
            <a:off x="2065978" y="3963671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CE5A5A-8409-9EDA-932F-15EE2F2D72A7}"/>
              </a:ext>
            </a:extLst>
          </p:cNvPr>
          <p:cNvCxnSpPr/>
          <p:nvPr/>
        </p:nvCxnSpPr>
        <p:spPr>
          <a:xfrm>
            <a:off x="1508930" y="427898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E487F2-2526-E2D8-5B02-79DFE7BD9392}"/>
              </a:ext>
            </a:extLst>
          </p:cNvPr>
          <p:cNvCxnSpPr/>
          <p:nvPr/>
        </p:nvCxnSpPr>
        <p:spPr>
          <a:xfrm>
            <a:off x="1508930" y="443663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0D5CA3-CB71-C7D1-1EA2-372D82D7EA9B}"/>
              </a:ext>
            </a:extLst>
          </p:cNvPr>
          <p:cNvCxnSpPr/>
          <p:nvPr/>
        </p:nvCxnSpPr>
        <p:spPr>
          <a:xfrm>
            <a:off x="2833233" y="413523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CB8D83-23C8-4A57-5C66-D85FC96318D6}"/>
              </a:ext>
            </a:extLst>
          </p:cNvPr>
          <p:cNvCxnSpPr/>
          <p:nvPr/>
        </p:nvCxnSpPr>
        <p:spPr>
          <a:xfrm>
            <a:off x="2833233" y="430007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64AB65-6587-834C-835A-C1F67C3060AD}"/>
              </a:ext>
            </a:extLst>
          </p:cNvPr>
          <p:cNvCxnSpPr/>
          <p:nvPr/>
        </p:nvCxnSpPr>
        <p:spPr>
          <a:xfrm>
            <a:off x="2833233" y="446491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B4D6A4-1A6C-607B-0712-0D92222AC878}"/>
              </a:ext>
            </a:extLst>
          </p:cNvPr>
          <p:cNvCxnSpPr/>
          <p:nvPr/>
        </p:nvCxnSpPr>
        <p:spPr>
          <a:xfrm>
            <a:off x="1508930" y="52719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C2F049-054D-AD29-EDB9-0502B3A46775}"/>
              </a:ext>
            </a:extLst>
          </p:cNvPr>
          <p:cNvCxnSpPr/>
          <p:nvPr/>
        </p:nvCxnSpPr>
        <p:spPr>
          <a:xfrm>
            <a:off x="1508930" y="541482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FC9468-3363-0FDE-C6A2-11DAF8EF88D0}"/>
              </a:ext>
            </a:extLst>
          </p:cNvPr>
          <p:cNvCxnSpPr/>
          <p:nvPr/>
        </p:nvCxnSpPr>
        <p:spPr>
          <a:xfrm>
            <a:off x="1508930" y="5557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C4DE2F-A6BD-3935-A756-C4CA8917EE51}"/>
              </a:ext>
            </a:extLst>
          </p:cNvPr>
          <p:cNvCxnSpPr/>
          <p:nvPr/>
        </p:nvCxnSpPr>
        <p:spPr>
          <a:xfrm>
            <a:off x="2833233" y="46297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757C8A-9D27-B615-45CA-BD4AB79BFD9C}"/>
              </a:ext>
            </a:extLst>
          </p:cNvPr>
          <p:cNvCxnSpPr/>
          <p:nvPr/>
        </p:nvCxnSpPr>
        <p:spPr>
          <a:xfrm>
            <a:off x="2833233" y="529461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4928A1-668D-2B01-A1B1-149E73279308}"/>
              </a:ext>
            </a:extLst>
          </p:cNvPr>
          <p:cNvCxnSpPr/>
          <p:nvPr/>
        </p:nvCxnSpPr>
        <p:spPr>
          <a:xfrm>
            <a:off x="2833233" y="545945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7A45AC-79E4-A5E2-DF42-7C23186FFD3E}"/>
              </a:ext>
            </a:extLst>
          </p:cNvPr>
          <p:cNvCxnSpPr/>
          <p:nvPr/>
        </p:nvCxnSpPr>
        <p:spPr>
          <a:xfrm>
            <a:off x="2833233" y="562430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B8820B-4F61-E28F-B1E6-F600C6340A28}"/>
              </a:ext>
            </a:extLst>
          </p:cNvPr>
          <p:cNvCxnSpPr/>
          <p:nvPr/>
        </p:nvCxnSpPr>
        <p:spPr>
          <a:xfrm>
            <a:off x="1508930" y="512907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223285D-F2FD-E328-8420-256B5B45C7E8}"/>
              </a:ext>
            </a:extLst>
          </p:cNvPr>
          <p:cNvSpPr/>
          <p:nvPr/>
        </p:nvSpPr>
        <p:spPr>
          <a:xfrm>
            <a:off x="3057969" y="472613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21BA29-D4DF-3D65-FB49-259D4B20C7C1}"/>
              </a:ext>
            </a:extLst>
          </p:cNvPr>
          <p:cNvSpPr/>
          <p:nvPr/>
        </p:nvSpPr>
        <p:spPr>
          <a:xfrm>
            <a:off x="3057969" y="491678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5D9AFB-AF64-3F87-A41D-34E1F23CA56B}"/>
              </a:ext>
            </a:extLst>
          </p:cNvPr>
          <p:cNvSpPr/>
          <p:nvPr/>
        </p:nvSpPr>
        <p:spPr>
          <a:xfrm>
            <a:off x="3057968" y="5103966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7DACBF-2708-9E18-4682-24C15E146DB3}"/>
              </a:ext>
            </a:extLst>
          </p:cNvPr>
          <p:cNvSpPr/>
          <p:nvPr/>
        </p:nvSpPr>
        <p:spPr>
          <a:xfrm>
            <a:off x="1776018" y="456476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AA5A23-28DC-99D6-B7F6-DB1799E639AE}"/>
              </a:ext>
            </a:extLst>
          </p:cNvPr>
          <p:cNvSpPr/>
          <p:nvPr/>
        </p:nvSpPr>
        <p:spPr>
          <a:xfrm>
            <a:off x="1776018" y="475541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8D15358-5F6B-3312-4B84-5805E2851C70}"/>
              </a:ext>
            </a:extLst>
          </p:cNvPr>
          <p:cNvSpPr/>
          <p:nvPr/>
        </p:nvSpPr>
        <p:spPr>
          <a:xfrm>
            <a:off x="1776017" y="4942596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291CE3-D5B1-1CE3-EDBC-4C77CCE5BDE5}"/>
              </a:ext>
            </a:extLst>
          </p:cNvPr>
          <p:cNvSpPr txBox="1"/>
          <p:nvPr/>
        </p:nvSpPr>
        <p:spPr>
          <a:xfrm>
            <a:off x="451944" y="1498874"/>
            <a:ext cx="1074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When can a quantum code, detect an arbitrary </a:t>
            </a:r>
            <a:r>
              <a:rPr lang="en-US" sz="2800" i="1" dirty="0"/>
              <a:t>Pauli</a:t>
            </a:r>
            <a:r>
              <a:rPr lang="en-US" sz="2800" dirty="0"/>
              <a:t> error?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0C170D-2A13-1CEA-70C7-3ABB52AF270D}"/>
              </a:ext>
            </a:extLst>
          </p:cNvPr>
          <p:cNvSpPr txBox="1"/>
          <p:nvPr/>
        </p:nvSpPr>
        <p:spPr>
          <a:xfrm>
            <a:off x="421715" y="2309516"/>
            <a:ext cx="1046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dirty="0"/>
              <a:t>Quantum codes are subspaces of complex, </a:t>
            </a:r>
            <a:r>
              <a:rPr lang="en-US" sz="2800" i="1" dirty="0"/>
              <a:t>n </a:t>
            </a:r>
            <a:r>
              <a:rPr lang="en-US" sz="2800" dirty="0"/>
              <a:t>qubit Hilbert spaces</a:t>
            </a:r>
          </a:p>
        </p:txBody>
      </p:sp>
      <p:pic>
        <p:nvPicPr>
          <p:cNvPr id="3" name="Picture 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8CBFDA13-1F0D-66F1-7D4D-528121B1C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7" t="20906" r="15159" b="5680"/>
          <a:stretch/>
        </p:blipFill>
        <p:spPr>
          <a:xfrm>
            <a:off x="2258510" y="4790201"/>
            <a:ext cx="458060" cy="324494"/>
          </a:xfrm>
          <a:prstGeom prst="rect">
            <a:avLst/>
          </a:prstGeom>
        </p:spPr>
      </p:pic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974F15A8-4394-7366-183C-7F52C2596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16" y="4387100"/>
            <a:ext cx="604973" cy="5232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EEC9D6-79C2-3514-C293-C46982695ACE}"/>
              </a:ext>
            </a:extLst>
          </p:cNvPr>
          <p:cNvCxnSpPr>
            <a:cxnSpLocks/>
          </p:cNvCxnSpPr>
          <p:nvPr/>
        </p:nvCxnSpPr>
        <p:spPr>
          <a:xfrm>
            <a:off x="1342886" y="5271952"/>
            <a:ext cx="0" cy="48224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118077-98DE-CF5C-5479-48C8591E181B}"/>
              </a:ext>
            </a:extLst>
          </p:cNvPr>
          <p:cNvCxnSpPr/>
          <p:nvPr/>
        </p:nvCxnSpPr>
        <p:spPr>
          <a:xfrm>
            <a:off x="1497493" y="570057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7CF67103-7B5E-7F3E-CB5E-320A36F6C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21"/>
          <a:stretch/>
        </p:blipFill>
        <p:spPr>
          <a:xfrm>
            <a:off x="780717" y="5294616"/>
            <a:ext cx="487893" cy="464275"/>
          </a:xfrm>
          <a:prstGeom prst="rect">
            <a:avLst/>
          </a:prstGeom>
        </p:spPr>
      </p:pic>
      <p:pic>
        <p:nvPicPr>
          <p:cNvPr id="19" name="Picture 1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9D1CBE7-1213-146A-93A1-7E74C1A78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24" y="3070835"/>
            <a:ext cx="2880666" cy="6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7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48ED915-66DA-4E61-6E8C-AEAA5F697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" b="-1405"/>
          <a:stretch/>
        </p:blipFill>
        <p:spPr>
          <a:xfrm>
            <a:off x="1218131" y="2771695"/>
            <a:ext cx="557049" cy="334316"/>
          </a:xfrm>
          <a:prstGeom prst="rect">
            <a:avLst/>
          </a:prstGeom>
        </p:spPr>
      </p:pic>
      <p:pic>
        <p:nvPicPr>
          <p:cNvPr id="27" name="Picture 2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CF86D264-91CE-5C93-739A-BC0E3FC1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53" y="1812476"/>
            <a:ext cx="117758" cy="3203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69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Product-State Evasive Subspaces, which detect Pauli Errors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9423C-4E95-21DA-5A55-F414ED31067D}"/>
              </a:ext>
            </a:extLst>
          </p:cNvPr>
          <p:cNvSpPr/>
          <p:nvPr/>
        </p:nvSpPr>
        <p:spPr>
          <a:xfrm>
            <a:off x="2808032" y="1524833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810165-1118-0E9D-081B-E6326905B868}"/>
              </a:ext>
            </a:extLst>
          </p:cNvPr>
          <p:cNvCxnSpPr/>
          <p:nvPr/>
        </p:nvCxnSpPr>
        <p:spPr>
          <a:xfrm>
            <a:off x="2250983" y="1892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text with letters&#10;&#10;Description automatically generated">
            <a:extLst>
              <a:ext uri="{FF2B5EF4-FFF2-40B4-BE49-F238E27FC236}">
                <a16:creationId xmlns:a16="http://schemas.microsoft.com/office/drawing/2014/main" id="{84FB85DD-A5B8-8101-0DF9-0BB4DCCF4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30" y="1767328"/>
            <a:ext cx="713429" cy="3021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E99CCD-E36E-90F8-E2BA-BCC8EE27F760}"/>
              </a:ext>
            </a:extLst>
          </p:cNvPr>
          <p:cNvCxnSpPr/>
          <p:nvPr/>
        </p:nvCxnSpPr>
        <p:spPr>
          <a:xfrm>
            <a:off x="3636604" y="161248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8EEBA5-4C20-2D80-7A74-1984CB6DB000}"/>
              </a:ext>
            </a:extLst>
          </p:cNvPr>
          <p:cNvCxnSpPr/>
          <p:nvPr/>
        </p:nvCxnSpPr>
        <p:spPr>
          <a:xfrm>
            <a:off x="3629616" y="170860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C6ADFE-6236-3B5D-F273-2603F65A311A}"/>
              </a:ext>
            </a:extLst>
          </p:cNvPr>
          <p:cNvCxnSpPr/>
          <p:nvPr/>
        </p:nvCxnSpPr>
        <p:spPr>
          <a:xfrm>
            <a:off x="3636604" y="18140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2D6CBA-8605-DE0B-926A-81F1D29E11EA}"/>
              </a:ext>
            </a:extLst>
          </p:cNvPr>
          <p:cNvCxnSpPr/>
          <p:nvPr/>
        </p:nvCxnSpPr>
        <p:spPr>
          <a:xfrm>
            <a:off x="3629616" y="21330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B307991C-0623-4169-48E5-B1A3CC27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18" y="3062129"/>
            <a:ext cx="117758" cy="3203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C43219-CB62-2BE8-32C9-3C8FD6E16325}"/>
              </a:ext>
            </a:extLst>
          </p:cNvPr>
          <p:cNvCxnSpPr/>
          <p:nvPr/>
        </p:nvCxnSpPr>
        <p:spPr>
          <a:xfrm>
            <a:off x="1784169" y="28621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9E116-0D37-5C10-8B4D-B690450A05EF}"/>
              </a:ext>
            </a:extLst>
          </p:cNvPr>
          <p:cNvCxnSpPr/>
          <p:nvPr/>
        </p:nvCxnSpPr>
        <p:spPr>
          <a:xfrm>
            <a:off x="1777181" y="295826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6F711-6AAA-394D-4DF4-5ECA7AA59E75}"/>
              </a:ext>
            </a:extLst>
          </p:cNvPr>
          <p:cNvCxnSpPr/>
          <p:nvPr/>
        </p:nvCxnSpPr>
        <p:spPr>
          <a:xfrm>
            <a:off x="1784169" y="306370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7C401F-0EC2-6072-BA24-DE68CE41D7A9}"/>
              </a:ext>
            </a:extLst>
          </p:cNvPr>
          <p:cNvCxnSpPr/>
          <p:nvPr/>
        </p:nvCxnSpPr>
        <p:spPr>
          <a:xfrm>
            <a:off x="1777181" y="338270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black letter k&#10;&#10;Description automatically generated">
            <a:extLst>
              <a:ext uri="{FF2B5EF4-FFF2-40B4-BE49-F238E27FC236}">
                <a16:creationId xmlns:a16="http://schemas.microsoft.com/office/drawing/2014/main" id="{9C94A6F5-AD28-2446-0B27-89BDFDE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941" y="1672380"/>
            <a:ext cx="273285" cy="33835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6184AA-01FD-FCC1-2068-222E2E94F10F}"/>
              </a:ext>
            </a:extLst>
          </p:cNvPr>
          <p:cNvSpPr/>
          <p:nvPr/>
        </p:nvSpPr>
        <p:spPr>
          <a:xfrm>
            <a:off x="2341217" y="2646829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01971EAA-EED7-639F-6530-AC1EBD80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84" y="3155604"/>
            <a:ext cx="117758" cy="32030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530187-E454-68CE-B97D-65EA0EAC194E}"/>
              </a:ext>
            </a:extLst>
          </p:cNvPr>
          <p:cNvCxnSpPr/>
          <p:nvPr/>
        </p:nvCxnSpPr>
        <p:spPr>
          <a:xfrm>
            <a:off x="3175435" y="275576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168292-73B0-A86B-D232-884E0ECC9F35}"/>
              </a:ext>
            </a:extLst>
          </p:cNvPr>
          <p:cNvCxnSpPr/>
          <p:nvPr/>
        </p:nvCxnSpPr>
        <p:spPr>
          <a:xfrm>
            <a:off x="3168447" y="29124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58A8E5-086B-05F1-3744-582D1CC544C0}"/>
              </a:ext>
            </a:extLst>
          </p:cNvPr>
          <p:cNvCxnSpPr/>
          <p:nvPr/>
        </p:nvCxnSpPr>
        <p:spPr>
          <a:xfrm>
            <a:off x="3175435" y="30784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018549-5EBE-827C-099E-FF8E4AE6EAB6}"/>
              </a:ext>
            </a:extLst>
          </p:cNvPr>
          <p:cNvCxnSpPr/>
          <p:nvPr/>
        </p:nvCxnSpPr>
        <p:spPr>
          <a:xfrm>
            <a:off x="3162391" y="352462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CAA4EE2-74A9-25B1-9431-B41D984F6874}"/>
              </a:ext>
            </a:extLst>
          </p:cNvPr>
          <p:cNvSpPr/>
          <p:nvPr/>
        </p:nvSpPr>
        <p:spPr>
          <a:xfrm>
            <a:off x="3731141" y="284410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DCECE8-2D75-9708-733F-8AC9C4324065}"/>
              </a:ext>
            </a:extLst>
          </p:cNvPr>
          <p:cNvSpPr/>
          <p:nvPr/>
        </p:nvSpPr>
        <p:spPr>
          <a:xfrm>
            <a:off x="3726094" y="302678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39BF57-E12D-1266-8C51-D1D3168CA5A8}"/>
              </a:ext>
            </a:extLst>
          </p:cNvPr>
          <p:cNvSpPr/>
          <p:nvPr/>
        </p:nvSpPr>
        <p:spPr>
          <a:xfrm>
            <a:off x="3726094" y="3461080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C01A6212-A939-8AC0-E1EB-177A0CE9776D}"/>
              </a:ext>
            </a:extLst>
          </p:cNvPr>
          <p:cNvSpPr/>
          <p:nvPr/>
        </p:nvSpPr>
        <p:spPr>
          <a:xfrm>
            <a:off x="4086469" y="2399672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8E4DF4C8-DC7D-4391-74B7-E600AFADD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164" y="2544971"/>
            <a:ext cx="236731" cy="109715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1CF5D5-97AD-4EA6-2CF2-5E237DD645DA}"/>
              </a:ext>
            </a:extLst>
          </p:cNvPr>
          <p:cNvCxnSpPr>
            <a:cxnSpLocks/>
          </p:cNvCxnSpPr>
          <p:nvPr/>
        </p:nvCxnSpPr>
        <p:spPr>
          <a:xfrm>
            <a:off x="3830729" y="2755768"/>
            <a:ext cx="343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3B34D2-661D-50C4-A182-11713E64FEEC}"/>
              </a:ext>
            </a:extLst>
          </p:cNvPr>
          <p:cNvCxnSpPr>
            <a:cxnSpLocks/>
          </p:cNvCxnSpPr>
          <p:nvPr/>
        </p:nvCxnSpPr>
        <p:spPr>
          <a:xfrm>
            <a:off x="3864151" y="2912452"/>
            <a:ext cx="261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C5CCBF-6EDC-28B0-3352-36454FFAAB79}"/>
              </a:ext>
            </a:extLst>
          </p:cNvPr>
          <p:cNvCxnSpPr>
            <a:cxnSpLocks/>
          </p:cNvCxnSpPr>
          <p:nvPr/>
        </p:nvCxnSpPr>
        <p:spPr>
          <a:xfrm>
            <a:off x="3867161" y="3099711"/>
            <a:ext cx="210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285ED7-4424-F8A6-A44B-A506F07FE2BD}"/>
              </a:ext>
            </a:extLst>
          </p:cNvPr>
          <p:cNvCxnSpPr>
            <a:cxnSpLocks/>
          </p:cNvCxnSpPr>
          <p:nvPr/>
        </p:nvCxnSpPr>
        <p:spPr>
          <a:xfrm>
            <a:off x="3855049" y="3526718"/>
            <a:ext cx="270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AA88755-E185-3642-6148-368BA4FE0F20}"/>
              </a:ext>
            </a:extLst>
          </p:cNvPr>
          <p:cNvSpPr/>
          <p:nvPr/>
        </p:nvSpPr>
        <p:spPr>
          <a:xfrm>
            <a:off x="3726427" y="2653883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925264F5-95BD-73C0-90F9-086512098E79}"/>
              </a:ext>
            </a:extLst>
          </p:cNvPr>
          <p:cNvSpPr/>
          <p:nvPr/>
        </p:nvSpPr>
        <p:spPr>
          <a:xfrm>
            <a:off x="4097092" y="1424060"/>
            <a:ext cx="835742" cy="853969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43B83E88-49BA-CBF9-547C-2A1498A05E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07" t="38339"/>
          <a:stretch/>
        </p:blipFill>
        <p:spPr>
          <a:xfrm>
            <a:off x="4439400" y="1491794"/>
            <a:ext cx="208545" cy="676516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FFD66A-1C3B-27BC-D8B4-76889927E8E6}"/>
              </a:ext>
            </a:extLst>
          </p:cNvPr>
          <p:cNvCxnSpPr/>
          <p:nvPr/>
        </p:nvCxnSpPr>
        <p:spPr>
          <a:xfrm>
            <a:off x="4925942" y="18568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DF96863-E5FE-3F1D-15CC-A76CE9D24431}"/>
              </a:ext>
            </a:extLst>
          </p:cNvPr>
          <p:cNvSpPr/>
          <p:nvPr/>
        </p:nvSpPr>
        <p:spPr>
          <a:xfrm>
            <a:off x="5482990" y="1488989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30AB0A-AB9A-DC15-46A5-404C8D43B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305" y="1721167"/>
            <a:ext cx="747503" cy="315529"/>
          </a:xfrm>
          <a:prstGeom prst="rect">
            <a:avLst/>
          </a:prstGeom>
        </p:spPr>
      </p:pic>
      <p:sp>
        <p:nvSpPr>
          <p:cNvPr id="79" name="Left Brace 78">
            <a:extLst>
              <a:ext uri="{FF2B5EF4-FFF2-40B4-BE49-F238E27FC236}">
                <a16:creationId xmlns:a16="http://schemas.microsoft.com/office/drawing/2014/main" id="{E777D019-E2F7-17EB-92DA-C8085C14CCA6}"/>
              </a:ext>
            </a:extLst>
          </p:cNvPr>
          <p:cNvSpPr/>
          <p:nvPr/>
        </p:nvSpPr>
        <p:spPr>
          <a:xfrm>
            <a:off x="6995488" y="143550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DBD5E0-20CD-9962-89A3-43843E0D134B}"/>
              </a:ext>
            </a:extLst>
          </p:cNvPr>
          <p:cNvCxnSpPr/>
          <p:nvPr/>
        </p:nvCxnSpPr>
        <p:spPr>
          <a:xfrm>
            <a:off x="6317162" y="187893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DFDD6499-1FD7-14C3-5D7A-9D9B047B6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616" y="2294917"/>
            <a:ext cx="367266" cy="31829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8E4DAC-8F6C-1443-23A4-CC197B81F6DE}"/>
              </a:ext>
            </a:extLst>
          </p:cNvPr>
          <p:cNvSpPr/>
          <p:nvPr/>
        </p:nvSpPr>
        <p:spPr>
          <a:xfrm>
            <a:off x="1190042" y="2695605"/>
            <a:ext cx="594537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C08877-FC76-57FE-F3DD-5AEA05F72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804" y="2954944"/>
            <a:ext cx="671368" cy="42072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A96D7F-FDFC-339A-F399-392C1696FC25}"/>
              </a:ext>
            </a:extLst>
          </p:cNvPr>
          <p:cNvCxnSpPr/>
          <p:nvPr/>
        </p:nvCxnSpPr>
        <p:spPr>
          <a:xfrm>
            <a:off x="639817" y="285155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56BAC3-D99D-EFFE-9F2E-7558FB6810C8}"/>
              </a:ext>
            </a:extLst>
          </p:cNvPr>
          <p:cNvCxnSpPr/>
          <p:nvPr/>
        </p:nvCxnSpPr>
        <p:spPr>
          <a:xfrm>
            <a:off x="632829" y="294767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3F871-236F-6040-E386-3A3934B618B5}"/>
              </a:ext>
            </a:extLst>
          </p:cNvPr>
          <p:cNvCxnSpPr/>
          <p:nvPr/>
        </p:nvCxnSpPr>
        <p:spPr>
          <a:xfrm>
            <a:off x="639817" y="305311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26A033-FBF5-A43D-F42E-BACEB5B78F02}"/>
              </a:ext>
            </a:extLst>
          </p:cNvPr>
          <p:cNvSpPr txBox="1"/>
          <p:nvPr/>
        </p:nvSpPr>
        <p:spPr>
          <a:xfrm>
            <a:off x="7192258" y="1344847"/>
            <a:ext cx="4043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recovered, state is encrypted:            	Pauli error on the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15570-5EF1-6926-F33A-E49635FE87BD}"/>
              </a:ext>
            </a:extLst>
          </p:cNvPr>
          <p:cNvSpPr txBox="1"/>
          <p:nvPr/>
        </p:nvSpPr>
        <p:spPr>
          <a:xfrm>
            <a:off x="7192258" y="1920490"/>
            <a:ext cx="392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not recovered, state is scrambled:</a:t>
            </a:r>
          </a:p>
          <a:p>
            <a:r>
              <a:rPr lang="en-US" sz="1600" dirty="0"/>
              <a:t>	a product state!</a:t>
            </a:r>
          </a:p>
        </p:txBody>
      </p:sp>
    </p:spTree>
    <p:extLst>
      <p:ext uri="{BB962C8B-B14F-4D97-AF65-F5344CB8AC3E}">
        <p14:creationId xmlns:p14="http://schemas.microsoft.com/office/powerpoint/2010/main" val="95520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48ED915-66DA-4E61-6E8C-AEAA5F697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" b="-1405"/>
          <a:stretch/>
        </p:blipFill>
        <p:spPr>
          <a:xfrm>
            <a:off x="1218131" y="2771695"/>
            <a:ext cx="557049" cy="334316"/>
          </a:xfrm>
          <a:prstGeom prst="rect">
            <a:avLst/>
          </a:prstGeom>
        </p:spPr>
      </p:pic>
      <p:pic>
        <p:nvPicPr>
          <p:cNvPr id="27" name="Picture 2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CF86D264-91CE-5C93-739A-BC0E3FC1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53" y="1812476"/>
            <a:ext cx="117758" cy="3203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69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Product-State Evasive Subspaces, which detect Pauli Errors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9423C-4E95-21DA-5A55-F414ED31067D}"/>
              </a:ext>
            </a:extLst>
          </p:cNvPr>
          <p:cNvSpPr/>
          <p:nvPr/>
        </p:nvSpPr>
        <p:spPr>
          <a:xfrm>
            <a:off x="2808032" y="1524833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810165-1118-0E9D-081B-E6326905B868}"/>
              </a:ext>
            </a:extLst>
          </p:cNvPr>
          <p:cNvCxnSpPr/>
          <p:nvPr/>
        </p:nvCxnSpPr>
        <p:spPr>
          <a:xfrm>
            <a:off x="2250983" y="1892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text with letters&#10;&#10;Description automatically generated">
            <a:extLst>
              <a:ext uri="{FF2B5EF4-FFF2-40B4-BE49-F238E27FC236}">
                <a16:creationId xmlns:a16="http://schemas.microsoft.com/office/drawing/2014/main" id="{84FB85DD-A5B8-8101-0DF9-0BB4DCCF4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30" y="1767328"/>
            <a:ext cx="713429" cy="3021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E99CCD-E36E-90F8-E2BA-BCC8EE27F760}"/>
              </a:ext>
            </a:extLst>
          </p:cNvPr>
          <p:cNvCxnSpPr/>
          <p:nvPr/>
        </p:nvCxnSpPr>
        <p:spPr>
          <a:xfrm>
            <a:off x="3636604" y="161248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8EEBA5-4C20-2D80-7A74-1984CB6DB000}"/>
              </a:ext>
            </a:extLst>
          </p:cNvPr>
          <p:cNvCxnSpPr/>
          <p:nvPr/>
        </p:nvCxnSpPr>
        <p:spPr>
          <a:xfrm>
            <a:off x="3629616" y="170860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C6ADFE-6236-3B5D-F273-2603F65A311A}"/>
              </a:ext>
            </a:extLst>
          </p:cNvPr>
          <p:cNvCxnSpPr/>
          <p:nvPr/>
        </p:nvCxnSpPr>
        <p:spPr>
          <a:xfrm>
            <a:off x="3636604" y="18140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2D6CBA-8605-DE0B-926A-81F1D29E11EA}"/>
              </a:ext>
            </a:extLst>
          </p:cNvPr>
          <p:cNvCxnSpPr/>
          <p:nvPr/>
        </p:nvCxnSpPr>
        <p:spPr>
          <a:xfrm>
            <a:off x="3629616" y="21330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B307991C-0623-4169-48E5-B1A3CC27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18" y="3062129"/>
            <a:ext cx="117758" cy="3203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C43219-CB62-2BE8-32C9-3C8FD6E16325}"/>
              </a:ext>
            </a:extLst>
          </p:cNvPr>
          <p:cNvCxnSpPr/>
          <p:nvPr/>
        </p:nvCxnSpPr>
        <p:spPr>
          <a:xfrm>
            <a:off x="1784169" y="28621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9E116-0D37-5C10-8B4D-B690450A05EF}"/>
              </a:ext>
            </a:extLst>
          </p:cNvPr>
          <p:cNvCxnSpPr/>
          <p:nvPr/>
        </p:nvCxnSpPr>
        <p:spPr>
          <a:xfrm>
            <a:off x="1777181" y="295826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6F711-6AAA-394D-4DF4-5ECA7AA59E75}"/>
              </a:ext>
            </a:extLst>
          </p:cNvPr>
          <p:cNvCxnSpPr/>
          <p:nvPr/>
        </p:nvCxnSpPr>
        <p:spPr>
          <a:xfrm>
            <a:off x="1784169" y="306370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7C401F-0EC2-6072-BA24-DE68CE41D7A9}"/>
              </a:ext>
            </a:extLst>
          </p:cNvPr>
          <p:cNvCxnSpPr/>
          <p:nvPr/>
        </p:nvCxnSpPr>
        <p:spPr>
          <a:xfrm>
            <a:off x="1777181" y="338270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black letter k&#10;&#10;Description automatically generated">
            <a:extLst>
              <a:ext uri="{FF2B5EF4-FFF2-40B4-BE49-F238E27FC236}">
                <a16:creationId xmlns:a16="http://schemas.microsoft.com/office/drawing/2014/main" id="{9C94A6F5-AD28-2446-0B27-89BDFDE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941" y="1672380"/>
            <a:ext cx="273285" cy="33835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6184AA-01FD-FCC1-2068-222E2E94F10F}"/>
              </a:ext>
            </a:extLst>
          </p:cNvPr>
          <p:cNvSpPr/>
          <p:nvPr/>
        </p:nvSpPr>
        <p:spPr>
          <a:xfrm>
            <a:off x="2341217" y="2646829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01971EAA-EED7-639F-6530-AC1EBD80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84" y="3155604"/>
            <a:ext cx="117758" cy="32030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530187-E454-68CE-B97D-65EA0EAC194E}"/>
              </a:ext>
            </a:extLst>
          </p:cNvPr>
          <p:cNvCxnSpPr/>
          <p:nvPr/>
        </p:nvCxnSpPr>
        <p:spPr>
          <a:xfrm>
            <a:off x="3175435" y="275576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168292-73B0-A86B-D232-884E0ECC9F35}"/>
              </a:ext>
            </a:extLst>
          </p:cNvPr>
          <p:cNvCxnSpPr/>
          <p:nvPr/>
        </p:nvCxnSpPr>
        <p:spPr>
          <a:xfrm>
            <a:off x="3168447" y="29124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58A8E5-086B-05F1-3744-582D1CC544C0}"/>
              </a:ext>
            </a:extLst>
          </p:cNvPr>
          <p:cNvCxnSpPr/>
          <p:nvPr/>
        </p:nvCxnSpPr>
        <p:spPr>
          <a:xfrm>
            <a:off x="3175435" y="30784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018549-5EBE-827C-099E-FF8E4AE6EAB6}"/>
              </a:ext>
            </a:extLst>
          </p:cNvPr>
          <p:cNvCxnSpPr/>
          <p:nvPr/>
        </p:nvCxnSpPr>
        <p:spPr>
          <a:xfrm>
            <a:off x="3162391" y="352462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CAA4EE2-74A9-25B1-9431-B41D984F6874}"/>
              </a:ext>
            </a:extLst>
          </p:cNvPr>
          <p:cNvSpPr/>
          <p:nvPr/>
        </p:nvSpPr>
        <p:spPr>
          <a:xfrm>
            <a:off x="3731141" y="284410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DCECE8-2D75-9708-733F-8AC9C4324065}"/>
              </a:ext>
            </a:extLst>
          </p:cNvPr>
          <p:cNvSpPr/>
          <p:nvPr/>
        </p:nvSpPr>
        <p:spPr>
          <a:xfrm>
            <a:off x="3726094" y="302678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39BF57-E12D-1266-8C51-D1D3168CA5A8}"/>
              </a:ext>
            </a:extLst>
          </p:cNvPr>
          <p:cNvSpPr/>
          <p:nvPr/>
        </p:nvSpPr>
        <p:spPr>
          <a:xfrm>
            <a:off x="3726094" y="3461080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C01A6212-A939-8AC0-E1EB-177A0CE9776D}"/>
              </a:ext>
            </a:extLst>
          </p:cNvPr>
          <p:cNvSpPr/>
          <p:nvPr/>
        </p:nvSpPr>
        <p:spPr>
          <a:xfrm>
            <a:off x="4086469" y="2399672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8E4DF4C8-DC7D-4391-74B7-E600AFADD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164" y="2544971"/>
            <a:ext cx="236731" cy="109715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1CF5D5-97AD-4EA6-2CF2-5E237DD645DA}"/>
              </a:ext>
            </a:extLst>
          </p:cNvPr>
          <p:cNvCxnSpPr>
            <a:cxnSpLocks/>
          </p:cNvCxnSpPr>
          <p:nvPr/>
        </p:nvCxnSpPr>
        <p:spPr>
          <a:xfrm>
            <a:off x="3830729" y="2755768"/>
            <a:ext cx="343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3B34D2-661D-50C4-A182-11713E64FEEC}"/>
              </a:ext>
            </a:extLst>
          </p:cNvPr>
          <p:cNvCxnSpPr>
            <a:cxnSpLocks/>
          </p:cNvCxnSpPr>
          <p:nvPr/>
        </p:nvCxnSpPr>
        <p:spPr>
          <a:xfrm>
            <a:off x="3864151" y="2912452"/>
            <a:ext cx="261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C5CCBF-6EDC-28B0-3352-36454FFAAB79}"/>
              </a:ext>
            </a:extLst>
          </p:cNvPr>
          <p:cNvCxnSpPr>
            <a:cxnSpLocks/>
          </p:cNvCxnSpPr>
          <p:nvPr/>
        </p:nvCxnSpPr>
        <p:spPr>
          <a:xfrm>
            <a:off x="3867161" y="3099711"/>
            <a:ext cx="210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285ED7-4424-F8A6-A44B-A506F07FE2BD}"/>
              </a:ext>
            </a:extLst>
          </p:cNvPr>
          <p:cNvCxnSpPr>
            <a:cxnSpLocks/>
          </p:cNvCxnSpPr>
          <p:nvPr/>
        </p:nvCxnSpPr>
        <p:spPr>
          <a:xfrm>
            <a:off x="3855049" y="3526718"/>
            <a:ext cx="270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AA88755-E185-3642-6148-368BA4FE0F20}"/>
              </a:ext>
            </a:extLst>
          </p:cNvPr>
          <p:cNvSpPr/>
          <p:nvPr/>
        </p:nvSpPr>
        <p:spPr>
          <a:xfrm>
            <a:off x="3726427" y="2653883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925264F5-95BD-73C0-90F9-086512098E79}"/>
              </a:ext>
            </a:extLst>
          </p:cNvPr>
          <p:cNvSpPr/>
          <p:nvPr/>
        </p:nvSpPr>
        <p:spPr>
          <a:xfrm>
            <a:off x="4097092" y="1424060"/>
            <a:ext cx="835742" cy="853969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43B83E88-49BA-CBF9-547C-2A1498A05E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07" t="38339"/>
          <a:stretch/>
        </p:blipFill>
        <p:spPr>
          <a:xfrm>
            <a:off x="4439400" y="1491794"/>
            <a:ext cx="208545" cy="676516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FFD66A-1C3B-27BC-D8B4-76889927E8E6}"/>
              </a:ext>
            </a:extLst>
          </p:cNvPr>
          <p:cNvCxnSpPr/>
          <p:nvPr/>
        </p:nvCxnSpPr>
        <p:spPr>
          <a:xfrm>
            <a:off x="4925942" y="18568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DF96863-E5FE-3F1D-15CC-A76CE9D24431}"/>
              </a:ext>
            </a:extLst>
          </p:cNvPr>
          <p:cNvSpPr/>
          <p:nvPr/>
        </p:nvSpPr>
        <p:spPr>
          <a:xfrm>
            <a:off x="5482990" y="1488989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30AB0A-AB9A-DC15-46A5-404C8D43B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305" y="1721167"/>
            <a:ext cx="747503" cy="315529"/>
          </a:xfrm>
          <a:prstGeom prst="rect">
            <a:avLst/>
          </a:prstGeom>
        </p:spPr>
      </p:pic>
      <p:sp>
        <p:nvSpPr>
          <p:cNvPr id="79" name="Left Brace 78">
            <a:extLst>
              <a:ext uri="{FF2B5EF4-FFF2-40B4-BE49-F238E27FC236}">
                <a16:creationId xmlns:a16="http://schemas.microsoft.com/office/drawing/2014/main" id="{E777D019-E2F7-17EB-92DA-C8085C14CCA6}"/>
              </a:ext>
            </a:extLst>
          </p:cNvPr>
          <p:cNvSpPr/>
          <p:nvPr/>
        </p:nvSpPr>
        <p:spPr>
          <a:xfrm>
            <a:off x="6995488" y="143550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DBD5E0-20CD-9962-89A3-43843E0D134B}"/>
              </a:ext>
            </a:extLst>
          </p:cNvPr>
          <p:cNvCxnSpPr/>
          <p:nvPr/>
        </p:nvCxnSpPr>
        <p:spPr>
          <a:xfrm>
            <a:off x="6317162" y="187893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DFDD6499-1FD7-14C3-5D7A-9D9B047B6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616" y="2294917"/>
            <a:ext cx="367266" cy="31829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8E4DAC-8F6C-1443-23A4-CC197B81F6DE}"/>
              </a:ext>
            </a:extLst>
          </p:cNvPr>
          <p:cNvSpPr/>
          <p:nvPr/>
        </p:nvSpPr>
        <p:spPr>
          <a:xfrm>
            <a:off x="1190042" y="2695605"/>
            <a:ext cx="594537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C08877-FC76-57FE-F3DD-5AEA05F72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804" y="2954944"/>
            <a:ext cx="671368" cy="42072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A96D7F-FDFC-339A-F399-392C1696FC25}"/>
              </a:ext>
            </a:extLst>
          </p:cNvPr>
          <p:cNvCxnSpPr/>
          <p:nvPr/>
        </p:nvCxnSpPr>
        <p:spPr>
          <a:xfrm>
            <a:off x="639817" y="285155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56BAC3-D99D-EFFE-9F2E-7558FB6810C8}"/>
              </a:ext>
            </a:extLst>
          </p:cNvPr>
          <p:cNvCxnSpPr/>
          <p:nvPr/>
        </p:nvCxnSpPr>
        <p:spPr>
          <a:xfrm>
            <a:off x="632829" y="294767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3F871-236F-6040-E386-3A3934B618B5}"/>
              </a:ext>
            </a:extLst>
          </p:cNvPr>
          <p:cNvCxnSpPr/>
          <p:nvPr/>
        </p:nvCxnSpPr>
        <p:spPr>
          <a:xfrm>
            <a:off x="639817" y="305311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FB9AE7AD-2C68-006B-BEC2-D26BE303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055" y="3150759"/>
            <a:ext cx="117758" cy="3203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38E330-D84E-5CCB-B25D-DF030CE3E48F}"/>
              </a:ext>
            </a:extLst>
          </p:cNvPr>
          <p:cNvCxnSpPr>
            <a:cxnSpLocks/>
          </p:cNvCxnSpPr>
          <p:nvPr/>
        </p:nvCxnSpPr>
        <p:spPr>
          <a:xfrm>
            <a:off x="4899071" y="2750923"/>
            <a:ext cx="643234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22D0BC-FCC8-3644-38F3-BD24F8312A36}"/>
              </a:ext>
            </a:extLst>
          </p:cNvPr>
          <p:cNvCxnSpPr>
            <a:cxnSpLocks/>
          </p:cNvCxnSpPr>
          <p:nvPr/>
        </p:nvCxnSpPr>
        <p:spPr>
          <a:xfrm>
            <a:off x="4892083" y="2907607"/>
            <a:ext cx="650222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8577-3343-474A-F093-40D04C65C9A3}"/>
              </a:ext>
            </a:extLst>
          </p:cNvPr>
          <p:cNvCxnSpPr>
            <a:cxnSpLocks/>
          </p:cNvCxnSpPr>
          <p:nvPr/>
        </p:nvCxnSpPr>
        <p:spPr>
          <a:xfrm>
            <a:off x="4899071" y="3073602"/>
            <a:ext cx="643234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8D1F21-E828-91F3-85D6-B2FAA2161C99}"/>
              </a:ext>
            </a:extLst>
          </p:cNvPr>
          <p:cNvCxnSpPr>
            <a:cxnSpLocks/>
          </p:cNvCxnSpPr>
          <p:nvPr/>
        </p:nvCxnSpPr>
        <p:spPr>
          <a:xfrm>
            <a:off x="4795284" y="3521873"/>
            <a:ext cx="747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3BDE9-54E5-4375-C3D6-DE078AA61245}"/>
              </a:ext>
            </a:extLst>
          </p:cNvPr>
          <p:cNvSpPr/>
          <p:nvPr/>
        </p:nvSpPr>
        <p:spPr>
          <a:xfrm>
            <a:off x="5252758" y="2839256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21C181-2278-D21E-5684-EA4405D98E31}"/>
              </a:ext>
            </a:extLst>
          </p:cNvPr>
          <p:cNvSpPr/>
          <p:nvPr/>
        </p:nvSpPr>
        <p:spPr>
          <a:xfrm>
            <a:off x="5247711" y="3021936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A7A6B1-A153-C938-9591-11EDBAEBD395}"/>
              </a:ext>
            </a:extLst>
          </p:cNvPr>
          <p:cNvSpPr/>
          <p:nvPr/>
        </p:nvSpPr>
        <p:spPr>
          <a:xfrm>
            <a:off x="5247711" y="3456235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CBFA0-9513-2EE9-0BEE-7099A18A821A}"/>
              </a:ext>
            </a:extLst>
          </p:cNvPr>
          <p:cNvSpPr/>
          <p:nvPr/>
        </p:nvSpPr>
        <p:spPr>
          <a:xfrm>
            <a:off x="5248044" y="2649038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7139F46-6825-9A2C-7DF5-50DA1D4AD474}"/>
              </a:ext>
            </a:extLst>
          </p:cNvPr>
          <p:cNvSpPr/>
          <p:nvPr/>
        </p:nvSpPr>
        <p:spPr>
          <a:xfrm>
            <a:off x="5542305" y="2618977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FFA8E296-1E13-B1E1-3DCE-2BE1FB10C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9245" y="2932394"/>
            <a:ext cx="706628" cy="42934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7F4A91-464C-4415-E527-5A56180EC2CD}"/>
              </a:ext>
            </a:extLst>
          </p:cNvPr>
          <p:cNvCxnSpPr/>
          <p:nvPr/>
        </p:nvCxnSpPr>
        <p:spPr>
          <a:xfrm>
            <a:off x="6363889" y="310562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7FD9F0F-2F7A-2006-18D9-8057577F66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6237" y="2960801"/>
            <a:ext cx="594538" cy="319020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8F584A-AEE4-33D9-0DEA-35B4608989B3}"/>
              </a:ext>
            </a:extLst>
          </p:cNvPr>
          <p:cNvSpPr/>
          <p:nvPr/>
        </p:nvSpPr>
        <p:spPr>
          <a:xfrm>
            <a:off x="6922204" y="2868649"/>
            <a:ext cx="722605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32645A-32BA-6D27-9B31-F4A08F469073}"/>
              </a:ext>
            </a:extLst>
          </p:cNvPr>
          <p:cNvCxnSpPr/>
          <p:nvPr/>
        </p:nvCxnSpPr>
        <p:spPr>
          <a:xfrm>
            <a:off x="7644809" y="311189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962FCF-F065-7950-905E-2474CDF8DFCA}"/>
              </a:ext>
            </a:extLst>
          </p:cNvPr>
          <p:cNvCxnSpPr/>
          <p:nvPr/>
        </p:nvCxnSpPr>
        <p:spPr>
          <a:xfrm>
            <a:off x="6363889" y="302193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640A430-79C3-1981-06FE-0F7AFC8DBE8B}"/>
              </a:ext>
            </a:extLst>
          </p:cNvPr>
          <p:cNvCxnSpPr/>
          <p:nvPr/>
        </p:nvCxnSpPr>
        <p:spPr>
          <a:xfrm>
            <a:off x="6363889" y="321748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A black letter with a cross&#10;&#10;Description automatically generated">
            <a:extLst>
              <a:ext uri="{FF2B5EF4-FFF2-40B4-BE49-F238E27FC236}">
                <a16:creationId xmlns:a16="http://schemas.microsoft.com/office/drawing/2014/main" id="{6755119E-2FF2-6384-E528-809E3BBA7F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8229" y="2287406"/>
            <a:ext cx="345799" cy="35365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34D1326-8F39-D3D1-8389-7D2CC86FCB19}"/>
              </a:ext>
            </a:extLst>
          </p:cNvPr>
          <p:cNvSpPr txBox="1"/>
          <p:nvPr/>
        </p:nvSpPr>
        <p:spPr>
          <a:xfrm>
            <a:off x="7192258" y="1344847"/>
            <a:ext cx="4043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recovered, state is encrypted:            	Pauli error on the state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EAEF468-D05B-53C4-08D5-BAED4657D868}"/>
              </a:ext>
            </a:extLst>
          </p:cNvPr>
          <p:cNvSpPr txBox="1"/>
          <p:nvPr/>
        </p:nvSpPr>
        <p:spPr>
          <a:xfrm>
            <a:off x="7192258" y="1920490"/>
            <a:ext cx="392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not recovered, state is scrambled:</a:t>
            </a:r>
          </a:p>
          <a:p>
            <a:r>
              <a:rPr lang="en-US" sz="1600" dirty="0"/>
              <a:t>	a product state!</a:t>
            </a:r>
          </a:p>
        </p:txBody>
      </p:sp>
    </p:spTree>
    <p:extLst>
      <p:ext uri="{BB962C8B-B14F-4D97-AF65-F5344CB8AC3E}">
        <p14:creationId xmlns:p14="http://schemas.microsoft.com/office/powerpoint/2010/main" val="256411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48ED915-66DA-4E61-6E8C-AEAA5F697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" b="-1405"/>
          <a:stretch/>
        </p:blipFill>
        <p:spPr>
          <a:xfrm>
            <a:off x="1218131" y="2771695"/>
            <a:ext cx="557049" cy="334316"/>
          </a:xfrm>
          <a:prstGeom prst="rect">
            <a:avLst/>
          </a:prstGeom>
        </p:spPr>
      </p:pic>
      <p:pic>
        <p:nvPicPr>
          <p:cNvPr id="27" name="Picture 2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CF86D264-91CE-5C93-739A-BC0E3FC1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53" y="1812476"/>
            <a:ext cx="117758" cy="3203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69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Product-State Evasive Subspaces, which detect Pauli Errors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9423C-4E95-21DA-5A55-F414ED31067D}"/>
              </a:ext>
            </a:extLst>
          </p:cNvPr>
          <p:cNvSpPr/>
          <p:nvPr/>
        </p:nvSpPr>
        <p:spPr>
          <a:xfrm>
            <a:off x="2808032" y="1524833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810165-1118-0E9D-081B-E6326905B868}"/>
              </a:ext>
            </a:extLst>
          </p:cNvPr>
          <p:cNvCxnSpPr/>
          <p:nvPr/>
        </p:nvCxnSpPr>
        <p:spPr>
          <a:xfrm>
            <a:off x="2250983" y="1892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text with letters&#10;&#10;Description automatically generated">
            <a:extLst>
              <a:ext uri="{FF2B5EF4-FFF2-40B4-BE49-F238E27FC236}">
                <a16:creationId xmlns:a16="http://schemas.microsoft.com/office/drawing/2014/main" id="{84FB85DD-A5B8-8101-0DF9-0BB4DCCF4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30" y="1767328"/>
            <a:ext cx="713429" cy="3021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E99CCD-E36E-90F8-E2BA-BCC8EE27F760}"/>
              </a:ext>
            </a:extLst>
          </p:cNvPr>
          <p:cNvCxnSpPr/>
          <p:nvPr/>
        </p:nvCxnSpPr>
        <p:spPr>
          <a:xfrm>
            <a:off x="3636604" y="161248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8EEBA5-4C20-2D80-7A74-1984CB6DB000}"/>
              </a:ext>
            </a:extLst>
          </p:cNvPr>
          <p:cNvCxnSpPr/>
          <p:nvPr/>
        </p:nvCxnSpPr>
        <p:spPr>
          <a:xfrm>
            <a:off x="3629616" y="170860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C6ADFE-6236-3B5D-F273-2603F65A311A}"/>
              </a:ext>
            </a:extLst>
          </p:cNvPr>
          <p:cNvCxnSpPr/>
          <p:nvPr/>
        </p:nvCxnSpPr>
        <p:spPr>
          <a:xfrm>
            <a:off x="3636604" y="18140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2D6CBA-8605-DE0B-926A-81F1D29E11EA}"/>
              </a:ext>
            </a:extLst>
          </p:cNvPr>
          <p:cNvCxnSpPr/>
          <p:nvPr/>
        </p:nvCxnSpPr>
        <p:spPr>
          <a:xfrm>
            <a:off x="3629616" y="21330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B307991C-0623-4169-48E5-B1A3CC27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18" y="3062129"/>
            <a:ext cx="117758" cy="3203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C43219-CB62-2BE8-32C9-3C8FD6E16325}"/>
              </a:ext>
            </a:extLst>
          </p:cNvPr>
          <p:cNvCxnSpPr/>
          <p:nvPr/>
        </p:nvCxnSpPr>
        <p:spPr>
          <a:xfrm>
            <a:off x="1784169" y="28621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9E116-0D37-5C10-8B4D-B690450A05EF}"/>
              </a:ext>
            </a:extLst>
          </p:cNvPr>
          <p:cNvCxnSpPr/>
          <p:nvPr/>
        </p:nvCxnSpPr>
        <p:spPr>
          <a:xfrm>
            <a:off x="1777181" y="295826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6F711-6AAA-394D-4DF4-5ECA7AA59E75}"/>
              </a:ext>
            </a:extLst>
          </p:cNvPr>
          <p:cNvCxnSpPr/>
          <p:nvPr/>
        </p:nvCxnSpPr>
        <p:spPr>
          <a:xfrm>
            <a:off x="1784169" y="306370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7C401F-0EC2-6072-BA24-DE68CE41D7A9}"/>
              </a:ext>
            </a:extLst>
          </p:cNvPr>
          <p:cNvCxnSpPr/>
          <p:nvPr/>
        </p:nvCxnSpPr>
        <p:spPr>
          <a:xfrm>
            <a:off x="1777181" y="338270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black letter k&#10;&#10;Description automatically generated">
            <a:extLst>
              <a:ext uri="{FF2B5EF4-FFF2-40B4-BE49-F238E27FC236}">
                <a16:creationId xmlns:a16="http://schemas.microsoft.com/office/drawing/2014/main" id="{9C94A6F5-AD28-2446-0B27-89BDFDE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941" y="1672380"/>
            <a:ext cx="273285" cy="33835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6184AA-01FD-FCC1-2068-222E2E94F10F}"/>
              </a:ext>
            </a:extLst>
          </p:cNvPr>
          <p:cNvSpPr/>
          <p:nvPr/>
        </p:nvSpPr>
        <p:spPr>
          <a:xfrm>
            <a:off x="2341217" y="2646829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01971EAA-EED7-639F-6530-AC1EBD80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84" y="3155604"/>
            <a:ext cx="117758" cy="32030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530187-E454-68CE-B97D-65EA0EAC194E}"/>
              </a:ext>
            </a:extLst>
          </p:cNvPr>
          <p:cNvCxnSpPr/>
          <p:nvPr/>
        </p:nvCxnSpPr>
        <p:spPr>
          <a:xfrm>
            <a:off x="3175435" y="275576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168292-73B0-A86B-D232-884E0ECC9F35}"/>
              </a:ext>
            </a:extLst>
          </p:cNvPr>
          <p:cNvCxnSpPr/>
          <p:nvPr/>
        </p:nvCxnSpPr>
        <p:spPr>
          <a:xfrm>
            <a:off x="3168447" y="29124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58A8E5-086B-05F1-3744-582D1CC544C0}"/>
              </a:ext>
            </a:extLst>
          </p:cNvPr>
          <p:cNvCxnSpPr/>
          <p:nvPr/>
        </p:nvCxnSpPr>
        <p:spPr>
          <a:xfrm>
            <a:off x="3175435" y="30784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018549-5EBE-827C-099E-FF8E4AE6EAB6}"/>
              </a:ext>
            </a:extLst>
          </p:cNvPr>
          <p:cNvCxnSpPr/>
          <p:nvPr/>
        </p:nvCxnSpPr>
        <p:spPr>
          <a:xfrm>
            <a:off x="3162391" y="352462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CAA4EE2-74A9-25B1-9431-B41D984F6874}"/>
              </a:ext>
            </a:extLst>
          </p:cNvPr>
          <p:cNvSpPr/>
          <p:nvPr/>
        </p:nvSpPr>
        <p:spPr>
          <a:xfrm>
            <a:off x="3731141" y="284410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DCECE8-2D75-9708-733F-8AC9C4324065}"/>
              </a:ext>
            </a:extLst>
          </p:cNvPr>
          <p:cNvSpPr/>
          <p:nvPr/>
        </p:nvSpPr>
        <p:spPr>
          <a:xfrm>
            <a:off x="3726094" y="302678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39BF57-E12D-1266-8C51-D1D3168CA5A8}"/>
              </a:ext>
            </a:extLst>
          </p:cNvPr>
          <p:cNvSpPr/>
          <p:nvPr/>
        </p:nvSpPr>
        <p:spPr>
          <a:xfrm>
            <a:off x="3726094" y="3461080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C01A6212-A939-8AC0-E1EB-177A0CE9776D}"/>
              </a:ext>
            </a:extLst>
          </p:cNvPr>
          <p:cNvSpPr/>
          <p:nvPr/>
        </p:nvSpPr>
        <p:spPr>
          <a:xfrm>
            <a:off x="4086469" y="2399672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8E4DF4C8-DC7D-4391-74B7-E600AFADD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164" y="2544971"/>
            <a:ext cx="236731" cy="109715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1CF5D5-97AD-4EA6-2CF2-5E237DD645DA}"/>
              </a:ext>
            </a:extLst>
          </p:cNvPr>
          <p:cNvCxnSpPr>
            <a:cxnSpLocks/>
          </p:cNvCxnSpPr>
          <p:nvPr/>
        </p:nvCxnSpPr>
        <p:spPr>
          <a:xfrm>
            <a:off x="3830729" y="2755768"/>
            <a:ext cx="343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3B34D2-661D-50C4-A182-11713E64FEEC}"/>
              </a:ext>
            </a:extLst>
          </p:cNvPr>
          <p:cNvCxnSpPr>
            <a:cxnSpLocks/>
          </p:cNvCxnSpPr>
          <p:nvPr/>
        </p:nvCxnSpPr>
        <p:spPr>
          <a:xfrm>
            <a:off x="3864151" y="2912452"/>
            <a:ext cx="261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C5CCBF-6EDC-28B0-3352-36454FFAAB79}"/>
              </a:ext>
            </a:extLst>
          </p:cNvPr>
          <p:cNvCxnSpPr>
            <a:cxnSpLocks/>
          </p:cNvCxnSpPr>
          <p:nvPr/>
        </p:nvCxnSpPr>
        <p:spPr>
          <a:xfrm>
            <a:off x="3867161" y="3099711"/>
            <a:ext cx="210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285ED7-4424-F8A6-A44B-A506F07FE2BD}"/>
              </a:ext>
            </a:extLst>
          </p:cNvPr>
          <p:cNvCxnSpPr>
            <a:cxnSpLocks/>
          </p:cNvCxnSpPr>
          <p:nvPr/>
        </p:nvCxnSpPr>
        <p:spPr>
          <a:xfrm>
            <a:off x="3855049" y="3526718"/>
            <a:ext cx="270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AA88755-E185-3642-6148-368BA4FE0F20}"/>
              </a:ext>
            </a:extLst>
          </p:cNvPr>
          <p:cNvSpPr/>
          <p:nvPr/>
        </p:nvSpPr>
        <p:spPr>
          <a:xfrm>
            <a:off x="3726427" y="2653883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925264F5-95BD-73C0-90F9-086512098E79}"/>
              </a:ext>
            </a:extLst>
          </p:cNvPr>
          <p:cNvSpPr/>
          <p:nvPr/>
        </p:nvSpPr>
        <p:spPr>
          <a:xfrm>
            <a:off x="4097092" y="1424060"/>
            <a:ext cx="835742" cy="853969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43B83E88-49BA-CBF9-547C-2A1498A05E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07" t="38339"/>
          <a:stretch/>
        </p:blipFill>
        <p:spPr>
          <a:xfrm>
            <a:off x="4439400" y="1491794"/>
            <a:ext cx="208545" cy="676516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FFD66A-1C3B-27BC-D8B4-76889927E8E6}"/>
              </a:ext>
            </a:extLst>
          </p:cNvPr>
          <p:cNvCxnSpPr/>
          <p:nvPr/>
        </p:nvCxnSpPr>
        <p:spPr>
          <a:xfrm>
            <a:off x="4925942" y="18568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DF96863-E5FE-3F1D-15CC-A76CE9D24431}"/>
              </a:ext>
            </a:extLst>
          </p:cNvPr>
          <p:cNvSpPr/>
          <p:nvPr/>
        </p:nvSpPr>
        <p:spPr>
          <a:xfrm>
            <a:off x="5482990" y="1488989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30AB0A-AB9A-DC15-46A5-404C8D43B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305" y="1721167"/>
            <a:ext cx="747503" cy="315529"/>
          </a:xfrm>
          <a:prstGeom prst="rect">
            <a:avLst/>
          </a:prstGeom>
        </p:spPr>
      </p:pic>
      <p:sp>
        <p:nvSpPr>
          <p:cNvPr id="79" name="Left Brace 78">
            <a:extLst>
              <a:ext uri="{FF2B5EF4-FFF2-40B4-BE49-F238E27FC236}">
                <a16:creationId xmlns:a16="http://schemas.microsoft.com/office/drawing/2014/main" id="{E777D019-E2F7-17EB-92DA-C8085C14CCA6}"/>
              </a:ext>
            </a:extLst>
          </p:cNvPr>
          <p:cNvSpPr/>
          <p:nvPr/>
        </p:nvSpPr>
        <p:spPr>
          <a:xfrm>
            <a:off x="6995488" y="143550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DBD5E0-20CD-9962-89A3-43843E0D134B}"/>
              </a:ext>
            </a:extLst>
          </p:cNvPr>
          <p:cNvCxnSpPr/>
          <p:nvPr/>
        </p:nvCxnSpPr>
        <p:spPr>
          <a:xfrm>
            <a:off x="6317162" y="187893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DFDD6499-1FD7-14C3-5D7A-9D9B047B6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616" y="2294917"/>
            <a:ext cx="367266" cy="31829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8E4DAC-8F6C-1443-23A4-CC197B81F6DE}"/>
              </a:ext>
            </a:extLst>
          </p:cNvPr>
          <p:cNvSpPr/>
          <p:nvPr/>
        </p:nvSpPr>
        <p:spPr>
          <a:xfrm>
            <a:off x="1190042" y="2695605"/>
            <a:ext cx="594537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C08877-FC76-57FE-F3DD-5AEA05F72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804" y="2954944"/>
            <a:ext cx="671368" cy="42072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A96D7F-FDFC-339A-F399-392C1696FC25}"/>
              </a:ext>
            </a:extLst>
          </p:cNvPr>
          <p:cNvCxnSpPr/>
          <p:nvPr/>
        </p:nvCxnSpPr>
        <p:spPr>
          <a:xfrm>
            <a:off x="639817" y="285155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56BAC3-D99D-EFFE-9F2E-7558FB6810C8}"/>
              </a:ext>
            </a:extLst>
          </p:cNvPr>
          <p:cNvCxnSpPr/>
          <p:nvPr/>
        </p:nvCxnSpPr>
        <p:spPr>
          <a:xfrm>
            <a:off x="632829" y="294767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3F871-236F-6040-E386-3A3934B618B5}"/>
              </a:ext>
            </a:extLst>
          </p:cNvPr>
          <p:cNvCxnSpPr/>
          <p:nvPr/>
        </p:nvCxnSpPr>
        <p:spPr>
          <a:xfrm>
            <a:off x="639817" y="305311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FB9AE7AD-2C68-006B-BEC2-D26BE303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055" y="3150759"/>
            <a:ext cx="117758" cy="3203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38E330-D84E-5CCB-B25D-DF030CE3E48F}"/>
              </a:ext>
            </a:extLst>
          </p:cNvPr>
          <p:cNvCxnSpPr>
            <a:cxnSpLocks/>
          </p:cNvCxnSpPr>
          <p:nvPr/>
        </p:nvCxnSpPr>
        <p:spPr>
          <a:xfrm>
            <a:off x="4899071" y="2750923"/>
            <a:ext cx="643234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22D0BC-FCC8-3644-38F3-BD24F8312A36}"/>
              </a:ext>
            </a:extLst>
          </p:cNvPr>
          <p:cNvCxnSpPr>
            <a:cxnSpLocks/>
          </p:cNvCxnSpPr>
          <p:nvPr/>
        </p:nvCxnSpPr>
        <p:spPr>
          <a:xfrm>
            <a:off x="4892083" y="2907607"/>
            <a:ext cx="650222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8577-3343-474A-F093-40D04C65C9A3}"/>
              </a:ext>
            </a:extLst>
          </p:cNvPr>
          <p:cNvCxnSpPr>
            <a:cxnSpLocks/>
          </p:cNvCxnSpPr>
          <p:nvPr/>
        </p:nvCxnSpPr>
        <p:spPr>
          <a:xfrm>
            <a:off x="4899071" y="3073602"/>
            <a:ext cx="643234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8D1F21-E828-91F3-85D6-B2FAA2161C99}"/>
              </a:ext>
            </a:extLst>
          </p:cNvPr>
          <p:cNvCxnSpPr>
            <a:cxnSpLocks/>
          </p:cNvCxnSpPr>
          <p:nvPr/>
        </p:nvCxnSpPr>
        <p:spPr>
          <a:xfrm>
            <a:off x="4795284" y="3521873"/>
            <a:ext cx="747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3BDE9-54E5-4375-C3D6-DE078AA61245}"/>
              </a:ext>
            </a:extLst>
          </p:cNvPr>
          <p:cNvSpPr/>
          <p:nvPr/>
        </p:nvSpPr>
        <p:spPr>
          <a:xfrm>
            <a:off x="5252758" y="2839256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21C181-2278-D21E-5684-EA4405D98E31}"/>
              </a:ext>
            </a:extLst>
          </p:cNvPr>
          <p:cNvSpPr/>
          <p:nvPr/>
        </p:nvSpPr>
        <p:spPr>
          <a:xfrm>
            <a:off x="5247711" y="3021936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A7A6B1-A153-C938-9591-11EDBAEBD395}"/>
              </a:ext>
            </a:extLst>
          </p:cNvPr>
          <p:cNvSpPr/>
          <p:nvPr/>
        </p:nvSpPr>
        <p:spPr>
          <a:xfrm>
            <a:off x="5247711" y="3456235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CBFA0-9513-2EE9-0BEE-7099A18A821A}"/>
              </a:ext>
            </a:extLst>
          </p:cNvPr>
          <p:cNvSpPr/>
          <p:nvPr/>
        </p:nvSpPr>
        <p:spPr>
          <a:xfrm>
            <a:off x="5248044" y="2649038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7139F46-6825-9A2C-7DF5-50DA1D4AD474}"/>
              </a:ext>
            </a:extLst>
          </p:cNvPr>
          <p:cNvSpPr/>
          <p:nvPr/>
        </p:nvSpPr>
        <p:spPr>
          <a:xfrm>
            <a:off x="5542305" y="2618977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FFA8E296-1E13-B1E1-3DCE-2BE1FB10C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9245" y="2932394"/>
            <a:ext cx="706628" cy="42934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7F4A91-464C-4415-E527-5A56180EC2CD}"/>
              </a:ext>
            </a:extLst>
          </p:cNvPr>
          <p:cNvCxnSpPr/>
          <p:nvPr/>
        </p:nvCxnSpPr>
        <p:spPr>
          <a:xfrm>
            <a:off x="6363889" y="310562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7FD9F0F-2F7A-2006-18D9-8057577F66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6237" y="2960801"/>
            <a:ext cx="594538" cy="319020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8F584A-AEE4-33D9-0DEA-35B4608989B3}"/>
              </a:ext>
            </a:extLst>
          </p:cNvPr>
          <p:cNvSpPr/>
          <p:nvPr/>
        </p:nvSpPr>
        <p:spPr>
          <a:xfrm>
            <a:off x="6922204" y="2868649"/>
            <a:ext cx="722605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32645A-32BA-6D27-9B31-F4A08F469073}"/>
              </a:ext>
            </a:extLst>
          </p:cNvPr>
          <p:cNvCxnSpPr/>
          <p:nvPr/>
        </p:nvCxnSpPr>
        <p:spPr>
          <a:xfrm>
            <a:off x="7644809" y="311189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962FCF-F065-7950-905E-2474CDF8DFCA}"/>
              </a:ext>
            </a:extLst>
          </p:cNvPr>
          <p:cNvCxnSpPr/>
          <p:nvPr/>
        </p:nvCxnSpPr>
        <p:spPr>
          <a:xfrm>
            <a:off x="6363889" y="302193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640A430-79C3-1981-06FE-0F7AFC8DBE8B}"/>
              </a:ext>
            </a:extLst>
          </p:cNvPr>
          <p:cNvCxnSpPr/>
          <p:nvPr/>
        </p:nvCxnSpPr>
        <p:spPr>
          <a:xfrm>
            <a:off x="6363889" y="321748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8A406D-6677-A98C-71C3-98CCE6C290ED}"/>
              </a:ext>
            </a:extLst>
          </p:cNvPr>
          <p:cNvSpPr txBox="1"/>
          <p:nvPr/>
        </p:nvSpPr>
        <p:spPr>
          <a:xfrm>
            <a:off x="456346" y="4023026"/>
            <a:ext cx="11721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Idea </a:t>
            </a:r>
            <a:r>
              <a:rPr lang="en-US" sz="2800" dirty="0"/>
              <a:t>If the state is encrypted, the “best attack” is a Pauli channel.</a:t>
            </a:r>
          </a:p>
          <a:p>
            <a:r>
              <a:rPr lang="en-US" sz="2800" b="1" dirty="0"/>
              <a:t>			</a:t>
            </a:r>
            <a:r>
              <a:rPr lang="en-US" sz="2800" i="1" dirty="0"/>
              <a:t>Use the inner PMD code to detect!</a:t>
            </a:r>
          </a:p>
        </p:txBody>
      </p:sp>
      <p:pic>
        <p:nvPicPr>
          <p:cNvPr id="26" name="Picture 25" descr="A black letter with a cross&#10;&#10;Description automatically generated">
            <a:extLst>
              <a:ext uri="{FF2B5EF4-FFF2-40B4-BE49-F238E27FC236}">
                <a16:creationId xmlns:a16="http://schemas.microsoft.com/office/drawing/2014/main" id="{F44F8783-E864-7367-DB2C-2A51B98677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8229" y="2287406"/>
            <a:ext cx="345799" cy="3536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71BE73-1F51-9C07-25CB-F06E658AC623}"/>
              </a:ext>
            </a:extLst>
          </p:cNvPr>
          <p:cNvSpPr txBox="1"/>
          <p:nvPr/>
        </p:nvSpPr>
        <p:spPr>
          <a:xfrm>
            <a:off x="7192258" y="1344847"/>
            <a:ext cx="4043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recovered, state is encrypted:            	Pauli error on the state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F9D526-70CE-BC4B-28D4-B551A5523009}"/>
              </a:ext>
            </a:extLst>
          </p:cNvPr>
          <p:cNvSpPr txBox="1"/>
          <p:nvPr/>
        </p:nvSpPr>
        <p:spPr>
          <a:xfrm>
            <a:off x="7192258" y="1920490"/>
            <a:ext cx="392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not recovered, state is scrambled:</a:t>
            </a:r>
          </a:p>
          <a:p>
            <a:r>
              <a:rPr lang="en-US" sz="1600" dirty="0"/>
              <a:t>	a product state!</a:t>
            </a:r>
          </a:p>
        </p:txBody>
      </p:sp>
    </p:spTree>
    <p:extLst>
      <p:ext uri="{BB962C8B-B14F-4D97-AF65-F5344CB8AC3E}">
        <p14:creationId xmlns:p14="http://schemas.microsoft.com/office/powerpoint/2010/main" val="2214268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48ED915-66DA-4E61-6E8C-AEAA5F697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" b="-1405"/>
          <a:stretch/>
        </p:blipFill>
        <p:spPr>
          <a:xfrm>
            <a:off x="1218131" y="2771695"/>
            <a:ext cx="557049" cy="334316"/>
          </a:xfrm>
          <a:prstGeom prst="rect">
            <a:avLst/>
          </a:prstGeom>
        </p:spPr>
      </p:pic>
      <p:pic>
        <p:nvPicPr>
          <p:cNvPr id="27" name="Picture 2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CF86D264-91CE-5C93-739A-BC0E3FC1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53" y="1812476"/>
            <a:ext cx="117758" cy="3203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69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Product-State Evasive Subspaces, which detect Pauli Errors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9423C-4E95-21DA-5A55-F414ED31067D}"/>
              </a:ext>
            </a:extLst>
          </p:cNvPr>
          <p:cNvSpPr/>
          <p:nvPr/>
        </p:nvSpPr>
        <p:spPr>
          <a:xfrm>
            <a:off x="2808032" y="1524833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810165-1118-0E9D-081B-E6326905B868}"/>
              </a:ext>
            </a:extLst>
          </p:cNvPr>
          <p:cNvCxnSpPr/>
          <p:nvPr/>
        </p:nvCxnSpPr>
        <p:spPr>
          <a:xfrm>
            <a:off x="2250983" y="1892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text with letters&#10;&#10;Description automatically generated">
            <a:extLst>
              <a:ext uri="{FF2B5EF4-FFF2-40B4-BE49-F238E27FC236}">
                <a16:creationId xmlns:a16="http://schemas.microsoft.com/office/drawing/2014/main" id="{84FB85DD-A5B8-8101-0DF9-0BB4DCCF4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30" y="1767328"/>
            <a:ext cx="713429" cy="3021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E99CCD-E36E-90F8-E2BA-BCC8EE27F760}"/>
              </a:ext>
            </a:extLst>
          </p:cNvPr>
          <p:cNvCxnSpPr/>
          <p:nvPr/>
        </p:nvCxnSpPr>
        <p:spPr>
          <a:xfrm>
            <a:off x="3636604" y="161248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8EEBA5-4C20-2D80-7A74-1984CB6DB000}"/>
              </a:ext>
            </a:extLst>
          </p:cNvPr>
          <p:cNvCxnSpPr/>
          <p:nvPr/>
        </p:nvCxnSpPr>
        <p:spPr>
          <a:xfrm>
            <a:off x="3629616" y="170860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C6ADFE-6236-3B5D-F273-2603F65A311A}"/>
              </a:ext>
            </a:extLst>
          </p:cNvPr>
          <p:cNvCxnSpPr/>
          <p:nvPr/>
        </p:nvCxnSpPr>
        <p:spPr>
          <a:xfrm>
            <a:off x="3636604" y="18140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2D6CBA-8605-DE0B-926A-81F1D29E11EA}"/>
              </a:ext>
            </a:extLst>
          </p:cNvPr>
          <p:cNvCxnSpPr/>
          <p:nvPr/>
        </p:nvCxnSpPr>
        <p:spPr>
          <a:xfrm>
            <a:off x="3629616" y="21330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B307991C-0623-4169-48E5-B1A3CC27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18" y="3062129"/>
            <a:ext cx="117758" cy="3203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C43219-CB62-2BE8-32C9-3C8FD6E16325}"/>
              </a:ext>
            </a:extLst>
          </p:cNvPr>
          <p:cNvCxnSpPr/>
          <p:nvPr/>
        </p:nvCxnSpPr>
        <p:spPr>
          <a:xfrm>
            <a:off x="1784169" y="28621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9E116-0D37-5C10-8B4D-B690450A05EF}"/>
              </a:ext>
            </a:extLst>
          </p:cNvPr>
          <p:cNvCxnSpPr/>
          <p:nvPr/>
        </p:nvCxnSpPr>
        <p:spPr>
          <a:xfrm>
            <a:off x="1777181" y="295826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6F711-6AAA-394D-4DF4-5ECA7AA59E75}"/>
              </a:ext>
            </a:extLst>
          </p:cNvPr>
          <p:cNvCxnSpPr/>
          <p:nvPr/>
        </p:nvCxnSpPr>
        <p:spPr>
          <a:xfrm>
            <a:off x="1784169" y="306370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7C401F-0EC2-6072-BA24-DE68CE41D7A9}"/>
              </a:ext>
            </a:extLst>
          </p:cNvPr>
          <p:cNvCxnSpPr/>
          <p:nvPr/>
        </p:nvCxnSpPr>
        <p:spPr>
          <a:xfrm>
            <a:off x="1777181" y="338270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black letter k&#10;&#10;Description automatically generated">
            <a:extLst>
              <a:ext uri="{FF2B5EF4-FFF2-40B4-BE49-F238E27FC236}">
                <a16:creationId xmlns:a16="http://schemas.microsoft.com/office/drawing/2014/main" id="{9C94A6F5-AD28-2446-0B27-89BDFDE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941" y="1672380"/>
            <a:ext cx="273285" cy="33835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6184AA-01FD-FCC1-2068-222E2E94F10F}"/>
              </a:ext>
            </a:extLst>
          </p:cNvPr>
          <p:cNvSpPr/>
          <p:nvPr/>
        </p:nvSpPr>
        <p:spPr>
          <a:xfrm>
            <a:off x="2341217" y="2646829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01971EAA-EED7-639F-6530-AC1EBD80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84" y="3155604"/>
            <a:ext cx="117758" cy="32030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530187-E454-68CE-B97D-65EA0EAC194E}"/>
              </a:ext>
            </a:extLst>
          </p:cNvPr>
          <p:cNvCxnSpPr/>
          <p:nvPr/>
        </p:nvCxnSpPr>
        <p:spPr>
          <a:xfrm>
            <a:off x="3175435" y="275576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168292-73B0-A86B-D232-884E0ECC9F35}"/>
              </a:ext>
            </a:extLst>
          </p:cNvPr>
          <p:cNvCxnSpPr/>
          <p:nvPr/>
        </p:nvCxnSpPr>
        <p:spPr>
          <a:xfrm>
            <a:off x="3168447" y="29124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58A8E5-086B-05F1-3744-582D1CC544C0}"/>
              </a:ext>
            </a:extLst>
          </p:cNvPr>
          <p:cNvCxnSpPr/>
          <p:nvPr/>
        </p:nvCxnSpPr>
        <p:spPr>
          <a:xfrm>
            <a:off x="3175435" y="30784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018549-5EBE-827C-099E-FF8E4AE6EAB6}"/>
              </a:ext>
            </a:extLst>
          </p:cNvPr>
          <p:cNvCxnSpPr/>
          <p:nvPr/>
        </p:nvCxnSpPr>
        <p:spPr>
          <a:xfrm>
            <a:off x="3162391" y="352462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CAA4EE2-74A9-25B1-9431-B41D984F6874}"/>
              </a:ext>
            </a:extLst>
          </p:cNvPr>
          <p:cNvSpPr/>
          <p:nvPr/>
        </p:nvSpPr>
        <p:spPr>
          <a:xfrm>
            <a:off x="3731141" y="284410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DCECE8-2D75-9708-733F-8AC9C4324065}"/>
              </a:ext>
            </a:extLst>
          </p:cNvPr>
          <p:cNvSpPr/>
          <p:nvPr/>
        </p:nvSpPr>
        <p:spPr>
          <a:xfrm>
            <a:off x="3726094" y="302678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39BF57-E12D-1266-8C51-D1D3168CA5A8}"/>
              </a:ext>
            </a:extLst>
          </p:cNvPr>
          <p:cNvSpPr/>
          <p:nvPr/>
        </p:nvSpPr>
        <p:spPr>
          <a:xfrm>
            <a:off x="3726094" y="3461080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C01A6212-A939-8AC0-E1EB-177A0CE9776D}"/>
              </a:ext>
            </a:extLst>
          </p:cNvPr>
          <p:cNvSpPr/>
          <p:nvPr/>
        </p:nvSpPr>
        <p:spPr>
          <a:xfrm>
            <a:off x="4086469" y="2399672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8E4DF4C8-DC7D-4391-74B7-E600AFADD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164" y="2544971"/>
            <a:ext cx="236731" cy="109715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1CF5D5-97AD-4EA6-2CF2-5E237DD645DA}"/>
              </a:ext>
            </a:extLst>
          </p:cNvPr>
          <p:cNvCxnSpPr>
            <a:cxnSpLocks/>
          </p:cNvCxnSpPr>
          <p:nvPr/>
        </p:nvCxnSpPr>
        <p:spPr>
          <a:xfrm>
            <a:off x="3830729" y="2755768"/>
            <a:ext cx="343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3B34D2-661D-50C4-A182-11713E64FEEC}"/>
              </a:ext>
            </a:extLst>
          </p:cNvPr>
          <p:cNvCxnSpPr>
            <a:cxnSpLocks/>
          </p:cNvCxnSpPr>
          <p:nvPr/>
        </p:nvCxnSpPr>
        <p:spPr>
          <a:xfrm>
            <a:off x="3864151" y="2912452"/>
            <a:ext cx="261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C5CCBF-6EDC-28B0-3352-36454FFAAB79}"/>
              </a:ext>
            </a:extLst>
          </p:cNvPr>
          <p:cNvCxnSpPr>
            <a:cxnSpLocks/>
          </p:cNvCxnSpPr>
          <p:nvPr/>
        </p:nvCxnSpPr>
        <p:spPr>
          <a:xfrm>
            <a:off x="3867161" y="3099711"/>
            <a:ext cx="210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285ED7-4424-F8A6-A44B-A506F07FE2BD}"/>
              </a:ext>
            </a:extLst>
          </p:cNvPr>
          <p:cNvCxnSpPr>
            <a:cxnSpLocks/>
          </p:cNvCxnSpPr>
          <p:nvPr/>
        </p:nvCxnSpPr>
        <p:spPr>
          <a:xfrm>
            <a:off x="3855049" y="3526718"/>
            <a:ext cx="270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AA88755-E185-3642-6148-368BA4FE0F20}"/>
              </a:ext>
            </a:extLst>
          </p:cNvPr>
          <p:cNvSpPr/>
          <p:nvPr/>
        </p:nvSpPr>
        <p:spPr>
          <a:xfrm>
            <a:off x="3726427" y="2653883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925264F5-95BD-73C0-90F9-086512098E79}"/>
              </a:ext>
            </a:extLst>
          </p:cNvPr>
          <p:cNvSpPr/>
          <p:nvPr/>
        </p:nvSpPr>
        <p:spPr>
          <a:xfrm>
            <a:off x="4097092" y="1424060"/>
            <a:ext cx="835742" cy="853969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43B83E88-49BA-CBF9-547C-2A1498A05E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07" t="38339"/>
          <a:stretch/>
        </p:blipFill>
        <p:spPr>
          <a:xfrm>
            <a:off x="4439400" y="1491794"/>
            <a:ext cx="208545" cy="676516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FFD66A-1C3B-27BC-D8B4-76889927E8E6}"/>
              </a:ext>
            </a:extLst>
          </p:cNvPr>
          <p:cNvCxnSpPr/>
          <p:nvPr/>
        </p:nvCxnSpPr>
        <p:spPr>
          <a:xfrm>
            <a:off x="4925942" y="18568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DF96863-E5FE-3F1D-15CC-A76CE9D24431}"/>
              </a:ext>
            </a:extLst>
          </p:cNvPr>
          <p:cNvSpPr/>
          <p:nvPr/>
        </p:nvSpPr>
        <p:spPr>
          <a:xfrm>
            <a:off x="5482990" y="1488989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30AB0A-AB9A-DC15-46A5-404C8D43B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305" y="1721167"/>
            <a:ext cx="747503" cy="315529"/>
          </a:xfrm>
          <a:prstGeom prst="rect">
            <a:avLst/>
          </a:prstGeom>
        </p:spPr>
      </p:pic>
      <p:sp>
        <p:nvSpPr>
          <p:cNvPr id="79" name="Left Brace 78">
            <a:extLst>
              <a:ext uri="{FF2B5EF4-FFF2-40B4-BE49-F238E27FC236}">
                <a16:creationId xmlns:a16="http://schemas.microsoft.com/office/drawing/2014/main" id="{E777D019-E2F7-17EB-92DA-C8085C14CCA6}"/>
              </a:ext>
            </a:extLst>
          </p:cNvPr>
          <p:cNvSpPr/>
          <p:nvPr/>
        </p:nvSpPr>
        <p:spPr>
          <a:xfrm>
            <a:off x="6995488" y="143550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DBD5E0-20CD-9962-89A3-43843E0D134B}"/>
              </a:ext>
            </a:extLst>
          </p:cNvPr>
          <p:cNvCxnSpPr/>
          <p:nvPr/>
        </p:nvCxnSpPr>
        <p:spPr>
          <a:xfrm>
            <a:off x="6317162" y="187893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DFDD6499-1FD7-14C3-5D7A-9D9B047B6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616" y="2294917"/>
            <a:ext cx="367266" cy="31829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8E4DAC-8F6C-1443-23A4-CC197B81F6DE}"/>
              </a:ext>
            </a:extLst>
          </p:cNvPr>
          <p:cNvSpPr/>
          <p:nvPr/>
        </p:nvSpPr>
        <p:spPr>
          <a:xfrm>
            <a:off x="1190042" y="2695605"/>
            <a:ext cx="594537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C08877-FC76-57FE-F3DD-5AEA05F72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804" y="2954944"/>
            <a:ext cx="671368" cy="42072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A96D7F-FDFC-339A-F399-392C1696FC25}"/>
              </a:ext>
            </a:extLst>
          </p:cNvPr>
          <p:cNvCxnSpPr/>
          <p:nvPr/>
        </p:nvCxnSpPr>
        <p:spPr>
          <a:xfrm>
            <a:off x="639817" y="285155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56BAC3-D99D-EFFE-9F2E-7558FB6810C8}"/>
              </a:ext>
            </a:extLst>
          </p:cNvPr>
          <p:cNvCxnSpPr/>
          <p:nvPr/>
        </p:nvCxnSpPr>
        <p:spPr>
          <a:xfrm>
            <a:off x="632829" y="294767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3F871-236F-6040-E386-3A3934B618B5}"/>
              </a:ext>
            </a:extLst>
          </p:cNvPr>
          <p:cNvCxnSpPr/>
          <p:nvPr/>
        </p:nvCxnSpPr>
        <p:spPr>
          <a:xfrm>
            <a:off x="639817" y="305311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FB9AE7AD-2C68-006B-BEC2-D26BE303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055" y="3150759"/>
            <a:ext cx="117758" cy="3203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38E330-D84E-5CCB-B25D-DF030CE3E48F}"/>
              </a:ext>
            </a:extLst>
          </p:cNvPr>
          <p:cNvCxnSpPr>
            <a:cxnSpLocks/>
          </p:cNvCxnSpPr>
          <p:nvPr/>
        </p:nvCxnSpPr>
        <p:spPr>
          <a:xfrm>
            <a:off x="4899071" y="2750923"/>
            <a:ext cx="643234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22D0BC-FCC8-3644-38F3-BD24F8312A36}"/>
              </a:ext>
            </a:extLst>
          </p:cNvPr>
          <p:cNvCxnSpPr>
            <a:cxnSpLocks/>
          </p:cNvCxnSpPr>
          <p:nvPr/>
        </p:nvCxnSpPr>
        <p:spPr>
          <a:xfrm>
            <a:off x="4892083" y="2907607"/>
            <a:ext cx="650222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8577-3343-474A-F093-40D04C65C9A3}"/>
              </a:ext>
            </a:extLst>
          </p:cNvPr>
          <p:cNvCxnSpPr>
            <a:cxnSpLocks/>
          </p:cNvCxnSpPr>
          <p:nvPr/>
        </p:nvCxnSpPr>
        <p:spPr>
          <a:xfrm>
            <a:off x="4899071" y="3073602"/>
            <a:ext cx="643234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8D1F21-E828-91F3-85D6-B2FAA2161C99}"/>
              </a:ext>
            </a:extLst>
          </p:cNvPr>
          <p:cNvCxnSpPr>
            <a:cxnSpLocks/>
          </p:cNvCxnSpPr>
          <p:nvPr/>
        </p:nvCxnSpPr>
        <p:spPr>
          <a:xfrm>
            <a:off x="4795284" y="3521873"/>
            <a:ext cx="747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3BDE9-54E5-4375-C3D6-DE078AA61245}"/>
              </a:ext>
            </a:extLst>
          </p:cNvPr>
          <p:cNvSpPr/>
          <p:nvPr/>
        </p:nvSpPr>
        <p:spPr>
          <a:xfrm>
            <a:off x="5252758" y="2839256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21C181-2278-D21E-5684-EA4405D98E31}"/>
              </a:ext>
            </a:extLst>
          </p:cNvPr>
          <p:cNvSpPr/>
          <p:nvPr/>
        </p:nvSpPr>
        <p:spPr>
          <a:xfrm>
            <a:off x="5247711" y="3021936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A7A6B1-A153-C938-9591-11EDBAEBD395}"/>
              </a:ext>
            </a:extLst>
          </p:cNvPr>
          <p:cNvSpPr/>
          <p:nvPr/>
        </p:nvSpPr>
        <p:spPr>
          <a:xfrm>
            <a:off x="5247711" y="3456235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CBFA0-9513-2EE9-0BEE-7099A18A821A}"/>
              </a:ext>
            </a:extLst>
          </p:cNvPr>
          <p:cNvSpPr/>
          <p:nvPr/>
        </p:nvSpPr>
        <p:spPr>
          <a:xfrm>
            <a:off x="5248044" y="2649038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7139F46-6825-9A2C-7DF5-50DA1D4AD474}"/>
              </a:ext>
            </a:extLst>
          </p:cNvPr>
          <p:cNvSpPr/>
          <p:nvPr/>
        </p:nvSpPr>
        <p:spPr>
          <a:xfrm>
            <a:off x="5542305" y="2618977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FFA8E296-1E13-B1E1-3DCE-2BE1FB10C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9245" y="2932394"/>
            <a:ext cx="706628" cy="42934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7F4A91-464C-4415-E527-5A56180EC2CD}"/>
              </a:ext>
            </a:extLst>
          </p:cNvPr>
          <p:cNvCxnSpPr/>
          <p:nvPr/>
        </p:nvCxnSpPr>
        <p:spPr>
          <a:xfrm>
            <a:off x="6363889" y="310562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7FD9F0F-2F7A-2006-18D9-8057577F66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6237" y="2960801"/>
            <a:ext cx="594538" cy="319020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8F584A-AEE4-33D9-0DEA-35B4608989B3}"/>
              </a:ext>
            </a:extLst>
          </p:cNvPr>
          <p:cNvSpPr/>
          <p:nvPr/>
        </p:nvSpPr>
        <p:spPr>
          <a:xfrm>
            <a:off x="6922204" y="2868649"/>
            <a:ext cx="722605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32645A-32BA-6D27-9B31-F4A08F469073}"/>
              </a:ext>
            </a:extLst>
          </p:cNvPr>
          <p:cNvCxnSpPr/>
          <p:nvPr/>
        </p:nvCxnSpPr>
        <p:spPr>
          <a:xfrm>
            <a:off x="7644809" y="311189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962FCF-F065-7950-905E-2474CDF8DFCA}"/>
              </a:ext>
            </a:extLst>
          </p:cNvPr>
          <p:cNvCxnSpPr/>
          <p:nvPr/>
        </p:nvCxnSpPr>
        <p:spPr>
          <a:xfrm>
            <a:off x="6363889" y="302193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640A430-79C3-1981-06FE-0F7AFC8DBE8B}"/>
              </a:ext>
            </a:extLst>
          </p:cNvPr>
          <p:cNvCxnSpPr/>
          <p:nvPr/>
        </p:nvCxnSpPr>
        <p:spPr>
          <a:xfrm>
            <a:off x="6363889" y="321748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8A406D-6677-A98C-71C3-98CCE6C290ED}"/>
              </a:ext>
            </a:extLst>
          </p:cNvPr>
          <p:cNvSpPr txBox="1"/>
          <p:nvPr/>
        </p:nvSpPr>
        <p:spPr>
          <a:xfrm>
            <a:off x="456346" y="4023026"/>
            <a:ext cx="11721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Idea </a:t>
            </a:r>
            <a:r>
              <a:rPr lang="en-US" sz="2800" dirty="0"/>
              <a:t>If the state is encrypted, the “best attack” is a Pauli channel.</a:t>
            </a:r>
          </a:p>
          <a:p>
            <a:r>
              <a:rPr lang="en-US" sz="2800" b="1" dirty="0"/>
              <a:t>			</a:t>
            </a:r>
            <a:r>
              <a:rPr lang="en-US" sz="2800" i="1" dirty="0"/>
              <a:t>Use the inner PMD code to detect!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7EBC18-A9EA-B833-7951-98B6E6617DDA}"/>
              </a:ext>
            </a:extLst>
          </p:cNvPr>
          <p:cNvSpPr txBox="1"/>
          <p:nvPr/>
        </p:nvSpPr>
        <p:spPr>
          <a:xfrm>
            <a:off x="428992" y="5089449"/>
            <a:ext cx="11721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Idea </a:t>
            </a:r>
            <a:r>
              <a:rPr lang="en-US" sz="2800" dirty="0"/>
              <a:t>If the state is scrambled, the state is a product-state.</a:t>
            </a:r>
          </a:p>
          <a:p>
            <a:r>
              <a:rPr lang="en-US" sz="2800" b="1" dirty="0"/>
              <a:t>			</a:t>
            </a:r>
            <a:r>
              <a:rPr lang="en-US" sz="2800" i="1" dirty="0"/>
              <a:t>Syndrome measurement should reject! [AN20]</a:t>
            </a:r>
          </a:p>
        </p:txBody>
      </p:sp>
      <p:pic>
        <p:nvPicPr>
          <p:cNvPr id="26" name="Picture 25" descr="A black letter with a cross&#10;&#10;Description automatically generated">
            <a:extLst>
              <a:ext uri="{FF2B5EF4-FFF2-40B4-BE49-F238E27FC236}">
                <a16:creationId xmlns:a16="http://schemas.microsoft.com/office/drawing/2014/main" id="{9068A322-8A56-E998-24D5-EC48677C59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8229" y="2287406"/>
            <a:ext cx="345799" cy="3536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6AADBE-CBA0-D250-7E2B-CF69AE1BF2CC}"/>
              </a:ext>
            </a:extLst>
          </p:cNvPr>
          <p:cNvSpPr txBox="1"/>
          <p:nvPr/>
        </p:nvSpPr>
        <p:spPr>
          <a:xfrm>
            <a:off x="7192258" y="1344847"/>
            <a:ext cx="4043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recovered, state is encrypted:            	Pauli error on the state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76DECA-0979-D8C0-845F-C1E32CF13E7F}"/>
              </a:ext>
            </a:extLst>
          </p:cNvPr>
          <p:cNvSpPr txBox="1"/>
          <p:nvPr/>
        </p:nvSpPr>
        <p:spPr>
          <a:xfrm>
            <a:off x="7192258" y="1920490"/>
            <a:ext cx="392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not recovered, state is scrambled:</a:t>
            </a:r>
          </a:p>
          <a:p>
            <a:r>
              <a:rPr lang="en-US" sz="1600" dirty="0"/>
              <a:t>	a product state!</a:t>
            </a:r>
          </a:p>
        </p:txBody>
      </p:sp>
    </p:spTree>
    <p:extLst>
      <p:ext uri="{BB962C8B-B14F-4D97-AF65-F5344CB8AC3E}">
        <p14:creationId xmlns:p14="http://schemas.microsoft.com/office/powerpoint/2010/main" val="2928873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48ED915-66DA-4E61-6E8C-AEAA5F697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" b="-1405"/>
          <a:stretch/>
        </p:blipFill>
        <p:spPr>
          <a:xfrm>
            <a:off x="1218131" y="2771695"/>
            <a:ext cx="557049" cy="334316"/>
          </a:xfrm>
          <a:prstGeom prst="rect">
            <a:avLst/>
          </a:prstGeom>
        </p:spPr>
      </p:pic>
      <p:pic>
        <p:nvPicPr>
          <p:cNvPr id="27" name="Picture 2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CF86D264-91CE-5C93-739A-BC0E3FC1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53" y="1812476"/>
            <a:ext cx="117758" cy="3203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1069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Product-State Evasive Subspaces, which detect Pauli Errors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9423C-4E95-21DA-5A55-F414ED31067D}"/>
              </a:ext>
            </a:extLst>
          </p:cNvPr>
          <p:cNvSpPr/>
          <p:nvPr/>
        </p:nvSpPr>
        <p:spPr>
          <a:xfrm>
            <a:off x="2808032" y="1524833"/>
            <a:ext cx="821584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810165-1118-0E9D-081B-E6326905B868}"/>
              </a:ext>
            </a:extLst>
          </p:cNvPr>
          <p:cNvCxnSpPr/>
          <p:nvPr/>
        </p:nvCxnSpPr>
        <p:spPr>
          <a:xfrm>
            <a:off x="2250983" y="1892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text with letters&#10;&#10;Description automatically generated">
            <a:extLst>
              <a:ext uri="{FF2B5EF4-FFF2-40B4-BE49-F238E27FC236}">
                <a16:creationId xmlns:a16="http://schemas.microsoft.com/office/drawing/2014/main" id="{84FB85DD-A5B8-8101-0DF9-0BB4DCCF4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30" y="1767328"/>
            <a:ext cx="713429" cy="3021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E99CCD-E36E-90F8-E2BA-BCC8EE27F760}"/>
              </a:ext>
            </a:extLst>
          </p:cNvPr>
          <p:cNvCxnSpPr/>
          <p:nvPr/>
        </p:nvCxnSpPr>
        <p:spPr>
          <a:xfrm>
            <a:off x="3636604" y="161248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8EEBA5-4C20-2D80-7A74-1984CB6DB000}"/>
              </a:ext>
            </a:extLst>
          </p:cNvPr>
          <p:cNvCxnSpPr/>
          <p:nvPr/>
        </p:nvCxnSpPr>
        <p:spPr>
          <a:xfrm>
            <a:off x="3629616" y="170860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C6ADFE-6236-3B5D-F273-2603F65A311A}"/>
              </a:ext>
            </a:extLst>
          </p:cNvPr>
          <p:cNvCxnSpPr/>
          <p:nvPr/>
        </p:nvCxnSpPr>
        <p:spPr>
          <a:xfrm>
            <a:off x="3636604" y="18140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2D6CBA-8605-DE0B-926A-81F1D29E11EA}"/>
              </a:ext>
            </a:extLst>
          </p:cNvPr>
          <p:cNvCxnSpPr/>
          <p:nvPr/>
        </p:nvCxnSpPr>
        <p:spPr>
          <a:xfrm>
            <a:off x="3629616" y="21330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B307991C-0623-4169-48E5-B1A3CC27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18" y="3062129"/>
            <a:ext cx="117758" cy="3203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C43219-CB62-2BE8-32C9-3C8FD6E16325}"/>
              </a:ext>
            </a:extLst>
          </p:cNvPr>
          <p:cNvCxnSpPr/>
          <p:nvPr/>
        </p:nvCxnSpPr>
        <p:spPr>
          <a:xfrm>
            <a:off x="1784169" y="286213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9E116-0D37-5C10-8B4D-B690450A05EF}"/>
              </a:ext>
            </a:extLst>
          </p:cNvPr>
          <p:cNvCxnSpPr/>
          <p:nvPr/>
        </p:nvCxnSpPr>
        <p:spPr>
          <a:xfrm>
            <a:off x="1777181" y="295826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6F711-6AAA-394D-4DF4-5ECA7AA59E75}"/>
              </a:ext>
            </a:extLst>
          </p:cNvPr>
          <p:cNvCxnSpPr/>
          <p:nvPr/>
        </p:nvCxnSpPr>
        <p:spPr>
          <a:xfrm>
            <a:off x="1784169" y="306370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7C401F-0EC2-6072-BA24-DE68CE41D7A9}"/>
              </a:ext>
            </a:extLst>
          </p:cNvPr>
          <p:cNvCxnSpPr/>
          <p:nvPr/>
        </p:nvCxnSpPr>
        <p:spPr>
          <a:xfrm>
            <a:off x="1777181" y="338270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black letter k&#10;&#10;Description automatically generated">
            <a:extLst>
              <a:ext uri="{FF2B5EF4-FFF2-40B4-BE49-F238E27FC236}">
                <a16:creationId xmlns:a16="http://schemas.microsoft.com/office/drawing/2014/main" id="{9C94A6F5-AD28-2446-0B27-89BDFDE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941" y="1672380"/>
            <a:ext cx="273285" cy="33835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6184AA-01FD-FCC1-2068-222E2E94F10F}"/>
              </a:ext>
            </a:extLst>
          </p:cNvPr>
          <p:cNvSpPr/>
          <p:nvPr/>
        </p:nvSpPr>
        <p:spPr>
          <a:xfrm>
            <a:off x="2341217" y="2646829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01971EAA-EED7-639F-6530-AC1EBD80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84" y="3155604"/>
            <a:ext cx="117758" cy="32030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530187-E454-68CE-B97D-65EA0EAC194E}"/>
              </a:ext>
            </a:extLst>
          </p:cNvPr>
          <p:cNvCxnSpPr/>
          <p:nvPr/>
        </p:nvCxnSpPr>
        <p:spPr>
          <a:xfrm>
            <a:off x="3175435" y="275576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168292-73B0-A86B-D232-884E0ECC9F35}"/>
              </a:ext>
            </a:extLst>
          </p:cNvPr>
          <p:cNvCxnSpPr/>
          <p:nvPr/>
        </p:nvCxnSpPr>
        <p:spPr>
          <a:xfrm>
            <a:off x="3168447" y="29124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58A8E5-086B-05F1-3744-582D1CC544C0}"/>
              </a:ext>
            </a:extLst>
          </p:cNvPr>
          <p:cNvCxnSpPr/>
          <p:nvPr/>
        </p:nvCxnSpPr>
        <p:spPr>
          <a:xfrm>
            <a:off x="3175435" y="30784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018549-5EBE-827C-099E-FF8E4AE6EAB6}"/>
              </a:ext>
            </a:extLst>
          </p:cNvPr>
          <p:cNvCxnSpPr/>
          <p:nvPr/>
        </p:nvCxnSpPr>
        <p:spPr>
          <a:xfrm>
            <a:off x="3162391" y="352462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CAA4EE2-74A9-25B1-9431-B41D984F6874}"/>
              </a:ext>
            </a:extLst>
          </p:cNvPr>
          <p:cNvSpPr/>
          <p:nvPr/>
        </p:nvSpPr>
        <p:spPr>
          <a:xfrm>
            <a:off x="3731141" y="284410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DCECE8-2D75-9708-733F-8AC9C4324065}"/>
              </a:ext>
            </a:extLst>
          </p:cNvPr>
          <p:cNvSpPr/>
          <p:nvPr/>
        </p:nvSpPr>
        <p:spPr>
          <a:xfrm>
            <a:off x="3726094" y="3026781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39BF57-E12D-1266-8C51-D1D3168CA5A8}"/>
              </a:ext>
            </a:extLst>
          </p:cNvPr>
          <p:cNvSpPr/>
          <p:nvPr/>
        </p:nvSpPr>
        <p:spPr>
          <a:xfrm>
            <a:off x="3726094" y="3461080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C01A6212-A939-8AC0-E1EB-177A0CE9776D}"/>
              </a:ext>
            </a:extLst>
          </p:cNvPr>
          <p:cNvSpPr/>
          <p:nvPr/>
        </p:nvSpPr>
        <p:spPr>
          <a:xfrm>
            <a:off x="4086469" y="2399672"/>
            <a:ext cx="835742" cy="1453410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8E4DF4C8-DC7D-4391-74B7-E600AFADD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164" y="2544971"/>
            <a:ext cx="236731" cy="109715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1CF5D5-97AD-4EA6-2CF2-5E237DD645DA}"/>
              </a:ext>
            </a:extLst>
          </p:cNvPr>
          <p:cNvCxnSpPr>
            <a:cxnSpLocks/>
          </p:cNvCxnSpPr>
          <p:nvPr/>
        </p:nvCxnSpPr>
        <p:spPr>
          <a:xfrm>
            <a:off x="3830729" y="2755768"/>
            <a:ext cx="343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3B34D2-661D-50C4-A182-11713E64FEEC}"/>
              </a:ext>
            </a:extLst>
          </p:cNvPr>
          <p:cNvCxnSpPr>
            <a:cxnSpLocks/>
          </p:cNvCxnSpPr>
          <p:nvPr/>
        </p:nvCxnSpPr>
        <p:spPr>
          <a:xfrm>
            <a:off x="3864151" y="2912452"/>
            <a:ext cx="261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C5CCBF-6EDC-28B0-3352-36454FFAAB79}"/>
              </a:ext>
            </a:extLst>
          </p:cNvPr>
          <p:cNvCxnSpPr>
            <a:cxnSpLocks/>
          </p:cNvCxnSpPr>
          <p:nvPr/>
        </p:nvCxnSpPr>
        <p:spPr>
          <a:xfrm>
            <a:off x="3867161" y="3099711"/>
            <a:ext cx="210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285ED7-4424-F8A6-A44B-A506F07FE2BD}"/>
              </a:ext>
            </a:extLst>
          </p:cNvPr>
          <p:cNvCxnSpPr>
            <a:cxnSpLocks/>
          </p:cNvCxnSpPr>
          <p:nvPr/>
        </p:nvCxnSpPr>
        <p:spPr>
          <a:xfrm>
            <a:off x="3855049" y="3526718"/>
            <a:ext cx="270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AA88755-E185-3642-6148-368BA4FE0F20}"/>
              </a:ext>
            </a:extLst>
          </p:cNvPr>
          <p:cNvSpPr/>
          <p:nvPr/>
        </p:nvSpPr>
        <p:spPr>
          <a:xfrm>
            <a:off x="3726427" y="2653883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925264F5-95BD-73C0-90F9-086512098E79}"/>
              </a:ext>
            </a:extLst>
          </p:cNvPr>
          <p:cNvSpPr/>
          <p:nvPr/>
        </p:nvSpPr>
        <p:spPr>
          <a:xfrm>
            <a:off x="4097092" y="1424060"/>
            <a:ext cx="835742" cy="853969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blue cloud with black outline&#10;&#10;Description automatically generated">
            <a:extLst>
              <a:ext uri="{FF2B5EF4-FFF2-40B4-BE49-F238E27FC236}">
                <a16:creationId xmlns:a16="http://schemas.microsoft.com/office/drawing/2014/main" id="{43B83E88-49BA-CBF9-547C-2A1498A05E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07" t="38339"/>
          <a:stretch/>
        </p:blipFill>
        <p:spPr>
          <a:xfrm>
            <a:off x="4439400" y="1491794"/>
            <a:ext cx="208545" cy="676516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FFD66A-1C3B-27BC-D8B4-76889927E8E6}"/>
              </a:ext>
            </a:extLst>
          </p:cNvPr>
          <p:cNvCxnSpPr/>
          <p:nvPr/>
        </p:nvCxnSpPr>
        <p:spPr>
          <a:xfrm>
            <a:off x="4925942" y="18568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DF96863-E5FE-3F1D-15CC-A76CE9D24431}"/>
              </a:ext>
            </a:extLst>
          </p:cNvPr>
          <p:cNvSpPr/>
          <p:nvPr/>
        </p:nvSpPr>
        <p:spPr>
          <a:xfrm>
            <a:off x="5482990" y="1488989"/>
            <a:ext cx="834172" cy="73574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30AB0A-AB9A-DC15-46A5-404C8D43B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305" y="1721167"/>
            <a:ext cx="747503" cy="315529"/>
          </a:xfrm>
          <a:prstGeom prst="rect">
            <a:avLst/>
          </a:prstGeom>
        </p:spPr>
      </p:pic>
      <p:sp>
        <p:nvSpPr>
          <p:cNvPr id="79" name="Left Brace 78">
            <a:extLst>
              <a:ext uri="{FF2B5EF4-FFF2-40B4-BE49-F238E27FC236}">
                <a16:creationId xmlns:a16="http://schemas.microsoft.com/office/drawing/2014/main" id="{E777D019-E2F7-17EB-92DA-C8085C14CCA6}"/>
              </a:ext>
            </a:extLst>
          </p:cNvPr>
          <p:cNvSpPr/>
          <p:nvPr/>
        </p:nvSpPr>
        <p:spPr>
          <a:xfrm>
            <a:off x="6995488" y="143550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DBD5E0-20CD-9962-89A3-43843E0D134B}"/>
              </a:ext>
            </a:extLst>
          </p:cNvPr>
          <p:cNvCxnSpPr/>
          <p:nvPr/>
        </p:nvCxnSpPr>
        <p:spPr>
          <a:xfrm>
            <a:off x="6317162" y="187893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DFDD6499-1FD7-14C3-5D7A-9D9B047B6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616" y="2294917"/>
            <a:ext cx="367266" cy="31829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8E4DAC-8F6C-1443-23A4-CC197B81F6DE}"/>
              </a:ext>
            </a:extLst>
          </p:cNvPr>
          <p:cNvSpPr/>
          <p:nvPr/>
        </p:nvSpPr>
        <p:spPr>
          <a:xfrm>
            <a:off x="1190042" y="2695605"/>
            <a:ext cx="594537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C08877-FC76-57FE-F3DD-5AEA05F72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804" y="2954944"/>
            <a:ext cx="671368" cy="42072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A96D7F-FDFC-339A-F399-392C1696FC25}"/>
              </a:ext>
            </a:extLst>
          </p:cNvPr>
          <p:cNvCxnSpPr/>
          <p:nvPr/>
        </p:nvCxnSpPr>
        <p:spPr>
          <a:xfrm>
            <a:off x="639817" y="285155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56BAC3-D99D-EFFE-9F2E-7558FB6810C8}"/>
              </a:ext>
            </a:extLst>
          </p:cNvPr>
          <p:cNvCxnSpPr/>
          <p:nvPr/>
        </p:nvCxnSpPr>
        <p:spPr>
          <a:xfrm>
            <a:off x="632829" y="294767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3F871-236F-6040-E386-3A3934B618B5}"/>
              </a:ext>
            </a:extLst>
          </p:cNvPr>
          <p:cNvCxnSpPr/>
          <p:nvPr/>
        </p:nvCxnSpPr>
        <p:spPr>
          <a:xfrm>
            <a:off x="639817" y="305311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circle with black border&#10;&#10;Description automatically generated">
            <a:extLst>
              <a:ext uri="{FF2B5EF4-FFF2-40B4-BE49-F238E27FC236}">
                <a16:creationId xmlns:a16="http://schemas.microsoft.com/office/drawing/2014/main" id="{FB9AE7AD-2C68-006B-BEC2-D26BE303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055" y="3150759"/>
            <a:ext cx="117758" cy="3203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38E330-D84E-5CCB-B25D-DF030CE3E48F}"/>
              </a:ext>
            </a:extLst>
          </p:cNvPr>
          <p:cNvCxnSpPr>
            <a:cxnSpLocks/>
          </p:cNvCxnSpPr>
          <p:nvPr/>
        </p:nvCxnSpPr>
        <p:spPr>
          <a:xfrm>
            <a:off x="4899071" y="2750923"/>
            <a:ext cx="643234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22D0BC-FCC8-3644-38F3-BD24F8312A36}"/>
              </a:ext>
            </a:extLst>
          </p:cNvPr>
          <p:cNvCxnSpPr>
            <a:cxnSpLocks/>
          </p:cNvCxnSpPr>
          <p:nvPr/>
        </p:nvCxnSpPr>
        <p:spPr>
          <a:xfrm>
            <a:off x="4892083" y="2907607"/>
            <a:ext cx="650222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8577-3343-474A-F093-40D04C65C9A3}"/>
              </a:ext>
            </a:extLst>
          </p:cNvPr>
          <p:cNvCxnSpPr>
            <a:cxnSpLocks/>
          </p:cNvCxnSpPr>
          <p:nvPr/>
        </p:nvCxnSpPr>
        <p:spPr>
          <a:xfrm>
            <a:off x="4899071" y="3073602"/>
            <a:ext cx="643234" cy="4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8D1F21-E828-91F3-85D6-B2FAA2161C99}"/>
              </a:ext>
            </a:extLst>
          </p:cNvPr>
          <p:cNvCxnSpPr>
            <a:cxnSpLocks/>
          </p:cNvCxnSpPr>
          <p:nvPr/>
        </p:nvCxnSpPr>
        <p:spPr>
          <a:xfrm>
            <a:off x="4795284" y="3521873"/>
            <a:ext cx="747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3BDE9-54E5-4375-C3D6-DE078AA61245}"/>
              </a:ext>
            </a:extLst>
          </p:cNvPr>
          <p:cNvSpPr/>
          <p:nvPr/>
        </p:nvSpPr>
        <p:spPr>
          <a:xfrm>
            <a:off x="5252758" y="2839256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21C181-2278-D21E-5684-EA4405D98E31}"/>
              </a:ext>
            </a:extLst>
          </p:cNvPr>
          <p:cNvSpPr/>
          <p:nvPr/>
        </p:nvSpPr>
        <p:spPr>
          <a:xfrm>
            <a:off x="5247711" y="3021936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A7A6B1-A153-C938-9591-11EDBAEBD395}"/>
              </a:ext>
            </a:extLst>
          </p:cNvPr>
          <p:cNvSpPr/>
          <p:nvPr/>
        </p:nvSpPr>
        <p:spPr>
          <a:xfrm>
            <a:off x="5247711" y="3456235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CBFA0-9513-2EE9-0BEE-7099A18A821A}"/>
              </a:ext>
            </a:extLst>
          </p:cNvPr>
          <p:cNvSpPr/>
          <p:nvPr/>
        </p:nvSpPr>
        <p:spPr>
          <a:xfrm>
            <a:off x="5248044" y="2649038"/>
            <a:ext cx="128955" cy="15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7139F46-6825-9A2C-7DF5-50DA1D4AD474}"/>
              </a:ext>
            </a:extLst>
          </p:cNvPr>
          <p:cNvSpPr/>
          <p:nvPr/>
        </p:nvSpPr>
        <p:spPr>
          <a:xfrm>
            <a:off x="5542305" y="2618977"/>
            <a:ext cx="821584" cy="97092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FFA8E296-1E13-B1E1-3DCE-2BE1FB10C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9245" y="2932394"/>
            <a:ext cx="706628" cy="42934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7F4A91-464C-4415-E527-5A56180EC2CD}"/>
              </a:ext>
            </a:extLst>
          </p:cNvPr>
          <p:cNvCxnSpPr/>
          <p:nvPr/>
        </p:nvCxnSpPr>
        <p:spPr>
          <a:xfrm>
            <a:off x="6363889" y="310562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7FD9F0F-2F7A-2006-18D9-8057577F66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6237" y="2960801"/>
            <a:ext cx="594538" cy="319020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8F584A-AEE4-33D9-0DEA-35B4608989B3}"/>
              </a:ext>
            </a:extLst>
          </p:cNvPr>
          <p:cNvSpPr/>
          <p:nvPr/>
        </p:nvSpPr>
        <p:spPr>
          <a:xfrm>
            <a:off x="6922204" y="2868649"/>
            <a:ext cx="722605" cy="4864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32645A-32BA-6D27-9B31-F4A08F469073}"/>
              </a:ext>
            </a:extLst>
          </p:cNvPr>
          <p:cNvCxnSpPr/>
          <p:nvPr/>
        </p:nvCxnSpPr>
        <p:spPr>
          <a:xfrm>
            <a:off x="7644809" y="311189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962FCF-F065-7950-905E-2474CDF8DFCA}"/>
              </a:ext>
            </a:extLst>
          </p:cNvPr>
          <p:cNvCxnSpPr/>
          <p:nvPr/>
        </p:nvCxnSpPr>
        <p:spPr>
          <a:xfrm>
            <a:off x="6363889" y="302193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640A430-79C3-1981-06FE-0F7AFC8DBE8B}"/>
              </a:ext>
            </a:extLst>
          </p:cNvPr>
          <p:cNvCxnSpPr/>
          <p:nvPr/>
        </p:nvCxnSpPr>
        <p:spPr>
          <a:xfrm>
            <a:off x="6363889" y="321748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8A406D-6677-A98C-71C3-98CCE6C290ED}"/>
              </a:ext>
            </a:extLst>
          </p:cNvPr>
          <p:cNvSpPr txBox="1"/>
          <p:nvPr/>
        </p:nvSpPr>
        <p:spPr>
          <a:xfrm>
            <a:off x="456346" y="4023026"/>
            <a:ext cx="11721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Idea </a:t>
            </a:r>
            <a:r>
              <a:rPr lang="en-US" sz="2800" dirty="0"/>
              <a:t>If the state is encrypted, the “best attack” is a Pauli channel.</a:t>
            </a:r>
          </a:p>
          <a:p>
            <a:r>
              <a:rPr lang="en-US" sz="2800" b="1" dirty="0"/>
              <a:t>			</a:t>
            </a:r>
            <a:r>
              <a:rPr lang="en-US" sz="2800" i="1" dirty="0"/>
              <a:t>Use the inner PMD code to detect!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7EBC18-A9EA-B833-7951-98B6E6617DDA}"/>
              </a:ext>
            </a:extLst>
          </p:cNvPr>
          <p:cNvSpPr txBox="1"/>
          <p:nvPr/>
        </p:nvSpPr>
        <p:spPr>
          <a:xfrm>
            <a:off x="428992" y="5089449"/>
            <a:ext cx="11721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Idea </a:t>
            </a:r>
            <a:r>
              <a:rPr lang="en-US" sz="2800" dirty="0"/>
              <a:t>If the state is scrambled, the state is a product-state.</a:t>
            </a:r>
          </a:p>
          <a:p>
            <a:r>
              <a:rPr lang="en-US" sz="2800" b="1" dirty="0"/>
              <a:t>			</a:t>
            </a:r>
            <a:r>
              <a:rPr lang="en-US" sz="2800" i="1" dirty="0"/>
              <a:t>Syndrome measurement should reject! [AN20]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74D206-B5A3-4534-CE33-9D404B8DAC59}"/>
              </a:ext>
            </a:extLst>
          </p:cNvPr>
          <p:cNvSpPr txBox="1"/>
          <p:nvPr/>
        </p:nvSpPr>
        <p:spPr>
          <a:xfrm>
            <a:off x="428992" y="6155872"/>
            <a:ext cx="11721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Idea </a:t>
            </a:r>
            <a:r>
              <a:rPr lang="en-US" sz="2800" dirty="0"/>
              <a:t>Pseudorandom Pauli pads + concatenation to improve rate.</a:t>
            </a:r>
          </a:p>
        </p:txBody>
      </p:sp>
      <p:pic>
        <p:nvPicPr>
          <p:cNvPr id="28" name="Picture 27" descr="A black letter with a cross&#10;&#10;Description automatically generated">
            <a:extLst>
              <a:ext uri="{FF2B5EF4-FFF2-40B4-BE49-F238E27FC236}">
                <a16:creationId xmlns:a16="http://schemas.microsoft.com/office/drawing/2014/main" id="{E85E351D-F17F-3D18-AD4C-A43164ED30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8229" y="2287406"/>
            <a:ext cx="345799" cy="3536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1B75714-7A52-6775-6220-21B03DD37C18}"/>
              </a:ext>
            </a:extLst>
          </p:cNvPr>
          <p:cNvSpPr txBox="1"/>
          <p:nvPr/>
        </p:nvSpPr>
        <p:spPr>
          <a:xfrm>
            <a:off x="7192258" y="1344847"/>
            <a:ext cx="4043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recovered, state is encrypted:            	Pauli error on the state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31417-1D85-F0A0-C3E1-4A0578226C75}"/>
              </a:ext>
            </a:extLst>
          </p:cNvPr>
          <p:cNvSpPr txBox="1"/>
          <p:nvPr/>
        </p:nvSpPr>
        <p:spPr>
          <a:xfrm>
            <a:off x="7192258" y="1920490"/>
            <a:ext cx="392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 k is not recovered, state is scrambled:</a:t>
            </a:r>
          </a:p>
          <a:p>
            <a:r>
              <a:rPr lang="en-US" sz="1600" dirty="0"/>
              <a:t>	a product state!</a:t>
            </a:r>
          </a:p>
        </p:txBody>
      </p:sp>
    </p:spTree>
    <p:extLst>
      <p:ext uri="{BB962C8B-B14F-4D97-AF65-F5344CB8AC3E}">
        <p14:creationId xmlns:p14="http://schemas.microsoft.com/office/powerpoint/2010/main" val="397277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234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Future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1CD75-15F7-1DF5-9AFC-89DBC19AD67E}"/>
              </a:ext>
            </a:extLst>
          </p:cNvPr>
          <p:cNvSpPr txBox="1"/>
          <p:nvPr/>
        </p:nvSpPr>
        <p:spPr>
          <a:xfrm>
            <a:off x="346501" y="1542529"/>
            <a:ext cx="114989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What other forms of Quantum Tamper-Detection are possible?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[BB23] for exciting developments in the 3-split-state model.</a:t>
            </a:r>
          </a:p>
          <a:p>
            <a:endParaRPr lang="en-US" sz="2800" dirty="0"/>
          </a:p>
          <a:p>
            <a:r>
              <a:rPr lang="en-US" sz="2800" dirty="0"/>
              <a:t>What about </a:t>
            </a:r>
            <a:r>
              <a:rPr lang="en-US" sz="2800" i="1" dirty="0"/>
              <a:t>Quantum Non-Malleability?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[BGJR23] addressing the entangled split-state model &amp; secret sharing.</a:t>
            </a:r>
          </a:p>
          <a:p>
            <a:endParaRPr lang="en-US" sz="2800" i="1" dirty="0"/>
          </a:p>
          <a:p>
            <a:r>
              <a:rPr lang="en-US" sz="2800" dirty="0"/>
              <a:t>How close can we (efficiently) get to the no-cloning bound?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Bottlenecks in constructing List-Decodable stabilizer codes.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/>
              <a:t>Bounds and new explicit constructions of PMD codes.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we match the probabilistic method?</a:t>
            </a:r>
          </a:p>
        </p:txBody>
      </p:sp>
    </p:spTree>
    <p:extLst>
      <p:ext uri="{BB962C8B-B14F-4D97-AF65-F5344CB8AC3E}">
        <p14:creationId xmlns:p14="http://schemas.microsoft.com/office/powerpoint/2010/main" val="3971378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DC0C-0951-D4D1-DCB7-D9D4B782A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704" y="1737585"/>
            <a:ext cx="7735613" cy="2387600"/>
          </a:xfrm>
        </p:spPr>
        <p:txBody>
          <a:bodyPr>
            <a:noAutofit/>
          </a:bodyPr>
          <a:lstStyle/>
          <a:p>
            <a:r>
              <a:rPr lang="en-US" sz="7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Thanks!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3518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821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Motivation &amp; Setup: Quantum Error-Detection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FC8A97-E2C7-D975-F4D0-CDB20EC381D7}"/>
              </a:ext>
            </a:extLst>
          </p:cNvPr>
          <p:cNvCxnSpPr/>
          <p:nvPr/>
        </p:nvCxnSpPr>
        <p:spPr>
          <a:xfrm>
            <a:off x="1508930" y="412132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AC930C-C4DA-3AD3-7352-5F85E417EAA7}"/>
              </a:ext>
            </a:extLst>
          </p:cNvPr>
          <p:cNvSpPr/>
          <p:nvPr/>
        </p:nvSpPr>
        <p:spPr>
          <a:xfrm>
            <a:off x="2065978" y="3963671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CE5A5A-8409-9EDA-932F-15EE2F2D72A7}"/>
              </a:ext>
            </a:extLst>
          </p:cNvPr>
          <p:cNvCxnSpPr/>
          <p:nvPr/>
        </p:nvCxnSpPr>
        <p:spPr>
          <a:xfrm>
            <a:off x="1508930" y="427898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E487F2-2526-E2D8-5B02-79DFE7BD9392}"/>
              </a:ext>
            </a:extLst>
          </p:cNvPr>
          <p:cNvCxnSpPr/>
          <p:nvPr/>
        </p:nvCxnSpPr>
        <p:spPr>
          <a:xfrm>
            <a:off x="1508930" y="443663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0D5CA3-CB71-C7D1-1EA2-372D82D7EA9B}"/>
              </a:ext>
            </a:extLst>
          </p:cNvPr>
          <p:cNvCxnSpPr>
            <a:cxnSpLocks/>
          </p:cNvCxnSpPr>
          <p:nvPr/>
        </p:nvCxnSpPr>
        <p:spPr>
          <a:xfrm>
            <a:off x="2833233" y="4135235"/>
            <a:ext cx="690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CB8D83-23C8-4A57-5C66-D85FC96318D6}"/>
              </a:ext>
            </a:extLst>
          </p:cNvPr>
          <p:cNvCxnSpPr>
            <a:cxnSpLocks/>
          </p:cNvCxnSpPr>
          <p:nvPr/>
        </p:nvCxnSpPr>
        <p:spPr>
          <a:xfrm>
            <a:off x="2833233" y="4300077"/>
            <a:ext cx="690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64AB65-6587-834C-835A-C1F67C3060AD}"/>
              </a:ext>
            </a:extLst>
          </p:cNvPr>
          <p:cNvCxnSpPr>
            <a:cxnSpLocks/>
          </p:cNvCxnSpPr>
          <p:nvPr/>
        </p:nvCxnSpPr>
        <p:spPr>
          <a:xfrm>
            <a:off x="2833233" y="4464919"/>
            <a:ext cx="59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B4D6A4-1A6C-607B-0712-0D92222AC878}"/>
              </a:ext>
            </a:extLst>
          </p:cNvPr>
          <p:cNvCxnSpPr/>
          <p:nvPr/>
        </p:nvCxnSpPr>
        <p:spPr>
          <a:xfrm>
            <a:off x="1508930" y="52719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C2F049-054D-AD29-EDB9-0502B3A46775}"/>
              </a:ext>
            </a:extLst>
          </p:cNvPr>
          <p:cNvCxnSpPr/>
          <p:nvPr/>
        </p:nvCxnSpPr>
        <p:spPr>
          <a:xfrm>
            <a:off x="1508930" y="541482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FC9468-3363-0FDE-C6A2-11DAF8EF88D0}"/>
              </a:ext>
            </a:extLst>
          </p:cNvPr>
          <p:cNvCxnSpPr/>
          <p:nvPr/>
        </p:nvCxnSpPr>
        <p:spPr>
          <a:xfrm>
            <a:off x="1508930" y="5557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C4DE2F-A6BD-3935-A756-C4CA8917EE51}"/>
              </a:ext>
            </a:extLst>
          </p:cNvPr>
          <p:cNvCxnSpPr/>
          <p:nvPr/>
        </p:nvCxnSpPr>
        <p:spPr>
          <a:xfrm>
            <a:off x="2833233" y="46297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757C8A-9D27-B615-45CA-BD4AB79BFD9C}"/>
              </a:ext>
            </a:extLst>
          </p:cNvPr>
          <p:cNvCxnSpPr/>
          <p:nvPr/>
        </p:nvCxnSpPr>
        <p:spPr>
          <a:xfrm>
            <a:off x="2833233" y="529461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4928A1-668D-2B01-A1B1-149E73279308}"/>
              </a:ext>
            </a:extLst>
          </p:cNvPr>
          <p:cNvCxnSpPr/>
          <p:nvPr/>
        </p:nvCxnSpPr>
        <p:spPr>
          <a:xfrm>
            <a:off x="2833233" y="545945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7A45AC-79E4-A5E2-DF42-7C23186FFD3E}"/>
              </a:ext>
            </a:extLst>
          </p:cNvPr>
          <p:cNvCxnSpPr>
            <a:cxnSpLocks/>
          </p:cNvCxnSpPr>
          <p:nvPr/>
        </p:nvCxnSpPr>
        <p:spPr>
          <a:xfrm>
            <a:off x="2833233" y="5624300"/>
            <a:ext cx="690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B8820B-4F61-E28F-B1E6-F600C6340A28}"/>
              </a:ext>
            </a:extLst>
          </p:cNvPr>
          <p:cNvCxnSpPr/>
          <p:nvPr/>
        </p:nvCxnSpPr>
        <p:spPr>
          <a:xfrm>
            <a:off x="1508930" y="512907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223285D-F2FD-E328-8420-256B5B45C7E8}"/>
              </a:ext>
            </a:extLst>
          </p:cNvPr>
          <p:cNvSpPr/>
          <p:nvPr/>
        </p:nvSpPr>
        <p:spPr>
          <a:xfrm>
            <a:off x="3057969" y="472613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21BA29-D4DF-3D65-FB49-259D4B20C7C1}"/>
              </a:ext>
            </a:extLst>
          </p:cNvPr>
          <p:cNvSpPr/>
          <p:nvPr/>
        </p:nvSpPr>
        <p:spPr>
          <a:xfrm>
            <a:off x="3057969" y="491678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5D9AFB-AF64-3F87-A41D-34E1F23CA56B}"/>
              </a:ext>
            </a:extLst>
          </p:cNvPr>
          <p:cNvSpPr/>
          <p:nvPr/>
        </p:nvSpPr>
        <p:spPr>
          <a:xfrm>
            <a:off x="3057968" y="5103966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7DACBF-2708-9E18-4682-24C15E146DB3}"/>
              </a:ext>
            </a:extLst>
          </p:cNvPr>
          <p:cNvSpPr/>
          <p:nvPr/>
        </p:nvSpPr>
        <p:spPr>
          <a:xfrm>
            <a:off x="1776018" y="456476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AA5A23-28DC-99D6-B7F6-DB1799E639AE}"/>
              </a:ext>
            </a:extLst>
          </p:cNvPr>
          <p:cNvSpPr/>
          <p:nvPr/>
        </p:nvSpPr>
        <p:spPr>
          <a:xfrm>
            <a:off x="1776018" y="475541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8D15358-5F6B-3312-4B84-5805E2851C70}"/>
              </a:ext>
            </a:extLst>
          </p:cNvPr>
          <p:cNvSpPr/>
          <p:nvPr/>
        </p:nvSpPr>
        <p:spPr>
          <a:xfrm>
            <a:off x="1776017" y="4942596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291CE3-D5B1-1CE3-EDBC-4C77CCE5BDE5}"/>
              </a:ext>
            </a:extLst>
          </p:cNvPr>
          <p:cNvSpPr txBox="1"/>
          <p:nvPr/>
        </p:nvSpPr>
        <p:spPr>
          <a:xfrm>
            <a:off x="451944" y="1498874"/>
            <a:ext cx="1074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When can a quantum code, detect an arbitrary </a:t>
            </a:r>
            <a:r>
              <a:rPr lang="en-US" sz="2800" i="1" dirty="0"/>
              <a:t>Pauli</a:t>
            </a:r>
            <a:r>
              <a:rPr lang="en-US" sz="2800" dirty="0"/>
              <a:t> error?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0C170D-2A13-1CEA-70C7-3ABB52AF270D}"/>
              </a:ext>
            </a:extLst>
          </p:cNvPr>
          <p:cNvSpPr txBox="1"/>
          <p:nvPr/>
        </p:nvSpPr>
        <p:spPr>
          <a:xfrm>
            <a:off x="421715" y="2309516"/>
            <a:ext cx="1046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dirty="0"/>
              <a:t>Quantum codes are subspaces of complex, </a:t>
            </a:r>
            <a:r>
              <a:rPr lang="en-US" sz="2800" i="1" dirty="0"/>
              <a:t>n </a:t>
            </a:r>
            <a:r>
              <a:rPr lang="en-US" sz="2800" dirty="0"/>
              <a:t>qubit Hilbert spaces</a:t>
            </a:r>
          </a:p>
        </p:txBody>
      </p:sp>
      <p:pic>
        <p:nvPicPr>
          <p:cNvPr id="3" name="Picture 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8CBFDA13-1F0D-66F1-7D4D-528121B1C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7" t="20906" r="15159" b="5680"/>
          <a:stretch/>
        </p:blipFill>
        <p:spPr>
          <a:xfrm>
            <a:off x="2258510" y="4790201"/>
            <a:ext cx="458060" cy="324494"/>
          </a:xfrm>
          <a:prstGeom prst="rect">
            <a:avLst/>
          </a:prstGeom>
        </p:spPr>
      </p:pic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974F15A8-4394-7366-183C-7F52C2596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16" y="4387100"/>
            <a:ext cx="604973" cy="5232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EEC9D6-79C2-3514-C293-C46982695ACE}"/>
              </a:ext>
            </a:extLst>
          </p:cNvPr>
          <p:cNvCxnSpPr>
            <a:cxnSpLocks/>
          </p:cNvCxnSpPr>
          <p:nvPr/>
        </p:nvCxnSpPr>
        <p:spPr>
          <a:xfrm>
            <a:off x="1342886" y="5271952"/>
            <a:ext cx="0" cy="48224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118077-98DE-CF5C-5479-48C8591E181B}"/>
              </a:ext>
            </a:extLst>
          </p:cNvPr>
          <p:cNvCxnSpPr/>
          <p:nvPr/>
        </p:nvCxnSpPr>
        <p:spPr>
          <a:xfrm>
            <a:off x="1497493" y="570057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7CF67103-7B5E-7F3E-CB5E-320A36F6C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21"/>
          <a:stretch/>
        </p:blipFill>
        <p:spPr>
          <a:xfrm>
            <a:off x="780717" y="5294616"/>
            <a:ext cx="487893" cy="464275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B231316F-800F-CC39-350B-0161DBFB3A7B}"/>
              </a:ext>
            </a:extLst>
          </p:cNvPr>
          <p:cNvSpPr/>
          <p:nvPr/>
        </p:nvSpPr>
        <p:spPr>
          <a:xfrm>
            <a:off x="3309918" y="3821276"/>
            <a:ext cx="1447017" cy="2178087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8A5C62-E83C-DC00-4C8F-A3F23290C0CB}"/>
              </a:ext>
            </a:extLst>
          </p:cNvPr>
          <p:cNvCxnSpPr>
            <a:cxnSpLocks/>
          </p:cNvCxnSpPr>
          <p:nvPr/>
        </p:nvCxnSpPr>
        <p:spPr>
          <a:xfrm>
            <a:off x="4633645" y="4138547"/>
            <a:ext cx="6356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1166DE-48F0-D0F3-9918-EFB4E23E6E0A}"/>
              </a:ext>
            </a:extLst>
          </p:cNvPr>
          <p:cNvCxnSpPr>
            <a:cxnSpLocks/>
          </p:cNvCxnSpPr>
          <p:nvPr/>
        </p:nvCxnSpPr>
        <p:spPr>
          <a:xfrm>
            <a:off x="4710311" y="4303844"/>
            <a:ext cx="5589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C2D3AB-8EEC-3253-4EA0-8649D8C6925A}"/>
              </a:ext>
            </a:extLst>
          </p:cNvPr>
          <p:cNvCxnSpPr>
            <a:cxnSpLocks/>
          </p:cNvCxnSpPr>
          <p:nvPr/>
        </p:nvCxnSpPr>
        <p:spPr>
          <a:xfrm>
            <a:off x="4710311" y="4468686"/>
            <a:ext cx="5589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76B7EEE-486B-DA9C-D7D4-49519B0E8588}"/>
              </a:ext>
            </a:extLst>
          </p:cNvPr>
          <p:cNvSpPr/>
          <p:nvPr/>
        </p:nvSpPr>
        <p:spPr>
          <a:xfrm>
            <a:off x="4926149" y="467305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2E8D804-1129-697A-8B79-B15BB3D56D78}"/>
              </a:ext>
            </a:extLst>
          </p:cNvPr>
          <p:cNvSpPr/>
          <p:nvPr/>
        </p:nvSpPr>
        <p:spPr>
          <a:xfrm>
            <a:off x="4926149" y="486370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F7018CE-FE22-FFD7-D084-1918B6420477}"/>
              </a:ext>
            </a:extLst>
          </p:cNvPr>
          <p:cNvSpPr/>
          <p:nvPr/>
        </p:nvSpPr>
        <p:spPr>
          <a:xfrm>
            <a:off x="4926148" y="5050886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EA0B4DE-0C41-CF1A-F662-227F9BB800B2}"/>
              </a:ext>
            </a:extLst>
          </p:cNvPr>
          <p:cNvCxnSpPr>
            <a:cxnSpLocks/>
          </p:cNvCxnSpPr>
          <p:nvPr/>
        </p:nvCxnSpPr>
        <p:spPr>
          <a:xfrm>
            <a:off x="4560889" y="5352970"/>
            <a:ext cx="690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7451FF-8FF5-D603-1D7A-323F58FA2FF3}"/>
              </a:ext>
            </a:extLst>
          </p:cNvPr>
          <p:cNvCxnSpPr>
            <a:cxnSpLocks/>
          </p:cNvCxnSpPr>
          <p:nvPr/>
        </p:nvCxnSpPr>
        <p:spPr>
          <a:xfrm>
            <a:off x="4560889" y="5517812"/>
            <a:ext cx="708373" cy="8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76BB8A-768E-7376-2488-FFCC3E1D0B6D}"/>
              </a:ext>
            </a:extLst>
          </p:cNvPr>
          <p:cNvCxnSpPr>
            <a:cxnSpLocks/>
          </p:cNvCxnSpPr>
          <p:nvPr/>
        </p:nvCxnSpPr>
        <p:spPr>
          <a:xfrm>
            <a:off x="4469258" y="5682654"/>
            <a:ext cx="8000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303CF225-88FE-82CE-50AB-D1B133546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24" y="3070835"/>
            <a:ext cx="2880666" cy="6647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ED2ADF-8DC6-3EA4-1F27-E07456CD46F3}"/>
              </a:ext>
            </a:extLst>
          </p:cNvPr>
          <p:cNvSpPr/>
          <p:nvPr/>
        </p:nvSpPr>
        <p:spPr>
          <a:xfrm>
            <a:off x="5269262" y="3963671"/>
            <a:ext cx="826738" cy="19023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3" descr="A black number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96B2450-CAC0-5504-CE4B-4553B862D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765" y="6112672"/>
            <a:ext cx="174625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5F593-BA55-31CC-4AE6-26FC3039CDD5}"/>
              </a:ext>
            </a:extLst>
          </p:cNvPr>
          <p:cNvSpPr txBox="1"/>
          <p:nvPr/>
        </p:nvSpPr>
        <p:spPr>
          <a:xfrm>
            <a:off x="4897768" y="3533818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66127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EA5E81E7-BB8D-A555-FF46-03FDB162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565" y="5316537"/>
            <a:ext cx="1017285" cy="4823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821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Motivation &amp; Setup: Quantum Error-Detection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FC8A97-E2C7-D975-F4D0-CDB20EC381D7}"/>
              </a:ext>
            </a:extLst>
          </p:cNvPr>
          <p:cNvCxnSpPr/>
          <p:nvPr/>
        </p:nvCxnSpPr>
        <p:spPr>
          <a:xfrm>
            <a:off x="1508930" y="412132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AC930C-C4DA-3AD3-7352-5F85E417EAA7}"/>
              </a:ext>
            </a:extLst>
          </p:cNvPr>
          <p:cNvSpPr/>
          <p:nvPr/>
        </p:nvSpPr>
        <p:spPr>
          <a:xfrm>
            <a:off x="2065978" y="3963671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CE5A5A-8409-9EDA-932F-15EE2F2D72A7}"/>
              </a:ext>
            </a:extLst>
          </p:cNvPr>
          <p:cNvCxnSpPr/>
          <p:nvPr/>
        </p:nvCxnSpPr>
        <p:spPr>
          <a:xfrm>
            <a:off x="1508930" y="4278980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E487F2-2526-E2D8-5B02-79DFE7BD9392}"/>
              </a:ext>
            </a:extLst>
          </p:cNvPr>
          <p:cNvCxnSpPr/>
          <p:nvPr/>
        </p:nvCxnSpPr>
        <p:spPr>
          <a:xfrm>
            <a:off x="1508930" y="4436635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0D5CA3-CB71-C7D1-1EA2-372D82D7EA9B}"/>
              </a:ext>
            </a:extLst>
          </p:cNvPr>
          <p:cNvCxnSpPr>
            <a:cxnSpLocks/>
          </p:cNvCxnSpPr>
          <p:nvPr/>
        </p:nvCxnSpPr>
        <p:spPr>
          <a:xfrm>
            <a:off x="2833233" y="4135235"/>
            <a:ext cx="690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CB8D83-23C8-4A57-5C66-D85FC96318D6}"/>
              </a:ext>
            </a:extLst>
          </p:cNvPr>
          <p:cNvCxnSpPr>
            <a:cxnSpLocks/>
          </p:cNvCxnSpPr>
          <p:nvPr/>
        </p:nvCxnSpPr>
        <p:spPr>
          <a:xfrm>
            <a:off x="2833233" y="4300077"/>
            <a:ext cx="690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64AB65-6587-834C-835A-C1F67C3060AD}"/>
              </a:ext>
            </a:extLst>
          </p:cNvPr>
          <p:cNvCxnSpPr>
            <a:cxnSpLocks/>
          </p:cNvCxnSpPr>
          <p:nvPr/>
        </p:nvCxnSpPr>
        <p:spPr>
          <a:xfrm>
            <a:off x="2833233" y="4464919"/>
            <a:ext cx="59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B4D6A4-1A6C-607B-0712-0D92222AC878}"/>
              </a:ext>
            </a:extLst>
          </p:cNvPr>
          <p:cNvCxnSpPr/>
          <p:nvPr/>
        </p:nvCxnSpPr>
        <p:spPr>
          <a:xfrm>
            <a:off x="1508930" y="5271952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C2F049-054D-AD29-EDB9-0502B3A46775}"/>
              </a:ext>
            </a:extLst>
          </p:cNvPr>
          <p:cNvCxnSpPr/>
          <p:nvPr/>
        </p:nvCxnSpPr>
        <p:spPr>
          <a:xfrm>
            <a:off x="1508930" y="541482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FC9468-3363-0FDE-C6A2-11DAF8EF88D0}"/>
              </a:ext>
            </a:extLst>
          </p:cNvPr>
          <p:cNvCxnSpPr/>
          <p:nvPr/>
        </p:nvCxnSpPr>
        <p:spPr>
          <a:xfrm>
            <a:off x="1508930" y="5557704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C4DE2F-A6BD-3935-A756-C4CA8917EE51}"/>
              </a:ext>
            </a:extLst>
          </p:cNvPr>
          <p:cNvCxnSpPr/>
          <p:nvPr/>
        </p:nvCxnSpPr>
        <p:spPr>
          <a:xfrm>
            <a:off x="2833233" y="4629761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757C8A-9D27-B615-45CA-BD4AB79BFD9C}"/>
              </a:ext>
            </a:extLst>
          </p:cNvPr>
          <p:cNvCxnSpPr/>
          <p:nvPr/>
        </p:nvCxnSpPr>
        <p:spPr>
          <a:xfrm>
            <a:off x="2833233" y="529461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4928A1-668D-2B01-A1B1-149E73279308}"/>
              </a:ext>
            </a:extLst>
          </p:cNvPr>
          <p:cNvCxnSpPr/>
          <p:nvPr/>
        </p:nvCxnSpPr>
        <p:spPr>
          <a:xfrm>
            <a:off x="2833233" y="545945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7A45AC-79E4-A5E2-DF42-7C23186FFD3E}"/>
              </a:ext>
            </a:extLst>
          </p:cNvPr>
          <p:cNvCxnSpPr>
            <a:cxnSpLocks/>
          </p:cNvCxnSpPr>
          <p:nvPr/>
        </p:nvCxnSpPr>
        <p:spPr>
          <a:xfrm>
            <a:off x="2833233" y="5624300"/>
            <a:ext cx="690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B8820B-4F61-E28F-B1E6-F600C6340A28}"/>
              </a:ext>
            </a:extLst>
          </p:cNvPr>
          <p:cNvCxnSpPr/>
          <p:nvPr/>
        </p:nvCxnSpPr>
        <p:spPr>
          <a:xfrm>
            <a:off x="1508930" y="5129076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223285D-F2FD-E328-8420-256B5B45C7E8}"/>
              </a:ext>
            </a:extLst>
          </p:cNvPr>
          <p:cNvSpPr/>
          <p:nvPr/>
        </p:nvSpPr>
        <p:spPr>
          <a:xfrm>
            <a:off x="3057969" y="472613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21BA29-D4DF-3D65-FB49-259D4B20C7C1}"/>
              </a:ext>
            </a:extLst>
          </p:cNvPr>
          <p:cNvSpPr/>
          <p:nvPr/>
        </p:nvSpPr>
        <p:spPr>
          <a:xfrm>
            <a:off x="3057969" y="491678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5D9AFB-AF64-3F87-A41D-34E1F23CA56B}"/>
              </a:ext>
            </a:extLst>
          </p:cNvPr>
          <p:cNvSpPr/>
          <p:nvPr/>
        </p:nvSpPr>
        <p:spPr>
          <a:xfrm>
            <a:off x="3057968" y="5103966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7DACBF-2708-9E18-4682-24C15E146DB3}"/>
              </a:ext>
            </a:extLst>
          </p:cNvPr>
          <p:cNvSpPr/>
          <p:nvPr/>
        </p:nvSpPr>
        <p:spPr>
          <a:xfrm>
            <a:off x="1776018" y="456476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AA5A23-28DC-99D6-B7F6-DB1799E639AE}"/>
              </a:ext>
            </a:extLst>
          </p:cNvPr>
          <p:cNvSpPr/>
          <p:nvPr/>
        </p:nvSpPr>
        <p:spPr>
          <a:xfrm>
            <a:off x="1776018" y="475541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8D15358-5F6B-3312-4B84-5805E2851C70}"/>
              </a:ext>
            </a:extLst>
          </p:cNvPr>
          <p:cNvSpPr/>
          <p:nvPr/>
        </p:nvSpPr>
        <p:spPr>
          <a:xfrm>
            <a:off x="1776017" y="4942596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291CE3-D5B1-1CE3-EDBC-4C77CCE5BDE5}"/>
              </a:ext>
            </a:extLst>
          </p:cNvPr>
          <p:cNvSpPr txBox="1"/>
          <p:nvPr/>
        </p:nvSpPr>
        <p:spPr>
          <a:xfrm>
            <a:off x="451944" y="1498874"/>
            <a:ext cx="1074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 </a:t>
            </a:r>
            <a:r>
              <a:rPr lang="en-US" sz="2800" dirty="0"/>
              <a:t>When can a quantum code, detect an arbitrary </a:t>
            </a:r>
            <a:r>
              <a:rPr lang="en-US" sz="2800" i="1" dirty="0"/>
              <a:t>Pauli</a:t>
            </a:r>
            <a:r>
              <a:rPr lang="en-US" sz="2800" dirty="0"/>
              <a:t> error?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0C170D-2A13-1CEA-70C7-3ABB52AF270D}"/>
              </a:ext>
            </a:extLst>
          </p:cNvPr>
          <p:cNvSpPr txBox="1"/>
          <p:nvPr/>
        </p:nvSpPr>
        <p:spPr>
          <a:xfrm>
            <a:off x="421715" y="2309516"/>
            <a:ext cx="1046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dirty="0"/>
              <a:t>Quantum codes are subspaces of complex, </a:t>
            </a:r>
            <a:r>
              <a:rPr lang="en-US" sz="2800" i="1" dirty="0"/>
              <a:t>n </a:t>
            </a:r>
            <a:r>
              <a:rPr lang="en-US" sz="2800" dirty="0"/>
              <a:t>qubit Hilbert spaces</a:t>
            </a:r>
          </a:p>
        </p:txBody>
      </p:sp>
      <p:pic>
        <p:nvPicPr>
          <p:cNvPr id="3" name="Picture 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8CBFDA13-1F0D-66F1-7D4D-528121B1C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7" t="20906" r="15159" b="5680"/>
          <a:stretch/>
        </p:blipFill>
        <p:spPr>
          <a:xfrm>
            <a:off x="2258510" y="4790201"/>
            <a:ext cx="458060" cy="324494"/>
          </a:xfrm>
          <a:prstGeom prst="rect">
            <a:avLst/>
          </a:prstGeom>
        </p:spPr>
      </p:pic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974F15A8-4394-7366-183C-7F52C2596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16" y="4387100"/>
            <a:ext cx="604973" cy="5232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EEC9D6-79C2-3514-C293-C46982695ACE}"/>
              </a:ext>
            </a:extLst>
          </p:cNvPr>
          <p:cNvCxnSpPr>
            <a:cxnSpLocks/>
          </p:cNvCxnSpPr>
          <p:nvPr/>
        </p:nvCxnSpPr>
        <p:spPr>
          <a:xfrm>
            <a:off x="1342886" y="5271952"/>
            <a:ext cx="0" cy="48224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118077-98DE-CF5C-5479-48C8591E181B}"/>
              </a:ext>
            </a:extLst>
          </p:cNvPr>
          <p:cNvCxnSpPr/>
          <p:nvPr/>
        </p:nvCxnSpPr>
        <p:spPr>
          <a:xfrm>
            <a:off x="1497493" y="5700579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7CF67103-7B5E-7F3E-CB5E-320A36F6C4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221"/>
          <a:stretch/>
        </p:blipFill>
        <p:spPr>
          <a:xfrm>
            <a:off x="780717" y="5294616"/>
            <a:ext cx="487893" cy="464275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B231316F-800F-CC39-350B-0161DBFB3A7B}"/>
              </a:ext>
            </a:extLst>
          </p:cNvPr>
          <p:cNvSpPr/>
          <p:nvPr/>
        </p:nvSpPr>
        <p:spPr>
          <a:xfrm>
            <a:off x="3309918" y="3821276"/>
            <a:ext cx="1447017" cy="2178087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F08EAC-2BF2-EC6B-CF77-E0D7BABDEEC7}"/>
              </a:ext>
            </a:extLst>
          </p:cNvPr>
          <p:cNvSpPr/>
          <p:nvPr/>
        </p:nvSpPr>
        <p:spPr>
          <a:xfrm>
            <a:off x="5269262" y="4014632"/>
            <a:ext cx="767255" cy="190237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8A5C62-E83C-DC00-4C8F-A3F23290C0CB}"/>
              </a:ext>
            </a:extLst>
          </p:cNvPr>
          <p:cNvCxnSpPr>
            <a:cxnSpLocks/>
          </p:cNvCxnSpPr>
          <p:nvPr/>
        </p:nvCxnSpPr>
        <p:spPr>
          <a:xfrm>
            <a:off x="4633645" y="4138547"/>
            <a:ext cx="6356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1166DE-48F0-D0F3-9918-EFB4E23E6E0A}"/>
              </a:ext>
            </a:extLst>
          </p:cNvPr>
          <p:cNvCxnSpPr>
            <a:cxnSpLocks/>
          </p:cNvCxnSpPr>
          <p:nvPr/>
        </p:nvCxnSpPr>
        <p:spPr>
          <a:xfrm>
            <a:off x="4710311" y="4303844"/>
            <a:ext cx="5589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C2D3AB-8EEC-3253-4EA0-8649D8C6925A}"/>
              </a:ext>
            </a:extLst>
          </p:cNvPr>
          <p:cNvCxnSpPr>
            <a:cxnSpLocks/>
          </p:cNvCxnSpPr>
          <p:nvPr/>
        </p:nvCxnSpPr>
        <p:spPr>
          <a:xfrm>
            <a:off x="4710311" y="4468686"/>
            <a:ext cx="5589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76B7EEE-486B-DA9C-D7D4-49519B0E8588}"/>
              </a:ext>
            </a:extLst>
          </p:cNvPr>
          <p:cNvSpPr/>
          <p:nvPr/>
        </p:nvSpPr>
        <p:spPr>
          <a:xfrm>
            <a:off x="4926149" y="467305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2E8D804-1129-697A-8B79-B15BB3D56D78}"/>
              </a:ext>
            </a:extLst>
          </p:cNvPr>
          <p:cNvSpPr/>
          <p:nvPr/>
        </p:nvSpPr>
        <p:spPr>
          <a:xfrm>
            <a:off x="4926149" y="486370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F7018CE-FE22-FFD7-D084-1918B6420477}"/>
              </a:ext>
            </a:extLst>
          </p:cNvPr>
          <p:cNvSpPr/>
          <p:nvPr/>
        </p:nvSpPr>
        <p:spPr>
          <a:xfrm>
            <a:off x="4926148" y="5050886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EA0B4DE-0C41-CF1A-F662-227F9BB800B2}"/>
              </a:ext>
            </a:extLst>
          </p:cNvPr>
          <p:cNvCxnSpPr>
            <a:cxnSpLocks/>
          </p:cNvCxnSpPr>
          <p:nvPr/>
        </p:nvCxnSpPr>
        <p:spPr>
          <a:xfrm>
            <a:off x="4560889" y="5352970"/>
            <a:ext cx="690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7451FF-8FF5-D603-1D7A-323F58FA2FF3}"/>
              </a:ext>
            </a:extLst>
          </p:cNvPr>
          <p:cNvCxnSpPr>
            <a:cxnSpLocks/>
          </p:cNvCxnSpPr>
          <p:nvPr/>
        </p:nvCxnSpPr>
        <p:spPr>
          <a:xfrm>
            <a:off x="4560889" y="5517812"/>
            <a:ext cx="708373" cy="8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76BB8A-768E-7376-2488-FFCC3E1D0B6D}"/>
              </a:ext>
            </a:extLst>
          </p:cNvPr>
          <p:cNvCxnSpPr>
            <a:cxnSpLocks/>
          </p:cNvCxnSpPr>
          <p:nvPr/>
        </p:nvCxnSpPr>
        <p:spPr>
          <a:xfrm>
            <a:off x="4469258" y="5682654"/>
            <a:ext cx="8000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EC6170-DB72-074E-1F02-B07CC727E770}"/>
              </a:ext>
            </a:extLst>
          </p:cNvPr>
          <p:cNvCxnSpPr>
            <a:cxnSpLocks/>
          </p:cNvCxnSpPr>
          <p:nvPr/>
        </p:nvCxnSpPr>
        <p:spPr>
          <a:xfrm>
            <a:off x="6025080" y="4389212"/>
            <a:ext cx="1396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303CF225-88FE-82CE-50AB-D1B133546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24" y="3070835"/>
            <a:ext cx="2880666" cy="664769"/>
          </a:xfrm>
          <a:prstGeom prst="rect">
            <a:avLst/>
          </a:prstGeom>
        </p:spPr>
      </p:pic>
      <p:pic>
        <p:nvPicPr>
          <p:cNvPr id="90" name="Picture 89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3327DDB4-190F-6AA4-EE1B-62D78D6AA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5241" y="4772441"/>
            <a:ext cx="595295" cy="399824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82182BC-0DCA-50B0-82AD-35D98523B839}"/>
              </a:ext>
            </a:extLst>
          </p:cNvPr>
          <p:cNvCxnSpPr/>
          <p:nvPr/>
        </p:nvCxnSpPr>
        <p:spPr>
          <a:xfrm>
            <a:off x="6036517" y="5415247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82BB5B1-814C-02E1-6E93-5A7D3C2C14E0}"/>
              </a:ext>
            </a:extLst>
          </p:cNvPr>
          <p:cNvCxnSpPr/>
          <p:nvPr/>
        </p:nvCxnSpPr>
        <p:spPr>
          <a:xfrm>
            <a:off x="6036517" y="5558123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7F17833-FF03-23B4-2523-1AED9559B648}"/>
              </a:ext>
            </a:extLst>
          </p:cNvPr>
          <p:cNvCxnSpPr/>
          <p:nvPr/>
        </p:nvCxnSpPr>
        <p:spPr>
          <a:xfrm>
            <a:off x="6025080" y="5700998"/>
            <a:ext cx="55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DB4900BB-4C2A-2FCF-C513-836F2B706FC7}"/>
              </a:ext>
            </a:extLst>
          </p:cNvPr>
          <p:cNvSpPr/>
          <p:nvPr/>
        </p:nvSpPr>
        <p:spPr>
          <a:xfrm>
            <a:off x="6258764" y="4634062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98994F4-A8A9-3B6C-3BD6-33122D17C1D8}"/>
              </a:ext>
            </a:extLst>
          </p:cNvPr>
          <p:cNvSpPr/>
          <p:nvPr/>
        </p:nvSpPr>
        <p:spPr>
          <a:xfrm>
            <a:off x="6258764" y="4824712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D6151763-1A3B-716A-655C-B34EA5846E68}"/>
              </a:ext>
            </a:extLst>
          </p:cNvPr>
          <p:cNvSpPr/>
          <p:nvPr/>
        </p:nvSpPr>
        <p:spPr>
          <a:xfrm>
            <a:off x="6258763" y="5011894"/>
            <a:ext cx="89647" cy="8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DCC306-B636-BF5E-5F3B-53820085EE9C}"/>
              </a:ext>
            </a:extLst>
          </p:cNvPr>
          <p:cNvCxnSpPr>
            <a:cxnSpLocks/>
          </p:cNvCxnSpPr>
          <p:nvPr/>
        </p:nvCxnSpPr>
        <p:spPr>
          <a:xfrm>
            <a:off x="6036517" y="4281150"/>
            <a:ext cx="13850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F46362F-1E84-A567-89CE-1B2326C47B98}"/>
              </a:ext>
            </a:extLst>
          </p:cNvPr>
          <p:cNvCxnSpPr>
            <a:cxnSpLocks/>
          </p:cNvCxnSpPr>
          <p:nvPr/>
        </p:nvCxnSpPr>
        <p:spPr>
          <a:xfrm>
            <a:off x="6036517" y="4173088"/>
            <a:ext cx="13850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49C5791-1FA2-8A23-3FE4-333D1DDF63C3}"/>
              </a:ext>
            </a:extLst>
          </p:cNvPr>
          <p:cNvCxnSpPr>
            <a:cxnSpLocks/>
          </p:cNvCxnSpPr>
          <p:nvPr/>
        </p:nvCxnSpPr>
        <p:spPr>
          <a:xfrm>
            <a:off x="6025080" y="4497273"/>
            <a:ext cx="1396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2864D66-F82C-26B4-B4F7-066820134309}"/>
              </a:ext>
            </a:extLst>
          </p:cNvPr>
          <p:cNvCxnSpPr>
            <a:cxnSpLocks/>
          </p:cNvCxnSpPr>
          <p:nvPr/>
        </p:nvCxnSpPr>
        <p:spPr>
          <a:xfrm>
            <a:off x="6036517" y="5225351"/>
            <a:ext cx="1396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83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7047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PMD Codes and their Classical Friends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43BA5-0A20-2363-95D5-E96E6492DF47}"/>
              </a:ext>
            </a:extLst>
          </p:cNvPr>
          <p:cNvSpPr txBox="1"/>
          <p:nvPr/>
        </p:nvSpPr>
        <p:spPr>
          <a:xfrm>
            <a:off x="461391" y="1521013"/>
            <a:ext cx="923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Def. </a:t>
            </a:r>
            <a:r>
              <a:rPr lang="en-US" sz="2800" dirty="0"/>
              <a:t>An         PMD code, defined by a subspace       , satisfies </a:t>
            </a:r>
          </a:p>
        </p:txBody>
      </p:sp>
      <p:pic>
        <p:nvPicPr>
          <p:cNvPr id="6" name="Picture 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3A8F2771-3602-186D-3F5E-279EF332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01" y="2204623"/>
            <a:ext cx="2592395" cy="669559"/>
          </a:xfrm>
          <a:prstGeom prst="rect">
            <a:avLst/>
          </a:prstGeom>
        </p:spPr>
      </p:pic>
      <p:pic>
        <p:nvPicPr>
          <p:cNvPr id="8" name="Picture 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B27E11D3-78CE-6CC5-2FA0-016BB8FB3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9" r="21059" b="6906"/>
          <a:stretch/>
        </p:blipFill>
        <p:spPr>
          <a:xfrm>
            <a:off x="7701959" y="1543598"/>
            <a:ext cx="287677" cy="440018"/>
          </a:xfrm>
          <a:prstGeom prst="rect">
            <a:avLst/>
          </a:prstGeom>
        </p:spPr>
      </p:pic>
      <p:pic>
        <p:nvPicPr>
          <p:cNvPr id="20" name="Picture 19" descr="A black letter with a line&#10;&#10;Description automatically generated">
            <a:extLst>
              <a:ext uri="{FF2B5EF4-FFF2-40B4-BE49-F238E27FC236}">
                <a16:creationId xmlns:a16="http://schemas.microsoft.com/office/drawing/2014/main" id="{5736AAFF-D87A-D7D6-2938-3A931DBD1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297" y="1592123"/>
            <a:ext cx="533400" cy="381000"/>
          </a:xfrm>
          <a:prstGeom prst="rect">
            <a:avLst/>
          </a:prstGeom>
        </p:spPr>
      </p:pic>
      <p:pic>
        <p:nvPicPr>
          <p:cNvPr id="22" name="Picture 21" descr="A close-up of a number&#10;&#10;Description automatically generated">
            <a:extLst>
              <a:ext uri="{FF2B5EF4-FFF2-40B4-BE49-F238E27FC236}">
                <a16:creationId xmlns:a16="http://schemas.microsoft.com/office/drawing/2014/main" id="{EACCEF3A-EFD5-B94B-0E35-50C8EB33D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265" y="1604216"/>
            <a:ext cx="1378936" cy="4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0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7047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PMD Codes and their Classical Friends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43BA5-0A20-2363-95D5-E96E6492DF47}"/>
              </a:ext>
            </a:extLst>
          </p:cNvPr>
          <p:cNvSpPr txBox="1"/>
          <p:nvPr/>
        </p:nvSpPr>
        <p:spPr>
          <a:xfrm>
            <a:off x="461391" y="1521013"/>
            <a:ext cx="923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Def. </a:t>
            </a:r>
            <a:r>
              <a:rPr lang="en-US" sz="2800" dirty="0"/>
              <a:t>An         PMD code, defined by a subspace       , satisfies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CAB28-4BED-E2B5-8C25-556D3C5772FB}"/>
              </a:ext>
            </a:extLst>
          </p:cNvPr>
          <p:cNvSpPr txBox="1"/>
          <p:nvPr/>
        </p:nvSpPr>
        <p:spPr>
          <a:xfrm>
            <a:off x="451944" y="3086756"/>
            <a:ext cx="1079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Idea 1. </a:t>
            </a:r>
            <a:r>
              <a:rPr lang="en-US" sz="2800" dirty="0"/>
              <a:t>The measurement   		     detects </a:t>
            </a:r>
            <a:r>
              <a:rPr lang="en-US" sz="2800" i="1" dirty="0"/>
              <a:t>E </a:t>
            </a:r>
            <a:r>
              <a:rPr lang="en-US" sz="2800" dirty="0"/>
              <a:t>with high probability:</a:t>
            </a:r>
            <a:endParaRPr lang="en-US" sz="2800" i="1" dirty="0"/>
          </a:p>
        </p:txBody>
      </p:sp>
      <p:pic>
        <p:nvPicPr>
          <p:cNvPr id="6" name="Picture 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3A8F2771-3602-186D-3F5E-279EF332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01" y="2204623"/>
            <a:ext cx="2592395" cy="669559"/>
          </a:xfrm>
          <a:prstGeom prst="rect">
            <a:avLst/>
          </a:prstGeom>
        </p:spPr>
      </p:pic>
      <p:pic>
        <p:nvPicPr>
          <p:cNvPr id="8" name="Picture 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B27E11D3-78CE-6CC5-2FA0-016BB8FB3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9" r="21059" b="6906"/>
          <a:stretch/>
        </p:blipFill>
        <p:spPr>
          <a:xfrm>
            <a:off x="7701959" y="1543598"/>
            <a:ext cx="287677" cy="440018"/>
          </a:xfrm>
          <a:prstGeom prst="rect">
            <a:avLst/>
          </a:prstGeom>
        </p:spPr>
      </p:pic>
      <p:pic>
        <p:nvPicPr>
          <p:cNvPr id="11" name="Picture 10" descr="A black number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F141A56-03F5-908D-BE88-4E1CB39C0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684" y="3101976"/>
            <a:ext cx="174625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DE9675-2053-B247-1CEC-ECACE072F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09" y="3812275"/>
            <a:ext cx="7772400" cy="661480"/>
          </a:xfrm>
          <a:prstGeom prst="rect">
            <a:avLst/>
          </a:prstGeom>
        </p:spPr>
      </p:pic>
      <p:pic>
        <p:nvPicPr>
          <p:cNvPr id="20" name="Picture 19" descr="A black letter with a line&#10;&#10;Description automatically generated">
            <a:extLst>
              <a:ext uri="{FF2B5EF4-FFF2-40B4-BE49-F238E27FC236}">
                <a16:creationId xmlns:a16="http://schemas.microsoft.com/office/drawing/2014/main" id="{5736AAFF-D87A-D7D6-2938-3A931DBD1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297" y="1592123"/>
            <a:ext cx="533400" cy="381000"/>
          </a:xfrm>
          <a:prstGeom prst="rect">
            <a:avLst/>
          </a:prstGeom>
        </p:spPr>
      </p:pic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B72259A0-FFD2-548C-8DBF-406E7EA0B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265" y="1604216"/>
            <a:ext cx="1378936" cy="4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7047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PMD Codes and their Classical Friends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43BA5-0A20-2363-95D5-E96E6492DF47}"/>
              </a:ext>
            </a:extLst>
          </p:cNvPr>
          <p:cNvSpPr txBox="1"/>
          <p:nvPr/>
        </p:nvSpPr>
        <p:spPr>
          <a:xfrm>
            <a:off x="461391" y="1521013"/>
            <a:ext cx="923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Def. </a:t>
            </a:r>
            <a:r>
              <a:rPr lang="en-US" sz="2800" dirty="0"/>
              <a:t>An         PMD code, defined by a subspace       , satisfies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CAB28-4BED-E2B5-8C25-556D3C5772FB}"/>
              </a:ext>
            </a:extLst>
          </p:cNvPr>
          <p:cNvSpPr txBox="1"/>
          <p:nvPr/>
        </p:nvSpPr>
        <p:spPr>
          <a:xfrm>
            <a:off x="451944" y="3086756"/>
            <a:ext cx="1079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Idea 1. </a:t>
            </a:r>
            <a:r>
              <a:rPr lang="en-US" sz="2800" dirty="0"/>
              <a:t>The measurement   		     detects </a:t>
            </a:r>
            <a:r>
              <a:rPr lang="en-US" sz="2800" i="1" dirty="0"/>
              <a:t>E </a:t>
            </a:r>
            <a:r>
              <a:rPr lang="en-US" sz="2800" dirty="0"/>
              <a:t>with high probability:</a:t>
            </a:r>
            <a:endParaRPr lang="en-US" sz="2800" i="1" dirty="0"/>
          </a:p>
        </p:txBody>
      </p:sp>
      <p:pic>
        <p:nvPicPr>
          <p:cNvPr id="6" name="Picture 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3A8F2771-3602-186D-3F5E-279EF332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01" y="2204623"/>
            <a:ext cx="2592395" cy="669559"/>
          </a:xfrm>
          <a:prstGeom prst="rect">
            <a:avLst/>
          </a:prstGeom>
        </p:spPr>
      </p:pic>
      <p:pic>
        <p:nvPicPr>
          <p:cNvPr id="8" name="Picture 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B27E11D3-78CE-6CC5-2FA0-016BB8FB3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9" r="21059" b="6906"/>
          <a:stretch/>
        </p:blipFill>
        <p:spPr>
          <a:xfrm>
            <a:off x="7701959" y="1543598"/>
            <a:ext cx="287677" cy="440018"/>
          </a:xfrm>
          <a:prstGeom prst="rect">
            <a:avLst/>
          </a:prstGeom>
        </p:spPr>
      </p:pic>
      <p:pic>
        <p:nvPicPr>
          <p:cNvPr id="11" name="Picture 10" descr="A black number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F141A56-03F5-908D-BE88-4E1CB39C0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684" y="3101976"/>
            <a:ext cx="174625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DE9675-2053-B247-1CEC-ECACE072F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09" y="3812275"/>
            <a:ext cx="7772400" cy="661480"/>
          </a:xfrm>
          <a:prstGeom prst="rect">
            <a:avLst/>
          </a:prstGeom>
        </p:spPr>
      </p:pic>
      <p:pic>
        <p:nvPicPr>
          <p:cNvPr id="20" name="Picture 19" descr="A black letter with a line&#10;&#10;Description automatically generated">
            <a:extLst>
              <a:ext uri="{FF2B5EF4-FFF2-40B4-BE49-F238E27FC236}">
                <a16:creationId xmlns:a16="http://schemas.microsoft.com/office/drawing/2014/main" id="{5736AAFF-D87A-D7D6-2938-3A931DBD1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297" y="1592123"/>
            <a:ext cx="533400" cy="381000"/>
          </a:xfrm>
          <a:prstGeom prst="rect">
            <a:avLst/>
          </a:prstGeom>
        </p:spPr>
      </p:pic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B72259A0-FFD2-548C-8DBF-406E7EA0B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265" y="1604216"/>
            <a:ext cx="1378936" cy="452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108D6-34AE-273D-9034-D5DD20C9D5F9}"/>
              </a:ext>
            </a:extLst>
          </p:cNvPr>
          <p:cNvSpPr txBox="1"/>
          <p:nvPr/>
        </p:nvSpPr>
        <p:spPr>
          <a:xfrm>
            <a:off x="257074" y="4859933"/>
            <a:ext cx="115123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 quantum analog to the Algebraic Manipulation Detection (AMD) codes </a:t>
            </a:r>
          </a:p>
          <a:p>
            <a:pPr algn="ctr"/>
            <a:r>
              <a:rPr lang="en-US" sz="2800" dirty="0"/>
              <a:t>[CDF+08], which detect fixed bit-flip errors with high probability.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BA864-51B4-3F58-B859-E7B08DBD7947}"/>
              </a:ext>
            </a:extLst>
          </p:cNvPr>
          <p:cNvSpPr txBox="1"/>
          <p:nvPr/>
        </p:nvSpPr>
        <p:spPr>
          <a:xfrm>
            <a:off x="3898670" y="5918647"/>
            <a:ext cx="4229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(independent from internal randomness)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7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3BD6E7-46B7-C632-F237-9E2F4F667A99}"/>
              </a:ext>
            </a:extLst>
          </p:cNvPr>
          <p:cNvCxnSpPr>
            <a:cxnSpLocks/>
          </p:cNvCxnSpPr>
          <p:nvPr/>
        </p:nvCxnSpPr>
        <p:spPr>
          <a:xfrm>
            <a:off x="0" y="9879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FC157-F236-450C-DAEA-E77BF1462FEE}"/>
              </a:ext>
            </a:extLst>
          </p:cNvPr>
          <p:cNvSpPr txBox="1"/>
          <p:nvPr/>
        </p:nvSpPr>
        <p:spPr>
          <a:xfrm>
            <a:off x="451944" y="231228"/>
            <a:ext cx="5322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Detecting without Perturbing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CAB28-4BED-E2B5-8C25-556D3C5772FB}"/>
              </a:ext>
            </a:extLst>
          </p:cNvPr>
          <p:cNvSpPr txBox="1"/>
          <p:nvPr/>
        </p:nvSpPr>
        <p:spPr>
          <a:xfrm>
            <a:off x="451944" y="3086756"/>
            <a:ext cx="1079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Idea 1. </a:t>
            </a:r>
            <a:r>
              <a:rPr lang="en-US" sz="2800" dirty="0"/>
              <a:t>The measurement   		     detects </a:t>
            </a:r>
            <a:r>
              <a:rPr lang="en-US" sz="2800" i="1" dirty="0"/>
              <a:t>E </a:t>
            </a:r>
            <a:r>
              <a:rPr lang="en-US" sz="2800" dirty="0"/>
              <a:t>with high probability:</a:t>
            </a:r>
            <a:endParaRPr lang="en-US" sz="2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C2AC6-5C87-A652-4723-FD316275E6E2}"/>
              </a:ext>
            </a:extLst>
          </p:cNvPr>
          <p:cNvSpPr txBox="1"/>
          <p:nvPr/>
        </p:nvSpPr>
        <p:spPr>
          <a:xfrm>
            <a:off x="395980" y="4676054"/>
            <a:ext cx="113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Idea 2. </a:t>
            </a:r>
            <a:r>
              <a:rPr lang="en-US" sz="2800" dirty="0"/>
              <a:t>PMD codes detect errors, without perturbing the corrupted state</a:t>
            </a:r>
          </a:p>
        </p:txBody>
      </p:sp>
      <p:pic>
        <p:nvPicPr>
          <p:cNvPr id="11" name="Picture 10" descr="A black number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F141A56-03F5-908D-BE88-4E1CB39C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84" y="3101976"/>
            <a:ext cx="174625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DE9675-2053-B247-1CEC-ECACE072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09" y="3812275"/>
            <a:ext cx="7772400" cy="661480"/>
          </a:xfrm>
          <a:prstGeom prst="rect">
            <a:avLst/>
          </a:prstGeom>
        </p:spPr>
      </p:pic>
      <p:pic>
        <p:nvPicPr>
          <p:cNvPr id="16" name="Picture 15" descr="A black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EDF1B947-2906-621B-B21B-CC017540F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428" y="5349676"/>
            <a:ext cx="3678535" cy="765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B6DBA-0DBC-63B9-5EDE-0D56F4DD37FE}"/>
              </a:ext>
            </a:extLst>
          </p:cNvPr>
          <p:cNvSpPr txBox="1"/>
          <p:nvPr/>
        </p:nvSpPr>
        <p:spPr>
          <a:xfrm>
            <a:off x="461391" y="1521013"/>
            <a:ext cx="923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Def. </a:t>
            </a:r>
            <a:r>
              <a:rPr lang="en-US" sz="2800" dirty="0"/>
              <a:t>An         PMD code, defined by a subspace       , satisfies</a:t>
            </a:r>
          </a:p>
        </p:txBody>
      </p:sp>
      <p:pic>
        <p:nvPicPr>
          <p:cNvPr id="7" name="Picture 6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6B6926F5-1235-BB43-58A8-77CF80E7A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01" y="2204623"/>
            <a:ext cx="2592395" cy="669559"/>
          </a:xfrm>
          <a:prstGeom prst="rect">
            <a:avLst/>
          </a:prstGeom>
        </p:spPr>
      </p:pic>
      <p:pic>
        <p:nvPicPr>
          <p:cNvPr id="10" name="Picture 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F31B4A0B-AADF-45E5-B08C-021925F5CC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19" r="21059" b="6906"/>
          <a:stretch/>
        </p:blipFill>
        <p:spPr>
          <a:xfrm>
            <a:off x="7701959" y="1543598"/>
            <a:ext cx="287677" cy="440018"/>
          </a:xfrm>
          <a:prstGeom prst="rect">
            <a:avLst/>
          </a:prstGeom>
        </p:spPr>
      </p:pic>
      <p:pic>
        <p:nvPicPr>
          <p:cNvPr id="12" name="Picture 11" descr="A black letter with a line&#10;&#10;Description automatically generated">
            <a:extLst>
              <a:ext uri="{FF2B5EF4-FFF2-40B4-BE49-F238E27FC236}">
                <a16:creationId xmlns:a16="http://schemas.microsoft.com/office/drawing/2014/main" id="{0C7165F9-6D2F-0C53-C019-C52E6D391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297" y="1592123"/>
            <a:ext cx="533400" cy="381000"/>
          </a:xfrm>
          <a:prstGeom prst="rect">
            <a:avLst/>
          </a:prstGeom>
        </p:spPr>
      </p:pic>
      <p:pic>
        <p:nvPicPr>
          <p:cNvPr id="15" name="Picture 14" descr="A close-up of a number&#10;&#10;Description automatically generated">
            <a:extLst>
              <a:ext uri="{FF2B5EF4-FFF2-40B4-BE49-F238E27FC236}">
                <a16:creationId xmlns:a16="http://schemas.microsoft.com/office/drawing/2014/main" id="{90AFCED8-BEF3-393A-33B7-AD795BF4D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2265" y="1604216"/>
            <a:ext cx="1378936" cy="4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3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1740</Words>
  <Application>Microsoft Macintosh PowerPoint</Application>
  <PresentationFormat>Widescreen</PresentationFormat>
  <Paragraphs>208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Pauli Manipulation Detection Codes   &amp; Applications to Quantum Communication over Adversarial Channels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Bergamaschi</dc:creator>
  <cp:lastModifiedBy>Thiago Bergamaschi</cp:lastModifiedBy>
  <cp:revision>5</cp:revision>
  <cp:lastPrinted>2024-05-25T12:09:18Z</cp:lastPrinted>
  <dcterms:created xsi:type="dcterms:W3CDTF">2024-05-24T06:06:09Z</dcterms:created>
  <dcterms:modified xsi:type="dcterms:W3CDTF">2024-05-26T16:01:04Z</dcterms:modified>
</cp:coreProperties>
</file>