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0" r:id="rId3"/>
  </p:sldMasterIdLst>
  <p:notesMasterIdLst>
    <p:notesMasterId r:id="rId33"/>
  </p:notesMasterIdLst>
  <p:sldIdLst>
    <p:sldId id="1660" r:id="rId4"/>
    <p:sldId id="1645" r:id="rId5"/>
    <p:sldId id="1650" r:id="rId6"/>
    <p:sldId id="1661" r:id="rId7"/>
    <p:sldId id="258" r:id="rId8"/>
    <p:sldId id="259" r:id="rId9"/>
    <p:sldId id="260" r:id="rId10"/>
    <p:sldId id="261" r:id="rId11"/>
    <p:sldId id="262" r:id="rId12"/>
    <p:sldId id="263" r:id="rId13"/>
    <p:sldId id="264" r:id="rId14"/>
    <p:sldId id="265" r:id="rId15"/>
    <p:sldId id="266" r:id="rId16"/>
    <p:sldId id="267" r:id="rId17"/>
    <p:sldId id="269" r:id="rId18"/>
    <p:sldId id="1655" r:id="rId19"/>
    <p:sldId id="1664" r:id="rId20"/>
    <p:sldId id="1665" r:id="rId21"/>
    <p:sldId id="1670" r:id="rId22"/>
    <p:sldId id="1678" r:id="rId23"/>
    <p:sldId id="1668" r:id="rId24"/>
    <p:sldId id="1671" r:id="rId25"/>
    <p:sldId id="1679" r:id="rId26"/>
    <p:sldId id="1676" r:id="rId27"/>
    <p:sldId id="1680" r:id="rId28"/>
    <p:sldId id="1684" r:id="rId29"/>
    <p:sldId id="1682" r:id="rId30"/>
    <p:sldId id="1685" r:id="rId31"/>
    <p:sldId id="1683"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1pPr>
    <a:lvl2pPr marL="0" marR="0" indent="4572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2pPr>
    <a:lvl3pPr marL="0" marR="0" indent="9144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3pPr>
    <a:lvl4pPr marL="0" marR="0" indent="13716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4pPr>
    <a:lvl5pPr marL="0" marR="0" indent="18288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5pPr>
    <a:lvl6pPr marL="0" marR="0" indent="22860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6pPr>
    <a:lvl7pPr marL="0" marR="0" indent="27432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7pPr>
    <a:lvl8pPr marL="0" marR="0" indent="32004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8pPr>
    <a:lvl9pPr marL="0" marR="0" indent="365760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2"/>
    <p:restoredTop sz="88141"/>
  </p:normalViewPr>
  <p:slideViewPr>
    <p:cSldViewPr snapToGrid="0">
      <p:cViewPr varScale="1">
        <p:scale>
          <a:sx n="55" d="100"/>
          <a:sy n="55" d="100"/>
        </p:scale>
        <p:origin x="64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_rels/data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FFF16-2187-4641-B5EA-D510090E9501}" type="doc">
      <dgm:prSet loTypeId="urn:microsoft.com/office/officeart/2005/8/layout/bList2" loCatId="" qsTypeId="urn:microsoft.com/office/officeart/2005/8/quickstyle/simple1" qsCatId="simple" csTypeId="urn:microsoft.com/office/officeart/2005/8/colors/colorful4" csCatId="colorful" phldr="1"/>
      <dgm:spPr/>
    </dgm:pt>
    <dgm:pt modelId="{22807664-FEBF-FC48-908F-2036C7F3B253}">
      <dgm:prSet phldrT="[Text]"/>
      <dgm:spPr/>
      <dgm:t>
        <a:bodyPr/>
        <a:lstStyle/>
        <a:p>
          <a:pPr algn="r"/>
          <a:r>
            <a:rPr lang="en-GB" dirty="0"/>
            <a:t>Network</a:t>
          </a:r>
        </a:p>
      </dgm:t>
    </dgm:pt>
    <dgm:pt modelId="{A676EEC6-EE46-344B-A312-218F492B2D83}" type="parTrans" cxnId="{DEB825A3-122B-E040-9505-1826E8FD44C1}">
      <dgm:prSet/>
      <dgm:spPr/>
      <dgm:t>
        <a:bodyPr/>
        <a:lstStyle/>
        <a:p>
          <a:pPr algn="r"/>
          <a:endParaRPr lang="en-GB"/>
        </a:p>
      </dgm:t>
    </dgm:pt>
    <dgm:pt modelId="{CD273529-4D15-DF46-82D0-1552AF17D2AD}" type="sibTrans" cxnId="{DEB825A3-122B-E040-9505-1826E8FD44C1}">
      <dgm:prSet/>
      <dgm:spPr/>
      <dgm:t>
        <a:bodyPr/>
        <a:lstStyle/>
        <a:p>
          <a:pPr algn="r"/>
          <a:endParaRPr lang="en-GB"/>
        </a:p>
      </dgm:t>
    </dgm:pt>
    <dgm:pt modelId="{646FC8B8-DD7A-3E4C-8E5C-512518C37647}">
      <dgm:prSet phldrT="[Text]"/>
      <dgm:spPr/>
      <dgm:t>
        <a:bodyPr/>
        <a:lstStyle/>
        <a:p>
          <a:pPr algn="r"/>
          <a:r>
            <a:rPr lang="en-GB" dirty="0"/>
            <a:t>Adversary</a:t>
          </a:r>
        </a:p>
      </dgm:t>
    </dgm:pt>
    <dgm:pt modelId="{9D0D2307-02ED-0740-919F-5B30AAF1D074}" type="parTrans" cxnId="{0C9E0AC3-2559-1340-AFAC-A6F3CD487994}">
      <dgm:prSet/>
      <dgm:spPr/>
      <dgm:t>
        <a:bodyPr/>
        <a:lstStyle/>
        <a:p>
          <a:pPr algn="r"/>
          <a:endParaRPr lang="en-GB"/>
        </a:p>
      </dgm:t>
    </dgm:pt>
    <dgm:pt modelId="{FECF6A2B-ACD3-704E-9A92-3F7A47D69D12}" type="sibTrans" cxnId="{0C9E0AC3-2559-1340-AFAC-A6F3CD487994}">
      <dgm:prSet/>
      <dgm:spPr/>
      <dgm:t>
        <a:bodyPr/>
        <a:lstStyle/>
        <a:p>
          <a:pPr algn="r"/>
          <a:endParaRPr lang="en-GB"/>
        </a:p>
      </dgm:t>
    </dgm:pt>
    <dgm:pt modelId="{7322659E-250E-894E-9EF2-84F6E5AE99C4}">
      <dgm:prSet phldrT="[Text]"/>
      <dgm:spPr/>
      <dgm:t>
        <a:bodyPr/>
        <a:lstStyle/>
        <a:p>
          <a:pPr algn="r"/>
          <a:r>
            <a:rPr lang="en-GB" dirty="0"/>
            <a:t>Security</a:t>
          </a:r>
        </a:p>
      </dgm:t>
    </dgm:pt>
    <dgm:pt modelId="{9D48B211-F87A-E64E-99FC-BA342D78F391}" type="parTrans" cxnId="{8C383D82-69F4-2F47-B950-BCDB7EC7D84D}">
      <dgm:prSet/>
      <dgm:spPr/>
      <dgm:t>
        <a:bodyPr/>
        <a:lstStyle/>
        <a:p>
          <a:pPr algn="r"/>
          <a:endParaRPr lang="en-GB"/>
        </a:p>
      </dgm:t>
    </dgm:pt>
    <dgm:pt modelId="{A9C6CDA4-EB56-CC47-9360-2930F7132FA9}" type="sibTrans" cxnId="{8C383D82-69F4-2F47-B950-BCDB7EC7D84D}">
      <dgm:prSet/>
      <dgm:spPr/>
      <dgm:t>
        <a:bodyPr/>
        <a:lstStyle/>
        <a:p>
          <a:pPr algn="r"/>
          <a:endParaRPr lang="en-GB"/>
        </a:p>
      </dgm:t>
    </dgm:pt>
    <dgm:pt modelId="{068101E7-BFE8-234C-B807-ED2616A05C61}">
      <dgm:prSet/>
      <dgm:spPr/>
      <dgm:t>
        <a:bodyPr/>
        <a:lstStyle/>
        <a:p>
          <a:pPr algn="l">
            <a:buChar char="•"/>
          </a:pPr>
          <a:r>
            <a:rPr lang="en-US" dirty="0"/>
            <a:t>Synchronous or Asynchronous</a:t>
          </a:r>
          <a:endParaRPr lang="en-GB" dirty="0"/>
        </a:p>
      </dgm:t>
    </dgm:pt>
    <dgm:pt modelId="{BDC33252-5100-AB41-9085-46879AC55844}" type="parTrans" cxnId="{77A8EC40-1E8A-9546-B112-814B9809183B}">
      <dgm:prSet/>
      <dgm:spPr/>
      <dgm:t>
        <a:bodyPr/>
        <a:lstStyle/>
        <a:p>
          <a:pPr algn="r"/>
          <a:endParaRPr lang="en-GB"/>
        </a:p>
      </dgm:t>
    </dgm:pt>
    <dgm:pt modelId="{144F77EF-6C28-044E-B51D-BE763A70BDA8}" type="sibTrans" cxnId="{77A8EC40-1E8A-9546-B112-814B9809183B}">
      <dgm:prSet/>
      <dgm:spPr/>
      <dgm:t>
        <a:bodyPr/>
        <a:lstStyle/>
        <a:p>
          <a:pPr algn="r"/>
          <a:endParaRPr lang="en-GB"/>
        </a:p>
      </dgm:t>
    </dgm:pt>
    <dgm:pt modelId="{B4CC684C-3E00-104D-899D-EE6236639EB1}">
      <dgm:prSet/>
      <dgm:spPr/>
      <dgm:t>
        <a:bodyPr/>
        <a:lstStyle/>
        <a:p>
          <a:pPr algn="l">
            <a:buChar char="•"/>
          </a:pPr>
          <a:r>
            <a:rPr lang="en-US" dirty="0"/>
            <a:t>Computationally-unbounded or bounded</a:t>
          </a:r>
          <a:endParaRPr lang="en-GB" dirty="0"/>
        </a:p>
      </dgm:t>
    </dgm:pt>
    <dgm:pt modelId="{7B03B08B-D832-D64E-A3D5-3F2ABB626B92}" type="parTrans" cxnId="{01F0500E-77C7-0849-BBF5-BABE1BB95B91}">
      <dgm:prSet/>
      <dgm:spPr/>
      <dgm:t>
        <a:bodyPr/>
        <a:lstStyle/>
        <a:p>
          <a:pPr algn="r"/>
          <a:endParaRPr lang="en-GB"/>
        </a:p>
      </dgm:t>
    </dgm:pt>
    <dgm:pt modelId="{4261E910-267B-F84A-B1A4-94808E34B016}" type="sibTrans" cxnId="{01F0500E-77C7-0849-BBF5-BABE1BB95B91}">
      <dgm:prSet/>
      <dgm:spPr/>
      <dgm:t>
        <a:bodyPr/>
        <a:lstStyle/>
        <a:p>
          <a:pPr algn="r"/>
          <a:endParaRPr lang="en-GB"/>
        </a:p>
      </dgm:t>
    </dgm:pt>
    <dgm:pt modelId="{1CBBC268-CAFD-0845-824A-730829E080B6}">
      <dgm:prSet/>
      <dgm:spPr/>
      <dgm:t>
        <a:bodyPr/>
        <a:lstStyle/>
        <a:p>
          <a:pPr algn="l"/>
          <a:r>
            <a:rPr lang="en-US" dirty="0"/>
            <a:t>Passive or active</a:t>
          </a:r>
          <a:endParaRPr lang="en-GB" dirty="0"/>
        </a:p>
      </dgm:t>
    </dgm:pt>
    <dgm:pt modelId="{F8B00ED8-AEB3-8740-8F94-2D80CB54A36D}" type="parTrans" cxnId="{058C2066-AA94-E844-8850-6AC4B89C5BA1}">
      <dgm:prSet/>
      <dgm:spPr/>
      <dgm:t>
        <a:bodyPr/>
        <a:lstStyle/>
        <a:p>
          <a:pPr algn="r"/>
          <a:endParaRPr lang="en-GB"/>
        </a:p>
      </dgm:t>
    </dgm:pt>
    <dgm:pt modelId="{8297A42D-1638-E54A-9240-74835A66194F}" type="sibTrans" cxnId="{058C2066-AA94-E844-8850-6AC4B89C5BA1}">
      <dgm:prSet/>
      <dgm:spPr/>
      <dgm:t>
        <a:bodyPr/>
        <a:lstStyle/>
        <a:p>
          <a:pPr algn="r"/>
          <a:endParaRPr lang="en-GB"/>
        </a:p>
      </dgm:t>
    </dgm:pt>
    <dgm:pt modelId="{A319FC03-4E6E-A949-9BEA-768819175643}">
      <dgm:prSet/>
      <dgm:spPr/>
      <dgm:t>
        <a:bodyPr/>
        <a:lstStyle/>
        <a:p>
          <a:pPr algn="l">
            <a:buChar char="•"/>
          </a:pPr>
          <a:r>
            <a:rPr lang="en-US" dirty="0"/>
            <a:t>Information-theoretic security or computational </a:t>
          </a:r>
          <a:endParaRPr lang="en-GB" dirty="0"/>
        </a:p>
      </dgm:t>
    </dgm:pt>
    <dgm:pt modelId="{856F211A-65D3-6742-AC93-A87FBBB5D4A9}" type="parTrans" cxnId="{6E01D9BC-6A15-3448-8883-FA9F04FCAA3F}">
      <dgm:prSet/>
      <dgm:spPr/>
      <dgm:t>
        <a:bodyPr/>
        <a:lstStyle/>
        <a:p>
          <a:pPr algn="r"/>
          <a:endParaRPr lang="en-GB"/>
        </a:p>
      </dgm:t>
    </dgm:pt>
    <dgm:pt modelId="{0C42E2D4-F501-D04F-8D6A-E860B4C1E1AA}" type="sibTrans" cxnId="{6E01D9BC-6A15-3448-8883-FA9F04FCAA3F}">
      <dgm:prSet/>
      <dgm:spPr/>
      <dgm:t>
        <a:bodyPr/>
        <a:lstStyle/>
        <a:p>
          <a:pPr algn="r"/>
          <a:endParaRPr lang="en-GB"/>
        </a:p>
      </dgm:t>
    </dgm:pt>
    <dgm:pt modelId="{135A6DB7-3C86-A04B-A1DC-4E103A3C43DC}">
      <dgm:prSet/>
      <dgm:spPr/>
      <dgm:t>
        <a:bodyPr/>
        <a:lstStyle/>
        <a:p>
          <a:pPr algn="l"/>
          <a:r>
            <a:rPr lang="en-US" dirty="0"/>
            <a:t>Abort or Full security</a:t>
          </a:r>
          <a:endParaRPr lang="en-GB" dirty="0"/>
        </a:p>
      </dgm:t>
    </dgm:pt>
    <dgm:pt modelId="{30B2F7E7-C98A-3044-9CD3-81D3592E8F12}" type="parTrans" cxnId="{F6544AE6-615F-DE41-B120-444D33058920}">
      <dgm:prSet/>
      <dgm:spPr/>
      <dgm:t>
        <a:bodyPr/>
        <a:lstStyle/>
        <a:p>
          <a:pPr algn="r"/>
          <a:endParaRPr lang="en-GB"/>
        </a:p>
      </dgm:t>
    </dgm:pt>
    <dgm:pt modelId="{8082E79B-44ED-C647-8451-A95EF187BD44}" type="sibTrans" cxnId="{F6544AE6-615F-DE41-B120-444D33058920}">
      <dgm:prSet/>
      <dgm:spPr/>
      <dgm:t>
        <a:bodyPr/>
        <a:lstStyle/>
        <a:p>
          <a:pPr algn="r"/>
          <a:endParaRPr lang="en-GB"/>
        </a:p>
      </dgm:t>
    </dgm:pt>
    <dgm:pt modelId="{7CDC3A3C-93F8-4942-8FB8-D2A536E59719}" type="pres">
      <dgm:prSet presAssocID="{B9CFFF16-2187-4641-B5EA-D510090E9501}" presName="diagram" presStyleCnt="0">
        <dgm:presLayoutVars>
          <dgm:dir/>
          <dgm:animLvl val="lvl"/>
          <dgm:resizeHandles val="exact"/>
        </dgm:presLayoutVars>
      </dgm:prSet>
      <dgm:spPr/>
    </dgm:pt>
    <dgm:pt modelId="{8E11D1E4-9680-6343-B09D-4B3C1A3876C9}" type="pres">
      <dgm:prSet presAssocID="{22807664-FEBF-FC48-908F-2036C7F3B253}" presName="compNode" presStyleCnt="0"/>
      <dgm:spPr/>
    </dgm:pt>
    <dgm:pt modelId="{04E36984-F2C0-BD42-B55F-8D35ACD3AB02}" type="pres">
      <dgm:prSet presAssocID="{22807664-FEBF-FC48-908F-2036C7F3B253}" presName="childRect" presStyleLbl="bgAcc1" presStyleIdx="0" presStyleCnt="3">
        <dgm:presLayoutVars>
          <dgm:bulletEnabled val="1"/>
        </dgm:presLayoutVars>
      </dgm:prSet>
      <dgm:spPr/>
    </dgm:pt>
    <dgm:pt modelId="{606F7F72-ECA5-9142-A919-A9686F4FF5B3}" type="pres">
      <dgm:prSet presAssocID="{22807664-FEBF-FC48-908F-2036C7F3B253}" presName="parentText" presStyleLbl="node1" presStyleIdx="0" presStyleCnt="0">
        <dgm:presLayoutVars>
          <dgm:chMax val="0"/>
          <dgm:bulletEnabled val="1"/>
        </dgm:presLayoutVars>
      </dgm:prSet>
      <dgm:spPr/>
    </dgm:pt>
    <dgm:pt modelId="{8C89A106-7372-9946-9449-2028A86E4C97}" type="pres">
      <dgm:prSet presAssocID="{22807664-FEBF-FC48-908F-2036C7F3B253}" presName="parentRect" presStyleLbl="alignNode1" presStyleIdx="0" presStyleCnt="3"/>
      <dgm:spPr/>
    </dgm:pt>
    <dgm:pt modelId="{40C4C2D4-66FF-D444-8AD6-449AEEA1AC7E}" type="pres">
      <dgm:prSet presAssocID="{22807664-FEBF-FC48-908F-2036C7F3B253}"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B5DAB91-2254-324D-85B3-04C28C2E6214}" type="pres">
      <dgm:prSet presAssocID="{CD273529-4D15-DF46-82D0-1552AF17D2AD}" presName="sibTrans" presStyleLbl="sibTrans2D1" presStyleIdx="0" presStyleCnt="0"/>
      <dgm:spPr/>
    </dgm:pt>
    <dgm:pt modelId="{EB82FC63-D1FC-484C-B482-44BFE4E2659A}" type="pres">
      <dgm:prSet presAssocID="{646FC8B8-DD7A-3E4C-8E5C-512518C37647}" presName="compNode" presStyleCnt="0"/>
      <dgm:spPr/>
    </dgm:pt>
    <dgm:pt modelId="{1536E3DD-5CB1-A742-8D28-29D035C091AA}" type="pres">
      <dgm:prSet presAssocID="{646FC8B8-DD7A-3E4C-8E5C-512518C37647}" presName="childRect" presStyleLbl="bgAcc1" presStyleIdx="1" presStyleCnt="3">
        <dgm:presLayoutVars>
          <dgm:bulletEnabled val="1"/>
        </dgm:presLayoutVars>
      </dgm:prSet>
      <dgm:spPr/>
    </dgm:pt>
    <dgm:pt modelId="{B373058C-E108-7843-A615-10F3D36D7D34}" type="pres">
      <dgm:prSet presAssocID="{646FC8B8-DD7A-3E4C-8E5C-512518C37647}" presName="parentText" presStyleLbl="node1" presStyleIdx="0" presStyleCnt="0">
        <dgm:presLayoutVars>
          <dgm:chMax val="0"/>
          <dgm:bulletEnabled val="1"/>
        </dgm:presLayoutVars>
      </dgm:prSet>
      <dgm:spPr/>
    </dgm:pt>
    <dgm:pt modelId="{7D9BA97E-BA71-5841-A390-AFE52486DC33}" type="pres">
      <dgm:prSet presAssocID="{646FC8B8-DD7A-3E4C-8E5C-512518C37647}" presName="parentRect" presStyleLbl="alignNode1" presStyleIdx="1" presStyleCnt="3"/>
      <dgm:spPr/>
    </dgm:pt>
    <dgm:pt modelId="{5321339F-B183-FD42-98DB-C6765A296874}" type="pres">
      <dgm:prSet presAssocID="{646FC8B8-DD7A-3E4C-8E5C-512518C37647}" presName="adorn" presStyleLbl="fgAccFollowNode1" presStyleIdx="1" presStyleCnt="3"/>
      <dgm:spPr>
        <a:blipFill>
          <a:blip xmlns:r="http://schemas.openxmlformats.org/officeDocument/2006/relationships" r:embed="rId2"/>
          <a:srcRect/>
          <a:stretch>
            <a:fillRect/>
          </a:stretch>
        </a:blipFill>
      </dgm:spPr>
    </dgm:pt>
    <dgm:pt modelId="{CB0E374F-2EAF-7F4F-97C4-5CBD7B20E8C3}" type="pres">
      <dgm:prSet presAssocID="{FECF6A2B-ACD3-704E-9A92-3F7A47D69D12}" presName="sibTrans" presStyleLbl="sibTrans2D1" presStyleIdx="0" presStyleCnt="0"/>
      <dgm:spPr/>
    </dgm:pt>
    <dgm:pt modelId="{38FB3FA5-B554-D64F-84AC-3C1797C8AD5A}" type="pres">
      <dgm:prSet presAssocID="{7322659E-250E-894E-9EF2-84F6E5AE99C4}" presName="compNode" presStyleCnt="0"/>
      <dgm:spPr/>
    </dgm:pt>
    <dgm:pt modelId="{04500999-61AD-D647-AF19-632994CADA2D}" type="pres">
      <dgm:prSet presAssocID="{7322659E-250E-894E-9EF2-84F6E5AE99C4}" presName="childRect" presStyleLbl="bgAcc1" presStyleIdx="2" presStyleCnt="3">
        <dgm:presLayoutVars>
          <dgm:bulletEnabled val="1"/>
        </dgm:presLayoutVars>
      </dgm:prSet>
      <dgm:spPr/>
    </dgm:pt>
    <dgm:pt modelId="{5F265E4C-B2F4-E343-B861-F9BA58ECF882}" type="pres">
      <dgm:prSet presAssocID="{7322659E-250E-894E-9EF2-84F6E5AE99C4}" presName="parentText" presStyleLbl="node1" presStyleIdx="0" presStyleCnt="0">
        <dgm:presLayoutVars>
          <dgm:chMax val="0"/>
          <dgm:bulletEnabled val="1"/>
        </dgm:presLayoutVars>
      </dgm:prSet>
      <dgm:spPr/>
    </dgm:pt>
    <dgm:pt modelId="{CEBA058B-CFAE-8C46-8751-81D1E23A9FE1}" type="pres">
      <dgm:prSet presAssocID="{7322659E-250E-894E-9EF2-84F6E5AE99C4}" presName="parentRect" presStyleLbl="alignNode1" presStyleIdx="2" presStyleCnt="3"/>
      <dgm:spPr/>
    </dgm:pt>
    <dgm:pt modelId="{6D00BD80-F237-E14D-B7F9-3D23063FCCE2}" type="pres">
      <dgm:prSet presAssocID="{7322659E-250E-894E-9EF2-84F6E5AE99C4}"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1F0500E-77C7-0849-BBF5-BABE1BB95B91}" srcId="{646FC8B8-DD7A-3E4C-8E5C-512518C37647}" destId="{B4CC684C-3E00-104D-899D-EE6236639EB1}" srcOrd="0" destOrd="0" parTransId="{7B03B08B-D832-D64E-A3D5-3F2ABB626B92}" sibTransId="{4261E910-267B-F84A-B1A4-94808E34B016}"/>
    <dgm:cxn modelId="{2D46FC23-5543-F841-A1D9-1A8896CF6C7C}" type="presOf" srcId="{7322659E-250E-894E-9EF2-84F6E5AE99C4}" destId="{CEBA058B-CFAE-8C46-8751-81D1E23A9FE1}" srcOrd="1" destOrd="0" presId="urn:microsoft.com/office/officeart/2005/8/layout/bList2"/>
    <dgm:cxn modelId="{D5F87E2D-24ED-B840-BC35-AC2A409A9C35}" type="presOf" srcId="{FECF6A2B-ACD3-704E-9A92-3F7A47D69D12}" destId="{CB0E374F-2EAF-7F4F-97C4-5CBD7B20E8C3}" srcOrd="0" destOrd="0" presId="urn:microsoft.com/office/officeart/2005/8/layout/bList2"/>
    <dgm:cxn modelId="{F9B2DF2D-FE30-C04F-B998-BBECBE817B28}" type="presOf" srcId="{1CBBC268-CAFD-0845-824A-730829E080B6}" destId="{1536E3DD-5CB1-A742-8D28-29D035C091AA}" srcOrd="0" destOrd="1" presId="urn:microsoft.com/office/officeart/2005/8/layout/bList2"/>
    <dgm:cxn modelId="{2F131B35-A877-094F-A060-600F304C0BFC}" type="presOf" srcId="{7322659E-250E-894E-9EF2-84F6E5AE99C4}" destId="{5F265E4C-B2F4-E343-B861-F9BA58ECF882}" srcOrd="0" destOrd="0" presId="urn:microsoft.com/office/officeart/2005/8/layout/bList2"/>
    <dgm:cxn modelId="{C70EB83A-4BE9-854D-916E-F25351112C12}" type="presOf" srcId="{646FC8B8-DD7A-3E4C-8E5C-512518C37647}" destId="{7D9BA97E-BA71-5841-A390-AFE52486DC33}" srcOrd="1" destOrd="0" presId="urn:microsoft.com/office/officeart/2005/8/layout/bList2"/>
    <dgm:cxn modelId="{77A8EC40-1E8A-9546-B112-814B9809183B}" srcId="{22807664-FEBF-FC48-908F-2036C7F3B253}" destId="{068101E7-BFE8-234C-B807-ED2616A05C61}" srcOrd="0" destOrd="0" parTransId="{BDC33252-5100-AB41-9085-46879AC55844}" sibTransId="{144F77EF-6C28-044E-B51D-BE763A70BDA8}"/>
    <dgm:cxn modelId="{A0637750-9BFA-3047-B626-A820676B3259}" type="presOf" srcId="{068101E7-BFE8-234C-B807-ED2616A05C61}" destId="{04E36984-F2C0-BD42-B55F-8D35ACD3AB02}" srcOrd="0" destOrd="0" presId="urn:microsoft.com/office/officeart/2005/8/layout/bList2"/>
    <dgm:cxn modelId="{BDB9DC5D-48E1-054F-B23D-B43023C9A570}" type="presOf" srcId="{135A6DB7-3C86-A04B-A1DC-4E103A3C43DC}" destId="{04500999-61AD-D647-AF19-632994CADA2D}" srcOrd="0" destOrd="1" presId="urn:microsoft.com/office/officeart/2005/8/layout/bList2"/>
    <dgm:cxn modelId="{01B5F75E-806C-9B43-8D8B-611554ABA3B1}" type="presOf" srcId="{22807664-FEBF-FC48-908F-2036C7F3B253}" destId="{606F7F72-ECA5-9142-A919-A9686F4FF5B3}" srcOrd="0" destOrd="0" presId="urn:microsoft.com/office/officeart/2005/8/layout/bList2"/>
    <dgm:cxn modelId="{058C2066-AA94-E844-8850-6AC4B89C5BA1}" srcId="{646FC8B8-DD7A-3E4C-8E5C-512518C37647}" destId="{1CBBC268-CAFD-0845-824A-730829E080B6}" srcOrd="1" destOrd="0" parTransId="{F8B00ED8-AEB3-8740-8F94-2D80CB54A36D}" sibTransId="{8297A42D-1638-E54A-9240-74835A66194F}"/>
    <dgm:cxn modelId="{8C383D82-69F4-2F47-B950-BCDB7EC7D84D}" srcId="{B9CFFF16-2187-4641-B5EA-D510090E9501}" destId="{7322659E-250E-894E-9EF2-84F6E5AE99C4}" srcOrd="2" destOrd="0" parTransId="{9D48B211-F87A-E64E-99FC-BA342D78F391}" sibTransId="{A9C6CDA4-EB56-CC47-9360-2930F7132FA9}"/>
    <dgm:cxn modelId="{DCDBCD87-CA18-F247-B951-776F0EE41EF7}" type="presOf" srcId="{CD273529-4D15-DF46-82D0-1552AF17D2AD}" destId="{FB5DAB91-2254-324D-85B3-04C28C2E6214}" srcOrd="0" destOrd="0" presId="urn:microsoft.com/office/officeart/2005/8/layout/bList2"/>
    <dgm:cxn modelId="{DEB825A3-122B-E040-9505-1826E8FD44C1}" srcId="{B9CFFF16-2187-4641-B5EA-D510090E9501}" destId="{22807664-FEBF-FC48-908F-2036C7F3B253}" srcOrd="0" destOrd="0" parTransId="{A676EEC6-EE46-344B-A312-218F492B2D83}" sibTransId="{CD273529-4D15-DF46-82D0-1552AF17D2AD}"/>
    <dgm:cxn modelId="{C4A5B1AF-2AF4-E64C-BF37-4102E91A82C8}" type="presOf" srcId="{646FC8B8-DD7A-3E4C-8E5C-512518C37647}" destId="{B373058C-E108-7843-A615-10F3D36D7D34}" srcOrd="0" destOrd="0" presId="urn:microsoft.com/office/officeart/2005/8/layout/bList2"/>
    <dgm:cxn modelId="{535F51BC-2220-314B-A5CE-DB8CED4840AE}" type="presOf" srcId="{22807664-FEBF-FC48-908F-2036C7F3B253}" destId="{8C89A106-7372-9946-9449-2028A86E4C97}" srcOrd="1" destOrd="0" presId="urn:microsoft.com/office/officeart/2005/8/layout/bList2"/>
    <dgm:cxn modelId="{6E01D9BC-6A15-3448-8883-FA9F04FCAA3F}" srcId="{7322659E-250E-894E-9EF2-84F6E5AE99C4}" destId="{A319FC03-4E6E-A949-9BEA-768819175643}" srcOrd="0" destOrd="0" parTransId="{856F211A-65D3-6742-AC93-A87FBBB5D4A9}" sibTransId="{0C42E2D4-F501-D04F-8D6A-E860B4C1E1AA}"/>
    <dgm:cxn modelId="{0C9E0AC3-2559-1340-AFAC-A6F3CD487994}" srcId="{B9CFFF16-2187-4641-B5EA-D510090E9501}" destId="{646FC8B8-DD7A-3E4C-8E5C-512518C37647}" srcOrd="1" destOrd="0" parTransId="{9D0D2307-02ED-0740-919F-5B30AAF1D074}" sibTransId="{FECF6A2B-ACD3-704E-9A92-3F7A47D69D12}"/>
    <dgm:cxn modelId="{D0F1DBE4-585C-C54C-A177-2EB834243726}" type="presOf" srcId="{B9CFFF16-2187-4641-B5EA-D510090E9501}" destId="{7CDC3A3C-93F8-4942-8FB8-D2A536E59719}" srcOrd="0" destOrd="0" presId="urn:microsoft.com/office/officeart/2005/8/layout/bList2"/>
    <dgm:cxn modelId="{F6544AE6-615F-DE41-B120-444D33058920}" srcId="{7322659E-250E-894E-9EF2-84F6E5AE99C4}" destId="{135A6DB7-3C86-A04B-A1DC-4E103A3C43DC}" srcOrd="1" destOrd="0" parTransId="{30B2F7E7-C98A-3044-9CD3-81D3592E8F12}" sibTransId="{8082E79B-44ED-C647-8451-A95EF187BD44}"/>
    <dgm:cxn modelId="{EB1B82E8-1BF4-4E42-B4E1-D70603B5DA7B}" type="presOf" srcId="{A319FC03-4E6E-A949-9BEA-768819175643}" destId="{04500999-61AD-D647-AF19-632994CADA2D}" srcOrd="0" destOrd="0" presId="urn:microsoft.com/office/officeart/2005/8/layout/bList2"/>
    <dgm:cxn modelId="{CC4521F1-02D5-A247-9CBE-10004586C832}" type="presOf" srcId="{B4CC684C-3E00-104D-899D-EE6236639EB1}" destId="{1536E3DD-5CB1-A742-8D28-29D035C091AA}" srcOrd="0" destOrd="0" presId="urn:microsoft.com/office/officeart/2005/8/layout/bList2"/>
    <dgm:cxn modelId="{CE5E8952-8564-D140-BEBD-A68E91522589}" type="presParOf" srcId="{7CDC3A3C-93F8-4942-8FB8-D2A536E59719}" destId="{8E11D1E4-9680-6343-B09D-4B3C1A3876C9}" srcOrd="0" destOrd="0" presId="urn:microsoft.com/office/officeart/2005/8/layout/bList2"/>
    <dgm:cxn modelId="{6A9375E7-2642-9C40-8867-D12FF83791DA}" type="presParOf" srcId="{8E11D1E4-9680-6343-B09D-4B3C1A3876C9}" destId="{04E36984-F2C0-BD42-B55F-8D35ACD3AB02}" srcOrd="0" destOrd="0" presId="urn:microsoft.com/office/officeart/2005/8/layout/bList2"/>
    <dgm:cxn modelId="{8DA32150-42D5-9244-881D-19140AE5E1E7}" type="presParOf" srcId="{8E11D1E4-9680-6343-B09D-4B3C1A3876C9}" destId="{606F7F72-ECA5-9142-A919-A9686F4FF5B3}" srcOrd="1" destOrd="0" presId="urn:microsoft.com/office/officeart/2005/8/layout/bList2"/>
    <dgm:cxn modelId="{330E2C63-835F-F347-9B37-F5677695869D}" type="presParOf" srcId="{8E11D1E4-9680-6343-B09D-4B3C1A3876C9}" destId="{8C89A106-7372-9946-9449-2028A86E4C97}" srcOrd="2" destOrd="0" presId="urn:microsoft.com/office/officeart/2005/8/layout/bList2"/>
    <dgm:cxn modelId="{A8ED8E93-AF91-474A-9E8D-5D6C3DD48F25}" type="presParOf" srcId="{8E11D1E4-9680-6343-B09D-4B3C1A3876C9}" destId="{40C4C2D4-66FF-D444-8AD6-449AEEA1AC7E}" srcOrd="3" destOrd="0" presId="urn:microsoft.com/office/officeart/2005/8/layout/bList2"/>
    <dgm:cxn modelId="{9667FCBA-0B33-924A-B9FA-9676FC1C873C}" type="presParOf" srcId="{7CDC3A3C-93F8-4942-8FB8-D2A536E59719}" destId="{FB5DAB91-2254-324D-85B3-04C28C2E6214}" srcOrd="1" destOrd="0" presId="urn:microsoft.com/office/officeart/2005/8/layout/bList2"/>
    <dgm:cxn modelId="{BDCB5F12-FDAF-5A4A-8ACD-CA2D5BC7F67E}" type="presParOf" srcId="{7CDC3A3C-93F8-4942-8FB8-D2A536E59719}" destId="{EB82FC63-D1FC-484C-B482-44BFE4E2659A}" srcOrd="2" destOrd="0" presId="urn:microsoft.com/office/officeart/2005/8/layout/bList2"/>
    <dgm:cxn modelId="{19663EB1-9605-9E46-8EE4-7CBE363153AD}" type="presParOf" srcId="{EB82FC63-D1FC-484C-B482-44BFE4E2659A}" destId="{1536E3DD-5CB1-A742-8D28-29D035C091AA}" srcOrd="0" destOrd="0" presId="urn:microsoft.com/office/officeart/2005/8/layout/bList2"/>
    <dgm:cxn modelId="{921876A2-4992-B243-B1B9-05BA8C6F8FA2}" type="presParOf" srcId="{EB82FC63-D1FC-484C-B482-44BFE4E2659A}" destId="{B373058C-E108-7843-A615-10F3D36D7D34}" srcOrd="1" destOrd="0" presId="urn:microsoft.com/office/officeart/2005/8/layout/bList2"/>
    <dgm:cxn modelId="{97BE9A8B-E684-8044-96B6-62E092AAD62B}" type="presParOf" srcId="{EB82FC63-D1FC-484C-B482-44BFE4E2659A}" destId="{7D9BA97E-BA71-5841-A390-AFE52486DC33}" srcOrd="2" destOrd="0" presId="urn:microsoft.com/office/officeart/2005/8/layout/bList2"/>
    <dgm:cxn modelId="{774867F7-20BB-7442-9BB1-C63FC8B13653}" type="presParOf" srcId="{EB82FC63-D1FC-484C-B482-44BFE4E2659A}" destId="{5321339F-B183-FD42-98DB-C6765A296874}" srcOrd="3" destOrd="0" presId="urn:microsoft.com/office/officeart/2005/8/layout/bList2"/>
    <dgm:cxn modelId="{7AF88100-AA87-BD41-A4DB-EB717DD0F679}" type="presParOf" srcId="{7CDC3A3C-93F8-4942-8FB8-D2A536E59719}" destId="{CB0E374F-2EAF-7F4F-97C4-5CBD7B20E8C3}" srcOrd="3" destOrd="0" presId="urn:microsoft.com/office/officeart/2005/8/layout/bList2"/>
    <dgm:cxn modelId="{4B498215-A719-3441-881C-B20C43CAA871}" type="presParOf" srcId="{7CDC3A3C-93F8-4942-8FB8-D2A536E59719}" destId="{38FB3FA5-B554-D64F-84AC-3C1797C8AD5A}" srcOrd="4" destOrd="0" presId="urn:microsoft.com/office/officeart/2005/8/layout/bList2"/>
    <dgm:cxn modelId="{F98096FB-5412-CA4C-9756-70FEF16A3FB9}" type="presParOf" srcId="{38FB3FA5-B554-D64F-84AC-3C1797C8AD5A}" destId="{04500999-61AD-D647-AF19-632994CADA2D}" srcOrd="0" destOrd="0" presId="urn:microsoft.com/office/officeart/2005/8/layout/bList2"/>
    <dgm:cxn modelId="{0171A885-7B1D-1F47-B2E6-A017989575CC}" type="presParOf" srcId="{38FB3FA5-B554-D64F-84AC-3C1797C8AD5A}" destId="{5F265E4C-B2F4-E343-B861-F9BA58ECF882}" srcOrd="1" destOrd="0" presId="urn:microsoft.com/office/officeart/2005/8/layout/bList2"/>
    <dgm:cxn modelId="{36BD62C7-0B3D-B44D-86EC-6BCC813AB1D3}" type="presParOf" srcId="{38FB3FA5-B554-D64F-84AC-3C1797C8AD5A}" destId="{CEBA058B-CFAE-8C46-8751-81D1E23A9FE1}" srcOrd="2" destOrd="0" presId="urn:microsoft.com/office/officeart/2005/8/layout/bList2"/>
    <dgm:cxn modelId="{34060677-CBA4-B043-9BA8-877CEECC7575}" type="presParOf" srcId="{38FB3FA5-B554-D64F-84AC-3C1797C8AD5A}" destId="{6D00BD80-F237-E14D-B7F9-3D23063FCCE2}" srcOrd="3" destOrd="0" presId="urn:microsoft.com/office/officeart/2005/8/layout/b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FFF16-2187-4641-B5EA-D510090E9501}" type="doc">
      <dgm:prSet loTypeId="urn:microsoft.com/office/officeart/2005/8/layout/bList2" loCatId="" qsTypeId="urn:microsoft.com/office/officeart/2005/8/quickstyle/simple1" qsCatId="simple" csTypeId="urn:microsoft.com/office/officeart/2005/8/colors/colorful4" csCatId="colorful" phldr="1"/>
      <dgm:spPr/>
    </dgm:pt>
    <dgm:pt modelId="{22807664-FEBF-FC48-908F-2036C7F3B253}">
      <dgm:prSet phldrT="[Text]"/>
      <dgm:spPr/>
      <dgm:t>
        <a:bodyPr/>
        <a:lstStyle/>
        <a:p>
          <a:pPr algn="r"/>
          <a:r>
            <a:rPr lang="en-GB" dirty="0"/>
            <a:t>Network</a:t>
          </a:r>
        </a:p>
      </dgm:t>
    </dgm:pt>
    <dgm:pt modelId="{A676EEC6-EE46-344B-A312-218F492B2D83}" type="parTrans" cxnId="{DEB825A3-122B-E040-9505-1826E8FD44C1}">
      <dgm:prSet/>
      <dgm:spPr/>
      <dgm:t>
        <a:bodyPr/>
        <a:lstStyle/>
        <a:p>
          <a:pPr algn="r"/>
          <a:endParaRPr lang="en-GB"/>
        </a:p>
      </dgm:t>
    </dgm:pt>
    <dgm:pt modelId="{CD273529-4D15-DF46-82D0-1552AF17D2AD}" type="sibTrans" cxnId="{DEB825A3-122B-E040-9505-1826E8FD44C1}">
      <dgm:prSet/>
      <dgm:spPr/>
      <dgm:t>
        <a:bodyPr/>
        <a:lstStyle/>
        <a:p>
          <a:pPr algn="r"/>
          <a:endParaRPr lang="en-GB"/>
        </a:p>
      </dgm:t>
    </dgm:pt>
    <dgm:pt modelId="{646FC8B8-DD7A-3E4C-8E5C-512518C37647}">
      <dgm:prSet phldrT="[Text]"/>
      <dgm:spPr/>
      <dgm:t>
        <a:bodyPr/>
        <a:lstStyle/>
        <a:p>
          <a:pPr algn="r"/>
          <a:r>
            <a:rPr lang="en-GB" dirty="0"/>
            <a:t>Adversary</a:t>
          </a:r>
        </a:p>
      </dgm:t>
    </dgm:pt>
    <dgm:pt modelId="{9D0D2307-02ED-0740-919F-5B30AAF1D074}" type="parTrans" cxnId="{0C9E0AC3-2559-1340-AFAC-A6F3CD487994}">
      <dgm:prSet/>
      <dgm:spPr/>
      <dgm:t>
        <a:bodyPr/>
        <a:lstStyle/>
        <a:p>
          <a:pPr algn="r"/>
          <a:endParaRPr lang="en-GB"/>
        </a:p>
      </dgm:t>
    </dgm:pt>
    <dgm:pt modelId="{FECF6A2B-ACD3-704E-9A92-3F7A47D69D12}" type="sibTrans" cxnId="{0C9E0AC3-2559-1340-AFAC-A6F3CD487994}">
      <dgm:prSet/>
      <dgm:spPr/>
      <dgm:t>
        <a:bodyPr/>
        <a:lstStyle/>
        <a:p>
          <a:pPr algn="r"/>
          <a:endParaRPr lang="en-GB"/>
        </a:p>
      </dgm:t>
    </dgm:pt>
    <dgm:pt modelId="{7322659E-250E-894E-9EF2-84F6E5AE99C4}">
      <dgm:prSet phldrT="[Text]"/>
      <dgm:spPr/>
      <dgm:t>
        <a:bodyPr/>
        <a:lstStyle/>
        <a:p>
          <a:pPr algn="r"/>
          <a:r>
            <a:rPr lang="en-GB" dirty="0"/>
            <a:t>Security</a:t>
          </a:r>
        </a:p>
      </dgm:t>
    </dgm:pt>
    <dgm:pt modelId="{9D48B211-F87A-E64E-99FC-BA342D78F391}" type="parTrans" cxnId="{8C383D82-69F4-2F47-B950-BCDB7EC7D84D}">
      <dgm:prSet/>
      <dgm:spPr/>
      <dgm:t>
        <a:bodyPr/>
        <a:lstStyle/>
        <a:p>
          <a:pPr algn="r"/>
          <a:endParaRPr lang="en-GB"/>
        </a:p>
      </dgm:t>
    </dgm:pt>
    <dgm:pt modelId="{A9C6CDA4-EB56-CC47-9360-2930F7132FA9}" type="sibTrans" cxnId="{8C383D82-69F4-2F47-B950-BCDB7EC7D84D}">
      <dgm:prSet/>
      <dgm:spPr/>
      <dgm:t>
        <a:bodyPr/>
        <a:lstStyle/>
        <a:p>
          <a:pPr algn="r"/>
          <a:endParaRPr lang="en-GB"/>
        </a:p>
      </dgm:t>
    </dgm:pt>
    <dgm:pt modelId="{068101E7-BFE8-234C-B807-ED2616A05C61}">
      <dgm:prSet custT="1"/>
      <dgm:spPr/>
      <dgm:t>
        <a:bodyPr/>
        <a:lstStyle/>
        <a:p>
          <a:pPr algn="l">
            <a:buChar char="•"/>
          </a:pPr>
          <a:r>
            <a:rPr lang="en-US" sz="4000" dirty="0">
              <a:solidFill>
                <a:schemeClr val="tx1">
                  <a:lumMod val="50000"/>
                  <a:lumOff val="50000"/>
                </a:schemeClr>
              </a:solidFill>
            </a:rPr>
            <a:t>Synchronous</a:t>
          </a:r>
          <a:r>
            <a:rPr lang="en-US" sz="4000" dirty="0"/>
            <a:t> or </a:t>
          </a:r>
          <a:r>
            <a:rPr lang="en-US" sz="5400" b="1" dirty="0"/>
            <a:t>Asynchronous</a:t>
          </a:r>
          <a:endParaRPr lang="en-GB" sz="5400" b="1" dirty="0"/>
        </a:p>
      </dgm:t>
    </dgm:pt>
    <dgm:pt modelId="{BDC33252-5100-AB41-9085-46879AC55844}" type="parTrans" cxnId="{77A8EC40-1E8A-9546-B112-814B9809183B}">
      <dgm:prSet/>
      <dgm:spPr/>
      <dgm:t>
        <a:bodyPr/>
        <a:lstStyle/>
        <a:p>
          <a:pPr algn="r"/>
          <a:endParaRPr lang="en-GB"/>
        </a:p>
      </dgm:t>
    </dgm:pt>
    <dgm:pt modelId="{144F77EF-6C28-044E-B51D-BE763A70BDA8}" type="sibTrans" cxnId="{77A8EC40-1E8A-9546-B112-814B9809183B}">
      <dgm:prSet/>
      <dgm:spPr/>
      <dgm:t>
        <a:bodyPr/>
        <a:lstStyle/>
        <a:p>
          <a:pPr algn="r"/>
          <a:endParaRPr lang="en-GB"/>
        </a:p>
      </dgm:t>
    </dgm:pt>
    <dgm:pt modelId="{B4CC684C-3E00-104D-899D-EE6236639EB1}">
      <dgm:prSet custT="1"/>
      <dgm:spPr/>
      <dgm:t>
        <a:bodyPr/>
        <a:lstStyle/>
        <a:p>
          <a:pPr algn="l">
            <a:buChar char="•"/>
          </a:pPr>
          <a:r>
            <a:rPr lang="en-US" sz="5400" b="1" dirty="0">
              <a:solidFill>
                <a:schemeClr val="tx1"/>
              </a:solidFill>
            </a:rPr>
            <a:t>Computationally-unbounded</a:t>
          </a:r>
          <a:r>
            <a:rPr lang="en-US" sz="4800" dirty="0"/>
            <a:t> or </a:t>
          </a:r>
          <a:r>
            <a:rPr lang="en-US" sz="4800" dirty="0">
              <a:solidFill>
                <a:schemeClr val="tx1">
                  <a:lumMod val="50000"/>
                  <a:lumOff val="50000"/>
                </a:schemeClr>
              </a:solidFill>
            </a:rPr>
            <a:t>bounded</a:t>
          </a:r>
          <a:endParaRPr lang="en-GB" sz="4800" dirty="0">
            <a:solidFill>
              <a:schemeClr val="tx1">
                <a:lumMod val="50000"/>
                <a:lumOff val="50000"/>
              </a:schemeClr>
            </a:solidFill>
          </a:endParaRPr>
        </a:p>
      </dgm:t>
    </dgm:pt>
    <dgm:pt modelId="{7B03B08B-D832-D64E-A3D5-3F2ABB626B92}" type="parTrans" cxnId="{01F0500E-77C7-0849-BBF5-BABE1BB95B91}">
      <dgm:prSet/>
      <dgm:spPr/>
      <dgm:t>
        <a:bodyPr/>
        <a:lstStyle/>
        <a:p>
          <a:pPr algn="r"/>
          <a:endParaRPr lang="en-GB"/>
        </a:p>
      </dgm:t>
    </dgm:pt>
    <dgm:pt modelId="{4261E910-267B-F84A-B1A4-94808E34B016}" type="sibTrans" cxnId="{01F0500E-77C7-0849-BBF5-BABE1BB95B91}">
      <dgm:prSet/>
      <dgm:spPr/>
      <dgm:t>
        <a:bodyPr/>
        <a:lstStyle/>
        <a:p>
          <a:pPr algn="r"/>
          <a:endParaRPr lang="en-GB"/>
        </a:p>
      </dgm:t>
    </dgm:pt>
    <dgm:pt modelId="{A319FC03-4E6E-A949-9BEA-768819175643}">
      <dgm:prSet custT="1"/>
      <dgm:spPr/>
      <dgm:t>
        <a:bodyPr/>
        <a:lstStyle/>
        <a:p>
          <a:pPr algn="l">
            <a:buChar char="•"/>
          </a:pPr>
          <a:r>
            <a:rPr lang="en-US" sz="5400" b="1" dirty="0"/>
            <a:t>Information-theoretic security  </a:t>
          </a:r>
          <a:r>
            <a:rPr lang="en-US" sz="4800" dirty="0"/>
            <a:t>or </a:t>
          </a:r>
          <a:r>
            <a:rPr lang="en-US" sz="4800" dirty="0">
              <a:solidFill>
                <a:schemeClr val="tx1">
                  <a:lumMod val="50000"/>
                  <a:lumOff val="50000"/>
                </a:schemeClr>
              </a:solidFill>
            </a:rPr>
            <a:t>computational</a:t>
          </a:r>
          <a:r>
            <a:rPr lang="en-US" sz="4800" dirty="0"/>
            <a:t> </a:t>
          </a:r>
          <a:endParaRPr lang="en-GB" sz="4800" dirty="0"/>
        </a:p>
      </dgm:t>
    </dgm:pt>
    <dgm:pt modelId="{856F211A-65D3-6742-AC93-A87FBBB5D4A9}" type="parTrans" cxnId="{6E01D9BC-6A15-3448-8883-FA9F04FCAA3F}">
      <dgm:prSet/>
      <dgm:spPr/>
      <dgm:t>
        <a:bodyPr/>
        <a:lstStyle/>
        <a:p>
          <a:pPr algn="r"/>
          <a:endParaRPr lang="en-GB"/>
        </a:p>
      </dgm:t>
    </dgm:pt>
    <dgm:pt modelId="{0C42E2D4-F501-D04F-8D6A-E860B4C1E1AA}" type="sibTrans" cxnId="{6E01D9BC-6A15-3448-8883-FA9F04FCAA3F}">
      <dgm:prSet/>
      <dgm:spPr/>
      <dgm:t>
        <a:bodyPr/>
        <a:lstStyle/>
        <a:p>
          <a:pPr algn="r"/>
          <a:endParaRPr lang="en-GB"/>
        </a:p>
      </dgm:t>
    </dgm:pt>
    <dgm:pt modelId="{135A6DB7-3C86-A04B-A1DC-4E103A3C43DC}">
      <dgm:prSet custT="1"/>
      <dgm:spPr/>
      <dgm:t>
        <a:bodyPr/>
        <a:lstStyle/>
        <a:p>
          <a:pPr algn="l"/>
          <a:r>
            <a:rPr lang="en-US" sz="4800" dirty="0">
              <a:solidFill>
                <a:schemeClr val="tx1">
                  <a:lumMod val="50000"/>
                  <a:lumOff val="50000"/>
                </a:schemeClr>
              </a:solidFill>
            </a:rPr>
            <a:t>Abort</a:t>
          </a:r>
          <a:r>
            <a:rPr lang="en-US" sz="4800" dirty="0"/>
            <a:t> or </a:t>
          </a:r>
          <a:r>
            <a:rPr lang="en-US" sz="5400" b="1" dirty="0"/>
            <a:t>Full security</a:t>
          </a:r>
          <a:endParaRPr lang="en-GB" sz="5400" b="1" dirty="0"/>
        </a:p>
      </dgm:t>
    </dgm:pt>
    <dgm:pt modelId="{30B2F7E7-C98A-3044-9CD3-81D3592E8F12}" type="parTrans" cxnId="{F6544AE6-615F-DE41-B120-444D33058920}">
      <dgm:prSet/>
      <dgm:spPr/>
      <dgm:t>
        <a:bodyPr/>
        <a:lstStyle/>
        <a:p>
          <a:pPr algn="r"/>
          <a:endParaRPr lang="en-GB"/>
        </a:p>
      </dgm:t>
    </dgm:pt>
    <dgm:pt modelId="{8082E79B-44ED-C647-8451-A95EF187BD44}" type="sibTrans" cxnId="{F6544AE6-615F-DE41-B120-444D33058920}">
      <dgm:prSet/>
      <dgm:spPr/>
      <dgm:t>
        <a:bodyPr/>
        <a:lstStyle/>
        <a:p>
          <a:pPr algn="r"/>
          <a:endParaRPr lang="en-GB"/>
        </a:p>
      </dgm:t>
    </dgm:pt>
    <dgm:pt modelId="{2DD31C53-80FE-584E-A4C0-D1385ACCDBB8}">
      <dgm:prSet custT="1"/>
      <dgm:spPr/>
      <dgm:t>
        <a:bodyPr/>
        <a:lstStyle/>
        <a:p>
          <a:pPr algn="l">
            <a:buChar char="•"/>
          </a:pPr>
          <a:r>
            <a:rPr lang="en-US" sz="4800" dirty="0">
              <a:solidFill>
                <a:schemeClr val="tx1">
                  <a:lumMod val="50000"/>
                  <a:lumOff val="50000"/>
                </a:schemeClr>
              </a:solidFill>
            </a:rPr>
            <a:t>Passive</a:t>
          </a:r>
          <a:r>
            <a:rPr lang="en-US" sz="4800" dirty="0"/>
            <a:t> or </a:t>
          </a:r>
          <a:r>
            <a:rPr lang="en-US" sz="5400" b="1" dirty="0">
              <a:solidFill>
                <a:schemeClr val="tx1"/>
              </a:solidFill>
            </a:rPr>
            <a:t>active</a:t>
          </a:r>
          <a:endParaRPr lang="en-GB" sz="5400" b="1" dirty="0">
            <a:solidFill>
              <a:schemeClr val="tx1"/>
            </a:solidFill>
          </a:endParaRPr>
        </a:p>
      </dgm:t>
    </dgm:pt>
    <dgm:pt modelId="{176296A2-53C3-574A-8C7E-85D92007ECEC}" type="parTrans" cxnId="{040AA3FB-2318-F348-8A9E-A1D4BEDCE220}">
      <dgm:prSet/>
      <dgm:spPr/>
      <dgm:t>
        <a:bodyPr/>
        <a:lstStyle/>
        <a:p>
          <a:endParaRPr lang="en-GB"/>
        </a:p>
      </dgm:t>
    </dgm:pt>
    <dgm:pt modelId="{702FD16E-A0F8-A841-92AB-27A10B709756}" type="sibTrans" cxnId="{040AA3FB-2318-F348-8A9E-A1D4BEDCE220}">
      <dgm:prSet/>
      <dgm:spPr/>
      <dgm:t>
        <a:bodyPr/>
        <a:lstStyle/>
        <a:p>
          <a:endParaRPr lang="en-GB"/>
        </a:p>
      </dgm:t>
    </dgm:pt>
    <dgm:pt modelId="{7CDC3A3C-93F8-4942-8FB8-D2A536E59719}" type="pres">
      <dgm:prSet presAssocID="{B9CFFF16-2187-4641-B5EA-D510090E9501}" presName="diagram" presStyleCnt="0">
        <dgm:presLayoutVars>
          <dgm:dir/>
          <dgm:animLvl val="lvl"/>
          <dgm:resizeHandles val="exact"/>
        </dgm:presLayoutVars>
      </dgm:prSet>
      <dgm:spPr/>
    </dgm:pt>
    <dgm:pt modelId="{8E11D1E4-9680-6343-B09D-4B3C1A3876C9}" type="pres">
      <dgm:prSet presAssocID="{22807664-FEBF-FC48-908F-2036C7F3B253}" presName="compNode" presStyleCnt="0"/>
      <dgm:spPr/>
    </dgm:pt>
    <dgm:pt modelId="{04E36984-F2C0-BD42-B55F-8D35ACD3AB02}" type="pres">
      <dgm:prSet presAssocID="{22807664-FEBF-FC48-908F-2036C7F3B253}" presName="childRect" presStyleLbl="bgAcc1" presStyleIdx="0" presStyleCnt="3">
        <dgm:presLayoutVars>
          <dgm:bulletEnabled val="1"/>
        </dgm:presLayoutVars>
      </dgm:prSet>
      <dgm:spPr/>
    </dgm:pt>
    <dgm:pt modelId="{606F7F72-ECA5-9142-A919-A9686F4FF5B3}" type="pres">
      <dgm:prSet presAssocID="{22807664-FEBF-FC48-908F-2036C7F3B253}" presName="parentText" presStyleLbl="node1" presStyleIdx="0" presStyleCnt="0">
        <dgm:presLayoutVars>
          <dgm:chMax val="0"/>
          <dgm:bulletEnabled val="1"/>
        </dgm:presLayoutVars>
      </dgm:prSet>
      <dgm:spPr/>
    </dgm:pt>
    <dgm:pt modelId="{8C89A106-7372-9946-9449-2028A86E4C97}" type="pres">
      <dgm:prSet presAssocID="{22807664-FEBF-FC48-908F-2036C7F3B253}" presName="parentRect" presStyleLbl="alignNode1" presStyleIdx="0" presStyleCnt="3"/>
      <dgm:spPr/>
    </dgm:pt>
    <dgm:pt modelId="{40C4C2D4-66FF-D444-8AD6-449AEEA1AC7E}" type="pres">
      <dgm:prSet presAssocID="{22807664-FEBF-FC48-908F-2036C7F3B253}"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FB5DAB91-2254-324D-85B3-04C28C2E6214}" type="pres">
      <dgm:prSet presAssocID="{CD273529-4D15-DF46-82D0-1552AF17D2AD}" presName="sibTrans" presStyleLbl="sibTrans2D1" presStyleIdx="0" presStyleCnt="0"/>
      <dgm:spPr/>
    </dgm:pt>
    <dgm:pt modelId="{EB82FC63-D1FC-484C-B482-44BFE4E2659A}" type="pres">
      <dgm:prSet presAssocID="{646FC8B8-DD7A-3E4C-8E5C-512518C37647}" presName="compNode" presStyleCnt="0"/>
      <dgm:spPr/>
    </dgm:pt>
    <dgm:pt modelId="{1536E3DD-5CB1-A742-8D28-29D035C091AA}" type="pres">
      <dgm:prSet presAssocID="{646FC8B8-DD7A-3E4C-8E5C-512518C37647}" presName="childRect" presStyleLbl="bgAcc1" presStyleIdx="1" presStyleCnt="3">
        <dgm:presLayoutVars>
          <dgm:bulletEnabled val="1"/>
        </dgm:presLayoutVars>
      </dgm:prSet>
      <dgm:spPr/>
    </dgm:pt>
    <dgm:pt modelId="{B373058C-E108-7843-A615-10F3D36D7D34}" type="pres">
      <dgm:prSet presAssocID="{646FC8B8-DD7A-3E4C-8E5C-512518C37647}" presName="parentText" presStyleLbl="node1" presStyleIdx="0" presStyleCnt="0">
        <dgm:presLayoutVars>
          <dgm:chMax val="0"/>
          <dgm:bulletEnabled val="1"/>
        </dgm:presLayoutVars>
      </dgm:prSet>
      <dgm:spPr/>
    </dgm:pt>
    <dgm:pt modelId="{7D9BA97E-BA71-5841-A390-AFE52486DC33}" type="pres">
      <dgm:prSet presAssocID="{646FC8B8-DD7A-3E4C-8E5C-512518C37647}" presName="parentRect" presStyleLbl="alignNode1" presStyleIdx="1" presStyleCnt="3"/>
      <dgm:spPr/>
    </dgm:pt>
    <dgm:pt modelId="{5321339F-B183-FD42-98DB-C6765A296874}" type="pres">
      <dgm:prSet presAssocID="{646FC8B8-DD7A-3E4C-8E5C-512518C37647}" presName="adorn" presStyleLbl="fgAccFollowNode1" presStyleIdx="1" presStyleCnt="3"/>
      <dgm:spPr>
        <a:blipFill>
          <a:blip xmlns:r="http://schemas.openxmlformats.org/officeDocument/2006/relationships" r:embed="rId2"/>
          <a:srcRect/>
          <a:stretch>
            <a:fillRect/>
          </a:stretch>
        </a:blipFill>
      </dgm:spPr>
    </dgm:pt>
    <dgm:pt modelId="{CB0E374F-2EAF-7F4F-97C4-5CBD7B20E8C3}" type="pres">
      <dgm:prSet presAssocID="{FECF6A2B-ACD3-704E-9A92-3F7A47D69D12}" presName="sibTrans" presStyleLbl="sibTrans2D1" presStyleIdx="0" presStyleCnt="0"/>
      <dgm:spPr/>
    </dgm:pt>
    <dgm:pt modelId="{38FB3FA5-B554-D64F-84AC-3C1797C8AD5A}" type="pres">
      <dgm:prSet presAssocID="{7322659E-250E-894E-9EF2-84F6E5AE99C4}" presName="compNode" presStyleCnt="0"/>
      <dgm:spPr/>
    </dgm:pt>
    <dgm:pt modelId="{04500999-61AD-D647-AF19-632994CADA2D}" type="pres">
      <dgm:prSet presAssocID="{7322659E-250E-894E-9EF2-84F6E5AE99C4}" presName="childRect" presStyleLbl="bgAcc1" presStyleIdx="2" presStyleCnt="3">
        <dgm:presLayoutVars>
          <dgm:bulletEnabled val="1"/>
        </dgm:presLayoutVars>
      </dgm:prSet>
      <dgm:spPr/>
    </dgm:pt>
    <dgm:pt modelId="{5F265E4C-B2F4-E343-B861-F9BA58ECF882}" type="pres">
      <dgm:prSet presAssocID="{7322659E-250E-894E-9EF2-84F6E5AE99C4}" presName="parentText" presStyleLbl="node1" presStyleIdx="0" presStyleCnt="0">
        <dgm:presLayoutVars>
          <dgm:chMax val="0"/>
          <dgm:bulletEnabled val="1"/>
        </dgm:presLayoutVars>
      </dgm:prSet>
      <dgm:spPr/>
    </dgm:pt>
    <dgm:pt modelId="{CEBA058B-CFAE-8C46-8751-81D1E23A9FE1}" type="pres">
      <dgm:prSet presAssocID="{7322659E-250E-894E-9EF2-84F6E5AE99C4}" presName="parentRect" presStyleLbl="alignNode1" presStyleIdx="2" presStyleCnt="3"/>
      <dgm:spPr/>
    </dgm:pt>
    <dgm:pt modelId="{6D00BD80-F237-E14D-B7F9-3D23063FCCE2}" type="pres">
      <dgm:prSet presAssocID="{7322659E-250E-894E-9EF2-84F6E5AE99C4}"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01F0500E-77C7-0849-BBF5-BABE1BB95B91}" srcId="{646FC8B8-DD7A-3E4C-8E5C-512518C37647}" destId="{B4CC684C-3E00-104D-899D-EE6236639EB1}" srcOrd="0" destOrd="0" parTransId="{7B03B08B-D832-D64E-A3D5-3F2ABB626B92}" sibTransId="{4261E910-267B-F84A-B1A4-94808E34B016}"/>
    <dgm:cxn modelId="{2D46FC23-5543-F841-A1D9-1A8896CF6C7C}" type="presOf" srcId="{7322659E-250E-894E-9EF2-84F6E5AE99C4}" destId="{CEBA058B-CFAE-8C46-8751-81D1E23A9FE1}" srcOrd="1" destOrd="0" presId="urn:microsoft.com/office/officeart/2005/8/layout/bList2"/>
    <dgm:cxn modelId="{D5F87E2D-24ED-B840-BC35-AC2A409A9C35}" type="presOf" srcId="{FECF6A2B-ACD3-704E-9A92-3F7A47D69D12}" destId="{CB0E374F-2EAF-7F4F-97C4-5CBD7B20E8C3}" srcOrd="0" destOrd="0" presId="urn:microsoft.com/office/officeart/2005/8/layout/bList2"/>
    <dgm:cxn modelId="{2F131B35-A877-094F-A060-600F304C0BFC}" type="presOf" srcId="{7322659E-250E-894E-9EF2-84F6E5AE99C4}" destId="{5F265E4C-B2F4-E343-B861-F9BA58ECF882}" srcOrd="0" destOrd="0" presId="urn:microsoft.com/office/officeart/2005/8/layout/bList2"/>
    <dgm:cxn modelId="{C70EB83A-4BE9-854D-916E-F25351112C12}" type="presOf" srcId="{646FC8B8-DD7A-3E4C-8E5C-512518C37647}" destId="{7D9BA97E-BA71-5841-A390-AFE52486DC33}" srcOrd="1" destOrd="0" presId="urn:microsoft.com/office/officeart/2005/8/layout/bList2"/>
    <dgm:cxn modelId="{77A8EC40-1E8A-9546-B112-814B9809183B}" srcId="{22807664-FEBF-FC48-908F-2036C7F3B253}" destId="{068101E7-BFE8-234C-B807-ED2616A05C61}" srcOrd="0" destOrd="0" parTransId="{BDC33252-5100-AB41-9085-46879AC55844}" sibTransId="{144F77EF-6C28-044E-B51D-BE763A70BDA8}"/>
    <dgm:cxn modelId="{A0637750-9BFA-3047-B626-A820676B3259}" type="presOf" srcId="{068101E7-BFE8-234C-B807-ED2616A05C61}" destId="{04E36984-F2C0-BD42-B55F-8D35ACD3AB02}" srcOrd="0" destOrd="0" presId="urn:microsoft.com/office/officeart/2005/8/layout/bList2"/>
    <dgm:cxn modelId="{BDB9DC5D-48E1-054F-B23D-B43023C9A570}" type="presOf" srcId="{135A6DB7-3C86-A04B-A1DC-4E103A3C43DC}" destId="{04500999-61AD-D647-AF19-632994CADA2D}" srcOrd="0" destOrd="1" presId="urn:microsoft.com/office/officeart/2005/8/layout/bList2"/>
    <dgm:cxn modelId="{01B5F75E-806C-9B43-8D8B-611554ABA3B1}" type="presOf" srcId="{22807664-FEBF-FC48-908F-2036C7F3B253}" destId="{606F7F72-ECA5-9142-A919-A9686F4FF5B3}" srcOrd="0" destOrd="0" presId="urn:microsoft.com/office/officeart/2005/8/layout/bList2"/>
    <dgm:cxn modelId="{8C383D82-69F4-2F47-B950-BCDB7EC7D84D}" srcId="{B9CFFF16-2187-4641-B5EA-D510090E9501}" destId="{7322659E-250E-894E-9EF2-84F6E5AE99C4}" srcOrd="2" destOrd="0" parTransId="{9D48B211-F87A-E64E-99FC-BA342D78F391}" sibTransId="{A9C6CDA4-EB56-CC47-9360-2930F7132FA9}"/>
    <dgm:cxn modelId="{DCDBCD87-CA18-F247-B951-776F0EE41EF7}" type="presOf" srcId="{CD273529-4D15-DF46-82D0-1552AF17D2AD}" destId="{FB5DAB91-2254-324D-85B3-04C28C2E6214}" srcOrd="0" destOrd="0" presId="urn:microsoft.com/office/officeart/2005/8/layout/bList2"/>
    <dgm:cxn modelId="{1DF4299B-0318-1543-8780-B16B8A358EFB}" type="presOf" srcId="{2DD31C53-80FE-584E-A4C0-D1385ACCDBB8}" destId="{1536E3DD-5CB1-A742-8D28-29D035C091AA}" srcOrd="0" destOrd="1" presId="urn:microsoft.com/office/officeart/2005/8/layout/bList2"/>
    <dgm:cxn modelId="{DEB825A3-122B-E040-9505-1826E8FD44C1}" srcId="{B9CFFF16-2187-4641-B5EA-D510090E9501}" destId="{22807664-FEBF-FC48-908F-2036C7F3B253}" srcOrd="0" destOrd="0" parTransId="{A676EEC6-EE46-344B-A312-218F492B2D83}" sibTransId="{CD273529-4D15-DF46-82D0-1552AF17D2AD}"/>
    <dgm:cxn modelId="{C4A5B1AF-2AF4-E64C-BF37-4102E91A82C8}" type="presOf" srcId="{646FC8B8-DD7A-3E4C-8E5C-512518C37647}" destId="{B373058C-E108-7843-A615-10F3D36D7D34}" srcOrd="0" destOrd="0" presId="urn:microsoft.com/office/officeart/2005/8/layout/bList2"/>
    <dgm:cxn modelId="{535F51BC-2220-314B-A5CE-DB8CED4840AE}" type="presOf" srcId="{22807664-FEBF-FC48-908F-2036C7F3B253}" destId="{8C89A106-7372-9946-9449-2028A86E4C97}" srcOrd="1" destOrd="0" presId="urn:microsoft.com/office/officeart/2005/8/layout/bList2"/>
    <dgm:cxn modelId="{6E01D9BC-6A15-3448-8883-FA9F04FCAA3F}" srcId="{7322659E-250E-894E-9EF2-84F6E5AE99C4}" destId="{A319FC03-4E6E-A949-9BEA-768819175643}" srcOrd="0" destOrd="0" parTransId="{856F211A-65D3-6742-AC93-A87FBBB5D4A9}" sibTransId="{0C42E2D4-F501-D04F-8D6A-E860B4C1E1AA}"/>
    <dgm:cxn modelId="{0C9E0AC3-2559-1340-AFAC-A6F3CD487994}" srcId="{B9CFFF16-2187-4641-B5EA-D510090E9501}" destId="{646FC8B8-DD7A-3E4C-8E5C-512518C37647}" srcOrd="1" destOrd="0" parTransId="{9D0D2307-02ED-0740-919F-5B30AAF1D074}" sibTransId="{FECF6A2B-ACD3-704E-9A92-3F7A47D69D12}"/>
    <dgm:cxn modelId="{D0F1DBE4-585C-C54C-A177-2EB834243726}" type="presOf" srcId="{B9CFFF16-2187-4641-B5EA-D510090E9501}" destId="{7CDC3A3C-93F8-4942-8FB8-D2A536E59719}" srcOrd="0" destOrd="0" presId="urn:microsoft.com/office/officeart/2005/8/layout/bList2"/>
    <dgm:cxn modelId="{F6544AE6-615F-DE41-B120-444D33058920}" srcId="{7322659E-250E-894E-9EF2-84F6E5AE99C4}" destId="{135A6DB7-3C86-A04B-A1DC-4E103A3C43DC}" srcOrd="1" destOrd="0" parTransId="{30B2F7E7-C98A-3044-9CD3-81D3592E8F12}" sibTransId="{8082E79B-44ED-C647-8451-A95EF187BD44}"/>
    <dgm:cxn modelId="{EB1B82E8-1BF4-4E42-B4E1-D70603B5DA7B}" type="presOf" srcId="{A319FC03-4E6E-A949-9BEA-768819175643}" destId="{04500999-61AD-D647-AF19-632994CADA2D}" srcOrd="0" destOrd="0" presId="urn:microsoft.com/office/officeart/2005/8/layout/bList2"/>
    <dgm:cxn modelId="{CC4521F1-02D5-A247-9CBE-10004586C832}" type="presOf" srcId="{B4CC684C-3E00-104D-899D-EE6236639EB1}" destId="{1536E3DD-5CB1-A742-8D28-29D035C091AA}" srcOrd="0" destOrd="0" presId="urn:microsoft.com/office/officeart/2005/8/layout/bList2"/>
    <dgm:cxn modelId="{040AA3FB-2318-F348-8A9E-A1D4BEDCE220}" srcId="{646FC8B8-DD7A-3E4C-8E5C-512518C37647}" destId="{2DD31C53-80FE-584E-A4C0-D1385ACCDBB8}" srcOrd="1" destOrd="0" parTransId="{176296A2-53C3-574A-8C7E-85D92007ECEC}" sibTransId="{702FD16E-A0F8-A841-92AB-27A10B709756}"/>
    <dgm:cxn modelId="{CE5E8952-8564-D140-BEBD-A68E91522589}" type="presParOf" srcId="{7CDC3A3C-93F8-4942-8FB8-D2A536E59719}" destId="{8E11D1E4-9680-6343-B09D-4B3C1A3876C9}" srcOrd="0" destOrd="0" presId="urn:microsoft.com/office/officeart/2005/8/layout/bList2"/>
    <dgm:cxn modelId="{6A9375E7-2642-9C40-8867-D12FF83791DA}" type="presParOf" srcId="{8E11D1E4-9680-6343-B09D-4B3C1A3876C9}" destId="{04E36984-F2C0-BD42-B55F-8D35ACD3AB02}" srcOrd="0" destOrd="0" presId="urn:microsoft.com/office/officeart/2005/8/layout/bList2"/>
    <dgm:cxn modelId="{8DA32150-42D5-9244-881D-19140AE5E1E7}" type="presParOf" srcId="{8E11D1E4-9680-6343-B09D-4B3C1A3876C9}" destId="{606F7F72-ECA5-9142-A919-A9686F4FF5B3}" srcOrd="1" destOrd="0" presId="urn:microsoft.com/office/officeart/2005/8/layout/bList2"/>
    <dgm:cxn modelId="{330E2C63-835F-F347-9B37-F5677695869D}" type="presParOf" srcId="{8E11D1E4-9680-6343-B09D-4B3C1A3876C9}" destId="{8C89A106-7372-9946-9449-2028A86E4C97}" srcOrd="2" destOrd="0" presId="urn:microsoft.com/office/officeart/2005/8/layout/bList2"/>
    <dgm:cxn modelId="{A8ED8E93-AF91-474A-9E8D-5D6C3DD48F25}" type="presParOf" srcId="{8E11D1E4-9680-6343-B09D-4B3C1A3876C9}" destId="{40C4C2D4-66FF-D444-8AD6-449AEEA1AC7E}" srcOrd="3" destOrd="0" presId="urn:microsoft.com/office/officeart/2005/8/layout/bList2"/>
    <dgm:cxn modelId="{9667FCBA-0B33-924A-B9FA-9676FC1C873C}" type="presParOf" srcId="{7CDC3A3C-93F8-4942-8FB8-D2A536E59719}" destId="{FB5DAB91-2254-324D-85B3-04C28C2E6214}" srcOrd="1" destOrd="0" presId="urn:microsoft.com/office/officeart/2005/8/layout/bList2"/>
    <dgm:cxn modelId="{BDCB5F12-FDAF-5A4A-8ACD-CA2D5BC7F67E}" type="presParOf" srcId="{7CDC3A3C-93F8-4942-8FB8-D2A536E59719}" destId="{EB82FC63-D1FC-484C-B482-44BFE4E2659A}" srcOrd="2" destOrd="0" presId="urn:microsoft.com/office/officeart/2005/8/layout/bList2"/>
    <dgm:cxn modelId="{19663EB1-9605-9E46-8EE4-7CBE363153AD}" type="presParOf" srcId="{EB82FC63-D1FC-484C-B482-44BFE4E2659A}" destId="{1536E3DD-5CB1-A742-8D28-29D035C091AA}" srcOrd="0" destOrd="0" presId="urn:microsoft.com/office/officeart/2005/8/layout/bList2"/>
    <dgm:cxn modelId="{921876A2-4992-B243-B1B9-05BA8C6F8FA2}" type="presParOf" srcId="{EB82FC63-D1FC-484C-B482-44BFE4E2659A}" destId="{B373058C-E108-7843-A615-10F3D36D7D34}" srcOrd="1" destOrd="0" presId="urn:microsoft.com/office/officeart/2005/8/layout/bList2"/>
    <dgm:cxn modelId="{97BE9A8B-E684-8044-96B6-62E092AAD62B}" type="presParOf" srcId="{EB82FC63-D1FC-484C-B482-44BFE4E2659A}" destId="{7D9BA97E-BA71-5841-A390-AFE52486DC33}" srcOrd="2" destOrd="0" presId="urn:microsoft.com/office/officeart/2005/8/layout/bList2"/>
    <dgm:cxn modelId="{774867F7-20BB-7442-9BB1-C63FC8B13653}" type="presParOf" srcId="{EB82FC63-D1FC-484C-B482-44BFE4E2659A}" destId="{5321339F-B183-FD42-98DB-C6765A296874}" srcOrd="3" destOrd="0" presId="urn:microsoft.com/office/officeart/2005/8/layout/bList2"/>
    <dgm:cxn modelId="{7AF88100-AA87-BD41-A4DB-EB717DD0F679}" type="presParOf" srcId="{7CDC3A3C-93F8-4942-8FB8-D2A536E59719}" destId="{CB0E374F-2EAF-7F4F-97C4-5CBD7B20E8C3}" srcOrd="3" destOrd="0" presId="urn:microsoft.com/office/officeart/2005/8/layout/bList2"/>
    <dgm:cxn modelId="{4B498215-A719-3441-881C-B20C43CAA871}" type="presParOf" srcId="{7CDC3A3C-93F8-4942-8FB8-D2A536E59719}" destId="{38FB3FA5-B554-D64F-84AC-3C1797C8AD5A}" srcOrd="4" destOrd="0" presId="urn:microsoft.com/office/officeart/2005/8/layout/bList2"/>
    <dgm:cxn modelId="{F98096FB-5412-CA4C-9756-70FEF16A3FB9}" type="presParOf" srcId="{38FB3FA5-B554-D64F-84AC-3C1797C8AD5A}" destId="{04500999-61AD-D647-AF19-632994CADA2D}" srcOrd="0" destOrd="0" presId="urn:microsoft.com/office/officeart/2005/8/layout/bList2"/>
    <dgm:cxn modelId="{0171A885-7B1D-1F47-B2E6-A017989575CC}" type="presParOf" srcId="{38FB3FA5-B554-D64F-84AC-3C1797C8AD5A}" destId="{5F265E4C-B2F4-E343-B861-F9BA58ECF882}" srcOrd="1" destOrd="0" presId="urn:microsoft.com/office/officeart/2005/8/layout/bList2"/>
    <dgm:cxn modelId="{36BD62C7-0B3D-B44D-86EC-6BCC813AB1D3}" type="presParOf" srcId="{38FB3FA5-B554-D64F-84AC-3C1797C8AD5A}" destId="{CEBA058B-CFAE-8C46-8751-81D1E23A9FE1}" srcOrd="2" destOrd="0" presId="urn:microsoft.com/office/officeart/2005/8/layout/bList2"/>
    <dgm:cxn modelId="{34060677-CBA4-B043-9BA8-877CEECC7575}" type="presParOf" srcId="{38FB3FA5-B554-D64F-84AC-3C1797C8AD5A}" destId="{6D00BD80-F237-E14D-B7F9-3D23063FCCE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36984-F2C0-BD42-B55F-8D35ACD3AB02}">
      <dsp:nvSpPr>
        <dsp:cNvPr id="0" name=""/>
        <dsp:cNvSpPr/>
      </dsp:nvSpPr>
      <dsp:spPr>
        <a:xfrm>
          <a:off x="10258" y="2096769"/>
          <a:ext cx="4430957" cy="330761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Synchronous or Asynchronous</a:t>
          </a:r>
          <a:endParaRPr lang="en-GB" sz="4100" kern="1200" dirty="0"/>
        </a:p>
      </dsp:txBody>
      <dsp:txXfrm>
        <a:off x="87759" y="2174270"/>
        <a:ext cx="4275955" cy="3230115"/>
      </dsp:txXfrm>
    </dsp:sp>
    <dsp:sp modelId="{8C89A106-7372-9946-9449-2028A86E4C97}">
      <dsp:nvSpPr>
        <dsp:cNvPr id="0" name=""/>
        <dsp:cNvSpPr/>
      </dsp:nvSpPr>
      <dsp:spPr>
        <a:xfrm>
          <a:off x="10258" y="5404385"/>
          <a:ext cx="4430957" cy="142227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r" defTabSz="2444750">
            <a:lnSpc>
              <a:spcPct val="90000"/>
            </a:lnSpc>
            <a:spcBef>
              <a:spcPct val="0"/>
            </a:spcBef>
            <a:spcAft>
              <a:spcPct val="35000"/>
            </a:spcAft>
            <a:buNone/>
          </a:pPr>
          <a:r>
            <a:rPr lang="en-GB" sz="5500" kern="1200" dirty="0"/>
            <a:t>Network</a:t>
          </a:r>
        </a:p>
      </dsp:txBody>
      <dsp:txXfrm>
        <a:off x="10258" y="5404385"/>
        <a:ext cx="3120392" cy="1422275"/>
      </dsp:txXfrm>
    </dsp:sp>
    <dsp:sp modelId="{40C4C2D4-66FF-D444-8AD6-449AEEA1AC7E}">
      <dsp:nvSpPr>
        <dsp:cNvPr id="0" name=""/>
        <dsp:cNvSpPr/>
      </dsp:nvSpPr>
      <dsp:spPr>
        <a:xfrm>
          <a:off x="3255996" y="5630300"/>
          <a:ext cx="1550835" cy="155083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E3DD-5CB1-A742-8D28-29D035C091AA}">
      <dsp:nvSpPr>
        <dsp:cNvPr id="0" name=""/>
        <dsp:cNvSpPr/>
      </dsp:nvSpPr>
      <dsp:spPr>
        <a:xfrm>
          <a:off x="5191041" y="2096769"/>
          <a:ext cx="4430957" cy="330761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Computationally-unbounded or bounded</a:t>
          </a:r>
          <a:endParaRPr lang="en-GB" sz="4100" kern="1200" dirty="0"/>
        </a:p>
        <a:p>
          <a:pPr marL="285750" lvl="1" indent="-285750" algn="l" defTabSz="1822450">
            <a:lnSpc>
              <a:spcPct val="90000"/>
            </a:lnSpc>
            <a:spcBef>
              <a:spcPct val="0"/>
            </a:spcBef>
            <a:spcAft>
              <a:spcPct val="15000"/>
            </a:spcAft>
            <a:buChar char="•"/>
          </a:pPr>
          <a:r>
            <a:rPr lang="en-US" sz="4100" kern="1200" dirty="0"/>
            <a:t>Passive or active</a:t>
          </a:r>
          <a:endParaRPr lang="en-GB" sz="4100" kern="1200" dirty="0"/>
        </a:p>
      </dsp:txBody>
      <dsp:txXfrm>
        <a:off x="5268542" y="2174270"/>
        <a:ext cx="4275955" cy="3230115"/>
      </dsp:txXfrm>
    </dsp:sp>
    <dsp:sp modelId="{7D9BA97E-BA71-5841-A390-AFE52486DC33}">
      <dsp:nvSpPr>
        <dsp:cNvPr id="0" name=""/>
        <dsp:cNvSpPr/>
      </dsp:nvSpPr>
      <dsp:spPr>
        <a:xfrm>
          <a:off x="5191041" y="5404385"/>
          <a:ext cx="4430957" cy="1422275"/>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r" defTabSz="2444750">
            <a:lnSpc>
              <a:spcPct val="90000"/>
            </a:lnSpc>
            <a:spcBef>
              <a:spcPct val="0"/>
            </a:spcBef>
            <a:spcAft>
              <a:spcPct val="35000"/>
            </a:spcAft>
            <a:buNone/>
          </a:pPr>
          <a:r>
            <a:rPr lang="en-GB" sz="5500" kern="1200" dirty="0"/>
            <a:t>Adversary</a:t>
          </a:r>
        </a:p>
      </dsp:txBody>
      <dsp:txXfrm>
        <a:off x="5191041" y="5404385"/>
        <a:ext cx="3120392" cy="1422275"/>
      </dsp:txXfrm>
    </dsp:sp>
    <dsp:sp modelId="{5321339F-B183-FD42-98DB-C6765A296874}">
      <dsp:nvSpPr>
        <dsp:cNvPr id="0" name=""/>
        <dsp:cNvSpPr/>
      </dsp:nvSpPr>
      <dsp:spPr>
        <a:xfrm>
          <a:off x="8436778" y="5630300"/>
          <a:ext cx="1550835" cy="1550835"/>
        </a:xfrm>
        <a:prstGeom prst="ellipse">
          <a:avLst/>
        </a:prstGeom>
        <a:blipFill>
          <a:blip xmlns:r="http://schemas.openxmlformats.org/officeDocument/2006/relationships" r:embed="rId2"/>
          <a:srcRect/>
          <a:stretch>
            <a:fillRect/>
          </a:stretch>
        </a:blip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00999-61AD-D647-AF19-632994CADA2D}">
      <dsp:nvSpPr>
        <dsp:cNvPr id="0" name=""/>
        <dsp:cNvSpPr/>
      </dsp:nvSpPr>
      <dsp:spPr>
        <a:xfrm>
          <a:off x="10371823" y="2096769"/>
          <a:ext cx="4430957" cy="330761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a:t>Information-theoretic security or computational </a:t>
          </a:r>
          <a:endParaRPr lang="en-GB" sz="4100" kern="1200" dirty="0"/>
        </a:p>
        <a:p>
          <a:pPr marL="285750" lvl="1" indent="-285750" algn="l" defTabSz="1822450">
            <a:lnSpc>
              <a:spcPct val="90000"/>
            </a:lnSpc>
            <a:spcBef>
              <a:spcPct val="0"/>
            </a:spcBef>
            <a:spcAft>
              <a:spcPct val="15000"/>
            </a:spcAft>
            <a:buChar char="•"/>
          </a:pPr>
          <a:r>
            <a:rPr lang="en-US" sz="4100" kern="1200" dirty="0"/>
            <a:t>Abort or Full security</a:t>
          </a:r>
          <a:endParaRPr lang="en-GB" sz="4100" kern="1200" dirty="0"/>
        </a:p>
      </dsp:txBody>
      <dsp:txXfrm>
        <a:off x="10449324" y="2174270"/>
        <a:ext cx="4275955" cy="3230115"/>
      </dsp:txXfrm>
    </dsp:sp>
    <dsp:sp modelId="{CEBA058B-CFAE-8C46-8751-81D1E23A9FE1}">
      <dsp:nvSpPr>
        <dsp:cNvPr id="0" name=""/>
        <dsp:cNvSpPr/>
      </dsp:nvSpPr>
      <dsp:spPr>
        <a:xfrm>
          <a:off x="10371823" y="5404385"/>
          <a:ext cx="4430957" cy="1422275"/>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r" defTabSz="2444750">
            <a:lnSpc>
              <a:spcPct val="90000"/>
            </a:lnSpc>
            <a:spcBef>
              <a:spcPct val="0"/>
            </a:spcBef>
            <a:spcAft>
              <a:spcPct val="35000"/>
            </a:spcAft>
            <a:buNone/>
          </a:pPr>
          <a:r>
            <a:rPr lang="en-GB" sz="5500" kern="1200" dirty="0"/>
            <a:t>Security</a:t>
          </a:r>
        </a:p>
      </dsp:txBody>
      <dsp:txXfrm>
        <a:off x="10371823" y="5404385"/>
        <a:ext cx="3120392" cy="1422275"/>
      </dsp:txXfrm>
    </dsp:sp>
    <dsp:sp modelId="{6D00BD80-F237-E14D-B7F9-3D23063FCCE2}">
      <dsp:nvSpPr>
        <dsp:cNvPr id="0" name=""/>
        <dsp:cNvSpPr/>
      </dsp:nvSpPr>
      <dsp:spPr>
        <a:xfrm>
          <a:off x="13617560" y="5630300"/>
          <a:ext cx="1550835" cy="155083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36984-F2C0-BD42-B55F-8D35ACD3AB02}">
      <dsp:nvSpPr>
        <dsp:cNvPr id="0" name=""/>
        <dsp:cNvSpPr/>
      </dsp:nvSpPr>
      <dsp:spPr>
        <a:xfrm>
          <a:off x="14401" y="1990582"/>
          <a:ext cx="6220134" cy="464319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l" defTabSz="1778000">
            <a:lnSpc>
              <a:spcPct val="90000"/>
            </a:lnSpc>
            <a:spcBef>
              <a:spcPct val="0"/>
            </a:spcBef>
            <a:spcAft>
              <a:spcPct val="15000"/>
            </a:spcAft>
            <a:buChar char="•"/>
          </a:pPr>
          <a:r>
            <a:rPr lang="en-US" sz="4000" kern="1200" dirty="0">
              <a:solidFill>
                <a:schemeClr val="tx1">
                  <a:lumMod val="50000"/>
                  <a:lumOff val="50000"/>
                </a:schemeClr>
              </a:solidFill>
            </a:rPr>
            <a:t>Synchronous</a:t>
          </a:r>
          <a:r>
            <a:rPr lang="en-US" sz="4000" kern="1200" dirty="0"/>
            <a:t> or </a:t>
          </a:r>
          <a:r>
            <a:rPr lang="en-US" sz="5400" b="1" kern="1200" dirty="0"/>
            <a:t>Asynchronous</a:t>
          </a:r>
          <a:endParaRPr lang="en-GB" sz="5400" b="1" kern="1200" dirty="0"/>
        </a:p>
      </dsp:txBody>
      <dsp:txXfrm>
        <a:off x="123197" y="2099378"/>
        <a:ext cx="6002542" cy="4534403"/>
      </dsp:txXfrm>
    </dsp:sp>
    <dsp:sp modelId="{8C89A106-7372-9946-9449-2028A86E4C97}">
      <dsp:nvSpPr>
        <dsp:cNvPr id="0" name=""/>
        <dsp:cNvSpPr/>
      </dsp:nvSpPr>
      <dsp:spPr>
        <a:xfrm>
          <a:off x="14401" y="6633782"/>
          <a:ext cx="6220134" cy="199657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r" defTabSz="2889250">
            <a:lnSpc>
              <a:spcPct val="90000"/>
            </a:lnSpc>
            <a:spcBef>
              <a:spcPct val="0"/>
            </a:spcBef>
            <a:spcAft>
              <a:spcPct val="35000"/>
            </a:spcAft>
            <a:buNone/>
          </a:pPr>
          <a:r>
            <a:rPr lang="en-GB" sz="6500" kern="1200" dirty="0"/>
            <a:t>Network</a:t>
          </a:r>
        </a:p>
      </dsp:txBody>
      <dsp:txXfrm>
        <a:off x="14401" y="6633782"/>
        <a:ext cx="4380376" cy="1996575"/>
      </dsp:txXfrm>
    </dsp:sp>
    <dsp:sp modelId="{40C4C2D4-66FF-D444-8AD6-449AEEA1AC7E}">
      <dsp:nvSpPr>
        <dsp:cNvPr id="0" name=""/>
        <dsp:cNvSpPr/>
      </dsp:nvSpPr>
      <dsp:spPr>
        <a:xfrm>
          <a:off x="4570735" y="6950919"/>
          <a:ext cx="2177047" cy="217704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6E3DD-5CB1-A742-8D28-29D035C091AA}">
      <dsp:nvSpPr>
        <dsp:cNvPr id="0" name=""/>
        <dsp:cNvSpPr/>
      </dsp:nvSpPr>
      <dsp:spPr>
        <a:xfrm>
          <a:off x="7287132" y="1990582"/>
          <a:ext cx="6220134" cy="464319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205740" rIns="68580" bIns="68580" numCol="1" spcCol="1270" anchor="t" anchorCtr="0">
          <a:noAutofit/>
        </a:bodyPr>
        <a:lstStyle/>
        <a:p>
          <a:pPr marL="285750" lvl="1" indent="-285750" algn="l" defTabSz="2400300">
            <a:lnSpc>
              <a:spcPct val="90000"/>
            </a:lnSpc>
            <a:spcBef>
              <a:spcPct val="0"/>
            </a:spcBef>
            <a:spcAft>
              <a:spcPct val="15000"/>
            </a:spcAft>
            <a:buChar char="•"/>
          </a:pPr>
          <a:r>
            <a:rPr lang="en-US" sz="5400" b="1" kern="1200" dirty="0">
              <a:solidFill>
                <a:schemeClr val="tx1"/>
              </a:solidFill>
            </a:rPr>
            <a:t>Computationally-unbounded</a:t>
          </a:r>
          <a:r>
            <a:rPr lang="en-US" sz="4800" kern="1200" dirty="0"/>
            <a:t> or </a:t>
          </a:r>
          <a:r>
            <a:rPr lang="en-US" sz="4800" kern="1200" dirty="0">
              <a:solidFill>
                <a:schemeClr val="tx1">
                  <a:lumMod val="50000"/>
                  <a:lumOff val="50000"/>
                </a:schemeClr>
              </a:solidFill>
            </a:rPr>
            <a:t>bounded</a:t>
          </a:r>
          <a:endParaRPr lang="en-GB" sz="4800" kern="1200" dirty="0">
            <a:solidFill>
              <a:schemeClr val="tx1">
                <a:lumMod val="50000"/>
                <a:lumOff val="50000"/>
              </a:schemeClr>
            </a:solidFill>
          </a:endParaRPr>
        </a:p>
        <a:p>
          <a:pPr marL="285750" lvl="1" indent="-285750" algn="l" defTabSz="2133600">
            <a:lnSpc>
              <a:spcPct val="90000"/>
            </a:lnSpc>
            <a:spcBef>
              <a:spcPct val="0"/>
            </a:spcBef>
            <a:spcAft>
              <a:spcPct val="15000"/>
            </a:spcAft>
            <a:buChar char="•"/>
          </a:pPr>
          <a:r>
            <a:rPr lang="en-US" sz="4800" kern="1200" dirty="0">
              <a:solidFill>
                <a:schemeClr val="tx1">
                  <a:lumMod val="50000"/>
                  <a:lumOff val="50000"/>
                </a:schemeClr>
              </a:solidFill>
            </a:rPr>
            <a:t>Passive</a:t>
          </a:r>
          <a:r>
            <a:rPr lang="en-US" sz="4800" kern="1200" dirty="0"/>
            <a:t> or </a:t>
          </a:r>
          <a:r>
            <a:rPr lang="en-US" sz="5400" b="1" kern="1200" dirty="0">
              <a:solidFill>
                <a:schemeClr val="tx1"/>
              </a:solidFill>
            </a:rPr>
            <a:t>active</a:t>
          </a:r>
          <a:endParaRPr lang="en-GB" sz="5400" b="1" kern="1200" dirty="0">
            <a:solidFill>
              <a:schemeClr val="tx1"/>
            </a:solidFill>
          </a:endParaRPr>
        </a:p>
      </dsp:txBody>
      <dsp:txXfrm>
        <a:off x="7395928" y="2099378"/>
        <a:ext cx="6002542" cy="4534403"/>
      </dsp:txXfrm>
    </dsp:sp>
    <dsp:sp modelId="{7D9BA97E-BA71-5841-A390-AFE52486DC33}">
      <dsp:nvSpPr>
        <dsp:cNvPr id="0" name=""/>
        <dsp:cNvSpPr/>
      </dsp:nvSpPr>
      <dsp:spPr>
        <a:xfrm>
          <a:off x="7287132" y="6633782"/>
          <a:ext cx="6220134" cy="1996575"/>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r" defTabSz="2889250">
            <a:lnSpc>
              <a:spcPct val="90000"/>
            </a:lnSpc>
            <a:spcBef>
              <a:spcPct val="0"/>
            </a:spcBef>
            <a:spcAft>
              <a:spcPct val="35000"/>
            </a:spcAft>
            <a:buNone/>
          </a:pPr>
          <a:r>
            <a:rPr lang="en-GB" sz="6500" kern="1200" dirty="0"/>
            <a:t>Adversary</a:t>
          </a:r>
        </a:p>
      </dsp:txBody>
      <dsp:txXfrm>
        <a:off x="7287132" y="6633782"/>
        <a:ext cx="4380376" cy="1996575"/>
      </dsp:txXfrm>
    </dsp:sp>
    <dsp:sp modelId="{5321339F-B183-FD42-98DB-C6765A296874}">
      <dsp:nvSpPr>
        <dsp:cNvPr id="0" name=""/>
        <dsp:cNvSpPr/>
      </dsp:nvSpPr>
      <dsp:spPr>
        <a:xfrm>
          <a:off x="11843466" y="6950919"/>
          <a:ext cx="2177047" cy="2177047"/>
        </a:xfrm>
        <a:prstGeom prst="ellipse">
          <a:avLst/>
        </a:prstGeom>
        <a:blipFill>
          <a:blip xmlns:r="http://schemas.openxmlformats.org/officeDocument/2006/relationships" r:embed="rId2"/>
          <a:srcRect/>
          <a:stretch>
            <a:fillRect/>
          </a:stretch>
        </a:blip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500999-61AD-D647-AF19-632994CADA2D}">
      <dsp:nvSpPr>
        <dsp:cNvPr id="0" name=""/>
        <dsp:cNvSpPr/>
      </dsp:nvSpPr>
      <dsp:spPr>
        <a:xfrm>
          <a:off x="14559863" y="1990582"/>
          <a:ext cx="6220134" cy="4643199"/>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205740" rIns="68580" bIns="68580" numCol="1" spcCol="1270" anchor="t" anchorCtr="0">
          <a:noAutofit/>
        </a:bodyPr>
        <a:lstStyle/>
        <a:p>
          <a:pPr marL="285750" lvl="1" indent="-285750" algn="l" defTabSz="2400300">
            <a:lnSpc>
              <a:spcPct val="90000"/>
            </a:lnSpc>
            <a:spcBef>
              <a:spcPct val="0"/>
            </a:spcBef>
            <a:spcAft>
              <a:spcPct val="15000"/>
            </a:spcAft>
            <a:buChar char="•"/>
          </a:pPr>
          <a:r>
            <a:rPr lang="en-US" sz="5400" b="1" kern="1200" dirty="0"/>
            <a:t>Information-theoretic security  </a:t>
          </a:r>
          <a:r>
            <a:rPr lang="en-US" sz="4800" kern="1200" dirty="0"/>
            <a:t>or </a:t>
          </a:r>
          <a:r>
            <a:rPr lang="en-US" sz="4800" kern="1200" dirty="0">
              <a:solidFill>
                <a:schemeClr val="tx1">
                  <a:lumMod val="50000"/>
                  <a:lumOff val="50000"/>
                </a:schemeClr>
              </a:solidFill>
            </a:rPr>
            <a:t>computational</a:t>
          </a:r>
          <a:r>
            <a:rPr lang="en-US" sz="4800" kern="1200" dirty="0"/>
            <a:t> </a:t>
          </a:r>
          <a:endParaRPr lang="en-GB" sz="4800" kern="1200" dirty="0"/>
        </a:p>
        <a:p>
          <a:pPr marL="285750" lvl="1" indent="-285750" algn="l" defTabSz="2133600">
            <a:lnSpc>
              <a:spcPct val="90000"/>
            </a:lnSpc>
            <a:spcBef>
              <a:spcPct val="0"/>
            </a:spcBef>
            <a:spcAft>
              <a:spcPct val="15000"/>
            </a:spcAft>
            <a:buChar char="•"/>
          </a:pPr>
          <a:r>
            <a:rPr lang="en-US" sz="4800" kern="1200" dirty="0">
              <a:solidFill>
                <a:schemeClr val="tx1">
                  <a:lumMod val="50000"/>
                  <a:lumOff val="50000"/>
                </a:schemeClr>
              </a:solidFill>
            </a:rPr>
            <a:t>Abort</a:t>
          </a:r>
          <a:r>
            <a:rPr lang="en-US" sz="4800" kern="1200" dirty="0"/>
            <a:t> or </a:t>
          </a:r>
          <a:r>
            <a:rPr lang="en-US" sz="5400" b="1" kern="1200" dirty="0"/>
            <a:t>Full security</a:t>
          </a:r>
          <a:endParaRPr lang="en-GB" sz="5400" b="1" kern="1200" dirty="0"/>
        </a:p>
      </dsp:txBody>
      <dsp:txXfrm>
        <a:off x="14668659" y="2099378"/>
        <a:ext cx="6002542" cy="4534403"/>
      </dsp:txXfrm>
    </dsp:sp>
    <dsp:sp modelId="{CEBA058B-CFAE-8C46-8751-81D1E23A9FE1}">
      <dsp:nvSpPr>
        <dsp:cNvPr id="0" name=""/>
        <dsp:cNvSpPr/>
      </dsp:nvSpPr>
      <dsp:spPr>
        <a:xfrm>
          <a:off x="14559863" y="6633782"/>
          <a:ext cx="6220134" cy="1996575"/>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r" defTabSz="2889250">
            <a:lnSpc>
              <a:spcPct val="90000"/>
            </a:lnSpc>
            <a:spcBef>
              <a:spcPct val="0"/>
            </a:spcBef>
            <a:spcAft>
              <a:spcPct val="35000"/>
            </a:spcAft>
            <a:buNone/>
          </a:pPr>
          <a:r>
            <a:rPr lang="en-GB" sz="6500" kern="1200" dirty="0"/>
            <a:t>Security</a:t>
          </a:r>
        </a:p>
      </dsp:txBody>
      <dsp:txXfrm>
        <a:off x="14559863" y="6633782"/>
        <a:ext cx="4380376" cy="1996575"/>
      </dsp:txXfrm>
    </dsp:sp>
    <dsp:sp modelId="{6D00BD80-F237-E14D-B7F9-3D23063FCCE2}">
      <dsp:nvSpPr>
        <dsp:cNvPr id="0" name=""/>
        <dsp:cNvSpPr/>
      </dsp:nvSpPr>
      <dsp:spPr>
        <a:xfrm>
          <a:off x="19116197" y="6950919"/>
          <a:ext cx="2177047" cy="217704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xfrm>
            <a:off x="1143000" y="685800"/>
            <a:ext cx="4572000" cy="3429000"/>
          </a:xfrm>
          <a:prstGeom prst="rect">
            <a:avLst/>
          </a:prstGeom>
        </p:spPr>
        <p:txBody>
          <a:bodyPr/>
          <a:lstStyle/>
          <a:p>
            <a:endParaRPr/>
          </a:p>
        </p:txBody>
      </p:sp>
      <p:sp>
        <p:nvSpPr>
          <p:cNvPr id="186" name="Shape 1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D091EA-579B-497F-BE44-DB67AFC69E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499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05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75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8530193B-564F-4854-8A52-728F3FB19C85}" type="slidenum">
              <a:rPr lang="en-GB" smtClean="0"/>
              <a:t>29</a:t>
            </a:fld>
            <a:endParaRPr lang="en-GB"/>
          </a:p>
        </p:txBody>
      </p:sp>
    </p:spTree>
    <p:extLst>
      <p:ext uri="{BB962C8B-B14F-4D97-AF65-F5344CB8AC3E}">
        <p14:creationId xmlns:p14="http://schemas.microsoft.com/office/powerpoint/2010/main" val="63090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E0F5BFB-944A-48B4-9A0B-990A8436047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effectLst/>
                <a:latin typeface="+mn-lt"/>
                <a:ea typeface="+mn-ea"/>
                <a:cs typeface="+mn-cs"/>
              </a:rPr>
              <a:t>Communication is an expensive resource in cryptography and distributed computation. Consequently, a huge amount of research has been devoted towards characterizing the volume of communication, typically estimated via communication complexity, that is needed for various distributed tasks. In this paper, we focus on two central cryptographic goals: secure-multiparty-computation (MPC) of general n-party functionalities and as a special yet well-known functionality  verifiable secret sharing (VSS) </a:t>
            </a:r>
            <a:endParaRPr lang="en-IN" dirty="0"/>
          </a:p>
          <a:p>
            <a:endParaRPr lang="en-IN" dirty="0"/>
          </a:p>
        </p:txBody>
      </p:sp>
    </p:spTree>
    <p:extLst>
      <p:ext uri="{BB962C8B-B14F-4D97-AF65-F5344CB8AC3E}">
        <p14:creationId xmlns:p14="http://schemas.microsoft.com/office/powerpoint/2010/main" val="376125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Skip this: Let us begin with  the definition of MPC. MPC permits a collection of distrusting data owners to perform a collaborative computation correctly  on their private data, without revealing anything beyond the computation output. The distrust is modeled by a centralized adversary corrupting t parties. MPC has been studied in various setting.</a:t>
            </a:r>
          </a:p>
          <a:p>
            <a:pPr lvl="0" algn="l">
              <a:buChar char="•"/>
            </a:pPr>
            <a:endParaRPr lang="en-US" dirty="0"/>
          </a:p>
          <a:p>
            <a:pPr lvl="0" algn="l">
              <a:buChar char="•"/>
            </a:pPr>
            <a:r>
              <a:rPr lang="en-US" dirty="0"/>
              <a:t> In this work, we consider the classical setting of BGW and CCD88. That is, we assume that the parties are connected by pair-wise Secure and authenticated point-to-point channel. Apart from this, there is a broadcast channel which can be used to send a message identically to all the participants. Next, we consider an adversary that is Computationally-unbounded,</a:t>
            </a:r>
            <a:r>
              <a:rPr lang="en-GB" dirty="0"/>
              <a:t> </a:t>
            </a:r>
            <a:r>
              <a:rPr lang="en-US" dirty="0"/>
              <a:t>Active, rushing</a:t>
            </a:r>
            <a:r>
              <a:rPr lang="en-GB" dirty="0"/>
              <a:t> and </a:t>
            </a:r>
            <a:r>
              <a:rPr lang="en-US" dirty="0"/>
              <a:t>Corrupts t parties. Lastly, tolerating an unbounded powerful adv automatically offers us the purest form of </a:t>
            </a:r>
            <a:r>
              <a:rPr lang="en-US" dirty="0" err="1"/>
              <a:t>i.t</a:t>
            </a:r>
            <a:r>
              <a:rPr lang="en-US" dirty="0"/>
              <a:t>. security and we aim for full security or guaranteed output delivery. </a:t>
            </a:r>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67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Skip this: Let us begin with  the definition of MPC. MPC permits a collection of distrusting data owners to perform a collaborative computation correctly  on their private data, without revealing anything beyond the computation output. The distrust is modeled by a centralized adversary corrupting t parties. MPC has been studied in various setting.</a:t>
            </a:r>
          </a:p>
          <a:p>
            <a:pPr lvl="0" algn="l">
              <a:buChar char="•"/>
            </a:pPr>
            <a:endParaRPr lang="en-US" dirty="0"/>
          </a:p>
          <a:p>
            <a:pPr lvl="0" algn="l">
              <a:buChar char="•"/>
            </a:pPr>
            <a:r>
              <a:rPr lang="en-US" dirty="0"/>
              <a:t> In this work, we consider the classical setting of BGW and CCD88. That is, we assume that the parties are connected by pair-wise Secure and authenticated point-to-point channel. Apart from this, there is a broadcast channel which can be used to send a message identically to all the participants. Next, we consider an adversary that is Computationally-unbounded,</a:t>
            </a:r>
            <a:r>
              <a:rPr lang="en-GB" dirty="0"/>
              <a:t> </a:t>
            </a:r>
            <a:r>
              <a:rPr lang="en-US" dirty="0"/>
              <a:t>Active, rushing</a:t>
            </a:r>
            <a:r>
              <a:rPr lang="en-GB" dirty="0"/>
              <a:t> and </a:t>
            </a:r>
            <a:r>
              <a:rPr lang="en-US" dirty="0"/>
              <a:t>Corrupts t parties. Lastly, tolerating an unbounded powerful adv automatically offers us the purest form of </a:t>
            </a:r>
            <a:r>
              <a:rPr lang="en-US" dirty="0" err="1"/>
              <a:t>i.t</a:t>
            </a:r>
            <a:r>
              <a:rPr lang="en-US" dirty="0"/>
              <a:t>. security and we aim for full security or guaranteed output delivery. </a:t>
            </a:r>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51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98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6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838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3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Row/column leader.</a:t>
            </a:r>
          </a:p>
        </p:txBody>
      </p:sp>
      <p:sp>
        <p:nvSpPr>
          <p:cNvPr id="4" name="Slide Number Placeholder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21E926C7-84AD-A74B-A2A2-D5ABB5893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86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Two jellyfish touching against a dark blue background"/>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22" name="Author and Date"/>
          <p:cNvSpPr txBox="1">
            <a:spLocks noGrp="1"/>
          </p:cNvSpPr>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FFFFFF"/>
                </a:solidFill>
                <a:latin typeface="Graphik-Medium"/>
                <a:ea typeface="Graphik-Medium"/>
                <a:cs typeface="Graphik-Medium"/>
                <a:sym typeface="Graphik Medium"/>
              </a:defRPr>
            </a:lvl1pPr>
          </a:lstStyle>
          <a:p>
            <a:r>
              <a:t>Author and Date</a:t>
            </a:r>
          </a:p>
        </p:txBody>
      </p:sp>
      <p:sp>
        <p:nvSpPr>
          <p:cNvPr id="23" name="Presentation Title"/>
          <p:cNvSpPr txBox="1">
            <a:spLocks noGrp="1"/>
          </p:cNvSpPr>
          <p:nvPr>
            <p:ph type="title" hasCustomPrompt="1"/>
          </p:nvPr>
        </p:nvSpPr>
        <p:spPr>
          <a:xfrm>
            <a:off x="1270000" y="3289300"/>
            <a:ext cx="21844000" cy="3873500"/>
          </a:xfrm>
          <a:prstGeom prst="rect">
            <a:avLst/>
          </a:prstGeom>
        </p:spPr>
        <p:txBody>
          <a:bodyPr/>
          <a:lstStyle>
            <a:lvl1pPr defTabSz="2438400">
              <a:lnSpc>
                <a:spcPct val="90000"/>
              </a:lnSpc>
              <a:defRPr sz="11600" spc="-348">
                <a:solidFill>
                  <a:srgbClr val="FFFFFF"/>
                </a:solidFill>
              </a:defRPr>
            </a:lvl1pPr>
          </a:lstStyle>
          <a:p>
            <a:r>
              <a:t>Presentation Title</a:t>
            </a:r>
          </a:p>
        </p:txBody>
      </p:sp>
      <p:sp>
        <p:nvSpPr>
          <p:cNvPr id="24" name="Body Level One…"/>
          <p:cNvSpPr txBox="1">
            <a:spLocks noGrp="1"/>
          </p:cNvSpPr>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FFFFFF"/>
                </a:solidFill>
                <a:latin typeface="Graphik-Medium"/>
                <a:ea typeface="Graphik-Medium"/>
                <a:cs typeface="Graphik-Medium"/>
                <a:sym typeface="Graphik Medium"/>
              </a:defRPr>
            </a:lvl1pPr>
            <a:lvl2pPr marL="0" indent="0" algn="ctr" defTabSz="825500">
              <a:spcBef>
                <a:spcPts val="0"/>
              </a:spcBef>
              <a:buClrTx/>
              <a:buSzTx/>
              <a:buNone/>
              <a:defRPr sz="6400">
                <a:solidFill>
                  <a:srgbClr val="FFFFFF"/>
                </a:solidFill>
                <a:latin typeface="Graphik-Medium"/>
                <a:ea typeface="Graphik-Medium"/>
                <a:cs typeface="Graphik-Medium"/>
                <a:sym typeface="Graphik Medium"/>
              </a:defRPr>
            </a:lvl2pPr>
            <a:lvl3pPr marL="0" indent="0" algn="ctr" defTabSz="825500">
              <a:spcBef>
                <a:spcPts val="0"/>
              </a:spcBef>
              <a:buClrTx/>
              <a:buSzTx/>
              <a:buNone/>
              <a:defRPr sz="6400">
                <a:solidFill>
                  <a:srgbClr val="FFFFFF"/>
                </a:solidFill>
                <a:latin typeface="Graphik-Medium"/>
                <a:ea typeface="Graphik-Medium"/>
                <a:cs typeface="Graphik-Medium"/>
                <a:sym typeface="Graphik Medium"/>
              </a:defRPr>
            </a:lvl3pPr>
            <a:lvl4pPr marL="0" indent="0" algn="ctr" defTabSz="825500">
              <a:spcBef>
                <a:spcPts val="0"/>
              </a:spcBef>
              <a:buClrTx/>
              <a:buSzTx/>
              <a:buNone/>
              <a:defRPr sz="6400">
                <a:solidFill>
                  <a:srgbClr val="FFFFFF"/>
                </a:solidFill>
                <a:latin typeface="Graphik-Medium"/>
                <a:ea typeface="Graphik-Medium"/>
                <a:cs typeface="Graphik-Medium"/>
                <a:sym typeface="Graphik Medium"/>
              </a:defRPr>
            </a:lvl4pPr>
            <a:lvl5pPr marL="0" indent="0" algn="ctr" defTabSz="825500">
              <a:spcBef>
                <a:spcPts val="0"/>
              </a:spcBef>
              <a:buClrTx/>
              <a:buSzTx/>
              <a:buNone/>
              <a:defRPr sz="6400">
                <a:solidFill>
                  <a:srgbClr val="FFFFFF"/>
                </a:solidFill>
                <a:latin typeface="Graphik-Medium"/>
                <a:ea typeface="Graphik-Medium"/>
                <a:cs typeface="Graphik-Medium"/>
                <a:sym typeface="Graphik Medium"/>
              </a:defRPr>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18" name="Body Level One…"/>
          <p:cNvSpPr txBox="1">
            <a:spLocks noGrp="1"/>
          </p:cNvSpPr>
          <p:nvPr>
            <p:ph type="body" sz="half" idx="1" hasCustomPrompt="1"/>
          </p:nvPr>
        </p:nvSpPr>
        <p:spPr>
          <a:xfrm>
            <a:off x="1270000" y="4927600"/>
            <a:ext cx="21844000" cy="3902869"/>
          </a:xfrm>
          <a:prstGeom prst="rect">
            <a:avLst/>
          </a:prstGeom>
        </p:spPr>
        <p:txBody>
          <a:bodyPr anchor="ctr"/>
          <a:lstStyle>
            <a:lvl1pPr marL="0" indent="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1pPr>
            <a:lvl2pPr marL="0" indent="4572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2pPr>
            <a:lvl3pPr marL="0" indent="9144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3pPr>
            <a:lvl4pPr marL="0" indent="13716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4pPr>
            <a:lvl5pPr marL="0" indent="1828800" algn="ctr">
              <a:spcBef>
                <a:spcPts val="0"/>
              </a:spcBef>
              <a:buClrTx/>
              <a:buSzTx/>
              <a:buNone/>
              <a:defRPr sz="8400" spc="-252">
                <a:gradFill flip="none" rotWithShape="1">
                  <a:gsLst>
                    <a:gs pos="0">
                      <a:srgbClr val="1E98FD"/>
                    </a:gs>
                    <a:gs pos="100000">
                      <a:srgbClr val="FF00F7"/>
                    </a:gs>
                  </a:gsLst>
                  <a:lin ang="3960000" scaled="0"/>
                </a:gradFill>
                <a:latin typeface="Graphik-Medium"/>
                <a:ea typeface="Graphik-Medium"/>
                <a:cs typeface="Graphik-Medium"/>
                <a:sym typeface="Graphik Medium"/>
              </a:defRPr>
            </a:lvl5pPr>
          </a:lstStyle>
          <a:p>
            <a:r>
              <a:t>Statement</a:t>
            </a:r>
          </a:p>
          <a:p>
            <a:pPr lvl="1"/>
            <a:endParaRPr/>
          </a:p>
          <a:p>
            <a:pPr lvl="2"/>
            <a:endParaRPr/>
          </a:p>
          <a:p>
            <a:pPr lvl="3"/>
            <a:endParaRPr/>
          </a:p>
          <a:p>
            <a:pPr lvl="4"/>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26" name="Body Level One…"/>
          <p:cNvSpPr txBox="1">
            <a:spLocks noGrp="1"/>
          </p:cNvSpPr>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1pPr>
            <a:lvl2pPr marL="0" indent="4572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2pPr>
            <a:lvl3pPr marL="0" indent="9144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3pPr>
            <a:lvl4pPr marL="0" indent="13716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4pPr>
            <a:lvl5pPr marL="0" indent="1828800" algn="ctr" defTabSz="2438338">
              <a:lnSpc>
                <a:spcPct val="80000"/>
              </a:lnSpc>
              <a:spcBef>
                <a:spcPts val="0"/>
              </a:spcBef>
              <a:buClrTx/>
              <a:buSzTx/>
              <a:buNone/>
              <a:defRPr sz="22400" spc="-448">
                <a:gradFill flip="none" rotWithShape="1">
                  <a:gsLst>
                    <a:gs pos="0">
                      <a:srgbClr val="1E98FD"/>
                    </a:gs>
                    <a:gs pos="100000">
                      <a:srgbClr val="FF00F7"/>
                    </a:gs>
                  </a:gsLst>
                  <a:lin ang="3960000" scaled="0"/>
                </a:gradFill>
                <a:latin typeface="+mn-lt"/>
                <a:ea typeface="+mn-ea"/>
                <a:cs typeface="+mn-cs"/>
                <a:sym typeface="Graphik Semibold"/>
              </a:defRPr>
            </a:lvl5pPr>
          </a:lstStyle>
          <a:p>
            <a:r>
              <a:t>100%</a:t>
            </a:r>
          </a:p>
          <a:p>
            <a:pPr lvl="1"/>
            <a:endParaRPr/>
          </a:p>
          <a:p>
            <a:pPr lvl="2"/>
            <a:endParaRPr/>
          </a:p>
          <a:p>
            <a:pPr lvl="3"/>
            <a:endParaRPr/>
          </a:p>
          <a:p>
            <a:pPr lvl="4"/>
            <a:endParaRPr/>
          </a:p>
        </p:txBody>
      </p:sp>
      <p:sp>
        <p:nvSpPr>
          <p:cNvPr id="127" name="Fact information"/>
          <p:cNvSpPr txBox="1">
            <a:spLocks noGrp="1"/>
          </p:cNvSpPr>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latin typeface="Graphik-Medium"/>
                <a:ea typeface="Graphik-Medium"/>
                <a:cs typeface="Graphik-Medium"/>
                <a:sym typeface="Graphik Medium"/>
              </a:defRPr>
            </a:lvl1pPr>
          </a:lstStyle>
          <a:p>
            <a:r>
              <a:t>Fact information</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5" name="Attribution"/>
          <p:cNvSpPr txBox="1">
            <a:spLocks noGrp="1"/>
          </p:cNvSpPr>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latin typeface="Graphik-Medium"/>
                <a:ea typeface="Graphik-Medium"/>
                <a:cs typeface="Graphik-Medium"/>
                <a:sym typeface="Graphik Medium"/>
              </a:defRPr>
            </a:lvl1pPr>
          </a:lstStyle>
          <a:p>
            <a:r>
              <a:t>Attribution</a:t>
            </a:r>
          </a:p>
        </p:txBody>
      </p:sp>
      <p:sp>
        <p:nvSpPr>
          <p:cNvPr id="136" name="Body Level One…"/>
          <p:cNvSpPr txBox="1">
            <a:spLocks noGrp="1"/>
          </p:cNvSpPr>
          <p:nvPr>
            <p:ph type="body" sz="half" idx="1" hasCustomPrompt="1"/>
          </p:nvPr>
        </p:nvSpPr>
        <p:spPr>
          <a:xfrm>
            <a:off x="1270000" y="5141969"/>
            <a:ext cx="21844000" cy="3430191"/>
          </a:xfrm>
          <a:prstGeom prst="rect">
            <a:avLst/>
          </a:prstGeom>
        </p:spPr>
        <p:txBody>
          <a:bodyPr anchor="ctr"/>
          <a:lstStyle>
            <a:lvl1pPr marL="0" indent="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1pPr>
            <a:lvl2pPr marL="0" indent="4572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2pPr>
            <a:lvl3pPr marL="0" indent="9144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3pPr>
            <a:lvl4pPr marL="0" indent="13716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4pPr>
            <a:lvl5pPr marL="0" indent="1828800" algn="ctr">
              <a:lnSpc>
                <a:spcPct val="80000"/>
              </a:lnSpc>
              <a:spcBef>
                <a:spcPts val="0"/>
              </a:spcBef>
              <a:buClrTx/>
              <a:buSzTx/>
              <a:buNone/>
              <a:defRPr sz="8400" spc="-168">
                <a:gradFill flip="none" rotWithShape="1">
                  <a:gsLst>
                    <a:gs pos="0">
                      <a:srgbClr val="FF00D8"/>
                    </a:gs>
                    <a:gs pos="100000">
                      <a:srgbClr val="FF542E"/>
                    </a:gs>
                  </a:gsLst>
                  <a:lin ang="3960000" scaled="0"/>
                </a:gradFill>
                <a:latin typeface="+mn-lt"/>
                <a:ea typeface="+mn-ea"/>
                <a:cs typeface="+mn-cs"/>
                <a:sym typeface="Graphik Semibold"/>
              </a:defRPr>
            </a:lvl5pPr>
          </a:lstStyle>
          <a:p>
            <a:r>
              <a:t>“Notable Quote”</a:t>
            </a:r>
          </a:p>
          <a:p>
            <a:pPr lvl="1"/>
            <a:endParaRPr/>
          </a:p>
          <a:p>
            <a:pPr lvl="2"/>
            <a:endParaRPr/>
          </a:p>
          <a:p>
            <a:pPr lvl="3"/>
            <a:endParaRPr/>
          </a:p>
          <a:p>
            <a:pPr lvl="4"/>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44" name="Two jellyfish against a pink background"/>
          <p:cNvSpPr>
            <a:spLocks noGrp="1"/>
          </p:cNvSpPr>
          <p:nvPr>
            <p:ph type="pic" sz="half" idx="21"/>
          </p:nvPr>
        </p:nvSpPr>
        <p:spPr>
          <a:xfrm>
            <a:off x="12192000" y="4813300"/>
            <a:ext cx="12192000" cy="9207945"/>
          </a:xfrm>
          <a:prstGeom prst="rect">
            <a:avLst/>
          </a:prstGeom>
        </p:spPr>
        <p:txBody>
          <a:bodyPr lIns="91439" tIns="45719" rIns="91439" bIns="45719">
            <a:noAutofit/>
          </a:bodyPr>
          <a:lstStyle/>
          <a:p>
            <a:endParaRPr/>
          </a:p>
        </p:txBody>
      </p:sp>
      <p:sp>
        <p:nvSpPr>
          <p:cNvPr id="145" name="Two jellyfish touching against a dark blue background"/>
          <p:cNvSpPr>
            <a:spLocks noGrp="1"/>
          </p:cNvSpPr>
          <p:nvPr>
            <p:ph type="pic" sz="half" idx="22"/>
          </p:nvPr>
        </p:nvSpPr>
        <p:spPr>
          <a:xfrm>
            <a:off x="12192000" y="-628650"/>
            <a:ext cx="12192000" cy="8128000"/>
          </a:xfrm>
          <a:prstGeom prst="rect">
            <a:avLst/>
          </a:prstGeom>
        </p:spPr>
        <p:txBody>
          <a:bodyPr lIns="91439" tIns="45719" rIns="91439" bIns="45719">
            <a:noAutofit/>
          </a:bodyPr>
          <a:lstStyle/>
          <a:p>
            <a:endParaRPr/>
          </a:p>
        </p:txBody>
      </p:sp>
      <p:sp>
        <p:nvSpPr>
          <p:cNvPr id="146" name="Two jellyfish against a blue background"/>
          <p:cNvSpPr>
            <a:spLocks noGrp="1"/>
          </p:cNvSpPr>
          <p:nvPr>
            <p:ph type="pic" idx="23"/>
          </p:nvPr>
        </p:nvSpPr>
        <p:spPr>
          <a:xfrm>
            <a:off x="-4203700" y="0"/>
            <a:ext cx="20574000" cy="13716000"/>
          </a:xfrm>
          <a:prstGeom prst="rect">
            <a:avLst/>
          </a:prstGeom>
        </p:spPr>
        <p:txBody>
          <a:bodyPr lIns="91439" tIns="45719" rIns="91439" bIns="4571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54" name="Two jellyfish touching against a dark blue background"/>
          <p:cNvSpPr>
            <a:spLocks noGrp="1"/>
          </p:cNvSpPr>
          <p:nvPr>
            <p:ph type="pic" idx="21"/>
          </p:nvPr>
        </p:nvSpPr>
        <p:spPr>
          <a:xfrm>
            <a:off x="0" y="-1270000"/>
            <a:ext cx="24384000" cy="16256001"/>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hank-you Slid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288000" y="288000"/>
            <a:ext cx="23810400" cy="13140000"/>
          </a:xfrm>
          <a:solidFill>
            <a:schemeClr val="bg1">
              <a:lumMod val="95000"/>
            </a:schemeClr>
          </a:solidFill>
        </p:spPr>
        <p:txBody>
          <a:bodyPr lIns="1764000" rIns="0" rtlCol="0" anchor="ctr"/>
          <a:lstStyle>
            <a:lvl1pPr marL="0" indent="0" algn="l">
              <a:buNone/>
              <a:defRPr sz="2400" i="1">
                <a:latin typeface="Times New Roman" panose="02020603050405020304" pitchFamily="18" charset="0"/>
                <a:cs typeface="Times New Roman" panose="02020603050405020304" pitchFamily="18" charset="0"/>
              </a:defRPr>
            </a:lvl1pPr>
          </a:lstStyle>
          <a:p>
            <a:pPr rtl="0"/>
            <a:r>
              <a:rPr lang="en-GB" noProof="0"/>
              <a:t>Insert or Drag &amp; Drop your photo</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14830824" y="720000"/>
            <a:ext cx="8833176" cy="9433144"/>
          </a:xfrm>
          <a:gradFill>
            <a:gsLst>
              <a:gs pos="46000">
                <a:schemeClr val="bg1">
                  <a:alpha val="90000"/>
                </a:schemeClr>
              </a:gs>
              <a:gs pos="0">
                <a:schemeClr val="accent1">
                  <a:lumMod val="20000"/>
                  <a:lumOff val="80000"/>
                  <a:alpha val="50000"/>
                </a:schemeClr>
              </a:gs>
              <a:gs pos="80000">
                <a:schemeClr val="bg1"/>
              </a:gs>
            </a:gsLst>
            <a:lin ang="3600000" scaled="0"/>
          </a:gradFill>
        </p:spPr>
        <p:txBody>
          <a:bodyPr lIns="72000" rIns="180000" bIns="180000" rtlCol="0" anchor="b"/>
          <a:lstStyle>
            <a:lvl1pPr algn="r">
              <a:lnSpc>
                <a:spcPts val="9400"/>
              </a:lnSpc>
              <a:defRPr sz="9000">
                <a:solidFill>
                  <a:schemeClr val="tx1"/>
                </a:solidFill>
              </a:defRPr>
            </a:lvl1pPr>
          </a:lstStyle>
          <a:p>
            <a:pPr rtl="0"/>
            <a:r>
              <a:rPr lang="en-GB" noProof="0"/>
              <a:t>Thank You</a:t>
            </a:r>
          </a:p>
        </p:txBody>
      </p:sp>
      <p:sp>
        <p:nvSpPr>
          <p:cNvPr id="3" name="Text Placeholder 5">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14830827" y="10153145"/>
            <a:ext cx="8833174" cy="2842858"/>
          </a:xfrm>
          <a:solidFill>
            <a:schemeClr val="bg1">
              <a:alpha val="80000"/>
            </a:schemeClr>
          </a:solidFill>
          <a:ln w="3175">
            <a:gradFill>
              <a:gsLst>
                <a:gs pos="0">
                  <a:schemeClr val="bg1">
                    <a:lumMod val="95000"/>
                  </a:schemeClr>
                </a:gs>
                <a:gs pos="100000">
                  <a:schemeClr val="accent1"/>
                </a:gs>
              </a:gsLst>
              <a:lin ang="0" scaled="0"/>
            </a:gradFill>
          </a:ln>
        </p:spPr>
        <p:txBody>
          <a:bodyPr tIns="144000" rIns="468000" rtlCol="0"/>
          <a:lstStyle>
            <a:lvl1pPr marL="0" indent="0" algn="r">
              <a:buNone/>
              <a:defRPr sz="36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pPr rtl="0"/>
            <a:r>
              <a:rPr lang="en-GB" noProof="0"/>
              <a:t>Full Name</a:t>
            </a:r>
          </a:p>
        </p:txBody>
      </p:sp>
      <p:sp>
        <p:nvSpPr>
          <p:cNvPr id="20" name="Text Placeholder 6">
            <a:extLst>
              <a:ext uri="{FF2B5EF4-FFF2-40B4-BE49-F238E27FC236}">
                <a16:creationId xmlns:a16="http://schemas.microsoft.com/office/drawing/2014/main" id="{CEB7A85F-8707-4B62-B299-F53931B8617A}"/>
              </a:ext>
            </a:extLst>
          </p:cNvPr>
          <p:cNvSpPr>
            <a:spLocks noGrp="1"/>
          </p:cNvSpPr>
          <p:nvPr>
            <p:ph type="body" sz="quarter" idx="16" hasCustomPrompt="1"/>
          </p:nvPr>
        </p:nvSpPr>
        <p:spPr>
          <a:xfrm>
            <a:off x="15897417" y="11080271"/>
            <a:ext cx="6793774" cy="393414"/>
          </a:xfrm>
        </p:spPr>
        <p:txBody>
          <a:bodyPr rtlCol="0"/>
          <a:lstStyle>
            <a:lvl1pPr marL="0" indent="0" algn="r">
              <a:buNone/>
              <a:defRPr sz="2800">
                <a:solidFill>
                  <a:schemeClr val="tx1">
                    <a:lumMod val="75000"/>
                    <a:lumOff val="25000"/>
                  </a:schemeClr>
                </a:solidFill>
              </a:defRPr>
            </a:lvl1pPr>
            <a:lvl2pPr marL="533400" indent="0">
              <a:buNone/>
              <a:defRPr/>
            </a:lvl2pPr>
            <a:lvl3pPr marL="1085850" indent="0">
              <a:buNone/>
              <a:defRPr/>
            </a:lvl3pPr>
            <a:lvl4pPr marL="1619250" indent="0">
              <a:buNone/>
              <a:defRPr/>
            </a:lvl4pPr>
            <a:lvl5pPr marL="2152650" indent="0">
              <a:buNone/>
              <a:defRPr/>
            </a:lvl5pPr>
          </a:lstStyle>
          <a:p>
            <a:pPr lvl="0" rtl="0"/>
            <a:r>
              <a:rPr lang="en-GB" noProof="0"/>
              <a:t>Phone Number</a:t>
            </a:r>
          </a:p>
        </p:txBody>
      </p:sp>
      <p:sp>
        <p:nvSpPr>
          <p:cNvPr id="21" name="Text Placeholder 7">
            <a:extLst>
              <a:ext uri="{FF2B5EF4-FFF2-40B4-BE49-F238E27FC236}">
                <a16:creationId xmlns:a16="http://schemas.microsoft.com/office/drawing/2014/main" id="{BA4C7E3C-7C17-46E9-928A-D3D505EEAAE5}"/>
              </a:ext>
            </a:extLst>
          </p:cNvPr>
          <p:cNvSpPr>
            <a:spLocks noGrp="1"/>
          </p:cNvSpPr>
          <p:nvPr>
            <p:ph type="body" sz="quarter" idx="17" hasCustomPrompt="1"/>
          </p:nvPr>
        </p:nvSpPr>
        <p:spPr>
          <a:xfrm>
            <a:off x="15897417" y="11619559"/>
            <a:ext cx="6793774" cy="393414"/>
          </a:xfrm>
        </p:spPr>
        <p:txBody>
          <a:bodyPr rtlCol="0"/>
          <a:lstStyle>
            <a:lvl1pPr marL="0" indent="0" algn="r">
              <a:buNone/>
              <a:defRPr sz="2800">
                <a:solidFill>
                  <a:schemeClr val="tx1">
                    <a:lumMod val="75000"/>
                    <a:lumOff val="25000"/>
                  </a:schemeClr>
                </a:solidFill>
              </a:defRPr>
            </a:lvl1pPr>
            <a:lvl2pPr marL="533400" indent="0">
              <a:buNone/>
              <a:defRPr/>
            </a:lvl2pPr>
            <a:lvl3pPr marL="1085850" indent="0">
              <a:buNone/>
              <a:defRPr/>
            </a:lvl3pPr>
            <a:lvl4pPr marL="1619250" indent="0">
              <a:buNone/>
              <a:defRPr/>
            </a:lvl4pPr>
            <a:lvl5pPr marL="2152650" indent="0">
              <a:buNone/>
              <a:defRPr/>
            </a:lvl5pPr>
          </a:lstStyle>
          <a:p>
            <a:pPr lvl="0" rtl="0"/>
            <a:r>
              <a:rPr lang="en-GB" noProof="0"/>
              <a:t>Email or Social Media Handle</a:t>
            </a:r>
          </a:p>
        </p:txBody>
      </p:sp>
      <p:sp>
        <p:nvSpPr>
          <p:cNvPr id="22" name="Text Placeholder 8">
            <a:extLst>
              <a:ext uri="{FF2B5EF4-FFF2-40B4-BE49-F238E27FC236}">
                <a16:creationId xmlns:a16="http://schemas.microsoft.com/office/drawing/2014/main" id="{6ADD6EB2-7D8E-4991-87A6-02723731EBE1}"/>
              </a:ext>
            </a:extLst>
          </p:cNvPr>
          <p:cNvSpPr>
            <a:spLocks noGrp="1"/>
          </p:cNvSpPr>
          <p:nvPr>
            <p:ph type="body" sz="quarter" idx="18" hasCustomPrompt="1"/>
          </p:nvPr>
        </p:nvSpPr>
        <p:spPr>
          <a:xfrm>
            <a:off x="15897417" y="12158847"/>
            <a:ext cx="6793774" cy="393414"/>
          </a:xfrm>
        </p:spPr>
        <p:txBody>
          <a:bodyPr rtlCol="0"/>
          <a:lstStyle>
            <a:lvl1pPr marL="0" indent="0" algn="r">
              <a:buNone/>
              <a:defRPr sz="2800">
                <a:solidFill>
                  <a:schemeClr val="tx1">
                    <a:lumMod val="75000"/>
                    <a:lumOff val="25000"/>
                  </a:schemeClr>
                </a:solidFill>
              </a:defRPr>
            </a:lvl1pPr>
            <a:lvl2pPr marL="533400" indent="0">
              <a:buNone/>
              <a:defRPr/>
            </a:lvl2pPr>
            <a:lvl3pPr marL="1085850" indent="0">
              <a:buNone/>
              <a:defRPr/>
            </a:lvl3pPr>
            <a:lvl4pPr marL="1619250" indent="0">
              <a:buNone/>
              <a:defRPr/>
            </a:lvl4pPr>
            <a:lvl5pPr marL="2152650" indent="0">
              <a:buNone/>
              <a:defRPr/>
            </a:lvl5pPr>
          </a:lstStyle>
          <a:p>
            <a:pPr lvl="0" rtl="0"/>
            <a:r>
              <a:rPr lang="en-GB" noProof="0"/>
              <a:t>Company Website</a:t>
            </a:r>
          </a:p>
        </p:txBody>
      </p:sp>
      <p:sp>
        <p:nvSpPr>
          <p:cNvPr id="7" name="Rectangle 6">
            <a:extLst>
              <a:ext uri="{FF2B5EF4-FFF2-40B4-BE49-F238E27FC236}">
                <a16:creationId xmlns:a16="http://schemas.microsoft.com/office/drawing/2014/main" id="{DBE77267-9F51-4226-989C-ED57465596ED}"/>
              </a:ext>
            </a:extLst>
          </p:cNvPr>
          <p:cNvSpPr/>
          <p:nvPr userDrawn="1"/>
        </p:nvSpPr>
        <p:spPr>
          <a:xfrm>
            <a:off x="0" y="13428000"/>
            <a:ext cx="2438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600" noProof="0"/>
          </a:p>
        </p:txBody>
      </p:sp>
      <p:sp>
        <p:nvSpPr>
          <p:cNvPr id="8" name="Rectangle 7">
            <a:extLst>
              <a:ext uri="{FF2B5EF4-FFF2-40B4-BE49-F238E27FC236}">
                <a16:creationId xmlns:a16="http://schemas.microsoft.com/office/drawing/2014/main" id="{0A2CC678-341F-44F8-AE2E-A6C84D75C56A}"/>
              </a:ext>
            </a:extLst>
          </p:cNvPr>
          <p:cNvSpPr/>
          <p:nvPr userDrawn="1"/>
        </p:nvSpPr>
        <p:spPr>
          <a:xfrm>
            <a:off x="0" y="0"/>
            <a:ext cx="24384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600" noProof="0"/>
          </a:p>
        </p:txBody>
      </p:sp>
      <p:sp>
        <p:nvSpPr>
          <p:cNvPr id="11" name="Rectangle 10">
            <a:extLst>
              <a:ext uri="{FF2B5EF4-FFF2-40B4-BE49-F238E27FC236}">
                <a16:creationId xmlns:a16="http://schemas.microsoft.com/office/drawing/2014/main" id="{A87A001A-FE8B-41CE-AC81-69D4A2339087}"/>
              </a:ext>
            </a:extLst>
          </p:cNvPr>
          <p:cNvSpPr/>
          <p:nvPr userDrawn="1"/>
        </p:nvSpPr>
        <p:spPr>
          <a:xfrm>
            <a:off x="0" y="184149"/>
            <a:ext cx="288000" cy="1325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600" noProof="0"/>
          </a:p>
        </p:txBody>
      </p:sp>
      <p:sp>
        <p:nvSpPr>
          <p:cNvPr id="12" name="Rectangle 11">
            <a:extLst>
              <a:ext uri="{FF2B5EF4-FFF2-40B4-BE49-F238E27FC236}">
                <a16:creationId xmlns:a16="http://schemas.microsoft.com/office/drawing/2014/main" id="{CB1416AC-94BD-4442-B771-E1ACAA70367E}"/>
              </a:ext>
            </a:extLst>
          </p:cNvPr>
          <p:cNvSpPr/>
          <p:nvPr userDrawn="1"/>
        </p:nvSpPr>
        <p:spPr>
          <a:xfrm>
            <a:off x="24096000" y="184149"/>
            <a:ext cx="288000" cy="13258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600" noProof="0"/>
          </a:p>
        </p:txBody>
      </p:sp>
      <p:sp>
        <p:nvSpPr>
          <p:cNvPr id="13" name="Freeform: Shape 12">
            <a:extLst>
              <a:ext uri="{FF2B5EF4-FFF2-40B4-BE49-F238E27FC236}">
                <a16:creationId xmlns:a16="http://schemas.microsoft.com/office/drawing/2014/main" id="{BDB31DC4-A207-4A23-8E7A-40D0ECD04FDD}"/>
              </a:ext>
            </a:extLst>
          </p:cNvPr>
          <p:cNvSpPr/>
          <p:nvPr userDrawn="1"/>
        </p:nvSpPr>
        <p:spPr>
          <a:xfrm>
            <a:off x="0" y="0"/>
            <a:ext cx="24384000" cy="13716000"/>
          </a:xfrm>
          <a:custGeom>
            <a:avLst/>
            <a:gdLst>
              <a:gd name="connsiteX0" fmla="*/ 36000 w 12192000"/>
              <a:gd name="connsiteY0" fmla="*/ 36000 h 6858000"/>
              <a:gd name="connsiteX1" fmla="*/ 36000 w 12192000"/>
              <a:gd name="connsiteY1" fmla="*/ 6822000 h 6858000"/>
              <a:gd name="connsiteX2" fmla="*/ 12156000 w 12192000"/>
              <a:gd name="connsiteY2" fmla="*/ 6822000 h 6858000"/>
              <a:gd name="connsiteX3" fmla="*/ 12156000 w 12192000"/>
              <a:gd name="connsiteY3" fmla="*/ 36000 h 6858000"/>
              <a:gd name="connsiteX4" fmla="*/ 0 w 12192000"/>
              <a:gd name="connsiteY4" fmla="*/ 0 h 6858000"/>
              <a:gd name="connsiteX5" fmla="*/ 36000 w 12192000"/>
              <a:gd name="connsiteY5" fmla="*/ 0 h 6858000"/>
              <a:gd name="connsiteX6" fmla="*/ 12156000 w 12192000"/>
              <a:gd name="connsiteY6" fmla="*/ 0 h 6858000"/>
              <a:gd name="connsiteX7" fmla="*/ 12192000 w 12192000"/>
              <a:gd name="connsiteY7" fmla="*/ 0 h 6858000"/>
              <a:gd name="connsiteX8" fmla="*/ 12192000 w 12192000"/>
              <a:gd name="connsiteY8" fmla="*/ 36000 h 6858000"/>
              <a:gd name="connsiteX9" fmla="*/ 12192000 w 12192000"/>
              <a:gd name="connsiteY9" fmla="*/ 6822000 h 6858000"/>
              <a:gd name="connsiteX10" fmla="*/ 12192000 w 12192000"/>
              <a:gd name="connsiteY10" fmla="*/ 6858000 h 6858000"/>
              <a:gd name="connsiteX11" fmla="*/ 12156000 w 12192000"/>
              <a:gd name="connsiteY11" fmla="*/ 6858000 h 6858000"/>
              <a:gd name="connsiteX12" fmla="*/ 36000 w 12192000"/>
              <a:gd name="connsiteY12" fmla="*/ 6858000 h 6858000"/>
              <a:gd name="connsiteX13" fmla="*/ 0 w 12192000"/>
              <a:gd name="connsiteY13" fmla="*/ 6858000 h 6858000"/>
              <a:gd name="connsiteX14" fmla="*/ 0 w 12192000"/>
              <a:gd name="connsiteY14" fmla="*/ 6822000 h 6858000"/>
              <a:gd name="connsiteX15" fmla="*/ 0 w 12192000"/>
              <a:gd name="connsiteY15" fmla="*/ 36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36000" y="36000"/>
                </a:moveTo>
                <a:lnTo>
                  <a:pt x="36000" y="6822000"/>
                </a:lnTo>
                <a:lnTo>
                  <a:pt x="12156000" y="6822000"/>
                </a:lnTo>
                <a:lnTo>
                  <a:pt x="12156000" y="36000"/>
                </a:lnTo>
                <a:close/>
                <a:moveTo>
                  <a:pt x="0" y="0"/>
                </a:moveTo>
                <a:lnTo>
                  <a:pt x="36000" y="0"/>
                </a:lnTo>
                <a:lnTo>
                  <a:pt x="12156000" y="0"/>
                </a:lnTo>
                <a:lnTo>
                  <a:pt x="12192000" y="0"/>
                </a:lnTo>
                <a:lnTo>
                  <a:pt x="12192000" y="36000"/>
                </a:lnTo>
                <a:lnTo>
                  <a:pt x="12192000" y="6822000"/>
                </a:lnTo>
                <a:lnTo>
                  <a:pt x="12192000" y="6858000"/>
                </a:lnTo>
                <a:lnTo>
                  <a:pt x="12156000" y="6858000"/>
                </a:lnTo>
                <a:lnTo>
                  <a:pt x="36000" y="6858000"/>
                </a:lnTo>
                <a:lnTo>
                  <a:pt x="0" y="6858000"/>
                </a:lnTo>
                <a:lnTo>
                  <a:pt x="0" y="6822000"/>
                </a:lnTo>
                <a:lnTo>
                  <a:pt x="0" y="3600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9600" noProof="0"/>
          </a:p>
        </p:txBody>
      </p:sp>
    </p:spTree>
    <p:extLst>
      <p:ext uri="{BB962C8B-B14F-4D97-AF65-F5344CB8AC3E}">
        <p14:creationId xmlns:p14="http://schemas.microsoft.com/office/powerpoint/2010/main" val="144335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159106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C55-5864-427B-84CF-6441AA82BD0B}"/>
              </a:ext>
            </a:extLst>
          </p:cNvPr>
          <p:cNvSpPr>
            <a:spLocks noGrp="1"/>
          </p:cNvSpPr>
          <p:nvPr>
            <p:ph type="ctrTitle"/>
          </p:nvPr>
        </p:nvSpPr>
        <p:spPr>
          <a:xfrm>
            <a:off x="1933491" y="2410074"/>
            <a:ext cx="15489986" cy="5082672"/>
          </a:xfrm>
        </p:spPr>
        <p:txBody>
          <a:bodyPr anchor="b">
            <a:normAutofit/>
          </a:bodyPr>
          <a:lstStyle>
            <a:lvl1pPr algn="l">
              <a:defRPr sz="8800"/>
            </a:lvl1pPr>
          </a:lstStyle>
          <a:p>
            <a:r>
              <a:rPr lang="en-US" dirty="0"/>
              <a:t>Click to edit Master title style</a:t>
            </a:r>
          </a:p>
        </p:txBody>
      </p:sp>
      <p:sp>
        <p:nvSpPr>
          <p:cNvPr id="3" name="Subtitle 2">
            <a:extLst>
              <a:ext uri="{FF2B5EF4-FFF2-40B4-BE49-F238E27FC236}">
                <a16:creationId xmlns:a16="http://schemas.microsoft.com/office/drawing/2014/main" id="{FEB52BDB-18E0-4991-A6F2-7AD5420153F2}"/>
              </a:ext>
            </a:extLst>
          </p:cNvPr>
          <p:cNvSpPr>
            <a:spLocks noGrp="1"/>
          </p:cNvSpPr>
          <p:nvPr>
            <p:ph type="subTitle" idx="1"/>
          </p:nvPr>
        </p:nvSpPr>
        <p:spPr>
          <a:xfrm>
            <a:off x="1933491" y="7898665"/>
            <a:ext cx="15489986" cy="4013470"/>
          </a:xfrm>
        </p:spPr>
        <p:txBody>
          <a:bodyPr>
            <a:normAutofit/>
          </a:bodyPr>
          <a:lstStyle>
            <a:lvl1pPr marL="0" indent="0" algn="l">
              <a:buNone/>
              <a:defRPr sz="4000" cap="all" spc="600"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4" name="Date Placeholder 3">
            <a:extLst>
              <a:ext uri="{FF2B5EF4-FFF2-40B4-BE49-F238E27FC236}">
                <a16:creationId xmlns:a16="http://schemas.microsoft.com/office/drawing/2014/main" id="{D7F0ABC6-907E-47DE-8E40-61F2DD1B408B}"/>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5" name="Footer Placeholder 4">
            <a:extLst>
              <a:ext uri="{FF2B5EF4-FFF2-40B4-BE49-F238E27FC236}">
                <a16:creationId xmlns:a16="http://schemas.microsoft.com/office/drawing/2014/main" id="{158AB158-6097-43A1-90B6-406F9367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E077-FF20-4DD9-92B5-EE1C4D615C6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310654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1C13-CF9D-4E82-A5B4-91008DCD2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6FD2-89E8-4415-ADF7-22F4A4C259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CBBFF-8889-497F-B4CA-A031E8DD3B95}"/>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5" name="Footer Placeholder 4">
            <a:extLst>
              <a:ext uri="{FF2B5EF4-FFF2-40B4-BE49-F238E27FC236}">
                <a16:creationId xmlns:a16="http://schemas.microsoft.com/office/drawing/2014/main" id="{FDE78DAF-985B-4BB4-ADA9-02EA979F1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0DBC-42B5-46AB-B36A-B39128E69CB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86993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B6E7-01C8-4375-B7C7-596CD11993F3}"/>
              </a:ext>
            </a:extLst>
          </p:cNvPr>
          <p:cNvSpPr>
            <a:spLocks noGrp="1"/>
          </p:cNvSpPr>
          <p:nvPr>
            <p:ph type="title"/>
          </p:nvPr>
        </p:nvSpPr>
        <p:spPr>
          <a:xfrm>
            <a:off x="1663701" y="3766459"/>
            <a:ext cx="16428358" cy="6606266"/>
          </a:xfrm>
        </p:spPr>
        <p:txBody>
          <a:bodyPr anchor="b"/>
          <a:lstStyle>
            <a:lvl1pPr>
              <a:defRPr sz="12000"/>
            </a:lvl1pPr>
          </a:lstStyle>
          <a:p>
            <a:r>
              <a:rPr lang="en-US" dirty="0"/>
              <a:t>Click to edit Master title style</a:t>
            </a:r>
          </a:p>
        </p:txBody>
      </p:sp>
      <p:sp>
        <p:nvSpPr>
          <p:cNvPr id="3" name="Text Placeholder 2">
            <a:extLst>
              <a:ext uri="{FF2B5EF4-FFF2-40B4-BE49-F238E27FC236}">
                <a16:creationId xmlns:a16="http://schemas.microsoft.com/office/drawing/2014/main" id="{9C441675-8F3E-47CC-9573-D853C506D557}"/>
              </a:ext>
            </a:extLst>
          </p:cNvPr>
          <p:cNvSpPr>
            <a:spLocks noGrp="1"/>
          </p:cNvSpPr>
          <p:nvPr>
            <p:ph type="body" idx="1"/>
          </p:nvPr>
        </p:nvSpPr>
        <p:spPr>
          <a:xfrm>
            <a:off x="1663701" y="10591800"/>
            <a:ext cx="16428358" cy="1587500"/>
          </a:xfrm>
        </p:spPr>
        <p:txBody>
          <a:bodyPr/>
          <a:lstStyle>
            <a:lvl1pPr marL="0" indent="0">
              <a:buNone/>
              <a:defRPr sz="4800">
                <a:solidFill>
                  <a:schemeClr val="tx2"/>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5419F49-690E-49EC-BD41-75A18C9E37FC}"/>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5" name="Footer Placeholder 4">
            <a:extLst>
              <a:ext uri="{FF2B5EF4-FFF2-40B4-BE49-F238E27FC236}">
                <a16:creationId xmlns:a16="http://schemas.microsoft.com/office/drawing/2014/main" id="{9BBC9E70-1401-468E-97DE-4255CA222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ABE14C-9127-4582-A006-2AEA93AF76B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01592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Two jellyfish against a blue background"/>
          <p:cNvSpPr>
            <a:spLocks noGrp="1"/>
          </p:cNvSpPr>
          <p:nvPr>
            <p:ph type="pic" idx="21"/>
          </p:nvPr>
        </p:nvSpPr>
        <p:spPr>
          <a:xfrm>
            <a:off x="7962900" y="-25400"/>
            <a:ext cx="20650200" cy="137668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70000" y="3885108"/>
            <a:ext cx="9652000" cy="3200203"/>
          </a:xfrm>
          <a:prstGeom prst="rect">
            <a:avLst/>
          </a:prstGeom>
        </p:spPr>
        <p:txBody>
          <a:bodyPr/>
          <a:lstStyle>
            <a:lvl1pPr>
              <a:defRPr>
                <a:gradFill flip="none" rotWithShape="1">
                  <a:gsLst>
                    <a:gs pos="0">
                      <a:srgbClr val="FF00D8"/>
                    </a:gs>
                    <a:gs pos="100000">
                      <a:srgbClr val="FF542E"/>
                    </a:gs>
                  </a:gsLst>
                  <a:lin ang="3960000" scaled="0"/>
                </a:gradFill>
              </a:defRPr>
            </a:lvl1pPr>
          </a:lstStyle>
          <a:p>
            <a:r>
              <a:t>Slide Title</a:t>
            </a:r>
          </a:p>
        </p:txBody>
      </p:sp>
      <p:sp>
        <p:nvSpPr>
          <p:cNvPr id="34" name="Body Level One…"/>
          <p:cNvSpPr txBox="1">
            <a:spLocks noGrp="1"/>
          </p:cNvSpPr>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vl2pPr marL="0" indent="457200" algn="ctr" defTabSz="825500">
              <a:spcBef>
                <a:spcPts val="0"/>
              </a:spcBef>
              <a:buClrTx/>
              <a:buSzTx/>
              <a:buNone/>
              <a:defRPr sz="5400">
                <a:latin typeface="Graphik-Medium"/>
                <a:ea typeface="Graphik-Medium"/>
                <a:cs typeface="Graphik-Medium"/>
                <a:sym typeface="Graphik Medium"/>
              </a:defRPr>
            </a:lvl2pPr>
            <a:lvl3pPr marL="0" indent="914400" algn="ctr" defTabSz="825500">
              <a:spcBef>
                <a:spcPts val="0"/>
              </a:spcBef>
              <a:buClrTx/>
              <a:buSzTx/>
              <a:buNone/>
              <a:defRPr sz="5400">
                <a:latin typeface="Graphik-Medium"/>
                <a:ea typeface="Graphik-Medium"/>
                <a:cs typeface="Graphik-Medium"/>
                <a:sym typeface="Graphik Medium"/>
              </a:defRPr>
            </a:lvl3pPr>
            <a:lvl4pPr marL="0" indent="1371600" algn="ctr" defTabSz="825500">
              <a:spcBef>
                <a:spcPts val="0"/>
              </a:spcBef>
              <a:buClrTx/>
              <a:buSzTx/>
              <a:buNone/>
              <a:defRPr sz="5400">
                <a:latin typeface="Graphik-Medium"/>
                <a:ea typeface="Graphik-Medium"/>
                <a:cs typeface="Graphik-Medium"/>
                <a:sym typeface="Graphik Medium"/>
              </a:defRPr>
            </a:lvl4pPr>
            <a:lvl5pPr marL="0" indent="1828800" algn="ctr" defTabSz="825500">
              <a:spcBef>
                <a:spcPts val="0"/>
              </a:spcBef>
              <a:buClrTx/>
              <a:buSzTx/>
              <a:buNone/>
              <a:defRPr sz="5400">
                <a:latin typeface="Graphik-Medium"/>
                <a:ea typeface="Graphik-Medium"/>
                <a:cs typeface="Graphik-Medium"/>
                <a:sym typeface="Graphik Medium"/>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34DF9-FA60-4E7B-BDE8-C0F9AFE63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7F1133-890E-4E96-AEDD-0F921E26F51D}"/>
              </a:ext>
            </a:extLst>
          </p:cNvPr>
          <p:cNvSpPr>
            <a:spLocks noGrp="1"/>
          </p:cNvSpPr>
          <p:nvPr>
            <p:ph sz="half" idx="1"/>
          </p:nvPr>
        </p:nvSpPr>
        <p:spPr>
          <a:xfrm>
            <a:off x="1933491" y="4501597"/>
            <a:ext cx="8891798" cy="75053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14763B4-4987-4303-9640-54B67DD75E46}"/>
              </a:ext>
            </a:extLst>
          </p:cNvPr>
          <p:cNvSpPr>
            <a:spLocks noGrp="1"/>
          </p:cNvSpPr>
          <p:nvPr>
            <p:ph sz="half" idx="2"/>
          </p:nvPr>
        </p:nvSpPr>
        <p:spPr>
          <a:xfrm>
            <a:off x="11194349" y="4501597"/>
            <a:ext cx="8891798" cy="75053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C94AAD8-D444-410E-98EC-47076908FA37}"/>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6" name="Footer Placeholder 5">
            <a:extLst>
              <a:ext uri="{FF2B5EF4-FFF2-40B4-BE49-F238E27FC236}">
                <a16:creationId xmlns:a16="http://schemas.microsoft.com/office/drawing/2014/main" id="{E072F01E-6867-4604-8B58-F65BCC820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43D87-0EC8-43C7-9D1B-46DB5212931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39451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05AE-70FD-4CEE-BDFB-D5C0A3D3595C}"/>
              </a:ext>
            </a:extLst>
          </p:cNvPr>
          <p:cNvSpPr>
            <a:spLocks noGrp="1"/>
          </p:cNvSpPr>
          <p:nvPr>
            <p:ph type="title"/>
          </p:nvPr>
        </p:nvSpPr>
        <p:spPr>
          <a:xfrm>
            <a:off x="1933490" y="1920240"/>
            <a:ext cx="18393856" cy="212140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F9091E2-4532-4D16-827E-4DB0688FD829}"/>
              </a:ext>
            </a:extLst>
          </p:cNvPr>
          <p:cNvSpPr>
            <a:spLocks noGrp="1"/>
          </p:cNvSpPr>
          <p:nvPr>
            <p:ph type="body" idx="1"/>
          </p:nvPr>
        </p:nvSpPr>
        <p:spPr>
          <a:xfrm>
            <a:off x="1934307" y="4125685"/>
            <a:ext cx="8891798" cy="1563786"/>
          </a:xfrm>
        </p:spPr>
        <p:txBody>
          <a:bodyPr anchor="b">
            <a:normAutofit/>
          </a:bodyPr>
          <a:lstStyle>
            <a:lvl1pPr marL="0" indent="0">
              <a:buNone/>
              <a:defRPr sz="3600" b="1" cap="all" spc="600" baseline="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52B53BE-9EDA-4D07-A042-0D101FAB9A87}"/>
              </a:ext>
            </a:extLst>
          </p:cNvPr>
          <p:cNvSpPr>
            <a:spLocks noGrp="1"/>
          </p:cNvSpPr>
          <p:nvPr>
            <p:ph sz="half" idx="2"/>
          </p:nvPr>
        </p:nvSpPr>
        <p:spPr>
          <a:xfrm>
            <a:off x="1933490" y="5765675"/>
            <a:ext cx="8893284" cy="6687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1DFDFC1-7510-4F8E-A831-ABA33D977ACA}"/>
              </a:ext>
            </a:extLst>
          </p:cNvPr>
          <p:cNvSpPr>
            <a:spLocks noGrp="1"/>
          </p:cNvSpPr>
          <p:nvPr>
            <p:ph type="body" sz="quarter" idx="3"/>
          </p:nvPr>
        </p:nvSpPr>
        <p:spPr>
          <a:xfrm>
            <a:off x="11450560" y="4125685"/>
            <a:ext cx="8935588" cy="1563786"/>
          </a:xfrm>
        </p:spPr>
        <p:txBody>
          <a:bodyPr anchor="b">
            <a:normAutofit/>
          </a:bodyPr>
          <a:lstStyle>
            <a:lvl1pPr marL="0" indent="0">
              <a:buNone/>
              <a:defRPr sz="3600" b="1" cap="all" spc="600" baseline="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612A42F0-9A48-4946-8BA8-394CBF01A056}"/>
              </a:ext>
            </a:extLst>
          </p:cNvPr>
          <p:cNvSpPr>
            <a:spLocks noGrp="1"/>
          </p:cNvSpPr>
          <p:nvPr>
            <p:ph sz="quarter" idx="4"/>
          </p:nvPr>
        </p:nvSpPr>
        <p:spPr>
          <a:xfrm>
            <a:off x="11449737" y="5765675"/>
            <a:ext cx="8937082" cy="6687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00FC563-D319-494F-AA63-0BDF1D25E5D4}"/>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8" name="Footer Placeholder 7">
            <a:extLst>
              <a:ext uri="{FF2B5EF4-FFF2-40B4-BE49-F238E27FC236}">
                <a16:creationId xmlns:a16="http://schemas.microsoft.com/office/drawing/2014/main" id="{DD42F4FE-433A-42F6-8A73-AD843352BF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575352-FC7F-4BA8-940F-2F920C2801B7}"/>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20951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3FB5-4B13-4412-9F42-62450D6AA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C87ECA-0E5D-4DD2-B664-DF351875FE29}"/>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4" name="Footer Placeholder 3">
            <a:extLst>
              <a:ext uri="{FF2B5EF4-FFF2-40B4-BE49-F238E27FC236}">
                <a16:creationId xmlns:a16="http://schemas.microsoft.com/office/drawing/2014/main" id="{D4E2406B-A925-466A-AF79-D0A4E0EA41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61B050-D381-4E1A-88DD-361F0EE9DD9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00345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BF592-6A15-4999-ACFA-A535A113B25D}"/>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3" name="Footer Placeholder 2">
            <a:extLst>
              <a:ext uri="{FF2B5EF4-FFF2-40B4-BE49-F238E27FC236}">
                <a16:creationId xmlns:a16="http://schemas.microsoft.com/office/drawing/2014/main" id="{7819EFC1-AD45-4610-8FC6-2058F55E47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3DF506-CFF9-4BD2-8D76-3377927798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52751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77674-EAFF-4CAE-A685-8AEA617D0655}"/>
              </a:ext>
            </a:extLst>
          </p:cNvPr>
          <p:cNvSpPr>
            <a:spLocks noGrp="1"/>
          </p:cNvSpPr>
          <p:nvPr>
            <p:ph type="title"/>
          </p:nvPr>
        </p:nvSpPr>
        <p:spPr>
          <a:xfrm>
            <a:off x="1679577" y="2188028"/>
            <a:ext cx="7864474" cy="2873828"/>
          </a:xfrm>
        </p:spPr>
        <p:txBody>
          <a:bodyPr anchor="b"/>
          <a:lstStyle>
            <a:lvl1pPr>
              <a:defRPr sz="6400"/>
            </a:lvl1pPr>
          </a:lstStyle>
          <a:p>
            <a:r>
              <a:rPr lang="en-US" dirty="0"/>
              <a:t>Click to edit Master title style</a:t>
            </a:r>
          </a:p>
        </p:txBody>
      </p:sp>
      <p:sp>
        <p:nvSpPr>
          <p:cNvPr id="3" name="Content Placeholder 2">
            <a:extLst>
              <a:ext uri="{FF2B5EF4-FFF2-40B4-BE49-F238E27FC236}">
                <a16:creationId xmlns:a16="http://schemas.microsoft.com/office/drawing/2014/main" id="{5DB3A185-E15D-46FD-A4FB-709A8B5D0BE3}"/>
              </a:ext>
            </a:extLst>
          </p:cNvPr>
          <p:cNvSpPr>
            <a:spLocks noGrp="1"/>
          </p:cNvSpPr>
          <p:nvPr>
            <p:ph idx="1"/>
          </p:nvPr>
        </p:nvSpPr>
        <p:spPr>
          <a:xfrm>
            <a:off x="10366376" y="2188028"/>
            <a:ext cx="12344400" cy="9534072"/>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4086F7-5F48-40D6-B4E3-1347EA21B0A8}"/>
              </a:ext>
            </a:extLst>
          </p:cNvPr>
          <p:cNvSpPr>
            <a:spLocks noGrp="1"/>
          </p:cNvSpPr>
          <p:nvPr>
            <p:ph type="body" sz="half" idx="2"/>
          </p:nvPr>
        </p:nvSpPr>
        <p:spPr>
          <a:xfrm>
            <a:off x="1679577" y="5236025"/>
            <a:ext cx="7864474" cy="6501950"/>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EF4FC41-0A32-438D-9A47-F932AB492CBA}"/>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6" name="Footer Placeholder 5">
            <a:extLst>
              <a:ext uri="{FF2B5EF4-FFF2-40B4-BE49-F238E27FC236}">
                <a16:creationId xmlns:a16="http://schemas.microsoft.com/office/drawing/2014/main" id="{02F0F85D-CB6B-48E8-B56F-81472CE94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E120E-E239-4B93-AC67-210D23BD227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626689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1F02C-5A08-45D4-AFE1-8EF0E6DECE4B}"/>
              </a:ext>
            </a:extLst>
          </p:cNvPr>
          <p:cNvSpPr>
            <a:spLocks noGrp="1"/>
          </p:cNvSpPr>
          <p:nvPr>
            <p:ph type="title"/>
          </p:nvPr>
        </p:nvSpPr>
        <p:spPr>
          <a:xfrm>
            <a:off x="1679577" y="2130240"/>
            <a:ext cx="7864474" cy="2931612"/>
          </a:xfrm>
        </p:spPr>
        <p:txBody>
          <a:bodyPr anchor="b"/>
          <a:lstStyle>
            <a:lvl1pPr>
              <a:defRPr sz="6400"/>
            </a:lvl1pPr>
          </a:lstStyle>
          <a:p>
            <a:r>
              <a:rPr lang="en-US" dirty="0"/>
              <a:t>Click to edit Master title style</a:t>
            </a:r>
          </a:p>
        </p:txBody>
      </p:sp>
      <p:sp>
        <p:nvSpPr>
          <p:cNvPr id="3" name="Picture Placeholder 2">
            <a:extLst>
              <a:ext uri="{FF2B5EF4-FFF2-40B4-BE49-F238E27FC236}">
                <a16:creationId xmlns:a16="http://schemas.microsoft.com/office/drawing/2014/main" id="{A22EF863-20E6-4CF9-A179-0A2A52E5F35F}"/>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9CECFB1A-5B7E-45DA-9713-0CD8E3121F4B}"/>
              </a:ext>
            </a:extLst>
          </p:cNvPr>
          <p:cNvSpPr>
            <a:spLocks noGrp="1"/>
          </p:cNvSpPr>
          <p:nvPr>
            <p:ph type="body" sz="half" idx="2"/>
          </p:nvPr>
        </p:nvSpPr>
        <p:spPr>
          <a:xfrm>
            <a:off x="1679577" y="5236028"/>
            <a:ext cx="7864474" cy="6501948"/>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EFD67F-901E-4423-A48F-41F00ECA520B}"/>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6" name="Footer Placeholder 5">
            <a:extLst>
              <a:ext uri="{FF2B5EF4-FFF2-40B4-BE49-F238E27FC236}">
                <a16:creationId xmlns:a16="http://schemas.microsoft.com/office/drawing/2014/main" id="{97B04982-0749-4F34-A4DB-DDC12BD4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38447-AEAF-40D9-B3D3-94404C144AE9}"/>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50428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071ABCB-C306-49F0-8D5D-0B890583C1CE}"/>
              </a:ext>
            </a:extLst>
          </p:cNvPr>
          <p:cNvGrpSpPr/>
          <p:nvPr/>
        </p:nvGrpSpPr>
        <p:grpSpPr>
          <a:xfrm rot="10800000">
            <a:off x="0" y="3654156"/>
            <a:ext cx="5852600" cy="10061844"/>
            <a:chOff x="9265700" y="2026"/>
            <a:chExt cx="2926300" cy="5030922"/>
          </a:xfrm>
        </p:grpSpPr>
        <p:sp>
          <p:nvSpPr>
            <p:cNvPr id="8" name="Freeform: Shape 7">
              <a:extLst>
                <a:ext uri="{FF2B5EF4-FFF2-40B4-BE49-F238E27FC236}">
                  <a16:creationId xmlns:a16="http://schemas.microsoft.com/office/drawing/2014/main" id="{24A67F94-2250-4B3A-8424-1BC0A0BCB3FF}"/>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9" name="Freeform: Shape 8">
              <a:extLst>
                <a:ext uri="{FF2B5EF4-FFF2-40B4-BE49-F238E27FC236}">
                  <a16:creationId xmlns:a16="http://schemas.microsoft.com/office/drawing/2014/main" id="{5FB942D8-95BE-4CFD-BFCC-26209EC192CE}"/>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0" name="Freeform: Shape 9">
              <a:extLst>
                <a:ext uri="{FF2B5EF4-FFF2-40B4-BE49-F238E27FC236}">
                  <a16:creationId xmlns:a16="http://schemas.microsoft.com/office/drawing/2014/main" id="{9DF6499A-D398-4CBC-AA22-4277539430FC}"/>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1" name="Freeform: Shape 10">
              <a:extLst>
                <a:ext uri="{FF2B5EF4-FFF2-40B4-BE49-F238E27FC236}">
                  <a16:creationId xmlns:a16="http://schemas.microsoft.com/office/drawing/2014/main" id="{0D91493C-6480-4A3F-8836-1727CBA3C849}"/>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grpSp>
      <p:sp>
        <p:nvSpPr>
          <p:cNvPr id="2" name="Title 1">
            <a:extLst>
              <a:ext uri="{FF2B5EF4-FFF2-40B4-BE49-F238E27FC236}">
                <a16:creationId xmlns:a16="http://schemas.microsoft.com/office/drawing/2014/main" id="{A546BFEE-D3D9-4B18-BA88-49F7C7D266E7}"/>
              </a:ext>
            </a:extLst>
          </p:cNvPr>
          <p:cNvSpPr>
            <a:spLocks noGrp="1"/>
          </p:cNvSpPr>
          <p:nvPr>
            <p:ph type="title"/>
          </p:nvPr>
        </p:nvSpPr>
        <p:spPr>
          <a:xfrm>
            <a:off x="4296373" y="1919175"/>
            <a:ext cx="18152658" cy="2128554"/>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EA5BD3-1A63-4F94-ADFA-5CA2A414DE16}"/>
              </a:ext>
            </a:extLst>
          </p:cNvPr>
          <p:cNvSpPr>
            <a:spLocks noGrp="1"/>
          </p:cNvSpPr>
          <p:nvPr>
            <p:ph type="body" orient="vert" idx="1"/>
          </p:nvPr>
        </p:nvSpPr>
        <p:spPr>
          <a:xfrm>
            <a:off x="4296373" y="4496515"/>
            <a:ext cx="18152658" cy="730031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21888E-6FA1-446E-A77C-7D26923F6BAA}"/>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5" name="Footer Placeholder 4">
            <a:extLst>
              <a:ext uri="{FF2B5EF4-FFF2-40B4-BE49-F238E27FC236}">
                <a16:creationId xmlns:a16="http://schemas.microsoft.com/office/drawing/2014/main" id="{5A33313F-58CA-4397-A3B4-71B068D1E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CC6AB3-89E2-4B6A-A5F3-3FB781C1AA8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875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BC2869-B8E0-44C7-801E-BA0C2C1B5E82}"/>
              </a:ext>
            </a:extLst>
          </p:cNvPr>
          <p:cNvGrpSpPr/>
          <p:nvPr/>
        </p:nvGrpSpPr>
        <p:grpSpPr>
          <a:xfrm rot="10800000">
            <a:off x="0" y="3654156"/>
            <a:ext cx="5852600" cy="10061844"/>
            <a:chOff x="9265700" y="2026"/>
            <a:chExt cx="2926300" cy="5030922"/>
          </a:xfrm>
        </p:grpSpPr>
        <p:sp>
          <p:nvSpPr>
            <p:cNvPr id="8" name="Freeform: Shape 7">
              <a:extLst>
                <a:ext uri="{FF2B5EF4-FFF2-40B4-BE49-F238E27FC236}">
                  <a16:creationId xmlns:a16="http://schemas.microsoft.com/office/drawing/2014/main" id="{BA7CEB8F-94FA-4A87-AA80-066173AA5C5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9" name="Freeform: Shape 8">
              <a:extLst>
                <a:ext uri="{FF2B5EF4-FFF2-40B4-BE49-F238E27FC236}">
                  <a16:creationId xmlns:a16="http://schemas.microsoft.com/office/drawing/2014/main" id="{74F9817E-A26F-4D7B-82A1-FA647EE4C86F}"/>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0" name="Freeform: Shape 9">
              <a:extLst>
                <a:ext uri="{FF2B5EF4-FFF2-40B4-BE49-F238E27FC236}">
                  <a16:creationId xmlns:a16="http://schemas.microsoft.com/office/drawing/2014/main" id="{0E734839-B51C-4112-A4D8-DDFCB7F84A6F}"/>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1" name="Freeform: Shape 10">
              <a:extLst>
                <a:ext uri="{FF2B5EF4-FFF2-40B4-BE49-F238E27FC236}">
                  <a16:creationId xmlns:a16="http://schemas.microsoft.com/office/drawing/2014/main" id="{51DFF651-C17F-4B2C-A962-32FA4958BCFA}"/>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grpSp>
      <p:sp>
        <p:nvSpPr>
          <p:cNvPr id="2" name="Vertical Title 1">
            <a:extLst>
              <a:ext uri="{FF2B5EF4-FFF2-40B4-BE49-F238E27FC236}">
                <a16:creationId xmlns:a16="http://schemas.microsoft.com/office/drawing/2014/main" id="{DE9B263D-CDF8-431B-A5D1-9687649138B5}"/>
              </a:ext>
            </a:extLst>
          </p:cNvPr>
          <p:cNvSpPr>
            <a:spLocks noGrp="1"/>
          </p:cNvSpPr>
          <p:nvPr>
            <p:ph type="title" orient="vert"/>
          </p:nvPr>
        </p:nvSpPr>
        <p:spPr>
          <a:xfrm>
            <a:off x="18262061" y="1732506"/>
            <a:ext cx="4445538" cy="10621420"/>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FB6B9BE-E660-4F3A-ABA1-86667DC133EB}"/>
              </a:ext>
            </a:extLst>
          </p:cNvPr>
          <p:cNvSpPr>
            <a:spLocks noGrp="1"/>
          </p:cNvSpPr>
          <p:nvPr>
            <p:ph type="body" orient="vert" idx="1"/>
          </p:nvPr>
        </p:nvSpPr>
        <p:spPr>
          <a:xfrm>
            <a:off x="1676400" y="1732506"/>
            <a:ext cx="16328572" cy="106214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A082700-F509-4302-AE0E-6CC56401A40F}"/>
              </a:ext>
            </a:extLst>
          </p:cNvPr>
          <p:cNvSpPr>
            <a:spLocks noGrp="1"/>
          </p:cNvSpPr>
          <p:nvPr>
            <p:ph type="dt" sz="half" idx="10"/>
          </p:nvPr>
        </p:nvSpPr>
        <p:spPr/>
        <p:txBody>
          <a:bodyPr/>
          <a:lstStyle/>
          <a:p>
            <a:fld id="{11008460-8B2F-4AAA-A4E2-10730069204C}" type="datetimeFigureOut">
              <a:rPr lang="en-US" smtClean="0"/>
              <a:t>5/22/24</a:t>
            </a:fld>
            <a:endParaRPr lang="en-US"/>
          </a:p>
        </p:txBody>
      </p:sp>
      <p:sp>
        <p:nvSpPr>
          <p:cNvPr id="5" name="Footer Placeholder 4">
            <a:extLst>
              <a:ext uri="{FF2B5EF4-FFF2-40B4-BE49-F238E27FC236}">
                <a16:creationId xmlns:a16="http://schemas.microsoft.com/office/drawing/2014/main" id="{0303BD63-5B0C-4FB3-8434-8EA1A84F2D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E9EB-019B-4F03-8147-D6CBA6B1E67C}"/>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38629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5"/>
            <a:ext cx="18288000" cy="3311526"/>
          </a:xfrm>
        </p:spPr>
        <p:txBody>
          <a:bodyPr/>
          <a:lstStyle>
            <a:lvl1pPr marL="0" indent="0" algn="ctr">
              <a:buNone/>
              <a:defRPr sz="4800"/>
            </a:lvl1pPr>
            <a:lvl2pPr marL="914378" indent="0" algn="ctr">
              <a:buNone/>
              <a:defRPr sz="4000"/>
            </a:lvl2pPr>
            <a:lvl3pPr marL="1828754" indent="0" algn="ctr">
              <a:buNone/>
              <a:defRPr sz="3600"/>
            </a:lvl3pPr>
            <a:lvl4pPr marL="2743132" indent="0" algn="ctr">
              <a:buNone/>
              <a:defRPr sz="3200"/>
            </a:lvl4pPr>
            <a:lvl5pPr marL="3657508" indent="0" algn="ctr">
              <a:buNone/>
              <a:defRPr sz="3200"/>
            </a:lvl5pPr>
            <a:lvl6pPr marL="4571886" indent="0" algn="ctr">
              <a:buNone/>
              <a:defRPr sz="3200"/>
            </a:lvl6pPr>
            <a:lvl7pPr marL="5486262" indent="0" algn="ctr">
              <a:buNone/>
              <a:defRPr sz="3200"/>
            </a:lvl7pPr>
            <a:lvl8pPr marL="6400640" indent="0" algn="ctr">
              <a:buNone/>
              <a:defRPr sz="3200"/>
            </a:lvl8pPr>
            <a:lvl9pPr marL="7315018"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906024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56550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2" y="3419481"/>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2" y="9178929"/>
            <a:ext cx="21031200" cy="3000374"/>
          </a:xfrm>
        </p:spPr>
        <p:txBody>
          <a:bodyPr/>
          <a:lstStyle>
            <a:lvl1pPr marL="0" indent="0">
              <a:buNone/>
              <a:defRPr sz="4800">
                <a:solidFill>
                  <a:schemeClr val="tx1">
                    <a:tint val="75000"/>
                  </a:schemeClr>
                </a:solidFill>
              </a:defRPr>
            </a:lvl1pPr>
            <a:lvl2pPr marL="914378" indent="0">
              <a:buNone/>
              <a:defRPr sz="4000">
                <a:solidFill>
                  <a:schemeClr val="tx1">
                    <a:tint val="75000"/>
                  </a:schemeClr>
                </a:solidFill>
              </a:defRPr>
            </a:lvl2pPr>
            <a:lvl3pPr marL="1828754" indent="0">
              <a:buNone/>
              <a:defRPr sz="3600">
                <a:solidFill>
                  <a:schemeClr val="tx1">
                    <a:tint val="75000"/>
                  </a:schemeClr>
                </a:solidFill>
              </a:defRPr>
            </a:lvl3pPr>
            <a:lvl4pPr marL="2743132" indent="0">
              <a:buNone/>
              <a:defRPr sz="3200">
                <a:solidFill>
                  <a:schemeClr val="tx1">
                    <a:tint val="75000"/>
                  </a:schemeClr>
                </a:solidFill>
              </a:defRPr>
            </a:lvl4pPr>
            <a:lvl5pPr marL="3657508" indent="0">
              <a:buNone/>
              <a:defRPr sz="3200">
                <a:solidFill>
                  <a:schemeClr val="tx1">
                    <a:tint val="75000"/>
                  </a:schemeClr>
                </a:solidFill>
              </a:defRPr>
            </a:lvl5pPr>
            <a:lvl6pPr marL="4571886" indent="0">
              <a:buNone/>
              <a:defRPr sz="3200">
                <a:solidFill>
                  <a:schemeClr val="tx1">
                    <a:tint val="75000"/>
                  </a:schemeClr>
                </a:solidFill>
              </a:defRPr>
            </a:lvl6pPr>
            <a:lvl7pPr marL="5486262" indent="0">
              <a:buNone/>
              <a:defRPr sz="3200">
                <a:solidFill>
                  <a:schemeClr val="tx1">
                    <a:tint val="75000"/>
                  </a:schemeClr>
                </a:solidFill>
              </a:defRPr>
            </a:lvl7pPr>
            <a:lvl8pPr marL="6400640" indent="0">
              <a:buNone/>
              <a:defRPr sz="3200">
                <a:solidFill>
                  <a:schemeClr val="tx1">
                    <a:tint val="75000"/>
                  </a:schemeClr>
                </a:solidFill>
              </a:defRPr>
            </a:lvl8pPr>
            <a:lvl9pPr marL="7315018"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2682526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1"/>
            <a:ext cx="10363200" cy="8702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1"/>
            <a:ext cx="10363200" cy="8702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1A9020-F8F1-A941-A30F-D599AB49C186}" type="datetimeFigureOut">
              <a:rPr lang="en-US" smtClean="0"/>
              <a:t>5/22/24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749911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9" y="3362326"/>
            <a:ext cx="10315574" cy="1647824"/>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en-US"/>
              <a:t>Edit Master text styles</a:t>
            </a:r>
          </a:p>
        </p:txBody>
      </p:sp>
      <p:sp>
        <p:nvSpPr>
          <p:cNvPr id="4" name="Content Placeholder 3"/>
          <p:cNvSpPr>
            <a:spLocks noGrp="1"/>
          </p:cNvSpPr>
          <p:nvPr>
            <p:ph sz="half" idx="2"/>
          </p:nvPr>
        </p:nvSpPr>
        <p:spPr>
          <a:xfrm>
            <a:off x="1679579"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2" y="3362326"/>
            <a:ext cx="10366376" cy="1647824"/>
          </a:xfrm>
        </p:spPr>
        <p:txBody>
          <a:bodyPr anchor="b"/>
          <a:lstStyle>
            <a:lvl1pPr marL="0" indent="0">
              <a:buNone/>
              <a:defRPr sz="4800" b="1"/>
            </a:lvl1pPr>
            <a:lvl2pPr marL="914378" indent="0">
              <a:buNone/>
              <a:defRPr sz="4000" b="1"/>
            </a:lvl2pPr>
            <a:lvl3pPr marL="1828754" indent="0">
              <a:buNone/>
              <a:defRPr sz="3600" b="1"/>
            </a:lvl3pPr>
            <a:lvl4pPr marL="2743132" indent="0">
              <a:buNone/>
              <a:defRPr sz="3200" b="1"/>
            </a:lvl4pPr>
            <a:lvl5pPr marL="3657508" indent="0">
              <a:buNone/>
              <a:defRPr sz="3200" b="1"/>
            </a:lvl5pPr>
            <a:lvl6pPr marL="4571886" indent="0">
              <a:buNone/>
              <a:defRPr sz="3200" b="1"/>
            </a:lvl6pPr>
            <a:lvl7pPr marL="5486262" indent="0">
              <a:buNone/>
              <a:defRPr sz="3200" b="1"/>
            </a:lvl7pPr>
            <a:lvl8pPr marL="6400640" indent="0">
              <a:buNone/>
              <a:defRPr sz="3200" b="1"/>
            </a:lvl8pPr>
            <a:lvl9pPr marL="7315018" indent="0">
              <a:buNone/>
              <a:defRPr sz="3200" b="1"/>
            </a:lvl9pPr>
          </a:lstStyle>
          <a:p>
            <a:pPr lvl="0"/>
            <a:r>
              <a:rPr lang="en-US"/>
              <a:t>Edit Master text styles</a:t>
            </a:r>
          </a:p>
        </p:txBody>
      </p:sp>
      <p:sp>
        <p:nvSpPr>
          <p:cNvPr id="6" name="Content Placeholder 5"/>
          <p:cNvSpPr>
            <a:spLocks noGrp="1"/>
          </p:cNvSpPr>
          <p:nvPr>
            <p:ph sz="quarter" idx="4"/>
          </p:nvPr>
        </p:nvSpPr>
        <p:spPr>
          <a:xfrm>
            <a:off x="12344402"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1A9020-F8F1-A941-A30F-D599AB49C186}" type="datetimeFigureOut">
              <a:rPr lang="en-US" smtClean="0"/>
              <a:t>5/22/24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4225340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1A9020-F8F1-A941-A30F-D599AB49C186}" type="datetimeFigureOut">
              <a:rPr lang="en-US" smtClean="0"/>
              <a:t>5/22/24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823276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9020-F8F1-A941-A30F-D599AB49C186}" type="datetimeFigureOut">
              <a:rPr lang="en-US" smtClean="0"/>
              <a:t>5/22/24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851817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3"/>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78" indent="0">
              <a:buNone/>
              <a:defRPr sz="2800"/>
            </a:lvl2pPr>
            <a:lvl3pPr marL="1828754" indent="0">
              <a:buNone/>
              <a:defRPr sz="2400"/>
            </a:lvl3pPr>
            <a:lvl4pPr marL="2743132" indent="0">
              <a:buNone/>
              <a:defRPr sz="2000"/>
            </a:lvl4pPr>
            <a:lvl5pPr marL="3657508" indent="0">
              <a:buNone/>
              <a:defRPr sz="2000"/>
            </a:lvl5pPr>
            <a:lvl6pPr marL="4571886" indent="0">
              <a:buNone/>
              <a:defRPr sz="2000"/>
            </a:lvl6pPr>
            <a:lvl7pPr marL="5486262" indent="0">
              <a:buNone/>
              <a:defRPr sz="2000"/>
            </a:lvl7pPr>
            <a:lvl8pPr marL="6400640" indent="0">
              <a:buNone/>
              <a:defRPr sz="2000"/>
            </a:lvl8pPr>
            <a:lvl9pPr marL="731501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201A9020-F8F1-A941-A30F-D599AB49C186}" type="datetimeFigureOut">
              <a:rPr lang="en-US" smtClean="0"/>
              <a:t>5/22/24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2633619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3"/>
            <a:ext cx="12344400" cy="9747250"/>
          </a:xfrm>
        </p:spPr>
        <p:txBody>
          <a:bodyPr anchor="t"/>
          <a:lstStyle>
            <a:lvl1pPr marL="0" indent="0">
              <a:buNone/>
              <a:defRPr sz="6400"/>
            </a:lvl1pPr>
            <a:lvl2pPr marL="914378" indent="0">
              <a:buNone/>
              <a:defRPr sz="5600"/>
            </a:lvl2pPr>
            <a:lvl3pPr marL="1828754" indent="0">
              <a:buNone/>
              <a:defRPr sz="4800"/>
            </a:lvl3pPr>
            <a:lvl4pPr marL="2743132" indent="0">
              <a:buNone/>
              <a:defRPr sz="4000"/>
            </a:lvl4pPr>
            <a:lvl5pPr marL="3657508" indent="0">
              <a:buNone/>
              <a:defRPr sz="4000"/>
            </a:lvl5pPr>
            <a:lvl6pPr marL="4571886" indent="0">
              <a:buNone/>
              <a:defRPr sz="4000"/>
            </a:lvl6pPr>
            <a:lvl7pPr marL="5486262" indent="0">
              <a:buNone/>
              <a:defRPr sz="4000"/>
            </a:lvl7pPr>
            <a:lvl8pPr marL="6400640" indent="0">
              <a:buNone/>
              <a:defRPr sz="4000"/>
            </a:lvl8pPr>
            <a:lvl9pPr marL="7315018"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2"/>
            <a:ext cx="7864474" cy="7623176"/>
          </a:xfrm>
        </p:spPr>
        <p:txBody>
          <a:bodyPr/>
          <a:lstStyle>
            <a:lvl1pPr marL="0" indent="0">
              <a:buNone/>
              <a:defRPr sz="3200"/>
            </a:lvl1pPr>
            <a:lvl2pPr marL="914378" indent="0">
              <a:buNone/>
              <a:defRPr sz="2800"/>
            </a:lvl2pPr>
            <a:lvl3pPr marL="1828754" indent="0">
              <a:buNone/>
              <a:defRPr sz="2400"/>
            </a:lvl3pPr>
            <a:lvl4pPr marL="2743132" indent="0">
              <a:buNone/>
              <a:defRPr sz="2000"/>
            </a:lvl4pPr>
            <a:lvl5pPr marL="3657508" indent="0">
              <a:buNone/>
              <a:defRPr sz="2000"/>
            </a:lvl5pPr>
            <a:lvl6pPr marL="4571886" indent="0">
              <a:buNone/>
              <a:defRPr sz="2000"/>
            </a:lvl6pPr>
            <a:lvl7pPr marL="5486262" indent="0">
              <a:buNone/>
              <a:defRPr sz="2000"/>
            </a:lvl7pPr>
            <a:lvl8pPr marL="6400640" indent="0">
              <a:buNone/>
              <a:defRPr sz="2000"/>
            </a:lvl8pPr>
            <a:lvl9pPr marL="7315018"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201A9020-F8F1-A941-A30F-D599AB49C186}" type="datetimeFigureOut">
              <a:rPr lang="en-US" smtClean="0"/>
              <a:t>5/22/24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2699431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2751124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2" y="730253"/>
            <a:ext cx="5257800" cy="116236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2" y="730253"/>
            <a:ext cx="15468600" cy="1162367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1A9020-F8F1-A941-A30F-D599AB49C186}" type="datetimeFigureOut">
              <a:rPr lang="en-US" smtClean="0"/>
              <a:t>5/22/24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4A107-6566-1447-9F00-96E9A42DAE0D}" type="slidenum">
              <a:rPr lang="en-US" smtClean="0"/>
              <a:t>‹#›</a:t>
            </a:fld>
            <a:endParaRPr lang="en-US"/>
          </a:p>
        </p:txBody>
      </p:sp>
    </p:spTree>
    <p:extLst>
      <p:ext uri="{BB962C8B-B14F-4D97-AF65-F5344CB8AC3E}">
        <p14:creationId xmlns:p14="http://schemas.microsoft.com/office/powerpoint/2010/main" val="706176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19200" y="549279"/>
            <a:ext cx="21945600" cy="1170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210B1BB-E12E-441C-BC6A-ECF78AA782CB}" type="slidenum">
              <a:rPr lang="en-US"/>
              <a:pPr>
                <a:defRPr/>
              </a:pPr>
              <a:t>‹#›</a:t>
            </a:fld>
            <a:endParaRPr lang="en-US"/>
          </a:p>
        </p:txBody>
      </p:sp>
    </p:spTree>
    <p:extLst>
      <p:ext uri="{BB962C8B-B14F-4D97-AF65-F5344CB8AC3E}">
        <p14:creationId xmlns:p14="http://schemas.microsoft.com/office/powerpoint/2010/main" val="3813413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70000" y="4269316"/>
            <a:ext cx="21844000" cy="8432801"/>
          </a:xfrm>
          <a:prstGeom prst="rect">
            <a:avLst/>
          </a:prstGeom>
        </p:spPr>
        <p:txBody>
          <a:bodyPr numCol="2" spcCol="109220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561460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120688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Two jellyfish against a pink background"/>
          <p:cNvSpPr>
            <a:spLocks noGrp="1"/>
          </p:cNvSpPr>
          <p:nvPr>
            <p:ph type="pic" idx="21"/>
          </p:nvPr>
        </p:nvSpPr>
        <p:spPr>
          <a:xfrm>
            <a:off x="10185400" y="0"/>
            <a:ext cx="18161000" cy="13716000"/>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6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63" name="Slide Subtitle"/>
          <p:cNvSpPr txBox="1">
            <a:spLocks noGrp="1"/>
          </p:cNvSpPr>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Live Video Small">
    <p:spTree>
      <p:nvGrpSpPr>
        <p:cNvPr id="1" name=""/>
        <p:cNvGrpSpPr/>
        <p:nvPr/>
      </p:nvGrpSpPr>
      <p:grpSpPr>
        <a:xfrm>
          <a:off x="0" y="0"/>
          <a:ext cx="0" cy="0"/>
          <a:chOff x="0" y="0"/>
          <a:chExt cx="0" cy="0"/>
        </a:xfrm>
      </p:grpSpPr>
      <p:sp>
        <p:nvSpPr>
          <p:cNvPr id="7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7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73" name="Slide Subtitle"/>
          <p:cNvSpPr txBox="1">
            <a:spLocks noGrp="1"/>
          </p:cNvSpPr>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Live Video Large">
    <p:spTree>
      <p:nvGrpSpPr>
        <p:cNvPr id="1" name=""/>
        <p:cNvGrpSpPr/>
        <p:nvPr/>
      </p:nvGrpSpPr>
      <p:grpSpPr>
        <a:xfrm>
          <a:off x="0" y="0"/>
          <a:ext cx="0" cy="0"/>
          <a:chOff x="0" y="0"/>
          <a:chExt cx="0" cy="0"/>
        </a:xfrm>
      </p:grpSpPr>
      <p:sp>
        <p:nvSpPr>
          <p:cNvPr id="81" name="Slide Title"/>
          <p:cNvSpPr txBox="1">
            <a:spLocks noGrp="1"/>
          </p:cNvSpPr>
          <p:nvPr>
            <p:ph type="title" hasCustomPrompt="1"/>
          </p:nvPr>
        </p:nvSpPr>
        <p:spPr>
          <a:xfrm>
            <a:off x="1270000" y="838200"/>
            <a:ext cx="9652000" cy="1549400"/>
          </a:xfrm>
          <a:prstGeom prst="rect">
            <a:avLst/>
          </a:prstGeom>
        </p:spPr>
        <p:txBody>
          <a:bodyPr/>
          <a:lstStyle>
            <a:lvl1pPr>
              <a:defRPr>
                <a:gradFill flip="none" rotWithShape="1">
                  <a:gsLst>
                    <a:gs pos="0">
                      <a:srgbClr val="5E03FF"/>
                    </a:gs>
                    <a:gs pos="100000">
                      <a:srgbClr val="FF00F7"/>
                    </a:gs>
                  </a:gsLst>
                  <a:lin ang="3960000" scaled="0"/>
                </a:gradFill>
              </a:defRPr>
            </a:lvl1pPr>
          </a:lstStyle>
          <a:p>
            <a:r>
              <a:t>Slide Title</a:t>
            </a:r>
          </a:p>
        </p:txBody>
      </p:sp>
      <p:sp>
        <p:nvSpPr>
          <p:cNvPr id="82" name="Body Level One…"/>
          <p:cNvSpPr txBox="1">
            <a:spLocks noGrp="1"/>
          </p:cNvSpPr>
          <p:nvPr>
            <p:ph type="body" sz="half" idx="1" hasCustomPrompt="1"/>
          </p:nvPr>
        </p:nvSpPr>
        <p:spPr>
          <a:xfrm>
            <a:off x="1270000" y="4267200"/>
            <a:ext cx="9652000" cy="8432800"/>
          </a:xfrm>
          <a:prstGeom prst="rect">
            <a:avLst/>
          </a:prstGeom>
        </p:spPr>
        <p:txBody>
          <a:bodyPr/>
          <a:lstStyle/>
          <a:p>
            <a:r>
              <a:t>Slide bullet text</a:t>
            </a:r>
          </a:p>
          <a:p>
            <a:pPr lvl="1"/>
            <a:endParaRPr/>
          </a:p>
          <a:p>
            <a:pPr lvl="2"/>
            <a:endParaRPr/>
          </a:p>
          <a:p>
            <a:pPr lvl="3"/>
            <a:endParaRPr/>
          </a:p>
          <a:p>
            <a:pPr lvl="4"/>
            <a:endParaRPr/>
          </a:p>
        </p:txBody>
      </p:sp>
      <p:sp>
        <p:nvSpPr>
          <p:cNvPr id="83" name="Slide Subtitle"/>
          <p:cNvSpPr txBox="1">
            <a:spLocks noGrp="1"/>
          </p:cNvSpPr>
          <p:nvPr>
            <p:ph type="body" sz="quarter" idx="21"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91" name="Section Title"/>
          <p:cNvSpPr txBox="1">
            <a:spLocks noGrp="1"/>
          </p:cNvSpPr>
          <p:nvPr>
            <p:ph type="title" hasCustomPrompt="1"/>
          </p:nvPr>
        </p:nvSpPr>
        <p:spPr>
          <a:xfrm>
            <a:off x="1270000" y="3289300"/>
            <a:ext cx="21844000" cy="3873500"/>
          </a:xfrm>
          <a:prstGeom prst="rect">
            <a:avLst/>
          </a:prstGeom>
        </p:spPr>
        <p:txBody>
          <a:bodyPr/>
          <a:lstStyle>
            <a:lvl1pPr>
              <a:lnSpc>
                <a:spcPct val="90000"/>
              </a:lnSpc>
              <a:defRPr sz="11600" spc="-348">
                <a:gradFill flip="none" rotWithShape="1">
                  <a:gsLst>
                    <a:gs pos="0">
                      <a:srgbClr val="FF00D8"/>
                    </a:gs>
                    <a:gs pos="100000">
                      <a:srgbClr val="FF542E"/>
                    </a:gs>
                  </a:gsLst>
                  <a:lin ang="3960000" scaled="0"/>
                </a:gradFill>
              </a:defRPr>
            </a:lvl1pPr>
          </a:lstStyle>
          <a:p>
            <a:r>
              <a:t>Section Title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99" name="Slide Title"/>
          <p:cNvSpPr txBox="1">
            <a:spLocks noGrp="1"/>
          </p:cNvSpPr>
          <p:nvPr>
            <p:ph type="title" hasCustomPrompt="1"/>
          </p:nvPr>
        </p:nvSpPr>
        <p:spPr>
          <a:prstGeom prst="rect">
            <a:avLst/>
          </a:prstGeom>
        </p:spPr>
        <p:txBody>
          <a:bodyPr/>
          <a:lstStyle/>
          <a:p>
            <a:r>
              <a:t>Slide Title</a:t>
            </a:r>
          </a:p>
        </p:txBody>
      </p:sp>
      <p:sp>
        <p:nvSpPr>
          <p:cNvPr id="100" name="Slide Subtitle"/>
          <p:cNvSpPr txBox="1">
            <a:spLocks noGrp="1"/>
          </p:cNvSpPr>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latin typeface="Graphik-Medium"/>
                <a:ea typeface="Graphik-Medium"/>
                <a:cs typeface="Graphik-Medium"/>
                <a:sym typeface="Graphik Medium"/>
              </a:defRPr>
            </a:lvl1pPr>
          </a:lstStyle>
          <a:p>
            <a:r>
              <a:t>Slide Subtitle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70000" y="812800"/>
            <a:ext cx="21844000" cy="1557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Slide Title</a:t>
            </a:r>
          </a:p>
        </p:txBody>
      </p:sp>
      <p:sp>
        <p:nvSpPr>
          <p:cNvPr id="3" name="Body Level One…"/>
          <p:cNvSpPr txBox="1">
            <a:spLocks noGrp="1"/>
          </p:cNvSpPr>
          <p:nvPr>
            <p:ph type="body" idx="1" hasCustomPrompt="1"/>
          </p:nvPr>
        </p:nvSpPr>
        <p:spPr>
          <a:xfrm>
            <a:off x="1270000" y="4267200"/>
            <a:ext cx="21844000" cy="843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lgn="ctr" defTabSz="825500">
              <a:spcBef>
                <a:spcPts val="0"/>
              </a:spcBef>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 id="2147483663" r:id="rId13"/>
    <p:sldLayoutId id="2147483664" r:id="rId14"/>
    <p:sldLayoutId id="2147483695" r:id="rId15"/>
    <p:sldLayoutId id="2147483696" r:id="rId16"/>
  </p:sldLayoutIdLst>
  <p:transition spd="med"/>
  <p:txStyles>
    <p:titleStyle>
      <a:lvl1pPr marL="0" marR="0" indent="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sz="8400" b="0" i="0" u="none" strike="noStrike" cap="none" spc="-252" baseline="0">
          <a:solidFill>
            <a:srgbClr val="000000"/>
          </a:soli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000000"/>
        </a:buClr>
        <a:buSzPct val="100000"/>
        <a:buFontTx/>
        <a:buChar char="•"/>
        <a:tabLst/>
        <a:defRPr sz="4800" b="0" i="0" u="none" strike="noStrike" cap="none" spc="0" baseline="0">
          <a:solidFill>
            <a:srgbClr val="000000"/>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06359A-F1E3-49EE-BBC2-40888C4A3628}"/>
              </a:ext>
            </a:extLst>
          </p:cNvPr>
          <p:cNvGrpSpPr/>
          <p:nvPr/>
        </p:nvGrpSpPr>
        <p:grpSpPr>
          <a:xfrm>
            <a:off x="18531400" y="4052"/>
            <a:ext cx="5852600" cy="10061844"/>
            <a:chOff x="9265700" y="2026"/>
            <a:chExt cx="2926300" cy="5030922"/>
          </a:xfrm>
        </p:grpSpPr>
        <p:sp>
          <p:nvSpPr>
            <p:cNvPr id="8" name="Freeform: Shape 7">
              <a:extLst>
                <a:ext uri="{FF2B5EF4-FFF2-40B4-BE49-F238E27FC236}">
                  <a16:creationId xmlns:a16="http://schemas.microsoft.com/office/drawing/2014/main" id="{CED90C42-6A0F-48E8-BF96-7D3E2A395EC7}"/>
                </a:ext>
              </a:extLst>
            </p:cNvPr>
            <p:cNvSpPr/>
            <p:nvPr/>
          </p:nvSpPr>
          <p:spPr>
            <a:xfrm>
              <a:off x="9326904" y="2026"/>
              <a:ext cx="2249810" cy="2294745"/>
            </a:xfrm>
            <a:custGeom>
              <a:avLst/>
              <a:gdLst>
                <a:gd name="connsiteX0" fmla="*/ 49162 w 2249810"/>
                <a:gd name="connsiteY0" fmla="*/ 0 h 2294745"/>
                <a:gd name="connsiteX1" fmla="*/ 2200648 w 2249810"/>
                <a:gd name="connsiteY1" fmla="*/ 0 h 2294745"/>
                <a:gd name="connsiteX2" fmla="*/ 2210105 w 2249810"/>
                <a:gd name="connsiteY2" fmla="*/ 23601 h 2294745"/>
                <a:gd name="connsiteX3" fmla="*/ 2249810 w 2249810"/>
                <a:gd name="connsiteY3" fmla="*/ 326934 h 2294745"/>
                <a:gd name="connsiteX4" fmla="*/ 2249810 w 2249810"/>
                <a:gd name="connsiteY4" fmla="*/ 422824 h 2294745"/>
                <a:gd name="connsiteX5" fmla="*/ 2249810 w 2249810"/>
                <a:gd name="connsiteY5" fmla="*/ 696534 h 2294745"/>
                <a:gd name="connsiteX6" fmla="*/ 2249810 w 2249810"/>
                <a:gd name="connsiteY6" fmla="*/ 848826 h 2294745"/>
                <a:gd name="connsiteX7" fmla="*/ 2249810 w 2249810"/>
                <a:gd name="connsiteY7" fmla="*/ 1058531 h 2294745"/>
                <a:gd name="connsiteX8" fmla="*/ 2249810 w 2249810"/>
                <a:gd name="connsiteY8" fmla="*/ 1218426 h 2294745"/>
                <a:gd name="connsiteX9" fmla="*/ 1955981 w 2249810"/>
                <a:gd name="connsiteY9" fmla="*/ 1845313 h 2294745"/>
                <a:gd name="connsiteX10" fmla="*/ 1225437 w 2249810"/>
                <a:gd name="connsiteY10" fmla="*/ 2208220 h 2294745"/>
                <a:gd name="connsiteX11" fmla="*/ 1123061 w 2249810"/>
                <a:gd name="connsiteY11" fmla="*/ 2294745 h 2294745"/>
                <a:gd name="connsiteX12" fmla="*/ 1024372 w 2249810"/>
                <a:gd name="connsiteY12" fmla="*/ 2208220 h 2294745"/>
                <a:gd name="connsiteX13" fmla="*/ 293828 w 2249810"/>
                <a:gd name="connsiteY13" fmla="*/ 1845313 h 2294745"/>
                <a:gd name="connsiteX14" fmla="*/ 0 w 2249810"/>
                <a:gd name="connsiteY14" fmla="*/ 1218426 h 2294745"/>
                <a:gd name="connsiteX15" fmla="*/ 0 w 2249810"/>
                <a:gd name="connsiteY15" fmla="*/ 1058531 h 2294745"/>
                <a:gd name="connsiteX16" fmla="*/ 0 w 2249810"/>
                <a:gd name="connsiteY16" fmla="*/ 848826 h 2294745"/>
                <a:gd name="connsiteX17" fmla="*/ 0 w 2249810"/>
                <a:gd name="connsiteY17" fmla="*/ 696534 h 2294745"/>
                <a:gd name="connsiteX18" fmla="*/ 0 w 2249810"/>
                <a:gd name="connsiteY18" fmla="*/ 422824 h 2294745"/>
                <a:gd name="connsiteX19" fmla="*/ 0 w 2249810"/>
                <a:gd name="connsiteY19" fmla="*/ 326934 h 2294745"/>
                <a:gd name="connsiteX20" fmla="*/ 39705 w 2249810"/>
                <a:gd name="connsiteY20" fmla="*/ 23601 h 229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49810" h="2294745">
                  <a:moveTo>
                    <a:pt x="49162" y="0"/>
                  </a:moveTo>
                  <a:lnTo>
                    <a:pt x="2200648" y="0"/>
                  </a:lnTo>
                  <a:lnTo>
                    <a:pt x="2210105" y="23601"/>
                  </a:lnTo>
                  <a:cubicBezTo>
                    <a:pt x="2236898" y="106934"/>
                    <a:pt x="2249810" y="205568"/>
                    <a:pt x="2249810" y="326934"/>
                  </a:cubicBezTo>
                  <a:lnTo>
                    <a:pt x="2249810" y="422824"/>
                  </a:lnTo>
                  <a:lnTo>
                    <a:pt x="2249810" y="696534"/>
                  </a:lnTo>
                  <a:lnTo>
                    <a:pt x="2249810" y="848826"/>
                  </a:lnTo>
                  <a:lnTo>
                    <a:pt x="2249810" y="1058531"/>
                  </a:lnTo>
                  <a:lnTo>
                    <a:pt x="2249810" y="1218426"/>
                  </a:lnTo>
                  <a:cubicBezTo>
                    <a:pt x="2249810" y="1542068"/>
                    <a:pt x="2157989" y="1704061"/>
                    <a:pt x="1955981" y="1845313"/>
                  </a:cubicBezTo>
                  <a:cubicBezTo>
                    <a:pt x="1745898" y="1967026"/>
                    <a:pt x="1470144" y="2019115"/>
                    <a:pt x="1225437" y="2208220"/>
                  </a:cubicBezTo>
                  <a:lnTo>
                    <a:pt x="1123061" y="2294745"/>
                  </a:lnTo>
                  <a:lnTo>
                    <a:pt x="1024372" y="2208220"/>
                  </a:lnTo>
                  <a:cubicBezTo>
                    <a:pt x="779664" y="2019115"/>
                    <a:pt x="503910" y="1967026"/>
                    <a:pt x="293828" y="1845313"/>
                  </a:cubicBezTo>
                  <a:cubicBezTo>
                    <a:pt x="91820" y="1704061"/>
                    <a:pt x="0" y="1542068"/>
                    <a:pt x="0" y="1218426"/>
                  </a:cubicBezTo>
                  <a:lnTo>
                    <a:pt x="0" y="1058531"/>
                  </a:lnTo>
                  <a:lnTo>
                    <a:pt x="0" y="848826"/>
                  </a:lnTo>
                  <a:lnTo>
                    <a:pt x="0" y="696534"/>
                  </a:lnTo>
                  <a:lnTo>
                    <a:pt x="0" y="422824"/>
                  </a:lnTo>
                  <a:lnTo>
                    <a:pt x="0" y="326934"/>
                  </a:lnTo>
                  <a:cubicBezTo>
                    <a:pt x="0" y="205568"/>
                    <a:pt x="12912" y="106934"/>
                    <a:pt x="39705" y="23601"/>
                  </a:cubicBezTo>
                  <a:close/>
                </a:path>
              </a:pathLst>
            </a:custGeom>
            <a:solidFill>
              <a:schemeClr val="bg2">
                <a:lumMod val="75000"/>
                <a:alpha val="1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9" name="Freeform: Shape 8">
              <a:extLst>
                <a:ext uri="{FF2B5EF4-FFF2-40B4-BE49-F238E27FC236}">
                  <a16:creationId xmlns:a16="http://schemas.microsoft.com/office/drawing/2014/main" id="{5DA0863A-55F7-4EB0-9451-F3EE4D65DBDB}"/>
                </a:ext>
              </a:extLst>
            </p:cNvPr>
            <p:cNvSpPr/>
            <p:nvPr/>
          </p:nvSpPr>
          <p:spPr>
            <a:xfrm>
              <a:off x="10597154" y="1907348"/>
              <a:ext cx="1594846" cy="3044131"/>
            </a:xfrm>
            <a:custGeom>
              <a:avLst/>
              <a:gdLst>
                <a:gd name="connsiteX0" fmla="*/ 1126749 w 1594846"/>
                <a:gd name="connsiteY0" fmla="*/ 0 h 3044131"/>
                <a:gd name="connsiteX1" fmla="*/ 1225438 w 1594846"/>
                <a:gd name="connsiteY1" fmla="*/ 86525 h 3044131"/>
                <a:gd name="connsiteX2" fmla="*/ 1413279 w 1594846"/>
                <a:gd name="connsiteY2" fmla="*/ 205892 h 3044131"/>
                <a:gd name="connsiteX3" fmla="*/ 1594846 w 1594846"/>
                <a:gd name="connsiteY3" fmla="*/ 289191 h 3044131"/>
                <a:gd name="connsiteX4" fmla="*/ 1594846 w 1594846"/>
                <a:gd name="connsiteY4" fmla="*/ 2754939 h 3044131"/>
                <a:gd name="connsiteX5" fmla="*/ 1413277 w 1594846"/>
                <a:gd name="connsiteY5" fmla="*/ 2838239 h 3044131"/>
                <a:gd name="connsiteX6" fmla="*/ 1225436 w 1594846"/>
                <a:gd name="connsiteY6" fmla="*/ 2957606 h 3044131"/>
                <a:gd name="connsiteX7" fmla="*/ 1123061 w 1594846"/>
                <a:gd name="connsiteY7" fmla="*/ 3044131 h 3044131"/>
                <a:gd name="connsiteX8" fmla="*/ 1024372 w 1594846"/>
                <a:gd name="connsiteY8" fmla="*/ 2957606 h 3044131"/>
                <a:gd name="connsiteX9" fmla="*/ 293828 w 1594846"/>
                <a:gd name="connsiteY9" fmla="*/ 2594699 h 3044131"/>
                <a:gd name="connsiteX10" fmla="*/ 0 w 1594846"/>
                <a:gd name="connsiteY10" fmla="*/ 1967812 h 3044131"/>
                <a:gd name="connsiteX11" fmla="*/ 0 w 1594846"/>
                <a:gd name="connsiteY11" fmla="*/ 1807917 h 3044131"/>
                <a:gd name="connsiteX12" fmla="*/ 0 w 1594846"/>
                <a:gd name="connsiteY12" fmla="*/ 1598212 h 3044131"/>
                <a:gd name="connsiteX13" fmla="*/ 0 w 1594846"/>
                <a:gd name="connsiteY13" fmla="*/ 1445920 h 3044131"/>
                <a:gd name="connsiteX14" fmla="*/ 0 w 1594846"/>
                <a:gd name="connsiteY14" fmla="*/ 1172210 h 3044131"/>
                <a:gd name="connsiteX15" fmla="*/ 0 w 1594846"/>
                <a:gd name="connsiteY15" fmla="*/ 1076320 h 3044131"/>
                <a:gd name="connsiteX16" fmla="*/ 293829 w 1594846"/>
                <a:gd name="connsiteY16" fmla="*/ 449433 h 3044131"/>
                <a:gd name="connsiteX17" fmla="*/ 1024374 w 1594846"/>
                <a:gd name="connsiteY17" fmla="*/ 86525 h 3044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4846" h="3044131">
                  <a:moveTo>
                    <a:pt x="1126749" y="0"/>
                  </a:moveTo>
                  <a:lnTo>
                    <a:pt x="1225438" y="86525"/>
                  </a:lnTo>
                  <a:cubicBezTo>
                    <a:pt x="1286615" y="133801"/>
                    <a:pt x="1349732" y="172514"/>
                    <a:pt x="1413279" y="205892"/>
                  </a:cubicBezTo>
                  <a:lnTo>
                    <a:pt x="1594846" y="289191"/>
                  </a:lnTo>
                  <a:lnTo>
                    <a:pt x="1594846" y="2754939"/>
                  </a:lnTo>
                  <a:lnTo>
                    <a:pt x="1413277" y="2838239"/>
                  </a:lnTo>
                  <a:cubicBezTo>
                    <a:pt x="1349730" y="2871617"/>
                    <a:pt x="1286613" y="2910330"/>
                    <a:pt x="1225436" y="2957606"/>
                  </a:cubicBezTo>
                  <a:lnTo>
                    <a:pt x="1123061" y="3044131"/>
                  </a:lnTo>
                  <a:lnTo>
                    <a:pt x="1024372" y="2957606"/>
                  </a:lnTo>
                  <a:cubicBezTo>
                    <a:pt x="779664" y="2768501"/>
                    <a:pt x="503910" y="2716412"/>
                    <a:pt x="293828" y="2594699"/>
                  </a:cubicBezTo>
                  <a:cubicBezTo>
                    <a:pt x="91820" y="2453447"/>
                    <a:pt x="0" y="2291454"/>
                    <a:pt x="0" y="1967812"/>
                  </a:cubicBezTo>
                  <a:lnTo>
                    <a:pt x="0" y="1807917"/>
                  </a:lnTo>
                  <a:lnTo>
                    <a:pt x="0" y="1598212"/>
                  </a:lnTo>
                  <a:lnTo>
                    <a:pt x="0" y="1445920"/>
                  </a:lnTo>
                  <a:lnTo>
                    <a:pt x="0" y="1172210"/>
                  </a:lnTo>
                  <a:lnTo>
                    <a:pt x="0" y="1076320"/>
                  </a:lnTo>
                  <a:cubicBezTo>
                    <a:pt x="0" y="752678"/>
                    <a:pt x="91821" y="590684"/>
                    <a:pt x="293829" y="449433"/>
                  </a:cubicBezTo>
                  <a:cubicBezTo>
                    <a:pt x="503912" y="327719"/>
                    <a:pt x="779665" y="275630"/>
                    <a:pt x="1024374" y="86525"/>
                  </a:cubicBezTo>
                  <a:close/>
                </a:path>
              </a:pathLst>
            </a:custGeom>
            <a:solidFill>
              <a:schemeClr val="bg2">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0" name="Freeform: Shape 9">
              <a:extLst>
                <a:ext uri="{FF2B5EF4-FFF2-40B4-BE49-F238E27FC236}">
                  <a16:creationId xmlns:a16="http://schemas.microsoft.com/office/drawing/2014/main" id="{5FE7CFE2-40F6-44B2-8AAD-0C384EEFCF7E}"/>
                </a:ext>
              </a:extLst>
            </p:cNvPr>
            <p:cNvSpPr/>
            <p:nvPr/>
          </p:nvSpPr>
          <p:spPr>
            <a:xfrm>
              <a:off x="9265700" y="7622"/>
              <a:ext cx="2372219" cy="2371961"/>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4282900 w 4447989"/>
                <a:gd name="connsiteY0" fmla="*/ 2048959 h 5795027"/>
                <a:gd name="connsiteX1" fmla="*/ 4282900 w 4447989"/>
                <a:gd name="connsiteY1" fmla="*/ 2231503 h 5795027"/>
                <a:gd name="connsiteX2" fmla="*/ 4282900 w 4447989"/>
                <a:gd name="connsiteY2" fmla="*/ 2752557 h 5795027"/>
                <a:gd name="connsiteX3" fmla="*/ 4282900 w 4447989"/>
                <a:gd name="connsiteY3" fmla="*/ 3042471 h 5795027"/>
                <a:gd name="connsiteX4" fmla="*/ 4282900 w 4447989"/>
                <a:gd name="connsiteY4" fmla="*/ 3441681 h 5795027"/>
                <a:gd name="connsiteX5" fmla="*/ 4282900 w 4447989"/>
                <a:gd name="connsiteY5" fmla="*/ 3746068 h 5795027"/>
                <a:gd name="connsiteX6" fmla="*/ 3723546 w 4447989"/>
                <a:gd name="connsiteY6" fmla="*/ 4939455 h 5795027"/>
                <a:gd name="connsiteX7" fmla="*/ 2332829 w 4447989"/>
                <a:gd name="connsiteY7" fmla="*/ 5630311 h 5795027"/>
                <a:gd name="connsiteX8" fmla="*/ 2137940 w 4447989"/>
                <a:gd name="connsiteY8" fmla="*/ 5795027 h 5795027"/>
                <a:gd name="connsiteX9" fmla="*/ 1950069 w 4447989"/>
                <a:gd name="connsiteY9" fmla="*/ 5630311 h 5795027"/>
                <a:gd name="connsiteX10" fmla="*/ 559353 w 4447989"/>
                <a:gd name="connsiteY10" fmla="*/ 4939455 h 5795027"/>
                <a:gd name="connsiteX11" fmla="*/ 0 w 4447989"/>
                <a:gd name="connsiteY11" fmla="*/ 3746068 h 5795027"/>
                <a:gd name="connsiteX12" fmla="*/ 0 w 4447989"/>
                <a:gd name="connsiteY12" fmla="*/ 3441681 h 5795027"/>
                <a:gd name="connsiteX13" fmla="*/ 0 w 4447989"/>
                <a:gd name="connsiteY13" fmla="*/ 3042471 h 5795027"/>
                <a:gd name="connsiteX14" fmla="*/ 0 w 4447989"/>
                <a:gd name="connsiteY14" fmla="*/ 2752557 h 5795027"/>
                <a:gd name="connsiteX15" fmla="*/ 0 w 4447989"/>
                <a:gd name="connsiteY15" fmla="*/ 2231503 h 5795027"/>
                <a:gd name="connsiteX16" fmla="*/ 0 w 4447989"/>
                <a:gd name="connsiteY16" fmla="*/ 2048959 h 5795027"/>
                <a:gd name="connsiteX17" fmla="*/ 559354 w 4447989"/>
                <a:gd name="connsiteY17" fmla="*/ 855573 h 5795027"/>
                <a:gd name="connsiteX18" fmla="*/ 1950071 w 4447989"/>
                <a:gd name="connsiteY18" fmla="*/ 164715 h 5795027"/>
                <a:gd name="connsiteX19" fmla="*/ 2144960 w 4447989"/>
                <a:gd name="connsiteY19" fmla="*/ 0 h 5795027"/>
                <a:gd name="connsiteX20" fmla="*/ 2332832 w 4447989"/>
                <a:gd name="connsiteY20" fmla="*/ 164715 h 5795027"/>
                <a:gd name="connsiteX21" fmla="*/ 3723546 w 4447989"/>
                <a:gd name="connsiteY21" fmla="*/ 855573 h 5795027"/>
                <a:gd name="connsiteX22" fmla="*/ 4447989 w 4447989"/>
                <a:gd name="connsiteY22" fmla="*/ 2214048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82900"/>
                <a:gd name="connsiteY0" fmla="*/ 1519558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48071 w 4292243"/>
                <a:gd name="connsiteY0" fmla="*/ 1519558 h 5795027"/>
                <a:gd name="connsiteX1" fmla="*/ 4282900 w 4292243"/>
                <a:gd name="connsiteY1" fmla="*/ 2231503 h 5795027"/>
                <a:gd name="connsiteX2" fmla="*/ 4282900 w 4292243"/>
                <a:gd name="connsiteY2" fmla="*/ 2752557 h 5795027"/>
                <a:gd name="connsiteX3" fmla="*/ 4282900 w 4292243"/>
                <a:gd name="connsiteY3" fmla="*/ 3042471 h 5795027"/>
                <a:gd name="connsiteX4" fmla="*/ 4282900 w 4292243"/>
                <a:gd name="connsiteY4" fmla="*/ 3441681 h 5795027"/>
                <a:gd name="connsiteX5" fmla="*/ 4282900 w 4292243"/>
                <a:gd name="connsiteY5" fmla="*/ 3746068 h 5795027"/>
                <a:gd name="connsiteX6" fmla="*/ 3723546 w 4292243"/>
                <a:gd name="connsiteY6" fmla="*/ 4939455 h 5795027"/>
                <a:gd name="connsiteX7" fmla="*/ 2332829 w 4292243"/>
                <a:gd name="connsiteY7" fmla="*/ 5630311 h 5795027"/>
                <a:gd name="connsiteX8" fmla="*/ 2137940 w 4292243"/>
                <a:gd name="connsiteY8" fmla="*/ 5795027 h 5795027"/>
                <a:gd name="connsiteX9" fmla="*/ 1950069 w 4292243"/>
                <a:gd name="connsiteY9" fmla="*/ 5630311 h 5795027"/>
                <a:gd name="connsiteX10" fmla="*/ 559353 w 4292243"/>
                <a:gd name="connsiteY10" fmla="*/ 4939455 h 5795027"/>
                <a:gd name="connsiteX11" fmla="*/ 0 w 4292243"/>
                <a:gd name="connsiteY11" fmla="*/ 3746068 h 5795027"/>
                <a:gd name="connsiteX12" fmla="*/ 0 w 4292243"/>
                <a:gd name="connsiteY12" fmla="*/ 3441681 h 5795027"/>
                <a:gd name="connsiteX13" fmla="*/ 0 w 4292243"/>
                <a:gd name="connsiteY13" fmla="*/ 3042471 h 5795027"/>
                <a:gd name="connsiteX14" fmla="*/ 0 w 4292243"/>
                <a:gd name="connsiteY14" fmla="*/ 2752557 h 5795027"/>
                <a:gd name="connsiteX15" fmla="*/ 0 w 4292243"/>
                <a:gd name="connsiteY15" fmla="*/ 2231503 h 5795027"/>
                <a:gd name="connsiteX16" fmla="*/ 0 w 4292243"/>
                <a:gd name="connsiteY16" fmla="*/ 2048959 h 5795027"/>
                <a:gd name="connsiteX17" fmla="*/ 559354 w 4292243"/>
                <a:gd name="connsiteY17" fmla="*/ 855573 h 5795027"/>
                <a:gd name="connsiteX18" fmla="*/ 1950071 w 4292243"/>
                <a:gd name="connsiteY18" fmla="*/ 164715 h 5795027"/>
                <a:gd name="connsiteX19" fmla="*/ 2144960 w 4292243"/>
                <a:gd name="connsiteY19" fmla="*/ 0 h 5795027"/>
                <a:gd name="connsiteX20" fmla="*/ 2332832 w 4292243"/>
                <a:gd name="connsiteY20" fmla="*/ 164715 h 5795027"/>
                <a:gd name="connsiteX21" fmla="*/ 3723546 w 4292243"/>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3723546 w 4282900"/>
                <a:gd name="connsiteY21" fmla="*/ 855573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2144960 w 4282900"/>
                <a:gd name="connsiteY18" fmla="*/ 0 h 5795027"/>
                <a:gd name="connsiteX0" fmla="*/ 4213242 w 4282900"/>
                <a:gd name="connsiteY0" fmla="*/ 1512593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64279 w 4282900"/>
                <a:gd name="connsiteY17" fmla="*/ 1516418 h 5795027"/>
                <a:gd name="connsiteX18" fmla="*/ 559354 w 4282900"/>
                <a:gd name="connsiteY18" fmla="*/ 855573 h 5795027"/>
                <a:gd name="connsiteX19" fmla="*/ 2144960 w 4282900"/>
                <a:gd name="connsiteY19" fmla="*/ 0 h 5795027"/>
                <a:gd name="connsiteX0" fmla="*/ 4213242 w 4282900"/>
                <a:gd name="connsiteY0" fmla="*/ 657020 h 4939454"/>
                <a:gd name="connsiteX1" fmla="*/ 4282900 w 4282900"/>
                <a:gd name="connsiteY1" fmla="*/ 1375930 h 4939454"/>
                <a:gd name="connsiteX2" fmla="*/ 4282900 w 4282900"/>
                <a:gd name="connsiteY2" fmla="*/ 1896984 h 4939454"/>
                <a:gd name="connsiteX3" fmla="*/ 4282900 w 4282900"/>
                <a:gd name="connsiteY3" fmla="*/ 2186898 h 4939454"/>
                <a:gd name="connsiteX4" fmla="*/ 4282900 w 4282900"/>
                <a:gd name="connsiteY4" fmla="*/ 2586108 h 4939454"/>
                <a:gd name="connsiteX5" fmla="*/ 4282900 w 4282900"/>
                <a:gd name="connsiteY5" fmla="*/ 2890495 h 4939454"/>
                <a:gd name="connsiteX6" fmla="*/ 3723546 w 4282900"/>
                <a:gd name="connsiteY6" fmla="*/ 4083882 h 4939454"/>
                <a:gd name="connsiteX7" fmla="*/ 2332829 w 4282900"/>
                <a:gd name="connsiteY7" fmla="*/ 4774738 h 4939454"/>
                <a:gd name="connsiteX8" fmla="*/ 2137940 w 4282900"/>
                <a:gd name="connsiteY8" fmla="*/ 4939454 h 4939454"/>
                <a:gd name="connsiteX9" fmla="*/ 1950069 w 4282900"/>
                <a:gd name="connsiteY9" fmla="*/ 4774738 h 4939454"/>
                <a:gd name="connsiteX10" fmla="*/ 559353 w 4282900"/>
                <a:gd name="connsiteY10" fmla="*/ 4083882 h 4939454"/>
                <a:gd name="connsiteX11" fmla="*/ 0 w 4282900"/>
                <a:gd name="connsiteY11" fmla="*/ 2890495 h 4939454"/>
                <a:gd name="connsiteX12" fmla="*/ 0 w 4282900"/>
                <a:gd name="connsiteY12" fmla="*/ 2586108 h 4939454"/>
                <a:gd name="connsiteX13" fmla="*/ 0 w 4282900"/>
                <a:gd name="connsiteY13" fmla="*/ 2186898 h 4939454"/>
                <a:gd name="connsiteX14" fmla="*/ 0 w 4282900"/>
                <a:gd name="connsiteY14" fmla="*/ 1896984 h 4939454"/>
                <a:gd name="connsiteX15" fmla="*/ 0 w 4282900"/>
                <a:gd name="connsiteY15" fmla="*/ 1375930 h 4939454"/>
                <a:gd name="connsiteX16" fmla="*/ 0 w 4282900"/>
                <a:gd name="connsiteY16" fmla="*/ 1193386 h 4939454"/>
                <a:gd name="connsiteX17" fmla="*/ 64279 w 4282900"/>
                <a:gd name="connsiteY17" fmla="*/ 660845 h 4939454"/>
                <a:gd name="connsiteX18" fmla="*/ 559354 w 4282900"/>
                <a:gd name="connsiteY18" fmla="*/ 0 h 493945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 name="connsiteX0" fmla="*/ 4213242 w 4282900"/>
                <a:gd name="connsiteY0" fmla="*/ 0 h 4282434"/>
                <a:gd name="connsiteX1" fmla="*/ 4282900 w 4282900"/>
                <a:gd name="connsiteY1" fmla="*/ 718910 h 4282434"/>
                <a:gd name="connsiteX2" fmla="*/ 4282900 w 4282900"/>
                <a:gd name="connsiteY2" fmla="*/ 1239964 h 4282434"/>
                <a:gd name="connsiteX3" fmla="*/ 4282900 w 4282900"/>
                <a:gd name="connsiteY3" fmla="*/ 1529878 h 4282434"/>
                <a:gd name="connsiteX4" fmla="*/ 4282900 w 4282900"/>
                <a:gd name="connsiteY4" fmla="*/ 1929088 h 4282434"/>
                <a:gd name="connsiteX5" fmla="*/ 4282900 w 4282900"/>
                <a:gd name="connsiteY5" fmla="*/ 2233475 h 4282434"/>
                <a:gd name="connsiteX6" fmla="*/ 3723546 w 4282900"/>
                <a:gd name="connsiteY6" fmla="*/ 3426862 h 4282434"/>
                <a:gd name="connsiteX7" fmla="*/ 2332829 w 4282900"/>
                <a:gd name="connsiteY7" fmla="*/ 4117718 h 4282434"/>
                <a:gd name="connsiteX8" fmla="*/ 2137940 w 4282900"/>
                <a:gd name="connsiteY8" fmla="*/ 4282434 h 4282434"/>
                <a:gd name="connsiteX9" fmla="*/ 1950069 w 4282900"/>
                <a:gd name="connsiteY9" fmla="*/ 4117718 h 4282434"/>
                <a:gd name="connsiteX10" fmla="*/ 559353 w 4282900"/>
                <a:gd name="connsiteY10" fmla="*/ 3426862 h 4282434"/>
                <a:gd name="connsiteX11" fmla="*/ 0 w 4282900"/>
                <a:gd name="connsiteY11" fmla="*/ 2233475 h 4282434"/>
                <a:gd name="connsiteX12" fmla="*/ 0 w 4282900"/>
                <a:gd name="connsiteY12" fmla="*/ 1929088 h 4282434"/>
                <a:gd name="connsiteX13" fmla="*/ 0 w 4282900"/>
                <a:gd name="connsiteY13" fmla="*/ 1529878 h 4282434"/>
                <a:gd name="connsiteX14" fmla="*/ 0 w 4282900"/>
                <a:gd name="connsiteY14" fmla="*/ 1239964 h 4282434"/>
                <a:gd name="connsiteX15" fmla="*/ 0 w 4282900"/>
                <a:gd name="connsiteY15" fmla="*/ 718910 h 4282434"/>
                <a:gd name="connsiteX16" fmla="*/ 0 w 4282900"/>
                <a:gd name="connsiteY16" fmla="*/ 536366 h 4282434"/>
                <a:gd name="connsiteX17" fmla="*/ 64279 w 4282900"/>
                <a:gd name="connsiteY17" fmla="*/ 3825 h 428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2900" h="4282434">
                  <a:moveTo>
                    <a:pt x="4213242" y="0"/>
                  </a:moveTo>
                  <a:cubicBezTo>
                    <a:pt x="4294511" y="306972"/>
                    <a:pt x="4271290" y="481595"/>
                    <a:pt x="4282900" y="718910"/>
                  </a:cubicBezTo>
                  <a:lnTo>
                    <a:pt x="4282900" y="1239964"/>
                  </a:lnTo>
                  <a:lnTo>
                    <a:pt x="4282900" y="1529878"/>
                  </a:lnTo>
                  <a:lnTo>
                    <a:pt x="4282900" y="1929088"/>
                  </a:lnTo>
                  <a:lnTo>
                    <a:pt x="4282900" y="2233475"/>
                  </a:lnTo>
                  <a:cubicBezTo>
                    <a:pt x="4282900" y="2849584"/>
                    <a:pt x="4108103" y="3157966"/>
                    <a:pt x="3723546" y="3426862"/>
                  </a:cubicBezTo>
                  <a:cubicBezTo>
                    <a:pt x="3323617" y="3658565"/>
                    <a:pt x="2798672" y="3757725"/>
                    <a:pt x="2332829" y="4117718"/>
                  </a:cubicBezTo>
                  <a:lnTo>
                    <a:pt x="2137940" y="4282434"/>
                  </a:lnTo>
                  <a:lnTo>
                    <a:pt x="1950069" y="4117718"/>
                  </a:lnTo>
                  <a:cubicBezTo>
                    <a:pt x="1484225" y="3757725"/>
                    <a:pt x="959280" y="3658565"/>
                    <a:pt x="559353" y="3426862"/>
                  </a:cubicBezTo>
                  <a:cubicBezTo>
                    <a:pt x="174796" y="3157966"/>
                    <a:pt x="0" y="2849584"/>
                    <a:pt x="0" y="2233475"/>
                  </a:cubicBezTo>
                  <a:lnTo>
                    <a:pt x="0" y="1929088"/>
                  </a:lnTo>
                  <a:lnTo>
                    <a:pt x="0" y="1529878"/>
                  </a:lnTo>
                  <a:lnTo>
                    <a:pt x="0" y="1239964"/>
                  </a:lnTo>
                  <a:lnTo>
                    <a:pt x="0" y="718910"/>
                  </a:lnTo>
                  <a:lnTo>
                    <a:pt x="0" y="536366"/>
                  </a:lnTo>
                  <a:cubicBezTo>
                    <a:pt x="10713" y="417185"/>
                    <a:pt x="19813" y="133066"/>
                    <a:pt x="64279" y="3825"/>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sp>
          <p:nvSpPr>
            <p:cNvPr id="11" name="Freeform: Shape 10">
              <a:extLst>
                <a:ext uri="{FF2B5EF4-FFF2-40B4-BE49-F238E27FC236}">
                  <a16:creationId xmlns:a16="http://schemas.microsoft.com/office/drawing/2014/main" id="{9F0D6A17-AA80-4608-8660-8D1587A17704}"/>
                </a:ext>
              </a:extLst>
            </p:cNvPr>
            <p:cNvSpPr/>
            <p:nvPr/>
          </p:nvSpPr>
          <p:spPr>
            <a:xfrm>
              <a:off x="10536649" y="1823190"/>
              <a:ext cx="1654608" cy="3209758"/>
            </a:xfrm>
            <a:custGeom>
              <a:avLst/>
              <a:gdLst>
                <a:gd name="connsiteX0" fmla="*/ 2144960 w 4282900"/>
                <a:gd name="connsiteY0" fmla="*/ 0 h 5795027"/>
                <a:gd name="connsiteX1" fmla="*/ 2332832 w 4282900"/>
                <a:gd name="connsiteY1" fmla="*/ 164715 h 5795027"/>
                <a:gd name="connsiteX2" fmla="*/ 3723546 w 4282900"/>
                <a:gd name="connsiteY2" fmla="*/ 855573 h 5795027"/>
                <a:gd name="connsiteX3" fmla="*/ 4282900 w 4282900"/>
                <a:gd name="connsiteY3" fmla="*/ 2048959 h 5795027"/>
                <a:gd name="connsiteX4" fmla="*/ 4282900 w 4282900"/>
                <a:gd name="connsiteY4" fmla="*/ 2231503 h 5795027"/>
                <a:gd name="connsiteX5" fmla="*/ 4282900 w 4282900"/>
                <a:gd name="connsiteY5" fmla="*/ 2752557 h 5795027"/>
                <a:gd name="connsiteX6" fmla="*/ 4282900 w 4282900"/>
                <a:gd name="connsiteY6" fmla="*/ 3042471 h 5795027"/>
                <a:gd name="connsiteX7" fmla="*/ 4282900 w 4282900"/>
                <a:gd name="connsiteY7" fmla="*/ 3441681 h 5795027"/>
                <a:gd name="connsiteX8" fmla="*/ 4282900 w 4282900"/>
                <a:gd name="connsiteY8" fmla="*/ 3746068 h 5795027"/>
                <a:gd name="connsiteX9" fmla="*/ 3723546 w 4282900"/>
                <a:gd name="connsiteY9" fmla="*/ 4939455 h 5795027"/>
                <a:gd name="connsiteX10" fmla="*/ 2332829 w 4282900"/>
                <a:gd name="connsiteY10" fmla="*/ 5630311 h 5795027"/>
                <a:gd name="connsiteX11" fmla="*/ 2137940 w 4282900"/>
                <a:gd name="connsiteY11" fmla="*/ 5795027 h 5795027"/>
                <a:gd name="connsiteX12" fmla="*/ 1950069 w 4282900"/>
                <a:gd name="connsiteY12" fmla="*/ 5630311 h 5795027"/>
                <a:gd name="connsiteX13" fmla="*/ 559353 w 4282900"/>
                <a:gd name="connsiteY13" fmla="*/ 4939455 h 5795027"/>
                <a:gd name="connsiteX14" fmla="*/ 0 w 4282900"/>
                <a:gd name="connsiteY14" fmla="*/ 3746068 h 5795027"/>
                <a:gd name="connsiteX15" fmla="*/ 0 w 4282900"/>
                <a:gd name="connsiteY15" fmla="*/ 3441681 h 5795027"/>
                <a:gd name="connsiteX16" fmla="*/ 0 w 4282900"/>
                <a:gd name="connsiteY16" fmla="*/ 3042471 h 5795027"/>
                <a:gd name="connsiteX17" fmla="*/ 0 w 4282900"/>
                <a:gd name="connsiteY17" fmla="*/ 2752557 h 5795027"/>
                <a:gd name="connsiteX18" fmla="*/ 0 w 4282900"/>
                <a:gd name="connsiteY18" fmla="*/ 2231503 h 5795027"/>
                <a:gd name="connsiteX19" fmla="*/ 0 w 4282900"/>
                <a:gd name="connsiteY19" fmla="*/ 2048959 h 5795027"/>
                <a:gd name="connsiteX20" fmla="*/ 559354 w 4282900"/>
                <a:gd name="connsiteY20" fmla="*/ 855573 h 5795027"/>
                <a:gd name="connsiteX21" fmla="*/ 1950071 w 4282900"/>
                <a:gd name="connsiteY21" fmla="*/ 164715 h 5795027"/>
                <a:gd name="connsiteX0" fmla="*/ 2144960 w 4282900"/>
                <a:gd name="connsiteY0" fmla="*/ 0 h 5795027"/>
                <a:gd name="connsiteX1" fmla="*/ 2332832 w 4282900"/>
                <a:gd name="connsiteY1" fmla="*/ 164715 h 5795027"/>
                <a:gd name="connsiteX2" fmla="*/ 2976290 w 4282900"/>
                <a:gd name="connsiteY2" fmla="*/ 524033 h 5795027"/>
                <a:gd name="connsiteX3" fmla="*/ 3723546 w 4282900"/>
                <a:gd name="connsiteY3" fmla="*/ 855573 h 5795027"/>
                <a:gd name="connsiteX4" fmla="*/ 4282900 w 4282900"/>
                <a:gd name="connsiteY4" fmla="*/ 2048959 h 5795027"/>
                <a:gd name="connsiteX5" fmla="*/ 4282900 w 4282900"/>
                <a:gd name="connsiteY5" fmla="*/ 2231503 h 5795027"/>
                <a:gd name="connsiteX6" fmla="*/ 4282900 w 4282900"/>
                <a:gd name="connsiteY6" fmla="*/ 2752557 h 5795027"/>
                <a:gd name="connsiteX7" fmla="*/ 4282900 w 4282900"/>
                <a:gd name="connsiteY7" fmla="*/ 3042471 h 5795027"/>
                <a:gd name="connsiteX8" fmla="*/ 4282900 w 4282900"/>
                <a:gd name="connsiteY8" fmla="*/ 3441681 h 5795027"/>
                <a:gd name="connsiteX9" fmla="*/ 4282900 w 4282900"/>
                <a:gd name="connsiteY9" fmla="*/ 3746068 h 5795027"/>
                <a:gd name="connsiteX10" fmla="*/ 3723546 w 4282900"/>
                <a:gd name="connsiteY10" fmla="*/ 4939455 h 5795027"/>
                <a:gd name="connsiteX11" fmla="*/ 2332829 w 4282900"/>
                <a:gd name="connsiteY11" fmla="*/ 5630311 h 5795027"/>
                <a:gd name="connsiteX12" fmla="*/ 2137940 w 4282900"/>
                <a:gd name="connsiteY12" fmla="*/ 5795027 h 5795027"/>
                <a:gd name="connsiteX13" fmla="*/ 1950069 w 4282900"/>
                <a:gd name="connsiteY13" fmla="*/ 5630311 h 5795027"/>
                <a:gd name="connsiteX14" fmla="*/ 559353 w 4282900"/>
                <a:gd name="connsiteY14" fmla="*/ 4939455 h 5795027"/>
                <a:gd name="connsiteX15" fmla="*/ 0 w 4282900"/>
                <a:gd name="connsiteY15" fmla="*/ 3746068 h 5795027"/>
                <a:gd name="connsiteX16" fmla="*/ 0 w 4282900"/>
                <a:gd name="connsiteY16" fmla="*/ 3441681 h 5795027"/>
                <a:gd name="connsiteX17" fmla="*/ 0 w 4282900"/>
                <a:gd name="connsiteY17" fmla="*/ 3042471 h 5795027"/>
                <a:gd name="connsiteX18" fmla="*/ 0 w 4282900"/>
                <a:gd name="connsiteY18" fmla="*/ 2752557 h 5795027"/>
                <a:gd name="connsiteX19" fmla="*/ 0 w 4282900"/>
                <a:gd name="connsiteY19" fmla="*/ 2231503 h 5795027"/>
                <a:gd name="connsiteX20" fmla="*/ 0 w 4282900"/>
                <a:gd name="connsiteY20" fmla="*/ 2048959 h 5795027"/>
                <a:gd name="connsiteX21" fmla="*/ 559354 w 4282900"/>
                <a:gd name="connsiteY21" fmla="*/ 855573 h 5795027"/>
                <a:gd name="connsiteX22" fmla="*/ 1950071 w 4282900"/>
                <a:gd name="connsiteY22" fmla="*/ 164715 h 5795027"/>
                <a:gd name="connsiteX23" fmla="*/ 2144960 w 4282900"/>
                <a:gd name="connsiteY23" fmla="*/ 0 h 5795027"/>
                <a:gd name="connsiteX0" fmla="*/ 3723546 w 4282900"/>
                <a:gd name="connsiteY0" fmla="*/ 855573 h 5795027"/>
                <a:gd name="connsiteX1" fmla="*/ 4282900 w 4282900"/>
                <a:gd name="connsiteY1" fmla="*/ 2048959 h 5795027"/>
                <a:gd name="connsiteX2" fmla="*/ 4282900 w 4282900"/>
                <a:gd name="connsiteY2" fmla="*/ 2231503 h 5795027"/>
                <a:gd name="connsiteX3" fmla="*/ 4282900 w 4282900"/>
                <a:gd name="connsiteY3" fmla="*/ 2752557 h 5795027"/>
                <a:gd name="connsiteX4" fmla="*/ 4282900 w 4282900"/>
                <a:gd name="connsiteY4" fmla="*/ 3042471 h 5795027"/>
                <a:gd name="connsiteX5" fmla="*/ 4282900 w 4282900"/>
                <a:gd name="connsiteY5" fmla="*/ 3441681 h 5795027"/>
                <a:gd name="connsiteX6" fmla="*/ 4282900 w 4282900"/>
                <a:gd name="connsiteY6" fmla="*/ 3746068 h 5795027"/>
                <a:gd name="connsiteX7" fmla="*/ 3723546 w 4282900"/>
                <a:gd name="connsiteY7" fmla="*/ 4939455 h 5795027"/>
                <a:gd name="connsiteX8" fmla="*/ 2332829 w 4282900"/>
                <a:gd name="connsiteY8" fmla="*/ 5630311 h 5795027"/>
                <a:gd name="connsiteX9" fmla="*/ 2137940 w 4282900"/>
                <a:gd name="connsiteY9" fmla="*/ 5795027 h 5795027"/>
                <a:gd name="connsiteX10" fmla="*/ 1950069 w 4282900"/>
                <a:gd name="connsiteY10" fmla="*/ 5630311 h 5795027"/>
                <a:gd name="connsiteX11" fmla="*/ 559353 w 4282900"/>
                <a:gd name="connsiteY11" fmla="*/ 4939455 h 5795027"/>
                <a:gd name="connsiteX12" fmla="*/ 0 w 4282900"/>
                <a:gd name="connsiteY12" fmla="*/ 3746068 h 5795027"/>
                <a:gd name="connsiteX13" fmla="*/ 0 w 4282900"/>
                <a:gd name="connsiteY13" fmla="*/ 3441681 h 5795027"/>
                <a:gd name="connsiteX14" fmla="*/ 0 w 4282900"/>
                <a:gd name="connsiteY14" fmla="*/ 3042471 h 5795027"/>
                <a:gd name="connsiteX15" fmla="*/ 0 w 4282900"/>
                <a:gd name="connsiteY15" fmla="*/ 2752557 h 5795027"/>
                <a:gd name="connsiteX16" fmla="*/ 0 w 4282900"/>
                <a:gd name="connsiteY16" fmla="*/ 2231503 h 5795027"/>
                <a:gd name="connsiteX17" fmla="*/ 0 w 4282900"/>
                <a:gd name="connsiteY17" fmla="*/ 2048959 h 5795027"/>
                <a:gd name="connsiteX18" fmla="*/ 559354 w 4282900"/>
                <a:gd name="connsiteY18" fmla="*/ 855573 h 5795027"/>
                <a:gd name="connsiteX19" fmla="*/ 1950071 w 4282900"/>
                <a:gd name="connsiteY19" fmla="*/ 164715 h 5795027"/>
                <a:gd name="connsiteX20" fmla="*/ 2144960 w 4282900"/>
                <a:gd name="connsiteY20" fmla="*/ 0 h 5795027"/>
                <a:gd name="connsiteX21" fmla="*/ 2332832 w 4282900"/>
                <a:gd name="connsiteY21" fmla="*/ 164715 h 5795027"/>
                <a:gd name="connsiteX22" fmla="*/ 2976290 w 4282900"/>
                <a:gd name="connsiteY22" fmla="*/ 524033 h 5795027"/>
                <a:gd name="connsiteX23" fmla="*/ 3888635 w 4282900"/>
                <a:gd name="connsiteY23"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22" fmla="*/ 3888635 w 4282900"/>
                <a:gd name="connsiteY22" fmla="*/ 1020662 h 5795027"/>
                <a:gd name="connsiteX0" fmla="*/ 4282900 w 4282900"/>
                <a:gd name="connsiteY0" fmla="*/ 2048959 h 5795027"/>
                <a:gd name="connsiteX1" fmla="*/ 4282900 w 4282900"/>
                <a:gd name="connsiteY1" fmla="*/ 2231503 h 5795027"/>
                <a:gd name="connsiteX2" fmla="*/ 4282900 w 4282900"/>
                <a:gd name="connsiteY2" fmla="*/ 2752557 h 5795027"/>
                <a:gd name="connsiteX3" fmla="*/ 4282900 w 4282900"/>
                <a:gd name="connsiteY3" fmla="*/ 3042471 h 5795027"/>
                <a:gd name="connsiteX4" fmla="*/ 4282900 w 4282900"/>
                <a:gd name="connsiteY4" fmla="*/ 3441681 h 5795027"/>
                <a:gd name="connsiteX5" fmla="*/ 4282900 w 4282900"/>
                <a:gd name="connsiteY5" fmla="*/ 3746068 h 5795027"/>
                <a:gd name="connsiteX6" fmla="*/ 3723546 w 4282900"/>
                <a:gd name="connsiteY6" fmla="*/ 4939455 h 5795027"/>
                <a:gd name="connsiteX7" fmla="*/ 2332829 w 4282900"/>
                <a:gd name="connsiteY7" fmla="*/ 5630311 h 5795027"/>
                <a:gd name="connsiteX8" fmla="*/ 2137940 w 4282900"/>
                <a:gd name="connsiteY8" fmla="*/ 5795027 h 5795027"/>
                <a:gd name="connsiteX9" fmla="*/ 1950069 w 4282900"/>
                <a:gd name="connsiteY9" fmla="*/ 5630311 h 5795027"/>
                <a:gd name="connsiteX10" fmla="*/ 559353 w 4282900"/>
                <a:gd name="connsiteY10" fmla="*/ 4939455 h 5795027"/>
                <a:gd name="connsiteX11" fmla="*/ 0 w 4282900"/>
                <a:gd name="connsiteY11" fmla="*/ 3746068 h 5795027"/>
                <a:gd name="connsiteX12" fmla="*/ 0 w 4282900"/>
                <a:gd name="connsiteY12" fmla="*/ 3441681 h 5795027"/>
                <a:gd name="connsiteX13" fmla="*/ 0 w 4282900"/>
                <a:gd name="connsiteY13" fmla="*/ 3042471 h 5795027"/>
                <a:gd name="connsiteX14" fmla="*/ 0 w 4282900"/>
                <a:gd name="connsiteY14" fmla="*/ 2752557 h 5795027"/>
                <a:gd name="connsiteX15" fmla="*/ 0 w 4282900"/>
                <a:gd name="connsiteY15" fmla="*/ 2231503 h 5795027"/>
                <a:gd name="connsiteX16" fmla="*/ 0 w 4282900"/>
                <a:gd name="connsiteY16" fmla="*/ 2048959 h 5795027"/>
                <a:gd name="connsiteX17" fmla="*/ 559354 w 4282900"/>
                <a:gd name="connsiteY17" fmla="*/ 855573 h 5795027"/>
                <a:gd name="connsiteX18" fmla="*/ 1950071 w 4282900"/>
                <a:gd name="connsiteY18" fmla="*/ 164715 h 5795027"/>
                <a:gd name="connsiteX19" fmla="*/ 2144960 w 4282900"/>
                <a:gd name="connsiteY19" fmla="*/ 0 h 5795027"/>
                <a:gd name="connsiteX20" fmla="*/ 2332832 w 4282900"/>
                <a:gd name="connsiteY20" fmla="*/ 164715 h 5795027"/>
                <a:gd name="connsiteX21" fmla="*/ 2976290 w 4282900"/>
                <a:gd name="connsiteY21" fmla="*/ 524033 h 5795027"/>
                <a:gd name="connsiteX0" fmla="*/ 4282900 w 4282900"/>
                <a:gd name="connsiteY0" fmla="*/ 2231503 h 5795027"/>
                <a:gd name="connsiteX1" fmla="*/ 4282900 w 4282900"/>
                <a:gd name="connsiteY1" fmla="*/ 2752557 h 5795027"/>
                <a:gd name="connsiteX2" fmla="*/ 4282900 w 4282900"/>
                <a:gd name="connsiteY2" fmla="*/ 3042471 h 5795027"/>
                <a:gd name="connsiteX3" fmla="*/ 4282900 w 4282900"/>
                <a:gd name="connsiteY3" fmla="*/ 3441681 h 5795027"/>
                <a:gd name="connsiteX4" fmla="*/ 4282900 w 4282900"/>
                <a:gd name="connsiteY4" fmla="*/ 3746068 h 5795027"/>
                <a:gd name="connsiteX5" fmla="*/ 3723546 w 4282900"/>
                <a:gd name="connsiteY5" fmla="*/ 4939455 h 5795027"/>
                <a:gd name="connsiteX6" fmla="*/ 2332829 w 4282900"/>
                <a:gd name="connsiteY6" fmla="*/ 5630311 h 5795027"/>
                <a:gd name="connsiteX7" fmla="*/ 2137940 w 4282900"/>
                <a:gd name="connsiteY7" fmla="*/ 5795027 h 5795027"/>
                <a:gd name="connsiteX8" fmla="*/ 1950069 w 4282900"/>
                <a:gd name="connsiteY8" fmla="*/ 5630311 h 5795027"/>
                <a:gd name="connsiteX9" fmla="*/ 559353 w 4282900"/>
                <a:gd name="connsiteY9" fmla="*/ 4939455 h 5795027"/>
                <a:gd name="connsiteX10" fmla="*/ 0 w 4282900"/>
                <a:gd name="connsiteY10" fmla="*/ 3746068 h 5795027"/>
                <a:gd name="connsiteX11" fmla="*/ 0 w 4282900"/>
                <a:gd name="connsiteY11" fmla="*/ 3441681 h 5795027"/>
                <a:gd name="connsiteX12" fmla="*/ 0 w 4282900"/>
                <a:gd name="connsiteY12" fmla="*/ 3042471 h 5795027"/>
                <a:gd name="connsiteX13" fmla="*/ 0 w 4282900"/>
                <a:gd name="connsiteY13" fmla="*/ 2752557 h 5795027"/>
                <a:gd name="connsiteX14" fmla="*/ 0 w 4282900"/>
                <a:gd name="connsiteY14" fmla="*/ 2231503 h 5795027"/>
                <a:gd name="connsiteX15" fmla="*/ 0 w 4282900"/>
                <a:gd name="connsiteY15" fmla="*/ 2048959 h 5795027"/>
                <a:gd name="connsiteX16" fmla="*/ 559354 w 4282900"/>
                <a:gd name="connsiteY16" fmla="*/ 855573 h 5795027"/>
                <a:gd name="connsiteX17" fmla="*/ 1950071 w 4282900"/>
                <a:gd name="connsiteY17" fmla="*/ 164715 h 5795027"/>
                <a:gd name="connsiteX18" fmla="*/ 2144960 w 4282900"/>
                <a:gd name="connsiteY18" fmla="*/ 0 h 5795027"/>
                <a:gd name="connsiteX19" fmla="*/ 2332832 w 4282900"/>
                <a:gd name="connsiteY19" fmla="*/ 164715 h 5795027"/>
                <a:gd name="connsiteX20" fmla="*/ 2976290 w 4282900"/>
                <a:gd name="connsiteY20" fmla="*/ 524033 h 5795027"/>
                <a:gd name="connsiteX0" fmla="*/ 4282900 w 4282900"/>
                <a:gd name="connsiteY0" fmla="*/ 2752557 h 5795027"/>
                <a:gd name="connsiteX1" fmla="*/ 4282900 w 4282900"/>
                <a:gd name="connsiteY1" fmla="*/ 3042471 h 5795027"/>
                <a:gd name="connsiteX2" fmla="*/ 4282900 w 4282900"/>
                <a:gd name="connsiteY2" fmla="*/ 3441681 h 5795027"/>
                <a:gd name="connsiteX3" fmla="*/ 4282900 w 4282900"/>
                <a:gd name="connsiteY3" fmla="*/ 3746068 h 5795027"/>
                <a:gd name="connsiteX4" fmla="*/ 3723546 w 4282900"/>
                <a:gd name="connsiteY4" fmla="*/ 4939455 h 5795027"/>
                <a:gd name="connsiteX5" fmla="*/ 2332829 w 4282900"/>
                <a:gd name="connsiteY5" fmla="*/ 5630311 h 5795027"/>
                <a:gd name="connsiteX6" fmla="*/ 2137940 w 4282900"/>
                <a:gd name="connsiteY6" fmla="*/ 5795027 h 5795027"/>
                <a:gd name="connsiteX7" fmla="*/ 1950069 w 4282900"/>
                <a:gd name="connsiteY7" fmla="*/ 5630311 h 5795027"/>
                <a:gd name="connsiteX8" fmla="*/ 559353 w 4282900"/>
                <a:gd name="connsiteY8" fmla="*/ 4939455 h 5795027"/>
                <a:gd name="connsiteX9" fmla="*/ 0 w 4282900"/>
                <a:gd name="connsiteY9" fmla="*/ 3746068 h 5795027"/>
                <a:gd name="connsiteX10" fmla="*/ 0 w 4282900"/>
                <a:gd name="connsiteY10" fmla="*/ 3441681 h 5795027"/>
                <a:gd name="connsiteX11" fmla="*/ 0 w 4282900"/>
                <a:gd name="connsiteY11" fmla="*/ 3042471 h 5795027"/>
                <a:gd name="connsiteX12" fmla="*/ 0 w 4282900"/>
                <a:gd name="connsiteY12" fmla="*/ 2752557 h 5795027"/>
                <a:gd name="connsiteX13" fmla="*/ 0 w 4282900"/>
                <a:gd name="connsiteY13" fmla="*/ 2231503 h 5795027"/>
                <a:gd name="connsiteX14" fmla="*/ 0 w 4282900"/>
                <a:gd name="connsiteY14" fmla="*/ 2048959 h 5795027"/>
                <a:gd name="connsiteX15" fmla="*/ 559354 w 4282900"/>
                <a:gd name="connsiteY15" fmla="*/ 855573 h 5795027"/>
                <a:gd name="connsiteX16" fmla="*/ 1950071 w 4282900"/>
                <a:gd name="connsiteY16" fmla="*/ 164715 h 5795027"/>
                <a:gd name="connsiteX17" fmla="*/ 2144960 w 4282900"/>
                <a:gd name="connsiteY17" fmla="*/ 0 h 5795027"/>
                <a:gd name="connsiteX18" fmla="*/ 2332832 w 4282900"/>
                <a:gd name="connsiteY18" fmla="*/ 164715 h 5795027"/>
                <a:gd name="connsiteX19" fmla="*/ 2976290 w 4282900"/>
                <a:gd name="connsiteY19" fmla="*/ 524033 h 5795027"/>
                <a:gd name="connsiteX0" fmla="*/ 4282900 w 4282900"/>
                <a:gd name="connsiteY0" fmla="*/ 3042471 h 5795027"/>
                <a:gd name="connsiteX1" fmla="*/ 4282900 w 4282900"/>
                <a:gd name="connsiteY1" fmla="*/ 3441681 h 5795027"/>
                <a:gd name="connsiteX2" fmla="*/ 4282900 w 4282900"/>
                <a:gd name="connsiteY2" fmla="*/ 3746068 h 5795027"/>
                <a:gd name="connsiteX3" fmla="*/ 3723546 w 4282900"/>
                <a:gd name="connsiteY3" fmla="*/ 4939455 h 5795027"/>
                <a:gd name="connsiteX4" fmla="*/ 2332829 w 4282900"/>
                <a:gd name="connsiteY4" fmla="*/ 5630311 h 5795027"/>
                <a:gd name="connsiteX5" fmla="*/ 2137940 w 4282900"/>
                <a:gd name="connsiteY5" fmla="*/ 5795027 h 5795027"/>
                <a:gd name="connsiteX6" fmla="*/ 1950069 w 4282900"/>
                <a:gd name="connsiteY6" fmla="*/ 5630311 h 5795027"/>
                <a:gd name="connsiteX7" fmla="*/ 559353 w 4282900"/>
                <a:gd name="connsiteY7" fmla="*/ 4939455 h 5795027"/>
                <a:gd name="connsiteX8" fmla="*/ 0 w 4282900"/>
                <a:gd name="connsiteY8" fmla="*/ 3746068 h 5795027"/>
                <a:gd name="connsiteX9" fmla="*/ 0 w 4282900"/>
                <a:gd name="connsiteY9" fmla="*/ 3441681 h 5795027"/>
                <a:gd name="connsiteX10" fmla="*/ 0 w 4282900"/>
                <a:gd name="connsiteY10" fmla="*/ 3042471 h 5795027"/>
                <a:gd name="connsiteX11" fmla="*/ 0 w 4282900"/>
                <a:gd name="connsiteY11" fmla="*/ 2752557 h 5795027"/>
                <a:gd name="connsiteX12" fmla="*/ 0 w 4282900"/>
                <a:gd name="connsiteY12" fmla="*/ 2231503 h 5795027"/>
                <a:gd name="connsiteX13" fmla="*/ 0 w 4282900"/>
                <a:gd name="connsiteY13" fmla="*/ 2048959 h 5795027"/>
                <a:gd name="connsiteX14" fmla="*/ 559354 w 4282900"/>
                <a:gd name="connsiteY14" fmla="*/ 855573 h 5795027"/>
                <a:gd name="connsiteX15" fmla="*/ 1950071 w 4282900"/>
                <a:gd name="connsiteY15" fmla="*/ 164715 h 5795027"/>
                <a:gd name="connsiteX16" fmla="*/ 2144960 w 4282900"/>
                <a:gd name="connsiteY16" fmla="*/ 0 h 5795027"/>
                <a:gd name="connsiteX17" fmla="*/ 2332832 w 4282900"/>
                <a:gd name="connsiteY17" fmla="*/ 164715 h 5795027"/>
                <a:gd name="connsiteX18" fmla="*/ 2976290 w 4282900"/>
                <a:gd name="connsiteY18" fmla="*/ 524033 h 5795027"/>
                <a:gd name="connsiteX0" fmla="*/ 4282900 w 4282900"/>
                <a:gd name="connsiteY0" fmla="*/ 3441681 h 5795027"/>
                <a:gd name="connsiteX1" fmla="*/ 4282900 w 4282900"/>
                <a:gd name="connsiteY1" fmla="*/ 3746068 h 5795027"/>
                <a:gd name="connsiteX2" fmla="*/ 3723546 w 4282900"/>
                <a:gd name="connsiteY2" fmla="*/ 4939455 h 5795027"/>
                <a:gd name="connsiteX3" fmla="*/ 2332829 w 4282900"/>
                <a:gd name="connsiteY3" fmla="*/ 5630311 h 5795027"/>
                <a:gd name="connsiteX4" fmla="*/ 2137940 w 4282900"/>
                <a:gd name="connsiteY4" fmla="*/ 5795027 h 5795027"/>
                <a:gd name="connsiteX5" fmla="*/ 1950069 w 4282900"/>
                <a:gd name="connsiteY5" fmla="*/ 5630311 h 5795027"/>
                <a:gd name="connsiteX6" fmla="*/ 559353 w 4282900"/>
                <a:gd name="connsiteY6" fmla="*/ 4939455 h 5795027"/>
                <a:gd name="connsiteX7" fmla="*/ 0 w 4282900"/>
                <a:gd name="connsiteY7" fmla="*/ 3746068 h 5795027"/>
                <a:gd name="connsiteX8" fmla="*/ 0 w 4282900"/>
                <a:gd name="connsiteY8" fmla="*/ 3441681 h 5795027"/>
                <a:gd name="connsiteX9" fmla="*/ 0 w 4282900"/>
                <a:gd name="connsiteY9" fmla="*/ 3042471 h 5795027"/>
                <a:gd name="connsiteX10" fmla="*/ 0 w 4282900"/>
                <a:gd name="connsiteY10" fmla="*/ 2752557 h 5795027"/>
                <a:gd name="connsiteX11" fmla="*/ 0 w 4282900"/>
                <a:gd name="connsiteY11" fmla="*/ 2231503 h 5795027"/>
                <a:gd name="connsiteX12" fmla="*/ 0 w 4282900"/>
                <a:gd name="connsiteY12" fmla="*/ 2048959 h 5795027"/>
                <a:gd name="connsiteX13" fmla="*/ 559354 w 4282900"/>
                <a:gd name="connsiteY13" fmla="*/ 855573 h 5795027"/>
                <a:gd name="connsiteX14" fmla="*/ 1950071 w 4282900"/>
                <a:gd name="connsiteY14" fmla="*/ 164715 h 5795027"/>
                <a:gd name="connsiteX15" fmla="*/ 2144960 w 4282900"/>
                <a:gd name="connsiteY15" fmla="*/ 0 h 5795027"/>
                <a:gd name="connsiteX16" fmla="*/ 2332832 w 4282900"/>
                <a:gd name="connsiteY16" fmla="*/ 164715 h 5795027"/>
                <a:gd name="connsiteX17" fmla="*/ 2976290 w 4282900"/>
                <a:gd name="connsiteY17" fmla="*/ 524033 h 5795027"/>
                <a:gd name="connsiteX0" fmla="*/ 4282900 w 4282900"/>
                <a:gd name="connsiteY0" fmla="*/ 3441681 h 5795027"/>
                <a:gd name="connsiteX1" fmla="*/ 3723546 w 4282900"/>
                <a:gd name="connsiteY1" fmla="*/ 4939455 h 5795027"/>
                <a:gd name="connsiteX2" fmla="*/ 2332829 w 4282900"/>
                <a:gd name="connsiteY2" fmla="*/ 5630311 h 5795027"/>
                <a:gd name="connsiteX3" fmla="*/ 2137940 w 4282900"/>
                <a:gd name="connsiteY3" fmla="*/ 5795027 h 5795027"/>
                <a:gd name="connsiteX4" fmla="*/ 1950069 w 4282900"/>
                <a:gd name="connsiteY4" fmla="*/ 5630311 h 5795027"/>
                <a:gd name="connsiteX5" fmla="*/ 559353 w 4282900"/>
                <a:gd name="connsiteY5" fmla="*/ 4939455 h 5795027"/>
                <a:gd name="connsiteX6" fmla="*/ 0 w 4282900"/>
                <a:gd name="connsiteY6" fmla="*/ 3746068 h 5795027"/>
                <a:gd name="connsiteX7" fmla="*/ 0 w 4282900"/>
                <a:gd name="connsiteY7" fmla="*/ 3441681 h 5795027"/>
                <a:gd name="connsiteX8" fmla="*/ 0 w 4282900"/>
                <a:gd name="connsiteY8" fmla="*/ 3042471 h 5795027"/>
                <a:gd name="connsiteX9" fmla="*/ 0 w 4282900"/>
                <a:gd name="connsiteY9" fmla="*/ 2752557 h 5795027"/>
                <a:gd name="connsiteX10" fmla="*/ 0 w 4282900"/>
                <a:gd name="connsiteY10" fmla="*/ 2231503 h 5795027"/>
                <a:gd name="connsiteX11" fmla="*/ 0 w 4282900"/>
                <a:gd name="connsiteY11" fmla="*/ 2048959 h 5795027"/>
                <a:gd name="connsiteX12" fmla="*/ 559354 w 4282900"/>
                <a:gd name="connsiteY12" fmla="*/ 855573 h 5795027"/>
                <a:gd name="connsiteX13" fmla="*/ 1950071 w 4282900"/>
                <a:gd name="connsiteY13" fmla="*/ 164715 h 5795027"/>
                <a:gd name="connsiteX14" fmla="*/ 2144960 w 4282900"/>
                <a:gd name="connsiteY14" fmla="*/ 0 h 5795027"/>
                <a:gd name="connsiteX15" fmla="*/ 2332832 w 4282900"/>
                <a:gd name="connsiteY15" fmla="*/ 164715 h 5795027"/>
                <a:gd name="connsiteX16" fmla="*/ 2976290 w 4282900"/>
                <a:gd name="connsiteY16" fmla="*/ 524033 h 5795027"/>
                <a:gd name="connsiteX0" fmla="*/ 3723546 w 3723546"/>
                <a:gd name="connsiteY0" fmla="*/ 4939455 h 5795027"/>
                <a:gd name="connsiteX1" fmla="*/ 2332829 w 3723546"/>
                <a:gd name="connsiteY1" fmla="*/ 5630311 h 5795027"/>
                <a:gd name="connsiteX2" fmla="*/ 2137940 w 3723546"/>
                <a:gd name="connsiteY2" fmla="*/ 5795027 h 5795027"/>
                <a:gd name="connsiteX3" fmla="*/ 1950069 w 3723546"/>
                <a:gd name="connsiteY3" fmla="*/ 5630311 h 5795027"/>
                <a:gd name="connsiteX4" fmla="*/ 559353 w 3723546"/>
                <a:gd name="connsiteY4" fmla="*/ 4939455 h 5795027"/>
                <a:gd name="connsiteX5" fmla="*/ 0 w 3723546"/>
                <a:gd name="connsiteY5" fmla="*/ 3746068 h 5795027"/>
                <a:gd name="connsiteX6" fmla="*/ 0 w 3723546"/>
                <a:gd name="connsiteY6" fmla="*/ 3441681 h 5795027"/>
                <a:gd name="connsiteX7" fmla="*/ 0 w 3723546"/>
                <a:gd name="connsiteY7" fmla="*/ 3042471 h 5795027"/>
                <a:gd name="connsiteX8" fmla="*/ 0 w 3723546"/>
                <a:gd name="connsiteY8" fmla="*/ 2752557 h 5795027"/>
                <a:gd name="connsiteX9" fmla="*/ 0 w 3723546"/>
                <a:gd name="connsiteY9" fmla="*/ 2231503 h 5795027"/>
                <a:gd name="connsiteX10" fmla="*/ 0 w 3723546"/>
                <a:gd name="connsiteY10" fmla="*/ 2048959 h 5795027"/>
                <a:gd name="connsiteX11" fmla="*/ 559354 w 3723546"/>
                <a:gd name="connsiteY11" fmla="*/ 855573 h 5795027"/>
                <a:gd name="connsiteX12" fmla="*/ 1950071 w 3723546"/>
                <a:gd name="connsiteY12" fmla="*/ 164715 h 5795027"/>
                <a:gd name="connsiteX13" fmla="*/ 2144960 w 3723546"/>
                <a:gd name="connsiteY13" fmla="*/ 0 h 5795027"/>
                <a:gd name="connsiteX14" fmla="*/ 2332832 w 3723546"/>
                <a:gd name="connsiteY14" fmla="*/ 164715 h 5795027"/>
                <a:gd name="connsiteX15" fmla="*/ 2976290 w 3723546"/>
                <a:gd name="connsiteY15" fmla="*/ 524033 h 5795027"/>
                <a:gd name="connsiteX0" fmla="*/ 3723546 w 3723546"/>
                <a:gd name="connsiteY0" fmla="*/ 4939455 h 5795027"/>
                <a:gd name="connsiteX1" fmla="*/ 2989878 w 3723546"/>
                <a:gd name="connsiteY1" fmla="*/ 5266109 h 5795027"/>
                <a:gd name="connsiteX2" fmla="*/ 2332829 w 3723546"/>
                <a:gd name="connsiteY2" fmla="*/ 5630311 h 5795027"/>
                <a:gd name="connsiteX3" fmla="*/ 2137940 w 3723546"/>
                <a:gd name="connsiteY3" fmla="*/ 5795027 h 5795027"/>
                <a:gd name="connsiteX4" fmla="*/ 1950069 w 3723546"/>
                <a:gd name="connsiteY4" fmla="*/ 5630311 h 5795027"/>
                <a:gd name="connsiteX5" fmla="*/ 559353 w 3723546"/>
                <a:gd name="connsiteY5" fmla="*/ 4939455 h 5795027"/>
                <a:gd name="connsiteX6" fmla="*/ 0 w 3723546"/>
                <a:gd name="connsiteY6" fmla="*/ 3746068 h 5795027"/>
                <a:gd name="connsiteX7" fmla="*/ 0 w 3723546"/>
                <a:gd name="connsiteY7" fmla="*/ 3441681 h 5795027"/>
                <a:gd name="connsiteX8" fmla="*/ 0 w 3723546"/>
                <a:gd name="connsiteY8" fmla="*/ 3042471 h 5795027"/>
                <a:gd name="connsiteX9" fmla="*/ 0 w 3723546"/>
                <a:gd name="connsiteY9" fmla="*/ 2752557 h 5795027"/>
                <a:gd name="connsiteX10" fmla="*/ 0 w 3723546"/>
                <a:gd name="connsiteY10" fmla="*/ 2231503 h 5795027"/>
                <a:gd name="connsiteX11" fmla="*/ 0 w 3723546"/>
                <a:gd name="connsiteY11" fmla="*/ 2048959 h 5795027"/>
                <a:gd name="connsiteX12" fmla="*/ 559354 w 3723546"/>
                <a:gd name="connsiteY12" fmla="*/ 855573 h 5795027"/>
                <a:gd name="connsiteX13" fmla="*/ 1950071 w 3723546"/>
                <a:gd name="connsiteY13" fmla="*/ 164715 h 5795027"/>
                <a:gd name="connsiteX14" fmla="*/ 2144960 w 3723546"/>
                <a:gd name="connsiteY14" fmla="*/ 0 h 5795027"/>
                <a:gd name="connsiteX15" fmla="*/ 2332832 w 3723546"/>
                <a:gd name="connsiteY15" fmla="*/ 164715 h 5795027"/>
                <a:gd name="connsiteX16" fmla="*/ 2976290 w 3723546"/>
                <a:gd name="connsiteY16"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89878 w 2989878"/>
                <a:gd name="connsiteY0" fmla="*/ 5266109 h 5795027"/>
                <a:gd name="connsiteX1" fmla="*/ 2332829 w 2989878"/>
                <a:gd name="connsiteY1" fmla="*/ 5630311 h 5795027"/>
                <a:gd name="connsiteX2" fmla="*/ 2137940 w 2989878"/>
                <a:gd name="connsiteY2" fmla="*/ 5795027 h 5795027"/>
                <a:gd name="connsiteX3" fmla="*/ 1950069 w 2989878"/>
                <a:gd name="connsiteY3" fmla="*/ 5630311 h 5795027"/>
                <a:gd name="connsiteX4" fmla="*/ 559353 w 2989878"/>
                <a:gd name="connsiteY4" fmla="*/ 4939455 h 5795027"/>
                <a:gd name="connsiteX5" fmla="*/ 0 w 2989878"/>
                <a:gd name="connsiteY5" fmla="*/ 3746068 h 5795027"/>
                <a:gd name="connsiteX6" fmla="*/ 0 w 2989878"/>
                <a:gd name="connsiteY6" fmla="*/ 3441681 h 5795027"/>
                <a:gd name="connsiteX7" fmla="*/ 0 w 2989878"/>
                <a:gd name="connsiteY7" fmla="*/ 3042471 h 5795027"/>
                <a:gd name="connsiteX8" fmla="*/ 0 w 2989878"/>
                <a:gd name="connsiteY8" fmla="*/ 2752557 h 5795027"/>
                <a:gd name="connsiteX9" fmla="*/ 0 w 2989878"/>
                <a:gd name="connsiteY9" fmla="*/ 2231503 h 5795027"/>
                <a:gd name="connsiteX10" fmla="*/ 0 w 2989878"/>
                <a:gd name="connsiteY10" fmla="*/ 2048959 h 5795027"/>
                <a:gd name="connsiteX11" fmla="*/ 559354 w 2989878"/>
                <a:gd name="connsiteY11" fmla="*/ 855573 h 5795027"/>
                <a:gd name="connsiteX12" fmla="*/ 1950071 w 2989878"/>
                <a:gd name="connsiteY12" fmla="*/ 164715 h 5795027"/>
                <a:gd name="connsiteX13" fmla="*/ 2144960 w 2989878"/>
                <a:gd name="connsiteY13" fmla="*/ 0 h 5795027"/>
                <a:gd name="connsiteX14" fmla="*/ 2332832 w 2989878"/>
                <a:gd name="connsiteY14" fmla="*/ 164715 h 5795027"/>
                <a:gd name="connsiteX15" fmla="*/ 2976290 w 2989878"/>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76290"/>
                <a:gd name="connsiteY0" fmla="*/ 5266109 h 5795027"/>
                <a:gd name="connsiteX1" fmla="*/ 2332829 w 2976290"/>
                <a:gd name="connsiteY1" fmla="*/ 5630311 h 5795027"/>
                <a:gd name="connsiteX2" fmla="*/ 2137940 w 2976290"/>
                <a:gd name="connsiteY2" fmla="*/ 5795027 h 5795027"/>
                <a:gd name="connsiteX3" fmla="*/ 1950069 w 2976290"/>
                <a:gd name="connsiteY3" fmla="*/ 5630311 h 5795027"/>
                <a:gd name="connsiteX4" fmla="*/ 559353 w 2976290"/>
                <a:gd name="connsiteY4" fmla="*/ 4939455 h 5795027"/>
                <a:gd name="connsiteX5" fmla="*/ 0 w 2976290"/>
                <a:gd name="connsiteY5" fmla="*/ 3746068 h 5795027"/>
                <a:gd name="connsiteX6" fmla="*/ 0 w 2976290"/>
                <a:gd name="connsiteY6" fmla="*/ 3441681 h 5795027"/>
                <a:gd name="connsiteX7" fmla="*/ 0 w 2976290"/>
                <a:gd name="connsiteY7" fmla="*/ 3042471 h 5795027"/>
                <a:gd name="connsiteX8" fmla="*/ 0 w 2976290"/>
                <a:gd name="connsiteY8" fmla="*/ 2752557 h 5795027"/>
                <a:gd name="connsiteX9" fmla="*/ 0 w 2976290"/>
                <a:gd name="connsiteY9" fmla="*/ 2231503 h 5795027"/>
                <a:gd name="connsiteX10" fmla="*/ 0 w 2976290"/>
                <a:gd name="connsiteY10" fmla="*/ 2048959 h 5795027"/>
                <a:gd name="connsiteX11" fmla="*/ 559354 w 2976290"/>
                <a:gd name="connsiteY11" fmla="*/ 855573 h 5795027"/>
                <a:gd name="connsiteX12" fmla="*/ 1950071 w 2976290"/>
                <a:gd name="connsiteY12" fmla="*/ 164715 h 5795027"/>
                <a:gd name="connsiteX13" fmla="*/ 2144960 w 2976290"/>
                <a:gd name="connsiteY13" fmla="*/ 0 h 5795027"/>
                <a:gd name="connsiteX14" fmla="*/ 2332832 w 2976290"/>
                <a:gd name="connsiteY14" fmla="*/ 164715 h 5795027"/>
                <a:gd name="connsiteX15" fmla="*/ 2976290 w 2976290"/>
                <a:gd name="connsiteY15" fmla="*/ 524033 h 5795027"/>
                <a:gd name="connsiteX0" fmla="*/ 2955049 w 2987296"/>
                <a:gd name="connsiteY0" fmla="*/ 5266109 h 5795027"/>
                <a:gd name="connsiteX1" fmla="*/ 2332829 w 2987296"/>
                <a:gd name="connsiteY1" fmla="*/ 5630311 h 5795027"/>
                <a:gd name="connsiteX2" fmla="*/ 2137940 w 2987296"/>
                <a:gd name="connsiteY2" fmla="*/ 5795027 h 5795027"/>
                <a:gd name="connsiteX3" fmla="*/ 1950069 w 2987296"/>
                <a:gd name="connsiteY3" fmla="*/ 5630311 h 5795027"/>
                <a:gd name="connsiteX4" fmla="*/ 559353 w 2987296"/>
                <a:gd name="connsiteY4" fmla="*/ 4939455 h 5795027"/>
                <a:gd name="connsiteX5" fmla="*/ 0 w 2987296"/>
                <a:gd name="connsiteY5" fmla="*/ 3746068 h 5795027"/>
                <a:gd name="connsiteX6" fmla="*/ 0 w 2987296"/>
                <a:gd name="connsiteY6" fmla="*/ 3441681 h 5795027"/>
                <a:gd name="connsiteX7" fmla="*/ 0 w 2987296"/>
                <a:gd name="connsiteY7" fmla="*/ 3042471 h 5795027"/>
                <a:gd name="connsiteX8" fmla="*/ 0 w 2987296"/>
                <a:gd name="connsiteY8" fmla="*/ 2752557 h 5795027"/>
                <a:gd name="connsiteX9" fmla="*/ 0 w 2987296"/>
                <a:gd name="connsiteY9" fmla="*/ 2231503 h 5795027"/>
                <a:gd name="connsiteX10" fmla="*/ 0 w 2987296"/>
                <a:gd name="connsiteY10" fmla="*/ 2048959 h 5795027"/>
                <a:gd name="connsiteX11" fmla="*/ 559354 w 2987296"/>
                <a:gd name="connsiteY11" fmla="*/ 855573 h 5795027"/>
                <a:gd name="connsiteX12" fmla="*/ 1950071 w 2987296"/>
                <a:gd name="connsiteY12" fmla="*/ 164715 h 5795027"/>
                <a:gd name="connsiteX13" fmla="*/ 2144960 w 2987296"/>
                <a:gd name="connsiteY13" fmla="*/ 0 h 5795027"/>
                <a:gd name="connsiteX14" fmla="*/ 2332832 w 2987296"/>
                <a:gd name="connsiteY14" fmla="*/ 164715 h 5795027"/>
                <a:gd name="connsiteX15" fmla="*/ 2987296 w 2987296"/>
                <a:gd name="connsiteY15" fmla="*/ 557051 h 579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7296" h="5795027">
                  <a:moveTo>
                    <a:pt x="2955049" y="5266109"/>
                  </a:moveTo>
                  <a:cubicBezTo>
                    <a:pt x="2737194" y="5332489"/>
                    <a:pt x="2474819" y="5542158"/>
                    <a:pt x="2332829" y="5630311"/>
                  </a:cubicBezTo>
                  <a:lnTo>
                    <a:pt x="2137940" y="5795027"/>
                  </a:lnTo>
                  <a:lnTo>
                    <a:pt x="1950069" y="5630311"/>
                  </a:lnTo>
                  <a:cubicBezTo>
                    <a:pt x="1484225" y="5270318"/>
                    <a:pt x="959280" y="5171158"/>
                    <a:pt x="559353" y="4939455"/>
                  </a:cubicBezTo>
                  <a:cubicBezTo>
                    <a:pt x="174796" y="4670559"/>
                    <a:pt x="0" y="4362177"/>
                    <a:pt x="0" y="3746068"/>
                  </a:cubicBezTo>
                  <a:lnTo>
                    <a:pt x="0" y="3441681"/>
                  </a:lnTo>
                  <a:lnTo>
                    <a:pt x="0" y="3042471"/>
                  </a:lnTo>
                  <a:lnTo>
                    <a:pt x="0" y="2752557"/>
                  </a:lnTo>
                  <a:lnTo>
                    <a:pt x="0" y="2231503"/>
                  </a:lnTo>
                  <a:lnTo>
                    <a:pt x="0" y="2048959"/>
                  </a:lnTo>
                  <a:cubicBezTo>
                    <a:pt x="0" y="1432851"/>
                    <a:pt x="174797" y="1124469"/>
                    <a:pt x="559354" y="855573"/>
                  </a:cubicBezTo>
                  <a:cubicBezTo>
                    <a:pt x="959283" y="623869"/>
                    <a:pt x="1484227" y="524709"/>
                    <a:pt x="1950071" y="164715"/>
                  </a:cubicBezTo>
                  <a:lnTo>
                    <a:pt x="2144960" y="0"/>
                  </a:lnTo>
                  <a:lnTo>
                    <a:pt x="2332832" y="164715"/>
                  </a:lnTo>
                  <a:cubicBezTo>
                    <a:pt x="2471387" y="252054"/>
                    <a:pt x="2755510" y="441908"/>
                    <a:pt x="2987296" y="557051"/>
                  </a:cubicBezTo>
                </a:path>
              </a:pathLst>
            </a:custGeom>
            <a:noFill/>
            <a:ln w="25400" cap="rnd">
              <a:solidFill>
                <a:schemeClr val="bg2">
                  <a:lumMod val="75000"/>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600"/>
            </a:p>
          </p:txBody>
        </p:sp>
      </p:grpSp>
      <p:sp>
        <p:nvSpPr>
          <p:cNvPr id="2" name="Title Placeholder 1">
            <a:extLst>
              <a:ext uri="{FF2B5EF4-FFF2-40B4-BE49-F238E27FC236}">
                <a16:creationId xmlns:a16="http://schemas.microsoft.com/office/drawing/2014/main" id="{7E11B74D-DF90-4993-88AE-4D05C91F2A96}"/>
              </a:ext>
            </a:extLst>
          </p:cNvPr>
          <p:cNvSpPr>
            <a:spLocks noGrp="1"/>
          </p:cNvSpPr>
          <p:nvPr>
            <p:ph type="title"/>
          </p:nvPr>
        </p:nvSpPr>
        <p:spPr>
          <a:xfrm>
            <a:off x="1933489" y="1919175"/>
            <a:ext cx="18152658" cy="212855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9B3DE9-A495-4E75-819D-E0B2E5505072}"/>
              </a:ext>
            </a:extLst>
          </p:cNvPr>
          <p:cNvSpPr>
            <a:spLocks noGrp="1"/>
          </p:cNvSpPr>
          <p:nvPr>
            <p:ph type="body" idx="1"/>
          </p:nvPr>
        </p:nvSpPr>
        <p:spPr>
          <a:xfrm>
            <a:off x="1933489" y="4496515"/>
            <a:ext cx="18152658" cy="7300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02430AC-DB07-423B-A52A-0065639AFE68}"/>
              </a:ext>
            </a:extLst>
          </p:cNvPr>
          <p:cNvSpPr>
            <a:spLocks noGrp="1"/>
          </p:cNvSpPr>
          <p:nvPr>
            <p:ph type="dt" sz="half" idx="2"/>
          </p:nvPr>
        </p:nvSpPr>
        <p:spPr>
          <a:xfrm>
            <a:off x="16533950" y="12712701"/>
            <a:ext cx="5921828" cy="730250"/>
          </a:xfrm>
          <a:prstGeom prst="rect">
            <a:avLst/>
          </a:prstGeom>
        </p:spPr>
        <p:txBody>
          <a:bodyPr vert="horz" lIns="91440" tIns="45720" rIns="91440" bIns="45720" rtlCol="0" anchor="ctr"/>
          <a:lstStyle>
            <a:lvl1pPr algn="r">
              <a:defRPr sz="2000" i="0">
                <a:solidFill>
                  <a:schemeClr val="tx2">
                    <a:alpha val="85000"/>
                  </a:schemeClr>
                </a:solidFill>
              </a:defRPr>
            </a:lvl1pPr>
          </a:lstStyle>
          <a:p>
            <a:fld id="{11008460-8B2F-4AAA-A4E2-10730069204C}" type="datetimeFigureOut">
              <a:rPr lang="en-US" smtClean="0"/>
              <a:pPr/>
              <a:t>5/22/24</a:t>
            </a:fld>
            <a:endParaRPr lang="en-US" dirty="0"/>
          </a:p>
        </p:txBody>
      </p:sp>
      <p:sp>
        <p:nvSpPr>
          <p:cNvPr id="5" name="Footer Placeholder 4">
            <a:extLst>
              <a:ext uri="{FF2B5EF4-FFF2-40B4-BE49-F238E27FC236}">
                <a16:creationId xmlns:a16="http://schemas.microsoft.com/office/drawing/2014/main" id="{485FAFC9-FA18-4C55-8C92-B17603CAEEDC}"/>
              </a:ext>
            </a:extLst>
          </p:cNvPr>
          <p:cNvSpPr>
            <a:spLocks noGrp="1"/>
          </p:cNvSpPr>
          <p:nvPr>
            <p:ph type="ftr" sz="quarter" idx="3"/>
          </p:nvPr>
        </p:nvSpPr>
        <p:spPr>
          <a:xfrm>
            <a:off x="1933490" y="1002257"/>
            <a:ext cx="6622684" cy="730250"/>
          </a:xfrm>
          <a:prstGeom prst="rect">
            <a:avLst/>
          </a:prstGeom>
        </p:spPr>
        <p:txBody>
          <a:bodyPr vert="horz" lIns="91440" tIns="45720" rIns="91440" bIns="45720" rtlCol="0" anchor="ctr"/>
          <a:lstStyle>
            <a:lvl1pPr algn="l">
              <a:defRPr sz="2000" i="0">
                <a:solidFill>
                  <a:schemeClr val="tx2">
                    <a:alpha val="85000"/>
                  </a:schemeClr>
                </a:solidFill>
              </a:defRPr>
            </a:lvl1pPr>
          </a:lstStyle>
          <a:p>
            <a:endParaRPr lang="en-US" dirty="0"/>
          </a:p>
        </p:txBody>
      </p:sp>
      <p:sp>
        <p:nvSpPr>
          <p:cNvPr id="6" name="Slide Number Placeholder 5">
            <a:extLst>
              <a:ext uri="{FF2B5EF4-FFF2-40B4-BE49-F238E27FC236}">
                <a16:creationId xmlns:a16="http://schemas.microsoft.com/office/drawing/2014/main" id="{67D5A493-61FB-4764-90B6-8CC218A781C9}"/>
              </a:ext>
            </a:extLst>
          </p:cNvPr>
          <p:cNvSpPr>
            <a:spLocks noGrp="1"/>
          </p:cNvSpPr>
          <p:nvPr>
            <p:ph type="sldNum" sz="quarter" idx="4"/>
          </p:nvPr>
        </p:nvSpPr>
        <p:spPr>
          <a:xfrm>
            <a:off x="22478997" y="12712701"/>
            <a:ext cx="1030958" cy="730250"/>
          </a:xfrm>
          <a:prstGeom prst="rect">
            <a:avLst/>
          </a:prstGeom>
        </p:spPr>
        <p:txBody>
          <a:bodyPr vert="horz" lIns="91440" tIns="45720" rIns="91440" bIns="45720" rtlCol="0" anchor="ctr"/>
          <a:lstStyle>
            <a:lvl1pPr algn="r">
              <a:defRPr sz="2000" i="0">
                <a:solidFill>
                  <a:schemeClr val="tx2">
                    <a:alpha val="8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65204628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828800" rtl="0" eaLnBrk="1" latinLnBrk="0" hangingPunct="1">
        <a:lnSpc>
          <a:spcPct val="100000"/>
        </a:lnSpc>
        <a:spcBef>
          <a:spcPct val="0"/>
        </a:spcBef>
        <a:buNone/>
        <a:defRPr sz="8000" kern="120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2000"/>
        </a:spcBef>
        <a:buSzPct val="150000"/>
        <a:buFont typeface="Goudy Old Style" panose="02020502050305020303" pitchFamily="18" charset="0"/>
        <a:buChar char="∙"/>
        <a:defRPr sz="4000" kern="1200">
          <a:solidFill>
            <a:schemeClr val="tx2"/>
          </a:solidFill>
          <a:latin typeface="+mn-lt"/>
          <a:ea typeface="+mn-ea"/>
          <a:cs typeface="+mn-cs"/>
        </a:defRPr>
      </a:lvl1pPr>
      <a:lvl2pPr marL="548640" indent="0" algn="l" defTabSz="1828800" rtl="0" eaLnBrk="1" latinLnBrk="0" hangingPunct="1">
        <a:lnSpc>
          <a:spcPct val="110000"/>
        </a:lnSpc>
        <a:spcBef>
          <a:spcPts val="1000"/>
        </a:spcBef>
        <a:buFontTx/>
        <a:buNone/>
        <a:defRPr sz="3600" kern="1200">
          <a:solidFill>
            <a:schemeClr val="tx2"/>
          </a:solidFill>
          <a:latin typeface="+mn-lt"/>
          <a:ea typeface="+mn-ea"/>
          <a:cs typeface="+mn-cs"/>
        </a:defRPr>
      </a:lvl2pPr>
      <a:lvl3pPr marL="1097280" indent="-457200" algn="l" defTabSz="1828800" rtl="0" eaLnBrk="1" latinLnBrk="0" hangingPunct="1">
        <a:lnSpc>
          <a:spcPct val="110000"/>
        </a:lnSpc>
        <a:spcBef>
          <a:spcPts val="1000"/>
        </a:spcBef>
        <a:buSzPct val="150000"/>
        <a:buFont typeface="Goudy Old Style" panose="02020502050305020303" pitchFamily="18" charset="0"/>
        <a:buChar char="∙"/>
        <a:defRPr sz="3200" kern="1200">
          <a:solidFill>
            <a:schemeClr val="tx2"/>
          </a:solidFill>
          <a:latin typeface="+mn-lt"/>
          <a:ea typeface="+mn-ea"/>
          <a:cs typeface="+mn-cs"/>
        </a:defRPr>
      </a:lvl3pPr>
      <a:lvl4pPr marL="1188720" indent="0" algn="l" defTabSz="1828800" rtl="0" eaLnBrk="1" latinLnBrk="0" hangingPunct="1">
        <a:lnSpc>
          <a:spcPct val="110000"/>
        </a:lnSpc>
        <a:spcBef>
          <a:spcPts val="1000"/>
        </a:spcBef>
        <a:buFontTx/>
        <a:buNone/>
        <a:defRPr sz="2800" kern="1200">
          <a:solidFill>
            <a:schemeClr val="tx2"/>
          </a:solidFill>
          <a:latin typeface="+mn-lt"/>
          <a:ea typeface="+mn-ea"/>
          <a:cs typeface="+mn-cs"/>
        </a:defRPr>
      </a:lvl4pPr>
      <a:lvl5pPr marL="1645920" indent="-457200" algn="l" defTabSz="1828800" rtl="0" eaLnBrk="1" latinLnBrk="0" hangingPunct="1">
        <a:lnSpc>
          <a:spcPct val="110000"/>
        </a:lnSpc>
        <a:spcBef>
          <a:spcPts val="1000"/>
        </a:spcBef>
        <a:buSzPct val="150000"/>
        <a:buFont typeface="Goudy Old Style" panose="02020502050305020303" pitchFamily="18" charset="0"/>
        <a:buChar char="∙"/>
        <a:defRPr sz="28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1"/>
            <a:ext cx="21031200" cy="870267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3"/>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201A9020-F8F1-A941-A30F-D599AB49C186}" type="datetimeFigureOut">
              <a:rPr lang="en-US" smtClean="0"/>
              <a:t>5/22/24</a:t>
            </a:fld>
            <a:endParaRPr lang="en-US"/>
          </a:p>
        </p:txBody>
      </p:sp>
      <p:sp>
        <p:nvSpPr>
          <p:cNvPr id="5" name="Footer Placeholder 4"/>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3"/>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7C4A107-6566-1447-9F00-96E9A42DAE0D}" type="slidenum">
              <a:rPr lang="en-US" smtClean="0"/>
              <a:t>‹#›</a:t>
            </a:fld>
            <a:endParaRPr lang="en-US"/>
          </a:p>
        </p:txBody>
      </p:sp>
    </p:spTree>
    <p:extLst>
      <p:ext uri="{BB962C8B-B14F-4D97-AF65-F5344CB8AC3E}">
        <p14:creationId xmlns:p14="http://schemas.microsoft.com/office/powerpoint/2010/main" val="10330762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tif"/></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4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4.gif"/><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g"/><Relationship Id="rId7" Type="http://schemas.openxmlformats.org/officeDocument/2006/relationships/image" Target="../media/image56.sv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8.pn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png"/><Relationship Id="rId10" Type="http://schemas.openxmlformats.org/officeDocument/2006/relationships/diagramQuickStyle" Target="../diagrams/quickStyle1.xml"/><Relationship Id="rId4" Type="http://schemas.openxmlformats.org/officeDocument/2006/relationships/image" Target="../media/image4.gif"/><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5.tif"/><Relationship Id="rId3" Type="http://schemas.openxmlformats.org/officeDocument/2006/relationships/image" Target="../media/image22.tif"/><Relationship Id="rId7" Type="http://schemas.openxmlformats.org/officeDocument/2006/relationships/image" Target="../media/image24.tif"/><Relationship Id="rId2" Type="http://schemas.openxmlformats.org/officeDocument/2006/relationships/image" Target="../media/image21.tif"/><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ti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ECD84B89-83B1-AA44-B9BE-C68A3A346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hangingPunct="1">
              <a:spcBef>
                <a:spcPts val="0"/>
              </a:spcBef>
              <a:defRPr/>
            </a:pPr>
            <a:endParaRPr lang="en-US" sz="3600" kern="1200">
              <a:solidFill>
                <a:srgbClr val="FFFFFF"/>
              </a:solidFill>
              <a:latin typeface="Goudy Old Style"/>
            </a:endParaRPr>
          </a:p>
        </p:txBody>
      </p:sp>
      <p:pic>
        <p:nvPicPr>
          <p:cNvPr id="34" name="Picture 3">
            <a:extLst>
              <a:ext uri="{FF2B5EF4-FFF2-40B4-BE49-F238E27FC236}">
                <a16:creationId xmlns:a16="http://schemas.microsoft.com/office/drawing/2014/main" id="{76179A5B-1828-5B9C-B936-177ACFEE9F72}"/>
              </a:ext>
            </a:extLst>
          </p:cNvPr>
          <p:cNvPicPr>
            <a:picLocks noChangeAspect="1"/>
          </p:cNvPicPr>
          <p:nvPr/>
        </p:nvPicPr>
        <p:blipFill>
          <a:blip r:embed="rId3"/>
          <a:srcRect t="7812" b="7812"/>
          <a:stretch/>
        </p:blipFill>
        <p:spPr>
          <a:xfrm>
            <a:off x="40" y="20"/>
            <a:ext cx="24383960" cy="13715980"/>
          </a:xfrm>
          <a:prstGeom prst="rect">
            <a:avLst/>
          </a:prstGeom>
        </p:spPr>
      </p:pic>
      <p:sp>
        <p:nvSpPr>
          <p:cNvPr id="61" name="Freeform: Shape 60">
            <a:extLst>
              <a:ext uri="{FF2B5EF4-FFF2-40B4-BE49-F238E27FC236}">
                <a16:creationId xmlns:a16="http://schemas.microsoft.com/office/drawing/2014/main" id="{DF3B9D9F-2555-4B2E-AD17-056B6659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9189" y="1624113"/>
            <a:ext cx="7753622" cy="10255130"/>
          </a:xfrm>
          <a:custGeom>
            <a:avLst/>
            <a:gdLst>
              <a:gd name="connsiteX0" fmla="*/ 1941583 w 3876811"/>
              <a:gd name="connsiteY0" fmla="*/ 0 h 5127565"/>
              <a:gd name="connsiteX1" fmla="*/ 2111641 w 3876811"/>
              <a:gd name="connsiteY1" fmla="*/ 149098 h 5127565"/>
              <a:gd name="connsiteX2" fmla="*/ 3370494 w 3876811"/>
              <a:gd name="connsiteY2" fmla="*/ 774450 h 5127565"/>
              <a:gd name="connsiteX3" fmla="*/ 3876811 w 3876811"/>
              <a:gd name="connsiteY3" fmla="*/ 1854685 h 5127565"/>
              <a:gd name="connsiteX4" fmla="*/ 3876810 w 3876811"/>
              <a:gd name="connsiteY4" fmla="*/ 2507216 h 5127565"/>
              <a:gd name="connsiteX5" fmla="*/ 3872563 w 3876811"/>
              <a:gd name="connsiteY5" fmla="*/ 5127565 h 5127565"/>
              <a:gd name="connsiteX6" fmla="*/ 4248 w 3876811"/>
              <a:gd name="connsiteY6" fmla="*/ 5127565 h 5127565"/>
              <a:gd name="connsiteX7" fmla="*/ 0 w 3876811"/>
              <a:gd name="connsiteY7" fmla="*/ 2507216 h 5127565"/>
              <a:gd name="connsiteX8" fmla="*/ 1 w 3876811"/>
              <a:gd name="connsiteY8" fmla="*/ 1854685 h 5127565"/>
              <a:gd name="connsiteX9" fmla="*/ 506320 w 3876811"/>
              <a:gd name="connsiteY9" fmla="*/ 774450 h 5127565"/>
              <a:gd name="connsiteX10" fmla="*/ 1765173 w 3876811"/>
              <a:gd name="connsiteY10" fmla="*/ 149098 h 512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6811" h="5127565">
                <a:moveTo>
                  <a:pt x="1941583" y="0"/>
                </a:moveTo>
                <a:lnTo>
                  <a:pt x="2111641" y="149098"/>
                </a:lnTo>
                <a:cubicBezTo>
                  <a:pt x="2533316" y="474958"/>
                  <a:pt x="3008486" y="564716"/>
                  <a:pt x="3370494" y="774450"/>
                </a:cubicBezTo>
                <a:cubicBezTo>
                  <a:pt x="3718589" y="1017851"/>
                  <a:pt x="3876811" y="1296993"/>
                  <a:pt x="3876811" y="1854685"/>
                </a:cubicBezTo>
                <a:cubicBezTo>
                  <a:pt x="3876811" y="2072195"/>
                  <a:pt x="3876810" y="2289706"/>
                  <a:pt x="3876810" y="2507216"/>
                </a:cubicBezTo>
                <a:lnTo>
                  <a:pt x="3872563" y="5127565"/>
                </a:lnTo>
                <a:lnTo>
                  <a:pt x="4248" y="5127565"/>
                </a:lnTo>
                <a:lnTo>
                  <a:pt x="0" y="2507216"/>
                </a:lnTo>
                <a:cubicBezTo>
                  <a:pt x="0" y="2289706"/>
                  <a:pt x="1" y="2072195"/>
                  <a:pt x="1" y="1854685"/>
                </a:cubicBezTo>
                <a:cubicBezTo>
                  <a:pt x="1" y="1296993"/>
                  <a:pt x="158225" y="1017851"/>
                  <a:pt x="506320" y="774450"/>
                </a:cubicBezTo>
                <a:cubicBezTo>
                  <a:pt x="868329" y="564716"/>
                  <a:pt x="1343500" y="474958"/>
                  <a:pt x="1765173" y="149098"/>
                </a:cubicBezTo>
                <a:close/>
              </a:path>
            </a:pathLst>
          </a:custGeom>
          <a:solidFill>
            <a:srgbClr val="000000">
              <a:alpha val="499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hangingPunct="1">
              <a:spcBef>
                <a:spcPts val="0"/>
              </a:spcBef>
              <a:defRPr/>
            </a:pPr>
            <a:endParaRPr lang="en-US" sz="3600" kern="1200">
              <a:solidFill>
                <a:srgbClr val="FFFFFF"/>
              </a:solidFill>
              <a:latin typeface="Goudy Old Style"/>
            </a:endParaRPr>
          </a:p>
        </p:txBody>
      </p:sp>
      <p:sp>
        <p:nvSpPr>
          <p:cNvPr id="2" name="Title 1"/>
          <p:cNvSpPr>
            <a:spLocks noGrp="1"/>
          </p:cNvSpPr>
          <p:nvPr>
            <p:ph type="ctrTitle"/>
          </p:nvPr>
        </p:nvSpPr>
        <p:spPr>
          <a:xfrm>
            <a:off x="2084416" y="2326337"/>
            <a:ext cx="7575600" cy="5537218"/>
          </a:xfrm>
        </p:spPr>
        <p:txBody>
          <a:bodyPr rtlCol="0">
            <a:noAutofit/>
          </a:bodyPr>
          <a:lstStyle/>
          <a:p>
            <a:pPr marL="487668" indent="-13544" algn="ctr">
              <a:lnSpc>
                <a:spcPct val="90000"/>
              </a:lnSpc>
              <a:spcAft>
                <a:spcPts val="1200"/>
              </a:spcAft>
            </a:pPr>
            <a:r>
              <a:rPr lang="en-IN" sz="6600" b="1" dirty="0">
                <a:solidFill>
                  <a:schemeClr val="bg1"/>
                </a:solidFill>
              </a:rPr>
              <a:t>Perfect Asynchronous MPC with Linear Communication Overhead</a:t>
            </a:r>
            <a:endParaRPr lang="en-GB" sz="6600" b="1" dirty="0">
              <a:solidFill>
                <a:schemeClr val="bg1"/>
              </a:solidFill>
            </a:endParaRPr>
          </a:p>
        </p:txBody>
      </p:sp>
      <p:sp>
        <p:nvSpPr>
          <p:cNvPr id="3" name="Subtitle 2"/>
          <p:cNvSpPr>
            <a:spLocks noGrp="1"/>
          </p:cNvSpPr>
          <p:nvPr>
            <p:ph type="subTitle" idx="1"/>
          </p:nvPr>
        </p:nvSpPr>
        <p:spPr>
          <a:xfrm>
            <a:off x="2788023" y="8999024"/>
            <a:ext cx="6615950" cy="2390640"/>
          </a:xfrm>
        </p:spPr>
        <p:txBody>
          <a:bodyPr vert="horz" lIns="182880" tIns="91440" rIns="182880" bIns="91440" rtlCol="0" anchor="t">
            <a:noAutofit/>
          </a:bodyPr>
          <a:lstStyle/>
          <a:p>
            <a:pPr algn="ctr"/>
            <a:r>
              <a:rPr lang="en-GB" sz="3200" dirty="0">
                <a:solidFill>
                  <a:srgbClr val="FFFFFF"/>
                </a:solidFill>
              </a:rPr>
              <a:t>Arpita Patra</a:t>
            </a:r>
          </a:p>
          <a:p>
            <a:pPr algn="ctr"/>
            <a:endParaRPr lang="en-GB" sz="3200" dirty="0">
              <a:solidFill>
                <a:srgbClr val="FFFF00"/>
              </a:solidFill>
            </a:endParaRPr>
          </a:p>
        </p:txBody>
      </p:sp>
      <p:pic>
        <p:nvPicPr>
          <p:cNvPr id="5" name="Image" descr="Image">
            <a:extLst>
              <a:ext uri="{FF2B5EF4-FFF2-40B4-BE49-F238E27FC236}">
                <a16:creationId xmlns:a16="http://schemas.microsoft.com/office/drawing/2014/main" id="{4127C536-A3D2-5720-4886-9C55C6F0E079}"/>
              </a:ext>
            </a:extLst>
          </p:cNvPr>
          <p:cNvPicPr>
            <a:picLocks noChangeAspect="1"/>
          </p:cNvPicPr>
          <p:nvPr/>
        </p:nvPicPr>
        <p:blipFill>
          <a:blip r:embed="rId4"/>
          <a:srcRect l="2723" t="3384" r="1891" b="3060"/>
          <a:stretch>
            <a:fillRect/>
          </a:stretch>
        </p:blipFill>
        <p:spPr>
          <a:xfrm>
            <a:off x="5147809" y="10395823"/>
            <a:ext cx="1461564" cy="1350868"/>
          </a:xfrm>
          <a:custGeom>
            <a:avLst/>
            <a:gdLst/>
            <a:ahLst/>
            <a:cxnLst>
              <a:cxn ang="0">
                <a:pos x="wd2" y="hd2"/>
              </a:cxn>
              <a:cxn ang="5400000">
                <a:pos x="wd2" y="hd2"/>
              </a:cxn>
              <a:cxn ang="10800000">
                <a:pos x="wd2" y="hd2"/>
              </a:cxn>
              <a:cxn ang="16200000">
                <a:pos x="wd2" y="hd2"/>
              </a:cxn>
            </a:cxnLst>
            <a:rect l="0" t="0" r="r" b="b"/>
            <a:pathLst>
              <a:path w="21496" h="21543" extrusionOk="0">
                <a:moveTo>
                  <a:pt x="10485" y="0"/>
                </a:moveTo>
                <a:cubicBezTo>
                  <a:pt x="9878" y="1"/>
                  <a:pt x="9758" y="16"/>
                  <a:pt x="9522" y="101"/>
                </a:cubicBezTo>
                <a:cubicBezTo>
                  <a:pt x="9312" y="177"/>
                  <a:pt x="9211" y="192"/>
                  <a:pt x="9078" y="164"/>
                </a:cubicBezTo>
                <a:cubicBezTo>
                  <a:pt x="8832" y="114"/>
                  <a:pt x="8716" y="133"/>
                  <a:pt x="8115" y="323"/>
                </a:cubicBezTo>
                <a:cubicBezTo>
                  <a:pt x="7670" y="463"/>
                  <a:pt x="7555" y="511"/>
                  <a:pt x="7432" y="639"/>
                </a:cubicBezTo>
                <a:cubicBezTo>
                  <a:pt x="7322" y="754"/>
                  <a:pt x="7234" y="806"/>
                  <a:pt x="7088" y="829"/>
                </a:cubicBezTo>
                <a:cubicBezTo>
                  <a:pt x="6805" y="872"/>
                  <a:pt x="6560" y="997"/>
                  <a:pt x="6224" y="1272"/>
                </a:cubicBezTo>
                <a:cubicBezTo>
                  <a:pt x="6062" y="1404"/>
                  <a:pt x="5891" y="1512"/>
                  <a:pt x="5844" y="1512"/>
                </a:cubicBezTo>
                <a:cubicBezTo>
                  <a:pt x="5721" y="1512"/>
                  <a:pt x="5293" y="1753"/>
                  <a:pt x="5027" y="1974"/>
                </a:cubicBezTo>
                <a:cubicBezTo>
                  <a:pt x="4901" y="2079"/>
                  <a:pt x="4699" y="2305"/>
                  <a:pt x="4584" y="2474"/>
                </a:cubicBezTo>
                <a:cubicBezTo>
                  <a:pt x="4468" y="2644"/>
                  <a:pt x="4287" y="2852"/>
                  <a:pt x="4181" y="2936"/>
                </a:cubicBezTo>
                <a:cubicBezTo>
                  <a:pt x="3924" y="3141"/>
                  <a:pt x="3660" y="3460"/>
                  <a:pt x="3486" y="3772"/>
                </a:cubicBezTo>
                <a:cubicBezTo>
                  <a:pt x="3408" y="3913"/>
                  <a:pt x="3174" y="4221"/>
                  <a:pt x="2967" y="4455"/>
                </a:cubicBezTo>
                <a:cubicBezTo>
                  <a:pt x="2537" y="4942"/>
                  <a:pt x="2286" y="5353"/>
                  <a:pt x="2126" y="5829"/>
                </a:cubicBezTo>
                <a:cubicBezTo>
                  <a:pt x="2171" y="5945"/>
                  <a:pt x="2139" y="6035"/>
                  <a:pt x="2044" y="6057"/>
                </a:cubicBezTo>
                <a:cubicBezTo>
                  <a:pt x="1882" y="6567"/>
                  <a:pt x="1789" y="6801"/>
                  <a:pt x="1583" y="7139"/>
                </a:cubicBezTo>
                <a:cubicBezTo>
                  <a:pt x="1362" y="7502"/>
                  <a:pt x="1357" y="7509"/>
                  <a:pt x="1326" y="7930"/>
                </a:cubicBezTo>
                <a:cubicBezTo>
                  <a:pt x="1290" y="8430"/>
                  <a:pt x="1237" y="8795"/>
                  <a:pt x="1169" y="9019"/>
                </a:cubicBezTo>
                <a:cubicBezTo>
                  <a:pt x="1142" y="9107"/>
                  <a:pt x="1129" y="9282"/>
                  <a:pt x="1140" y="9405"/>
                </a:cubicBezTo>
                <a:cubicBezTo>
                  <a:pt x="1152" y="9547"/>
                  <a:pt x="1143" y="9686"/>
                  <a:pt x="1105" y="9785"/>
                </a:cubicBezTo>
                <a:cubicBezTo>
                  <a:pt x="1060" y="9900"/>
                  <a:pt x="1049" y="10024"/>
                  <a:pt x="1070" y="10272"/>
                </a:cubicBezTo>
                <a:cubicBezTo>
                  <a:pt x="1084" y="10455"/>
                  <a:pt x="1099" y="10822"/>
                  <a:pt x="1105" y="11088"/>
                </a:cubicBezTo>
                <a:cubicBezTo>
                  <a:pt x="1110" y="11355"/>
                  <a:pt x="1140" y="11657"/>
                  <a:pt x="1169" y="11766"/>
                </a:cubicBezTo>
                <a:cubicBezTo>
                  <a:pt x="1197" y="11875"/>
                  <a:pt x="1235" y="12214"/>
                  <a:pt x="1251" y="12519"/>
                </a:cubicBezTo>
                <a:lnTo>
                  <a:pt x="1280" y="13076"/>
                </a:lnTo>
                <a:lnTo>
                  <a:pt x="1472" y="13430"/>
                </a:lnTo>
                <a:cubicBezTo>
                  <a:pt x="1578" y="13625"/>
                  <a:pt x="1689" y="13902"/>
                  <a:pt x="1723" y="14044"/>
                </a:cubicBezTo>
                <a:cubicBezTo>
                  <a:pt x="1784" y="14299"/>
                  <a:pt x="1971" y="14704"/>
                  <a:pt x="2184" y="15050"/>
                </a:cubicBezTo>
                <a:cubicBezTo>
                  <a:pt x="2244" y="15147"/>
                  <a:pt x="2343" y="15340"/>
                  <a:pt x="2406" y="15481"/>
                </a:cubicBezTo>
                <a:cubicBezTo>
                  <a:pt x="2469" y="15621"/>
                  <a:pt x="2584" y="15830"/>
                  <a:pt x="2663" y="15943"/>
                </a:cubicBezTo>
                <a:cubicBezTo>
                  <a:pt x="2743" y="16056"/>
                  <a:pt x="2854" y="16265"/>
                  <a:pt x="2908" y="16411"/>
                </a:cubicBezTo>
                <a:cubicBezTo>
                  <a:pt x="3022" y="16714"/>
                  <a:pt x="3152" y="16906"/>
                  <a:pt x="3521" y="17323"/>
                </a:cubicBezTo>
                <a:cubicBezTo>
                  <a:pt x="3665" y="17485"/>
                  <a:pt x="3829" y="17706"/>
                  <a:pt x="3883" y="17810"/>
                </a:cubicBezTo>
                <a:cubicBezTo>
                  <a:pt x="3938" y="17914"/>
                  <a:pt x="4012" y="18034"/>
                  <a:pt x="4046" y="18076"/>
                </a:cubicBezTo>
                <a:cubicBezTo>
                  <a:pt x="4129" y="18175"/>
                  <a:pt x="4139" y="18168"/>
                  <a:pt x="3323" y="18259"/>
                </a:cubicBezTo>
                <a:cubicBezTo>
                  <a:pt x="1761" y="18433"/>
                  <a:pt x="177" y="18906"/>
                  <a:pt x="36" y="19240"/>
                </a:cubicBezTo>
                <a:cubicBezTo>
                  <a:pt x="-58" y="19465"/>
                  <a:pt x="41" y="19963"/>
                  <a:pt x="200" y="20069"/>
                </a:cubicBezTo>
                <a:cubicBezTo>
                  <a:pt x="229" y="20089"/>
                  <a:pt x="236" y="20265"/>
                  <a:pt x="217" y="20614"/>
                </a:cubicBezTo>
                <a:lnTo>
                  <a:pt x="188" y="21126"/>
                </a:lnTo>
                <a:lnTo>
                  <a:pt x="328" y="21291"/>
                </a:lnTo>
                <a:cubicBezTo>
                  <a:pt x="507" y="21497"/>
                  <a:pt x="587" y="21500"/>
                  <a:pt x="1017" y="21297"/>
                </a:cubicBezTo>
                <a:cubicBezTo>
                  <a:pt x="1579" y="21033"/>
                  <a:pt x="2095" y="20873"/>
                  <a:pt x="3002" y="20696"/>
                </a:cubicBezTo>
                <a:cubicBezTo>
                  <a:pt x="3373" y="20623"/>
                  <a:pt x="3696" y="20606"/>
                  <a:pt x="4584" y="20588"/>
                </a:cubicBezTo>
                <a:cubicBezTo>
                  <a:pt x="5787" y="20565"/>
                  <a:pt x="6596" y="20611"/>
                  <a:pt x="7397" y="20753"/>
                </a:cubicBezTo>
                <a:cubicBezTo>
                  <a:pt x="7572" y="20784"/>
                  <a:pt x="7711" y="20802"/>
                  <a:pt x="7823" y="20816"/>
                </a:cubicBezTo>
                <a:cubicBezTo>
                  <a:pt x="8071" y="20775"/>
                  <a:pt x="8257" y="20736"/>
                  <a:pt x="8383" y="20683"/>
                </a:cubicBezTo>
                <a:cubicBezTo>
                  <a:pt x="8438" y="20614"/>
                  <a:pt x="8483" y="20527"/>
                  <a:pt x="8483" y="20475"/>
                </a:cubicBezTo>
                <a:cubicBezTo>
                  <a:pt x="8483" y="20413"/>
                  <a:pt x="8376" y="20216"/>
                  <a:pt x="8232" y="20006"/>
                </a:cubicBezTo>
                <a:cubicBezTo>
                  <a:pt x="8095" y="19807"/>
                  <a:pt x="7993" y="19638"/>
                  <a:pt x="8004" y="19626"/>
                </a:cubicBezTo>
                <a:cubicBezTo>
                  <a:pt x="8050" y="19577"/>
                  <a:pt x="8780" y="19384"/>
                  <a:pt x="9160" y="19323"/>
                </a:cubicBezTo>
                <a:cubicBezTo>
                  <a:pt x="9821" y="19215"/>
                  <a:pt x="10321" y="19193"/>
                  <a:pt x="11086" y="19247"/>
                </a:cubicBezTo>
                <a:cubicBezTo>
                  <a:pt x="11854" y="19301"/>
                  <a:pt x="12333" y="19374"/>
                  <a:pt x="12960" y="19525"/>
                </a:cubicBezTo>
                <a:cubicBezTo>
                  <a:pt x="13336" y="19616"/>
                  <a:pt x="13409" y="19653"/>
                  <a:pt x="13316" y="19715"/>
                </a:cubicBezTo>
                <a:cubicBezTo>
                  <a:pt x="13260" y="19753"/>
                  <a:pt x="12849" y="20311"/>
                  <a:pt x="12790" y="20430"/>
                </a:cubicBezTo>
                <a:cubicBezTo>
                  <a:pt x="12743" y="20527"/>
                  <a:pt x="12740" y="20593"/>
                  <a:pt x="12773" y="20664"/>
                </a:cubicBezTo>
                <a:cubicBezTo>
                  <a:pt x="12830" y="20683"/>
                  <a:pt x="12897" y="20695"/>
                  <a:pt x="12977" y="20696"/>
                </a:cubicBezTo>
                <a:cubicBezTo>
                  <a:pt x="13328" y="20699"/>
                  <a:pt x="13405" y="20736"/>
                  <a:pt x="13252" y="20873"/>
                </a:cubicBezTo>
                <a:cubicBezTo>
                  <a:pt x="13359" y="20862"/>
                  <a:pt x="13479" y="20839"/>
                  <a:pt x="13643" y="20797"/>
                </a:cubicBezTo>
                <a:cubicBezTo>
                  <a:pt x="14710" y="20526"/>
                  <a:pt x="16720" y="20404"/>
                  <a:pt x="17723" y="20550"/>
                </a:cubicBezTo>
                <a:cubicBezTo>
                  <a:pt x="18427" y="20654"/>
                  <a:pt x="18583" y="20687"/>
                  <a:pt x="19100" y="20854"/>
                </a:cubicBezTo>
                <a:cubicBezTo>
                  <a:pt x="19674" y="21040"/>
                  <a:pt x="19874" y="21123"/>
                  <a:pt x="20338" y="21361"/>
                </a:cubicBezTo>
                <a:cubicBezTo>
                  <a:pt x="20758" y="21576"/>
                  <a:pt x="20993" y="21599"/>
                  <a:pt x="21091" y="21437"/>
                </a:cubicBezTo>
                <a:cubicBezTo>
                  <a:pt x="21164" y="21315"/>
                  <a:pt x="21146" y="21211"/>
                  <a:pt x="20997" y="20823"/>
                </a:cubicBezTo>
                <a:cubicBezTo>
                  <a:pt x="20900" y="20567"/>
                  <a:pt x="20904" y="20554"/>
                  <a:pt x="20974" y="20386"/>
                </a:cubicBezTo>
                <a:cubicBezTo>
                  <a:pt x="21013" y="20292"/>
                  <a:pt x="21112" y="20160"/>
                  <a:pt x="21196" y="20088"/>
                </a:cubicBezTo>
                <a:cubicBezTo>
                  <a:pt x="21399" y="19914"/>
                  <a:pt x="21542" y="19592"/>
                  <a:pt x="21482" y="19449"/>
                </a:cubicBezTo>
                <a:cubicBezTo>
                  <a:pt x="21420" y="19301"/>
                  <a:pt x="21312" y="19234"/>
                  <a:pt x="20828" y="19050"/>
                </a:cubicBezTo>
                <a:cubicBezTo>
                  <a:pt x="19905" y="18701"/>
                  <a:pt x="18966" y="18455"/>
                  <a:pt x="18003" y="18304"/>
                </a:cubicBezTo>
                <a:cubicBezTo>
                  <a:pt x="17780" y="18268"/>
                  <a:pt x="17585" y="18233"/>
                  <a:pt x="17571" y="18228"/>
                </a:cubicBezTo>
                <a:cubicBezTo>
                  <a:pt x="17557" y="18222"/>
                  <a:pt x="17598" y="18087"/>
                  <a:pt x="17659" y="17924"/>
                </a:cubicBezTo>
                <a:cubicBezTo>
                  <a:pt x="17736" y="17714"/>
                  <a:pt x="17826" y="17566"/>
                  <a:pt x="17968" y="17418"/>
                </a:cubicBezTo>
                <a:cubicBezTo>
                  <a:pt x="18174" y="17203"/>
                  <a:pt x="18548" y="16561"/>
                  <a:pt x="18727" y="16120"/>
                </a:cubicBezTo>
                <a:cubicBezTo>
                  <a:pt x="18789" y="15966"/>
                  <a:pt x="18871" y="15844"/>
                  <a:pt x="18943" y="15797"/>
                </a:cubicBezTo>
                <a:cubicBezTo>
                  <a:pt x="19111" y="15689"/>
                  <a:pt x="19161" y="15600"/>
                  <a:pt x="19486" y="14848"/>
                </a:cubicBezTo>
                <a:cubicBezTo>
                  <a:pt x="19758" y="14217"/>
                  <a:pt x="19785" y="14148"/>
                  <a:pt x="19789" y="13861"/>
                </a:cubicBezTo>
                <a:cubicBezTo>
                  <a:pt x="19793" y="13583"/>
                  <a:pt x="19805" y="13533"/>
                  <a:pt x="19918" y="13386"/>
                </a:cubicBezTo>
                <a:cubicBezTo>
                  <a:pt x="19992" y="13288"/>
                  <a:pt x="20078" y="13082"/>
                  <a:pt x="20134" y="12880"/>
                </a:cubicBezTo>
                <a:cubicBezTo>
                  <a:pt x="20185" y="12692"/>
                  <a:pt x="20241" y="12478"/>
                  <a:pt x="20262" y="12405"/>
                </a:cubicBezTo>
                <a:cubicBezTo>
                  <a:pt x="20283" y="12332"/>
                  <a:pt x="20322" y="11977"/>
                  <a:pt x="20344" y="11614"/>
                </a:cubicBezTo>
                <a:cubicBezTo>
                  <a:pt x="20365" y="11250"/>
                  <a:pt x="20400" y="10851"/>
                  <a:pt x="20425" y="10728"/>
                </a:cubicBezTo>
                <a:cubicBezTo>
                  <a:pt x="20450" y="10604"/>
                  <a:pt x="20458" y="10429"/>
                  <a:pt x="20443" y="10335"/>
                </a:cubicBezTo>
                <a:cubicBezTo>
                  <a:pt x="20403" y="10084"/>
                  <a:pt x="20335" y="9513"/>
                  <a:pt x="20332" y="9411"/>
                </a:cubicBezTo>
                <a:cubicBezTo>
                  <a:pt x="20331" y="9363"/>
                  <a:pt x="20314" y="9215"/>
                  <a:pt x="20291" y="9082"/>
                </a:cubicBezTo>
                <a:cubicBezTo>
                  <a:pt x="20268" y="8949"/>
                  <a:pt x="20242" y="8641"/>
                  <a:pt x="20239" y="8399"/>
                </a:cubicBezTo>
                <a:cubicBezTo>
                  <a:pt x="20232" y="7925"/>
                  <a:pt x="20195" y="7803"/>
                  <a:pt x="19976" y="7531"/>
                </a:cubicBezTo>
                <a:cubicBezTo>
                  <a:pt x="19874" y="7405"/>
                  <a:pt x="19858" y="7346"/>
                  <a:pt x="19842" y="7031"/>
                </a:cubicBezTo>
                <a:cubicBezTo>
                  <a:pt x="19817" y="6550"/>
                  <a:pt x="19641" y="6145"/>
                  <a:pt x="19252" y="5690"/>
                </a:cubicBezTo>
                <a:cubicBezTo>
                  <a:pt x="19097" y="5508"/>
                  <a:pt x="18954" y="5313"/>
                  <a:pt x="18937" y="5253"/>
                </a:cubicBezTo>
                <a:cubicBezTo>
                  <a:pt x="18888" y="5081"/>
                  <a:pt x="18594" y="4503"/>
                  <a:pt x="18429" y="4259"/>
                </a:cubicBezTo>
                <a:cubicBezTo>
                  <a:pt x="18268" y="4022"/>
                  <a:pt x="17891" y="3626"/>
                  <a:pt x="17828" y="3626"/>
                </a:cubicBezTo>
                <a:cubicBezTo>
                  <a:pt x="17807" y="3626"/>
                  <a:pt x="17721" y="3496"/>
                  <a:pt x="17641" y="3342"/>
                </a:cubicBezTo>
                <a:cubicBezTo>
                  <a:pt x="17370" y="2815"/>
                  <a:pt x="17004" y="2452"/>
                  <a:pt x="16462" y="2183"/>
                </a:cubicBezTo>
                <a:cubicBezTo>
                  <a:pt x="16295" y="2101"/>
                  <a:pt x="16097" y="1940"/>
                  <a:pt x="15832" y="1664"/>
                </a:cubicBezTo>
                <a:cubicBezTo>
                  <a:pt x="15282" y="1095"/>
                  <a:pt x="15062" y="970"/>
                  <a:pt x="14512" y="892"/>
                </a:cubicBezTo>
                <a:cubicBezTo>
                  <a:pt x="14286" y="860"/>
                  <a:pt x="14209" y="823"/>
                  <a:pt x="14110" y="721"/>
                </a:cubicBezTo>
                <a:cubicBezTo>
                  <a:pt x="13957" y="564"/>
                  <a:pt x="13840" y="505"/>
                  <a:pt x="13374" y="323"/>
                </a:cubicBezTo>
                <a:cubicBezTo>
                  <a:pt x="13048" y="195"/>
                  <a:pt x="12944" y="177"/>
                  <a:pt x="12382" y="145"/>
                </a:cubicBezTo>
                <a:cubicBezTo>
                  <a:pt x="12036" y="126"/>
                  <a:pt x="11622" y="80"/>
                  <a:pt x="11465" y="50"/>
                </a:cubicBezTo>
                <a:cubicBezTo>
                  <a:pt x="11309" y="21"/>
                  <a:pt x="10867" y="-1"/>
                  <a:pt x="10485" y="0"/>
                </a:cubicBezTo>
                <a:close/>
                <a:moveTo>
                  <a:pt x="10345" y="3171"/>
                </a:moveTo>
                <a:cubicBezTo>
                  <a:pt x="10491" y="3165"/>
                  <a:pt x="10690" y="3172"/>
                  <a:pt x="11039" y="3190"/>
                </a:cubicBezTo>
                <a:cubicBezTo>
                  <a:pt x="11466" y="3211"/>
                  <a:pt x="11848" y="3244"/>
                  <a:pt x="11886" y="3266"/>
                </a:cubicBezTo>
                <a:cubicBezTo>
                  <a:pt x="11923" y="3287"/>
                  <a:pt x="12036" y="3317"/>
                  <a:pt x="12137" y="3335"/>
                </a:cubicBezTo>
                <a:cubicBezTo>
                  <a:pt x="12364" y="3375"/>
                  <a:pt x="12510" y="3458"/>
                  <a:pt x="12744" y="3671"/>
                </a:cubicBezTo>
                <a:cubicBezTo>
                  <a:pt x="12962" y="3869"/>
                  <a:pt x="13926" y="4417"/>
                  <a:pt x="14057" y="4418"/>
                </a:cubicBezTo>
                <a:cubicBezTo>
                  <a:pt x="14178" y="4418"/>
                  <a:pt x="14223" y="4457"/>
                  <a:pt x="14530" y="4867"/>
                </a:cubicBezTo>
                <a:cubicBezTo>
                  <a:pt x="14791" y="5215"/>
                  <a:pt x="15264" y="5605"/>
                  <a:pt x="15651" y="5785"/>
                </a:cubicBezTo>
                <a:cubicBezTo>
                  <a:pt x="15793" y="5851"/>
                  <a:pt x="15828" y="5890"/>
                  <a:pt x="15872" y="6063"/>
                </a:cubicBezTo>
                <a:cubicBezTo>
                  <a:pt x="15901" y="6174"/>
                  <a:pt x="16004" y="6406"/>
                  <a:pt x="16106" y="6582"/>
                </a:cubicBezTo>
                <a:cubicBezTo>
                  <a:pt x="16278" y="6880"/>
                  <a:pt x="16294" y="6929"/>
                  <a:pt x="16322" y="7297"/>
                </a:cubicBezTo>
                <a:cubicBezTo>
                  <a:pt x="16358" y="7773"/>
                  <a:pt x="16475" y="8197"/>
                  <a:pt x="16649" y="8481"/>
                </a:cubicBezTo>
                <a:lnTo>
                  <a:pt x="16777" y="8690"/>
                </a:lnTo>
                <a:lnTo>
                  <a:pt x="16707" y="8861"/>
                </a:lnTo>
                <a:cubicBezTo>
                  <a:pt x="16654" y="8989"/>
                  <a:pt x="16643" y="9097"/>
                  <a:pt x="16660" y="9329"/>
                </a:cubicBezTo>
                <a:cubicBezTo>
                  <a:pt x="16692" y="9757"/>
                  <a:pt x="16690" y="9727"/>
                  <a:pt x="16649" y="10139"/>
                </a:cubicBezTo>
                <a:cubicBezTo>
                  <a:pt x="16628" y="10345"/>
                  <a:pt x="16586" y="10587"/>
                  <a:pt x="16550" y="10677"/>
                </a:cubicBezTo>
                <a:cubicBezTo>
                  <a:pt x="16513" y="10767"/>
                  <a:pt x="16480" y="10940"/>
                  <a:pt x="16480" y="11063"/>
                </a:cubicBezTo>
                <a:cubicBezTo>
                  <a:pt x="16480" y="11221"/>
                  <a:pt x="16458" y="11322"/>
                  <a:pt x="16398" y="11411"/>
                </a:cubicBezTo>
                <a:cubicBezTo>
                  <a:pt x="16351" y="11480"/>
                  <a:pt x="16295" y="11636"/>
                  <a:pt x="16275" y="11753"/>
                </a:cubicBezTo>
                <a:cubicBezTo>
                  <a:pt x="16250" y="11900"/>
                  <a:pt x="16195" y="12013"/>
                  <a:pt x="16100" y="12120"/>
                </a:cubicBezTo>
                <a:cubicBezTo>
                  <a:pt x="15917" y="12328"/>
                  <a:pt x="15831" y="12522"/>
                  <a:pt x="15802" y="12797"/>
                </a:cubicBezTo>
                <a:cubicBezTo>
                  <a:pt x="15781" y="13005"/>
                  <a:pt x="15756" y="13049"/>
                  <a:pt x="15511" y="13329"/>
                </a:cubicBezTo>
                <a:cubicBezTo>
                  <a:pt x="15362" y="13498"/>
                  <a:pt x="15185" y="13734"/>
                  <a:pt x="15119" y="13848"/>
                </a:cubicBezTo>
                <a:cubicBezTo>
                  <a:pt x="15054" y="13962"/>
                  <a:pt x="14954" y="14077"/>
                  <a:pt x="14898" y="14107"/>
                </a:cubicBezTo>
                <a:cubicBezTo>
                  <a:pt x="14666" y="14233"/>
                  <a:pt x="14415" y="14446"/>
                  <a:pt x="14127" y="14747"/>
                </a:cubicBezTo>
                <a:cubicBezTo>
                  <a:pt x="13896" y="14989"/>
                  <a:pt x="13776" y="15075"/>
                  <a:pt x="13637" y="15114"/>
                </a:cubicBezTo>
                <a:cubicBezTo>
                  <a:pt x="13536" y="15142"/>
                  <a:pt x="13303" y="15253"/>
                  <a:pt x="13117" y="15361"/>
                </a:cubicBezTo>
                <a:lnTo>
                  <a:pt x="12785" y="15557"/>
                </a:lnTo>
                <a:lnTo>
                  <a:pt x="12627" y="15196"/>
                </a:lnTo>
                <a:cubicBezTo>
                  <a:pt x="12487" y="14867"/>
                  <a:pt x="12317" y="14219"/>
                  <a:pt x="12061" y="13025"/>
                </a:cubicBezTo>
                <a:cubicBezTo>
                  <a:pt x="11875" y="12160"/>
                  <a:pt x="11776" y="10903"/>
                  <a:pt x="11746" y="9063"/>
                </a:cubicBezTo>
                <a:cubicBezTo>
                  <a:pt x="11730" y="8094"/>
                  <a:pt x="11735" y="7641"/>
                  <a:pt x="11769" y="7500"/>
                </a:cubicBezTo>
                <a:cubicBezTo>
                  <a:pt x="11795" y="7391"/>
                  <a:pt x="11836" y="7210"/>
                  <a:pt x="11857" y="7101"/>
                </a:cubicBezTo>
                <a:cubicBezTo>
                  <a:pt x="11877" y="6992"/>
                  <a:pt x="11962" y="6793"/>
                  <a:pt x="12049" y="6658"/>
                </a:cubicBezTo>
                <a:cubicBezTo>
                  <a:pt x="12136" y="6524"/>
                  <a:pt x="12200" y="6393"/>
                  <a:pt x="12242" y="6266"/>
                </a:cubicBezTo>
                <a:cubicBezTo>
                  <a:pt x="12223" y="6011"/>
                  <a:pt x="12201" y="5758"/>
                  <a:pt x="12178" y="5576"/>
                </a:cubicBezTo>
                <a:cubicBezTo>
                  <a:pt x="12099" y="5415"/>
                  <a:pt x="11996" y="5255"/>
                  <a:pt x="11903" y="5171"/>
                </a:cubicBezTo>
                <a:cubicBezTo>
                  <a:pt x="11818" y="5093"/>
                  <a:pt x="11714" y="4994"/>
                  <a:pt x="11670" y="4949"/>
                </a:cubicBezTo>
                <a:cubicBezTo>
                  <a:pt x="11545" y="4823"/>
                  <a:pt x="11340" y="4721"/>
                  <a:pt x="11203" y="4721"/>
                </a:cubicBezTo>
                <a:cubicBezTo>
                  <a:pt x="11061" y="4721"/>
                  <a:pt x="11060" y="4718"/>
                  <a:pt x="11139" y="4481"/>
                </a:cubicBezTo>
                <a:cubicBezTo>
                  <a:pt x="11230" y="4207"/>
                  <a:pt x="11220" y="3841"/>
                  <a:pt x="11109" y="3582"/>
                </a:cubicBezTo>
                <a:cubicBezTo>
                  <a:pt x="10982" y="3283"/>
                  <a:pt x="10930" y="3228"/>
                  <a:pt x="10800" y="3228"/>
                </a:cubicBezTo>
                <a:cubicBezTo>
                  <a:pt x="10663" y="3228"/>
                  <a:pt x="10585" y="3313"/>
                  <a:pt x="10450" y="3633"/>
                </a:cubicBezTo>
                <a:cubicBezTo>
                  <a:pt x="10305" y="3975"/>
                  <a:pt x="10284" y="4149"/>
                  <a:pt x="10362" y="4399"/>
                </a:cubicBezTo>
                <a:cubicBezTo>
                  <a:pt x="10448" y="4670"/>
                  <a:pt x="10452" y="4664"/>
                  <a:pt x="10304" y="4696"/>
                </a:cubicBezTo>
                <a:cubicBezTo>
                  <a:pt x="10234" y="4711"/>
                  <a:pt x="10097" y="4801"/>
                  <a:pt x="10000" y="4892"/>
                </a:cubicBezTo>
                <a:cubicBezTo>
                  <a:pt x="9903" y="4983"/>
                  <a:pt x="9743" y="5124"/>
                  <a:pt x="9650" y="5209"/>
                </a:cubicBezTo>
                <a:cubicBezTo>
                  <a:pt x="9420" y="5418"/>
                  <a:pt x="9336" y="5642"/>
                  <a:pt x="9335" y="6025"/>
                </a:cubicBezTo>
                <a:cubicBezTo>
                  <a:pt x="9334" y="6289"/>
                  <a:pt x="9355" y="6381"/>
                  <a:pt x="9475" y="6652"/>
                </a:cubicBezTo>
                <a:cubicBezTo>
                  <a:pt x="9552" y="6827"/>
                  <a:pt x="9637" y="7055"/>
                  <a:pt x="9662" y="7158"/>
                </a:cubicBezTo>
                <a:cubicBezTo>
                  <a:pt x="9687" y="7261"/>
                  <a:pt x="9749" y="7387"/>
                  <a:pt x="9796" y="7443"/>
                </a:cubicBezTo>
                <a:cubicBezTo>
                  <a:pt x="9874" y="7534"/>
                  <a:pt x="9876" y="7587"/>
                  <a:pt x="9866" y="7993"/>
                </a:cubicBezTo>
                <a:cubicBezTo>
                  <a:pt x="9860" y="8241"/>
                  <a:pt x="9840" y="8516"/>
                  <a:pt x="9819" y="8601"/>
                </a:cubicBezTo>
                <a:cubicBezTo>
                  <a:pt x="9799" y="8686"/>
                  <a:pt x="9755" y="9061"/>
                  <a:pt x="9720" y="9437"/>
                </a:cubicBezTo>
                <a:cubicBezTo>
                  <a:pt x="9620" y="10516"/>
                  <a:pt x="9579" y="10869"/>
                  <a:pt x="9475" y="11550"/>
                </a:cubicBezTo>
                <a:cubicBezTo>
                  <a:pt x="9338" y="12448"/>
                  <a:pt x="9348" y="12407"/>
                  <a:pt x="9107" y="13329"/>
                </a:cubicBezTo>
                <a:cubicBezTo>
                  <a:pt x="8988" y="13788"/>
                  <a:pt x="8885" y="14181"/>
                  <a:pt x="8885" y="14202"/>
                </a:cubicBezTo>
                <a:cubicBezTo>
                  <a:pt x="8885" y="14260"/>
                  <a:pt x="8479" y="15289"/>
                  <a:pt x="8389" y="15456"/>
                </a:cubicBezTo>
                <a:cubicBezTo>
                  <a:pt x="8347" y="15534"/>
                  <a:pt x="8280" y="15596"/>
                  <a:pt x="8243" y="15595"/>
                </a:cubicBezTo>
                <a:cubicBezTo>
                  <a:pt x="8206" y="15594"/>
                  <a:pt x="8075" y="15466"/>
                  <a:pt x="7952" y="15304"/>
                </a:cubicBezTo>
                <a:cubicBezTo>
                  <a:pt x="7722" y="15002"/>
                  <a:pt x="7455" y="14772"/>
                  <a:pt x="7152" y="14626"/>
                </a:cubicBezTo>
                <a:cubicBezTo>
                  <a:pt x="7042" y="14574"/>
                  <a:pt x="6957" y="14499"/>
                  <a:pt x="6913" y="14405"/>
                </a:cubicBezTo>
                <a:cubicBezTo>
                  <a:pt x="6874" y="14325"/>
                  <a:pt x="6751" y="14116"/>
                  <a:pt x="6632" y="13943"/>
                </a:cubicBezTo>
                <a:cubicBezTo>
                  <a:pt x="6463" y="13694"/>
                  <a:pt x="6359" y="13597"/>
                  <a:pt x="6160" y="13481"/>
                </a:cubicBezTo>
                <a:cubicBezTo>
                  <a:pt x="5928" y="13346"/>
                  <a:pt x="5906" y="13317"/>
                  <a:pt x="5856" y="13126"/>
                </a:cubicBezTo>
                <a:cubicBezTo>
                  <a:pt x="5826" y="13012"/>
                  <a:pt x="5703" y="12784"/>
                  <a:pt x="5587" y="12620"/>
                </a:cubicBezTo>
                <a:cubicBezTo>
                  <a:pt x="5412" y="12369"/>
                  <a:pt x="5376" y="12279"/>
                  <a:pt x="5348" y="12057"/>
                </a:cubicBezTo>
                <a:cubicBezTo>
                  <a:pt x="5311" y="11766"/>
                  <a:pt x="5255" y="11585"/>
                  <a:pt x="5150" y="11418"/>
                </a:cubicBezTo>
                <a:cubicBezTo>
                  <a:pt x="5104" y="11344"/>
                  <a:pt x="5076" y="11180"/>
                  <a:pt x="5062" y="10930"/>
                </a:cubicBezTo>
                <a:cubicBezTo>
                  <a:pt x="5048" y="10676"/>
                  <a:pt x="5012" y="10492"/>
                  <a:pt x="4951" y="10348"/>
                </a:cubicBezTo>
                <a:cubicBezTo>
                  <a:pt x="4872" y="10160"/>
                  <a:pt x="4869" y="10106"/>
                  <a:pt x="4905" y="9861"/>
                </a:cubicBezTo>
                <a:cubicBezTo>
                  <a:pt x="4928" y="9697"/>
                  <a:pt x="4925" y="9499"/>
                  <a:pt x="4905" y="9380"/>
                </a:cubicBezTo>
                <a:cubicBezTo>
                  <a:pt x="4884" y="9259"/>
                  <a:pt x="4887" y="9119"/>
                  <a:pt x="4910" y="9031"/>
                </a:cubicBezTo>
                <a:cubicBezTo>
                  <a:pt x="4932" y="8951"/>
                  <a:pt x="4951" y="8783"/>
                  <a:pt x="4951" y="8658"/>
                </a:cubicBezTo>
                <a:cubicBezTo>
                  <a:pt x="4951" y="8526"/>
                  <a:pt x="4980" y="8352"/>
                  <a:pt x="5027" y="8240"/>
                </a:cubicBezTo>
                <a:cubicBezTo>
                  <a:pt x="5071" y="8135"/>
                  <a:pt x="5108" y="7970"/>
                  <a:pt x="5109" y="7873"/>
                </a:cubicBezTo>
                <a:cubicBezTo>
                  <a:pt x="5109" y="7767"/>
                  <a:pt x="5153" y="7618"/>
                  <a:pt x="5214" y="7500"/>
                </a:cubicBezTo>
                <a:cubicBezTo>
                  <a:pt x="5379" y="7180"/>
                  <a:pt x="5589" y="6699"/>
                  <a:pt x="5663" y="6468"/>
                </a:cubicBezTo>
                <a:cubicBezTo>
                  <a:pt x="5701" y="6350"/>
                  <a:pt x="5766" y="6223"/>
                  <a:pt x="5809" y="6183"/>
                </a:cubicBezTo>
                <a:cubicBezTo>
                  <a:pt x="5924" y="6079"/>
                  <a:pt x="6333" y="5486"/>
                  <a:pt x="6451" y="5253"/>
                </a:cubicBezTo>
                <a:cubicBezTo>
                  <a:pt x="6537" y="5084"/>
                  <a:pt x="6601" y="5031"/>
                  <a:pt x="6860" y="4892"/>
                </a:cubicBezTo>
                <a:cubicBezTo>
                  <a:pt x="7170" y="4726"/>
                  <a:pt x="7385" y="4535"/>
                  <a:pt x="7613" y="4228"/>
                </a:cubicBezTo>
                <a:cubicBezTo>
                  <a:pt x="7719" y="4085"/>
                  <a:pt x="7778" y="4051"/>
                  <a:pt x="7998" y="4000"/>
                </a:cubicBezTo>
                <a:cubicBezTo>
                  <a:pt x="8317" y="3926"/>
                  <a:pt x="8659" y="3758"/>
                  <a:pt x="9014" y="3506"/>
                </a:cubicBezTo>
                <a:cubicBezTo>
                  <a:pt x="9238" y="3347"/>
                  <a:pt x="9317" y="3317"/>
                  <a:pt x="9481" y="3316"/>
                </a:cubicBezTo>
                <a:cubicBezTo>
                  <a:pt x="9590" y="3316"/>
                  <a:pt x="9810" y="3279"/>
                  <a:pt x="9971" y="3234"/>
                </a:cubicBezTo>
                <a:cubicBezTo>
                  <a:pt x="10104" y="3197"/>
                  <a:pt x="10198" y="3177"/>
                  <a:pt x="10345" y="3171"/>
                </a:cubicBezTo>
                <a:close/>
                <a:moveTo>
                  <a:pt x="10707" y="10753"/>
                </a:moveTo>
                <a:cubicBezTo>
                  <a:pt x="10733" y="10760"/>
                  <a:pt x="10762" y="11070"/>
                  <a:pt x="10794" y="11683"/>
                </a:cubicBezTo>
                <a:cubicBezTo>
                  <a:pt x="10846" y="12669"/>
                  <a:pt x="11057" y="14357"/>
                  <a:pt x="11203" y="14937"/>
                </a:cubicBezTo>
                <a:cubicBezTo>
                  <a:pt x="11259" y="15159"/>
                  <a:pt x="11262" y="15158"/>
                  <a:pt x="11051" y="15158"/>
                </a:cubicBezTo>
                <a:cubicBezTo>
                  <a:pt x="10945" y="15158"/>
                  <a:pt x="10799" y="15175"/>
                  <a:pt x="10730" y="15196"/>
                </a:cubicBezTo>
                <a:cubicBezTo>
                  <a:pt x="10645" y="15222"/>
                  <a:pt x="10558" y="15218"/>
                  <a:pt x="10450" y="15177"/>
                </a:cubicBezTo>
                <a:cubicBezTo>
                  <a:pt x="10362" y="15144"/>
                  <a:pt x="10227" y="15114"/>
                  <a:pt x="10152" y="15114"/>
                </a:cubicBezTo>
                <a:cubicBezTo>
                  <a:pt x="9998" y="15113"/>
                  <a:pt x="10000" y="15130"/>
                  <a:pt x="10123" y="14601"/>
                </a:cubicBezTo>
                <a:cubicBezTo>
                  <a:pt x="10324" y="13740"/>
                  <a:pt x="10599" y="11918"/>
                  <a:pt x="10660" y="11063"/>
                </a:cubicBezTo>
                <a:cubicBezTo>
                  <a:pt x="10675" y="10854"/>
                  <a:pt x="10691" y="10749"/>
                  <a:pt x="10707" y="10753"/>
                </a:cubicBezTo>
                <a:close/>
              </a:path>
            </a:pathLst>
          </a:custGeom>
          <a:ln w="12700">
            <a:miter lim="400000"/>
          </a:ln>
        </p:spPr>
      </p:pic>
      <p:sp>
        <p:nvSpPr>
          <p:cNvPr id="6" name="IISC Bangalore">
            <a:extLst>
              <a:ext uri="{FF2B5EF4-FFF2-40B4-BE49-F238E27FC236}">
                <a16:creationId xmlns:a16="http://schemas.microsoft.com/office/drawing/2014/main" id="{64F88AB3-8E84-1F76-3924-B0B405DDEADE}"/>
              </a:ext>
            </a:extLst>
          </p:cNvPr>
          <p:cNvSpPr txBox="1"/>
          <p:nvPr/>
        </p:nvSpPr>
        <p:spPr>
          <a:xfrm>
            <a:off x="4448339" y="9678980"/>
            <a:ext cx="2847756" cy="586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2600">
                <a:solidFill>
                  <a:srgbClr val="929292"/>
                </a:solidFill>
                <a:latin typeface="Helvetica Neue"/>
                <a:ea typeface="Helvetica Neue"/>
                <a:cs typeface="Helvetica Neue"/>
                <a:sym typeface="Helvetica Neue"/>
              </a:defRPr>
            </a:lvl1pPr>
          </a:lstStyle>
          <a:p>
            <a:r>
              <a:rPr sz="3200" dirty="0"/>
              <a:t>IISC Bangalore</a:t>
            </a:r>
          </a:p>
        </p:txBody>
      </p:sp>
      <p:sp>
        <p:nvSpPr>
          <p:cNvPr id="10" name="Ittai Abraham">
            <a:extLst>
              <a:ext uri="{FF2B5EF4-FFF2-40B4-BE49-F238E27FC236}">
                <a16:creationId xmlns:a16="http://schemas.microsoft.com/office/drawing/2014/main" id="{213480DB-427E-5628-5B3C-403A979C3940}"/>
              </a:ext>
            </a:extLst>
          </p:cNvPr>
          <p:cNvSpPr txBox="1"/>
          <p:nvPr/>
        </p:nvSpPr>
        <p:spPr>
          <a:xfrm>
            <a:off x="1100103" y="12331648"/>
            <a:ext cx="2559613" cy="551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3000" b="1">
                <a:latin typeface="Helvetica Neue"/>
                <a:ea typeface="Helvetica Neue"/>
                <a:cs typeface="Helvetica Neue"/>
                <a:sym typeface="Helvetica Neue"/>
              </a:defRPr>
            </a:lvl1pPr>
          </a:lstStyle>
          <a:p>
            <a:r>
              <a:rPr dirty="0" err="1">
                <a:solidFill>
                  <a:schemeClr val="bg1"/>
                </a:solidFill>
              </a:rPr>
              <a:t>Ittai</a:t>
            </a:r>
            <a:r>
              <a:rPr dirty="0">
                <a:solidFill>
                  <a:schemeClr val="bg1"/>
                </a:solidFill>
              </a:rPr>
              <a:t> Abraham</a:t>
            </a:r>
          </a:p>
        </p:txBody>
      </p:sp>
      <p:sp>
        <p:nvSpPr>
          <p:cNvPr id="11" name="Intel Labs">
            <a:extLst>
              <a:ext uri="{FF2B5EF4-FFF2-40B4-BE49-F238E27FC236}">
                <a16:creationId xmlns:a16="http://schemas.microsoft.com/office/drawing/2014/main" id="{C5D37CDA-8619-C539-9D40-9FAF2B3935FC}"/>
              </a:ext>
            </a:extLst>
          </p:cNvPr>
          <p:cNvSpPr txBox="1"/>
          <p:nvPr/>
        </p:nvSpPr>
        <p:spPr>
          <a:xfrm>
            <a:off x="1608433" y="12883583"/>
            <a:ext cx="1542953" cy="490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2600">
                <a:solidFill>
                  <a:srgbClr val="929292"/>
                </a:solidFill>
                <a:latin typeface="Helvetica Neue"/>
                <a:ea typeface="Helvetica Neue"/>
                <a:cs typeface="Helvetica Neue"/>
                <a:sym typeface="Helvetica Neue"/>
              </a:defRPr>
            </a:lvl1pPr>
          </a:lstStyle>
          <a:p>
            <a:r>
              <a:rPr>
                <a:solidFill>
                  <a:schemeClr val="bg1"/>
                </a:solidFill>
              </a:rPr>
              <a:t>Intel Labs</a:t>
            </a:r>
          </a:p>
        </p:txBody>
      </p:sp>
      <p:sp>
        <p:nvSpPr>
          <p:cNvPr id="14" name="Ittai Abraham">
            <a:extLst>
              <a:ext uri="{FF2B5EF4-FFF2-40B4-BE49-F238E27FC236}">
                <a16:creationId xmlns:a16="http://schemas.microsoft.com/office/drawing/2014/main" id="{3552D602-5E51-F6C9-6397-E127B101FEBA}"/>
              </a:ext>
            </a:extLst>
          </p:cNvPr>
          <p:cNvSpPr txBox="1"/>
          <p:nvPr/>
        </p:nvSpPr>
        <p:spPr>
          <a:xfrm>
            <a:off x="4892076" y="12374574"/>
            <a:ext cx="2652191" cy="5554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3000" b="1">
                <a:latin typeface="Helvetica Neue"/>
                <a:ea typeface="Helvetica Neue"/>
                <a:cs typeface="Helvetica Neue"/>
                <a:sym typeface="Helvetica Neue"/>
              </a:defRPr>
            </a:lvl1pPr>
          </a:lstStyle>
          <a:p>
            <a:r>
              <a:rPr lang="en-US" dirty="0">
                <a:solidFill>
                  <a:schemeClr val="bg1"/>
                </a:solidFill>
              </a:rPr>
              <a:t>Gilad </a:t>
            </a:r>
            <a:r>
              <a:rPr lang="en-US" dirty="0" err="1">
                <a:solidFill>
                  <a:schemeClr val="bg1"/>
                </a:solidFill>
              </a:rPr>
              <a:t>Asharov</a:t>
            </a:r>
            <a:endParaRPr dirty="0">
              <a:solidFill>
                <a:schemeClr val="bg1"/>
              </a:solidFill>
            </a:endParaRPr>
          </a:p>
        </p:txBody>
      </p:sp>
      <p:sp>
        <p:nvSpPr>
          <p:cNvPr id="15" name="Intel Labs">
            <a:extLst>
              <a:ext uri="{FF2B5EF4-FFF2-40B4-BE49-F238E27FC236}">
                <a16:creationId xmlns:a16="http://schemas.microsoft.com/office/drawing/2014/main" id="{0110C69D-48A8-D2F0-DF81-A58DA79AADC9}"/>
              </a:ext>
            </a:extLst>
          </p:cNvPr>
          <p:cNvSpPr txBox="1"/>
          <p:nvPr/>
        </p:nvSpPr>
        <p:spPr>
          <a:xfrm>
            <a:off x="4821544" y="12926439"/>
            <a:ext cx="2793254" cy="4939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2600">
                <a:solidFill>
                  <a:srgbClr val="929292"/>
                </a:solidFill>
                <a:latin typeface="Helvetica Neue"/>
                <a:ea typeface="Helvetica Neue"/>
                <a:cs typeface="Helvetica Neue"/>
                <a:sym typeface="Helvetica Neue"/>
              </a:defRPr>
            </a:lvl1pPr>
          </a:lstStyle>
          <a:p>
            <a:r>
              <a:rPr lang="en-US" dirty="0">
                <a:solidFill>
                  <a:schemeClr val="bg1"/>
                </a:solidFill>
              </a:rPr>
              <a:t>Bar </a:t>
            </a:r>
            <a:r>
              <a:rPr lang="en-US" dirty="0" err="1">
                <a:solidFill>
                  <a:schemeClr val="bg1"/>
                </a:solidFill>
              </a:rPr>
              <a:t>Ilan</a:t>
            </a:r>
            <a:r>
              <a:rPr lang="en-US" dirty="0">
                <a:solidFill>
                  <a:schemeClr val="bg1"/>
                </a:solidFill>
              </a:rPr>
              <a:t> University</a:t>
            </a:r>
            <a:endParaRPr dirty="0">
              <a:solidFill>
                <a:schemeClr val="bg1"/>
              </a:solidFill>
            </a:endParaRPr>
          </a:p>
        </p:txBody>
      </p:sp>
      <p:sp>
        <p:nvSpPr>
          <p:cNvPr id="18" name="Shravani Patil">
            <a:extLst>
              <a:ext uri="{FF2B5EF4-FFF2-40B4-BE49-F238E27FC236}">
                <a16:creationId xmlns:a16="http://schemas.microsoft.com/office/drawing/2014/main" id="{C488841A-49DC-85B7-0C3E-76E7A6122D5C}"/>
              </a:ext>
            </a:extLst>
          </p:cNvPr>
          <p:cNvSpPr txBox="1"/>
          <p:nvPr/>
        </p:nvSpPr>
        <p:spPr>
          <a:xfrm>
            <a:off x="8808486" y="12339626"/>
            <a:ext cx="2596189" cy="551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3000" b="1">
                <a:latin typeface="Helvetica Neue"/>
                <a:ea typeface="Helvetica Neue"/>
                <a:cs typeface="Helvetica Neue"/>
                <a:sym typeface="Helvetica Neue"/>
              </a:defRPr>
            </a:lvl1pPr>
          </a:lstStyle>
          <a:p>
            <a:r>
              <a:rPr dirty="0" err="1">
                <a:solidFill>
                  <a:schemeClr val="bg1"/>
                </a:solidFill>
              </a:rPr>
              <a:t>Shravani</a:t>
            </a:r>
            <a:r>
              <a:rPr dirty="0">
                <a:solidFill>
                  <a:schemeClr val="bg1"/>
                </a:solidFill>
              </a:rPr>
              <a:t> Patil</a:t>
            </a:r>
          </a:p>
        </p:txBody>
      </p:sp>
      <p:sp>
        <p:nvSpPr>
          <p:cNvPr id="19" name="IISC Bangalore">
            <a:extLst>
              <a:ext uri="{FF2B5EF4-FFF2-40B4-BE49-F238E27FC236}">
                <a16:creationId xmlns:a16="http://schemas.microsoft.com/office/drawing/2014/main" id="{B619E7F4-DBE7-6A50-E5A5-312A81600B86}"/>
              </a:ext>
            </a:extLst>
          </p:cNvPr>
          <p:cNvSpPr txBox="1"/>
          <p:nvPr/>
        </p:nvSpPr>
        <p:spPr>
          <a:xfrm>
            <a:off x="8947119" y="12891561"/>
            <a:ext cx="2318923" cy="4900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anchor="ctr">
            <a:spAutoFit/>
          </a:bodyPr>
          <a:lstStyle>
            <a:lvl1pPr algn="ctr" defTabSz="825500">
              <a:spcBef>
                <a:spcPts val="0"/>
              </a:spcBef>
              <a:defRPr sz="2600">
                <a:solidFill>
                  <a:srgbClr val="929292"/>
                </a:solidFill>
                <a:latin typeface="Helvetica Neue"/>
                <a:ea typeface="Helvetica Neue"/>
                <a:cs typeface="Helvetica Neue"/>
                <a:sym typeface="Helvetica Neue"/>
              </a:defRPr>
            </a:lvl1pPr>
          </a:lstStyle>
          <a:p>
            <a:r>
              <a:rPr>
                <a:solidFill>
                  <a:schemeClr val="bg1"/>
                </a:solidFill>
              </a:rPr>
              <a:t>IISC Bangalore</a:t>
            </a:r>
          </a:p>
        </p:txBody>
      </p:sp>
    </p:spTree>
    <p:extLst>
      <p:ext uri="{BB962C8B-B14F-4D97-AF65-F5344CB8AC3E}">
        <p14:creationId xmlns:p14="http://schemas.microsoft.com/office/powerpoint/2010/main" val="2551262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D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0" name="Perfect Asynchronous MPC…"/>
              <p:cNvSpPr txBox="1">
                <a:spLocks noGrp="1"/>
              </p:cNvSpPr>
              <p:nvPr>
                <p:ph type="title"/>
              </p:nvPr>
            </p:nvSpPr>
            <p:spPr>
              <a:xfrm>
                <a:off x="1270000" y="3480774"/>
                <a:ext cx="21844000" cy="3873501"/>
              </a:xfrm>
              <a:prstGeom prst="rect">
                <a:avLst/>
              </a:prstGeom>
            </p:spPr>
            <p:txBody>
              <a:bodyPr>
                <a:normAutofit fontScale="90000"/>
              </a:bodyPr>
              <a:lstStyle/>
              <a:p>
                <a:pPr defTabSz="751205">
                  <a:defRPr sz="10556" spc="-316">
                    <a:solidFill>
                      <a:srgbClr val="000000"/>
                    </a:solidFill>
                  </a:defRPr>
                </a:pPr>
                <a:r>
                  <a:rPr lang="en-IN" dirty="0"/>
                  <a:t>Perfect Asynchronous MPC </a:t>
                </a:r>
              </a:p>
              <a:p>
                <a:pPr defTabSz="751205">
                  <a:defRPr sz="10556" spc="-316">
                    <a:solidFill>
                      <a:srgbClr val="000000"/>
                    </a:solidFill>
                  </a:defRPr>
                </a:pPr>
                <a:r>
                  <a:rPr lang="en-IN" dirty="0"/>
                  <a:t>with </a:t>
                </a:r>
                <a14:m>
                  <m:oMath xmlns:m="http://schemas.openxmlformats.org/officeDocument/2006/math">
                    <m:limUpp>
                      <m:limUppPr>
                        <m:ctrlPr>
                          <a:rPr lang="ar-AE" sz="12850" i="1">
                            <a:solidFill>
                              <a:srgbClr val="000000"/>
                            </a:solidFill>
                            <a:latin typeface="Cambria Math" panose="02040503050406030204" pitchFamily="18" charset="0"/>
                          </a:rPr>
                        </m:ctrlPr>
                      </m:limUppPr>
                      <m:e>
                        <m:r>
                          <a:rPr lang="ar-AE" sz="12850" i="1">
                            <a:solidFill>
                              <a:srgbClr val="000000"/>
                            </a:solidFill>
                            <a:latin typeface="Cambria Math" panose="02040503050406030204" pitchFamily="18" charset="0"/>
                          </a:rPr>
                          <m:t>𝑂</m:t>
                        </m:r>
                      </m:e>
                      <m:lim>
                        <m:r>
                          <a:rPr lang="ar-AE" sz="12850" i="1">
                            <a:solidFill>
                              <a:srgbClr val="000000"/>
                            </a:solidFill>
                            <a:latin typeface="Cambria Math" panose="02040503050406030204" pitchFamily="18" charset="0"/>
                          </a:rPr>
                          <m:t>˜</m:t>
                        </m:r>
                      </m:lim>
                    </m:limUpp>
                    <m:r>
                      <a:rPr lang="ar-AE" sz="12850" i="1">
                        <a:solidFill>
                          <a:srgbClr val="000000"/>
                        </a:solidFill>
                        <a:latin typeface="Cambria Math" panose="02040503050406030204" pitchFamily="18" charset="0"/>
                      </a:rPr>
                      <m:t>(</m:t>
                    </m:r>
                    <m:r>
                      <a:rPr lang="ar-AE" sz="12850" i="1">
                        <a:solidFill>
                          <a:srgbClr val="000000"/>
                        </a:solidFill>
                        <a:latin typeface="Cambria Math" panose="02040503050406030204" pitchFamily="18" charset="0"/>
                      </a:rPr>
                      <m:t>𝐶𝑛</m:t>
                    </m:r>
                    <m:r>
                      <a:rPr lang="ar-AE" sz="12850" i="1">
                        <a:solidFill>
                          <a:srgbClr val="000000"/>
                        </a:solidFill>
                        <a:latin typeface="Cambria Math" panose="02040503050406030204" pitchFamily="18" charset="0"/>
                      </a:rPr>
                      <m:t>)</m:t>
                    </m:r>
                  </m:oMath>
                </a14:m>
                <a:r>
                  <a:rPr lang="ar-AE" dirty="0"/>
                  <a:t> </a:t>
                </a:r>
                <a:r>
                  <a:rPr lang="en-IN" dirty="0"/>
                  <a:t>communication</a:t>
                </a:r>
                <a:endParaRPr lang="en-IN" sz="11600" dirty="0"/>
              </a:p>
            </p:txBody>
          </p:sp>
        </mc:Choice>
        <mc:Fallback xmlns="">
          <p:sp>
            <p:nvSpPr>
              <p:cNvPr id="260" name="Perfect Asynchronous MPC…"/>
              <p:cNvSpPr txBox="1">
                <a:spLocks noGrp="1" noRot="1" noChangeAspect="1" noMove="1" noResize="1" noEditPoints="1" noAdjustHandles="1" noChangeArrowheads="1" noChangeShapeType="1" noTextEdit="1"/>
              </p:cNvSpPr>
              <p:nvPr>
                <p:ph type="title"/>
              </p:nvPr>
            </p:nvSpPr>
            <p:spPr>
              <a:xfrm>
                <a:off x="1270000" y="3480774"/>
                <a:ext cx="21844000" cy="3873501"/>
              </a:xfrm>
              <a:prstGeom prst="rect">
                <a:avLst/>
              </a:prstGeom>
              <a:blipFill>
                <a:blip r:embed="rId2"/>
                <a:stretch>
                  <a:fillRect t="-8852" b="-16721"/>
                </a:stretch>
              </a:blipFill>
            </p:spPr>
            <p:txBody>
              <a:bodyPr/>
              <a:lstStyle/>
              <a:p>
                <a:r>
                  <a:rPr lang="en-US">
                    <a:noFill/>
                  </a:rPr>
                  <a:t> </a:t>
                </a:r>
              </a:p>
            </p:txBody>
          </p:sp>
        </mc:Fallback>
      </mc:AlternateContent>
      <p:sp>
        <p:nvSpPr>
          <p:cNvPr id="261" name="Our Result:"/>
          <p:cNvSpPr txBox="1"/>
          <p:nvPr/>
        </p:nvSpPr>
        <p:spPr>
          <a:xfrm>
            <a:off x="10102443" y="366969"/>
            <a:ext cx="3447594" cy="90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1"/>
            </a:lvl1pPr>
          </a:lstStyle>
          <a:p>
            <a:r>
              <a:rPr dirty="0"/>
              <a:t>Our Result:</a:t>
            </a:r>
          </a:p>
        </p:txBody>
      </p:sp>
      <p:pic>
        <p:nvPicPr>
          <p:cNvPr id="262" name="pasted-movie.png" descr="pasted-movie.png"/>
          <p:cNvPicPr>
            <a:picLocks noChangeAspect="1"/>
          </p:cNvPicPr>
          <p:nvPr/>
        </p:nvPicPr>
        <p:blipFill>
          <a:blip r:embed="rId3"/>
          <a:stretch>
            <a:fillRect/>
          </a:stretch>
        </p:blipFill>
        <p:spPr>
          <a:xfrm>
            <a:off x="1750060" y="7976340"/>
            <a:ext cx="21558442" cy="3241578"/>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tructure: Very High Level"/>
          <p:cNvSpPr txBox="1">
            <a:spLocks noGrp="1"/>
          </p:cNvSpPr>
          <p:nvPr>
            <p:ph type="title"/>
          </p:nvPr>
        </p:nvSpPr>
        <p:spPr>
          <a:xfrm>
            <a:off x="378460" y="109020"/>
            <a:ext cx="21844000" cy="1557437"/>
          </a:xfrm>
          <a:prstGeom prst="rect">
            <a:avLst/>
          </a:prstGeom>
        </p:spPr>
        <p:txBody>
          <a:bodyPr/>
          <a:lstStyle/>
          <a:p>
            <a:pPr algn="l"/>
            <a:r>
              <a:rPr dirty="0">
                <a:latin typeface="Calibri" panose="020F0502020204030204" pitchFamily="34" charset="0"/>
                <a:cs typeface="Calibri" panose="020F0502020204030204" pitchFamily="34" charset="0"/>
              </a:rPr>
              <a:t>Structure: Very High Level</a:t>
            </a:r>
          </a:p>
        </p:txBody>
      </p:sp>
      <p:sp>
        <p:nvSpPr>
          <p:cNvPr id="265" name="Beaver Triplet Generation"/>
          <p:cNvSpPr/>
          <p:nvPr/>
        </p:nvSpPr>
        <p:spPr>
          <a:xfrm>
            <a:off x="1576768" y="2820425"/>
            <a:ext cx="7397961" cy="1270001"/>
          </a:xfrm>
          <a:prstGeom prst="rect">
            <a:avLst/>
          </a:prstGeom>
          <a:solidFill>
            <a:schemeClr val="accent1">
              <a:lumOff val="1357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solidFill>
                  <a:srgbClr val="FFFFFF"/>
                </a:solidFill>
                <a:latin typeface="Graphik-Medium"/>
                <a:ea typeface="Graphik-Medium"/>
                <a:cs typeface="Graphik-Medium"/>
                <a:sym typeface="Graphik Medium"/>
              </a:defRPr>
            </a:lvl1pPr>
          </a:lstStyle>
          <a:p>
            <a:r>
              <a:rPr dirty="0">
                <a:latin typeface="Calibri" panose="020F0502020204030204" pitchFamily="34" charset="0"/>
                <a:cs typeface="Calibri" panose="020F0502020204030204" pitchFamily="34" charset="0"/>
              </a:rPr>
              <a:t>Beaver Triplet Generation</a:t>
            </a:r>
          </a:p>
        </p:txBody>
      </p:sp>
      <p:sp>
        <p:nvSpPr>
          <p:cNvPr id="266" name="Online Phase"/>
          <p:cNvSpPr/>
          <p:nvPr/>
        </p:nvSpPr>
        <p:spPr>
          <a:xfrm>
            <a:off x="18294833" y="2569998"/>
            <a:ext cx="5423177" cy="1270001"/>
          </a:xfrm>
          <a:prstGeom prst="rect">
            <a:avLst/>
          </a:prstGeom>
          <a:solidFill>
            <a:schemeClr val="accent3"/>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latin typeface="Graphik-Medium"/>
                <a:ea typeface="Graphik-Medium"/>
                <a:cs typeface="Graphik-Medium"/>
                <a:sym typeface="Graphik Medium"/>
              </a:defRPr>
            </a:lvl1pPr>
          </a:lstStyle>
          <a:p>
            <a:r>
              <a:rPr>
                <a:latin typeface="Calibri" panose="020F0502020204030204" pitchFamily="34" charset="0"/>
                <a:cs typeface="Calibri" panose="020F0502020204030204" pitchFamily="34" charset="0"/>
              </a:rPr>
              <a:t>Online Phase</a:t>
            </a:r>
          </a:p>
        </p:txBody>
      </p:sp>
      <p:sp>
        <p:nvSpPr>
          <p:cNvPr id="267" name="“Standard”"/>
          <p:cNvSpPr txBox="1"/>
          <p:nvPr/>
        </p:nvSpPr>
        <p:spPr>
          <a:xfrm>
            <a:off x="19392048" y="3981010"/>
            <a:ext cx="2883803"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a:latin typeface="Calibri" panose="020F0502020204030204" pitchFamily="34" charset="0"/>
                <a:cs typeface="Calibri" panose="020F0502020204030204" pitchFamily="34" charset="0"/>
              </a:rPr>
              <a:t>“Standard”</a:t>
            </a:r>
          </a:p>
        </p:txBody>
      </p:sp>
      <p:sp>
        <p:nvSpPr>
          <p:cNvPr id="269" name="Multiplication Triplet with a Dealer"/>
          <p:cNvSpPr/>
          <p:nvPr/>
        </p:nvSpPr>
        <p:spPr>
          <a:xfrm>
            <a:off x="1644874" y="5797548"/>
            <a:ext cx="7355688" cy="1270001"/>
          </a:xfrm>
          <a:prstGeom prst="rect">
            <a:avLst/>
          </a:prstGeom>
          <a:solidFill>
            <a:schemeClr val="accent1">
              <a:hueOff val="117587"/>
              <a:lumOff val="-114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solidFill>
                  <a:srgbClr val="FFFFFF"/>
                </a:solidFill>
                <a:latin typeface="Graphik-Medium"/>
                <a:ea typeface="Graphik-Medium"/>
                <a:cs typeface="Graphik-Medium"/>
                <a:sym typeface="Graphik Medium"/>
              </a:defRPr>
            </a:lvl1pPr>
          </a:lstStyle>
          <a:p>
            <a:r>
              <a:rPr>
                <a:latin typeface="Calibri" panose="020F0502020204030204" pitchFamily="34" charset="0"/>
                <a:cs typeface="Calibri" panose="020F0502020204030204" pitchFamily="34" charset="0"/>
              </a:rPr>
              <a:t>Multiplication Triplet with a Dealer</a:t>
            </a:r>
          </a:p>
        </p:txBody>
      </p:sp>
      <p:sp>
        <p:nvSpPr>
          <p:cNvPr id="270" name="AVSS"/>
          <p:cNvSpPr/>
          <p:nvPr/>
        </p:nvSpPr>
        <p:spPr>
          <a:xfrm>
            <a:off x="1568353" y="8524654"/>
            <a:ext cx="2793573" cy="1270001"/>
          </a:xfrm>
          <a:prstGeom prst="rect">
            <a:avLst/>
          </a:prstGeom>
          <a:solidFill>
            <a:schemeClr val="accent1">
              <a:hueOff val="381599"/>
              <a:lumOff val="-17182"/>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solidFill>
                  <a:srgbClr val="FFFFFF"/>
                </a:solidFill>
                <a:latin typeface="Graphik-Medium"/>
                <a:ea typeface="Graphik-Medium"/>
                <a:cs typeface="Graphik-Medium"/>
                <a:sym typeface="Graphik Medium"/>
              </a:defRPr>
            </a:lvl1pPr>
          </a:lstStyle>
          <a:p>
            <a:r>
              <a:rPr>
                <a:latin typeface="Calibri" panose="020F0502020204030204" pitchFamily="34" charset="0"/>
                <a:cs typeface="Calibri" panose="020F0502020204030204" pitchFamily="34" charset="0"/>
              </a:rPr>
              <a:t>AVSS</a:t>
            </a:r>
          </a:p>
        </p:txBody>
      </p:sp>
      <p:sp>
        <p:nvSpPr>
          <p:cNvPr id="271" name="Weak-Binding…"/>
          <p:cNvSpPr/>
          <p:nvPr/>
        </p:nvSpPr>
        <p:spPr>
          <a:xfrm>
            <a:off x="5783447" y="8545486"/>
            <a:ext cx="3228748" cy="1270001"/>
          </a:xfrm>
          <a:prstGeom prst="rect">
            <a:avLst/>
          </a:prstGeom>
          <a:solidFill>
            <a:schemeClr val="accent1">
              <a:hueOff val="381599"/>
              <a:lumOff val="-17182"/>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r>
              <a:rPr dirty="0">
                <a:latin typeface="Calibri" panose="020F0502020204030204" pitchFamily="34" charset="0"/>
                <a:cs typeface="Calibri" panose="020F0502020204030204" pitchFamily="34" charset="0"/>
              </a:rPr>
              <a:t>Weak-Binding </a:t>
            </a:r>
          </a:p>
          <a:p>
            <a:pPr algn="ctr" defTabSz="457200">
              <a:spcBef>
                <a:spcPts val="0"/>
              </a:spcBef>
              <a:defRPr sz="3200">
                <a:solidFill>
                  <a:srgbClr val="FFFFFF"/>
                </a:solidFill>
                <a:latin typeface="Graphik-Medium"/>
                <a:ea typeface="Graphik-Medium"/>
                <a:cs typeface="Graphik-Medium"/>
                <a:sym typeface="Graphik Medium"/>
              </a:defRPr>
            </a:pPr>
            <a:r>
              <a:rPr dirty="0">
                <a:latin typeface="Calibri" panose="020F0502020204030204" pitchFamily="34" charset="0"/>
                <a:cs typeface="Calibri" panose="020F0502020204030204" pitchFamily="34" charset="0"/>
              </a:rPr>
              <a:t>AVSS</a:t>
            </a:r>
          </a:p>
        </p:txBody>
      </p:sp>
      <p:sp>
        <p:nvSpPr>
          <p:cNvPr id="274" name="Line"/>
          <p:cNvSpPr/>
          <p:nvPr/>
        </p:nvSpPr>
        <p:spPr>
          <a:xfrm>
            <a:off x="3000901" y="7067550"/>
            <a:ext cx="0" cy="1464876"/>
          </a:xfrm>
          <a:prstGeom prst="line">
            <a:avLst/>
          </a:prstGeom>
          <a:ln w="50800">
            <a:solidFill>
              <a:srgbClr val="000000"/>
            </a:solidFill>
            <a:miter lim="400000"/>
            <a:tailEnd type="triangle" w="lg" len="lg"/>
          </a:ln>
        </p:spPr>
        <p:txBody>
          <a:bodyPr lIns="50800" tIns="50800" rIns="50800" bIns="50800" anchor="ctr"/>
          <a:lstStyle/>
          <a:p>
            <a:endParaRPr>
              <a:latin typeface="Calibri" panose="020F0502020204030204" pitchFamily="34" charset="0"/>
              <a:cs typeface="Calibri" panose="020F0502020204030204" pitchFamily="34" charset="0"/>
            </a:endParaRPr>
          </a:p>
        </p:txBody>
      </p:sp>
      <p:sp>
        <p:nvSpPr>
          <p:cNvPr id="275" name="Line"/>
          <p:cNvSpPr/>
          <p:nvPr/>
        </p:nvSpPr>
        <p:spPr>
          <a:xfrm flipH="1">
            <a:off x="7380536" y="7067550"/>
            <a:ext cx="17285" cy="1477936"/>
          </a:xfrm>
          <a:prstGeom prst="line">
            <a:avLst/>
          </a:prstGeom>
          <a:ln w="50800">
            <a:solidFill>
              <a:srgbClr val="000000"/>
            </a:solidFill>
            <a:miter lim="400000"/>
            <a:tailEnd type="triangle" w="lg" len="lg"/>
          </a:ln>
        </p:spPr>
        <p:txBody>
          <a:bodyPr lIns="50800" tIns="50800" rIns="50800" bIns="50800" anchor="ctr"/>
          <a:lstStyle/>
          <a:p>
            <a:endParaRPr>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1B09392-2361-08D5-6BDF-233E22DE44F1}"/>
              </a:ext>
            </a:extLst>
          </p:cNvPr>
          <p:cNvSpPr txBox="1"/>
          <p:nvPr/>
        </p:nvSpPr>
        <p:spPr>
          <a:xfrm>
            <a:off x="10290607" y="2212994"/>
            <a:ext cx="3355086" cy="142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6600" b="1" i="0" u="none" strike="noStrike" cap="none" spc="0" normalizeH="0" baseline="0" dirty="0">
                <a:ln>
                  <a:noFill/>
                </a:ln>
                <a:solidFill>
                  <a:srgbClr val="00B0F0"/>
                </a:solidFill>
                <a:effectLst/>
                <a:uFillTx/>
                <a:latin typeface="Calibri" panose="020F0502020204030204" pitchFamily="34" charset="0"/>
                <a:cs typeface="Calibri" panose="020F0502020204030204" pitchFamily="34" charset="0"/>
                <a:sym typeface="Graphik"/>
              </a:rPr>
              <a:t>[a] [b] [c]</a:t>
            </a:r>
          </a:p>
        </p:txBody>
      </p:sp>
      <p:sp>
        <p:nvSpPr>
          <p:cNvPr id="3" name="TextBox 2">
            <a:extLst>
              <a:ext uri="{FF2B5EF4-FFF2-40B4-BE49-F238E27FC236}">
                <a16:creationId xmlns:a16="http://schemas.microsoft.com/office/drawing/2014/main" id="{19F6DA1E-217F-4CAE-A487-FA7F6F5F3C77}"/>
              </a:ext>
            </a:extLst>
          </p:cNvPr>
          <p:cNvSpPr txBox="1"/>
          <p:nvPr/>
        </p:nvSpPr>
        <p:spPr>
          <a:xfrm>
            <a:off x="9652140" y="3404707"/>
            <a:ext cx="5187317"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3200" b="0" i="0" u="none" strike="noStrike" cap="none" spc="0" normalizeH="0" baseline="0" dirty="0">
                <a:ln>
                  <a:noFill/>
                </a:ln>
                <a:solidFill>
                  <a:srgbClr val="00B0F0"/>
                </a:solidFill>
                <a:effectLst/>
                <a:uFillTx/>
                <a:latin typeface="Calibri" panose="020F0502020204030204" pitchFamily="34" charset="0"/>
                <a:cs typeface="Calibri" panose="020F0502020204030204" pitchFamily="34" charset="0"/>
                <a:sym typeface="Graphik"/>
              </a:rPr>
              <a:t>(random and unknown to adv)</a:t>
            </a:r>
          </a:p>
        </p:txBody>
      </p:sp>
      <p:sp>
        <p:nvSpPr>
          <p:cNvPr id="4" name="TextBox 3">
            <a:extLst>
              <a:ext uri="{FF2B5EF4-FFF2-40B4-BE49-F238E27FC236}">
                <a16:creationId xmlns:a16="http://schemas.microsoft.com/office/drawing/2014/main" id="{6F7DFE49-2C30-AFEE-131E-E382F263ED0B}"/>
              </a:ext>
            </a:extLst>
          </p:cNvPr>
          <p:cNvSpPr txBox="1"/>
          <p:nvPr/>
        </p:nvSpPr>
        <p:spPr>
          <a:xfrm>
            <a:off x="10027228" y="5342557"/>
            <a:ext cx="3355086" cy="142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6600" b="1" i="0" u="none" strike="noStrike" cap="none" spc="0" normalizeH="0" baseline="0" dirty="0">
                <a:ln>
                  <a:noFill/>
                </a:ln>
                <a:solidFill>
                  <a:srgbClr val="002060"/>
                </a:solidFill>
                <a:effectLst/>
                <a:uFillTx/>
                <a:latin typeface="Calibri" panose="020F0502020204030204" pitchFamily="34" charset="0"/>
                <a:cs typeface="Calibri" panose="020F0502020204030204" pitchFamily="34" charset="0"/>
                <a:sym typeface="Graphik"/>
              </a:rPr>
              <a:t>[a] [b] [c]</a:t>
            </a:r>
          </a:p>
        </p:txBody>
      </p:sp>
      <p:sp>
        <p:nvSpPr>
          <p:cNvPr id="5" name="TextBox 4">
            <a:extLst>
              <a:ext uri="{FF2B5EF4-FFF2-40B4-BE49-F238E27FC236}">
                <a16:creationId xmlns:a16="http://schemas.microsoft.com/office/drawing/2014/main" id="{84A106B3-8A79-60E7-E5ED-FF3DCD8237A5}"/>
              </a:ext>
            </a:extLst>
          </p:cNvPr>
          <p:cNvSpPr txBox="1"/>
          <p:nvPr/>
        </p:nvSpPr>
        <p:spPr>
          <a:xfrm>
            <a:off x="9388761" y="6350072"/>
            <a:ext cx="7437934"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3200" b="0" i="0" u="none" strike="noStrike" cap="none" spc="0" normalizeH="0" baseline="0" dirty="0">
                <a:ln>
                  <a:noFill/>
                </a:ln>
                <a:solidFill>
                  <a:srgbClr val="002060"/>
                </a:solidFill>
                <a:effectLst/>
                <a:uFillTx/>
                <a:latin typeface="Calibri" panose="020F0502020204030204" pitchFamily="34" charset="0"/>
                <a:cs typeface="Calibri" panose="020F0502020204030204" pitchFamily="34" charset="0"/>
                <a:sym typeface="Graphik"/>
              </a:rPr>
              <a:t>(random and unknown to adv if D is honest)</a:t>
            </a:r>
          </a:p>
        </p:txBody>
      </p:sp>
      <p:sp>
        <p:nvSpPr>
          <p:cNvPr id="8" name="Line">
            <a:extLst>
              <a:ext uri="{FF2B5EF4-FFF2-40B4-BE49-F238E27FC236}">
                <a16:creationId xmlns:a16="http://schemas.microsoft.com/office/drawing/2014/main" id="{7493AB54-DE42-B05E-2239-F9A0F2AF7DC8}"/>
              </a:ext>
            </a:extLst>
          </p:cNvPr>
          <p:cNvSpPr/>
          <p:nvPr/>
        </p:nvSpPr>
        <p:spPr>
          <a:xfrm>
            <a:off x="5275748" y="4085935"/>
            <a:ext cx="18092" cy="1716104"/>
          </a:xfrm>
          <a:prstGeom prst="line">
            <a:avLst/>
          </a:prstGeom>
          <a:ln w="50800">
            <a:solidFill>
              <a:srgbClr val="000000"/>
            </a:solidFill>
            <a:miter lim="400000"/>
            <a:tailEnd type="triangle" w="lg" len="lg"/>
          </a:ln>
        </p:spPr>
        <p:txBody>
          <a:bodyPr lIns="50800" tIns="50800" rIns="50800" bIns="50800" anchor="ctr"/>
          <a:lstStyle/>
          <a:p>
            <a:endParaRPr>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2ED8E61B-BE03-4DD3-2755-F6697533C9F4}"/>
              </a:ext>
            </a:extLst>
          </p:cNvPr>
          <p:cNvSpPr txBox="1"/>
          <p:nvPr/>
        </p:nvSpPr>
        <p:spPr>
          <a:xfrm>
            <a:off x="1368051" y="9617728"/>
            <a:ext cx="3355086" cy="142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6600" b="1" i="0" u="none" strike="noStrike" cap="none" spc="0" normalizeH="0" baseline="0" dirty="0">
                <a:ln>
                  <a:noFill/>
                </a:ln>
                <a:solidFill>
                  <a:srgbClr val="002060"/>
                </a:solidFill>
                <a:effectLst/>
                <a:uFillTx/>
                <a:latin typeface="Calibri" panose="020F0502020204030204" pitchFamily="34" charset="0"/>
                <a:cs typeface="Calibri" panose="020F0502020204030204" pitchFamily="34" charset="0"/>
                <a:sym typeface="Graphik"/>
              </a:rPr>
              <a:t>[a] [b] [c]</a:t>
            </a:r>
          </a:p>
        </p:txBody>
      </p:sp>
      <p:sp>
        <p:nvSpPr>
          <p:cNvPr id="12" name="TextBox 11">
            <a:extLst>
              <a:ext uri="{FF2B5EF4-FFF2-40B4-BE49-F238E27FC236}">
                <a16:creationId xmlns:a16="http://schemas.microsoft.com/office/drawing/2014/main" id="{EBD5C899-98CD-E0A3-4EEF-FA4F7BEC0031}"/>
              </a:ext>
            </a:extLst>
          </p:cNvPr>
          <p:cNvSpPr txBox="1"/>
          <p:nvPr/>
        </p:nvSpPr>
        <p:spPr>
          <a:xfrm>
            <a:off x="5537837" y="9724660"/>
            <a:ext cx="5043047" cy="14260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6600" b="1" i="0" u="none" strike="noStrike" cap="none" spc="0" normalizeH="0" baseline="0" dirty="0">
                <a:ln>
                  <a:noFill/>
                </a:ln>
                <a:solidFill>
                  <a:srgbClr val="002060"/>
                </a:solidFill>
                <a:effectLst/>
                <a:uFillTx/>
                <a:latin typeface="Calibri" panose="020F0502020204030204" pitchFamily="34" charset="0"/>
                <a:cs typeface="Calibri" panose="020F0502020204030204" pitchFamily="34" charset="0"/>
                <a:sym typeface="Graphik"/>
              </a:rPr>
              <a:t>To prove ab=c</a:t>
            </a:r>
          </a:p>
        </p:txBody>
      </p:sp>
      <p:sp>
        <p:nvSpPr>
          <p:cNvPr id="6" name="Freeform 5">
            <a:extLst>
              <a:ext uri="{FF2B5EF4-FFF2-40B4-BE49-F238E27FC236}">
                <a16:creationId xmlns:a16="http://schemas.microsoft.com/office/drawing/2014/main" id="{97BF074A-4F19-9CE4-F7BC-DD45CE0FF2E1}"/>
              </a:ext>
            </a:extLst>
          </p:cNvPr>
          <p:cNvSpPr/>
          <p:nvPr/>
        </p:nvSpPr>
        <p:spPr>
          <a:xfrm>
            <a:off x="16103522" y="1911927"/>
            <a:ext cx="1817842" cy="11450782"/>
          </a:xfrm>
          <a:custGeom>
            <a:avLst/>
            <a:gdLst>
              <a:gd name="connsiteX0" fmla="*/ 708969 w 1817842"/>
              <a:gd name="connsiteY0" fmla="*/ 0 h 11450782"/>
              <a:gd name="connsiteX1" fmla="*/ 43951 w 1817842"/>
              <a:gd name="connsiteY1" fmla="*/ 2182091 h 11450782"/>
              <a:gd name="connsiteX2" fmla="*/ 1810405 w 1817842"/>
              <a:gd name="connsiteY2" fmla="*/ 4322618 h 11450782"/>
              <a:gd name="connsiteX3" fmla="*/ 708969 w 1817842"/>
              <a:gd name="connsiteY3" fmla="*/ 7439891 h 11450782"/>
              <a:gd name="connsiteX4" fmla="*/ 1519460 w 1817842"/>
              <a:gd name="connsiteY4" fmla="*/ 9954491 h 11450782"/>
              <a:gd name="connsiteX5" fmla="*/ 1353205 w 1817842"/>
              <a:gd name="connsiteY5" fmla="*/ 11450782 h 114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7842" h="11450782">
                <a:moveTo>
                  <a:pt x="708969" y="0"/>
                </a:moveTo>
                <a:cubicBezTo>
                  <a:pt x="284673" y="730827"/>
                  <a:pt x="-139622" y="1461655"/>
                  <a:pt x="43951" y="2182091"/>
                </a:cubicBezTo>
                <a:cubicBezTo>
                  <a:pt x="227524" y="2902527"/>
                  <a:pt x="1699569" y="3446318"/>
                  <a:pt x="1810405" y="4322618"/>
                </a:cubicBezTo>
                <a:cubicBezTo>
                  <a:pt x="1921241" y="5198918"/>
                  <a:pt x="757460" y="6501246"/>
                  <a:pt x="708969" y="7439891"/>
                </a:cubicBezTo>
                <a:cubicBezTo>
                  <a:pt x="660478" y="8378536"/>
                  <a:pt x="1412087" y="9286009"/>
                  <a:pt x="1519460" y="9954491"/>
                </a:cubicBezTo>
                <a:cubicBezTo>
                  <a:pt x="1626833" y="10622973"/>
                  <a:pt x="1490019" y="11036877"/>
                  <a:pt x="1353205" y="11450782"/>
                </a:cubicBezTo>
              </a:path>
            </a:pathLst>
          </a:custGeom>
          <a:ln w="76200"/>
        </p:spPr>
        <p:style>
          <a:lnRef idx="1">
            <a:schemeClr val="dk1"/>
          </a:lnRef>
          <a:fillRef idx="0">
            <a:schemeClr val="dk1"/>
          </a:fillRef>
          <a:effectRef idx="0">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3A7D0C3-F236-A35E-4919-AD8E77AF5264}"/>
              </a:ext>
            </a:extLst>
          </p:cNvPr>
          <p:cNvSpPr txBox="1"/>
          <p:nvPr/>
        </p:nvSpPr>
        <p:spPr>
          <a:xfrm>
            <a:off x="946366" y="11341797"/>
            <a:ext cx="3863237"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O(n) per secret</a:t>
            </a:r>
          </a:p>
        </p:txBody>
      </p:sp>
      <p:sp>
        <p:nvSpPr>
          <p:cNvPr id="10" name="TextBox 9">
            <a:extLst>
              <a:ext uri="{FF2B5EF4-FFF2-40B4-BE49-F238E27FC236}">
                <a16:creationId xmlns:a16="http://schemas.microsoft.com/office/drawing/2014/main" id="{C5A3B4C0-EDD7-0487-8896-031183C51614}"/>
              </a:ext>
            </a:extLst>
          </p:cNvPr>
          <p:cNvSpPr txBox="1"/>
          <p:nvPr/>
        </p:nvSpPr>
        <p:spPr>
          <a:xfrm>
            <a:off x="5682595" y="11277399"/>
            <a:ext cx="4012317"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O(1)</a:t>
            </a:r>
            <a:r>
              <a:rPr kumimoji="0" lang="en-US" sz="4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 per secret</a:t>
            </a:r>
          </a:p>
        </p:txBody>
      </p:sp>
      <p:sp>
        <p:nvSpPr>
          <p:cNvPr id="13" name="TextBox 12">
            <a:extLst>
              <a:ext uri="{FF2B5EF4-FFF2-40B4-BE49-F238E27FC236}">
                <a16:creationId xmlns:a16="http://schemas.microsoft.com/office/drawing/2014/main" id="{B2C42598-421A-D1C9-BAEE-927F7918E50C}"/>
              </a:ext>
            </a:extLst>
          </p:cNvPr>
          <p:cNvSpPr txBox="1"/>
          <p:nvPr/>
        </p:nvSpPr>
        <p:spPr>
          <a:xfrm>
            <a:off x="926119" y="12100979"/>
            <a:ext cx="407803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[Choudhury-</a:t>
            </a:r>
            <a:r>
              <a:rPr kumimoji="0" lang="en-US" sz="2400" b="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Graphik"/>
              </a:rPr>
              <a:t>Patra</a:t>
            </a:r>
            <a:r>
              <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-Rangan2010</a:t>
            </a:r>
            <a:r>
              <a:rPr lang="en-US" sz="2400" dirty="0">
                <a:latin typeface="Calibri" panose="020F0502020204030204" pitchFamily="34" charset="0"/>
                <a:cs typeface="Calibri" panose="020F0502020204030204" pitchFamily="34" charset="0"/>
              </a:rPr>
              <a:t>]</a:t>
            </a:r>
            <a:endParaRPr kumimoji="0" lang="en-US" sz="2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endParaRPr>
          </a:p>
        </p:txBody>
      </p:sp>
      <p:sp>
        <p:nvSpPr>
          <p:cNvPr id="14" name="TextBox 13">
            <a:extLst>
              <a:ext uri="{FF2B5EF4-FFF2-40B4-BE49-F238E27FC236}">
                <a16:creationId xmlns:a16="http://schemas.microsoft.com/office/drawing/2014/main" id="{68556C87-6371-6064-1E3A-CA5D95296FA2}"/>
              </a:ext>
            </a:extLst>
          </p:cNvPr>
          <p:cNvSpPr txBox="1"/>
          <p:nvPr/>
        </p:nvSpPr>
        <p:spPr>
          <a:xfrm>
            <a:off x="5682595" y="12100979"/>
            <a:ext cx="5915081"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[This paper]: using </a:t>
            </a:r>
            <a:r>
              <a:rPr kumimoji="0" lang="en-US" sz="2800" b="0" i="0" u="none" strike="noStrike" cap="none" spc="0" normalizeH="0" baseline="0" dirty="0" err="1">
                <a:ln>
                  <a:noFill/>
                </a:ln>
                <a:solidFill>
                  <a:srgbClr val="000000"/>
                </a:solidFill>
                <a:effectLst/>
                <a:uFillTx/>
                <a:latin typeface="Calibri" panose="020F0502020204030204" pitchFamily="34" charset="0"/>
                <a:cs typeface="Calibri" panose="020F0502020204030204" pitchFamily="34" charset="0"/>
                <a:sym typeface="Graphik"/>
              </a:rPr>
              <a:t>trivariate</a:t>
            </a:r>
            <a:r>
              <a:rPr kumimoji="0" lang="en-US" sz="2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 polynomial</a:t>
            </a:r>
          </a:p>
        </p:txBody>
      </p:sp>
      <p:sp>
        <p:nvSpPr>
          <p:cNvPr id="7" name="TextBox 6">
            <a:extLst>
              <a:ext uri="{FF2B5EF4-FFF2-40B4-BE49-F238E27FC236}">
                <a16:creationId xmlns:a16="http://schemas.microsoft.com/office/drawing/2014/main" id="{B650175D-8FC7-417A-C9FB-E60DEB165C61}"/>
              </a:ext>
            </a:extLst>
          </p:cNvPr>
          <p:cNvSpPr txBox="1"/>
          <p:nvPr/>
        </p:nvSpPr>
        <p:spPr>
          <a:xfrm>
            <a:off x="5322718" y="4358037"/>
            <a:ext cx="3917739"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[Choudhury</a:t>
            </a:r>
            <a:r>
              <a:rPr kumimoji="0" lang="en-US" sz="3600" b="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Graphik"/>
              </a:rPr>
              <a:t>Patra</a:t>
            </a:r>
            <a:r>
              <a:rPr kumimoji="0" lang="en-US" sz="3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18]</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9"/>
                                        </p:tgtEl>
                                        <p:attrNameLst>
                                          <p:attrName>style.visibility</p:attrName>
                                        </p:attrNameLst>
                                      </p:cBhvr>
                                      <p:to>
                                        <p:strVal val="visible"/>
                                      </p:to>
                                    </p:set>
                                    <p:animEffect transition="in" filter="wipe(up)">
                                      <p:cBhvr>
                                        <p:cTn id="10" dur="500"/>
                                        <p:tgtEl>
                                          <p:spTgt spid="26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74"/>
                                        </p:tgtEl>
                                        <p:attrNameLst>
                                          <p:attrName>style.visibility</p:attrName>
                                        </p:attrNameLst>
                                      </p:cBhvr>
                                      <p:to>
                                        <p:strVal val="visible"/>
                                      </p:to>
                                    </p:set>
                                    <p:animEffect transition="in" filter="wipe(up)">
                                      <p:cBhvr>
                                        <p:cTn id="24" dur="500"/>
                                        <p:tgtEl>
                                          <p:spTgt spid="274"/>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0"/>
                                        </p:tgtEl>
                                        <p:attrNameLst>
                                          <p:attrName>style.visibility</p:attrName>
                                        </p:attrNameLst>
                                      </p:cBhvr>
                                      <p:to>
                                        <p:strVal val="visible"/>
                                      </p:to>
                                    </p:set>
                                    <p:animEffect transition="in" filter="wipe(up)">
                                      <p:cBhvr>
                                        <p:cTn id="27" dur="500"/>
                                        <p:tgtEl>
                                          <p:spTgt spid="27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75"/>
                                        </p:tgtEl>
                                        <p:attrNameLst>
                                          <p:attrName>style.visibility</p:attrName>
                                        </p:attrNameLst>
                                      </p:cBhvr>
                                      <p:to>
                                        <p:strVal val="visible"/>
                                      </p:to>
                                    </p:set>
                                    <p:animEffect transition="in" filter="wipe(up)">
                                      <p:cBhvr>
                                        <p:cTn id="35" dur="500"/>
                                        <p:tgtEl>
                                          <p:spTgt spid="27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1"/>
                                        </p:tgtEl>
                                        <p:attrNameLst>
                                          <p:attrName>style.visibility</p:attrName>
                                        </p:attrNameLst>
                                      </p:cBhvr>
                                      <p:to>
                                        <p:strVal val="visible"/>
                                      </p:to>
                                    </p:set>
                                    <p:animEffect transition="in" filter="wipe(up)">
                                      <p:cBhvr>
                                        <p:cTn id="38" dur="500"/>
                                        <p:tgtEl>
                                          <p:spTgt spid="271"/>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animBg="1"/>
      <p:bldP spid="270" grpId="0" animBg="1"/>
      <p:bldP spid="271" grpId="0" animBg="1"/>
      <p:bldP spid="274" grpId="0" animBg="1"/>
      <p:bldP spid="275" grpId="0" animBg="1"/>
      <p:bldP spid="4" grpId="0"/>
      <p:bldP spid="5" grpId="0"/>
      <p:bldP spid="8" grpId="0" animBg="1"/>
      <p:bldP spid="11" grpId="0"/>
      <p:bldP spid="12" grpId="0"/>
      <p:bldP spid="9" grpId="0"/>
      <p:bldP spid="10" grpId="0"/>
      <p:bldP spid="13" grpId="0"/>
      <p:bldP spid="1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Asynchronous VSS (AVSS)"/>
          <p:cNvSpPr txBox="1">
            <a:spLocks noGrp="1"/>
          </p:cNvSpPr>
          <p:nvPr>
            <p:ph type="title"/>
          </p:nvPr>
        </p:nvSpPr>
        <p:spPr>
          <a:prstGeom prst="rect">
            <a:avLst/>
          </a:prstGeom>
        </p:spPr>
        <p:txBody>
          <a:bodyPr/>
          <a:lstStyle/>
          <a:p>
            <a:r>
              <a:t>Asynchronous VSS (AVSS)</a:t>
            </a:r>
          </a:p>
        </p:txBody>
      </p:sp>
      <p:sp>
        <p:nvSpPr>
          <p:cNvPr id="278" name="Rectangle"/>
          <p:cNvSpPr/>
          <p:nvPr/>
        </p:nvSpPr>
        <p:spPr>
          <a:xfrm>
            <a:off x="2997993" y="2736056"/>
            <a:ext cx="18388014" cy="4714764"/>
          </a:xfrm>
          <a:prstGeom prst="rect">
            <a:avLst/>
          </a:prstGeom>
          <a:solidFill>
            <a:srgbClr val="56C1FF">
              <a:alpha val="15000"/>
            </a:srgbClr>
          </a:solidFill>
          <a:ln w="12700">
            <a:miter lim="400000"/>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79" name="S"/>
          <p:cNvSpPr/>
          <p:nvPr/>
        </p:nvSpPr>
        <p:spPr>
          <a:xfrm>
            <a:off x="11620833" y="3401462"/>
            <a:ext cx="1344169" cy="1344169"/>
          </a:xfrm>
          <a:prstGeom prst="rect">
            <a:avLst/>
          </a:prstGeom>
          <a:solidFill>
            <a:schemeClr val="accent1">
              <a:lumOff val="1357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gn="ctr" defTabSz="821531">
              <a:spcBef>
                <a:spcPts val="0"/>
              </a:spcBef>
              <a:defRPr sz="6400" b="1">
                <a:solidFill>
                  <a:srgbClr val="FFFFFF"/>
                </a:solidFill>
                <a:latin typeface="Helvetica Neue"/>
                <a:ea typeface="Helvetica Neue"/>
                <a:cs typeface="Helvetica Neue"/>
                <a:sym typeface="Helvetica Neue"/>
              </a:defRPr>
            </a:lvl1pPr>
          </a:lstStyle>
          <a:p>
            <a:r>
              <a:t>S</a:t>
            </a:r>
          </a:p>
        </p:txBody>
      </p:sp>
      <p:sp>
        <p:nvSpPr>
          <p:cNvPr id="280" name="Dealer"/>
          <p:cNvSpPr txBox="1"/>
          <p:nvPr/>
        </p:nvSpPr>
        <p:spPr>
          <a:xfrm>
            <a:off x="11583177" y="2846532"/>
            <a:ext cx="1419480" cy="626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defTabSz="821531">
              <a:spcBef>
                <a:spcPts val="0"/>
              </a:spcBef>
              <a:defRPr sz="3200" b="1">
                <a:latin typeface="Helvetica Neue"/>
                <a:ea typeface="Helvetica Neue"/>
                <a:cs typeface="Helvetica Neue"/>
                <a:sym typeface="Helvetica Neue"/>
              </a:defRPr>
            </a:lvl1pPr>
          </a:lstStyle>
          <a:p>
            <a:r>
              <a:t>Dealer</a:t>
            </a:r>
          </a:p>
        </p:txBody>
      </p:sp>
      <p:grpSp>
        <p:nvGrpSpPr>
          <p:cNvPr id="290" name="Group"/>
          <p:cNvGrpSpPr/>
          <p:nvPr/>
        </p:nvGrpSpPr>
        <p:grpSpPr>
          <a:xfrm>
            <a:off x="4226034" y="4753090"/>
            <a:ext cx="14068825" cy="2251010"/>
            <a:chOff x="5197" y="0"/>
            <a:chExt cx="14068824" cy="2251009"/>
          </a:xfrm>
        </p:grpSpPr>
        <p:sp>
          <p:nvSpPr>
            <p:cNvPr id="281" name="Line"/>
            <p:cNvSpPr/>
            <p:nvPr/>
          </p:nvSpPr>
          <p:spPr>
            <a:xfrm flipH="1">
              <a:off x="4691654" y="26374"/>
              <a:ext cx="3296079" cy="802247"/>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2" name="S1"/>
            <p:cNvSpPr/>
            <p:nvPr/>
          </p:nvSpPr>
          <p:spPr>
            <a:xfrm>
              <a:off x="1828442" y="911556"/>
              <a:ext cx="1339454" cy="1339454"/>
            </a:xfrm>
            <a:prstGeom prst="rect">
              <a:avLst/>
            </a:prstGeom>
            <a:solidFill>
              <a:schemeClr val="accent3">
                <a:hueOff val="552055"/>
                <a:lumOff val="-12548"/>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1</a:t>
              </a:r>
            </a:p>
          </p:txBody>
        </p:sp>
        <p:sp>
          <p:nvSpPr>
            <p:cNvPr id="283" name="Sn"/>
            <p:cNvSpPr/>
            <p:nvPr/>
          </p:nvSpPr>
          <p:spPr>
            <a:xfrm>
              <a:off x="12734568" y="911556"/>
              <a:ext cx="1339454" cy="1339454"/>
            </a:xfrm>
            <a:prstGeom prst="rect">
              <a:avLst/>
            </a:prstGeom>
            <a:solidFill>
              <a:schemeClr val="accent3">
                <a:hueOff val="552055"/>
                <a:lumOff val="-12548"/>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a:t>
              </a:r>
            </a:p>
          </p:txBody>
        </p:sp>
        <p:sp>
          <p:nvSpPr>
            <p:cNvPr id="284" name="S2"/>
            <p:cNvSpPr/>
            <p:nvPr/>
          </p:nvSpPr>
          <p:spPr>
            <a:xfrm>
              <a:off x="3916798" y="911556"/>
              <a:ext cx="1339455" cy="1339454"/>
            </a:xfrm>
            <a:prstGeom prst="rect">
              <a:avLst/>
            </a:prstGeom>
            <a:solidFill>
              <a:schemeClr val="accent3">
                <a:hueOff val="552055"/>
                <a:lumOff val="-12548"/>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2</a:t>
              </a:r>
            </a:p>
          </p:txBody>
        </p:sp>
        <p:sp>
          <p:nvSpPr>
            <p:cNvPr id="285" name="Sn-1"/>
            <p:cNvSpPr/>
            <p:nvPr/>
          </p:nvSpPr>
          <p:spPr>
            <a:xfrm>
              <a:off x="10400942" y="911556"/>
              <a:ext cx="1339454" cy="1339454"/>
            </a:xfrm>
            <a:prstGeom prst="rect">
              <a:avLst/>
            </a:prstGeom>
            <a:solidFill>
              <a:schemeClr val="accent3">
                <a:hueOff val="552055"/>
                <a:lumOff val="-12548"/>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n-1</a:t>
              </a:r>
            </a:p>
          </p:txBody>
        </p:sp>
        <p:sp>
          <p:nvSpPr>
            <p:cNvPr id="286" name="Line"/>
            <p:cNvSpPr/>
            <p:nvPr/>
          </p:nvSpPr>
          <p:spPr>
            <a:xfrm flipH="1">
              <a:off x="2452739" y="1180"/>
              <a:ext cx="5564574" cy="865557"/>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7" name="Line"/>
            <p:cNvSpPr/>
            <p:nvPr/>
          </p:nvSpPr>
          <p:spPr>
            <a:xfrm>
              <a:off x="8015451" y="921"/>
              <a:ext cx="3117541" cy="873033"/>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8" name="Line"/>
            <p:cNvSpPr/>
            <p:nvPr/>
          </p:nvSpPr>
          <p:spPr>
            <a:xfrm>
              <a:off x="8078163" y="0"/>
              <a:ext cx="5355953" cy="883305"/>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9" name="Shares"/>
            <p:cNvSpPr txBox="1"/>
            <p:nvPr/>
          </p:nvSpPr>
          <p:spPr>
            <a:xfrm>
              <a:off x="5197" y="1299103"/>
              <a:ext cx="1328345" cy="5643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numCol="1" anchor="ctr">
              <a:spAutoFit/>
            </a:bodyPr>
            <a:lstStyle>
              <a:lvl1pPr algn="ctr" defTabSz="821531">
                <a:spcBef>
                  <a:spcPts val="0"/>
                </a:spcBef>
                <a:defRPr sz="2800" b="1">
                  <a:latin typeface="Helvetica Neue"/>
                  <a:ea typeface="Helvetica Neue"/>
                  <a:cs typeface="Helvetica Neue"/>
                  <a:sym typeface="Helvetica Neue"/>
                </a:defRPr>
              </a:lvl1pPr>
            </a:lstStyle>
            <a:p>
              <a:r>
                <a:t>Shares</a:t>
              </a:r>
            </a:p>
          </p:txBody>
        </p:sp>
      </p:grpSp>
      <p:sp>
        <p:nvSpPr>
          <p:cNvPr id="291" name="Sharing Phase"/>
          <p:cNvSpPr txBox="1"/>
          <p:nvPr/>
        </p:nvSpPr>
        <p:spPr>
          <a:xfrm>
            <a:off x="3211091" y="3214203"/>
            <a:ext cx="4171523" cy="601725"/>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defTabSz="821531">
              <a:spcBef>
                <a:spcPts val="0"/>
              </a:spcBef>
              <a:defRPr sz="3000">
                <a:solidFill>
                  <a:srgbClr val="FFFFFF"/>
                </a:solidFill>
                <a:latin typeface="Helvetica Neue Medium"/>
                <a:ea typeface="Helvetica Neue Medium"/>
                <a:cs typeface="Helvetica Neue Medium"/>
                <a:sym typeface="Helvetica Neue Medium"/>
              </a:defRPr>
            </a:lvl1pPr>
          </a:lstStyle>
          <a:p>
            <a:r>
              <a:t>Sharing Phase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1"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Rectangle"/>
          <p:cNvSpPr/>
          <p:nvPr/>
        </p:nvSpPr>
        <p:spPr>
          <a:xfrm>
            <a:off x="2997993" y="7475956"/>
            <a:ext cx="18388014" cy="4839457"/>
          </a:xfrm>
          <a:prstGeom prst="rect">
            <a:avLst/>
          </a:prstGeom>
          <a:solidFill>
            <a:schemeClr val="accent4">
              <a:hueOff val="475731"/>
              <a:satOff val="-4338"/>
              <a:lumOff val="10182"/>
              <a:alpha val="15000"/>
            </a:schemeClr>
          </a:solidFill>
          <a:ln w="12700">
            <a:miter lim="400000"/>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94" name="Asynchronous VSS (AVSS)"/>
          <p:cNvSpPr txBox="1">
            <a:spLocks noGrp="1"/>
          </p:cNvSpPr>
          <p:nvPr>
            <p:ph type="title"/>
          </p:nvPr>
        </p:nvSpPr>
        <p:spPr>
          <a:prstGeom prst="rect">
            <a:avLst/>
          </a:prstGeom>
        </p:spPr>
        <p:txBody>
          <a:bodyPr/>
          <a:lstStyle/>
          <a:p>
            <a:r>
              <a:t>Asynchronous VSS (AVSS)</a:t>
            </a:r>
          </a:p>
        </p:txBody>
      </p:sp>
      <p:sp>
        <p:nvSpPr>
          <p:cNvPr id="295" name="S"/>
          <p:cNvSpPr/>
          <p:nvPr/>
        </p:nvSpPr>
        <p:spPr>
          <a:xfrm>
            <a:off x="11620833" y="3401462"/>
            <a:ext cx="1344169" cy="1344169"/>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lgn="ctr" defTabSz="821531">
              <a:spcBef>
                <a:spcPts val="0"/>
              </a:spcBef>
              <a:defRPr sz="6400" b="1">
                <a:solidFill>
                  <a:srgbClr val="FFFFFF"/>
                </a:solidFill>
                <a:latin typeface="Helvetica Neue"/>
                <a:ea typeface="Helvetica Neue"/>
                <a:cs typeface="Helvetica Neue"/>
                <a:sym typeface="Helvetica Neue"/>
              </a:defRPr>
            </a:lvl1pPr>
          </a:lstStyle>
          <a:p>
            <a:r>
              <a:t>S</a:t>
            </a:r>
          </a:p>
        </p:txBody>
      </p:sp>
      <p:sp>
        <p:nvSpPr>
          <p:cNvPr id="296" name="S1"/>
          <p:cNvSpPr/>
          <p:nvPr/>
        </p:nvSpPr>
        <p:spPr>
          <a:xfrm>
            <a:off x="6049279" y="5664646"/>
            <a:ext cx="1339454" cy="1339454"/>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1</a:t>
            </a:r>
          </a:p>
        </p:txBody>
      </p:sp>
      <p:sp>
        <p:nvSpPr>
          <p:cNvPr id="297" name="Sn"/>
          <p:cNvSpPr/>
          <p:nvPr/>
        </p:nvSpPr>
        <p:spPr>
          <a:xfrm>
            <a:off x="16955405" y="5664646"/>
            <a:ext cx="1339454" cy="1339454"/>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a:t>
            </a:r>
          </a:p>
        </p:txBody>
      </p:sp>
      <p:sp>
        <p:nvSpPr>
          <p:cNvPr id="298" name="S2"/>
          <p:cNvSpPr/>
          <p:nvPr/>
        </p:nvSpPr>
        <p:spPr>
          <a:xfrm>
            <a:off x="8137635" y="5664646"/>
            <a:ext cx="1339454" cy="1339454"/>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2</a:t>
            </a:r>
          </a:p>
        </p:txBody>
      </p:sp>
      <p:sp>
        <p:nvSpPr>
          <p:cNvPr id="299" name="Sn-1"/>
          <p:cNvSpPr/>
          <p:nvPr/>
        </p:nvSpPr>
        <p:spPr>
          <a:xfrm>
            <a:off x="14621780" y="5664646"/>
            <a:ext cx="1339454" cy="1339454"/>
          </a:xfrm>
          <a:prstGeom prst="rect">
            <a:avLst/>
          </a:prstGeom>
          <a:solidFill>
            <a:srgbClr val="D6D5D5"/>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n-1</a:t>
            </a:r>
          </a:p>
        </p:txBody>
      </p:sp>
      <p:sp>
        <p:nvSpPr>
          <p:cNvPr id="300" name="Dealer"/>
          <p:cNvSpPr txBox="1"/>
          <p:nvPr/>
        </p:nvSpPr>
        <p:spPr>
          <a:xfrm>
            <a:off x="11583177" y="2846532"/>
            <a:ext cx="1419480" cy="6263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defTabSz="821531">
              <a:spcBef>
                <a:spcPts val="0"/>
              </a:spcBef>
              <a:defRPr sz="3200" b="1">
                <a:solidFill>
                  <a:srgbClr val="929292"/>
                </a:solidFill>
                <a:latin typeface="Helvetica Neue"/>
                <a:ea typeface="Helvetica Neue"/>
                <a:cs typeface="Helvetica Neue"/>
                <a:sym typeface="Helvetica Neue"/>
              </a:defRPr>
            </a:lvl1pPr>
          </a:lstStyle>
          <a:p>
            <a:r>
              <a:t>Dealer</a:t>
            </a:r>
          </a:p>
        </p:txBody>
      </p:sp>
      <p:sp>
        <p:nvSpPr>
          <p:cNvPr id="301" name="Shares"/>
          <p:cNvSpPr txBox="1"/>
          <p:nvPr/>
        </p:nvSpPr>
        <p:spPr>
          <a:xfrm>
            <a:off x="4226034" y="6052193"/>
            <a:ext cx="1328345" cy="564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ctr" defTabSz="821531">
              <a:spcBef>
                <a:spcPts val="0"/>
              </a:spcBef>
              <a:defRPr sz="2800" b="1">
                <a:solidFill>
                  <a:srgbClr val="D6D5D5"/>
                </a:solidFill>
                <a:latin typeface="Helvetica Neue"/>
                <a:ea typeface="Helvetica Neue"/>
                <a:cs typeface="Helvetica Neue"/>
                <a:sym typeface="Helvetica Neue"/>
              </a:defRPr>
            </a:lvl1pPr>
          </a:lstStyle>
          <a:p>
            <a:r>
              <a:t>Shares</a:t>
            </a:r>
          </a:p>
        </p:txBody>
      </p:sp>
      <p:sp>
        <p:nvSpPr>
          <p:cNvPr id="302" name="Line"/>
          <p:cNvSpPr/>
          <p:nvPr/>
        </p:nvSpPr>
        <p:spPr>
          <a:xfrm flipH="1">
            <a:off x="6673576" y="4754270"/>
            <a:ext cx="5564573" cy="865557"/>
          </a:xfrm>
          <a:prstGeom prst="line">
            <a:avLst/>
          </a:prstGeom>
          <a:ln w="25400">
            <a:solidFill>
              <a:srgbClr val="D6D5D5"/>
            </a:solidFill>
            <a:miter lim="400000"/>
            <a:tailEnd type="triangle"/>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03" name="Line"/>
          <p:cNvSpPr/>
          <p:nvPr/>
        </p:nvSpPr>
        <p:spPr>
          <a:xfrm flipH="1">
            <a:off x="8912490" y="4779464"/>
            <a:ext cx="3296079" cy="802247"/>
          </a:xfrm>
          <a:prstGeom prst="line">
            <a:avLst/>
          </a:prstGeom>
          <a:ln w="25400">
            <a:solidFill>
              <a:srgbClr val="D6D5D5"/>
            </a:solidFill>
            <a:miter lim="400000"/>
            <a:tailEnd type="triangle"/>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04" name="Line"/>
          <p:cNvSpPr/>
          <p:nvPr/>
        </p:nvSpPr>
        <p:spPr>
          <a:xfrm>
            <a:off x="12236288" y="4754010"/>
            <a:ext cx="3117541" cy="873034"/>
          </a:xfrm>
          <a:prstGeom prst="line">
            <a:avLst/>
          </a:prstGeom>
          <a:ln w="25400">
            <a:solidFill>
              <a:srgbClr val="D6D5D5"/>
            </a:solidFill>
            <a:miter lim="400000"/>
            <a:tailEnd type="triangle"/>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05" name="Line"/>
          <p:cNvSpPr/>
          <p:nvPr/>
        </p:nvSpPr>
        <p:spPr>
          <a:xfrm>
            <a:off x="12299000" y="4753090"/>
            <a:ext cx="5355953" cy="883305"/>
          </a:xfrm>
          <a:prstGeom prst="line">
            <a:avLst/>
          </a:prstGeom>
          <a:ln w="25400">
            <a:solidFill>
              <a:srgbClr val="D6D5D5"/>
            </a:solidFill>
            <a:miter lim="400000"/>
            <a:tailEnd type="triangle"/>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06" name="S1"/>
          <p:cNvSpPr/>
          <p:nvPr/>
        </p:nvSpPr>
        <p:spPr>
          <a:xfrm>
            <a:off x="6170127" y="8605739"/>
            <a:ext cx="1339454" cy="1339454"/>
          </a:xfrm>
          <a:prstGeom prst="rect">
            <a:avLst/>
          </a:prstGeom>
          <a:solidFill>
            <a:schemeClr val="accent3">
              <a:hueOff val="552055"/>
              <a:lumOff val="-12548"/>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1</a:t>
            </a:r>
          </a:p>
        </p:txBody>
      </p:sp>
      <p:sp>
        <p:nvSpPr>
          <p:cNvPr id="307" name="Sn"/>
          <p:cNvSpPr/>
          <p:nvPr/>
        </p:nvSpPr>
        <p:spPr>
          <a:xfrm>
            <a:off x="17076253" y="8605739"/>
            <a:ext cx="1339454" cy="1339454"/>
          </a:xfrm>
          <a:prstGeom prst="rect">
            <a:avLst/>
          </a:prstGeom>
          <a:solidFill>
            <a:schemeClr val="accent3">
              <a:hueOff val="552055"/>
              <a:lumOff val="-12548"/>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a:t>
            </a:r>
          </a:p>
        </p:txBody>
      </p:sp>
      <p:sp>
        <p:nvSpPr>
          <p:cNvPr id="308" name="S2"/>
          <p:cNvSpPr/>
          <p:nvPr/>
        </p:nvSpPr>
        <p:spPr>
          <a:xfrm>
            <a:off x="8258483" y="8605739"/>
            <a:ext cx="1339454" cy="1339454"/>
          </a:xfrm>
          <a:prstGeom prst="rect">
            <a:avLst/>
          </a:prstGeom>
          <a:solidFill>
            <a:schemeClr val="accent3">
              <a:hueOff val="552055"/>
              <a:lumOff val="-12548"/>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2</a:t>
            </a:r>
          </a:p>
        </p:txBody>
      </p:sp>
      <p:sp>
        <p:nvSpPr>
          <p:cNvPr id="309" name="Sn-1"/>
          <p:cNvSpPr/>
          <p:nvPr/>
        </p:nvSpPr>
        <p:spPr>
          <a:xfrm>
            <a:off x="14742628" y="8605739"/>
            <a:ext cx="1339454" cy="1339454"/>
          </a:xfrm>
          <a:prstGeom prst="rect">
            <a:avLst/>
          </a:prstGeom>
          <a:solidFill>
            <a:schemeClr val="accent3">
              <a:hueOff val="552055"/>
              <a:lumOff val="-12548"/>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p>
            <a:pPr algn="ctr" defTabSz="821531">
              <a:spcBef>
                <a:spcPts val="0"/>
              </a:spcBef>
              <a:defRPr b="1">
                <a:solidFill>
                  <a:srgbClr val="FFFFFF"/>
                </a:solidFill>
                <a:latin typeface="Helvetica Neue"/>
                <a:ea typeface="Helvetica Neue"/>
                <a:cs typeface="Helvetica Neue"/>
                <a:sym typeface="Helvetica Neue"/>
              </a:defRPr>
            </a:pPr>
            <a:r>
              <a:t>S</a:t>
            </a:r>
            <a:r>
              <a:rPr baseline="-5999"/>
              <a:t>n-1</a:t>
            </a:r>
          </a:p>
        </p:txBody>
      </p:sp>
      <p:grpSp>
        <p:nvGrpSpPr>
          <p:cNvPr id="315" name="Group"/>
          <p:cNvGrpSpPr/>
          <p:nvPr/>
        </p:nvGrpSpPr>
        <p:grpSpPr>
          <a:xfrm>
            <a:off x="6662581" y="9945584"/>
            <a:ext cx="11254850" cy="2270230"/>
            <a:chOff x="0" y="0"/>
            <a:chExt cx="11254848" cy="2270228"/>
          </a:xfrm>
        </p:grpSpPr>
        <p:sp>
          <p:nvSpPr>
            <p:cNvPr id="310" name="Line"/>
            <p:cNvSpPr/>
            <p:nvPr/>
          </p:nvSpPr>
          <p:spPr>
            <a:xfrm flipH="1">
              <a:off x="5657013" y="59343"/>
              <a:ext cx="5597836" cy="806067"/>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11" name="Line"/>
            <p:cNvSpPr/>
            <p:nvPr/>
          </p:nvSpPr>
          <p:spPr>
            <a:xfrm flipH="1">
              <a:off x="5393783" y="0"/>
              <a:ext cx="3467939" cy="911069"/>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12" name="Line"/>
            <p:cNvSpPr/>
            <p:nvPr/>
          </p:nvSpPr>
          <p:spPr>
            <a:xfrm>
              <a:off x="2343698" y="19992"/>
              <a:ext cx="3117541" cy="873034"/>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13" name="Line"/>
            <p:cNvSpPr/>
            <p:nvPr/>
          </p:nvSpPr>
          <p:spPr>
            <a:xfrm>
              <a:off x="-1" y="20415"/>
              <a:ext cx="5355954" cy="883306"/>
            </a:xfrm>
            <a:prstGeom prst="line">
              <a:avLst/>
            </a:prstGeom>
            <a:noFill/>
            <a:ln w="25400" cap="flat">
              <a:solidFill>
                <a:srgbClr val="000000"/>
              </a:solidFill>
              <a:prstDash val="solid"/>
              <a:miter lim="400000"/>
              <a:tailEnd type="triangle" w="med" len="med"/>
            </a:ln>
            <a:effectLst/>
          </p:spPr>
          <p:txBody>
            <a:bodyPr wrap="square" lIns="71437" tIns="71437" rIns="71437" bIns="71437" numCol="1" anchor="ctr">
              <a:noAutofit/>
            </a:bodyP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14" name="S"/>
            <p:cNvSpPr/>
            <p:nvPr/>
          </p:nvSpPr>
          <p:spPr>
            <a:xfrm>
              <a:off x="4857334" y="926060"/>
              <a:ext cx="1344169" cy="1344169"/>
            </a:xfrm>
            <a:prstGeom prst="rect">
              <a:avLst/>
            </a:prstGeom>
            <a:solidFill>
              <a:schemeClr val="accent1">
                <a:lumOff val="13575"/>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numCol="1" anchor="ctr">
              <a:noAutofit/>
            </a:bodyPr>
            <a:lstStyle>
              <a:lvl1pPr algn="ctr" defTabSz="821531">
                <a:spcBef>
                  <a:spcPts val="0"/>
                </a:spcBef>
                <a:defRPr sz="6400" b="1">
                  <a:solidFill>
                    <a:srgbClr val="FFFFFF"/>
                  </a:solidFill>
                  <a:latin typeface="Helvetica Neue"/>
                  <a:ea typeface="Helvetica Neue"/>
                  <a:cs typeface="Helvetica Neue"/>
                  <a:sym typeface="Helvetica Neue"/>
                </a:defRPr>
              </a:lvl1pPr>
            </a:lstStyle>
            <a:p>
              <a:r>
                <a:t>S</a:t>
              </a:r>
            </a:p>
          </p:txBody>
        </p:sp>
      </p:grpSp>
      <p:sp>
        <p:nvSpPr>
          <p:cNvPr id="316" name="Sharing Phase"/>
          <p:cNvSpPr txBox="1"/>
          <p:nvPr/>
        </p:nvSpPr>
        <p:spPr>
          <a:xfrm>
            <a:off x="3211091" y="3214203"/>
            <a:ext cx="4171523" cy="601725"/>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defTabSz="821531">
              <a:spcBef>
                <a:spcPts val="0"/>
              </a:spcBef>
              <a:defRPr sz="3000">
                <a:solidFill>
                  <a:srgbClr val="FFFFFF"/>
                </a:solidFill>
                <a:latin typeface="Helvetica Neue Medium"/>
                <a:ea typeface="Helvetica Neue Medium"/>
                <a:cs typeface="Helvetica Neue Medium"/>
                <a:sym typeface="Helvetica Neue Medium"/>
              </a:defRPr>
            </a:lvl1pPr>
          </a:lstStyle>
          <a:p>
            <a:r>
              <a:t>Sharing Phase</a:t>
            </a:r>
          </a:p>
        </p:txBody>
      </p:sp>
      <p:sp>
        <p:nvSpPr>
          <p:cNvPr id="317" name="Reconstruction Phase"/>
          <p:cNvSpPr txBox="1"/>
          <p:nvPr/>
        </p:nvSpPr>
        <p:spPr>
          <a:xfrm>
            <a:off x="3211091" y="7507776"/>
            <a:ext cx="4171523" cy="601724"/>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ctr" defTabSz="821531">
              <a:spcBef>
                <a:spcPts val="0"/>
              </a:spcBef>
              <a:defRPr sz="3000">
                <a:solidFill>
                  <a:srgbClr val="FFFFFF"/>
                </a:solidFill>
                <a:latin typeface="Helvetica Neue Medium"/>
                <a:ea typeface="Helvetica Neue Medium"/>
                <a:cs typeface="Helvetica Neue Medium"/>
                <a:sym typeface="Helvetica Neue Medium"/>
              </a:defRPr>
            </a:lvl1pPr>
          </a:lstStyle>
          <a:p>
            <a:r>
              <a:t>Reconstruction Phase</a:t>
            </a:r>
          </a:p>
        </p:txBody>
      </p:sp>
      <p:sp>
        <p:nvSpPr>
          <p:cNvPr id="318" name="Rectangle"/>
          <p:cNvSpPr/>
          <p:nvPr/>
        </p:nvSpPr>
        <p:spPr>
          <a:xfrm>
            <a:off x="2997993" y="2736056"/>
            <a:ext cx="18388014" cy="4714764"/>
          </a:xfrm>
          <a:prstGeom prst="rect">
            <a:avLst/>
          </a:prstGeom>
          <a:solidFill>
            <a:srgbClr val="56C1FF">
              <a:alpha val="15000"/>
            </a:srgbClr>
          </a:solidFill>
          <a:ln w="12700">
            <a:miter lim="400000"/>
          </a:ln>
        </p:spPr>
        <p:txBody>
          <a:bodyPr lIns="71437" tIns="71437" rIns="71437" bIns="71437" anchor="ctr"/>
          <a:lstStyle/>
          <a:p>
            <a:pPr algn="ctr" defTabSz="821531">
              <a:spcBef>
                <a:spcPts val="0"/>
              </a:spcBef>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AVSS"/>
          <p:cNvSpPr txBox="1">
            <a:spLocks noGrp="1"/>
          </p:cNvSpPr>
          <p:nvPr>
            <p:ph type="title"/>
          </p:nvPr>
        </p:nvSpPr>
        <p:spPr>
          <a:prstGeom prst="rect">
            <a:avLst/>
          </a:prstGeom>
        </p:spPr>
        <p:txBody>
          <a:bodyPr/>
          <a:lstStyle/>
          <a:p>
            <a:r>
              <a:t>AVSS</a:t>
            </a:r>
          </a:p>
        </p:txBody>
      </p:sp>
      <p:sp>
        <p:nvSpPr>
          <p:cNvPr id="321" name="Security Requiremen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Security Requirements</a:t>
            </a:r>
          </a:p>
        </p:txBody>
      </p:sp>
      <mc:AlternateContent xmlns:mc="http://schemas.openxmlformats.org/markup-compatibility/2006" xmlns:a14="http://schemas.microsoft.com/office/drawing/2010/main">
        <mc:Choice Requires="a14">
          <p:sp>
            <p:nvSpPr>
              <p:cNvPr id="322" name="Validity:…"/>
              <p:cNvSpPr txBox="1"/>
              <p:nvPr/>
            </p:nvSpPr>
            <p:spPr>
              <a:xfrm>
                <a:off x="1961740" y="3526525"/>
                <a:ext cx="20774464" cy="2964482"/>
              </a:xfrm>
              <a:prstGeom prst="rect">
                <a:avLst/>
              </a:prstGeom>
              <a:solidFill>
                <a:schemeClr val="accent3">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anchor="ctr">
                <a:spAutoFit/>
              </a:bodyPr>
              <a:lstStyle/>
              <a:p>
                <a:pPr>
                  <a:spcBef>
                    <a:spcPts val="1000"/>
                  </a:spcBef>
                </a:pPr>
                <a:r>
                  <a:rPr b="1"/>
                  <a:t>Validity</a:t>
                </a:r>
                <a:r>
                  <a:t>: </a:t>
                </a:r>
              </a:p>
              <a:p>
                <a:pPr>
                  <a:spcBef>
                    <a:spcPts val="1000"/>
                  </a:spcBef>
                </a:pPr>
                <a:r>
                  <a:t>If the dealer is honest, then the protocol must terminate; </a:t>
                </a:r>
              </a:p>
              <a:p>
                <a:pPr>
                  <a:spcBef>
                    <a:spcPts val="1000"/>
                  </a:spcBef>
                </a:pPr>
                <a:r>
                  <a:t>At the end of the </a:t>
                </a:r>
                <a:r>
                  <a:rPr b="1">
                    <a:solidFill>
                      <a:schemeClr val="accent3">
                        <a:hueOff val="806941"/>
                        <a:lumOff val="-19371"/>
                      </a:schemeClr>
                    </a:solidFill>
                  </a:rPr>
                  <a:t>reconstruction phase</a:t>
                </a:r>
                <a:r>
                  <a:t>, all honest parties must output </a:t>
                </a:r>
                <a14:m>
                  <m:oMath xmlns:m="http://schemas.openxmlformats.org/officeDocument/2006/math">
                    <m:r>
                      <a:rPr sz="5850" i="1">
                        <a:solidFill>
                          <a:srgbClr val="000000"/>
                        </a:solidFill>
                        <a:latin typeface="Cambria Math" panose="02040503050406030204" pitchFamily="18" charset="0"/>
                      </a:rPr>
                      <m:t>𝑠</m:t>
                    </m:r>
                  </m:oMath>
                </a14:m>
                <a:endParaRPr/>
              </a:p>
            </p:txBody>
          </p:sp>
        </mc:Choice>
        <mc:Fallback xmlns="">
          <p:sp>
            <p:nvSpPr>
              <p:cNvPr id="322" name="Validity:…"/>
              <p:cNvSpPr txBox="1">
                <a:spLocks noRot="1" noChangeAspect="1" noMove="1" noResize="1" noEditPoints="1" noAdjustHandles="1" noChangeArrowheads="1" noChangeShapeType="1" noTextEdit="1"/>
              </p:cNvSpPr>
              <p:nvPr/>
            </p:nvSpPr>
            <p:spPr>
              <a:xfrm>
                <a:off x="1961740" y="3526525"/>
                <a:ext cx="20774464" cy="2964482"/>
              </a:xfrm>
              <a:prstGeom prst="rect">
                <a:avLst/>
              </a:prstGeom>
              <a:blipFill>
                <a:blip r:embed="rId2"/>
                <a:stretch>
                  <a:fillRect l="-1527" t="-426" r="-794" b="-468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3" name="Secrecy:…"/>
              <p:cNvSpPr txBox="1"/>
              <p:nvPr/>
            </p:nvSpPr>
            <p:spPr>
              <a:xfrm>
                <a:off x="1961740" y="7057847"/>
                <a:ext cx="20774464" cy="2024682"/>
              </a:xfrm>
              <a:prstGeom prst="rect">
                <a:avLst/>
              </a:prstGeom>
              <a:solidFill>
                <a:schemeClr val="accent2">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a:spcBef>
                    <a:spcPts val="1000"/>
                  </a:spcBef>
                </a:pPr>
                <a:r>
                  <a:rPr b="1"/>
                  <a:t>Secrecy</a:t>
                </a:r>
                <a:r>
                  <a:t>: </a:t>
                </a:r>
              </a:p>
              <a:p>
                <a:pPr>
                  <a:spcBef>
                    <a:spcPts val="1000"/>
                  </a:spcBef>
                </a:pPr>
                <a:r>
                  <a:t>The view of the adversary in the </a:t>
                </a:r>
                <a:r>
                  <a:rPr b="1">
                    <a:solidFill>
                      <a:schemeClr val="accent1">
                        <a:hueOff val="117587"/>
                        <a:lumOff val="-11400"/>
                      </a:schemeClr>
                    </a:solidFill>
                  </a:rPr>
                  <a:t>sharing phase</a:t>
                </a:r>
                <a:r>
                  <a:t> is independent of </a:t>
                </a:r>
                <a14:m>
                  <m:oMath xmlns:m="http://schemas.openxmlformats.org/officeDocument/2006/math">
                    <m:r>
                      <a:rPr sz="5850" i="1">
                        <a:solidFill>
                          <a:srgbClr val="000000"/>
                        </a:solidFill>
                        <a:latin typeface="Cambria Math" panose="02040503050406030204" pitchFamily="18" charset="0"/>
                      </a:rPr>
                      <m:t>𝑠</m:t>
                    </m:r>
                  </m:oMath>
                </a14:m>
                <a:endParaRPr/>
              </a:p>
            </p:txBody>
          </p:sp>
        </mc:Choice>
        <mc:Fallback xmlns="">
          <p:sp>
            <p:nvSpPr>
              <p:cNvPr id="323" name="Secrecy:…"/>
              <p:cNvSpPr txBox="1">
                <a:spLocks noRot="1" noChangeAspect="1" noMove="1" noResize="1" noEditPoints="1" noAdjustHandles="1" noChangeArrowheads="1" noChangeShapeType="1" noTextEdit="1"/>
              </p:cNvSpPr>
              <p:nvPr/>
            </p:nvSpPr>
            <p:spPr>
              <a:xfrm>
                <a:off x="1961740" y="7057847"/>
                <a:ext cx="20774464" cy="2024682"/>
              </a:xfrm>
              <a:prstGeom prst="rect">
                <a:avLst/>
              </a:prstGeom>
              <a:blipFill>
                <a:blip r:embed="rId3"/>
                <a:stretch>
                  <a:fillRect l="-1527" t="-1863" b="-869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4" name="Binding:…"/>
              <p:cNvSpPr txBox="1"/>
              <p:nvPr/>
            </p:nvSpPr>
            <p:spPr>
              <a:xfrm>
                <a:off x="1961740" y="9672310"/>
                <a:ext cx="20774465" cy="2918597"/>
              </a:xfrm>
              <a:prstGeom prst="rect">
                <a:avLst/>
              </a:prstGeom>
              <a:solidFill>
                <a:schemeClr val="accent4">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a:spcBef>
                    <a:spcPts val="1000"/>
                  </a:spcBef>
                </a:pPr>
                <a:r>
                  <a:rPr b="1"/>
                  <a:t>Binding</a:t>
                </a:r>
                <a:r>
                  <a:t>: </a:t>
                </a:r>
              </a:p>
              <a:p>
                <a:pPr>
                  <a:spcBef>
                    <a:spcPts val="1000"/>
                  </a:spcBef>
                  <a:defRPr sz="4700"/>
                </a:pPr>
                <a:r>
                  <a:t>The view of the honest parties at the end of the </a:t>
                </a:r>
                <a:r>
                  <a:rPr b="1">
                    <a:solidFill>
                      <a:schemeClr val="accent1">
                        <a:hueOff val="117587"/>
                        <a:lumOff val="-11400"/>
                      </a:schemeClr>
                    </a:solidFill>
                  </a:rPr>
                  <a:t>sharing phase</a:t>
                </a:r>
                <a:r>
                  <a:t> </a:t>
                </a:r>
              </a:p>
              <a:p>
                <a:pPr>
                  <a:spcBef>
                    <a:spcPts val="1000"/>
                  </a:spcBef>
                  <a:defRPr sz="4700"/>
                </a:pPr>
                <a:r>
                  <a:t>uniquely define some secret </a:t>
                </a:r>
                <a14:m>
                  <m:oMath xmlns:m="http://schemas.openxmlformats.org/officeDocument/2006/math">
                    <m:sSup>
                      <m:sSupPr>
                        <m:ctrlPr>
                          <a:rPr sz="5700" i="1">
                            <a:solidFill>
                              <a:srgbClr val="000000"/>
                            </a:solidFill>
                            <a:latin typeface="Cambria Math" panose="02040503050406030204" pitchFamily="18" charset="0"/>
                          </a:rPr>
                        </m:ctrlPr>
                      </m:sSupPr>
                      <m:e>
                        <m:r>
                          <a:rPr sz="5700" i="1">
                            <a:solidFill>
                              <a:srgbClr val="000000"/>
                            </a:solidFill>
                            <a:latin typeface="Cambria Math" panose="02040503050406030204" pitchFamily="18" charset="0"/>
                          </a:rPr>
                          <m:t>𝑠</m:t>
                        </m:r>
                      </m:e>
                      <m:sup>
                        <m:r>
                          <a:rPr sz="5700" i="1">
                            <a:solidFill>
                              <a:srgbClr val="000000"/>
                            </a:solidFill>
                            <a:latin typeface="Cambria Math" panose="02040503050406030204" pitchFamily="18" charset="0"/>
                          </a:rPr>
                          <m:t>′</m:t>
                        </m:r>
                      </m:sup>
                    </m:sSup>
                  </m:oMath>
                </a14:m>
                <a:r>
                  <a:t> and </a:t>
                </a:r>
                <a:r>
                  <a:rPr b="1">
                    <a:solidFill>
                      <a:schemeClr val="accent3">
                        <a:hueOff val="806941"/>
                        <a:lumOff val="-19371"/>
                      </a:schemeClr>
                    </a:solidFill>
                  </a:rPr>
                  <a:t>reconstruction</a:t>
                </a:r>
                <a:r>
                  <a:t> of </a:t>
                </a:r>
                <a14:m>
                  <m:oMath xmlns:m="http://schemas.openxmlformats.org/officeDocument/2006/math">
                    <m:sSup>
                      <m:sSupPr>
                        <m:ctrlPr>
                          <a:rPr sz="5700" i="1">
                            <a:solidFill>
                              <a:srgbClr val="000000"/>
                            </a:solidFill>
                            <a:latin typeface="Cambria Math" panose="02040503050406030204" pitchFamily="18" charset="0"/>
                          </a:rPr>
                        </m:ctrlPr>
                      </m:sSupPr>
                      <m:e>
                        <m:r>
                          <a:rPr sz="5700" i="1">
                            <a:solidFill>
                              <a:srgbClr val="000000"/>
                            </a:solidFill>
                            <a:latin typeface="Cambria Math" panose="02040503050406030204" pitchFamily="18" charset="0"/>
                          </a:rPr>
                          <m:t>𝑠</m:t>
                        </m:r>
                      </m:e>
                      <m:sup>
                        <m:r>
                          <a:rPr sz="5700" i="1">
                            <a:solidFill>
                              <a:srgbClr val="000000"/>
                            </a:solidFill>
                            <a:latin typeface="Cambria Math" panose="02040503050406030204" pitchFamily="18" charset="0"/>
                          </a:rPr>
                          <m:t>′</m:t>
                        </m:r>
                      </m:sup>
                    </m:sSup>
                  </m:oMath>
                </a14:m>
                <a:r>
                  <a:t> is guaranteed</a:t>
                </a:r>
              </a:p>
            </p:txBody>
          </p:sp>
        </mc:Choice>
        <mc:Fallback xmlns="">
          <p:sp>
            <p:nvSpPr>
              <p:cNvPr id="324" name="Binding:…"/>
              <p:cNvSpPr txBox="1">
                <a:spLocks noRot="1" noChangeAspect="1" noMove="1" noResize="1" noEditPoints="1" noAdjustHandles="1" noChangeArrowheads="1" noChangeShapeType="1" noTextEdit="1"/>
              </p:cNvSpPr>
              <p:nvPr/>
            </p:nvSpPr>
            <p:spPr>
              <a:xfrm>
                <a:off x="1961740" y="9672310"/>
                <a:ext cx="20774465" cy="2918597"/>
              </a:xfrm>
              <a:prstGeom prst="rect">
                <a:avLst/>
              </a:prstGeom>
              <a:blipFill>
                <a:blip r:embed="rId4"/>
                <a:stretch>
                  <a:fillRect l="-1527" b="-4329"/>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1" animBg="1" advAuto="0"/>
      <p:bldP spid="324"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Weak-Binding AVSS"/>
          <p:cNvSpPr txBox="1">
            <a:spLocks noGrp="1"/>
          </p:cNvSpPr>
          <p:nvPr>
            <p:ph type="title"/>
          </p:nvPr>
        </p:nvSpPr>
        <p:spPr>
          <a:prstGeom prst="rect">
            <a:avLst/>
          </a:prstGeom>
        </p:spPr>
        <p:txBody>
          <a:bodyPr/>
          <a:lstStyle/>
          <a:p>
            <a:r>
              <a:rPr>
                <a:solidFill>
                  <a:schemeClr val="accent5">
                    <a:hueOff val="128995"/>
                    <a:satOff val="10158"/>
                    <a:lumOff val="-13824"/>
                  </a:schemeClr>
                </a:solidFill>
              </a:rPr>
              <a:t>Weak-Binding</a:t>
            </a:r>
            <a:r>
              <a:t> AVSS</a:t>
            </a:r>
          </a:p>
        </p:txBody>
      </p:sp>
      <p:sp>
        <p:nvSpPr>
          <p:cNvPr id="334" name="Security Requirement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Security Requirements</a:t>
            </a:r>
          </a:p>
        </p:txBody>
      </p:sp>
      <mc:AlternateContent xmlns:mc="http://schemas.openxmlformats.org/markup-compatibility/2006" xmlns:a14="http://schemas.microsoft.com/office/drawing/2010/main">
        <mc:Choice Requires="a14">
          <p:sp>
            <p:nvSpPr>
              <p:cNvPr id="335" name="Validity:…"/>
              <p:cNvSpPr txBox="1"/>
              <p:nvPr/>
            </p:nvSpPr>
            <p:spPr>
              <a:xfrm>
                <a:off x="1961740" y="3526525"/>
                <a:ext cx="20774464" cy="2964482"/>
              </a:xfrm>
              <a:prstGeom prst="rect">
                <a:avLst/>
              </a:prstGeom>
              <a:solidFill>
                <a:schemeClr val="accent3">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anchor="ctr">
                <a:spAutoFit/>
              </a:bodyPr>
              <a:lstStyle/>
              <a:p>
                <a:pPr>
                  <a:spcBef>
                    <a:spcPts val="1000"/>
                  </a:spcBef>
                </a:pPr>
                <a:r>
                  <a:rPr b="1" dirty="0"/>
                  <a:t>Validity</a:t>
                </a:r>
                <a:r>
                  <a:rPr dirty="0"/>
                  <a:t>: </a:t>
                </a:r>
              </a:p>
              <a:p>
                <a:pPr>
                  <a:spcBef>
                    <a:spcPts val="1000"/>
                  </a:spcBef>
                </a:pPr>
                <a:r>
                  <a:rPr dirty="0"/>
                  <a:t>If the dealer is honest, then the protocol must terminate; </a:t>
                </a:r>
              </a:p>
              <a:p>
                <a:pPr>
                  <a:spcBef>
                    <a:spcPts val="1000"/>
                  </a:spcBef>
                </a:pPr>
                <a:r>
                  <a:rPr dirty="0"/>
                  <a:t>At the end of the </a:t>
                </a:r>
                <a:r>
                  <a:rPr b="1" dirty="0">
                    <a:solidFill>
                      <a:schemeClr val="accent3">
                        <a:hueOff val="806941"/>
                        <a:lumOff val="-19371"/>
                      </a:schemeClr>
                    </a:solidFill>
                  </a:rPr>
                  <a:t>reconstruction phase</a:t>
                </a:r>
                <a:r>
                  <a:rPr dirty="0"/>
                  <a:t>, all honest parties must output </a:t>
                </a:r>
                <a14:m>
                  <m:oMath xmlns:m="http://schemas.openxmlformats.org/officeDocument/2006/math">
                    <m:r>
                      <a:rPr sz="5850" i="1">
                        <a:solidFill>
                          <a:srgbClr val="000000"/>
                        </a:solidFill>
                        <a:latin typeface="Cambria Math" panose="02040503050406030204" pitchFamily="18" charset="0"/>
                      </a:rPr>
                      <m:t>𝑠</m:t>
                    </m:r>
                  </m:oMath>
                </a14:m>
                <a:endParaRPr dirty="0"/>
              </a:p>
            </p:txBody>
          </p:sp>
        </mc:Choice>
        <mc:Fallback xmlns="">
          <p:sp>
            <p:nvSpPr>
              <p:cNvPr id="335" name="Validity:…"/>
              <p:cNvSpPr txBox="1">
                <a:spLocks noRot="1" noChangeAspect="1" noMove="1" noResize="1" noEditPoints="1" noAdjustHandles="1" noChangeArrowheads="1" noChangeShapeType="1" noTextEdit="1"/>
              </p:cNvSpPr>
              <p:nvPr/>
            </p:nvSpPr>
            <p:spPr>
              <a:xfrm>
                <a:off x="1961740" y="3526525"/>
                <a:ext cx="20774464" cy="2964482"/>
              </a:xfrm>
              <a:prstGeom prst="rect">
                <a:avLst/>
              </a:prstGeom>
              <a:blipFill>
                <a:blip r:embed="rId2"/>
                <a:stretch>
                  <a:fillRect l="-1527" t="-426" r="-794" b="-4681"/>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6" name="Secrecy:…"/>
              <p:cNvSpPr txBox="1"/>
              <p:nvPr/>
            </p:nvSpPr>
            <p:spPr>
              <a:xfrm>
                <a:off x="1961740" y="7057847"/>
                <a:ext cx="20774464" cy="2024682"/>
              </a:xfrm>
              <a:prstGeom prst="rect">
                <a:avLst/>
              </a:prstGeom>
              <a:solidFill>
                <a:schemeClr val="accent2">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a:spcBef>
                    <a:spcPts val="1000"/>
                  </a:spcBef>
                </a:pPr>
                <a:r>
                  <a:rPr b="1"/>
                  <a:t>Secrecy</a:t>
                </a:r>
                <a:r>
                  <a:t>: </a:t>
                </a:r>
              </a:p>
              <a:p>
                <a:pPr>
                  <a:spcBef>
                    <a:spcPts val="1000"/>
                  </a:spcBef>
                </a:pPr>
                <a:r>
                  <a:t>The view of the adversary in the </a:t>
                </a:r>
                <a:r>
                  <a:rPr b="1">
                    <a:solidFill>
                      <a:schemeClr val="accent1">
                        <a:hueOff val="117587"/>
                        <a:lumOff val="-11400"/>
                      </a:schemeClr>
                    </a:solidFill>
                  </a:rPr>
                  <a:t>sharing phase</a:t>
                </a:r>
                <a:r>
                  <a:t> is independent of </a:t>
                </a:r>
                <a14:m>
                  <m:oMath xmlns:m="http://schemas.openxmlformats.org/officeDocument/2006/math">
                    <m:r>
                      <a:rPr sz="5850" i="1">
                        <a:solidFill>
                          <a:srgbClr val="000000"/>
                        </a:solidFill>
                        <a:latin typeface="Cambria Math" panose="02040503050406030204" pitchFamily="18" charset="0"/>
                      </a:rPr>
                      <m:t>𝑠</m:t>
                    </m:r>
                  </m:oMath>
                </a14:m>
                <a:endParaRPr/>
              </a:p>
            </p:txBody>
          </p:sp>
        </mc:Choice>
        <mc:Fallback xmlns="">
          <p:sp>
            <p:nvSpPr>
              <p:cNvPr id="336" name="Secrecy:…"/>
              <p:cNvSpPr txBox="1">
                <a:spLocks noRot="1" noChangeAspect="1" noMove="1" noResize="1" noEditPoints="1" noAdjustHandles="1" noChangeArrowheads="1" noChangeShapeType="1" noTextEdit="1"/>
              </p:cNvSpPr>
              <p:nvPr/>
            </p:nvSpPr>
            <p:spPr>
              <a:xfrm>
                <a:off x="1961740" y="7057847"/>
                <a:ext cx="20774464" cy="2024682"/>
              </a:xfrm>
              <a:prstGeom prst="rect">
                <a:avLst/>
              </a:prstGeom>
              <a:blipFill>
                <a:blip r:embed="rId3"/>
                <a:stretch>
                  <a:fillRect l="-1527" t="-1863" b="-869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 name="Weak Binding:…"/>
              <p:cNvSpPr txBox="1"/>
              <p:nvPr/>
            </p:nvSpPr>
            <p:spPr>
              <a:xfrm>
                <a:off x="1961740" y="9430983"/>
                <a:ext cx="20774465" cy="3401252"/>
              </a:xfrm>
              <a:prstGeom prst="rect">
                <a:avLst/>
              </a:prstGeom>
              <a:solidFill>
                <a:schemeClr val="accent4">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a:spcBef>
                    <a:spcPts val="1000"/>
                  </a:spcBef>
                </a:pPr>
                <a:r>
                  <a:rPr b="1" dirty="0">
                    <a:solidFill>
                      <a:schemeClr val="accent5">
                        <a:hueOff val="128995"/>
                        <a:satOff val="10158"/>
                        <a:lumOff val="-13824"/>
                      </a:schemeClr>
                    </a:solidFill>
                  </a:rPr>
                  <a:t>Weak </a:t>
                </a:r>
                <a:r>
                  <a:rPr b="1" dirty="0"/>
                  <a:t>Binding</a:t>
                </a:r>
                <a:r>
                  <a:rPr dirty="0"/>
                  <a:t>: </a:t>
                </a:r>
              </a:p>
              <a:p>
                <a:pPr>
                  <a:spcBef>
                    <a:spcPts val="1000"/>
                  </a:spcBef>
                  <a:defRPr sz="4700"/>
                </a:pPr>
                <a:r>
                  <a:rPr dirty="0"/>
                  <a:t>The view of the honest parties at the end of the </a:t>
                </a:r>
                <a:r>
                  <a:rPr b="1" dirty="0">
                    <a:solidFill>
                      <a:schemeClr val="accent1">
                        <a:hueOff val="117587"/>
                        <a:lumOff val="-11400"/>
                      </a:schemeClr>
                    </a:solidFill>
                  </a:rPr>
                  <a:t>sharing phase</a:t>
                </a:r>
                <a:r>
                  <a:rPr dirty="0"/>
                  <a:t> </a:t>
                </a:r>
              </a:p>
              <a:p>
                <a:pPr>
                  <a:spcBef>
                    <a:spcPts val="1000"/>
                  </a:spcBef>
                  <a:defRPr sz="4700"/>
                </a:pPr>
                <a:r>
                  <a:rPr dirty="0"/>
                  <a:t>uniquely define some secret </a:t>
                </a:r>
                <a14:m>
                  <m:oMath xmlns:m="http://schemas.openxmlformats.org/officeDocument/2006/math">
                    <m:sSup>
                      <m:sSupPr>
                        <m:ctrlPr>
                          <a:rPr sz="5700" i="1">
                            <a:solidFill>
                              <a:srgbClr val="000000"/>
                            </a:solidFill>
                            <a:latin typeface="Cambria Math" panose="02040503050406030204" pitchFamily="18" charset="0"/>
                          </a:rPr>
                        </m:ctrlPr>
                      </m:sSupPr>
                      <m:e>
                        <m:r>
                          <a:rPr sz="5700" i="1">
                            <a:solidFill>
                              <a:srgbClr val="000000"/>
                            </a:solidFill>
                            <a:latin typeface="Cambria Math" panose="02040503050406030204" pitchFamily="18" charset="0"/>
                          </a:rPr>
                          <m:t>𝑠</m:t>
                        </m:r>
                      </m:e>
                      <m:sup>
                        <m:r>
                          <a:rPr sz="5700" i="1">
                            <a:solidFill>
                              <a:srgbClr val="000000"/>
                            </a:solidFill>
                            <a:latin typeface="Cambria Math" panose="02040503050406030204" pitchFamily="18" charset="0"/>
                          </a:rPr>
                          <m:t>′</m:t>
                        </m:r>
                      </m:sup>
                    </m:sSup>
                  </m:oMath>
                </a14:m>
                <a:r>
                  <a:rPr dirty="0"/>
                  <a:t> and </a:t>
                </a:r>
                <a:r>
                  <a:rPr b="1" dirty="0">
                    <a:solidFill>
                      <a:schemeClr val="accent3">
                        <a:hueOff val="806941"/>
                        <a:lumOff val="-19371"/>
                      </a:schemeClr>
                    </a:solidFill>
                  </a:rPr>
                  <a:t>reconstruction</a:t>
                </a:r>
                <a:r>
                  <a:rPr dirty="0"/>
                  <a:t> of </a:t>
                </a:r>
                <a14:m>
                  <m:oMath xmlns:m="http://schemas.openxmlformats.org/officeDocument/2006/math">
                    <m:sSup>
                      <m:sSupPr>
                        <m:ctrlPr>
                          <a:rPr sz="5700" i="1">
                            <a:solidFill>
                              <a:srgbClr val="000000"/>
                            </a:solidFill>
                            <a:latin typeface="Cambria Math" panose="02040503050406030204" pitchFamily="18" charset="0"/>
                          </a:rPr>
                        </m:ctrlPr>
                      </m:sSupPr>
                      <m:e>
                        <m:r>
                          <a:rPr sz="5700" i="1">
                            <a:solidFill>
                              <a:srgbClr val="000000"/>
                            </a:solidFill>
                            <a:latin typeface="Cambria Math" panose="02040503050406030204" pitchFamily="18" charset="0"/>
                          </a:rPr>
                          <m:t>𝑠</m:t>
                        </m:r>
                      </m:e>
                      <m:sup>
                        <m:r>
                          <a:rPr sz="5700" i="1">
                            <a:solidFill>
                              <a:srgbClr val="000000"/>
                            </a:solidFill>
                            <a:latin typeface="Cambria Math" panose="02040503050406030204" pitchFamily="18" charset="0"/>
                          </a:rPr>
                          <m:t>′</m:t>
                        </m:r>
                      </m:sup>
                    </m:sSup>
                  </m:oMath>
                </a14:m>
                <a:r>
                  <a:rPr dirty="0"/>
                  <a:t> is </a:t>
                </a:r>
                <a:r>
                  <a:rPr lang="en-US" b="1" dirty="0">
                    <a:solidFill>
                      <a:schemeClr val="accent5">
                        <a:satOff val="7775"/>
                        <a:lumOff val="-23858"/>
                      </a:schemeClr>
                    </a:solidFill>
                  </a:rPr>
                  <a:t>NOT</a:t>
                </a:r>
                <a:r>
                  <a:rPr dirty="0"/>
                  <a:t> guaranteed</a:t>
                </a:r>
              </a:p>
            </p:txBody>
          </p:sp>
        </mc:Choice>
        <mc:Fallback xmlns="">
          <p:sp>
            <p:nvSpPr>
              <p:cNvPr id="337" name="Weak Binding:…"/>
              <p:cNvSpPr txBox="1">
                <a:spLocks noRot="1" noChangeAspect="1" noMove="1" noResize="1" noEditPoints="1" noAdjustHandles="1" noChangeArrowheads="1" noChangeShapeType="1" noTextEdit="1"/>
              </p:cNvSpPr>
              <p:nvPr/>
            </p:nvSpPr>
            <p:spPr>
              <a:xfrm>
                <a:off x="1961740" y="9430983"/>
                <a:ext cx="20774465" cy="3401252"/>
              </a:xfrm>
              <a:prstGeom prst="rect">
                <a:avLst/>
              </a:prstGeom>
              <a:blipFill>
                <a:blip r:embed="rId4"/>
                <a:stretch>
                  <a:fillRect l="-1527" t="-3717" b="-8550"/>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5" y="-32808"/>
            <a:ext cx="10538122" cy="1618174"/>
          </a:xfrm>
        </p:spPr>
        <p:txBody>
          <a:bodyPr>
            <a:noAutofit/>
          </a:bodyPr>
          <a:lstStyle/>
          <a:p>
            <a:r>
              <a:rPr lang="en-US" sz="7200" dirty="0">
                <a:latin typeface="Calibri" panose="020F0502020204030204" pitchFamily="34" charset="0"/>
                <a:cs typeface="Calibri" panose="020F0502020204030204" pitchFamily="34" charset="0"/>
              </a:rPr>
              <a:t>BCG-style AVSS (Skeleton) </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150696" y="2166856"/>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136066" y="9308960"/>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42399" y="4734300"/>
            <a:ext cx="2252840"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8882" y="7003551"/>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2561599" y="32452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2614583" y="5381387"/>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2681001" y="7539711"/>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2673325" y="9815391"/>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a:t>
            </a:r>
          </a:p>
        </p:txBody>
      </p:sp>
      <p:sp>
        <p:nvSpPr>
          <p:cNvPr id="7" name="TextBox 6">
            <a:extLst>
              <a:ext uri="{FF2B5EF4-FFF2-40B4-BE49-F238E27FC236}">
                <a16:creationId xmlns:a16="http://schemas.microsoft.com/office/drawing/2014/main" id="{D6D0179C-876C-904F-8496-D8E99B79B3ED}"/>
              </a:ext>
            </a:extLst>
          </p:cNvPr>
          <p:cNvSpPr txBox="1"/>
          <p:nvPr/>
        </p:nvSpPr>
        <p:spPr>
          <a:xfrm>
            <a:off x="18460971" y="2671343"/>
            <a:ext cx="2790636" cy="1015663"/>
          </a:xfrm>
          <a:prstGeom prst="rect">
            <a:avLst/>
          </a:prstGeom>
          <a:noFill/>
        </p:spPr>
        <p:txBody>
          <a:bodyPr wrap="none" rtlCol="0">
            <a:spAutoFit/>
          </a:bodyPr>
          <a:lstStyle/>
          <a:p>
            <a:pPr defTabSz="1828754" hangingPunct="1">
              <a:spcBef>
                <a:spcPts val="0"/>
              </a:spcBef>
            </a:pPr>
            <a:r>
              <a:rPr lang="en-US" sz="6000" kern="1200" dirty="0">
                <a:solidFill>
                  <a:prstClr val="black"/>
                </a:solidFill>
                <a:latin typeface="Calibri" panose="020F0502020204030204" pitchFamily="34" charset="0"/>
                <a:ea typeface="+mn-ea"/>
                <a:cs typeface="Calibri" panose="020F0502020204030204" pitchFamily="34" charset="0"/>
              </a:rPr>
              <a:t>t degree</a:t>
            </a:r>
          </a:p>
        </p:txBody>
      </p:sp>
      <p:graphicFrame>
        <p:nvGraphicFramePr>
          <p:cNvPr id="22" name="Table 22">
            <a:extLst>
              <a:ext uri="{FF2B5EF4-FFF2-40B4-BE49-F238E27FC236}">
                <a16:creationId xmlns:a16="http://schemas.microsoft.com/office/drawing/2014/main" id="{0B9E6560-EA4E-994F-B534-D8234A000827}"/>
              </a:ext>
            </a:extLst>
          </p:cNvPr>
          <p:cNvGraphicFramePr>
            <a:graphicFrameLocks noGrp="1"/>
          </p:cNvGraphicFramePr>
          <p:nvPr>
            <p:extLst>
              <p:ext uri="{D42A27DB-BD31-4B8C-83A1-F6EECF244321}">
                <p14:modId xmlns:p14="http://schemas.microsoft.com/office/powerpoint/2010/main" val="2339239932"/>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t>S(1,1)</a:t>
                      </a:r>
                    </a:p>
                  </a:txBody>
                  <a:tcPr marL="182880" marR="182880" marT="91440" marB="91440" anchor="ctr">
                    <a:solidFill>
                      <a:srgbClr val="00B0F0"/>
                    </a:solidFill>
                  </a:tcPr>
                </a:tc>
                <a:tc>
                  <a:txBody>
                    <a:bodyPr/>
                    <a:lstStyle/>
                    <a:p>
                      <a:pPr algn="ctr"/>
                      <a:r>
                        <a:rPr lang="en-US" sz="4000" dirty="0"/>
                        <a:t>S(2,1)</a:t>
                      </a:r>
                    </a:p>
                  </a:txBody>
                  <a:tcPr marL="182880" marR="182880" marT="91440" marB="91440" anchor="ctr">
                    <a:solidFill>
                      <a:srgbClr val="00B0F0"/>
                    </a:solidFill>
                  </a:tcPr>
                </a:tc>
                <a:tc>
                  <a:txBody>
                    <a:bodyPr/>
                    <a:lstStyle/>
                    <a:p>
                      <a:pPr algn="ctr"/>
                      <a:r>
                        <a:rPr lang="en-US" sz="4000" dirty="0"/>
                        <a:t>S(3,1)</a:t>
                      </a:r>
                    </a:p>
                  </a:txBody>
                  <a:tcPr marL="182880" marR="182880" marT="91440" marB="91440" anchor="ctr">
                    <a:solidFill>
                      <a:srgbClr val="00B0F0"/>
                    </a:solidFill>
                  </a:tcPr>
                </a:tc>
                <a:tc>
                  <a:txBody>
                    <a:bodyPr/>
                    <a:lstStyle/>
                    <a:p>
                      <a:pPr algn="ctr"/>
                      <a:r>
                        <a:rPr lang="en-US" sz="4000" dirty="0"/>
                        <a:t>S(4,1)</a:t>
                      </a:r>
                    </a:p>
                  </a:txBody>
                  <a:tcPr marL="182880" marR="182880" marT="91440" marB="91440" anchor="ctr">
                    <a:solidFill>
                      <a:srgbClr val="00B0F0"/>
                    </a:solidFill>
                  </a:tcPr>
                </a:tc>
                <a:tc>
                  <a:txBody>
                    <a:bodyPr/>
                    <a:lstStyle/>
                    <a:p>
                      <a:pPr algn="ctr"/>
                      <a:r>
                        <a:rPr lang="en-US" sz="4000" dirty="0"/>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t>S(1,2)</a:t>
                      </a:r>
                    </a:p>
                  </a:txBody>
                  <a:tcPr marL="182880" marR="182880" marT="91440" marB="91440" anchor="ctr">
                    <a:solidFill>
                      <a:srgbClr val="FF0000"/>
                    </a:solidFill>
                  </a:tcPr>
                </a:tc>
                <a:tc>
                  <a:txBody>
                    <a:bodyPr/>
                    <a:lstStyle/>
                    <a:p>
                      <a:pPr algn="ctr"/>
                      <a:r>
                        <a:rPr lang="en-US" sz="4000" dirty="0"/>
                        <a:t>S(2,2)</a:t>
                      </a:r>
                    </a:p>
                  </a:txBody>
                  <a:tcPr marL="182880" marR="182880" marT="91440" marB="91440" anchor="ctr">
                    <a:solidFill>
                      <a:srgbClr val="FF0000"/>
                    </a:solidFill>
                  </a:tcPr>
                </a:tc>
                <a:tc>
                  <a:txBody>
                    <a:bodyPr/>
                    <a:lstStyle/>
                    <a:p>
                      <a:pPr algn="ctr"/>
                      <a:r>
                        <a:rPr lang="en-US" sz="4000" dirty="0"/>
                        <a:t>S(3,2)</a:t>
                      </a:r>
                    </a:p>
                  </a:txBody>
                  <a:tcPr marL="182880" marR="182880" marT="91440" marB="91440" anchor="ctr">
                    <a:solidFill>
                      <a:srgbClr val="FF0000"/>
                    </a:solidFill>
                  </a:tcPr>
                </a:tc>
                <a:tc>
                  <a:txBody>
                    <a:bodyPr/>
                    <a:lstStyle/>
                    <a:p>
                      <a:pPr algn="ctr"/>
                      <a:r>
                        <a:rPr lang="en-US" sz="4000" dirty="0"/>
                        <a:t>S(4,2)</a:t>
                      </a:r>
                    </a:p>
                  </a:txBody>
                  <a:tcPr marL="182880" marR="182880" marT="91440" marB="91440" anchor="ctr">
                    <a:solidFill>
                      <a:srgbClr val="FF0000"/>
                    </a:solidFill>
                  </a:tcPr>
                </a:tc>
                <a:tc>
                  <a:txBody>
                    <a:bodyPr/>
                    <a:lstStyle/>
                    <a:p>
                      <a:pPr algn="ctr"/>
                      <a:r>
                        <a:rPr lang="en-US" sz="4000" dirty="0"/>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t>S(1,3)</a:t>
                      </a:r>
                    </a:p>
                  </a:txBody>
                  <a:tcPr marL="182880" marR="182880" marT="91440" marB="91440" anchor="ctr">
                    <a:solidFill>
                      <a:srgbClr val="00B050"/>
                    </a:solidFill>
                  </a:tcPr>
                </a:tc>
                <a:tc>
                  <a:txBody>
                    <a:bodyPr/>
                    <a:lstStyle/>
                    <a:p>
                      <a:pPr algn="ctr"/>
                      <a:r>
                        <a:rPr lang="en-US" sz="4000" dirty="0"/>
                        <a:t>S(2,3)</a:t>
                      </a:r>
                    </a:p>
                  </a:txBody>
                  <a:tcPr marL="182880" marR="182880" marT="91440" marB="91440" anchor="ctr">
                    <a:solidFill>
                      <a:srgbClr val="00B050"/>
                    </a:solidFill>
                  </a:tcPr>
                </a:tc>
                <a:tc>
                  <a:txBody>
                    <a:bodyPr/>
                    <a:lstStyle/>
                    <a:p>
                      <a:pPr algn="ctr"/>
                      <a:r>
                        <a:rPr lang="en-US" sz="4000" dirty="0"/>
                        <a:t>S(3,3)</a:t>
                      </a:r>
                    </a:p>
                  </a:txBody>
                  <a:tcPr marL="182880" marR="182880" marT="91440" marB="91440" anchor="ctr">
                    <a:solidFill>
                      <a:srgbClr val="00B050"/>
                    </a:solidFill>
                  </a:tcPr>
                </a:tc>
                <a:tc>
                  <a:txBody>
                    <a:bodyPr/>
                    <a:lstStyle/>
                    <a:p>
                      <a:pPr algn="ctr"/>
                      <a:r>
                        <a:rPr lang="en-US" sz="4000" dirty="0"/>
                        <a:t>S(4,3)</a:t>
                      </a:r>
                    </a:p>
                  </a:txBody>
                  <a:tcPr marL="182880" marR="182880" marT="91440" marB="91440" anchor="ctr">
                    <a:solidFill>
                      <a:srgbClr val="00B050"/>
                    </a:solidFill>
                  </a:tcPr>
                </a:tc>
                <a:tc>
                  <a:txBody>
                    <a:bodyPr/>
                    <a:lstStyle/>
                    <a:p>
                      <a:pPr algn="ctr"/>
                      <a:r>
                        <a:rPr lang="en-US" sz="4000" dirty="0"/>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t>S(1,4)</a:t>
                      </a:r>
                    </a:p>
                  </a:txBody>
                  <a:tcPr marL="182880" marR="182880" marT="91440" marB="91440" anchor="ctr">
                    <a:solidFill>
                      <a:schemeClr val="accent4"/>
                    </a:solidFill>
                  </a:tcPr>
                </a:tc>
                <a:tc>
                  <a:txBody>
                    <a:bodyPr/>
                    <a:lstStyle/>
                    <a:p>
                      <a:pPr algn="ctr"/>
                      <a:r>
                        <a:rPr lang="en-US" sz="4000" dirty="0"/>
                        <a:t>S(2,4)</a:t>
                      </a:r>
                    </a:p>
                  </a:txBody>
                  <a:tcPr marL="182880" marR="182880" marT="91440" marB="91440" anchor="ctr">
                    <a:solidFill>
                      <a:schemeClr val="accent4"/>
                    </a:solidFill>
                  </a:tcPr>
                </a:tc>
                <a:tc>
                  <a:txBody>
                    <a:bodyPr/>
                    <a:lstStyle/>
                    <a:p>
                      <a:pPr algn="ctr"/>
                      <a:r>
                        <a:rPr lang="en-US" sz="4000" dirty="0"/>
                        <a:t>S(3,4)</a:t>
                      </a:r>
                    </a:p>
                  </a:txBody>
                  <a:tcPr marL="182880" marR="182880" marT="91440" marB="91440" anchor="ctr">
                    <a:solidFill>
                      <a:schemeClr val="accent4"/>
                    </a:solidFill>
                  </a:tcPr>
                </a:tc>
                <a:tc>
                  <a:txBody>
                    <a:bodyPr/>
                    <a:lstStyle/>
                    <a:p>
                      <a:pPr algn="ctr"/>
                      <a:r>
                        <a:rPr lang="en-US" sz="4000" dirty="0"/>
                        <a:t>S(4,4)</a:t>
                      </a:r>
                    </a:p>
                  </a:txBody>
                  <a:tcPr marL="182880" marR="182880" marT="91440" marB="91440" anchor="ctr">
                    <a:solidFill>
                      <a:schemeClr val="accent4"/>
                    </a:solidFill>
                  </a:tcPr>
                </a:tc>
                <a:tc>
                  <a:txBody>
                    <a:bodyPr/>
                    <a:lstStyle/>
                    <a:p>
                      <a:pPr algn="ctr"/>
                      <a:r>
                        <a:rPr lang="en-US" sz="4000" dirty="0"/>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t>S(1,5)</a:t>
                      </a:r>
                    </a:p>
                  </a:txBody>
                  <a:tcPr marL="182880" marR="182880" marT="91440" marB="91440" anchor="ctr">
                    <a:solidFill>
                      <a:srgbClr val="FF00BA"/>
                    </a:solidFill>
                  </a:tcPr>
                </a:tc>
                <a:tc>
                  <a:txBody>
                    <a:bodyPr/>
                    <a:lstStyle/>
                    <a:p>
                      <a:pPr algn="ctr"/>
                      <a:r>
                        <a:rPr lang="en-US" sz="4000" dirty="0"/>
                        <a:t>S(2,5)</a:t>
                      </a:r>
                    </a:p>
                  </a:txBody>
                  <a:tcPr marL="182880" marR="182880" marT="91440" marB="91440" anchor="ctr">
                    <a:solidFill>
                      <a:srgbClr val="FF00BA"/>
                    </a:solidFill>
                  </a:tcPr>
                </a:tc>
                <a:tc>
                  <a:txBody>
                    <a:bodyPr/>
                    <a:lstStyle/>
                    <a:p>
                      <a:pPr algn="ctr"/>
                      <a:r>
                        <a:rPr lang="en-US" sz="4000" dirty="0"/>
                        <a:t>S(3,5)</a:t>
                      </a:r>
                    </a:p>
                  </a:txBody>
                  <a:tcPr marL="182880" marR="182880" marT="91440" marB="91440" anchor="ctr">
                    <a:solidFill>
                      <a:srgbClr val="FF00BA"/>
                    </a:solidFill>
                  </a:tcPr>
                </a:tc>
                <a:tc>
                  <a:txBody>
                    <a:bodyPr/>
                    <a:lstStyle/>
                    <a:p>
                      <a:pPr algn="ctr"/>
                      <a:r>
                        <a:rPr lang="en-US" sz="4000" dirty="0"/>
                        <a:t>S(4,5)</a:t>
                      </a:r>
                    </a:p>
                  </a:txBody>
                  <a:tcPr marL="182880" marR="182880" marT="91440" marB="91440" anchor="ctr">
                    <a:solidFill>
                      <a:srgbClr val="FF00BA"/>
                    </a:solidFill>
                  </a:tcPr>
                </a:tc>
                <a:tc>
                  <a:txBody>
                    <a:bodyPr/>
                    <a:lstStyle/>
                    <a:p>
                      <a:pPr algn="ctr"/>
                      <a:r>
                        <a:rPr lang="en-US" sz="4000" dirty="0"/>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
        <p:nvSpPr>
          <p:cNvPr id="30" name="TextBox 29">
            <a:extLst>
              <a:ext uri="{FF2B5EF4-FFF2-40B4-BE49-F238E27FC236}">
                <a16:creationId xmlns:a16="http://schemas.microsoft.com/office/drawing/2014/main" id="{2E1CDFA1-3AEF-BA45-8059-4283AA61EBAF}"/>
              </a:ext>
            </a:extLst>
          </p:cNvPr>
          <p:cNvSpPr txBox="1"/>
          <p:nvPr/>
        </p:nvSpPr>
        <p:spPr>
          <a:xfrm>
            <a:off x="14189598" y="1219814"/>
            <a:ext cx="1502334" cy="769441"/>
          </a:xfrm>
          <a:prstGeom prst="rect">
            <a:avLst/>
          </a:prstGeom>
          <a:noFill/>
        </p:spPr>
        <p:txBody>
          <a:bodyPr wrap="none" rtlCol="0">
            <a:spAutoFit/>
          </a:bodyPr>
          <a:lstStyle/>
          <a:p>
            <a:pPr defTabSz="1828754" hangingPunct="1">
              <a:spcBef>
                <a:spcPts val="0"/>
              </a:spcBef>
            </a:pPr>
            <a:r>
              <a:rPr lang="en-US" sz="4400" b="1" kern="1200" dirty="0">
                <a:solidFill>
                  <a:prstClr val="black"/>
                </a:solidFill>
                <a:latin typeface="Calibri" panose="020F0502020204030204"/>
                <a:ea typeface="+mn-ea"/>
                <a:cs typeface="+mn-cs"/>
              </a:rPr>
              <a:t>S(0,y)</a:t>
            </a:r>
          </a:p>
        </p:txBody>
      </p:sp>
      <p:graphicFrame>
        <p:nvGraphicFramePr>
          <p:cNvPr id="31" name="Table 30">
            <a:extLst>
              <a:ext uri="{FF2B5EF4-FFF2-40B4-BE49-F238E27FC236}">
                <a16:creationId xmlns:a16="http://schemas.microsoft.com/office/drawing/2014/main" id="{B35AF54E-0809-EF4B-ABAC-079D423C3111}"/>
              </a:ext>
            </a:extLst>
          </p:cNvPr>
          <p:cNvGraphicFramePr>
            <a:graphicFrameLocks noGrp="1"/>
          </p:cNvGraphicFramePr>
          <p:nvPr>
            <p:extLst>
              <p:ext uri="{D42A27DB-BD31-4B8C-83A1-F6EECF244321}">
                <p14:modId xmlns:p14="http://schemas.microsoft.com/office/powerpoint/2010/main" val="272713309"/>
              </p:ext>
            </p:extLst>
          </p:nvPr>
        </p:nvGraphicFramePr>
        <p:xfrm>
          <a:off x="14298588" y="2385547"/>
          <a:ext cx="1742785" cy="11155085"/>
        </p:xfrm>
        <a:graphic>
          <a:graphicData uri="http://schemas.openxmlformats.org/drawingml/2006/table">
            <a:tbl>
              <a:tblPr firstRow="1" bandRow="1">
                <a:tableStyleId>{5940675A-B579-460E-94D1-54222C63F5DA}</a:tableStyleId>
              </a:tblPr>
              <a:tblGrid>
                <a:gridCol w="1742785">
                  <a:extLst>
                    <a:ext uri="{9D8B030D-6E8A-4147-A177-3AD203B41FA5}">
                      <a16:colId xmlns:a16="http://schemas.microsoft.com/office/drawing/2014/main" val="3042222544"/>
                    </a:ext>
                  </a:extLst>
                </a:gridCol>
              </a:tblGrid>
              <a:tr h="2231017">
                <a:tc>
                  <a:txBody>
                    <a:bodyPr/>
                    <a:lstStyle/>
                    <a:p>
                      <a:r>
                        <a:rPr lang="en-US" sz="4000" dirty="0"/>
                        <a:t>S(0,1)</a:t>
                      </a:r>
                    </a:p>
                  </a:txBody>
                  <a:tcPr marL="182880" marR="182880" marT="91440" marB="91440" anchor="ctr">
                    <a:solidFill>
                      <a:srgbClr val="00B0F0"/>
                    </a:solidFill>
                  </a:tcPr>
                </a:tc>
                <a:extLst>
                  <a:ext uri="{0D108BD9-81ED-4DB2-BD59-A6C34878D82A}">
                    <a16:rowId xmlns:a16="http://schemas.microsoft.com/office/drawing/2014/main" val="915265019"/>
                  </a:ext>
                </a:extLst>
              </a:tr>
              <a:tr h="2231017">
                <a:tc>
                  <a:txBody>
                    <a:bodyPr/>
                    <a:lstStyle/>
                    <a:p>
                      <a:r>
                        <a:rPr lang="en-US" sz="4000" dirty="0"/>
                        <a:t>S(0,2)</a:t>
                      </a:r>
                    </a:p>
                  </a:txBody>
                  <a:tcPr marL="182880" marR="182880" marT="91440" marB="91440" anchor="ctr">
                    <a:solidFill>
                      <a:srgbClr val="FF0000"/>
                    </a:solidFill>
                  </a:tcPr>
                </a:tc>
                <a:extLst>
                  <a:ext uri="{0D108BD9-81ED-4DB2-BD59-A6C34878D82A}">
                    <a16:rowId xmlns:a16="http://schemas.microsoft.com/office/drawing/2014/main" val="3776361374"/>
                  </a:ext>
                </a:extLst>
              </a:tr>
              <a:tr h="2231017">
                <a:tc>
                  <a:txBody>
                    <a:bodyPr/>
                    <a:lstStyle/>
                    <a:p>
                      <a:r>
                        <a:rPr lang="en-US" sz="4000" dirty="0"/>
                        <a:t>S(0,3)</a:t>
                      </a:r>
                    </a:p>
                  </a:txBody>
                  <a:tcPr marL="182880" marR="182880" marT="91440" marB="91440" anchor="ctr">
                    <a:solidFill>
                      <a:srgbClr val="00B050"/>
                    </a:solidFill>
                  </a:tcPr>
                </a:tc>
                <a:extLst>
                  <a:ext uri="{0D108BD9-81ED-4DB2-BD59-A6C34878D82A}">
                    <a16:rowId xmlns:a16="http://schemas.microsoft.com/office/drawing/2014/main" val="2575478272"/>
                  </a:ext>
                </a:extLst>
              </a:tr>
              <a:tr h="2231017">
                <a:tc>
                  <a:txBody>
                    <a:bodyPr/>
                    <a:lstStyle/>
                    <a:p>
                      <a:r>
                        <a:rPr lang="en-US" sz="4000" dirty="0"/>
                        <a:t>S(0,4)</a:t>
                      </a:r>
                    </a:p>
                  </a:txBody>
                  <a:tcPr marL="182880" marR="182880" marT="91440" marB="91440" anchor="ctr">
                    <a:solidFill>
                      <a:schemeClr val="accent4"/>
                    </a:solidFill>
                  </a:tcPr>
                </a:tc>
                <a:extLst>
                  <a:ext uri="{0D108BD9-81ED-4DB2-BD59-A6C34878D82A}">
                    <a16:rowId xmlns:a16="http://schemas.microsoft.com/office/drawing/2014/main" val="1221850785"/>
                  </a:ext>
                </a:extLst>
              </a:tr>
              <a:tr h="2231017">
                <a:tc>
                  <a:txBody>
                    <a:bodyPr/>
                    <a:lstStyle/>
                    <a:p>
                      <a:r>
                        <a:rPr lang="en-US" sz="4000" dirty="0"/>
                        <a:t>S(</a:t>
                      </a:r>
                      <a:r>
                        <a:rPr lang="en-US" sz="4000" dirty="0">
                          <a:highlight>
                            <a:srgbClr val="FF00FF"/>
                          </a:highlight>
                        </a:rPr>
                        <a:t>0,5</a:t>
                      </a:r>
                      <a:r>
                        <a:rPr lang="en-US" sz="4000" dirty="0"/>
                        <a:t>)</a:t>
                      </a:r>
                    </a:p>
                  </a:txBody>
                  <a:tcPr marL="182880" marR="182880" marT="91440" marB="91440" anchor="ctr">
                    <a:solidFill>
                      <a:srgbClr val="FF00BA"/>
                    </a:solidFill>
                  </a:tcPr>
                </a:tc>
                <a:extLst>
                  <a:ext uri="{0D108BD9-81ED-4DB2-BD59-A6C34878D82A}">
                    <a16:rowId xmlns:a16="http://schemas.microsoft.com/office/drawing/2014/main" val="1623313711"/>
                  </a:ext>
                </a:extLst>
              </a:tr>
            </a:tbl>
          </a:graphicData>
        </a:graphic>
      </p:graphicFrame>
      <p:sp>
        <p:nvSpPr>
          <p:cNvPr id="71" name="TextBox 70">
            <a:extLst>
              <a:ext uri="{FF2B5EF4-FFF2-40B4-BE49-F238E27FC236}">
                <a16:creationId xmlns:a16="http://schemas.microsoft.com/office/drawing/2014/main" id="{6480D0D7-5CB2-F640-9382-F9667AA3229B}"/>
              </a:ext>
            </a:extLst>
          </p:cNvPr>
          <p:cNvSpPr txBox="1"/>
          <p:nvPr/>
        </p:nvSpPr>
        <p:spPr>
          <a:xfrm>
            <a:off x="21084362" y="3891585"/>
            <a:ext cx="2699778" cy="1107996"/>
          </a:xfrm>
          <a:prstGeom prst="rect">
            <a:avLst/>
          </a:prstGeom>
          <a:noFill/>
        </p:spPr>
        <p:txBody>
          <a:bodyPr wrap="none" rtlCol="0">
            <a:spAutoFit/>
          </a:bodyPr>
          <a:lstStyle/>
          <a:p>
            <a:pPr defTabSz="1828754" hangingPunct="1">
              <a:spcBef>
                <a:spcPts val="0"/>
              </a:spcBef>
            </a:pPr>
            <a:r>
              <a:rPr lang="en-US" sz="6000" kern="1200" dirty="0">
                <a:solidFill>
                  <a:prstClr val="black"/>
                </a:solidFill>
                <a:latin typeface="Calibri" panose="020F0502020204030204" pitchFamily="34" charset="0"/>
                <a:ea typeface="+mn-ea"/>
                <a:cs typeface="Calibri" panose="020F0502020204030204" pitchFamily="34" charset="0"/>
              </a:rPr>
              <a:t>S(0,0)=</a:t>
            </a:r>
            <a:r>
              <a:rPr lang="en-US" sz="6600" b="1" kern="1200" dirty="0">
                <a:solidFill>
                  <a:srgbClr val="FF0000"/>
                </a:solidFill>
                <a:latin typeface="Calibri" panose="020F0502020204030204" pitchFamily="34" charset="0"/>
                <a:ea typeface="+mn-ea"/>
                <a:cs typeface="Calibri" panose="020F0502020204030204" pitchFamily="34" charset="0"/>
              </a:rPr>
              <a:t>s</a:t>
            </a:r>
          </a:p>
        </p:txBody>
      </p:sp>
      <p:sp>
        <p:nvSpPr>
          <p:cNvPr id="106" name="TextBox 105">
            <a:extLst>
              <a:ext uri="{FF2B5EF4-FFF2-40B4-BE49-F238E27FC236}">
                <a16:creationId xmlns:a16="http://schemas.microsoft.com/office/drawing/2014/main" id="{B83528AB-C393-314D-9626-9BD80B4D262C}"/>
              </a:ext>
            </a:extLst>
          </p:cNvPr>
          <p:cNvSpPr txBox="1"/>
          <p:nvPr/>
        </p:nvSpPr>
        <p:spPr>
          <a:xfrm>
            <a:off x="4816592" y="1262200"/>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6375866" y="1289909"/>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8219235" y="1315215"/>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a:t>
            </a:r>
          </a:p>
        </p:txBody>
      </p:sp>
      <p:sp>
        <p:nvSpPr>
          <p:cNvPr id="109" name="TextBox 108">
            <a:extLst>
              <a:ext uri="{FF2B5EF4-FFF2-40B4-BE49-F238E27FC236}">
                <a16:creationId xmlns:a16="http://schemas.microsoft.com/office/drawing/2014/main" id="{D6182BB4-D94C-1942-96CA-D531082BE6C4}"/>
              </a:ext>
            </a:extLst>
          </p:cNvPr>
          <p:cNvSpPr txBox="1"/>
          <p:nvPr/>
        </p:nvSpPr>
        <p:spPr>
          <a:xfrm>
            <a:off x="10091832" y="134292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a:t>
            </a:r>
          </a:p>
        </p:txBody>
      </p:sp>
      <p:sp>
        <p:nvSpPr>
          <p:cNvPr id="3" name="TextBox 2">
            <a:extLst>
              <a:ext uri="{FF2B5EF4-FFF2-40B4-BE49-F238E27FC236}">
                <a16:creationId xmlns:a16="http://schemas.microsoft.com/office/drawing/2014/main" id="{36C8DC7E-7248-7A6C-F63F-24BE11AB3F9B}"/>
              </a:ext>
            </a:extLst>
          </p:cNvPr>
          <p:cNvSpPr txBox="1"/>
          <p:nvPr/>
        </p:nvSpPr>
        <p:spPr>
          <a:xfrm>
            <a:off x="21616559" y="2671343"/>
            <a:ext cx="1880643" cy="1015663"/>
          </a:xfrm>
          <a:prstGeom prst="rect">
            <a:avLst/>
          </a:prstGeom>
          <a:noFill/>
        </p:spPr>
        <p:txBody>
          <a:bodyPr wrap="none" rtlCol="0">
            <a:spAutoFit/>
          </a:bodyPr>
          <a:lstStyle/>
          <a:p>
            <a:r>
              <a:rPr lang="en-US" sz="6000" dirty="0">
                <a:latin typeface="Calibri" panose="020F0502020204030204" pitchFamily="34" charset="0"/>
                <a:cs typeface="Calibri" panose="020F0502020204030204" pitchFamily="34" charset="0"/>
              </a:rPr>
              <a:t>S(</a:t>
            </a:r>
            <a:r>
              <a:rPr lang="en-US" sz="6000" dirty="0" err="1">
                <a:latin typeface="Calibri" panose="020F0502020204030204" pitchFamily="34" charset="0"/>
                <a:cs typeface="Calibri" panose="020F0502020204030204" pitchFamily="34" charset="0"/>
              </a:rPr>
              <a:t>x,y</a:t>
            </a:r>
            <a:r>
              <a:rPr lang="en-US" sz="6000" dirty="0">
                <a:latin typeface="Calibri" panose="020F0502020204030204" pitchFamily="34" charset="0"/>
                <a:cs typeface="Calibri" panose="020F0502020204030204" pitchFamily="34" charset="0"/>
              </a:rPr>
              <a:t>)</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0" y="11372480"/>
            <a:ext cx="1424431" cy="21681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CD74B05-0687-2D32-DFF7-CF72C02748E8}"/>
              </a:ext>
            </a:extLst>
          </p:cNvPr>
          <p:cNvPicPr>
            <a:picLocks noChangeAspect="1"/>
          </p:cNvPicPr>
          <p:nvPr/>
        </p:nvPicPr>
        <p:blipFill>
          <a:blip r:embed="rId3"/>
          <a:stretch>
            <a:fillRect/>
          </a:stretch>
        </p:blipFill>
        <p:spPr>
          <a:xfrm>
            <a:off x="21100023" y="233673"/>
            <a:ext cx="2790636" cy="2268750"/>
          </a:xfrm>
          <a:prstGeom prst="rect">
            <a:avLst/>
          </a:prstGeom>
        </p:spPr>
      </p:pic>
      <p:sp>
        <p:nvSpPr>
          <p:cNvPr id="10" name="TextBox 9">
            <a:extLst>
              <a:ext uri="{FF2B5EF4-FFF2-40B4-BE49-F238E27FC236}">
                <a16:creationId xmlns:a16="http://schemas.microsoft.com/office/drawing/2014/main" id="{9144F20E-A440-05FC-DA5E-4DBF3CD2EF38}"/>
              </a:ext>
            </a:extLst>
          </p:cNvPr>
          <p:cNvSpPr txBox="1"/>
          <p:nvPr/>
        </p:nvSpPr>
        <p:spPr>
          <a:xfrm>
            <a:off x="2688785" y="121249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a:t>
            </a:r>
          </a:p>
        </p:txBody>
      </p:sp>
      <p:sp>
        <p:nvSpPr>
          <p:cNvPr id="11" name="TextBox 10">
            <a:extLst>
              <a:ext uri="{FF2B5EF4-FFF2-40B4-BE49-F238E27FC236}">
                <a16:creationId xmlns:a16="http://schemas.microsoft.com/office/drawing/2014/main" id="{623BCBA7-E97E-0255-96DD-53E9E840C60E}"/>
              </a:ext>
            </a:extLst>
          </p:cNvPr>
          <p:cNvSpPr txBox="1"/>
          <p:nvPr/>
        </p:nvSpPr>
        <p:spPr>
          <a:xfrm>
            <a:off x="11783957" y="13467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a:t>
            </a:r>
          </a:p>
        </p:txBody>
      </p:sp>
    </p:spTree>
    <p:extLst>
      <p:ext uri="{BB962C8B-B14F-4D97-AF65-F5344CB8AC3E}">
        <p14:creationId xmlns:p14="http://schemas.microsoft.com/office/powerpoint/2010/main" val="247555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0" grpId="0"/>
      <p:bldP spid="52" grpId="0"/>
      <p:bldP spid="54" grpId="0"/>
      <p:bldP spid="30" grpId="0"/>
      <p:bldP spid="106" grpId="0"/>
      <p:bldP spid="107" grpId="0"/>
      <p:bldP spid="108" grpId="0"/>
      <p:bldP spid="10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4" y="-83472"/>
            <a:ext cx="18063521" cy="1618174"/>
          </a:xfrm>
        </p:spPr>
        <p:txBody>
          <a:bodyPr>
            <a:noAutofit/>
          </a:bodyPr>
          <a:lstStyle/>
          <a:p>
            <a:r>
              <a:rPr lang="en-US" sz="7200" dirty="0">
                <a:latin typeface="Calibri" panose="020F0502020204030204" pitchFamily="34" charset="0"/>
                <a:cs typeface="Calibri" panose="020F0502020204030204" pitchFamily="34" charset="0"/>
              </a:rPr>
              <a:t>Pair-wise Consistency Graph and Clique Finding</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150696" y="2166856"/>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136066" y="9308960"/>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42399" y="4734300"/>
            <a:ext cx="2252840"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8882" y="7003551"/>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2561599" y="32452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2614583" y="5381387"/>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2681001" y="7539711"/>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2673325" y="9815391"/>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a:t>
            </a:r>
          </a:p>
        </p:txBody>
      </p:sp>
      <p:graphicFrame>
        <p:nvGraphicFramePr>
          <p:cNvPr id="22" name="Table 22">
            <a:extLst>
              <a:ext uri="{FF2B5EF4-FFF2-40B4-BE49-F238E27FC236}">
                <a16:creationId xmlns:a16="http://schemas.microsoft.com/office/drawing/2014/main" id="{0B9E6560-EA4E-994F-B534-D8234A000827}"/>
              </a:ext>
            </a:extLst>
          </p:cNvPr>
          <p:cNvGraphicFramePr>
            <a:graphicFrameLocks noGrp="1"/>
          </p:cNvGraphicFramePr>
          <p:nvPr>
            <p:extLst>
              <p:ext uri="{D42A27DB-BD31-4B8C-83A1-F6EECF244321}">
                <p14:modId xmlns:p14="http://schemas.microsoft.com/office/powerpoint/2010/main" val="1266736669"/>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t>S(1,1)</a:t>
                      </a:r>
                    </a:p>
                  </a:txBody>
                  <a:tcPr marL="182880" marR="182880" marT="91440" marB="91440" anchor="ctr">
                    <a:solidFill>
                      <a:srgbClr val="00B0F0"/>
                    </a:solidFill>
                  </a:tcPr>
                </a:tc>
                <a:tc>
                  <a:txBody>
                    <a:bodyPr/>
                    <a:lstStyle/>
                    <a:p>
                      <a:pPr algn="ctr"/>
                      <a:r>
                        <a:rPr lang="en-US" sz="4000" dirty="0"/>
                        <a:t>S(2,1)</a:t>
                      </a:r>
                    </a:p>
                  </a:txBody>
                  <a:tcPr marL="182880" marR="182880" marT="91440" marB="91440" anchor="ctr">
                    <a:solidFill>
                      <a:srgbClr val="00B0F0"/>
                    </a:solidFill>
                  </a:tcPr>
                </a:tc>
                <a:tc>
                  <a:txBody>
                    <a:bodyPr/>
                    <a:lstStyle/>
                    <a:p>
                      <a:pPr algn="ctr"/>
                      <a:r>
                        <a:rPr lang="en-US" sz="4000" dirty="0"/>
                        <a:t>S(3,1)</a:t>
                      </a:r>
                    </a:p>
                  </a:txBody>
                  <a:tcPr marL="182880" marR="182880" marT="91440" marB="91440" anchor="ctr">
                    <a:solidFill>
                      <a:srgbClr val="00B0F0"/>
                    </a:solidFill>
                  </a:tcPr>
                </a:tc>
                <a:tc>
                  <a:txBody>
                    <a:bodyPr/>
                    <a:lstStyle/>
                    <a:p>
                      <a:pPr algn="ctr"/>
                      <a:r>
                        <a:rPr lang="en-US" sz="4000" dirty="0"/>
                        <a:t>S(4,1)</a:t>
                      </a:r>
                    </a:p>
                  </a:txBody>
                  <a:tcPr marL="182880" marR="182880" marT="91440" marB="91440" anchor="ctr">
                    <a:solidFill>
                      <a:srgbClr val="00B0F0"/>
                    </a:solidFill>
                  </a:tcPr>
                </a:tc>
                <a:tc>
                  <a:txBody>
                    <a:bodyPr/>
                    <a:lstStyle/>
                    <a:p>
                      <a:pPr algn="ctr"/>
                      <a:r>
                        <a:rPr lang="en-US" sz="4000" dirty="0"/>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t>S(1,2)</a:t>
                      </a:r>
                    </a:p>
                  </a:txBody>
                  <a:tcPr marL="182880" marR="182880" marT="91440" marB="91440" anchor="ctr">
                    <a:solidFill>
                      <a:srgbClr val="FF0000"/>
                    </a:solidFill>
                  </a:tcPr>
                </a:tc>
                <a:tc>
                  <a:txBody>
                    <a:bodyPr/>
                    <a:lstStyle/>
                    <a:p>
                      <a:pPr algn="ctr"/>
                      <a:r>
                        <a:rPr lang="en-US" sz="4000" dirty="0"/>
                        <a:t>S(2,2)</a:t>
                      </a:r>
                    </a:p>
                  </a:txBody>
                  <a:tcPr marL="182880" marR="182880" marT="91440" marB="91440" anchor="ctr">
                    <a:solidFill>
                      <a:srgbClr val="FF0000"/>
                    </a:solidFill>
                  </a:tcPr>
                </a:tc>
                <a:tc>
                  <a:txBody>
                    <a:bodyPr/>
                    <a:lstStyle/>
                    <a:p>
                      <a:pPr algn="ctr"/>
                      <a:r>
                        <a:rPr lang="en-US" sz="4000" dirty="0"/>
                        <a:t>S(3,2)</a:t>
                      </a:r>
                    </a:p>
                  </a:txBody>
                  <a:tcPr marL="182880" marR="182880" marT="91440" marB="91440" anchor="ctr">
                    <a:solidFill>
                      <a:srgbClr val="FF0000"/>
                    </a:solidFill>
                  </a:tcPr>
                </a:tc>
                <a:tc>
                  <a:txBody>
                    <a:bodyPr/>
                    <a:lstStyle/>
                    <a:p>
                      <a:pPr algn="ctr"/>
                      <a:r>
                        <a:rPr lang="en-US" sz="4000" dirty="0"/>
                        <a:t>S(4,2)</a:t>
                      </a:r>
                    </a:p>
                  </a:txBody>
                  <a:tcPr marL="182880" marR="182880" marT="91440" marB="91440" anchor="ctr">
                    <a:solidFill>
                      <a:srgbClr val="FF0000"/>
                    </a:solidFill>
                  </a:tcPr>
                </a:tc>
                <a:tc>
                  <a:txBody>
                    <a:bodyPr/>
                    <a:lstStyle/>
                    <a:p>
                      <a:pPr algn="ctr"/>
                      <a:r>
                        <a:rPr lang="en-US" sz="4000" dirty="0"/>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t>S(1,3)</a:t>
                      </a:r>
                    </a:p>
                  </a:txBody>
                  <a:tcPr marL="182880" marR="182880" marT="91440" marB="91440" anchor="ctr">
                    <a:solidFill>
                      <a:srgbClr val="00B050"/>
                    </a:solidFill>
                  </a:tcPr>
                </a:tc>
                <a:tc>
                  <a:txBody>
                    <a:bodyPr/>
                    <a:lstStyle/>
                    <a:p>
                      <a:pPr algn="ctr"/>
                      <a:r>
                        <a:rPr lang="en-US" sz="4000" dirty="0"/>
                        <a:t>S(2,3)</a:t>
                      </a:r>
                    </a:p>
                  </a:txBody>
                  <a:tcPr marL="182880" marR="182880" marT="91440" marB="91440" anchor="ctr">
                    <a:solidFill>
                      <a:srgbClr val="00B050"/>
                    </a:solidFill>
                  </a:tcPr>
                </a:tc>
                <a:tc>
                  <a:txBody>
                    <a:bodyPr/>
                    <a:lstStyle/>
                    <a:p>
                      <a:pPr algn="ctr"/>
                      <a:r>
                        <a:rPr lang="en-US" sz="4000" dirty="0"/>
                        <a:t>S(3,3)</a:t>
                      </a:r>
                    </a:p>
                  </a:txBody>
                  <a:tcPr marL="182880" marR="182880" marT="91440" marB="91440" anchor="ctr">
                    <a:solidFill>
                      <a:srgbClr val="00B050"/>
                    </a:solidFill>
                  </a:tcPr>
                </a:tc>
                <a:tc>
                  <a:txBody>
                    <a:bodyPr/>
                    <a:lstStyle/>
                    <a:p>
                      <a:pPr algn="ctr"/>
                      <a:r>
                        <a:rPr lang="en-US" sz="4000" dirty="0"/>
                        <a:t>S(4,3)</a:t>
                      </a:r>
                    </a:p>
                  </a:txBody>
                  <a:tcPr marL="182880" marR="182880" marT="91440" marB="91440" anchor="ctr">
                    <a:solidFill>
                      <a:srgbClr val="00B050"/>
                    </a:solidFill>
                  </a:tcPr>
                </a:tc>
                <a:tc>
                  <a:txBody>
                    <a:bodyPr/>
                    <a:lstStyle/>
                    <a:p>
                      <a:pPr algn="ctr"/>
                      <a:r>
                        <a:rPr lang="en-US" sz="4000" dirty="0"/>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t>S(1,4)</a:t>
                      </a:r>
                    </a:p>
                  </a:txBody>
                  <a:tcPr marL="182880" marR="182880" marT="91440" marB="91440" anchor="ctr">
                    <a:solidFill>
                      <a:schemeClr val="accent4"/>
                    </a:solidFill>
                  </a:tcPr>
                </a:tc>
                <a:tc>
                  <a:txBody>
                    <a:bodyPr/>
                    <a:lstStyle/>
                    <a:p>
                      <a:pPr algn="ctr"/>
                      <a:r>
                        <a:rPr lang="en-US" sz="4000" dirty="0"/>
                        <a:t>S(2,4)</a:t>
                      </a:r>
                    </a:p>
                  </a:txBody>
                  <a:tcPr marL="182880" marR="182880" marT="91440" marB="91440" anchor="ctr">
                    <a:solidFill>
                      <a:schemeClr val="accent4"/>
                    </a:solidFill>
                  </a:tcPr>
                </a:tc>
                <a:tc>
                  <a:txBody>
                    <a:bodyPr/>
                    <a:lstStyle/>
                    <a:p>
                      <a:pPr algn="ctr"/>
                      <a:r>
                        <a:rPr lang="en-US" sz="4000" dirty="0"/>
                        <a:t>S(3,4)</a:t>
                      </a:r>
                    </a:p>
                  </a:txBody>
                  <a:tcPr marL="182880" marR="182880" marT="91440" marB="91440" anchor="ctr">
                    <a:solidFill>
                      <a:schemeClr val="accent4"/>
                    </a:solidFill>
                  </a:tcPr>
                </a:tc>
                <a:tc>
                  <a:txBody>
                    <a:bodyPr/>
                    <a:lstStyle/>
                    <a:p>
                      <a:pPr algn="ctr"/>
                      <a:r>
                        <a:rPr lang="en-US" sz="4000" dirty="0"/>
                        <a:t>S(4,4)</a:t>
                      </a:r>
                    </a:p>
                  </a:txBody>
                  <a:tcPr marL="182880" marR="182880" marT="91440" marB="91440" anchor="ctr">
                    <a:solidFill>
                      <a:schemeClr val="accent4"/>
                    </a:solidFill>
                  </a:tcPr>
                </a:tc>
                <a:tc>
                  <a:txBody>
                    <a:bodyPr/>
                    <a:lstStyle/>
                    <a:p>
                      <a:pPr algn="ctr"/>
                      <a:r>
                        <a:rPr lang="en-US" sz="4000" dirty="0"/>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t>S(1,5)</a:t>
                      </a:r>
                    </a:p>
                  </a:txBody>
                  <a:tcPr marL="182880" marR="182880" marT="91440" marB="91440" anchor="ctr">
                    <a:solidFill>
                      <a:srgbClr val="FF00BA"/>
                    </a:solidFill>
                  </a:tcPr>
                </a:tc>
                <a:tc>
                  <a:txBody>
                    <a:bodyPr/>
                    <a:lstStyle/>
                    <a:p>
                      <a:pPr algn="ctr"/>
                      <a:r>
                        <a:rPr lang="en-US" sz="4000" dirty="0"/>
                        <a:t>S(2,5)</a:t>
                      </a:r>
                    </a:p>
                  </a:txBody>
                  <a:tcPr marL="182880" marR="182880" marT="91440" marB="91440" anchor="ctr">
                    <a:solidFill>
                      <a:srgbClr val="FF00BA"/>
                    </a:solidFill>
                  </a:tcPr>
                </a:tc>
                <a:tc>
                  <a:txBody>
                    <a:bodyPr/>
                    <a:lstStyle/>
                    <a:p>
                      <a:pPr algn="ctr"/>
                      <a:r>
                        <a:rPr lang="en-US" sz="4000" dirty="0"/>
                        <a:t>S(3,5)</a:t>
                      </a:r>
                    </a:p>
                  </a:txBody>
                  <a:tcPr marL="182880" marR="182880" marT="91440" marB="91440" anchor="ctr">
                    <a:solidFill>
                      <a:srgbClr val="FF00BA"/>
                    </a:solidFill>
                  </a:tcPr>
                </a:tc>
                <a:tc>
                  <a:txBody>
                    <a:bodyPr/>
                    <a:lstStyle/>
                    <a:p>
                      <a:pPr algn="ctr"/>
                      <a:r>
                        <a:rPr lang="en-US" sz="4000" dirty="0"/>
                        <a:t>S(4,5)</a:t>
                      </a:r>
                    </a:p>
                  </a:txBody>
                  <a:tcPr marL="182880" marR="182880" marT="91440" marB="91440" anchor="ctr">
                    <a:solidFill>
                      <a:srgbClr val="FF00BA"/>
                    </a:solidFill>
                  </a:tcPr>
                </a:tc>
                <a:tc>
                  <a:txBody>
                    <a:bodyPr/>
                    <a:lstStyle/>
                    <a:p>
                      <a:pPr algn="ctr"/>
                      <a:r>
                        <a:rPr lang="en-US" sz="4000" dirty="0"/>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
        <p:nvSpPr>
          <p:cNvPr id="106" name="TextBox 105">
            <a:extLst>
              <a:ext uri="{FF2B5EF4-FFF2-40B4-BE49-F238E27FC236}">
                <a16:creationId xmlns:a16="http://schemas.microsoft.com/office/drawing/2014/main" id="{B83528AB-C393-314D-9626-9BD80B4D262C}"/>
              </a:ext>
            </a:extLst>
          </p:cNvPr>
          <p:cNvSpPr txBox="1"/>
          <p:nvPr/>
        </p:nvSpPr>
        <p:spPr>
          <a:xfrm>
            <a:off x="4816592" y="1262200"/>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6375866" y="1289909"/>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8219235" y="1315215"/>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a:t>
            </a:r>
          </a:p>
        </p:txBody>
      </p:sp>
      <p:sp>
        <p:nvSpPr>
          <p:cNvPr id="109" name="TextBox 108">
            <a:extLst>
              <a:ext uri="{FF2B5EF4-FFF2-40B4-BE49-F238E27FC236}">
                <a16:creationId xmlns:a16="http://schemas.microsoft.com/office/drawing/2014/main" id="{D6182BB4-D94C-1942-96CA-D531082BE6C4}"/>
              </a:ext>
            </a:extLst>
          </p:cNvPr>
          <p:cNvSpPr txBox="1"/>
          <p:nvPr/>
        </p:nvSpPr>
        <p:spPr>
          <a:xfrm>
            <a:off x="10091832" y="1342924"/>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0" y="11372480"/>
            <a:ext cx="1424431" cy="2168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44F20E-A440-05FC-DA5E-4DBF3CD2EF38}"/>
              </a:ext>
            </a:extLst>
          </p:cNvPr>
          <p:cNvSpPr txBox="1"/>
          <p:nvPr/>
        </p:nvSpPr>
        <p:spPr>
          <a:xfrm>
            <a:off x="2688785" y="121249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a:t>
            </a:r>
          </a:p>
        </p:txBody>
      </p:sp>
      <p:sp>
        <p:nvSpPr>
          <p:cNvPr id="11" name="TextBox 10">
            <a:extLst>
              <a:ext uri="{FF2B5EF4-FFF2-40B4-BE49-F238E27FC236}">
                <a16:creationId xmlns:a16="http://schemas.microsoft.com/office/drawing/2014/main" id="{623BCBA7-E97E-0255-96DD-53E9E840C60E}"/>
              </a:ext>
            </a:extLst>
          </p:cNvPr>
          <p:cNvSpPr txBox="1"/>
          <p:nvPr/>
        </p:nvSpPr>
        <p:spPr>
          <a:xfrm>
            <a:off x="11783957" y="1346754"/>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a:t>
            </a:r>
          </a:p>
        </p:txBody>
      </p:sp>
      <p:sp>
        <p:nvSpPr>
          <p:cNvPr id="16" name="Freeform 15">
            <a:extLst>
              <a:ext uri="{FF2B5EF4-FFF2-40B4-BE49-F238E27FC236}">
                <a16:creationId xmlns:a16="http://schemas.microsoft.com/office/drawing/2014/main" id="{BEFC12F5-151C-6EAA-3691-7BF5177D6CBA}"/>
              </a:ext>
            </a:extLst>
          </p:cNvPr>
          <p:cNvSpPr/>
          <p:nvPr/>
        </p:nvSpPr>
        <p:spPr>
          <a:xfrm>
            <a:off x="6319829" y="2908083"/>
            <a:ext cx="1625308" cy="1355047"/>
          </a:xfrm>
          <a:custGeom>
            <a:avLst/>
            <a:gdLst>
              <a:gd name="connsiteX0" fmla="*/ 85922 w 1625308"/>
              <a:gd name="connsiteY0" fmla="*/ 805919 h 1355047"/>
              <a:gd name="connsiteX1" fmla="*/ 58213 w 1625308"/>
              <a:gd name="connsiteY1" fmla="*/ 168610 h 1355047"/>
              <a:gd name="connsiteX2" fmla="*/ 750940 w 1625308"/>
              <a:gd name="connsiteY2" fmla="*/ 2356 h 1355047"/>
              <a:gd name="connsiteX3" fmla="*/ 1582213 w 1625308"/>
              <a:gd name="connsiteY3" fmla="*/ 251737 h 1355047"/>
              <a:gd name="connsiteX4" fmla="*/ 1415958 w 1625308"/>
              <a:gd name="connsiteY4" fmla="*/ 1110719 h 1355047"/>
              <a:gd name="connsiteX5" fmla="*/ 640104 w 1625308"/>
              <a:gd name="connsiteY5" fmla="*/ 1332392 h 1355047"/>
              <a:gd name="connsiteX6" fmla="*/ 58213 w 1625308"/>
              <a:gd name="connsiteY6" fmla="*/ 667374 h 1355047"/>
              <a:gd name="connsiteX7" fmla="*/ 141340 w 1625308"/>
              <a:gd name="connsiteY7" fmla="*/ 722792 h 13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308" h="1355047">
                <a:moveTo>
                  <a:pt x="85922" y="805919"/>
                </a:moveTo>
                <a:cubicBezTo>
                  <a:pt x="16649" y="554228"/>
                  <a:pt x="-52623" y="302537"/>
                  <a:pt x="58213" y="168610"/>
                </a:cubicBezTo>
                <a:cubicBezTo>
                  <a:pt x="169049" y="34683"/>
                  <a:pt x="496940" y="-11498"/>
                  <a:pt x="750940" y="2356"/>
                </a:cubicBezTo>
                <a:cubicBezTo>
                  <a:pt x="1004940" y="16210"/>
                  <a:pt x="1471377" y="67010"/>
                  <a:pt x="1582213" y="251737"/>
                </a:cubicBezTo>
                <a:cubicBezTo>
                  <a:pt x="1693049" y="436464"/>
                  <a:pt x="1572976" y="930610"/>
                  <a:pt x="1415958" y="1110719"/>
                </a:cubicBezTo>
                <a:cubicBezTo>
                  <a:pt x="1258940" y="1290828"/>
                  <a:pt x="866395" y="1406283"/>
                  <a:pt x="640104" y="1332392"/>
                </a:cubicBezTo>
                <a:cubicBezTo>
                  <a:pt x="413813" y="1258501"/>
                  <a:pt x="141340" y="768974"/>
                  <a:pt x="58213" y="667374"/>
                </a:cubicBezTo>
                <a:cubicBezTo>
                  <a:pt x="-24914" y="565774"/>
                  <a:pt x="58213" y="644283"/>
                  <a:pt x="141340" y="722792"/>
                </a:cubicBezTo>
              </a:path>
            </a:pathLst>
          </a:custGeom>
          <a:noFill/>
          <a:ln w="666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E0DC22F5-03C5-7158-04BF-6DABFA2CB285}"/>
              </a:ext>
            </a:extLst>
          </p:cNvPr>
          <p:cNvSpPr/>
          <p:nvPr/>
        </p:nvSpPr>
        <p:spPr>
          <a:xfrm>
            <a:off x="4484394" y="5088072"/>
            <a:ext cx="1625308" cy="1355047"/>
          </a:xfrm>
          <a:custGeom>
            <a:avLst/>
            <a:gdLst>
              <a:gd name="connsiteX0" fmla="*/ 85922 w 1625308"/>
              <a:gd name="connsiteY0" fmla="*/ 805919 h 1355047"/>
              <a:gd name="connsiteX1" fmla="*/ 58213 w 1625308"/>
              <a:gd name="connsiteY1" fmla="*/ 168610 h 1355047"/>
              <a:gd name="connsiteX2" fmla="*/ 750940 w 1625308"/>
              <a:gd name="connsiteY2" fmla="*/ 2356 h 1355047"/>
              <a:gd name="connsiteX3" fmla="*/ 1582213 w 1625308"/>
              <a:gd name="connsiteY3" fmla="*/ 251737 h 1355047"/>
              <a:gd name="connsiteX4" fmla="*/ 1415958 w 1625308"/>
              <a:gd name="connsiteY4" fmla="*/ 1110719 h 1355047"/>
              <a:gd name="connsiteX5" fmla="*/ 640104 w 1625308"/>
              <a:gd name="connsiteY5" fmla="*/ 1332392 h 1355047"/>
              <a:gd name="connsiteX6" fmla="*/ 58213 w 1625308"/>
              <a:gd name="connsiteY6" fmla="*/ 667374 h 1355047"/>
              <a:gd name="connsiteX7" fmla="*/ 141340 w 1625308"/>
              <a:gd name="connsiteY7" fmla="*/ 722792 h 135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5308" h="1355047">
                <a:moveTo>
                  <a:pt x="85922" y="805919"/>
                </a:moveTo>
                <a:cubicBezTo>
                  <a:pt x="16649" y="554228"/>
                  <a:pt x="-52623" y="302537"/>
                  <a:pt x="58213" y="168610"/>
                </a:cubicBezTo>
                <a:cubicBezTo>
                  <a:pt x="169049" y="34683"/>
                  <a:pt x="496940" y="-11498"/>
                  <a:pt x="750940" y="2356"/>
                </a:cubicBezTo>
                <a:cubicBezTo>
                  <a:pt x="1004940" y="16210"/>
                  <a:pt x="1471377" y="67010"/>
                  <a:pt x="1582213" y="251737"/>
                </a:cubicBezTo>
                <a:cubicBezTo>
                  <a:pt x="1693049" y="436464"/>
                  <a:pt x="1572976" y="930610"/>
                  <a:pt x="1415958" y="1110719"/>
                </a:cubicBezTo>
                <a:cubicBezTo>
                  <a:pt x="1258940" y="1290828"/>
                  <a:pt x="866395" y="1406283"/>
                  <a:pt x="640104" y="1332392"/>
                </a:cubicBezTo>
                <a:cubicBezTo>
                  <a:pt x="413813" y="1258501"/>
                  <a:pt x="141340" y="768974"/>
                  <a:pt x="58213" y="667374"/>
                </a:cubicBezTo>
                <a:cubicBezTo>
                  <a:pt x="-24914" y="565774"/>
                  <a:pt x="58213" y="644283"/>
                  <a:pt x="141340" y="722792"/>
                </a:cubicBezTo>
              </a:path>
            </a:pathLst>
          </a:custGeom>
          <a:noFill/>
          <a:ln w="666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a:extLst>
              <a:ext uri="{FF2B5EF4-FFF2-40B4-BE49-F238E27FC236}">
                <a16:creationId xmlns:a16="http://schemas.microsoft.com/office/drawing/2014/main" id="{11F5E104-A330-5E81-2550-94B92AE93866}"/>
              </a:ext>
            </a:extLst>
          </p:cNvPr>
          <p:cNvGrpSpPr/>
          <p:nvPr/>
        </p:nvGrpSpPr>
        <p:grpSpPr>
          <a:xfrm>
            <a:off x="15281228" y="1819054"/>
            <a:ext cx="7358325" cy="7349714"/>
            <a:chOff x="0" y="0"/>
            <a:chExt cx="7358323" cy="7349713"/>
          </a:xfrm>
        </p:grpSpPr>
        <p:sp>
          <p:nvSpPr>
            <p:cNvPr id="19" name="Line">
              <a:extLst>
                <a:ext uri="{FF2B5EF4-FFF2-40B4-BE49-F238E27FC236}">
                  <a16:creationId xmlns:a16="http://schemas.microsoft.com/office/drawing/2014/main" id="{73AA1856-4E48-02A3-B4AE-AF6760B54C0E}"/>
                </a:ext>
              </a:extLst>
            </p:cNvPr>
            <p:cNvSpPr/>
            <p:nvPr/>
          </p:nvSpPr>
          <p:spPr>
            <a:xfrm flipV="1">
              <a:off x="2166610" y="314972"/>
              <a:ext cx="2235726" cy="18860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grpSp>
          <p:nvGrpSpPr>
            <p:cNvPr id="20" name="Group">
              <a:extLst>
                <a:ext uri="{FF2B5EF4-FFF2-40B4-BE49-F238E27FC236}">
                  <a16:creationId xmlns:a16="http://schemas.microsoft.com/office/drawing/2014/main" id="{17708A17-6D98-71AF-8F8B-EBCF52EA32FF}"/>
                </a:ext>
              </a:extLst>
            </p:cNvPr>
            <p:cNvGrpSpPr/>
            <p:nvPr/>
          </p:nvGrpSpPr>
          <p:grpSpPr>
            <a:xfrm>
              <a:off x="224428" y="-1"/>
              <a:ext cx="7133896" cy="7349715"/>
              <a:chOff x="0" y="0"/>
              <a:chExt cx="7133895" cy="7349713"/>
            </a:xfrm>
          </p:grpSpPr>
          <p:sp>
            <p:nvSpPr>
              <p:cNvPr id="24" name="Line">
                <a:extLst>
                  <a:ext uri="{FF2B5EF4-FFF2-40B4-BE49-F238E27FC236}">
                    <a16:creationId xmlns:a16="http://schemas.microsoft.com/office/drawing/2014/main" id="{3674420F-E35E-6F44-2690-8A0822F98194}"/>
                  </a:ext>
                </a:extLst>
              </p:cNvPr>
              <p:cNvSpPr/>
              <p:nvPr/>
            </p:nvSpPr>
            <p:spPr>
              <a:xfrm>
                <a:off x="0" y="4686919"/>
                <a:ext cx="5703040" cy="1101960"/>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5" name="Line">
                <a:extLst>
                  <a:ext uri="{FF2B5EF4-FFF2-40B4-BE49-F238E27FC236}">
                    <a16:creationId xmlns:a16="http://schemas.microsoft.com/office/drawing/2014/main" id="{6F57D141-A7A3-C157-97A3-84EF6D4F4630}"/>
                  </a:ext>
                </a:extLst>
              </p:cNvPr>
              <p:cNvSpPr/>
              <p:nvPr/>
            </p:nvSpPr>
            <p:spPr>
              <a:xfrm flipV="1">
                <a:off x="141119" y="3771274"/>
                <a:ext cx="6732824" cy="765327"/>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6" name="Line">
                <a:extLst>
                  <a:ext uri="{FF2B5EF4-FFF2-40B4-BE49-F238E27FC236}">
                    <a16:creationId xmlns:a16="http://schemas.microsoft.com/office/drawing/2014/main" id="{7C2FED29-7657-86DB-B70D-EC0046A92FB2}"/>
                  </a:ext>
                </a:extLst>
              </p:cNvPr>
              <p:cNvSpPr/>
              <p:nvPr/>
            </p:nvSpPr>
            <p:spPr>
              <a:xfrm>
                <a:off x="208523" y="2207821"/>
                <a:ext cx="6598017" cy="1699449"/>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7" name="Line">
                <a:extLst>
                  <a:ext uri="{FF2B5EF4-FFF2-40B4-BE49-F238E27FC236}">
                    <a16:creationId xmlns:a16="http://schemas.microsoft.com/office/drawing/2014/main" id="{64564DF2-A3C8-D14F-A15A-3BEFC0A07B51}"/>
                  </a:ext>
                </a:extLst>
              </p:cNvPr>
              <p:cNvSpPr/>
              <p:nvPr/>
            </p:nvSpPr>
            <p:spPr>
              <a:xfrm flipV="1">
                <a:off x="335523" y="1548348"/>
                <a:ext cx="5796800" cy="786474"/>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8" name="Line">
                <a:extLst>
                  <a:ext uri="{FF2B5EF4-FFF2-40B4-BE49-F238E27FC236}">
                    <a16:creationId xmlns:a16="http://schemas.microsoft.com/office/drawing/2014/main" id="{616A134A-B7C7-83F6-2428-DAF34A6B9A98}"/>
                  </a:ext>
                </a:extLst>
              </p:cNvPr>
              <p:cNvSpPr/>
              <p:nvPr/>
            </p:nvSpPr>
            <p:spPr>
              <a:xfrm flipV="1">
                <a:off x="1335038" y="494531"/>
                <a:ext cx="607289" cy="601612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29" name="Line">
                <a:extLst>
                  <a:ext uri="{FF2B5EF4-FFF2-40B4-BE49-F238E27FC236}">
                    <a16:creationId xmlns:a16="http://schemas.microsoft.com/office/drawing/2014/main" id="{DAB6532E-0532-FE64-563D-085B55B40094}"/>
                  </a:ext>
                </a:extLst>
              </p:cNvPr>
              <p:cNvSpPr/>
              <p:nvPr/>
            </p:nvSpPr>
            <p:spPr>
              <a:xfrm flipV="1">
                <a:off x="1420580" y="1562109"/>
                <a:ext cx="4782636" cy="494652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2" name="Line">
                <a:extLst>
                  <a:ext uri="{FF2B5EF4-FFF2-40B4-BE49-F238E27FC236}">
                    <a16:creationId xmlns:a16="http://schemas.microsoft.com/office/drawing/2014/main" id="{7F31BDCA-8FA1-CC09-D318-139567746AA5}"/>
                  </a:ext>
                </a:extLst>
              </p:cNvPr>
              <p:cNvSpPr/>
              <p:nvPr/>
            </p:nvSpPr>
            <p:spPr>
              <a:xfrm flipV="1">
                <a:off x="1547794" y="308993"/>
                <a:ext cx="2607451" cy="594549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3" name="Line">
                <a:extLst>
                  <a:ext uri="{FF2B5EF4-FFF2-40B4-BE49-F238E27FC236}">
                    <a16:creationId xmlns:a16="http://schemas.microsoft.com/office/drawing/2014/main" id="{C0DEB578-E8C7-9499-BF48-8B8BE1844968}"/>
                  </a:ext>
                </a:extLst>
              </p:cNvPr>
              <p:cNvSpPr/>
              <p:nvPr/>
            </p:nvSpPr>
            <p:spPr>
              <a:xfrm flipV="1">
                <a:off x="1547580" y="3939537"/>
                <a:ext cx="5229153" cy="244114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4" name="Line">
                <a:extLst>
                  <a:ext uri="{FF2B5EF4-FFF2-40B4-BE49-F238E27FC236}">
                    <a16:creationId xmlns:a16="http://schemas.microsoft.com/office/drawing/2014/main" id="{7C43DBE0-177D-424C-2F65-FE049FADAD45}"/>
                  </a:ext>
                </a:extLst>
              </p:cNvPr>
              <p:cNvSpPr/>
              <p:nvPr/>
            </p:nvSpPr>
            <p:spPr>
              <a:xfrm flipV="1">
                <a:off x="1547579" y="5958181"/>
                <a:ext cx="4371705" cy="42250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5" name="Line">
                <a:extLst>
                  <a:ext uri="{FF2B5EF4-FFF2-40B4-BE49-F238E27FC236}">
                    <a16:creationId xmlns:a16="http://schemas.microsoft.com/office/drawing/2014/main" id="{2C36472E-799F-9E96-E45E-1747C5CC17CF}"/>
                  </a:ext>
                </a:extLst>
              </p:cNvPr>
              <p:cNvSpPr/>
              <p:nvPr/>
            </p:nvSpPr>
            <p:spPr>
              <a:xfrm>
                <a:off x="1406461" y="6537476"/>
                <a:ext cx="2322749" cy="50480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6" name="Line">
                <a:extLst>
                  <a:ext uri="{FF2B5EF4-FFF2-40B4-BE49-F238E27FC236}">
                    <a16:creationId xmlns:a16="http://schemas.microsoft.com/office/drawing/2014/main" id="{CC081D12-7E01-07BE-E548-AAD10E1DFB8D}"/>
                  </a:ext>
                </a:extLst>
              </p:cNvPr>
              <p:cNvSpPr/>
              <p:nvPr/>
            </p:nvSpPr>
            <p:spPr>
              <a:xfrm flipV="1">
                <a:off x="3685458" y="1614759"/>
                <a:ext cx="2575456" cy="5488984"/>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7" name="Line">
                <a:extLst>
                  <a:ext uri="{FF2B5EF4-FFF2-40B4-BE49-F238E27FC236}">
                    <a16:creationId xmlns:a16="http://schemas.microsoft.com/office/drawing/2014/main" id="{2C5470E1-1618-7A97-8D66-92C663A2DB6D}"/>
                  </a:ext>
                </a:extLst>
              </p:cNvPr>
              <p:cNvSpPr/>
              <p:nvPr/>
            </p:nvSpPr>
            <p:spPr>
              <a:xfrm flipH="1" flipV="1">
                <a:off x="6277490" y="1556178"/>
                <a:ext cx="549797" cy="236498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8" name="Line">
                <a:extLst>
                  <a:ext uri="{FF2B5EF4-FFF2-40B4-BE49-F238E27FC236}">
                    <a16:creationId xmlns:a16="http://schemas.microsoft.com/office/drawing/2014/main" id="{E4E67AA1-B057-2324-EA61-5E65F7C6C0D5}"/>
                  </a:ext>
                </a:extLst>
              </p:cNvPr>
              <p:cNvSpPr/>
              <p:nvPr/>
            </p:nvSpPr>
            <p:spPr>
              <a:xfrm flipV="1">
                <a:off x="5947928" y="1554214"/>
                <a:ext cx="313790" cy="440144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9" name="Line">
                <a:extLst>
                  <a:ext uri="{FF2B5EF4-FFF2-40B4-BE49-F238E27FC236}">
                    <a16:creationId xmlns:a16="http://schemas.microsoft.com/office/drawing/2014/main" id="{23C75D1E-EFB5-1260-9D8B-97359A89FE11}"/>
                  </a:ext>
                </a:extLst>
              </p:cNvPr>
              <p:cNvSpPr/>
              <p:nvPr/>
            </p:nvSpPr>
            <p:spPr>
              <a:xfrm>
                <a:off x="1997333" y="565775"/>
                <a:ext cx="4329647" cy="994042"/>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0" name="Line">
                <a:extLst>
                  <a:ext uri="{FF2B5EF4-FFF2-40B4-BE49-F238E27FC236}">
                    <a16:creationId xmlns:a16="http://schemas.microsoft.com/office/drawing/2014/main" id="{79D4F38A-2745-8305-1101-7BEBB66C8D3A}"/>
                  </a:ext>
                </a:extLst>
              </p:cNvPr>
              <p:cNvSpPr/>
              <p:nvPr/>
            </p:nvSpPr>
            <p:spPr>
              <a:xfrm flipH="1" flipV="1">
                <a:off x="4156539" y="280665"/>
                <a:ext cx="2066535" cy="1222052"/>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1" name="Line">
                <a:extLst>
                  <a:ext uri="{FF2B5EF4-FFF2-40B4-BE49-F238E27FC236}">
                    <a16:creationId xmlns:a16="http://schemas.microsoft.com/office/drawing/2014/main" id="{FDB276B6-0EB9-FE60-D04D-730FA8FCA25F}"/>
                  </a:ext>
                </a:extLst>
              </p:cNvPr>
              <p:cNvSpPr/>
              <p:nvPr/>
            </p:nvSpPr>
            <p:spPr>
              <a:xfrm flipH="1" flipV="1">
                <a:off x="1914468" y="469653"/>
                <a:ext cx="4904960" cy="3471638"/>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2" name="Line">
                <a:extLst>
                  <a:ext uri="{FF2B5EF4-FFF2-40B4-BE49-F238E27FC236}">
                    <a16:creationId xmlns:a16="http://schemas.microsoft.com/office/drawing/2014/main" id="{607C5A94-7244-E7C8-D7A0-AC4EFD34AEEB}"/>
                  </a:ext>
                </a:extLst>
              </p:cNvPr>
              <p:cNvSpPr/>
              <p:nvPr/>
            </p:nvSpPr>
            <p:spPr>
              <a:xfrm flipH="1" flipV="1">
                <a:off x="4156539" y="280665"/>
                <a:ext cx="1789062" cy="570406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3" name="Line">
                <a:extLst>
                  <a:ext uri="{FF2B5EF4-FFF2-40B4-BE49-F238E27FC236}">
                    <a16:creationId xmlns:a16="http://schemas.microsoft.com/office/drawing/2014/main" id="{940F76D4-EF6B-0E91-CB84-F638136A7F37}"/>
                  </a:ext>
                </a:extLst>
              </p:cNvPr>
              <p:cNvSpPr/>
              <p:nvPr/>
            </p:nvSpPr>
            <p:spPr>
              <a:xfrm flipV="1">
                <a:off x="3733691" y="280665"/>
                <a:ext cx="422850" cy="676438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4" name="Line">
                <a:extLst>
                  <a:ext uri="{FF2B5EF4-FFF2-40B4-BE49-F238E27FC236}">
                    <a16:creationId xmlns:a16="http://schemas.microsoft.com/office/drawing/2014/main" id="{D4DE8A3E-0A90-14D4-5FD1-28F0FE3C0AA6}"/>
                  </a:ext>
                </a:extLst>
              </p:cNvPr>
              <p:cNvSpPr/>
              <p:nvPr/>
            </p:nvSpPr>
            <p:spPr>
              <a:xfrm flipV="1">
                <a:off x="5944494" y="3939425"/>
                <a:ext cx="883808" cy="204718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9" name="Line">
                <a:extLst>
                  <a:ext uri="{FF2B5EF4-FFF2-40B4-BE49-F238E27FC236}">
                    <a16:creationId xmlns:a16="http://schemas.microsoft.com/office/drawing/2014/main" id="{CA51A509-B9D8-F3BE-082D-6525E228B36C}"/>
                  </a:ext>
                </a:extLst>
              </p:cNvPr>
              <p:cNvSpPr/>
              <p:nvPr/>
            </p:nvSpPr>
            <p:spPr>
              <a:xfrm flipV="1">
                <a:off x="3729996" y="3882275"/>
                <a:ext cx="3098306" cy="309830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1" name="Line">
                <a:extLst>
                  <a:ext uri="{FF2B5EF4-FFF2-40B4-BE49-F238E27FC236}">
                    <a16:creationId xmlns:a16="http://schemas.microsoft.com/office/drawing/2014/main" id="{F47BCAE3-2593-20E3-E1D9-71CA173E2278}"/>
                  </a:ext>
                </a:extLst>
              </p:cNvPr>
              <p:cNvSpPr/>
              <p:nvPr/>
            </p:nvSpPr>
            <p:spPr>
              <a:xfrm flipH="1" flipV="1">
                <a:off x="4283540" y="407665"/>
                <a:ext cx="2534773" cy="348597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3" name="Line">
                <a:extLst>
                  <a:ext uri="{FF2B5EF4-FFF2-40B4-BE49-F238E27FC236}">
                    <a16:creationId xmlns:a16="http://schemas.microsoft.com/office/drawing/2014/main" id="{263663B0-AE2F-417F-B588-CE555D00832B}"/>
                  </a:ext>
                </a:extLst>
              </p:cNvPr>
              <p:cNvSpPr/>
              <p:nvPr/>
            </p:nvSpPr>
            <p:spPr>
              <a:xfrm flipV="1">
                <a:off x="3679754" y="5958181"/>
                <a:ext cx="2239531" cy="1145983"/>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5" name="Line">
                <a:extLst>
                  <a:ext uri="{FF2B5EF4-FFF2-40B4-BE49-F238E27FC236}">
                    <a16:creationId xmlns:a16="http://schemas.microsoft.com/office/drawing/2014/main" id="{DF9D7683-FE91-CC5E-08C4-BE90F1E813CA}"/>
                  </a:ext>
                </a:extLst>
              </p:cNvPr>
              <p:cNvSpPr/>
              <p:nvPr/>
            </p:nvSpPr>
            <p:spPr>
              <a:xfrm>
                <a:off x="1970947" y="605294"/>
                <a:ext cx="3948337" cy="5352888"/>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6" name="Line">
                <a:extLst>
                  <a:ext uri="{FF2B5EF4-FFF2-40B4-BE49-F238E27FC236}">
                    <a16:creationId xmlns:a16="http://schemas.microsoft.com/office/drawing/2014/main" id="{3CE41BC3-4B69-9748-6193-7EE57A655952}"/>
                  </a:ext>
                </a:extLst>
              </p:cNvPr>
              <p:cNvSpPr/>
              <p:nvPr/>
            </p:nvSpPr>
            <p:spPr>
              <a:xfrm>
                <a:off x="1973829" y="556696"/>
                <a:ext cx="1755380" cy="648558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7" name="Circle">
                <a:extLst>
                  <a:ext uri="{FF2B5EF4-FFF2-40B4-BE49-F238E27FC236}">
                    <a16:creationId xmlns:a16="http://schemas.microsoft.com/office/drawing/2014/main" id="{D4A18A29-B22A-199F-79A0-790613F7A7CB}"/>
                  </a:ext>
                </a:extLst>
              </p:cNvPr>
              <p:cNvSpPr/>
              <p:nvPr/>
            </p:nvSpPr>
            <p:spPr>
              <a:xfrm flipH="1">
                <a:off x="1600662" y="193642"/>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58" name="Circle">
                <a:extLst>
                  <a:ext uri="{FF2B5EF4-FFF2-40B4-BE49-F238E27FC236}">
                    <a16:creationId xmlns:a16="http://schemas.microsoft.com/office/drawing/2014/main" id="{BB56AC33-D5F8-5D23-304F-2CE2BDC63362}"/>
                  </a:ext>
                </a:extLst>
              </p:cNvPr>
              <p:cNvSpPr/>
              <p:nvPr/>
            </p:nvSpPr>
            <p:spPr>
              <a:xfrm flipH="1">
                <a:off x="3845855" y="0"/>
                <a:ext cx="632602" cy="632601"/>
              </a:xfrm>
              <a:prstGeom prst="ellipse">
                <a:avLst/>
              </a:prstGeom>
              <a:solidFill>
                <a:srgbClr val="FF0000"/>
              </a:solidFill>
              <a:ln w="12700" cap="flat">
                <a:noFill/>
                <a:miter lim="400000"/>
              </a:ln>
              <a:effectLst/>
            </p:spPr>
            <p:txBody>
              <a:bodyPr wrap="square" lIns="50800" tIns="50800" rIns="50800" bIns="50800" numCol="1" anchor="ctr">
                <a:noAutofit/>
              </a:bodyP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59" name="Circle">
                <a:extLst>
                  <a:ext uri="{FF2B5EF4-FFF2-40B4-BE49-F238E27FC236}">
                    <a16:creationId xmlns:a16="http://schemas.microsoft.com/office/drawing/2014/main" id="{77CA12A4-67B7-B940-432F-64D04C4220E3}"/>
                  </a:ext>
                </a:extLst>
              </p:cNvPr>
              <p:cNvSpPr/>
              <p:nvPr/>
            </p:nvSpPr>
            <p:spPr>
              <a:xfrm flipH="1">
                <a:off x="5935264" y="1219462"/>
                <a:ext cx="632601" cy="632601"/>
              </a:xfrm>
              <a:prstGeom prst="ellipse">
                <a:avLst/>
              </a:prstGeom>
              <a:solidFill>
                <a:srgbClr val="FF0000"/>
              </a:solidFill>
              <a:ln w="12700" cap="flat">
                <a:noFill/>
                <a:miter lim="400000"/>
              </a:ln>
              <a:effectLst/>
            </p:spPr>
            <p:txBody>
              <a:bodyPr wrap="square" lIns="50800" tIns="50800" rIns="50800" bIns="50800" numCol="1" anchor="ctr">
                <a:noAutofit/>
              </a:bodyP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60" name="Circle">
                <a:extLst>
                  <a:ext uri="{FF2B5EF4-FFF2-40B4-BE49-F238E27FC236}">
                    <a16:creationId xmlns:a16="http://schemas.microsoft.com/office/drawing/2014/main" id="{5451D8DB-5B63-D94D-6A26-01667507AB78}"/>
                  </a:ext>
                </a:extLst>
              </p:cNvPr>
              <p:cNvSpPr/>
              <p:nvPr/>
            </p:nvSpPr>
            <p:spPr>
              <a:xfrm flipH="1">
                <a:off x="3417131" y="6717113"/>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1" name="Circle">
                <a:extLst>
                  <a:ext uri="{FF2B5EF4-FFF2-40B4-BE49-F238E27FC236}">
                    <a16:creationId xmlns:a16="http://schemas.microsoft.com/office/drawing/2014/main" id="{8C36D9FA-B287-3E9D-D663-C3400B05BC4A}"/>
                  </a:ext>
                </a:extLst>
              </p:cNvPr>
              <p:cNvSpPr/>
              <p:nvPr/>
            </p:nvSpPr>
            <p:spPr>
              <a:xfrm flipH="1">
                <a:off x="1083553" y="6145116"/>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2" name="Circle">
                <a:extLst>
                  <a:ext uri="{FF2B5EF4-FFF2-40B4-BE49-F238E27FC236}">
                    <a16:creationId xmlns:a16="http://schemas.microsoft.com/office/drawing/2014/main" id="{7880DBF7-6203-A582-B9A0-83996EAA3177}"/>
                  </a:ext>
                </a:extLst>
              </p:cNvPr>
              <p:cNvSpPr/>
              <p:nvPr/>
            </p:nvSpPr>
            <p:spPr>
              <a:xfrm flipH="1">
                <a:off x="6501295" y="3560034"/>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3" name="Circle">
                <a:extLst>
                  <a:ext uri="{FF2B5EF4-FFF2-40B4-BE49-F238E27FC236}">
                    <a16:creationId xmlns:a16="http://schemas.microsoft.com/office/drawing/2014/main" id="{A2C1295E-83E6-0022-942B-6EB27F8DFC4A}"/>
                  </a:ext>
                </a:extLst>
              </p:cNvPr>
              <p:cNvSpPr/>
              <p:nvPr/>
            </p:nvSpPr>
            <p:spPr>
              <a:xfrm flipH="1">
                <a:off x="5547981" y="5657559"/>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grpSp>
        <p:sp>
          <p:nvSpPr>
            <p:cNvPr id="21" name="Circle">
              <a:extLst>
                <a:ext uri="{FF2B5EF4-FFF2-40B4-BE49-F238E27FC236}">
                  <a16:creationId xmlns:a16="http://schemas.microsoft.com/office/drawing/2014/main" id="{C74ADBC5-3467-FB1E-765C-129AC056AAD0}"/>
                </a:ext>
              </a:extLst>
            </p:cNvPr>
            <p:cNvSpPr/>
            <p:nvPr/>
          </p:nvSpPr>
          <p:spPr>
            <a:xfrm flipH="1">
              <a:off x="0" y="4296509"/>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23" name="Circle">
              <a:extLst>
                <a:ext uri="{FF2B5EF4-FFF2-40B4-BE49-F238E27FC236}">
                  <a16:creationId xmlns:a16="http://schemas.microsoft.com/office/drawing/2014/main" id="{C7ECA224-8E0E-F18B-6DF5-223208B0DC65}"/>
                </a:ext>
              </a:extLst>
            </p:cNvPr>
            <p:cNvSpPr/>
            <p:nvPr/>
          </p:nvSpPr>
          <p:spPr>
            <a:xfrm flipH="1">
              <a:off x="156015" y="1889171"/>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grpSp>
      <p:sp>
        <p:nvSpPr>
          <p:cNvPr id="8" name="TextBox 7">
            <a:extLst>
              <a:ext uri="{FF2B5EF4-FFF2-40B4-BE49-F238E27FC236}">
                <a16:creationId xmlns:a16="http://schemas.microsoft.com/office/drawing/2014/main" id="{E4FBA54A-BE8B-BFC7-F107-C36466827645}"/>
              </a:ext>
            </a:extLst>
          </p:cNvPr>
          <p:cNvSpPr txBox="1"/>
          <p:nvPr/>
        </p:nvSpPr>
        <p:spPr>
          <a:xfrm>
            <a:off x="15574180" y="9570247"/>
            <a:ext cx="6772422" cy="830997"/>
          </a:xfrm>
          <a:prstGeom prst="rect">
            <a:avLst/>
          </a:prstGeom>
          <a:noFill/>
        </p:spPr>
        <p:txBody>
          <a:bodyPr wrap="square" rtlCol="0">
            <a:spAutoFit/>
          </a:bodyPr>
          <a:lstStyle/>
          <a:p>
            <a:r>
              <a:rPr lang="en-US" dirty="0"/>
              <a:t>Agree on a (n-t)-clique</a:t>
            </a:r>
          </a:p>
        </p:txBody>
      </p:sp>
      <p:pic>
        <p:nvPicPr>
          <p:cNvPr id="12" name="alarm-gif-4.gif" descr="alarm-gif-4.gif">
            <a:extLst>
              <a:ext uri="{FF2B5EF4-FFF2-40B4-BE49-F238E27FC236}">
                <a16:creationId xmlns:a16="http://schemas.microsoft.com/office/drawing/2014/main" id="{3CE81EB2-6983-CC2A-6AF4-BF593A035FD9}"/>
              </a:ext>
            </a:extLst>
          </p:cNvPr>
          <p:cNvPicPr>
            <a:picLocks/>
          </p:cNvPicPr>
          <p:nvPr/>
        </p:nvPicPr>
        <p:blipFill>
          <a:blip r:embed="rId8"/>
          <a:stretch>
            <a:fillRect/>
          </a:stretch>
        </p:blipFill>
        <p:spPr>
          <a:xfrm>
            <a:off x="15663467" y="11860317"/>
            <a:ext cx="1113607" cy="1442626"/>
          </a:xfrm>
          <a:prstGeom prst="rect">
            <a:avLst/>
          </a:prstGeom>
          <a:ln w="12700">
            <a:miter lim="400000"/>
          </a:ln>
        </p:spPr>
      </p:pic>
      <p:sp>
        <p:nvSpPr>
          <p:cNvPr id="13" name="Inefficient">
            <a:extLst>
              <a:ext uri="{FF2B5EF4-FFF2-40B4-BE49-F238E27FC236}">
                <a16:creationId xmlns:a16="http://schemas.microsoft.com/office/drawing/2014/main" id="{E00E4340-90E0-E767-662A-E2F189483D83}"/>
              </a:ext>
            </a:extLst>
          </p:cNvPr>
          <p:cNvSpPr txBox="1"/>
          <p:nvPr/>
        </p:nvSpPr>
        <p:spPr>
          <a:xfrm>
            <a:off x="17098001" y="12127478"/>
            <a:ext cx="3118410" cy="90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solidFill>
                  <a:schemeClr val="accent5">
                    <a:hueOff val="128995"/>
                    <a:satOff val="10158"/>
                    <a:lumOff val="-13824"/>
                  </a:schemeClr>
                </a:solidFill>
              </a:rPr>
              <a:t>Inefficient</a:t>
            </a:r>
            <a:r>
              <a:rPr dirty="0"/>
              <a:t> </a:t>
            </a:r>
          </a:p>
        </p:txBody>
      </p:sp>
      <p:sp>
        <p:nvSpPr>
          <p:cNvPr id="3" name="TextBox 2">
            <a:extLst>
              <a:ext uri="{FF2B5EF4-FFF2-40B4-BE49-F238E27FC236}">
                <a16:creationId xmlns:a16="http://schemas.microsoft.com/office/drawing/2014/main" id="{0FAD77FB-B301-8625-51C1-A35088F099CB}"/>
              </a:ext>
            </a:extLst>
          </p:cNvPr>
          <p:cNvSpPr txBox="1"/>
          <p:nvPr/>
        </p:nvSpPr>
        <p:spPr>
          <a:xfrm>
            <a:off x="15663467" y="10650432"/>
            <a:ext cx="6399509" cy="830997"/>
          </a:xfrm>
          <a:prstGeom prst="rect">
            <a:avLst/>
          </a:prstGeom>
          <a:noFill/>
        </p:spPr>
        <p:txBody>
          <a:bodyPr wrap="none" rtlCol="0">
            <a:spAutoFit/>
          </a:bodyPr>
          <a:lstStyle/>
          <a:p>
            <a:r>
              <a:rPr lang="en-US" b="1" dirty="0"/>
              <a:t>Cost: </a:t>
            </a:r>
            <a:r>
              <a:rPr lang="en-US" dirty="0"/>
              <a:t>n</a:t>
            </a:r>
            <a:r>
              <a:rPr lang="en-US" baseline="30000" dirty="0"/>
              <a:t>4  </a:t>
            </a:r>
            <a:r>
              <a:rPr lang="en-US" dirty="0"/>
              <a:t> for 1 secret!</a:t>
            </a:r>
            <a:endParaRPr lang="en-US" baseline="30000" dirty="0"/>
          </a:p>
        </p:txBody>
      </p:sp>
      <p:pic>
        <p:nvPicPr>
          <p:cNvPr id="4" name="Picture 2" descr="Vector Megaphone Loud Speaker Cartoon Icon A Stock Illustration - Download  Image Now - iStock">
            <a:extLst>
              <a:ext uri="{FF2B5EF4-FFF2-40B4-BE49-F238E27FC236}">
                <a16:creationId xmlns:a16="http://schemas.microsoft.com/office/drawing/2014/main" id="{26F0F75C-F951-54E4-E58C-1775AEE322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138861">
            <a:off x="1728788" y="2021439"/>
            <a:ext cx="830997" cy="8309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5772C8B-ECCD-6878-BD07-E64CB00CA119}"/>
              </a:ext>
            </a:extLst>
          </p:cNvPr>
          <p:cNvSpPr txBox="1"/>
          <p:nvPr/>
        </p:nvSpPr>
        <p:spPr>
          <a:xfrm rot="21162794">
            <a:off x="2558969" y="1730153"/>
            <a:ext cx="912429" cy="83099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OK</a:t>
            </a:r>
          </a:p>
        </p:txBody>
      </p:sp>
      <p:pic>
        <p:nvPicPr>
          <p:cNvPr id="9" name="Picture 2" descr="Vector Megaphone Loud Speaker Cartoon Icon A Stock Illustration - Download  Image Now - iStock">
            <a:extLst>
              <a:ext uri="{FF2B5EF4-FFF2-40B4-BE49-F238E27FC236}">
                <a16:creationId xmlns:a16="http://schemas.microsoft.com/office/drawing/2014/main" id="{C36BB9F0-1E39-5572-DA9E-8223A3091E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8138861">
            <a:off x="1863980" y="4693247"/>
            <a:ext cx="830997" cy="8309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8124D71-F600-E998-1CEE-845FD567FE8D}"/>
              </a:ext>
            </a:extLst>
          </p:cNvPr>
          <p:cNvSpPr txBox="1"/>
          <p:nvPr/>
        </p:nvSpPr>
        <p:spPr>
          <a:xfrm rot="21162794">
            <a:off x="2694161" y="4401961"/>
            <a:ext cx="912429" cy="830997"/>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OK</a:t>
            </a:r>
          </a:p>
        </p:txBody>
      </p:sp>
    </p:spTree>
    <p:extLst>
      <p:ext uri="{BB962C8B-B14F-4D97-AF65-F5344CB8AC3E}">
        <p14:creationId xmlns:p14="http://schemas.microsoft.com/office/powerpoint/2010/main" val="117474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p:bldP spid="13" grpId="0" animBg="1"/>
      <p:bldP spid="3" grpId="0"/>
      <p:bldP spid="7"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ermination (corrupted dealer)"/>
          <p:cNvSpPr txBox="1">
            <a:spLocks noGrp="1"/>
          </p:cNvSpPr>
          <p:nvPr>
            <p:ph type="title"/>
          </p:nvPr>
        </p:nvSpPr>
        <p:spPr>
          <a:xfrm>
            <a:off x="17816980" y="626132"/>
            <a:ext cx="6441191" cy="1557438"/>
          </a:xfrm>
          <a:prstGeom prst="rect">
            <a:avLst/>
          </a:prstGeom>
        </p:spPr>
        <p:txBody>
          <a:bodyPr>
            <a:normAutofit/>
          </a:bodyPr>
          <a:lstStyle/>
          <a:p>
            <a:r>
              <a:rPr dirty="0"/>
              <a:t>Termination</a:t>
            </a:r>
          </a:p>
        </p:txBody>
      </p:sp>
      <p:sp>
        <p:nvSpPr>
          <p:cNvPr id="3" name="TextBox 2">
            <a:extLst>
              <a:ext uri="{FF2B5EF4-FFF2-40B4-BE49-F238E27FC236}">
                <a16:creationId xmlns:a16="http://schemas.microsoft.com/office/drawing/2014/main" id="{7B3DF82A-E1BB-955F-E95F-63836143A66B}"/>
              </a:ext>
            </a:extLst>
          </p:cNvPr>
          <p:cNvSpPr txBox="1"/>
          <p:nvPr/>
        </p:nvSpPr>
        <p:spPr>
          <a:xfrm>
            <a:off x="471674" y="3626364"/>
            <a:ext cx="6441192" cy="2308324"/>
          </a:xfrm>
          <a:prstGeom prst="rect">
            <a:avLst/>
          </a:prstGeom>
          <a:noFill/>
        </p:spPr>
        <p:txBody>
          <a:bodyPr wrap="square">
            <a:spAutoFit/>
          </a:bodyPr>
          <a:lstStyle/>
          <a:p>
            <a:pPr lvl="0" algn="l"/>
            <a:r>
              <a:rPr lang="en-GB" sz="4800" b="0" i="0" dirty="0">
                <a:latin typeface="Calibri" panose="020F0502020204030204" pitchFamily="34" charset="0"/>
                <a:cs typeface="Calibri" panose="020F0502020204030204" pitchFamily="34" charset="0"/>
              </a:rPr>
              <a:t>Honest parties will be pairwise-consistent and will make a (n-t)-clique</a:t>
            </a:r>
          </a:p>
        </p:txBody>
      </p:sp>
      <p:sp>
        <p:nvSpPr>
          <p:cNvPr id="5" name="TextBox 4">
            <a:extLst>
              <a:ext uri="{FF2B5EF4-FFF2-40B4-BE49-F238E27FC236}">
                <a16:creationId xmlns:a16="http://schemas.microsoft.com/office/drawing/2014/main" id="{9EAABD0A-D563-639E-170B-C939B6CEFE45}"/>
              </a:ext>
            </a:extLst>
          </p:cNvPr>
          <p:cNvSpPr txBox="1"/>
          <p:nvPr/>
        </p:nvSpPr>
        <p:spPr>
          <a:xfrm>
            <a:off x="16349568" y="3072348"/>
            <a:ext cx="8306567" cy="3785652"/>
          </a:xfrm>
          <a:prstGeom prst="rect">
            <a:avLst/>
          </a:prstGeom>
          <a:noFill/>
        </p:spPr>
        <p:txBody>
          <a:bodyPr wrap="square">
            <a:spAutoFit/>
          </a:bodyPr>
          <a:lstStyle/>
          <a:p>
            <a:pPr lvl="0"/>
            <a:r>
              <a:rPr lang="en-GB" sz="4800" b="1" dirty="0">
                <a:latin typeface="Calibri" panose="020F0502020204030204" pitchFamily="34" charset="0"/>
                <a:cs typeface="Calibri" panose="020F0502020204030204" pitchFamily="34" charset="0"/>
              </a:rPr>
              <a:t>Corrupt D: </a:t>
            </a:r>
            <a:r>
              <a:rPr lang="en-GB" sz="4800" dirty="0">
                <a:latin typeface="Calibri" panose="020F0502020204030204" pitchFamily="34" charset="0"/>
                <a:cs typeface="Calibri" panose="020F0502020204030204" pitchFamily="34" charset="0"/>
              </a:rPr>
              <a:t>The graph is based on public messages and so eventually all honest parties will see the messages and get the same clique</a:t>
            </a:r>
          </a:p>
        </p:txBody>
      </p:sp>
      <p:sp>
        <p:nvSpPr>
          <p:cNvPr id="10" name="Termination (corrupted dealer)">
            <a:extLst>
              <a:ext uri="{FF2B5EF4-FFF2-40B4-BE49-F238E27FC236}">
                <a16:creationId xmlns:a16="http://schemas.microsoft.com/office/drawing/2014/main" id="{1A41E035-CECE-019C-8D4B-1D281A3F3FCF}"/>
              </a:ext>
            </a:extLst>
          </p:cNvPr>
          <p:cNvSpPr txBox="1">
            <a:spLocks/>
          </p:cNvSpPr>
          <p:nvPr/>
        </p:nvSpPr>
        <p:spPr>
          <a:xfrm>
            <a:off x="9452998" y="626132"/>
            <a:ext cx="3682368" cy="1557438"/>
          </a:xfrm>
          <a:prstGeom prst="rect">
            <a:avLst/>
          </a:prstGeom>
        </p:spPr>
        <p:txBody>
          <a:bodyPr vert="horz" lIns="91440" tIns="45720" rIns="91440" bIns="45720" rtlCol="0" anchor="ctr">
            <a:normAutofit/>
          </a:bodyPr>
          <a:lst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a:lstStyle>
          <a:p>
            <a:r>
              <a:rPr lang="en-IN" dirty="0"/>
              <a:t>Binding</a:t>
            </a:r>
          </a:p>
        </p:txBody>
      </p:sp>
      <p:sp>
        <p:nvSpPr>
          <p:cNvPr id="11" name="Termination (corrupted dealer)">
            <a:extLst>
              <a:ext uri="{FF2B5EF4-FFF2-40B4-BE49-F238E27FC236}">
                <a16:creationId xmlns:a16="http://schemas.microsoft.com/office/drawing/2014/main" id="{D07E06A1-717B-9922-7324-8DA339FA8330}"/>
              </a:ext>
            </a:extLst>
          </p:cNvPr>
          <p:cNvSpPr txBox="1">
            <a:spLocks/>
          </p:cNvSpPr>
          <p:nvPr/>
        </p:nvSpPr>
        <p:spPr>
          <a:xfrm>
            <a:off x="841344" y="626132"/>
            <a:ext cx="6441191" cy="1557438"/>
          </a:xfrm>
          <a:prstGeom prst="rect">
            <a:avLst/>
          </a:prstGeom>
        </p:spPr>
        <p:txBody>
          <a:bodyPr vert="horz" lIns="91440" tIns="45720" rIns="91440" bIns="45720" rtlCol="0" anchor="ctr">
            <a:normAutofit/>
          </a:bodyPr>
          <a:lst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a:lstStyle>
          <a:p>
            <a:r>
              <a:rPr lang="en-IN" dirty="0"/>
              <a:t>Validity</a:t>
            </a:r>
          </a:p>
        </p:txBody>
      </p:sp>
      <p:sp>
        <p:nvSpPr>
          <p:cNvPr id="13" name="TextBox 12">
            <a:extLst>
              <a:ext uri="{FF2B5EF4-FFF2-40B4-BE49-F238E27FC236}">
                <a16:creationId xmlns:a16="http://schemas.microsoft.com/office/drawing/2014/main" id="{695C602F-A6B6-6A76-037E-AF4F968F0F5E}"/>
              </a:ext>
            </a:extLst>
          </p:cNvPr>
          <p:cNvSpPr txBox="1"/>
          <p:nvPr/>
        </p:nvSpPr>
        <p:spPr>
          <a:xfrm>
            <a:off x="608086" y="7377482"/>
            <a:ext cx="6441191" cy="2308324"/>
          </a:xfrm>
          <a:prstGeom prst="rect">
            <a:avLst/>
          </a:prstGeom>
          <a:noFill/>
        </p:spPr>
        <p:txBody>
          <a:bodyPr wrap="square">
            <a:spAutoFit/>
          </a:bodyPr>
          <a:lstStyle/>
          <a:p>
            <a:pPr lvl="0"/>
            <a:r>
              <a:rPr lang="en-GB" sz="4800" dirty="0">
                <a:latin typeface="Calibri" panose="020F0502020204030204" pitchFamily="34" charset="0"/>
                <a:cs typeface="Calibri" panose="020F0502020204030204" pitchFamily="34" charset="0"/>
              </a:rPr>
              <a:t>Reconstruction successful even if t parties give wrong points</a:t>
            </a:r>
          </a:p>
        </p:txBody>
      </p:sp>
      <p:sp>
        <p:nvSpPr>
          <p:cNvPr id="15" name="TextBox 14">
            <a:extLst>
              <a:ext uri="{FF2B5EF4-FFF2-40B4-BE49-F238E27FC236}">
                <a16:creationId xmlns:a16="http://schemas.microsoft.com/office/drawing/2014/main" id="{16D46B7C-7148-89D9-C709-12DA29BDA39A}"/>
              </a:ext>
            </a:extLst>
          </p:cNvPr>
          <p:cNvSpPr txBox="1"/>
          <p:nvPr/>
        </p:nvSpPr>
        <p:spPr>
          <a:xfrm>
            <a:off x="8131629" y="3441680"/>
            <a:ext cx="7474133" cy="3046988"/>
          </a:xfrm>
          <a:prstGeom prst="rect">
            <a:avLst/>
          </a:prstGeom>
          <a:noFill/>
        </p:spPr>
        <p:txBody>
          <a:bodyPr wrap="square">
            <a:spAutoFit/>
          </a:bodyPr>
          <a:lstStyle/>
          <a:p>
            <a:pPr lvl="0"/>
            <a:r>
              <a:rPr lang="en-GB" sz="4800" dirty="0">
                <a:latin typeface="Calibri" panose="020F0502020204030204" pitchFamily="34" charset="0"/>
                <a:cs typeface="Calibri" panose="020F0502020204030204" pitchFamily="34" charset="0"/>
              </a:rPr>
              <a:t>In n-t, n-2t=</a:t>
            </a:r>
            <a:r>
              <a:rPr lang="en-GB" sz="4800" dirty="0">
                <a:solidFill>
                  <a:srgbClr val="FF0000"/>
                </a:solidFill>
                <a:latin typeface="Calibri" panose="020F0502020204030204" pitchFamily="34" charset="0"/>
                <a:cs typeface="Calibri" panose="020F0502020204030204" pitchFamily="34" charset="0"/>
              </a:rPr>
              <a:t>2t+1 </a:t>
            </a:r>
            <a:r>
              <a:rPr lang="en-GB" sz="4800" dirty="0">
                <a:latin typeface="Calibri" panose="020F0502020204030204" pitchFamily="34" charset="0"/>
                <a:cs typeface="Calibri" panose="020F0502020204030204" pitchFamily="34" charset="0"/>
              </a:rPr>
              <a:t>are </a:t>
            </a:r>
            <a:r>
              <a:rPr lang="en-GB" sz="4800" dirty="0">
                <a:solidFill>
                  <a:srgbClr val="FF0000"/>
                </a:solidFill>
                <a:latin typeface="Calibri" panose="020F0502020204030204" pitchFamily="34" charset="0"/>
                <a:cs typeface="Calibri" panose="020F0502020204030204" pitchFamily="34" charset="0"/>
              </a:rPr>
              <a:t>honest</a:t>
            </a:r>
            <a:r>
              <a:rPr lang="en-GB" sz="4800" dirty="0">
                <a:latin typeface="Calibri" panose="020F0502020204030204" pitchFamily="34" charset="0"/>
                <a:cs typeface="Calibri" panose="020F0502020204030204" pitchFamily="34" charset="0"/>
              </a:rPr>
              <a:t> whose polynomials will </a:t>
            </a:r>
            <a:r>
              <a:rPr lang="en-GB" sz="4800" dirty="0">
                <a:solidFill>
                  <a:srgbClr val="FF0000"/>
                </a:solidFill>
                <a:latin typeface="Calibri" panose="020F0502020204030204" pitchFamily="34" charset="0"/>
                <a:cs typeface="Calibri" panose="020F0502020204030204" pitchFamily="34" charset="0"/>
              </a:rPr>
              <a:t>define a unique polynomial due to pairwise consistency</a:t>
            </a:r>
          </a:p>
        </p:txBody>
      </p:sp>
      <p:sp>
        <p:nvSpPr>
          <p:cNvPr id="18" name="Freeform 17">
            <a:extLst>
              <a:ext uri="{FF2B5EF4-FFF2-40B4-BE49-F238E27FC236}">
                <a16:creationId xmlns:a16="http://schemas.microsoft.com/office/drawing/2014/main" id="{81E7D94E-660B-197E-F82E-2C9289CD3690}"/>
              </a:ext>
            </a:extLst>
          </p:cNvPr>
          <p:cNvSpPr/>
          <p:nvPr/>
        </p:nvSpPr>
        <p:spPr>
          <a:xfrm>
            <a:off x="6145768" y="98738"/>
            <a:ext cx="1248013" cy="13342562"/>
          </a:xfrm>
          <a:custGeom>
            <a:avLst/>
            <a:gdLst>
              <a:gd name="connsiteX0" fmla="*/ 0 w 1248013"/>
              <a:gd name="connsiteY0" fmla="*/ 0 h 13342562"/>
              <a:gd name="connsiteX1" fmla="*/ 1207008 w 1248013"/>
              <a:gd name="connsiteY1" fmla="*/ 4315968 h 13342562"/>
              <a:gd name="connsiteX2" fmla="*/ 987552 w 1248013"/>
              <a:gd name="connsiteY2" fmla="*/ 12582144 h 13342562"/>
              <a:gd name="connsiteX3" fmla="*/ 987552 w 1248013"/>
              <a:gd name="connsiteY3" fmla="*/ 12472416 h 13342562"/>
            </a:gdLst>
            <a:ahLst/>
            <a:cxnLst>
              <a:cxn ang="0">
                <a:pos x="connsiteX0" y="connsiteY0"/>
              </a:cxn>
              <a:cxn ang="0">
                <a:pos x="connsiteX1" y="connsiteY1"/>
              </a:cxn>
              <a:cxn ang="0">
                <a:pos x="connsiteX2" y="connsiteY2"/>
              </a:cxn>
              <a:cxn ang="0">
                <a:pos x="connsiteX3" y="connsiteY3"/>
              </a:cxn>
            </a:cxnLst>
            <a:rect l="l" t="t" r="r" b="b"/>
            <a:pathLst>
              <a:path w="1248013" h="13342562">
                <a:moveTo>
                  <a:pt x="0" y="0"/>
                </a:moveTo>
                <a:cubicBezTo>
                  <a:pt x="521208" y="1109472"/>
                  <a:pt x="1042416" y="2218944"/>
                  <a:pt x="1207008" y="4315968"/>
                </a:cubicBezTo>
                <a:cubicBezTo>
                  <a:pt x="1371600" y="6412992"/>
                  <a:pt x="987552" y="12582144"/>
                  <a:pt x="987552" y="12582144"/>
                </a:cubicBezTo>
                <a:cubicBezTo>
                  <a:pt x="950976" y="13941552"/>
                  <a:pt x="969264" y="13206984"/>
                  <a:pt x="987552" y="12472416"/>
                </a:cubicBezTo>
              </a:path>
            </a:pathLst>
          </a:custGeom>
          <a:noFill/>
          <a:ln w="889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0E4F8658-FD22-5F00-C82A-2DDDE56FFEC1}"/>
              </a:ext>
            </a:extLst>
          </p:cNvPr>
          <p:cNvSpPr/>
          <p:nvPr/>
        </p:nvSpPr>
        <p:spPr>
          <a:xfrm>
            <a:off x="14570576" y="186719"/>
            <a:ext cx="1248013" cy="13342562"/>
          </a:xfrm>
          <a:custGeom>
            <a:avLst/>
            <a:gdLst>
              <a:gd name="connsiteX0" fmla="*/ 0 w 1248013"/>
              <a:gd name="connsiteY0" fmla="*/ 0 h 13342562"/>
              <a:gd name="connsiteX1" fmla="*/ 1207008 w 1248013"/>
              <a:gd name="connsiteY1" fmla="*/ 4315968 h 13342562"/>
              <a:gd name="connsiteX2" fmla="*/ 987552 w 1248013"/>
              <a:gd name="connsiteY2" fmla="*/ 12582144 h 13342562"/>
              <a:gd name="connsiteX3" fmla="*/ 987552 w 1248013"/>
              <a:gd name="connsiteY3" fmla="*/ 12472416 h 13342562"/>
            </a:gdLst>
            <a:ahLst/>
            <a:cxnLst>
              <a:cxn ang="0">
                <a:pos x="connsiteX0" y="connsiteY0"/>
              </a:cxn>
              <a:cxn ang="0">
                <a:pos x="connsiteX1" y="connsiteY1"/>
              </a:cxn>
              <a:cxn ang="0">
                <a:pos x="connsiteX2" y="connsiteY2"/>
              </a:cxn>
              <a:cxn ang="0">
                <a:pos x="connsiteX3" y="connsiteY3"/>
              </a:cxn>
            </a:cxnLst>
            <a:rect l="l" t="t" r="r" b="b"/>
            <a:pathLst>
              <a:path w="1248013" h="13342562">
                <a:moveTo>
                  <a:pt x="0" y="0"/>
                </a:moveTo>
                <a:cubicBezTo>
                  <a:pt x="521208" y="1109472"/>
                  <a:pt x="1042416" y="2218944"/>
                  <a:pt x="1207008" y="4315968"/>
                </a:cubicBezTo>
                <a:cubicBezTo>
                  <a:pt x="1371600" y="6412992"/>
                  <a:pt x="987552" y="12582144"/>
                  <a:pt x="987552" y="12582144"/>
                </a:cubicBezTo>
                <a:cubicBezTo>
                  <a:pt x="950976" y="13941552"/>
                  <a:pt x="969264" y="13206984"/>
                  <a:pt x="987552" y="12472416"/>
                </a:cubicBezTo>
              </a:path>
            </a:pathLst>
          </a:custGeom>
          <a:noFill/>
          <a:ln w="889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D3C8A0-6C96-FA75-545A-D656E79D56A3}"/>
              </a:ext>
            </a:extLst>
          </p:cNvPr>
          <p:cNvSpPr txBox="1"/>
          <p:nvPr/>
        </p:nvSpPr>
        <p:spPr>
          <a:xfrm>
            <a:off x="7935687" y="8069982"/>
            <a:ext cx="7670076" cy="2308324"/>
          </a:xfrm>
          <a:prstGeom prst="rect">
            <a:avLst/>
          </a:prstGeom>
          <a:noFill/>
        </p:spPr>
        <p:txBody>
          <a:bodyPr wrap="square">
            <a:spAutoFit/>
          </a:bodyPr>
          <a:lstStyle/>
          <a:p>
            <a:pPr lvl="0"/>
            <a:r>
              <a:rPr lang="en-GB" sz="4800" dirty="0">
                <a:latin typeface="Calibri" panose="020F0502020204030204" pitchFamily="34" charset="0"/>
                <a:cs typeface="Calibri" panose="020F0502020204030204" pitchFamily="34" charset="0"/>
              </a:rPr>
              <a:t>Reconstruction successful even if t parties give wrong points</a:t>
            </a:r>
          </a:p>
        </p:txBody>
      </p:sp>
      <p:sp>
        <p:nvSpPr>
          <p:cNvPr id="4" name="TextBox 3">
            <a:extLst>
              <a:ext uri="{FF2B5EF4-FFF2-40B4-BE49-F238E27FC236}">
                <a16:creationId xmlns:a16="http://schemas.microsoft.com/office/drawing/2014/main" id="{FA694783-A71D-9443-5D45-71C9E2F63802}"/>
              </a:ext>
            </a:extLst>
          </p:cNvPr>
          <p:cNvSpPr txBox="1"/>
          <p:nvPr/>
        </p:nvSpPr>
        <p:spPr>
          <a:xfrm>
            <a:off x="1130293" y="1879967"/>
            <a:ext cx="3580265" cy="830997"/>
          </a:xfrm>
          <a:prstGeom prst="rect">
            <a:avLst/>
          </a:prstGeom>
          <a:noFill/>
        </p:spPr>
        <p:txBody>
          <a:bodyPr wrap="square">
            <a:spAutoFit/>
          </a:bodyPr>
          <a:lstStyle/>
          <a:p>
            <a:r>
              <a:rPr lang="en-GB" sz="4800" b="1" i="0" dirty="0">
                <a:latin typeface="Calibri" panose="020F0502020204030204" pitchFamily="34" charset="0"/>
                <a:cs typeface="Calibri" panose="020F0502020204030204" pitchFamily="34" charset="0"/>
              </a:rPr>
              <a:t>Honest D: </a:t>
            </a:r>
            <a:endParaRPr lang="en-US" dirty="0"/>
          </a:p>
        </p:txBody>
      </p:sp>
      <p:sp>
        <p:nvSpPr>
          <p:cNvPr id="6" name="TextBox 5">
            <a:extLst>
              <a:ext uri="{FF2B5EF4-FFF2-40B4-BE49-F238E27FC236}">
                <a16:creationId xmlns:a16="http://schemas.microsoft.com/office/drawing/2014/main" id="{D66FAA82-2763-F427-429F-C335F4D9487D}"/>
              </a:ext>
            </a:extLst>
          </p:cNvPr>
          <p:cNvSpPr txBox="1"/>
          <p:nvPr/>
        </p:nvSpPr>
        <p:spPr>
          <a:xfrm>
            <a:off x="9341752" y="1981627"/>
            <a:ext cx="3580265" cy="830997"/>
          </a:xfrm>
          <a:prstGeom prst="rect">
            <a:avLst/>
          </a:prstGeom>
          <a:noFill/>
        </p:spPr>
        <p:txBody>
          <a:bodyPr wrap="square">
            <a:spAutoFit/>
          </a:bodyPr>
          <a:lstStyle/>
          <a:p>
            <a:r>
              <a:rPr lang="en-GB" sz="4800" b="1" i="0" dirty="0">
                <a:latin typeface="Calibri" panose="020F0502020204030204" pitchFamily="34" charset="0"/>
                <a:cs typeface="Calibri" panose="020F0502020204030204" pitchFamily="34" charset="0"/>
              </a:rPr>
              <a:t>Corrupt D: </a:t>
            </a:r>
            <a:endParaRPr lang="en-US" dirty="0"/>
          </a:p>
        </p:txBody>
      </p:sp>
    </p:spTree>
    <p:extLst>
      <p:ext uri="{BB962C8B-B14F-4D97-AF65-F5344CB8AC3E}">
        <p14:creationId xmlns:p14="http://schemas.microsoft.com/office/powerpoint/2010/main" val="41772217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Main Idea: Packing and Batching"/>
          <p:cNvSpPr txBox="1">
            <a:spLocks noGrp="1"/>
          </p:cNvSpPr>
          <p:nvPr>
            <p:ph type="title"/>
          </p:nvPr>
        </p:nvSpPr>
        <p:spPr>
          <a:xfrm>
            <a:off x="725793" y="119210"/>
            <a:ext cx="21031200" cy="2651126"/>
          </a:xfrm>
          <a:prstGeom prst="rect">
            <a:avLst/>
          </a:prstGeom>
        </p:spPr>
        <p:txBody>
          <a:bodyPr/>
          <a:lstStyle/>
          <a:p>
            <a:r>
              <a:rPr lang="en-US" dirty="0"/>
              <a:t>Towards O(1) Overhead: </a:t>
            </a:r>
            <a:r>
              <a:rPr dirty="0"/>
              <a:t>Packing and Batching</a:t>
            </a:r>
          </a:p>
        </p:txBody>
      </p:sp>
      <mc:AlternateContent xmlns:mc="http://schemas.openxmlformats.org/markup-compatibility/2006">
        <mc:Choice xmlns:a14="http://schemas.microsoft.com/office/drawing/2010/main" Requires="a14">
          <p:sp>
            <p:nvSpPr>
              <p:cNvPr id="810" name="Instead of a   bivariate polynomial…"/>
              <p:cNvSpPr/>
              <p:nvPr/>
            </p:nvSpPr>
            <p:spPr>
              <a:xfrm>
                <a:off x="1553051" y="3096855"/>
                <a:ext cx="14289751" cy="2834033"/>
              </a:xfrm>
              <a:prstGeom prst="roundRect">
                <a:avLst>
                  <a:gd name="adj" fmla="val 6722"/>
                </a:avLst>
              </a:prstGeom>
              <a:solidFill>
                <a:schemeClr val="accent1">
                  <a:lumOff val="13575"/>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Instead of a </a:t>
                </a:r>
                <a14:m>
                  <m:oMath xmlns:m="http://schemas.openxmlformats.org/officeDocument/2006/math">
                    <m:r>
                      <a:rPr sz="3600" i="1">
                        <a:solidFill>
                          <a:srgbClr val="000000"/>
                        </a:solidFill>
                        <a:latin typeface="Cambria Math" panose="02040503050406030204" pitchFamily="18" charset="0"/>
                      </a:rPr>
                      <m:t>𝑡</m:t>
                    </m:r>
                    <m:r>
                      <a:rPr sz="3600" i="1">
                        <a:solidFill>
                          <a:srgbClr val="000000"/>
                        </a:solidFill>
                        <a:latin typeface="Cambria Math" panose="02040503050406030204" pitchFamily="18" charset="0"/>
                      </a:rPr>
                      <m:t>×</m:t>
                    </m:r>
                    <m:r>
                      <a:rPr sz="3600" i="1">
                        <a:solidFill>
                          <a:srgbClr val="000000"/>
                        </a:solidFill>
                        <a:latin typeface="Cambria Math" panose="02040503050406030204" pitchFamily="18" charset="0"/>
                      </a:rPr>
                      <m:t>𝑡</m:t>
                    </m:r>
                  </m:oMath>
                </a14:m>
                <a:r>
                  <a:rPr sz="3600" dirty="0">
                    <a:latin typeface="Calibri" panose="020F0502020204030204" pitchFamily="34" charset="0"/>
                    <a:cs typeface="Calibri" panose="020F0502020204030204" pitchFamily="34" charset="0"/>
                  </a:rPr>
                  <a:t> bivariate polynomial</a:t>
                </a:r>
              </a:p>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Choose </a:t>
                </a:r>
                <a14:m>
                  <m:oMath xmlns:m="http://schemas.openxmlformats.org/officeDocument/2006/math">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𝒕</m:t>
                    </m:r>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𝒕</m:t>
                    </m:r>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𝟐</m:t>
                    </m:r>
                    <m:r>
                      <a:rPr lang="en-IN" sz="3600" b="1" i="1" smtClean="0">
                        <a:solidFill>
                          <a:srgbClr val="FF0000"/>
                        </a:solidFill>
                        <a:latin typeface="Cambria Math" panose="02040503050406030204" pitchFamily="18" charset="0"/>
                      </a:rPr>
                      <m:t>)</m:t>
                    </m:r>
                    <m:r>
                      <a:rPr sz="3600" i="1">
                        <a:solidFill>
                          <a:srgbClr val="000000"/>
                        </a:solidFill>
                        <a:latin typeface="Cambria Math" panose="02040503050406030204" pitchFamily="18" charset="0"/>
                      </a:rPr>
                      <m:t>×</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𝒕</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𝒕</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𝟐</m:t>
                    </m:r>
                    <m:r>
                      <a:rPr lang="en-IN" sz="3600" b="1" i="1">
                        <a:solidFill>
                          <a:srgbClr val="FF0000"/>
                        </a:solidFill>
                        <a:latin typeface="Cambria Math" panose="02040503050406030204" pitchFamily="18" charset="0"/>
                      </a:rPr>
                      <m:t>)</m:t>
                    </m:r>
                  </m:oMath>
                </a14:m>
                <a:r>
                  <a:rPr sz="3600" dirty="0">
                    <a:latin typeface="Calibri" panose="020F0502020204030204" pitchFamily="34" charset="0"/>
                    <a:cs typeface="Calibri" panose="020F0502020204030204" pitchFamily="34" charset="0"/>
                  </a:rPr>
                  <a:t>bivariate</a:t>
                </a:r>
              </a:p>
            </p:txBody>
          </p:sp>
        </mc:Choice>
        <mc:Fallback>
          <p:sp>
            <p:nvSpPr>
              <p:cNvPr id="810" name="Instead of a   bivariate polynomial…"/>
              <p:cNvSpPr>
                <a:spLocks noRot="1" noChangeAspect="1" noMove="1" noResize="1" noEditPoints="1" noAdjustHandles="1" noChangeArrowheads="1" noChangeShapeType="1" noTextEdit="1"/>
              </p:cNvSpPr>
              <p:nvPr/>
            </p:nvSpPr>
            <p:spPr>
              <a:xfrm>
                <a:off x="1553051" y="3096855"/>
                <a:ext cx="14289751" cy="2834033"/>
              </a:xfrm>
              <a:prstGeom prst="roundRect">
                <a:avLst>
                  <a:gd name="adj" fmla="val 6722"/>
                </a:avLst>
              </a:prstGeom>
              <a:blipFill>
                <a:blip r:embed="rId2"/>
                <a:stretch>
                  <a:fillRect/>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811" name="Packing"/>
          <p:cNvSpPr/>
          <p:nvPr/>
        </p:nvSpPr>
        <p:spPr>
          <a:xfrm>
            <a:off x="1602741" y="3126646"/>
            <a:ext cx="7753530" cy="796951"/>
          </a:xfrm>
          <a:prstGeom prst="roundRect">
            <a:avLst>
              <a:gd name="adj" fmla="val 23904"/>
            </a:avLst>
          </a:prstGeom>
          <a:solidFill>
            <a:schemeClr val="accent1">
              <a:lumOff val="1357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solidFill>
                  <a:srgbClr val="FFFFFF"/>
                </a:solidFill>
                <a:latin typeface="Graphik-Medium"/>
                <a:ea typeface="Graphik-Medium"/>
                <a:cs typeface="Graphik-Medium"/>
                <a:sym typeface="Graphik Medium"/>
              </a:defRPr>
            </a:lvl1pPr>
          </a:lstStyle>
          <a:p>
            <a:r>
              <a:rPr sz="3600" dirty="0">
                <a:latin typeface="Calibri" panose="020F0502020204030204" pitchFamily="34" charset="0"/>
                <a:cs typeface="Calibri" panose="020F0502020204030204" pitchFamily="34" charset="0"/>
              </a:rPr>
              <a:t>Packing</a:t>
            </a:r>
            <a:r>
              <a:rPr lang="en-US" sz="3600" dirty="0">
                <a:latin typeface="Calibri" panose="020F0502020204030204" pitchFamily="34" charset="0"/>
                <a:cs typeface="Calibri" panose="020F0502020204030204" pitchFamily="34" charset="0"/>
              </a:rPr>
              <a:t>: In ONE instance pack MANY</a:t>
            </a:r>
            <a:endParaRPr sz="36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12" name="secrets"/>
              <p:cNvSpPr txBox="1"/>
              <p:nvPr/>
            </p:nvSpPr>
            <p:spPr>
              <a:xfrm>
                <a:off x="18530996" y="4185576"/>
                <a:ext cx="2732992" cy="656590"/>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anchor="ctr">
                <a:spAutoFit/>
              </a:bodyPr>
              <a:lstStyle/>
              <a:p>
                <a14:m>
                  <m:oMath xmlns:m="http://schemas.openxmlformats.org/officeDocument/2006/math">
                    <m:r>
                      <a:rPr sz="3600" i="1">
                        <a:solidFill>
                          <a:srgbClr val="000000"/>
                        </a:solidFill>
                        <a:latin typeface="Cambria Math" panose="02040503050406030204" pitchFamily="18" charset="0"/>
                      </a:rPr>
                      <m:t>𝑂</m:t>
                    </m:r>
                    <m:r>
                      <a:rPr sz="3600" i="1">
                        <a:solidFill>
                          <a:srgbClr val="000000"/>
                        </a:solidFill>
                        <a:latin typeface="Cambria Math" panose="02040503050406030204" pitchFamily="18" charset="0"/>
                      </a:rPr>
                      <m:t>(</m:t>
                    </m:r>
                    <m:sSup>
                      <m:sSupPr>
                        <m:ctrlPr>
                          <a:rPr lang="ar-AE" sz="3600" i="1">
                            <a:latin typeface="Cambria Math" panose="02040503050406030204" pitchFamily="18" charset="0"/>
                          </a:rPr>
                        </m:ctrlPr>
                      </m:sSupPr>
                      <m:e>
                        <m:r>
                          <a:rPr lang="ar-AE" sz="3600" i="1">
                            <a:latin typeface="Cambria Math" panose="02040503050406030204" pitchFamily="18" charset="0"/>
                          </a:rPr>
                          <m:t>𝑛</m:t>
                        </m:r>
                      </m:e>
                      <m:sup>
                        <m:r>
                          <a:rPr lang="ar-AE" sz="3600" i="1">
                            <a:latin typeface="Cambria Math" panose="02040503050406030204" pitchFamily="18" charset="0"/>
                          </a:rPr>
                          <m:t>2</m:t>
                        </m:r>
                      </m:sup>
                    </m:sSup>
                    <m:r>
                      <a:rPr sz="3600" i="1">
                        <a:solidFill>
                          <a:srgbClr val="000000"/>
                        </a:solidFill>
                        <a:latin typeface="Cambria Math" panose="02040503050406030204" pitchFamily="18" charset="0"/>
                      </a:rPr>
                      <m:t>)</m:t>
                    </m:r>
                  </m:oMath>
                </a14:m>
                <a:r>
                  <a:rPr sz="3600" dirty="0">
                    <a:latin typeface="Calibri" panose="020F0502020204030204" pitchFamily="34" charset="0"/>
                    <a:cs typeface="Calibri" panose="020F0502020204030204" pitchFamily="34" charset="0"/>
                  </a:rPr>
                  <a:t> secrets</a:t>
                </a:r>
              </a:p>
            </p:txBody>
          </p:sp>
        </mc:Choice>
        <mc:Fallback>
          <p:sp>
            <p:nvSpPr>
              <p:cNvPr id="812" name="secrets"/>
              <p:cNvSpPr txBox="1">
                <a:spLocks noRot="1" noChangeAspect="1" noMove="1" noResize="1" noEditPoints="1" noAdjustHandles="1" noChangeArrowheads="1" noChangeShapeType="1" noTextEdit="1"/>
              </p:cNvSpPr>
              <p:nvPr/>
            </p:nvSpPr>
            <p:spPr>
              <a:xfrm>
                <a:off x="18530996" y="4185576"/>
                <a:ext cx="2732992" cy="656590"/>
              </a:xfrm>
              <a:prstGeom prst="rect">
                <a:avLst/>
              </a:prstGeom>
              <a:blipFill>
                <a:blip r:embed="rId3"/>
                <a:stretch>
                  <a:fillRect l="-3704" t="-11321" r="-7407" b="-32075"/>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nvGrpSpPr>
          <p:cNvPr id="816" name="Group"/>
          <p:cNvGrpSpPr/>
          <p:nvPr/>
        </p:nvGrpSpPr>
        <p:grpSpPr>
          <a:xfrm>
            <a:off x="1553051" y="6411501"/>
            <a:ext cx="19075152" cy="2848929"/>
            <a:chOff x="0" y="0"/>
            <a:chExt cx="19075149" cy="2848928"/>
          </a:xfrm>
        </p:grpSpPr>
        <mc:AlternateContent xmlns:mc="http://schemas.openxmlformats.org/markup-compatibility/2006" xmlns:a14="http://schemas.microsoft.com/office/drawing/2010/main">
          <mc:Choice Requires="a14">
            <p:sp>
              <p:nvSpPr>
                <p:cNvPr id="813" name="Run   instances in parallel - use one broadcast for all…"/>
                <p:cNvSpPr/>
                <p:nvPr/>
              </p:nvSpPr>
              <p:spPr>
                <a:xfrm>
                  <a:off x="0" y="14895"/>
                  <a:ext cx="14289750" cy="2834033"/>
                </a:xfrm>
                <a:prstGeom prst="roundRect">
                  <a:avLst>
                    <a:gd name="adj" fmla="val 6722"/>
                  </a:avLst>
                </a:prstGeom>
                <a:solidFill>
                  <a:schemeClr val="accent3">
                    <a:hueOff val="806941"/>
                    <a:lumOff val="-19371"/>
                    <a:alpha val="10000"/>
                  </a:schemeClr>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Run </a:t>
                  </a:r>
                  <a14:m>
                    <m:oMath xmlns:m="http://schemas.openxmlformats.org/officeDocument/2006/math">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𝑛</m:t>
                          </m:r>
                        </m:e>
                        <m:sup>
                          <m:r>
                            <a:rPr sz="3600" i="1">
                              <a:solidFill>
                                <a:srgbClr val="000000"/>
                              </a:solidFill>
                              <a:latin typeface="Cambria Math" panose="02040503050406030204" pitchFamily="18" charset="0"/>
                            </a:rPr>
                            <m:t>2</m:t>
                          </m:r>
                        </m:sup>
                      </m:sSup>
                    </m:oMath>
                  </a14:m>
                  <a:r>
                    <a:rPr sz="3600" dirty="0">
                      <a:latin typeface="Calibri" panose="020F0502020204030204" pitchFamily="34" charset="0"/>
                      <a:cs typeface="Calibri" panose="020F0502020204030204" pitchFamily="34" charset="0"/>
                    </a:rPr>
                    <a:t> instances in parallel - use one broadcast for all</a:t>
                  </a:r>
                </a:p>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Amortize broadcast cost</a:t>
                  </a:r>
                </a:p>
              </p:txBody>
            </p:sp>
          </mc:Choice>
          <mc:Fallback xmlns="">
            <p:sp>
              <p:nvSpPr>
                <p:cNvPr id="813" name="Run   instances in parallel - use one broadcast for all…"/>
                <p:cNvSpPr>
                  <a:spLocks noRot="1" noChangeAspect="1" noMove="1" noResize="1" noEditPoints="1" noAdjustHandles="1" noChangeArrowheads="1" noChangeShapeType="1" noTextEdit="1"/>
                </p:cNvSpPr>
                <p:nvPr/>
              </p:nvSpPr>
              <p:spPr>
                <a:xfrm>
                  <a:off x="0" y="14895"/>
                  <a:ext cx="14289750" cy="2834033"/>
                </a:xfrm>
                <a:prstGeom prst="roundRect">
                  <a:avLst>
                    <a:gd name="adj" fmla="val 6722"/>
                  </a:avLst>
                </a:prstGeom>
                <a:blipFill>
                  <a:blip r:embed="rId4"/>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814" name="Baching"/>
            <p:cNvSpPr/>
            <p:nvPr/>
          </p:nvSpPr>
          <p:spPr>
            <a:xfrm>
              <a:off x="49688" y="0"/>
              <a:ext cx="9810930" cy="796951"/>
            </a:xfrm>
            <a:prstGeom prst="roundRect">
              <a:avLst>
                <a:gd name="adj" fmla="val 23904"/>
              </a:avLst>
            </a:prstGeom>
            <a:solidFill>
              <a:schemeClr val="accent3">
                <a:hueOff val="806941"/>
                <a:lumOff val="-19371"/>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457200">
                <a:spcBef>
                  <a:spcPts val="0"/>
                </a:spcBef>
                <a:defRPr sz="3200">
                  <a:solidFill>
                    <a:srgbClr val="FFFFFF"/>
                  </a:solidFill>
                  <a:latin typeface="Graphik-Medium"/>
                  <a:ea typeface="Graphik-Medium"/>
                  <a:cs typeface="Graphik-Medium"/>
                  <a:sym typeface="Graphik Medium"/>
                </a:defRPr>
              </a:lvl1pPr>
            </a:lstStyle>
            <a:p>
              <a:r>
                <a:rPr sz="3600" dirty="0">
                  <a:latin typeface="Calibri" panose="020F0502020204030204" pitchFamily="34" charset="0"/>
                  <a:cs typeface="Calibri" panose="020F0502020204030204" pitchFamily="34" charset="0"/>
                </a:rPr>
                <a:t>Ba</a:t>
              </a:r>
              <a:r>
                <a:rPr lang="en-US" sz="3600" dirty="0">
                  <a:latin typeface="Calibri" panose="020F0502020204030204" pitchFamily="34" charset="0"/>
                  <a:cs typeface="Calibri" panose="020F0502020204030204" pitchFamily="34" charset="0"/>
                </a:rPr>
                <a:t>t</a:t>
              </a:r>
              <a:r>
                <a:rPr sz="3600" dirty="0">
                  <a:latin typeface="Calibri" panose="020F0502020204030204" pitchFamily="34" charset="0"/>
                  <a:cs typeface="Calibri" panose="020F0502020204030204" pitchFamily="34" charset="0"/>
                </a:rPr>
                <a:t>ching</a:t>
              </a:r>
              <a:r>
                <a:rPr lang="en-US" sz="3600" dirty="0">
                  <a:latin typeface="Calibri" panose="020F0502020204030204" pitchFamily="34" charset="0"/>
                  <a:cs typeface="Calibri" panose="020F0502020204030204" pitchFamily="34" charset="0"/>
                </a:rPr>
                <a:t>: For MANY instances, do ONE broadcast </a:t>
              </a:r>
              <a:endParaRPr sz="36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15" name="Text"/>
                <p:cNvSpPr txBox="1"/>
                <p:nvPr/>
              </p:nvSpPr>
              <p:spPr>
                <a:xfrm>
                  <a:off x="18051022" y="958190"/>
                  <a:ext cx="1024127" cy="656590"/>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numCol="1" anchor="ctr">
                  <a:spAutoFit/>
                </a:bodyPr>
                <a:lstStyle/>
                <a:p>
                  <a:pPr/>
                  <a14:m>
                    <m:oMathPara xmlns:m="http://schemas.openxmlformats.org/officeDocument/2006/math">
                      <m:oMathParaPr>
                        <m:jc m:val="left"/>
                      </m:oMathParaPr>
                      <m:oMath xmlns:m="http://schemas.openxmlformats.org/officeDocument/2006/math">
                        <m:r>
                          <a:rPr sz="3600" i="1">
                            <a:solidFill>
                              <a:srgbClr val="000000"/>
                            </a:solidFill>
                            <a:latin typeface="Cambria Math" panose="02040503050406030204" pitchFamily="18" charset="0"/>
                          </a:rPr>
                          <m:t>×</m:t>
                        </m:r>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𝑛</m:t>
                            </m:r>
                          </m:e>
                          <m:sup>
                            <m:r>
                              <a:rPr sz="3600" i="1">
                                <a:solidFill>
                                  <a:srgbClr val="000000"/>
                                </a:solidFill>
                                <a:latin typeface="Cambria Math" panose="02040503050406030204" pitchFamily="18" charset="0"/>
                              </a:rPr>
                              <m:t>2</m:t>
                            </m:r>
                          </m:sup>
                        </m:sSup>
                      </m:oMath>
                    </m:oMathPara>
                  </a14:m>
                  <a:endParaRPr sz="3600" dirty="0">
                    <a:latin typeface="Calibri" panose="020F0502020204030204" pitchFamily="34" charset="0"/>
                    <a:cs typeface="Calibri" panose="020F0502020204030204" pitchFamily="34" charset="0"/>
                  </a:endParaRPr>
                </a:p>
              </p:txBody>
            </p:sp>
          </mc:Choice>
          <mc:Fallback>
            <p:sp>
              <p:nvSpPr>
                <p:cNvPr id="815" name="Text"/>
                <p:cNvSpPr txBox="1">
                  <a:spLocks noRot="1" noChangeAspect="1" noMove="1" noResize="1" noEditPoints="1" noAdjustHandles="1" noChangeArrowheads="1" noChangeShapeType="1" noTextEdit="1"/>
                </p:cNvSpPr>
                <p:nvPr/>
              </p:nvSpPr>
              <p:spPr>
                <a:xfrm>
                  <a:off x="18051022" y="958190"/>
                  <a:ext cx="1024127" cy="656590"/>
                </a:xfrm>
                <a:prstGeom prst="rect">
                  <a:avLst/>
                </a:prstGeom>
                <a:blipFill>
                  <a:blip r:embed="rId5"/>
                  <a:stretch>
                    <a:fillRect l="-7317"/>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17" name="secrets"/>
              <p:cNvSpPr txBox="1"/>
              <p:nvPr/>
            </p:nvSpPr>
            <p:spPr>
              <a:xfrm>
                <a:off x="18530996" y="10265777"/>
                <a:ext cx="3956019" cy="996427"/>
              </a:xfrm>
              <a:prstGeom prst="rect">
                <a:avLst/>
              </a:prstGeom>
              <a:solidFill>
                <a:schemeClr val="accent4"/>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numCol="1" anchor="ctr">
                <a:spAutoFit/>
              </a:bodyPr>
              <a:lstStyle/>
              <a:p>
                <a14:m>
                  <m:oMath xmlns:m="http://schemas.openxmlformats.org/officeDocument/2006/math">
                    <m:r>
                      <a:rPr lang="ar-AE" sz="5850" i="1" smtClean="0">
                        <a:solidFill>
                          <a:srgbClr val="000000"/>
                        </a:solidFill>
                        <a:latin typeface="Cambria Math" panose="02040503050406030204" pitchFamily="18" charset="0"/>
                      </a:rPr>
                      <m:t>𝑂</m:t>
                    </m:r>
                    <m:r>
                      <a:rPr lang="ar-AE" sz="5850" i="1" smtClean="0">
                        <a:solidFill>
                          <a:srgbClr val="000000"/>
                        </a:solidFill>
                        <a:latin typeface="Cambria Math" panose="02040503050406030204" pitchFamily="18" charset="0"/>
                      </a:rPr>
                      <m:t>(</m:t>
                    </m:r>
                    <m:sSup>
                      <m:sSupPr>
                        <m:ctrlPr>
                          <a:rPr lang="ar-AE" sz="5850" i="1">
                            <a:solidFill>
                              <a:srgbClr val="000000"/>
                            </a:solidFill>
                            <a:latin typeface="Cambria Math" panose="02040503050406030204" pitchFamily="18" charset="0"/>
                          </a:rPr>
                        </m:ctrlPr>
                      </m:sSupPr>
                      <m:e>
                        <m:r>
                          <a:rPr lang="ar-AE" sz="5850" i="1">
                            <a:solidFill>
                              <a:srgbClr val="000000"/>
                            </a:solidFill>
                            <a:latin typeface="Cambria Math" panose="02040503050406030204" pitchFamily="18" charset="0"/>
                          </a:rPr>
                          <m:t>𝑛</m:t>
                        </m:r>
                      </m:e>
                      <m:sup>
                        <m:r>
                          <a:rPr lang="ar-AE" sz="5850" b="0" i="1" smtClean="0">
                            <a:solidFill>
                              <a:srgbClr val="000000"/>
                            </a:solidFill>
                            <a:latin typeface="Cambria Math" panose="02040503050406030204" pitchFamily="18" charset="0"/>
                          </a:rPr>
                          <m:t>4</m:t>
                        </m:r>
                      </m:sup>
                    </m:sSup>
                    <m:r>
                      <a:rPr lang="ar-AE" sz="5850" i="1">
                        <a:solidFill>
                          <a:srgbClr val="000000"/>
                        </a:solidFill>
                        <a:latin typeface="Cambria Math" panose="02040503050406030204" pitchFamily="18" charset="0"/>
                      </a:rPr>
                      <m:t>)</m:t>
                    </m:r>
                  </m:oMath>
                </a14:m>
                <a:r>
                  <a:rPr lang="ar-AE"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secrets</a:t>
                </a:r>
                <a:endParaRPr dirty="0">
                  <a:latin typeface="Calibri" panose="020F0502020204030204" pitchFamily="34" charset="0"/>
                  <a:cs typeface="Calibri" panose="020F0502020204030204" pitchFamily="34" charset="0"/>
                </a:endParaRPr>
              </a:p>
            </p:txBody>
          </p:sp>
        </mc:Choice>
        <mc:Fallback>
          <p:sp>
            <p:nvSpPr>
              <p:cNvPr id="817" name="secrets"/>
              <p:cNvSpPr txBox="1">
                <a:spLocks noRot="1" noChangeAspect="1" noMove="1" noResize="1" noEditPoints="1" noAdjustHandles="1" noChangeArrowheads="1" noChangeShapeType="1" noTextEdit="1"/>
              </p:cNvSpPr>
              <p:nvPr/>
            </p:nvSpPr>
            <p:spPr>
              <a:xfrm>
                <a:off x="18530996" y="10265777"/>
                <a:ext cx="3956019" cy="996427"/>
              </a:xfrm>
              <a:prstGeom prst="rect">
                <a:avLst/>
              </a:prstGeom>
              <a:blipFill>
                <a:blip r:embed="rId6"/>
                <a:stretch>
                  <a:fillRect l="-5128" r="-7051" b="-32911"/>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0" name="communication for   secrets"/>
              <p:cNvSpPr txBox="1"/>
              <p:nvPr/>
            </p:nvSpPr>
            <p:spPr>
              <a:xfrm>
                <a:off x="4077062" y="10328083"/>
                <a:ext cx="7660849" cy="1072858"/>
              </a:xfrm>
              <a:prstGeom prst="rect">
                <a:avLst/>
              </a:prstGeom>
              <a:solidFill>
                <a:schemeClr val="accent4"/>
              </a:solidFill>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p>
                <a:pPr algn="ctr" defTabSz="457200">
                  <a:spcBef>
                    <a:spcPts val="0"/>
                  </a:spcBef>
                  <a:defRPr sz="5200">
                    <a:latin typeface="Graphik-Medium"/>
                    <a:ea typeface="Graphik-Medium"/>
                    <a:cs typeface="Graphik-Medium"/>
                    <a:sym typeface="Graphik Medium"/>
                  </a:defRPr>
                </a:pPr>
                <a14:m>
                  <m:oMath xmlns:m="http://schemas.openxmlformats.org/officeDocument/2006/math">
                    <m:r>
                      <a:rPr lang="ar-AE" sz="6350" i="1" smtClean="0">
                        <a:solidFill>
                          <a:srgbClr val="000000"/>
                        </a:solidFill>
                        <a:latin typeface="Cambria Math" panose="02040503050406030204" pitchFamily="18" charset="0"/>
                      </a:rPr>
                      <m:t>𝑂</m:t>
                    </m:r>
                    <m:r>
                      <a:rPr lang="ar-AE" sz="6350" i="1" smtClean="0">
                        <a:solidFill>
                          <a:srgbClr val="000000"/>
                        </a:solidFill>
                        <a:latin typeface="Cambria Math" panose="02040503050406030204" pitchFamily="18" charset="0"/>
                      </a:rPr>
                      <m:t>(</m:t>
                    </m:r>
                    <m:sSup>
                      <m:sSupPr>
                        <m:ctrlPr>
                          <a:rPr lang="ar-AE" sz="6350" i="1">
                            <a:solidFill>
                              <a:srgbClr val="000000"/>
                            </a:solidFill>
                            <a:latin typeface="Cambria Math" panose="02040503050406030204" pitchFamily="18" charset="0"/>
                          </a:rPr>
                        </m:ctrlPr>
                      </m:sSupPr>
                      <m:e>
                        <m:r>
                          <a:rPr lang="ar-AE" sz="6350" i="1">
                            <a:solidFill>
                              <a:srgbClr val="000000"/>
                            </a:solidFill>
                            <a:latin typeface="Cambria Math" panose="02040503050406030204" pitchFamily="18" charset="0"/>
                          </a:rPr>
                          <m:t>𝑛</m:t>
                        </m:r>
                      </m:e>
                      <m:sup>
                        <m:r>
                          <a:rPr lang="ar-AE" sz="6350" i="1">
                            <a:solidFill>
                              <a:srgbClr val="000000"/>
                            </a:solidFill>
                            <a:latin typeface="Cambria Math" panose="02040503050406030204" pitchFamily="18" charset="0"/>
                          </a:rPr>
                          <m:t>4</m:t>
                        </m:r>
                      </m:sup>
                    </m:sSup>
                    <m:r>
                      <a:rPr lang="ar-AE" sz="6350" i="1">
                        <a:solidFill>
                          <a:srgbClr val="000000"/>
                        </a:solidFill>
                        <a:latin typeface="Cambria Math" panose="02040503050406030204" pitchFamily="18" charset="0"/>
                      </a:rPr>
                      <m:t>)</m:t>
                    </m:r>
                  </m:oMath>
                </a14:m>
                <a:r>
                  <a:rPr lang="ar-AE"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communication</a:t>
                </a:r>
                <a:endParaRPr dirty="0">
                  <a:latin typeface="Calibri" panose="020F0502020204030204" pitchFamily="34" charset="0"/>
                  <a:cs typeface="Calibri" panose="020F0502020204030204" pitchFamily="34" charset="0"/>
                </a:endParaRPr>
              </a:p>
            </p:txBody>
          </p:sp>
        </mc:Choice>
        <mc:Fallback>
          <p:sp>
            <p:nvSpPr>
              <p:cNvPr id="820" name="communication for   secrets"/>
              <p:cNvSpPr txBox="1">
                <a:spLocks noRot="1" noChangeAspect="1" noMove="1" noResize="1" noEditPoints="1" noAdjustHandles="1" noChangeArrowheads="1" noChangeShapeType="1" noTextEdit="1"/>
              </p:cNvSpPr>
              <p:nvPr/>
            </p:nvSpPr>
            <p:spPr>
              <a:xfrm>
                <a:off x="4077062" y="10328083"/>
                <a:ext cx="7660849" cy="1072858"/>
              </a:xfrm>
              <a:prstGeom prst="rect">
                <a:avLst/>
              </a:prstGeom>
              <a:blipFill>
                <a:blip r:embed="rId7"/>
                <a:stretch>
                  <a:fillRect b="-31765"/>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40FCA2F1-A708-2138-7746-9806E509C529}"/>
              </a:ext>
            </a:extLst>
          </p:cNvPr>
          <p:cNvSpPr txBox="1"/>
          <p:nvPr/>
        </p:nvSpPr>
        <p:spPr>
          <a:xfrm>
            <a:off x="506186" y="12500991"/>
            <a:ext cx="19035980" cy="707886"/>
          </a:xfrm>
          <a:prstGeom prst="rect">
            <a:avLst/>
          </a:prstGeom>
          <a:noFill/>
        </p:spPr>
        <p:txBody>
          <a:bodyPr wrap="none" rtlCol="0">
            <a:spAutoFit/>
          </a:bodyPr>
          <a:lstStyle/>
          <a:p>
            <a:r>
              <a:rPr lang="en-US" sz="4000" dirty="0">
                <a:latin typeface="Calibri" panose="020F0502020204030204" pitchFamily="34" charset="0"/>
                <a:cs typeface="Calibri" panose="020F0502020204030204" pitchFamily="34" charset="0"/>
              </a:rPr>
              <a:t>Packing in </a:t>
            </a:r>
            <a:r>
              <a:rPr lang="en-US" sz="4000" b="1" dirty="0">
                <a:latin typeface="Calibri" panose="020F0502020204030204" pitchFamily="34" charset="0"/>
                <a:cs typeface="Calibri" panose="020F0502020204030204" pitchFamily="34" charset="0"/>
              </a:rPr>
              <a:t>one dimension</a:t>
            </a:r>
            <a:r>
              <a:rPr lang="en-US" sz="4000" dirty="0">
                <a:latin typeface="Calibri" panose="020F0502020204030204" pitchFamily="34" charset="0"/>
                <a:cs typeface="Calibri" panose="020F0502020204030204" pitchFamily="34" charset="0"/>
              </a:rPr>
              <a:t> and batching in [</a:t>
            </a:r>
            <a:r>
              <a:rPr kumimoji="0" lang="en-U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Choudhury-</a:t>
            </a:r>
            <a:r>
              <a:rPr kumimoji="0" lang="en-US" sz="4000" b="0"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Graphik"/>
              </a:rPr>
              <a:t>Patra</a:t>
            </a:r>
            <a:r>
              <a:rPr kumimoji="0" lang="en-US" sz="40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-Rangan2010] for linear AVSS</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2454750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animBg="1"/>
      <p:bldP spid="811" grpId="0" animBg="1"/>
      <p:bldP spid="812"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2"/>
          <p:cNvSpPr txBox="1">
            <a:spLocks noChangeArrowheads="1"/>
          </p:cNvSpPr>
          <p:nvPr/>
        </p:nvSpPr>
        <p:spPr>
          <a:xfrm>
            <a:off x="386409" y="437779"/>
            <a:ext cx="23644666" cy="1749354"/>
          </a:xfrm>
          <a:prstGeom prst="rect">
            <a:avLst/>
          </a:prstGeom>
        </p:spPr>
        <p:txBody>
          <a:bodyPr/>
          <a:lstStyle/>
          <a:p>
            <a:pPr defTabSz="1828754" hangingPunct="1">
              <a:spcBef>
                <a:spcPts val="0"/>
              </a:spcBef>
              <a:defRPr/>
            </a:pPr>
            <a:r>
              <a:rPr lang="en-US" sz="8000" dirty="0">
                <a:solidFill>
                  <a:srgbClr val="E7E6E6">
                    <a:lumMod val="25000"/>
                  </a:srgbClr>
                </a:solidFill>
                <a:latin typeface="Calibri" panose="020F0502020204030204"/>
                <a:ea typeface="Calibri" charset="0"/>
                <a:cs typeface="Calibri" charset="0"/>
              </a:rPr>
              <a:t>Our Concern: Communication complexity </a:t>
            </a:r>
          </a:p>
        </p:txBody>
      </p:sp>
      <p:pic>
        <p:nvPicPr>
          <p:cNvPr id="49" name="Picture 48">
            <a:extLst>
              <a:ext uri="{FF2B5EF4-FFF2-40B4-BE49-F238E27FC236}">
                <a16:creationId xmlns:a16="http://schemas.microsoft.com/office/drawing/2014/main" id="{C1F77A43-B915-334B-86E7-37E1736175F0}"/>
              </a:ext>
            </a:extLst>
          </p:cNvPr>
          <p:cNvPicPr>
            <a:picLocks noChangeAspect="1"/>
          </p:cNvPicPr>
          <p:nvPr/>
        </p:nvPicPr>
        <p:blipFill>
          <a:blip r:embed="rId3"/>
          <a:stretch>
            <a:fillRect/>
          </a:stretch>
        </p:blipFill>
        <p:spPr>
          <a:xfrm>
            <a:off x="3215831" y="2664377"/>
            <a:ext cx="3184846" cy="3184846"/>
          </a:xfrm>
          <a:prstGeom prst="rect">
            <a:avLst/>
          </a:prstGeom>
        </p:spPr>
      </p:pic>
      <p:pic>
        <p:nvPicPr>
          <p:cNvPr id="58" name="Picture 57">
            <a:extLst>
              <a:ext uri="{FF2B5EF4-FFF2-40B4-BE49-F238E27FC236}">
                <a16:creationId xmlns:a16="http://schemas.microsoft.com/office/drawing/2014/main" id="{706AACB3-76E3-9B4B-900A-A23408901A31}"/>
              </a:ext>
            </a:extLst>
          </p:cNvPr>
          <p:cNvPicPr>
            <a:picLocks noChangeAspect="1"/>
          </p:cNvPicPr>
          <p:nvPr/>
        </p:nvPicPr>
        <p:blipFill>
          <a:blip r:embed="rId4"/>
          <a:stretch>
            <a:fillRect/>
          </a:stretch>
        </p:blipFill>
        <p:spPr>
          <a:xfrm>
            <a:off x="3215830" y="8291371"/>
            <a:ext cx="2738656" cy="2713758"/>
          </a:xfrm>
          <a:prstGeom prst="rect">
            <a:avLst/>
          </a:prstGeom>
        </p:spPr>
      </p:pic>
      <p:pic>
        <p:nvPicPr>
          <p:cNvPr id="61" name="Picture 60">
            <a:extLst>
              <a:ext uri="{FF2B5EF4-FFF2-40B4-BE49-F238E27FC236}">
                <a16:creationId xmlns:a16="http://schemas.microsoft.com/office/drawing/2014/main" id="{4EAEADC7-19C5-474E-AE7E-6C8994ADD5C3}"/>
              </a:ext>
            </a:extLst>
          </p:cNvPr>
          <p:cNvPicPr>
            <a:picLocks noChangeAspect="1"/>
          </p:cNvPicPr>
          <p:nvPr/>
        </p:nvPicPr>
        <p:blipFill>
          <a:blip r:embed="rId5"/>
          <a:stretch>
            <a:fillRect/>
          </a:stretch>
        </p:blipFill>
        <p:spPr>
          <a:xfrm>
            <a:off x="17601089" y="8291370"/>
            <a:ext cx="2907598" cy="2472856"/>
          </a:xfrm>
          <a:prstGeom prst="rect">
            <a:avLst/>
          </a:prstGeom>
        </p:spPr>
      </p:pic>
      <p:pic>
        <p:nvPicPr>
          <p:cNvPr id="62" name="Picture 61">
            <a:extLst>
              <a:ext uri="{FF2B5EF4-FFF2-40B4-BE49-F238E27FC236}">
                <a16:creationId xmlns:a16="http://schemas.microsoft.com/office/drawing/2014/main" id="{71A63D59-352B-4D40-A3CE-46DECC094188}"/>
              </a:ext>
            </a:extLst>
          </p:cNvPr>
          <p:cNvPicPr>
            <a:picLocks noChangeAspect="1"/>
          </p:cNvPicPr>
          <p:nvPr/>
        </p:nvPicPr>
        <p:blipFill>
          <a:blip r:embed="rId6"/>
          <a:stretch>
            <a:fillRect/>
          </a:stretch>
        </p:blipFill>
        <p:spPr>
          <a:xfrm>
            <a:off x="18449980" y="2745362"/>
            <a:ext cx="1885764" cy="2902124"/>
          </a:xfrm>
          <a:prstGeom prst="rect">
            <a:avLst/>
          </a:prstGeom>
        </p:spPr>
      </p:pic>
      <p:sp>
        <p:nvSpPr>
          <p:cNvPr id="2" name="TextBox 1">
            <a:extLst>
              <a:ext uri="{FF2B5EF4-FFF2-40B4-BE49-F238E27FC236}">
                <a16:creationId xmlns:a16="http://schemas.microsoft.com/office/drawing/2014/main" id="{EEF05D13-7E73-2944-962B-D9CA4BAC4147}"/>
              </a:ext>
            </a:extLst>
          </p:cNvPr>
          <p:cNvSpPr txBox="1"/>
          <p:nvPr/>
        </p:nvSpPr>
        <p:spPr>
          <a:xfrm>
            <a:off x="17891466" y="6981731"/>
            <a:ext cx="1577676" cy="646331"/>
          </a:xfrm>
          <a:prstGeom prst="rect">
            <a:avLst/>
          </a:prstGeom>
          <a:noFill/>
        </p:spPr>
        <p:txBody>
          <a:bodyPr wrap="none" rtlCol="0">
            <a:spAutoFit/>
          </a:bodyPr>
          <a:lstStyle/>
          <a:p>
            <a:pPr defTabSz="1828754" hangingPunct="1">
              <a:spcBef>
                <a:spcPts val="0"/>
              </a:spcBef>
            </a:pPr>
            <a:r>
              <a:rPr lang="en-US" sz="3600" kern="1200" dirty="0">
                <a:solidFill>
                  <a:prstClr val="black"/>
                </a:solidFill>
                <a:latin typeface="Calibri" panose="020F0502020204030204"/>
                <a:ea typeface="+mn-ea"/>
                <a:cs typeface="+mn-cs"/>
              </a:rPr>
              <a:t>………….</a:t>
            </a:r>
          </a:p>
        </p:txBody>
      </p:sp>
      <p:pic>
        <p:nvPicPr>
          <p:cNvPr id="1026" name="Picture 2" descr="Understanding, Exchange Information, Communications - Vector Stock  Illustration - Illustration of mail, cooperation: 117693812">
            <a:extLst>
              <a:ext uri="{FF2B5EF4-FFF2-40B4-BE49-F238E27FC236}">
                <a16:creationId xmlns:a16="http://schemas.microsoft.com/office/drawing/2014/main" id="{64E8CD40-E37B-34C7-1633-A638F1CF0B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2853" y="4294314"/>
            <a:ext cx="7247169" cy="512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08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4" y="-32808"/>
            <a:ext cx="12827543" cy="1618174"/>
          </a:xfrm>
        </p:spPr>
        <p:txBody>
          <a:bodyPr>
            <a:noAutofit/>
          </a:bodyPr>
          <a:lstStyle/>
          <a:p>
            <a:r>
              <a:rPr lang="en-US" sz="7200" dirty="0">
                <a:latin typeface="Calibri" panose="020F0502020204030204" pitchFamily="34" charset="0"/>
                <a:cs typeface="Calibri" panose="020F0502020204030204" pitchFamily="34" charset="0"/>
              </a:rPr>
              <a:t>Pair-wise Consistency Graph</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150696" y="2166856"/>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136066" y="9308960"/>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42399" y="4734300"/>
            <a:ext cx="2252840"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8882" y="7003551"/>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2561599" y="32452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2614583" y="5381387"/>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2681001" y="753971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2673325" y="981539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a:t>
            </a:r>
          </a:p>
        </p:txBody>
      </p:sp>
      <p:sp>
        <p:nvSpPr>
          <p:cNvPr id="106" name="TextBox 105">
            <a:extLst>
              <a:ext uri="{FF2B5EF4-FFF2-40B4-BE49-F238E27FC236}">
                <a16:creationId xmlns:a16="http://schemas.microsoft.com/office/drawing/2014/main" id="{B83528AB-C393-314D-9626-9BD80B4D262C}"/>
              </a:ext>
            </a:extLst>
          </p:cNvPr>
          <p:cNvSpPr txBox="1"/>
          <p:nvPr/>
        </p:nvSpPr>
        <p:spPr>
          <a:xfrm>
            <a:off x="4816592" y="1262200"/>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6375866" y="1289909"/>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8219235" y="1315215"/>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a:t>
            </a:r>
          </a:p>
        </p:txBody>
      </p:sp>
      <p:sp>
        <p:nvSpPr>
          <p:cNvPr id="109" name="TextBox 108">
            <a:extLst>
              <a:ext uri="{FF2B5EF4-FFF2-40B4-BE49-F238E27FC236}">
                <a16:creationId xmlns:a16="http://schemas.microsoft.com/office/drawing/2014/main" id="{D6182BB4-D94C-1942-96CA-D531082BE6C4}"/>
              </a:ext>
            </a:extLst>
          </p:cNvPr>
          <p:cNvSpPr txBox="1"/>
          <p:nvPr/>
        </p:nvSpPr>
        <p:spPr>
          <a:xfrm>
            <a:off x="10091832" y="134292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0" y="11372480"/>
            <a:ext cx="1424431" cy="2168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44F20E-A440-05FC-DA5E-4DBF3CD2EF38}"/>
              </a:ext>
            </a:extLst>
          </p:cNvPr>
          <p:cNvSpPr txBox="1"/>
          <p:nvPr/>
        </p:nvSpPr>
        <p:spPr>
          <a:xfrm>
            <a:off x="2688785" y="121249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a:t>
            </a:r>
          </a:p>
        </p:txBody>
      </p:sp>
      <p:sp>
        <p:nvSpPr>
          <p:cNvPr id="11" name="TextBox 10">
            <a:extLst>
              <a:ext uri="{FF2B5EF4-FFF2-40B4-BE49-F238E27FC236}">
                <a16:creationId xmlns:a16="http://schemas.microsoft.com/office/drawing/2014/main" id="{623BCBA7-E97E-0255-96DD-53E9E840C60E}"/>
              </a:ext>
            </a:extLst>
          </p:cNvPr>
          <p:cNvSpPr txBox="1"/>
          <p:nvPr/>
        </p:nvSpPr>
        <p:spPr>
          <a:xfrm>
            <a:off x="11783957" y="1346754"/>
            <a:ext cx="1261884"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a:t>
            </a:r>
          </a:p>
        </p:txBody>
      </p:sp>
      <p:grpSp>
        <p:nvGrpSpPr>
          <p:cNvPr id="18" name="Group">
            <a:extLst>
              <a:ext uri="{FF2B5EF4-FFF2-40B4-BE49-F238E27FC236}">
                <a16:creationId xmlns:a16="http://schemas.microsoft.com/office/drawing/2014/main" id="{11F5E104-A330-5E81-2550-94B92AE93866}"/>
              </a:ext>
            </a:extLst>
          </p:cNvPr>
          <p:cNvGrpSpPr/>
          <p:nvPr/>
        </p:nvGrpSpPr>
        <p:grpSpPr>
          <a:xfrm>
            <a:off x="15581147" y="2141802"/>
            <a:ext cx="7358325" cy="7349714"/>
            <a:chOff x="0" y="0"/>
            <a:chExt cx="7358323" cy="7349713"/>
          </a:xfrm>
        </p:grpSpPr>
        <p:sp>
          <p:nvSpPr>
            <p:cNvPr id="19" name="Line">
              <a:extLst>
                <a:ext uri="{FF2B5EF4-FFF2-40B4-BE49-F238E27FC236}">
                  <a16:creationId xmlns:a16="http://schemas.microsoft.com/office/drawing/2014/main" id="{73AA1856-4E48-02A3-B4AE-AF6760B54C0E}"/>
                </a:ext>
              </a:extLst>
            </p:cNvPr>
            <p:cNvSpPr/>
            <p:nvPr/>
          </p:nvSpPr>
          <p:spPr>
            <a:xfrm flipV="1">
              <a:off x="2166610" y="314972"/>
              <a:ext cx="2235726" cy="18860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grpSp>
          <p:nvGrpSpPr>
            <p:cNvPr id="20" name="Group">
              <a:extLst>
                <a:ext uri="{FF2B5EF4-FFF2-40B4-BE49-F238E27FC236}">
                  <a16:creationId xmlns:a16="http://schemas.microsoft.com/office/drawing/2014/main" id="{17708A17-6D98-71AF-8F8B-EBCF52EA32FF}"/>
                </a:ext>
              </a:extLst>
            </p:cNvPr>
            <p:cNvGrpSpPr/>
            <p:nvPr/>
          </p:nvGrpSpPr>
          <p:grpSpPr>
            <a:xfrm>
              <a:off x="224428" y="-1"/>
              <a:ext cx="7133896" cy="7349715"/>
              <a:chOff x="0" y="0"/>
              <a:chExt cx="7133895" cy="7349713"/>
            </a:xfrm>
          </p:grpSpPr>
          <p:sp>
            <p:nvSpPr>
              <p:cNvPr id="24" name="Line">
                <a:extLst>
                  <a:ext uri="{FF2B5EF4-FFF2-40B4-BE49-F238E27FC236}">
                    <a16:creationId xmlns:a16="http://schemas.microsoft.com/office/drawing/2014/main" id="{3674420F-E35E-6F44-2690-8A0822F98194}"/>
                  </a:ext>
                </a:extLst>
              </p:cNvPr>
              <p:cNvSpPr/>
              <p:nvPr/>
            </p:nvSpPr>
            <p:spPr>
              <a:xfrm>
                <a:off x="0" y="4686919"/>
                <a:ext cx="5703040" cy="1101960"/>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5" name="Line">
                <a:extLst>
                  <a:ext uri="{FF2B5EF4-FFF2-40B4-BE49-F238E27FC236}">
                    <a16:creationId xmlns:a16="http://schemas.microsoft.com/office/drawing/2014/main" id="{6F57D141-A7A3-C157-97A3-84EF6D4F4630}"/>
                  </a:ext>
                </a:extLst>
              </p:cNvPr>
              <p:cNvSpPr/>
              <p:nvPr/>
            </p:nvSpPr>
            <p:spPr>
              <a:xfrm flipV="1">
                <a:off x="141119" y="3771274"/>
                <a:ext cx="6732824" cy="765327"/>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6" name="Line">
                <a:extLst>
                  <a:ext uri="{FF2B5EF4-FFF2-40B4-BE49-F238E27FC236}">
                    <a16:creationId xmlns:a16="http://schemas.microsoft.com/office/drawing/2014/main" id="{7C2FED29-7657-86DB-B70D-EC0046A92FB2}"/>
                  </a:ext>
                </a:extLst>
              </p:cNvPr>
              <p:cNvSpPr/>
              <p:nvPr/>
            </p:nvSpPr>
            <p:spPr>
              <a:xfrm>
                <a:off x="208523" y="2207821"/>
                <a:ext cx="6598017" cy="1699449"/>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7" name="Line">
                <a:extLst>
                  <a:ext uri="{FF2B5EF4-FFF2-40B4-BE49-F238E27FC236}">
                    <a16:creationId xmlns:a16="http://schemas.microsoft.com/office/drawing/2014/main" id="{64564DF2-A3C8-D14F-A15A-3BEFC0A07B51}"/>
                  </a:ext>
                </a:extLst>
              </p:cNvPr>
              <p:cNvSpPr/>
              <p:nvPr/>
            </p:nvSpPr>
            <p:spPr>
              <a:xfrm flipV="1">
                <a:off x="335523" y="1548348"/>
                <a:ext cx="5796800" cy="786474"/>
              </a:xfrm>
              <a:prstGeom prst="line">
                <a:avLst/>
              </a:prstGeom>
              <a:noFill/>
              <a:ln w="25400" cap="flat">
                <a:solidFill>
                  <a:srgbClr val="D5D5D5"/>
                </a:solidFill>
                <a:prstDash val="solid"/>
                <a:miter lim="400000"/>
              </a:ln>
              <a:effectLst/>
            </p:spPr>
            <p:txBody>
              <a:bodyPr wrap="square" lIns="50800" tIns="50800" rIns="50800" bIns="50800" numCol="1" anchor="ctr">
                <a:noAutofit/>
              </a:bodyPr>
              <a:lstStyle/>
              <a:p>
                <a:endParaRPr/>
              </a:p>
            </p:txBody>
          </p:sp>
          <p:sp>
            <p:nvSpPr>
              <p:cNvPr id="28" name="Line">
                <a:extLst>
                  <a:ext uri="{FF2B5EF4-FFF2-40B4-BE49-F238E27FC236}">
                    <a16:creationId xmlns:a16="http://schemas.microsoft.com/office/drawing/2014/main" id="{616A134A-B7C7-83F6-2428-DAF34A6B9A98}"/>
                  </a:ext>
                </a:extLst>
              </p:cNvPr>
              <p:cNvSpPr/>
              <p:nvPr/>
            </p:nvSpPr>
            <p:spPr>
              <a:xfrm flipV="1">
                <a:off x="1335038" y="494531"/>
                <a:ext cx="607289" cy="601612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29" name="Line">
                <a:extLst>
                  <a:ext uri="{FF2B5EF4-FFF2-40B4-BE49-F238E27FC236}">
                    <a16:creationId xmlns:a16="http://schemas.microsoft.com/office/drawing/2014/main" id="{DAB6532E-0532-FE64-563D-085B55B40094}"/>
                  </a:ext>
                </a:extLst>
              </p:cNvPr>
              <p:cNvSpPr/>
              <p:nvPr/>
            </p:nvSpPr>
            <p:spPr>
              <a:xfrm flipV="1">
                <a:off x="1420580" y="1562109"/>
                <a:ext cx="4782636" cy="494652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2" name="Line">
                <a:extLst>
                  <a:ext uri="{FF2B5EF4-FFF2-40B4-BE49-F238E27FC236}">
                    <a16:creationId xmlns:a16="http://schemas.microsoft.com/office/drawing/2014/main" id="{7F31BDCA-8FA1-CC09-D318-139567746AA5}"/>
                  </a:ext>
                </a:extLst>
              </p:cNvPr>
              <p:cNvSpPr/>
              <p:nvPr/>
            </p:nvSpPr>
            <p:spPr>
              <a:xfrm flipV="1">
                <a:off x="1547794" y="308993"/>
                <a:ext cx="2607451" cy="594549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3" name="Line">
                <a:extLst>
                  <a:ext uri="{FF2B5EF4-FFF2-40B4-BE49-F238E27FC236}">
                    <a16:creationId xmlns:a16="http://schemas.microsoft.com/office/drawing/2014/main" id="{C0DEB578-E8C7-9499-BF48-8B8BE1844968}"/>
                  </a:ext>
                </a:extLst>
              </p:cNvPr>
              <p:cNvSpPr/>
              <p:nvPr/>
            </p:nvSpPr>
            <p:spPr>
              <a:xfrm flipV="1">
                <a:off x="1547580" y="3939537"/>
                <a:ext cx="5229153" cy="244114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4" name="Line">
                <a:extLst>
                  <a:ext uri="{FF2B5EF4-FFF2-40B4-BE49-F238E27FC236}">
                    <a16:creationId xmlns:a16="http://schemas.microsoft.com/office/drawing/2014/main" id="{7C43DBE0-177D-424C-2F65-FE049FADAD45}"/>
                  </a:ext>
                </a:extLst>
              </p:cNvPr>
              <p:cNvSpPr/>
              <p:nvPr/>
            </p:nvSpPr>
            <p:spPr>
              <a:xfrm flipV="1">
                <a:off x="1547579" y="5958181"/>
                <a:ext cx="4371705" cy="42250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5" name="Line">
                <a:extLst>
                  <a:ext uri="{FF2B5EF4-FFF2-40B4-BE49-F238E27FC236}">
                    <a16:creationId xmlns:a16="http://schemas.microsoft.com/office/drawing/2014/main" id="{2C36472E-799F-9E96-E45E-1747C5CC17CF}"/>
                  </a:ext>
                </a:extLst>
              </p:cNvPr>
              <p:cNvSpPr/>
              <p:nvPr/>
            </p:nvSpPr>
            <p:spPr>
              <a:xfrm>
                <a:off x="1406461" y="6537476"/>
                <a:ext cx="2322749" cy="50480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6" name="Line">
                <a:extLst>
                  <a:ext uri="{FF2B5EF4-FFF2-40B4-BE49-F238E27FC236}">
                    <a16:creationId xmlns:a16="http://schemas.microsoft.com/office/drawing/2014/main" id="{CC081D12-7E01-07BE-E548-AAD10E1DFB8D}"/>
                  </a:ext>
                </a:extLst>
              </p:cNvPr>
              <p:cNvSpPr/>
              <p:nvPr/>
            </p:nvSpPr>
            <p:spPr>
              <a:xfrm flipV="1">
                <a:off x="3685458" y="1614759"/>
                <a:ext cx="2575456" cy="5488984"/>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7" name="Line">
                <a:extLst>
                  <a:ext uri="{FF2B5EF4-FFF2-40B4-BE49-F238E27FC236}">
                    <a16:creationId xmlns:a16="http://schemas.microsoft.com/office/drawing/2014/main" id="{2C5470E1-1618-7A97-8D66-92C663A2DB6D}"/>
                  </a:ext>
                </a:extLst>
              </p:cNvPr>
              <p:cNvSpPr/>
              <p:nvPr/>
            </p:nvSpPr>
            <p:spPr>
              <a:xfrm flipH="1" flipV="1">
                <a:off x="6277490" y="1556178"/>
                <a:ext cx="549797" cy="236498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8" name="Line">
                <a:extLst>
                  <a:ext uri="{FF2B5EF4-FFF2-40B4-BE49-F238E27FC236}">
                    <a16:creationId xmlns:a16="http://schemas.microsoft.com/office/drawing/2014/main" id="{E4E67AA1-B057-2324-EA61-5E65F7C6C0D5}"/>
                  </a:ext>
                </a:extLst>
              </p:cNvPr>
              <p:cNvSpPr/>
              <p:nvPr/>
            </p:nvSpPr>
            <p:spPr>
              <a:xfrm flipV="1">
                <a:off x="5947928" y="1554214"/>
                <a:ext cx="313790" cy="440144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39" name="Line">
                <a:extLst>
                  <a:ext uri="{FF2B5EF4-FFF2-40B4-BE49-F238E27FC236}">
                    <a16:creationId xmlns:a16="http://schemas.microsoft.com/office/drawing/2014/main" id="{23C75D1E-EFB5-1260-9D8B-97359A89FE11}"/>
                  </a:ext>
                </a:extLst>
              </p:cNvPr>
              <p:cNvSpPr/>
              <p:nvPr/>
            </p:nvSpPr>
            <p:spPr>
              <a:xfrm>
                <a:off x="1997333" y="565775"/>
                <a:ext cx="4329647" cy="994042"/>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0" name="Line">
                <a:extLst>
                  <a:ext uri="{FF2B5EF4-FFF2-40B4-BE49-F238E27FC236}">
                    <a16:creationId xmlns:a16="http://schemas.microsoft.com/office/drawing/2014/main" id="{79D4F38A-2745-8305-1101-7BEBB66C8D3A}"/>
                  </a:ext>
                </a:extLst>
              </p:cNvPr>
              <p:cNvSpPr/>
              <p:nvPr/>
            </p:nvSpPr>
            <p:spPr>
              <a:xfrm flipH="1" flipV="1">
                <a:off x="4156539" y="280665"/>
                <a:ext cx="2066535" cy="1222052"/>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1" name="Line">
                <a:extLst>
                  <a:ext uri="{FF2B5EF4-FFF2-40B4-BE49-F238E27FC236}">
                    <a16:creationId xmlns:a16="http://schemas.microsoft.com/office/drawing/2014/main" id="{FDB276B6-0EB9-FE60-D04D-730FA8FCA25F}"/>
                  </a:ext>
                </a:extLst>
              </p:cNvPr>
              <p:cNvSpPr/>
              <p:nvPr/>
            </p:nvSpPr>
            <p:spPr>
              <a:xfrm flipH="1" flipV="1">
                <a:off x="1914468" y="469653"/>
                <a:ext cx="4904960" cy="3471638"/>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2" name="Line">
                <a:extLst>
                  <a:ext uri="{FF2B5EF4-FFF2-40B4-BE49-F238E27FC236}">
                    <a16:creationId xmlns:a16="http://schemas.microsoft.com/office/drawing/2014/main" id="{607C5A94-7244-E7C8-D7A0-AC4EFD34AEEB}"/>
                  </a:ext>
                </a:extLst>
              </p:cNvPr>
              <p:cNvSpPr/>
              <p:nvPr/>
            </p:nvSpPr>
            <p:spPr>
              <a:xfrm flipH="1" flipV="1">
                <a:off x="4156539" y="280665"/>
                <a:ext cx="1789062" cy="5704060"/>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3" name="Line">
                <a:extLst>
                  <a:ext uri="{FF2B5EF4-FFF2-40B4-BE49-F238E27FC236}">
                    <a16:creationId xmlns:a16="http://schemas.microsoft.com/office/drawing/2014/main" id="{940F76D4-EF6B-0E91-CB84-F638136A7F37}"/>
                  </a:ext>
                </a:extLst>
              </p:cNvPr>
              <p:cNvSpPr/>
              <p:nvPr/>
            </p:nvSpPr>
            <p:spPr>
              <a:xfrm flipV="1">
                <a:off x="3733691" y="280665"/>
                <a:ext cx="422850" cy="676438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4" name="Line">
                <a:extLst>
                  <a:ext uri="{FF2B5EF4-FFF2-40B4-BE49-F238E27FC236}">
                    <a16:creationId xmlns:a16="http://schemas.microsoft.com/office/drawing/2014/main" id="{D4DE8A3E-0A90-14D4-5FD1-28F0FE3C0AA6}"/>
                  </a:ext>
                </a:extLst>
              </p:cNvPr>
              <p:cNvSpPr/>
              <p:nvPr/>
            </p:nvSpPr>
            <p:spPr>
              <a:xfrm flipV="1">
                <a:off x="5944494" y="3939425"/>
                <a:ext cx="883808" cy="2047189"/>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49" name="Line">
                <a:extLst>
                  <a:ext uri="{FF2B5EF4-FFF2-40B4-BE49-F238E27FC236}">
                    <a16:creationId xmlns:a16="http://schemas.microsoft.com/office/drawing/2014/main" id="{CA51A509-B9D8-F3BE-082D-6525E228B36C}"/>
                  </a:ext>
                </a:extLst>
              </p:cNvPr>
              <p:cNvSpPr/>
              <p:nvPr/>
            </p:nvSpPr>
            <p:spPr>
              <a:xfrm flipV="1">
                <a:off x="3729996" y="3882275"/>
                <a:ext cx="3098306" cy="309830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1" name="Line">
                <a:extLst>
                  <a:ext uri="{FF2B5EF4-FFF2-40B4-BE49-F238E27FC236}">
                    <a16:creationId xmlns:a16="http://schemas.microsoft.com/office/drawing/2014/main" id="{F47BCAE3-2593-20E3-E1D9-71CA173E2278}"/>
                  </a:ext>
                </a:extLst>
              </p:cNvPr>
              <p:cNvSpPr/>
              <p:nvPr/>
            </p:nvSpPr>
            <p:spPr>
              <a:xfrm flipH="1" flipV="1">
                <a:off x="4283540" y="407665"/>
                <a:ext cx="2534773" cy="3485976"/>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3" name="Line">
                <a:extLst>
                  <a:ext uri="{FF2B5EF4-FFF2-40B4-BE49-F238E27FC236}">
                    <a16:creationId xmlns:a16="http://schemas.microsoft.com/office/drawing/2014/main" id="{263663B0-AE2F-417F-B588-CE555D00832B}"/>
                  </a:ext>
                </a:extLst>
              </p:cNvPr>
              <p:cNvSpPr/>
              <p:nvPr/>
            </p:nvSpPr>
            <p:spPr>
              <a:xfrm flipV="1">
                <a:off x="3679754" y="5958181"/>
                <a:ext cx="2239531" cy="1145983"/>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5" name="Line">
                <a:extLst>
                  <a:ext uri="{FF2B5EF4-FFF2-40B4-BE49-F238E27FC236}">
                    <a16:creationId xmlns:a16="http://schemas.microsoft.com/office/drawing/2014/main" id="{DF9D7683-FE91-CC5E-08C4-BE90F1E813CA}"/>
                  </a:ext>
                </a:extLst>
              </p:cNvPr>
              <p:cNvSpPr/>
              <p:nvPr/>
            </p:nvSpPr>
            <p:spPr>
              <a:xfrm>
                <a:off x="1970947" y="605294"/>
                <a:ext cx="3948337" cy="5352888"/>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6" name="Line">
                <a:extLst>
                  <a:ext uri="{FF2B5EF4-FFF2-40B4-BE49-F238E27FC236}">
                    <a16:creationId xmlns:a16="http://schemas.microsoft.com/office/drawing/2014/main" id="{3CE41BC3-4B69-9748-6193-7EE57A655952}"/>
                  </a:ext>
                </a:extLst>
              </p:cNvPr>
              <p:cNvSpPr/>
              <p:nvPr/>
            </p:nvSpPr>
            <p:spPr>
              <a:xfrm>
                <a:off x="1973829" y="556696"/>
                <a:ext cx="1755380" cy="648558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endParaRPr/>
              </a:p>
            </p:txBody>
          </p:sp>
          <p:sp>
            <p:nvSpPr>
              <p:cNvPr id="57" name="Circle">
                <a:extLst>
                  <a:ext uri="{FF2B5EF4-FFF2-40B4-BE49-F238E27FC236}">
                    <a16:creationId xmlns:a16="http://schemas.microsoft.com/office/drawing/2014/main" id="{D4A18A29-B22A-199F-79A0-790613F7A7CB}"/>
                  </a:ext>
                </a:extLst>
              </p:cNvPr>
              <p:cNvSpPr/>
              <p:nvPr/>
            </p:nvSpPr>
            <p:spPr>
              <a:xfrm flipH="1">
                <a:off x="1600662" y="193642"/>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58" name="Circle">
                <a:extLst>
                  <a:ext uri="{FF2B5EF4-FFF2-40B4-BE49-F238E27FC236}">
                    <a16:creationId xmlns:a16="http://schemas.microsoft.com/office/drawing/2014/main" id="{BB56AC33-D5F8-5D23-304F-2CE2BDC63362}"/>
                  </a:ext>
                </a:extLst>
              </p:cNvPr>
              <p:cNvSpPr/>
              <p:nvPr/>
            </p:nvSpPr>
            <p:spPr>
              <a:xfrm flipH="1">
                <a:off x="3845855" y="0"/>
                <a:ext cx="632602" cy="632601"/>
              </a:xfrm>
              <a:prstGeom prst="ellipse">
                <a:avLst/>
              </a:prstGeom>
              <a:solidFill>
                <a:srgbClr val="FF0000"/>
              </a:solidFill>
              <a:ln w="12700" cap="flat">
                <a:noFill/>
                <a:miter lim="400000"/>
              </a:ln>
              <a:effectLst/>
            </p:spPr>
            <p:txBody>
              <a:bodyPr wrap="square" lIns="50800" tIns="50800" rIns="50800" bIns="50800" numCol="1" anchor="ctr">
                <a:noAutofit/>
              </a:bodyP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59" name="Circle">
                <a:extLst>
                  <a:ext uri="{FF2B5EF4-FFF2-40B4-BE49-F238E27FC236}">
                    <a16:creationId xmlns:a16="http://schemas.microsoft.com/office/drawing/2014/main" id="{77CA12A4-67B7-B940-432F-64D04C4220E3}"/>
                  </a:ext>
                </a:extLst>
              </p:cNvPr>
              <p:cNvSpPr/>
              <p:nvPr/>
            </p:nvSpPr>
            <p:spPr>
              <a:xfrm flipH="1">
                <a:off x="5935264" y="1219462"/>
                <a:ext cx="632601" cy="632601"/>
              </a:xfrm>
              <a:prstGeom prst="ellipse">
                <a:avLst/>
              </a:prstGeom>
              <a:solidFill>
                <a:srgbClr val="FF0000"/>
              </a:solidFill>
              <a:ln w="12700" cap="flat">
                <a:noFill/>
                <a:miter lim="400000"/>
              </a:ln>
              <a:effectLst/>
            </p:spPr>
            <p:txBody>
              <a:bodyPr wrap="square" lIns="50800" tIns="50800" rIns="50800" bIns="50800" numCol="1" anchor="ctr">
                <a:noAutofit/>
              </a:bodyP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60" name="Circle">
                <a:extLst>
                  <a:ext uri="{FF2B5EF4-FFF2-40B4-BE49-F238E27FC236}">
                    <a16:creationId xmlns:a16="http://schemas.microsoft.com/office/drawing/2014/main" id="{5451D8DB-5B63-D94D-6A26-01667507AB78}"/>
                  </a:ext>
                </a:extLst>
              </p:cNvPr>
              <p:cNvSpPr/>
              <p:nvPr/>
            </p:nvSpPr>
            <p:spPr>
              <a:xfrm flipH="1">
                <a:off x="3417131" y="6717113"/>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1" name="Circle">
                <a:extLst>
                  <a:ext uri="{FF2B5EF4-FFF2-40B4-BE49-F238E27FC236}">
                    <a16:creationId xmlns:a16="http://schemas.microsoft.com/office/drawing/2014/main" id="{8C36D9FA-B287-3E9D-D663-C3400B05BC4A}"/>
                  </a:ext>
                </a:extLst>
              </p:cNvPr>
              <p:cNvSpPr/>
              <p:nvPr/>
            </p:nvSpPr>
            <p:spPr>
              <a:xfrm flipH="1">
                <a:off x="1083553" y="6145116"/>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2" name="Circle">
                <a:extLst>
                  <a:ext uri="{FF2B5EF4-FFF2-40B4-BE49-F238E27FC236}">
                    <a16:creationId xmlns:a16="http://schemas.microsoft.com/office/drawing/2014/main" id="{7880DBF7-6203-A582-B9A0-83996EAA3177}"/>
                  </a:ext>
                </a:extLst>
              </p:cNvPr>
              <p:cNvSpPr/>
              <p:nvPr/>
            </p:nvSpPr>
            <p:spPr>
              <a:xfrm flipH="1">
                <a:off x="6501295" y="3560034"/>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63" name="Circle">
                <a:extLst>
                  <a:ext uri="{FF2B5EF4-FFF2-40B4-BE49-F238E27FC236}">
                    <a16:creationId xmlns:a16="http://schemas.microsoft.com/office/drawing/2014/main" id="{A2C1295E-83E6-0022-942B-6EB27F8DFC4A}"/>
                  </a:ext>
                </a:extLst>
              </p:cNvPr>
              <p:cNvSpPr/>
              <p:nvPr/>
            </p:nvSpPr>
            <p:spPr>
              <a:xfrm flipH="1">
                <a:off x="5547981" y="5657559"/>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grpSp>
        <p:sp>
          <p:nvSpPr>
            <p:cNvPr id="21" name="Circle">
              <a:extLst>
                <a:ext uri="{FF2B5EF4-FFF2-40B4-BE49-F238E27FC236}">
                  <a16:creationId xmlns:a16="http://schemas.microsoft.com/office/drawing/2014/main" id="{C74ADBC5-3467-FB1E-765C-129AC056AAD0}"/>
                </a:ext>
              </a:extLst>
            </p:cNvPr>
            <p:cNvSpPr/>
            <p:nvPr/>
          </p:nvSpPr>
          <p:spPr>
            <a:xfrm flipH="1">
              <a:off x="0" y="4296509"/>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sp>
          <p:nvSpPr>
            <p:cNvPr id="23" name="Circle">
              <a:extLst>
                <a:ext uri="{FF2B5EF4-FFF2-40B4-BE49-F238E27FC236}">
                  <a16:creationId xmlns:a16="http://schemas.microsoft.com/office/drawing/2014/main" id="{C7ECA224-8E0E-F18B-6DF5-223208B0DC65}"/>
                </a:ext>
              </a:extLst>
            </p:cNvPr>
            <p:cNvSpPr/>
            <p:nvPr/>
          </p:nvSpPr>
          <p:spPr>
            <a:xfrm flipH="1">
              <a:off x="156015" y="1889171"/>
              <a:ext cx="632601" cy="632601"/>
            </a:xfrm>
            <a:prstGeom prst="ellipse">
              <a:avLst/>
            </a:prstGeom>
            <a:solidFill>
              <a:schemeClr val="accent1">
                <a:hueOff val="117587"/>
                <a:lumOff val="-11400"/>
              </a:schemeClr>
            </a:solidFill>
            <a:ln w="12700" cap="flat">
              <a:noFill/>
              <a:miter lim="400000"/>
            </a:ln>
            <a:effec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a:p>
          </p:txBody>
        </p:sp>
      </p:grpSp>
      <p:sp>
        <p:nvSpPr>
          <p:cNvPr id="8" name="TextBox 7">
            <a:extLst>
              <a:ext uri="{FF2B5EF4-FFF2-40B4-BE49-F238E27FC236}">
                <a16:creationId xmlns:a16="http://schemas.microsoft.com/office/drawing/2014/main" id="{E4FBA54A-BE8B-BFC7-F107-C36466827645}"/>
              </a:ext>
            </a:extLst>
          </p:cNvPr>
          <p:cNvSpPr txBox="1"/>
          <p:nvPr/>
        </p:nvSpPr>
        <p:spPr>
          <a:xfrm>
            <a:off x="16247902" y="10441047"/>
            <a:ext cx="7399498" cy="646331"/>
          </a:xfrm>
          <a:prstGeom prst="rect">
            <a:avLst/>
          </a:prstGeom>
          <a:noFill/>
        </p:spPr>
        <p:txBody>
          <a:bodyPr wrap="square" rtlCol="0">
            <a:spAutoFit/>
          </a:bodyPr>
          <a:lstStyle/>
          <a:p>
            <a:r>
              <a:rPr lang="en-US" sz="3600" dirty="0"/>
              <a:t>Agree on a (n-t) = 3t+1 clique</a:t>
            </a:r>
          </a:p>
        </p:txBody>
      </p:sp>
      <p:sp>
        <p:nvSpPr>
          <p:cNvPr id="4" name="TextBox 3">
            <a:extLst>
              <a:ext uri="{FF2B5EF4-FFF2-40B4-BE49-F238E27FC236}">
                <a16:creationId xmlns:a16="http://schemas.microsoft.com/office/drawing/2014/main" id="{5E9824D2-BA32-8D9F-39D6-5B85DFBE9133}"/>
              </a:ext>
            </a:extLst>
          </p:cNvPr>
          <p:cNvSpPr txBox="1"/>
          <p:nvPr/>
        </p:nvSpPr>
        <p:spPr>
          <a:xfrm>
            <a:off x="14781005" y="642543"/>
            <a:ext cx="6347572" cy="1015663"/>
          </a:xfrm>
          <a:prstGeom prst="rect">
            <a:avLst/>
          </a:prstGeom>
          <a:noFill/>
        </p:spPr>
        <p:txBody>
          <a:bodyPr wrap="none" rtlCol="0">
            <a:spAutoFit/>
          </a:bodyPr>
          <a:lstStyle/>
          <a:p>
            <a:pPr defTabSz="1828754" hangingPunct="1">
              <a:spcBef>
                <a:spcPts val="0"/>
              </a:spcBef>
            </a:pPr>
            <a:r>
              <a:rPr lang="en-US" sz="6000" kern="1200" dirty="0">
                <a:solidFill>
                  <a:prstClr val="black"/>
                </a:solidFill>
                <a:latin typeface="Calibri" panose="020F0502020204030204"/>
                <a:ea typeface="+mn-ea"/>
                <a:cs typeface="+mn-cs"/>
              </a:rPr>
              <a:t>(</a:t>
            </a:r>
            <a:r>
              <a:rPr lang="en-US" sz="6000" kern="1200" dirty="0" err="1">
                <a:solidFill>
                  <a:prstClr val="black"/>
                </a:solidFill>
                <a:latin typeface="Calibri" panose="020F0502020204030204"/>
                <a:ea typeface="+mn-ea"/>
                <a:cs typeface="+mn-cs"/>
              </a:rPr>
              <a:t>t+t</a:t>
            </a:r>
            <a:r>
              <a:rPr lang="en-US" sz="6000" kern="1200" dirty="0">
                <a:solidFill>
                  <a:prstClr val="black"/>
                </a:solidFill>
                <a:latin typeface="Calibri" panose="020F0502020204030204"/>
                <a:ea typeface="+mn-ea"/>
                <a:cs typeface="+mn-cs"/>
              </a:rPr>
              <a:t>/2,t+t/2) degree</a:t>
            </a:r>
          </a:p>
        </p:txBody>
      </p:sp>
      <p:sp>
        <p:nvSpPr>
          <p:cNvPr id="7" name="TextBox 6">
            <a:extLst>
              <a:ext uri="{FF2B5EF4-FFF2-40B4-BE49-F238E27FC236}">
                <a16:creationId xmlns:a16="http://schemas.microsoft.com/office/drawing/2014/main" id="{40737B96-448D-53A9-14F6-1D839FEBD52A}"/>
              </a:ext>
            </a:extLst>
          </p:cNvPr>
          <p:cNvSpPr txBox="1"/>
          <p:nvPr/>
        </p:nvSpPr>
        <p:spPr>
          <a:xfrm>
            <a:off x="21308086" y="646008"/>
            <a:ext cx="2130711" cy="1015663"/>
          </a:xfrm>
          <a:prstGeom prst="rect">
            <a:avLst/>
          </a:prstGeom>
          <a:noFill/>
        </p:spPr>
        <p:txBody>
          <a:bodyPr wrap="none" rtlCol="0">
            <a:spAutoFit/>
          </a:bodyPr>
          <a:lstStyle/>
          <a:p>
            <a:r>
              <a:rPr lang="en-US" sz="6000" dirty="0"/>
              <a:t>F(</a:t>
            </a:r>
            <a:r>
              <a:rPr lang="en-US" sz="6000" dirty="0" err="1"/>
              <a:t>x,y</a:t>
            </a:r>
            <a:r>
              <a:rPr lang="en-US" sz="6000" dirty="0"/>
              <a:t>)</a:t>
            </a:r>
          </a:p>
        </p:txBody>
      </p:sp>
      <p:pic>
        <p:nvPicPr>
          <p:cNvPr id="3" name="alarm-gif-4.gif" descr="alarm-gif-4.gif">
            <a:extLst>
              <a:ext uri="{FF2B5EF4-FFF2-40B4-BE49-F238E27FC236}">
                <a16:creationId xmlns:a16="http://schemas.microsoft.com/office/drawing/2014/main" id="{90A0DEAE-A89F-2D83-1892-20D9647A4204}"/>
              </a:ext>
            </a:extLst>
          </p:cNvPr>
          <p:cNvPicPr>
            <a:picLocks/>
          </p:cNvPicPr>
          <p:nvPr/>
        </p:nvPicPr>
        <p:blipFill>
          <a:blip r:embed="rId8"/>
          <a:stretch>
            <a:fillRect/>
          </a:stretch>
        </p:blipFill>
        <p:spPr>
          <a:xfrm>
            <a:off x="16014098" y="11733766"/>
            <a:ext cx="1113607" cy="1442626"/>
          </a:xfrm>
          <a:prstGeom prst="rect">
            <a:avLst/>
          </a:prstGeom>
          <a:ln w="12700">
            <a:miter lim="400000"/>
          </a:ln>
        </p:spPr>
      </p:pic>
      <p:sp>
        <p:nvSpPr>
          <p:cNvPr id="9" name="Inefficient">
            <a:extLst>
              <a:ext uri="{FF2B5EF4-FFF2-40B4-BE49-F238E27FC236}">
                <a16:creationId xmlns:a16="http://schemas.microsoft.com/office/drawing/2014/main" id="{1B440F32-EE5A-C8DA-31DC-5F21E33B6917}"/>
              </a:ext>
            </a:extLst>
          </p:cNvPr>
          <p:cNvSpPr txBox="1"/>
          <p:nvPr/>
        </p:nvSpPr>
        <p:spPr>
          <a:xfrm>
            <a:off x="17448632" y="12000927"/>
            <a:ext cx="3118410" cy="9083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dirty="0">
                <a:solidFill>
                  <a:schemeClr val="accent5">
                    <a:hueOff val="128995"/>
                    <a:satOff val="10158"/>
                    <a:lumOff val="-13824"/>
                  </a:schemeClr>
                </a:solidFill>
              </a:rPr>
              <a:t>Inefficient</a:t>
            </a:r>
            <a:r>
              <a:rPr dirty="0"/>
              <a:t> </a:t>
            </a:r>
          </a:p>
        </p:txBody>
      </p:sp>
      <p:graphicFrame>
        <p:nvGraphicFramePr>
          <p:cNvPr id="12" name="Table 22">
            <a:extLst>
              <a:ext uri="{FF2B5EF4-FFF2-40B4-BE49-F238E27FC236}">
                <a16:creationId xmlns:a16="http://schemas.microsoft.com/office/drawing/2014/main" id="{86E73D23-DC3B-2894-F587-9F43B88A808A}"/>
              </a:ext>
            </a:extLst>
          </p:cNvPr>
          <p:cNvGraphicFramePr>
            <a:graphicFrameLocks noGrp="1"/>
          </p:cNvGraphicFramePr>
          <p:nvPr>
            <p:extLst>
              <p:ext uri="{D42A27DB-BD31-4B8C-83A1-F6EECF244321}">
                <p14:modId xmlns:p14="http://schemas.microsoft.com/office/powerpoint/2010/main" val="195683635"/>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t>S(1,1)</a:t>
                      </a:r>
                    </a:p>
                  </a:txBody>
                  <a:tcPr marL="182880" marR="182880" marT="91440" marB="91440" anchor="ctr">
                    <a:solidFill>
                      <a:srgbClr val="00B0F0"/>
                    </a:solidFill>
                  </a:tcPr>
                </a:tc>
                <a:tc>
                  <a:txBody>
                    <a:bodyPr/>
                    <a:lstStyle/>
                    <a:p>
                      <a:pPr algn="ctr"/>
                      <a:r>
                        <a:rPr lang="en-US" sz="4000" dirty="0"/>
                        <a:t>S(2,1)</a:t>
                      </a:r>
                    </a:p>
                  </a:txBody>
                  <a:tcPr marL="182880" marR="182880" marT="91440" marB="91440" anchor="ctr">
                    <a:solidFill>
                      <a:srgbClr val="00B0F0"/>
                    </a:solidFill>
                  </a:tcPr>
                </a:tc>
                <a:tc>
                  <a:txBody>
                    <a:bodyPr/>
                    <a:lstStyle/>
                    <a:p>
                      <a:pPr algn="ctr"/>
                      <a:r>
                        <a:rPr lang="en-US" sz="4000" dirty="0"/>
                        <a:t>S(3,1)</a:t>
                      </a:r>
                    </a:p>
                  </a:txBody>
                  <a:tcPr marL="182880" marR="182880" marT="91440" marB="91440" anchor="ctr">
                    <a:solidFill>
                      <a:srgbClr val="00B0F0"/>
                    </a:solidFill>
                  </a:tcPr>
                </a:tc>
                <a:tc>
                  <a:txBody>
                    <a:bodyPr/>
                    <a:lstStyle/>
                    <a:p>
                      <a:pPr algn="ctr"/>
                      <a:r>
                        <a:rPr lang="en-US" sz="4000" dirty="0"/>
                        <a:t>S(4,1)</a:t>
                      </a:r>
                    </a:p>
                  </a:txBody>
                  <a:tcPr marL="182880" marR="182880" marT="91440" marB="91440" anchor="ctr">
                    <a:solidFill>
                      <a:srgbClr val="00B0F0"/>
                    </a:solidFill>
                  </a:tcPr>
                </a:tc>
                <a:tc>
                  <a:txBody>
                    <a:bodyPr/>
                    <a:lstStyle/>
                    <a:p>
                      <a:pPr algn="ctr"/>
                      <a:r>
                        <a:rPr lang="en-US" sz="4000" dirty="0"/>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t>S(1,2)</a:t>
                      </a:r>
                    </a:p>
                  </a:txBody>
                  <a:tcPr marL="182880" marR="182880" marT="91440" marB="91440" anchor="ctr">
                    <a:solidFill>
                      <a:srgbClr val="FF0000"/>
                    </a:solidFill>
                  </a:tcPr>
                </a:tc>
                <a:tc>
                  <a:txBody>
                    <a:bodyPr/>
                    <a:lstStyle/>
                    <a:p>
                      <a:pPr algn="ctr"/>
                      <a:r>
                        <a:rPr lang="en-US" sz="4000" dirty="0"/>
                        <a:t>S(2,2)</a:t>
                      </a:r>
                    </a:p>
                  </a:txBody>
                  <a:tcPr marL="182880" marR="182880" marT="91440" marB="91440" anchor="ctr">
                    <a:solidFill>
                      <a:srgbClr val="FF0000"/>
                    </a:solidFill>
                  </a:tcPr>
                </a:tc>
                <a:tc>
                  <a:txBody>
                    <a:bodyPr/>
                    <a:lstStyle/>
                    <a:p>
                      <a:pPr algn="ctr"/>
                      <a:r>
                        <a:rPr lang="en-US" sz="4000" dirty="0"/>
                        <a:t>S(3,2)</a:t>
                      </a:r>
                    </a:p>
                  </a:txBody>
                  <a:tcPr marL="182880" marR="182880" marT="91440" marB="91440" anchor="ctr">
                    <a:solidFill>
                      <a:srgbClr val="FF0000"/>
                    </a:solidFill>
                  </a:tcPr>
                </a:tc>
                <a:tc>
                  <a:txBody>
                    <a:bodyPr/>
                    <a:lstStyle/>
                    <a:p>
                      <a:pPr algn="ctr"/>
                      <a:r>
                        <a:rPr lang="en-US" sz="4000" dirty="0"/>
                        <a:t>S(4,2)</a:t>
                      </a:r>
                    </a:p>
                  </a:txBody>
                  <a:tcPr marL="182880" marR="182880" marT="91440" marB="91440" anchor="ctr">
                    <a:solidFill>
                      <a:srgbClr val="FF0000"/>
                    </a:solidFill>
                  </a:tcPr>
                </a:tc>
                <a:tc>
                  <a:txBody>
                    <a:bodyPr/>
                    <a:lstStyle/>
                    <a:p>
                      <a:pPr algn="ctr"/>
                      <a:r>
                        <a:rPr lang="en-US" sz="4000" dirty="0"/>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t>S(1,3)</a:t>
                      </a:r>
                    </a:p>
                  </a:txBody>
                  <a:tcPr marL="182880" marR="182880" marT="91440" marB="91440" anchor="ctr">
                    <a:solidFill>
                      <a:srgbClr val="00B050"/>
                    </a:solidFill>
                  </a:tcPr>
                </a:tc>
                <a:tc>
                  <a:txBody>
                    <a:bodyPr/>
                    <a:lstStyle/>
                    <a:p>
                      <a:pPr algn="ctr"/>
                      <a:r>
                        <a:rPr lang="en-US" sz="4000" dirty="0"/>
                        <a:t>S(2,3)</a:t>
                      </a:r>
                    </a:p>
                  </a:txBody>
                  <a:tcPr marL="182880" marR="182880" marT="91440" marB="91440" anchor="ctr">
                    <a:solidFill>
                      <a:srgbClr val="00B050"/>
                    </a:solidFill>
                  </a:tcPr>
                </a:tc>
                <a:tc>
                  <a:txBody>
                    <a:bodyPr/>
                    <a:lstStyle/>
                    <a:p>
                      <a:pPr algn="ctr"/>
                      <a:r>
                        <a:rPr lang="en-US" sz="4000" dirty="0"/>
                        <a:t>S(3,3)</a:t>
                      </a:r>
                    </a:p>
                  </a:txBody>
                  <a:tcPr marL="182880" marR="182880" marT="91440" marB="91440" anchor="ctr">
                    <a:solidFill>
                      <a:srgbClr val="00B050"/>
                    </a:solidFill>
                  </a:tcPr>
                </a:tc>
                <a:tc>
                  <a:txBody>
                    <a:bodyPr/>
                    <a:lstStyle/>
                    <a:p>
                      <a:pPr algn="ctr"/>
                      <a:r>
                        <a:rPr lang="en-US" sz="4000" dirty="0"/>
                        <a:t>S(4,3)</a:t>
                      </a:r>
                    </a:p>
                  </a:txBody>
                  <a:tcPr marL="182880" marR="182880" marT="91440" marB="91440" anchor="ctr">
                    <a:solidFill>
                      <a:srgbClr val="00B050"/>
                    </a:solidFill>
                  </a:tcPr>
                </a:tc>
                <a:tc>
                  <a:txBody>
                    <a:bodyPr/>
                    <a:lstStyle/>
                    <a:p>
                      <a:pPr algn="ctr"/>
                      <a:r>
                        <a:rPr lang="en-US" sz="4000" dirty="0"/>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t>S(1,4)</a:t>
                      </a:r>
                    </a:p>
                  </a:txBody>
                  <a:tcPr marL="182880" marR="182880" marT="91440" marB="91440" anchor="ctr">
                    <a:solidFill>
                      <a:schemeClr val="accent4"/>
                    </a:solidFill>
                  </a:tcPr>
                </a:tc>
                <a:tc>
                  <a:txBody>
                    <a:bodyPr/>
                    <a:lstStyle/>
                    <a:p>
                      <a:pPr algn="ctr"/>
                      <a:r>
                        <a:rPr lang="en-US" sz="4000" dirty="0"/>
                        <a:t>S(2,4)</a:t>
                      </a:r>
                    </a:p>
                  </a:txBody>
                  <a:tcPr marL="182880" marR="182880" marT="91440" marB="91440" anchor="ctr">
                    <a:solidFill>
                      <a:schemeClr val="accent4"/>
                    </a:solidFill>
                  </a:tcPr>
                </a:tc>
                <a:tc>
                  <a:txBody>
                    <a:bodyPr/>
                    <a:lstStyle/>
                    <a:p>
                      <a:pPr algn="ctr"/>
                      <a:r>
                        <a:rPr lang="en-US" sz="4000" dirty="0"/>
                        <a:t>S(3,4)</a:t>
                      </a:r>
                    </a:p>
                  </a:txBody>
                  <a:tcPr marL="182880" marR="182880" marT="91440" marB="91440" anchor="ctr">
                    <a:solidFill>
                      <a:schemeClr val="accent4"/>
                    </a:solidFill>
                  </a:tcPr>
                </a:tc>
                <a:tc>
                  <a:txBody>
                    <a:bodyPr/>
                    <a:lstStyle/>
                    <a:p>
                      <a:pPr algn="ctr"/>
                      <a:r>
                        <a:rPr lang="en-US" sz="4000" dirty="0"/>
                        <a:t>S(4,4)</a:t>
                      </a:r>
                    </a:p>
                  </a:txBody>
                  <a:tcPr marL="182880" marR="182880" marT="91440" marB="91440" anchor="ctr">
                    <a:solidFill>
                      <a:schemeClr val="accent4"/>
                    </a:solidFill>
                  </a:tcPr>
                </a:tc>
                <a:tc>
                  <a:txBody>
                    <a:bodyPr/>
                    <a:lstStyle/>
                    <a:p>
                      <a:pPr algn="ctr"/>
                      <a:r>
                        <a:rPr lang="en-US" sz="4000" dirty="0"/>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t>S(1,5)</a:t>
                      </a:r>
                    </a:p>
                  </a:txBody>
                  <a:tcPr marL="182880" marR="182880" marT="91440" marB="91440" anchor="ctr">
                    <a:solidFill>
                      <a:srgbClr val="FF00BA"/>
                    </a:solidFill>
                  </a:tcPr>
                </a:tc>
                <a:tc>
                  <a:txBody>
                    <a:bodyPr/>
                    <a:lstStyle/>
                    <a:p>
                      <a:pPr algn="ctr"/>
                      <a:r>
                        <a:rPr lang="en-US" sz="4000" dirty="0"/>
                        <a:t>S(2,5)</a:t>
                      </a:r>
                    </a:p>
                  </a:txBody>
                  <a:tcPr marL="182880" marR="182880" marT="91440" marB="91440" anchor="ctr">
                    <a:solidFill>
                      <a:srgbClr val="FF00BA"/>
                    </a:solidFill>
                  </a:tcPr>
                </a:tc>
                <a:tc>
                  <a:txBody>
                    <a:bodyPr/>
                    <a:lstStyle/>
                    <a:p>
                      <a:pPr algn="ctr"/>
                      <a:r>
                        <a:rPr lang="en-US" sz="4000" dirty="0"/>
                        <a:t>S(3,5)</a:t>
                      </a:r>
                    </a:p>
                  </a:txBody>
                  <a:tcPr marL="182880" marR="182880" marT="91440" marB="91440" anchor="ctr">
                    <a:solidFill>
                      <a:srgbClr val="FF00BA"/>
                    </a:solidFill>
                  </a:tcPr>
                </a:tc>
                <a:tc>
                  <a:txBody>
                    <a:bodyPr/>
                    <a:lstStyle/>
                    <a:p>
                      <a:pPr algn="ctr"/>
                      <a:r>
                        <a:rPr lang="en-US" sz="4000" dirty="0"/>
                        <a:t>S(4,5)</a:t>
                      </a:r>
                    </a:p>
                  </a:txBody>
                  <a:tcPr marL="182880" marR="182880" marT="91440" marB="91440" anchor="ctr">
                    <a:solidFill>
                      <a:srgbClr val="FF00BA"/>
                    </a:solidFill>
                  </a:tcPr>
                </a:tc>
                <a:tc>
                  <a:txBody>
                    <a:bodyPr/>
                    <a:lstStyle/>
                    <a:p>
                      <a:pPr algn="ctr"/>
                      <a:r>
                        <a:rPr lang="en-US" sz="4000" dirty="0"/>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Tree>
    <p:extLst>
      <p:ext uri="{BB962C8B-B14F-4D97-AF65-F5344CB8AC3E}">
        <p14:creationId xmlns:p14="http://schemas.microsoft.com/office/powerpoint/2010/main" val="1202211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More Accurately"/>
          <p:cNvSpPr txBox="1">
            <a:spLocks noGrp="1"/>
          </p:cNvSpPr>
          <p:nvPr>
            <p:ph type="title"/>
          </p:nvPr>
        </p:nvSpPr>
        <p:spPr>
          <a:xfrm>
            <a:off x="292670" y="151292"/>
            <a:ext cx="16894110" cy="1825838"/>
          </a:xfrm>
          <a:prstGeom prst="rect">
            <a:avLst/>
          </a:prstGeom>
        </p:spPr>
        <p:txBody>
          <a:bodyPr>
            <a:normAutofit/>
          </a:bodyPr>
          <a:lstStyle/>
          <a:p>
            <a:r>
              <a:rPr lang="en-US" sz="7200" b="1" dirty="0"/>
              <a:t>Doing it Efficiently: STAR instead of Clique</a:t>
            </a:r>
            <a:endParaRPr sz="7200" b="1" dirty="0"/>
          </a:p>
        </p:txBody>
      </p:sp>
      <p:sp>
        <p:nvSpPr>
          <p:cNvPr id="696" name="Line"/>
          <p:cNvSpPr/>
          <p:nvPr/>
        </p:nvSpPr>
        <p:spPr>
          <a:xfrm flipV="1">
            <a:off x="18157376" y="2724990"/>
            <a:ext cx="2235726" cy="188599"/>
          </a:xfrm>
          <a:prstGeom prst="line">
            <a:avLst/>
          </a:prstGeom>
          <a:ln w="63500">
            <a:solidFill>
              <a:srgbClr val="D5D5D5"/>
            </a:solidFill>
            <a:miter lim="400000"/>
          </a:ln>
        </p:spPr>
        <p:txBody>
          <a:bodyPr lIns="50800" tIns="50800" rIns="50800" bIns="50800" anchor="ctr"/>
          <a:lstStyle/>
          <a:p>
            <a:endParaRPr/>
          </a:p>
        </p:txBody>
      </p:sp>
      <p:sp>
        <p:nvSpPr>
          <p:cNvPr id="697" name="Line"/>
          <p:cNvSpPr/>
          <p:nvPr/>
        </p:nvSpPr>
        <p:spPr>
          <a:xfrm>
            <a:off x="18212528" y="2975792"/>
            <a:ext cx="4329647" cy="994042"/>
          </a:xfrm>
          <a:prstGeom prst="line">
            <a:avLst/>
          </a:prstGeom>
          <a:ln w="63500">
            <a:solidFill>
              <a:srgbClr val="D5D5D5"/>
            </a:solidFill>
            <a:miter lim="400000"/>
          </a:ln>
        </p:spPr>
        <p:txBody>
          <a:bodyPr lIns="50800" tIns="50800" rIns="50800" bIns="50800" anchor="ctr"/>
          <a:lstStyle/>
          <a:p>
            <a:endParaRPr/>
          </a:p>
        </p:txBody>
      </p:sp>
      <p:sp>
        <p:nvSpPr>
          <p:cNvPr id="698" name="Line"/>
          <p:cNvSpPr/>
          <p:nvPr/>
        </p:nvSpPr>
        <p:spPr>
          <a:xfrm flipH="1" flipV="1">
            <a:off x="18129663" y="2879671"/>
            <a:ext cx="4904960" cy="3471637"/>
          </a:xfrm>
          <a:prstGeom prst="line">
            <a:avLst/>
          </a:prstGeom>
          <a:ln w="63500">
            <a:solidFill>
              <a:srgbClr val="D5D5D5"/>
            </a:solidFill>
            <a:miter lim="400000"/>
          </a:ln>
        </p:spPr>
        <p:txBody>
          <a:bodyPr lIns="50800" tIns="50800" rIns="50800" bIns="50800" anchor="ctr"/>
          <a:lstStyle/>
          <a:p>
            <a:endParaRPr/>
          </a:p>
        </p:txBody>
      </p:sp>
      <p:sp>
        <p:nvSpPr>
          <p:cNvPr id="699" name="Line"/>
          <p:cNvSpPr/>
          <p:nvPr/>
        </p:nvSpPr>
        <p:spPr>
          <a:xfrm>
            <a:off x="18186142" y="3015311"/>
            <a:ext cx="3948337" cy="5352888"/>
          </a:xfrm>
          <a:prstGeom prst="line">
            <a:avLst/>
          </a:prstGeom>
          <a:ln w="63500">
            <a:solidFill>
              <a:srgbClr val="D5D5D5"/>
            </a:solidFill>
            <a:miter lim="400000"/>
          </a:ln>
        </p:spPr>
        <p:txBody>
          <a:bodyPr lIns="50800" tIns="50800" rIns="50800" bIns="50800" anchor="ctr"/>
          <a:lstStyle/>
          <a:p>
            <a:endParaRPr/>
          </a:p>
        </p:txBody>
      </p:sp>
      <p:sp>
        <p:nvSpPr>
          <p:cNvPr id="700" name="Line"/>
          <p:cNvSpPr/>
          <p:nvPr/>
        </p:nvSpPr>
        <p:spPr>
          <a:xfrm>
            <a:off x="18189024" y="2966714"/>
            <a:ext cx="1755380" cy="6485585"/>
          </a:xfrm>
          <a:prstGeom prst="line">
            <a:avLst/>
          </a:prstGeom>
          <a:ln w="63500">
            <a:solidFill>
              <a:srgbClr val="D5D5D5"/>
            </a:solidFill>
            <a:miter lim="400000"/>
          </a:ln>
        </p:spPr>
        <p:txBody>
          <a:bodyPr lIns="50800" tIns="50800" rIns="50800" bIns="50800" anchor="ctr"/>
          <a:lstStyle/>
          <a:p>
            <a:endParaRPr/>
          </a:p>
        </p:txBody>
      </p:sp>
      <p:sp>
        <p:nvSpPr>
          <p:cNvPr id="701" name="Line"/>
          <p:cNvSpPr/>
          <p:nvPr/>
        </p:nvSpPr>
        <p:spPr>
          <a:xfrm flipV="1">
            <a:off x="17550233" y="2904549"/>
            <a:ext cx="607289" cy="6016120"/>
          </a:xfrm>
          <a:prstGeom prst="line">
            <a:avLst/>
          </a:prstGeom>
          <a:ln w="63500">
            <a:solidFill>
              <a:schemeClr val="accent4">
                <a:hueOff val="475731"/>
                <a:satOff val="-4338"/>
                <a:lumOff val="10182"/>
              </a:schemeClr>
            </a:solidFill>
            <a:miter lim="400000"/>
          </a:ln>
        </p:spPr>
        <p:txBody>
          <a:bodyPr lIns="50800" tIns="50800" rIns="50800" bIns="50800" anchor="ctr"/>
          <a:lstStyle/>
          <a:p>
            <a:endParaRPr/>
          </a:p>
        </p:txBody>
      </p:sp>
      <p:sp>
        <p:nvSpPr>
          <p:cNvPr id="702" name="Line"/>
          <p:cNvSpPr/>
          <p:nvPr/>
        </p:nvSpPr>
        <p:spPr>
          <a:xfrm flipV="1">
            <a:off x="17635775" y="3972126"/>
            <a:ext cx="4782636" cy="4946525"/>
          </a:xfrm>
          <a:prstGeom prst="line">
            <a:avLst/>
          </a:prstGeom>
          <a:ln w="63500">
            <a:solidFill>
              <a:srgbClr val="D5D5D5"/>
            </a:solidFill>
            <a:miter lim="400000"/>
          </a:ln>
        </p:spPr>
        <p:txBody>
          <a:bodyPr lIns="50800" tIns="50800" rIns="50800" bIns="50800" anchor="ctr"/>
          <a:lstStyle/>
          <a:p>
            <a:endParaRPr/>
          </a:p>
        </p:txBody>
      </p:sp>
      <p:sp>
        <p:nvSpPr>
          <p:cNvPr id="703" name="Line"/>
          <p:cNvSpPr/>
          <p:nvPr/>
        </p:nvSpPr>
        <p:spPr>
          <a:xfrm flipV="1">
            <a:off x="17762989" y="2719011"/>
            <a:ext cx="2607451" cy="5945490"/>
          </a:xfrm>
          <a:prstGeom prst="line">
            <a:avLst/>
          </a:prstGeom>
          <a:ln w="63500">
            <a:solidFill>
              <a:srgbClr val="D5D5D5"/>
            </a:solidFill>
            <a:miter lim="400000"/>
          </a:ln>
        </p:spPr>
        <p:txBody>
          <a:bodyPr lIns="50800" tIns="50800" rIns="50800" bIns="50800" anchor="ctr"/>
          <a:lstStyle/>
          <a:p>
            <a:endParaRPr/>
          </a:p>
        </p:txBody>
      </p:sp>
      <p:sp>
        <p:nvSpPr>
          <p:cNvPr id="704" name="Circle"/>
          <p:cNvSpPr/>
          <p:nvPr/>
        </p:nvSpPr>
        <p:spPr>
          <a:xfrm flipH="1">
            <a:off x="16146781" y="4299189"/>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05" name="Circle"/>
          <p:cNvSpPr/>
          <p:nvPr/>
        </p:nvSpPr>
        <p:spPr>
          <a:xfrm flipH="1">
            <a:off x="15990766" y="6706527"/>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06" name="Line"/>
          <p:cNvSpPr/>
          <p:nvPr/>
        </p:nvSpPr>
        <p:spPr>
          <a:xfrm flipV="1">
            <a:off x="17762775" y="6349554"/>
            <a:ext cx="5229153" cy="2441149"/>
          </a:xfrm>
          <a:prstGeom prst="line">
            <a:avLst/>
          </a:prstGeom>
          <a:ln w="63500">
            <a:solidFill>
              <a:srgbClr val="D5D5D5"/>
            </a:solidFill>
            <a:miter lim="400000"/>
          </a:ln>
        </p:spPr>
        <p:txBody>
          <a:bodyPr lIns="50800" tIns="50800" rIns="50800" bIns="50800" anchor="ctr"/>
          <a:lstStyle/>
          <a:p>
            <a:endParaRPr/>
          </a:p>
        </p:txBody>
      </p:sp>
      <p:sp>
        <p:nvSpPr>
          <p:cNvPr id="707" name="Line"/>
          <p:cNvSpPr/>
          <p:nvPr/>
        </p:nvSpPr>
        <p:spPr>
          <a:xfrm flipV="1">
            <a:off x="17762774" y="8368198"/>
            <a:ext cx="4371706" cy="422505"/>
          </a:xfrm>
          <a:prstGeom prst="line">
            <a:avLst/>
          </a:prstGeom>
          <a:ln w="63500">
            <a:solidFill>
              <a:srgbClr val="D5D5D5"/>
            </a:solidFill>
            <a:miter lim="400000"/>
          </a:ln>
        </p:spPr>
        <p:txBody>
          <a:bodyPr lIns="50800" tIns="50800" rIns="50800" bIns="50800" anchor="ctr"/>
          <a:lstStyle/>
          <a:p>
            <a:endParaRPr/>
          </a:p>
        </p:txBody>
      </p:sp>
      <p:sp>
        <p:nvSpPr>
          <p:cNvPr id="708" name="Line"/>
          <p:cNvSpPr/>
          <p:nvPr/>
        </p:nvSpPr>
        <p:spPr>
          <a:xfrm>
            <a:off x="17621656" y="8947493"/>
            <a:ext cx="2322749" cy="504805"/>
          </a:xfrm>
          <a:prstGeom prst="line">
            <a:avLst/>
          </a:prstGeom>
          <a:ln w="63500">
            <a:solidFill>
              <a:srgbClr val="D5D5D5"/>
            </a:solidFill>
            <a:miter lim="400000"/>
          </a:ln>
        </p:spPr>
        <p:txBody>
          <a:bodyPr lIns="50800" tIns="50800" rIns="50800" bIns="50800" anchor="ctr"/>
          <a:lstStyle/>
          <a:p>
            <a:endParaRPr/>
          </a:p>
        </p:txBody>
      </p:sp>
      <p:sp>
        <p:nvSpPr>
          <p:cNvPr id="709" name="Line"/>
          <p:cNvSpPr/>
          <p:nvPr/>
        </p:nvSpPr>
        <p:spPr>
          <a:xfrm flipV="1">
            <a:off x="19900653" y="4024776"/>
            <a:ext cx="2575456" cy="5488984"/>
          </a:xfrm>
          <a:prstGeom prst="line">
            <a:avLst/>
          </a:prstGeom>
          <a:ln w="63500">
            <a:solidFill>
              <a:srgbClr val="000000"/>
            </a:solidFill>
            <a:miter lim="400000"/>
          </a:ln>
        </p:spPr>
        <p:txBody>
          <a:bodyPr lIns="50800" tIns="50800" rIns="50800" bIns="50800" anchor="ctr"/>
          <a:lstStyle/>
          <a:p>
            <a:endParaRPr/>
          </a:p>
        </p:txBody>
      </p:sp>
      <p:sp>
        <p:nvSpPr>
          <p:cNvPr id="710" name="Line"/>
          <p:cNvSpPr/>
          <p:nvPr/>
        </p:nvSpPr>
        <p:spPr>
          <a:xfrm flipH="1" flipV="1">
            <a:off x="22492685" y="3966195"/>
            <a:ext cx="549798" cy="2364989"/>
          </a:xfrm>
          <a:prstGeom prst="line">
            <a:avLst/>
          </a:prstGeom>
          <a:ln w="63500">
            <a:solidFill>
              <a:srgbClr val="000000"/>
            </a:solidFill>
            <a:miter lim="400000"/>
          </a:ln>
        </p:spPr>
        <p:txBody>
          <a:bodyPr lIns="50800" tIns="50800" rIns="50800" bIns="50800" anchor="ctr"/>
          <a:lstStyle/>
          <a:p>
            <a:endParaRPr/>
          </a:p>
        </p:txBody>
      </p:sp>
      <p:sp>
        <p:nvSpPr>
          <p:cNvPr id="711" name="Line"/>
          <p:cNvSpPr/>
          <p:nvPr/>
        </p:nvSpPr>
        <p:spPr>
          <a:xfrm flipV="1">
            <a:off x="22163123" y="3964231"/>
            <a:ext cx="313790" cy="4401446"/>
          </a:xfrm>
          <a:prstGeom prst="line">
            <a:avLst/>
          </a:prstGeom>
          <a:ln w="63500">
            <a:solidFill>
              <a:srgbClr val="000000"/>
            </a:solidFill>
            <a:miter lim="400000"/>
          </a:ln>
        </p:spPr>
        <p:txBody>
          <a:bodyPr lIns="50800" tIns="50800" rIns="50800" bIns="50800" anchor="ctr"/>
          <a:lstStyle/>
          <a:p>
            <a:endParaRPr/>
          </a:p>
        </p:txBody>
      </p:sp>
      <p:sp>
        <p:nvSpPr>
          <p:cNvPr id="712" name="Line"/>
          <p:cNvSpPr/>
          <p:nvPr/>
        </p:nvSpPr>
        <p:spPr>
          <a:xfrm flipH="1" flipV="1">
            <a:off x="20371734" y="2690682"/>
            <a:ext cx="2066535" cy="1222052"/>
          </a:xfrm>
          <a:prstGeom prst="line">
            <a:avLst/>
          </a:prstGeom>
          <a:ln w="63500">
            <a:solidFill>
              <a:srgbClr val="000000"/>
            </a:solidFill>
            <a:miter lim="400000"/>
          </a:ln>
        </p:spPr>
        <p:txBody>
          <a:bodyPr lIns="50800" tIns="50800" rIns="50800" bIns="50800" anchor="ctr"/>
          <a:lstStyle/>
          <a:p>
            <a:endParaRPr/>
          </a:p>
        </p:txBody>
      </p:sp>
      <p:sp>
        <p:nvSpPr>
          <p:cNvPr id="713" name="Line"/>
          <p:cNvSpPr/>
          <p:nvPr/>
        </p:nvSpPr>
        <p:spPr>
          <a:xfrm flipH="1" flipV="1">
            <a:off x="20371734" y="2690682"/>
            <a:ext cx="1789062" cy="5704061"/>
          </a:xfrm>
          <a:prstGeom prst="line">
            <a:avLst/>
          </a:prstGeom>
          <a:ln w="63500">
            <a:solidFill>
              <a:srgbClr val="000000"/>
            </a:solidFill>
            <a:miter lim="400000"/>
          </a:ln>
        </p:spPr>
        <p:txBody>
          <a:bodyPr lIns="50800" tIns="50800" rIns="50800" bIns="50800" anchor="ctr"/>
          <a:lstStyle/>
          <a:p>
            <a:endParaRPr/>
          </a:p>
        </p:txBody>
      </p:sp>
      <p:sp>
        <p:nvSpPr>
          <p:cNvPr id="714" name="Line"/>
          <p:cNvSpPr/>
          <p:nvPr/>
        </p:nvSpPr>
        <p:spPr>
          <a:xfrm flipV="1">
            <a:off x="19948886" y="2690683"/>
            <a:ext cx="422850" cy="6764386"/>
          </a:xfrm>
          <a:prstGeom prst="line">
            <a:avLst/>
          </a:prstGeom>
          <a:ln w="63500">
            <a:solidFill>
              <a:srgbClr val="000000"/>
            </a:solidFill>
            <a:miter lim="400000"/>
          </a:ln>
        </p:spPr>
        <p:txBody>
          <a:bodyPr lIns="50800" tIns="50800" rIns="50800" bIns="50800" anchor="ctr"/>
          <a:lstStyle/>
          <a:p>
            <a:endParaRPr/>
          </a:p>
        </p:txBody>
      </p:sp>
      <p:sp>
        <p:nvSpPr>
          <p:cNvPr id="715" name="Line"/>
          <p:cNvSpPr/>
          <p:nvPr/>
        </p:nvSpPr>
        <p:spPr>
          <a:xfrm flipV="1">
            <a:off x="22159689" y="6349442"/>
            <a:ext cx="883808" cy="2047189"/>
          </a:xfrm>
          <a:prstGeom prst="line">
            <a:avLst/>
          </a:prstGeom>
          <a:ln w="63500">
            <a:solidFill>
              <a:srgbClr val="000000"/>
            </a:solidFill>
            <a:miter lim="400000"/>
          </a:ln>
        </p:spPr>
        <p:txBody>
          <a:bodyPr lIns="50800" tIns="50800" rIns="50800" bIns="50800" anchor="ctr"/>
          <a:lstStyle/>
          <a:p>
            <a:endParaRPr/>
          </a:p>
        </p:txBody>
      </p:sp>
      <p:sp>
        <p:nvSpPr>
          <p:cNvPr id="716" name="Line"/>
          <p:cNvSpPr/>
          <p:nvPr/>
        </p:nvSpPr>
        <p:spPr>
          <a:xfrm flipV="1">
            <a:off x="19945191" y="6292292"/>
            <a:ext cx="3098306" cy="3098307"/>
          </a:xfrm>
          <a:prstGeom prst="line">
            <a:avLst/>
          </a:prstGeom>
          <a:ln w="63500">
            <a:solidFill>
              <a:srgbClr val="000000"/>
            </a:solidFill>
            <a:miter lim="400000"/>
          </a:ln>
        </p:spPr>
        <p:txBody>
          <a:bodyPr lIns="50800" tIns="50800" rIns="50800" bIns="50800" anchor="ctr"/>
          <a:lstStyle/>
          <a:p>
            <a:endParaRPr/>
          </a:p>
        </p:txBody>
      </p:sp>
      <p:sp>
        <p:nvSpPr>
          <p:cNvPr id="717" name="Line"/>
          <p:cNvSpPr/>
          <p:nvPr/>
        </p:nvSpPr>
        <p:spPr>
          <a:xfrm flipH="1" flipV="1">
            <a:off x="20498735" y="2817682"/>
            <a:ext cx="2534774" cy="3485976"/>
          </a:xfrm>
          <a:prstGeom prst="line">
            <a:avLst/>
          </a:prstGeom>
          <a:ln w="63500">
            <a:solidFill>
              <a:srgbClr val="000000"/>
            </a:solidFill>
            <a:miter lim="400000"/>
          </a:ln>
        </p:spPr>
        <p:txBody>
          <a:bodyPr lIns="50800" tIns="50800" rIns="50800" bIns="50800" anchor="ctr"/>
          <a:lstStyle/>
          <a:p>
            <a:endParaRPr/>
          </a:p>
        </p:txBody>
      </p:sp>
      <p:sp>
        <p:nvSpPr>
          <p:cNvPr id="718" name="Line"/>
          <p:cNvSpPr/>
          <p:nvPr/>
        </p:nvSpPr>
        <p:spPr>
          <a:xfrm flipV="1">
            <a:off x="19894949" y="8368198"/>
            <a:ext cx="2239531" cy="1145983"/>
          </a:xfrm>
          <a:prstGeom prst="line">
            <a:avLst/>
          </a:prstGeom>
          <a:ln w="63500">
            <a:solidFill>
              <a:srgbClr val="000000"/>
            </a:solidFill>
            <a:miter lim="400000"/>
          </a:ln>
        </p:spPr>
        <p:txBody>
          <a:bodyPr lIns="50800" tIns="50800" rIns="50800" bIns="50800" anchor="ctr"/>
          <a:lstStyle/>
          <a:p>
            <a:endParaRPr/>
          </a:p>
        </p:txBody>
      </p:sp>
      <p:sp>
        <p:nvSpPr>
          <p:cNvPr id="719" name="Circle"/>
          <p:cNvSpPr/>
          <p:nvPr/>
        </p:nvSpPr>
        <p:spPr>
          <a:xfrm flipH="1">
            <a:off x="17815857" y="2603659"/>
            <a:ext cx="632602"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20" name="Circle"/>
          <p:cNvSpPr/>
          <p:nvPr/>
        </p:nvSpPr>
        <p:spPr>
          <a:xfrm flipH="1">
            <a:off x="20061051" y="2410017"/>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dirty="0">
              <a:solidFill>
                <a:srgbClr val="FF0000"/>
              </a:solidFill>
              <a:highlight>
                <a:srgbClr val="FF0000"/>
              </a:highlight>
            </a:endParaRPr>
          </a:p>
        </p:txBody>
      </p:sp>
      <p:sp>
        <p:nvSpPr>
          <p:cNvPr id="721" name="Circle"/>
          <p:cNvSpPr/>
          <p:nvPr/>
        </p:nvSpPr>
        <p:spPr>
          <a:xfrm flipH="1">
            <a:off x="22150460" y="3629479"/>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722" name="Circle"/>
          <p:cNvSpPr/>
          <p:nvPr/>
        </p:nvSpPr>
        <p:spPr>
          <a:xfrm flipH="1">
            <a:off x="22716490" y="5970051"/>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23" name="Circle"/>
          <p:cNvSpPr/>
          <p:nvPr/>
        </p:nvSpPr>
        <p:spPr>
          <a:xfrm flipH="1">
            <a:off x="21763176" y="8067576"/>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24" name="Circle"/>
          <p:cNvSpPr/>
          <p:nvPr/>
        </p:nvSpPr>
        <p:spPr>
          <a:xfrm flipH="1">
            <a:off x="19632326" y="9127130"/>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25" name="Circle"/>
          <p:cNvSpPr/>
          <p:nvPr/>
        </p:nvSpPr>
        <p:spPr>
          <a:xfrm flipH="1">
            <a:off x="17298748" y="8555133"/>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26" name="C"/>
          <p:cNvSpPr txBox="1"/>
          <p:nvPr/>
        </p:nvSpPr>
        <p:spPr>
          <a:xfrm>
            <a:off x="20060613" y="1420053"/>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727" name="C"/>
          <p:cNvSpPr txBox="1"/>
          <p:nvPr/>
        </p:nvSpPr>
        <p:spPr>
          <a:xfrm>
            <a:off x="22150021" y="2521097"/>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728" name="C"/>
          <p:cNvSpPr txBox="1"/>
          <p:nvPr/>
        </p:nvSpPr>
        <p:spPr>
          <a:xfrm>
            <a:off x="22917529" y="4956831"/>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729" name="C"/>
          <p:cNvSpPr txBox="1"/>
          <p:nvPr/>
        </p:nvSpPr>
        <p:spPr>
          <a:xfrm>
            <a:off x="22389274" y="7720342"/>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730" name="C"/>
          <p:cNvSpPr txBox="1"/>
          <p:nvPr/>
        </p:nvSpPr>
        <p:spPr>
          <a:xfrm>
            <a:off x="20202079" y="9324527"/>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731" name="D"/>
          <p:cNvSpPr txBox="1"/>
          <p:nvPr/>
        </p:nvSpPr>
        <p:spPr>
          <a:xfrm>
            <a:off x="17447691" y="8919936"/>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732" name="D"/>
          <p:cNvSpPr txBox="1"/>
          <p:nvPr/>
        </p:nvSpPr>
        <p:spPr>
          <a:xfrm>
            <a:off x="17847051" y="1420053"/>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mc:AlternateContent xmlns:mc="http://schemas.openxmlformats.org/markup-compatibility/2006" xmlns:a14="http://schemas.microsoft.com/office/drawing/2010/main">
        <mc:Choice Requires="a14">
          <p:sp>
            <p:nvSpPr>
              <p:cNvPr id="733" name="A poly-time algorithm such that:…"/>
              <p:cNvSpPr txBox="1"/>
              <p:nvPr/>
            </p:nvSpPr>
            <p:spPr>
              <a:xfrm>
                <a:off x="1146877" y="2724990"/>
                <a:ext cx="13768018" cy="5677516"/>
              </a:xfrm>
              <a:prstGeom prst="rect">
                <a:avLst/>
              </a:prstGeom>
              <a:solidFill>
                <a:schemeClr val="accent3">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a14:m>
                  <m:oMathPara xmlns:m="http://schemas.openxmlformats.org/officeDocument/2006/math">
                    <m:oMathParaPr>
                      <m:jc m:val="left"/>
                    </m:oMathParaPr>
                    <m:oMath xmlns:m="http://schemas.openxmlformats.org/officeDocument/2006/math">
                      <m:r>
                        <a:rPr lang="ar-AE" sz="5850" i="1" smtClean="0">
                          <a:solidFill>
                            <a:schemeClr val="tx1"/>
                          </a:solidFill>
                          <a:latin typeface="Cambria Math" panose="02040503050406030204" pitchFamily="18" charset="0"/>
                        </a:rPr>
                        <m:t>(</m:t>
                      </m:r>
                      <m:r>
                        <a:rPr lang="ar-AE" sz="5850" i="1" smtClean="0">
                          <a:solidFill>
                            <a:schemeClr val="tx1"/>
                          </a:solidFill>
                          <a:latin typeface="Cambria Math" panose="02040503050406030204" pitchFamily="18" charset="0"/>
                        </a:rPr>
                        <m:t>𝐶</m:t>
                      </m:r>
                      <m:r>
                        <a:rPr lang="ar-AE" sz="5850" i="1" smtClean="0">
                          <a:solidFill>
                            <a:schemeClr val="tx1"/>
                          </a:solidFill>
                          <a:latin typeface="Cambria Math" panose="02040503050406030204" pitchFamily="18" charset="0"/>
                        </a:rPr>
                        <m:t>,</m:t>
                      </m:r>
                      <m:r>
                        <a:rPr lang="ar-AE" sz="5850" i="1" smtClean="0">
                          <a:solidFill>
                            <a:schemeClr val="tx1"/>
                          </a:solidFill>
                          <a:latin typeface="Cambria Math" panose="02040503050406030204" pitchFamily="18" charset="0"/>
                        </a:rPr>
                        <m:t>𝐷</m:t>
                      </m:r>
                      <m:r>
                        <a:rPr lang="ar-AE" sz="5850" i="1" smtClean="0">
                          <a:solidFill>
                            <a:schemeClr val="tx1"/>
                          </a:solidFill>
                          <a:latin typeface="Cambria Math" panose="02040503050406030204" pitchFamily="18" charset="0"/>
                        </a:rPr>
                        <m:t>)−</m:t>
                      </m:r>
                      <m:r>
                        <a:rPr lang="ar-AE" sz="5850" i="1" smtClean="0">
                          <a:solidFill>
                            <a:schemeClr val="tx1"/>
                          </a:solidFill>
                          <a:latin typeface="Cambria Math" panose="02040503050406030204" pitchFamily="18" charset="0"/>
                        </a:rPr>
                        <m:t>𝐒𝐓𝐀𝐑</m:t>
                      </m:r>
                    </m:oMath>
                  </m:oMathPara>
                </a14:m>
                <a:endParaRPr lang="ar-AE" dirty="0">
                  <a:solidFill>
                    <a:schemeClr val="tx1"/>
                  </a:solidFill>
                  <a:latin typeface="Calibri" panose="020F0502020204030204" pitchFamily="34" charset="0"/>
                  <a:cs typeface="Calibri" panose="020F0502020204030204" pitchFamily="34" charset="0"/>
                </a:endParaRPr>
              </a:p>
              <a:p>
                <a:pPr marL="857250" indent="-857250">
                  <a:buFont typeface="Arial" panose="020B0604020202020204" pitchFamily="34" charset="0"/>
                  <a:buChar char="•"/>
                </a:pPr>
                <a14:m>
                  <m:oMath xmlns:m="http://schemas.openxmlformats.org/officeDocument/2006/math">
                    <m:d>
                      <m:dPr>
                        <m:begChr m:val="|"/>
                        <m:endChr m:val="|"/>
                        <m:ctrlPr>
                          <a:rPr lang="ar-AE" sz="5850" i="1">
                            <a:solidFill>
                              <a:schemeClr val="tx1"/>
                            </a:solidFill>
                            <a:latin typeface="Cambria Math" panose="02040503050406030204" pitchFamily="18" charset="0"/>
                          </a:rPr>
                        </m:ctrlPr>
                      </m:dPr>
                      <m:e>
                        <m:r>
                          <a:rPr lang="ar-AE" sz="5850" i="1">
                            <a:solidFill>
                              <a:schemeClr val="tx1"/>
                            </a:solidFill>
                            <a:latin typeface="Cambria Math" panose="02040503050406030204" pitchFamily="18" charset="0"/>
                          </a:rPr>
                          <m:t>𝐶</m:t>
                        </m:r>
                      </m:e>
                    </m:d>
                    <m:r>
                      <a:rPr lang="ar-AE" sz="5850" i="1">
                        <a:solidFill>
                          <a:schemeClr val="tx1"/>
                        </a:solidFill>
                        <a:latin typeface="Cambria Math" panose="02040503050406030204" pitchFamily="18" charset="0"/>
                      </a:rPr>
                      <m:t>≥</m:t>
                    </m:r>
                    <m:r>
                      <a:rPr lang="ar-AE" sz="5850" b="0" i="1" smtClean="0">
                        <a:solidFill>
                          <a:schemeClr val="tx1"/>
                        </a:solidFill>
                        <a:latin typeface="Cambria Math" panose="02040503050406030204" pitchFamily="18" charset="0"/>
                      </a:rPr>
                      <m:t>2</m:t>
                    </m:r>
                    <m:r>
                      <a:rPr lang="ar-AE" sz="5850" b="0" i="1" smtClean="0">
                        <a:solidFill>
                          <a:schemeClr val="tx1"/>
                        </a:solidFill>
                        <a:latin typeface="Cambria Math" panose="02040503050406030204" pitchFamily="18" charset="0"/>
                      </a:rPr>
                      <m:t>𝑡</m:t>
                    </m:r>
                    <m:r>
                      <a:rPr lang="ar-AE" sz="5850" b="0" i="1" smtClean="0">
                        <a:solidFill>
                          <a:schemeClr val="tx1"/>
                        </a:solidFill>
                        <a:latin typeface="Cambria Math" panose="02040503050406030204" pitchFamily="18" charset="0"/>
                      </a:rPr>
                      <m:t>+1</m:t>
                    </m:r>
                  </m:oMath>
                </a14:m>
                <a:r>
                  <a:rPr lang="ar-AE" dirty="0">
                    <a:solidFill>
                      <a:schemeClr val="tx1"/>
                    </a:solidFill>
                    <a:latin typeface="Calibri" panose="020F0502020204030204" pitchFamily="34" charset="0"/>
                    <a:cs typeface="Calibri" panose="020F0502020204030204" pitchFamily="34" charset="0"/>
                  </a:rPr>
                  <a:t>   </a:t>
                </a:r>
              </a:p>
              <a:p>
                <a:pPr marL="857250" indent="-857250">
                  <a:buFont typeface="Arial" panose="020B0604020202020204" pitchFamily="34" charset="0"/>
                  <a:buChar char="•"/>
                </a:pPr>
                <a14:m>
                  <m:oMath xmlns:m="http://schemas.openxmlformats.org/officeDocument/2006/math">
                    <m:r>
                      <a:rPr lang="ar-AE" sz="6000" b="0" i="1" smtClean="0">
                        <a:solidFill>
                          <a:schemeClr val="tx1"/>
                        </a:solidFill>
                        <a:latin typeface="Cambria Math" panose="02040503050406030204" pitchFamily="18" charset="0"/>
                      </a:rPr>
                      <m:t>𝐷</m:t>
                    </m:r>
                  </m:oMath>
                </a14:m>
                <a:r>
                  <a:rPr lang="ar-AE"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ar-AE" sz="6000" i="1">
                        <a:solidFill>
                          <a:schemeClr val="tx1"/>
                        </a:solidFill>
                        <a:latin typeface="Cambria Math" panose="02040503050406030204" pitchFamily="18" charset="0"/>
                      </a:rPr>
                      <m:t>⊇</m:t>
                    </m:r>
                  </m:oMath>
                </a14:m>
                <a:r>
                  <a:rPr lang="ar-AE"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ar-AE" sz="6000" i="1">
                        <a:solidFill>
                          <a:schemeClr val="tx1"/>
                        </a:solidFill>
                        <a:latin typeface="Cambria Math" panose="02040503050406030204" pitchFamily="18" charset="0"/>
                      </a:rPr>
                      <m:t>𝐶</m:t>
                    </m:r>
                    <m:r>
                      <a:rPr lang="ar-AE" sz="6000" b="0" i="0" smtClean="0">
                        <a:solidFill>
                          <a:schemeClr val="tx1"/>
                        </a:solidFill>
                        <a:latin typeface="Cambria Math" panose="02040503050406030204" pitchFamily="18" charset="0"/>
                      </a:rPr>
                      <m:t> |</m:t>
                    </m:r>
                    <m:r>
                      <a:rPr lang="ar-AE" sz="6000" i="1">
                        <a:solidFill>
                          <a:schemeClr val="tx1"/>
                        </a:solidFill>
                        <a:latin typeface="Cambria Math" panose="02040503050406030204" pitchFamily="18" charset="0"/>
                      </a:rPr>
                      <m:t>𝐷</m:t>
                    </m:r>
                    <m:r>
                      <a:rPr lang="ar-AE" sz="6000" b="0" i="0" smtClean="0">
                        <a:solidFill>
                          <a:schemeClr val="tx1"/>
                        </a:solidFill>
                        <a:latin typeface="Cambria Math" panose="02040503050406030204" pitchFamily="18" charset="0"/>
                      </a:rPr>
                      <m:t>|</m:t>
                    </m:r>
                    <m:r>
                      <a:rPr lang="ar-AE" sz="6000" i="1">
                        <a:solidFill>
                          <a:schemeClr val="tx1"/>
                        </a:solidFill>
                        <a:latin typeface="Cambria Math" panose="02040503050406030204" pitchFamily="18" charset="0"/>
                      </a:rPr>
                      <m:t>≥</m:t>
                    </m:r>
                    <m:r>
                      <a:rPr lang="ar-AE" sz="6000" b="0" i="1" smtClean="0">
                        <a:solidFill>
                          <a:schemeClr val="tx1"/>
                        </a:solidFill>
                        <a:latin typeface="Cambria Math" panose="02040503050406030204" pitchFamily="18" charset="0"/>
                      </a:rPr>
                      <m:t>3</m:t>
                    </m:r>
                    <m:r>
                      <a:rPr lang="ar-AE" sz="6000" b="0" i="1" smtClean="0">
                        <a:solidFill>
                          <a:schemeClr val="tx1"/>
                        </a:solidFill>
                        <a:latin typeface="Cambria Math" panose="02040503050406030204" pitchFamily="18" charset="0"/>
                      </a:rPr>
                      <m:t>𝑡</m:t>
                    </m:r>
                    <m:r>
                      <a:rPr lang="ar-AE" sz="6000" b="0" i="1" smtClean="0">
                        <a:solidFill>
                          <a:schemeClr val="tx1"/>
                        </a:solidFill>
                        <a:latin typeface="Cambria Math" panose="02040503050406030204" pitchFamily="18" charset="0"/>
                      </a:rPr>
                      <m:t>+1</m:t>
                    </m:r>
                  </m:oMath>
                </a14:m>
                <a:r>
                  <a:rPr lang="ar-AE" dirty="0">
                    <a:solidFill>
                      <a:schemeClr val="tx1"/>
                    </a:solidFill>
                    <a:latin typeface="Calibri" panose="020F0502020204030204" pitchFamily="34" charset="0"/>
                    <a:cs typeface="Calibri" panose="020F0502020204030204" pitchFamily="34" charset="0"/>
                  </a:rPr>
                  <a:t> </a:t>
                </a:r>
              </a:p>
              <a:p>
                <a:pPr marL="857250" indent="-857250">
                  <a:buFont typeface="Arial" panose="020B0604020202020204" pitchFamily="34" charset="0"/>
                  <a:buChar char="•"/>
                </a:pPr>
                <a:r>
                  <a:rPr lang="en-IN" dirty="0">
                    <a:solidFill>
                      <a:schemeClr val="tx1"/>
                    </a:solidFill>
                    <a:latin typeface="Calibri" panose="020F0502020204030204" pitchFamily="34" charset="0"/>
                    <a:cs typeface="Calibri" panose="020F0502020204030204" pitchFamily="34" charset="0"/>
                  </a:rPr>
                  <a:t>Such that </a:t>
                </a:r>
                <a14:m>
                  <m:oMath xmlns:m="http://schemas.openxmlformats.org/officeDocument/2006/math">
                    <m:r>
                      <a:rPr lang="en-IN" sz="6000" i="1">
                        <a:solidFill>
                          <a:schemeClr val="tx1"/>
                        </a:solidFill>
                        <a:latin typeface="Cambria Math" panose="02040503050406030204" pitchFamily="18" charset="0"/>
                      </a:rPr>
                      <m:t>∀</m:t>
                    </m:r>
                    <m:r>
                      <a:rPr lang="en-IN" sz="6000" i="1">
                        <a:solidFill>
                          <a:schemeClr val="tx1"/>
                        </a:solidFill>
                        <a:latin typeface="Cambria Math" panose="02040503050406030204" pitchFamily="18" charset="0"/>
                      </a:rPr>
                      <m:t>𝑐</m:t>
                    </m:r>
                    <m:r>
                      <a:rPr lang="en-IN" sz="6000" i="1">
                        <a:solidFill>
                          <a:schemeClr val="tx1"/>
                        </a:solidFill>
                        <a:latin typeface="Cambria Math" panose="02040503050406030204" pitchFamily="18" charset="0"/>
                      </a:rPr>
                      <m:t>∈</m:t>
                    </m:r>
                    <m:r>
                      <a:rPr lang="en-IN" sz="6000" i="1">
                        <a:solidFill>
                          <a:schemeClr val="tx1"/>
                        </a:solidFill>
                        <a:latin typeface="Cambria Math" panose="02040503050406030204" pitchFamily="18" charset="0"/>
                      </a:rPr>
                      <m:t>𝐶</m:t>
                    </m:r>
                  </m:oMath>
                </a14:m>
                <a:r>
                  <a:rPr lang="en-IN" dirty="0">
                    <a:solidFill>
                      <a:schemeClr val="tx1"/>
                    </a:solidFill>
                    <a:latin typeface="Calibri" panose="020F0502020204030204" pitchFamily="34" charset="0"/>
                    <a:cs typeface="Calibri" panose="020F0502020204030204" pitchFamily="34" charset="0"/>
                  </a:rPr>
                  <a:t>, </a:t>
                </a:r>
                <a14:m>
                  <m:oMath xmlns:m="http://schemas.openxmlformats.org/officeDocument/2006/math">
                    <m:r>
                      <a:rPr lang="en-IN" sz="6000" i="1">
                        <a:solidFill>
                          <a:schemeClr val="tx1"/>
                        </a:solidFill>
                        <a:latin typeface="Cambria Math" panose="02040503050406030204" pitchFamily="18" charset="0"/>
                      </a:rPr>
                      <m:t>𝑑</m:t>
                    </m:r>
                    <m:r>
                      <a:rPr lang="en-IN" sz="6000" i="1">
                        <a:solidFill>
                          <a:schemeClr val="tx1"/>
                        </a:solidFill>
                        <a:latin typeface="Cambria Math" panose="02040503050406030204" pitchFamily="18" charset="0"/>
                      </a:rPr>
                      <m:t>∈</m:t>
                    </m:r>
                    <m:r>
                      <a:rPr lang="en-IN" sz="6000" i="1">
                        <a:solidFill>
                          <a:schemeClr val="tx1"/>
                        </a:solidFill>
                        <a:latin typeface="Cambria Math" panose="02040503050406030204" pitchFamily="18" charset="0"/>
                      </a:rPr>
                      <m:t>𝐷</m:t>
                    </m:r>
                  </m:oMath>
                </a14:m>
                <a:r>
                  <a:rPr lang="en-IN" dirty="0">
                    <a:solidFill>
                      <a:schemeClr val="tx1"/>
                    </a:solidFill>
                    <a:latin typeface="Calibri" panose="020F0502020204030204" pitchFamily="34" charset="0"/>
                    <a:cs typeface="Calibri" panose="020F0502020204030204" pitchFamily="34" charset="0"/>
                  </a:rPr>
                  <a:t> there is an edge </a:t>
                </a:r>
                <a14:m>
                  <m:oMath xmlns:m="http://schemas.openxmlformats.org/officeDocument/2006/math">
                    <m:r>
                      <a:rPr lang="en-IN" sz="6000" i="1">
                        <a:solidFill>
                          <a:schemeClr val="tx1"/>
                        </a:solidFill>
                        <a:latin typeface="Cambria Math" panose="02040503050406030204" pitchFamily="18" charset="0"/>
                      </a:rPr>
                      <m:t>(</m:t>
                    </m:r>
                    <m:r>
                      <a:rPr lang="en-IN" sz="6000" i="1">
                        <a:solidFill>
                          <a:schemeClr val="tx1"/>
                        </a:solidFill>
                        <a:latin typeface="Cambria Math" panose="02040503050406030204" pitchFamily="18" charset="0"/>
                      </a:rPr>
                      <m:t>𝑐</m:t>
                    </m:r>
                  </m:oMath>
                </a14:m>
                <a:r>
                  <a:rPr lang="en-IN" dirty="0">
                    <a:solidFill>
                      <a:schemeClr val="tx1"/>
                    </a:solidFill>
                    <a:latin typeface="Calibri" panose="020F0502020204030204" pitchFamily="34" charset="0"/>
                    <a:cs typeface="Calibri" panose="020F0502020204030204" pitchFamily="34" charset="0"/>
                  </a:rPr>
                  <a:t>,</a:t>
                </a:r>
                <a14:m>
                  <m:oMath xmlns:m="http://schemas.openxmlformats.org/officeDocument/2006/math">
                    <m:r>
                      <a:rPr lang="en-IN" sz="6000" i="1">
                        <a:solidFill>
                          <a:schemeClr val="tx1"/>
                        </a:solidFill>
                        <a:latin typeface="Cambria Math" panose="02040503050406030204" pitchFamily="18" charset="0"/>
                      </a:rPr>
                      <m:t>𝑑</m:t>
                    </m:r>
                    <m:r>
                      <a:rPr lang="en-IN" sz="6000" i="1">
                        <a:solidFill>
                          <a:schemeClr val="tx1"/>
                        </a:solidFill>
                        <a:latin typeface="Cambria Math" panose="02040503050406030204" pitchFamily="18" charset="0"/>
                      </a:rPr>
                      <m:t>)</m:t>
                    </m:r>
                  </m:oMath>
                </a14:m>
                <a:endParaRPr lang="en-IN" dirty="0">
                  <a:solidFill>
                    <a:schemeClr val="tx1"/>
                  </a:solidFill>
                  <a:latin typeface="Calibri" panose="020F0502020204030204" pitchFamily="34" charset="0"/>
                  <a:cs typeface="Calibri" panose="020F0502020204030204" pitchFamily="34" charset="0"/>
                </a:endParaRPr>
              </a:p>
              <a:p>
                <a:endParaRPr lang="en-IN" dirty="0">
                  <a:solidFill>
                    <a:schemeClr val="tx1"/>
                  </a:solidFill>
                </a:endParaRPr>
              </a:p>
            </p:txBody>
          </p:sp>
        </mc:Choice>
        <mc:Fallback xmlns="">
          <p:sp>
            <p:nvSpPr>
              <p:cNvPr id="733" name="A poly-time algorithm such that:…"/>
              <p:cNvSpPr txBox="1">
                <a:spLocks noRot="1" noChangeAspect="1" noMove="1" noResize="1" noEditPoints="1" noAdjustHandles="1" noChangeArrowheads="1" noChangeShapeType="1" noTextEdit="1"/>
              </p:cNvSpPr>
              <p:nvPr/>
            </p:nvSpPr>
            <p:spPr>
              <a:xfrm>
                <a:off x="1146877" y="2724990"/>
                <a:ext cx="13768018" cy="5677516"/>
              </a:xfrm>
              <a:prstGeom prst="rect">
                <a:avLst/>
              </a:prstGeom>
              <a:blipFill>
                <a:blip r:embed="rId2"/>
                <a:stretch>
                  <a:fillRect l="-2765" t="-2455" r="-2028"/>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95F93944-4487-2556-3DF9-7266D0D62D55}"/>
              </a:ext>
            </a:extLst>
          </p:cNvPr>
          <p:cNvSpPr txBox="1"/>
          <p:nvPr/>
        </p:nvSpPr>
        <p:spPr>
          <a:xfrm>
            <a:off x="995443" y="12301547"/>
            <a:ext cx="19497645" cy="830997"/>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If there is (3t+1)-clique, then poly-time algo for finding STAR [BCG, Canetti]!</a:t>
            </a:r>
          </a:p>
        </p:txBody>
      </p:sp>
      <p:sp>
        <p:nvSpPr>
          <p:cNvPr id="4" name="4-point Star 3">
            <a:extLst>
              <a:ext uri="{FF2B5EF4-FFF2-40B4-BE49-F238E27FC236}">
                <a16:creationId xmlns:a16="http://schemas.microsoft.com/office/drawing/2014/main" id="{A35F9E9B-FF15-E189-E603-A1AB3E3C4F6D}"/>
              </a:ext>
            </a:extLst>
          </p:cNvPr>
          <p:cNvSpPr/>
          <p:nvPr/>
        </p:nvSpPr>
        <p:spPr>
          <a:xfrm>
            <a:off x="292670" y="8475786"/>
            <a:ext cx="4154557" cy="3752480"/>
          </a:xfrm>
          <a:prstGeom prst="star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86763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4" y="-32808"/>
            <a:ext cx="14713853" cy="1618174"/>
          </a:xfrm>
        </p:spPr>
        <p:txBody>
          <a:bodyPr>
            <a:noAutofit/>
          </a:bodyPr>
          <a:lstStyle/>
          <a:p>
            <a:r>
              <a:rPr lang="en-US" sz="7200" dirty="0">
                <a:latin typeface="Calibri" panose="020F0502020204030204" pitchFamily="34" charset="0"/>
                <a:cs typeface="Calibri" panose="020F0502020204030204" pitchFamily="34" charset="0"/>
              </a:rPr>
              <a:t>For (</a:t>
            </a:r>
            <a:r>
              <a:rPr lang="en-US" sz="7200" dirty="0" err="1">
                <a:latin typeface="Calibri" panose="020F0502020204030204" pitchFamily="34" charset="0"/>
                <a:cs typeface="Calibri" panose="020F0502020204030204" pitchFamily="34" charset="0"/>
              </a:rPr>
              <a:t>t,t</a:t>
            </a:r>
            <a:r>
              <a:rPr lang="en-US" sz="7200" dirty="0">
                <a:latin typeface="Calibri" panose="020F0502020204030204" pitchFamily="34" charset="0"/>
                <a:cs typeface="Calibri" panose="020F0502020204030204" pitchFamily="34" charset="0"/>
              </a:rPr>
              <a:t>)-degree S(</a:t>
            </a:r>
            <a:r>
              <a:rPr lang="en-US" sz="7200" dirty="0" err="1">
                <a:latin typeface="Calibri" panose="020F0502020204030204" pitchFamily="34" charset="0"/>
                <a:cs typeface="Calibri" panose="020F0502020204030204" pitchFamily="34" charset="0"/>
              </a:rPr>
              <a:t>x,y</a:t>
            </a:r>
            <a:r>
              <a:rPr lang="en-US" sz="7200" dirty="0">
                <a:latin typeface="Calibri" panose="020F0502020204030204" pitchFamily="34" charset="0"/>
                <a:cs typeface="Calibri" panose="020F0502020204030204" pitchFamily="34" charset="0"/>
              </a:rPr>
              <a:t>)</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150696" y="2166856"/>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136066" y="9308960"/>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42399" y="4734300"/>
            <a:ext cx="2252840"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8882" y="7003551"/>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2561599" y="32452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2614583" y="5381387"/>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2681001" y="753971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2673325" y="981539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a:t>
            </a:r>
          </a:p>
        </p:txBody>
      </p:sp>
      <p:sp>
        <p:nvSpPr>
          <p:cNvPr id="106" name="TextBox 105">
            <a:extLst>
              <a:ext uri="{FF2B5EF4-FFF2-40B4-BE49-F238E27FC236}">
                <a16:creationId xmlns:a16="http://schemas.microsoft.com/office/drawing/2014/main" id="{B83528AB-C393-314D-9626-9BD80B4D262C}"/>
              </a:ext>
            </a:extLst>
          </p:cNvPr>
          <p:cNvSpPr txBox="1"/>
          <p:nvPr/>
        </p:nvSpPr>
        <p:spPr>
          <a:xfrm>
            <a:off x="4816592" y="1262200"/>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6375866" y="1289909"/>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8219235" y="1315215"/>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a:t>
            </a:r>
          </a:p>
        </p:txBody>
      </p:sp>
      <p:sp>
        <p:nvSpPr>
          <p:cNvPr id="109" name="TextBox 108">
            <a:extLst>
              <a:ext uri="{FF2B5EF4-FFF2-40B4-BE49-F238E27FC236}">
                <a16:creationId xmlns:a16="http://schemas.microsoft.com/office/drawing/2014/main" id="{D6182BB4-D94C-1942-96CA-D531082BE6C4}"/>
              </a:ext>
            </a:extLst>
          </p:cNvPr>
          <p:cNvSpPr txBox="1"/>
          <p:nvPr/>
        </p:nvSpPr>
        <p:spPr>
          <a:xfrm>
            <a:off x="10091832" y="134292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0" y="11372480"/>
            <a:ext cx="1424431" cy="2168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44F20E-A440-05FC-DA5E-4DBF3CD2EF38}"/>
              </a:ext>
            </a:extLst>
          </p:cNvPr>
          <p:cNvSpPr txBox="1"/>
          <p:nvPr/>
        </p:nvSpPr>
        <p:spPr>
          <a:xfrm>
            <a:off x="2688785" y="121249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a:t>
            </a:r>
          </a:p>
        </p:txBody>
      </p:sp>
      <p:sp>
        <p:nvSpPr>
          <p:cNvPr id="11" name="TextBox 10">
            <a:extLst>
              <a:ext uri="{FF2B5EF4-FFF2-40B4-BE49-F238E27FC236}">
                <a16:creationId xmlns:a16="http://schemas.microsoft.com/office/drawing/2014/main" id="{623BCBA7-E97E-0255-96DD-53E9E840C60E}"/>
              </a:ext>
            </a:extLst>
          </p:cNvPr>
          <p:cNvSpPr txBox="1"/>
          <p:nvPr/>
        </p:nvSpPr>
        <p:spPr>
          <a:xfrm>
            <a:off x="11783957" y="13467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a:t>
            </a:r>
          </a:p>
        </p:txBody>
      </p:sp>
      <p:sp>
        <p:nvSpPr>
          <p:cNvPr id="8" name="TextBox 7">
            <a:extLst>
              <a:ext uri="{FF2B5EF4-FFF2-40B4-BE49-F238E27FC236}">
                <a16:creationId xmlns:a16="http://schemas.microsoft.com/office/drawing/2014/main" id="{E4FBA54A-BE8B-BFC7-F107-C36466827645}"/>
              </a:ext>
            </a:extLst>
          </p:cNvPr>
          <p:cNvSpPr txBox="1"/>
          <p:nvPr/>
        </p:nvSpPr>
        <p:spPr>
          <a:xfrm>
            <a:off x="13933829" y="9333425"/>
            <a:ext cx="6732827" cy="830997"/>
          </a:xfrm>
          <a:prstGeom prst="rect">
            <a:avLst/>
          </a:prstGeom>
          <a:noFill/>
        </p:spPr>
        <p:txBody>
          <a:bodyPr wrap="square" rtlCol="0">
            <a:spAutoFit/>
          </a:bodyPr>
          <a:lstStyle/>
          <a:p>
            <a:r>
              <a:rPr lang="en-US" dirty="0"/>
              <a:t>Agree on a (C,D)-STAR</a:t>
            </a:r>
          </a:p>
        </p:txBody>
      </p:sp>
      <p:sp>
        <p:nvSpPr>
          <p:cNvPr id="4" name="TextBox 3">
            <a:extLst>
              <a:ext uri="{FF2B5EF4-FFF2-40B4-BE49-F238E27FC236}">
                <a16:creationId xmlns:a16="http://schemas.microsoft.com/office/drawing/2014/main" id="{8520480F-5AFF-220C-80D2-C4E74DAADFC1}"/>
              </a:ext>
            </a:extLst>
          </p:cNvPr>
          <p:cNvSpPr txBox="1"/>
          <p:nvPr/>
        </p:nvSpPr>
        <p:spPr>
          <a:xfrm>
            <a:off x="14050775" y="10879871"/>
            <a:ext cx="10350410" cy="2554545"/>
          </a:xfrm>
          <a:prstGeom prst="rect">
            <a:avLst/>
          </a:prstGeom>
          <a:noFill/>
        </p:spPr>
        <p:txBody>
          <a:bodyPr wrap="square" rtlCol="0">
            <a:spAutoFit/>
          </a:bodyPr>
          <a:lstStyle/>
          <a:p>
            <a:r>
              <a:rPr lang="en-US" sz="4000" dirty="0"/>
              <a:t>C defines a unique F poly</a:t>
            </a:r>
          </a:p>
          <a:p>
            <a:r>
              <a:rPr lang="en-US" sz="4000" dirty="0"/>
              <a:t>D’s shares are consistent with F</a:t>
            </a:r>
          </a:p>
          <a:p>
            <a:r>
              <a:rPr lang="en-US" sz="4000" dirty="0"/>
              <a:t>D help in everyone getting their share</a:t>
            </a:r>
          </a:p>
        </p:txBody>
      </p:sp>
      <p:sp>
        <p:nvSpPr>
          <p:cNvPr id="7" name="TextBox 6">
            <a:extLst>
              <a:ext uri="{FF2B5EF4-FFF2-40B4-BE49-F238E27FC236}">
                <a16:creationId xmlns:a16="http://schemas.microsoft.com/office/drawing/2014/main" id="{4CCFB94B-6D7A-B4BC-ABF0-57FA87F7DF5D}"/>
              </a:ext>
            </a:extLst>
          </p:cNvPr>
          <p:cNvSpPr txBox="1"/>
          <p:nvPr/>
        </p:nvSpPr>
        <p:spPr>
          <a:xfrm>
            <a:off x="16919127" y="9047350"/>
            <a:ext cx="840295" cy="523220"/>
          </a:xfrm>
          <a:prstGeom prst="rect">
            <a:avLst/>
          </a:prstGeom>
          <a:noFill/>
        </p:spPr>
        <p:txBody>
          <a:bodyPr wrap="none" rtlCol="0">
            <a:spAutoFit/>
          </a:bodyPr>
          <a:lstStyle/>
          <a:p>
            <a:r>
              <a:rPr lang="en-US" sz="2800" dirty="0"/>
              <a:t>2t+1</a:t>
            </a:r>
          </a:p>
        </p:txBody>
      </p:sp>
      <p:sp>
        <p:nvSpPr>
          <p:cNvPr id="12" name="TextBox 11">
            <a:extLst>
              <a:ext uri="{FF2B5EF4-FFF2-40B4-BE49-F238E27FC236}">
                <a16:creationId xmlns:a16="http://schemas.microsoft.com/office/drawing/2014/main" id="{815696E9-4A31-1A81-E800-1084E1D1D8B5}"/>
              </a:ext>
            </a:extLst>
          </p:cNvPr>
          <p:cNvSpPr txBox="1"/>
          <p:nvPr/>
        </p:nvSpPr>
        <p:spPr>
          <a:xfrm>
            <a:off x="18090679" y="9975264"/>
            <a:ext cx="857927" cy="523220"/>
          </a:xfrm>
          <a:prstGeom prst="rect">
            <a:avLst/>
          </a:prstGeom>
          <a:noFill/>
        </p:spPr>
        <p:txBody>
          <a:bodyPr wrap="none" rtlCol="0">
            <a:spAutoFit/>
          </a:bodyPr>
          <a:lstStyle/>
          <a:p>
            <a:r>
              <a:rPr lang="en-US" sz="2800" dirty="0"/>
              <a:t>3t+1</a:t>
            </a:r>
          </a:p>
        </p:txBody>
      </p:sp>
      <p:sp>
        <p:nvSpPr>
          <p:cNvPr id="15" name="Line">
            <a:extLst>
              <a:ext uri="{FF2B5EF4-FFF2-40B4-BE49-F238E27FC236}">
                <a16:creationId xmlns:a16="http://schemas.microsoft.com/office/drawing/2014/main" id="{427AD50B-EF21-5B25-3F96-72C132117366}"/>
              </a:ext>
            </a:extLst>
          </p:cNvPr>
          <p:cNvSpPr/>
          <p:nvPr/>
        </p:nvSpPr>
        <p:spPr>
          <a:xfrm flipV="1">
            <a:off x="17526270" y="1404175"/>
            <a:ext cx="2235726" cy="188599"/>
          </a:xfrm>
          <a:prstGeom prst="line">
            <a:avLst/>
          </a:prstGeom>
          <a:ln w="63500">
            <a:solidFill>
              <a:srgbClr val="D5D5D5"/>
            </a:solidFill>
            <a:miter lim="400000"/>
          </a:ln>
        </p:spPr>
        <p:txBody>
          <a:bodyPr lIns="50800" tIns="50800" rIns="50800" bIns="50800" anchor="ctr"/>
          <a:lstStyle/>
          <a:p>
            <a:endParaRPr/>
          </a:p>
        </p:txBody>
      </p:sp>
      <p:sp>
        <p:nvSpPr>
          <p:cNvPr id="30" name="Line">
            <a:extLst>
              <a:ext uri="{FF2B5EF4-FFF2-40B4-BE49-F238E27FC236}">
                <a16:creationId xmlns:a16="http://schemas.microsoft.com/office/drawing/2014/main" id="{BD5CA082-5EE8-887E-6CD0-741B47302C98}"/>
              </a:ext>
            </a:extLst>
          </p:cNvPr>
          <p:cNvSpPr/>
          <p:nvPr/>
        </p:nvSpPr>
        <p:spPr>
          <a:xfrm>
            <a:off x="17581422" y="1654977"/>
            <a:ext cx="4329647" cy="994042"/>
          </a:xfrm>
          <a:prstGeom prst="line">
            <a:avLst/>
          </a:prstGeom>
          <a:ln w="63500">
            <a:solidFill>
              <a:srgbClr val="D5D5D5"/>
            </a:solidFill>
            <a:miter lim="400000"/>
          </a:ln>
        </p:spPr>
        <p:txBody>
          <a:bodyPr lIns="50800" tIns="50800" rIns="50800" bIns="50800" anchor="ctr"/>
          <a:lstStyle/>
          <a:p>
            <a:endParaRPr/>
          </a:p>
        </p:txBody>
      </p:sp>
      <p:sp>
        <p:nvSpPr>
          <p:cNvPr id="31" name="Line">
            <a:extLst>
              <a:ext uri="{FF2B5EF4-FFF2-40B4-BE49-F238E27FC236}">
                <a16:creationId xmlns:a16="http://schemas.microsoft.com/office/drawing/2014/main" id="{9B3AECB3-83B0-67C0-7B87-010ECC831339}"/>
              </a:ext>
            </a:extLst>
          </p:cNvPr>
          <p:cNvSpPr/>
          <p:nvPr/>
        </p:nvSpPr>
        <p:spPr>
          <a:xfrm flipH="1" flipV="1">
            <a:off x="17498557" y="1558856"/>
            <a:ext cx="4904960" cy="3471637"/>
          </a:xfrm>
          <a:prstGeom prst="line">
            <a:avLst/>
          </a:prstGeom>
          <a:ln w="63500">
            <a:solidFill>
              <a:srgbClr val="D5D5D5"/>
            </a:solidFill>
            <a:miter lim="400000"/>
          </a:ln>
        </p:spPr>
        <p:txBody>
          <a:bodyPr lIns="50800" tIns="50800" rIns="50800" bIns="50800" anchor="ctr"/>
          <a:lstStyle/>
          <a:p>
            <a:endParaRPr/>
          </a:p>
        </p:txBody>
      </p:sp>
      <p:sp>
        <p:nvSpPr>
          <p:cNvPr id="64" name="Line">
            <a:extLst>
              <a:ext uri="{FF2B5EF4-FFF2-40B4-BE49-F238E27FC236}">
                <a16:creationId xmlns:a16="http://schemas.microsoft.com/office/drawing/2014/main" id="{0825A1AA-DFFB-8F3B-6C5C-1456C73CD6BC}"/>
              </a:ext>
            </a:extLst>
          </p:cNvPr>
          <p:cNvSpPr/>
          <p:nvPr/>
        </p:nvSpPr>
        <p:spPr>
          <a:xfrm>
            <a:off x="17555036" y="1694496"/>
            <a:ext cx="3948337" cy="5352888"/>
          </a:xfrm>
          <a:prstGeom prst="line">
            <a:avLst/>
          </a:prstGeom>
          <a:ln w="63500">
            <a:solidFill>
              <a:srgbClr val="D5D5D5"/>
            </a:solidFill>
            <a:miter lim="400000"/>
          </a:ln>
        </p:spPr>
        <p:txBody>
          <a:bodyPr lIns="50800" tIns="50800" rIns="50800" bIns="50800" anchor="ctr"/>
          <a:lstStyle/>
          <a:p>
            <a:endParaRPr/>
          </a:p>
        </p:txBody>
      </p:sp>
      <p:sp>
        <p:nvSpPr>
          <p:cNvPr id="65" name="Line">
            <a:extLst>
              <a:ext uri="{FF2B5EF4-FFF2-40B4-BE49-F238E27FC236}">
                <a16:creationId xmlns:a16="http://schemas.microsoft.com/office/drawing/2014/main" id="{6B6E22C5-A585-AE22-E171-BF81B4F8A358}"/>
              </a:ext>
            </a:extLst>
          </p:cNvPr>
          <p:cNvSpPr/>
          <p:nvPr/>
        </p:nvSpPr>
        <p:spPr>
          <a:xfrm>
            <a:off x="17557918" y="1645899"/>
            <a:ext cx="1755380" cy="6485585"/>
          </a:xfrm>
          <a:prstGeom prst="line">
            <a:avLst/>
          </a:prstGeom>
          <a:ln w="63500">
            <a:solidFill>
              <a:srgbClr val="D5D5D5"/>
            </a:solidFill>
            <a:miter lim="400000"/>
          </a:ln>
        </p:spPr>
        <p:txBody>
          <a:bodyPr lIns="50800" tIns="50800" rIns="50800" bIns="50800" anchor="ctr"/>
          <a:lstStyle/>
          <a:p>
            <a:endParaRPr/>
          </a:p>
        </p:txBody>
      </p:sp>
      <p:sp>
        <p:nvSpPr>
          <p:cNvPr id="66" name="Line">
            <a:extLst>
              <a:ext uri="{FF2B5EF4-FFF2-40B4-BE49-F238E27FC236}">
                <a16:creationId xmlns:a16="http://schemas.microsoft.com/office/drawing/2014/main" id="{99730E74-9347-BC3A-64C9-C2A7A166A72B}"/>
              </a:ext>
            </a:extLst>
          </p:cNvPr>
          <p:cNvSpPr/>
          <p:nvPr/>
        </p:nvSpPr>
        <p:spPr>
          <a:xfrm flipV="1">
            <a:off x="16919127" y="1583734"/>
            <a:ext cx="607289" cy="6016120"/>
          </a:xfrm>
          <a:prstGeom prst="line">
            <a:avLst/>
          </a:prstGeom>
          <a:ln w="63500">
            <a:solidFill>
              <a:schemeClr val="accent4">
                <a:hueOff val="475731"/>
                <a:satOff val="-4338"/>
                <a:lumOff val="10182"/>
              </a:schemeClr>
            </a:solidFill>
            <a:miter lim="400000"/>
          </a:ln>
        </p:spPr>
        <p:txBody>
          <a:bodyPr lIns="50800" tIns="50800" rIns="50800" bIns="50800" anchor="ctr"/>
          <a:lstStyle/>
          <a:p>
            <a:endParaRPr/>
          </a:p>
        </p:txBody>
      </p:sp>
      <p:sp>
        <p:nvSpPr>
          <p:cNvPr id="67" name="Line">
            <a:extLst>
              <a:ext uri="{FF2B5EF4-FFF2-40B4-BE49-F238E27FC236}">
                <a16:creationId xmlns:a16="http://schemas.microsoft.com/office/drawing/2014/main" id="{66544F5C-89B7-4568-39F8-F95659773DA6}"/>
              </a:ext>
            </a:extLst>
          </p:cNvPr>
          <p:cNvSpPr/>
          <p:nvPr/>
        </p:nvSpPr>
        <p:spPr>
          <a:xfrm flipV="1">
            <a:off x="17004669" y="2651311"/>
            <a:ext cx="4782636" cy="4946525"/>
          </a:xfrm>
          <a:prstGeom prst="line">
            <a:avLst/>
          </a:prstGeom>
          <a:ln w="63500">
            <a:solidFill>
              <a:srgbClr val="D5D5D5"/>
            </a:solidFill>
            <a:miter lim="400000"/>
          </a:ln>
        </p:spPr>
        <p:txBody>
          <a:bodyPr lIns="50800" tIns="50800" rIns="50800" bIns="50800" anchor="ctr"/>
          <a:lstStyle/>
          <a:p>
            <a:endParaRPr/>
          </a:p>
        </p:txBody>
      </p:sp>
      <p:sp>
        <p:nvSpPr>
          <p:cNvPr id="68" name="Line">
            <a:extLst>
              <a:ext uri="{FF2B5EF4-FFF2-40B4-BE49-F238E27FC236}">
                <a16:creationId xmlns:a16="http://schemas.microsoft.com/office/drawing/2014/main" id="{53D27BD0-2B30-F3BC-BE59-BED93605305B}"/>
              </a:ext>
            </a:extLst>
          </p:cNvPr>
          <p:cNvSpPr/>
          <p:nvPr/>
        </p:nvSpPr>
        <p:spPr>
          <a:xfrm flipV="1">
            <a:off x="17131883" y="1398196"/>
            <a:ext cx="2607451" cy="5945490"/>
          </a:xfrm>
          <a:prstGeom prst="line">
            <a:avLst/>
          </a:prstGeom>
          <a:ln w="63500">
            <a:solidFill>
              <a:srgbClr val="D5D5D5"/>
            </a:solidFill>
            <a:miter lim="400000"/>
          </a:ln>
        </p:spPr>
        <p:txBody>
          <a:bodyPr lIns="50800" tIns="50800" rIns="50800" bIns="50800" anchor="ctr"/>
          <a:lstStyle/>
          <a:p>
            <a:endParaRPr/>
          </a:p>
        </p:txBody>
      </p:sp>
      <p:sp>
        <p:nvSpPr>
          <p:cNvPr id="69" name="Circle">
            <a:extLst>
              <a:ext uri="{FF2B5EF4-FFF2-40B4-BE49-F238E27FC236}">
                <a16:creationId xmlns:a16="http://schemas.microsoft.com/office/drawing/2014/main" id="{EFCC212E-48F1-BBAA-5312-42BB13733CA7}"/>
              </a:ext>
            </a:extLst>
          </p:cNvPr>
          <p:cNvSpPr/>
          <p:nvPr/>
        </p:nvSpPr>
        <p:spPr>
          <a:xfrm flipH="1">
            <a:off x="15515675" y="2978374"/>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0" name="Circle">
            <a:extLst>
              <a:ext uri="{FF2B5EF4-FFF2-40B4-BE49-F238E27FC236}">
                <a16:creationId xmlns:a16="http://schemas.microsoft.com/office/drawing/2014/main" id="{E5419B48-1B56-EEE8-0745-B0E7D22BAE84}"/>
              </a:ext>
            </a:extLst>
          </p:cNvPr>
          <p:cNvSpPr/>
          <p:nvPr/>
        </p:nvSpPr>
        <p:spPr>
          <a:xfrm flipH="1">
            <a:off x="15359660" y="5385712"/>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71" name="Line">
            <a:extLst>
              <a:ext uri="{FF2B5EF4-FFF2-40B4-BE49-F238E27FC236}">
                <a16:creationId xmlns:a16="http://schemas.microsoft.com/office/drawing/2014/main" id="{419FADE9-6A49-13E1-7B56-4232E8E2A6A0}"/>
              </a:ext>
            </a:extLst>
          </p:cNvPr>
          <p:cNvSpPr/>
          <p:nvPr/>
        </p:nvSpPr>
        <p:spPr>
          <a:xfrm flipV="1">
            <a:off x="17131669" y="5028739"/>
            <a:ext cx="5229153" cy="2441149"/>
          </a:xfrm>
          <a:prstGeom prst="line">
            <a:avLst/>
          </a:prstGeom>
          <a:ln w="63500">
            <a:solidFill>
              <a:srgbClr val="D5D5D5"/>
            </a:solidFill>
            <a:miter lim="400000"/>
          </a:ln>
        </p:spPr>
        <p:txBody>
          <a:bodyPr lIns="50800" tIns="50800" rIns="50800" bIns="50800" anchor="ctr"/>
          <a:lstStyle/>
          <a:p>
            <a:endParaRPr/>
          </a:p>
        </p:txBody>
      </p:sp>
      <p:sp>
        <p:nvSpPr>
          <p:cNvPr id="72" name="Line">
            <a:extLst>
              <a:ext uri="{FF2B5EF4-FFF2-40B4-BE49-F238E27FC236}">
                <a16:creationId xmlns:a16="http://schemas.microsoft.com/office/drawing/2014/main" id="{15F6E280-7AE9-DFA6-6407-FE037778C939}"/>
              </a:ext>
            </a:extLst>
          </p:cNvPr>
          <p:cNvSpPr/>
          <p:nvPr/>
        </p:nvSpPr>
        <p:spPr>
          <a:xfrm flipV="1">
            <a:off x="17131668" y="7047383"/>
            <a:ext cx="4371706" cy="422505"/>
          </a:xfrm>
          <a:prstGeom prst="line">
            <a:avLst/>
          </a:prstGeom>
          <a:ln w="63500">
            <a:solidFill>
              <a:srgbClr val="D5D5D5"/>
            </a:solidFill>
            <a:miter lim="400000"/>
          </a:ln>
        </p:spPr>
        <p:txBody>
          <a:bodyPr lIns="50800" tIns="50800" rIns="50800" bIns="50800" anchor="ctr"/>
          <a:lstStyle/>
          <a:p>
            <a:endParaRPr/>
          </a:p>
        </p:txBody>
      </p:sp>
      <p:sp>
        <p:nvSpPr>
          <p:cNvPr id="73" name="Line">
            <a:extLst>
              <a:ext uri="{FF2B5EF4-FFF2-40B4-BE49-F238E27FC236}">
                <a16:creationId xmlns:a16="http://schemas.microsoft.com/office/drawing/2014/main" id="{364C0F48-AA59-01C5-8595-529B2769FF6C}"/>
              </a:ext>
            </a:extLst>
          </p:cNvPr>
          <p:cNvSpPr/>
          <p:nvPr/>
        </p:nvSpPr>
        <p:spPr>
          <a:xfrm>
            <a:off x="16990550" y="7626678"/>
            <a:ext cx="2322749" cy="504805"/>
          </a:xfrm>
          <a:prstGeom prst="line">
            <a:avLst/>
          </a:prstGeom>
          <a:ln w="63500">
            <a:solidFill>
              <a:srgbClr val="D5D5D5"/>
            </a:solidFill>
            <a:miter lim="400000"/>
          </a:ln>
        </p:spPr>
        <p:txBody>
          <a:bodyPr lIns="50800" tIns="50800" rIns="50800" bIns="50800" anchor="ctr"/>
          <a:lstStyle/>
          <a:p>
            <a:endParaRPr/>
          </a:p>
        </p:txBody>
      </p:sp>
      <p:sp>
        <p:nvSpPr>
          <p:cNvPr id="74" name="Line">
            <a:extLst>
              <a:ext uri="{FF2B5EF4-FFF2-40B4-BE49-F238E27FC236}">
                <a16:creationId xmlns:a16="http://schemas.microsoft.com/office/drawing/2014/main" id="{1567C5B7-E30A-961B-E0D9-486C7D3C3BBA}"/>
              </a:ext>
            </a:extLst>
          </p:cNvPr>
          <p:cNvSpPr/>
          <p:nvPr/>
        </p:nvSpPr>
        <p:spPr>
          <a:xfrm flipV="1">
            <a:off x="19269547" y="2703961"/>
            <a:ext cx="2575456" cy="5488984"/>
          </a:xfrm>
          <a:prstGeom prst="line">
            <a:avLst/>
          </a:prstGeom>
          <a:ln w="63500">
            <a:solidFill>
              <a:srgbClr val="000000"/>
            </a:solidFill>
            <a:miter lim="400000"/>
          </a:ln>
        </p:spPr>
        <p:txBody>
          <a:bodyPr lIns="50800" tIns="50800" rIns="50800" bIns="50800" anchor="ctr"/>
          <a:lstStyle/>
          <a:p>
            <a:endParaRPr/>
          </a:p>
        </p:txBody>
      </p:sp>
      <p:sp>
        <p:nvSpPr>
          <p:cNvPr id="75" name="Line">
            <a:extLst>
              <a:ext uri="{FF2B5EF4-FFF2-40B4-BE49-F238E27FC236}">
                <a16:creationId xmlns:a16="http://schemas.microsoft.com/office/drawing/2014/main" id="{1138E2C6-A77A-C5B2-1CF0-C7BB562C0B9E}"/>
              </a:ext>
            </a:extLst>
          </p:cNvPr>
          <p:cNvSpPr/>
          <p:nvPr/>
        </p:nvSpPr>
        <p:spPr>
          <a:xfrm flipH="1" flipV="1">
            <a:off x="21861579" y="2645380"/>
            <a:ext cx="549798" cy="2364989"/>
          </a:xfrm>
          <a:prstGeom prst="line">
            <a:avLst/>
          </a:prstGeom>
          <a:ln w="63500">
            <a:solidFill>
              <a:srgbClr val="000000"/>
            </a:solidFill>
            <a:miter lim="400000"/>
          </a:ln>
        </p:spPr>
        <p:txBody>
          <a:bodyPr lIns="50800" tIns="50800" rIns="50800" bIns="50800" anchor="ctr"/>
          <a:lstStyle/>
          <a:p>
            <a:endParaRPr/>
          </a:p>
        </p:txBody>
      </p:sp>
      <p:sp>
        <p:nvSpPr>
          <p:cNvPr id="76" name="Line">
            <a:extLst>
              <a:ext uri="{FF2B5EF4-FFF2-40B4-BE49-F238E27FC236}">
                <a16:creationId xmlns:a16="http://schemas.microsoft.com/office/drawing/2014/main" id="{AC1D6C46-3367-BE94-A193-F578890A35CB}"/>
              </a:ext>
            </a:extLst>
          </p:cNvPr>
          <p:cNvSpPr/>
          <p:nvPr/>
        </p:nvSpPr>
        <p:spPr>
          <a:xfrm flipV="1">
            <a:off x="21532017" y="2643416"/>
            <a:ext cx="313790" cy="4401446"/>
          </a:xfrm>
          <a:prstGeom prst="line">
            <a:avLst/>
          </a:prstGeom>
          <a:ln w="63500">
            <a:solidFill>
              <a:srgbClr val="000000"/>
            </a:solidFill>
            <a:miter lim="400000"/>
          </a:ln>
        </p:spPr>
        <p:txBody>
          <a:bodyPr lIns="50800" tIns="50800" rIns="50800" bIns="50800" anchor="ctr"/>
          <a:lstStyle/>
          <a:p>
            <a:endParaRPr/>
          </a:p>
        </p:txBody>
      </p:sp>
      <p:sp>
        <p:nvSpPr>
          <p:cNvPr id="77" name="Line">
            <a:extLst>
              <a:ext uri="{FF2B5EF4-FFF2-40B4-BE49-F238E27FC236}">
                <a16:creationId xmlns:a16="http://schemas.microsoft.com/office/drawing/2014/main" id="{CBD88BE3-3907-1079-C01E-DB3DB5A09F5D}"/>
              </a:ext>
            </a:extLst>
          </p:cNvPr>
          <p:cNvSpPr/>
          <p:nvPr/>
        </p:nvSpPr>
        <p:spPr>
          <a:xfrm flipH="1" flipV="1">
            <a:off x="19740628" y="1369867"/>
            <a:ext cx="2066535" cy="1222052"/>
          </a:xfrm>
          <a:prstGeom prst="line">
            <a:avLst/>
          </a:prstGeom>
          <a:ln w="63500">
            <a:solidFill>
              <a:srgbClr val="000000"/>
            </a:solidFill>
            <a:miter lim="400000"/>
          </a:ln>
        </p:spPr>
        <p:txBody>
          <a:bodyPr lIns="50800" tIns="50800" rIns="50800" bIns="50800" anchor="ctr"/>
          <a:lstStyle/>
          <a:p>
            <a:endParaRPr/>
          </a:p>
        </p:txBody>
      </p:sp>
      <p:sp>
        <p:nvSpPr>
          <p:cNvPr id="78" name="Line">
            <a:extLst>
              <a:ext uri="{FF2B5EF4-FFF2-40B4-BE49-F238E27FC236}">
                <a16:creationId xmlns:a16="http://schemas.microsoft.com/office/drawing/2014/main" id="{1486D26A-2252-7A2F-21D7-FD67AC0F2825}"/>
              </a:ext>
            </a:extLst>
          </p:cNvPr>
          <p:cNvSpPr/>
          <p:nvPr/>
        </p:nvSpPr>
        <p:spPr>
          <a:xfrm flipH="1" flipV="1">
            <a:off x="19740628" y="1369867"/>
            <a:ext cx="1789062" cy="5704061"/>
          </a:xfrm>
          <a:prstGeom prst="line">
            <a:avLst/>
          </a:prstGeom>
          <a:ln w="63500">
            <a:solidFill>
              <a:srgbClr val="000000"/>
            </a:solidFill>
            <a:miter lim="400000"/>
          </a:ln>
        </p:spPr>
        <p:txBody>
          <a:bodyPr lIns="50800" tIns="50800" rIns="50800" bIns="50800" anchor="ctr"/>
          <a:lstStyle/>
          <a:p>
            <a:endParaRPr/>
          </a:p>
        </p:txBody>
      </p:sp>
      <p:sp>
        <p:nvSpPr>
          <p:cNvPr id="79" name="Line">
            <a:extLst>
              <a:ext uri="{FF2B5EF4-FFF2-40B4-BE49-F238E27FC236}">
                <a16:creationId xmlns:a16="http://schemas.microsoft.com/office/drawing/2014/main" id="{C00375EA-99E5-593E-9E74-C2EDB3367C37}"/>
              </a:ext>
            </a:extLst>
          </p:cNvPr>
          <p:cNvSpPr/>
          <p:nvPr/>
        </p:nvSpPr>
        <p:spPr>
          <a:xfrm flipV="1">
            <a:off x="19317780" y="1369868"/>
            <a:ext cx="422850" cy="6764386"/>
          </a:xfrm>
          <a:prstGeom prst="line">
            <a:avLst/>
          </a:prstGeom>
          <a:ln w="63500">
            <a:solidFill>
              <a:srgbClr val="000000"/>
            </a:solidFill>
            <a:miter lim="400000"/>
          </a:ln>
        </p:spPr>
        <p:txBody>
          <a:bodyPr lIns="50800" tIns="50800" rIns="50800" bIns="50800" anchor="ctr"/>
          <a:lstStyle/>
          <a:p>
            <a:endParaRPr/>
          </a:p>
        </p:txBody>
      </p:sp>
      <p:sp>
        <p:nvSpPr>
          <p:cNvPr id="80" name="Line">
            <a:extLst>
              <a:ext uri="{FF2B5EF4-FFF2-40B4-BE49-F238E27FC236}">
                <a16:creationId xmlns:a16="http://schemas.microsoft.com/office/drawing/2014/main" id="{2F3BF173-80EB-67B0-B6BE-6A1B018F1240}"/>
              </a:ext>
            </a:extLst>
          </p:cNvPr>
          <p:cNvSpPr/>
          <p:nvPr/>
        </p:nvSpPr>
        <p:spPr>
          <a:xfrm flipV="1">
            <a:off x="21528583" y="5028627"/>
            <a:ext cx="883808" cy="2047189"/>
          </a:xfrm>
          <a:prstGeom prst="line">
            <a:avLst/>
          </a:prstGeom>
          <a:ln w="63500">
            <a:solidFill>
              <a:srgbClr val="000000"/>
            </a:solidFill>
            <a:miter lim="400000"/>
          </a:ln>
        </p:spPr>
        <p:txBody>
          <a:bodyPr lIns="50800" tIns="50800" rIns="50800" bIns="50800" anchor="ctr"/>
          <a:lstStyle/>
          <a:p>
            <a:endParaRPr/>
          </a:p>
        </p:txBody>
      </p:sp>
      <p:sp>
        <p:nvSpPr>
          <p:cNvPr id="81" name="Line">
            <a:extLst>
              <a:ext uri="{FF2B5EF4-FFF2-40B4-BE49-F238E27FC236}">
                <a16:creationId xmlns:a16="http://schemas.microsoft.com/office/drawing/2014/main" id="{3A18713A-3AE3-45C1-8DC7-D29ECB507F47}"/>
              </a:ext>
            </a:extLst>
          </p:cNvPr>
          <p:cNvSpPr/>
          <p:nvPr/>
        </p:nvSpPr>
        <p:spPr>
          <a:xfrm flipV="1">
            <a:off x="19314085" y="4971477"/>
            <a:ext cx="3098306" cy="3098307"/>
          </a:xfrm>
          <a:prstGeom prst="line">
            <a:avLst/>
          </a:prstGeom>
          <a:ln w="63500">
            <a:solidFill>
              <a:srgbClr val="000000"/>
            </a:solidFill>
            <a:miter lim="400000"/>
          </a:ln>
        </p:spPr>
        <p:txBody>
          <a:bodyPr lIns="50800" tIns="50800" rIns="50800" bIns="50800" anchor="ctr"/>
          <a:lstStyle/>
          <a:p>
            <a:endParaRPr/>
          </a:p>
        </p:txBody>
      </p:sp>
      <p:sp>
        <p:nvSpPr>
          <p:cNvPr id="82" name="Line">
            <a:extLst>
              <a:ext uri="{FF2B5EF4-FFF2-40B4-BE49-F238E27FC236}">
                <a16:creationId xmlns:a16="http://schemas.microsoft.com/office/drawing/2014/main" id="{01692644-2DA3-5EE8-E4B8-9A450BDA23E3}"/>
              </a:ext>
            </a:extLst>
          </p:cNvPr>
          <p:cNvSpPr/>
          <p:nvPr/>
        </p:nvSpPr>
        <p:spPr>
          <a:xfrm flipH="1" flipV="1">
            <a:off x="19867629" y="1496867"/>
            <a:ext cx="2534774" cy="3485976"/>
          </a:xfrm>
          <a:prstGeom prst="line">
            <a:avLst/>
          </a:prstGeom>
          <a:ln w="63500">
            <a:solidFill>
              <a:srgbClr val="000000"/>
            </a:solidFill>
            <a:miter lim="400000"/>
          </a:ln>
        </p:spPr>
        <p:txBody>
          <a:bodyPr lIns="50800" tIns="50800" rIns="50800" bIns="50800" anchor="ctr"/>
          <a:lstStyle/>
          <a:p>
            <a:endParaRPr/>
          </a:p>
        </p:txBody>
      </p:sp>
      <p:sp>
        <p:nvSpPr>
          <p:cNvPr id="83" name="Line">
            <a:extLst>
              <a:ext uri="{FF2B5EF4-FFF2-40B4-BE49-F238E27FC236}">
                <a16:creationId xmlns:a16="http://schemas.microsoft.com/office/drawing/2014/main" id="{347D1999-3C55-1417-0719-E14822EC25DD}"/>
              </a:ext>
            </a:extLst>
          </p:cNvPr>
          <p:cNvSpPr/>
          <p:nvPr/>
        </p:nvSpPr>
        <p:spPr>
          <a:xfrm flipV="1">
            <a:off x="19263843" y="7047383"/>
            <a:ext cx="2239531" cy="1145983"/>
          </a:xfrm>
          <a:prstGeom prst="line">
            <a:avLst/>
          </a:prstGeom>
          <a:ln w="63500">
            <a:solidFill>
              <a:srgbClr val="000000"/>
            </a:solidFill>
            <a:miter lim="400000"/>
          </a:ln>
        </p:spPr>
        <p:txBody>
          <a:bodyPr lIns="50800" tIns="50800" rIns="50800" bIns="50800" anchor="ctr"/>
          <a:lstStyle/>
          <a:p>
            <a:endParaRPr/>
          </a:p>
        </p:txBody>
      </p:sp>
      <p:sp>
        <p:nvSpPr>
          <p:cNvPr id="84" name="Circle">
            <a:extLst>
              <a:ext uri="{FF2B5EF4-FFF2-40B4-BE49-F238E27FC236}">
                <a16:creationId xmlns:a16="http://schemas.microsoft.com/office/drawing/2014/main" id="{5523DE87-E80E-0D3E-9F98-F484F75385E8}"/>
              </a:ext>
            </a:extLst>
          </p:cNvPr>
          <p:cNvSpPr/>
          <p:nvPr/>
        </p:nvSpPr>
        <p:spPr>
          <a:xfrm flipH="1">
            <a:off x="17184751" y="1282844"/>
            <a:ext cx="632602"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5" name="Circle">
            <a:extLst>
              <a:ext uri="{FF2B5EF4-FFF2-40B4-BE49-F238E27FC236}">
                <a16:creationId xmlns:a16="http://schemas.microsoft.com/office/drawing/2014/main" id="{04F24E91-44FB-8667-17E2-606120FA9ECB}"/>
              </a:ext>
            </a:extLst>
          </p:cNvPr>
          <p:cNvSpPr/>
          <p:nvPr/>
        </p:nvSpPr>
        <p:spPr>
          <a:xfrm flipH="1">
            <a:off x="19429945" y="1089202"/>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dirty="0">
              <a:solidFill>
                <a:srgbClr val="FF0000"/>
              </a:solidFill>
              <a:highlight>
                <a:srgbClr val="FF0000"/>
              </a:highlight>
            </a:endParaRPr>
          </a:p>
        </p:txBody>
      </p:sp>
      <p:sp>
        <p:nvSpPr>
          <p:cNvPr id="86" name="Circle">
            <a:extLst>
              <a:ext uri="{FF2B5EF4-FFF2-40B4-BE49-F238E27FC236}">
                <a16:creationId xmlns:a16="http://schemas.microsoft.com/office/drawing/2014/main" id="{EEDB8CEB-8ABF-60A2-9E9A-1B98D1D53B9B}"/>
              </a:ext>
            </a:extLst>
          </p:cNvPr>
          <p:cNvSpPr/>
          <p:nvPr/>
        </p:nvSpPr>
        <p:spPr>
          <a:xfrm flipH="1">
            <a:off x="21519354" y="2308664"/>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87" name="Circle">
            <a:extLst>
              <a:ext uri="{FF2B5EF4-FFF2-40B4-BE49-F238E27FC236}">
                <a16:creationId xmlns:a16="http://schemas.microsoft.com/office/drawing/2014/main" id="{DBFA3661-6486-4B3C-A21B-B406C1230605}"/>
              </a:ext>
            </a:extLst>
          </p:cNvPr>
          <p:cNvSpPr/>
          <p:nvPr/>
        </p:nvSpPr>
        <p:spPr>
          <a:xfrm flipH="1">
            <a:off x="22085384" y="4649236"/>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8" name="Circle">
            <a:extLst>
              <a:ext uri="{FF2B5EF4-FFF2-40B4-BE49-F238E27FC236}">
                <a16:creationId xmlns:a16="http://schemas.microsoft.com/office/drawing/2014/main" id="{84371419-70B7-D0DC-C849-A7A19B7CDED9}"/>
              </a:ext>
            </a:extLst>
          </p:cNvPr>
          <p:cNvSpPr/>
          <p:nvPr/>
        </p:nvSpPr>
        <p:spPr>
          <a:xfrm flipH="1">
            <a:off x="21132070" y="6746761"/>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9" name="Circle">
            <a:extLst>
              <a:ext uri="{FF2B5EF4-FFF2-40B4-BE49-F238E27FC236}">
                <a16:creationId xmlns:a16="http://schemas.microsoft.com/office/drawing/2014/main" id="{EFF4E33E-EA70-75CF-3985-E54FF6561A36}"/>
              </a:ext>
            </a:extLst>
          </p:cNvPr>
          <p:cNvSpPr/>
          <p:nvPr/>
        </p:nvSpPr>
        <p:spPr>
          <a:xfrm flipH="1">
            <a:off x="19001220" y="7806315"/>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90" name="Circle">
            <a:extLst>
              <a:ext uri="{FF2B5EF4-FFF2-40B4-BE49-F238E27FC236}">
                <a16:creationId xmlns:a16="http://schemas.microsoft.com/office/drawing/2014/main" id="{C8504EF0-8A6D-96E2-EBA4-D1B074FDB735}"/>
              </a:ext>
            </a:extLst>
          </p:cNvPr>
          <p:cNvSpPr/>
          <p:nvPr/>
        </p:nvSpPr>
        <p:spPr>
          <a:xfrm flipH="1">
            <a:off x="16667642" y="7234318"/>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91" name="C">
            <a:extLst>
              <a:ext uri="{FF2B5EF4-FFF2-40B4-BE49-F238E27FC236}">
                <a16:creationId xmlns:a16="http://schemas.microsoft.com/office/drawing/2014/main" id="{A5FDB9A4-D1DF-F643-8119-8CDBDBAA1004}"/>
              </a:ext>
            </a:extLst>
          </p:cNvPr>
          <p:cNvSpPr txBox="1"/>
          <p:nvPr/>
        </p:nvSpPr>
        <p:spPr>
          <a:xfrm>
            <a:off x="19429507" y="99238"/>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2" name="C">
            <a:extLst>
              <a:ext uri="{FF2B5EF4-FFF2-40B4-BE49-F238E27FC236}">
                <a16:creationId xmlns:a16="http://schemas.microsoft.com/office/drawing/2014/main" id="{7AED9B44-782B-3DB7-5C58-F20EDB02927D}"/>
              </a:ext>
            </a:extLst>
          </p:cNvPr>
          <p:cNvSpPr txBox="1"/>
          <p:nvPr/>
        </p:nvSpPr>
        <p:spPr>
          <a:xfrm>
            <a:off x="21518915" y="1200282"/>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3" name="C">
            <a:extLst>
              <a:ext uri="{FF2B5EF4-FFF2-40B4-BE49-F238E27FC236}">
                <a16:creationId xmlns:a16="http://schemas.microsoft.com/office/drawing/2014/main" id="{2A8327B9-D389-E493-61D0-25AB05E2A224}"/>
              </a:ext>
            </a:extLst>
          </p:cNvPr>
          <p:cNvSpPr txBox="1"/>
          <p:nvPr/>
        </p:nvSpPr>
        <p:spPr>
          <a:xfrm>
            <a:off x="22286423" y="3636016"/>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4" name="C">
            <a:extLst>
              <a:ext uri="{FF2B5EF4-FFF2-40B4-BE49-F238E27FC236}">
                <a16:creationId xmlns:a16="http://schemas.microsoft.com/office/drawing/2014/main" id="{D6BFCD76-F771-E3BE-C747-5A94253B74D5}"/>
              </a:ext>
            </a:extLst>
          </p:cNvPr>
          <p:cNvSpPr txBox="1"/>
          <p:nvPr/>
        </p:nvSpPr>
        <p:spPr>
          <a:xfrm>
            <a:off x="21758168" y="6399527"/>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5" name="C">
            <a:extLst>
              <a:ext uri="{FF2B5EF4-FFF2-40B4-BE49-F238E27FC236}">
                <a16:creationId xmlns:a16="http://schemas.microsoft.com/office/drawing/2014/main" id="{84C721B5-551D-B26E-DE51-F7D4B5C6A4D2}"/>
              </a:ext>
            </a:extLst>
          </p:cNvPr>
          <p:cNvSpPr txBox="1"/>
          <p:nvPr/>
        </p:nvSpPr>
        <p:spPr>
          <a:xfrm>
            <a:off x="19570973" y="8003712"/>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6" name="D">
            <a:extLst>
              <a:ext uri="{FF2B5EF4-FFF2-40B4-BE49-F238E27FC236}">
                <a16:creationId xmlns:a16="http://schemas.microsoft.com/office/drawing/2014/main" id="{BEC1F9EB-1E43-DA2C-F9D3-6F1D4E89B2E6}"/>
              </a:ext>
            </a:extLst>
          </p:cNvPr>
          <p:cNvSpPr txBox="1"/>
          <p:nvPr/>
        </p:nvSpPr>
        <p:spPr>
          <a:xfrm>
            <a:off x="16816585" y="7599121"/>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97" name="D">
            <a:extLst>
              <a:ext uri="{FF2B5EF4-FFF2-40B4-BE49-F238E27FC236}">
                <a16:creationId xmlns:a16="http://schemas.microsoft.com/office/drawing/2014/main" id="{7DC7D601-F35A-E415-9E8D-1399540588D8}"/>
              </a:ext>
            </a:extLst>
          </p:cNvPr>
          <p:cNvSpPr txBox="1"/>
          <p:nvPr/>
        </p:nvSpPr>
        <p:spPr>
          <a:xfrm>
            <a:off x="17215945" y="99238"/>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graphicFrame>
        <p:nvGraphicFramePr>
          <p:cNvPr id="3" name="Table 22">
            <a:extLst>
              <a:ext uri="{FF2B5EF4-FFF2-40B4-BE49-F238E27FC236}">
                <a16:creationId xmlns:a16="http://schemas.microsoft.com/office/drawing/2014/main" id="{5627AB38-1FFC-702E-B0AC-97597E95DC49}"/>
              </a:ext>
            </a:extLst>
          </p:cNvPr>
          <p:cNvGraphicFramePr>
            <a:graphicFrameLocks noGrp="1"/>
          </p:cNvGraphicFramePr>
          <p:nvPr>
            <p:extLst>
              <p:ext uri="{D42A27DB-BD31-4B8C-83A1-F6EECF244321}">
                <p14:modId xmlns:p14="http://schemas.microsoft.com/office/powerpoint/2010/main" val="195683635"/>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t>S(1,1)</a:t>
                      </a:r>
                    </a:p>
                  </a:txBody>
                  <a:tcPr marL="182880" marR="182880" marT="91440" marB="91440" anchor="ctr">
                    <a:solidFill>
                      <a:srgbClr val="00B0F0"/>
                    </a:solidFill>
                  </a:tcPr>
                </a:tc>
                <a:tc>
                  <a:txBody>
                    <a:bodyPr/>
                    <a:lstStyle/>
                    <a:p>
                      <a:pPr algn="ctr"/>
                      <a:r>
                        <a:rPr lang="en-US" sz="4000" dirty="0"/>
                        <a:t>S(2,1)</a:t>
                      </a:r>
                    </a:p>
                  </a:txBody>
                  <a:tcPr marL="182880" marR="182880" marT="91440" marB="91440" anchor="ctr">
                    <a:solidFill>
                      <a:srgbClr val="00B0F0"/>
                    </a:solidFill>
                  </a:tcPr>
                </a:tc>
                <a:tc>
                  <a:txBody>
                    <a:bodyPr/>
                    <a:lstStyle/>
                    <a:p>
                      <a:pPr algn="ctr"/>
                      <a:r>
                        <a:rPr lang="en-US" sz="4000" dirty="0"/>
                        <a:t>S(3,1)</a:t>
                      </a:r>
                    </a:p>
                  </a:txBody>
                  <a:tcPr marL="182880" marR="182880" marT="91440" marB="91440" anchor="ctr">
                    <a:solidFill>
                      <a:srgbClr val="00B0F0"/>
                    </a:solidFill>
                  </a:tcPr>
                </a:tc>
                <a:tc>
                  <a:txBody>
                    <a:bodyPr/>
                    <a:lstStyle/>
                    <a:p>
                      <a:pPr algn="ctr"/>
                      <a:r>
                        <a:rPr lang="en-US" sz="4000" dirty="0"/>
                        <a:t>S(4,1)</a:t>
                      </a:r>
                    </a:p>
                  </a:txBody>
                  <a:tcPr marL="182880" marR="182880" marT="91440" marB="91440" anchor="ctr">
                    <a:solidFill>
                      <a:srgbClr val="00B0F0"/>
                    </a:solidFill>
                  </a:tcPr>
                </a:tc>
                <a:tc>
                  <a:txBody>
                    <a:bodyPr/>
                    <a:lstStyle/>
                    <a:p>
                      <a:pPr algn="ctr"/>
                      <a:r>
                        <a:rPr lang="en-US" sz="4000" dirty="0"/>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t>S(1,2)</a:t>
                      </a:r>
                    </a:p>
                  </a:txBody>
                  <a:tcPr marL="182880" marR="182880" marT="91440" marB="91440" anchor="ctr">
                    <a:solidFill>
                      <a:srgbClr val="FF0000"/>
                    </a:solidFill>
                  </a:tcPr>
                </a:tc>
                <a:tc>
                  <a:txBody>
                    <a:bodyPr/>
                    <a:lstStyle/>
                    <a:p>
                      <a:pPr algn="ctr"/>
                      <a:r>
                        <a:rPr lang="en-US" sz="4000" dirty="0"/>
                        <a:t>S(2,2)</a:t>
                      </a:r>
                    </a:p>
                  </a:txBody>
                  <a:tcPr marL="182880" marR="182880" marT="91440" marB="91440" anchor="ctr">
                    <a:solidFill>
                      <a:srgbClr val="FF0000"/>
                    </a:solidFill>
                  </a:tcPr>
                </a:tc>
                <a:tc>
                  <a:txBody>
                    <a:bodyPr/>
                    <a:lstStyle/>
                    <a:p>
                      <a:pPr algn="ctr"/>
                      <a:r>
                        <a:rPr lang="en-US" sz="4000" dirty="0"/>
                        <a:t>S(3,2)</a:t>
                      </a:r>
                    </a:p>
                  </a:txBody>
                  <a:tcPr marL="182880" marR="182880" marT="91440" marB="91440" anchor="ctr">
                    <a:solidFill>
                      <a:srgbClr val="FF0000"/>
                    </a:solidFill>
                  </a:tcPr>
                </a:tc>
                <a:tc>
                  <a:txBody>
                    <a:bodyPr/>
                    <a:lstStyle/>
                    <a:p>
                      <a:pPr algn="ctr"/>
                      <a:r>
                        <a:rPr lang="en-US" sz="4000" dirty="0"/>
                        <a:t>S(4,2)</a:t>
                      </a:r>
                    </a:p>
                  </a:txBody>
                  <a:tcPr marL="182880" marR="182880" marT="91440" marB="91440" anchor="ctr">
                    <a:solidFill>
                      <a:srgbClr val="FF0000"/>
                    </a:solidFill>
                  </a:tcPr>
                </a:tc>
                <a:tc>
                  <a:txBody>
                    <a:bodyPr/>
                    <a:lstStyle/>
                    <a:p>
                      <a:pPr algn="ctr"/>
                      <a:r>
                        <a:rPr lang="en-US" sz="4000" dirty="0"/>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t>S(1,3)</a:t>
                      </a:r>
                    </a:p>
                  </a:txBody>
                  <a:tcPr marL="182880" marR="182880" marT="91440" marB="91440" anchor="ctr">
                    <a:solidFill>
                      <a:srgbClr val="00B050"/>
                    </a:solidFill>
                  </a:tcPr>
                </a:tc>
                <a:tc>
                  <a:txBody>
                    <a:bodyPr/>
                    <a:lstStyle/>
                    <a:p>
                      <a:pPr algn="ctr"/>
                      <a:r>
                        <a:rPr lang="en-US" sz="4000" dirty="0"/>
                        <a:t>S(2,3)</a:t>
                      </a:r>
                    </a:p>
                  </a:txBody>
                  <a:tcPr marL="182880" marR="182880" marT="91440" marB="91440" anchor="ctr">
                    <a:solidFill>
                      <a:srgbClr val="00B050"/>
                    </a:solidFill>
                  </a:tcPr>
                </a:tc>
                <a:tc>
                  <a:txBody>
                    <a:bodyPr/>
                    <a:lstStyle/>
                    <a:p>
                      <a:pPr algn="ctr"/>
                      <a:r>
                        <a:rPr lang="en-US" sz="4000" dirty="0"/>
                        <a:t>S(3,3)</a:t>
                      </a:r>
                    </a:p>
                  </a:txBody>
                  <a:tcPr marL="182880" marR="182880" marT="91440" marB="91440" anchor="ctr">
                    <a:solidFill>
                      <a:srgbClr val="00B050"/>
                    </a:solidFill>
                  </a:tcPr>
                </a:tc>
                <a:tc>
                  <a:txBody>
                    <a:bodyPr/>
                    <a:lstStyle/>
                    <a:p>
                      <a:pPr algn="ctr"/>
                      <a:r>
                        <a:rPr lang="en-US" sz="4000" dirty="0"/>
                        <a:t>S(4,3)</a:t>
                      </a:r>
                    </a:p>
                  </a:txBody>
                  <a:tcPr marL="182880" marR="182880" marT="91440" marB="91440" anchor="ctr">
                    <a:solidFill>
                      <a:srgbClr val="00B050"/>
                    </a:solidFill>
                  </a:tcPr>
                </a:tc>
                <a:tc>
                  <a:txBody>
                    <a:bodyPr/>
                    <a:lstStyle/>
                    <a:p>
                      <a:pPr algn="ctr"/>
                      <a:r>
                        <a:rPr lang="en-US" sz="4000" dirty="0"/>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t>S(1,4)</a:t>
                      </a:r>
                    </a:p>
                  </a:txBody>
                  <a:tcPr marL="182880" marR="182880" marT="91440" marB="91440" anchor="ctr">
                    <a:solidFill>
                      <a:schemeClr val="accent4"/>
                    </a:solidFill>
                  </a:tcPr>
                </a:tc>
                <a:tc>
                  <a:txBody>
                    <a:bodyPr/>
                    <a:lstStyle/>
                    <a:p>
                      <a:pPr algn="ctr"/>
                      <a:r>
                        <a:rPr lang="en-US" sz="4000" dirty="0"/>
                        <a:t>S(2,4)</a:t>
                      </a:r>
                    </a:p>
                  </a:txBody>
                  <a:tcPr marL="182880" marR="182880" marT="91440" marB="91440" anchor="ctr">
                    <a:solidFill>
                      <a:schemeClr val="accent4"/>
                    </a:solidFill>
                  </a:tcPr>
                </a:tc>
                <a:tc>
                  <a:txBody>
                    <a:bodyPr/>
                    <a:lstStyle/>
                    <a:p>
                      <a:pPr algn="ctr"/>
                      <a:r>
                        <a:rPr lang="en-US" sz="4000" dirty="0"/>
                        <a:t>S(3,4)</a:t>
                      </a:r>
                    </a:p>
                  </a:txBody>
                  <a:tcPr marL="182880" marR="182880" marT="91440" marB="91440" anchor="ctr">
                    <a:solidFill>
                      <a:schemeClr val="accent4"/>
                    </a:solidFill>
                  </a:tcPr>
                </a:tc>
                <a:tc>
                  <a:txBody>
                    <a:bodyPr/>
                    <a:lstStyle/>
                    <a:p>
                      <a:pPr algn="ctr"/>
                      <a:r>
                        <a:rPr lang="en-US" sz="4000" dirty="0"/>
                        <a:t>S(4,4)</a:t>
                      </a:r>
                    </a:p>
                  </a:txBody>
                  <a:tcPr marL="182880" marR="182880" marT="91440" marB="91440" anchor="ctr">
                    <a:solidFill>
                      <a:schemeClr val="accent4"/>
                    </a:solidFill>
                  </a:tcPr>
                </a:tc>
                <a:tc>
                  <a:txBody>
                    <a:bodyPr/>
                    <a:lstStyle/>
                    <a:p>
                      <a:pPr algn="ctr"/>
                      <a:r>
                        <a:rPr lang="en-US" sz="4000" dirty="0"/>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t>S(1,5)</a:t>
                      </a:r>
                    </a:p>
                  </a:txBody>
                  <a:tcPr marL="182880" marR="182880" marT="91440" marB="91440" anchor="ctr">
                    <a:solidFill>
                      <a:srgbClr val="FF00BA"/>
                    </a:solidFill>
                  </a:tcPr>
                </a:tc>
                <a:tc>
                  <a:txBody>
                    <a:bodyPr/>
                    <a:lstStyle/>
                    <a:p>
                      <a:pPr algn="ctr"/>
                      <a:r>
                        <a:rPr lang="en-US" sz="4000" dirty="0"/>
                        <a:t>S(2,5)</a:t>
                      </a:r>
                    </a:p>
                  </a:txBody>
                  <a:tcPr marL="182880" marR="182880" marT="91440" marB="91440" anchor="ctr">
                    <a:solidFill>
                      <a:srgbClr val="FF00BA"/>
                    </a:solidFill>
                  </a:tcPr>
                </a:tc>
                <a:tc>
                  <a:txBody>
                    <a:bodyPr/>
                    <a:lstStyle/>
                    <a:p>
                      <a:pPr algn="ctr"/>
                      <a:r>
                        <a:rPr lang="en-US" sz="4000" dirty="0"/>
                        <a:t>S(3,5)</a:t>
                      </a:r>
                    </a:p>
                  </a:txBody>
                  <a:tcPr marL="182880" marR="182880" marT="91440" marB="91440" anchor="ctr">
                    <a:solidFill>
                      <a:srgbClr val="FF00BA"/>
                    </a:solidFill>
                  </a:tcPr>
                </a:tc>
                <a:tc>
                  <a:txBody>
                    <a:bodyPr/>
                    <a:lstStyle/>
                    <a:p>
                      <a:pPr algn="ctr"/>
                      <a:r>
                        <a:rPr lang="en-US" sz="4000" dirty="0"/>
                        <a:t>S(4,5)</a:t>
                      </a:r>
                    </a:p>
                  </a:txBody>
                  <a:tcPr marL="182880" marR="182880" marT="91440" marB="91440" anchor="ctr">
                    <a:solidFill>
                      <a:srgbClr val="FF00BA"/>
                    </a:solidFill>
                  </a:tcPr>
                </a:tc>
                <a:tc>
                  <a:txBody>
                    <a:bodyPr/>
                    <a:lstStyle/>
                    <a:p>
                      <a:pPr algn="ctr"/>
                      <a:r>
                        <a:rPr lang="en-US" sz="4000" dirty="0"/>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
        <p:nvSpPr>
          <p:cNvPr id="9" name="4-point Star 8">
            <a:extLst>
              <a:ext uri="{FF2B5EF4-FFF2-40B4-BE49-F238E27FC236}">
                <a16:creationId xmlns:a16="http://schemas.microsoft.com/office/drawing/2014/main" id="{F83C810C-5A58-869F-819E-91ADAA695FA7}"/>
              </a:ext>
            </a:extLst>
          </p:cNvPr>
          <p:cNvSpPr/>
          <p:nvPr/>
        </p:nvSpPr>
        <p:spPr>
          <a:xfrm>
            <a:off x="20919849" y="8313285"/>
            <a:ext cx="2998704" cy="3248058"/>
          </a:xfrm>
          <a:prstGeom prst="star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36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4" y="-32808"/>
            <a:ext cx="14713853" cy="1618174"/>
          </a:xfrm>
        </p:spPr>
        <p:txBody>
          <a:bodyPr>
            <a:noAutofit/>
          </a:bodyPr>
          <a:lstStyle/>
          <a:p>
            <a:r>
              <a:rPr lang="en-US" sz="7200" dirty="0">
                <a:latin typeface="Calibri" panose="020F0502020204030204" pitchFamily="34" charset="0"/>
                <a:cs typeface="Calibri" panose="020F0502020204030204" pitchFamily="34" charset="0"/>
              </a:rPr>
              <a:t>For (</a:t>
            </a:r>
            <a:r>
              <a:rPr lang="en-US" sz="7200" dirty="0" err="1">
                <a:solidFill>
                  <a:srgbClr val="FF0000"/>
                </a:solidFill>
                <a:latin typeface="Calibri" panose="020F0502020204030204" pitchFamily="34" charset="0"/>
                <a:cs typeface="Calibri" panose="020F0502020204030204" pitchFamily="34" charset="0"/>
              </a:rPr>
              <a:t>t+t</a:t>
            </a:r>
            <a:r>
              <a:rPr lang="en-US" sz="7200" dirty="0">
                <a:solidFill>
                  <a:srgbClr val="FF0000"/>
                </a:solidFill>
                <a:latin typeface="Calibri" panose="020F0502020204030204" pitchFamily="34" charset="0"/>
                <a:cs typeface="Calibri" panose="020F0502020204030204" pitchFamily="34" charset="0"/>
              </a:rPr>
              <a:t>/2</a:t>
            </a:r>
            <a:r>
              <a:rPr lang="en-US" sz="7200" dirty="0">
                <a:latin typeface="Calibri" panose="020F0502020204030204" pitchFamily="34" charset="0"/>
                <a:cs typeface="Calibri" panose="020F0502020204030204" pitchFamily="34" charset="0"/>
              </a:rPr>
              <a:t>,</a:t>
            </a:r>
            <a:r>
              <a:rPr lang="en-US" sz="7200" dirty="0">
                <a:solidFill>
                  <a:srgbClr val="FF0000"/>
                </a:solidFill>
                <a:latin typeface="Calibri" panose="020F0502020204030204" pitchFamily="34" charset="0"/>
                <a:cs typeface="Calibri" panose="020F0502020204030204" pitchFamily="34" charset="0"/>
              </a:rPr>
              <a:t> </a:t>
            </a:r>
            <a:r>
              <a:rPr lang="en-US" sz="7200" dirty="0" err="1">
                <a:solidFill>
                  <a:srgbClr val="FF0000"/>
                </a:solidFill>
                <a:latin typeface="Calibri" panose="020F0502020204030204" pitchFamily="34" charset="0"/>
                <a:cs typeface="Calibri" panose="020F0502020204030204" pitchFamily="34" charset="0"/>
              </a:rPr>
              <a:t>t+t</a:t>
            </a:r>
            <a:r>
              <a:rPr lang="en-US" sz="7200" dirty="0">
                <a:solidFill>
                  <a:srgbClr val="FF0000"/>
                </a:solidFill>
                <a:latin typeface="Calibri" panose="020F0502020204030204" pitchFamily="34" charset="0"/>
                <a:cs typeface="Calibri" panose="020F0502020204030204" pitchFamily="34" charset="0"/>
              </a:rPr>
              <a:t>/2</a:t>
            </a:r>
            <a:r>
              <a:rPr lang="en-US" sz="7200" dirty="0">
                <a:latin typeface="Calibri" panose="020F0502020204030204" pitchFamily="34" charset="0"/>
                <a:cs typeface="Calibri" panose="020F0502020204030204" pitchFamily="34" charset="0"/>
              </a:rPr>
              <a:t>)-degree S(</a:t>
            </a:r>
            <a:r>
              <a:rPr lang="en-US" sz="7200" dirty="0" err="1">
                <a:latin typeface="Calibri" panose="020F0502020204030204" pitchFamily="34" charset="0"/>
                <a:cs typeface="Calibri" panose="020F0502020204030204" pitchFamily="34" charset="0"/>
              </a:rPr>
              <a:t>x,y</a:t>
            </a:r>
            <a:r>
              <a:rPr lang="en-US" sz="7200" dirty="0">
                <a:latin typeface="Calibri" panose="020F0502020204030204" pitchFamily="34" charset="0"/>
                <a:cs typeface="Calibri" panose="020F0502020204030204" pitchFamily="34" charset="0"/>
              </a:rPr>
              <a:t>)</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150696" y="2166856"/>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136066" y="9308960"/>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42399" y="4734300"/>
            <a:ext cx="2252840"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8882" y="7003551"/>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2561599" y="32452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2614583" y="5381387"/>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2681001" y="753971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2673325" y="9815391"/>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a:t>
            </a:r>
          </a:p>
        </p:txBody>
      </p:sp>
      <p:sp>
        <p:nvSpPr>
          <p:cNvPr id="106" name="TextBox 105">
            <a:extLst>
              <a:ext uri="{FF2B5EF4-FFF2-40B4-BE49-F238E27FC236}">
                <a16:creationId xmlns:a16="http://schemas.microsoft.com/office/drawing/2014/main" id="{B83528AB-C393-314D-9626-9BD80B4D262C}"/>
              </a:ext>
            </a:extLst>
          </p:cNvPr>
          <p:cNvSpPr txBox="1"/>
          <p:nvPr/>
        </p:nvSpPr>
        <p:spPr>
          <a:xfrm>
            <a:off x="4816592" y="1262200"/>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6375866" y="1289909"/>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8219235" y="1315215"/>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a:t>
            </a:r>
          </a:p>
        </p:txBody>
      </p:sp>
      <p:sp>
        <p:nvSpPr>
          <p:cNvPr id="109" name="TextBox 108">
            <a:extLst>
              <a:ext uri="{FF2B5EF4-FFF2-40B4-BE49-F238E27FC236}">
                <a16:creationId xmlns:a16="http://schemas.microsoft.com/office/drawing/2014/main" id="{D6182BB4-D94C-1942-96CA-D531082BE6C4}"/>
              </a:ext>
            </a:extLst>
          </p:cNvPr>
          <p:cNvSpPr txBox="1"/>
          <p:nvPr/>
        </p:nvSpPr>
        <p:spPr>
          <a:xfrm>
            <a:off x="10091832" y="134292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320" y="11372480"/>
            <a:ext cx="1424431" cy="2168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44F20E-A440-05FC-DA5E-4DBF3CD2EF38}"/>
              </a:ext>
            </a:extLst>
          </p:cNvPr>
          <p:cNvSpPr txBox="1"/>
          <p:nvPr/>
        </p:nvSpPr>
        <p:spPr>
          <a:xfrm>
            <a:off x="2688785" y="12124954"/>
            <a:ext cx="1249060"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a:t>
            </a:r>
          </a:p>
        </p:txBody>
      </p:sp>
      <p:sp>
        <p:nvSpPr>
          <p:cNvPr id="11" name="TextBox 10">
            <a:extLst>
              <a:ext uri="{FF2B5EF4-FFF2-40B4-BE49-F238E27FC236}">
                <a16:creationId xmlns:a16="http://schemas.microsoft.com/office/drawing/2014/main" id="{623BCBA7-E97E-0255-96DD-53E9E840C60E}"/>
              </a:ext>
            </a:extLst>
          </p:cNvPr>
          <p:cNvSpPr txBox="1"/>
          <p:nvPr/>
        </p:nvSpPr>
        <p:spPr>
          <a:xfrm>
            <a:off x="11783957" y="1346754"/>
            <a:ext cx="125547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a:t>
            </a:r>
          </a:p>
        </p:txBody>
      </p:sp>
      <p:sp>
        <p:nvSpPr>
          <p:cNvPr id="3" name="TextBox 2">
            <a:extLst>
              <a:ext uri="{FF2B5EF4-FFF2-40B4-BE49-F238E27FC236}">
                <a16:creationId xmlns:a16="http://schemas.microsoft.com/office/drawing/2014/main" id="{06A22D44-8981-849F-EA1A-69F9B9AC2568}"/>
              </a:ext>
            </a:extLst>
          </p:cNvPr>
          <p:cNvSpPr txBox="1"/>
          <p:nvPr/>
        </p:nvSpPr>
        <p:spPr>
          <a:xfrm>
            <a:off x="14959110" y="9272687"/>
            <a:ext cx="7381893" cy="707886"/>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Agree on a (C,D)-STAR</a:t>
            </a:r>
          </a:p>
        </p:txBody>
      </p:sp>
      <p:sp>
        <p:nvSpPr>
          <p:cNvPr id="7" name="Line">
            <a:extLst>
              <a:ext uri="{FF2B5EF4-FFF2-40B4-BE49-F238E27FC236}">
                <a16:creationId xmlns:a16="http://schemas.microsoft.com/office/drawing/2014/main" id="{F7D0C43F-A804-7726-BB2A-F1A461008BA5}"/>
              </a:ext>
            </a:extLst>
          </p:cNvPr>
          <p:cNvSpPr/>
          <p:nvPr/>
        </p:nvSpPr>
        <p:spPr>
          <a:xfrm flipV="1">
            <a:off x="17149288" y="1190084"/>
            <a:ext cx="2235726" cy="188599"/>
          </a:xfrm>
          <a:prstGeom prst="line">
            <a:avLst/>
          </a:prstGeom>
          <a:ln w="63500">
            <a:solidFill>
              <a:srgbClr val="D5D5D5"/>
            </a:solidFill>
            <a:miter lim="400000"/>
          </a:ln>
        </p:spPr>
        <p:txBody>
          <a:bodyPr lIns="50800" tIns="50800" rIns="50800" bIns="50800" anchor="ctr"/>
          <a:lstStyle/>
          <a:p>
            <a:endParaRPr/>
          </a:p>
        </p:txBody>
      </p:sp>
      <p:sp>
        <p:nvSpPr>
          <p:cNvPr id="9" name="Line">
            <a:extLst>
              <a:ext uri="{FF2B5EF4-FFF2-40B4-BE49-F238E27FC236}">
                <a16:creationId xmlns:a16="http://schemas.microsoft.com/office/drawing/2014/main" id="{58B32104-3A05-AF4F-371D-6CF64860EA03}"/>
              </a:ext>
            </a:extLst>
          </p:cNvPr>
          <p:cNvSpPr/>
          <p:nvPr/>
        </p:nvSpPr>
        <p:spPr>
          <a:xfrm>
            <a:off x="17204440" y="1440886"/>
            <a:ext cx="4329647" cy="994042"/>
          </a:xfrm>
          <a:prstGeom prst="line">
            <a:avLst/>
          </a:prstGeom>
          <a:ln w="63500">
            <a:solidFill>
              <a:srgbClr val="D5D5D5"/>
            </a:solidFill>
            <a:miter lim="400000"/>
          </a:ln>
        </p:spPr>
        <p:txBody>
          <a:bodyPr lIns="50800" tIns="50800" rIns="50800" bIns="50800" anchor="ctr"/>
          <a:lstStyle/>
          <a:p>
            <a:endParaRPr/>
          </a:p>
        </p:txBody>
      </p:sp>
      <p:sp>
        <p:nvSpPr>
          <p:cNvPr id="12" name="Line">
            <a:extLst>
              <a:ext uri="{FF2B5EF4-FFF2-40B4-BE49-F238E27FC236}">
                <a16:creationId xmlns:a16="http://schemas.microsoft.com/office/drawing/2014/main" id="{9EF6C50E-7FA5-8FC2-5428-5B346BF37A9C}"/>
              </a:ext>
            </a:extLst>
          </p:cNvPr>
          <p:cNvSpPr/>
          <p:nvPr/>
        </p:nvSpPr>
        <p:spPr>
          <a:xfrm flipH="1" flipV="1">
            <a:off x="17121575" y="1344765"/>
            <a:ext cx="4904960" cy="3471637"/>
          </a:xfrm>
          <a:prstGeom prst="line">
            <a:avLst/>
          </a:prstGeom>
          <a:ln w="63500">
            <a:solidFill>
              <a:srgbClr val="D5D5D5"/>
            </a:solidFill>
            <a:miter lim="400000"/>
          </a:ln>
        </p:spPr>
        <p:txBody>
          <a:bodyPr lIns="50800" tIns="50800" rIns="50800" bIns="50800" anchor="ctr"/>
          <a:lstStyle/>
          <a:p>
            <a:endParaRPr/>
          </a:p>
        </p:txBody>
      </p:sp>
      <p:sp>
        <p:nvSpPr>
          <p:cNvPr id="13" name="Line">
            <a:extLst>
              <a:ext uri="{FF2B5EF4-FFF2-40B4-BE49-F238E27FC236}">
                <a16:creationId xmlns:a16="http://schemas.microsoft.com/office/drawing/2014/main" id="{994FC840-DBE0-5A98-F16A-A4145FC506CE}"/>
              </a:ext>
            </a:extLst>
          </p:cNvPr>
          <p:cNvSpPr/>
          <p:nvPr/>
        </p:nvSpPr>
        <p:spPr>
          <a:xfrm>
            <a:off x="17178054" y="1480405"/>
            <a:ext cx="3948337" cy="5352888"/>
          </a:xfrm>
          <a:prstGeom prst="line">
            <a:avLst/>
          </a:prstGeom>
          <a:ln w="63500">
            <a:solidFill>
              <a:srgbClr val="D5D5D5"/>
            </a:solidFill>
            <a:miter lim="400000"/>
          </a:ln>
        </p:spPr>
        <p:txBody>
          <a:bodyPr lIns="50800" tIns="50800" rIns="50800" bIns="50800" anchor="ctr"/>
          <a:lstStyle/>
          <a:p>
            <a:endParaRPr/>
          </a:p>
        </p:txBody>
      </p:sp>
      <p:sp>
        <p:nvSpPr>
          <p:cNvPr id="14" name="Line">
            <a:extLst>
              <a:ext uri="{FF2B5EF4-FFF2-40B4-BE49-F238E27FC236}">
                <a16:creationId xmlns:a16="http://schemas.microsoft.com/office/drawing/2014/main" id="{B4D3A89C-9967-E5A6-21D9-5776082E1866}"/>
              </a:ext>
            </a:extLst>
          </p:cNvPr>
          <p:cNvSpPr/>
          <p:nvPr/>
        </p:nvSpPr>
        <p:spPr>
          <a:xfrm>
            <a:off x="17180936" y="1431808"/>
            <a:ext cx="1755380" cy="6485585"/>
          </a:xfrm>
          <a:prstGeom prst="line">
            <a:avLst/>
          </a:prstGeom>
          <a:ln w="63500">
            <a:solidFill>
              <a:srgbClr val="D5D5D5"/>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242A76D4-8BE0-6D75-CA37-F4D03832935A}"/>
              </a:ext>
            </a:extLst>
          </p:cNvPr>
          <p:cNvSpPr/>
          <p:nvPr/>
        </p:nvSpPr>
        <p:spPr>
          <a:xfrm flipV="1">
            <a:off x="16542145" y="1369643"/>
            <a:ext cx="607289" cy="6016120"/>
          </a:xfrm>
          <a:prstGeom prst="line">
            <a:avLst/>
          </a:prstGeom>
          <a:ln w="63500">
            <a:solidFill>
              <a:schemeClr val="accent4">
                <a:hueOff val="475731"/>
                <a:satOff val="-4338"/>
                <a:lumOff val="10182"/>
              </a:schemeClr>
            </a:solidFill>
            <a:miter lim="400000"/>
          </a:ln>
        </p:spPr>
        <p:txBody>
          <a:bodyPr lIns="50800" tIns="50800" rIns="50800" bIns="50800" anchor="ctr"/>
          <a:lstStyle/>
          <a:p>
            <a:endParaRPr/>
          </a:p>
        </p:txBody>
      </p:sp>
      <p:sp>
        <p:nvSpPr>
          <p:cNvPr id="30" name="Line">
            <a:extLst>
              <a:ext uri="{FF2B5EF4-FFF2-40B4-BE49-F238E27FC236}">
                <a16:creationId xmlns:a16="http://schemas.microsoft.com/office/drawing/2014/main" id="{ADA5D20B-73FD-05EC-BDF1-4FEF025443C4}"/>
              </a:ext>
            </a:extLst>
          </p:cNvPr>
          <p:cNvSpPr/>
          <p:nvPr/>
        </p:nvSpPr>
        <p:spPr>
          <a:xfrm flipV="1">
            <a:off x="16627687" y="2437220"/>
            <a:ext cx="4782636" cy="4946525"/>
          </a:xfrm>
          <a:prstGeom prst="line">
            <a:avLst/>
          </a:prstGeom>
          <a:ln w="63500">
            <a:solidFill>
              <a:srgbClr val="D5D5D5"/>
            </a:solidFill>
            <a:miter lim="400000"/>
          </a:ln>
        </p:spPr>
        <p:txBody>
          <a:bodyPr lIns="50800" tIns="50800" rIns="50800" bIns="50800" anchor="ctr"/>
          <a:lstStyle/>
          <a:p>
            <a:endParaRPr/>
          </a:p>
        </p:txBody>
      </p:sp>
      <p:sp>
        <p:nvSpPr>
          <p:cNvPr id="31" name="Line">
            <a:extLst>
              <a:ext uri="{FF2B5EF4-FFF2-40B4-BE49-F238E27FC236}">
                <a16:creationId xmlns:a16="http://schemas.microsoft.com/office/drawing/2014/main" id="{E49D470A-8254-F302-CED0-6AF179D9CC9F}"/>
              </a:ext>
            </a:extLst>
          </p:cNvPr>
          <p:cNvSpPr/>
          <p:nvPr/>
        </p:nvSpPr>
        <p:spPr>
          <a:xfrm flipV="1">
            <a:off x="16754901" y="1184105"/>
            <a:ext cx="2607451" cy="5945490"/>
          </a:xfrm>
          <a:prstGeom prst="line">
            <a:avLst/>
          </a:prstGeom>
          <a:ln w="63500">
            <a:solidFill>
              <a:srgbClr val="D5D5D5"/>
            </a:solidFill>
            <a:miter lim="400000"/>
          </a:ln>
        </p:spPr>
        <p:txBody>
          <a:bodyPr lIns="50800" tIns="50800" rIns="50800" bIns="50800" anchor="ctr"/>
          <a:lstStyle/>
          <a:p>
            <a:endParaRPr/>
          </a:p>
        </p:txBody>
      </p:sp>
      <p:sp>
        <p:nvSpPr>
          <p:cNvPr id="64" name="Circle">
            <a:extLst>
              <a:ext uri="{FF2B5EF4-FFF2-40B4-BE49-F238E27FC236}">
                <a16:creationId xmlns:a16="http://schemas.microsoft.com/office/drawing/2014/main" id="{10D0AC12-7F8A-E6B8-8304-B43D049A40C8}"/>
              </a:ext>
            </a:extLst>
          </p:cNvPr>
          <p:cNvSpPr/>
          <p:nvPr/>
        </p:nvSpPr>
        <p:spPr>
          <a:xfrm flipH="1">
            <a:off x="15138693" y="2764283"/>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65" name="Circle">
            <a:extLst>
              <a:ext uri="{FF2B5EF4-FFF2-40B4-BE49-F238E27FC236}">
                <a16:creationId xmlns:a16="http://schemas.microsoft.com/office/drawing/2014/main" id="{14022708-A81B-2E1E-474D-872370C5C3C8}"/>
              </a:ext>
            </a:extLst>
          </p:cNvPr>
          <p:cNvSpPr/>
          <p:nvPr/>
        </p:nvSpPr>
        <p:spPr>
          <a:xfrm flipH="1">
            <a:off x="14982678" y="5171621"/>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66" name="Line">
            <a:extLst>
              <a:ext uri="{FF2B5EF4-FFF2-40B4-BE49-F238E27FC236}">
                <a16:creationId xmlns:a16="http://schemas.microsoft.com/office/drawing/2014/main" id="{787BAE43-90E0-7764-4B78-7819941DE3C0}"/>
              </a:ext>
            </a:extLst>
          </p:cNvPr>
          <p:cNvSpPr/>
          <p:nvPr/>
        </p:nvSpPr>
        <p:spPr>
          <a:xfrm flipV="1">
            <a:off x="16754687" y="4814648"/>
            <a:ext cx="5229153" cy="2441149"/>
          </a:xfrm>
          <a:prstGeom prst="line">
            <a:avLst/>
          </a:prstGeom>
          <a:ln w="63500">
            <a:solidFill>
              <a:srgbClr val="D5D5D5"/>
            </a:solidFill>
            <a:miter lim="400000"/>
          </a:ln>
        </p:spPr>
        <p:txBody>
          <a:bodyPr lIns="50800" tIns="50800" rIns="50800" bIns="50800" anchor="ctr"/>
          <a:lstStyle/>
          <a:p>
            <a:endParaRPr/>
          </a:p>
        </p:txBody>
      </p:sp>
      <p:sp>
        <p:nvSpPr>
          <p:cNvPr id="67" name="Line">
            <a:extLst>
              <a:ext uri="{FF2B5EF4-FFF2-40B4-BE49-F238E27FC236}">
                <a16:creationId xmlns:a16="http://schemas.microsoft.com/office/drawing/2014/main" id="{F329C47B-5D13-2A52-76F2-01827E90EBC1}"/>
              </a:ext>
            </a:extLst>
          </p:cNvPr>
          <p:cNvSpPr/>
          <p:nvPr/>
        </p:nvSpPr>
        <p:spPr>
          <a:xfrm flipV="1">
            <a:off x="16754686" y="6833292"/>
            <a:ext cx="4371706" cy="422505"/>
          </a:xfrm>
          <a:prstGeom prst="line">
            <a:avLst/>
          </a:prstGeom>
          <a:ln w="63500">
            <a:solidFill>
              <a:srgbClr val="D5D5D5"/>
            </a:solidFill>
            <a:miter lim="400000"/>
          </a:ln>
        </p:spPr>
        <p:txBody>
          <a:bodyPr lIns="50800" tIns="50800" rIns="50800" bIns="50800" anchor="ctr"/>
          <a:lstStyle/>
          <a:p>
            <a:endParaRPr/>
          </a:p>
        </p:txBody>
      </p:sp>
      <p:sp>
        <p:nvSpPr>
          <p:cNvPr id="68" name="Line">
            <a:extLst>
              <a:ext uri="{FF2B5EF4-FFF2-40B4-BE49-F238E27FC236}">
                <a16:creationId xmlns:a16="http://schemas.microsoft.com/office/drawing/2014/main" id="{71802AFC-851A-6B0F-CFDA-2209C2FCFC0B}"/>
              </a:ext>
            </a:extLst>
          </p:cNvPr>
          <p:cNvSpPr/>
          <p:nvPr/>
        </p:nvSpPr>
        <p:spPr>
          <a:xfrm>
            <a:off x="16613568" y="7412587"/>
            <a:ext cx="2322749" cy="504805"/>
          </a:xfrm>
          <a:prstGeom prst="line">
            <a:avLst/>
          </a:prstGeom>
          <a:ln w="63500">
            <a:solidFill>
              <a:srgbClr val="D5D5D5"/>
            </a:solidFill>
            <a:miter lim="400000"/>
          </a:ln>
        </p:spPr>
        <p:txBody>
          <a:bodyPr lIns="50800" tIns="50800" rIns="50800" bIns="50800" anchor="ctr"/>
          <a:lstStyle/>
          <a:p>
            <a:endParaRPr/>
          </a:p>
        </p:txBody>
      </p:sp>
      <p:sp>
        <p:nvSpPr>
          <p:cNvPr id="69" name="Line">
            <a:extLst>
              <a:ext uri="{FF2B5EF4-FFF2-40B4-BE49-F238E27FC236}">
                <a16:creationId xmlns:a16="http://schemas.microsoft.com/office/drawing/2014/main" id="{AB5D3172-8F50-A6D9-F3FF-8AFA78D0A645}"/>
              </a:ext>
            </a:extLst>
          </p:cNvPr>
          <p:cNvSpPr/>
          <p:nvPr/>
        </p:nvSpPr>
        <p:spPr>
          <a:xfrm flipV="1">
            <a:off x="18892565" y="2489870"/>
            <a:ext cx="2575456" cy="5488984"/>
          </a:xfrm>
          <a:prstGeom prst="line">
            <a:avLst/>
          </a:prstGeom>
          <a:ln w="63500">
            <a:solidFill>
              <a:srgbClr val="000000"/>
            </a:solidFill>
            <a:miter lim="400000"/>
          </a:ln>
        </p:spPr>
        <p:txBody>
          <a:bodyPr lIns="50800" tIns="50800" rIns="50800" bIns="50800" anchor="ctr"/>
          <a:lstStyle/>
          <a:p>
            <a:endParaRPr/>
          </a:p>
        </p:txBody>
      </p:sp>
      <p:sp>
        <p:nvSpPr>
          <p:cNvPr id="70" name="Line">
            <a:extLst>
              <a:ext uri="{FF2B5EF4-FFF2-40B4-BE49-F238E27FC236}">
                <a16:creationId xmlns:a16="http://schemas.microsoft.com/office/drawing/2014/main" id="{A17DA56D-F5A8-331D-EA05-7D2D812EE1A9}"/>
              </a:ext>
            </a:extLst>
          </p:cNvPr>
          <p:cNvSpPr/>
          <p:nvPr/>
        </p:nvSpPr>
        <p:spPr>
          <a:xfrm flipH="1" flipV="1">
            <a:off x="21484597" y="2431289"/>
            <a:ext cx="549798" cy="2364989"/>
          </a:xfrm>
          <a:prstGeom prst="line">
            <a:avLst/>
          </a:prstGeom>
          <a:ln w="63500">
            <a:solidFill>
              <a:srgbClr val="000000"/>
            </a:solidFill>
            <a:miter lim="400000"/>
          </a:ln>
        </p:spPr>
        <p:txBody>
          <a:bodyPr lIns="50800" tIns="50800" rIns="50800" bIns="50800" anchor="ctr"/>
          <a:lstStyle/>
          <a:p>
            <a:endParaRPr/>
          </a:p>
        </p:txBody>
      </p:sp>
      <p:sp>
        <p:nvSpPr>
          <p:cNvPr id="71" name="Line">
            <a:extLst>
              <a:ext uri="{FF2B5EF4-FFF2-40B4-BE49-F238E27FC236}">
                <a16:creationId xmlns:a16="http://schemas.microsoft.com/office/drawing/2014/main" id="{5F64558C-6E80-95E7-E3C3-E3A4E131CBB4}"/>
              </a:ext>
            </a:extLst>
          </p:cNvPr>
          <p:cNvSpPr/>
          <p:nvPr/>
        </p:nvSpPr>
        <p:spPr>
          <a:xfrm flipV="1">
            <a:off x="21155035" y="2429325"/>
            <a:ext cx="313790" cy="4401446"/>
          </a:xfrm>
          <a:prstGeom prst="line">
            <a:avLst/>
          </a:prstGeom>
          <a:ln w="63500">
            <a:solidFill>
              <a:srgbClr val="000000"/>
            </a:solidFill>
            <a:miter lim="400000"/>
          </a:ln>
        </p:spPr>
        <p:txBody>
          <a:bodyPr lIns="50800" tIns="50800" rIns="50800" bIns="50800" anchor="ctr"/>
          <a:lstStyle/>
          <a:p>
            <a:endParaRPr/>
          </a:p>
        </p:txBody>
      </p:sp>
      <p:sp>
        <p:nvSpPr>
          <p:cNvPr id="72" name="Line">
            <a:extLst>
              <a:ext uri="{FF2B5EF4-FFF2-40B4-BE49-F238E27FC236}">
                <a16:creationId xmlns:a16="http://schemas.microsoft.com/office/drawing/2014/main" id="{B9B23E9B-CE6D-E45A-B4D3-CC7674C98E65}"/>
              </a:ext>
            </a:extLst>
          </p:cNvPr>
          <p:cNvSpPr/>
          <p:nvPr/>
        </p:nvSpPr>
        <p:spPr>
          <a:xfrm flipH="1" flipV="1">
            <a:off x="19363646" y="1155776"/>
            <a:ext cx="2066535" cy="1222052"/>
          </a:xfrm>
          <a:prstGeom prst="line">
            <a:avLst/>
          </a:prstGeom>
          <a:ln w="63500">
            <a:solidFill>
              <a:srgbClr val="000000"/>
            </a:solidFill>
            <a:miter lim="400000"/>
          </a:ln>
        </p:spPr>
        <p:txBody>
          <a:bodyPr lIns="50800" tIns="50800" rIns="50800" bIns="50800" anchor="ctr"/>
          <a:lstStyle/>
          <a:p>
            <a:endParaRPr/>
          </a:p>
        </p:txBody>
      </p:sp>
      <p:sp>
        <p:nvSpPr>
          <p:cNvPr id="73" name="Line">
            <a:extLst>
              <a:ext uri="{FF2B5EF4-FFF2-40B4-BE49-F238E27FC236}">
                <a16:creationId xmlns:a16="http://schemas.microsoft.com/office/drawing/2014/main" id="{DF186471-A25C-3703-CCF0-1823CF20F8C2}"/>
              </a:ext>
            </a:extLst>
          </p:cNvPr>
          <p:cNvSpPr/>
          <p:nvPr/>
        </p:nvSpPr>
        <p:spPr>
          <a:xfrm flipH="1" flipV="1">
            <a:off x="19363646" y="1155776"/>
            <a:ext cx="1789062" cy="5704061"/>
          </a:xfrm>
          <a:prstGeom prst="line">
            <a:avLst/>
          </a:prstGeom>
          <a:ln w="63500">
            <a:solidFill>
              <a:srgbClr val="000000"/>
            </a:solidFill>
            <a:miter lim="400000"/>
          </a:ln>
        </p:spPr>
        <p:txBody>
          <a:bodyPr lIns="50800" tIns="50800" rIns="50800" bIns="50800" anchor="ctr"/>
          <a:lstStyle/>
          <a:p>
            <a:endParaRPr/>
          </a:p>
        </p:txBody>
      </p:sp>
      <p:sp>
        <p:nvSpPr>
          <p:cNvPr id="74" name="Line">
            <a:extLst>
              <a:ext uri="{FF2B5EF4-FFF2-40B4-BE49-F238E27FC236}">
                <a16:creationId xmlns:a16="http://schemas.microsoft.com/office/drawing/2014/main" id="{708A6BB5-6547-0FD0-EBBD-FDF749ADC60F}"/>
              </a:ext>
            </a:extLst>
          </p:cNvPr>
          <p:cNvSpPr/>
          <p:nvPr/>
        </p:nvSpPr>
        <p:spPr>
          <a:xfrm flipV="1">
            <a:off x="18940798" y="1155777"/>
            <a:ext cx="422850" cy="6764386"/>
          </a:xfrm>
          <a:prstGeom prst="line">
            <a:avLst/>
          </a:prstGeom>
          <a:ln w="63500">
            <a:solidFill>
              <a:srgbClr val="000000"/>
            </a:solidFill>
            <a:miter lim="400000"/>
          </a:ln>
        </p:spPr>
        <p:txBody>
          <a:bodyPr lIns="50800" tIns="50800" rIns="50800" bIns="50800" anchor="ctr"/>
          <a:lstStyle/>
          <a:p>
            <a:endParaRPr/>
          </a:p>
        </p:txBody>
      </p:sp>
      <p:sp>
        <p:nvSpPr>
          <p:cNvPr id="75" name="Line">
            <a:extLst>
              <a:ext uri="{FF2B5EF4-FFF2-40B4-BE49-F238E27FC236}">
                <a16:creationId xmlns:a16="http://schemas.microsoft.com/office/drawing/2014/main" id="{B0D76746-F4C4-6686-B7FC-1DCEDC8A36C7}"/>
              </a:ext>
            </a:extLst>
          </p:cNvPr>
          <p:cNvSpPr/>
          <p:nvPr/>
        </p:nvSpPr>
        <p:spPr>
          <a:xfrm flipV="1">
            <a:off x="21151601" y="4814536"/>
            <a:ext cx="883808" cy="2047189"/>
          </a:xfrm>
          <a:prstGeom prst="line">
            <a:avLst/>
          </a:prstGeom>
          <a:ln w="63500">
            <a:solidFill>
              <a:srgbClr val="000000"/>
            </a:solidFill>
            <a:miter lim="400000"/>
          </a:ln>
        </p:spPr>
        <p:txBody>
          <a:bodyPr lIns="50800" tIns="50800" rIns="50800" bIns="50800" anchor="ctr"/>
          <a:lstStyle/>
          <a:p>
            <a:endParaRPr/>
          </a:p>
        </p:txBody>
      </p:sp>
      <p:sp>
        <p:nvSpPr>
          <p:cNvPr id="76" name="Line">
            <a:extLst>
              <a:ext uri="{FF2B5EF4-FFF2-40B4-BE49-F238E27FC236}">
                <a16:creationId xmlns:a16="http://schemas.microsoft.com/office/drawing/2014/main" id="{0317D391-D19F-970E-9A17-16B65A1014FD}"/>
              </a:ext>
            </a:extLst>
          </p:cNvPr>
          <p:cNvSpPr/>
          <p:nvPr/>
        </p:nvSpPr>
        <p:spPr>
          <a:xfrm flipV="1">
            <a:off x="18937103" y="4757386"/>
            <a:ext cx="3098306" cy="3098307"/>
          </a:xfrm>
          <a:prstGeom prst="line">
            <a:avLst/>
          </a:prstGeom>
          <a:ln w="63500">
            <a:solidFill>
              <a:srgbClr val="000000"/>
            </a:solidFill>
            <a:miter lim="400000"/>
          </a:ln>
        </p:spPr>
        <p:txBody>
          <a:bodyPr lIns="50800" tIns="50800" rIns="50800" bIns="50800" anchor="ctr"/>
          <a:lstStyle/>
          <a:p>
            <a:endParaRPr/>
          </a:p>
        </p:txBody>
      </p:sp>
      <p:sp>
        <p:nvSpPr>
          <p:cNvPr id="77" name="Line">
            <a:extLst>
              <a:ext uri="{FF2B5EF4-FFF2-40B4-BE49-F238E27FC236}">
                <a16:creationId xmlns:a16="http://schemas.microsoft.com/office/drawing/2014/main" id="{C0C8C5E0-D749-098C-5DBF-8D96D900E631}"/>
              </a:ext>
            </a:extLst>
          </p:cNvPr>
          <p:cNvSpPr/>
          <p:nvPr/>
        </p:nvSpPr>
        <p:spPr>
          <a:xfrm flipH="1" flipV="1">
            <a:off x="19490647" y="1282776"/>
            <a:ext cx="2534774" cy="3485976"/>
          </a:xfrm>
          <a:prstGeom prst="line">
            <a:avLst/>
          </a:prstGeom>
          <a:ln w="63500">
            <a:solidFill>
              <a:srgbClr val="000000"/>
            </a:solidFill>
            <a:miter lim="400000"/>
          </a:ln>
        </p:spPr>
        <p:txBody>
          <a:bodyPr lIns="50800" tIns="50800" rIns="50800" bIns="50800" anchor="ctr"/>
          <a:lstStyle/>
          <a:p>
            <a:endParaRPr/>
          </a:p>
        </p:txBody>
      </p:sp>
      <p:sp>
        <p:nvSpPr>
          <p:cNvPr id="78" name="Line">
            <a:extLst>
              <a:ext uri="{FF2B5EF4-FFF2-40B4-BE49-F238E27FC236}">
                <a16:creationId xmlns:a16="http://schemas.microsoft.com/office/drawing/2014/main" id="{57203056-7BF6-4278-D2EA-5C9EB011D80C}"/>
              </a:ext>
            </a:extLst>
          </p:cNvPr>
          <p:cNvSpPr/>
          <p:nvPr/>
        </p:nvSpPr>
        <p:spPr>
          <a:xfrm flipV="1">
            <a:off x="18886861" y="6833292"/>
            <a:ext cx="2239531" cy="1145983"/>
          </a:xfrm>
          <a:prstGeom prst="line">
            <a:avLst/>
          </a:prstGeom>
          <a:ln w="63500">
            <a:solidFill>
              <a:srgbClr val="000000"/>
            </a:solidFill>
            <a:miter lim="400000"/>
          </a:ln>
        </p:spPr>
        <p:txBody>
          <a:bodyPr lIns="50800" tIns="50800" rIns="50800" bIns="50800" anchor="ctr"/>
          <a:lstStyle/>
          <a:p>
            <a:endParaRPr/>
          </a:p>
        </p:txBody>
      </p:sp>
      <p:sp>
        <p:nvSpPr>
          <p:cNvPr id="79" name="Circle">
            <a:extLst>
              <a:ext uri="{FF2B5EF4-FFF2-40B4-BE49-F238E27FC236}">
                <a16:creationId xmlns:a16="http://schemas.microsoft.com/office/drawing/2014/main" id="{E73126F9-2220-64FD-B0AA-996E087541A7}"/>
              </a:ext>
            </a:extLst>
          </p:cNvPr>
          <p:cNvSpPr/>
          <p:nvPr/>
        </p:nvSpPr>
        <p:spPr>
          <a:xfrm flipH="1">
            <a:off x="16807769" y="1068753"/>
            <a:ext cx="632602"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0" name="Circle">
            <a:extLst>
              <a:ext uri="{FF2B5EF4-FFF2-40B4-BE49-F238E27FC236}">
                <a16:creationId xmlns:a16="http://schemas.microsoft.com/office/drawing/2014/main" id="{15D37606-55D5-A2DE-57AE-C7330EBFDC2F}"/>
              </a:ext>
            </a:extLst>
          </p:cNvPr>
          <p:cNvSpPr/>
          <p:nvPr/>
        </p:nvSpPr>
        <p:spPr>
          <a:xfrm flipH="1">
            <a:off x="19052963" y="875111"/>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dirty="0">
              <a:solidFill>
                <a:srgbClr val="FF0000"/>
              </a:solidFill>
              <a:highlight>
                <a:srgbClr val="FF0000"/>
              </a:highlight>
            </a:endParaRPr>
          </a:p>
        </p:txBody>
      </p:sp>
      <p:sp>
        <p:nvSpPr>
          <p:cNvPr id="81" name="Circle">
            <a:extLst>
              <a:ext uri="{FF2B5EF4-FFF2-40B4-BE49-F238E27FC236}">
                <a16:creationId xmlns:a16="http://schemas.microsoft.com/office/drawing/2014/main" id="{D2FE8F2C-64E8-3765-1DBA-90AAC6CB4920}"/>
              </a:ext>
            </a:extLst>
          </p:cNvPr>
          <p:cNvSpPr/>
          <p:nvPr/>
        </p:nvSpPr>
        <p:spPr>
          <a:xfrm flipH="1">
            <a:off x="21142372" y="2094573"/>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82" name="Circle">
            <a:extLst>
              <a:ext uri="{FF2B5EF4-FFF2-40B4-BE49-F238E27FC236}">
                <a16:creationId xmlns:a16="http://schemas.microsoft.com/office/drawing/2014/main" id="{76D92846-5657-A9DC-864B-82777E622879}"/>
              </a:ext>
            </a:extLst>
          </p:cNvPr>
          <p:cNvSpPr/>
          <p:nvPr/>
        </p:nvSpPr>
        <p:spPr>
          <a:xfrm flipH="1">
            <a:off x="21708402" y="4435145"/>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3" name="Circle">
            <a:extLst>
              <a:ext uri="{FF2B5EF4-FFF2-40B4-BE49-F238E27FC236}">
                <a16:creationId xmlns:a16="http://schemas.microsoft.com/office/drawing/2014/main" id="{EBBBB3D2-585E-A9C5-FD61-A29B998E5F88}"/>
              </a:ext>
            </a:extLst>
          </p:cNvPr>
          <p:cNvSpPr/>
          <p:nvPr/>
        </p:nvSpPr>
        <p:spPr>
          <a:xfrm flipH="1">
            <a:off x="20755088" y="6532670"/>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4" name="Circle">
            <a:extLst>
              <a:ext uri="{FF2B5EF4-FFF2-40B4-BE49-F238E27FC236}">
                <a16:creationId xmlns:a16="http://schemas.microsoft.com/office/drawing/2014/main" id="{358D29B8-4F6C-0F12-6EAA-944359528DC2}"/>
              </a:ext>
            </a:extLst>
          </p:cNvPr>
          <p:cNvSpPr/>
          <p:nvPr/>
        </p:nvSpPr>
        <p:spPr>
          <a:xfrm flipH="1">
            <a:off x="18624238" y="7592224"/>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5" name="Circle">
            <a:extLst>
              <a:ext uri="{FF2B5EF4-FFF2-40B4-BE49-F238E27FC236}">
                <a16:creationId xmlns:a16="http://schemas.microsoft.com/office/drawing/2014/main" id="{6A552762-DF17-C2C2-7694-BEB4456DA346}"/>
              </a:ext>
            </a:extLst>
          </p:cNvPr>
          <p:cNvSpPr/>
          <p:nvPr/>
        </p:nvSpPr>
        <p:spPr>
          <a:xfrm flipH="1">
            <a:off x="16290660" y="7020227"/>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86" name="C">
            <a:extLst>
              <a:ext uri="{FF2B5EF4-FFF2-40B4-BE49-F238E27FC236}">
                <a16:creationId xmlns:a16="http://schemas.microsoft.com/office/drawing/2014/main" id="{96F46050-330B-BE88-C6C2-49C944245DD4}"/>
              </a:ext>
            </a:extLst>
          </p:cNvPr>
          <p:cNvSpPr txBox="1"/>
          <p:nvPr/>
        </p:nvSpPr>
        <p:spPr>
          <a:xfrm>
            <a:off x="19052525" y="-114853"/>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87" name="C">
            <a:extLst>
              <a:ext uri="{FF2B5EF4-FFF2-40B4-BE49-F238E27FC236}">
                <a16:creationId xmlns:a16="http://schemas.microsoft.com/office/drawing/2014/main" id="{21B79F7A-990E-24AC-76D2-30521684B15F}"/>
              </a:ext>
            </a:extLst>
          </p:cNvPr>
          <p:cNvSpPr txBox="1"/>
          <p:nvPr/>
        </p:nvSpPr>
        <p:spPr>
          <a:xfrm>
            <a:off x="21141933" y="986191"/>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88" name="C">
            <a:extLst>
              <a:ext uri="{FF2B5EF4-FFF2-40B4-BE49-F238E27FC236}">
                <a16:creationId xmlns:a16="http://schemas.microsoft.com/office/drawing/2014/main" id="{C7DCAA21-E8DC-AFAC-0F59-94ACE07E1A98}"/>
              </a:ext>
            </a:extLst>
          </p:cNvPr>
          <p:cNvSpPr txBox="1"/>
          <p:nvPr/>
        </p:nvSpPr>
        <p:spPr>
          <a:xfrm>
            <a:off x="21909441" y="3421925"/>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89" name="C">
            <a:extLst>
              <a:ext uri="{FF2B5EF4-FFF2-40B4-BE49-F238E27FC236}">
                <a16:creationId xmlns:a16="http://schemas.microsoft.com/office/drawing/2014/main" id="{9176DF2C-E11A-62BF-2A41-77334D691665}"/>
              </a:ext>
            </a:extLst>
          </p:cNvPr>
          <p:cNvSpPr txBox="1"/>
          <p:nvPr/>
        </p:nvSpPr>
        <p:spPr>
          <a:xfrm>
            <a:off x="21381186" y="6185436"/>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0" name="C">
            <a:extLst>
              <a:ext uri="{FF2B5EF4-FFF2-40B4-BE49-F238E27FC236}">
                <a16:creationId xmlns:a16="http://schemas.microsoft.com/office/drawing/2014/main" id="{731E45F2-8A2A-E392-FDC9-25D865678EC9}"/>
              </a:ext>
            </a:extLst>
          </p:cNvPr>
          <p:cNvSpPr txBox="1"/>
          <p:nvPr/>
        </p:nvSpPr>
        <p:spPr>
          <a:xfrm>
            <a:off x="19193991" y="7789621"/>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91" name="D">
            <a:extLst>
              <a:ext uri="{FF2B5EF4-FFF2-40B4-BE49-F238E27FC236}">
                <a16:creationId xmlns:a16="http://schemas.microsoft.com/office/drawing/2014/main" id="{2B22A680-8DE8-9E2E-0150-097023084462}"/>
              </a:ext>
            </a:extLst>
          </p:cNvPr>
          <p:cNvSpPr txBox="1"/>
          <p:nvPr/>
        </p:nvSpPr>
        <p:spPr>
          <a:xfrm>
            <a:off x="16439603" y="7385030"/>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92" name="D">
            <a:extLst>
              <a:ext uri="{FF2B5EF4-FFF2-40B4-BE49-F238E27FC236}">
                <a16:creationId xmlns:a16="http://schemas.microsoft.com/office/drawing/2014/main" id="{479A32D7-17F1-6B48-A6E1-D95B39860A53}"/>
              </a:ext>
            </a:extLst>
          </p:cNvPr>
          <p:cNvSpPr txBox="1"/>
          <p:nvPr/>
        </p:nvSpPr>
        <p:spPr>
          <a:xfrm>
            <a:off x="16838963" y="-114853"/>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93" name="TextBox 92">
            <a:extLst>
              <a:ext uri="{FF2B5EF4-FFF2-40B4-BE49-F238E27FC236}">
                <a16:creationId xmlns:a16="http://schemas.microsoft.com/office/drawing/2014/main" id="{361C4EED-7A3A-7FD2-5802-AE2A34DE409F}"/>
              </a:ext>
            </a:extLst>
          </p:cNvPr>
          <p:cNvSpPr txBox="1"/>
          <p:nvPr/>
        </p:nvSpPr>
        <p:spPr>
          <a:xfrm>
            <a:off x="14933291" y="11000557"/>
            <a:ext cx="7381893" cy="1938992"/>
          </a:xfrm>
          <a:prstGeom prst="rect">
            <a:avLst/>
          </a:prstGeom>
          <a:noFill/>
        </p:spPr>
        <p:txBody>
          <a:bodyPr wrap="square" rtlCol="0">
            <a:spAutoFit/>
          </a:bodyPr>
          <a:lstStyle/>
          <a:p>
            <a:r>
              <a:rPr lang="en-US" sz="4000" dirty="0">
                <a:latin typeface="Calibri" panose="020F0502020204030204" pitchFamily="34" charset="0"/>
                <a:cs typeface="Calibri" panose="020F0502020204030204" pitchFamily="34" charset="0"/>
              </a:rPr>
              <a:t>C, |C| = 2t+1,   </a:t>
            </a:r>
            <a:r>
              <a:rPr lang="en-US" sz="4000" b="1" dirty="0">
                <a:latin typeface="Calibri" panose="020F0502020204030204" pitchFamily="34" charset="0"/>
                <a:cs typeface="Calibri" panose="020F0502020204030204" pitchFamily="34" charset="0"/>
              </a:rPr>
              <a:t>NO LONGER </a:t>
            </a:r>
            <a:r>
              <a:rPr lang="en-US" sz="4000" dirty="0">
                <a:latin typeface="Calibri" panose="020F0502020204030204" pitchFamily="34" charset="0"/>
                <a:cs typeface="Calibri" panose="020F0502020204030204" pitchFamily="34" charset="0"/>
              </a:rPr>
              <a:t>ensures commitment with just t+1 honest parties </a:t>
            </a:r>
          </a:p>
        </p:txBody>
      </p:sp>
      <p:graphicFrame>
        <p:nvGraphicFramePr>
          <p:cNvPr id="4" name="Table 22">
            <a:extLst>
              <a:ext uri="{FF2B5EF4-FFF2-40B4-BE49-F238E27FC236}">
                <a16:creationId xmlns:a16="http://schemas.microsoft.com/office/drawing/2014/main" id="{7E31B545-62AF-842B-5A31-B3741522C4C5}"/>
              </a:ext>
            </a:extLst>
          </p:cNvPr>
          <p:cNvGraphicFramePr>
            <a:graphicFrameLocks noGrp="1"/>
          </p:cNvGraphicFramePr>
          <p:nvPr>
            <p:extLst>
              <p:ext uri="{D42A27DB-BD31-4B8C-83A1-F6EECF244321}">
                <p14:modId xmlns:p14="http://schemas.microsoft.com/office/powerpoint/2010/main" val="195683635"/>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t>S(1,1)</a:t>
                      </a:r>
                    </a:p>
                  </a:txBody>
                  <a:tcPr marL="182880" marR="182880" marT="91440" marB="91440" anchor="ctr">
                    <a:solidFill>
                      <a:srgbClr val="00B0F0"/>
                    </a:solidFill>
                  </a:tcPr>
                </a:tc>
                <a:tc>
                  <a:txBody>
                    <a:bodyPr/>
                    <a:lstStyle/>
                    <a:p>
                      <a:pPr algn="ctr"/>
                      <a:r>
                        <a:rPr lang="en-US" sz="4000" dirty="0"/>
                        <a:t>S(2,1)</a:t>
                      </a:r>
                    </a:p>
                  </a:txBody>
                  <a:tcPr marL="182880" marR="182880" marT="91440" marB="91440" anchor="ctr">
                    <a:solidFill>
                      <a:srgbClr val="00B0F0"/>
                    </a:solidFill>
                  </a:tcPr>
                </a:tc>
                <a:tc>
                  <a:txBody>
                    <a:bodyPr/>
                    <a:lstStyle/>
                    <a:p>
                      <a:pPr algn="ctr"/>
                      <a:r>
                        <a:rPr lang="en-US" sz="4000" dirty="0"/>
                        <a:t>S(3,1)</a:t>
                      </a:r>
                    </a:p>
                  </a:txBody>
                  <a:tcPr marL="182880" marR="182880" marT="91440" marB="91440" anchor="ctr">
                    <a:solidFill>
                      <a:srgbClr val="00B0F0"/>
                    </a:solidFill>
                  </a:tcPr>
                </a:tc>
                <a:tc>
                  <a:txBody>
                    <a:bodyPr/>
                    <a:lstStyle/>
                    <a:p>
                      <a:pPr algn="ctr"/>
                      <a:r>
                        <a:rPr lang="en-US" sz="4000" dirty="0"/>
                        <a:t>S(4,1)</a:t>
                      </a:r>
                    </a:p>
                  </a:txBody>
                  <a:tcPr marL="182880" marR="182880" marT="91440" marB="91440" anchor="ctr">
                    <a:solidFill>
                      <a:srgbClr val="00B0F0"/>
                    </a:solidFill>
                  </a:tcPr>
                </a:tc>
                <a:tc>
                  <a:txBody>
                    <a:bodyPr/>
                    <a:lstStyle/>
                    <a:p>
                      <a:pPr algn="ctr"/>
                      <a:r>
                        <a:rPr lang="en-US" sz="4000" dirty="0"/>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t>S(1,2)</a:t>
                      </a:r>
                    </a:p>
                  </a:txBody>
                  <a:tcPr marL="182880" marR="182880" marT="91440" marB="91440" anchor="ctr">
                    <a:solidFill>
                      <a:srgbClr val="FF0000"/>
                    </a:solidFill>
                  </a:tcPr>
                </a:tc>
                <a:tc>
                  <a:txBody>
                    <a:bodyPr/>
                    <a:lstStyle/>
                    <a:p>
                      <a:pPr algn="ctr"/>
                      <a:r>
                        <a:rPr lang="en-US" sz="4000" dirty="0"/>
                        <a:t>S(2,2)</a:t>
                      </a:r>
                    </a:p>
                  </a:txBody>
                  <a:tcPr marL="182880" marR="182880" marT="91440" marB="91440" anchor="ctr">
                    <a:solidFill>
                      <a:srgbClr val="FF0000"/>
                    </a:solidFill>
                  </a:tcPr>
                </a:tc>
                <a:tc>
                  <a:txBody>
                    <a:bodyPr/>
                    <a:lstStyle/>
                    <a:p>
                      <a:pPr algn="ctr"/>
                      <a:r>
                        <a:rPr lang="en-US" sz="4000" dirty="0"/>
                        <a:t>S(3,2)</a:t>
                      </a:r>
                    </a:p>
                  </a:txBody>
                  <a:tcPr marL="182880" marR="182880" marT="91440" marB="91440" anchor="ctr">
                    <a:solidFill>
                      <a:srgbClr val="FF0000"/>
                    </a:solidFill>
                  </a:tcPr>
                </a:tc>
                <a:tc>
                  <a:txBody>
                    <a:bodyPr/>
                    <a:lstStyle/>
                    <a:p>
                      <a:pPr algn="ctr"/>
                      <a:r>
                        <a:rPr lang="en-US" sz="4000" dirty="0"/>
                        <a:t>S(4,2)</a:t>
                      </a:r>
                    </a:p>
                  </a:txBody>
                  <a:tcPr marL="182880" marR="182880" marT="91440" marB="91440" anchor="ctr">
                    <a:solidFill>
                      <a:srgbClr val="FF0000"/>
                    </a:solidFill>
                  </a:tcPr>
                </a:tc>
                <a:tc>
                  <a:txBody>
                    <a:bodyPr/>
                    <a:lstStyle/>
                    <a:p>
                      <a:pPr algn="ctr"/>
                      <a:r>
                        <a:rPr lang="en-US" sz="4000" dirty="0"/>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t>S(1,3)</a:t>
                      </a:r>
                    </a:p>
                  </a:txBody>
                  <a:tcPr marL="182880" marR="182880" marT="91440" marB="91440" anchor="ctr">
                    <a:solidFill>
                      <a:srgbClr val="00B050"/>
                    </a:solidFill>
                  </a:tcPr>
                </a:tc>
                <a:tc>
                  <a:txBody>
                    <a:bodyPr/>
                    <a:lstStyle/>
                    <a:p>
                      <a:pPr algn="ctr"/>
                      <a:r>
                        <a:rPr lang="en-US" sz="4000" dirty="0"/>
                        <a:t>S(2,3)</a:t>
                      </a:r>
                    </a:p>
                  </a:txBody>
                  <a:tcPr marL="182880" marR="182880" marT="91440" marB="91440" anchor="ctr">
                    <a:solidFill>
                      <a:srgbClr val="00B050"/>
                    </a:solidFill>
                  </a:tcPr>
                </a:tc>
                <a:tc>
                  <a:txBody>
                    <a:bodyPr/>
                    <a:lstStyle/>
                    <a:p>
                      <a:pPr algn="ctr"/>
                      <a:r>
                        <a:rPr lang="en-US" sz="4000" dirty="0"/>
                        <a:t>S(3,3)</a:t>
                      </a:r>
                    </a:p>
                  </a:txBody>
                  <a:tcPr marL="182880" marR="182880" marT="91440" marB="91440" anchor="ctr">
                    <a:solidFill>
                      <a:srgbClr val="00B050"/>
                    </a:solidFill>
                  </a:tcPr>
                </a:tc>
                <a:tc>
                  <a:txBody>
                    <a:bodyPr/>
                    <a:lstStyle/>
                    <a:p>
                      <a:pPr algn="ctr"/>
                      <a:r>
                        <a:rPr lang="en-US" sz="4000" dirty="0"/>
                        <a:t>S(4,3)</a:t>
                      </a:r>
                    </a:p>
                  </a:txBody>
                  <a:tcPr marL="182880" marR="182880" marT="91440" marB="91440" anchor="ctr">
                    <a:solidFill>
                      <a:srgbClr val="00B050"/>
                    </a:solidFill>
                  </a:tcPr>
                </a:tc>
                <a:tc>
                  <a:txBody>
                    <a:bodyPr/>
                    <a:lstStyle/>
                    <a:p>
                      <a:pPr algn="ctr"/>
                      <a:r>
                        <a:rPr lang="en-US" sz="4000" dirty="0"/>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t>S(1,4)</a:t>
                      </a:r>
                    </a:p>
                  </a:txBody>
                  <a:tcPr marL="182880" marR="182880" marT="91440" marB="91440" anchor="ctr">
                    <a:solidFill>
                      <a:schemeClr val="accent4"/>
                    </a:solidFill>
                  </a:tcPr>
                </a:tc>
                <a:tc>
                  <a:txBody>
                    <a:bodyPr/>
                    <a:lstStyle/>
                    <a:p>
                      <a:pPr algn="ctr"/>
                      <a:r>
                        <a:rPr lang="en-US" sz="4000" dirty="0"/>
                        <a:t>S(2,4)</a:t>
                      </a:r>
                    </a:p>
                  </a:txBody>
                  <a:tcPr marL="182880" marR="182880" marT="91440" marB="91440" anchor="ctr">
                    <a:solidFill>
                      <a:schemeClr val="accent4"/>
                    </a:solidFill>
                  </a:tcPr>
                </a:tc>
                <a:tc>
                  <a:txBody>
                    <a:bodyPr/>
                    <a:lstStyle/>
                    <a:p>
                      <a:pPr algn="ctr"/>
                      <a:r>
                        <a:rPr lang="en-US" sz="4000" dirty="0"/>
                        <a:t>S(3,4)</a:t>
                      </a:r>
                    </a:p>
                  </a:txBody>
                  <a:tcPr marL="182880" marR="182880" marT="91440" marB="91440" anchor="ctr">
                    <a:solidFill>
                      <a:schemeClr val="accent4"/>
                    </a:solidFill>
                  </a:tcPr>
                </a:tc>
                <a:tc>
                  <a:txBody>
                    <a:bodyPr/>
                    <a:lstStyle/>
                    <a:p>
                      <a:pPr algn="ctr"/>
                      <a:r>
                        <a:rPr lang="en-US" sz="4000" dirty="0"/>
                        <a:t>S(4,4)</a:t>
                      </a:r>
                    </a:p>
                  </a:txBody>
                  <a:tcPr marL="182880" marR="182880" marT="91440" marB="91440" anchor="ctr">
                    <a:solidFill>
                      <a:schemeClr val="accent4"/>
                    </a:solidFill>
                  </a:tcPr>
                </a:tc>
                <a:tc>
                  <a:txBody>
                    <a:bodyPr/>
                    <a:lstStyle/>
                    <a:p>
                      <a:pPr algn="ctr"/>
                      <a:r>
                        <a:rPr lang="en-US" sz="4000" dirty="0"/>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t>S(1,5)</a:t>
                      </a:r>
                    </a:p>
                  </a:txBody>
                  <a:tcPr marL="182880" marR="182880" marT="91440" marB="91440" anchor="ctr">
                    <a:solidFill>
                      <a:srgbClr val="FF00BA"/>
                    </a:solidFill>
                  </a:tcPr>
                </a:tc>
                <a:tc>
                  <a:txBody>
                    <a:bodyPr/>
                    <a:lstStyle/>
                    <a:p>
                      <a:pPr algn="ctr"/>
                      <a:r>
                        <a:rPr lang="en-US" sz="4000" dirty="0"/>
                        <a:t>S(2,5)</a:t>
                      </a:r>
                    </a:p>
                  </a:txBody>
                  <a:tcPr marL="182880" marR="182880" marT="91440" marB="91440" anchor="ctr">
                    <a:solidFill>
                      <a:srgbClr val="FF00BA"/>
                    </a:solidFill>
                  </a:tcPr>
                </a:tc>
                <a:tc>
                  <a:txBody>
                    <a:bodyPr/>
                    <a:lstStyle/>
                    <a:p>
                      <a:pPr algn="ctr"/>
                      <a:r>
                        <a:rPr lang="en-US" sz="4000" dirty="0"/>
                        <a:t>S(3,5)</a:t>
                      </a:r>
                    </a:p>
                  </a:txBody>
                  <a:tcPr marL="182880" marR="182880" marT="91440" marB="91440" anchor="ctr">
                    <a:solidFill>
                      <a:srgbClr val="FF00BA"/>
                    </a:solidFill>
                  </a:tcPr>
                </a:tc>
                <a:tc>
                  <a:txBody>
                    <a:bodyPr/>
                    <a:lstStyle/>
                    <a:p>
                      <a:pPr algn="ctr"/>
                      <a:r>
                        <a:rPr lang="en-US" sz="4000" dirty="0"/>
                        <a:t>S(4,5)</a:t>
                      </a:r>
                    </a:p>
                  </a:txBody>
                  <a:tcPr marL="182880" marR="182880" marT="91440" marB="91440" anchor="ctr">
                    <a:solidFill>
                      <a:srgbClr val="FF00BA"/>
                    </a:solidFill>
                  </a:tcPr>
                </a:tc>
                <a:tc>
                  <a:txBody>
                    <a:bodyPr/>
                    <a:lstStyle/>
                    <a:p>
                      <a:pPr algn="ctr"/>
                      <a:r>
                        <a:rPr lang="en-US" sz="4000" dirty="0"/>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
        <p:nvSpPr>
          <p:cNvPr id="8" name="4-point Star 7">
            <a:extLst>
              <a:ext uri="{FF2B5EF4-FFF2-40B4-BE49-F238E27FC236}">
                <a16:creationId xmlns:a16="http://schemas.microsoft.com/office/drawing/2014/main" id="{023B94BF-D3CB-0696-6630-7E387103E888}"/>
              </a:ext>
            </a:extLst>
          </p:cNvPr>
          <p:cNvSpPr/>
          <p:nvPr/>
        </p:nvSpPr>
        <p:spPr>
          <a:xfrm>
            <a:off x="20436743" y="7808863"/>
            <a:ext cx="3686628" cy="3469917"/>
          </a:xfrm>
          <a:prstGeom prst="star4">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3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 name="What Could Have Worked?"/>
          <p:cNvSpPr txBox="1">
            <a:spLocks noGrp="1"/>
          </p:cNvSpPr>
          <p:nvPr>
            <p:ph type="title"/>
          </p:nvPr>
        </p:nvSpPr>
        <p:spPr>
          <a:xfrm>
            <a:off x="367698" y="202962"/>
            <a:ext cx="21031200" cy="2651126"/>
          </a:xfrm>
          <a:prstGeom prst="rect">
            <a:avLst/>
          </a:prstGeom>
        </p:spPr>
        <p:txBody>
          <a:bodyPr/>
          <a:lstStyle/>
          <a:p>
            <a:r>
              <a:rPr lang="en-US" dirty="0"/>
              <a:t>A big STAR</a:t>
            </a:r>
            <a:endParaRPr dirty="0"/>
          </a:p>
        </p:txBody>
      </p:sp>
      <mc:AlternateContent xmlns:mc="http://schemas.openxmlformats.org/markup-compatibility/2006" xmlns:a14="http://schemas.microsoft.com/office/drawing/2010/main">
        <mc:Choice Requires="a14">
          <p:sp>
            <p:nvSpPr>
              <p:cNvPr id="949" name="A clique   of size…"/>
              <p:cNvSpPr txBox="1"/>
              <p:nvPr/>
            </p:nvSpPr>
            <p:spPr>
              <a:xfrm>
                <a:off x="744770" y="3120414"/>
                <a:ext cx="11858689" cy="5697015"/>
              </a:xfrm>
              <a:prstGeom prst="rect">
                <a:avLst/>
              </a:prstGeom>
              <a:solidFill>
                <a:schemeClr val="accent3">
                  <a:hueOff val="806941"/>
                  <a:lumOff val="-19371"/>
                  <a:alpha val="10000"/>
                </a:schemeClr>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numCol="1" anchor="t">
                <a:normAutofit/>
              </a:bodyPr>
              <a:lstStyle/>
              <a:p>
                <a:pPr defTabSz="751205">
                  <a:spcBef>
                    <a:spcPts val="2100"/>
                  </a:spcBef>
                  <a:defRPr sz="5005" spc="-50">
                    <a:solidFill>
                      <a:schemeClr val="accent5">
                        <a:satOff val="7775"/>
                        <a:lumOff val="-23858"/>
                      </a:schemeClr>
                    </a:solidFill>
                  </a:defRPr>
                </a:pPr>
                <a14:m>
                  <m:oMathPara xmlns:m="http://schemas.openxmlformats.org/officeDocument/2006/math">
                    <m:oMathParaPr>
                      <m:jc m:val="left"/>
                    </m:oMathParaPr>
                    <m:oMath xmlns:m="http://schemas.openxmlformats.org/officeDocument/2006/math">
                      <m:r>
                        <a:rPr sz="6100" i="1">
                          <a:solidFill>
                            <a:srgbClr val="7F0C01"/>
                          </a:solidFill>
                          <a:latin typeface="Cambria Math" panose="02040503050406030204" pitchFamily="18" charset="0"/>
                        </a:rPr>
                        <m:t>(</m:t>
                      </m:r>
                      <m:r>
                        <a:rPr sz="6100" i="1">
                          <a:solidFill>
                            <a:srgbClr val="7F0C01"/>
                          </a:solidFill>
                          <a:latin typeface="Cambria Math" panose="02040503050406030204" pitchFamily="18" charset="0"/>
                        </a:rPr>
                        <m:t>𝐶</m:t>
                      </m:r>
                      <m:r>
                        <a:rPr sz="6100" i="1">
                          <a:solidFill>
                            <a:srgbClr val="7F0C01"/>
                          </a:solidFill>
                          <a:latin typeface="Cambria Math" panose="02040503050406030204" pitchFamily="18" charset="0"/>
                        </a:rPr>
                        <m:t>,</m:t>
                      </m:r>
                      <m:r>
                        <a:rPr sz="6100" i="1">
                          <a:solidFill>
                            <a:srgbClr val="7F0C01"/>
                          </a:solidFill>
                          <a:latin typeface="Cambria Math" panose="02040503050406030204" pitchFamily="18" charset="0"/>
                        </a:rPr>
                        <m:t>𝐷</m:t>
                      </m:r>
                      <m:r>
                        <a:rPr sz="6100" i="1">
                          <a:solidFill>
                            <a:srgbClr val="7F0C01"/>
                          </a:solidFill>
                          <a:latin typeface="Cambria Math" panose="02040503050406030204" pitchFamily="18" charset="0"/>
                        </a:rPr>
                        <m:t>)−</m:t>
                      </m:r>
                      <m:r>
                        <a:rPr sz="6100" i="1">
                          <a:solidFill>
                            <a:srgbClr val="7F0C01"/>
                          </a:solidFill>
                          <a:latin typeface="Cambria Math" panose="02040503050406030204" pitchFamily="18" charset="0"/>
                        </a:rPr>
                        <m:t>𝐁𝐈𝐆</m:t>
                      </m:r>
                      <m:r>
                        <a:rPr sz="6100" i="1">
                          <a:solidFill>
                            <a:srgbClr val="7F0C01"/>
                          </a:solidFill>
                          <a:latin typeface="Cambria Math" panose="02040503050406030204" pitchFamily="18" charset="0"/>
                        </a:rPr>
                        <m:t>−</m:t>
                      </m:r>
                      <m:r>
                        <a:rPr sz="6100" i="1">
                          <a:solidFill>
                            <a:srgbClr val="7F0C01"/>
                          </a:solidFill>
                          <a:latin typeface="Cambria Math" panose="02040503050406030204" pitchFamily="18" charset="0"/>
                        </a:rPr>
                        <m:t>𝐒𝐓𝐀𝐑</m:t>
                      </m:r>
                    </m:oMath>
                  </m:oMathPara>
                </a14:m>
                <a:endParaRPr dirty="0"/>
              </a:p>
              <a:p>
                <a:pPr marL="582665" indent="-582665" defTabSz="751205">
                  <a:spcBef>
                    <a:spcPts val="2100"/>
                  </a:spcBef>
                  <a:buClr>
                    <a:srgbClr val="000000"/>
                  </a:buClr>
                  <a:buSzPct val="100000"/>
                  <a:buChar char="•"/>
                  <a:defRPr sz="5005" spc="-50"/>
                </a:pPr>
                <a:r>
                  <a:rPr dirty="0"/>
                  <a:t>A clique </a:t>
                </a:r>
                <a14:m>
                  <m:oMath xmlns:m="http://schemas.openxmlformats.org/officeDocument/2006/math">
                    <m:r>
                      <a:rPr lang="en-IN" sz="6100" i="1" smtClean="0">
                        <a:solidFill>
                          <a:schemeClr val="accent2"/>
                        </a:solidFill>
                        <a:latin typeface="Cambria Math" panose="02040503050406030204" pitchFamily="18" charset="0"/>
                      </a:rPr>
                      <m:t>𝐶</m:t>
                    </m:r>
                  </m:oMath>
                </a14:m>
                <a:r>
                  <a:rPr dirty="0"/>
                  <a:t> of size </a:t>
                </a:r>
                <a14:m>
                  <m:oMath xmlns:m="http://schemas.openxmlformats.org/officeDocument/2006/math">
                    <m:r>
                      <a:rPr sz="6100" i="1">
                        <a:solidFill>
                          <a:srgbClr val="D65E01"/>
                        </a:solidFill>
                        <a:latin typeface="Cambria Math" panose="02040503050406030204" pitchFamily="18" charset="0"/>
                      </a:rPr>
                      <m:t>≥2</m:t>
                    </m:r>
                    <m:r>
                      <a:rPr sz="6100" i="1">
                        <a:solidFill>
                          <a:srgbClr val="D65E01"/>
                        </a:solidFill>
                        <a:latin typeface="Cambria Math" panose="02040503050406030204" pitchFamily="18" charset="0"/>
                      </a:rPr>
                      <m:t>𝑡</m:t>
                    </m:r>
                    <m:r>
                      <a:rPr sz="6100" i="1">
                        <a:solidFill>
                          <a:srgbClr val="D65E01"/>
                        </a:solidFill>
                        <a:latin typeface="Cambria Math" panose="02040503050406030204" pitchFamily="18" charset="0"/>
                      </a:rPr>
                      <m:t>+</m:t>
                    </m:r>
                    <m:r>
                      <a:rPr lang="en-IN" sz="6100" b="1" i="1" smtClean="0">
                        <a:solidFill>
                          <a:srgbClr val="FF0000"/>
                        </a:solidFill>
                        <a:latin typeface="Cambria Math" panose="02040503050406030204" pitchFamily="18" charset="0"/>
                      </a:rPr>
                      <m:t>𝒕</m:t>
                    </m:r>
                    <m:r>
                      <a:rPr lang="en-IN" sz="6100" b="1" i="1" smtClean="0">
                        <a:solidFill>
                          <a:srgbClr val="FF0000"/>
                        </a:solidFill>
                        <a:latin typeface="Cambria Math" panose="02040503050406030204" pitchFamily="18" charset="0"/>
                      </a:rPr>
                      <m:t>/</m:t>
                    </m:r>
                    <m:r>
                      <a:rPr lang="en-IN" sz="6100" b="1" i="1" smtClean="0">
                        <a:solidFill>
                          <a:srgbClr val="FF0000"/>
                        </a:solidFill>
                        <a:latin typeface="Cambria Math" panose="02040503050406030204" pitchFamily="18" charset="0"/>
                      </a:rPr>
                      <m:t>𝟐</m:t>
                    </m:r>
                    <m:r>
                      <a:rPr sz="6100" i="1">
                        <a:solidFill>
                          <a:srgbClr val="D65E01"/>
                        </a:solidFill>
                        <a:latin typeface="Cambria Math" panose="02040503050406030204" pitchFamily="18" charset="0"/>
                      </a:rPr>
                      <m:t>+1</m:t>
                    </m:r>
                  </m:oMath>
                </a14:m>
                <a:endParaRPr dirty="0"/>
              </a:p>
              <a:p>
                <a:pPr marL="582665" indent="-582665" defTabSz="751205">
                  <a:spcBef>
                    <a:spcPts val="2100"/>
                  </a:spcBef>
                  <a:buClr>
                    <a:srgbClr val="000000"/>
                  </a:buClr>
                  <a:buSzPct val="100000"/>
                  <a:buChar char="•"/>
                  <a:defRPr sz="5005" spc="-50"/>
                </a:pPr>
                <a:r>
                  <a:rPr dirty="0"/>
                  <a:t>A set </a:t>
                </a:r>
                <a14:m>
                  <m:oMath xmlns:m="http://schemas.openxmlformats.org/officeDocument/2006/math">
                    <m:r>
                      <a:rPr sz="6100" i="1">
                        <a:solidFill>
                          <a:srgbClr val="004E05"/>
                        </a:solidFill>
                        <a:latin typeface="Cambria Math" panose="02040503050406030204" pitchFamily="18" charset="0"/>
                      </a:rPr>
                      <m:t>𝐷</m:t>
                    </m:r>
                  </m:oMath>
                </a14:m>
                <a:r>
                  <a:rPr dirty="0">
                    <a:solidFill>
                      <a:schemeClr val="accent3">
                        <a:hueOff val="806941"/>
                        <a:lumOff val="-19371"/>
                      </a:schemeClr>
                    </a:solidFill>
                  </a:rPr>
                  <a:t> </a:t>
                </a:r>
                <a14:m>
                  <m:oMath xmlns:m="http://schemas.openxmlformats.org/officeDocument/2006/math">
                    <m:r>
                      <a:rPr sz="6100" i="1">
                        <a:solidFill>
                          <a:srgbClr val="000000"/>
                        </a:solidFill>
                        <a:latin typeface="Cambria Math" panose="02040503050406030204" pitchFamily="18" charset="0"/>
                      </a:rPr>
                      <m:t>⊇</m:t>
                    </m:r>
                  </m:oMath>
                </a14:m>
                <a:r>
                  <a:rPr dirty="0"/>
                  <a:t> </a:t>
                </a:r>
                <a14:m>
                  <m:oMath xmlns:m="http://schemas.openxmlformats.org/officeDocument/2006/math">
                    <m:r>
                      <a:rPr sz="6100" i="1">
                        <a:solidFill>
                          <a:srgbClr val="D65E01"/>
                        </a:solidFill>
                        <a:latin typeface="Cambria Math" panose="02040503050406030204" pitchFamily="18" charset="0"/>
                      </a:rPr>
                      <m:t>𝐶</m:t>
                    </m:r>
                  </m:oMath>
                </a14:m>
                <a:r>
                  <a:rPr dirty="0">
                    <a:solidFill>
                      <a:schemeClr val="accent4">
                        <a:hueOff val="-1109407"/>
                        <a:satOff val="-1495"/>
                        <a:lumOff val="-6330"/>
                      </a:schemeClr>
                    </a:solidFill>
                  </a:rPr>
                  <a:t> </a:t>
                </a:r>
                <a:r>
                  <a:rPr dirty="0"/>
                  <a:t>of size </a:t>
                </a:r>
                <a14:m>
                  <m:oMath xmlns:m="http://schemas.openxmlformats.org/officeDocument/2006/math">
                    <m:r>
                      <a:rPr sz="6100" i="1">
                        <a:solidFill>
                          <a:srgbClr val="004E05"/>
                        </a:solidFill>
                        <a:latin typeface="Cambria Math" panose="02040503050406030204" pitchFamily="18" charset="0"/>
                      </a:rPr>
                      <m:t>≥3</m:t>
                    </m:r>
                    <m:r>
                      <a:rPr sz="6100" i="1">
                        <a:solidFill>
                          <a:srgbClr val="004E05"/>
                        </a:solidFill>
                        <a:latin typeface="Cambria Math" panose="02040503050406030204" pitchFamily="18" charset="0"/>
                      </a:rPr>
                      <m:t>𝑡</m:t>
                    </m:r>
                    <m:r>
                      <a:rPr sz="6100" i="1">
                        <a:solidFill>
                          <a:srgbClr val="004E05"/>
                        </a:solidFill>
                        <a:latin typeface="Cambria Math" panose="02040503050406030204" pitchFamily="18" charset="0"/>
                      </a:rPr>
                      <m:t>+1</m:t>
                    </m:r>
                  </m:oMath>
                </a14:m>
                <a:endParaRPr dirty="0"/>
              </a:p>
              <a:p>
                <a:pPr marL="582665" indent="-582665" defTabSz="751205">
                  <a:spcBef>
                    <a:spcPts val="2100"/>
                  </a:spcBef>
                  <a:buClr>
                    <a:srgbClr val="000000"/>
                  </a:buClr>
                  <a:buSzPct val="100000"/>
                  <a:buChar char="•"/>
                  <a:defRPr sz="5005" spc="-50"/>
                </a:pPr>
                <a:r>
                  <a:rPr dirty="0"/>
                  <a:t>Such that </a:t>
                </a:r>
                <a14:m>
                  <m:oMath xmlns:m="http://schemas.openxmlformats.org/officeDocument/2006/math">
                    <m:r>
                      <a:rPr sz="6100" i="1">
                        <a:solidFill>
                          <a:srgbClr val="D65E01"/>
                        </a:solidFill>
                        <a:latin typeface="Cambria Math" panose="02040503050406030204" pitchFamily="18" charset="0"/>
                      </a:rPr>
                      <m:t>∀</m:t>
                    </m:r>
                    <m:r>
                      <a:rPr sz="6100" i="1">
                        <a:solidFill>
                          <a:srgbClr val="D65E01"/>
                        </a:solidFill>
                        <a:latin typeface="Cambria Math" panose="02040503050406030204" pitchFamily="18" charset="0"/>
                      </a:rPr>
                      <m:t>𝑐</m:t>
                    </m:r>
                    <m:r>
                      <a:rPr sz="6100" i="1">
                        <a:solidFill>
                          <a:srgbClr val="D65E01"/>
                        </a:solidFill>
                        <a:latin typeface="Cambria Math" panose="02040503050406030204" pitchFamily="18" charset="0"/>
                      </a:rPr>
                      <m:t>∈</m:t>
                    </m:r>
                    <m:r>
                      <a:rPr sz="6100" i="1">
                        <a:solidFill>
                          <a:srgbClr val="D65E01"/>
                        </a:solidFill>
                        <a:latin typeface="Cambria Math" panose="02040503050406030204" pitchFamily="18" charset="0"/>
                      </a:rPr>
                      <m:t>𝐶</m:t>
                    </m:r>
                  </m:oMath>
                </a14:m>
                <a:r>
                  <a:rPr dirty="0">
                    <a:solidFill>
                      <a:schemeClr val="accent5">
                        <a:satOff val="7775"/>
                        <a:lumOff val="-23858"/>
                      </a:schemeClr>
                    </a:solidFill>
                  </a:rPr>
                  <a:t>, </a:t>
                </a:r>
                <a14:m>
                  <m:oMath xmlns:m="http://schemas.openxmlformats.org/officeDocument/2006/math">
                    <m:r>
                      <a:rPr sz="6100" i="1">
                        <a:solidFill>
                          <a:srgbClr val="004E05"/>
                        </a:solidFill>
                        <a:latin typeface="Cambria Math" panose="02040503050406030204" pitchFamily="18" charset="0"/>
                      </a:rPr>
                      <m:t>𝑑</m:t>
                    </m:r>
                    <m:r>
                      <a:rPr sz="6100" i="1">
                        <a:solidFill>
                          <a:srgbClr val="004E05"/>
                        </a:solidFill>
                        <a:latin typeface="Cambria Math" panose="02040503050406030204" pitchFamily="18" charset="0"/>
                      </a:rPr>
                      <m:t>∈</m:t>
                    </m:r>
                    <m:r>
                      <a:rPr sz="6100" i="1">
                        <a:solidFill>
                          <a:srgbClr val="004E05"/>
                        </a:solidFill>
                        <a:latin typeface="Cambria Math" panose="02040503050406030204" pitchFamily="18" charset="0"/>
                      </a:rPr>
                      <m:t>𝐷</m:t>
                    </m:r>
                  </m:oMath>
                </a14:m>
                <a:r>
                  <a:rPr dirty="0"/>
                  <a:t> there is an edge </a:t>
                </a:r>
                <a14:m>
                  <m:oMath xmlns:m="http://schemas.openxmlformats.org/officeDocument/2006/math">
                    <m:r>
                      <a:rPr sz="6100" i="1">
                        <a:solidFill>
                          <a:srgbClr val="000000"/>
                        </a:solidFill>
                        <a:latin typeface="Cambria Math" panose="02040503050406030204" pitchFamily="18" charset="0"/>
                      </a:rPr>
                      <m:t>(</m:t>
                    </m:r>
                    <m:r>
                      <a:rPr sz="6100" i="1">
                        <a:solidFill>
                          <a:srgbClr val="D65E01"/>
                        </a:solidFill>
                        <a:latin typeface="Cambria Math" panose="02040503050406030204" pitchFamily="18" charset="0"/>
                      </a:rPr>
                      <m:t>𝑐</m:t>
                    </m:r>
                  </m:oMath>
                </a14:m>
                <a:r>
                  <a:rPr dirty="0"/>
                  <a:t>,</a:t>
                </a:r>
                <a14:m>
                  <m:oMath xmlns:m="http://schemas.openxmlformats.org/officeDocument/2006/math">
                    <m:r>
                      <a:rPr sz="6100" i="1">
                        <a:solidFill>
                          <a:srgbClr val="004E05"/>
                        </a:solidFill>
                        <a:latin typeface="Cambria Math" panose="02040503050406030204" pitchFamily="18" charset="0"/>
                      </a:rPr>
                      <m:t>𝑑</m:t>
                    </m:r>
                    <m:r>
                      <a:rPr sz="6100" i="1">
                        <a:solidFill>
                          <a:srgbClr val="000000"/>
                        </a:solidFill>
                        <a:latin typeface="Cambria Math" panose="02040503050406030204" pitchFamily="18" charset="0"/>
                      </a:rPr>
                      <m:t>)</m:t>
                    </m:r>
                  </m:oMath>
                </a14:m>
                <a:endParaRPr sz="5500" dirty="0"/>
              </a:p>
            </p:txBody>
          </p:sp>
        </mc:Choice>
        <mc:Fallback xmlns="">
          <p:sp>
            <p:nvSpPr>
              <p:cNvPr id="949" name="A clique   of size…"/>
              <p:cNvSpPr txBox="1">
                <a:spLocks noRot="1" noChangeAspect="1" noMove="1" noResize="1" noEditPoints="1" noAdjustHandles="1" noChangeArrowheads="1" noChangeShapeType="1" noTextEdit="1"/>
              </p:cNvSpPr>
              <p:nvPr/>
            </p:nvSpPr>
            <p:spPr>
              <a:xfrm>
                <a:off x="744770" y="3120414"/>
                <a:ext cx="11858689" cy="5697015"/>
              </a:xfrm>
              <a:prstGeom prst="rect">
                <a:avLst/>
              </a:prstGeom>
              <a:blipFill>
                <a:blip r:embed="rId2"/>
                <a:stretch>
                  <a:fillRect l="-3102" b="-2444"/>
                </a:stretch>
              </a:blipFill>
              <a:ln w="12700" cap="flat">
                <a:noFill/>
                <a:miter lim="400000"/>
              </a:ln>
              <a:effectLst/>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4" name="Line">
            <a:extLst>
              <a:ext uri="{FF2B5EF4-FFF2-40B4-BE49-F238E27FC236}">
                <a16:creationId xmlns:a16="http://schemas.microsoft.com/office/drawing/2014/main" id="{CF239825-C4CE-0E22-1453-BBB2DD6D8B07}"/>
              </a:ext>
            </a:extLst>
          </p:cNvPr>
          <p:cNvSpPr/>
          <p:nvPr/>
        </p:nvSpPr>
        <p:spPr>
          <a:xfrm flipV="1">
            <a:off x="17165617" y="2790284"/>
            <a:ext cx="2235726" cy="188599"/>
          </a:xfrm>
          <a:prstGeom prst="line">
            <a:avLst/>
          </a:prstGeom>
          <a:ln w="63500">
            <a:solidFill>
              <a:srgbClr val="D5D5D5"/>
            </a:solidFill>
            <a:miter lim="400000"/>
          </a:ln>
        </p:spPr>
        <p:txBody>
          <a:bodyPr lIns="50800" tIns="50800" rIns="50800" bIns="50800" anchor="ctr"/>
          <a:lstStyle/>
          <a:p>
            <a:endParaRPr/>
          </a:p>
        </p:txBody>
      </p:sp>
      <p:sp>
        <p:nvSpPr>
          <p:cNvPr id="5" name="Line">
            <a:extLst>
              <a:ext uri="{FF2B5EF4-FFF2-40B4-BE49-F238E27FC236}">
                <a16:creationId xmlns:a16="http://schemas.microsoft.com/office/drawing/2014/main" id="{60A64514-A175-E125-8618-966245B8444C}"/>
              </a:ext>
            </a:extLst>
          </p:cNvPr>
          <p:cNvSpPr/>
          <p:nvPr/>
        </p:nvSpPr>
        <p:spPr>
          <a:xfrm>
            <a:off x="17220769" y="3041086"/>
            <a:ext cx="4329647" cy="994042"/>
          </a:xfrm>
          <a:prstGeom prst="line">
            <a:avLst/>
          </a:prstGeom>
          <a:ln w="63500">
            <a:solidFill>
              <a:srgbClr val="D5D5D5"/>
            </a:solidFill>
            <a:miter lim="400000"/>
          </a:ln>
        </p:spPr>
        <p:txBody>
          <a:bodyPr lIns="50800" tIns="50800" rIns="50800" bIns="50800" anchor="ctr"/>
          <a:lstStyle/>
          <a:p>
            <a:endParaRPr/>
          </a:p>
        </p:txBody>
      </p:sp>
      <p:sp>
        <p:nvSpPr>
          <p:cNvPr id="6" name="Line">
            <a:extLst>
              <a:ext uri="{FF2B5EF4-FFF2-40B4-BE49-F238E27FC236}">
                <a16:creationId xmlns:a16="http://schemas.microsoft.com/office/drawing/2014/main" id="{97FB5989-59BD-E68A-CBA1-C0E125DA74EF}"/>
              </a:ext>
            </a:extLst>
          </p:cNvPr>
          <p:cNvSpPr/>
          <p:nvPr/>
        </p:nvSpPr>
        <p:spPr>
          <a:xfrm flipH="1" flipV="1">
            <a:off x="17137904" y="2944965"/>
            <a:ext cx="4904960" cy="3471637"/>
          </a:xfrm>
          <a:prstGeom prst="line">
            <a:avLst/>
          </a:prstGeom>
          <a:ln w="63500">
            <a:solidFill>
              <a:srgbClr val="D5D5D5"/>
            </a:solidFill>
            <a:miter lim="400000"/>
          </a:ln>
        </p:spPr>
        <p:txBody>
          <a:bodyPr lIns="50800" tIns="50800" rIns="50800" bIns="50800" anchor="ctr"/>
          <a:lstStyle/>
          <a:p>
            <a:endParaRPr/>
          </a:p>
        </p:txBody>
      </p:sp>
      <p:sp>
        <p:nvSpPr>
          <p:cNvPr id="7" name="Line">
            <a:extLst>
              <a:ext uri="{FF2B5EF4-FFF2-40B4-BE49-F238E27FC236}">
                <a16:creationId xmlns:a16="http://schemas.microsoft.com/office/drawing/2014/main" id="{A25BCCDD-87F5-AB01-2C8E-292EE2BAFE73}"/>
              </a:ext>
            </a:extLst>
          </p:cNvPr>
          <p:cNvSpPr/>
          <p:nvPr/>
        </p:nvSpPr>
        <p:spPr>
          <a:xfrm>
            <a:off x="17194383" y="3080605"/>
            <a:ext cx="3948337" cy="5352888"/>
          </a:xfrm>
          <a:prstGeom prst="line">
            <a:avLst/>
          </a:prstGeom>
          <a:ln w="63500">
            <a:solidFill>
              <a:srgbClr val="D5D5D5"/>
            </a:solidFill>
            <a:miter lim="400000"/>
          </a:ln>
        </p:spPr>
        <p:txBody>
          <a:bodyPr lIns="50800" tIns="50800" rIns="50800" bIns="50800" anchor="ctr"/>
          <a:lstStyle/>
          <a:p>
            <a:endParaRPr/>
          </a:p>
        </p:txBody>
      </p:sp>
      <p:sp>
        <p:nvSpPr>
          <p:cNvPr id="8" name="Line">
            <a:extLst>
              <a:ext uri="{FF2B5EF4-FFF2-40B4-BE49-F238E27FC236}">
                <a16:creationId xmlns:a16="http://schemas.microsoft.com/office/drawing/2014/main" id="{C4587492-CDDD-3D59-24D3-0438D9D911FB}"/>
              </a:ext>
            </a:extLst>
          </p:cNvPr>
          <p:cNvSpPr/>
          <p:nvPr/>
        </p:nvSpPr>
        <p:spPr>
          <a:xfrm>
            <a:off x="17197265" y="3032008"/>
            <a:ext cx="1755380" cy="6485585"/>
          </a:xfrm>
          <a:prstGeom prst="line">
            <a:avLst/>
          </a:prstGeom>
          <a:ln w="63500">
            <a:solidFill>
              <a:srgbClr val="D5D5D5"/>
            </a:solidFill>
            <a:miter lim="400000"/>
          </a:ln>
        </p:spPr>
        <p:txBody>
          <a:bodyPr lIns="50800" tIns="50800" rIns="50800" bIns="50800" anchor="ctr"/>
          <a:lstStyle/>
          <a:p>
            <a:endParaRPr/>
          </a:p>
        </p:txBody>
      </p:sp>
      <p:sp>
        <p:nvSpPr>
          <p:cNvPr id="9" name="Line">
            <a:extLst>
              <a:ext uri="{FF2B5EF4-FFF2-40B4-BE49-F238E27FC236}">
                <a16:creationId xmlns:a16="http://schemas.microsoft.com/office/drawing/2014/main" id="{E6C95629-7C2D-FB72-905D-77B747FD0311}"/>
              </a:ext>
            </a:extLst>
          </p:cNvPr>
          <p:cNvSpPr/>
          <p:nvPr/>
        </p:nvSpPr>
        <p:spPr>
          <a:xfrm flipV="1">
            <a:off x="16558474" y="2969843"/>
            <a:ext cx="607289" cy="6016120"/>
          </a:xfrm>
          <a:prstGeom prst="line">
            <a:avLst/>
          </a:prstGeom>
          <a:ln w="63500">
            <a:solidFill>
              <a:schemeClr val="accent4">
                <a:hueOff val="475731"/>
                <a:satOff val="-4338"/>
                <a:lumOff val="10182"/>
              </a:schemeClr>
            </a:solidFill>
            <a:miter lim="400000"/>
          </a:ln>
        </p:spPr>
        <p:txBody>
          <a:bodyPr lIns="50800" tIns="50800" rIns="50800" bIns="50800" anchor="ctr"/>
          <a:lstStyle/>
          <a:p>
            <a:endParaRPr/>
          </a:p>
        </p:txBody>
      </p:sp>
      <p:sp>
        <p:nvSpPr>
          <p:cNvPr id="10" name="Line">
            <a:extLst>
              <a:ext uri="{FF2B5EF4-FFF2-40B4-BE49-F238E27FC236}">
                <a16:creationId xmlns:a16="http://schemas.microsoft.com/office/drawing/2014/main" id="{4EB64EB4-DE21-55AE-A376-62F88C6787DE}"/>
              </a:ext>
            </a:extLst>
          </p:cNvPr>
          <p:cNvSpPr/>
          <p:nvPr/>
        </p:nvSpPr>
        <p:spPr>
          <a:xfrm flipV="1">
            <a:off x="16644016" y="4037420"/>
            <a:ext cx="4782636" cy="4946525"/>
          </a:xfrm>
          <a:prstGeom prst="line">
            <a:avLst/>
          </a:prstGeom>
          <a:ln w="63500">
            <a:solidFill>
              <a:srgbClr val="D5D5D5"/>
            </a:solidFill>
            <a:miter lim="400000"/>
          </a:ln>
        </p:spPr>
        <p:txBody>
          <a:bodyPr lIns="50800" tIns="50800" rIns="50800" bIns="50800" anchor="ctr"/>
          <a:lstStyle/>
          <a:p>
            <a:endParaRPr/>
          </a:p>
        </p:txBody>
      </p:sp>
      <p:sp>
        <p:nvSpPr>
          <p:cNvPr id="11" name="Line">
            <a:extLst>
              <a:ext uri="{FF2B5EF4-FFF2-40B4-BE49-F238E27FC236}">
                <a16:creationId xmlns:a16="http://schemas.microsoft.com/office/drawing/2014/main" id="{AC42A3F2-2900-734F-58B0-273E3B3CBCD3}"/>
              </a:ext>
            </a:extLst>
          </p:cNvPr>
          <p:cNvSpPr/>
          <p:nvPr/>
        </p:nvSpPr>
        <p:spPr>
          <a:xfrm flipV="1">
            <a:off x="16771230" y="2784305"/>
            <a:ext cx="2607451" cy="5945490"/>
          </a:xfrm>
          <a:prstGeom prst="line">
            <a:avLst/>
          </a:prstGeom>
          <a:ln w="63500">
            <a:solidFill>
              <a:srgbClr val="D5D5D5"/>
            </a:solidFill>
            <a:miter lim="400000"/>
          </a:ln>
        </p:spPr>
        <p:txBody>
          <a:bodyPr lIns="50800" tIns="50800" rIns="50800" bIns="50800" anchor="ctr"/>
          <a:lstStyle/>
          <a:p>
            <a:endParaRPr/>
          </a:p>
        </p:txBody>
      </p:sp>
      <p:sp>
        <p:nvSpPr>
          <p:cNvPr id="12" name="Circle">
            <a:extLst>
              <a:ext uri="{FF2B5EF4-FFF2-40B4-BE49-F238E27FC236}">
                <a16:creationId xmlns:a16="http://schemas.microsoft.com/office/drawing/2014/main" id="{C81FF207-C619-0BC8-1C6D-E5463D317B63}"/>
              </a:ext>
            </a:extLst>
          </p:cNvPr>
          <p:cNvSpPr/>
          <p:nvPr/>
        </p:nvSpPr>
        <p:spPr>
          <a:xfrm flipH="1">
            <a:off x="15155022" y="4364483"/>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13" name="Circle">
            <a:extLst>
              <a:ext uri="{FF2B5EF4-FFF2-40B4-BE49-F238E27FC236}">
                <a16:creationId xmlns:a16="http://schemas.microsoft.com/office/drawing/2014/main" id="{5B723D42-FD5A-4B00-6CA6-177D9C8BC7A5}"/>
              </a:ext>
            </a:extLst>
          </p:cNvPr>
          <p:cNvSpPr/>
          <p:nvPr/>
        </p:nvSpPr>
        <p:spPr>
          <a:xfrm flipH="1">
            <a:off x="14999007" y="6771821"/>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14" name="Line">
            <a:extLst>
              <a:ext uri="{FF2B5EF4-FFF2-40B4-BE49-F238E27FC236}">
                <a16:creationId xmlns:a16="http://schemas.microsoft.com/office/drawing/2014/main" id="{46B75937-B9D7-1BE3-6AE9-ECCF33C742D8}"/>
              </a:ext>
            </a:extLst>
          </p:cNvPr>
          <p:cNvSpPr/>
          <p:nvPr/>
        </p:nvSpPr>
        <p:spPr>
          <a:xfrm flipV="1">
            <a:off x="16771016" y="6414848"/>
            <a:ext cx="5229153" cy="2441149"/>
          </a:xfrm>
          <a:prstGeom prst="line">
            <a:avLst/>
          </a:prstGeom>
          <a:ln w="63500">
            <a:solidFill>
              <a:srgbClr val="D5D5D5"/>
            </a:solidFill>
            <a:miter lim="400000"/>
          </a:ln>
        </p:spPr>
        <p:txBody>
          <a:bodyPr lIns="50800" tIns="50800" rIns="50800" bIns="50800" anchor="ctr"/>
          <a:lstStyle/>
          <a:p>
            <a:endParaRPr/>
          </a:p>
        </p:txBody>
      </p:sp>
      <p:sp>
        <p:nvSpPr>
          <p:cNvPr id="15" name="Line">
            <a:extLst>
              <a:ext uri="{FF2B5EF4-FFF2-40B4-BE49-F238E27FC236}">
                <a16:creationId xmlns:a16="http://schemas.microsoft.com/office/drawing/2014/main" id="{911AE891-25B6-CCDA-4A3F-0DF7690FB051}"/>
              </a:ext>
            </a:extLst>
          </p:cNvPr>
          <p:cNvSpPr/>
          <p:nvPr/>
        </p:nvSpPr>
        <p:spPr>
          <a:xfrm flipV="1">
            <a:off x="16771015" y="8433492"/>
            <a:ext cx="4371706" cy="422505"/>
          </a:xfrm>
          <a:prstGeom prst="line">
            <a:avLst/>
          </a:prstGeom>
          <a:ln w="63500">
            <a:solidFill>
              <a:srgbClr val="D5D5D5"/>
            </a:solidFill>
            <a:miter lim="400000"/>
          </a:ln>
        </p:spPr>
        <p:txBody>
          <a:bodyPr lIns="50800" tIns="50800" rIns="50800" bIns="50800" anchor="ctr"/>
          <a:lstStyle/>
          <a:p>
            <a:endParaRPr/>
          </a:p>
        </p:txBody>
      </p:sp>
      <p:sp>
        <p:nvSpPr>
          <p:cNvPr id="16" name="Line">
            <a:extLst>
              <a:ext uri="{FF2B5EF4-FFF2-40B4-BE49-F238E27FC236}">
                <a16:creationId xmlns:a16="http://schemas.microsoft.com/office/drawing/2014/main" id="{3A38B11D-621B-4B78-BE54-6433C24BCDF5}"/>
              </a:ext>
            </a:extLst>
          </p:cNvPr>
          <p:cNvSpPr/>
          <p:nvPr/>
        </p:nvSpPr>
        <p:spPr>
          <a:xfrm>
            <a:off x="16629897" y="9012787"/>
            <a:ext cx="2322749" cy="504805"/>
          </a:xfrm>
          <a:prstGeom prst="line">
            <a:avLst/>
          </a:prstGeom>
          <a:ln w="63500">
            <a:solidFill>
              <a:srgbClr val="D5D5D5"/>
            </a:solidFill>
            <a:miter lim="400000"/>
          </a:ln>
        </p:spPr>
        <p:txBody>
          <a:bodyPr lIns="50800" tIns="50800" rIns="50800" bIns="50800" anchor="ctr"/>
          <a:lstStyle/>
          <a:p>
            <a:endParaRPr/>
          </a:p>
        </p:txBody>
      </p:sp>
      <p:sp>
        <p:nvSpPr>
          <p:cNvPr id="17" name="Line">
            <a:extLst>
              <a:ext uri="{FF2B5EF4-FFF2-40B4-BE49-F238E27FC236}">
                <a16:creationId xmlns:a16="http://schemas.microsoft.com/office/drawing/2014/main" id="{E3F0373A-C762-E711-F033-E5CF79A4147C}"/>
              </a:ext>
            </a:extLst>
          </p:cNvPr>
          <p:cNvSpPr/>
          <p:nvPr/>
        </p:nvSpPr>
        <p:spPr>
          <a:xfrm flipV="1">
            <a:off x="18908894" y="4090070"/>
            <a:ext cx="2575456" cy="5488984"/>
          </a:xfrm>
          <a:prstGeom prst="line">
            <a:avLst/>
          </a:prstGeom>
          <a:ln w="63500">
            <a:solidFill>
              <a:srgbClr val="000000"/>
            </a:solidFill>
            <a:miter lim="400000"/>
          </a:ln>
        </p:spPr>
        <p:txBody>
          <a:bodyPr lIns="50800" tIns="50800" rIns="50800" bIns="50800" anchor="ctr"/>
          <a:lstStyle/>
          <a:p>
            <a:endParaRPr/>
          </a:p>
        </p:txBody>
      </p:sp>
      <p:sp>
        <p:nvSpPr>
          <p:cNvPr id="18" name="Line">
            <a:extLst>
              <a:ext uri="{FF2B5EF4-FFF2-40B4-BE49-F238E27FC236}">
                <a16:creationId xmlns:a16="http://schemas.microsoft.com/office/drawing/2014/main" id="{9FCBE693-036B-04ED-211A-408B8B7B6246}"/>
              </a:ext>
            </a:extLst>
          </p:cNvPr>
          <p:cNvSpPr/>
          <p:nvPr/>
        </p:nvSpPr>
        <p:spPr>
          <a:xfrm flipH="1" flipV="1">
            <a:off x="21500926" y="4031489"/>
            <a:ext cx="549798" cy="2364989"/>
          </a:xfrm>
          <a:prstGeom prst="line">
            <a:avLst/>
          </a:prstGeom>
          <a:ln w="63500">
            <a:solidFill>
              <a:srgbClr val="000000"/>
            </a:solidFill>
            <a:miter lim="400000"/>
          </a:ln>
        </p:spPr>
        <p:txBody>
          <a:bodyPr lIns="50800" tIns="50800" rIns="50800" bIns="50800" anchor="ctr"/>
          <a:lstStyle/>
          <a:p>
            <a:endParaRPr/>
          </a:p>
        </p:txBody>
      </p:sp>
      <p:sp>
        <p:nvSpPr>
          <p:cNvPr id="19" name="Line">
            <a:extLst>
              <a:ext uri="{FF2B5EF4-FFF2-40B4-BE49-F238E27FC236}">
                <a16:creationId xmlns:a16="http://schemas.microsoft.com/office/drawing/2014/main" id="{B03FB947-A57B-B4FC-111C-15B874A2E704}"/>
              </a:ext>
            </a:extLst>
          </p:cNvPr>
          <p:cNvSpPr/>
          <p:nvPr/>
        </p:nvSpPr>
        <p:spPr>
          <a:xfrm flipV="1">
            <a:off x="21171364" y="4029525"/>
            <a:ext cx="313790" cy="4401446"/>
          </a:xfrm>
          <a:prstGeom prst="line">
            <a:avLst/>
          </a:prstGeom>
          <a:ln w="63500">
            <a:solidFill>
              <a:srgbClr val="000000"/>
            </a:solidFill>
            <a:miter lim="400000"/>
          </a:ln>
        </p:spPr>
        <p:txBody>
          <a:bodyPr lIns="50800" tIns="50800" rIns="50800" bIns="50800" anchor="ctr"/>
          <a:lstStyle/>
          <a:p>
            <a:endParaRPr/>
          </a:p>
        </p:txBody>
      </p:sp>
      <p:sp>
        <p:nvSpPr>
          <p:cNvPr id="20" name="Line">
            <a:extLst>
              <a:ext uri="{FF2B5EF4-FFF2-40B4-BE49-F238E27FC236}">
                <a16:creationId xmlns:a16="http://schemas.microsoft.com/office/drawing/2014/main" id="{ADE42E93-E1C6-FAEB-EB4A-295A9CCBAE09}"/>
              </a:ext>
            </a:extLst>
          </p:cNvPr>
          <p:cNvSpPr/>
          <p:nvPr/>
        </p:nvSpPr>
        <p:spPr>
          <a:xfrm flipH="1" flipV="1">
            <a:off x="19379975" y="2755976"/>
            <a:ext cx="2066535" cy="1222052"/>
          </a:xfrm>
          <a:prstGeom prst="line">
            <a:avLst/>
          </a:prstGeom>
          <a:ln w="63500">
            <a:solidFill>
              <a:srgbClr val="000000"/>
            </a:solidFill>
            <a:miter lim="400000"/>
          </a:ln>
        </p:spPr>
        <p:txBody>
          <a:bodyPr lIns="50800" tIns="50800" rIns="50800" bIns="50800" anchor="ctr"/>
          <a:lstStyle/>
          <a:p>
            <a:endParaRPr/>
          </a:p>
        </p:txBody>
      </p:sp>
      <p:sp>
        <p:nvSpPr>
          <p:cNvPr id="21" name="Line">
            <a:extLst>
              <a:ext uri="{FF2B5EF4-FFF2-40B4-BE49-F238E27FC236}">
                <a16:creationId xmlns:a16="http://schemas.microsoft.com/office/drawing/2014/main" id="{C2861A9A-075D-5597-0E4A-0959D2BF73BF}"/>
              </a:ext>
            </a:extLst>
          </p:cNvPr>
          <p:cNvSpPr/>
          <p:nvPr/>
        </p:nvSpPr>
        <p:spPr>
          <a:xfrm flipH="1" flipV="1">
            <a:off x="19379975" y="2755976"/>
            <a:ext cx="1789062" cy="5704061"/>
          </a:xfrm>
          <a:prstGeom prst="line">
            <a:avLst/>
          </a:prstGeom>
          <a:ln w="63500">
            <a:solidFill>
              <a:srgbClr val="000000"/>
            </a:solidFill>
            <a:miter lim="400000"/>
          </a:ln>
        </p:spPr>
        <p:txBody>
          <a:bodyPr lIns="50800" tIns="50800" rIns="50800" bIns="50800" anchor="ctr"/>
          <a:lstStyle/>
          <a:p>
            <a:endParaRPr/>
          </a:p>
        </p:txBody>
      </p:sp>
      <p:sp>
        <p:nvSpPr>
          <p:cNvPr id="22" name="Line">
            <a:extLst>
              <a:ext uri="{FF2B5EF4-FFF2-40B4-BE49-F238E27FC236}">
                <a16:creationId xmlns:a16="http://schemas.microsoft.com/office/drawing/2014/main" id="{2732CF89-C0E7-483E-B29F-D5F155B948EA}"/>
              </a:ext>
            </a:extLst>
          </p:cNvPr>
          <p:cNvSpPr/>
          <p:nvPr/>
        </p:nvSpPr>
        <p:spPr>
          <a:xfrm flipV="1">
            <a:off x="18957127" y="2755977"/>
            <a:ext cx="422850" cy="6764386"/>
          </a:xfrm>
          <a:prstGeom prst="line">
            <a:avLst/>
          </a:prstGeom>
          <a:ln w="63500">
            <a:solidFill>
              <a:srgbClr val="000000"/>
            </a:solidFill>
            <a:miter lim="400000"/>
          </a:ln>
        </p:spPr>
        <p:txBody>
          <a:bodyPr lIns="50800" tIns="50800" rIns="50800" bIns="50800" anchor="ctr"/>
          <a:lstStyle/>
          <a:p>
            <a:endParaRPr/>
          </a:p>
        </p:txBody>
      </p:sp>
      <p:sp>
        <p:nvSpPr>
          <p:cNvPr id="23" name="Line">
            <a:extLst>
              <a:ext uri="{FF2B5EF4-FFF2-40B4-BE49-F238E27FC236}">
                <a16:creationId xmlns:a16="http://schemas.microsoft.com/office/drawing/2014/main" id="{91AB7E80-70BC-816F-6E61-59BCE1710976}"/>
              </a:ext>
            </a:extLst>
          </p:cNvPr>
          <p:cNvSpPr/>
          <p:nvPr/>
        </p:nvSpPr>
        <p:spPr>
          <a:xfrm flipV="1">
            <a:off x="21167930" y="6414736"/>
            <a:ext cx="883808" cy="2047189"/>
          </a:xfrm>
          <a:prstGeom prst="line">
            <a:avLst/>
          </a:prstGeom>
          <a:ln w="63500">
            <a:solidFill>
              <a:srgbClr val="000000"/>
            </a:solidFill>
            <a:miter lim="400000"/>
          </a:ln>
        </p:spPr>
        <p:txBody>
          <a:bodyPr lIns="50800" tIns="50800" rIns="50800" bIns="50800" anchor="ctr"/>
          <a:lstStyle/>
          <a:p>
            <a:endParaRPr/>
          </a:p>
        </p:txBody>
      </p:sp>
      <p:sp>
        <p:nvSpPr>
          <p:cNvPr id="24" name="Line">
            <a:extLst>
              <a:ext uri="{FF2B5EF4-FFF2-40B4-BE49-F238E27FC236}">
                <a16:creationId xmlns:a16="http://schemas.microsoft.com/office/drawing/2014/main" id="{A89ABD68-B0FD-EECB-EFA5-D46C1D8DE142}"/>
              </a:ext>
            </a:extLst>
          </p:cNvPr>
          <p:cNvSpPr/>
          <p:nvPr/>
        </p:nvSpPr>
        <p:spPr>
          <a:xfrm flipV="1">
            <a:off x="18953432" y="6357586"/>
            <a:ext cx="3098306" cy="3098307"/>
          </a:xfrm>
          <a:prstGeom prst="line">
            <a:avLst/>
          </a:prstGeom>
          <a:ln w="63500">
            <a:solidFill>
              <a:srgbClr val="000000"/>
            </a:solidFill>
            <a:miter lim="400000"/>
          </a:ln>
        </p:spPr>
        <p:txBody>
          <a:bodyPr lIns="50800" tIns="50800" rIns="50800" bIns="50800" anchor="ctr"/>
          <a:lstStyle/>
          <a:p>
            <a:endParaRPr/>
          </a:p>
        </p:txBody>
      </p:sp>
      <p:sp>
        <p:nvSpPr>
          <p:cNvPr id="25" name="Line">
            <a:extLst>
              <a:ext uri="{FF2B5EF4-FFF2-40B4-BE49-F238E27FC236}">
                <a16:creationId xmlns:a16="http://schemas.microsoft.com/office/drawing/2014/main" id="{72E1C53B-8445-02D0-609B-F91428063CD0}"/>
              </a:ext>
            </a:extLst>
          </p:cNvPr>
          <p:cNvSpPr/>
          <p:nvPr/>
        </p:nvSpPr>
        <p:spPr>
          <a:xfrm flipH="1" flipV="1">
            <a:off x="19506976" y="2882976"/>
            <a:ext cx="2534774" cy="3485976"/>
          </a:xfrm>
          <a:prstGeom prst="line">
            <a:avLst/>
          </a:prstGeom>
          <a:ln w="63500">
            <a:solidFill>
              <a:srgbClr val="000000"/>
            </a:solidFill>
            <a:miter lim="400000"/>
          </a:ln>
        </p:spPr>
        <p:txBody>
          <a:bodyPr lIns="50800" tIns="50800" rIns="50800" bIns="50800" anchor="ctr"/>
          <a:lstStyle/>
          <a:p>
            <a:endParaRPr/>
          </a:p>
        </p:txBody>
      </p:sp>
      <p:sp>
        <p:nvSpPr>
          <p:cNvPr id="26" name="Line">
            <a:extLst>
              <a:ext uri="{FF2B5EF4-FFF2-40B4-BE49-F238E27FC236}">
                <a16:creationId xmlns:a16="http://schemas.microsoft.com/office/drawing/2014/main" id="{C26E093C-F2A2-A6EE-53D7-EC06BD186995}"/>
              </a:ext>
            </a:extLst>
          </p:cNvPr>
          <p:cNvSpPr/>
          <p:nvPr/>
        </p:nvSpPr>
        <p:spPr>
          <a:xfrm flipV="1">
            <a:off x="18903190" y="8433492"/>
            <a:ext cx="2239531" cy="1145983"/>
          </a:xfrm>
          <a:prstGeom prst="line">
            <a:avLst/>
          </a:prstGeom>
          <a:ln w="63500">
            <a:solidFill>
              <a:srgbClr val="000000"/>
            </a:solidFill>
            <a:miter lim="400000"/>
          </a:ln>
        </p:spPr>
        <p:txBody>
          <a:bodyPr lIns="50800" tIns="50800" rIns="50800" bIns="50800" anchor="ctr"/>
          <a:lstStyle/>
          <a:p>
            <a:endParaRPr/>
          </a:p>
        </p:txBody>
      </p:sp>
      <p:sp>
        <p:nvSpPr>
          <p:cNvPr id="27" name="Circle">
            <a:extLst>
              <a:ext uri="{FF2B5EF4-FFF2-40B4-BE49-F238E27FC236}">
                <a16:creationId xmlns:a16="http://schemas.microsoft.com/office/drawing/2014/main" id="{BA632167-5C9A-B0ED-2F21-11B653878742}"/>
              </a:ext>
            </a:extLst>
          </p:cNvPr>
          <p:cNvSpPr/>
          <p:nvPr/>
        </p:nvSpPr>
        <p:spPr>
          <a:xfrm flipH="1">
            <a:off x="16824098" y="2668953"/>
            <a:ext cx="632602"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28" name="Circle">
            <a:extLst>
              <a:ext uri="{FF2B5EF4-FFF2-40B4-BE49-F238E27FC236}">
                <a16:creationId xmlns:a16="http://schemas.microsoft.com/office/drawing/2014/main" id="{AF5ED741-CF03-5420-DBEF-1553832D5239}"/>
              </a:ext>
            </a:extLst>
          </p:cNvPr>
          <p:cNvSpPr/>
          <p:nvPr/>
        </p:nvSpPr>
        <p:spPr>
          <a:xfrm flipH="1">
            <a:off x="19069292" y="2475311"/>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dirty="0">
              <a:solidFill>
                <a:srgbClr val="FF0000"/>
              </a:solidFill>
              <a:highlight>
                <a:srgbClr val="FF0000"/>
              </a:highlight>
            </a:endParaRPr>
          </a:p>
        </p:txBody>
      </p:sp>
      <p:sp>
        <p:nvSpPr>
          <p:cNvPr id="29" name="Circle">
            <a:extLst>
              <a:ext uri="{FF2B5EF4-FFF2-40B4-BE49-F238E27FC236}">
                <a16:creationId xmlns:a16="http://schemas.microsoft.com/office/drawing/2014/main" id="{E61F2716-2248-8F9D-267A-DC4E7FA16502}"/>
              </a:ext>
            </a:extLst>
          </p:cNvPr>
          <p:cNvSpPr/>
          <p:nvPr/>
        </p:nvSpPr>
        <p:spPr>
          <a:xfrm flipH="1">
            <a:off x="21158701" y="3694773"/>
            <a:ext cx="632601" cy="632601"/>
          </a:xfrm>
          <a:prstGeom prst="ellipse">
            <a:avLst/>
          </a:prstGeom>
          <a:solidFill>
            <a:srgbClr val="FF0000"/>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30" name="Circle">
            <a:extLst>
              <a:ext uri="{FF2B5EF4-FFF2-40B4-BE49-F238E27FC236}">
                <a16:creationId xmlns:a16="http://schemas.microsoft.com/office/drawing/2014/main" id="{C8070051-8BA8-6E29-98D2-4147DBAEE13D}"/>
              </a:ext>
            </a:extLst>
          </p:cNvPr>
          <p:cNvSpPr/>
          <p:nvPr/>
        </p:nvSpPr>
        <p:spPr>
          <a:xfrm flipH="1">
            <a:off x="21724731" y="6035345"/>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31" name="Circle">
            <a:extLst>
              <a:ext uri="{FF2B5EF4-FFF2-40B4-BE49-F238E27FC236}">
                <a16:creationId xmlns:a16="http://schemas.microsoft.com/office/drawing/2014/main" id="{5CB54264-F8E1-226B-B0A6-2FFE74CE094D}"/>
              </a:ext>
            </a:extLst>
          </p:cNvPr>
          <p:cNvSpPr/>
          <p:nvPr/>
        </p:nvSpPr>
        <p:spPr>
          <a:xfrm flipH="1">
            <a:off x="20771417" y="8132870"/>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32" name="Circle">
            <a:extLst>
              <a:ext uri="{FF2B5EF4-FFF2-40B4-BE49-F238E27FC236}">
                <a16:creationId xmlns:a16="http://schemas.microsoft.com/office/drawing/2014/main" id="{3E8F7E6E-138A-2EFA-A9E7-B95C28DAF649}"/>
              </a:ext>
            </a:extLst>
          </p:cNvPr>
          <p:cNvSpPr/>
          <p:nvPr/>
        </p:nvSpPr>
        <p:spPr>
          <a:xfrm flipH="1">
            <a:off x="18640567" y="9192424"/>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33" name="Circle">
            <a:extLst>
              <a:ext uri="{FF2B5EF4-FFF2-40B4-BE49-F238E27FC236}">
                <a16:creationId xmlns:a16="http://schemas.microsoft.com/office/drawing/2014/main" id="{BD7E7863-5CC6-24A0-C09C-0CD9264B7E59}"/>
              </a:ext>
            </a:extLst>
          </p:cNvPr>
          <p:cNvSpPr/>
          <p:nvPr/>
        </p:nvSpPr>
        <p:spPr>
          <a:xfrm flipH="1">
            <a:off x="16306989" y="8620427"/>
            <a:ext cx="632601" cy="632601"/>
          </a:xfrm>
          <a:prstGeom prst="ellipse">
            <a:avLst/>
          </a:prstGeom>
          <a:solidFill>
            <a:schemeClr val="accent1">
              <a:hueOff val="117587"/>
              <a:lumOff val="-11400"/>
            </a:schemeClr>
          </a:solidFill>
          <a:ln w="12700">
            <a:miter lim="400000"/>
          </a:ln>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a:p>
        </p:txBody>
      </p:sp>
      <p:sp>
        <p:nvSpPr>
          <p:cNvPr id="34" name="C">
            <a:extLst>
              <a:ext uri="{FF2B5EF4-FFF2-40B4-BE49-F238E27FC236}">
                <a16:creationId xmlns:a16="http://schemas.microsoft.com/office/drawing/2014/main" id="{97BBC4ED-6CEF-3523-C66C-D96394A93FCF}"/>
              </a:ext>
            </a:extLst>
          </p:cNvPr>
          <p:cNvSpPr txBox="1"/>
          <p:nvPr/>
        </p:nvSpPr>
        <p:spPr>
          <a:xfrm>
            <a:off x="19068854" y="1485347"/>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35" name="C">
            <a:extLst>
              <a:ext uri="{FF2B5EF4-FFF2-40B4-BE49-F238E27FC236}">
                <a16:creationId xmlns:a16="http://schemas.microsoft.com/office/drawing/2014/main" id="{0D88A92D-ED8F-FB65-4A6D-FF8EBF22C016}"/>
              </a:ext>
            </a:extLst>
          </p:cNvPr>
          <p:cNvSpPr txBox="1"/>
          <p:nvPr/>
        </p:nvSpPr>
        <p:spPr>
          <a:xfrm>
            <a:off x="21158262" y="2586391"/>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36" name="C">
            <a:extLst>
              <a:ext uri="{FF2B5EF4-FFF2-40B4-BE49-F238E27FC236}">
                <a16:creationId xmlns:a16="http://schemas.microsoft.com/office/drawing/2014/main" id="{ECD625CA-047D-325D-006E-CE918F3524F0}"/>
              </a:ext>
            </a:extLst>
          </p:cNvPr>
          <p:cNvSpPr txBox="1"/>
          <p:nvPr/>
        </p:nvSpPr>
        <p:spPr>
          <a:xfrm>
            <a:off x="21925770" y="5022125"/>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37" name="C">
            <a:extLst>
              <a:ext uri="{FF2B5EF4-FFF2-40B4-BE49-F238E27FC236}">
                <a16:creationId xmlns:a16="http://schemas.microsoft.com/office/drawing/2014/main" id="{EE9B1280-207C-27F3-D05B-17E1E8BB7A9A}"/>
              </a:ext>
            </a:extLst>
          </p:cNvPr>
          <p:cNvSpPr txBox="1"/>
          <p:nvPr/>
        </p:nvSpPr>
        <p:spPr>
          <a:xfrm>
            <a:off x="21397515" y="7785636"/>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38" name="C">
            <a:extLst>
              <a:ext uri="{FF2B5EF4-FFF2-40B4-BE49-F238E27FC236}">
                <a16:creationId xmlns:a16="http://schemas.microsoft.com/office/drawing/2014/main" id="{332816D3-8B3E-4FA0-6E77-23E3BDA478DD}"/>
              </a:ext>
            </a:extLst>
          </p:cNvPr>
          <p:cNvSpPr txBox="1"/>
          <p:nvPr/>
        </p:nvSpPr>
        <p:spPr>
          <a:xfrm>
            <a:off x="19210320" y="9389821"/>
            <a:ext cx="633477"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4">
                    <a:hueOff val="-1109407"/>
                    <a:satOff val="-1495"/>
                    <a:lumOff val="-6330"/>
                  </a:schemeClr>
                </a:solidFill>
              </a:defRPr>
            </a:lvl1pPr>
          </a:lstStyle>
          <a:p>
            <a:r>
              <a:t>C</a:t>
            </a:r>
          </a:p>
        </p:txBody>
      </p:sp>
      <p:sp>
        <p:nvSpPr>
          <p:cNvPr id="39" name="D">
            <a:extLst>
              <a:ext uri="{FF2B5EF4-FFF2-40B4-BE49-F238E27FC236}">
                <a16:creationId xmlns:a16="http://schemas.microsoft.com/office/drawing/2014/main" id="{4FA87BD9-7222-A67E-A30C-FB0A58E6B9CB}"/>
              </a:ext>
            </a:extLst>
          </p:cNvPr>
          <p:cNvSpPr txBox="1"/>
          <p:nvPr/>
        </p:nvSpPr>
        <p:spPr>
          <a:xfrm>
            <a:off x="16455932" y="8985230"/>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40" name="D">
            <a:extLst>
              <a:ext uri="{FF2B5EF4-FFF2-40B4-BE49-F238E27FC236}">
                <a16:creationId xmlns:a16="http://schemas.microsoft.com/office/drawing/2014/main" id="{1DD537CD-E453-8DB6-350F-88C5F37CC080}"/>
              </a:ext>
            </a:extLst>
          </p:cNvPr>
          <p:cNvSpPr txBox="1"/>
          <p:nvPr/>
        </p:nvSpPr>
        <p:spPr>
          <a:xfrm>
            <a:off x="16855292" y="1485347"/>
            <a:ext cx="609296" cy="10469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600">
                <a:solidFill>
                  <a:schemeClr val="accent3">
                    <a:hueOff val="552055"/>
                    <a:lumOff val="-12548"/>
                  </a:schemeClr>
                </a:solidFill>
              </a:defRPr>
            </a:lvl1pPr>
          </a:lstStyle>
          <a:p>
            <a:r>
              <a:t>D</a:t>
            </a:r>
          </a:p>
        </p:txBody>
      </p:sp>
      <p:sp>
        <p:nvSpPr>
          <p:cNvPr id="41" name="TextBox 40">
            <a:extLst>
              <a:ext uri="{FF2B5EF4-FFF2-40B4-BE49-F238E27FC236}">
                <a16:creationId xmlns:a16="http://schemas.microsoft.com/office/drawing/2014/main" id="{39A78599-C773-747B-1C8B-F3D057EB28BC}"/>
              </a:ext>
            </a:extLst>
          </p:cNvPr>
          <p:cNvSpPr txBox="1"/>
          <p:nvPr/>
        </p:nvSpPr>
        <p:spPr>
          <a:xfrm>
            <a:off x="995443" y="12301547"/>
            <a:ext cx="7786106" cy="830997"/>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NO POLY Time algo known </a:t>
            </a:r>
            <a:r>
              <a:rPr lang="en-US" b="1" dirty="0">
                <a:latin typeface="Calibri" panose="020F0502020204030204" pitchFamily="34" charset="0"/>
                <a:cs typeface="Calibri" panose="020F0502020204030204" pitchFamily="34" charset="0"/>
                <a:sym typeface="Wingdings" pitchFamily="2" charset="2"/>
              </a:rPr>
              <a:t> </a:t>
            </a:r>
            <a:endParaRPr lang="en-US" b="1" dirty="0">
              <a:latin typeface="Calibri" panose="020F0502020204030204" pitchFamily="34" charset="0"/>
              <a:cs typeface="Calibri" panose="020F0502020204030204" pitchFamily="34" charset="0"/>
            </a:endParaRPr>
          </a:p>
        </p:txBody>
      </p:sp>
      <p:sp>
        <p:nvSpPr>
          <p:cNvPr id="42" name="5-point Star 41">
            <a:extLst>
              <a:ext uri="{FF2B5EF4-FFF2-40B4-BE49-F238E27FC236}">
                <a16:creationId xmlns:a16="http://schemas.microsoft.com/office/drawing/2014/main" id="{CED4FAC1-0558-36E7-7F60-41A6BB70CEC4}"/>
              </a:ext>
            </a:extLst>
          </p:cNvPr>
          <p:cNvSpPr/>
          <p:nvPr/>
        </p:nvSpPr>
        <p:spPr>
          <a:xfrm>
            <a:off x="10745914" y="9253029"/>
            <a:ext cx="5334901" cy="426001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20818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D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55" name="Main Idea:…"/>
              <p:cNvSpPr txBox="1">
                <a:spLocks noGrp="1"/>
              </p:cNvSpPr>
              <p:nvPr>
                <p:ph type="title"/>
              </p:nvPr>
            </p:nvSpPr>
            <p:spPr>
              <a:xfrm>
                <a:off x="1270000" y="4329003"/>
                <a:ext cx="21844000" cy="3873501"/>
              </a:xfrm>
              <a:prstGeom prst="rect">
                <a:avLst/>
              </a:prstGeom>
            </p:spPr>
            <p:txBody>
              <a:bodyPr/>
              <a:lstStyle/>
              <a:p>
                <a:pPr defTabSz="751205">
                  <a:defRPr sz="10556" spc="-316"/>
                </a:pPr>
                <a:r>
                  <a:t>Main Idea:</a:t>
                </a:r>
              </a:p>
              <a:p>
                <a:pPr defTabSz="751205">
                  <a:defRPr sz="10556" spc="-316"/>
                </a:pPr>
                <a:r>
                  <a:t>Bivariate </a:t>
                </a:r>
                <a14:m>
                  <m:oMath xmlns:m="http://schemas.openxmlformats.org/officeDocument/2006/math">
                    <m:r>
                      <a:rPr sz="12850" i="1">
                        <a:solidFill>
                          <a:srgbClr val="FF00D7"/>
                        </a:solidFill>
                        <a:latin typeface="Cambria Math" panose="02040503050406030204" pitchFamily="18" charset="0"/>
                      </a:rPr>
                      <m:t>⟹</m:t>
                    </m:r>
                  </m:oMath>
                </a14:m>
                <a:r>
                  <a:t> Trivariate</a:t>
                </a:r>
                <a:endParaRPr sz="11600">
                  <a:solidFill>
                    <a:srgbClr val="FF00D8"/>
                  </a:solidFill>
                </a:endParaRPr>
              </a:p>
            </p:txBody>
          </p:sp>
        </mc:Choice>
        <mc:Fallback xmlns="">
          <p:sp>
            <p:nvSpPr>
              <p:cNvPr id="955" name="Main Idea:…"/>
              <p:cNvSpPr txBox="1">
                <a:spLocks noGrp="1" noRot="1" noChangeAspect="1" noMove="1" noResize="1" noEditPoints="1" noAdjustHandles="1" noChangeArrowheads="1" noChangeShapeType="1" noTextEdit="1"/>
              </p:cNvSpPr>
              <p:nvPr>
                <p:ph type="title"/>
              </p:nvPr>
            </p:nvSpPr>
            <p:spPr>
              <a:xfrm>
                <a:off x="1270000" y="4329003"/>
                <a:ext cx="21844000" cy="3873501"/>
              </a:xfrm>
              <a:prstGeom prst="rect">
                <a:avLst/>
              </a:prstGeom>
              <a:blipFill>
                <a:blip r:embed="rId2"/>
                <a:stretch>
                  <a:fillRect b="-326"/>
                </a:stretch>
              </a:blipFill>
            </p:spPr>
            <p:txBody>
              <a:bodyPr/>
              <a:lstStyle/>
              <a:p>
                <a:r>
                  <a:rPr lang="en-US">
                    <a:noFill/>
                  </a:rPr>
                  <a:t> </a:t>
                </a:r>
              </a:p>
            </p:txBody>
          </p:sp>
        </mc:Fallback>
      </mc:AlternateContent>
      <p:sp>
        <p:nvSpPr>
          <p:cNvPr id="956" name="Light Bulb"/>
          <p:cNvSpPr/>
          <p:nvPr/>
        </p:nvSpPr>
        <p:spPr>
          <a:xfrm rot="199517">
            <a:off x="1891319" y="3196991"/>
            <a:ext cx="2340393" cy="40581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2843"/>
                  <a:pt x="0" y="6352"/>
                </a:cubicBezTo>
                <a:cubicBezTo>
                  <a:pt x="0" y="7004"/>
                  <a:pt x="167" y="7633"/>
                  <a:pt x="477" y="8225"/>
                </a:cubicBezTo>
                <a:cubicBezTo>
                  <a:pt x="477" y="8225"/>
                  <a:pt x="477" y="8226"/>
                  <a:pt x="477" y="8227"/>
                </a:cubicBezTo>
                <a:cubicBezTo>
                  <a:pt x="491" y="8261"/>
                  <a:pt x="527" y="8322"/>
                  <a:pt x="579" y="8405"/>
                </a:cubicBezTo>
                <a:cubicBezTo>
                  <a:pt x="693" y="8601"/>
                  <a:pt x="822" y="8793"/>
                  <a:pt x="966" y="8979"/>
                </a:cubicBezTo>
                <a:cubicBezTo>
                  <a:pt x="2223" y="10787"/>
                  <a:pt x="5439" y="15160"/>
                  <a:pt x="5440" y="16141"/>
                </a:cubicBezTo>
                <a:lnTo>
                  <a:pt x="5656" y="16902"/>
                </a:lnTo>
                <a:cubicBezTo>
                  <a:pt x="5656" y="16902"/>
                  <a:pt x="5696" y="16981"/>
                  <a:pt x="5817" y="17079"/>
                </a:cubicBezTo>
                <a:lnTo>
                  <a:pt x="15815" y="17079"/>
                </a:lnTo>
                <a:cubicBezTo>
                  <a:pt x="15936" y="16981"/>
                  <a:pt x="15976" y="16902"/>
                  <a:pt x="15976" y="16902"/>
                </a:cubicBezTo>
                <a:lnTo>
                  <a:pt x="16193" y="16141"/>
                </a:lnTo>
                <a:cubicBezTo>
                  <a:pt x="16193" y="14948"/>
                  <a:pt x="20944" y="8742"/>
                  <a:pt x="21152" y="8227"/>
                </a:cubicBezTo>
                <a:cubicBezTo>
                  <a:pt x="21159" y="8211"/>
                  <a:pt x="21155" y="8198"/>
                  <a:pt x="21141" y="8188"/>
                </a:cubicBezTo>
                <a:cubicBezTo>
                  <a:pt x="21438" y="7607"/>
                  <a:pt x="21600" y="6990"/>
                  <a:pt x="21600" y="6352"/>
                </a:cubicBezTo>
                <a:cubicBezTo>
                  <a:pt x="21600" y="2843"/>
                  <a:pt x="16765" y="0"/>
                  <a:pt x="10800" y="0"/>
                </a:cubicBezTo>
                <a:close/>
                <a:moveTo>
                  <a:pt x="5943" y="17697"/>
                </a:moveTo>
                <a:cubicBezTo>
                  <a:pt x="5930" y="17727"/>
                  <a:pt x="5919" y="17758"/>
                  <a:pt x="5919" y="17791"/>
                </a:cubicBezTo>
                <a:lnTo>
                  <a:pt x="5919" y="18399"/>
                </a:lnTo>
                <a:cubicBezTo>
                  <a:pt x="5919" y="18599"/>
                  <a:pt x="6178" y="18765"/>
                  <a:pt x="6510" y="18795"/>
                </a:cubicBezTo>
                <a:cubicBezTo>
                  <a:pt x="6431" y="18855"/>
                  <a:pt x="6382" y="18929"/>
                  <a:pt x="6382" y="19010"/>
                </a:cubicBezTo>
                <a:lnTo>
                  <a:pt x="6382" y="19541"/>
                </a:lnTo>
                <a:cubicBezTo>
                  <a:pt x="6382" y="19736"/>
                  <a:pt x="6656" y="19894"/>
                  <a:pt x="6993" y="19894"/>
                </a:cubicBezTo>
                <a:lnTo>
                  <a:pt x="7186" y="19894"/>
                </a:lnTo>
                <a:lnTo>
                  <a:pt x="7186" y="20380"/>
                </a:lnTo>
                <a:cubicBezTo>
                  <a:pt x="7186" y="20568"/>
                  <a:pt x="7454" y="20721"/>
                  <a:pt x="7780" y="20721"/>
                </a:cubicBezTo>
                <a:lnTo>
                  <a:pt x="8816" y="20721"/>
                </a:lnTo>
                <a:cubicBezTo>
                  <a:pt x="8925" y="21215"/>
                  <a:pt x="9771" y="21600"/>
                  <a:pt x="10800" y="21600"/>
                </a:cubicBezTo>
                <a:cubicBezTo>
                  <a:pt x="11829" y="21600"/>
                  <a:pt x="12675" y="21215"/>
                  <a:pt x="12784" y="20721"/>
                </a:cubicBezTo>
                <a:lnTo>
                  <a:pt x="13820" y="20721"/>
                </a:lnTo>
                <a:cubicBezTo>
                  <a:pt x="14146" y="20721"/>
                  <a:pt x="14414" y="20568"/>
                  <a:pt x="14414" y="20380"/>
                </a:cubicBezTo>
                <a:lnTo>
                  <a:pt x="14414" y="19894"/>
                </a:lnTo>
                <a:lnTo>
                  <a:pt x="14607" y="19894"/>
                </a:lnTo>
                <a:cubicBezTo>
                  <a:pt x="14944" y="19894"/>
                  <a:pt x="15218" y="19736"/>
                  <a:pt x="15218" y="19541"/>
                </a:cubicBezTo>
                <a:lnTo>
                  <a:pt x="15218" y="19010"/>
                </a:lnTo>
                <a:cubicBezTo>
                  <a:pt x="15218" y="18929"/>
                  <a:pt x="15169" y="18855"/>
                  <a:pt x="15090" y="18795"/>
                </a:cubicBezTo>
                <a:cubicBezTo>
                  <a:pt x="15422" y="18765"/>
                  <a:pt x="15681" y="18599"/>
                  <a:pt x="15681" y="18399"/>
                </a:cubicBezTo>
                <a:lnTo>
                  <a:pt x="15681" y="17791"/>
                </a:lnTo>
                <a:cubicBezTo>
                  <a:pt x="15681" y="17758"/>
                  <a:pt x="15670" y="17727"/>
                  <a:pt x="15657" y="17697"/>
                </a:cubicBezTo>
                <a:lnTo>
                  <a:pt x="5943" y="17697"/>
                </a:lnTo>
                <a:close/>
              </a:path>
            </a:pathLst>
          </a:custGeom>
          <a:solidFill>
            <a:schemeClr val="accent4"/>
          </a:solidFill>
          <a:ln w="12700">
            <a:miter lim="400000"/>
          </a:ln>
        </p:spPr>
        <p:txBody>
          <a:bodyPr lIns="50800" tIns="50800" rIns="50800" bIns="50800" anchor="ctr"/>
          <a:lstStyle/>
          <a:p>
            <a:pPr marL="0" marR="0" lvl="0" indent="0" algn="ctr" defTabSz="457200" rtl="0" eaLnBrk="1" fontAlgn="auto" latinLnBrk="0" hangingPunct="0">
              <a:lnSpc>
                <a:spcPct val="100000"/>
              </a:lnSpc>
              <a:spcBef>
                <a:spcPts val="0"/>
              </a:spcBef>
              <a:spcAft>
                <a:spcPts val="0"/>
              </a:spcAft>
              <a:buClrTx/>
              <a:buSzTx/>
              <a:buFontTx/>
              <a:buNone/>
              <a:tabLst/>
              <a:defRPr sz="4400">
                <a:latin typeface="Graphik-Medium"/>
                <a:ea typeface="Graphik-Medium"/>
                <a:cs typeface="Graphik-Medium"/>
                <a:sym typeface="Graphik Medium"/>
              </a:defRPr>
            </a:pPr>
            <a:endParaRPr kumimoji="0" sz="4400" b="0" i="0" u="none" strike="noStrike" kern="0" cap="none" spc="0" normalizeH="0" baseline="0" noProof="0">
              <a:ln>
                <a:noFill/>
              </a:ln>
              <a:solidFill>
                <a:srgbClr val="000000"/>
              </a:solidFill>
              <a:effectLst/>
              <a:uLnTx/>
              <a:uFillTx/>
              <a:latin typeface="Graphik-Medium"/>
              <a:sym typeface="Graphik Medium"/>
            </a:endParaRPr>
          </a:p>
        </p:txBody>
      </p:sp>
    </p:spTree>
    <p:extLst>
      <p:ext uri="{BB962C8B-B14F-4D97-AF65-F5344CB8AC3E}">
        <p14:creationId xmlns:p14="http://schemas.microsoft.com/office/powerpoint/2010/main" val="369432512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584" y="-228792"/>
            <a:ext cx="16452071" cy="1618174"/>
          </a:xfrm>
        </p:spPr>
        <p:txBody>
          <a:bodyPr>
            <a:noAutofit/>
          </a:bodyPr>
          <a:lstStyle/>
          <a:p>
            <a:pPr algn="l"/>
            <a:r>
              <a:rPr lang="en-US" sz="7200" dirty="0">
                <a:latin typeface="Calibri" panose="020F0502020204030204" pitchFamily="34" charset="0"/>
                <a:cs typeface="Calibri" panose="020F0502020204030204" pitchFamily="34" charset="0"/>
              </a:rPr>
              <a:t>Use (</a:t>
            </a:r>
            <a:r>
              <a:rPr lang="en-US" sz="7200" dirty="0" err="1">
                <a:solidFill>
                  <a:srgbClr val="FF0000"/>
                </a:solidFill>
                <a:latin typeface="Calibri" panose="020F0502020204030204" pitchFamily="34" charset="0"/>
                <a:cs typeface="Calibri" panose="020F0502020204030204" pitchFamily="34" charset="0"/>
              </a:rPr>
              <a:t>t+t</a:t>
            </a:r>
            <a:r>
              <a:rPr lang="en-US" sz="7200" dirty="0">
                <a:solidFill>
                  <a:srgbClr val="FF0000"/>
                </a:solidFill>
                <a:latin typeface="Calibri" panose="020F0502020204030204" pitchFamily="34" charset="0"/>
                <a:cs typeface="Calibri" panose="020F0502020204030204" pitchFamily="34" charset="0"/>
              </a:rPr>
              <a:t>/2</a:t>
            </a:r>
            <a:r>
              <a:rPr lang="en-US" sz="7200" dirty="0">
                <a:latin typeface="Calibri" panose="020F0502020204030204" pitchFamily="34" charset="0"/>
                <a:cs typeface="Calibri" panose="020F0502020204030204" pitchFamily="34" charset="0"/>
              </a:rPr>
              <a:t>,</a:t>
            </a:r>
            <a:r>
              <a:rPr lang="en-US" sz="7200" dirty="0">
                <a:solidFill>
                  <a:srgbClr val="FF0000"/>
                </a:solidFill>
                <a:latin typeface="Calibri" panose="020F0502020204030204" pitchFamily="34" charset="0"/>
                <a:cs typeface="Calibri" panose="020F0502020204030204" pitchFamily="34" charset="0"/>
              </a:rPr>
              <a:t> </a:t>
            </a:r>
            <a:r>
              <a:rPr lang="en-US" sz="7200" dirty="0" err="1">
                <a:solidFill>
                  <a:srgbClr val="FF0000"/>
                </a:solidFill>
                <a:latin typeface="Calibri" panose="020F0502020204030204" pitchFamily="34" charset="0"/>
                <a:cs typeface="Calibri" panose="020F0502020204030204" pitchFamily="34" charset="0"/>
              </a:rPr>
              <a:t>t+t</a:t>
            </a:r>
            <a:r>
              <a:rPr lang="en-US" sz="7200" dirty="0">
                <a:solidFill>
                  <a:srgbClr val="FF0000"/>
                </a:solidFill>
                <a:latin typeface="Calibri" panose="020F0502020204030204" pitchFamily="34" charset="0"/>
                <a:cs typeface="Calibri" panose="020F0502020204030204" pitchFamily="34" charset="0"/>
              </a:rPr>
              <a:t>/2, </a:t>
            </a:r>
            <a:r>
              <a:rPr lang="en-US" sz="7200" dirty="0" err="1">
                <a:solidFill>
                  <a:srgbClr val="FF0000"/>
                </a:solidFill>
                <a:latin typeface="Calibri" panose="020F0502020204030204" pitchFamily="34" charset="0"/>
                <a:cs typeface="Calibri" panose="020F0502020204030204" pitchFamily="34" charset="0"/>
              </a:rPr>
              <a:t>t+t</a:t>
            </a:r>
            <a:r>
              <a:rPr lang="en-US" sz="7200" dirty="0">
                <a:solidFill>
                  <a:srgbClr val="FF0000"/>
                </a:solidFill>
                <a:latin typeface="Calibri" panose="020F0502020204030204" pitchFamily="34" charset="0"/>
                <a:cs typeface="Calibri" panose="020F0502020204030204" pitchFamily="34" charset="0"/>
              </a:rPr>
              <a:t>/2</a:t>
            </a:r>
            <a:r>
              <a:rPr lang="en-US" sz="7200" dirty="0">
                <a:latin typeface="Calibri" panose="020F0502020204030204" pitchFamily="34" charset="0"/>
                <a:cs typeface="Calibri" panose="020F0502020204030204" pitchFamily="34" charset="0"/>
              </a:rPr>
              <a:t>)-degree S(</a:t>
            </a:r>
            <a:r>
              <a:rPr lang="en-US" sz="7200" dirty="0" err="1">
                <a:latin typeface="Calibri" panose="020F0502020204030204" pitchFamily="34" charset="0"/>
                <a:cs typeface="Calibri" panose="020F0502020204030204" pitchFamily="34" charset="0"/>
              </a:rPr>
              <a:t>x,y,z</a:t>
            </a:r>
            <a:r>
              <a:rPr lang="en-US" sz="7200" dirty="0">
                <a:latin typeface="Calibri" panose="020F0502020204030204" pitchFamily="34" charset="0"/>
                <a:cs typeface="Calibri" panose="020F0502020204030204" pitchFamily="34" charset="0"/>
              </a:rPr>
              <a:t>)</a:t>
            </a:r>
            <a:endParaRPr lang="en-US" sz="7200" dirty="0">
              <a:cs typeface="Calibri" panose="020F0502020204030204" pitchFamily="34" charset="0"/>
            </a:endParaRPr>
          </a:p>
        </p:txBody>
      </p:sp>
      <p:pic>
        <p:nvPicPr>
          <p:cNvPr id="45" name="Picture 44">
            <a:extLst>
              <a:ext uri="{FF2B5EF4-FFF2-40B4-BE49-F238E27FC236}">
                <a16:creationId xmlns:a16="http://schemas.microsoft.com/office/drawing/2014/main" id="{E6D23E52-A17E-5B41-890E-8D2D73F3F4ED}"/>
              </a:ext>
            </a:extLst>
          </p:cNvPr>
          <p:cNvPicPr>
            <a:picLocks noChangeAspect="1"/>
          </p:cNvPicPr>
          <p:nvPr/>
        </p:nvPicPr>
        <p:blipFill>
          <a:blip r:embed="rId3"/>
          <a:stretch>
            <a:fillRect/>
          </a:stretch>
        </p:blipFill>
        <p:spPr>
          <a:xfrm>
            <a:off x="41468" y="1747245"/>
            <a:ext cx="2121816" cy="2168154"/>
          </a:xfrm>
          <a:prstGeom prst="rect">
            <a:avLst/>
          </a:prstGeom>
        </p:spPr>
      </p:pic>
      <p:pic>
        <p:nvPicPr>
          <p:cNvPr id="46" name="Picture 45">
            <a:extLst>
              <a:ext uri="{FF2B5EF4-FFF2-40B4-BE49-F238E27FC236}">
                <a16:creationId xmlns:a16="http://schemas.microsoft.com/office/drawing/2014/main" id="{2EB76C47-F01D-C14F-B5AD-949FBAE5AC82}"/>
              </a:ext>
            </a:extLst>
          </p:cNvPr>
          <p:cNvPicPr>
            <a:picLocks noChangeAspect="1"/>
          </p:cNvPicPr>
          <p:nvPr/>
        </p:nvPicPr>
        <p:blipFill>
          <a:blip r:embed="rId4"/>
          <a:stretch>
            <a:fillRect/>
          </a:stretch>
        </p:blipFill>
        <p:spPr>
          <a:xfrm>
            <a:off x="-42399" y="9006086"/>
            <a:ext cx="2168154" cy="1928987"/>
          </a:xfrm>
          <a:prstGeom prst="rect">
            <a:avLst/>
          </a:prstGeom>
        </p:spPr>
      </p:pic>
      <p:pic>
        <p:nvPicPr>
          <p:cNvPr id="47" name="Picture 46">
            <a:extLst>
              <a:ext uri="{FF2B5EF4-FFF2-40B4-BE49-F238E27FC236}">
                <a16:creationId xmlns:a16="http://schemas.microsoft.com/office/drawing/2014/main" id="{F8A84761-9095-CD4B-BED4-A9B661E17D4F}"/>
              </a:ext>
            </a:extLst>
          </p:cNvPr>
          <p:cNvPicPr>
            <a:picLocks noChangeAspect="1"/>
          </p:cNvPicPr>
          <p:nvPr/>
        </p:nvPicPr>
        <p:blipFill>
          <a:blip r:embed="rId5"/>
          <a:stretch>
            <a:fillRect/>
          </a:stretch>
        </p:blipFill>
        <p:spPr>
          <a:xfrm>
            <a:off x="17747" y="4301439"/>
            <a:ext cx="1850121" cy="1928987"/>
          </a:xfrm>
          <a:prstGeom prst="rect">
            <a:avLst/>
          </a:prstGeom>
        </p:spPr>
      </p:pic>
      <p:pic>
        <p:nvPicPr>
          <p:cNvPr id="48" name="Picture 47">
            <a:extLst>
              <a:ext uri="{FF2B5EF4-FFF2-40B4-BE49-F238E27FC236}">
                <a16:creationId xmlns:a16="http://schemas.microsoft.com/office/drawing/2014/main" id="{BB55E969-3EA7-DB43-993D-7F4B496532CB}"/>
              </a:ext>
            </a:extLst>
          </p:cNvPr>
          <p:cNvPicPr>
            <a:picLocks noChangeAspect="1"/>
          </p:cNvPicPr>
          <p:nvPr/>
        </p:nvPicPr>
        <p:blipFill>
          <a:blip r:embed="rId6"/>
          <a:stretch>
            <a:fillRect/>
          </a:stretch>
        </p:blipFill>
        <p:spPr>
          <a:xfrm>
            <a:off x="397956" y="6750347"/>
            <a:ext cx="1408840" cy="2055631"/>
          </a:xfrm>
          <a:prstGeom prst="rect">
            <a:avLst/>
          </a:prstGeom>
        </p:spPr>
      </p:pic>
      <p:sp>
        <p:nvSpPr>
          <p:cNvPr id="5" name="TextBox 4">
            <a:extLst>
              <a:ext uri="{FF2B5EF4-FFF2-40B4-BE49-F238E27FC236}">
                <a16:creationId xmlns:a16="http://schemas.microsoft.com/office/drawing/2014/main" id="{FB76558D-2A33-3C47-8771-198302D49C80}"/>
              </a:ext>
            </a:extLst>
          </p:cNvPr>
          <p:cNvSpPr txBox="1"/>
          <p:nvPr/>
        </p:nvSpPr>
        <p:spPr>
          <a:xfrm>
            <a:off x="1927814" y="1811850"/>
            <a:ext cx="1564146"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S(x,y,1)</a:t>
            </a:r>
          </a:p>
        </p:txBody>
      </p:sp>
      <p:sp>
        <p:nvSpPr>
          <p:cNvPr id="50" name="TextBox 49">
            <a:extLst>
              <a:ext uri="{FF2B5EF4-FFF2-40B4-BE49-F238E27FC236}">
                <a16:creationId xmlns:a16="http://schemas.microsoft.com/office/drawing/2014/main" id="{DEFD9C20-8789-7B4D-9010-43ABBEBAAA60}"/>
              </a:ext>
            </a:extLst>
          </p:cNvPr>
          <p:cNvSpPr txBox="1"/>
          <p:nvPr/>
        </p:nvSpPr>
        <p:spPr>
          <a:xfrm>
            <a:off x="1980944" y="4464434"/>
            <a:ext cx="1564146"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S(x,y,2)</a:t>
            </a:r>
          </a:p>
        </p:txBody>
      </p:sp>
      <p:sp>
        <p:nvSpPr>
          <p:cNvPr id="52" name="TextBox 51">
            <a:extLst>
              <a:ext uri="{FF2B5EF4-FFF2-40B4-BE49-F238E27FC236}">
                <a16:creationId xmlns:a16="http://schemas.microsoft.com/office/drawing/2014/main" id="{2CDF7781-7484-DD42-AD7C-68A894303E21}"/>
              </a:ext>
            </a:extLst>
          </p:cNvPr>
          <p:cNvSpPr txBox="1"/>
          <p:nvPr/>
        </p:nvSpPr>
        <p:spPr>
          <a:xfrm>
            <a:off x="1926264" y="6885025"/>
            <a:ext cx="1564146"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S(x,y,3)</a:t>
            </a:r>
          </a:p>
        </p:txBody>
      </p:sp>
      <p:sp>
        <p:nvSpPr>
          <p:cNvPr id="54" name="TextBox 53">
            <a:extLst>
              <a:ext uri="{FF2B5EF4-FFF2-40B4-BE49-F238E27FC236}">
                <a16:creationId xmlns:a16="http://schemas.microsoft.com/office/drawing/2014/main" id="{283F237B-C418-A74F-848F-923873EE131C}"/>
              </a:ext>
            </a:extLst>
          </p:cNvPr>
          <p:cNvSpPr txBox="1"/>
          <p:nvPr/>
        </p:nvSpPr>
        <p:spPr>
          <a:xfrm>
            <a:off x="1790521" y="9108441"/>
            <a:ext cx="1564146"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S(x,y,4)</a:t>
            </a:r>
          </a:p>
        </p:txBody>
      </p:sp>
      <p:sp>
        <p:nvSpPr>
          <p:cNvPr id="106" name="TextBox 105">
            <a:extLst>
              <a:ext uri="{FF2B5EF4-FFF2-40B4-BE49-F238E27FC236}">
                <a16:creationId xmlns:a16="http://schemas.microsoft.com/office/drawing/2014/main" id="{B83528AB-C393-314D-9626-9BD80B4D262C}"/>
              </a:ext>
            </a:extLst>
          </p:cNvPr>
          <p:cNvSpPr txBox="1"/>
          <p:nvPr/>
        </p:nvSpPr>
        <p:spPr>
          <a:xfrm>
            <a:off x="1933634" y="3047096"/>
            <a:ext cx="1535292"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S(1,y,z)</a:t>
            </a:r>
          </a:p>
        </p:txBody>
      </p:sp>
      <p:sp>
        <p:nvSpPr>
          <p:cNvPr id="107" name="TextBox 106">
            <a:extLst>
              <a:ext uri="{FF2B5EF4-FFF2-40B4-BE49-F238E27FC236}">
                <a16:creationId xmlns:a16="http://schemas.microsoft.com/office/drawing/2014/main" id="{5F49166B-CCE0-894D-AB61-27E8F784348A}"/>
              </a:ext>
            </a:extLst>
          </p:cNvPr>
          <p:cNvSpPr txBox="1"/>
          <p:nvPr/>
        </p:nvSpPr>
        <p:spPr>
          <a:xfrm>
            <a:off x="1917514" y="5103683"/>
            <a:ext cx="1556836"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S(x,2,z)</a:t>
            </a:r>
          </a:p>
        </p:txBody>
      </p:sp>
      <p:sp>
        <p:nvSpPr>
          <p:cNvPr id="108" name="TextBox 107">
            <a:extLst>
              <a:ext uri="{FF2B5EF4-FFF2-40B4-BE49-F238E27FC236}">
                <a16:creationId xmlns:a16="http://schemas.microsoft.com/office/drawing/2014/main" id="{7102E82C-3970-D04A-8625-09FC98A7B351}"/>
              </a:ext>
            </a:extLst>
          </p:cNvPr>
          <p:cNvSpPr txBox="1"/>
          <p:nvPr/>
        </p:nvSpPr>
        <p:spPr>
          <a:xfrm>
            <a:off x="1878142" y="7955960"/>
            <a:ext cx="1535292"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S(3,y,z)</a:t>
            </a:r>
          </a:p>
        </p:txBody>
      </p:sp>
      <p:pic>
        <p:nvPicPr>
          <p:cNvPr id="6" name="Picture 4" descr="Lydia | Peanuts Wiki | Fandom">
            <a:extLst>
              <a:ext uri="{FF2B5EF4-FFF2-40B4-BE49-F238E27FC236}">
                <a16:creationId xmlns:a16="http://schemas.microsoft.com/office/drawing/2014/main" id="{7CB45C96-0283-5C79-DCEE-97FB9FF641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18" y="11372479"/>
            <a:ext cx="1424431" cy="21681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144F20E-A440-05FC-DA5E-4DBF3CD2EF38}"/>
              </a:ext>
            </a:extLst>
          </p:cNvPr>
          <p:cNvSpPr txBox="1"/>
          <p:nvPr/>
        </p:nvSpPr>
        <p:spPr>
          <a:xfrm>
            <a:off x="1717600" y="11333088"/>
            <a:ext cx="1564146"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S(x,y,5)</a:t>
            </a:r>
          </a:p>
        </p:txBody>
      </p:sp>
      <p:graphicFrame>
        <p:nvGraphicFramePr>
          <p:cNvPr id="4" name="Table 22">
            <a:extLst>
              <a:ext uri="{FF2B5EF4-FFF2-40B4-BE49-F238E27FC236}">
                <a16:creationId xmlns:a16="http://schemas.microsoft.com/office/drawing/2014/main" id="{7E31B545-62AF-842B-5A31-B3741522C4C5}"/>
              </a:ext>
            </a:extLst>
          </p:cNvPr>
          <p:cNvGraphicFramePr>
            <a:graphicFrameLocks noGrp="1"/>
          </p:cNvGraphicFramePr>
          <p:nvPr>
            <p:extLst>
              <p:ext uri="{D42A27DB-BD31-4B8C-83A1-F6EECF244321}">
                <p14:modId xmlns:p14="http://schemas.microsoft.com/office/powerpoint/2010/main" val="135916935"/>
              </p:ext>
            </p:extLst>
          </p:nvPr>
        </p:nvGraphicFramePr>
        <p:xfrm>
          <a:off x="4441817" y="236808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latin typeface="Calibri" panose="020F0502020204030204" pitchFamily="34" charset="0"/>
                          <a:cs typeface="Calibri" panose="020F0502020204030204" pitchFamily="34" charset="0"/>
                        </a:rPr>
                        <a:t>S(1,1)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S(2,1)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S(3,1)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S(4,1)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latin typeface="Calibri" panose="020F0502020204030204" pitchFamily="34" charset="0"/>
                          <a:cs typeface="Calibri" panose="020F0502020204030204" pitchFamily="34" charset="0"/>
                        </a:rPr>
                        <a:t>S(1,2)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S(2,2)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S(3,2)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S(4,2)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latin typeface="Calibri" panose="020F0502020204030204" pitchFamily="34" charset="0"/>
                          <a:cs typeface="Calibri" panose="020F0502020204030204" pitchFamily="34" charset="0"/>
                        </a:rPr>
                        <a:t>S(1,3)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S(2,3)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S(3,3)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S(4,3)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latin typeface="Calibri" panose="020F0502020204030204" pitchFamily="34" charset="0"/>
                          <a:cs typeface="Calibri" panose="020F0502020204030204" pitchFamily="34" charset="0"/>
                        </a:rPr>
                        <a:t>S(1,4)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S(2,4)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S(3,4)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S(4,4)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latin typeface="Calibri" panose="020F0502020204030204" pitchFamily="34" charset="0"/>
                          <a:cs typeface="Calibri" panose="020F0502020204030204" pitchFamily="34" charset="0"/>
                        </a:rPr>
                        <a:t>S(1,5)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S(2,5)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S(3,5)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S(4,5)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graphicFrame>
        <p:nvGraphicFramePr>
          <p:cNvPr id="8" name="Table 22">
            <a:extLst>
              <a:ext uri="{FF2B5EF4-FFF2-40B4-BE49-F238E27FC236}">
                <a16:creationId xmlns:a16="http://schemas.microsoft.com/office/drawing/2014/main" id="{7A7791CA-014C-2449-AF25-A313FF129DEC}"/>
              </a:ext>
            </a:extLst>
          </p:cNvPr>
          <p:cNvGraphicFramePr>
            <a:graphicFrameLocks noGrp="1"/>
          </p:cNvGraphicFramePr>
          <p:nvPr>
            <p:extLst>
              <p:ext uri="{D42A27DB-BD31-4B8C-83A1-F6EECF244321}">
                <p14:modId xmlns:p14="http://schemas.microsoft.com/office/powerpoint/2010/main" val="3669969497"/>
              </p:ext>
            </p:extLst>
          </p:nvPr>
        </p:nvGraphicFramePr>
        <p:xfrm>
          <a:off x="4251651" y="2203348"/>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latin typeface="Calibri" panose="020F0502020204030204" pitchFamily="34" charset="0"/>
                          <a:cs typeface="Calibri" panose="020F0502020204030204" pitchFamily="34" charset="0"/>
                        </a:rPr>
                        <a:t>S(1,1)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S(2,1)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S(3,1)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S(4,1)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latin typeface="Calibri" panose="020F0502020204030204" pitchFamily="34" charset="0"/>
                          <a:cs typeface="Calibri" panose="020F0502020204030204" pitchFamily="34" charset="0"/>
                        </a:rPr>
                        <a:t>S(1,2)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S(2,2)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S(3,2)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S(4,2)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latin typeface="Calibri" panose="020F0502020204030204" pitchFamily="34" charset="0"/>
                          <a:cs typeface="Calibri" panose="020F0502020204030204" pitchFamily="34" charset="0"/>
                        </a:rPr>
                        <a:t>S(1,3)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S(2,3)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S(3,3)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S(4,3)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latin typeface="Calibri" panose="020F0502020204030204" pitchFamily="34" charset="0"/>
                          <a:cs typeface="Calibri" panose="020F0502020204030204" pitchFamily="34" charset="0"/>
                        </a:rPr>
                        <a:t>S(1,4)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S(2,4)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S(3,4)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S(4,4)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latin typeface="Calibri" panose="020F0502020204030204" pitchFamily="34" charset="0"/>
                          <a:cs typeface="Calibri" panose="020F0502020204030204" pitchFamily="34" charset="0"/>
                        </a:rPr>
                        <a:t>S(1,5)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S(2,5)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S(3,5)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S(4,5)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graphicFrame>
        <p:nvGraphicFramePr>
          <p:cNvPr id="16" name="Table 22">
            <a:extLst>
              <a:ext uri="{FF2B5EF4-FFF2-40B4-BE49-F238E27FC236}">
                <a16:creationId xmlns:a16="http://schemas.microsoft.com/office/drawing/2014/main" id="{E88FD66C-FB7E-DC27-CCDE-ED87C73FF8B7}"/>
              </a:ext>
            </a:extLst>
          </p:cNvPr>
          <p:cNvGraphicFramePr>
            <a:graphicFrameLocks noGrp="1"/>
          </p:cNvGraphicFramePr>
          <p:nvPr>
            <p:extLst>
              <p:ext uri="{D42A27DB-BD31-4B8C-83A1-F6EECF244321}">
                <p14:modId xmlns:p14="http://schemas.microsoft.com/office/powerpoint/2010/main" val="234102916"/>
              </p:ext>
            </p:extLst>
          </p:nvPr>
        </p:nvGraphicFramePr>
        <p:xfrm>
          <a:off x="4057060" y="2066555"/>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latin typeface="Calibri" panose="020F0502020204030204" pitchFamily="34" charset="0"/>
                          <a:cs typeface="Calibri" panose="020F0502020204030204" pitchFamily="34" charset="0"/>
                        </a:rPr>
                        <a:t>S(1,1)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S(2,1)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S(3,1)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S(4,1)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latin typeface="Calibri" panose="020F0502020204030204" pitchFamily="34" charset="0"/>
                          <a:cs typeface="Calibri" panose="020F0502020204030204" pitchFamily="34" charset="0"/>
                        </a:rPr>
                        <a:t>S(1,2)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S(2,2)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S(3,2)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S(4,2)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latin typeface="Calibri" panose="020F0502020204030204" pitchFamily="34" charset="0"/>
                          <a:cs typeface="Calibri" panose="020F0502020204030204" pitchFamily="34" charset="0"/>
                        </a:rPr>
                        <a:t>S(1,3)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S(2,3)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S(3,3)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S(4,3)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latin typeface="Calibri" panose="020F0502020204030204" pitchFamily="34" charset="0"/>
                          <a:cs typeface="Calibri" panose="020F0502020204030204" pitchFamily="34" charset="0"/>
                        </a:rPr>
                        <a:t>S(1,4)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S(2,4)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S(3,4)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S(4,4)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latin typeface="Calibri" panose="020F0502020204030204" pitchFamily="34" charset="0"/>
                          <a:cs typeface="Calibri" panose="020F0502020204030204" pitchFamily="34" charset="0"/>
                        </a:rPr>
                        <a:t>S(1,5)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S(2,5)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S(3,5)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S(4,5)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graphicFrame>
        <p:nvGraphicFramePr>
          <p:cNvPr id="17" name="Table 22">
            <a:extLst>
              <a:ext uri="{FF2B5EF4-FFF2-40B4-BE49-F238E27FC236}">
                <a16:creationId xmlns:a16="http://schemas.microsoft.com/office/drawing/2014/main" id="{3CF9A1DB-58DD-881E-C5F7-DC6D75881819}"/>
              </a:ext>
            </a:extLst>
          </p:cNvPr>
          <p:cNvGraphicFramePr>
            <a:graphicFrameLocks noGrp="1"/>
          </p:cNvGraphicFramePr>
          <p:nvPr>
            <p:extLst>
              <p:ext uri="{D42A27DB-BD31-4B8C-83A1-F6EECF244321}">
                <p14:modId xmlns:p14="http://schemas.microsoft.com/office/powerpoint/2010/main" val="1191727002"/>
              </p:ext>
            </p:extLst>
          </p:nvPr>
        </p:nvGraphicFramePr>
        <p:xfrm>
          <a:off x="3895145" y="1941327"/>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latin typeface="Calibri" panose="020F0502020204030204" pitchFamily="34" charset="0"/>
                          <a:cs typeface="Calibri" panose="020F0502020204030204" pitchFamily="34" charset="0"/>
                        </a:rPr>
                        <a:t>S(1,1)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S(2,1)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S(3,1)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S(4,1)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latin typeface="Calibri" panose="020F0502020204030204" pitchFamily="34" charset="0"/>
                          <a:cs typeface="Calibri" panose="020F0502020204030204" pitchFamily="34" charset="0"/>
                        </a:rPr>
                        <a:t>S(1,2)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S(2,2)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S(3,2)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S(4,2)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latin typeface="Calibri" panose="020F0502020204030204" pitchFamily="34" charset="0"/>
                          <a:cs typeface="Calibri" panose="020F0502020204030204" pitchFamily="34" charset="0"/>
                        </a:rPr>
                        <a:t>S(1,3)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S(2,3)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S(3,3)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S(4,3)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latin typeface="Calibri" panose="020F0502020204030204" pitchFamily="34" charset="0"/>
                          <a:cs typeface="Calibri" panose="020F0502020204030204" pitchFamily="34" charset="0"/>
                        </a:rPr>
                        <a:t>S(1,4)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S(2,4)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S(3,4)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S(4,4)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latin typeface="Calibri" panose="020F0502020204030204" pitchFamily="34" charset="0"/>
                          <a:cs typeface="Calibri" panose="020F0502020204030204" pitchFamily="34" charset="0"/>
                        </a:rPr>
                        <a:t>S(1,5)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S(2,5)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S(3,5)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S(4,5)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sp>
        <p:nvSpPr>
          <p:cNvPr id="18" name="TextBox 17">
            <a:extLst>
              <a:ext uri="{FF2B5EF4-FFF2-40B4-BE49-F238E27FC236}">
                <a16:creationId xmlns:a16="http://schemas.microsoft.com/office/drawing/2014/main" id="{00EDC7F1-452E-EF5D-D181-026CBCF05B71}"/>
              </a:ext>
            </a:extLst>
          </p:cNvPr>
          <p:cNvSpPr txBox="1"/>
          <p:nvPr/>
        </p:nvSpPr>
        <p:spPr>
          <a:xfrm>
            <a:off x="1905478" y="2418451"/>
            <a:ext cx="1556836" cy="646331"/>
          </a:xfrm>
          <a:prstGeom prst="rect">
            <a:avLst/>
          </a:prstGeom>
          <a:noFill/>
        </p:spPr>
        <p:txBody>
          <a:bodyPr wrap="none" rtlCol="0">
            <a:spAutoFit/>
          </a:bodyPr>
          <a:lstStyle/>
          <a:p>
            <a:pPr defTabSz="1828754" hangingPunct="1">
              <a:spcBef>
                <a:spcPts val="0"/>
              </a:spcBef>
            </a:pPr>
            <a:r>
              <a:rPr lang="en-US" sz="3600" b="1" kern="1200" dirty="0">
                <a:solidFill>
                  <a:srgbClr val="00B0F0"/>
                </a:solidFill>
                <a:latin typeface="Calibri" panose="020F0502020204030204"/>
                <a:ea typeface="+mn-ea"/>
                <a:cs typeface="+mn-cs"/>
              </a:rPr>
              <a:t>S(x,1,z)</a:t>
            </a:r>
          </a:p>
        </p:txBody>
      </p:sp>
      <p:sp>
        <p:nvSpPr>
          <p:cNvPr id="19" name="TextBox 18">
            <a:extLst>
              <a:ext uri="{FF2B5EF4-FFF2-40B4-BE49-F238E27FC236}">
                <a16:creationId xmlns:a16="http://schemas.microsoft.com/office/drawing/2014/main" id="{D451D0AA-E3E7-86DE-5FE5-72B862838CB2}"/>
              </a:ext>
            </a:extLst>
          </p:cNvPr>
          <p:cNvSpPr txBox="1"/>
          <p:nvPr/>
        </p:nvSpPr>
        <p:spPr>
          <a:xfrm>
            <a:off x="1950985" y="5690075"/>
            <a:ext cx="1535292" cy="646331"/>
          </a:xfrm>
          <a:prstGeom prst="rect">
            <a:avLst/>
          </a:prstGeom>
          <a:noFill/>
        </p:spPr>
        <p:txBody>
          <a:bodyPr wrap="none" rtlCol="0">
            <a:spAutoFit/>
          </a:bodyPr>
          <a:lstStyle/>
          <a:p>
            <a:pPr defTabSz="1828754" hangingPunct="1">
              <a:spcBef>
                <a:spcPts val="0"/>
              </a:spcBef>
            </a:pPr>
            <a:r>
              <a:rPr lang="en-US" sz="3600" b="1" kern="1200" dirty="0">
                <a:solidFill>
                  <a:srgbClr val="FF0000"/>
                </a:solidFill>
                <a:latin typeface="Calibri" panose="020F0502020204030204"/>
                <a:ea typeface="+mn-ea"/>
                <a:cs typeface="+mn-cs"/>
              </a:rPr>
              <a:t>S(2,y,z)</a:t>
            </a:r>
          </a:p>
        </p:txBody>
      </p:sp>
      <p:sp>
        <p:nvSpPr>
          <p:cNvPr id="20" name="TextBox 19">
            <a:extLst>
              <a:ext uri="{FF2B5EF4-FFF2-40B4-BE49-F238E27FC236}">
                <a16:creationId xmlns:a16="http://schemas.microsoft.com/office/drawing/2014/main" id="{23C899D5-A619-AAE8-20DC-181C6A90D609}"/>
              </a:ext>
            </a:extLst>
          </p:cNvPr>
          <p:cNvSpPr txBox="1"/>
          <p:nvPr/>
        </p:nvSpPr>
        <p:spPr>
          <a:xfrm>
            <a:off x="1910281" y="7433644"/>
            <a:ext cx="1556836" cy="646331"/>
          </a:xfrm>
          <a:prstGeom prst="rect">
            <a:avLst/>
          </a:prstGeom>
          <a:noFill/>
        </p:spPr>
        <p:txBody>
          <a:bodyPr wrap="none" rtlCol="0">
            <a:spAutoFit/>
          </a:bodyPr>
          <a:lstStyle/>
          <a:p>
            <a:pPr defTabSz="1828754" hangingPunct="1">
              <a:spcBef>
                <a:spcPts val="0"/>
              </a:spcBef>
            </a:pPr>
            <a:r>
              <a:rPr lang="en-US" sz="3600" b="1" kern="1200" dirty="0">
                <a:solidFill>
                  <a:srgbClr val="00B050"/>
                </a:solidFill>
                <a:latin typeface="Calibri" panose="020F0502020204030204"/>
                <a:ea typeface="+mn-ea"/>
                <a:cs typeface="+mn-cs"/>
              </a:rPr>
              <a:t>S(x,3,z)</a:t>
            </a:r>
          </a:p>
        </p:txBody>
      </p:sp>
      <p:sp>
        <p:nvSpPr>
          <p:cNvPr id="21" name="TextBox 20">
            <a:extLst>
              <a:ext uri="{FF2B5EF4-FFF2-40B4-BE49-F238E27FC236}">
                <a16:creationId xmlns:a16="http://schemas.microsoft.com/office/drawing/2014/main" id="{609DF11C-CA6B-61FE-4174-17ADC079B5D1}"/>
              </a:ext>
            </a:extLst>
          </p:cNvPr>
          <p:cNvSpPr txBox="1"/>
          <p:nvPr/>
        </p:nvSpPr>
        <p:spPr>
          <a:xfrm>
            <a:off x="1804921" y="9657407"/>
            <a:ext cx="1556836"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S(x,4,z)</a:t>
            </a:r>
          </a:p>
        </p:txBody>
      </p:sp>
      <p:sp>
        <p:nvSpPr>
          <p:cNvPr id="22" name="TextBox 21">
            <a:extLst>
              <a:ext uri="{FF2B5EF4-FFF2-40B4-BE49-F238E27FC236}">
                <a16:creationId xmlns:a16="http://schemas.microsoft.com/office/drawing/2014/main" id="{0B863A13-6A06-1F24-2ACE-A6EFB6E0D5FD}"/>
              </a:ext>
            </a:extLst>
          </p:cNvPr>
          <p:cNvSpPr txBox="1"/>
          <p:nvPr/>
        </p:nvSpPr>
        <p:spPr>
          <a:xfrm>
            <a:off x="1797831" y="10267228"/>
            <a:ext cx="1535292" cy="646331"/>
          </a:xfrm>
          <a:prstGeom prst="rect">
            <a:avLst/>
          </a:prstGeom>
          <a:noFill/>
        </p:spPr>
        <p:txBody>
          <a:bodyPr wrap="none" rtlCol="0">
            <a:spAutoFit/>
          </a:bodyPr>
          <a:lstStyle/>
          <a:p>
            <a:pPr defTabSz="1828754" hangingPunct="1">
              <a:spcBef>
                <a:spcPts val="0"/>
              </a:spcBef>
            </a:pPr>
            <a:r>
              <a:rPr lang="en-US" sz="3600" b="1" kern="1200" dirty="0">
                <a:solidFill>
                  <a:srgbClr val="FFC000"/>
                </a:solidFill>
                <a:latin typeface="Calibri" panose="020F0502020204030204"/>
                <a:ea typeface="+mn-ea"/>
                <a:cs typeface="+mn-cs"/>
              </a:rPr>
              <a:t>S(4,y,z)</a:t>
            </a:r>
          </a:p>
        </p:txBody>
      </p:sp>
      <p:sp>
        <p:nvSpPr>
          <p:cNvPr id="23" name="TextBox 22">
            <a:extLst>
              <a:ext uri="{FF2B5EF4-FFF2-40B4-BE49-F238E27FC236}">
                <a16:creationId xmlns:a16="http://schemas.microsoft.com/office/drawing/2014/main" id="{D10B5072-8BA2-64B5-D421-5451E4271FE9}"/>
              </a:ext>
            </a:extLst>
          </p:cNvPr>
          <p:cNvSpPr txBox="1"/>
          <p:nvPr/>
        </p:nvSpPr>
        <p:spPr>
          <a:xfrm>
            <a:off x="1710737" y="11879069"/>
            <a:ext cx="1556836"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S(x,5,z)</a:t>
            </a:r>
          </a:p>
        </p:txBody>
      </p:sp>
      <p:sp>
        <p:nvSpPr>
          <p:cNvPr id="24" name="TextBox 23">
            <a:extLst>
              <a:ext uri="{FF2B5EF4-FFF2-40B4-BE49-F238E27FC236}">
                <a16:creationId xmlns:a16="http://schemas.microsoft.com/office/drawing/2014/main" id="{283C242D-E42C-6798-836A-6457D27A98E4}"/>
              </a:ext>
            </a:extLst>
          </p:cNvPr>
          <p:cNvSpPr txBox="1"/>
          <p:nvPr/>
        </p:nvSpPr>
        <p:spPr>
          <a:xfrm>
            <a:off x="1724910" y="12428063"/>
            <a:ext cx="1535292" cy="646331"/>
          </a:xfrm>
          <a:prstGeom prst="rect">
            <a:avLst/>
          </a:prstGeom>
          <a:noFill/>
        </p:spPr>
        <p:txBody>
          <a:bodyPr wrap="none" rtlCol="0">
            <a:spAutoFit/>
          </a:bodyPr>
          <a:lstStyle/>
          <a:p>
            <a:pPr defTabSz="1828754" hangingPunct="1">
              <a:spcBef>
                <a:spcPts val="0"/>
              </a:spcBef>
            </a:pPr>
            <a:r>
              <a:rPr lang="en-US" sz="3600" b="1" kern="1200" dirty="0">
                <a:solidFill>
                  <a:srgbClr val="FF00BA"/>
                </a:solidFill>
                <a:latin typeface="Calibri" panose="020F0502020204030204"/>
                <a:ea typeface="+mn-ea"/>
                <a:cs typeface="+mn-cs"/>
              </a:rPr>
              <a:t>S(5,y,z)</a:t>
            </a:r>
          </a:p>
        </p:txBody>
      </p:sp>
      <p:graphicFrame>
        <p:nvGraphicFramePr>
          <p:cNvPr id="26" name="Table 22">
            <a:extLst>
              <a:ext uri="{FF2B5EF4-FFF2-40B4-BE49-F238E27FC236}">
                <a16:creationId xmlns:a16="http://schemas.microsoft.com/office/drawing/2014/main" id="{70A50A38-57F2-8B7C-99C0-DC5B2AB1BDDC}"/>
              </a:ext>
            </a:extLst>
          </p:cNvPr>
          <p:cNvGraphicFramePr>
            <a:graphicFrameLocks noGrp="1"/>
          </p:cNvGraphicFramePr>
          <p:nvPr>
            <p:extLst>
              <p:ext uri="{D42A27DB-BD31-4B8C-83A1-F6EECF244321}">
                <p14:modId xmlns:p14="http://schemas.microsoft.com/office/powerpoint/2010/main" val="427958919"/>
              </p:ext>
            </p:extLst>
          </p:nvPr>
        </p:nvGraphicFramePr>
        <p:xfrm>
          <a:off x="3728593" y="1776587"/>
          <a:ext cx="8970025" cy="11172545"/>
        </p:xfrm>
        <a:graphic>
          <a:graphicData uri="http://schemas.openxmlformats.org/drawingml/2006/table">
            <a:tbl>
              <a:tblPr firstRow="1" bandRow="1">
                <a:tableStyleId>{5940675A-B579-460E-94D1-54222C63F5DA}</a:tableStyleId>
              </a:tblPr>
              <a:tblGrid>
                <a:gridCol w="1794005">
                  <a:extLst>
                    <a:ext uri="{9D8B030D-6E8A-4147-A177-3AD203B41FA5}">
                      <a16:colId xmlns:a16="http://schemas.microsoft.com/office/drawing/2014/main" val="69246282"/>
                    </a:ext>
                  </a:extLst>
                </a:gridCol>
                <a:gridCol w="1794005">
                  <a:extLst>
                    <a:ext uri="{9D8B030D-6E8A-4147-A177-3AD203B41FA5}">
                      <a16:colId xmlns:a16="http://schemas.microsoft.com/office/drawing/2014/main" val="3587653624"/>
                    </a:ext>
                  </a:extLst>
                </a:gridCol>
                <a:gridCol w="1794005">
                  <a:extLst>
                    <a:ext uri="{9D8B030D-6E8A-4147-A177-3AD203B41FA5}">
                      <a16:colId xmlns:a16="http://schemas.microsoft.com/office/drawing/2014/main" val="2303045782"/>
                    </a:ext>
                  </a:extLst>
                </a:gridCol>
                <a:gridCol w="1794005">
                  <a:extLst>
                    <a:ext uri="{9D8B030D-6E8A-4147-A177-3AD203B41FA5}">
                      <a16:colId xmlns:a16="http://schemas.microsoft.com/office/drawing/2014/main" val="2848960136"/>
                    </a:ext>
                  </a:extLst>
                </a:gridCol>
                <a:gridCol w="1794005">
                  <a:extLst>
                    <a:ext uri="{9D8B030D-6E8A-4147-A177-3AD203B41FA5}">
                      <a16:colId xmlns:a16="http://schemas.microsoft.com/office/drawing/2014/main" val="1343483672"/>
                    </a:ext>
                  </a:extLst>
                </a:gridCol>
              </a:tblGrid>
              <a:tr h="2234509">
                <a:tc>
                  <a:txBody>
                    <a:bodyPr/>
                    <a:lstStyle/>
                    <a:p>
                      <a:pPr algn="ctr"/>
                      <a:r>
                        <a:rPr lang="en-US" sz="4000" dirty="0">
                          <a:latin typeface="Calibri" panose="020F0502020204030204" pitchFamily="34" charset="0"/>
                          <a:cs typeface="Calibri" panose="020F0502020204030204" pitchFamily="34" charset="0"/>
                        </a:rPr>
                        <a:t>S(1,1)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S(2,1)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S(3,1)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S(4,1)</a:t>
                      </a:r>
                    </a:p>
                  </a:txBody>
                  <a:tcPr marL="182880" marR="182880" marT="91440" marB="91440" anchor="ctr">
                    <a:solidFill>
                      <a:srgbClr val="00B0F0"/>
                    </a:solidFill>
                  </a:tcPr>
                </a:tc>
                <a:tc>
                  <a:txBody>
                    <a:bodyPr/>
                    <a:lstStyle/>
                    <a:p>
                      <a:pPr algn="ctr"/>
                      <a:r>
                        <a:rPr lang="en-US" sz="4000" dirty="0">
                          <a:latin typeface="Calibri" panose="020F0502020204030204" pitchFamily="34" charset="0"/>
                          <a:cs typeface="Calibri" panose="020F0502020204030204" pitchFamily="34" charset="0"/>
                        </a:rPr>
                        <a:t>S(5,1)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4000" dirty="0">
                          <a:latin typeface="Calibri" panose="020F0502020204030204" pitchFamily="34" charset="0"/>
                          <a:cs typeface="Calibri" panose="020F0502020204030204" pitchFamily="34" charset="0"/>
                        </a:rPr>
                        <a:t>S(1,2)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S(2,2)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S(3,2)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S(4,2)</a:t>
                      </a:r>
                    </a:p>
                  </a:txBody>
                  <a:tcPr marL="182880" marR="182880" marT="91440" marB="91440" anchor="ctr">
                    <a:solidFill>
                      <a:srgbClr val="FF0000"/>
                    </a:solidFill>
                  </a:tcPr>
                </a:tc>
                <a:tc>
                  <a:txBody>
                    <a:bodyPr/>
                    <a:lstStyle/>
                    <a:p>
                      <a:pPr algn="ctr"/>
                      <a:r>
                        <a:rPr lang="en-US" sz="4000" dirty="0">
                          <a:latin typeface="Calibri" panose="020F0502020204030204" pitchFamily="34" charset="0"/>
                          <a:cs typeface="Calibri" panose="020F0502020204030204" pitchFamily="34" charset="0"/>
                        </a:rPr>
                        <a:t>S(5,2)</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4000" dirty="0">
                          <a:latin typeface="Calibri" panose="020F0502020204030204" pitchFamily="34" charset="0"/>
                          <a:cs typeface="Calibri" panose="020F0502020204030204" pitchFamily="34" charset="0"/>
                        </a:rPr>
                        <a:t>S(1,3)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S(2,3)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S(3,3)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S(4,3)</a:t>
                      </a:r>
                    </a:p>
                  </a:txBody>
                  <a:tcPr marL="182880" marR="182880" marT="91440" marB="91440" anchor="ctr">
                    <a:solidFill>
                      <a:srgbClr val="00B050"/>
                    </a:solidFill>
                  </a:tcPr>
                </a:tc>
                <a:tc>
                  <a:txBody>
                    <a:bodyPr/>
                    <a:lstStyle/>
                    <a:p>
                      <a:pPr algn="ctr"/>
                      <a:r>
                        <a:rPr lang="en-US" sz="4000" dirty="0">
                          <a:latin typeface="Calibri" panose="020F0502020204030204" pitchFamily="34" charset="0"/>
                          <a:cs typeface="Calibri" panose="020F0502020204030204" pitchFamily="34" charset="0"/>
                        </a:rPr>
                        <a:t>S(5,3)</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4000" dirty="0">
                          <a:latin typeface="Calibri" panose="020F0502020204030204" pitchFamily="34" charset="0"/>
                          <a:cs typeface="Calibri" panose="020F0502020204030204" pitchFamily="34" charset="0"/>
                        </a:rPr>
                        <a:t>S(1,4)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S(2,4)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S(3,4)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S(4,4)</a:t>
                      </a:r>
                    </a:p>
                  </a:txBody>
                  <a:tcPr marL="182880" marR="182880" marT="91440" marB="91440" anchor="ctr">
                    <a:solidFill>
                      <a:schemeClr val="accent4"/>
                    </a:solidFill>
                  </a:tcPr>
                </a:tc>
                <a:tc>
                  <a:txBody>
                    <a:bodyPr/>
                    <a:lstStyle/>
                    <a:p>
                      <a:pPr algn="ctr"/>
                      <a:r>
                        <a:rPr lang="en-US" sz="4000" dirty="0">
                          <a:latin typeface="Calibri" panose="020F0502020204030204" pitchFamily="34" charset="0"/>
                          <a:cs typeface="Calibri" panose="020F0502020204030204" pitchFamily="34" charset="0"/>
                        </a:rPr>
                        <a:t>S(5,4)</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4000" dirty="0">
                          <a:latin typeface="Calibri" panose="020F0502020204030204" pitchFamily="34" charset="0"/>
                          <a:cs typeface="Calibri" panose="020F0502020204030204" pitchFamily="34" charset="0"/>
                        </a:rPr>
                        <a:t>S(1,5)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S(2,5)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S(3,5)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S(4,5)</a:t>
                      </a:r>
                    </a:p>
                  </a:txBody>
                  <a:tcPr marL="182880" marR="182880" marT="91440" marB="91440" anchor="ctr">
                    <a:solidFill>
                      <a:srgbClr val="FF00BA"/>
                    </a:solidFill>
                  </a:tcPr>
                </a:tc>
                <a:tc>
                  <a:txBody>
                    <a:bodyPr/>
                    <a:lstStyle/>
                    <a:p>
                      <a:pPr algn="ctr"/>
                      <a:r>
                        <a:rPr lang="en-US" sz="4000" dirty="0">
                          <a:latin typeface="Calibri" panose="020F0502020204030204" pitchFamily="34" charset="0"/>
                          <a:cs typeface="Calibri" panose="020F0502020204030204" pitchFamily="34" charset="0"/>
                        </a:rPr>
                        <a:t>S(5,5)</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graphicFrame>
        <p:nvGraphicFramePr>
          <p:cNvPr id="27" name="Table 22">
            <a:extLst>
              <a:ext uri="{FF2B5EF4-FFF2-40B4-BE49-F238E27FC236}">
                <a16:creationId xmlns:a16="http://schemas.microsoft.com/office/drawing/2014/main" id="{B6D76E2E-5DD2-59E7-AA65-F7BB36A45545}"/>
              </a:ext>
            </a:extLst>
          </p:cNvPr>
          <p:cNvGraphicFramePr>
            <a:graphicFrameLocks noGrp="1"/>
          </p:cNvGraphicFramePr>
          <p:nvPr>
            <p:extLst>
              <p:ext uri="{D42A27DB-BD31-4B8C-83A1-F6EECF244321}">
                <p14:modId xmlns:p14="http://schemas.microsoft.com/office/powerpoint/2010/main" val="3868759609"/>
              </p:ext>
            </p:extLst>
          </p:nvPr>
        </p:nvGraphicFramePr>
        <p:xfrm>
          <a:off x="3544203" y="1601684"/>
          <a:ext cx="8970025" cy="11172545"/>
        </p:xfrm>
        <a:graphic>
          <a:graphicData uri="http://schemas.openxmlformats.org/drawingml/2006/table">
            <a:tbl>
              <a:tblPr firstRow="1" bandRow="1">
                <a:tableStyleId>{5940675A-B579-460E-94D1-54222C63F5DA}</a:tableStyleId>
              </a:tblPr>
              <a:tblGrid>
                <a:gridCol w="8970025">
                  <a:extLst>
                    <a:ext uri="{9D8B030D-6E8A-4147-A177-3AD203B41FA5}">
                      <a16:colId xmlns:a16="http://schemas.microsoft.com/office/drawing/2014/main" val="69246282"/>
                    </a:ext>
                  </a:extLst>
                </a:gridCol>
              </a:tblGrid>
              <a:tr h="2234509">
                <a:tc>
                  <a:txBody>
                    <a:bodyPr/>
                    <a:lstStyle/>
                    <a:p>
                      <a:pPr algn="ctr"/>
                      <a:r>
                        <a:rPr lang="en-US" sz="3200" dirty="0">
                          <a:latin typeface="Calibri" panose="020F0502020204030204" pitchFamily="34" charset="0"/>
                          <a:cs typeface="Calibri" panose="020F0502020204030204" pitchFamily="34" charset="0"/>
                        </a:rPr>
                        <a:t>S(1,y,1)</a:t>
                      </a:r>
                    </a:p>
                  </a:txBody>
                  <a:tcPr marL="182880" marR="182880" marT="91440" marB="91440" anchor="ctr">
                    <a:solidFill>
                      <a:srgbClr val="00B0F0"/>
                    </a:solidFill>
                  </a:tcPr>
                </a:tc>
                <a:extLst>
                  <a:ext uri="{0D108BD9-81ED-4DB2-BD59-A6C34878D82A}">
                    <a16:rowId xmlns:a16="http://schemas.microsoft.com/office/drawing/2014/main" val="4185814497"/>
                  </a:ext>
                </a:extLst>
              </a:tr>
              <a:tr h="2234509">
                <a:tc>
                  <a:txBody>
                    <a:bodyPr/>
                    <a:lstStyle/>
                    <a:p>
                      <a:pPr algn="ctr"/>
                      <a:r>
                        <a:rPr lang="en-US" sz="3200" dirty="0">
                          <a:latin typeface="Calibri" panose="020F0502020204030204" pitchFamily="34" charset="0"/>
                          <a:cs typeface="Calibri" panose="020F0502020204030204" pitchFamily="34" charset="0"/>
                        </a:rPr>
                        <a:t>S(2,y,1)</a:t>
                      </a:r>
                    </a:p>
                  </a:txBody>
                  <a:tcPr marL="182880" marR="182880" marT="91440" marB="91440" anchor="ctr">
                    <a:solidFill>
                      <a:srgbClr val="FF0000"/>
                    </a:solidFill>
                  </a:tcPr>
                </a:tc>
                <a:extLst>
                  <a:ext uri="{0D108BD9-81ED-4DB2-BD59-A6C34878D82A}">
                    <a16:rowId xmlns:a16="http://schemas.microsoft.com/office/drawing/2014/main" val="4105963218"/>
                  </a:ext>
                </a:extLst>
              </a:tr>
              <a:tr h="2234509">
                <a:tc>
                  <a:txBody>
                    <a:bodyPr/>
                    <a:lstStyle/>
                    <a:p>
                      <a:pPr algn="ctr"/>
                      <a:r>
                        <a:rPr lang="en-US" sz="3200" dirty="0">
                          <a:latin typeface="Calibri" panose="020F0502020204030204" pitchFamily="34" charset="0"/>
                          <a:cs typeface="Calibri" panose="020F0502020204030204" pitchFamily="34" charset="0"/>
                        </a:rPr>
                        <a:t>S(3,y,1)</a:t>
                      </a:r>
                    </a:p>
                  </a:txBody>
                  <a:tcPr marL="182880" marR="182880" marT="91440" marB="91440" anchor="ctr">
                    <a:solidFill>
                      <a:srgbClr val="00B050"/>
                    </a:solidFill>
                  </a:tcPr>
                </a:tc>
                <a:extLst>
                  <a:ext uri="{0D108BD9-81ED-4DB2-BD59-A6C34878D82A}">
                    <a16:rowId xmlns:a16="http://schemas.microsoft.com/office/drawing/2014/main" val="4069449322"/>
                  </a:ext>
                </a:extLst>
              </a:tr>
              <a:tr h="2234509">
                <a:tc>
                  <a:txBody>
                    <a:bodyPr/>
                    <a:lstStyle/>
                    <a:p>
                      <a:pPr algn="ctr"/>
                      <a:r>
                        <a:rPr lang="en-US" sz="3200" dirty="0">
                          <a:latin typeface="Calibri" panose="020F0502020204030204" pitchFamily="34" charset="0"/>
                          <a:cs typeface="Calibri" panose="020F0502020204030204" pitchFamily="34" charset="0"/>
                        </a:rPr>
                        <a:t>S(4,y,1)</a:t>
                      </a:r>
                    </a:p>
                  </a:txBody>
                  <a:tcPr marL="182880" marR="182880" marT="91440" marB="91440" anchor="ctr">
                    <a:solidFill>
                      <a:schemeClr val="accent4"/>
                    </a:solidFill>
                  </a:tcPr>
                </a:tc>
                <a:extLst>
                  <a:ext uri="{0D108BD9-81ED-4DB2-BD59-A6C34878D82A}">
                    <a16:rowId xmlns:a16="http://schemas.microsoft.com/office/drawing/2014/main" val="742160302"/>
                  </a:ext>
                </a:extLst>
              </a:tr>
              <a:tr h="2234509">
                <a:tc>
                  <a:txBody>
                    <a:bodyPr/>
                    <a:lstStyle/>
                    <a:p>
                      <a:pPr algn="ctr"/>
                      <a:r>
                        <a:rPr lang="en-US" sz="3200" dirty="0">
                          <a:latin typeface="Calibri" panose="020F0502020204030204" pitchFamily="34" charset="0"/>
                          <a:cs typeface="Calibri" panose="020F0502020204030204" pitchFamily="34" charset="0"/>
                        </a:rPr>
                        <a:t>S(5,y,1)</a:t>
                      </a:r>
                    </a:p>
                  </a:txBody>
                  <a:tcPr marL="182880" marR="182880" marT="91440" marB="91440" anchor="ctr">
                    <a:solidFill>
                      <a:srgbClr val="FF00BA"/>
                    </a:solidFill>
                  </a:tcPr>
                </a:tc>
                <a:extLst>
                  <a:ext uri="{0D108BD9-81ED-4DB2-BD59-A6C34878D82A}">
                    <a16:rowId xmlns:a16="http://schemas.microsoft.com/office/drawing/2014/main" val="4204951894"/>
                  </a:ext>
                </a:extLst>
              </a:tr>
            </a:tbl>
          </a:graphicData>
        </a:graphic>
      </p:graphicFrame>
      <p:grpSp>
        <p:nvGrpSpPr>
          <p:cNvPr id="28" name="Group">
            <a:extLst>
              <a:ext uri="{FF2B5EF4-FFF2-40B4-BE49-F238E27FC236}">
                <a16:creationId xmlns:a16="http://schemas.microsoft.com/office/drawing/2014/main" id="{A57F43E4-8BC9-1367-C27C-49041F229EED}"/>
              </a:ext>
            </a:extLst>
          </p:cNvPr>
          <p:cNvGrpSpPr/>
          <p:nvPr/>
        </p:nvGrpSpPr>
        <p:grpSpPr>
          <a:xfrm>
            <a:off x="16028144" y="2821647"/>
            <a:ext cx="6002373" cy="6933125"/>
            <a:chOff x="0" y="707548"/>
            <a:chExt cx="6002372" cy="6933123"/>
          </a:xfrm>
        </p:grpSpPr>
        <p:grpSp>
          <p:nvGrpSpPr>
            <p:cNvPr id="29" name="Group">
              <a:extLst>
                <a:ext uri="{FF2B5EF4-FFF2-40B4-BE49-F238E27FC236}">
                  <a16:creationId xmlns:a16="http://schemas.microsoft.com/office/drawing/2014/main" id="{64AD12D7-563E-156C-8263-CDDD9F8F8027}"/>
                </a:ext>
              </a:extLst>
            </p:cNvPr>
            <p:cNvGrpSpPr/>
            <p:nvPr/>
          </p:nvGrpSpPr>
          <p:grpSpPr>
            <a:xfrm flipH="1">
              <a:off x="3054655" y="1431993"/>
              <a:ext cx="2863784" cy="5577304"/>
              <a:chOff x="0" y="0"/>
              <a:chExt cx="2863783" cy="5577303"/>
            </a:xfrm>
          </p:grpSpPr>
          <p:sp>
            <p:nvSpPr>
              <p:cNvPr id="60" name="Line">
                <a:extLst>
                  <a:ext uri="{FF2B5EF4-FFF2-40B4-BE49-F238E27FC236}">
                    <a16:creationId xmlns:a16="http://schemas.microsoft.com/office/drawing/2014/main" id="{5D785203-6301-BC4F-3DF3-C3A52C395DB8}"/>
                  </a:ext>
                </a:extLst>
              </p:cNvPr>
              <p:cNvSpPr/>
              <p:nvPr/>
            </p:nvSpPr>
            <p:spPr>
              <a:xfrm>
                <a:off x="204395" y="2257346"/>
                <a:ext cx="2659388" cy="33199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61" name="Line">
                <a:extLst>
                  <a:ext uri="{FF2B5EF4-FFF2-40B4-BE49-F238E27FC236}">
                    <a16:creationId xmlns:a16="http://schemas.microsoft.com/office/drawing/2014/main" id="{6031332A-92E8-C1D4-EAC9-6393632822B4}"/>
                  </a:ext>
                </a:extLst>
              </p:cNvPr>
              <p:cNvSpPr/>
              <p:nvPr/>
            </p:nvSpPr>
            <p:spPr>
              <a:xfrm>
                <a:off x="204396" y="2258497"/>
                <a:ext cx="2659388" cy="251585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62" name="Line">
                <a:extLst>
                  <a:ext uri="{FF2B5EF4-FFF2-40B4-BE49-F238E27FC236}">
                    <a16:creationId xmlns:a16="http://schemas.microsoft.com/office/drawing/2014/main" id="{F468079F-859F-8F73-CEAD-04A87E4F5430}"/>
                  </a:ext>
                </a:extLst>
              </p:cNvPr>
              <p:cNvSpPr/>
              <p:nvPr/>
            </p:nvSpPr>
            <p:spPr>
              <a:xfrm>
                <a:off x="204396" y="2270089"/>
                <a:ext cx="2659388" cy="15352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63" name="Line">
                <a:extLst>
                  <a:ext uri="{FF2B5EF4-FFF2-40B4-BE49-F238E27FC236}">
                    <a16:creationId xmlns:a16="http://schemas.microsoft.com/office/drawing/2014/main" id="{4B25890F-37F1-F1B8-E528-60D7D8FD66A4}"/>
                  </a:ext>
                </a:extLst>
              </p:cNvPr>
              <p:cNvSpPr/>
              <p:nvPr/>
            </p:nvSpPr>
            <p:spPr>
              <a:xfrm>
                <a:off x="204395" y="2269484"/>
                <a:ext cx="2659388" cy="72768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94" name="Line">
                <a:extLst>
                  <a:ext uri="{FF2B5EF4-FFF2-40B4-BE49-F238E27FC236}">
                    <a16:creationId xmlns:a16="http://schemas.microsoft.com/office/drawing/2014/main" id="{6A26D2EE-2530-83F8-D3AB-F26815702D85}"/>
                  </a:ext>
                </a:extLst>
              </p:cNvPr>
              <p:cNvSpPr/>
              <p:nvPr/>
            </p:nvSpPr>
            <p:spPr>
              <a:xfrm flipV="1">
                <a:off x="264267" y="1855633"/>
                <a:ext cx="2539644" cy="43343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95" name="Line">
                <a:extLst>
                  <a:ext uri="{FF2B5EF4-FFF2-40B4-BE49-F238E27FC236}">
                    <a16:creationId xmlns:a16="http://schemas.microsoft.com/office/drawing/2014/main" id="{FAF0087F-D8D0-5F9B-C35F-224D7A895339}"/>
                  </a:ext>
                </a:extLst>
              </p:cNvPr>
              <p:cNvSpPr/>
              <p:nvPr/>
            </p:nvSpPr>
            <p:spPr>
              <a:xfrm flipV="1">
                <a:off x="127000" y="1149700"/>
                <a:ext cx="2509655" cy="111476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96" name="Line">
                <a:extLst>
                  <a:ext uri="{FF2B5EF4-FFF2-40B4-BE49-F238E27FC236}">
                    <a16:creationId xmlns:a16="http://schemas.microsoft.com/office/drawing/2014/main" id="{C76ED7CF-F9DD-0BFF-7C91-EE6B4DDCAF2B}"/>
                  </a:ext>
                </a:extLst>
              </p:cNvPr>
              <p:cNvSpPr/>
              <p:nvPr/>
            </p:nvSpPr>
            <p:spPr>
              <a:xfrm flipV="1">
                <a:off x="-1" y="-1"/>
                <a:ext cx="2763656" cy="226645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grpSp>
        <p:grpSp>
          <p:nvGrpSpPr>
            <p:cNvPr id="32" name="Group">
              <a:extLst>
                <a:ext uri="{FF2B5EF4-FFF2-40B4-BE49-F238E27FC236}">
                  <a16:creationId xmlns:a16="http://schemas.microsoft.com/office/drawing/2014/main" id="{E9C07FB1-F137-E3A6-4BD3-97DF0A165924}"/>
                </a:ext>
              </a:extLst>
            </p:cNvPr>
            <p:cNvGrpSpPr/>
            <p:nvPr/>
          </p:nvGrpSpPr>
          <p:grpSpPr>
            <a:xfrm>
              <a:off x="220501" y="1372531"/>
              <a:ext cx="2863784" cy="5577304"/>
              <a:chOff x="0" y="0"/>
              <a:chExt cx="2863783" cy="5577303"/>
            </a:xfrm>
          </p:grpSpPr>
          <p:sp>
            <p:nvSpPr>
              <p:cNvPr id="51" name="Line">
                <a:extLst>
                  <a:ext uri="{FF2B5EF4-FFF2-40B4-BE49-F238E27FC236}">
                    <a16:creationId xmlns:a16="http://schemas.microsoft.com/office/drawing/2014/main" id="{01280DB9-F797-728B-82C4-D03DD202B97F}"/>
                  </a:ext>
                </a:extLst>
              </p:cNvPr>
              <p:cNvSpPr/>
              <p:nvPr/>
            </p:nvSpPr>
            <p:spPr>
              <a:xfrm>
                <a:off x="204395" y="2257346"/>
                <a:ext cx="2659388" cy="331995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3" name="Line">
                <a:extLst>
                  <a:ext uri="{FF2B5EF4-FFF2-40B4-BE49-F238E27FC236}">
                    <a16:creationId xmlns:a16="http://schemas.microsoft.com/office/drawing/2014/main" id="{C49AC443-27FB-881D-29BF-822CFA288168}"/>
                  </a:ext>
                </a:extLst>
              </p:cNvPr>
              <p:cNvSpPr/>
              <p:nvPr/>
            </p:nvSpPr>
            <p:spPr>
              <a:xfrm>
                <a:off x="204396" y="2258497"/>
                <a:ext cx="2659388" cy="251585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5" name="Line">
                <a:extLst>
                  <a:ext uri="{FF2B5EF4-FFF2-40B4-BE49-F238E27FC236}">
                    <a16:creationId xmlns:a16="http://schemas.microsoft.com/office/drawing/2014/main" id="{4AF90E35-2EFE-2053-99AA-5A0AF5DFD72F}"/>
                  </a:ext>
                </a:extLst>
              </p:cNvPr>
              <p:cNvSpPr/>
              <p:nvPr/>
            </p:nvSpPr>
            <p:spPr>
              <a:xfrm>
                <a:off x="204396" y="2270089"/>
                <a:ext cx="2659388" cy="15352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6" name="Line">
                <a:extLst>
                  <a:ext uri="{FF2B5EF4-FFF2-40B4-BE49-F238E27FC236}">
                    <a16:creationId xmlns:a16="http://schemas.microsoft.com/office/drawing/2014/main" id="{B8048AFE-40C3-1577-A50D-A63EF1BB8D81}"/>
                  </a:ext>
                </a:extLst>
              </p:cNvPr>
              <p:cNvSpPr/>
              <p:nvPr/>
            </p:nvSpPr>
            <p:spPr>
              <a:xfrm>
                <a:off x="204395" y="2269484"/>
                <a:ext cx="2659388" cy="72768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7" name="Line">
                <a:extLst>
                  <a:ext uri="{FF2B5EF4-FFF2-40B4-BE49-F238E27FC236}">
                    <a16:creationId xmlns:a16="http://schemas.microsoft.com/office/drawing/2014/main" id="{FDDBB429-6813-B540-C2AC-EF25D582280F}"/>
                  </a:ext>
                </a:extLst>
              </p:cNvPr>
              <p:cNvSpPr/>
              <p:nvPr/>
            </p:nvSpPr>
            <p:spPr>
              <a:xfrm flipV="1">
                <a:off x="264267" y="1855633"/>
                <a:ext cx="2539644" cy="43343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8" name="Line">
                <a:extLst>
                  <a:ext uri="{FF2B5EF4-FFF2-40B4-BE49-F238E27FC236}">
                    <a16:creationId xmlns:a16="http://schemas.microsoft.com/office/drawing/2014/main" id="{822F8E74-E5EF-FB86-E50B-882CEE0290F8}"/>
                  </a:ext>
                </a:extLst>
              </p:cNvPr>
              <p:cNvSpPr/>
              <p:nvPr/>
            </p:nvSpPr>
            <p:spPr>
              <a:xfrm flipV="1">
                <a:off x="127000" y="1149700"/>
                <a:ext cx="2509655" cy="111476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59" name="Line">
                <a:extLst>
                  <a:ext uri="{FF2B5EF4-FFF2-40B4-BE49-F238E27FC236}">
                    <a16:creationId xmlns:a16="http://schemas.microsoft.com/office/drawing/2014/main" id="{E0993E7A-B91A-1AAF-2541-B749BB6E182D}"/>
                  </a:ext>
                </a:extLst>
              </p:cNvPr>
              <p:cNvSpPr/>
              <p:nvPr/>
            </p:nvSpPr>
            <p:spPr>
              <a:xfrm flipV="1">
                <a:off x="-1" y="-1"/>
                <a:ext cx="2763656" cy="226645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grpSp>
        <p:sp>
          <p:nvSpPr>
            <p:cNvPr id="33" name="Circle">
              <a:extLst>
                <a:ext uri="{FF2B5EF4-FFF2-40B4-BE49-F238E27FC236}">
                  <a16:creationId xmlns:a16="http://schemas.microsoft.com/office/drawing/2014/main" id="{54264985-E2FD-0D2E-FB57-60C13B2B2EA4}"/>
                </a:ext>
              </a:extLst>
            </p:cNvPr>
            <p:cNvSpPr/>
            <p:nvPr/>
          </p:nvSpPr>
          <p:spPr>
            <a:xfrm>
              <a:off x="5305902" y="3240788"/>
              <a:ext cx="696470" cy="696470"/>
            </a:xfrm>
            <a:prstGeom prst="ellipse">
              <a:avLst/>
            </a:prstGeom>
            <a:solidFill>
              <a:schemeClr val="accent3"/>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4" name="Circle">
              <a:extLst>
                <a:ext uri="{FF2B5EF4-FFF2-40B4-BE49-F238E27FC236}">
                  <a16:creationId xmlns:a16="http://schemas.microsoft.com/office/drawing/2014/main" id="{DDAEE289-B60C-AE8B-BD3D-38D7CF128A97}"/>
                </a:ext>
              </a:extLst>
            </p:cNvPr>
            <p:cNvSpPr/>
            <p:nvPr/>
          </p:nvSpPr>
          <p:spPr>
            <a:xfrm>
              <a:off x="2755686" y="1111826"/>
              <a:ext cx="696470" cy="696470"/>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5" name="Circle">
              <a:extLst>
                <a:ext uri="{FF2B5EF4-FFF2-40B4-BE49-F238E27FC236}">
                  <a16:creationId xmlns:a16="http://schemas.microsoft.com/office/drawing/2014/main" id="{EBF49782-F268-C2AC-B4D9-0CB9CF4FA29F}"/>
                </a:ext>
              </a:extLst>
            </p:cNvPr>
            <p:cNvSpPr/>
            <p:nvPr/>
          </p:nvSpPr>
          <p:spPr>
            <a:xfrm>
              <a:off x="2755686" y="2032021"/>
              <a:ext cx="696470" cy="696470"/>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6" name="Circle">
              <a:extLst>
                <a:ext uri="{FF2B5EF4-FFF2-40B4-BE49-F238E27FC236}">
                  <a16:creationId xmlns:a16="http://schemas.microsoft.com/office/drawing/2014/main" id="{20A4BD82-6CF8-C4A1-C69F-E986DD0AD77D}"/>
                </a:ext>
              </a:extLst>
            </p:cNvPr>
            <p:cNvSpPr/>
            <p:nvPr/>
          </p:nvSpPr>
          <p:spPr>
            <a:xfrm>
              <a:off x="2755686" y="2952215"/>
              <a:ext cx="696470" cy="696471"/>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7" name="Circle">
              <a:extLst>
                <a:ext uri="{FF2B5EF4-FFF2-40B4-BE49-F238E27FC236}">
                  <a16:creationId xmlns:a16="http://schemas.microsoft.com/office/drawing/2014/main" id="{92608FF5-808E-47BC-7C49-1DEA0D33F256}"/>
                </a:ext>
              </a:extLst>
            </p:cNvPr>
            <p:cNvSpPr/>
            <p:nvPr/>
          </p:nvSpPr>
          <p:spPr>
            <a:xfrm>
              <a:off x="2755686" y="3872410"/>
              <a:ext cx="696470" cy="696470"/>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8" name="Circle">
              <a:extLst>
                <a:ext uri="{FF2B5EF4-FFF2-40B4-BE49-F238E27FC236}">
                  <a16:creationId xmlns:a16="http://schemas.microsoft.com/office/drawing/2014/main" id="{9553244F-E2F6-BDC4-4898-36DB9D8CF847}"/>
                </a:ext>
              </a:extLst>
            </p:cNvPr>
            <p:cNvSpPr/>
            <p:nvPr/>
          </p:nvSpPr>
          <p:spPr>
            <a:xfrm>
              <a:off x="2755686" y="4792605"/>
              <a:ext cx="696470" cy="696470"/>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39" name="Circle">
              <a:extLst>
                <a:ext uri="{FF2B5EF4-FFF2-40B4-BE49-F238E27FC236}">
                  <a16:creationId xmlns:a16="http://schemas.microsoft.com/office/drawing/2014/main" id="{E26B3BA6-BDBA-49E2-01ED-E0194F63D70F}"/>
                </a:ext>
              </a:extLst>
            </p:cNvPr>
            <p:cNvSpPr/>
            <p:nvPr/>
          </p:nvSpPr>
          <p:spPr>
            <a:xfrm>
              <a:off x="2755686" y="5712799"/>
              <a:ext cx="696470" cy="696471"/>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40" name="Circle">
              <a:extLst>
                <a:ext uri="{FF2B5EF4-FFF2-40B4-BE49-F238E27FC236}">
                  <a16:creationId xmlns:a16="http://schemas.microsoft.com/office/drawing/2014/main" id="{2E734E91-CDEF-3096-46A5-87200B1A69F7}"/>
                </a:ext>
              </a:extLst>
            </p:cNvPr>
            <p:cNvSpPr/>
            <p:nvPr/>
          </p:nvSpPr>
          <p:spPr>
            <a:xfrm>
              <a:off x="2755686" y="6632994"/>
              <a:ext cx="696470" cy="696470"/>
            </a:xfrm>
            <a:prstGeom prst="ellipse">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sp>
          <p:nvSpPr>
            <p:cNvPr id="41" name="Rounded Rectangle">
              <a:extLst>
                <a:ext uri="{FF2B5EF4-FFF2-40B4-BE49-F238E27FC236}">
                  <a16:creationId xmlns:a16="http://schemas.microsoft.com/office/drawing/2014/main" id="{6194133C-88FE-E13F-E55F-E16CDD428207}"/>
                </a:ext>
              </a:extLst>
            </p:cNvPr>
            <p:cNvSpPr/>
            <p:nvPr/>
          </p:nvSpPr>
          <p:spPr>
            <a:xfrm>
              <a:off x="2468920" y="707548"/>
              <a:ext cx="1270001" cy="6933123"/>
            </a:xfrm>
            <a:prstGeom prst="roundRect">
              <a:avLst>
                <a:gd name="adj" fmla="val 15000"/>
              </a:avLst>
            </a:prstGeom>
            <a:solidFill>
              <a:schemeClr val="accent2">
                <a:alpha val="10000"/>
              </a:schemeClr>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solidFill>
                    <a:srgbClr val="FFFFFF"/>
                  </a:solidFill>
                  <a:latin typeface="Graphik-Medium"/>
                  <a:ea typeface="Graphik-Medium"/>
                  <a:cs typeface="Graphik-Medium"/>
                  <a:sym typeface="Graphik Medium"/>
                </a:defRPr>
              </a:pPr>
              <a:endParaRPr kumimoji="0" sz="32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Graphik Medium"/>
              </a:endParaRPr>
            </a:p>
          </p:txBody>
        </p:sp>
        <p:sp>
          <p:nvSpPr>
            <p:cNvPr id="42" name="Circle">
              <a:extLst>
                <a:ext uri="{FF2B5EF4-FFF2-40B4-BE49-F238E27FC236}">
                  <a16:creationId xmlns:a16="http://schemas.microsoft.com/office/drawing/2014/main" id="{D6986F17-1036-4C4B-E780-70CDC9E19585}"/>
                </a:ext>
              </a:extLst>
            </p:cNvPr>
            <p:cNvSpPr/>
            <p:nvPr/>
          </p:nvSpPr>
          <p:spPr>
            <a:xfrm>
              <a:off x="0" y="3240788"/>
              <a:ext cx="696470" cy="696470"/>
            </a:xfrm>
            <a:prstGeom prst="ellipse">
              <a:avLst/>
            </a:prstGeom>
            <a:solidFill>
              <a:schemeClr val="accent3"/>
            </a:solidFill>
            <a:ln w="12700" cap="flat">
              <a:noFill/>
              <a:miter lim="400000"/>
            </a:ln>
            <a:effectLst/>
          </p:spPr>
          <p:txBody>
            <a:bodyPr wrap="square" lIns="50800" tIns="50800" rIns="50800" bIns="50800"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sz="3200">
                  <a:latin typeface="Graphik-Medium"/>
                  <a:ea typeface="Graphik-Medium"/>
                  <a:cs typeface="Graphik-Medium"/>
                  <a:sym typeface="Graphik Medium"/>
                </a:defRPr>
              </a:pPr>
              <a:endParaRPr kumimoji="0" sz="3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Medium"/>
              </a:endParaRPr>
            </a:p>
          </p:txBody>
        </p:sp>
      </p:grpSp>
      <p:pic>
        <p:nvPicPr>
          <p:cNvPr id="98" name="Picture 97">
            <a:extLst>
              <a:ext uri="{FF2B5EF4-FFF2-40B4-BE49-F238E27FC236}">
                <a16:creationId xmlns:a16="http://schemas.microsoft.com/office/drawing/2014/main" id="{EABA84CB-6A06-ED45-4113-FD0522159134}"/>
              </a:ext>
            </a:extLst>
          </p:cNvPr>
          <p:cNvPicPr>
            <a:picLocks noChangeAspect="1"/>
          </p:cNvPicPr>
          <p:nvPr/>
        </p:nvPicPr>
        <p:blipFill>
          <a:blip r:embed="rId5"/>
          <a:stretch>
            <a:fillRect/>
          </a:stretch>
        </p:blipFill>
        <p:spPr>
          <a:xfrm>
            <a:off x="14938826" y="3377274"/>
            <a:ext cx="1850121" cy="1928987"/>
          </a:xfrm>
          <a:prstGeom prst="rect">
            <a:avLst/>
          </a:prstGeom>
        </p:spPr>
      </p:pic>
      <p:pic>
        <p:nvPicPr>
          <p:cNvPr id="99" name="Picture 98">
            <a:extLst>
              <a:ext uri="{FF2B5EF4-FFF2-40B4-BE49-F238E27FC236}">
                <a16:creationId xmlns:a16="http://schemas.microsoft.com/office/drawing/2014/main" id="{5ED6BCE3-6ACC-023C-645B-100E52EDF6A4}"/>
              </a:ext>
            </a:extLst>
          </p:cNvPr>
          <p:cNvPicPr>
            <a:picLocks noChangeAspect="1"/>
          </p:cNvPicPr>
          <p:nvPr/>
        </p:nvPicPr>
        <p:blipFill>
          <a:blip r:embed="rId6"/>
          <a:stretch>
            <a:fillRect/>
          </a:stretch>
        </p:blipFill>
        <p:spPr>
          <a:xfrm>
            <a:off x="21475367" y="3183673"/>
            <a:ext cx="1408840" cy="2055631"/>
          </a:xfrm>
          <a:prstGeom prst="rect">
            <a:avLst/>
          </a:prstGeom>
        </p:spPr>
      </p:pic>
      <p:sp>
        <p:nvSpPr>
          <p:cNvPr id="100" name="TextBox 99">
            <a:extLst>
              <a:ext uri="{FF2B5EF4-FFF2-40B4-BE49-F238E27FC236}">
                <a16:creationId xmlns:a16="http://schemas.microsoft.com/office/drawing/2014/main" id="{1898E66A-E1F8-D276-1FF2-653754742990}"/>
              </a:ext>
            </a:extLst>
          </p:cNvPr>
          <p:cNvSpPr txBox="1"/>
          <p:nvPr/>
        </p:nvSpPr>
        <p:spPr>
          <a:xfrm>
            <a:off x="15107252" y="1768505"/>
            <a:ext cx="3582712"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lang="en-US" dirty="0">
                <a:latin typeface="Calibri" panose="020F0502020204030204" pitchFamily="34" charset="0"/>
                <a:cs typeface="Calibri" panose="020F0502020204030204" pitchFamily="34" charset="0"/>
              </a:rPr>
              <a:t>Deg: 3t+t/2+1</a:t>
            </a:r>
            <a:endParaRPr kumimoji="0" lang="en-US" sz="4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endParaRPr>
          </a:p>
        </p:txBody>
      </p:sp>
      <p:sp>
        <p:nvSpPr>
          <p:cNvPr id="101" name="TextBox 100">
            <a:extLst>
              <a:ext uri="{FF2B5EF4-FFF2-40B4-BE49-F238E27FC236}">
                <a16:creationId xmlns:a16="http://schemas.microsoft.com/office/drawing/2014/main" id="{B13F4002-8D14-8A45-25FD-0E52087424DB}"/>
              </a:ext>
            </a:extLst>
          </p:cNvPr>
          <p:cNvSpPr txBox="1"/>
          <p:nvPr/>
        </p:nvSpPr>
        <p:spPr>
          <a:xfrm>
            <a:off x="16005917" y="159807"/>
            <a:ext cx="532197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Make graph similarly</a:t>
            </a:r>
          </a:p>
        </p:txBody>
      </p:sp>
      <p:sp>
        <p:nvSpPr>
          <p:cNvPr id="102" name="TextBox 101">
            <a:extLst>
              <a:ext uri="{FF2B5EF4-FFF2-40B4-BE49-F238E27FC236}">
                <a16:creationId xmlns:a16="http://schemas.microsoft.com/office/drawing/2014/main" id="{C556E2B8-8910-BB70-A739-AEAB31D86011}"/>
              </a:ext>
            </a:extLst>
          </p:cNvPr>
          <p:cNvSpPr txBox="1"/>
          <p:nvPr/>
        </p:nvSpPr>
        <p:spPr>
          <a:xfrm>
            <a:off x="20065353" y="1764339"/>
            <a:ext cx="3582712"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lang="en-US" dirty="0">
                <a:latin typeface="Calibri" panose="020F0502020204030204" pitchFamily="34" charset="0"/>
                <a:cs typeface="Calibri" panose="020F0502020204030204" pitchFamily="34" charset="0"/>
              </a:rPr>
              <a:t>Deg: 3t+t/2+1</a:t>
            </a:r>
            <a:endParaRPr kumimoji="0" lang="en-US" sz="4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endParaRPr>
          </a:p>
        </p:txBody>
      </p:sp>
      <p:sp>
        <p:nvSpPr>
          <p:cNvPr id="103" name="TextBox 102">
            <a:extLst>
              <a:ext uri="{FF2B5EF4-FFF2-40B4-BE49-F238E27FC236}">
                <a16:creationId xmlns:a16="http://schemas.microsoft.com/office/drawing/2014/main" id="{DFAD16E1-F793-17CC-AB34-9565B32F1574}"/>
              </a:ext>
            </a:extLst>
          </p:cNvPr>
          <p:cNvSpPr txBox="1"/>
          <p:nvPr/>
        </p:nvSpPr>
        <p:spPr>
          <a:xfrm>
            <a:off x="15930998" y="9743150"/>
            <a:ext cx="7080464"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Graphik"/>
                <a:ea typeface="Graphik"/>
                <a:cs typeface="Graphik"/>
                <a:sym typeface="Graphik"/>
              </a:rPr>
              <a:t>3t+1 common neighbors</a:t>
            </a:r>
          </a:p>
        </p:txBody>
      </p:sp>
      <p:sp>
        <p:nvSpPr>
          <p:cNvPr id="105" name="Freeform 104">
            <a:extLst>
              <a:ext uri="{FF2B5EF4-FFF2-40B4-BE49-F238E27FC236}">
                <a16:creationId xmlns:a16="http://schemas.microsoft.com/office/drawing/2014/main" id="{82D292B2-E517-8498-0F97-463BD816ABAA}"/>
              </a:ext>
            </a:extLst>
          </p:cNvPr>
          <p:cNvSpPr/>
          <p:nvPr/>
        </p:nvSpPr>
        <p:spPr>
          <a:xfrm>
            <a:off x="16379687" y="6003235"/>
            <a:ext cx="5406887" cy="4114816"/>
          </a:xfrm>
          <a:custGeom>
            <a:avLst/>
            <a:gdLst>
              <a:gd name="connsiteX0" fmla="*/ 0 w 5406887"/>
              <a:gd name="connsiteY0" fmla="*/ 39756 h 4114816"/>
              <a:gd name="connsiteX1" fmla="*/ 2763078 w 5406887"/>
              <a:gd name="connsiteY1" fmla="*/ 4114800 h 4114816"/>
              <a:gd name="connsiteX2" fmla="*/ 5406887 w 5406887"/>
              <a:gd name="connsiteY2" fmla="*/ 0 h 4114816"/>
            </a:gdLst>
            <a:ahLst/>
            <a:cxnLst>
              <a:cxn ang="0">
                <a:pos x="connsiteX0" y="connsiteY0"/>
              </a:cxn>
              <a:cxn ang="0">
                <a:pos x="connsiteX1" y="connsiteY1"/>
              </a:cxn>
              <a:cxn ang="0">
                <a:pos x="connsiteX2" y="connsiteY2"/>
              </a:cxn>
            </a:cxnLst>
            <a:rect l="l" t="t" r="r" b="b"/>
            <a:pathLst>
              <a:path w="5406887" h="4114816">
                <a:moveTo>
                  <a:pt x="0" y="39756"/>
                </a:moveTo>
                <a:cubicBezTo>
                  <a:pt x="930965" y="2080591"/>
                  <a:pt x="1861930" y="4121426"/>
                  <a:pt x="2763078" y="4114800"/>
                </a:cubicBezTo>
                <a:cubicBezTo>
                  <a:pt x="3664226" y="4108174"/>
                  <a:pt x="4535556" y="2054087"/>
                  <a:pt x="5406887" y="0"/>
                </a:cubicBezTo>
              </a:path>
            </a:pathLst>
          </a:custGeom>
          <a:ln w="120650">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 name="Up Ribbon 109">
            <a:extLst>
              <a:ext uri="{FF2B5EF4-FFF2-40B4-BE49-F238E27FC236}">
                <a16:creationId xmlns:a16="http://schemas.microsoft.com/office/drawing/2014/main" id="{F2233B17-A0F2-83EB-66FC-7D299BAE2CE1}"/>
              </a:ext>
            </a:extLst>
          </p:cNvPr>
          <p:cNvSpPr/>
          <p:nvPr/>
        </p:nvSpPr>
        <p:spPr>
          <a:xfrm>
            <a:off x="16679476" y="11004506"/>
            <a:ext cx="5267109" cy="1661564"/>
          </a:xfrm>
          <a:prstGeom prst="ribbon2">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Graphik-Medium"/>
              <a:ea typeface="Graphik-Medium"/>
              <a:cs typeface="Graphik-Medium"/>
              <a:sym typeface="Graphik Medium"/>
            </a:endParaRPr>
          </a:p>
        </p:txBody>
      </p:sp>
      <p:sp>
        <p:nvSpPr>
          <p:cNvPr id="111" name="TextBox 110">
            <a:extLst>
              <a:ext uri="{FF2B5EF4-FFF2-40B4-BE49-F238E27FC236}">
                <a16:creationId xmlns:a16="http://schemas.microsoft.com/office/drawing/2014/main" id="{1121598E-1AE7-B5F8-2474-6875F0A99395}"/>
              </a:ext>
            </a:extLst>
          </p:cNvPr>
          <p:cNvSpPr txBox="1"/>
          <p:nvPr/>
        </p:nvSpPr>
        <p:spPr>
          <a:xfrm>
            <a:off x="17859825" y="11004506"/>
            <a:ext cx="341119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0" i="0" u="none" strike="noStrike" cap="none" spc="0" normalizeH="0" baseline="0" dirty="0">
                <a:ln>
                  <a:noFill/>
                </a:ln>
                <a:solidFill>
                  <a:srgbClr val="FFFF00"/>
                </a:solidFill>
                <a:effectLst/>
                <a:uFillTx/>
                <a:latin typeface="Graphik"/>
                <a:ea typeface="Graphik"/>
                <a:cs typeface="Graphik"/>
                <a:sym typeface="Graphik"/>
              </a:rPr>
              <a:t>Transitivity!</a:t>
            </a:r>
          </a:p>
        </p:txBody>
      </p:sp>
      <p:sp>
        <p:nvSpPr>
          <p:cNvPr id="112" name="TextBox 111">
            <a:extLst>
              <a:ext uri="{FF2B5EF4-FFF2-40B4-BE49-F238E27FC236}">
                <a16:creationId xmlns:a16="http://schemas.microsoft.com/office/drawing/2014/main" id="{54A2D0CA-CAD3-4224-6B75-C1BAEB0194E0}"/>
              </a:ext>
            </a:extLst>
          </p:cNvPr>
          <p:cNvSpPr txBox="1"/>
          <p:nvPr/>
        </p:nvSpPr>
        <p:spPr>
          <a:xfrm>
            <a:off x="16006339" y="12452699"/>
            <a:ext cx="6929782"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Graphik"/>
                <a:ea typeface="Graphik"/>
                <a:cs typeface="Graphik"/>
                <a:sym typeface="Graphik"/>
              </a:rPr>
              <a:t>[ApplebaumKachlon24]</a:t>
            </a:r>
          </a:p>
        </p:txBody>
      </p:sp>
    </p:spTree>
    <p:extLst>
      <p:ext uri="{BB962C8B-B14F-4D97-AF65-F5344CB8AC3E}">
        <p14:creationId xmlns:p14="http://schemas.microsoft.com/office/powerpoint/2010/main" val="13700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5" grpId="0" animBg="1"/>
      <p:bldP spid="110" grpId="0" animBg="1"/>
      <p:bldP spid="111" grpId="0"/>
      <p:bldP spid="1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Binding"/>
          <p:cNvSpPr txBox="1">
            <a:spLocks noGrp="1"/>
          </p:cNvSpPr>
          <p:nvPr>
            <p:ph type="title"/>
          </p:nvPr>
        </p:nvSpPr>
        <p:spPr>
          <a:xfrm>
            <a:off x="428937" y="154578"/>
            <a:ext cx="5694541" cy="1557437"/>
          </a:xfrm>
          <a:prstGeom prst="rect">
            <a:avLst/>
          </a:prstGeom>
        </p:spPr>
        <p:txBody>
          <a:bodyPr/>
          <a:lstStyle/>
          <a:p>
            <a:pPr algn="l"/>
            <a:r>
              <a:rPr dirty="0">
                <a:latin typeface="Calibri" panose="020F0502020204030204" pitchFamily="34" charset="0"/>
                <a:cs typeface="Calibri" panose="020F0502020204030204" pitchFamily="34" charset="0"/>
              </a:rPr>
              <a:t>Binding</a:t>
            </a:r>
          </a:p>
        </p:txBody>
      </p:sp>
      <mc:AlternateContent xmlns:mc="http://schemas.openxmlformats.org/markup-compatibility/2006" xmlns:a14="http://schemas.microsoft.com/office/drawing/2010/main">
        <mc:Choice Requires="a14">
          <p:sp>
            <p:nvSpPr>
              <p:cNvPr id="998" name="Each implies a clique of   honest parties that their shares agree"/>
              <p:cNvSpPr txBox="1"/>
              <p:nvPr/>
            </p:nvSpPr>
            <p:spPr>
              <a:xfrm>
                <a:off x="3454400" y="12151992"/>
                <a:ext cx="19373887" cy="1034707"/>
              </a:xfrm>
              <a:prstGeom prst="rect">
                <a:avLst/>
              </a:prstGeom>
              <a:solidFill>
                <a:schemeClr val="accent4"/>
              </a:solidFill>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p>
                <a:pPr algn="ctr" defTabSz="457200">
                  <a:spcBef>
                    <a:spcPts val="0"/>
                  </a:spcBef>
                  <a:defRPr sz="5100">
                    <a:latin typeface="Graphik-Medium"/>
                    <a:ea typeface="Graphik-Medium"/>
                    <a:cs typeface="Graphik-Medium"/>
                    <a:sym typeface="Graphik Medium"/>
                  </a:defRPr>
                </a:pPr>
                <a:r>
                  <a:rPr dirty="0"/>
                  <a:t>Each implies a clique of </a:t>
                </a:r>
                <a14:m>
                  <m:oMath xmlns:m="http://schemas.openxmlformats.org/officeDocument/2006/math">
                    <m:r>
                      <a:rPr sz="6200" i="1">
                        <a:solidFill>
                          <a:srgbClr val="000000"/>
                        </a:solidFill>
                        <a:latin typeface="Cambria Math" panose="02040503050406030204" pitchFamily="18" charset="0"/>
                      </a:rPr>
                      <m:t>𝑡</m:t>
                    </m:r>
                    <m:r>
                      <a:rPr sz="6200" i="1">
                        <a:solidFill>
                          <a:srgbClr val="000000"/>
                        </a:solidFill>
                        <a:latin typeface="Cambria Math" panose="02040503050406030204" pitchFamily="18" charset="0"/>
                      </a:rPr>
                      <m:t>+</m:t>
                    </m:r>
                    <m:r>
                      <a:rPr sz="6200" i="1">
                        <a:solidFill>
                          <a:srgbClr val="000000"/>
                        </a:solidFill>
                        <a:latin typeface="Cambria Math" panose="02040503050406030204" pitchFamily="18" charset="0"/>
                      </a:rPr>
                      <m:t>𝑡</m:t>
                    </m:r>
                    <m:r>
                      <a:rPr sz="6200" i="1">
                        <a:solidFill>
                          <a:srgbClr val="000000"/>
                        </a:solidFill>
                        <a:latin typeface="Cambria Math" panose="02040503050406030204" pitchFamily="18" charset="0"/>
                      </a:rPr>
                      <m:t>/2+1</m:t>
                    </m:r>
                  </m:oMath>
                </a14:m>
                <a:r>
                  <a:rPr dirty="0"/>
                  <a:t> honest </a:t>
                </a:r>
                <a:r>
                  <a:rPr lang="en-US" dirty="0"/>
                  <a:t>pair-wise </a:t>
                </a:r>
                <a:r>
                  <a:rPr dirty="0"/>
                  <a:t>parties</a:t>
                </a:r>
              </a:p>
            </p:txBody>
          </p:sp>
        </mc:Choice>
        <mc:Fallback xmlns="">
          <p:sp>
            <p:nvSpPr>
              <p:cNvPr id="998" name="Each implies a clique of   honest parties that their shares agree"/>
              <p:cNvSpPr txBox="1">
                <a:spLocks noRot="1" noChangeAspect="1" noMove="1" noResize="1" noEditPoints="1" noAdjustHandles="1" noChangeArrowheads="1" noChangeShapeType="1" noTextEdit="1"/>
              </p:cNvSpPr>
              <p:nvPr/>
            </p:nvSpPr>
            <p:spPr>
              <a:xfrm>
                <a:off x="3454400" y="12151992"/>
                <a:ext cx="19373887" cy="1034707"/>
              </a:xfrm>
              <a:prstGeom prst="rect">
                <a:avLst/>
              </a:prstGeom>
              <a:blipFill>
                <a:blip r:embed="rId2"/>
                <a:stretch>
                  <a:fillRect l="-459" t="-4819" r="-393" b="-27711"/>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pic>
        <p:nvPicPr>
          <p:cNvPr id="2" name="Picture 1">
            <a:extLst>
              <a:ext uri="{FF2B5EF4-FFF2-40B4-BE49-F238E27FC236}">
                <a16:creationId xmlns:a16="http://schemas.microsoft.com/office/drawing/2014/main" id="{89FB9E9E-8034-80EF-138B-3D03D2AD9930}"/>
              </a:ext>
            </a:extLst>
          </p:cNvPr>
          <p:cNvPicPr>
            <a:picLocks noChangeAspect="1"/>
          </p:cNvPicPr>
          <p:nvPr/>
        </p:nvPicPr>
        <p:blipFill>
          <a:blip r:embed="rId3"/>
          <a:stretch>
            <a:fillRect/>
          </a:stretch>
        </p:blipFill>
        <p:spPr>
          <a:xfrm>
            <a:off x="16520160" y="4504896"/>
            <a:ext cx="1408840" cy="2055631"/>
          </a:xfrm>
          <a:prstGeom prst="rect">
            <a:avLst/>
          </a:prstGeom>
        </p:spPr>
      </p:pic>
      <p:sp>
        <p:nvSpPr>
          <p:cNvPr id="3" name="Line">
            <a:extLst>
              <a:ext uri="{FF2B5EF4-FFF2-40B4-BE49-F238E27FC236}">
                <a16:creationId xmlns:a16="http://schemas.microsoft.com/office/drawing/2014/main" id="{0455F418-8AAA-176A-444F-9434F6976B02}"/>
              </a:ext>
            </a:extLst>
          </p:cNvPr>
          <p:cNvSpPr/>
          <p:nvPr/>
        </p:nvSpPr>
        <p:spPr>
          <a:xfrm flipH="1" flipV="1">
            <a:off x="15976600" y="4199831"/>
            <a:ext cx="750772" cy="67047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4" name="Oval 3">
            <a:extLst>
              <a:ext uri="{FF2B5EF4-FFF2-40B4-BE49-F238E27FC236}">
                <a16:creationId xmlns:a16="http://schemas.microsoft.com/office/drawing/2014/main" id="{B735771F-9601-EC45-D896-3DC24E012317}"/>
              </a:ext>
            </a:extLst>
          </p:cNvPr>
          <p:cNvSpPr/>
          <p:nvPr/>
        </p:nvSpPr>
        <p:spPr>
          <a:xfrm>
            <a:off x="15559155" y="3799019"/>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6" name="Line">
            <a:extLst>
              <a:ext uri="{FF2B5EF4-FFF2-40B4-BE49-F238E27FC236}">
                <a16:creationId xmlns:a16="http://schemas.microsoft.com/office/drawing/2014/main" id="{9C9E0977-62F6-5872-7A08-C62071C68BFC}"/>
              </a:ext>
            </a:extLst>
          </p:cNvPr>
          <p:cNvSpPr/>
          <p:nvPr/>
        </p:nvSpPr>
        <p:spPr>
          <a:xfrm flipH="1" flipV="1">
            <a:off x="16973161" y="3910163"/>
            <a:ext cx="59635" cy="67047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7" name="Oval 6">
            <a:extLst>
              <a:ext uri="{FF2B5EF4-FFF2-40B4-BE49-F238E27FC236}">
                <a16:creationId xmlns:a16="http://schemas.microsoft.com/office/drawing/2014/main" id="{0A6BA54A-C79B-0123-7F46-07348B8429EF}"/>
              </a:ext>
            </a:extLst>
          </p:cNvPr>
          <p:cNvSpPr/>
          <p:nvPr/>
        </p:nvSpPr>
        <p:spPr>
          <a:xfrm>
            <a:off x="16705907" y="3463109"/>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8" name="Line">
            <a:extLst>
              <a:ext uri="{FF2B5EF4-FFF2-40B4-BE49-F238E27FC236}">
                <a16:creationId xmlns:a16="http://schemas.microsoft.com/office/drawing/2014/main" id="{E3D882D4-36DA-5FE0-82F8-D3E6458141E4}"/>
              </a:ext>
            </a:extLst>
          </p:cNvPr>
          <p:cNvSpPr/>
          <p:nvPr/>
        </p:nvSpPr>
        <p:spPr>
          <a:xfrm flipV="1">
            <a:off x="17367458" y="4039181"/>
            <a:ext cx="411875" cy="57584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9" name="Oval 8">
            <a:extLst>
              <a:ext uri="{FF2B5EF4-FFF2-40B4-BE49-F238E27FC236}">
                <a16:creationId xmlns:a16="http://schemas.microsoft.com/office/drawing/2014/main" id="{0D738E51-7459-8439-285D-FEE366D7CF2A}"/>
              </a:ext>
            </a:extLst>
          </p:cNvPr>
          <p:cNvSpPr/>
          <p:nvPr/>
        </p:nvSpPr>
        <p:spPr>
          <a:xfrm>
            <a:off x="17646378" y="3613038"/>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10" name="Line">
            <a:extLst>
              <a:ext uri="{FF2B5EF4-FFF2-40B4-BE49-F238E27FC236}">
                <a16:creationId xmlns:a16="http://schemas.microsoft.com/office/drawing/2014/main" id="{F1E48BEB-60B2-DF00-57CE-F7839D43A742}"/>
              </a:ext>
            </a:extLst>
          </p:cNvPr>
          <p:cNvSpPr/>
          <p:nvPr/>
        </p:nvSpPr>
        <p:spPr>
          <a:xfrm flipV="1">
            <a:off x="17517125" y="4626650"/>
            <a:ext cx="813422" cy="28058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11" name="Oval 10">
            <a:extLst>
              <a:ext uri="{FF2B5EF4-FFF2-40B4-BE49-F238E27FC236}">
                <a16:creationId xmlns:a16="http://schemas.microsoft.com/office/drawing/2014/main" id="{197F16AD-4AD3-0280-3351-AFA76D0D3923}"/>
              </a:ext>
            </a:extLst>
          </p:cNvPr>
          <p:cNvSpPr/>
          <p:nvPr/>
        </p:nvSpPr>
        <p:spPr>
          <a:xfrm>
            <a:off x="18330547" y="4300405"/>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12" name="Line">
            <a:extLst>
              <a:ext uri="{FF2B5EF4-FFF2-40B4-BE49-F238E27FC236}">
                <a16:creationId xmlns:a16="http://schemas.microsoft.com/office/drawing/2014/main" id="{BD8EE39B-D329-2CF9-CA0E-4351F48352DD}"/>
              </a:ext>
            </a:extLst>
          </p:cNvPr>
          <p:cNvSpPr/>
          <p:nvPr/>
        </p:nvSpPr>
        <p:spPr>
          <a:xfrm flipH="1" flipV="1">
            <a:off x="15749531" y="4870300"/>
            <a:ext cx="813422" cy="17875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13" name="Oval 12">
            <a:extLst>
              <a:ext uri="{FF2B5EF4-FFF2-40B4-BE49-F238E27FC236}">
                <a16:creationId xmlns:a16="http://schemas.microsoft.com/office/drawing/2014/main" id="{2A3A8E05-5989-9063-7517-921C9F5246AF}"/>
              </a:ext>
            </a:extLst>
          </p:cNvPr>
          <p:cNvSpPr/>
          <p:nvPr/>
        </p:nvSpPr>
        <p:spPr>
          <a:xfrm>
            <a:off x="15272454" y="4508220"/>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16" name="Line">
            <a:extLst>
              <a:ext uri="{FF2B5EF4-FFF2-40B4-BE49-F238E27FC236}">
                <a16:creationId xmlns:a16="http://schemas.microsoft.com/office/drawing/2014/main" id="{3C128545-FE76-ED91-1CEB-D230077DDC14}"/>
              </a:ext>
            </a:extLst>
          </p:cNvPr>
          <p:cNvSpPr/>
          <p:nvPr/>
        </p:nvSpPr>
        <p:spPr>
          <a:xfrm>
            <a:off x="17461161" y="5299821"/>
            <a:ext cx="983500" cy="7313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17" name="Oval 16">
            <a:extLst>
              <a:ext uri="{FF2B5EF4-FFF2-40B4-BE49-F238E27FC236}">
                <a16:creationId xmlns:a16="http://schemas.microsoft.com/office/drawing/2014/main" id="{BE49CD79-08FC-8621-2647-503CE494FAA6}"/>
              </a:ext>
            </a:extLst>
          </p:cNvPr>
          <p:cNvSpPr/>
          <p:nvPr/>
        </p:nvSpPr>
        <p:spPr>
          <a:xfrm>
            <a:off x="18444661" y="5086438"/>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18" name="Line">
            <a:extLst>
              <a:ext uri="{FF2B5EF4-FFF2-40B4-BE49-F238E27FC236}">
                <a16:creationId xmlns:a16="http://schemas.microsoft.com/office/drawing/2014/main" id="{EF6EE9EF-A314-BA27-C474-968A85D2BC64}"/>
              </a:ext>
            </a:extLst>
          </p:cNvPr>
          <p:cNvSpPr/>
          <p:nvPr/>
        </p:nvSpPr>
        <p:spPr>
          <a:xfrm flipH="1">
            <a:off x="15702708" y="5316314"/>
            <a:ext cx="960198" cy="16411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marL="0" marR="0" lvl="0" indent="0" algn="l" defTabSz="2438400" rtl="0" eaLnBrk="1" fontAlgn="auto" latinLnBrk="0" hangingPunct="0">
              <a:lnSpc>
                <a:spcPct val="100000"/>
              </a:lnSpc>
              <a:spcBef>
                <a:spcPts val="2400"/>
              </a:spcBef>
              <a:spcAft>
                <a:spcPts val="0"/>
              </a:spcAft>
              <a:buClrTx/>
              <a:buSzTx/>
              <a:buFontTx/>
              <a:buNone/>
              <a:tabLst/>
              <a:defRPr/>
            </a:pPr>
            <a:endParaRPr kumimoji="0" sz="48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raphik"/>
            </a:endParaRPr>
          </a:p>
        </p:txBody>
      </p:sp>
      <p:sp>
        <p:nvSpPr>
          <p:cNvPr id="19" name="Oval 18">
            <a:extLst>
              <a:ext uri="{FF2B5EF4-FFF2-40B4-BE49-F238E27FC236}">
                <a16:creationId xmlns:a16="http://schemas.microsoft.com/office/drawing/2014/main" id="{9DE61345-DA80-B05C-DE11-8ED55AAD93D6}"/>
              </a:ext>
            </a:extLst>
          </p:cNvPr>
          <p:cNvSpPr/>
          <p:nvPr/>
        </p:nvSpPr>
        <p:spPr>
          <a:xfrm>
            <a:off x="15225631" y="5164279"/>
            <a:ext cx="477077" cy="496560"/>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Graphik-Medium"/>
              <a:ea typeface="Graphik-Medium"/>
              <a:cs typeface="Graphik-Medium"/>
              <a:sym typeface="Graphik Medium"/>
            </a:endParaRPr>
          </a:p>
        </p:txBody>
      </p:sp>
      <p:sp>
        <p:nvSpPr>
          <p:cNvPr id="20" name="TextBox 19">
            <a:extLst>
              <a:ext uri="{FF2B5EF4-FFF2-40B4-BE49-F238E27FC236}">
                <a16:creationId xmlns:a16="http://schemas.microsoft.com/office/drawing/2014/main" id="{28C4C3A8-89B7-0A37-1A89-1732ABA084AD}"/>
              </a:ext>
            </a:extLst>
          </p:cNvPr>
          <p:cNvSpPr txBox="1"/>
          <p:nvPr/>
        </p:nvSpPr>
        <p:spPr>
          <a:xfrm>
            <a:off x="15464169" y="6401681"/>
            <a:ext cx="4084451" cy="12413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5400" b="1" i="0" u="none" strike="noStrike" cap="none" spc="0" normalizeH="0" baseline="0" dirty="0">
                <a:ln>
                  <a:noFill/>
                </a:ln>
                <a:solidFill>
                  <a:srgbClr val="0070C0"/>
                </a:solidFill>
                <a:effectLst/>
                <a:uFillTx/>
                <a:latin typeface="Calibri" panose="020F0502020204030204" pitchFamily="34" charset="0"/>
                <a:cs typeface="Calibri" panose="020F0502020204030204" pitchFamily="34" charset="0"/>
                <a:sym typeface="Graphik"/>
              </a:rPr>
              <a:t>Deg: 3t+t/2+1</a:t>
            </a:r>
          </a:p>
        </p:txBody>
      </p:sp>
      <p:sp>
        <p:nvSpPr>
          <p:cNvPr id="25" name="5-point Star 24">
            <a:extLst>
              <a:ext uri="{FF2B5EF4-FFF2-40B4-BE49-F238E27FC236}">
                <a16:creationId xmlns:a16="http://schemas.microsoft.com/office/drawing/2014/main" id="{431F5DB7-192C-312A-3432-EED45B1DB35D}"/>
              </a:ext>
            </a:extLst>
          </p:cNvPr>
          <p:cNvSpPr/>
          <p:nvPr/>
        </p:nvSpPr>
        <p:spPr>
          <a:xfrm>
            <a:off x="3156327" y="3165034"/>
            <a:ext cx="6288689" cy="509723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C804DF4-8444-C854-B2C4-955BD824DCC7}"/>
              </a:ext>
            </a:extLst>
          </p:cNvPr>
          <p:cNvSpPr txBox="1"/>
          <p:nvPr/>
        </p:nvSpPr>
        <p:spPr>
          <a:xfrm>
            <a:off x="2801535" y="9401933"/>
            <a:ext cx="9230091"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4800" b="1" i="0" u="none" strike="noStrike" cap="none" spc="0" normalizeH="0" baseline="0" dirty="0">
                <a:ln>
                  <a:noFill/>
                </a:ln>
                <a:solidFill>
                  <a:srgbClr val="FF0000"/>
                </a:solidFill>
                <a:effectLst/>
                <a:uFillTx/>
                <a:latin typeface="Graphik"/>
                <a:ea typeface="Graphik"/>
                <a:cs typeface="Graphik"/>
                <a:sym typeface="Graphik"/>
              </a:rPr>
              <a:t>Big-STAR (C=2t+t/2+1, D=3t+1)</a:t>
            </a:r>
          </a:p>
        </p:txBody>
      </p:sp>
      <p:sp>
        <p:nvSpPr>
          <p:cNvPr id="27" name="TextBox 26">
            <a:extLst>
              <a:ext uri="{FF2B5EF4-FFF2-40B4-BE49-F238E27FC236}">
                <a16:creationId xmlns:a16="http://schemas.microsoft.com/office/drawing/2014/main" id="{3139FB43-75B4-DF7F-276E-73F82CA9B935}"/>
              </a:ext>
            </a:extLst>
          </p:cNvPr>
          <p:cNvSpPr txBox="1"/>
          <p:nvPr/>
        </p:nvSpPr>
        <p:spPr>
          <a:xfrm>
            <a:off x="14043006" y="9269932"/>
            <a:ext cx="9456115"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kumimoji="0" lang="en-US" sz="4800" b="1" i="0" u="none" strike="noStrike" cap="none" spc="0" normalizeH="0" baseline="0" dirty="0">
                <a:ln>
                  <a:noFill/>
                </a:ln>
                <a:solidFill>
                  <a:srgbClr val="0070C0"/>
                </a:solidFill>
                <a:effectLst/>
                <a:uFillTx/>
                <a:latin typeface="Graphik"/>
                <a:ea typeface="Graphik"/>
                <a:cs typeface="Graphik"/>
                <a:sym typeface="Graphik"/>
              </a:rPr>
              <a:t>Dense graph= 3t+1 such parties</a:t>
            </a:r>
          </a:p>
        </p:txBody>
      </p:sp>
      <p:sp>
        <p:nvSpPr>
          <p:cNvPr id="14" name="TextBox 13">
            <a:extLst>
              <a:ext uri="{FF2B5EF4-FFF2-40B4-BE49-F238E27FC236}">
                <a16:creationId xmlns:a16="http://schemas.microsoft.com/office/drawing/2014/main" id="{5F28046B-C432-5D87-1E41-2DA939742F9C}"/>
              </a:ext>
            </a:extLst>
          </p:cNvPr>
          <p:cNvSpPr txBox="1"/>
          <p:nvPr/>
        </p:nvSpPr>
        <p:spPr>
          <a:xfrm>
            <a:off x="15666080" y="904892"/>
            <a:ext cx="3730188"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9600" b="1" i="0" u="none" strike="noStrike" cap="none" spc="0" normalizeH="0" baseline="0" dirty="0">
                <a:ln>
                  <a:noFill/>
                </a:ln>
                <a:solidFill>
                  <a:srgbClr val="0070C0"/>
                </a:solidFill>
                <a:effectLst/>
                <a:uFillTx/>
                <a:latin typeface="Graphik"/>
                <a:ea typeface="Graphik"/>
                <a:cs typeface="Graphik"/>
                <a:sym typeface="Graphik"/>
              </a:rPr>
              <a:t>Either</a:t>
            </a:r>
          </a:p>
        </p:txBody>
      </p:sp>
      <p:sp>
        <p:nvSpPr>
          <p:cNvPr id="15" name="TextBox 14">
            <a:extLst>
              <a:ext uri="{FF2B5EF4-FFF2-40B4-BE49-F238E27FC236}">
                <a16:creationId xmlns:a16="http://schemas.microsoft.com/office/drawing/2014/main" id="{A4F9910B-9DF7-729E-36C7-CA0CB2B23A8E}"/>
              </a:ext>
            </a:extLst>
          </p:cNvPr>
          <p:cNvSpPr txBox="1"/>
          <p:nvPr/>
        </p:nvSpPr>
        <p:spPr>
          <a:xfrm>
            <a:off x="5290700" y="852141"/>
            <a:ext cx="1968488" cy="1887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9600" b="1" i="0" u="none" strike="noStrike" cap="none" spc="0" normalizeH="0" baseline="0" dirty="0">
                <a:ln>
                  <a:noFill/>
                </a:ln>
                <a:solidFill>
                  <a:srgbClr val="FF0000"/>
                </a:solidFill>
                <a:effectLst/>
                <a:uFillTx/>
                <a:latin typeface="Graphik"/>
                <a:ea typeface="Graphik"/>
                <a:cs typeface="Graphik"/>
                <a:sym typeface="Graphik"/>
              </a:rPr>
              <a:t>OR</a:t>
            </a:r>
          </a:p>
        </p:txBody>
      </p:sp>
      <p:sp>
        <p:nvSpPr>
          <p:cNvPr id="21" name="Freeform 20">
            <a:extLst>
              <a:ext uri="{FF2B5EF4-FFF2-40B4-BE49-F238E27FC236}">
                <a16:creationId xmlns:a16="http://schemas.microsoft.com/office/drawing/2014/main" id="{9E162B99-73DA-8941-D024-8F71BDB5D88C}"/>
              </a:ext>
            </a:extLst>
          </p:cNvPr>
          <p:cNvSpPr/>
          <p:nvPr/>
        </p:nvSpPr>
        <p:spPr>
          <a:xfrm>
            <a:off x="10980401" y="1397951"/>
            <a:ext cx="1817842" cy="10298152"/>
          </a:xfrm>
          <a:custGeom>
            <a:avLst/>
            <a:gdLst>
              <a:gd name="connsiteX0" fmla="*/ 708969 w 1817842"/>
              <a:gd name="connsiteY0" fmla="*/ 0 h 11450782"/>
              <a:gd name="connsiteX1" fmla="*/ 43951 w 1817842"/>
              <a:gd name="connsiteY1" fmla="*/ 2182091 h 11450782"/>
              <a:gd name="connsiteX2" fmla="*/ 1810405 w 1817842"/>
              <a:gd name="connsiteY2" fmla="*/ 4322618 h 11450782"/>
              <a:gd name="connsiteX3" fmla="*/ 708969 w 1817842"/>
              <a:gd name="connsiteY3" fmla="*/ 7439891 h 11450782"/>
              <a:gd name="connsiteX4" fmla="*/ 1519460 w 1817842"/>
              <a:gd name="connsiteY4" fmla="*/ 9954491 h 11450782"/>
              <a:gd name="connsiteX5" fmla="*/ 1353205 w 1817842"/>
              <a:gd name="connsiteY5" fmla="*/ 11450782 h 114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7842" h="11450782">
                <a:moveTo>
                  <a:pt x="708969" y="0"/>
                </a:moveTo>
                <a:cubicBezTo>
                  <a:pt x="284673" y="730827"/>
                  <a:pt x="-139622" y="1461655"/>
                  <a:pt x="43951" y="2182091"/>
                </a:cubicBezTo>
                <a:cubicBezTo>
                  <a:pt x="227524" y="2902527"/>
                  <a:pt x="1699569" y="3446318"/>
                  <a:pt x="1810405" y="4322618"/>
                </a:cubicBezTo>
                <a:cubicBezTo>
                  <a:pt x="1921241" y="5198918"/>
                  <a:pt x="757460" y="6501246"/>
                  <a:pt x="708969" y="7439891"/>
                </a:cubicBezTo>
                <a:cubicBezTo>
                  <a:pt x="660478" y="8378536"/>
                  <a:pt x="1412087" y="9286009"/>
                  <a:pt x="1519460" y="9954491"/>
                </a:cubicBezTo>
                <a:cubicBezTo>
                  <a:pt x="1626833" y="10622973"/>
                  <a:pt x="1490019" y="11036877"/>
                  <a:pt x="1353205" y="11450782"/>
                </a:cubicBezTo>
              </a:path>
            </a:pathLst>
          </a:custGeom>
          <a:ln w="76200"/>
        </p:spPr>
        <p:style>
          <a:lnRef idx="1">
            <a:schemeClr val="dk1"/>
          </a:lnRef>
          <a:fillRef idx="0">
            <a:schemeClr val="dk1"/>
          </a:fillRef>
          <a:effectRef idx="0">
            <a:schemeClr val="dk1"/>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7509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 grpId="0" animBg="1"/>
      <p:bldP spid="25" grpId="0" animBg="1"/>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Main Idea: Packing and Batching"/>
          <p:cNvSpPr txBox="1">
            <a:spLocks noGrp="1"/>
          </p:cNvSpPr>
          <p:nvPr>
            <p:ph type="title"/>
          </p:nvPr>
        </p:nvSpPr>
        <p:spPr>
          <a:xfrm>
            <a:off x="0" y="119210"/>
            <a:ext cx="23891631" cy="2651126"/>
          </a:xfrm>
          <a:prstGeom prst="rect">
            <a:avLst/>
          </a:prstGeom>
        </p:spPr>
        <p:txBody>
          <a:bodyPr/>
          <a:lstStyle/>
          <a:p>
            <a:r>
              <a:rPr lang="en-US" dirty="0"/>
              <a:t>Revised: Towards O(1) Overhead: </a:t>
            </a:r>
            <a:r>
              <a:rPr dirty="0"/>
              <a:t>Packing and Batching</a:t>
            </a:r>
          </a:p>
        </p:txBody>
      </p:sp>
      <mc:AlternateContent xmlns:mc="http://schemas.openxmlformats.org/markup-compatibility/2006">
        <mc:Choice xmlns:a14="http://schemas.microsoft.com/office/drawing/2010/main" Requires="a14">
          <p:sp>
            <p:nvSpPr>
              <p:cNvPr id="810" name="Instead of a   bivariate polynomial…"/>
              <p:cNvSpPr/>
              <p:nvPr/>
            </p:nvSpPr>
            <p:spPr>
              <a:xfrm>
                <a:off x="1553051" y="3683006"/>
                <a:ext cx="14289751" cy="2834033"/>
              </a:xfrm>
              <a:prstGeom prst="roundRect">
                <a:avLst>
                  <a:gd name="adj" fmla="val 6722"/>
                </a:avLst>
              </a:prstGeom>
              <a:solidFill>
                <a:schemeClr val="accent1">
                  <a:lumOff val="13575"/>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lstStyle/>
              <a:p>
                <a:pPr algn="ctr" defTabSz="457200">
                  <a:spcBef>
                    <a:spcPts val="0"/>
                  </a:spcBef>
                  <a:defRPr sz="3200">
                    <a:latin typeface="Graphik-Medium"/>
                    <a:ea typeface="Graphik-Medium"/>
                    <a:cs typeface="Graphik-Medium"/>
                    <a:sym typeface="Graphik Medium"/>
                  </a:defRPr>
                </a:pPr>
                <a:endParaRPr lang="en-IN" sz="3600" dirty="0">
                  <a:latin typeface="Calibri" panose="020F0502020204030204" pitchFamily="34" charset="0"/>
                  <a:cs typeface="Calibri" panose="020F0502020204030204" pitchFamily="34" charset="0"/>
                </a:endParaRPr>
              </a:p>
              <a:p>
                <a:pPr algn="ctr" defTabSz="457200">
                  <a:spcBef>
                    <a:spcPts val="0"/>
                  </a:spcBef>
                  <a:defRPr sz="3200">
                    <a:latin typeface="Graphik-Medium"/>
                    <a:ea typeface="Graphik-Medium"/>
                    <a:cs typeface="Graphik-Medium"/>
                    <a:sym typeface="Graphik Medium"/>
                  </a:defRPr>
                </a:pPr>
                <a:r>
                  <a:rPr lang="en-IN" sz="3600" dirty="0">
                    <a:latin typeface="Calibri" panose="020F0502020204030204" pitchFamily="34" charset="0"/>
                    <a:cs typeface="Calibri" panose="020F0502020204030204" pitchFamily="34" charset="0"/>
                  </a:rPr>
                  <a:t>Instead of a </a:t>
                </a:r>
                <a14:m>
                  <m:oMath xmlns:m="http://schemas.openxmlformats.org/officeDocument/2006/math">
                    <m:r>
                      <a:rPr lang="en-IN" sz="3600" i="1">
                        <a:solidFill>
                          <a:srgbClr val="000000"/>
                        </a:solidFill>
                        <a:latin typeface="Cambria Math" panose="02040503050406030204" pitchFamily="18" charset="0"/>
                      </a:rPr>
                      <m:t>𝑡</m:t>
                    </m:r>
                    <m:r>
                      <a:rPr lang="en-IN" sz="3600" i="1">
                        <a:solidFill>
                          <a:srgbClr val="000000"/>
                        </a:solidFill>
                        <a:latin typeface="Cambria Math" panose="02040503050406030204" pitchFamily="18" charset="0"/>
                      </a:rPr>
                      <m:t>×</m:t>
                    </m:r>
                    <m:r>
                      <a:rPr lang="en-IN" sz="3600" i="1">
                        <a:solidFill>
                          <a:srgbClr val="000000"/>
                        </a:solidFill>
                        <a:latin typeface="Cambria Math" panose="02040503050406030204" pitchFamily="18" charset="0"/>
                      </a:rPr>
                      <m:t>𝑡</m:t>
                    </m:r>
                  </m:oMath>
                </a14:m>
                <a:r>
                  <a:rPr lang="en-IN" sz="3600" dirty="0">
                    <a:latin typeface="Calibri" panose="020F0502020204030204" pitchFamily="34" charset="0"/>
                    <a:cs typeface="Calibri" panose="020F0502020204030204" pitchFamily="34" charset="0"/>
                  </a:rPr>
                  <a:t> bivariate polynomial</a:t>
                </a:r>
              </a:p>
              <a:p>
                <a:pPr algn="ctr" defTabSz="457200">
                  <a:spcBef>
                    <a:spcPts val="0"/>
                  </a:spcBef>
                  <a:defRPr sz="3200">
                    <a:latin typeface="Graphik-Medium"/>
                    <a:ea typeface="Graphik-Medium"/>
                    <a:cs typeface="Graphik-Medium"/>
                    <a:sym typeface="Graphik Medium"/>
                  </a:defRPr>
                </a:pPr>
                <a:r>
                  <a:rPr lang="en-IN" sz="3600" dirty="0">
                    <a:latin typeface="Calibri" panose="020F0502020204030204" pitchFamily="34" charset="0"/>
                    <a:cs typeface="Calibri" panose="020F0502020204030204" pitchFamily="34" charset="0"/>
                  </a:rPr>
                  <a:t>Choose </a:t>
                </a:r>
                <a14:m>
                  <m:oMath xmlns:m="http://schemas.openxmlformats.org/officeDocument/2006/math">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𝒕</m:t>
                    </m:r>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𝒕</m:t>
                    </m:r>
                    <m:r>
                      <a:rPr lang="en-IN" sz="3600" b="1" i="1" smtClean="0">
                        <a:solidFill>
                          <a:srgbClr val="FF0000"/>
                        </a:solidFill>
                        <a:latin typeface="Cambria Math" panose="02040503050406030204" pitchFamily="18" charset="0"/>
                      </a:rPr>
                      <m:t>/</m:t>
                    </m:r>
                    <m:r>
                      <a:rPr lang="en-IN" sz="3600" b="1" i="1" smtClean="0">
                        <a:solidFill>
                          <a:srgbClr val="FF0000"/>
                        </a:solidFill>
                        <a:latin typeface="Cambria Math" panose="02040503050406030204" pitchFamily="18" charset="0"/>
                      </a:rPr>
                      <m:t>𝟐</m:t>
                    </m:r>
                    <m:r>
                      <a:rPr lang="en-IN" sz="3600" b="1" i="1" smtClean="0">
                        <a:solidFill>
                          <a:srgbClr val="FF0000"/>
                        </a:solidFill>
                        <a:latin typeface="Cambria Math" panose="02040503050406030204" pitchFamily="18" charset="0"/>
                      </a:rPr>
                      <m:t>)</m:t>
                    </m:r>
                    <m:r>
                      <a:rPr lang="en-IN" sz="3600" i="1">
                        <a:solidFill>
                          <a:srgbClr val="000000"/>
                        </a:solidFill>
                        <a:latin typeface="Cambria Math" panose="02040503050406030204" pitchFamily="18" charset="0"/>
                      </a:rPr>
                      <m:t>×</m:t>
                    </m:r>
                    <m:d>
                      <m:dPr>
                        <m:ctrlPr>
                          <a:rPr lang="ar-AE" sz="3600" b="1" i="1">
                            <a:solidFill>
                              <a:srgbClr val="FF0000"/>
                            </a:solidFill>
                            <a:latin typeface="Cambria Math" panose="02040503050406030204" pitchFamily="18" charset="0"/>
                          </a:rPr>
                        </m:ctrlPr>
                      </m:dPr>
                      <m:e>
                        <m:r>
                          <a:rPr lang="ar-AE" sz="3600" b="1" i="1">
                            <a:solidFill>
                              <a:srgbClr val="FF0000"/>
                            </a:solidFill>
                            <a:latin typeface="Cambria Math" panose="02040503050406030204" pitchFamily="18" charset="0"/>
                          </a:rPr>
                          <m:t>𝒕</m:t>
                        </m:r>
                        <m:r>
                          <a:rPr lang="ar-AE" sz="3600" b="1" i="1">
                            <a:solidFill>
                              <a:srgbClr val="FF0000"/>
                            </a:solidFill>
                            <a:latin typeface="Cambria Math" panose="02040503050406030204" pitchFamily="18" charset="0"/>
                          </a:rPr>
                          <m:t>+</m:t>
                        </m:r>
                        <m:f>
                          <m:fPr>
                            <m:ctrlPr>
                              <a:rPr lang="ar-AE" sz="3600" b="1" i="1">
                                <a:solidFill>
                                  <a:srgbClr val="FF0000"/>
                                </a:solidFill>
                                <a:latin typeface="Cambria Math" panose="02040503050406030204" pitchFamily="18" charset="0"/>
                              </a:rPr>
                            </m:ctrlPr>
                          </m:fPr>
                          <m:num>
                            <m:r>
                              <a:rPr lang="ar-AE" sz="3600" b="1" i="1">
                                <a:solidFill>
                                  <a:srgbClr val="FF0000"/>
                                </a:solidFill>
                                <a:latin typeface="Cambria Math" panose="02040503050406030204" pitchFamily="18" charset="0"/>
                              </a:rPr>
                              <m:t>𝒕</m:t>
                            </m:r>
                          </m:num>
                          <m:den>
                            <m:r>
                              <a:rPr lang="ar-AE" sz="3600" b="1" i="1">
                                <a:solidFill>
                                  <a:srgbClr val="FF0000"/>
                                </a:solidFill>
                                <a:latin typeface="Cambria Math" panose="02040503050406030204" pitchFamily="18" charset="0"/>
                              </a:rPr>
                              <m:t>𝟐</m:t>
                            </m:r>
                          </m:den>
                        </m:f>
                      </m:e>
                    </m:d>
                    <m:r>
                      <a:rPr lang="en-IN" sz="3600" i="1">
                        <a:latin typeface="Cambria Math" panose="02040503050406030204" pitchFamily="18" charset="0"/>
                      </a:rPr>
                      <m:t>×</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𝒕</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𝒕</m:t>
                    </m:r>
                    <m:r>
                      <a:rPr lang="en-IN" sz="3600" b="1" i="1">
                        <a:solidFill>
                          <a:srgbClr val="FF0000"/>
                        </a:solidFill>
                        <a:latin typeface="Cambria Math" panose="02040503050406030204" pitchFamily="18" charset="0"/>
                      </a:rPr>
                      <m:t>/</m:t>
                    </m:r>
                    <m:r>
                      <a:rPr lang="en-IN" sz="3600" b="1" i="1">
                        <a:solidFill>
                          <a:srgbClr val="FF0000"/>
                        </a:solidFill>
                        <a:latin typeface="Cambria Math" panose="02040503050406030204" pitchFamily="18" charset="0"/>
                      </a:rPr>
                      <m:t>𝟐</m:t>
                    </m:r>
                    <m:r>
                      <a:rPr lang="en-IN" sz="3600" b="1" i="1">
                        <a:solidFill>
                          <a:srgbClr val="FF0000"/>
                        </a:solidFill>
                        <a:latin typeface="Cambria Math" panose="02040503050406030204" pitchFamily="18" charset="0"/>
                      </a:rPr>
                      <m:t>)</m:t>
                    </m:r>
                  </m:oMath>
                </a14:m>
                <a:r>
                  <a:rPr lang="en-IN" sz="3600" dirty="0">
                    <a:latin typeface="Calibri" panose="020F0502020204030204" pitchFamily="34" charset="0"/>
                    <a:cs typeface="Calibri" panose="020F0502020204030204" pitchFamily="34" charset="0"/>
                  </a:rPr>
                  <a:t> trivariate</a:t>
                </a:r>
                <a:endParaRPr sz="3600" dirty="0">
                  <a:latin typeface="Calibri" panose="020F0502020204030204" pitchFamily="34" charset="0"/>
                  <a:cs typeface="Calibri" panose="020F0502020204030204" pitchFamily="34" charset="0"/>
                </a:endParaRPr>
              </a:p>
            </p:txBody>
          </p:sp>
        </mc:Choice>
        <mc:Fallback>
          <p:sp>
            <p:nvSpPr>
              <p:cNvPr id="810" name="Instead of a   bivariate polynomial…"/>
              <p:cNvSpPr>
                <a:spLocks noRot="1" noChangeAspect="1" noMove="1" noResize="1" noEditPoints="1" noAdjustHandles="1" noChangeArrowheads="1" noChangeShapeType="1" noTextEdit="1"/>
              </p:cNvSpPr>
              <p:nvPr/>
            </p:nvSpPr>
            <p:spPr>
              <a:xfrm>
                <a:off x="1553051" y="3683006"/>
                <a:ext cx="14289751" cy="2834033"/>
              </a:xfrm>
              <a:prstGeom prst="roundRect">
                <a:avLst>
                  <a:gd name="adj" fmla="val 6722"/>
                </a:avLst>
              </a:prstGeom>
              <a:blipFill>
                <a:blip r:embed="rId2"/>
                <a:stretch>
                  <a:fillRect/>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811" name="Packing"/>
          <p:cNvSpPr/>
          <p:nvPr/>
        </p:nvSpPr>
        <p:spPr>
          <a:xfrm>
            <a:off x="1602741" y="3712797"/>
            <a:ext cx="7753530" cy="796951"/>
          </a:xfrm>
          <a:prstGeom prst="roundRect">
            <a:avLst>
              <a:gd name="adj" fmla="val 23904"/>
            </a:avLst>
          </a:prstGeom>
          <a:solidFill>
            <a:schemeClr val="accent1">
              <a:lumOff val="1357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lgn="ctr" defTabSz="457200">
              <a:spcBef>
                <a:spcPts val="0"/>
              </a:spcBef>
              <a:defRPr sz="3200">
                <a:solidFill>
                  <a:srgbClr val="FFFFFF"/>
                </a:solidFill>
                <a:latin typeface="Graphik-Medium"/>
                <a:ea typeface="Graphik-Medium"/>
                <a:cs typeface="Graphik-Medium"/>
                <a:sym typeface="Graphik Medium"/>
              </a:defRPr>
            </a:lvl1pPr>
          </a:lstStyle>
          <a:p>
            <a:r>
              <a:rPr sz="3600" dirty="0">
                <a:latin typeface="Calibri" panose="020F0502020204030204" pitchFamily="34" charset="0"/>
                <a:cs typeface="Calibri" panose="020F0502020204030204" pitchFamily="34" charset="0"/>
              </a:rPr>
              <a:t>Packing</a:t>
            </a:r>
            <a:r>
              <a:rPr lang="en-US" sz="3600" dirty="0">
                <a:latin typeface="Calibri" panose="020F0502020204030204" pitchFamily="34" charset="0"/>
                <a:cs typeface="Calibri" panose="020F0502020204030204" pitchFamily="34" charset="0"/>
              </a:rPr>
              <a:t>: In ONE instance pack MANY</a:t>
            </a:r>
            <a:endParaRPr sz="36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12" name="secrets"/>
              <p:cNvSpPr txBox="1"/>
              <p:nvPr/>
            </p:nvSpPr>
            <p:spPr>
              <a:xfrm>
                <a:off x="18530996" y="4771727"/>
                <a:ext cx="2732992" cy="656590"/>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anchor="ctr">
                <a:spAutoFit/>
              </a:bodyPr>
              <a:lstStyle/>
              <a:p>
                <a14:m>
                  <m:oMath xmlns:m="http://schemas.openxmlformats.org/officeDocument/2006/math">
                    <m:r>
                      <a:rPr lang="ar-AE" sz="3600" i="1" smtClean="0">
                        <a:solidFill>
                          <a:srgbClr val="000000"/>
                        </a:solidFill>
                        <a:latin typeface="Cambria Math" panose="02040503050406030204" pitchFamily="18" charset="0"/>
                      </a:rPr>
                      <m:t>𝑂</m:t>
                    </m:r>
                    <m:r>
                      <a:rPr lang="ar-AE" sz="3600" i="1" smtClean="0">
                        <a:solidFill>
                          <a:srgbClr val="000000"/>
                        </a:solidFill>
                        <a:latin typeface="Cambria Math" panose="02040503050406030204" pitchFamily="18" charset="0"/>
                      </a:rPr>
                      <m:t>(</m:t>
                    </m:r>
                    <m:sSup>
                      <m:sSupPr>
                        <m:ctrlPr>
                          <a:rPr lang="ar-AE" sz="3600" i="1">
                            <a:latin typeface="Cambria Math" panose="02040503050406030204" pitchFamily="18" charset="0"/>
                          </a:rPr>
                        </m:ctrlPr>
                      </m:sSupPr>
                      <m:e>
                        <m:r>
                          <a:rPr lang="ar-AE" sz="3600" i="1">
                            <a:latin typeface="Cambria Math" panose="02040503050406030204" pitchFamily="18" charset="0"/>
                          </a:rPr>
                          <m:t>𝑛</m:t>
                        </m:r>
                      </m:e>
                      <m:sup>
                        <m:r>
                          <a:rPr lang="ar-AE" sz="3600" b="0" i="1" smtClean="0">
                            <a:latin typeface="Cambria Math" panose="02040503050406030204" pitchFamily="18" charset="0"/>
                          </a:rPr>
                          <m:t>3</m:t>
                        </m:r>
                      </m:sup>
                    </m:sSup>
                    <m:r>
                      <a:rPr lang="ar-AE" sz="3600" i="1">
                        <a:solidFill>
                          <a:srgbClr val="000000"/>
                        </a:solidFill>
                        <a:latin typeface="Cambria Math" panose="02040503050406030204" pitchFamily="18" charset="0"/>
                      </a:rPr>
                      <m:t>)</m:t>
                    </m:r>
                  </m:oMath>
                </a14:m>
                <a:r>
                  <a:rPr lang="ar-AE" sz="3600" dirty="0">
                    <a:latin typeface="Calibri" panose="020F0502020204030204" pitchFamily="34" charset="0"/>
                    <a:cs typeface="Calibri" panose="020F0502020204030204" pitchFamily="34" charset="0"/>
                  </a:rPr>
                  <a:t> </a:t>
                </a:r>
                <a:r>
                  <a:rPr lang="en-IN" sz="3600" dirty="0">
                    <a:latin typeface="Calibri" panose="020F0502020204030204" pitchFamily="34" charset="0"/>
                    <a:cs typeface="Calibri" panose="020F0502020204030204" pitchFamily="34" charset="0"/>
                  </a:rPr>
                  <a:t>secrets</a:t>
                </a:r>
                <a:endParaRPr sz="3600" dirty="0">
                  <a:latin typeface="Calibri" panose="020F0502020204030204" pitchFamily="34" charset="0"/>
                  <a:cs typeface="Calibri" panose="020F0502020204030204" pitchFamily="34" charset="0"/>
                </a:endParaRPr>
              </a:p>
            </p:txBody>
          </p:sp>
        </mc:Choice>
        <mc:Fallback>
          <p:sp>
            <p:nvSpPr>
              <p:cNvPr id="812" name="secrets"/>
              <p:cNvSpPr txBox="1">
                <a:spLocks noRot="1" noChangeAspect="1" noMove="1" noResize="1" noEditPoints="1" noAdjustHandles="1" noChangeArrowheads="1" noChangeShapeType="1" noTextEdit="1"/>
              </p:cNvSpPr>
              <p:nvPr/>
            </p:nvSpPr>
            <p:spPr>
              <a:xfrm>
                <a:off x="18530996" y="4771727"/>
                <a:ext cx="2732992" cy="656590"/>
              </a:xfrm>
              <a:prstGeom prst="rect">
                <a:avLst/>
              </a:prstGeom>
              <a:blipFill>
                <a:blip r:embed="rId3"/>
                <a:stretch>
                  <a:fillRect l="-3704" t="-11321" r="-7407" b="-32075"/>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p:nvGrpSpPr>
          <p:cNvPr id="816" name="Group"/>
          <p:cNvGrpSpPr/>
          <p:nvPr/>
        </p:nvGrpSpPr>
        <p:grpSpPr>
          <a:xfrm>
            <a:off x="1553051" y="6997652"/>
            <a:ext cx="19188965" cy="2848929"/>
            <a:chOff x="0" y="0"/>
            <a:chExt cx="19188962" cy="2848928"/>
          </a:xfrm>
        </p:grpSpPr>
        <mc:AlternateContent xmlns:mc="http://schemas.openxmlformats.org/markup-compatibility/2006">
          <mc:Choice xmlns:a14="http://schemas.microsoft.com/office/drawing/2010/main" Requires="a14">
            <p:sp>
              <p:nvSpPr>
                <p:cNvPr id="813" name="Run   instances in parallel - use one broadcast for all…"/>
                <p:cNvSpPr/>
                <p:nvPr/>
              </p:nvSpPr>
              <p:spPr>
                <a:xfrm>
                  <a:off x="0" y="14895"/>
                  <a:ext cx="14289750" cy="2834033"/>
                </a:xfrm>
                <a:prstGeom prst="roundRect">
                  <a:avLst>
                    <a:gd name="adj" fmla="val 6722"/>
                  </a:avLst>
                </a:prstGeom>
                <a:solidFill>
                  <a:schemeClr val="accent3">
                    <a:hueOff val="806941"/>
                    <a:lumOff val="-19371"/>
                    <a:alpha val="10000"/>
                  </a:schemeClr>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numCol="1" anchor="ctr">
                  <a:noAutofit/>
                </a:bodyPr>
                <a:lstStyle/>
                <a:p>
                  <a:pPr algn="ctr" defTabSz="457200">
                    <a:spcBef>
                      <a:spcPts val="0"/>
                    </a:spcBef>
                    <a:defRPr sz="3200">
                      <a:latin typeface="Graphik-Medium"/>
                      <a:ea typeface="Graphik-Medium"/>
                      <a:cs typeface="Graphik-Medium"/>
                      <a:sym typeface="Graphik Medium"/>
                    </a:defRPr>
                  </a:pPr>
                  <a:endParaRPr lang="en-US" sz="3600" dirty="0">
                    <a:latin typeface="Calibri" panose="020F0502020204030204" pitchFamily="34" charset="0"/>
                    <a:cs typeface="Calibri" panose="020F0502020204030204" pitchFamily="34" charset="0"/>
                  </a:endParaRPr>
                </a:p>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Run </a:t>
                  </a:r>
                  <a14:m>
                    <m:oMath xmlns:m="http://schemas.openxmlformats.org/officeDocument/2006/math">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𝑛</m:t>
                          </m:r>
                        </m:e>
                        <m:sup/>
                      </m:sSup>
                    </m:oMath>
                  </a14:m>
                  <a:r>
                    <a:rPr sz="3600" dirty="0">
                      <a:latin typeface="Calibri" panose="020F0502020204030204" pitchFamily="34" charset="0"/>
                      <a:cs typeface="Calibri" panose="020F0502020204030204" pitchFamily="34" charset="0"/>
                    </a:rPr>
                    <a:t>instances in parallel - use one broadcast for all</a:t>
                  </a:r>
                </a:p>
                <a:p>
                  <a:pPr algn="ctr" defTabSz="457200">
                    <a:spcBef>
                      <a:spcPts val="0"/>
                    </a:spcBef>
                    <a:defRPr sz="3200">
                      <a:latin typeface="Graphik-Medium"/>
                      <a:ea typeface="Graphik-Medium"/>
                      <a:cs typeface="Graphik-Medium"/>
                      <a:sym typeface="Graphik Medium"/>
                    </a:defRPr>
                  </a:pPr>
                  <a:r>
                    <a:rPr sz="3600" dirty="0">
                      <a:latin typeface="Calibri" panose="020F0502020204030204" pitchFamily="34" charset="0"/>
                      <a:cs typeface="Calibri" panose="020F0502020204030204" pitchFamily="34" charset="0"/>
                    </a:rPr>
                    <a:t>Amortize broadcast cost</a:t>
                  </a:r>
                </a:p>
              </p:txBody>
            </p:sp>
          </mc:Choice>
          <mc:Fallback>
            <p:sp>
              <p:nvSpPr>
                <p:cNvPr id="813" name="Run   instances in parallel - use one broadcast for all…"/>
                <p:cNvSpPr>
                  <a:spLocks noRot="1" noChangeAspect="1" noMove="1" noResize="1" noEditPoints="1" noAdjustHandles="1" noChangeArrowheads="1" noChangeShapeType="1" noTextEdit="1"/>
                </p:cNvSpPr>
                <p:nvPr/>
              </p:nvSpPr>
              <p:spPr>
                <a:xfrm>
                  <a:off x="0" y="14895"/>
                  <a:ext cx="14289750" cy="2834033"/>
                </a:xfrm>
                <a:prstGeom prst="roundRect">
                  <a:avLst>
                    <a:gd name="adj" fmla="val 6722"/>
                  </a:avLst>
                </a:prstGeom>
                <a:blipFill>
                  <a:blip r:embed="rId4"/>
                  <a:stretch>
                    <a:fillRect/>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
          <p:nvSpPr>
            <p:cNvPr id="814" name="Baching"/>
            <p:cNvSpPr/>
            <p:nvPr/>
          </p:nvSpPr>
          <p:spPr>
            <a:xfrm>
              <a:off x="49688" y="0"/>
              <a:ext cx="9810930" cy="796951"/>
            </a:xfrm>
            <a:prstGeom prst="roundRect">
              <a:avLst>
                <a:gd name="adj" fmla="val 23904"/>
              </a:avLst>
            </a:prstGeom>
            <a:solidFill>
              <a:schemeClr val="accent3">
                <a:hueOff val="806941"/>
                <a:lumOff val="-19371"/>
              </a:schemeClr>
            </a:solid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lvl1pPr algn="ctr" defTabSz="457200">
                <a:spcBef>
                  <a:spcPts val="0"/>
                </a:spcBef>
                <a:defRPr sz="3200">
                  <a:solidFill>
                    <a:srgbClr val="FFFFFF"/>
                  </a:solidFill>
                  <a:latin typeface="Graphik-Medium"/>
                  <a:ea typeface="Graphik-Medium"/>
                  <a:cs typeface="Graphik-Medium"/>
                  <a:sym typeface="Graphik Medium"/>
                </a:defRPr>
              </a:lvl1pPr>
            </a:lstStyle>
            <a:p>
              <a:r>
                <a:rPr sz="3600" dirty="0">
                  <a:latin typeface="Calibri" panose="020F0502020204030204" pitchFamily="34" charset="0"/>
                  <a:cs typeface="Calibri" panose="020F0502020204030204" pitchFamily="34" charset="0"/>
                </a:rPr>
                <a:t>Ba</a:t>
              </a:r>
              <a:r>
                <a:rPr lang="en-US" sz="3600" dirty="0">
                  <a:latin typeface="Calibri" panose="020F0502020204030204" pitchFamily="34" charset="0"/>
                  <a:cs typeface="Calibri" panose="020F0502020204030204" pitchFamily="34" charset="0"/>
                </a:rPr>
                <a:t>t</a:t>
              </a:r>
              <a:r>
                <a:rPr sz="3600" dirty="0">
                  <a:latin typeface="Calibri" panose="020F0502020204030204" pitchFamily="34" charset="0"/>
                  <a:cs typeface="Calibri" panose="020F0502020204030204" pitchFamily="34" charset="0"/>
                </a:rPr>
                <a:t>ching</a:t>
              </a:r>
              <a:r>
                <a:rPr lang="en-US" sz="3600" dirty="0">
                  <a:latin typeface="Calibri" panose="020F0502020204030204" pitchFamily="34" charset="0"/>
                  <a:cs typeface="Calibri" panose="020F0502020204030204" pitchFamily="34" charset="0"/>
                </a:rPr>
                <a:t>: For MANY instances, do ONE broadcast </a:t>
              </a:r>
              <a:endParaRPr sz="3600" dirty="0">
                <a:latin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15" name="Text"/>
                <p:cNvSpPr txBox="1"/>
                <p:nvPr/>
              </p:nvSpPr>
              <p:spPr>
                <a:xfrm>
                  <a:off x="18051022" y="934466"/>
                  <a:ext cx="1137940" cy="704039"/>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numCol="1" anchor="ctr">
                  <a:spAutoFit/>
                </a:bodyPr>
                <a:lstStyle/>
                <a:p>
                  <a:pPr/>
                  <a14:m>
                    <m:oMathPara xmlns:m="http://schemas.openxmlformats.org/officeDocument/2006/math">
                      <m:oMathParaPr>
                        <m:jc m:val="left"/>
                      </m:oMathParaPr>
                      <m:oMath xmlns:m="http://schemas.openxmlformats.org/officeDocument/2006/math">
                        <m:r>
                          <a:rPr sz="3600" i="1">
                            <a:solidFill>
                              <a:srgbClr val="000000"/>
                            </a:solidFill>
                            <a:latin typeface="Cambria Math" panose="02040503050406030204" pitchFamily="18" charset="0"/>
                          </a:rPr>
                          <m:t>×</m:t>
                        </m:r>
                        <m:sSup>
                          <m:sSupPr>
                            <m:ctrlPr>
                              <a:rPr sz="3600" i="1">
                                <a:solidFill>
                                  <a:srgbClr val="000000"/>
                                </a:solidFill>
                                <a:latin typeface="Cambria Math" panose="02040503050406030204" pitchFamily="18" charset="0"/>
                              </a:rPr>
                            </m:ctrlPr>
                          </m:sSupPr>
                          <m:e>
                            <m:r>
                              <a:rPr sz="3600" i="1">
                                <a:solidFill>
                                  <a:srgbClr val="000000"/>
                                </a:solidFill>
                                <a:latin typeface="Cambria Math" panose="02040503050406030204" pitchFamily="18" charset="0"/>
                              </a:rPr>
                              <m:t>𝑛</m:t>
                            </m:r>
                          </m:e>
                          <m:sup/>
                        </m:sSup>
                      </m:oMath>
                    </m:oMathPara>
                  </a14:m>
                  <a:endParaRPr sz="3600" dirty="0">
                    <a:latin typeface="Calibri" panose="020F0502020204030204" pitchFamily="34" charset="0"/>
                    <a:cs typeface="Calibri" panose="020F0502020204030204" pitchFamily="34" charset="0"/>
                  </a:endParaRPr>
                </a:p>
              </p:txBody>
            </p:sp>
          </mc:Choice>
          <mc:Fallback>
            <p:sp>
              <p:nvSpPr>
                <p:cNvPr id="815" name="Text"/>
                <p:cNvSpPr txBox="1">
                  <a:spLocks noRot="1" noChangeAspect="1" noMove="1" noResize="1" noEditPoints="1" noAdjustHandles="1" noChangeArrowheads="1" noChangeShapeType="1" noTextEdit="1"/>
                </p:cNvSpPr>
                <p:nvPr/>
              </p:nvSpPr>
              <p:spPr>
                <a:xfrm>
                  <a:off x="18051022" y="934466"/>
                  <a:ext cx="1137940" cy="704039"/>
                </a:xfrm>
                <a:prstGeom prst="rect">
                  <a:avLst/>
                </a:prstGeom>
                <a:blipFill>
                  <a:blip r:embed="rId5"/>
                  <a:stretch>
                    <a:fillRect l="-6593"/>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817" name="secrets"/>
              <p:cNvSpPr txBox="1"/>
              <p:nvPr/>
            </p:nvSpPr>
            <p:spPr>
              <a:xfrm>
                <a:off x="18530996" y="10851928"/>
                <a:ext cx="3956019" cy="996427"/>
              </a:xfrm>
              <a:prstGeom prst="rect">
                <a:avLst/>
              </a:prstGeom>
              <a:solidFill>
                <a:schemeClr val="accent4"/>
              </a:solid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none" lIns="50800" tIns="50800" rIns="50800" bIns="50800" numCol="1" anchor="ctr">
                <a:spAutoFit/>
              </a:bodyPr>
              <a:lstStyle/>
              <a:p>
                <a14:m>
                  <m:oMath xmlns:m="http://schemas.openxmlformats.org/officeDocument/2006/math">
                    <m:r>
                      <a:rPr lang="ar-AE" sz="5850" i="1" smtClean="0">
                        <a:solidFill>
                          <a:srgbClr val="000000"/>
                        </a:solidFill>
                        <a:latin typeface="Cambria Math" panose="02040503050406030204" pitchFamily="18" charset="0"/>
                      </a:rPr>
                      <m:t>𝑂</m:t>
                    </m:r>
                    <m:r>
                      <a:rPr lang="ar-AE" sz="5850" i="1" smtClean="0">
                        <a:solidFill>
                          <a:srgbClr val="000000"/>
                        </a:solidFill>
                        <a:latin typeface="Cambria Math" panose="02040503050406030204" pitchFamily="18" charset="0"/>
                      </a:rPr>
                      <m:t>(</m:t>
                    </m:r>
                    <m:sSup>
                      <m:sSupPr>
                        <m:ctrlPr>
                          <a:rPr lang="ar-AE" sz="5850" i="1">
                            <a:solidFill>
                              <a:srgbClr val="000000"/>
                            </a:solidFill>
                            <a:latin typeface="Cambria Math" panose="02040503050406030204" pitchFamily="18" charset="0"/>
                          </a:rPr>
                        </m:ctrlPr>
                      </m:sSupPr>
                      <m:e>
                        <m:r>
                          <a:rPr lang="ar-AE" sz="5850" i="1">
                            <a:solidFill>
                              <a:srgbClr val="000000"/>
                            </a:solidFill>
                            <a:latin typeface="Cambria Math" panose="02040503050406030204" pitchFamily="18" charset="0"/>
                          </a:rPr>
                          <m:t>𝑛</m:t>
                        </m:r>
                      </m:e>
                      <m:sup>
                        <m:r>
                          <a:rPr lang="ar-AE" sz="5850" b="0" i="1" smtClean="0">
                            <a:solidFill>
                              <a:srgbClr val="000000"/>
                            </a:solidFill>
                            <a:latin typeface="Cambria Math" panose="02040503050406030204" pitchFamily="18" charset="0"/>
                          </a:rPr>
                          <m:t>4</m:t>
                        </m:r>
                      </m:sup>
                    </m:sSup>
                    <m:r>
                      <a:rPr lang="ar-AE" sz="5850" i="1">
                        <a:solidFill>
                          <a:srgbClr val="000000"/>
                        </a:solidFill>
                        <a:latin typeface="Cambria Math" panose="02040503050406030204" pitchFamily="18" charset="0"/>
                      </a:rPr>
                      <m:t>)</m:t>
                    </m:r>
                  </m:oMath>
                </a14:m>
                <a:r>
                  <a:rPr lang="ar-AE"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secrets</a:t>
                </a:r>
                <a:endParaRPr dirty="0">
                  <a:latin typeface="Calibri" panose="020F0502020204030204" pitchFamily="34" charset="0"/>
                  <a:cs typeface="Calibri" panose="020F0502020204030204" pitchFamily="34" charset="0"/>
                </a:endParaRPr>
              </a:p>
            </p:txBody>
          </p:sp>
        </mc:Choice>
        <mc:Fallback>
          <p:sp>
            <p:nvSpPr>
              <p:cNvPr id="817" name="secrets"/>
              <p:cNvSpPr txBox="1">
                <a:spLocks noRot="1" noChangeAspect="1" noMove="1" noResize="1" noEditPoints="1" noAdjustHandles="1" noChangeArrowheads="1" noChangeShapeType="1" noTextEdit="1"/>
              </p:cNvSpPr>
              <p:nvPr/>
            </p:nvSpPr>
            <p:spPr>
              <a:xfrm>
                <a:off x="18530996" y="10851928"/>
                <a:ext cx="3956019" cy="996427"/>
              </a:xfrm>
              <a:prstGeom prst="rect">
                <a:avLst/>
              </a:prstGeom>
              <a:blipFill>
                <a:blip r:embed="rId6"/>
                <a:stretch>
                  <a:fillRect l="-5128" r="-7051" b="-31250"/>
                </a:stretch>
              </a:blipFill>
              <a:ln w="12700" cap="flat">
                <a:noFill/>
                <a:miter lim="400000"/>
              </a:ln>
              <a:effectLst/>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20" name="communication for   secrets"/>
              <p:cNvSpPr txBox="1"/>
              <p:nvPr/>
            </p:nvSpPr>
            <p:spPr>
              <a:xfrm>
                <a:off x="4077062" y="10914234"/>
                <a:ext cx="7660849" cy="1072858"/>
              </a:xfrm>
              <a:prstGeom prst="rect">
                <a:avLst/>
              </a:prstGeom>
              <a:solidFill>
                <a:schemeClr val="accent4"/>
              </a:solidFill>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anchor="ctr">
                <a:spAutoFit/>
              </a:bodyPr>
              <a:lstStyle/>
              <a:p>
                <a:pPr algn="ctr" defTabSz="457200">
                  <a:spcBef>
                    <a:spcPts val="0"/>
                  </a:spcBef>
                  <a:defRPr sz="5200">
                    <a:latin typeface="Graphik-Medium"/>
                    <a:ea typeface="Graphik-Medium"/>
                    <a:cs typeface="Graphik-Medium"/>
                    <a:sym typeface="Graphik Medium"/>
                  </a:defRPr>
                </a:pPr>
                <a14:m>
                  <m:oMath xmlns:m="http://schemas.openxmlformats.org/officeDocument/2006/math">
                    <m:r>
                      <a:rPr lang="ar-AE" sz="6350" i="1" smtClean="0">
                        <a:solidFill>
                          <a:srgbClr val="000000"/>
                        </a:solidFill>
                        <a:latin typeface="Cambria Math" panose="02040503050406030204" pitchFamily="18" charset="0"/>
                      </a:rPr>
                      <m:t>𝑂</m:t>
                    </m:r>
                    <m:r>
                      <a:rPr lang="ar-AE" sz="6350" i="1" smtClean="0">
                        <a:solidFill>
                          <a:srgbClr val="000000"/>
                        </a:solidFill>
                        <a:latin typeface="Cambria Math" panose="02040503050406030204" pitchFamily="18" charset="0"/>
                      </a:rPr>
                      <m:t>(</m:t>
                    </m:r>
                    <m:sSup>
                      <m:sSupPr>
                        <m:ctrlPr>
                          <a:rPr lang="ar-AE" sz="6350" i="1">
                            <a:solidFill>
                              <a:srgbClr val="000000"/>
                            </a:solidFill>
                            <a:latin typeface="Cambria Math" panose="02040503050406030204" pitchFamily="18" charset="0"/>
                          </a:rPr>
                        </m:ctrlPr>
                      </m:sSupPr>
                      <m:e>
                        <m:r>
                          <a:rPr lang="ar-AE" sz="6350" i="1">
                            <a:solidFill>
                              <a:srgbClr val="000000"/>
                            </a:solidFill>
                            <a:latin typeface="Cambria Math" panose="02040503050406030204" pitchFamily="18" charset="0"/>
                          </a:rPr>
                          <m:t>𝑛</m:t>
                        </m:r>
                      </m:e>
                      <m:sup>
                        <m:r>
                          <a:rPr lang="ar-AE" sz="6350" i="1">
                            <a:solidFill>
                              <a:srgbClr val="000000"/>
                            </a:solidFill>
                            <a:latin typeface="Cambria Math" panose="02040503050406030204" pitchFamily="18" charset="0"/>
                          </a:rPr>
                          <m:t>4</m:t>
                        </m:r>
                      </m:sup>
                    </m:sSup>
                    <m:r>
                      <a:rPr lang="ar-AE" sz="6350" i="1">
                        <a:solidFill>
                          <a:srgbClr val="000000"/>
                        </a:solidFill>
                        <a:latin typeface="Cambria Math" panose="02040503050406030204" pitchFamily="18" charset="0"/>
                      </a:rPr>
                      <m:t>)</m:t>
                    </m:r>
                  </m:oMath>
                </a14:m>
                <a:r>
                  <a:rPr lang="ar-AE" dirty="0">
                    <a:latin typeface="Calibri" panose="020F0502020204030204" pitchFamily="34" charset="0"/>
                    <a:cs typeface="Calibri" panose="020F0502020204030204" pitchFamily="34" charset="0"/>
                  </a:rPr>
                  <a:t> </a:t>
                </a:r>
                <a:r>
                  <a:rPr lang="en-IN" dirty="0">
                    <a:latin typeface="Calibri" panose="020F0502020204030204" pitchFamily="34" charset="0"/>
                    <a:cs typeface="Calibri" panose="020F0502020204030204" pitchFamily="34" charset="0"/>
                  </a:rPr>
                  <a:t>communication</a:t>
                </a:r>
                <a:endParaRPr dirty="0">
                  <a:latin typeface="Calibri" panose="020F0502020204030204" pitchFamily="34" charset="0"/>
                  <a:cs typeface="Calibri" panose="020F0502020204030204" pitchFamily="34" charset="0"/>
                </a:endParaRPr>
              </a:p>
            </p:txBody>
          </p:sp>
        </mc:Choice>
        <mc:Fallback>
          <p:sp>
            <p:nvSpPr>
              <p:cNvPr id="820" name="communication for   secrets"/>
              <p:cNvSpPr txBox="1">
                <a:spLocks noRot="1" noChangeAspect="1" noMove="1" noResize="1" noEditPoints="1" noAdjustHandles="1" noChangeArrowheads="1" noChangeShapeType="1" noTextEdit="1"/>
              </p:cNvSpPr>
              <p:nvPr/>
            </p:nvSpPr>
            <p:spPr>
              <a:xfrm>
                <a:off x="4077062" y="10914234"/>
                <a:ext cx="7660849" cy="1072858"/>
              </a:xfrm>
              <a:prstGeom prst="rect">
                <a:avLst/>
              </a:prstGeom>
              <a:blipFill>
                <a:blip r:embed="rId7"/>
                <a:stretch>
                  <a:fillRect b="-32941"/>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extLst>
      <p:ext uri="{BB962C8B-B14F-4D97-AF65-F5344CB8AC3E}">
        <p14:creationId xmlns:p14="http://schemas.microsoft.com/office/powerpoint/2010/main" val="3191104323"/>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animBg="1"/>
      <p:bldP spid="811" grpId="0" animBg="1"/>
      <p:bldP spid="8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2771D128-D998-4ED8-9EB7-5F3516C8FC4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314327" y="288000"/>
            <a:ext cx="23802974" cy="13140000"/>
          </a:xfrm>
        </p:spPr>
      </p:pic>
      <p:sp>
        <p:nvSpPr>
          <p:cNvPr id="13" name="Title 12">
            <a:extLst>
              <a:ext uri="{FF2B5EF4-FFF2-40B4-BE49-F238E27FC236}">
                <a16:creationId xmlns:a16="http://schemas.microsoft.com/office/drawing/2014/main" id="{0C7833EF-F2FC-4C18-9E89-7491D88CF26F}"/>
              </a:ext>
            </a:extLst>
          </p:cNvPr>
          <p:cNvSpPr>
            <a:spLocks noGrp="1"/>
          </p:cNvSpPr>
          <p:nvPr>
            <p:ph type="ctrTitle"/>
          </p:nvPr>
        </p:nvSpPr>
        <p:spPr>
          <a:xfrm>
            <a:off x="14830824" y="8490856"/>
            <a:ext cx="8833176" cy="1662287"/>
          </a:xfrm>
        </p:spPr>
        <p:txBody>
          <a:bodyPr rtlCol="0"/>
          <a:lstStyle/>
          <a:p>
            <a:pPr rtl="0"/>
            <a:r>
              <a:rPr lang="en-GB"/>
              <a:t>Thank You</a:t>
            </a:r>
          </a:p>
        </p:txBody>
      </p:sp>
      <p:sp>
        <p:nvSpPr>
          <p:cNvPr id="14" name="Subtitle 13">
            <a:extLst>
              <a:ext uri="{FF2B5EF4-FFF2-40B4-BE49-F238E27FC236}">
                <a16:creationId xmlns:a16="http://schemas.microsoft.com/office/drawing/2014/main" id="{C9AEF562-1B88-4933-832C-6BD075D10AC6}"/>
              </a:ext>
            </a:extLst>
          </p:cNvPr>
          <p:cNvSpPr>
            <a:spLocks noGrp="1"/>
          </p:cNvSpPr>
          <p:nvPr>
            <p:ph type="subTitle" idx="1"/>
          </p:nvPr>
        </p:nvSpPr>
        <p:spPr>
          <a:xfrm>
            <a:off x="14830827" y="10153145"/>
            <a:ext cx="8833174" cy="2093284"/>
          </a:xfrm>
        </p:spPr>
        <p:txBody>
          <a:bodyPr rtlCol="0"/>
          <a:lstStyle/>
          <a:p>
            <a:pPr rtl="0"/>
            <a:r>
              <a:rPr lang="en-GB" dirty="0"/>
              <a:t>Arpita Patra</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996687" y="10524533"/>
            <a:ext cx="361818" cy="361818"/>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15876023" y="11101291"/>
            <a:ext cx="6793774" cy="393414"/>
          </a:xfrm>
        </p:spPr>
        <p:txBody>
          <a:bodyPr rtlCol="0">
            <a:normAutofit fontScale="77500" lnSpcReduction="20000"/>
          </a:bodyPr>
          <a:lstStyle/>
          <a:p>
            <a:pPr rtl="0"/>
            <a:r>
              <a:rPr lang="en-GB" dirty="0" err="1"/>
              <a:t>arpita@iisc.ac.in</a:t>
            </a:r>
            <a:endParaRPr lang="en-GB" dirty="0"/>
          </a:p>
          <a:p>
            <a:pPr rtl="0"/>
            <a:endParaRPr lang="en-GB" dirty="0"/>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975293" y="11090185"/>
            <a:ext cx="361818" cy="361818"/>
          </a:xfrm>
          <a:prstGeom prst="rect">
            <a:avLst/>
          </a:prstGeom>
        </p:spPr>
      </p:pic>
      <p:sp>
        <p:nvSpPr>
          <p:cNvPr id="16" name="Text Placeholder 15">
            <a:extLst>
              <a:ext uri="{FF2B5EF4-FFF2-40B4-BE49-F238E27FC236}">
                <a16:creationId xmlns:a16="http://schemas.microsoft.com/office/drawing/2014/main" id="{F73EDC26-15F7-41F7-8D1D-E36AFD8FA71A}"/>
              </a:ext>
            </a:extLst>
          </p:cNvPr>
          <p:cNvSpPr>
            <a:spLocks noGrp="1"/>
          </p:cNvSpPr>
          <p:nvPr>
            <p:ph type="body" sz="quarter" idx="18"/>
          </p:nvPr>
        </p:nvSpPr>
        <p:spPr>
          <a:xfrm>
            <a:off x="15876023" y="11640579"/>
            <a:ext cx="6793774" cy="393414"/>
          </a:xfrm>
        </p:spPr>
        <p:txBody>
          <a:bodyPr rtlCol="0">
            <a:normAutofit fontScale="55000" lnSpcReduction="20000"/>
          </a:bodyPr>
          <a:lstStyle/>
          <a:p>
            <a:r>
              <a:rPr lang="en-GB" dirty="0"/>
              <a:t>https://</a:t>
            </a:r>
            <a:r>
              <a:rPr lang="en-GB" dirty="0" err="1"/>
              <a:t>eprint.iacr.org</a:t>
            </a:r>
            <a:r>
              <a:rPr lang="en-GB" dirty="0"/>
              <a:t>/2024/432; https://</a:t>
            </a:r>
            <a:r>
              <a:rPr lang="en-GB" dirty="0" err="1"/>
              <a:t>www.csa.iisc.ac.in</a:t>
            </a:r>
            <a:r>
              <a:rPr lang="en-GB" dirty="0"/>
              <a:t>/~</a:t>
            </a:r>
            <a:r>
              <a:rPr lang="en-GB" dirty="0" err="1"/>
              <a:t>arpita</a:t>
            </a:r>
            <a:r>
              <a:rPr lang="en-GB" dirty="0"/>
              <a:t>/</a:t>
            </a:r>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2953899" y="11632145"/>
            <a:ext cx="404606" cy="404606"/>
          </a:xfrm>
          <a:prstGeom prst="rect">
            <a:avLst/>
          </a:prstGeom>
        </p:spPr>
      </p:pic>
    </p:spTree>
    <p:extLst>
      <p:ext uri="{BB962C8B-B14F-4D97-AF65-F5344CB8AC3E}">
        <p14:creationId xmlns:p14="http://schemas.microsoft.com/office/powerpoint/2010/main" val="4153678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13" y="258495"/>
            <a:ext cx="19658486" cy="1618174"/>
          </a:xfrm>
        </p:spPr>
        <p:txBody>
          <a:bodyPr>
            <a:normAutofit/>
          </a:bodyPr>
          <a:lstStyle/>
          <a:p>
            <a:r>
              <a:rPr lang="en-US" sz="8000" b="1" dirty="0">
                <a:latin typeface="+mn-lt"/>
                <a:cs typeface="Calibri" panose="020F0502020204030204" pitchFamily="34" charset="0"/>
              </a:rPr>
              <a:t>MPC: The Problem</a:t>
            </a:r>
          </a:p>
        </p:txBody>
      </p:sp>
      <p:sp>
        <p:nvSpPr>
          <p:cNvPr id="13" name="Rectangle 12"/>
          <p:cNvSpPr/>
          <p:nvPr/>
        </p:nvSpPr>
        <p:spPr>
          <a:xfrm>
            <a:off x="7564523" y="7223044"/>
            <a:ext cx="588623" cy="707886"/>
          </a:xfrm>
          <a:prstGeom prst="rect">
            <a:avLst/>
          </a:prstGeom>
        </p:spPr>
        <p:txBody>
          <a:bodyPr wrap="none">
            <a:spAutoFit/>
          </a:bodyPr>
          <a:lstStyle/>
          <a:p>
            <a:pPr defTabSz="1828754" hangingPunct="1">
              <a:spcBef>
                <a:spcPts val="0"/>
              </a:spcBef>
            </a:pPr>
            <a:r>
              <a:rPr lang="en-US" sz="4000" b="1" kern="1200" dirty="0">
                <a:solidFill>
                  <a:prstClr val="black"/>
                </a:solidFill>
                <a:latin typeface="Calibri Light" panose="020F0302020204030204"/>
                <a:ea typeface="+mn-ea"/>
                <a:cs typeface="Calibri" panose="020F0502020204030204" pitchFamily="34" charset="0"/>
              </a:rPr>
              <a:t>x</a:t>
            </a:r>
            <a:r>
              <a:rPr lang="en-US" sz="4000" b="1" kern="1200" baseline="-25000" dirty="0">
                <a:solidFill>
                  <a:prstClr val="black"/>
                </a:solidFill>
                <a:latin typeface="Calibri Light" panose="020F0302020204030204"/>
                <a:ea typeface="+mn-ea"/>
                <a:cs typeface="Calibri" panose="020F0502020204030204" pitchFamily="34" charset="0"/>
              </a:rPr>
              <a:t>2</a:t>
            </a:r>
          </a:p>
        </p:txBody>
      </p:sp>
      <p:sp>
        <p:nvSpPr>
          <p:cNvPr id="14" name="Rectangle 13"/>
          <p:cNvSpPr/>
          <p:nvPr/>
        </p:nvSpPr>
        <p:spPr>
          <a:xfrm>
            <a:off x="5037761" y="9822006"/>
            <a:ext cx="588623" cy="707886"/>
          </a:xfrm>
          <a:prstGeom prst="rect">
            <a:avLst/>
          </a:prstGeom>
        </p:spPr>
        <p:txBody>
          <a:bodyPr wrap="none">
            <a:spAutoFit/>
          </a:bodyPr>
          <a:lstStyle/>
          <a:p>
            <a:pPr defTabSz="1828754" hangingPunct="1">
              <a:spcBef>
                <a:spcPts val="0"/>
              </a:spcBef>
            </a:pPr>
            <a:r>
              <a:rPr lang="en-US" sz="4000" b="1" kern="1200" dirty="0">
                <a:solidFill>
                  <a:prstClr val="black"/>
                </a:solidFill>
                <a:latin typeface="Calibri Light" panose="020F0302020204030204"/>
                <a:ea typeface="+mn-ea"/>
                <a:cs typeface="Calibri" panose="020F0502020204030204" pitchFamily="34" charset="0"/>
              </a:rPr>
              <a:t>x</a:t>
            </a:r>
            <a:r>
              <a:rPr lang="en-US" sz="4000" b="1" kern="1200" baseline="-25000" dirty="0">
                <a:solidFill>
                  <a:prstClr val="black"/>
                </a:solidFill>
                <a:latin typeface="Calibri Light" panose="020F0302020204030204"/>
                <a:ea typeface="+mn-ea"/>
                <a:cs typeface="Calibri" panose="020F0502020204030204" pitchFamily="34" charset="0"/>
              </a:rPr>
              <a:t>3</a:t>
            </a:r>
          </a:p>
        </p:txBody>
      </p:sp>
      <p:sp>
        <p:nvSpPr>
          <p:cNvPr id="15" name="Rectangle 14"/>
          <p:cNvSpPr/>
          <p:nvPr/>
        </p:nvSpPr>
        <p:spPr>
          <a:xfrm>
            <a:off x="2357345" y="7223044"/>
            <a:ext cx="588623" cy="707886"/>
          </a:xfrm>
          <a:prstGeom prst="rect">
            <a:avLst/>
          </a:prstGeom>
        </p:spPr>
        <p:txBody>
          <a:bodyPr wrap="none">
            <a:spAutoFit/>
          </a:bodyPr>
          <a:lstStyle/>
          <a:p>
            <a:pPr defTabSz="1828754" hangingPunct="1">
              <a:spcBef>
                <a:spcPts val="0"/>
              </a:spcBef>
            </a:pPr>
            <a:r>
              <a:rPr lang="en-US" sz="4000" b="1" kern="1200" dirty="0">
                <a:solidFill>
                  <a:prstClr val="black"/>
                </a:solidFill>
                <a:latin typeface="Calibri Light" panose="020F0302020204030204"/>
                <a:ea typeface="+mn-ea"/>
                <a:cs typeface="Calibri" panose="020F0502020204030204" pitchFamily="34" charset="0"/>
              </a:rPr>
              <a:t>x</a:t>
            </a:r>
            <a:r>
              <a:rPr lang="en-US" sz="4000" b="1" kern="1200" baseline="-25000" dirty="0">
                <a:solidFill>
                  <a:prstClr val="black"/>
                </a:solidFill>
                <a:latin typeface="Calibri Light" panose="020F0302020204030204"/>
                <a:ea typeface="+mn-ea"/>
                <a:cs typeface="Calibri" panose="020F0502020204030204" pitchFamily="34" charset="0"/>
              </a:rPr>
              <a:t>4</a:t>
            </a:r>
          </a:p>
        </p:txBody>
      </p:sp>
      <p:cxnSp>
        <p:nvCxnSpPr>
          <p:cNvPr id="19" name="Straight Connector 18"/>
          <p:cNvCxnSpPr/>
          <p:nvPr/>
        </p:nvCxnSpPr>
        <p:spPr>
          <a:xfrm flipV="1">
            <a:off x="3265130" y="5613849"/>
            <a:ext cx="1287888" cy="1181578"/>
          </a:xfrm>
          <a:prstGeom prst="line">
            <a:avLst/>
          </a:prstGeom>
          <a:ln w="50800"/>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6418" y="6114987"/>
            <a:ext cx="0" cy="3380646"/>
          </a:xfrm>
          <a:prstGeom prst="line">
            <a:avLst/>
          </a:prstGeom>
          <a:ln w="50800"/>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3265130" y="8373083"/>
            <a:ext cx="1287888" cy="1336246"/>
          </a:xfrm>
          <a:prstGeom prst="line">
            <a:avLst/>
          </a:prstGeom>
          <a:ln w="508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072726" y="5613849"/>
            <a:ext cx="1468192" cy="1181578"/>
          </a:xfrm>
          <a:prstGeom prst="line">
            <a:avLst/>
          </a:prstGeom>
          <a:ln w="508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V="1">
            <a:off x="6072727" y="8469339"/>
            <a:ext cx="1519706" cy="1336246"/>
          </a:xfrm>
          <a:prstGeom prst="line">
            <a:avLst/>
          </a:prstGeom>
          <a:ln w="50800"/>
        </p:spPr>
        <p:style>
          <a:lnRef idx="1">
            <a:schemeClr val="dk1"/>
          </a:lnRef>
          <a:fillRef idx="0">
            <a:schemeClr val="dk1"/>
          </a:fillRef>
          <a:effectRef idx="0">
            <a:schemeClr val="dk1"/>
          </a:effectRef>
          <a:fontRef idx="minor">
            <a:schemeClr val="tx1"/>
          </a:fontRef>
        </p:style>
      </p:cxnSp>
      <p:cxnSp>
        <p:nvCxnSpPr>
          <p:cNvPr id="30" name="Straight Connector 29"/>
          <p:cNvCxnSpPr>
            <a:cxnSpLocks/>
          </p:cNvCxnSpPr>
          <p:nvPr/>
        </p:nvCxnSpPr>
        <p:spPr>
          <a:xfrm flipV="1">
            <a:off x="3197754" y="7680846"/>
            <a:ext cx="4128908" cy="14184"/>
          </a:xfrm>
          <a:prstGeom prst="line">
            <a:avLst/>
          </a:prstGeom>
          <a:ln w="50800"/>
        </p:spPr>
        <p:style>
          <a:lnRef idx="1">
            <a:schemeClr val="dk1"/>
          </a:lnRef>
          <a:fillRef idx="0">
            <a:schemeClr val="dk1"/>
          </a:fillRef>
          <a:effectRef idx="0">
            <a:schemeClr val="dk1"/>
          </a:effectRef>
          <a:fontRef idx="minor">
            <a:schemeClr val="tx1"/>
          </a:fontRef>
        </p:style>
      </p:cxnSp>
      <p:sp>
        <p:nvSpPr>
          <p:cNvPr id="24" name="Rectangle 23"/>
          <p:cNvSpPr/>
          <p:nvPr/>
        </p:nvSpPr>
        <p:spPr>
          <a:xfrm>
            <a:off x="5046089" y="4944628"/>
            <a:ext cx="588623" cy="707886"/>
          </a:xfrm>
          <a:prstGeom prst="rect">
            <a:avLst/>
          </a:prstGeom>
        </p:spPr>
        <p:txBody>
          <a:bodyPr wrap="none">
            <a:spAutoFit/>
          </a:bodyPr>
          <a:lstStyle/>
          <a:p>
            <a:pPr defTabSz="1828754" hangingPunct="1">
              <a:spcBef>
                <a:spcPts val="0"/>
              </a:spcBef>
            </a:pPr>
            <a:r>
              <a:rPr lang="en-US" sz="4000" b="1" kern="1200" dirty="0">
                <a:solidFill>
                  <a:prstClr val="black"/>
                </a:solidFill>
                <a:latin typeface="Calibri Light" panose="020F0302020204030204"/>
                <a:ea typeface="+mn-ea"/>
                <a:cs typeface="Calibri" panose="020F0502020204030204" pitchFamily="34" charset="0"/>
              </a:rPr>
              <a:t>x</a:t>
            </a:r>
            <a:r>
              <a:rPr lang="en-US" sz="4000" b="1" kern="1200" baseline="-25000" dirty="0">
                <a:solidFill>
                  <a:prstClr val="black"/>
                </a:solidFill>
                <a:latin typeface="Calibri Light" panose="020F0302020204030204"/>
                <a:ea typeface="+mn-ea"/>
                <a:cs typeface="Calibri" panose="020F0502020204030204" pitchFamily="34" charset="0"/>
              </a:rPr>
              <a:t>1</a:t>
            </a:r>
          </a:p>
        </p:txBody>
      </p:sp>
      <p:sp>
        <p:nvSpPr>
          <p:cNvPr id="37" name="TextBox 36">
            <a:extLst>
              <a:ext uri="{FF2B5EF4-FFF2-40B4-BE49-F238E27FC236}">
                <a16:creationId xmlns:a16="http://schemas.microsoft.com/office/drawing/2014/main" id="{7C0CA40D-C168-EA48-AA1A-A240DFC130AF}"/>
              </a:ext>
            </a:extLst>
          </p:cNvPr>
          <p:cNvSpPr txBox="1"/>
          <p:nvPr/>
        </p:nvSpPr>
        <p:spPr>
          <a:xfrm>
            <a:off x="10531366" y="1504104"/>
            <a:ext cx="3813984" cy="954107"/>
          </a:xfrm>
          <a:prstGeom prst="rect">
            <a:avLst/>
          </a:prstGeom>
          <a:noFill/>
        </p:spPr>
        <p:txBody>
          <a:bodyPr wrap="square" rtlCol="0">
            <a:spAutoFit/>
          </a:bodyPr>
          <a:lstStyle/>
          <a:p>
            <a:pPr defTabSz="1828754" hangingPunct="1">
              <a:spcBef>
                <a:spcPts val="0"/>
              </a:spcBef>
            </a:pPr>
            <a:r>
              <a:rPr lang="en-US" sz="5600" b="1" kern="1200" dirty="0">
                <a:solidFill>
                  <a:srgbClr val="FF0000"/>
                </a:solidFill>
                <a:latin typeface="Calibri Light" panose="020F0302020204030204"/>
                <a:ea typeface="Constantia" charset="0"/>
                <a:cs typeface="Constantia" charset="0"/>
              </a:rPr>
              <a:t>Problem:</a:t>
            </a:r>
          </a:p>
        </p:txBody>
      </p:sp>
      <p:sp>
        <p:nvSpPr>
          <p:cNvPr id="38" name="TextBox 37">
            <a:extLst>
              <a:ext uri="{FF2B5EF4-FFF2-40B4-BE49-F238E27FC236}">
                <a16:creationId xmlns:a16="http://schemas.microsoft.com/office/drawing/2014/main" id="{8A35A63F-4D4E-114D-BA0A-66CB44068FA4}"/>
              </a:ext>
            </a:extLst>
          </p:cNvPr>
          <p:cNvSpPr txBox="1"/>
          <p:nvPr/>
        </p:nvSpPr>
        <p:spPr>
          <a:xfrm>
            <a:off x="10840428" y="4434499"/>
            <a:ext cx="13581248" cy="1323439"/>
          </a:xfrm>
          <a:prstGeom prst="rect">
            <a:avLst/>
          </a:prstGeom>
          <a:noFill/>
        </p:spPr>
        <p:txBody>
          <a:bodyPr wrap="square" rtlCol="0">
            <a:spAutoFit/>
          </a:bodyPr>
          <a:lstStyle/>
          <a:p>
            <a:pPr defTabSz="1828754" hangingPunct="1">
              <a:spcBef>
                <a:spcPts val="0"/>
              </a:spcBef>
            </a:pPr>
            <a:r>
              <a:rPr lang="en-US" sz="4000" kern="1200" dirty="0">
                <a:solidFill>
                  <a:prstClr val="black"/>
                </a:solidFill>
                <a:latin typeface="Calibri" panose="020F0502020204030204"/>
                <a:ea typeface="Constantia" charset="0"/>
                <a:cs typeface="Constantia" charset="0"/>
              </a:rPr>
              <a:t>- Compute a common n-input function </a:t>
            </a:r>
            <a:r>
              <a:rPr lang="en-US" sz="4000" kern="1200" dirty="0">
                <a:solidFill>
                  <a:srgbClr val="0070C0"/>
                </a:solidFill>
                <a:latin typeface="Calibri" panose="020F0502020204030204"/>
                <a:ea typeface="Constantia" charset="0"/>
                <a:cs typeface="Constantia" charset="0"/>
              </a:rPr>
              <a:t>f(x</a:t>
            </a:r>
            <a:r>
              <a:rPr lang="en-US" sz="4000" kern="1200" baseline="-25000" dirty="0">
                <a:solidFill>
                  <a:srgbClr val="0070C0"/>
                </a:solidFill>
                <a:latin typeface="Calibri" panose="020F0502020204030204"/>
                <a:ea typeface="Constantia" charset="0"/>
                <a:cs typeface="Constantia" charset="0"/>
              </a:rPr>
              <a:t>1</a:t>
            </a:r>
            <a:r>
              <a:rPr lang="en-US" sz="4000" kern="1200" dirty="0">
                <a:solidFill>
                  <a:srgbClr val="0070C0"/>
                </a:solidFill>
                <a:latin typeface="Calibri" panose="020F0502020204030204"/>
                <a:ea typeface="Constantia" charset="0"/>
                <a:cs typeface="Constantia" charset="0"/>
              </a:rPr>
              <a:t>,x</a:t>
            </a:r>
            <a:r>
              <a:rPr lang="en-US" sz="4000" kern="1200" baseline="-25000" dirty="0">
                <a:solidFill>
                  <a:srgbClr val="0070C0"/>
                </a:solidFill>
                <a:latin typeface="Calibri" panose="020F0502020204030204"/>
                <a:ea typeface="Constantia" charset="0"/>
                <a:cs typeface="Constantia" charset="0"/>
              </a:rPr>
              <a:t>2</a:t>
            </a:r>
            <a:r>
              <a:rPr lang="en-US" sz="4000" kern="1200" dirty="0">
                <a:solidFill>
                  <a:srgbClr val="0070C0"/>
                </a:solidFill>
                <a:latin typeface="Calibri" panose="020F0502020204030204"/>
                <a:ea typeface="Constantia" charset="0"/>
                <a:cs typeface="Constantia" charset="0"/>
              </a:rPr>
              <a:t>,..x</a:t>
            </a:r>
            <a:r>
              <a:rPr lang="en-US" sz="4000" kern="1200" baseline="-25000" dirty="0">
                <a:solidFill>
                  <a:srgbClr val="0070C0"/>
                </a:solidFill>
                <a:latin typeface="Calibri" panose="020F0502020204030204"/>
                <a:ea typeface="Constantia" charset="0"/>
                <a:cs typeface="Constantia" charset="0"/>
              </a:rPr>
              <a:t>n</a:t>
            </a:r>
            <a:r>
              <a:rPr lang="en-US" sz="4000" kern="1200" dirty="0">
                <a:solidFill>
                  <a:srgbClr val="0070C0"/>
                </a:solidFill>
                <a:latin typeface="Calibri" panose="020F0502020204030204"/>
                <a:ea typeface="Constantia" charset="0"/>
                <a:cs typeface="Constantia" charset="0"/>
              </a:rPr>
              <a:t>) </a:t>
            </a:r>
            <a:r>
              <a:rPr lang="en-US" sz="4000" kern="1200" dirty="0">
                <a:solidFill>
                  <a:prstClr val="black"/>
                </a:solidFill>
                <a:latin typeface="Calibri" panose="020F0502020204030204"/>
                <a:ea typeface="Constantia" charset="0"/>
                <a:cs typeface="Constantia" charset="0"/>
              </a:rPr>
              <a:t>correctly (</a:t>
            </a:r>
            <a:r>
              <a:rPr lang="en-US" sz="4000" kern="1200" dirty="0">
                <a:solidFill>
                  <a:srgbClr val="0070C0"/>
                </a:solidFill>
                <a:latin typeface="Calibri" panose="020F0502020204030204"/>
                <a:ea typeface="Constantia" charset="0"/>
                <a:cs typeface="Constantia" charset="0"/>
              </a:rPr>
              <a:t>correctness</a:t>
            </a:r>
            <a:r>
              <a:rPr lang="en-US" sz="4000" kern="1200" dirty="0">
                <a:solidFill>
                  <a:prstClr val="black"/>
                </a:solidFill>
                <a:latin typeface="Calibri" panose="020F0502020204030204"/>
                <a:ea typeface="Constantia" charset="0"/>
                <a:cs typeface="Constantia" charset="0"/>
              </a:rPr>
              <a:t>)</a:t>
            </a:r>
            <a:r>
              <a:rPr lang="en-US" sz="4000" kern="1200" dirty="0">
                <a:solidFill>
                  <a:srgbClr val="0070C0"/>
                </a:solidFill>
                <a:latin typeface="Calibri" panose="020F0502020204030204"/>
                <a:ea typeface="Constantia" charset="0"/>
                <a:cs typeface="Constantia" charset="0"/>
              </a:rPr>
              <a:t>, </a:t>
            </a:r>
            <a:r>
              <a:rPr lang="en-US" sz="4000" kern="1200" dirty="0">
                <a:solidFill>
                  <a:prstClr val="black"/>
                </a:solidFill>
                <a:latin typeface="Calibri" panose="020F0502020204030204"/>
                <a:ea typeface="Constantia" charset="0"/>
                <a:cs typeface="Constantia" charset="0"/>
              </a:rPr>
              <a:t>without leaking anything beyond (</a:t>
            </a:r>
            <a:r>
              <a:rPr lang="en-US" sz="4000" kern="1200" dirty="0">
                <a:solidFill>
                  <a:srgbClr val="0070C0"/>
                </a:solidFill>
                <a:latin typeface="Calibri" panose="020F0502020204030204"/>
                <a:ea typeface="Constantia" charset="0"/>
                <a:cs typeface="Constantia" charset="0"/>
              </a:rPr>
              <a:t>privacy</a:t>
            </a:r>
            <a:r>
              <a:rPr lang="en-US" sz="4000" kern="1200" dirty="0">
                <a:solidFill>
                  <a:prstClr val="black"/>
                </a:solidFill>
                <a:latin typeface="Calibri" panose="020F0502020204030204"/>
                <a:ea typeface="Constantia" charset="0"/>
                <a:cs typeface="Constantia" charset="0"/>
              </a:rPr>
              <a:t>)</a:t>
            </a:r>
            <a:r>
              <a:rPr lang="en-US" sz="4000" kern="1200" dirty="0">
                <a:solidFill>
                  <a:srgbClr val="0070C0"/>
                </a:solidFill>
                <a:latin typeface="Calibri" panose="020F0502020204030204"/>
                <a:ea typeface="Constantia" charset="0"/>
                <a:cs typeface="Constantia" charset="0"/>
              </a:rPr>
              <a:t>.</a:t>
            </a:r>
            <a:r>
              <a:rPr lang="en-US" sz="4000" kern="1200" dirty="0">
                <a:solidFill>
                  <a:srgbClr val="0070C0"/>
                </a:solidFill>
                <a:latin typeface="Calibri" panose="020F0502020204030204"/>
                <a:ea typeface="Constantia" charset="0"/>
                <a:cs typeface="Constantia" charset="0"/>
                <a:sym typeface="Wingdings"/>
              </a:rPr>
              <a:t> </a:t>
            </a:r>
            <a:r>
              <a:rPr lang="en-US" sz="4000" kern="1200" dirty="0">
                <a:solidFill>
                  <a:srgbClr val="0070C0"/>
                </a:solidFill>
                <a:latin typeface="Calibri" panose="020F0502020204030204"/>
                <a:ea typeface="Constantia" charset="0"/>
                <a:cs typeface="Constantia" charset="0"/>
              </a:rPr>
              <a:t> </a:t>
            </a:r>
          </a:p>
        </p:txBody>
      </p:sp>
      <p:sp>
        <p:nvSpPr>
          <p:cNvPr id="39" name="TextBox 38">
            <a:extLst>
              <a:ext uri="{FF2B5EF4-FFF2-40B4-BE49-F238E27FC236}">
                <a16:creationId xmlns:a16="http://schemas.microsoft.com/office/drawing/2014/main" id="{8ECBEEEB-9780-D240-8564-D6A267FE739E}"/>
              </a:ext>
            </a:extLst>
          </p:cNvPr>
          <p:cNvSpPr txBox="1"/>
          <p:nvPr/>
        </p:nvSpPr>
        <p:spPr>
          <a:xfrm>
            <a:off x="10714699" y="3512603"/>
            <a:ext cx="7240418" cy="707886"/>
          </a:xfrm>
          <a:prstGeom prst="rect">
            <a:avLst/>
          </a:prstGeom>
          <a:noFill/>
        </p:spPr>
        <p:txBody>
          <a:bodyPr wrap="square" rtlCol="0">
            <a:spAutoFit/>
          </a:bodyPr>
          <a:lstStyle/>
          <a:p>
            <a:pPr defTabSz="1828754" hangingPunct="1">
              <a:spcBef>
                <a:spcPts val="0"/>
              </a:spcBef>
            </a:pPr>
            <a:r>
              <a:rPr lang="en-US" sz="4000" kern="1200" dirty="0">
                <a:solidFill>
                  <a:prstClr val="black"/>
                </a:solidFill>
                <a:latin typeface="Calibri" panose="020F0502020204030204"/>
                <a:ea typeface="Constantia" charset="0"/>
                <a:cs typeface="Constantia" charset="0"/>
              </a:rPr>
              <a:t>-  P</a:t>
            </a:r>
            <a:r>
              <a:rPr lang="en-US" sz="4000" kern="1200" baseline="-25000" dirty="0">
                <a:solidFill>
                  <a:prstClr val="black"/>
                </a:solidFill>
                <a:latin typeface="Calibri" panose="020F0502020204030204"/>
                <a:ea typeface="Constantia" charset="0"/>
                <a:cs typeface="Constantia" charset="0"/>
              </a:rPr>
              <a:t>i</a:t>
            </a:r>
            <a:r>
              <a:rPr lang="en-US" sz="4000" kern="1200" dirty="0">
                <a:solidFill>
                  <a:prstClr val="black"/>
                </a:solidFill>
                <a:latin typeface="Calibri" panose="020F0502020204030204"/>
                <a:ea typeface="Constantia" charset="0"/>
                <a:cs typeface="Constantia" charset="0"/>
              </a:rPr>
              <a:t> has </a:t>
            </a:r>
            <a:r>
              <a:rPr lang="en-US" sz="4000" b="1" kern="1200" dirty="0">
                <a:solidFill>
                  <a:srgbClr val="0070C0"/>
                </a:solidFill>
                <a:latin typeface="Calibri" panose="020F0502020204030204"/>
                <a:ea typeface="Constantia" charset="0"/>
                <a:cs typeface="Constantia" charset="0"/>
              </a:rPr>
              <a:t>private</a:t>
            </a:r>
            <a:r>
              <a:rPr lang="en-US" sz="4000" kern="1200" dirty="0">
                <a:solidFill>
                  <a:prstClr val="black"/>
                </a:solidFill>
                <a:latin typeface="Calibri" panose="020F0502020204030204"/>
                <a:ea typeface="Constantia" charset="0"/>
                <a:cs typeface="Constantia" charset="0"/>
              </a:rPr>
              <a:t> input </a:t>
            </a:r>
            <a:r>
              <a:rPr lang="en-US" sz="4000" kern="1200" dirty="0">
                <a:solidFill>
                  <a:srgbClr val="0070C0"/>
                </a:solidFill>
                <a:latin typeface="Calibri" panose="020F0502020204030204"/>
                <a:ea typeface="Constantia" charset="0"/>
                <a:cs typeface="Constantia" charset="0"/>
              </a:rPr>
              <a:t>x</a:t>
            </a:r>
            <a:r>
              <a:rPr lang="en-US" sz="4000" kern="1200" baseline="-25000" dirty="0">
                <a:solidFill>
                  <a:srgbClr val="0070C0"/>
                </a:solidFill>
                <a:latin typeface="Calibri" panose="020F0502020204030204"/>
                <a:ea typeface="Constantia" charset="0"/>
                <a:cs typeface="Constantia" charset="0"/>
              </a:rPr>
              <a:t>i</a:t>
            </a:r>
          </a:p>
        </p:txBody>
      </p:sp>
      <p:sp>
        <p:nvSpPr>
          <p:cNvPr id="3" name="Rectangle 2">
            <a:extLst>
              <a:ext uri="{FF2B5EF4-FFF2-40B4-BE49-F238E27FC236}">
                <a16:creationId xmlns:a16="http://schemas.microsoft.com/office/drawing/2014/main" id="{76356A47-6578-7C49-AD51-8ACDD2FEB376}"/>
              </a:ext>
            </a:extLst>
          </p:cNvPr>
          <p:cNvSpPr/>
          <p:nvPr/>
        </p:nvSpPr>
        <p:spPr>
          <a:xfrm>
            <a:off x="10674432" y="2589650"/>
            <a:ext cx="14179260" cy="707886"/>
          </a:xfrm>
          <a:prstGeom prst="rect">
            <a:avLst/>
          </a:prstGeom>
        </p:spPr>
        <p:txBody>
          <a:bodyPr wrap="square">
            <a:spAutoFit/>
          </a:bodyPr>
          <a:lstStyle/>
          <a:p>
            <a:pPr defTabSz="1828754" hangingPunct="1">
              <a:spcBef>
                <a:spcPts val="0"/>
              </a:spcBef>
            </a:pPr>
            <a:r>
              <a:rPr lang="en-US" sz="4000" kern="1200" dirty="0">
                <a:solidFill>
                  <a:srgbClr val="0000FF"/>
                </a:solidFill>
                <a:latin typeface="Calibri" panose="020F0502020204030204"/>
                <a:ea typeface="Constantia" charset="0"/>
                <a:cs typeface="Constantia" charset="0"/>
              </a:rPr>
              <a:t>- </a:t>
            </a:r>
            <a:r>
              <a:rPr lang="en-US" sz="4000" kern="1200" dirty="0">
                <a:solidFill>
                  <a:srgbClr val="0070C0"/>
                </a:solidFill>
                <a:latin typeface="Calibri" panose="020F0502020204030204"/>
                <a:ea typeface="Constantia" charset="0"/>
                <a:cs typeface="Constantia" charset="0"/>
              </a:rPr>
              <a:t>n</a:t>
            </a:r>
            <a:r>
              <a:rPr lang="en-US" sz="4000" kern="1200" dirty="0">
                <a:solidFill>
                  <a:prstClr val="black"/>
                </a:solidFill>
                <a:latin typeface="Calibri" panose="020F0502020204030204"/>
                <a:ea typeface="Constantia" charset="0"/>
                <a:cs typeface="Constantia" charset="0"/>
              </a:rPr>
              <a:t> parties P</a:t>
            </a:r>
            <a:r>
              <a:rPr lang="en-US" sz="4000" kern="1200" baseline="-25000" dirty="0">
                <a:solidFill>
                  <a:prstClr val="black"/>
                </a:solidFill>
                <a:latin typeface="Calibri" panose="020F0502020204030204"/>
                <a:ea typeface="Constantia" charset="0"/>
                <a:cs typeface="Constantia" charset="0"/>
              </a:rPr>
              <a:t>1</a:t>
            </a:r>
            <a:r>
              <a:rPr lang="en-US" sz="4000" kern="1200" dirty="0">
                <a:solidFill>
                  <a:prstClr val="black"/>
                </a:solidFill>
                <a:latin typeface="Calibri" panose="020F0502020204030204"/>
                <a:ea typeface="Constantia" charset="0"/>
                <a:cs typeface="Constantia" charset="0"/>
              </a:rPr>
              <a:t>,....,</a:t>
            </a:r>
            <a:r>
              <a:rPr lang="en-US" sz="4000" kern="1200" dirty="0" err="1">
                <a:solidFill>
                  <a:prstClr val="black"/>
                </a:solidFill>
                <a:latin typeface="Calibri" panose="020F0502020204030204"/>
                <a:ea typeface="Constantia" charset="0"/>
                <a:cs typeface="Constantia" charset="0"/>
              </a:rPr>
              <a:t>P</a:t>
            </a:r>
            <a:r>
              <a:rPr lang="en-US" sz="4000" kern="1200" baseline="-25000" dirty="0" err="1">
                <a:solidFill>
                  <a:prstClr val="black"/>
                </a:solidFill>
                <a:latin typeface="Calibri" panose="020F0502020204030204"/>
                <a:ea typeface="Constantia" charset="0"/>
                <a:cs typeface="Constantia" charset="0"/>
              </a:rPr>
              <a:t>n</a:t>
            </a:r>
            <a:r>
              <a:rPr lang="en-US" sz="4000" kern="1200" baseline="-25000" dirty="0">
                <a:solidFill>
                  <a:prstClr val="black"/>
                </a:solidFill>
                <a:latin typeface="Calibri" panose="020F0502020204030204"/>
                <a:ea typeface="Constantia" charset="0"/>
                <a:cs typeface="Constantia" charset="0"/>
              </a:rPr>
              <a:t> </a:t>
            </a:r>
            <a:r>
              <a:rPr lang="en-US" sz="4000" kern="1200" dirty="0">
                <a:solidFill>
                  <a:prstClr val="black"/>
                </a:solidFill>
                <a:latin typeface="Calibri" panose="020F0502020204030204"/>
                <a:ea typeface="Constantia" charset="0"/>
                <a:cs typeface="Constantia" charset="0"/>
              </a:rPr>
              <a:t>;  </a:t>
            </a:r>
            <a:r>
              <a:rPr lang="en-US" sz="4000" kern="1200" dirty="0">
                <a:solidFill>
                  <a:srgbClr val="0070C0"/>
                </a:solidFill>
                <a:latin typeface="Calibri" panose="020F0502020204030204"/>
                <a:ea typeface="Constantia" charset="0"/>
                <a:cs typeface="Constantia" charset="0"/>
              </a:rPr>
              <a:t>some</a:t>
            </a:r>
            <a:r>
              <a:rPr lang="en-US" sz="4000" kern="1200" dirty="0">
                <a:solidFill>
                  <a:srgbClr val="0000FF"/>
                </a:solidFill>
                <a:latin typeface="Calibri" panose="020F0502020204030204"/>
                <a:ea typeface="Constantia" charset="0"/>
                <a:cs typeface="Constantia" charset="0"/>
              </a:rPr>
              <a:t> </a:t>
            </a:r>
            <a:r>
              <a:rPr lang="en-US" sz="4000" kern="1200" dirty="0">
                <a:solidFill>
                  <a:prstClr val="black"/>
                </a:solidFill>
                <a:latin typeface="Calibri" panose="020F0502020204030204"/>
                <a:ea typeface="Constantia" charset="0"/>
                <a:cs typeface="Constantia" charset="0"/>
              </a:rPr>
              <a:t>corrupted by a centralized adversary</a:t>
            </a:r>
          </a:p>
        </p:txBody>
      </p:sp>
      <p:pic>
        <p:nvPicPr>
          <p:cNvPr id="40" name="Picture 39">
            <a:extLst>
              <a:ext uri="{FF2B5EF4-FFF2-40B4-BE49-F238E27FC236}">
                <a16:creationId xmlns:a16="http://schemas.microsoft.com/office/drawing/2014/main" id="{C1F77A43-B915-334B-86E7-37E1736175F0}"/>
              </a:ext>
            </a:extLst>
          </p:cNvPr>
          <p:cNvPicPr>
            <a:picLocks noChangeAspect="1"/>
          </p:cNvPicPr>
          <p:nvPr/>
        </p:nvPicPr>
        <p:blipFill>
          <a:blip r:embed="rId3"/>
          <a:stretch>
            <a:fillRect/>
          </a:stretch>
        </p:blipFill>
        <p:spPr>
          <a:xfrm>
            <a:off x="37637" y="5702495"/>
            <a:ext cx="3184846" cy="3184846"/>
          </a:xfrm>
          <a:prstGeom prst="rect">
            <a:avLst/>
          </a:prstGeom>
        </p:spPr>
      </p:pic>
      <p:pic>
        <p:nvPicPr>
          <p:cNvPr id="42" name="Picture 41">
            <a:extLst>
              <a:ext uri="{FF2B5EF4-FFF2-40B4-BE49-F238E27FC236}">
                <a16:creationId xmlns:a16="http://schemas.microsoft.com/office/drawing/2014/main" id="{706AACB3-76E3-9B4B-900A-A23408901A31}"/>
              </a:ext>
            </a:extLst>
          </p:cNvPr>
          <p:cNvPicPr>
            <a:picLocks noChangeAspect="1"/>
          </p:cNvPicPr>
          <p:nvPr/>
        </p:nvPicPr>
        <p:blipFill>
          <a:blip r:embed="rId4"/>
          <a:stretch>
            <a:fillRect/>
          </a:stretch>
        </p:blipFill>
        <p:spPr>
          <a:xfrm>
            <a:off x="3690410" y="10642517"/>
            <a:ext cx="2738656" cy="2713758"/>
          </a:xfrm>
          <a:prstGeom prst="rect">
            <a:avLst/>
          </a:prstGeom>
        </p:spPr>
      </p:pic>
      <p:pic>
        <p:nvPicPr>
          <p:cNvPr id="44" name="Picture 43">
            <a:extLst>
              <a:ext uri="{FF2B5EF4-FFF2-40B4-BE49-F238E27FC236}">
                <a16:creationId xmlns:a16="http://schemas.microsoft.com/office/drawing/2014/main" id="{4EAEADC7-19C5-474E-AE7E-6C8994ADD5C3}"/>
              </a:ext>
            </a:extLst>
          </p:cNvPr>
          <p:cNvPicPr>
            <a:picLocks noChangeAspect="1"/>
          </p:cNvPicPr>
          <p:nvPr/>
        </p:nvPicPr>
        <p:blipFill>
          <a:blip r:embed="rId5"/>
          <a:stretch>
            <a:fillRect/>
          </a:stretch>
        </p:blipFill>
        <p:spPr>
          <a:xfrm>
            <a:off x="7943153" y="6304465"/>
            <a:ext cx="2907598" cy="2713758"/>
          </a:xfrm>
          <a:prstGeom prst="rect">
            <a:avLst/>
          </a:prstGeom>
        </p:spPr>
      </p:pic>
      <p:pic>
        <p:nvPicPr>
          <p:cNvPr id="46" name="Picture 45">
            <a:extLst>
              <a:ext uri="{FF2B5EF4-FFF2-40B4-BE49-F238E27FC236}">
                <a16:creationId xmlns:a16="http://schemas.microsoft.com/office/drawing/2014/main" id="{71A63D59-352B-4D40-A3CE-46DECC094188}"/>
              </a:ext>
            </a:extLst>
          </p:cNvPr>
          <p:cNvPicPr>
            <a:picLocks noChangeAspect="1"/>
          </p:cNvPicPr>
          <p:nvPr/>
        </p:nvPicPr>
        <p:blipFill>
          <a:blip r:embed="rId6"/>
          <a:stretch>
            <a:fillRect/>
          </a:stretch>
        </p:blipFill>
        <p:spPr>
          <a:xfrm>
            <a:off x="4454872" y="1831847"/>
            <a:ext cx="1885764" cy="3184846"/>
          </a:xfrm>
          <a:prstGeom prst="rect">
            <a:avLst/>
          </a:prstGeom>
        </p:spPr>
      </p:pic>
      <p:pic>
        <p:nvPicPr>
          <p:cNvPr id="47" name="Picture 46">
            <a:extLst>
              <a:ext uri="{FF2B5EF4-FFF2-40B4-BE49-F238E27FC236}">
                <a16:creationId xmlns:a16="http://schemas.microsoft.com/office/drawing/2014/main" id="{CE31BE1C-8B05-3445-90E3-FD0DEB466139}"/>
              </a:ext>
            </a:extLst>
          </p:cNvPr>
          <p:cNvPicPr>
            <a:picLocks noChangeAspect="1"/>
          </p:cNvPicPr>
          <p:nvPr/>
        </p:nvPicPr>
        <p:blipFill>
          <a:blip r:embed="rId7"/>
          <a:stretch>
            <a:fillRect/>
          </a:stretch>
        </p:blipFill>
        <p:spPr>
          <a:xfrm>
            <a:off x="8270253" y="5064276"/>
            <a:ext cx="2374162" cy="2032064"/>
          </a:xfrm>
          <a:prstGeom prst="rect">
            <a:avLst/>
          </a:prstGeom>
        </p:spPr>
      </p:pic>
      <p:pic>
        <p:nvPicPr>
          <p:cNvPr id="48" name="Picture 47">
            <a:extLst>
              <a:ext uri="{FF2B5EF4-FFF2-40B4-BE49-F238E27FC236}">
                <a16:creationId xmlns:a16="http://schemas.microsoft.com/office/drawing/2014/main" id="{CE31BE1C-8B05-3445-90E3-FD0DEB466139}"/>
              </a:ext>
            </a:extLst>
          </p:cNvPr>
          <p:cNvPicPr>
            <a:picLocks noChangeAspect="1"/>
          </p:cNvPicPr>
          <p:nvPr/>
        </p:nvPicPr>
        <p:blipFill>
          <a:blip r:embed="rId7"/>
          <a:stretch>
            <a:fillRect/>
          </a:stretch>
        </p:blipFill>
        <p:spPr>
          <a:xfrm>
            <a:off x="4121195" y="9543088"/>
            <a:ext cx="2374162" cy="2032064"/>
          </a:xfrm>
          <a:prstGeom prst="rect">
            <a:avLst/>
          </a:prstGeom>
        </p:spPr>
      </p:pic>
      <p:sp>
        <p:nvSpPr>
          <p:cNvPr id="28" name="Rectangle 27">
            <a:extLst>
              <a:ext uri="{FF2B5EF4-FFF2-40B4-BE49-F238E27FC236}">
                <a16:creationId xmlns:a16="http://schemas.microsoft.com/office/drawing/2014/main" id="{025ADE33-F0B0-4B4A-B4A5-C0F3B07C2ABB}"/>
              </a:ext>
            </a:extLst>
          </p:cNvPr>
          <p:cNvSpPr/>
          <p:nvPr/>
        </p:nvSpPr>
        <p:spPr>
          <a:xfrm>
            <a:off x="10717028" y="6316825"/>
            <a:ext cx="4423775" cy="954107"/>
          </a:xfrm>
          <a:prstGeom prst="rect">
            <a:avLst/>
          </a:prstGeom>
        </p:spPr>
        <p:txBody>
          <a:bodyPr wrap="none">
            <a:spAutoFit/>
          </a:bodyPr>
          <a:lstStyle/>
          <a:p>
            <a:pPr defTabSz="1828754" hangingPunct="1">
              <a:spcBef>
                <a:spcPts val="0"/>
              </a:spcBef>
            </a:pPr>
            <a:r>
              <a:rPr lang="en-US" sz="5600" b="1" kern="1200" dirty="0">
                <a:solidFill>
                  <a:srgbClr val="FF0000"/>
                </a:solidFill>
                <a:latin typeface="Calibri Light" panose="020F0302020204030204"/>
                <a:ea typeface="Constantia" charset="0"/>
                <a:cs typeface="Constantia" charset="0"/>
              </a:rPr>
              <a:t>Many Settings</a:t>
            </a:r>
          </a:p>
        </p:txBody>
      </p:sp>
      <p:graphicFrame>
        <p:nvGraphicFramePr>
          <p:cNvPr id="32" name="Diagram 31">
            <a:extLst>
              <a:ext uri="{FF2B5EF4-FFF2-40B4-BE49-F238E27FC236}">
                <a16:creationId xmlns:a16="http://schemas.microsoft.com/office/drawing/2014/main" id="{2B2126C2-A27C-4948-BFE4-0BB7783E2EDC}"/>
              </a:ext>
            </a:extLst>
          </p:cNvPr>
          <p:cNvGraphicFramePr/>
          <p:nvPr>
            <p:extLst>
              <p:ext uri="{D42A27DB-BD31-4B8C-83A1-F6EECF244321}">
                <p14:modId xmlns:p14="http://schemas.microsoft.com/office/powerpoint/2010/main" val="1395537130"/>
              </p:ext>
            </p:extLst>
          </p:nvPr>
        </p:nvGraphicFramePr>
        <p:xfrm>
          <a:off x="8818726" y="6114987"/>
          <a:ext cx="15178655" cy="9277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6626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graphicEl>
                                              <a:dgm id="{40C4C2D4-66FF-D444-8AD6-449AEEA1AC7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graphicEl>
                                              <a:dgm id="{8C89A106-7372-9946-9449-2028A86E4C9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graphicEl>
                                              <a:dgm id="{04E36984-F2C0-BD42-B55F-8D35ACD3AB0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graphicEl>
                                              <a:dgm id="{5321339F-B183-FD42-98DB-C6765A29687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graphicEl>
                                              <a:dgm id="{7D9BA97E-BA71-5841-A390-AFE52486DC3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graphicEl>
                                              <a:dgm id="{1536E3DD-5CB1-A742-8D28-29D035C091A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graphicEl>
                                              <a:dgm id="{6D00BD80-F237-E14D-B7F9-3D23063FCCE2}"/>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graphicEl>
                                              <a:dgm id="{CEBA058B-CFAE-8C46-8751-81D1E23A9FE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graphicEl>
                                              <a:dgm id="{04500999-61AD-D647-AF19-632994CADA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3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4" y="317825"/>
            <a:ext cx="7974418" cy="1618174"/>
          </a:xfrm>
        </p:spPr>
        <p:txBody>
          <a:bodyPr>
            <a:normAutofit/>
          </a:bodyPr>
          <a:lstStyle/>
          <a:p>
            <a:r>
              <a:rPr lang="en-US" sz="8400" b="1" dirty="0">
                <a:latin typeface="+mn-lt"/>
                <a:cs typeface="Calibri" panose="020F0502020204030204" pitchFamily="34" charset="0"/>
              </a:rPr>
              <a:t>Our Setting</a:t>
            </a:r>
          </a:p>
        </p:txBody>
      </p:sp>
      <p:graphicFrame>
        <p:nvGraphicFramePr>
          <p:cNvPr id="32" name="Diagram 31">
            <a:extLst>
              <a:ext uri="{FF2B5EF4-FFF2-40B4-BE49-F238E27FC236}">
                <a16:creationId xmlns:a16="http://schemas.microsoft.com/office/drawing/2014/main" id="{2B2126C2-A27C-4948-BFE4-0BB7783E2EDC}"/>
              </a:ext>
            </a:extLst>
          </p:cNvPr>
          <p:cNvGraphicFramePr/>
          <p:nvPr>
            <p:extLst>
              <p:ext uri="{D42A27DB-BD31-4B8C-83A1-F6EECF244321}">
                <p14:modId xmlns:p14="http://schemas.microsoft.com/office/powerpoint/2010/main" val="1770860430"/>
              </p:ext>
            </p:extLst>
          </p:nvPr>
        </p:nvGraphicFramePr>
        <p:xfrm>
          <a:off x="2169042" y="1850065"/>
          <a:ext cx="21307646" cy="11118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188BB41C-DB1E-8ED4-8F71-01BFB772FA88}"/>
              </a:ext>
            </a:extLst>
          </p:cNvPr>
          <p:cNvSpPr txBox="1"/>
          <p:nvPr/>
        </p:nvSpPr>
        <p:spPr>
          <a:xfrm>
            <a:off x="16682586" y="2194725"/>
            <a:ext cx="7214919" cy="1569660"/>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Perfect = </a:t>
            </a:r>
            <a:r>
              <a:rPr lang="en-US" sz="4800" b="1" dirty="0">
                <a:latin typeface="Calibri" panose="020F0502020204030204" pitchFamily="34" charset="0"/>
                <a:cs typeface="Calibri" panose="020F0502020204030204" pitchFamily="34" charset="0"/>
              </a:rPr>
              <a:t>Information-theoretic with NO ERROR</a:t>
            </a:r>
            <a:r>
              <a:rPr lang="en-GB" sz="4800" b="1"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9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graphicEl>
                                              <a:dgm id="{40C4C2D4-66FF-D444-8AD6-449AEEA1AC7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graphicEl>
                                              <a:dgm id="{8C89A106-7372-9946-9449-2028A86E4C9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graphicEl>
                                              <a:dgm id="{04E36984-F2C0-BD42-B55F-8D35ACD3AB0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graphicEl>
                                              <a:dgm id="{5321339F-B183-FD42-98DB-C6765A29687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graphicEl>
                                              <a:dgm id="{7D9BA97E-BA71-5841-A390-AFE52486DC3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graphicEl>
                                              <a:dgm id="{1536E3DD-5CB1-A742-8D28-29D035C091A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graphicEl>
                                              <a:dgm id="{6D00BD80-F237-E14D-B7F9-3D23063FCCE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graphicEl>
                                              <a:dgm id="{CEBA058B-CFAE-8C46-8751-81D1E23A9FE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graphicEl>
                                              <a:dgm id="{04500999-61AD-D647-AF19-632994CADA2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uiExpand="1">
        <p:bldSub>
          <a:bldDgm bld="one"/>
        </p:bldSub>
      </p:bldGraphic>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ounded Rectangle"/>
          <p:cNvSpPr/>
          <p:nvPr/>
        </p:nvSpPr>
        <p:spPr>
          <a:xfrm>
            <a:off x="876897" y="3094936"/>
            <a:ext cx="22242922" cy="4142251"/>
          </a:xfrm>
          <a:prstGeom prst="roundRect">
            <a:avLst>
              <a:gd name="adj" fmla="val 15000"/>
            </a:avLst>
          </a:prstGeom>
          <a:solidFill>
            <a:srgbClr val="53DBDA">
              <a:alpha val="10000"/>
            </a:srgbClr>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207" name="Rounded Rectangle"/>
          <p:cNvSpPr/>
          <p:nvPr/>
        </p:nvSpPr>
        <p:spPr>
          <a:xfrm>
            <a:off x="1070539" y="8481011"/>
            <a:ext cx="22242922" cy="3154541"/>
          </a:xfrm>
          <a:prstGeom prst="roundRect">
            <a:avLst>
              <a:gd name="adj" fmla="val 6039"/>
            </a:avLst>
          </a:prstGeom>
          <a:solidFill>
            <a:schemeClr val="accent3">
              <a:alpha val="10000"/>
            </a:schemeClr>
          </a:solidFill>
          <a:ln w="12700">
            <a:miter lim="400000"/>
          </a:ln>
        </p:spPr>
        <p:txBody>
          <a:bodyPr lIns="50800" tIns="50800" rIns="50800" bIns="50800" anchor="ctr"/>
          <a:lstStyle/>
          <a:p>
            <a:pPr algn="ctr" defTabSz="457200">
              <a:spcBef>
                <a:spcPts val="0"/>
              </a:spcBef>
              <a:defRPr sz="3200">
                <a:solidFill>
                  <a:srgbClr val="FFFFFF"/>
                </a:solidFill>
                <a:latin typeface="Graphik-Medium"/>
                <a:ea typeface="Graphik-Medium"/>
                <a:cs typeface="Graphik-Medium"/>
                <a:sym typeface="Graphik Medium"/>
              </a:defRPr>
            </a:pPr>
            <a:endParaRPr/>
          </a:p>
        </p:txBody>
      </p:sp>
      <p:sp>
        <p:nvSpPr>
          <p:cNvPr id="208" name="Asynchronous setting:…"/>
          <p:cNvSpPr txBox="1">
            <a:spLocks noGrp="1"/>
          </p:cNvSpPr>
          <p:nvPr>
            <p:ph type="body" sz="half" idx="1"/>
          </p:nvPr>
        </p:nvSpPr>
        <p:spPr>
          <a:xfrm>
            <a:off x="1076357" y="8481011"/>
            <a:ext cx="21844001" cy="3154541"/>
          </a:xfrm>
          <a:prstGeom prst="rect">
            <a:avLst/>
          </a:prstGeom>
        </p:spPr>
        <p:txBody>
          <a:bodyPr>
            <a:normAutofit lnSpcReduction="10000"/>
          </a:bodyPr>
          <a:lstStyle/>
          <a:p>
            <a:pPr>
              <a:spcBef>
                <a:spcPts val="3000"/>
              </a:spcBef>
              <a:defRPr sz="4000" b="1"/>
            </a:pPr>
            <a:r>
              <a:rPr dirty="0">
                <a:latin typeface="Calibri" panose="020F0502020204030204" pitchFamily="34" charset="0"/>
                <a:cs typeface="Calibri" panose="020F0502020204030204" pitchFamily="34" charset="0"/>
              </a:rPr>
              <a:t>Asynchronous setting:</a:t>
            </a:r>
          </a:p>
          <a:p>
            <a:pPr lvl="1">
              <a:spcBef>
                <a:spcPts val="500"/>
              </a:spcBef>
              <a:defRPr sz="4000"/>
            </a:pPr>
            <a:r>
              <a:rPr dirty="0">
                <a:latin typeface="Calibri" panose="020F0502020204030204" pitchFamily="34" charset="0"/>
                <a:cs typeface="Calibri" panose="020F0502020204030204" pitchFamily="34" charset="0"/>
              </a:rPr>
              <a:t>Each message sent between </a:t>
            </a:r>
            <a:r>
              <a:rPr b="1" dirty="0">
                <a:solidFill>
                  <a:schemeClr val="accent1">
                    <a:hueOff val="117587"/>
                    <a:lumOff val="-11400"/>
                  </a:schemeClr>
                </a:solidFill>
                <a:latin typeface="Calibri" panose="020F0502020204030204" pitchFamily="34" charset="0"/>
                <a:cs typeface="Calibri" panose="020F0502020204030204" pitchFamily="34" charset="0"/>
              </a:rPr>
              <a:t>honest parties</a:t>
            </a:r>
            <a:r>
              <a:rPr dirty="0">
                <a:latin typeface="Calibri" panose="020F0502020204030204" pitchFamily="34" charset="0"/>
                <a:cs typeface="Calibri" panose="020F0502020204030204" pitchFamily="34" charset="0"/>
              </a:rPr>
              <a:t> arrives after some finite</a:t>
            </a:r>
            <a:r>
              <a:rPr lang="en-US" dirty="0">
                <a:latin typeface="Calibri" panose="020F0502020204030204" pitchFamily="34" charset="0"/>
                <a:cs typeface="Calibri" panose="020F0502020204030204" pitchFamily="34" charset="0"/>
              </a:rPr>
              <a:t>, yet unknown,</a:t>
            </a:r>
            <a:r>
              <a:rPr dirty="0">
                <a:latin typeface="Calibri" panose="020F0502020204030204" pitchFamily="34" charset="0"/>
                <a:cs typeface="Calibri" panose="020F0502020204030204" pitchFamily="34" charset="0"/>
              </a:rPr>
              <a:t> delay</a:t>
            </a:r>
          </a:p>
          <a:p>
            <a:pPr lvl="1">
              <a:spcBef>
                <a:spcPts val="500"/>
              </a:spcBef>
              <a:defRPr sz="4000"/>
            </a:pPr>
            <a:r>
              <a:rPr dirty="0">
                <a:latin typeface="Calibri" panose="020F0502020204030204" pitchFamily="34" charset="0"/>
                <a:cs typeface="Calibri" panose="020F0502020204030204" pitchFamily="34" charset="0"/>
              </a:rPr>
              <a:t>The adversary can delay messages between honest parties, but those messages must </a:t>
            </a:r>
            <a:r>
              <a:rPr b="1" dirty="0">
                <a:solidFill>
                  <a:schemeClr val="accent5">
                    <a:satOff val="7775"/>
                    <a:lumOff val="-23858"/>
                  </a:schemeClr>
                </a:solidFill>
                <a:latin typeface="Calibri" panose="020F0502020204030204" pitchFamily="34" charset="0"/>
                <a:cs typeface="Calibri" panose="020F0502020204030204" pitchFamily="34" charset="0"/>
              </a:rPr>
              <a:t>eventually</a:t>
            </a:r>
            <a:r>
              <a:rPr dirty="0">
                <a:latin typeface="Calibri" panose="020F0502020204030204" pitchFamily="34" charset="0"/>
                <a:cs typeface="Calibri" panose="020F0502020204030204" pitchFamily="34" charset="0"/>
              </a:rPr>
              <a:t> arrive</a:t>
            </a:r>
            <a:endParaRPr lang="en-US" dirty="0">
              <a:latin typeface="Calibri" panose="020F0502020204030204" pitchFamily="34" charset="0"/>
              <a:cs typeface="Calibri" panose="020F0502020204030204" pitchFamily="34" charset="0"/>
            </a:endParaRPr>
          </a:p>
          <a:p>
            <a:pPr lvl="1">
              <a:spcBef>
                <a:spcPts val="500"/>
              </a:spcBef>
              <a:defRPr sz="4000"/>
            </a:pPr>
            <a:r>
              <a:rPr lang="en-US" dirty="0">
                <a:latin typeface="Calibri" panose="020F0502020204030204" pitchFamily="34" charset="0"/>
                <a:cs typeface="Calibri" panose="020F0502020204030204" pitchFamily="34" charset="0"/>
              </a:rPr>
              <a:t>With small delays, protocols run in real-time in faster speed</a:t>
            </a:r>
            <a:endParaRPr dirty="0">
              <a:latin typeface="Calibri" panose="020F0502020204030204" pitchFamily="34" charset="0"/>
              <a:cs typeface="Calibri" panose="020F0502020204030204" pitchFamily="34" charset="0"/>
            </a:endParaRPr>
          </a:p>
        </p:txBody>
      </p:sp>
      <p:sp>
        <p:nvSpPr>
          <p:cNvPr id="209" name="Synchronous / Asynchronous Setting"/>
          <p:cNvSpPr txBox="1">
            <a:spLocks noGrp="1"/>
          </p:cNvSpPr>
          <p:nvPr>
            <p:ph type="title"/>
          </p:nvPr>
        </p:nvSpPr>
        <p:spPr>
          <a:xfrm>
            <a:off x="629920" y="136869"/>
            <a:ext cx="21844000" cy="1557437"/>
          </a:xfrm>
          <a:prstGeom prst="rect">
            <a:avLst/>
          </a:prstGeom>
        </p:spPr>
        <p:txBody>
          <a:bodyPr/>
          <a:lstStyle/>
          <a:p>
            <a:pPr algn="l"/>
            <a:r>
              <a:rPr b="1" dirty="0">
                <a:latin typeface="Calibri" panose="020F0502020204030204" pitchFamily="34" charset="0"/>
                <a:cs typeface="Calibri" panose="020F0502020204030204" pitchFamily="34" charset="0"/>
              </a:rPr>
              <a:t>Synchronous / Asynchronous Setting </a:t>
            </a:r>
          </a:p>
        </p:txBody>
      </p:sp>
      <mc:AlternateContent xmlns:mc="http://schemas.openxmlformats.org/markup-compatibility/2006" xmlns:a14="http://schemas.microsoft.com/office/drawing/2010/main">
        <mc:Choice Requires="a14">
          <p:sp>
            <p:nvSpPr>
              <p:cNvPr id="210" name="Synchronous setting:…"/>
              <p:cNvSpPr txBox="1"/>
              <p:nvPr/>
            </p:nvSpPr>
            <p:spPr>
              <a:xfrm>
                <a:off x="898123" y="3211808"/>
                <a:ext cx="22200470" cy="3908506"/>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chor="ctr">
                <a:spAutoFit/>
              </a:bodyPr>
              <a:lstStyle/>
              <a:p>
                <a:pPr marL="558800" indent="-558800">
                  <a:spcBef>
                    <a:spcPts val="500"/>
                  </a:spcBef>
                  <a:buClr>
                    <a:srgbClr val="000000"/>
                  </a:buClr>
                  <a:buSzPct val="100000"/>
                  <a:buChar char="•"/>
                  <a:defRPr sz="4000" b="1"/>
                </a:pPr>
                <a:r>
                  <a:rPr dirty="0">
                    <a:latin typeface="Calibri" panose="020F0502020204030204" pitchFamily="34" charset="0"/>
                    <a:cs typeface="Calibri" panose="020F0502020204030204" pitchFamily="34" charset="0"/>
                  </a:rPr>
                  <a:t>Synchronous setting:</a:t>
                </a:r>
              </a:p>
              <a:p>
                <a:pPr marL="1117600" lvl="1" indent="-558800">
                  <a:spcBef>
                    <a:spcPts val="500"/>
                  </a:spcBef>
                  <a:buClr>
                    <a:srgbClr val="000000"/>
                  </a:buClr>
                  <a:buSzPct val="100000"/>
                  <a:buChar char="•"/>
                  <a:defRPr sz="4000"/>
                </a:pPr>
                <a:r>
                  <a:rPr dirty="0">
                    <a:latin typeface="Calibri" panose="020F0502020204030204" pitchFamily="34" charset="0"/>
                    <a:cs typeface="Calibri" panose="020F0502020204030204" pitchFamily="34" charset="0"/>
                  </a:rPr>
                  <a:t>All messages sent between </a:t>
                </a:r>
                <a:r>
                  <a:rPr b="1" dirty="0">
                    <a:solidFill>
                      <a:schemeClr val="accent1">
                        <a:hueOff val="117587"/>
                        <a:lumOff val="-11400"/>
                      </a:schemeClr>
                    </a:solidFill>
                    <a:latin typeface="Calibri" panose="020F0502020204030204" pitchFamily="34" charset="0"/>
                    <a:cs typeface="Calibri" panose="020F0502020204030204" pitchFamily="34" charset="0"/>
                  </a:rPr>
                  <a:t>honest parties</a:t>
                </a:r>
                <a:r>
                  <a:rPr dirty="0">
                    <a:latin typeface="Calibri" panose="020F0502020204030204" pitchFamily="34" charset="0"/>
                    <a:cs typeface="Calibri" panose="020F0502020204030204" pitchFamily="34" charset="0"/>
                  </a:rPr>
                  <a:t> arrive </a:t>
                </a:r>
                <a:r>
                  <a:rPr lang="en-US" dirty="0">
                    <a:latin typeface="Calibri" panose="020F0502020204030204" pitchFamily="34" charset="0"/>
                    <a:cs typeface="Calibri" panose="020F0502020204030204" pitchFamily="34" charset="0"/>
                  </a:rPr>
                  <a:t>within</a:t>
                </a:r>
                <a:r>
                  <a:rPr dirty="0">
                    <a:latin typeface="Calibri" panose="020F0502020204030204" pitchFamily="34" charset="0"/>
                    <a:cs typeface="Calibri" panose="020F0502020204030204" pitchFamily="34" charset="0"/>
                  </a:rPr>
                  <a:t> some known</a:t>
                </a:r>
                <a:r>
                  <a:rPr b="1" dirty="0">
                    <a:latin typeface="Calibri" panose="020F0502020204030204" pitchFamily="34" charset="0"/>
                    <a:cs typeface="Calibri" panose="020F0502020204030204" pitchFamily="34" charset="0"/>
                  </a:rPr>
                  <a:t> bounded delay </a:t>
                </a:r>
                <a14:m>
                  <m:oMath xmlns:m="http://schemas.openxmlformats.org/officeDocument/2006/math">
                    <m:r>
                      <m:rPr>
                        <m:sty m:val="p"/>
                      </m:rPr>
                      <a:rPr sz="4850" i="1">
                        <a:solidFill>
                          <a:srgbClr val="7F0C01"/>
                        </a:solidFill>
                        <a:latin typeface="Cambria Math" panose="02040503050406030204" pitchFamily="18" charset="0"/>
                      </a:rPr>
                      <m:t>Δ</m:t>
                    </m:r>
                  </m:oMath>
                </a14:m>
                <a:endParaRPr b="1" dirty="0">
                  <a:latin typeface="Calibri" panose="020F0502020204030204" pitchFamily="34" charset="0"/>
                  <a:cs typeface="Calibri" panose="020F0502020204030204" pitchFamily="34" charset="0"/>
                </a:endParaRPr>
              </a:p>
              <a:p>
                <a:pPr marL="1117600" lvl="1" indent="-558800">
                  <a:spcBef>
                    <a:spcPts val="500"/>
                  </a:spcBef>
                  <a:buClr>
                    <a:srgbClr val="000000"/>
                  </a:buClr>
                  <a:buSzPct val="100000"/>
                  <a:buChar char="•"/>
                  <a:defRPr sz="4000"/>
                </a:pPr>
                <a:r>
                  <a:rPr b="1" dirty="0">
                    <a:latin typeface="Calibri" panose="020F0502020204030204" pitchFamily="34" charset="0"/>
                    <a:cs typeface="Calibri" panose="020F0502020204030204" pitchFamily="34" charset="0"/>
                  </a:rPr>
                  <a:t>In practice</a:t>
                </a:r>
                <a:r>
                  <a:rPr dirty="0">
                    <a:latin typeface="Calibri" panose="020F0502020204030204" pitchFamily="34" charset="0"/>
                    <a:cs typeface="Calibri" panose="020F0502020204030204" pitchFamily="34" charset="0"/>
                  </a:rPr>
                  <a:t>: how do we set this </a:t>
                </a:r>
                <a14:m>
                  <m:oMath xmlns:m="http://schemas.openxmlformats.org/officeDocument/2006/math">
                    <m:r>
                      <m:rPr>
                        <m:sty m:val="p"/>
                      </m:rPr>
                      <a:rPr sz="4850" i="1">
                        <a:solidFill>
                          <a:srgbClr val="7F0C01"/>
                        </a:solidFill>
                        <a:latin typeface="Cambria Math" panose="02040503050406030204" pitchFamily="18" charset="0"/>
                      </a:rPr>
                      <m:t>Δ</m:t>
                    </m:r>
                  </m:oMath>
                </a14:m>
                <a:r>
                  <a:rPr dirty="0">
                    <a:latin typeface="Calibri" panose="020F0502020204030204" pitchFamily="34" charset="0"/>
                    <a:cs typeface="Calibri" panose="020F0502020204030204" pitchFamily="34" charset="0"/>
                  </a:rPr>
                  <a:t>?</a:t>
                </a:r>
              </a:p>
              <a:p>
                <a:pPr marL="1117600" lvl="1" indent="-558800">
                  <a:spcBef>
                    <a:spcPts val="500"/>
                  </a:spcBef>
                  <a:buClr>
                    <a:srgbClr val="000000"/>
                  </a:buClr>
                  <a:buSzPct val="100000"/>
                  <a:buChar char="•"/>
                  <a:defRPr sz="4000"/>
                </a:pPr>
                <a14:m>
                  <m:oMath xmlns:m="http://schemas.openxmlformats.org/officeDocument/2006/math">
                    <m:r>
                      <m:rPr>
                        <m:sty m:val="p"/>
                      </m:rPr>
                      <a:rPr sz="4850" i="1">
                        <a:solidFill>
                          <a:srgbClr val="7F0C01"/>
                        </a:solidFill>
                        <a:latin typeface="Cambria Math" panose="02040503050406030204" pitchFamily="18" charset="0"/>
                      </a:rPr>
                      <m:t>Δ</m:t>
                    </m:r>
                  </m:oMath>
                </a14:m>
                <a:r>
                  <a:rPr dirty="0">
                    <a:solidFill>
                      <a:schemeClr val="accent5">
                        <a:satOff val="7775"/>
                        <a:lumOff val="-23858"/>
                      </a:schemeClr>
                    </a:solidFill>
                    <a:latin typeface="Calibri" panose="020F0502020204030204" pitchFamily="34" charset="0"/>
                    <a:cs typeface="Calibri" panose="020F0502020204030204" pitchFamily="34" charset="0"/>
                  </a:rPr>
                  <a:t> </a:t>
                </a:r>
                <a:r>
                  <a:rPr b="1" dirty="0">
                    <a:solidFill>
                      <a:schemeClr val="accent5">
                        <a:satOff val="7775"/>
                        <a:lumOff val="-23858"/>
                      </a:schemeClr>
                    </a:solidFill>
                    <a:latin typeface="Calibri" panose="020F0502020204030204" pitchFamily="34" charset="0"/>
                    <a:cs typeface="Calibri" panose="020F0502020204030204" pitchFamily="34" charset="0"/>
                  </a:rPr>
                  <a:t>is too large</a:t>
                </a:r>
                <a:r>
                  <a:rPr dirty="0">
                    <a:latin typeface="Calibri" panose="020F0502020204030204" pitchFamily="34" charset="0"/>
                    <a:cs typeface="Calibri" panose="020F0502020204030204" pitchFamily="34" charset="0"/>
                  </a:rPr>
                  <a:t> - the protocol is inefficient and slow</a:t>
                </a:r>
              </a:p>
              <a:p>
                <a:pPr marL="1117600" lvl="1" indent="-558800">
                  <a:spcBef>
                    <a:spcPts val="500"/>
                  </a:spcBef>
                  <a:buClr>
                    <a:srgbClr val="000000"/>
                  </a:buClr>
                  <a:buSzPct val="100000"/>
                  <a:buChar char="•"/>
                  <a:defRPr sz="4000"/>
                </a:pPr>
                <a14:m>
                  <m:oMath xmlns:m="http://schemas.openxmlformats.org/officeDocument/2006/math">
                    <m:r>
                      <m:rPr>
                        <m:sty m:val="p"/>
                      </m:rPr>
                      <a:rPr sz="4850" i="1">
                        <a:solidFill>
                          <a:srgbClr val="004E05"/>
                        </a:solidFill>
                        <a:latin typeface="Cambria Math" panose="02040503050406030204" pitchFamily="18" charset="0"/>
                      </a:rPr>
                      <m:t>Δ</m:t>
                    </m:r>
                  </m:oMath>
                </a14:m>
                <a:r>
                  <a:rPr b="1" dirty="0">
                    <a:latin typeface="Calibri" panose="020F0502020204030204" pitchFamily="34" charset="0"/>
                    <a:cs typeface="Calibri" panose="020F0502020204030204" pitchFamily="34" charset="0"/>
                  </a:rPr>
                  <a:t> </a:t>
                </a:r>
                <a:r>
                  <a:rPr b="1" dirty="0">
                    <a:solidFill>
                      <a:schemeClr val="accent3">
                        <a:hueOff val="806941"/>
                        <a:lumOff val="-19371"/>
                      </a:schemeClr>
                    </a:solidFill>
                    <a:latin typeface="Calibri" panose="020F0502020204030204" pitchFamily="34" charset="0"/>
                    <a:cs typeface="Calibri" panose="020F0502020204030204" pitchFamily="34" charset="0"/>
                  </a:rPr>
                  <a:t>is too small</a:t>
                </a:r>
                <a:r>
                  <a:rPr dirty="0">
                    <a:latin typeface="Calibri" panose="020F0502020204030204" pitchFamily="34" charset="0"/>
                    <a:cs typeface="Calibri" panose="020F0502020204030204" pitchFamily="34" charset="0"/>
                  </a:rPr>
                  <a:t> - we lose security or even lead to non-termination</a:t>
                </a:r>
                <a:endParaRPr dirty="0">
                  <a:solidFill>
                    <a:srgbClr val="004E05"/>
                  </a:solidFill>
                  <a:latin typeface="Calibri" panose="020F0502020204030204" pitchFamily="34" charset="0"/>
                  <a:cs typeface="Calibri" panose="020F0502020204030204" pitchFamily="34" charset="0"/>
                </a:endParaRPr>
              </a:p>
            </p:txBody>
          </p:sp>
        </mc:Choice>
        <mc:Fallback xmlns="">
          <p:sp>
            <p:nvSpPr>
              <p:cNvPr id="210" name="Synchronous setting:…"/>
              <p:cNvSpPr txBox="1">
                <a:spLocks noRot="1" noChangeAspect="1" noMove="1" noResize="1" noEditPoints="1" noAdjustHandles="1" noChangeArrowheads="1" noChangeShapeType="1" noTextEdit="1"/>
              </p:cNvSpPr>
              <p:nvPr/>
            </p:nvSpPr>
            <p:spPr>
              <a:xfrm>
                <a:off x="898123" y="3211808"/>
                <a:ext cx="22200470" cy="3908506"/>
              </a:xfrm>
              <a:prstGeom prst="rect">
                <a:avLst/>
              </a:prstGeom>
              <a:blipFill>
                <a:blip r:embed="rId2"/>
                <a:stretch>
                  <a:fillRect l="-1201" t="-2589" b="-6149"/>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US">
                    <a:noFill/>
                  </a:rPr>
                  <a:t> </a:t>
                </a:r>
              </a:p>
            </p:txBody>
          </p:sp>
        </mc:Fallback>
      </mc:AlternateContent>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2" animBg="1" advAuto="0"/>
      <p:bldP spid="208"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839B"/>
        </a:solidFill>
        <a:effectLst/>
      </p:bgPr>
    </p:bg>
    <p:spTree>
      <p:nvGrpSpPr>
        <p:cNvPr id="1" name=""/>
        <p:cNvGrpSpPr/>
        <p:nvPr/>
      </p:nvGrpSpPr>
      <p:grpSpPr>
        <a:xfrm>
          <a:off x="0" y="0"/>
          <a:ext cx="0" cy="0"/>
          <a:chOff x="0" y="0"/>
          <a:chExt cx="0" cy="0"/>
        </a:xfrm>
      </p:grpSpPr>
      <p:grpSp>
        <p:nvGrpSpPr>
          <p:cNvPr id="214" name="pasted-movie.png"/>
          <p:cNvGrpSpPr/>
          <p:nvPr/>
        </p:nvGrpSpPr>
        <p:grpSpPr>
          <a:xfrm rot="21415789">
            <a:off x="2973134" y="6413431"/>
            <a:ext cx="18017880" cy="2216327"/>
            <a:chOff x="0" y="0"/>
            <a:chExt cx="18017878" cy="2216325"/>
          </a:xfrm>
        </p:grpSpPr>
        <p:pic>
          <p:nvPicPr>
            <p:cNvPr id="213" name="pasted-movie.png" descr="pasted-movie.png"/>
            <p:cNvPicPr>
              <a:picLocks noChangeAspect="1"/>
            </p:cNvPicPr>
            <p:nvPr/>
          </p:nvPicPr>
          <p:blipFill>
            <a:blip r:embed="rId2"/>
            <a:stretch>
              <a:fillRect/>
            </a:stretch>
          </p:blipFill>
          <p:spPr>
            <a:xfrm>
              <a:off x="127000" y="88900"/>
              <a:ext cx="17763879" cy="1886126"/>
            </a:xfrm>
            <a:prstGeom prst="rect">
              <a:avLst/>
            </a:prstGeom>
            <a:ln>
              <a:noFill/>
            </a:ln>
            <a:effectLst/>
          </p:spPr>
        </p:pic>
        <p:pic>
          <p:nvPicPr>
            <p:cNvPr id="212" name="pasted-movie.png" descr="pasted-movie.png"/>
            <p:cNvPicPr>
              <a:picLocks/>
            </p:cNvPicPr>
            <p:nvPr/>
          </p:nvPicPr>
          <p:blipFill>
            <a:blip r:embed="rId3"/>
            <a:stretch>
              <a:fillRect/>
            </a:stretch>
          </p:blipFill>
          <p:spPr>
            <a:xfrm>
              <a:off x="0" y="0"/>
              <a:ext cx="18017879" cy="2216326"/>
            </a:xfrm>
            <a:prstGeom prst="rect">
              <a:avLst/>
            </a:prstGeom>
            <a:effectLst/>
          </p:spPr>
        </p:pic>
      </p:grpSp>
      <p:grpSp>
        <p:nvGrpSpPr>
          <p:cNvPr id="217" name="pasted-movie.png"/>
          <p:cNvGrpSpPr/>
          <p:nvPr/>
        </p:nvGrpSpPr>
        <p:grpSpPr>
          <a:xfrm>
            <a:off x="-168029" y="-31460"/>
            <a:ext cx="7924695" cy="4657645"/>
            <a:chOff x="0" y="0"/>
            <a:chExt cx="7924693" cy="4657643"/>
          </a:xfrm>
        </p:grpSpPr>
        <p:pic>
          <p:nvPicPr>
            <p:cNvPr id="216" name="pasted-movie.png" descr="pasted-movie.png"/>
            <p:cNvPicPr>
              <a:picLocks noChangeAspect="1"/>
            </p:cNvPicPr>
            <p:nvPr/>
          </p:nvPicPr>
          <p:blipFill>
            <a:blip r:embed="rId4"/>
            <a:stretch>
              <a:fillRect/>
            </a:stretch>
          </p:blipFill>
          <p:spPr>
            <a:xfrm>
              <a:off x="127000" y="88900"/>
              <a:ext cx="7670694" cy="4327444"/>
            </a:xfrm>
            <a:prstGeom prst="rect">
              <a:avLst/>
            </a:prstGeom>
            <a:ln>
              <a:noFill/>
            </a:ln>
            <a:effectLst/>
          </p:spPr>
        </p:pic>
        <p:pic>
          <p:nvPicPr>
            <p:cNvPr id="215" name="pasted-movie.png" descr="pasted-movie.png"/>
            <p:cNvPicPr>
              <a:picLocks/>
            </p:cNvPicPr>
            <p:nvPr/>
          </p:nvPicPr>
          <p:blipFill>
            <a:blip r:embed="rId5"/>
            <a:stretch>
              <a:fillRect/>
            </a:stretch>
          </p:blipFill>
          <p:spPr>
            <a:xfrm>
              <a:off x="0" y="0"/>
              <a:ext cx="7924694" cy="4657644"/>
            </a:xfrm>
            <a:prstGeom prst="rect">
              <a:avLst/>
            </a:prstGeom>
            <a:effectLst/>
          </p:spPr>
        </p:pic>
      </p:grpSp>
      <p:grpSp>
        <p:nvGrpSpPr>
          <p:cNvPr id="220" name="pasted-movie.png"/>
          <p:cNvGrpSpPr/>
          <p:nvPr/>
        </p:nvGrpSpPr>
        <p:grpSpPr>
          <a:xfrm rot="21481458">
            <a:off x="-216184" y="4655932"/>
            <a:ext cx="8823977" cy="1439160"/>
            <a:chOff x="0" y="0"/>
            <a:chExt cx="8823976" cy="1439159"/>
          </a:xfrm>
        </p:grpSpPr>
        <p:pic>
          <p:nvPicPr>
            <p:cNvPr id="219" name="pasted-movie.png" descr="pasted-movie.png"/>
            <p:cNvPicPr>
              <a:picLocks noChangeAspect="1"/>
            </p:cNvPicPr>
            <p:nvPr/>
          </p:nvPicPr>
          <p:blipFill>
            <a:blip r:embed="rId6"/>
            <a:stretch>
              <a:fillRect/>
            </a:stretch>
          </p:blipFill>
          <p:spPr>
            <a:xfrm>
              <a:off x="126999" y="88900"/>
              <a:ext cx="8569978" cy="1108960"/>
            </a:xfrm>
            <a:prstGeom prst="rect">
              <a:avLst/>
            </a:prstGeom>
            <a:ln>
              <a:noFill/>
            </a:ln>
            <a:effectLst/>
          </p:spPr>
        </p:pic>
        <p:pic>
          <p:nvPicPr>
            <p:cNvPr id="218" name="pasted-movie.png" descr="pasted-movie.png"/>
            <p:cNvPicPr>
              <a:picLocks/>
            </p:cNvPicPr>
            <p:nvPr/>
          </p:nvPicPr>
          <p:blipFill>
            <a:blip r:embed="rId7"/>
            <a:stretch>
              <a:fillRect/>
            </a:stretch>
          </p:blipFill>
          <p:spPr>
            <a:xfrm>
              <a:off x="0" y="0"/>
              <a:ext cx="8823977" cy="1439160"/>
            </a:xfrm>
            <a:prstGeom prst="rect">
              <a:avLst/>
            </a:prstGeom>
            <a:effectLst/>
          </p:spPr>
        </p:pic>
      </p:grpSp>
      <p:grpSp>
        <p:nvGrpSpPr>
          <p:cNvPr id="223" name="pasted-movie.png"/>
          <p:cNvGrpSpPr/>
          <p:nvPr/>
        </p:nvGrpSpPr>
        <p:grpSpPr>
          <a:xfrm rot="180000">
            <a:off x="2965065" y="9451935"/>
            <a:ext cx="18017880" cy="2414917"/>
            <a:chOff x="0" y="0"/>
            <a:chExt cx="18017878" cy="2414915"/>
          </a:xfrm>
        </p:grpSpPr>
        <p:pic>
          <p:nvPicPr>
            <p:cNvPr id="222" name="pasted-movie.png" descr="pasted-movie.png"/>
            <p:cNvPicPr>
              <a:picLocks noChangeAspect="1"/>
            </p:cNvPicPr>
            <p:nvPr/>
          </p:nvPicPr>
          <p:blipFill>
            <a:blip r:embed="rId8"/>
            <a:stretch>
              <a:fillRect/>
            </a:stretch>
          </p:blipFill>
          <p:spPr>
            <a:xfrm>
              <a:off x="126999" y="88900"/>
              <a:ext cx="17763880" cy="2084716"/>
            </a:xfrm>
            <a:prstGeom prst="rect">
              <a:avLst/>
            </a:prstGeom>
            <a:ln>
              <a:noFill/>
            </a:ln>
            <a:effectLst/>
          </p:spPr>
        </p:pic>
        <p:pic>
          <p:nvPicPr>
            <p:cNvPr id="221" name="pasted-movie.png" descr="pasted-movie.png"/>
            <p:cNvPicPr>
              <a:picLocks/>
            </p:cNvPicPr>
            <p:nvPr/>
          </p:nvPicPr>
          <p:blipFill>
            <a:blip r:embed="rId9"/>
            <a:stretch>
              <a:fillRect/>
            </a:stretch>
          </p:blipFill>
          <p:spPr>
            <a:xfrm>
              <a:off x="0" y="0"/>
              <a:ext cx="18017879" cy="2414916"/>
            </a:xfrm>
            <a:prstGeom prst="rect">
              <a:avLst/>
            </a:prstGeom>
            <a:effectLst/>
          </p:spPr>
        </p:pic>
      </p:grpSp>
      <p:sp>
        <p:nvSpPr>
          <p:cNvPr id="224" name="https://medium.com/partisia-blockchain/beavers-trick-e275e79839cc"/>
          <p:cNvSpPr txBox="1"/>
          <p:nvPr/>
        </p:nvSpPr>
        <p:spPr>
          <a:xfrm>
            <a:off x="80883" y="13066200"/>
            <a:ext cx="10832924" cy="542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lvl1pPr>
          </a:lstStyle>
          <a:p>
            <a:r>
              <a:t>https://medium.com/partisia-blockchain/beavers-trick-e275e79839cc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animBg="1" advAuto="0"/>
      <p:bldP spid="22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9" name="Group"/>
          <p:cNvGrpSpPr/>
          <p:nvPr/>
        </p:nvGrpSpPr>
        <p:grpSpPr>
          <a:xfrm>
            <a:off x="1305508" y="2493209"/>
            <a:ext cx="22163760" cy="4364791"/>
            <a:chOff x="-81949" y="127310"/>
            <a:chExt cx="19790806" cy="4364789"/>
          </a:xfrm>
        </p:grpSpPr>
        <p:sp>
          <p:nvSpPr>
            <p:cNvPr id="230" name="Rounded Rectangle"/>
            <p:cNvSpPr/>
            <p:nvPr/>
          </p:nvSpPr>
          <p:spPr>
            <a:xfrm>
              <a:off x="-81949" y="127310"/>
              <a:ext cx="19682022" cy="4301120"/>
            </a:xfrm>
            <a:prstGeom prst="roundRect">
              <a:avLst>
                <a:gd name="adj" fmla="val 6694"/>
              </a:avLst>
            </a:prstGeom>
            <a:solidFill>
              <a:srgbClr val="4DF0F8">
                <a:alpha val="10000"/>
              </a:srgbClr>
            </a:solidFill>
            <a:ln w="12700" cap="flat">
              <a:noFill/>
              <a:miter lim="400000"/>
            </a:ln>
            <a:effectLst/>
          </p:spPr>
          <p:txBody>
            <a:bodyPr wrap="square" lIns="0" tIns="0" rIns="0" bIns="0" numCol="1" anchor="ctr">
              <a:noAutofit/>
            </a:bodyP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31" name="Image" descr="Image"/>
            <p:cNvPicPr>
              <a:picLocks noChangeAspect="1"/>
            </p:cNvPicPr>
            <p:nvPr/>
          </p:nvPicPr>
          <p:blipFill>
            <a:blip r:embed="rId2"/>
            <a:stretch>
              <a:fillRect/>
            </a:stretch>
          </p:blipFill>
          <p:spPr>
            <a:xfrm>
              <a:off x="85240" y="162362"/>
              <a:ext cx="1379286" cy="1839047"/>
            </a:xfrm>
            <a:prstGeom prst="rect">
              <a:avLst/>
            </a:prstGeom>
            <a:ln w="12700" cap="flat">
              <a:noFill/>
              <a:miter lim="400000"/>
            </a:ln>
            <a:effectLst/>
          </p:spPr>
        </p:pic>
        <p:pic>
          <p:nvPicPr>
            <p:cNvPr id="232" name="Image" descr="Image"/>
            <p:cNvPicPr>
              <a:picLocks noChangeAspect="1"/>
            </p:cNvPicPr>
            <p:nvPr/>
          </p:nvPicPr>
          <p:blipFill>
            <a:blip r:embed="rId3"/>
            <a:stretch>
              <a:fillRect/>
            </a:stretch>
          </p:blipFill>
          <p:spPr>
            <a:xfrm>
              <a:off x="2483305" y="162362"/>
              <a:ext cx="1223803" cy="1839047"/>
            </a:xfrm>
            <a:prstGeom prst="rect">
              <a:avLst/>
            </a:prstGeom>
            <a:ln w="12700" cap="flat">
              <a:noFill/>
              <a:miter lim="400000"/>
            </a:ln>
            <a:effectLst/>
          </p:spPr>
        </p:pic>
        <p:pic>
          <p:nvPicPr>
            <p:cNvPr id="233" name="Image" descr="Image"/>
            <p:cNvPicPr>
              <a:picLocks noChangeAspect="1"/>
            </p:cNvPicPr>
            <p:nvPr/>
          </p:nvPicPr>
          <p:blipFill>
            <a:blip r:embed="rId4"/>
            <a:stretch>
              <a:fillRect/>
            </a:stretch>
          </p:blipFill>
          <p:spPr>
            <a:xfrm>
              <a:off x="4725889" y="162362"/>
              <a:ext cx="1462298" cy="1839047"/>
            </a:xfrm>
            <a:prstGeom prst="rect">
              <a:avLst/>
            </a:prstGeom>
            <a:ln w="12700" cap="flat">
              <a:noFill/>
              <a:miter lim="400000"/>
            </a:ln>
            <a:effectLst/>
          </p:spPr>
        </p:pic>
        <p:sp>
          <p:nvSpPr>
            <p:cNvPr id="234" name="Ben Or"/>
            <p:cNvSpPr txBox="1"/>
            <p:nvPr/>
          </p:nvSpPr>
          <p:spPr>
            <a:xfrm>
              <a:off x="85240" y="2003769"/>
              <a:ext cx="1379286" cy="5558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445" tIns="46445" rIns="46445" bIns="46445" numCol="1" anchor="ctr">
              <a:noAutofit/>
            </a:bodyPr>
            <a:lstStyle>
              <a:lvl1pPr algn="ctr" defTabSz="825500">
                <a:spcBef>
                  <a:spcPts val="0"/>
                </a:spcBef>
                <a:defRPr sz="3000" b="1">
                  <a:latin typeface="Helvetica Neue"/>
                  <a:ea typeface="Helvetica Neue"/>
                  <a:cs typeface="Helvetica Neue"/>
                  <a:sym typeface="Helvetica Neue"/>
                </a:defRPr>
              </a:lvl1pPr>
            </a:lstStyle>
            <a:p>
              <a:r>
                <a:rPr dirty="0"/>
                <a:t>Ben Or</a:t>
              </a:r>
            </a:p>
          </p:txBody>
        </p:sp>
        <p:sp>
          <p:nvSpPr>
            <p:cNvPr id="235" name="Goldwasser"/>
            <p:cNvSpPr txBox="1"/>
            <p:nvPr/>
          </p:nvSpPr>
          <p:spPr>
            <a:xfrm>
              <a:off x="1820827" y="2003769"/>
              <a:ext cx="2280603" cy="5558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445" tIns="46445" rIns="46445" bIns="46445" numCol="1" anchor="ctr">
              <a:noAutofit/>
            </a:bodyPr>
            <a:lstStyle>
              <a:lvl1pPr algn="ctr" defTabSz="825500">
                <a:spcBef>
                  <a:spcPts val="0"/>
                </a:spcBef>
                <a:defRPr sz="3000" b="1">
                  <a:latin typeface="Helvetica Neue"/>
                  <a:ea typeface="Helvetica Neue"/>
                  <a:cs typeface="Helvetica Neue"/>
                  <a:sym typeface="Helvetica Neue"/>
                </a:defRPr>
              </a:lvl1pPr>
            </a:lstStyle>
            <a:p>
              <a:r>
                <a:t>Goldwasser</a:t>
              </a:r>
            </a:p>
          </p:txBody>
        </p:sp>
        <p:sp>
          <p:nvSpPr>
            <p:cNvPr id="236" name="Wigderson"/>
            <p:cNvSpPr txBox="1"/>
            <p:nvPr/>
          </p:nvSpPr>
          <p:spPr>
            <a:xfrm>
              <a:off x="4457731" y="2003769"/>
              <a:ext cx="2074852" cy="5558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445" tIns="46445" rIns="46445" bIns="46445" numCol="1" anchor="ctr">
              <a:noAutofit/>
            </a:bodyPr>
            <a:lstStyle>
              <a:lvl1pPr algn="ctr" defTabSz="825500">
                <a:spcBef>
                  <a:spcPts val="0"/>
                </a:spcBef>
                <a:defRPr sz="3000" b="1">
                  <a:latin typeface="Helvetica Neue"/>
                  <a:ea typeface="Helvetica Neue"/>
                  <a:cs typeface="Helvetica Neue"/>
                  <a:sym typeface="Helvetica Neue"/>
                </a:defRPr>
              </a:lvl1pPr>
            </a:lstStyle>
            <a:p>
              <a:r>
                <a:t>Wigderson</a:t>
              </a:r>
            </a:p>
          </p:txBody>
        </p:sp>
        <mc:AlternateContent xmlns:mc="http://schemas.openxmlformats.org/markup-compatibility/2006" xmlns:a14="http://schemas.microsoft.com/office/drawing/2010/main">
          <mc:Choice Requires="a14">
            <p:sp>
              <p:nvSpPr>
                <p:cNvPr id="237" name="Any function   can be computed with perfect security in the presence of   malicious corruptions"/>
                <p:cNvSpPr txBox="1"/>
                <p:nvPr/>
              </p:nvSpPr>
              <p:spPr>
                <a:xfrm>
                  <a:off x="134556" y="2733487"/>
                  <a:ext cx="18051018" cy="1758612"/>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numCol="1" anchor="ctr">
                  <a:noAutofit/>
                </a:bodyPr>
                <a:lstStyle/>
                <a:p>
                  <a:pPr>
                    <a:defRPr sz="4000"/>
                  </a:pPr>
                  <a:r>
                    <a:rPr dirty="0"/>
                    <a:t>Any function </a:t>
                  </a:r>
                  <a14:m>
                    <m:oMath xmlns:m="http://schemas.openxmlformats.org/officeDocument/2006/math">
                      <m:r>
                        <a:rPr sz="4850" i="1">
                          <a:solidFill>
                            <a:srgbClr val="000000"/>
                          </a:solidFill>
                          <a:latin typeface="Cambria Math" panose="02040503050406030204" pitchFamily="18" charset="0"/>
                        </a:rPr>
                        <m:t>𝑓</m:t>
                      </m:r>
                    </m:oMath>
                  </a14:m>
                  <a:r>
                    <a:rPr dirty="0"/>
                    <a:t> can be computed with </a:t>
                  </a:r>
                  <a:r>
                    <a:rPr b="1" dirty="0"/>
                    <a:t>perfect security</a:t>
                  </a:r>
                  <a:r>
                    <a:rPr dirty="0"/>
                    <a:t> in the presence of </a:t>
                  </a:r>
                  <a14:m>
                    <m:oMath xmlns:m="http://schemas.openxmlformats.org/officeDocument/2006/math">
                      <m:r>
                        <a:rPr sz="4850" i="1">
                          <a:solidFill>
                            <a:srgbClr val="000000"/>
                          </a:solidFill>
                          <a:latin typeface="Cambria Math" panose="02040503050406030204" pitchFamily="18" charset="0"/>
                        </a:rPr>
                        <m:t>𝑡</m:t>
                      </m:r>
                      <m:r>
                        <a:rPr sz="4850" i="1">
                          <a:solidFill>
                            <a:srgbClr val="000000"/>
                          </a:solidFill>
                          <a:latin typeface="Cambria Math" panose="02040503050406030204" pitchFamily="18" charset="0"/>
                        </a:rPr>
                        <m:t>&lt;</m:t>
                      </m:r>
                      <m:r>
                        <a:rPr sz="4850" i="1">
                          <a:solidFill>
                            <a:srgbClr val="000000"/>
                          </a:solidFill>
                          <a:latin typeface="Cambria Math" panose="02040503050406030204" pitchFamily="18" charset="0"/>
                        </a:rPr>
                        <m:t>𝑛</m:t>
                      </m:r>
                      <m:r>
                        <a:rPr sz="4850" i="1">
                          <a:solidFill>
                            <a:srgbClr val="000000"/>
                          </a:solidFill>
                          <a:latin typeface="Cambria Math" panose="02040503050406030204" pitchFamily="18" charset="0"/>
                        </a:rPr>
                        <m:t>/3</m:t>
                      </m:r>
                    </m:oMath>
                  </a14:m>
                  <a:r>
                    <a:rPr dirty="0"/>
                    <a:t> </a:t>
                  </a:r>
                  <a:r>
                    <a:rPr b="1" dirty="0">
                      <a:solidFill>
                        <a:schemeClr val="accent5">
                          <a:hueOff val="128995"/>
                          <a:satOff val="10158"/>
                          <a:lumOff val="-13824"/>
                        </a:schemeClr>
                      </a:solidFill>
                    </a:rPr>
                    <a:t>malicious</a:t>
                  </a:r>
                  <a:r>
                    <a:rPr dirty="0"/>
                    <a:t> corruptions</a:t>
                  </a:r>
                </a:p>
              </p:txBody>
            </p:sp>
          </mc:Choice>
          <mc:Fallback xmlns="">
            <p:sp>
              <p:nvSpPr>
                <p:cNvPr id="237" name="Any function   can be computed with perfect security in the presence of   malicious corruptions"/>
                <p:cNvSpPr txBox="1">
                  <a:spLocks noRot="1" noChangeAspect="1" noMove="1" noResize="1" noEditPoints="1" noAdjustHandles="1" noChangeArrowheads="1" noChangeShapeType="1" noTextEdit="1"/>
                </p:cNvSpPr>
                <p:nvPr/>
              </p:nvSpPr>
              <p:spPr>
                <a:xfrm>
                  <a:off x="134556" y="2733487"/>
                  <a:ext cx="18051018" cy="1758612"/>
                </a:xfrm>
                <a:prstGeom prst="rect">
                  <a:avLst/>
                </a:prstGeom>
                <a:blipFill>
                  <a:blip r:embed="rId5"/>
                  <a:stretch>
                    <a:fillRect l="-1255" b="-5036"/>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sp>
          <p:nvSpPr>
            <p:cNvPr id="238" name="Synchronous"/>
            <p:cNvSpPr txBox="1"/>
            <p:nvPr/>
          </p:nvSpPr>
          <p:spPr>
            <a:xfrm>
              <a:off x="13410794" y="127310"/>
              <a:ext cx="6298063"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solidFill>
                    <a:schemeClr val="accent3">
                      <a:hueOff val="552055"/>
                      <a:lumOff val="-12548"/>
                    </a:schemeClr>
                  </a:solidFill>
                </a:defRPr>
              </a:lvl1pPr>
            </a:lstStyle>
            <a:p>
              <a:r>
                <a:rPr dirty="0"/>
                <a:t>Synchronous</a:t>
              </a:r>
              <a:r>
                <a:rPr lang="en-US" dirty="0"/>
                <a:t> [BGW88]</a:t>
              </a:r>
              <a:endParaRPr dirty="0"/>
            </a:p>
          </p:txBody>
        </p:sp>
      </p:grpSp>
      <p:grpSp>
        <p:nvGrpSpPr>
          <p:cNvPr id="249" name="Group"/>
          <p:cNvGrpSpPr/>
          <p:nvPr/>
        </p:nvGrpSpPr>
        <p:grpSpPr>
          <a:xfrm>
            <a:off x="1171034" y="8791462"/>
            <a:ext cx="22090868" cy="4213473"/>
            <a:chOff x="-51638" y="168103"/>
            <a:chExt cx="19578446" cy="4213472"/>
          </a:xfrm>
        </p:grpSpPr>
        <p:sp>
          <p:nvSpPr>
            <p:cNvPr id="240" name="Rounded Rectangle"/>
            <p:cNvSpPr/>
            <p:nvPr/>
          </p:nvSpPr>
          <p:spPr>
            <a:xfrm>
              <a:off x="-51638" y="168103"/>
              <a:ext cx="19535076" cy="4072135"/>
            </a:xfrm>
            <a:prstGeom prst="roundRect">
              <a:avLst>
                <a:gd name="adj" fmla="val 7017"/>
              </a:avLst>
            </a:prstGeom>
            <a:solidFill>
              <a:srgbClr val="3036F8">
                <a:alpha val="10000"/>
              </a:srgbClr>
            </a:solidFill>
            <a:ln w="12700" cap="flat">
              <a:noFill/>
              <a:miter lim="400000"/>
            </a:ln>
            <a:effectLst/>
          </p:spPr>
          <p:txBody>
            <a:bodyPr wrap="square" lIns="0" tIns="0" rIns="0" bIns="0" numCol="1" anchor="ctr">
              <a:noAutofit/>
            </a:bodyPr>
            <a:lstStyle/>
            <a:p>
              <a:pPr algn="ctr" defTabSz="825500">
                <a:spcBef>
                  <a:spcPts val="0"/>
                </a:spcBef>
                <a:defRPr sz="3200">
                  <a:solidFill>
                    <a:srgbClr val="FFFFFF"/>
                  </a:solidFill>
                  <a:latin typeface="Helvetica Neue Medium"/>
                  <a:ea typeface="Helvetica Neue Medium"/>
                  <a:cs typeface="Helvetica Neue Medium"/>
                  <a:sym typeface="Helvetica Neue Medium"/>
                </a:defRPr>
              </a:pPr>
              <a:endParaRPr/>
            </a:p>
          </p:txBody>
        </p:sp>
        <p:pic>
          <p:nvPicPr>
            <p:cNvPr id="241" name="Image" descr="Image"/>
            <p:cNvPicPr>
              <a:picLocks noChangeAspect="1"/>
            </p:cNvPicPr>
            <p:nvPr/>
          </p:nvPicPr>
          <p:blipFill>
            <a:blip r:embed="rId2"/>
            <a:stretch>
              <a:fillRect/>
            </a:stretch>
          </p:blipFill>
          <p:spPr>
            <a:xfrm>
              <a:off x="84603" y="332573"/>
              <a:ext cx="1368989" cy="1825317"/>
            </a:xfrm>
            <a:prstGeom prst="rect">
              <a:avLst/>
            </a:prstGeom>
            <a:ln w="12700" cap="flat">
              <a:noFill/>
              <a:miter lim="400000"/>
            </a:ln>
            <a:effectLst/>
          </p:spPr>
        </p:pic>
        <p:sp>
          <p:nvSpPr>
            <p:cNvPr id="242" name="Ben Or"/>
            <p:cNvSpPr txBox="1"/>
            <p:nvPr/>
          </p:nvSpPr>
          <p:spPr>
            <a:xfrm>
              <a:off x="84603" y="2160233"/>
              <a:ext cx="1368989" cy="551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numCol="1" anchor="ctr">
              <a:spAutoFit/>
            </a:bodyPr>
            <a:lstStyle>
              <a:lvl1pPr algn="ctr" defTabSz="825500">
                <a:spcBef>
                  <a:spcPts val="0"/>
                </a:spcBef>
                <a:defRPr sz="3000" b="1">
                  <a:latin typeface="Helvetica Neue"/>
                  <a:ea typeface="Helvetica Neue"/>
                  <a:cs typeface="Helvetica Neue"/>
                  <a:sym typeface="Helvetica Neue"/>
                </a:defRPr>
              </a:lvl1pPr>
            </a:lstStyle>
            <a:p>
              <a:r>
                <a:t>Ben Or</a:t>
              </a:r>
            </a:p>
          </p:txBody>
        </p:sp>
        <p:sp>
          <p:nvSpPr>
            <p:cNvPr id="243" name="Canetti"/>
            <p:cNvSpPr txBox="1"/>
            <p:nvPr/>
          </p:nvSpPr>
          <p:spPr>
            <a:xfrm>
              <a:off x="2344442" y="2160233"/>
              <a:ext cx="1417757" cy="551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numCol="1" anchor="ctr">
              <a:spAutoFit/>
            </a:bodyPr>
            <a:lstStyle>
              <a:lvl1pPr algn="ctr" defTabSz="825500">
                <a:spcBef>
                  <a:spcPts val="0"/>
                </a:spcBef>
                <a:defRPr sz="3000" b="1">
                  <a:latin typeface="Helvetica Neue"/>
                  <a:ea typeface="Helvetica Neue"/>
                  <a:cs typeface="Helvetica Neue"/>
                  <a:sym typeface="Helvetica Neue"/>
                </a:defRPr>
              </a:lvl1pPr>
            </a:lstStyle>
            <a:p>
              <a:r>
                <a:t>Canetti</a:t>
              </a:r>
            </a:p>
          </p:txBody>
        </p:sp>
        <p:sp>
          <p:nvSpPr>
            <p:cNvPr id="244" name="Goldreich"/>
            <p:cNvSpPr txBox="1"/>
            <p:nvPr/>
          </p:nvSpPr>
          <p:spPr>
            <a:xfrm>
              <a:off x="4523319" y="2160233"/>
              <a:ext cx="1861622" cy="5517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6445" tIns="46445" rIns="46445" bIns="46445" numCol="1" anchor="ctr">
              <a:spAutoFit/>
            </a:bodyPr>
            <a:lstStyle>
              <a:lvl1pPr algn="ctr" defTabSz="825500">
                <a:spcBef>
                  <a:spcPts val="0"/>
                </a:spcBef>
                <a:defRPr sz="3000" b="1">
                  <a:latin typeface="Helvetica Neue"/>
                  <a:ea typeface="Helvetica Neue"/>
                  <a:cs typeface="Helvetica Neue"/>
                  <a:sym typeface="Helvetica Neue"/>
                </a:defRPr>
              </a:lvl1pPr>
            </a:lstStyle>
            <a:p>
              <a:r>
                <a:t>Goldreich</a:t>
              </a:r>
            </a:p>
          </p:txBody>
        </p:sp>
        <mc:AlternateContent xmlns:mc="http://schemas.openxmlformats.org/markup-compatibility/2006" xmlns:a14="http://schemas.microsoft.com/office/drawing/2010/main">
          <mc:Choice Requires="a14">
            <p:sp>
              <p:nvSpPr>
                <p:cNvPr id="245" name="Any function   can be computed with perfect security in the presence of   malicious corruptions"/>
                <p:cNvSpPr txBox="1"/>
                <p:nvPr/>
              </p:nvSpPr>
              <p:spPr>
                <a:xfrm>
                  <a:off x="84603" y="2636092"/>
                  <a:ext cx="17916250" cy="1745483"/>
                </a:xfrm>
                <a:prstGeom prst="rect">
                  <a:avLst/>
                </a:prstGeom>
                <a:noFill/>
                <a:ln w="12700" cap="flat">
                  <a:noFill/>
                  <a:miter lim="400000"/>
                </a:ln>
                <a:effectLst/>
                <a:extLst>
                  <a:ext uri="{C572A759-6A51-4108-AA02-DFA0A04FC94B}">
                    <ma14:wrappingTextBoxFlag xmlns="" xmlns:m="http://schemas.openxmlformats.org/officeDocument/2006/math" xmlns:ma14="http://schemas.microsoft.com/office/mac/drawingml/2011/main" val="1"/>
                  </a:ext>
                </a:extLst>
              </p:spPr>
              <p:txBody>
                <a:bodyPr wrap="square" lIns="50800" tIns="50800" rIns="50800" bIns="50800" numCol="1" anchor="ctr">
                  <a:spAutoFit/>
                </a:bodyPr>
                <a:lstStyle/>
                <a:p>
                  <a:pPr>
                    <a:defRPr sz="4000"/>
                  </a:pPr>
                  <a:r>
                    <a:rPr dirty="0"/>
                    <a:t>Any function </a:t>
                  </a:r>
                  <a14:m>
                    <m:oMath xmlns:m="http://schemas.openxmlformats.org/officeDocument/2006/math">
                      <m:r>
                        <a:rPr sz="4850" i="1">
                          <a:solidFill>
                            <a:srgbClr val="000000"/>
                          </a:solidFill>
                          <a:latin typeface="Cambria Math" panose="02040503050406030204" pitchFamily="18" charset="0"/>
                        </a:rPr>
                        <m:t>𝑓</m:t>
                      </m:r>
                    </m:oMath>
                  </a14:m>
                  <a:r>
                    <a:rPr dirty="0"/>
                    <a:t> can be computed with </a:t>
                  </a:r>
                  <a:r>
                    <a:rPr b="1" dirty="0"/>
                    <a:t>perfect security</a:t>
                  </a:r>
                  <a:r>
                    <a:rPr dirty="0"/>
                    <a:t> in the presence of </a:t>
                  </a:r>
                  <a14:m>
                    <m:oMath xmlns:m="http://schemas.openxmlformats.org/officeDocument/2006/math">
                      <m:r>
                        <a:rPr sz="4850" i="1">
                          <a:solidFill>
                            <a:srgbClr val="000000"/>
                          </a:solidFill>
                          <a:latin typeface="Cambria Math" panose="02040503050406030204" pitchFamily="18" charset="0"/>
                        </a:rPr>
                        <m:t>𝑡</m:t>
                      </m:r>
                      <m:r>
                        <a:rPr sz="4850" i="1">
                          <a:solidFill>
                            <a:srgbClr val="000000"/>
                          </a:solidFill>
                          <a:latin typeface="Cambria Math" panose="02040503050406030204" pitchFamily="18" charset="0"/>
                        </a:rPr>
                        <m:t>&lt;</m:t>
                      </m:r>
                      <m:r>
                        <a:rPr sz="4850" i="1">
                          <a:solidFill>
                            <a:srgbClr val="000000"/>
                          </a:solidFill>
                          <a:latin typeface="Cambria Math" panose="02040503050406030204" pitchFamily="18" charset="0"/>
                        </a:rPr>
                        <m:t>𝑛</m:t>
                      </m:r>
                      <m:r>
                        <a:rPr sz="4850" i="1">
                          <a:solidFill>
                            <a:srgbClr val="000000"/>
                          </a:solidFill>
                          <a:latin typeface="Cambria Math" panose="02040503050406030204" pitchFamily="18" charset="0"/>
                        </a:rPr>
                        <m:t>/4</m:t>
                      </m:r>
                    </m:oMath>
                  </a14:m>
                  <a:r>
                    <a:rPr dirty="0"/>
                    <a:t> </a:t>
                  </a:r>
                  <a:r>
                    <a:rPr b="1" dirty="0">
                      <a:solidFill>
                        <a:schemeClr val="accent5">
                          <a:hueOff val="128995"/>
                          <a:satOff val="10158"/>
                          <a:lumOff val="-13824"/>
                        </a:schemeClr>
                      </a:solidFill>
                    </a:rPr>
                    <a:t>malicious</a:t>
                  </a:r>
                  <a:r>
                    <a:rPr dirty="0"/>
                    <a:t> corruptions</a:t>
                  </a:r>
                </a:p>
              </p:txBody>
            </p:sp>
          </mc:Choice>
          <mc:Fallback xmlns="">
            <p:sp>
              <p:nvSpPr>
                <p:cNvPr id="245" name="Any function   can be computed with perfect security in the presence of   malicious corruptions"/>
                <p:cNvSpPr txBox="1">
                  <a:spLocks noRot="1" noChangeAspect="1" noMove="1" noResize="1" noEditPoints="1" noAdjustHandles="1" noChangeArrowheads="1" noChangeShapeType="1" noTextEdit="1"/>
                </p:cNvSpPr>
                <p:nvPr/>
              </p:nvSpPr>
              <p:spPr>
                <a:xfrm>
                  <a:off x="84603" y="2636092"/>
                  <a:ext cx="17916250" cy="1745483"/>
                </a:xfrm>
                <a:prstGeom prst="rect">
                  <a:avLst/>
                </a:prstGeom>
                <a:blipFill>
                  <a:blip r:embed="rId6"/>
                  <a:stretch>
                    <a:fillRect l="-1256" b="-5797"/>
                  </a:stretch>
                </a:bli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a:noFill/>
                    </a:rPr>
                    <a:t> </a:t>
                  </a:r>
                </a:p>
              </p:txBody>
            </p:sp>
          </mc:Fallback>
        </mc:AlternateContent>
        <p:pic>
          <p:nvPicPr>
            <p:cNvPr id="246" name="Image" descr="Image"/>
            <p:cNvPicPr>
              <a:picLocks noChangeAspect="1"/>
            </p:cNvPicPr>
            <p:nvPr/>
          </p:nvPicPr>
          <p:blipFill>
            <a:blip r:embed="rId7"/>
            <a:srcRect l="14723" r="14723"/>
            <a:stretch>
              <a:fillRect/>
            </a:stretch>
          </p:blipFill>
          <p:spPr>
            <a:xfrm>
              <a:off x="2433004" y="312247"/>
              <a:ext cx="1316651" cy="1866163"/>
            </a:xfrm>
            <a:prstGeom prst="rect">
              <a:avLst/>
            </a:prstGeom>
            <a:ln w="12700" cap="flat">
              <a:noFill/>
              <a:miter lim="400000"/>
            </a:ln>
            <a:effectLst/>
          </p:spPr>
        </p:pic>
        <p:pic>
          <p:nvPicPr>
            <p:cNvPr id="247" name="Image" descr="Image"/>
            <p:cNvPicPr>
              <a:picLocks noChangeAspect="1"/>
            </p:cNvPicPr>
            <p:nvPr/>
          </p:nvPicPr>
          <p:blipFill>
            <a:blip r:embed="rId8"/>
            <a:srcRect l="33107" r="31062"/>
            <a:stretch>
              <a:fillRect/>
            </a:stretch>
          </p:blipFill>
          <p:spPr>
            <a:xfrm>
              <a:off x="4832425" y="286183"/>
              <a:ext cx="1243316" cy="1917988"/>
            </a:xfrm>
            <a:prstGeom prst="rect">
              <a:avLst/>
            </a:prstGeom>
            <a:ln w="12700" cap="flat">
              <a:noFill/>
              <a:miter lim="400000"/>
            </a:ln>
            <a:effectLst/>
          </p:spPr>
        </p:pic>
        <p:sp>
          <p:nvSpPr>
            <p:cNvPr id="248" name="Asynchronous"/>
            <p:cNvSpPr txBox="1"/>
            <p:nvPr/>
          </p:nvSpPr>
          <p:spPr>
            <a:xfrm>
              <a:off x="13061241" y="312247"/>
              <a:ext cx="6465567" cy="84125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1">
                  <a:solidFill>
                    <a:schemeClr val="accent3">
                      <a:hueOff val="552055"/>
                      <a:lumOff val="-12548"/>
                    </a:schemeClr>
                  </a:solidFill>
                </a:defRPr>
              </a:lvl1pPr>
            </a:lstStyle>
            <a:p>
              <a:r>
                <a:rPr dirty="0"/>
                <a:t>Asynchronous</a:t>
              </a:r>
              <a:r>
                <a:rPr lang="en-US" dirty="0"/>
                <a:t> [BCG93]</a:t>
              </a:r>
              <a:endParaRPr dirty="0"/>
            </a:p>
          </p:txBody>
        </p:sp>
      </p:grpSp>
      <p:sp>
        <p:nvSpPr>
          <p:cNvPr id="3" name="Synchronous / Asynchronous Setting">
            <a:extLst>
              <a:ext uri="{FF2B5EF4-FFF2-40B4-BE49-F238E27FC236}">
                <a16:creationId xmlns:a16="http://schemas.microsoft.com/office/drawing/2014/main" id="{BBE780BB-8D60-4813-62B5-8D353CE6EE45}"/>
              </a:ext>
            </a:extLst>
          </p:cNvPr>
          <p:cNvSpPr txBox="1">
            <a:spLocks noGrp="1"/>
          </p:cNvSpPr>
          <p:nvPr>
            <p:ph type="title"/>
          </p:nvPr>
        </p:nvSpPr>
        <p:spPr>
          <a:xfrm>
            <a:off x="368223" y="-21021"/>
            <a:ext cx="16882360" cy="1557437"/>
          </a:xfrm>
          <a:prstGeom prst="rect">
            <a:avLst/>
          </a:prstGeom>
        </p:spPr>
        <p:txBody>
          <a:bodyPr/>
          <a:lstStyle/>
          <a:p>
            <a:pPr algn="l"/>
            <a:r>
              <a:rPr lang="en-US" b="1" dirty="0">
                <a:latin typeface="Calibri" panose="020F0502020204030204" pitchFamily="34" charset="0"/>
                <a:cs typeface="Calibri" panose="020F0502020204030204" pitchFamily="34" charset="0"/>
              </a:rPr>
              <a:t>Perfect Security with Optimal Resilience</a:t>
            </a:r>
            <a:endParaRPr b="1"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49"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1" name="Synchronous:…"/>
              <p:cNvSpPr txBox="1">
                <a:spLocks noGrp="1"/>
              </p:cNvSpPr>
              <p:nvPr>
                <p:ph type="body" sz="half" idx="1"/>
              </p:nvPr>
            </p:nvSpPr>
            <p:spPr>
              <a:xfrm>
                <a:off x="1270000" y="3224512"/>
                <a:ext cx="21844000" cy="4001422"/>
              </a:xfrm>
              <a:prstGeom prst="rect">
                <a:avLst/>
              </a:prstGeom>
              <a:solidFill>
                <a:schemeClr val="accent1">
                  <a:lumOff val="13575"/>
                  <a:alpha val="10000"/>
                </a:schemeClr>
              </a:solidFill>
            </p:spPr>
            <p:txBody>
              <a:bodyPr>
                <a:normAutofit fontScale="92500" lnSpcReduction="10000"/>
              </a:bodyPr>
              <a:lstStyle/>
              <a:p>
                <a:pPr marL="519684" indent="-519684" defTabSz="2267711">
                  <a:spcBef>
                    <a:spcPts val="2200"/>
                  </a:spcBef>
                  <a:defRPr sz="4464"/>
                </a:pPr>
                <a:r>
                  <a:rPr b="1" dirty="0">
                    <a:latin typeface="Calibri" panose="020F0502020204030204" pitchFamily="34" charset="0"/>
                    <a:cs typeface="Calibri" panose="020F0502020204030204" pitchFamily="34" charset="0"/>
                  </a:rPr>
                  <a:t>Synchronous</a:t>
                </a:r>
                <a:r>
                  <a:rPr dirty="0">
                    <a:latin typeface="Calibri" panose="020F0502020204030204" pitchFamily="34" charset="0"/>
                    <a:cs typeface="Calibri" panose="020F0502020204030204" pitchFamily="34" charset="0"/>
                  </a:rPr>
                  <a:t>: </a:t>
                </a:r>
              </a:p>
              <a:p>
                <a:pPr marL="519684" indent="-519684" defTabSz="2267711">
                  <a:spcBef>
                    <a:spcPts val="2200"/>
                  </a:spcBef>
                  <a:defRPr sz="4464"/>
                </a:pPr>
                <a14:m>
                  <m:oMath xmlns:m="http://schemas.openxmlformats.org/officeDocument/2006/math">
                    <m:limUpp>
                      <m:limUppPr>
                        <m:ctrlPr>
                          <a:rPr sz="5450" i="1">
                            <a:solidFill>
                              <a:srgbClr val="000000"/>
                            </a:solidFill>
                            <a:latin typeface="Cambria Math" panose="02040503050406030204" pitchFamily="18" charset="0"/>
                          </a:rPr>
                        </m:ctrlPr>
                      </m:limUppPr>
                      <m:e>
                        <m:r>
                          <a:rPr sz="5450" i="1">
                            <a:solidFill>
                              <a:srgbClr val="000000"/>
                            </a:solidFill>
                            <a:latin typeface="Cambria Math" panose="02040503050406030204" pitchFamily="18" charset="0"/>
                          </a:rPr>
                          <m:t>𝑂</m:t>
                        </m:r>
                      </m:e>
                      <m:lim>
                        <m:r>
                          <a:rPr sz="5450" i="1">
                            <a:solidFill>
                              <a:srgbClr val="000000"/>
                            </a:solidFill>
                            <a:latin typeface="Cambria Math" panose="02040503050406030204" pitchFamily="18" charset="0"/>
                          </a:rPr>
                          <m:t>˜</m:t>
                        </m:r>
                      </m:lim>
                    </m:limUpp>
                    <m:r>
                      <a:rPr sz="5450" i="1">
                        <a:solidFill>
                          <a:srgbClr val="000000"/>
                        </a:solidFill>
                        <a:latin typeface="Cambria Math" panose="02040503050406030204" pitchFamily="18" charset="0"/>
                      </a:rPr>
                      <m:t>(</m:t>
                    </m:r>
                    <m:r>
                      <a:rPr sz="5450" i="1">
                        <a:solidFill>
                          <a:srgbClr val="000000"/>
                        </a:solidFill>
                        <a:latin typeface="Cambria Math" panose="02040503050406030204" pitchFamily="18" charset="0"/>
                      </a:rPr>
                      <m:t>𝐶𝑛</m:t>
                    </m:r>
                    <m:r>
                      <a:rPr sz="5450" i="1">
                        <a:solidFill>
                          <a:srgbClr val="000000"/>
                        </a:solidFill>
                        <a:latin typeface="Cambria Math" panose="02040503050406030204" pitchFamily="18" charset="0"/>
                      </a:rPr>
                      <m:t>)</m:t>
                    </m:r>
                  </m:oMath>
                </a14:m>
                <a:r>
                  <a:rPr dirty="0">
                    <a:latin typeface="Calibri" panose="020F0502020204030204" pitchFamily="34" charset="0"/>
                    <a:cs typeface="Calibri" panose="020F0502020204030204" pitchFamily="34" charset="0"/>
                  </a:rPr>
                  <a:t> communication </a:t>
                </a:r>
                <a:r>
                  <a:rPr sz="3627" dirty="0">
                    <a:latin typeface="Calibri" panose="020F0502020204030204" pitchFamily="34" charset="0"/>
                    <a:cs typeface="Calibri" panose="020F0502020204030204" pitchFamily="34" charset="0"/>
                  </a:rPr>
                  <a:t>[BH0</a:t>
                </a:r>
                <a:r>
                  <a:rPr lang="en-US" sz="3627" dirty="0">
                    <a:latin typeface="Calibri" panose="020F0502020204030204" pitchFamily="34" charset="0"/>
                    <a:cs typeface="Calibri" panose="020F0502020204030204" pitchFamily="34" charset="0"/>
                  </a:rPr>
                  <a:t>8</a:t>
                </a:r>
                <a:r>
                  <a:rPr sz="3627" dirty="0">
                    <a:latin typeface="Calibri" panose="020F0502020204030204" pitchFamily="34" charset="0"/>
                    <a:cs typeface="Calibri" panose="020F0502020204030204" pitchFamily="34" charset="0"/>
                  </a:rPr>
                  <a:t> - TCC 2020</a:t>
                </a:r>
                <a:r>
                  <a:rPr sz="3627" dirty="0">
                    <a:solidFill>
                      <a:schemeClr val="accent5">
                        <a:hueOff val="128995"/>
                        <a:satOff val="10158"/>
                        <a:lumOff val="-13824"/>
                      </a:schemeClr>
                    </a:solidFill>
                    <a:latin typeface="Calibri" panose="020F0502020204030204" pitchFamily="34" charset="0"/>
                    <a:cs typeface="Calibri" panose="020F0502020204030204" pitchFamily="34" charset="0"/>
                  </a:rPr>
                  <a:t> test of time award</a:t>
                </a:r>
                <a:r>
                  <a:rPr sz="3627" dirty="0">
                    <a:latin typeface="Calibri" panose="020F0502020204030204" pitchFamily="34" charset="0"/>
                    <a:cs typeface="Calibri" panose="020F0502020204030204" pitchFamily="34" charset="0"/>
                  </a:rPr>
                  <a:t>]</a:t>
                </a:r>
              </a:p>
              <a:p>
                <a:pPr marL="1091184" lvl="1" indent="-571500" defTabSz="2267711">
                  <a:spcBef>
                    <a:spcPts val="2200"/>
                  </a:spcBef>
                  <a:buFont typeface="Courier New" panose="02070309020205020404" pitchFamily="49" charset="0"/>
                  <a:buChar char="o"/>
                  <a:defRPr sz="4464"/>
                </a:pPr>
                <a:r>
                  <a:rPr sz="3627" dirty="0">
                    <a:latin typeface="Calibri" panose="020F0502020204030204" pitchFamily="34" charset="0"/>
                    <a:cs typeface="Calibri" panose="020F0502020204030204" pitchFamily="34" charset="0"/>
                  </a:rPr>
                  <a:t>Recently: </a:t>
                </a:r>
                <a14:m>
                  <m:oMath xmlns:m="http://schemas.openxmlformats.org/officeDocument/2006/math">
                    <m:limUpp>
                      <m:limUppPr>
                        <m:ctrlPr>
                          <a:rPr sz="4400" i="1">
                            <a:solidFill>
                              <a:srgbClr val="000000"/>
                            </a:solidFill>
                            <a:latin typeface="Cambria Math" panose="02040503050406030204" pitchFamily="18" charset="0"/>
                          </a:rPr>
                        </m:ctrlPr>
                      </m:limUppPr>
                      <m:e>
                        <m:r>
                          <a:rPr sz="4400" i="1">
                            <a:solidFill>
                              <a:srgbClr val="000000"/>
                            </a:solidFill>
                            <a:latin typeface="Cambria Math" panose="02040503050406030204" pitchFamily="18" charset="0"/>
                          </a:rPr>
                          <m:t>𝑂</m:t>
                        </m:r>
                      </m:e>
                      <m:lim>
                        <m:r>
                          <a:rPr sz="4400" i="1">
                            <a:solidFill>
                              <a:srgbClr val="000000"/>
                            </a:solidFill>
                            <a:latin typeface="Cambria Math" panose="02040503050406030204" pitchFamily="18" charset="0"/>
                          </a:rPr>
                          <m:t>˜</m:t>
                        </m:r>
                      </m:lim>
                    </m:limUpp>
                    <m:r>
                      <a:rPr sz="4400" i="1">
                        <a:solidFill>
                          <a:srgbClr val="000000"/>
                        </a:solidFill>
                        <a:latin typeface="Cambria Math" panose="02040503050406030204" pitchFamily="18" charset="0"/>
                      </a:rPr>
                      <m:t>(</m:t>
                    </m:r>
                    <m:r>
                      <a:rPr sz="4400" i="1">
                        <a:solidFill>
                          <a:srgbClr val="000000"/>
                        </a:solidFill>
                        <a:latin typeface="Cambria Math" panose="02040503050406030204" pitchFamily="18" charset="0"/>
                      </a:rPr>
                      <m:t>𝐶𝑛</m:t>
                    </m:r>
                    <m:r>
                      <a:rPr sz="4400" i="1">
                        <a:solidFill>
                          <a:srgbClr val="000000"/>
                        </a:solidFill>
                        <a:latin typeface="Cambria Math" panose="02040503050406030204" pitchFamily="18" charset="0"/>
                      </a:rPr>
                      <m:t>)</m:t>
                    </m:r>
                  </m:oMath>
                </a14:m>
                <a:r>
                  <a:rPr sz="3627" dirty="0">
                    <a:latin typeface="Calibri" panose="020F0502020204030204" pitchFamily="34" charset="0"/>
                    <a:cs typeface="Calibri" panose="020F0502020204030204" pitchFamily="34" charset="0"/>
                  </a:rPr>
                  <a:t> with </a:t>
                </a:r>
                <a14:m>
                  <m:oMath xmlns:m="http://schemas.openxmlformats.org/officeDocument/2006/math">
                    <m:r>
                      <a:rPr sz="4400" i="1">
                        <a:solidFill>
                          <a:srgbClr val="000000"/>
                        </a:solidFill>
                        <a:latin typeface="Cambria Math" panose="02040503050406030204" pitchFamily="18" charset="0"/>
                      </a:rPr>
                      <m:t>𝑂</m:t>
                    </m:r>
                    <m:r>
                      <a:rPr sz="4400" i="1">
                        <a:solidFill>
                          <a:srgbClr val="000000"/>
                        </a:solidFill>
                        <a:latin typeface="Cambria Math" panose="02040503050406030204" pitchFamily="18" charset="0"/>
                      </a:rPr>
                      <m:t>(</m:t>
                    </m:r>
                    <m:r>
                      <a:rPr sz="4400" i="1">
                        <a:solidFill>
                          <a:srgbClr val="000000"/>
                        </a:solidFill>
                        <a:latin typeface="Cambria Math" panose="02040503050406030204" pitchFamily="18" charset="0"/>
                      </a:rPr>
                      <m:t>𝐷</m:t>
                    </m:r>
                    <m:r>
                      <a:rPr sz="4400" i="1">
                        <a:solidFill>
                          <a:srgbClr val="000000"/>
                        </a:solidFill>
                        <a:latin typeface="Cambria Math" panose="02040503050406030204" pitchFamily="18" charset="0"/>
                      </a:rPr>
                      <m:t>)</m:t>
                    </m:r>
                  </m:oMath>
                </a14:m>
                <a:r>
                  <a:rPr sz="3627" dirty="0">
                    <a:latin typeface="Calibri" panose="020F0502020204030204" pitchFamily="34" charset="0"/>
                    <a:cs typeface="Calibri" panose="020F0502020204030204" pitchFamily="34" charset="0"/>
                  </a:rPr>
                  <a:t> rounds (as opposed to </a:t>
                </a:r>
                <a14:m>
                  <m:oMath xmlns:m="http://schemas.openxmlformats.org/officeDocument/2006/math">
                    <m:r>
                      <a:rPr sz="4400" i="1">
                        <a:solidFill>
                          <a:srgbClr val="000000"/>
                        </a:solidFill>
                        <a:latin typeface="Cambria Math" panose="02040503050406030204" pitchFamily="18" charset="0"/>
                      </a:rPr>
                      <m:t>𝑂</m:t>
                    </m:r>
                    <m:r>
                      <a:rPr sz="4400" i="1">
                        <a:solidFill>
                          <a:srgbClr val="000000"/>
                        </a:solidFill>
                        <a:latin typeface="Cambria Math" panose="02040503050406030204" pitchFamily="18" charset="0"/>
                      </a:rPr>
                      <m:t>(</m:t>
                    </m:r>
                    <m:r>
                      <a:rPr sz="4400" i="1">
                        <a:solidFill>
                          <a:srgbClr val="000000"/>
                        </a:solidFill>
                        <a:latin typeface="Cambria Math" panose="02040503050406030204" pitchFamily="18" charset="0"/>
                      </a:rPr>
                      <m:t>𝐷</m:t>
                    </m:r>
                    <m:r>
                      <a:rPr sz="4400" i="1">
                        <a:solidFill>
                          <a:srgbClr val="000000"/>
                        </a:solidFill>
                        <a:latin typeface="Cambria Math" panose="02040503050406030204" pitchFamily="18" charset="0"/>
                      </a:rPr>
                      <m:t>+</m:t>
                    </m:r>
                    <m:r>
                      <a:rPr sz="4400" i="1">
                        <a:solidFill>
                          <a:srgbClr val="000000"/>
                        </a:solidFill>
                        <a:latin typeface="Cambria Math" panose="02040503050406030204" pitchFamily="18" charset="0"/>
                      </a:rPr>
                      <m:t>𝑛</m:t>
                    </m:r>
                    <m:r>
                      <a:rPr sz="4400" i="1">
                        <a:solidFill>
                          <a:srgbClr val="000000"/>
                        </a:solidFill>
                        <a:latin typeface="Cambria Math" panose="02040503050406030204" pitchFamily="18" charset="0"/>
                      </a:rPr>
                      <m:t>)</m:t>
                    </m:r>
                  </m:oMath>
                </a14:m>
                <a:r>
                  <a:rPr sz="3627" dirty="0">
                    <a:latin typeface="Calibri" panose="020F0502020204030204" pitchFamily="34" charset="0"/>
                    <a:cs typeface="Calibri" panose="020F0502020204030204" pitchFamily="34" charset="0"/>
                  </a:rPr>
                  <a:t>) [A</a:t>
                </a:r>
                <a:r>
                  <a:rPr lang="en-US" sz="3627" dirty="0">
                    <a:latin typeface="Calibri" panose="020F0502020204030204" pitchFamily="34" charset="0"/>
                    <a:cs typeface="Calibri" panose="020F0502020204030204" pitchFamily="34" charset="0"/>
                  </a:rPr>
                  <a:t>braham,</a:t>
                </a:r>
                <a:r>
                  <a:rPr sz="3627" dirty="0">
                    <a:latin typeface="Calibri" panose="020F0502020204030204" pitchFamily="34" charset="0"/>
                    <a:cs typeface="Calibri" panose="020F0502020204030204" pitchFamily="34" charset="0"/>
                  </a:rPr>
                  <a:t>A</a:t>
                </a:r>
                <a:r>
                  <a:rPr lang="en-US" sz="3627" dirty="0">
                    <a:latin typeface="Calibri" panose="020F0502020204030204" pitchFamily="34" charset="0"/>
                    <a:cs typeface="Calibri" panose="020F0502020204030204" pitchFamily="34" charset="0"/>
                  </a:rPr>
                  <a:t>sharov,</a:t>
                </a:r>
                <a:r>
                  <a:rPr sz="3627" dirty="0">
                    <a:solidFill>
                      <a:srgbClr val="FF0000"/>
                    </a:solidFill>
                    <a:latin typeface="Calibri" panose="020F0502020204030204" pitchFamily="34" charset="0"/>
                    <a:cs typeface="Calibri" panose="020F0502020204030204" pitchFamily="34" charset="0"/>
                  </a:rPr>
                  <a:t>P</a:t>
                </a:r>
                <a:r>
                  <a:rPr lang="en-US" sz="3627" dirty="0">
                    <a:solidFill>
                      <a:srgbClr val="FF0000"/>
                    </a:solidFill>
                    <a:latin typeface="Calibri" panose="020F0502020204030204" pitchFamily="34" charset="0"/>
                    <a:cs typeface="Calibri" panose="020F0502020204030204" pitchFamily="34" charset="0"/>
                  </a:rPr>
                  <a:t>atra,</a:t>
                </a:r>
                <a:r>
                  <a:rPr sz="3627" dirty="0">
                    <a:latin typeface="Calibri" panose="020F0502020204030204" pitchFamily="34" charset="0"/>
                    <a:cs typeface="Calibri" panose="020F0502020204030204" pitchFamily="34" charset="0"/>
                  </a:rPr>
                  <a:t>P</a:t>
                </a:r>
                <a:r>
                  <a:rPr lang="en-US" sz="3627" dirty="0">
                    <a:latin typeface="Calibri" panose="020F0502020204030204" pitchFamily="34" charset="0"/>
                    <a:cs typeface="Calibri" panose="020F0502020204030204" pitchFamily="34" charset="0"/>
                  </a:rPr>
                  <a:t>atil</a:t>
                </a:r>
                <a:r>
                  <a:rPr sz="3627" dirty="0">
                    <a:latin typeface="Calibri" panose="020F0502020204030204" pitchFamily="34" charset="0"/>
                    <a:cs typeface="Calibri" panose="020F0502020204030204" pitchFamily="34" charset="0"/>
                  </a:rPr>
                  <a:t>23]</a:t>
                </a:r>
              </a:p>
              <a:p>
                <a:pPr marL="1091184" lvl="1" indent="-571500" defTabSz="2267711">
                  <a:spcBef>
                    <a:spcPts val="2200"/>
                  </a:spcBef>
                  <a:buFont typeface="Courier New" panose="02070309020205020404" pitchFamily="49" charset="0"/>
                  <a:buChar char="o"/>
                  <a:defRPr sz="4464"/>
                </a:pPr>
                <a:r>
                  <a:rPr sz="3627" dirty="0">
                    <a:latin typeface="Calibri" panose="020F0502020204030204" pitchFamily="34" charset="0"/>
                    <a:cs typeface="Calibri" panose="020F0502020204030204" pitchFamily="34" charset="0"/>
                  </a:rPr>
                  <a:t>n: # parties, C: # multiplications, D: depth</a:t>
                </a:r>
              </a:p>
            </p:txBody>
          </p:sp>
        </mc:Choice>
        <mc:Fallback xmlns="">
          <p:sp>
            <p:nvSpPr>
              <p:cNvPr id="251" name="Synchronous:…"/>
              <p:cNvSpPr txBox="1">
                <a:spLocks noGrp="1" noRot="1" noChangeAspect="1" noMove="1" noResize="1" noEditPoints="1" noAdjustHandles="1" noChangeArrowheads="1" noChangeShapeType="1" noTextEdit="1"/>
              </p:cNvSpPr>
              <p:nvPr>
                <p:ph type="body" sz="half" idx="1"/>
              </p:nvPr>
            </p:nvSpPr>
            <p:spPr>
              <a:xfrm>
                <a:off x="1270000" y="3224512"/>
                <a:ext cx="21844000" cy="4001422"/>
              </a:xfrm>
              <a:prstGeom prst="rect">
                <a:avLst/>
              </a:prstGeom>
              <a:blipFill>
                <a:blip r:embed="rId2"/>
                <a:stretch>
                  <a:fillRect l="-1220" t="-4430" b="-633"/>
                </a:stretch>
              </a:blipFill>
            </p:spPr>
            <p:txBody>
              <a:bodyPr/>
              <a:lstStyle/>
              <a:p>
                <a:r>
                  <a:rPr lang="en-US">
                    <a:noFill/>
                  </a:rPr>
                  <a:t> </a:t>
                </a:r>
              </a:p>
            </p:txBody>
          </p:sp>
        </mc:Fallback>
      </mc:AlternateContent>
      <p:grpSp>
        <p:nvGrpSpPr>
          <p:cNvPr id="254" name="pasted-movie.png"/>
          <p:cNvGrpSpPr/>
          <p:nvPr/>
        </p:nvGrpSpPr>
        <p:grpSpPr>
          <a:xfrm rot="383140">
            <a:off x="11393051" y="2048804"/>
            <a:ext cx="12900205" cy="2351416"/>
            <a:chOff x="0" y="0"/>
            <a:chExt cx="17967078" cy="2351415"/>
          </a:xfrm>
        </p:grpSpPr>
        <p:pic>
          <p:nvPicPr>
            <p:cNvPr id="253" name="pasted-movie.png" descr="pasted-movie.png"/>
            <p:cNvPicPr>
              <a:picLocks noChangeAspect="1"/>
            </p:cNvPicPr>
            <p:nvPr/>
          </p:nvPicPr>
          <p:blipFill>
            <a:blip r:embed="rId3"/>
            <a:srcRect/>
            <a:stretch>
              <a:fillRect/>
            </a:stretch>
          </p:blipFill>
          <p:spPr>
            <a:xfrm>
              <a:off x="101600" y="63500"/>
              <a:ext cx="17763879" cy="2084716"/>
            </a:xfrm>
            <a:prstGeom prst="rect">
              <a:avLst/>
            </a:prstGeom>
            <a:ln>
              <a:noFill/>
            </a:ln>
            <a:effectLst/>
          </p:spPr>
        </p:pic>
        <p:pic>
          <p:nvPicPr>
            <p:cNvPr id="252" name="pasted-movie.png" descr="pasted-movie.png"/>
            <p:cNvPicPr>
              <a:picLocks/>
            </p:cNvPicPr>
            <p:nvPr/>
          </p:nvPicPr>
          <p:blipFill>
            <a:blip r:embed="rId4"/>
            <a:stretch>
              <a:fillRect/>
            </a:stretch>
          </p:blipFill>
          <p:spPr>
            <a:xfrm>
              <a:off x="0" y="-1"/>
              <a:ext cx="17967079" cy="2351417"/>
            </a:xfrm>
            <a:prstGeom prst="rect">
              <a:avLst/>
            </a:prstGeom>
            <a:effectLst/>
          </p:spPr>
        </p:pic>
      </p:grpSp>
      <mc:AlternateContent xmlns:mc="http://schemas.openxmlformats.org/markup-compatibility/2006" xmlns:a14="http://schemas.microsoft.com/office/drawing/2010/main">
        <mc:Choice Requires="a14">
          <p:sp>
            <p:nvSpPr>
              <p:cNvPr id="255" name="Asynchronous:…"/>
              <p:cNvSpPr txBox="1"/>
              <p:nvPr/>
            </p:nvSpPr>
            <p:spPr>
              <a:xfrm>
                <a:off x="1270000" y="7656410"/>
                <a:ext cx="21844000" cy="4749188"/>
              </a:xfrm>
              <a:prstGeom prst="rect">
                <a:avLst/>
              </a:prstGeom>
              <a:solidFill>
                <a:schemeClr val="accent3">
                  <a:alpha val="10000"/>
                </a:schemeClr>
              </a:solidFill>
              <a:ln w="12700">
                <a:miter lim="400000"/>
              </a:ln>
              <a:extLst>
                <a:ext uri="{C572A759-6A51-4108-AA02-DFA0A04FC94B}">
                  <ma14:wrappingTextBoxFlag xmlns="" xmlns:m="http://schemas.openxmlformats.org/officeDocument/2006/math" xmlns:ma14="http://schemas.microsoft.com/office/mac/drawingml/2011/main" val="1"/>
                </a:ext>
              </a:extLst>
            </p:spPr>
            <p:txBody>
              <a:bodyPr lIns="50800" tIns="50800" rIns="50800" bIns="50800">
                <a:normAutofit fontScale="92500" lnSpcReduction="20000"/>
              </a:bodyPr>
              <a:lstStyle/>
              <a:p>
                <a:pPr marL="491744" indent="-491744" defTabSz="2145791">
                  <a:spcBef>
                    <a:spcPts val="2100"/>
                  </a:spcBef>
                  <a:buClr>
                    <a:srgbClr val="000000"/>
                  </a:buClr>
                  <a:buSzPct val="100000"/>
                  <a:buChar char="•"/>
                  <a:defRPr sz="4224"/>
                </a:pPr>
                <a:r>
                  <a:rPr b="1" dirty="0">
                    <a:latin typeface="Calibri" panose="020F0502020204030204" pitchFamily="34" charset="0"/>
                    <a:cs typeface="Calibri" panose="020F0502020204030204" pitchFamily="34" charset="0"/>
                  </a:rPr>
                  <a:t>Asynchronous</a:t>
                </a:r>
                <a:r>
                  <a:rPr dirty="0">
                    <a:latin typeface="Calibri" panose="020F0502020204030204" pitchFamily="34" charset="0"/>
                    <a:cs typeface="Calibri" panose="020F0502020204030204" pitchFamily="34" charset="0"/>
                  </a:rPr>
                  <a:t>:</a:t>
                </a:r>
                <a:endParaRPr sz="3432" dirty="0">
                  <a:latin typeface="Calibri" panose="020F0502020204030204" pitchFamily="34" charset="0"/>
                  <a:cs typeface="Calibri" panose="020F0502020204030204" pitchFamily="34" charset="0"/>
                </a:endParaRPr>
              </a:p>
              <a:p>
                <a:pPr marL="891286" lvl="1" indent="-399541" defTabSz="2145791">
                  <a:spcBef>
                    <a:spcPts val="2100"/>
                  </a:spcBef>
                  <a:buClr>
                    <a:srgbClr val="000000"/>
                  </a:buClr>
                  <a:buSzPct val="100000"/>
                  <a:buChar char="•"/>
                  <a:defRPr sz="4224"/>
                </a:pPr>
                <a14:m>
                  <m:oMath xmlns:m="http://schemas.openxmlformats.org/officeDocument/2006/math">
                    <m:limUpp>
                      <m:limUppPr>
                        <m:ctrlPr>
                          <a:rPr sz="4150" i="1">
                            <a:solidFill>
                              <a:srgbClr val="000000"/>
                            </a:solidFill>
                            <a:latin typeface="Cambria Math" panose="02040503050406030204" pitchFamily="18" charset="0"/>
                          </a:rPr>
                        </m:ctrlPr>
                      </m:limUppPr>
                      <m:e>
                        <m:r>
                          <a:rPr sz="4150" i="1">
                            <a:solidFill>
                              <a:srgbClr val="000000"/>
                            </a:solidFill>
                            <a:latin typeface="Cambria Math" panose="02040503050406030204" pitchFamily="18" charset="0"/>
                          </a:rPr>
                          <m:t>𝑂</m:t>
                        </m:r>
                      </m:e>
                      <m:lim>
                        <m:r>
                          <a:rPr sz="4150" i="1">
                            <a:solidFill>
                              <a:srgbClr val="000000"/>
                            </a:solidFill>
                            <a:latin typeface="Cambria Math" panose="02040503050406030204" pitchFamily="18" charset="0"/>
                          </a:rPr>
                          <m:t>˜</m:t>
                        </m:r>
                      </m:lim>
                    </m:limUpp>
                    <m:r>
                      <a:rPr sz="4150" i="1">
                        <a:solidFill>
                          <a:srgbClr val="000000"/>
                        </a:solidFill>
                        <a:latin typeface="Cambria Math" panose="02040503050406030204" pitchFamily="18" charset="0"/>
                      </a:rPr>
                      <m:t>(</m:t>
                    </m:r>
                    <m:r>
                      <a:rPr sz="4150" i="1">
                        <a:solidFill>
                          <a:srgbClr val="000000"/>
                        </a:solidFill>
                        <a:latin typeface="Cambria Math" panose="02040503050406030204" pitchFamily="18" charset="0"/>
                      </a:rPr>
                      <m:t>𝐶</m:t>
                    </m:r>
                    <m:sSup>
                      <m:sSupPr>
                        <m:ctrlPr>
                          <a:rPr sz="4150" i="1">
                            <a:solidFill>
                              <a:srgbClr val="000000"/>
                            </a:solidFill>
                            <a:latin typeface="Cambria Math" panose="02040503050406030204" pitchFamily="18" charset="0"/>
                          </a:rPr>
                        </m:ctrlPr>
                      </m:sSupPr>
                      <m:e>
                        <m:r>
                          <a:rPr sz="4150" i="1">
                            <a:solidFill>
                              <a:srgbClr val="000000"/>
                            </a:solidFill>
                            <a:latin typeface="Cambria Math" panose="02040503050406030204" pitchFamily="18" charset="0"/>
                          </a:rPr>
                          <m:t>𝑛</m:t>
                        </m:r>
                      </m:e>
                      <m:sup>
                        <m:r>
                          <a:rPr sz="4150" i="1">
                            <a:solidFill>
                              <a:srgbClr val="000000"/>
                            </a:solidFill>
                            <a:latin typeface="Cambria Math" panose="02040503050406030204" pitchFamily="18" charset="0"/>
                          </a:rPr>
                          <m:t>6</m:t>
                        </m:r>
                      </m:sup>
                    </m:sSup>
                    <m:r>
                      <a:rPr sz="4150" i="1">
                        <a:solidFill>
                          <a:srgbClr val="000000"/>
                        </a:solidFill>
                        <a:latin typeface="Cambria Math" panose="02040503050406030204" pitchFamily="18" charset="0"/>
                      </a:rPr>
                      <m:t>)</m:t>
                    </m:r>
                  </m:oMath>
                </a14:m>
                <a:r>
                  <a:rPr sz="3432" dirty="0">
                    <a:latin typeface="Calibri" panose="020F0502020204030204" pitchFamily="34" charset="0"/>
                    <a:cs typeface="Calibri" panose="020F0502020204030204" pitchFamily="34" charset="0"/>
                  </a:rPr>
                  <a:t> - [BCG93]</a:t>
                </a:r>
              </a:p>
              <a:p>
                <a:pPr marL="891286" lvl="1" indent="-399541" defTabSz="2145791">
                  <a:spcBef>
                    <a:spcPts val="2100"/>
                  </a:spcBef>
                  <a:buClr>
                    <a:srgbClr val="000000"/>
                  </a:buClr>
                  <a:buSzPct val="100000"/>
                  <a:buChar char="•"/>
                  <a:defRPr sz="4224"/>
                </a:pPr>
                <a14:m>
                  <m:oMath xmlns:m="http://schemas.openxmlformats.org/officeDocument/2006/math">
                    <m:limUpp>
                      <m:limUppPr>
                        <m:ctrlPr>
                          <a:rPr sz="4150" i="1">
                            <a:solidFill>
                              <a:srgbClr val="000000"/>
                            </a:solidFill>
                            <a:latin typeface="Cambria Math" panose="02040503050406030204" pitchFamily="18" charset="0"/>
                          </a:rPr>
                        </m:ctrlPr>
                      </m:limUppPr>
                      <m:e>
                        <m:r>
                          <a:rPr sz="4150" i="1">
                            <a:solidFill>
                              <a:srgbClr val="000000"/>
                            </a:solidFill>
                            <a:latin typeface="Cambria Math" panose="02040503050406030204" pitchFamily="18" charset="0"/>
                          </a:rPr>
                          <m:t>𝑂</m:t>
                        </m:r>
                      </m:e>
                      <m:lim>
                        <m:r>
                          <a:rPr sz="4150" i="1">
                            <a:solidFill>
                              <a:srgbClr val="000000"/>
                            </a:solidFill>
                            <a:latin typeface="Cambria Math" panose="02040503050406030204" pitchFamily="18" charset="0"/>
                          </a:rPr>
                          <m:t>˜</m:t>
                        </m:r>
                      </m:lim>
                    </m:limUpp>
                    <m:r>
                      <a:rPr sz="4150" i="1">
                        <a:solidFill>
                          <a:srgbClr val="000000"/>
                        </a:solidFill>
                        <a:latin typeface="Cambria Math" panose="02040503050406030204" pitchFamily="18" charset="0"/>
                      </a:rPr>
                      <m:t>(</m:t>
                    </m:r>
                    <m:r>
                      <a:rPr sz="4150" i="1">
                        <a:solidFill>
                          <a:srgbClr val="000000"/>
                        </a:solidFill>
                        <a:latin typeface="Cambria Math" panose="02040503050406030204" pitchFamily="18" charset="0"/>
                      </a:rPr>
                      <m:t>𝐶</m:t>
                    </m:r>
                    <m:sSup>
                      <m:sSupPr>
                        <m:ctrlPr>
                          <a:rPr sz="4150" i="1">
                            <a:solidFill>
                              <a:srgbClr val="000000"/>
                            </a:solidFill>
                            <a:latin typeface="Cambria Math" panose="02040503050406030204" pitchFamily="18" charset="0"/>
                          </a:rPr>
                        </m:ctrlPr>
                      </m:sSupPr>
                      <m:e>
                        <m:r>
                          <a:rPr sz="4150" i="1">
                            <a:solidFill>
                              <a:srgbClr val="000000"/>
                            </a:solidFill>
                            <a:latin typeface="Cambria Math" panose="02040503050406030204" pitchFamily="18" charset="0"/>
                          </a:rPr>
                          <m:t>𝑛</m:t>
                        </m:r>
                      </m:e>
                      <m:sup>
                        <m:r>
                          <a:rPr sz="4150" i="1">
                            <a:solidFill>
                              <a:srgbClr val="000000"/>
                            </a:solidFill>
                            <a:latin typeface="Cambria Math" panose="02040503050406030204" pitchFamily="18" charset="0"/>
                          </a:rPr>
                          <m:t>5</m:t>
                        </m:r>
                      </m:sup>
                    </m:sSup>
                    <m:r>
                      <a:rPr sz="4150" i="1">
                        <a:solidFill>
                          <a:srgbClr val="000000"/>
                        </a:solidFill>
                        <a:latin typeface="Cambria Math" panose="02040503050406030204" pitchFamily="18" charset="0"/>
                      </a:rPr>
                      <m:t>)</m:t>
                    </m:r>
                  </m:oMath>
                </a14:m>
                <a:r>
                  <a:rPr sz="3432" dirty="0">
                    <a:latin typeface="Calibri" panose="020F0502020204030204" pitchFamily="34" charset="0"/>
                    <a:cs typeface="Calibri" panose="020F0502020204030204" pitchFamily="34" charset="0"/>
                  </a:rPr>
                  <a:t> - [SrinathanRangan00]</a:t>
                </a:r>
              </a:p>
              <a:p>
                <a:pPr marL="891286" lvl="1" indent="-399541" defTabSz="2145791">
                  <a:spcBef>
                    <a:spcPts val="2100"/>
                  </a:spcBef>
                  <a:buClr>
                    <a:srgbClr val="000000"/>
                  </a:buClr>
                  <a:buSzPct val="100000"/>
                  <a:buChar char="•"/>
                  <a:defRPr sz="4224"/>
                </a:pPr>
                <a14:m>
                  <m:oMath xmlns:m="http://schemas.openxmlformats.org/officeDocument/2006/math">
                    <m:limUpp>
                      <m:limUppPr>
                        <m:ctrlPr>
                          <a:rPr sz="4150" i="1">
                            <a:solidFill>
                              <a:srgbClr val="000000"/>
                            </a:solidFill>
                            <a:latin typeface="Cambria Math" panose="02040503050406030204" pitchFamily="18" charset="0"/>
                          </a:rPr>
                        </m:ctrlPr>
                      </m:limUppPr>
                      <m:e>
                        <m:r>
                          <a:rPr sz="4150" i="1">
                            <a:solidFill>
                              <a:srgbClr val="000000"/>
                            </a:solidFill>
                            <a:latin typeface="Cambria Math" panose="02040503050406030204" pitchFamily="18" charset="0"/>
                          </a:rPr>
                          <m:t>𝑂</m:t>
                        </m:r>
                      </m:e>
                      <m:lim>
                        <m:r>
                          <a:rPr sz="4150" i="1">
                            <a:solidFill>
                              <a:srgbClr val="000000"/>
                            </a:solidFill>
                            <a:latin typeface="Cambria Math" panose="02040503050406030204" pitchFamily="18" charset="0"/>
                          </a:rPr>
                          <m:t>˜</m:t>
                        </m:r>
                      </m:lim>
                    </m:limUpp>
                    <m:r>
                      <a:rPr sz="4150" i="1">
                        <a:solidFill>
                          <a:srgbClr val="000000"/>
                        </a:solidFill>
                        <a:latin typeface="Cambria Math" panose="02040503050406030204" pitchFamily="18" charset="0"/>
                      </a:rPr>
                      <m:t>(</m:t>
                    </m:r>
                    <m:r>
                      <a:rPr sz="4150" i="1">
                        <a:solidFill>
                          <a:srgbClr val="000000"/>
                        </a:solidFill>
                        <a:latin typeface="Cambria Math" panose="02040503050406030204" pitchFamily="18" charset="0"/>
                      </a:rPr>
                      <m:t>𝐶</m:t>
                    </m:r>
                    <m:sSup>
                      <m:sSupPr>
                        <m:ctrlPr>
                          <a:rPr sz="4150" i="1">
                            <a:solidFill>
                              <a:srgbClr val="000000"/>
                            </a:solidFill>
                            <a:latin typeface="Cambria Math" panose="02040503050406030204" pitchFamily="18" charset="0"/>
                          </a:rPr>
                        </m:ctrlPr>
                      </m:sSupPr>
                      <m:e>
                        <m:r>
                          <a:rPr sz="4150" i="1">
                            <a:solidFill>
                              <a:srgbClr val="000000"/>
                            </a:solidFill>
                            <a:latin typeface="Cambria Math" panose="02040503050406030204" pitchFamily="18" charset="0"/>
                          </a:rPr>
                          <m:t>𝑛</m:t>
                        </m:r>
                      </m:e>
                      <m:sup>
                        <m:r>
                          <a:rPr sz="4150" i="1">
                            <a:solidFill>
                              <a:srgbClr val="000000"/>
                            </a:solidFill>
                            <a:latin typeface="Cambria Math" panose="02040503050406030204" pitchFamily="18" charset="0"/>
                          </a:rPr>
                          <m:t>3</m:t>
                        </m:r>
                      </m:sup>
                    </m:sSup>
                    <m:r>
                      <a:rPr sz="4150" i="1">
                        <a:solidFill>
                          <a:srgbClr val="000000"/>
                        </a:solidFill>
                        <a:latin typeface="Cambria Math" panose="02040503050406030204" pitchFamily="18" charset="0"/>
                      </a:rPr>
                      <m:t>)</m:t>
                    </m:r>
                  </m:oMath>
                </a14:m>
                <a:r>
                  <a:rPr sz="3432" dirty="0">
                    <a:latin typeface="Calibri" panose="020F0502020204030204" pitchFamily="34" charset="0"/>
                    <a:cs typeface="Calibri" panose="020F0502020204030204" pitchFamily="34" charset="0"/>
                  </a:rPr>
                  <a:t> - [BH07]</a:t>
                </a:r>
              </a:p>
              <a:p>
                <a:pPr marL="891286" lvl="1" indent="-399541" defTabSz="2145791">
                  <a:spcBef>
                    <a:spcPts val="2100"/>
                  </a:spcBef>
                  <a:buClr>
                    <a:srgbClr val="000000"/>
                  </a:buClr>
                  <a:buSzPct val="100000"/>
                  <a:buChar char="•"/>
                  <a:defRPr sz="4224"/>
                </a:pPr>
                <a14:m>
                  <m:oMath xmlns:m="http://schemas.openxmlformats.org/officeDocument/2006/math">
                    <m:limUpp>
                      <m:limUppPr>
                        <m:ctrlPr>
                          <a:rPr sz="4150" i="1">
                            <a:solidFill>
                              <a:srgbClr val="000000"/>
                            </a:solidFill>
                            <a:latin typeface="Cambria Math" panose="02040503050406030204" pitchFamily="18" charset="0"/>
                          </a:rPr>
                        </m:ctrlPr>
                      </m:limUppPr>
                      <m:e>
                        <m:r>
                          <a:rPr sz="4150" i="1">
                            <a:solidFill>
                              <a:srgbClr val="000000"/>
                            </a:solidFill>
                            <a:latin typeface="Cambria Math" panose="02040503050406030204" pitchFamily="18" charset="0"/>
                          </a:rPr>
                          <m:t>𝑂</m:t>
                        </m:r>
                      </m:e>
                      <m:lim>
                        <m:r>
                          <a:rPr sz="4150" i="1">
                            <a:solidFill>
                              <a:srgbClr val="000000"/>
                            </a:solidFill>
                            <a:latin typeface="Cambria Math" panose="02040503050406030204" pitchFamily="18" charset="0"/>
                          </a:rPr>
                          <m:t>˜</m:t>
                        </m:r>
                      </m:lim>
                    </m:limUpp>
                    <m:r>
                      <a:rPr sz="4150" i="1">
                        <a:solidFill>
                          <a:srgbClr val="000000"/>
                        </a:solidFill>
                        <a:latin typeface="Cambria Math" panose="02040503050406030204" pitchFamily="18" charset="0"/>
                      </a:rPr>
                      <m:t>(</m:t>
                    </m:r>
                    <m:r>
                      <a:rPr sz="4150" i="1">
                        <a:solidFill>
                          <a:srgbClr val="000000"/>
                        </a:solidFill>
                        <a:latin typeface="Cambria Math" panose="02040503050406030204" pitchFamily="18" charset="0"/>
                      </a:rPr>
                      <m:t>𝐶</m:t>
                    </m:r>
                    <m:sSup>
                      <m:sSupPr>
                        <m:ctrlPr>
                          <a:rPr sz="4150" i="1">
                            <a:solidFill>
                              <a:srgbClr val="000000"/>
                            </a:solidFill>
                            <a:latin typeface="Cambria Math" panose="02040503050406030204" pitchFamily="18" charset="0"/>
                          </a:rPr>
                        </m:ctrlPr>
                      </m:sSupPr>
                      <m:e>
                        <m:r>
                          <a:rPr sz="4150" i="1">
                            <a:solidFill>
                              <a:srgbClr val="000000"/>
                            </a:solidFill>
                            <a:latin typeface="Cambria Math" panose="02040503050406030204" pitchFamily="18" charset="0"/>
                          </a:rPr>
                          <m:t>𝑛</m:t>
                        </m:r>
                      </m:e>
                      <m:sup>
                        <m:r>
                          <a:rPr sz="4150" i="1">
                            <a:solidFill>
                              <a:srgbClr val="000000"/>
                            </a:solidFill>
                            <a:latin typeface="Cambria Math" panose="02040503050406030204" pitchFamily="18" charset="0"/>
                          </a:rPr>
                          <m:t>2</m:t>
                        </m:r>
                      </m:sup>
                    </m:sSup>
                    <m:r>
                      <a:rPr sz="4150" i="1">
                        <a:solidFill>
                          <a:srgbClr val="000000"/>
                        </a:solidFill>
                        <a:latin typeface="Cambria Math" panose="02040503050406030204" pitchFamily="18" charset="0"/>
                      </a:rPr>
                      <m:t>)</m:t>
                    </m:r>
                  </m:oMath>
                </a14:m>
                <a:r>
                  <a:rPr sz="3432" dirty="0">
                    <a:latin typeface="Calibri" panose="020F0502020204030204" pitchFamily="34" charset="0"/>
                    <a:cs typeface="Calibri" panose="020F0502020204030204" pitchFamily="34" charset="0"/>
                  </a:rPr>
                  <a:t> - [</a:t>
                </a:r>
                <a:r>
                  <a:rPr sz="3432" dirty="0">
                    <a:solidFill>
                      <a:srgbClr val="FF0000"/>
                    </a:solidFill>
                    <a:latin typeface="Calibri" panose="020F0502020204030204" pitchFamily="34" charset="0"/>
                    <a:cs typeface="Calibri" panose="020F0502020204030204" pitchFamily="34" charset="0"/>
                  </a:rPr>
                  <a:t>Patra,</a:t>
                </a:r>
                <a:r>
                  <a:rPr sz="3432" dirty="0">
                    <a:latin typeface="Calibri" panose="020F0502020204030204" pitchFamily="34" charset="0"/>
                    <a:cs typeface="Calibri" panose="020F0502020204030204" pitchFamily="34" charset="0"/>
                  </a:rPr>
                  <a:t>Choudhury,Rangan10]</a:t>
                </a:r>
                <a:endParaRPr sz="3900" dirty="0">
                  <a:latin typeface="Calibri" panose="020F0502020204030204" pitchFamily="34" charset="0"/>
                  <a:cs typeface="Calibri" panose="020F0502020204030204" pitchFamily="34" charset="0"/>
                </a:endParaRPr>
              </a:p>
            </p:txBody>
          </p:sp>
        </mc:Choice>
        <mc:Fallback xmlns="">
          <p:sp>
            <p:nvSpPr>
              <p:cNvPr id="255" name="Asynchronous:…"/>
              <p:cNvSpPr txBox="1">
                <a:spLocks noRot="1" noChangeAspect="1" noMove="1" noResize="1" noEditPoints="1" noAdjustHandles="1" noChangeArrowheads="1" noChangeShapeType="1" noTextEdit="1"/>
              </p:cNvSpPr>
              <p:nvPr/>
            </p:nvSpPr>
            <p:spPr>
              <a:xfrm>
                <a:off x="1270000" y="7656410"/>
                <a:ext cx="21844000" cy="4749188"/>
              </a:xfrm>
              <a:prstGeom prst="rect">
                <a:avLst/>
              </a:prstGeom>
              <a:blipFill>
                <a:blip r:embed="rId5"/>
                <a:stretch>
                  <a:fillRect l="-1161" t="-4533"/>
                </a:stretch>
              </a:blipFill>
              <a:ln w="12700">
                <a:miter lim="400000"/>
              </a:ln>
              <a:extLst>
                <a:ext uri="{C572A759-6A51-4108-AA02-DFA0A04FC94B}">
                  <ma14:wrappingTextBoxFlag xmlns:ma14="http://schemas.microsoft.com/office/mac/drawingml/2011/main" xmlns:m="http://schemas.openxmlformats.org/officeDocument/2006/math" xmlns="" xmlns:a14="http://schemas.microsoft.com/office/drawing/2010/main" val="1"/>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9FC2B070-184E-80EC-AA93-12935C41333F}"/>
              </a:ext>
            </a:extLst>
          </p:cNvPr>
          <p:cNvSpPr txBox="1"/>
          <p:nvPr/>
        </p:nvSpPr>
        <p:spPr>
          <a:xfrm>
            <a:off x="436028" y="-76130"/>
            <a:ext cx="14885485" cy="16414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2438400" rtl="0" fontAlgn="auto" latinLnBrk="0" hangingPunct="0">
              <a:lnSpc>
                <a:spcPct val="100000"/>
              </a:lnSpc>
              <a:spcBef>
                <a:spcPts val="2400"/>
              </a:spcBef>
              <a:spcAft>
                <a:spcPts val="0"/>
              </a:spcAft>
              <a:buClrTx/>
              <a:buSzTx/>
              <a:buFontTx/>
              <a:buNone/>
              <a:tabLst/>
            </a:pPr>
            <a:r>
              <a:rPr kumimoji="0" lang="en-US" sz="8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Graphik"/>
              </a:rPr>
              <a:t>Gap in Communication Complexity</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55">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5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p:tmAbs val="0"/>
                                  </p:iterate>
                                  <p:childTnLst>
                                    <p:set>
                                      <p:cBhvr>
                                        <p:cTn id="16" fill="hold"/>
                                        <p:tgtEl>
                                          <p:spTgt spid="2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p:tmAbs val="0"/>
                                  </p:iterate>
                                  <p:childTnLst>
                                    <p:set>
                                      <p:cBhvr>
                                        <p:cTn id="20" fill="hold"/>
                                        <p:tgtEl>
                                          <p:spTgt spid="25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p:tmAbs val="0"/>
                                  </p:iterate>
                                  <p:childTnLst>
                                    <p:set>
                                      <p:cBhvr>
                                        <p:cTn id="24" fill="hold"/>
                                        <p:tgtEl>
                                          <p:spTgt spid="25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p:tmAbs val="0"/>
                                  </p:iterate>
                                  <p:childTnLst>
                                    <p:set>
                                      <p:cBhvr>
                                        <p:cTn id="28" fill="hold"/>
                                        <p:tgtEl>
                                          <p:spTgt spid="2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 grpId="1" animBg="1" advAuto="0"/>
      <p:bldP spid="255" grpId="2"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DBF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7" name="Is there a perfectly secure, optimally-resilient asynchronous MPC with   communication?"/>
              <p:cNvSpPr txBox="1">
                <a:spLocks noGrp="1"/>
              </p:cNvSpPr>
              <p:nvPr>
                <p:ph type="body" idx="1"/>
              </p:nvPr>
            </p:nvSpPr>
            <p:spPr>
              <a:xfrm>
                <a:off x="1270000" y="2077095"/>
                <a:ext cx="21844000" cy="6455171"/>
              </a:xfrm>
              <a:prstGeom prst="rect">
                <a:avLst/>
              </a:prstGeom>
            </p:spPr>
            <p:txBody>
              <a:bodyPr>
                <a:normAutofit fontScale="92500"/>
              </a:bodyPr>
              <a:lstStyle/>
              <a:p>
                <a:pPr defTabSz="1170402">
                  <a:defRPr sz="10752" spc="-215">
                    <a:solidFill>
                      <a:srgbClr val="000000"/>
                    </a:solidFill>
                  </a:defRPr>
                </a:pPr>
                <a:r>
                  <a:t>Is there a perfectly secure, optimally-resilient </a:t>
                </a:r>
                <a:r>
                  <a:rPr>
                    <a:solidFill>
                      <a:schemeClr val="accent5">
                        <a:satOff val="7775"/>
                        <a:lumOff val="-23858"/>
                      </a:schemeClr>
                    </a:solidFill>
                  </a:rPr>
                  <a:t>asynchronous</a:t>
                </a:r>
                <a:r>
                  <a:t> MPC with </a:t>
                </a:r>
                <a14:m>
                  <m:oMath xmlns:m="http://schemas.openxmlformats.org/officeDocument/2006/math">
                    <m:limUpp>
                      <m:limUppPr>
                        <m:ctrlPr>
                          <a:rPr sz="13100" i="1">
                            <a:solidFill>
                              <a:srgbClr val="000000"/>
                            </a:solidFill>
                            <a:latin typeface="Cambria Math" panose="02040503050406030204" pitchFamily="18" charset="0"/>
                          </a:rPr>
                        </m:ctrlPr>
                      </m:limUppPr>
                      <m:e>
                        <m:r>
                          <a:rPr sz="13100" i="1">
                            <a:solidFill>
                              <a:srgbClr val="000000"/>
                            </a:solidFill>
                            <a:latin typeface="Cambria Math" panose="02040503050406030204" pitchFamily="18" charset="0"/>
                          </a:rPr>
                          <m:t>𝑂</m:t>
                        </m:r>
                      </m:e>
                      <m:lim>
                        <m:r>
                          <a:rPr sz="13100" i="1">
                            <a:solidFill>
                              <a:srgbClr val="000000"/>
                            </a:solidFill>
                            <a:latin typeface="Cambria Math" panose="02040503050406030204" pitchFamily="18" charset="0"/>
                          </a:rPr>
                          <m:t>˜</m:t>
                        </m:r>
                      </m:lim>
                    </m:limUpp>
                    <m:r>
                      <a:rPr sz="13100" i="1">
                        <a:solidFill>
                          <a:srgbClr val="000000"/>
                        </a:solidFill>
                        <a:latin typeface="Cambria Math" panose="02040503050406030204" pitchFamily="18" charset="0"/>
                      </a:rPr>
                      <m:t>(</m:t>
                    </m:r>
                    <m:r>
                      <a:rPr sz="13100" i="1">
                        <a:solidFill>
                          <a:srgbClr val="000000"/>
                        </a:solidFill>
                        <a:latin typeface="Cambria Math" panose="02040503050406030204" pitchFamily="18" charset="0"/>
                      </a:rPr>
                      <m:t>𝐶𝑛</m:t>
                    </m:r>
                    <m:r>
                      <a:rPr sz="13100" i="1">
                        <a:solidFill>
                          <a:srgbClr val="000000"/>
                        </a:solidFill>
                        <a:latin typeface="Cambria Math" panose="02040503050406030204" pitchFamily="18" charset="0"/>
                      </a:rPr>
                      <m:t>)</m:t>
                    </m:r>
                  </m:oMath>
                </a14:m>
                <a:r>
                  <a:t> communication?</a:t>
                </a:r>
                <a:endParaRPr sz="22400"/>
              </a:p>
            </p:txBody>
          </p:sp>
        </mc:Choice>
        <mc:Fallback xmlns="">
          <p:sp>
            <p:nvSpPr>
              <p:cNvPr id="257" name="Is there a perfectly secure, optimally-resilient asynchronous MPC with   communication?"/>
              <p:cNvSpPr txBox="1">
                <a:spLocks noGrp="1" noRot="1" noChangeAspect="1" noMove="1" noResize="1" noEditPoints="1" noAdjustHandles="1" noChangeArrowheads="1" noChangeShapeType="1" noTextEdit="1"/>
              </p:cNvSpPr>
              <p:nvPr>
                <p:ph type="body" idx="1"/>
              </p:nvPr>
            </p:nvSpPr>
            <p:spPr>
              <a:xfrm>
                <a:off x="1270000" y="2077095"/>
                <a:ext cx="21844000" cy="6455171"/>
              </a:xfrm>
              <a:prstGeom prst="rect">
                <a:avLst/>
              </a:prstGeom>
              <a:blipFill>
                <a:blip r:embed="rId2"/>
                <a:stretch>
                  <a:fillRect l="-2613" r="-2613" b="-10413"/>
                </a:stretch>
              </a:blipFill>
            </p:spPr>
            <p:txBody>
              <a:bodyPr/>
              <a:lstStyle/>
              <a:p>
                <a:r>
                  <a:rPr lang="en-US">
                    <a:noFill/>
                  </a:rPr>
                  <a:t> </a:t>
                </a:r>
              </a:p>
            </p:txBody>
          </p:sp>
        </mc:Fallback>
      </mc:AlternateContent>
      <p:sp>
        <p:nvSpPr>
          <p:cNvPr id="258" name="Or is there an inherent lower bound due to asynchrony?"/>
          <p:cNvSpPr txBox="1">
            <a:spLocks noGrp="1"/>
          </p:cNvSpPr>
          <p:nvPr>
            <p:ph type="body" idx="21"/>
          </p:nvPr>
        </p:nvSpPr>
        <p:spPr>
          <a:xfrm>
            <a:off x="1270000" y="9340954"/>
            <a:ext cx="21844000" cy="17322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defTabSz="668655">
              <a:lnSpc>
                <a:spcPct val="80000"/>
              </a:lnSpc>
              <a:defRPr sz="6804" spc="-204">
                <a:solidFill>
                  <a:srgbClr val="929292"/>
                </a:solidFill>
                <a:latin typeface="+mn-lt"/>
                <a:ea typeface="+mn-ea"/>
                <a:cs typeface="+mn-cs"/>
                <a:sym typeface="Graphik Semibold"/>
              </a:defRPr>
            </a:pPr>
            <a:r>
              <a:t>Or is there an inherent lower bound due to </a:t>
            </a:r>
            <a:r>
              <a:rPr>
                <a:solidFill>
                  <a:schemeClr val="accent5">
                    <a:satOff val="7775"/>
                    <a:lumOff val="-23858"/>
                    <a:alpha val="60000"/>
                  </a:schemeClr>
                </a:solidFill>
              </a:rPr>
              <a:t>asynchrony</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animBg="1" advAuto="0"/>
    </p:bldLst>
  </p:timing>
</p:sld>
</file>

<file path=ppt/theme/theme1.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arrakeshVTI">
  <a:themeElements>
    <a:clrScheme name="Marrakesh">
      <a:dk1>
        <a:srgbClr val="000000"/>
      </a:dk1>
      <a:lt1>
        <a:srgbClr val="FFFFFF"/>
      </a:lt1>
      <a:dk2>
        <a:srgbClr val="431C30"/>
      </a:dk2>
      <a:lt2>
        <a:srgbClr val="F3F0EF"/>
      </a:lt2>
      <a:accent1>
        <a:srgbClr val="B35B55"/>
      </a:accent1>
      <a:accent2>
        <a:srgbClr val="CF7E6C"/>
      </a:accent2>
      <a:accent3>
        <a:srgbClr val="CA8F58"/>
      </a:accent3>
      <a:accent4>
        <a:srgbClr val="A97C54"/>
      </a:accent4>
      <a:accent5>
        <a:srgbClr val="917E45"/>
      </a:accent5>
      <a:accent6>
        <a:srgbClr val="647576"/>
      </a:accent6>
      <a:hlink>
        <a:srgbClr val="A25872"/>
      </a:hlink>
      <a:folHlink>
        <a:srgbClr val="667A7E"/>
      </a:folHlink>
    </a:clrScheme>
    <a:fontScheme name="Goudy">
      <a:majorFont>
        <a:latin typeface="Goudy Old Style"/>
        <a:ea typeface=""/>
        <a:cs typeface=""/>
      </a:majorFont>
      <a:minorFont>
        <a:latin typeface="Goudy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rakeshVTI" id="{DCD97A9B-DAE4-42FA-B2F9-0A5C34F43D6C}" vid="{A7163F41-974B-4A88-831F-D9DFFFE40CEC}"/>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Medium"/>
            <a:ea typeface="Graphik-Medium"/>
            <a:cs typeface="Graphik-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400" rtl="0" fontAlgn="auto" latinLnBrk="0" hangingPunct="0">
          <a:lnSpc>
            <a:spcPct val="100000"/>
          </a:lnSpc>
          <a:spcBef>
            <a:spcPts val="2400"/>
          </a:spcBef>
          <a:spcAft>
            <a:spcPts val="0"/>
          </a:spcAft>
          <a:buClrTx/>
          <a:buSzTx/>
          <a:buFontTx/>
          <a:buNone/>
          <a:tabLst/>
          <a:defRPr kumimoji="0" sz="48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3067</TotalTime>
  <Words>3411</Words>
  <Application>Microsoft Macintosh PowerPoint</Application>
  <PresentationFormat>Custom</PresentationFormat>
  <Paragraphs>609</Paragraphs>
  <Slides>29</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29</vt:i4>
      </vt:variant>
    </vt:vector>
  </HeadingPairs>
  <TitlesOfParts>
    <vt:vector size="43" baseType="lpstr">
      <vt:lpstr>Arial</vt:lpstr>
      <vt:lpstr>Calibri</vt:lpstr>
      <vt:lpstr>Calibri Light</vt:lpstr>
      <vt:lpstr>Cambria Math</vt:lpstr>
      <vt:lpstr>Courier New</vt:lpstr>
      <vt:lpstr>Goudy Old Style</vt:lpstr>
      <vt:lpstr>Graphik</vt:lpstr>
      <vt:lpstr>Graphik Semibold</vt:lpstr>
      <vt:lpstr>Graphik-Medium</vt:lpstr>
      <vt:lpstr>Helvetica Neue</vt:lpstr>
      <vt:lpstr>Times New Roman</vt:lpstr>
      <vt:lpstr>31_ColorGradientLight</vt:lpstr>
      <vt:lpstr>MarrakeshVTI</vt:lpstr>
      <vt:lpstr>Office Theme</vt:lpstr>
      <vt:lpstr>Perfect Asynchronous MPC with Linear Communication Overhead</vt:lpstr>
      <vt:lpstr>PowerPoint Presentation</vt:lpstr>
      <vt:lpstr>MPC: The Problem</vt:lpstr>
      <vt:lpstr>Our Setting</vt:lpstr>
      <vt:lpstr>Synchronous / Asynchronous Setting </vt:lpstr>
      <vt:lpstr>PowerPoint Presentation</vt:lpstr>
      <vt:lpstr>Perfect Security with Optimal Resilience</vt:lpstr>
      <vt:lpstr>PowerPoint Presentation</vt:lpstr>
      <vt:lpstr>PowerPoint Presentation</vt:lpstr>
      <vt:lpstr>Perfect Asynchronous MPC  with O┴˜ (Cn) communication</vt:lpstr>
      <vt:lpstr>Structure: Very High Level</vt:lpstr>
      <vt:lpstr>Asynchronous VSS (AVSS)</vt:lpstr>
      <vt:lpstr>Asynchronous VSS (AVSS)</vt:lpstr>
      <vt:lpstr>AVSS</vt:lpstr>
      <vt:lpstr>Weak-Binding AVSS</vt:lpstr>
      <vt:lpstr>BCG-style AVSS (Skeleton) </vt:lpstr>
      <vt:lpstr>Pair-wise Consistency Graph and Clique Finding</vt:lpstr>
      <vt:lpstr>Termination</vt:lpstr>
      <vt:lpstr>Towards O(1) Overhead: Packing and Batching</vt:lpstr>
      <vt:lpstr>Pair-wise Consistency Graph</vt:lpstr>
      <vt:lpstr>Doing it Efficiently: STAR instead of Clique</vt:lpstr>
      <vt:lpstr>For (t,t)-degree S(x,y)</vt:lpstr>
      <vt:lpstr>For (t+t/2, t+t/2)-degree S(x,y)</vt:lpstr>
      <vt:lpstr>A big STAR</vt:lpstr>
      <vt:lpstr>Main Idea: Bivariate ⟹ Trivariate</vt:lpstr>
      <vt:lpstr>Use (t+t/2, t+t/2, t+t/2)-degree S(x,y,z)</vt:lpstr>
      <vt:lpstr>Binding</vt:lpstr>
      <vt:lpstr>Revised: Towards O(1) Overhead: Packing and Batching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Perfect Asynchronous MPC with Linear Communication Overhead</dc:title>
  <cp:lastModifiedBy>Arpita Patra</cp:lastModifiedBy>
  <cp:revision>115</cp:revision>
  <dcterms:modified xsi:type="dcterms:W3CDTF">2024-05-22T10:32:41Z</dcterms:modified>
</cp:coreProperties>
</file>