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2"/>
  </p:notesMasterIdLst>
  <p:sldIdLst>
    <p:sldId id="906" r:id="rId2"/>
    <p:sldId id="907" r:id="rId3"/>
    <p:sldId id="908" r:id="rId4"/>
    <p:sldId id="909" r:id="rId5"/>
    <p:sldId id="910" r:id="rId6"/>
    <p:sldId id="911" r:id="rId7"/>
    <p:sldId id="912" r:id="rId8"/>
    <p:sldId id="913" r:id="rId9"/>
    <p:sldId id="914" r:id="rId10"/>
    <p:sldId id="915" r:id="rId11"/>
    <p:sldId id="916" r:id="rId12"/>
    <p:sldId id="917" r:id="rId13"/>
    <p:sldId id="939" r:id="rId14"/>
    <p:sldId id="940" r:id="rId15"/>
    <p:sldId id="941" r:id="rId16"/>
    <p:sldId id="942" r:id="rId17"/>
    <p:sldId id="947" r:id="rId18"/>
    <p:sldId id="945" r:id="rId19"/>
    <p:sldId id="946" r:id="rId20"/>
    <p:sldId id="934" r:id="rId21"/>
  </p:sldIdLst>
  <p:sldSz cx="12192000" cy="6858000"/>
  <p:notesSz cx="6858000" cy="9144000"/>
  <p:embeddedFontLs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9"/>
    <p:restoredTop sz="94669"/>
  </p:normalViewPr>
  <p:slideViewPr>
    <p:cSldViewPr snapToGrid="0">
      <p:cViewPr varScale="1">
        <p:scale>
          <a:sx n="93" d="100"/>
          <a:sy n="93" d="100"/>
        </p:scale>
        <p:origin x="22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07CF3-B713-684F-ADB3-675B21A161A2}" type="datetimeFigureOut">
              <a:rPr lang="en-US" smtClean="0"/>
              <a:t>5/27/24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86627-9418-2B40-B985-FD18EC975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7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48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91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/>
                  <a:t>(we have space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𝑙𝑜𝑔𝑛</m:t>
                    </m:r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1200"/>
                  <a:t>and are allowed to read the input in one pass).</a:t>
                </a:r>
                <a:endParaRPr lang="en-US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/>
                  <a:t>(we have space 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/>
                  </a:rPr>
                  <a:t>𝑂(</a:t>
                </a:r>
                <a:r>
                  <a:rPr lang="en-US" sz="1200" i="0" dirty="0" err="1">
                    <a:solidFill>
                      <a:srgbClr val="FF0000"/>
                    </a:solidFill>
                    <a:latin typeface="Cambria Math"/>
                  </a:rPr>
                  <a:t>𝑙𝑜𝑔𝑛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/>
                  </a:rPr>
                  <a:t>) </a:t>
                </a:r>
                <a:r>
                  <a:rPr lang="en-US" sz="1200"/>
                  <a:t>and are allowed to read the input in one pass).</a:t>
                </a:r>
                <a:endParaRPr lang="en-US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62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/>
                  <a:t>(we have space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𝑙𝑜𝑔𝑛</m:t>
                    </m:r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1200"/>
                  <a:t>and are allowed to read the input in one pass).</a:t>
                </a:r>
                <a:endParaRPr lang="en-US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/>
                  <a:t>(we have space 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/>
                  </a:rPr>
                  <a:t>𝑂(</a:t>
                </a:r>
                <a:r>
                  <a:rPr lang="en-US" sz="1200" i="0" dirty="0" err="1">
                    <a:solidFill>
                      <a:srgbClr val="FF0000"/>
                    </a:solidFill>
                    <a:latin typeface="Cambria Math"/>
                  </a:rPr>
                  <a:t>𝑙𝑜𝑔𝑛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/>
                  </a:rPr>
                  <a:t>) </a:t>
                </a:r>
                <a:r>
                  <a:rPr lang="en-US" sz="1200"/>
                  <a:t>and are allowed to read the input in one pass).</a:t>
                </a:r>
                <a:endParaRPr lang="en-US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895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/>
                  <a:t>(we have space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𝑙𝑜𝑔𝑛</m:t>
                    </m:r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1200"/>
                  <a:t>and are allowed to read the input in one pass).</a:t>
                </a:r>
                <a:endParaRPr lang="en-US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/>
                  <a:t>(we have space 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/>
                  </a:rPr>
                  <a:t>𝑂(</a:t>
                </a:r>
                <a:r>
                  <a:rPr lang="en-US" sz="1200" i="0" dirty="0" err="1">
                    <a:solidFill>
                      <a:srgbClr val="FF0000"/>
                    </a:solidFill>
                    <a:latin typeface="Cambria Math"/>
                  </a:rPr>
                  <a:t>𝑙𝑜𝑔𝑛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/>
                  </a:rPr>
                  <a:t>) </a:t>
                </a:r>
                <a:r>
                  <a:rPr lang="en-US" sz="1200"/>
                  <a:t>and are allowed to read the input in one pass).</a:t>
                </a:r>
                <a:endParaRPr lang="en-US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38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CC13F-6BEC-F542-C327-100ACFDB4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2D888B-013D-D4A6-C7AC-AFBBC4B71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C8AE4-E111-A172-5F9C-B2D15DB9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D372-5765-2847-AE55-3A821546B075}" type="datetimeFigureOut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B1EFA-754D-D26B-DC3C-57F2F48E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1A43-48FE-425E-3F51-E180491F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3B6-8BF2-5B4A-A758-73D768C8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3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6F3AE-EEC1-F3FB-7394-1DF6AC085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29609-16CE-8FD0-C8E7-D8C59A183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5A72-6854-98F7-3247-B3ADDCE6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D372-5765-2847-AE55-3A821546B075}" type="datetimeFigureOut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B02AC-5A89-66A0-DB34-6047685E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00C2D-42C2-C975-AF60-8379D6CC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3B6-8BF2-5B4A-A758-73D768C8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9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77FE9C-CD67-566D-E70A-F92CB0E98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5DE38-1947-3213-99BE-F134CD86B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FA63C-8265-FA59-F0C3-BBE743CC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D372-5765-2847-AE55-3A821546B075}" type="datetimeFigureOut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3647A-0D3D-3043-96D9-42C634038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BB0C6-EBC5-4B37-D50B-45DC0524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3B6-8BF2-5B4A-A758-73D768C8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8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8248-A34A-8E4E-0439-A37D4B775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2EE6D-32B4-B21E-751B-5E6826E35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03EDB-E108-4633-E55A-B12A0321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D372-5765-2847-AE55-3A821546B075}" type="datetimeFigureOut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19F01-624D-D03A-10C8-54491F00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2803-331F-C4F2-B9A8-44910FCD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3B6-8BF2-5B4A-A758-73D768C8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8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979EC-248B-BAAD-53AE-3CB6C59CE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0FFC7-7B9D-7B2B-06B4-88EDD9BAB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6844C-FB4F-F9BD-A8B2-B356468FC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D372-5765-2847-AE55-3A821546B075}" type="datetimeFigureOut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576C4-4FDD-F9BA-07E5-07BC8C32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2708F-4FC3-739F-954F-F7F39597D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3B6-8BF2-5B4A-A758-73D768C8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2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DA3D-A299-A773-F2FD-024E52AD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08E2C-F38C-80DA-75EA-EDFF905E3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B0181-7E57-04E8-ED64-6D03623E0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DDEA1-556F-1C37-E0FF-75916208C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D372-5765-2847-AE55-3A821546B075}" type="datetimeFigureOut">
              <a:rPr lang="en-US" smtClean="0"/>
              <a:t>5/27/24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97087-7BD0-2F47-2C3F-A4FE14A7A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CF58D-01D0-BADE-43E8-C3463093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3B6-8BF2-5B4A-A758-73D768C8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3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54FD0-F54D-2310-7834-914C72AD2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48188-A53B-4058-573D-2DF906A3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53D83-878D-8A24-EDCF-C4500279D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64E481-76CC-F53F-F5A7-69CF193B9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9C454-59ED-4D13-71C0-2A44B47B0C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24A10A-11B7-D75A-46B9-D0A7DEA4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D372-5765-2847-AE55-3A821546B075}" type="datetimeFigureOut">
              <a:rPr lang="en-US" smtClean="0"/>
              <a:t>5/27/24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85D311-57DD-CFE3-B3A3-581AA32EF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5929E-A315-D241-65B1-2ADECB77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3B6-8BF2-5B4A-A758-73D768C8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0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B16C6-1708-51DB-AD80-2CB735279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7EE6F4-F4B8-A6FD-EAAD-AF28091F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D372-5765-2847-AE55-3A821546B075}" type="datetimeFigureOut">
              <a:rPr lang="en-US" smtClean="0"/>
              <a:t>5/27/24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7545C-8CAF-EA0F-6DCF-0FCA061C2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5F069-0407-07B9-307D-7DF62CE4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3B6-8BF2-5B4A-A758-73D768C8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2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2885C-2005-6B29-A2AB-FA9A0801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D372-5765-2847-AE55-3A821546B075}" type="datetimeFigureOut">
              <a:rPr lang="en-US" smtClean="0"/>
              <a:t>5/27/24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A3D581-2C88-ECD4-E589-CF163251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4D04A-E4B2-9261-A063-A5FAC6B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3B6-8BF2-5B4A-A758-73D768C8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8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98612-439F-5253-24E1-4A997470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46418-61A2-46E2-BBFF-F2BC80A4E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0A391-5E84-A612-414B-4A48E6DF8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26C51-66B8-2A2A-C444-DB4715E9B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D372-5765-2847-AE55-3A821546B075}" type="datetimeFigureOut">
              <a:rPr lang="en-US" smtClean="0"/>
              <a:t>5/27/24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1DAEA-0423-73EB-FB92-A508F946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31540-4B3E-225D-5077-00D27B9A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3B6-8BF2-5B4A-A758-73D768C8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3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76B23-4E40-0E3A-13D0-D285F4286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CEB78C-B807-A623-3993-42F9F559E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D68AE-29F3-EA05-33E9-63660F589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9F073-F2DA-48CE-030A-2EB109DA9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D372-5765-2847-AE55-3A821546B075}" type="datetimeFigureOut">
              <a:rPr lang="en-US" smtClean="0"/>
              <a:t>5/27/24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7EE8C-CC8D-242B-2227-4B080590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37E10-8C71-16E0-99C9-096784B1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03B6-8BF2-5B4A-A758-73D768C8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8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0254E9-B9B5-844E-CAFC-11F8B1E7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68250-CF06-0735-CB2F-4938473BF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16AA7-6AB0-BBA1-1F62-7FE53C684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60D372-5765-2847-AE55-3A821546B075}" type="datetimeFigureOut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673CC-24A2-8DF8-E999-92C593C46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1A68B-E713-F477-79CE-D6AB7049D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9F03B6-8BF2-5B4A-A758-73D768C87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2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962EF-EF05-4570-5EC8-8814398DA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309" y="1041400"/>
            <a:ext cx="9393382" cy="2387600"/>
          </a:xfrm>
        </p:spPr>
        <p:txBody>
          <a:bodyPr>
            <a:normAutofit/>
          </a:bodyPr>
          <a:lstStyle/>
          <a:p>
            <a:r>
              <a:rPr lang="en-US" sz="5000" dirty="0"/>
              <a:t>Non-malleable Codes With Optimal Rate for Poly-Size Circuits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D1E40-2D2D-741C-298B-31E1ABBB5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9629" y="4160838"/>
            <a:ext cx="5072742" cy="1655762"/>
          </a:xfrm>
        </p:spPr>
        <p:txBody>
          <a:bodyPr>
            <a:normAutofit/>
          </a:bodyPr>
          <a:lstStyle/>
          <a:p>
            <a:pPr algn="l"/>
            <a:r>
              <a:rPr lang="en-US" sz="2500" dirty="0">
                <a:effectLst/>
              </a:rPr>
              <a:t>Marshall Ball </a:t>
            </a: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New York University</a:t>
            </a: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en-US" sz="2500" dirty="0">
                <a:effectLst/>
              </a:rPr>
              <a:t>Ronen </a:t>
            </a:r>
            <a:r>
              <a:rPr lang="en-US" sz="2500" dirty="0" err="1">
                <a:effectLst/>
              </a:rPr>
              <a:t>Shaltiel</a:t>
            </a:r>
            <a:r>
              <a:rPr lang="en-US" sz="2500" dirty="0">
                <a:effectLst/>
              </a:rPr>
              <a:t> </a:t>
            </a: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University of Haifa </a:t>
            </a: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en-US" sz="2500" u="sng" dirty="0">
                <a:effectLst/>
              </a:rPr>
              <a:t>Jad Silbak </a:t>
            </a:r>
            <a:r>
              <a:rPr lang="en-US" sz="2500" u="sng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Northeastern University </a:t>
            </a:r>
            <a:endParaRPr lang="en-US" sz="25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8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38B54-5764-8AB2-3F3C-8BCD8102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992" y="383613"/>
            <a:ext cx="987064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Best of both worlds: Composing non-malleable codes with codes that correct from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2C1E57-3613-319A-63D4-D3EBCCE4694E}"/>
                  </a:ext>
                </a:extLst>
              </p:cNvPr>
              <p:cNvSpPr txBox="1"/>
              <p:nvPr/>
            </p:nvSpPr>
            <p:spPr>
              <a:xfrm>
                <a:off x="377745" y="3449062"/>
                <a:ext cx="1152780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Combine non-malleable codes with codes that correct from errors:</a:t>
                </a:r>
              </a:p>
              <a:p>
                <a:r>
                  <a:rPr lang="en-US" sz="2400" dirty="0"/>
                  <a:t>Given a parameter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 ≤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&lt;¼</m:t>
                    </m:r>
                  </m:oMath>
                </a14:m>
                <a:r>
                  <a:rPr lang="en-US" sz="2400" dirty="0"/>
                  <a:t>,  we want a single code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sz="2400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sz="2400" dirty="0"/>
                  <a:t> with both properties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Correct from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-fraction of errors.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2C1E57-3613-319A-63D4-D3EBCCE46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45" y="3449062"/>
                <a:ext cx="11527803" cy="1200329"/>
              </a:xfrm>
              <a:prstGeom prst="rect">
                <a:avLst/>
              </a:prstGeom>
              <a:blipFill>
                <a:blip r:embed="rId2"/>
                <a:stretch>
                  <a:fillRect l="-770" t="-4167" r="-440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3">
                <a:extLst>
                  <a:ext uri="{FF2B5EF4-FFF2-40B4-BE49-F238E27FC236}">
                    <a16:creationId xmlns:a16="http://schemas.microsoft.com/office/drawing/2014/main" id="{1FF35DF3-5DE3-742C-F3A5-991C23641C13}"/>
                  </a:ext>
                </a:extLst>
              </p:cNvPr>
              <p:cNvSpPr/>
              <p:nvPr/>
            </p:nvSpPr>
            <p:spPr>
              <a:xfrm>
                <a:off x="1468263" y="2038688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מלבן 3">
                <a:extLst>
                  <a:ext uri="{FF2B5EF4-FFF2-40B4-BE49-F238E27FC236}">
                    <a16:creationId xmlns:a16="http://schemas.microsoft.com/office/drawing/2014/main" id="{1FF35DF3-5DE3-742C-F3A5-991C23641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263" y="2038688"/>
                <a:ext cx="864096" cy="216024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4">
                <a:extLst>
                  <a:ext uri="{FF2B5EF4-FFF2-40B4-BE49-F238E27FC236}">
                    <a16:creationId xmlns:a16="http://schemas.microsoft.com/office/drawing/2014/main" id="{EA9D203B-70F4-FE05-1069-909CF6D4C783}"/>
                  </a:ext>
                </a:extLst>
              </p:cNvPr>
              <p:cNvSpPr/>
              <p:nvPr/>
            </p:nvSpPr>
            <p:spPr>
              <a:xfrm>
                <a:off x="2837806" y="1948782"/>
                <a:ext cx="1692188" cy="38459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𝐸𝑛𝑐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מלבן 4">
                <a:extLst>
                  <a:ext uri="{FF2B5EF4-FFF2-40B4-BE49-F238E27FC236}">
                    <a16:creationId xmlns:a16="http://schemas.microsoft.com/office/drawing/2014/main" id="{EA9D203B-70F4-FE05-1069-909CF6D4C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806" y="1948782"/>
                <a:ext cx="1692188" cy="384591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מחבר חץ ישר 16">
            <a:extLst>
              <a:ext uri="{FF2B5EF4-FFF2-40B4-BE49-F238E27FC236}">
                <a16:creationId xmlns:a16="http://schemas.microsoft.com/office/drawing/2014/main" id="{A1078C81-FC78-3ED7-72DA-70AE880E4D68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2332360" y="2141078"/>
            <a:ext cx="505447" cy="5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לבן 45">
                <a:extLst>
                  <a:ext uri="{FF2B5EF4-FFF2-40B4-BE49-F238E27FC236}">
                    <a16:creationId xmlns:a16="http://schemas.microsoft.com/office/drawing/2014/main" id="{31DB0189-0049-F188-9BE2-DC424372DC36}"/>
                  </a:ext>
                </a:extLst>
              </p:cNvPr>
              <p:cNvSpPr/>
              <p:nvPr/>
            </p:nvSpPr>
            <p:spPr>
              <a:xfrm>
                <a:off x="8765961" y="2043425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מלבן 45">
                <a:extLst>
                  <a:ext uri="{FF2B5EF4-FFF2-40B4-BE49-F238E27FC236}">
                    <a16:creationId xmlns:a16="http://schemas.microsoft.com/office/drawing/2014/main" id="{31DB0189-0049-F188-9BE2-DC424372DC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961" y="2043425"/>
                <a:ext cx="864096" cy="216024"/>
              </a:xfrm>
              <a:prstGeom prst="rect">
                <a:avLst/>
              </a:prstGeom>
              <a:blipFill>
                <a:blip r:embed="rId5"/>
                <a:stretch>
                  <a:fillRect t="-1000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מלבן 47">
            <a:extLst>
              <a:ext uri="{FF2B5EF4-FFF2-40B4-BE49-F238E27FC236}">
                <a16:creationId xmlns:a16="http://schemas.microsoft.com/office/drawing/2014/main" id="{8357202A-D5DE-7E53-FA39-346AE2DE8AB8}"/>
              </a:ext>
            </a:extLst>
          </p:cNvPr>
          <p:cNvSpPr/>
          <p:nvPr/>
        </p:nvSpPr>
        <p:spPr>
          <a:xfrm>
            <a:off x="8750167" y="2113899"/>
            <a:ext cx="111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מלבן 61">
                <a:extLst>
                  <a:ext uri="{FF2B5EF4-FFF2-40B4-BE49-F238E27FC236}">
                    <a16:creationId xmlns:a16="http://schemas.microsoft.com/office/drawing/2014/main" id="{4BAE55F5-C3EA-E1E4-7768-2A20C1DE76A2}"/>
                  </a:ext>
                </a:extLst>
              </p:cNvPr>
              <p:cNvSpPr/>
              <p:nvPr/>
            </p:nvSpPr>
            <p:spPr>
              <a:xfrm>
                <a:off x="6573695" y="1969505"/>
                <a:ext cx="1692188" cy="36386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𝐷𝑒𝑐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מלבן 61">
                <a:extLst>
                  <a:ext uri="{FF2B5EF4-FFF2-40B4-BE49-F238E27FC236}">
                    <a16:creationId xmlns:a16="http://schemas.microsoft.com/office/drawing/2014/main" id="{4BAE55F5-C3EA-E1E4-7768-2A20C1DE7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695" y="1969505"/>
                <a:ext cx="1692188" cy="363867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מחבר חץ ישר 69">
            <a:extLst>
              <a:ext uri="{FF2B5EF4-FFF2-40B4-BE49-F238E27FC236}">
                <a16:creationId xmlns:a16="http://schemas.microsoft.com/office/drawing/2014/main" id="{A448BF7C-4FD2-C27A-0BE6-9AF9D9D18065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 flipV="1">
            <a:off x="8265883" y="2151438"/>
            <a:ext cx="50007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מרפקי 20">
            <a:extLst>
              <a:ext uri="{FF2B5EF4-FFF2-40B4-BE49-F238E27FC236}">
                <a16:creationId xmlns:a16="http://schemas.microsoft.com/office/drawing/2014/main" id="{4263A6A1-4C05-4C91-35C6-EC2B262D0C75}"/>
              </a:ext>
            </a:extLst>
          </p:cNvPr>
          <p:cNvCxnSpPr/>
          <p:nvPr/>
        </p:nvCxnSpPr>
        <p:spPr>
          <a:xfrm>
            <a:off x="4540953" y="2144856"/>
            <a:ext cx="612068" cy="29708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מרפקי 22">
            <a:extLst>
              <a:ext uri="{FF2B5EF4-FFF2-40B4-BE49-F238E27FC236}">
                <a16:creationId xmlns:a16="http://schemas.microsoft.com/office/drawing/2014/main" id="{A1DCBBA2-94A9-9AC5-1B22-ADC0EB669433}"/>
              </a:ext>
            </a:extLst>
          </p:cNvPr>
          <p:cNvCxnSpPr/>
          <p:nvPr/>
        </p:nvCxnSpPr>
        <p:spPr>
          <a:xfrm flipV="1">
            <a:off x="5131103" y="2107598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מרפקי 23">
            <a:extLst>
              <a:ext uri="{FF2B5EF4-FFF2-40B4-BE49-F238E27FC236}">
                <a16:creationId xmlns:a16="http://schemas.microsoft.com/office/drawing/2014/main" id="{CC7B6149-98EC-8817-0007-2998C6FBEB5E}"/>
              </a:ext>
            </a:extLst>
          </p:cNvPr>
          <p:cNvCxnSpPr/>
          <p:nvPr/>
        </p:nvCxnSpPr>
        <p:spPr>
          <a:xfrm>
            <a:off x="5563151" y="2106530"/>
            <a:ext cx="612068" cy="33540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מרפקי 31">
            <a:extLst>
              <a:ext uri="{FF2B5EF4-FFF2-40B4-BE49-F238E27FC236}">
                <a16:creationId xmlns:a16="http://schemas.microsoft.com/office/drawing/2014/main" id="{BED4BBD3-417E-75B7-1DD7-ED1F67BE172D}"/>
              </a:ext>
            </a:extLst>
          </p:cNvPr>
          <p:cNvCxnSpPr/>
          <p:nvPr/>
        </p:nvCxnSpPr>
        <p:spPr>
          <a:xfrm flipV="1">
            <a:off x="6141647" y="2106160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ular Callout 15">
                <a:extLst>
                  <a:ext uri="{FF2B5EF4-FFF2-40B4-BE49-F238E27FC236}">
                    <a16:creationId xmlns:a16="http://schemas.microsoft.com/office/drawing/2014/main" id="{B0166C69-EFA8-CE10-5D24-B3194380207F}"/>
                  </a:ext>
                </a:extLst>
              </p:cNvPr>
              <p:cNvSpPr/>
              <p:nvPr/>
            </p:nvSpPr>
            <p:spPr>
              <a:xfrm>
                <a:off x="8864521" y="2556313"/>
                <a:ext cx="1531071" cy="371640"/>
              </a:xfrm>
              <a:prstGeom prst="wedgeRoundRectCallout">
                <a:avLst>
                  <a:gd name="adj1" fmla="val 2748"/>
                  <a:gd name="adj2" fmla="val -120744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ular Callout 15">
                <a:extLst>
                  <a:ext uri="{FF2B5EF4-FFF2-40B4-BE49-F238E27FC236}">
                    <a16:creationId xmlns:a16="http://schemas.microsoft.com/office/drawing/2014/main" id="{B0166C69-EFA8-CE10-5D24-B31943802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521" y="2556313"/>
                <a:ext cx="1531071" cy="371640"/>
              </a:xfrm>
              <a:prstGeom prst="wedgeRoundRectCallout">
                <a:avLst>
                  <a:gd name="adj1" fmla="val 2748"/>
                  <a:gd name="adj2" fmla="val -120744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מלבן 32">
                <a:extLst>
                  <a:ext uri="{FF2B5EF4-FFF2-40B4-BE49-F238E27FC236}">
                    <a16:creationId xmlns:a16="http://schemas.microsoft.com/office/drawing/2014/main" id="{B97F828D-A9FA-01E2-282A-FF6568B3C01E}"/>
                  </a:ext>
                </a:extLst>
              </p:cNvPr>
              <p:cNvSpPr/>
              <p:nvPr/>
            </p:nvSpPr>
            <p:spPr>
              <a:xfrm>
                <a:off x="4099096" y="2440500"/>
                <a:ext cx="3179920" cy="651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/>
                  <a:t>Channel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GB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/>
                  <a:t> induces </a:t>
                </a:r>
                <a:r>
                  <a:rPr lang="en-US" dirty="0">
                    <a:solidFill>
                      <a:srgbClr val="0070C0"/>
                    </a:solidFill>
                  </a:rPr>
                  <a:t>less</a:t>
                </a:r>
                <a:r>
                  <a:rPr lang="en-US" dirty="0"/>
                  <a:t>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fraction of errors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מלבן 32">
                <a:extLst>
                  <a:ext uri="{FF2B5EF4-FFF2-40B4-BE49-F238E27FC236}">
                    <a16:creationId xmlns:a16="http://schemas.microsoft.com/office/drawing/2014/main" id="{B97F828D-A9FA-01E2-282A-FF6568B3C0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096" y="2440500"/>
                <a:ext cx="3179920" cy="651269"/>
              </a:xfrm>
              <a:prstGeom prst="rect">
                <a:avLst/>
              </a:prstGeom>
              <a:blipFill>
                <a:blip r:embed="rId8"/>
                <a:stretch>
                  <a:fillRect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31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38B54-5764-8AB2-3F3C-8BCD8102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992" y="383613"/>
            <a:ext cx="987064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Best of both worlds: Composing non-malleable codes with codes that correct from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2C1E57-3613-319A-63D4-D3EBCCE4694E}"/>
                  </a:ext>
                </a:extLst>
              </p:cNvPr>
              <p:cNvSpPr txBox="1"/>
              <p:nvPr/>
            </p:nvSpPr>
            <p:spPr>
              <a:xfrm>
                <a:off x="377745" y="3449062"/>
                <a:ext cx="11527803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Combine non-malleable codes with codes that correct from errors:</a:t>
                </a:r>
              </a:p>
              <a:p>
                <a:r>
                  <a:rPr lang="en-US" sz="2400" dirty="0"/>
                  <a:t>Given a parameter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 ≤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&lt;¼</m:t>
                    </m:r>
                  </m:oMath>
                </a14:m>
                <a:r>
                  <a:rPr lang="en-US" sz="2400" dirty="0"/>
                  <a:t>,  we want a single code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sz="2400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sz="2400" dirty="0"/>
                  <a:t> with both properties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Correct from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-fraction of errors.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Non-malleability.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2C1E57-3613-319A-63D4-D3EBCCE46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45" y="3449062"/>
                <a:ext cx="11527803" cy="1569660"/>
              </a:xfrm>
              <a:prstGeom prst="rect">
                <a:avLst/>
              </a:prstGeom>
              <a:blipFill>
                <a:blip r:embed="rId2"/>
                <a:stretch>
                  <a:fillRect l="-770" t="-3200" r="-440" b="-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3">
                <a:extLst>
                  <a:ext uri="{FF2B5EF4-FFF2-40B4-BE49-F238E27FC236}">
                    <a16:creationId xmlns:a16="http://schemas.microsoft.com/office/drawing/2014/main" id="{1FF35DF3-5DE3-742C-F3A5-991C23641C13}"/>
                  </a:ext>
                </a:extLst>
              </p:cNvPr>
              <p:cNvSpPr/>
              <p:nvPr/>
            </p:nvSpPr>
            <p:spPr>
              <a:xfrm>
                <a:off x="1468263" y="2038688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מלבן 3">
                <a:extLst>
                  <a:ext uri="{FF2B5EF4-FFF2-40B4-BE49-F238E27FC236}">
                    <a16:creationId xmlns:a16="http://schemas.microsoft.com/office/drawing/2014/main" id="{1FF35DF3-5DE3-742C-F3A5-991C23641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263" y="2038688"/>
                <a:ext cx="864096" cy="216024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4">
                <a:extLst>
                  <a:ext uri="{FF2B5EF4-FFF2-40B4-BE49-F238E27FC236}">
                    <a16:creationId xmlns:a16="http://schemas.microsoft.com/office/drawing/2014/main" id="{EA9D203B-70F4-FE05-1069-909CF6D4C783}"/>
                  </a:ext>
                </a:extLst>
              </p:cNvPr>
              <p:cNvSpPr/>
              <p:nvPr/>
            </p:nvSpPr>
            <p:spPr>
              <a:xfrm>
                <a:off x="2837806" y="1948782"/>
                <a:ext cx="1692188" cy="38459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𝐸𝑛𝑐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מלבן 4">
                <a:extLst>
                  <a:ext uri="{FF2B5EF4-FFF2-40B4-BE49-F238E27FC236}">
                    <a16:creationId xmlns:a16="http://schemas.microsoft.com/office/drawing/2014/main" id="{EA9D203B-70F4-FE05-1069-909CF6D4C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806" y="1948782"/>
                <a:ext cx="1692188" cy="384591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מחבר חץ ישר 16">
            <a:extLst>
              <a:ext uri="{FF2B5EF4-FFF2-40B4-BE49-F238E27FC236}">
                <a16:creationId xmlns:a16="http://schemas.microsoft.com/office/drawing/2014/main" id="{A1078C81-FC78-3ED7-72DA-70AE880E4D68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2332360" y="2141078"/>
            <a:ext cx="505447" cy="5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לבן 45">
                <a:extLst>
                  <a:ext uri="{FF2B5EF4-FFF2-40B4-BE49-F238E27FC236}">
                    <a16:creationId xmlns:a16="http://schemas.microsoft.com/office/drawing/2014/main" id="{31DB0189-0049-F188-9BE2-DC424372DC36}"/>
                  </a:ext>
                </a:extLst>
              </p:cNvPr>
              <p:cNvSpPr/>
              <p:nvPr/>
            </p:nvSpPr>
            <p:spPr>
              <a:xfrm>
                <a:off x="8765961" y="2043425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מלבן 45">
                <a:extLst>
                  <a:ext uri="{FF2B5EF4-FFF2-40B4-BE49-F238E27FC236}">
                    <a16:creationId xmlns:a16="http://schemas.microsoft.com/office/drawing/2014/main" id="{31DB0189-0049-F188-9BE2-DC424372DC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961" y="2043425"/>
                <a:ext cx="864096" cy="216024"/>
              </a:xfrm>
              <a:prstGeom prst="rect">
                <a:avLst/>
              </a:prstGeom>
              <a:blipFill>
                <a:blip r:embed="rId5"/>
                <a:stretch>
                  <a:fillRect t="-1000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מלבן 47">
            <a:extLst>
              <a:ext uri="{FF2B5EF4-FFF2-40B4-BE49-F238E27FC236}">
                <a16:creationId xmlns:a16="http://schemas.microsoft.com/office/drawing/2014/main" id="{8357202A-D5DE-7E53-FA39-346AE2DE8AB8}"/>
              </a:ext>
            </a:extLst>
          </p:cNvPr>
          <p:cNvSpPr/>
          <p:nvPr/>
        </p:nvSpPr>
        <p:spPr>
          <a:xfrm>
            <a:off x="8750167" y="2113899"/>
            <a:ext cx="111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מלבן 61">
                <a:extLst>
                  <a:ext uri="{FF2B5EF4-FFF2-40B4-BE49-F238E27FC236}">
                    <a16:creationId xmlns:a16="http://schemas.microsoft.com/office/drawing/2014/main" id="{4BAE55F5-C3EA-E1E4-7768-2A20C1DE76A2}"/>
                  </a:ext>
                </a:extLst>
              </p:cNvPr>
              <p:cNvSpPr/>
              <p:nvPr/>
            </p:nvSpPr>
            <p:spPr>
              <a:xfrm>
                <a:off x="6573695" y="1969505"/>
                <a:ext cx="1692188" cy="36386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𝐷𝑒𝑐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מלבן 61">
                <a:extLst>
                  <a:ext uri="{FF2B5EF4-FFF2-40B4-BE49-F238E27FC236}">
                    <a16:creationId xmlns:a16="http://schemas.microsoft.com/office/drawing/2014/main" id="{4BAE55F5-C3EA-E1E4-7768-2A20C1DE7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695" y="1969505"/>
                <a:ext cx="1692188" cy="363867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מחבר חץ ישר 69">
            <a:extLst>
              <a:ext uri="{FF2B5EF4-FFF2-40B4-BE49-F238E27FC236}">
                <a16:creationId xmlns:a16="http://schemas.microsoft.com/office/drawing/2014/main" id="{A448BF7C-4FD2-C27A-0BE6-9AF9D9D18065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 flipV="1">
            <a:off x="8265883" y="2151438"/>
            <a:ext cx="50007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מרפקי 20">
            <a:extLst>
              <a:ext uri="{FF2B5EF4-FFF2-40B4-BE49-F238E27FC236}">
                <a16:creationId xmlns:a16="http://schemas.microsoft.com/office/drawing/2014/main" id="{4263A6A1-4C05-4C91-35C6-EC2B262D0C75}"/>
              </a:ext>
            </a:extLst>
          </p:cNvPr>
          <p:cNvCxnSpPr/>
          <p:nvPr/>
        </p:nvCxnSpPr>
        <p:spPr>
          <a:xfrm>
            <a:off x="4540953" y="2144856"/>
            <a:ext cx="612068" cy="29708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מרפקי 22">
            <a:extLst>
              <a:ext uri="{FF2B5EF4-FFF2-40B4-BE49-F238E27FC236}">
                <a16:creationId xmlns:a16="http://schemas.microsoft.com/office/drawing/2014/main" id="{A1DCBBA2-94A9-9AC5-1B22-ADC0EB669433}"/>
              </a:ext>
            </a:extLst>
          </p:cNvPr>
          <p:cNvCxnSpPr/>
          <p:nvPr/>
        </p:nvCxnSpPr>
        <p:spPr>
          <a:xfrm flipV="1">
            <a:off x="5131103" y="2107598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מרפקי 23">
            <a:extLst>
              <a:ext uri="{FF2B5EF4-FFF2-40B4-BE49-F238E27FC236}">
                <a16:creationId xmlns:a16="http://schemas.microsoft.com/office/drawing/2014/main" id="{CC7B6149-98EC-8817-0007-2998C6FBEB5E}"/>
              </a:ext>
            </a:extLst>
          </p:cNvPr>
          <p:cNvCxnSpPr/>
          <p:nvPr/>
        </p:nvCxnSpPr>
        <p:spPr>
          <a:xfrm>
            <a:off x="5563151" y="2106530"/>
            <a:ext cx="612068" cy="33540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מרפקי 31">
            <a:extLst>
              <a:ext uri="{FF2B5EF4-FFF2-40B4-BE49-F238E27FC236}">
                <a16:creationId xmlns:a16="http://schemas.microsoft.com/office/drawing/2014/main" id="{BED4BBD3-417E-75B7-1DD7-ED1F67BE172D}"/>
              </a:ext>
            </a:extLst>
          </p:cNvPr>
          <p:cNvCxnSpPr/>
          <p:nvPr/>
        </p:nvCxnSpPr>
        <p:spPr>
          <a:xfrm flipV="1">
            <a:off x="6141647" y="2106160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47CA7D-F465-9C04-E5A6-92F3861D52A6}"/>
                  </a:ext>
                </a:extLst>
              </p:cNvPr>
              <p:cNvSpPr txBox="1"/>
              <p:nvPr/>
            </p:nvSpPr>
            <p:spPr>
              <a:xfrm>
                <a:off x="3673897" y="5155409"/>
                <a:ext cx="4017008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/>
                        </a:rPr>
                        <m:t>𝐸𝑛𝑐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err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𝑁𝑀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47CA7D-F465-9C04-E5A6-92F3861D5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897" y="5155409"/>
                <a:ext cx="4017008" cy="490199"/>
              </a:xfrm>
              <a:prstGeom prst="rect">
                <a:avLst/>
              </a:prstGeom>
              <a:blipFill>
                <a:blip r:embed="rId7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28E422BD-22A0-DEB0-4305-8808EE94BE57}"/>
              </a:ext>
            </a:extLst>
          </p:cNvPr>
          <p:cNvSpPr/>
          <p:nvPr/>
        </p:nvSpPr>
        <p:spPr>
          <a:xfrm>
            <a:off x="6676778" y="5918982"/>
            <a:ext cx="2698384" cy="612648"/>
          </a:xfrm>
          <a:prstGeom prst="wedgeRoundRectCallout">
            <a:avLst>
              <a:gd name="adj1" fmla="val -40397"/>
              <a:gd name="adj2" fmla="val -8829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non-malleable 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ular Callout 25">
                <a:extLst>
                  <a:ext uri="{FF2B5EF4-FFF2-40B4-BE49-F238E27FC236}">
                    <a16:creationId xmlns:a16="http://schemas.microsoft.com/office/drawing/2014/main" id="{52E0B825-F255-C068-B705-225AC8B8FD47}"/>
                  </a:ext>
                </a:extLst>
              </p:cNvPr>
              <p:cNvSpPr/>
              <p:nvPr/>
            </p:nvSpPr>
            <p:spPr>
              <a:xfrm>
                <a:off x="2689657" y="5862008"/>
                <a:ext cx="2698384" cy="612648"/>
              </a:xfrm>
              <a:prstGeom prst="wedgeRoundRectCallout">
                <a:avLst>
                  <a:gd name="adj1" fmla="val 47290"/>
                  <a:gd name="adj2" fmla="val -91369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Code that corrects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/>
                  <a:t> fraction of errors.</a:t>
                </a:r>
              </a:p>
            </p:txBody>
          </p:sp>
        </mc:Choice>
        <mc:Fallback xmlns="">
          <p:sp>
            <p:nvSpPr>
              <p:cNvPr id="26" name="Rounded Rectangular Callout 25">
                <a:extLst>
                  <a:ext uri="{FF2B5EF4-FFF2-40B4-BE49-F238E27FC236}">
                    <a16:creationId xmlns:a16="http://schemas.microsoft.com/office/drawing/2014/main" id="{52E0B825-F255-C068-B705-225AC8B8F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657" y="5862008"/>
                <a:ext cx="2698384" cy="612648"/>
              </a:xfrm>
              <a:prstGeom prst="wedgeRoundRectCallout">
                <a:avLst>
                  <a:gd name="adj1" fmla="val 47290"/>
                  <a:gd name="adj2" fmla="val -91369"/>
                  <a:gd name="adj3" fmla="val 16667"/>
                </a:avLst>
              </a:prstGeom>
              <a:blipFill>
                <a:blip r:embed="rId8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מלבן 32">
                <a:extLst>
                  <a:ext uri="{FF2B5EF4-FFF2-40B4-BE49-F238E27FC236}">
                    <a16:creationId xmlns:a16="http://schemas.microsoft.com/office/drawing/2014/main" id="{B97F828D-A9FA-01E2-282A-FF6568B3C01E}"/>
                  </a:ext>
                </a:extLst>
              </p:cNvPr>
              <p:cNvSpPr/>
              <p:nvPr/>
            </p:nvSpPr>
            <p:spPr>
              <a:xfrm>
                <a:off x="4099096" y="2440500"/>
                <a:ext cx="3179920" cy="651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/>
                  <a:t>Channel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GB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/>
                  <a:t> induces </a:t>
                </a:r>
                <a:r>
                  <a:rPr lang="en-US" dirty="0">
                    <a:solidFill>
                      <a:srgbClr val="0070C0"/>
                    </a:solidFill>
                  </a:rPr>
                  <a:t>less</a:t>
                </a:r>
                <a:r>
                  <a:rPr lang="en-US" dirty="0"/>
                  <a:t> than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fraction of errors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מלבן 32">
                <a:extLst>
                  <a:ext uri="{FF2B5EF4-FFF2-40B4-BE49-F238E27FC236}">
                    <a16:creationId xmlns:a16="http://schemas.microsoft.com/office/drawing/2014/main" id="{B97F828D-A9FA-01E2-282A-FF6568B3C0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096" y="2440500"/>
                <a:ext cx="3179920" cy="651269"/>
              </a:xfrm>
              <a:prstGeom prst="rect">
                <a:avLst/>
              </a:prstGeom>
              <a:blipFill>
                <a:blip r:embed="rId9"/>
                <a:stretch>
                  <a:fillRect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id="{A543D39C-EE1E-C54C-F5BD-7318B235B19C}"/>
                  </a:ext>
                </a:extLst>
              </p:cNvPr>
              <p:cNvSpPr/>
              <p:nvPr/>
            </p:nvSpPr>
            <p:spPr>
              <a:xfrm>
                <a:off x="8959542" y="2627292"/>
                <a:ext cx="2320309" cy="371640"/>
              </a:xfrm>
              <a:prstGeom prst="wedgeRoundRectCallout">
                <a:avLst>
                  <a:gd name="adj1" fmla="val -34907"/>
                  <a:gd name="adj2" fmla="val -108061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unrelated 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id="{A543D39C-EE1E-C54C-F5BD-7318B235B1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542" y="2627292"/>
                <a:ext cx="2320309" cy="371640"/>
              </a:xfrm>
              <a:prstGeom prst="wedgeRoundRectCallout">
                <a:avLst>
                  <a:gd name="adj1" fmla="val -34907"/>
                  <a:gd name="adj2" fmla="val -108061"/>
                  <a:gd name="adj3" fmla="val 16667"/>
                </a:avLst>
              </a:prstGeom>
              <a:blipFill>
                <a:blip r:embed="rId10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0502F95-14CC-B504-52CB-2339478F87D4}"/>
              </a:ext>
            </a:extLst>
          </p:cNvPr>
          <p:cNvSpPr txBox="1"/>
          <p:nvPr/>
        </p:nvSpPr>
        <p:spPr>
          <a:xfrm>
            <a:off x="4038849" y="2710801"/>
            <a:ext cx="72711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7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 animBg="1"/>
      <p:bldP spid="26" grpId="0" animBg="1"/>
      <p:bldP spid="19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38B54-5764-8AB2-3F3C-8BCD8102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992" y="383613"/>
            <a:ext cx="987064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Best of both worlds: Composing non-malleable codes with codes that correct from errors</a:t>
            </a: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1A5360BE-EA1D-F9FA-01CA-99C77249F3D9}"/>
              </a:ext>
            </a:extLst>
          </p:cNvPr>
          <p:cNvSpPr/>
          <p:nvPr/>
        </p:nvSpPr>
        <p:spPr>
          <a:xfrm>
            <a:off x="582467" y="4578449"/>
            <a:ext cx="11169312" cy="150339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6F735D-F064-C53F-C9C5-D3D03DFDCF90}"/>
                  </a:ext>
                </a:extLst>
              </p:cNvPr>
              <p:cNvSpPr txBox="1"/>
              <p:nvPr/>
            </p:nvSpPr>
            <p:spPr>
              <a:xfrm>
                <a:off x="660201" y="4716227"/>
                <a:ext cx="11013844" cy="1236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Corollary:</a:t>
                </a:r>
                <a:r>
                  <a:rPr lang="en-US" sz="2400" b="0" dirty="0">
                    <a:solidFill>
                      <a:srgbClr val="00B050"/>
                    </a:solidFill>
                    <a:effectLst/>
                  </a:rPr>
                  <a:t> </a:t>
                </a:r>
                <a:r>
                  <a:rPr lang="en-US" sz="2400" dirty="0">
                    <a:effectLst/>
                  </a:rPr>
                  <a:t>If E is hard for exponential size nondeterministic circuits,</a:t>
                </a:r>
                <a:r>
                  <a:rPr lang="en-US" sz="2400" i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0≤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&lt;</m:t>
                    </m:r>
                    <m:box>
                      <m:box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/>
                  <a:t> , and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1&lt;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𝑐</m:t>
                    </m:r>
                  </m:oMath>
                </a14:m>
                <a:r>
                  <a:rPr lang="en-US" sz="2400" i="1" dirty="0">
                    <a:effectLst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i="1" dirty="0">
                    <a:effectLst/>
                  </a:rPr>
                  <a:t> </a:t>
                </a:r>
                <a:r>
                  <a:rPr lang="en-US" sz="2400" dirty="0">
                    <a:effectLst/>
                  </a:rPr>
                  <a:t>code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</a:rPr>
                  <a:t> with rate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i="1" dirty="0"/>
                  <a:t>, </a:t>
                </a:r>
                <a:r>
                  <a:rPr lang="en-US" sz="2400" dirty="0"/>
                  <a:t>that </a:t>
                </a:r>
                <a:r>
                  <a:rPr lang="en-US" sz="2400" dirty="0">
                    <a:effectLst/>
                  </a:rPr>
                  <a:t>corrects form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</m:oMath>
                </a14:m>
                <a:r>
                  <a:rPr lang="en-US" sz="2400" dirty="0"/>
                  <a:t> fraction of errors and is </a:t>
                </a:r>
                <a:r>
                  <a:rPr lang="en-US" sz="2400" dirty="0">
                    <a:effectLst/>
                  </a:rPr>
                  <a:t>non-malleable</a:t>
                </a:r>
                <a:r>
                  <a:rPr lang="en-US" sz="2400" dirty="0"/>
                  <a:t> </a:t>
                </a:r>
                <a:r>
                  <a:rPr lang="en-US" sz="2400" dirty="0">
                    <a:effectLst/>
                  </a:rPr>
                  <a:t>against circuits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6F735D-F064-C53F-C9C5-D3D03DFDC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01" y="4716227"/>
                <a:ext cx="11013844" cy="1236300"/>
              </a:xfrm>
              <a:prstGeom prst="rect">
                <a:avLst/>
              </a:prstGeom>
              <a:blipFill>
                <a:blip r:embed="rId2"/>
                <a:stretch>
                  <a:fillRect l="-806" t="-3061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BAA2FDD-32E4-7C39-BEDD-6F7D67B32623}"/>
                  </a:ext>
                </a:extLst>
              </p:cNvPr>
              <p:cNvSpPr txBox="1"/>
              <p:nvPr/>
            </p:nvSpPr>
            <p:spPr>
              <a:xfrm>
                <a:off x="582467" y="1981888"/>
                <a:ext cx="11230164" cy="1236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cs typeface="Al Bayan Plain" pitchFamily="2" charset="-78"/>
                  </a:rPr>
                  <a:t>Shaltiel and Silbak </a:t>
                </a:r>
                <a:r>
                  <a:rPr lang="en-US" sz="2400" dirty="0">
                    <a:solidFill>
                      <a:srgbClr val="00B050"/>
                    </a:solidFill>
                    <a:cs typeface="Al Bayan Plain" pitchFamily="2" charset="-78"/>
                  </a:rPr>
                  <a:t>[S</a:t>
                </a:r>
                <a:r>
                  <a:rPr lang="en-US" sz="2400" b="1" dirty="0">
                    <a:solidFill>
                      <a:srgbClr val="00B050"/>
                    </a:solidFill>
                    <a:cs typeface="Al Bayan Plain" pitchFamily="2" charset="-78"/>
                  </a:rPr>
                  <a:t>S</a:t>
                </a:r>
                <a:r>
                  <a:rPr lang="en-US" sz="2400" dirty="0">
                    <a:solidFill>
                      <a:srgbClr val="00B050"/>
                    </a:solidFill>
                    <a:cs typeface="Al Bayan Plain" pitchFamily="2" charset="-78"/>
                  </a:rPr>
                  <a:t>24]</a:t>
                </a:r>
                <a:r>
                  <a:rPr lang="en-US" sz="2400" dirty="0">
                    <a:cs typeface="Al Bayan Plain" pitchFamily="2" charset="-78"/>
                  </a:rPr>
                  <a:t>: </a:t>
                </a:r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0≤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&lt;</m:t>
                    </m:r>
                    <m:box>
                      <m:box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/>
                  <a:t> , and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&lt;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𝑐</m:t>
                    </m:r>
                  </m:oMath>
                </a14:m>
                <a:r>
                  <a:rPr lang="en-US" sz="2400" dirty="0"/>
                  <a:t>, constructed an explicit binary</a:t>
                </a:r>
                <a:r>
                  <a:rPr lang="en-US" sz="2400" dirty="0">
                    <a:solidFill>
                      <a:srgbClr val="0070C0"/>
                    </a:solidFill>
                  </a:rPr>
                  <a:t> error-correction </a:t>
                </a:r>
                <a:r>
                  <a:rPr lang="en-US" sz="2400" dirty="0"/>
                  <a:t>code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channels with rate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1−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cs typeface="Al Bayan Plain" pitchFamily="2" charset="-78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BAA2FDD-32E4-7C39-BEDD-6F7D67B32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67" y="1981888"/>
                <a:ext cx="11230164" cy="1236300"/>
              </a:xfrm>
              <a:prstGeom prst="rect">
                <a:avLst/>
              </a:prstGeom>
              <a:blipFill>
                <a:blip r:embed="rId3"/>
                <a:stretch>
                  <a:fillRect l="-904" t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4E8C362B-BF65-5703-C9BA-5567F8B14F11}"/>
              </a:ext>
            </a:extLst>
          </p:cNvPr>
          <p:cNvSpPr/>
          <p:nvPr/>
        </p:nvSpPr>
        <p:spPr>
          <a:xfrm>
            <a:off x="4632281" y="2958621"/>
            <a:ext cx="4084433" cy="643095"/>
          </a:xfrm>
          <a:prstGeom prst="wedgeRoundRectCallout">
            <a:avLst>
              <a:gd name="adj1" fmla="val 41997"/>
              <a:gd name="adj2" fmla="val -7267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cs typeface="Al Bayan Plain" pitchFamily="2" charset="-78"/>
              </a:rPr>
              <a:t>Better than what is possible against information theoretic adversaries</a:t>
            </a:r>
            <a:endParaRPr lang="en-US" dirty="0"/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A8078DF1-C305-FC1C-D01F-8672FD226E59}"/>
              </a:ext>
            </a:extLst>
          </p:cNvPr>
          <p:cNvSpPr/>
          <p:nvPr/>
        </p:nvSpPr>
        <p:spPr>
          <a:xfrm>
            <a:off x="9241119" y="2958621"/>
            <a:ext cx="2725917" cy="643095"/>
          </a:xfrm>
          <a:prstGeom prst="wedgeRoundRectCallout">
            <a:avLst>
              <a:gd name="adj1" fmla="val 5663"/>
              <a:gd name="adj2" fmla="val -10932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cs typeface="Al Bayan Plain" pitchFamily="2" charset="-78"/>
              </a:rPr>
              <a:t>Under the same hardness assumption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5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3">
                <a:extLst>
                  <a:ext uri="{FF2B5EF4-FFF2-40B4-BE49-F238E27FC236}">
                    <a16:creationId xmlns:a16="http://schemas.microsoft.com/office/drawing/2014/main" id="{5CEDFF55-CBDA-69E6-E374-53C7FDBD64CA}"/>
                  </a:ext>
                </a:extLst>
              </p:cNvPr>
              <p:cNvSpPr/>
              <p:nvPr/>
            </p:nvSpPr>
            <p:spPr>
              <a:xfrm>
                <a:off x="427487" y="1263589"/>
                <a:ext cx="11173766" cy="1706666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:br>
                  <a:rPr lang="en-US" sz="2400" dirty="0">
                    <a:solidFill>
                      <a:srgbClr val="00B050"/>
                    </a:solidFill>
                  </a:rPr>
                </a:br>
                <a:r>
                  <a:rPr lang="en-US" sz="2400" dirty="0">
                    <a:solidFill>
                      <a:srgbClr val="00B050"/>
                    </a:solidFill>
                  </a:rPr>
                  <a:t>Def [S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S</a:t>
                </a:r>
                <a:r>
                  <a:rPr lang="en-US" sz="2400" dirty="0">
                    <a:solidFill>
                      <a:srgbClr val="00B050"/>
                    </a:solidFill>
                  </a:rPr>
                  <a:t>24]: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is 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-HTS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if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that samples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⨉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of size at most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such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Pr</m:t>
                          </m:r>
                        </m:e>
                        <m:lim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∉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>
                  <a:buClr>
                    <a:schemeClr val="tx1"/>
                  </a:buClr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ounded Rectangle 13">
                <a:extLst>
                  <a:ext uri="{FF2B5EF4-FFF2-40B4-BE49-F238E27FC236}">
                    <a16:creationId xmlns:a16="http://schemas.microsoft.com/office/drawing/2014/main" id="{5CEDFF55-CBDA-69E6-E374-53C7FDBD6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87" y="1263589"/>
                <a:ext cx="11173766" cy="1706666"/>
              </a:xfrm>
              <a:prstGeom prst="roundRect">
                <a:avLst/>
              </a:prstGeom>
              <a:blipFill>
                <a:blip r:embed="rId3"/>
                <a:stretch>
                  <a:fillRect l="-1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כותרת 1">
            <a:extLst>
              <a:ext uri="{FF2B5EF4-FFF2-40B4-BE49-F238E27FC236}">
                <a16:creationId xmlns:a16="http://schemas.microsoft.com/office/drawing/2014/main" id="{1647163D-510E-DFCA-96A3-0306DE4D8E66}"/>
              </a:ext>
            </a:extLst>
          </p:cNvPr>
          <p:cNvSpPr txBox="1">
            <a:spLocks/>
          </p:cNvSpPr>
          <p:nvPr/>
        </p:nvSpPr>
        <p:spPr>
          <a:xfrm>
            <a:off x="2811317" y="183469"/>
            <a:ext cx="667558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Hard to Sample </a:t>
            </a:r>
            <a:r>
              <a:rPr lang="en-US" sz="3700" dirty="0"/>
              <a:t>Functions</a:t>
            </a:r>
            <a:r>
              <a:rPr lang="en-US" sz="4000" dirty="0"/>
              <a:t> (HTS)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225681-8DA9-9840-7762-A2632BB2C8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475" y="4498205"/>
                <a:ext cx="11434160" cy="5644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For</a:t>
                </a:r>
                <a:r>
                  <a:rPr lang="en-US" sz="2400" dirty="0">
                    <a:latin typeface="NimbusRomNo9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 err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 err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  <a:effectLst/>
                  </a:rPr>
                  <a:t>)</a:t>
                </a:r>
                <a:r>
                  <a:rPr lang="en-US" sz="2400" dirty="0">
                    <a:effectLst/>
                  </a:rPr>
                  <a:t>, </a:t>
                </a:r>
                <a:r>
                  <a:rPr lang="en-US" sz="2400" dirty="0"/>
                  <a:t>essentially implies that all valid pairs are “hardwired” in the circuit. </a:t>
                </a:r>
              </a:p>
              <a:p>
                <a:endParaRPr lang="en-US" sz="27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225681-8DA9-9840-7762-A2632BB2C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75" y="4498205"/>
                <a:ext cx="11434160" cy="564449"/>
              </a:xfrm>
              <a:prstGeom prst="rect">
                <a:avLst/>
              </a:prstGeom>
              <a:blipFill>
                <a:blip r:embed="rId4"/>
                <a:stretch>
                  <a:fillRect l="-776" t="-888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3E17B804-4173-4E3C-4AEA-14871344F87D}"/>
                  </a:ext>
                </a:extLst>
              </p:cNvPr>
              <p:cNvSpPr/>
              <p:nvPr/>
            </p:nvSpPr>
            <p:spPr>
              <a:xfrm>
                <a:off x="543476" y="3248055"/>
                <a:ext cx="10941790" cy="805390"/>
              </a:xfrm>
              <a:prstGeom prst="wedgeRoundRectCallout">
                <a:avLst>
                  <a:gd name="adj1" fmla="val -11870"/>
                  <a:gd name="adj2" fmla="val -82438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circuit can be hardwired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/>
                  <a:t>pairs,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 err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err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 err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3E17B804-4173-4E3C-4AEA-14871344F8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76" y="3248055"/>
                <a:ext cx="10941790" cy="805390"/>
              </a:xfrm>
              <a:prstGeom prst="wedgeRoundRectCallout">
                <a:avLst>
                  <a:gd name="adj1" fmla="val -11870"/>
                  <a:gd name="adj2" fmla="val -82438"/>
                  <a:gd name="adj3" fmla="val 16667"/>
                </a:avLst>
              </a:prstGeom>
              <a:blipFill>
                <a:blip r:embed="rId5"/>
                <a:stretch>
                  <a:fillRect l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24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25681-8DA9-9840-7762-A2632BB2C814}"/>
              </a:ext>
            </a:extLst>
          </p:cNvPr>
          <p:cNvSpPr txBox="1">
            <a:spLocks/>
          </p:cNvSpPr>
          <p:nvPr/>
        </p:nvSpPr>
        <p:spPr>
          <a:xfrm>
            <a:off x="362029" y="4498205"/>
            <a:ext cx="11467936" cy="1793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endParaRPr lang="en-US" sz="2700" b="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9BB83D-7201-66C4-5A05-19DBEBF2AD50}"/>
              </a:ext>
            </a:extLst>
          </p:cNvPr>
          <p:cNvSpPr txBox="1">
            <a:spLocks/>
          </p:cNvSpPr>
          <p:nvPr/>
        </p:nvSpPr>
        <p:spPr>
          <a:xfrm>
            <a:off x="514429" y="4650606"/>
            <a:ext cx="11467936" cy="1453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This has a similar flavor to the definition of keyless multi-collision-resistant hash functions.</a:t>
            </a:r>
            <a:r>
              <a:rPr lang="en-US" dirty="0"/>
              <a:t> (</a:t>
            </a:r>
            <a:r>
              <a:rPr lang="en-US" sz="2400" dirty="0" err="1"/>
              <a:t>Bitansky</a:t>
            </a:r>
            <a:r>
              <a:rPr lang="en-US" sz="2400" dirty="0"/>
              <a:t>, </a:t>
            </a:r>
            <a:r>
              <a:rPr lang="en-US" sz="2400" dirty="0" err="1"/>
              <a:t>Kalai</a:t>
            </a:r>
            <a:r>
              <a:rPr lang="en-US" sz="2400" dirty="0"/>
              <a:t>, Paneth </a:t>
            </a:r>
            <a:r>
              <a:rPr lang="en-US" sz="2400" dirty="0">
                <a:solidFill>
                  <a:srgbClr val="00B050"/>
                </a:solidFill>
              </a:rPr>
              <a:t>[BKP18]</a:t>
            </a:r>
            <a:r>
              <a:rPr lang="en-US" sz="2400" dirty="0"/>
              <a:t>). 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6CE88273-6A85-B0AA-3DD8-BC540D58B409}"/>
                  </a:ext>
                </a:extLst>
              </p:cNvPr>
              <p:cNvSpPr/>
              <p:nvPr/>
            </p:nvSpPr>
            <p:spPr>
              <a:xfrm>
                <a:off x="866866" y="5947995"/>
                <a:ext cx="5081757" cy="496516"/>
              </a:xfrm>
              <a:prstGeom prst="wedgeRoundRectCallout">
                <a:avLst>
                  <a:gd name="adj1" fmla="val -33277"/>
                  <a:gd name="adj2" fmla="val -88464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computable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6CE88273-6A85-B0AA-3DD8-BC540D58B4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66" y="5947995"/>
                <a:ext cx="5081757" cy="496516"/>
              </a:xfrm>
              <a:prstGeom prst="wedgeRoundRectCallout">
                <a:avLst>
                  <a:gd name="adj1" fmla="val -33277"/>
                  <a:gd name="adj2" fmla="val -88464"/>
                  <a:gd name="adj3" fmla="val 16667"/>
                </a:avLst>
              </a:prstGeom>
              <a:blipFill>
                <a:blip r:embed="rId3"/>
                <a:stretch>
                  <a:fillRect l="-248" r="-744"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9622DAE7-8558-8075-CB25-E5B83049AD9A}"/>
                  </a:ext>
                </a:extLst>
              </p:cNvPr>
              <p:cNvSpPr/>
              <p:nvPr/>
            </p:nvSpPr>
            <p:spPr>
              <a:xfrm>
                <a:off x="543476" y="3248055"/>
                <a:ext cx="10941790" cy="805390"/>
              </a:xfrm>
              <a:prstGeom prst="wedgeRoundRectCallout">
                <a:avLst>
                  <a:gd name="adj1" fmla="val -11870"/>
                  <a:gd name="adj2" fmla="val -82438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circuit can be hardwired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/>
                  <a:t>pairs,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 err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 err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 err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9622DAE7-8558-8075-CB25-E5B83049A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76" y="3248055"/>
                <a:ext cx="10941790" cy="805390"/>
              </a:xfrm>
              <a:prstGeom prst="wedgeRoundRectCallout">
                <a:avLst>
                  <a:gd name="adj1" fmla="val -11870"/>
                  <a:gd name="adj2" fmla="val -82438"/>
                  <a:gd name="adj3" fmla="val 16667"/>
                </a:avLst>
              </a:prstGeom>
              <a:blipFill>
                <a:blip r:embed="rId5"/>
                <a:stretch>
                  <a:fillRect l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3">
                <a:extLst>
                  <a:ext uri="{FF2B5EF4-FFF2-40B4-BE49-F238E27FC236}">
                    <a16:creationId xmlns:a16="http://schemas.microsoft.com/office/drawing/2014/main" id="{3BB5A7BC-C39A-12BA-6F25-F5CE90DBD7E3}"/>
                  </a:ext>
                </a:extLst>
              </p:cNvPr>
              <p:cNvSpPr/>
              <p:nvPr/>
            </p:nvSpPr>
            <p:spPr>
              <a:xfrm>
                <a:off x="427487" y="1263589"/>
                <a:ext cx="11173766" cy="1706666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:br>
                  <a:rPr lang="en-US" sz="2400" dirty="0">
                    <a:solidFill>
                      <a:srgbClr val="00B050"/>
                    </a:solidFill>
                  </a:rPr>
                </a:br>
                <a:r>
                  <a:rPr lang="en-US" sz="2400" dirty="0">
                    <a:solidFill>
                      <a:srgbClr val="00B050"/>
                    </a:solidFill>
                  </a:rPr>
                  <a:t>Def [S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S</a:t>
                </a:r>
                <a:r>
                  <a:rPr lang="en-US" sz="2400" dirty="0">
                    <a:solidFill>
                      <a:srgbClr val="00B050"/>
                    </a:solidFill>
                  </a:rPr>
                  <a:t>24]: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is 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-HTS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if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that samples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⨉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of size at most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such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Pr</m:t>
                          </m:r>
                        </m:e>
                        <m:lim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∉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>
                  <a:buClr>
                    <a:schemeClr val="tx1"/>
                  </a:buClr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ounded Rectangle 13">
                <a:extLst>
                  <a:ext uri="{FF2B5EF4-FFF2-40B4-BE49-F238E27FC236}">
                    <a16:creationId xmlns:a16="http://schemas.microsoft.com/office/drawing/2014/main" id="{3BB5A7BC-C39A-12BA-6F25-F5CE90DBD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87" y="1263589"/>
                <a:ext cx="11173766" cy="1706666"/>
              </a:xfrm>
              <a:prstGeom prst="roundRect">
                <a:avLst/>
              </a:prstGeom>
              <a:blipFill>
                <a:blip r:embed="rId6"/>
                <a:stretch>
                  <a:fillRect l="-1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>
            <a:extLst>
              <a:ext uri="{FF2B5EF4-FFF2-40B4-BE49-F238E27FC236}">
                <a16:creationId xmlns:a16="http://schemas.microsoft.com/office/drawing/2014/main" id="{BA8C35A0-20E5-99FA-AED0-B3FC7B79249D}"/>
              </a:ext>
            </a:extLst>
          </p:cNvPr>
          <p:cNvSpPr txBox="1">
            <a:spLocks/>
          </p:cNvSpPr>
          <p:nvPr/>
        </p:nvSpPr>
        <p:spPr>
          <a:xfrm>
            <a:off x="2811317" y="183469"/>
            <a:ext cx="667558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Hard to Sample </a:t>
            </a:r>
            <a:r>
              <a:rPr lang="en-US" sz="3700" dirty="0"/>
              <a:t>Functions</a:t>
            </a:r>
            <a:r>
              <a:rPr lang="en-US" sz="4000" dirty="0"/>
              <a:t> (HTS)</a:t>
            </a:r>
          </a:p>
        </p:txBody>
      </p:sp>
    </p:spTree>
    <p:extLst>
      <p:ext uri="{BB962C8B-B14F-4D97-AF65-F5344CB8AC3E}">
        <p14:creationId xmlns:p14="http://schemas.microsoft.com/office/powerpoint/2010/main" val="393939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DC11F-FFEB-1B65-CBA0-D22AACF655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7487" y="3575432"/>
                <a:ext cx="11467936" cy="25239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err="1">
                    <a:cs typeface="Al Bayan Plain" pitchFamily="2" charset="-78"/>
                  </a:rPr>
                  <a:t>Shaltiel</a:t>
                </a:r>
                <a:r>
                  <a:rPr lang="en-US" sz="2400" dirty="0">
                    <a:cs typeface="Al Bayan Plain" pitchFamily="2" charset="-78"/>
                  </a:rPr>
                  <a:t> and Silbak </a:t>
                </a:r>
                <a:r>
                  <a:rPr lang="en-US" sz="2400" dirty="0">
                    <a:solidFill>
                      <a:srgbClr val="00B050"/>
                    </a:solidFill>
                    <a:cs typeface="Al Bayan Plain" pitchFamily="2" charset="-78"/>
                  </a:rPr>
                  <a:t>[S</a:t>
                </a:r>
                <a:r>
                  <a:rPr lang="en-US" sz="2400" b="1" dirty="0">
                    <a:solidFill>
                      <a:srgbClr val="00B050"/>
                    </a:solidFill>
                    <a:cs typeface="Al Bayan Plain" pitchFamily="2" charset="-78"/>
                  </a:rPr>
                  <a:t>S</a:t>
                </a:r>
                <a:r>
                  <a:rPr lang="en-US" sz="2400" dirty="0">
                    <a:solidFill>
                      <a:srgbClr val="00B050"/>
                    </a:solidFill>
                    <a:cs typeface="Al Bayan Plain" pitchFamily="2" charset="-78"/>
                  </a:rPr>
                  <a:t>24]</a:t>
                </a:r>
                <a:r>
                  <a:rPr lang="en-US" sz="2400" dirty="0">
                    <a:cs typeface="Al Bayan Plain" pitchFamily="2" charset="-78"/>
                  </a:rPr>
                  <a:t>: Explicitly constructed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cs typeface="Al Bayan Plain" pitchFamily="2" charset="-78"/>
                  </a:rPr>
                  <a:t>-HTS functions under the assumption that </a:t>
                </a:r>
                <a:r>
                  <a:rPr lang="en-US" sz="2400" dirty="0"/>
                  <a:t>E is hard for exponential size nondeterministic circuits.</a:t>
                </a:r>
              </a:p>
              <a:p>
                <a:r>
                  <a:rPr lang="en-US" sz="2400" dirty="0"/>
                  <a:t>However, when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a shrinking function list size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was super polynomial.</a:t>
                </a:r>
              </a:p>
              <a:p>
                <a:r>
                  <a:rPr lang="en-US" sz="2400" dirty="0"/>
                  <a:t>Getting an optimal list size for a shrinking HTS function is an open question.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DC11F-FFEB-1B65-CBA0-D22AACF65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87" y="3575432"/>
                <a:ext cx="11467936" cy="2523917"/>
              </a:xfrm>
              <a:prstGeom prst="rect">
                <a:avLst/>
              </a:prstGeom>
              <a:blipFill>
                <a:blip r:embed="rId3"/>
                <a:stretch>
                  <a:fillRect l="-885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13">
                <a:extLst>
                  <a:ext uri="{FF2B5EF4-FFF2-40B4-BE49-F238E27FC236}">
                    <a16:creationId xmlns:a16="http://schemas.microsoft.com/office/drawing/2014/main" id="{F3FDB94B-0A6C-DED8-5919-129AE5F20395}"/>
                  </a:ext>
                </a:extLst>
              </p:cNvPr>
              <p:cNvSpPr/>
              <p:nvPr/>
            </p:nvSpPr>
            <p:spPr>
              <a:xfrm>
                <a:off x="427487" y="1263589"/>
                <a:ext cx="11173766" cy="1706666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:br>
                  <a:rPr lang="en-US" sz="2400" dirty="0">
                    <a:solidFill>
                      <a:srgbClr val="00B050"/>
                    </a:solidFill>
                  </a:rPr>
                </a:br>
                <a:r>
                  <a:rPr lang="en-US" sz="2400" dirty="0">
                    <a:solidFill>
                      <a:srgbClr val="00B050"/>
                    </a:solidFill>
                  </a:rPr>
                  <a:t>Def [S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S</a:t>
                </a:r>
                <a:r>
                  <a:rPr lang="en-US" sz="2400" dirty="0">
                    <a:solidFill>
                      <a:srgbClr val="00B050"/>
                    </a:solidFill>
                  </a:rPr>
                  <a:t>24]: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is 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-HTS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if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that samples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⨉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of size at most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such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Pr</m:t>
                          </m:r>
                        </m:e>
                        <m:lim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∉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>
                  <a:buClr>
                    <a:schemeClr val="tx1"/>
                  </a:buClr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13">
                <a:extLst>
                  <a:ext uri="{FF2B5EF4-FFF2-40B4-BE49-F238E27FC236}">
                    <a16:creationId xmlns:a16="http://schemas.microsoft.com/office/drawing/2014/main" id="{F3FDB94B-0A6C-DED8-5919-129AE5F203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87" y="1263589"/>
                <a:ext cx="11173766" cy="1706666"/>
              </a:xfrm>
              <a:prstGeom prst="roundRect">
                <a:avLst/>
              </a:prstGeom>
              <a:blipFill>
                <a:blip r:embed="rId4"/>
                <a:stretch>
                  <a:fillRect l="-1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כותרת 1">
            <a:extLst>
              <a:ext uri="{FF2B5EF4-FFF2-40B4-BE49-F238E27FC236}">
                <a16:creationId xmlns:a16="http://schemas.microsoft.com/office/drawing/2014/main" id="{AE1B8602-A29B-6474-7E28-74E688E9EA07}"/>
              </a:ext>
            </a:extLst>
          </p:cNvPr>
          <p:cNvSpPr txBox="1">
            <a:spLocks/>
          </p:cNvSpPr>
          <p:nvPr/>
        </p:nvSpPr>
        <p:spPr>
          <a:xfrm>
            <a:off x="2811317" y="183469"/>
            <a:ext cx="667558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Hard to Sample </a:t>
            </a:r>
            <a:r>
              <a:rPr lang="en-US" sz="3700" dirty="0"/>
              <a:t>Functions</a:t>
            </a:r>
            <a:r>
              <a:rPr lang="en-US" sz="4000" dirty="0"/>
              <a:t> (HTS)</a:t>
            </a:r>
          </a:p>
        </p:txBody>
      </p:sp>
    </p:spTree>
    <p:extLst>
      <p:ext uri="{BB962C8B-B14F-4D97-AF65-F5344CB8AC3E}">
        <p14:creationId xmlns:p14="http://schemas.microsoft.com/office/powerpoint/2010/main" val="1253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2C6A1F1-965C-39D5-D9B5-5F3E01D8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7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Overview of the technique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BE2A0-2867-F5BE-CCF0-34C965024647}"/>
              </a:ext>
            </a:extLst>
          </p:cNvPr>
          <p:cNvSpPr txBox="1"/>
          <p:nvPr/>
        </p:nvSpPr>
        <p:spPr>
          <a:xfrm>
            <a:off x="374083" y="1566439"/>
            <a:ext cx="11109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[S</a:t>
            </a:r>
            <a:r>
              <a:rPr lang="en-US" sz="2400" b="1" dirty="0">
                <a:solidFill>
                  <a:srgbClr val="00B050"/>
                </a:solidFill>
              </a:rPr>
              <a:t>S</a:t>
            </a:r>
            <a:r>
              <a:rPr lang="en-US" sz="2400" dirty="0">
                <a:solidFill>
                  <a:srgbClr val="00B050"/>
                </a:solidFill>
              </a:rPr>
              <a:t>24]</a:t>
            </a:r>
            <a:r>
              <a:rPr lang="en-US" sz="2400" dirty="0"/>
              <a:t>: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Constructed “</a:t>
            </a:r>
            <a:r>
              <a:rPr lang="en-US" sz="2400" dirty="0">
                <a:cs typeface="Al Bayan Plain" pitchFamily="2" charset="-78"/>
              </a:rPr>
              <a:t>small set non-malleable”</a:t>
            </a:r>
            <a:r>
              <a:rPr lang="en-US" sz="2400" dirty="0"/>
              <a:t> (SSNM) codes:  </a:t>
            </a:r>
            <a:endParaRPr lang="en-US" sz="2400" dirty="0">
              <a:cs typeface="Al Bayan Plain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1D21F6-56D7-C388-ABEA-DC4421E6A31D}"/>
                  </a:ext>
                </a:extLst>
              </p:cNvPr>
              <p:cNvSpPr txBox="1"/>
              <p:nvPr/>
            </p:nvSpPr>
            <p:spPr>
              <a:xfrm>
                <a:off x="374083" y="4445726"/>
                <a:ext cx="11685397" cy="1601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  <a:cs typeface="Al Bayan Plain" pitchFamily="2" charset="-78"/>
                  </a:rPr>
                  <a:t>This work:  </a:t>
                </a:r>
                <a:r>
                  <a:rPr lang="en-US" sz="2400" dirty="0"/>
                  <a:t>Given an </a:t>
                </a:r>
                <a:r>
                  <a:rPr lang="en-US" sz="2400" dirty="0">
                    <a:cs typeface="Al Bayan Plain" pitchFamily="2" charset="-78"/>
                  </a:rPr>
                  <a:t>HTS function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>
                    <a:cs typeface="Al Bayan Plain" pitchFamily="2" charset="-78"/>
                  </a:rPr>
                  <a:t>  with a polynomial list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h</m:t>
                    </m:r>
                  </m:oMath>
                </a14:m>
                <a:r>
                  <a:rPr lang="en-US" sz="2400" dirty="0">
                    <a:cs typeface="Al Bayan Plain" pitchFamily="2" charset="-78"/>
                  </a:rPr>
                  <a:t> </a:t>
                </a:r>
              </a:p>
              <a:p>
                <a:r>
                  <a:rPr lang="en-US" sz="2400" dirty="0">
                    <a:cs typeface="Al Bayan Plain" pitchFamily="2" charset="-78"/>
                  </a:rPr>
                  <a:t>General transformation: </a:t>
                </a:r>
              </a:p>
              <a:p>
                <a:r>
                  <a:rPr lang="en-US" sz="2400" dirty="0">
                    <a:cs typeface="Al Bayan Plain" pitchFamily="2" charset="-78"/>
                  </a:rPr>
                  <a:t>NM codes with a simulator that runs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  <m:t>𝑛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  <a:cs typeface="Al Bayan Plain" pitchFamily="2" charset="-78"/>
                  </a:rPr>
                  <a:t> </a:t>
                </a:r>
                <a:r>
                  <a:rPr lang="en-US" sz="2400" dirty="0">
                    <a:cs typeface="Al Bayan Plain" pitchFamily="2" charset="-78"/>
                  </a:rPr>
                  <a:t>and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  <m:t>1/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l Bayan Plain" pitchFamily="2" charset="-78"/>
                              </a:rPr>
                            </m:ctrlPr>
                          </m:sSup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l Bayan Plain" pitchFamily="2" charset="-78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l Bayan Plain" pitchFamily="2" charset="-78"/>
                              </a:rPr>
                              <m:t>𝑐</m:t>
                            </m:r>
                          </m:sup>
                        </m:sSup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0" i="0" dirty="0">
                    <a:latin typeface="+mj-lt"/>
                    <a:cs typeface="Al Bayan Plain" pitchFamily="2" charset="-78"/>
                  </a:rPr>
                  <a:t>-</a:t>
                </a:r>
                <a:r>
                  <a:rPr lang="en-US" sz="2400" dirty="0"/>
                  <a:t> </a:t>
                </a:r>
                <a:r>
                  <a:rPr lang="en-US" sz="2400" u="sng" dirty="0"/>
                  <a:t>computational</a:t>
                </a:r>
                <a:r>
                  <a:rPr lang="en-US" sz="2400" dirty="0"/>
                  <a:t> indistinguishable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𝑐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’&gt;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𝑐</m:t>
                    </m:r>
                  </m:oMath>
                </a14:m>
                <a:r>
                  <a:rPr lang="en-US" sz="2400" dirty="0">
                    <a:cs typeface="Al Bayan Plain" pitchFamily="2" charset="-78"/>
                  </a:rPr>
                  <a:t>, implies </a:t>
                </a:r>
                <a:r>
                  <a:rPr lang="en-US" sz="2400" u="sng" dirty="0">
                    <a:cs typeface="Al Bayan Plain" pitchFamily="2" charset="-78"/>
                  </a:rPr>
                  <a:t>statistical</a:t>
                </a:r>
                <a:r>
                  <a:rPr lang="en-US" sz="2400" dirty="0">
                    <a:cs typeface="Al Bayan Plain" pitchFamily="2" charset="-78"/>
                  </a:rPr>
                  <a:t> indistinguishability.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1D21F6-56D7-C388-ABEA-DC4421E6A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83" y="4445726"/>
                <a:ext cx="11685397" cy="1601016"/>
              </a:xfrm>
              <a:prstGeom prst="rect">
                <a:avLst/>
              </a:prstGeom>
              <a:blipFill>
                <a:blip r:embed="rId2"/>
                <a:stretch>
                  <a:fillRect l="-760" t="-781" r="-869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90C1544-DDAE-6C92-E7DE-7C0C0AF5405E}"/>
              </a:ext>
            </a:extLst>
          </p:cNvPr>
          <p:cNvSpPr txBox="1"/>
          <p:nvPr/>
        </p:nvSpPr>
        <p:spPr>
          <a:xfrm>
            <a:off x="3038481" y="2300332"/>
            <a:ext cx="5780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SSNM</a:t>
            </a:r>
            <a:r>
              <a:rPr lang="en-US" sz="2400" dirty="0">
                <a:cs typeface="Al Bayan Plain" pitchFamily="2" charset="-78"/>
              </a:rPr>
              <a:t> codes = NM codes + HTS functions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820FE5-6370-EEC8-FBDE-27C50C1D6BB5}"/>
                  </a:ext>
                </a:extLst>
              </p:cNvPr>
              <p:cNvSpPr txBox="1"/>
              <p:nvPr/>
            </p:nvSpPr>
            <p:spPr>
              <a:xfrm>
                <a:off x="374083" y="3034225"/>
                <a:ext cx="1134040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  <a:cs typeface="Al Bayan Plain" pitchFamily="2" charset="-78"/>
                  </a:rPr>
                  <a:t>This work: </a:t>
                </a:r>
                <a:r>
                  <a:rPr lang="en-US" sz="2400" dirty="0">
                    <a:cs typeface="Al Bayan Plain" pitchFamily="2" charset="-78"/>
                  </a:rPr>
                  <a:t>Using  </a:t>
                </a:r>
                <a:r>
                  <a:rPr lang="en-US" sz="2400" dirty="0"/>
                  <a:t>SSNM</a:t>
                </a:r>
                <a:r>
                  <a:rPr lang="en-US" sz="2400" dirty="0">
                    <a:cs typeface="Al Bayan Plain" pitchFamily="2" charset="-78"/>
                  </a:rPr>
                  <a:t> codes + new ideas, we can  “compile” SSNM codes into NM codes with rate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𝑅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=1−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𝑜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 and computational security.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820FE5-6370-EEC8-FBDE-27C50C1D6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83" y="3034225"/>
                <a:ext cx="11340403" cy="830997"/>
              </a:xfrm>
              <a:prstGeom prst="rect">
                <a:avLst/>
              </a:prstGeom>
              <a:blipFill>
                <a:blip r:embed="rId3"/>
                <a:stretch>
                  <a:fillRect l="-783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>
            <a:extLst>
              <a:ext uri="{FF2B5EF4-FFF2-40B4-BE49-F238E27FC236}">
                <a16:creationId xmlns:a16="http://schemas.microsoft.com/office/drawing/2014/main" id="{489F72C9-19AB-C7E5-61C7-99A6C8F8EE5A}"/>
              </a:ext>
            </a:extLst>
          </p:cNvPr>
          <p:cNvSpPr/>
          <p:nvPr/>
        </p:nvSpPr>
        <p:spPr>
          <a:xfrm>
            <a:off x="53005" y="4545496"/>
            <a:ext cx="374083" cy="2993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0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2C6A1F1-965C-39D5-D9B5-5F3E01D8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7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Overview of the 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369776-1657-0FFF-6C7B-37A2FCBE8DBD}"/>
                  </a:ext>
                </a:extLst>
              </p:cNvPr>
              <p:cNvSpPr txBox="1"/>
              <p:nvPr/>
            </p:nvSpPr>
            <p:spPr>
              <a:xfrm>
                <a:off x="374083" y="1401073"/>
                <a:ext cx="11685397" cy="846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  <a:cs typeface="Al Bayan Plain" pitchFamily="2" charset="-78"/>
                  </a:rPr>
                  <a:t>This work:  </a:t>
                </a:r>
                <a:r>
                  <a:rPr lang="en-US" sz="2400" dirty="0"/>
                  <a:t>Given an </a:t>
                </a:r>
                <a:r>
                  <a:rPr lang="en-US" sz="2400" dirty="0">
                    <a:cs typeface="Al Bayan Plain" pitchFamily="2" charset="-78"/>
                  </a:rPr>
                  <a:t>HTS function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>
                    <a:cs typeface="Al Bayan Plain" pitchFamily="2" charset="-78"/>
                  </a:rPr>
                  <a:t>  with a polynomial list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h</m:t>
                    </m:r>
                  </m:oMath>
                </a14:m>
                <a:r>
                  <a:rPr lang="en-US" sz="2400" dirty="0">
                    <a:cs typeface="Al Bayan Plain" pitchFamily="2" charset="-78"/>
                  </a:rPr>
                  <a:t> </a:t>
                </a:r>
              </a:p>
              <a:p>
                <a:r>
                  <a:rPr lang="en-US" sz="2400" dirty="0">
                    <a:cs typeface="Al Bayan Plain" pitchFamily="2" charset="-78"/>
                  </a:rPr>
                  <a:t>General transformation: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369776-1657-0FFF-6C7B-37A2FCBE8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83" y="1401073"/>
                <a:ext cx="11685397" cy="846322"/>
              </a:xfrm>
              <a:prstGeom prst="rect">
                <a:avLst/>
              </a:prstGeom>
              <a:blipFill>
                <a:blip r:embed="rId2"/>
                <a:stretch>
                  <a:fillRect l="-760" t="-2941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26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5F4EAB0A-5572-A657-D5A2-C198DDAD41D6}"/>
              </a:ext>
            </a:extLst>
          </p:cNvPr>
          <p:cNvSpPr/>
          <p:nvPr/>
        </p:nvSpPr>
        <p:spPr>
          <a:xfrm>
            <a:off x="374083" y="2698917"/>
            <a:ext cx="11443834" cy="132556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C6A1F1-965C-39D5-D9B5-5F3E01D8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7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Overview of the 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369776-1657-0FFF-6C7B-37A2FCBE8DBD}"/>
                  </a:ext>
                </a:extLst>
              </p:cNvPr>
              <p:cNvSpPr txBox="1"/>
              <p:nvPr/>
            </p:nvSpPr>
            <p:spPr>
              <a:xfrm>
                <a:off x="374083" y="1401073"/>
                <a:ext cx="11685397" cy="846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  <a:cs typeface="Al Bayan Plain" pitchFamily="2" charset="-78"/>
                  </a:rPr>
                  <a:t>This work:  </a:t>
                </a:r>
                <a:r>
                  <a:rPr lang="en-US" sz="2400" dirty="0"/>
                  <a:t>Given an </a:t>
                </a:r>
                <a:r>
                  <a:rPr lang="en-US" sz="2400" dirty="0">
                    <a:cs typeface="Al Bayan Plain" pitchFamily="2" charset="-78"/>
                  </a:rPr>
                  <a:t>HTS function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>
                    <a:cs typeface="Al Bayan Plain" pitchFamily="2" charset="-78"/>
                  </a:rPr>
                  <a:t>  with a polynomial list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h</m:t>
                    </m:r>
                  </m:oMath>
                </a14:m>
                <a:r>
                  <a:rPr lang="en-US" sz="2400" dirty="0">
                    <a:cs typeface="Al Bayan Plain" pitchFamily="2" charset="-78"/>
                  </a:rPr>
                  <a:t> </a:t>
                </a:r>
              </a:p>
              <a:p>
                <a:r>
                  <a:rPr lang="en-US" sz="2400" dirty="0">
                    <a:cs typeface="Al Bayan Plain" pitchFamily="2" charset="-78"/>
                  </a:rPr>
                  <a:t>General transformation: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369776-1657-0FFF-6C7B-37A2FCBE8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83" y="1401073"/>
                <a:ext cx="11685397" cy="846322"/>
              </a:xfrm>
              <a:prstGeom prst="rect">
                <a:avLst/>
              </a:prstGeom>
              <a:blipFill>
                <a:blip r:embed="rId2"/>
                <a:stretch>
                  <a:fillRect l="-760" t="-2941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B753B88-AC16-E1A9-BE5A-CCA0A467FD67}"/>
              </a:ext>
            </a:extLst>
          </p:cNvPr>
          <p:cNvSpPr txBox="1"/>
          <p:nvPr/>
        </p:nvSpPr>
        <p:spPr>
          <a:xfrm>
            <a:off x="452176" y="2781867"/>
            <a:ext cx="206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cs typeface="Al Bayan Plain" pitchFamily="2" charset="-78"/>
              </a:rPr>
              <a:t>Construction:</a:t>
            </a:r>
            <a:endParaRPr lang="en-US" sz="2400" dirty="0">
              <a:solidFill>
                <a:srgbClr val="C00000"/>
              </a:solidFill>
              <a:cs typeface="Al Bayan Plain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E63785-E744-51FE-27FB-40792005A1FF}"/>
                  </a:ext>
                </a:extLst>
              </p:cNvPr>
              <p:cNvSpPr txBox="1"/>
              <p:nvPr/>
            </p:nvSpPr>
            <p:spPr>
              <a:xfrm>
                <a:off x="374083" y="4303723"/>
                <a:ext cx="11685397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  <a:cs typeface="Al Bayan Plain" pitchFamily="2" charset="-78"/>
                  </a:rPr>
                  <a:t>Proof sketch: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𝑓</m:t>
                    </m:r>
                  </m:oMath>
                </a14:m>
                <a:r>
                  <a:rPr lang="en-US" sz="2400" dirty="0">
                    <a:cs typeface="Al Bayan Plain" pitchFamily="2" charset="-78"/>
                  </a:rPr>
                  <a:t> is an HTS function against the </a:t>
                </a:r>
                <a:r>
                  <a:rPr lang="en-US" sz="2400" u="sng" dirty="0">
                    <a:cs typeface="Al Bayan Plain" pitchFamily="2" charset="-78"/>
                  </a:rPr>
                  <a:t>simulator</a:t>
                </a:r>
                <a:r>
                  <a:rPr lang="en-US" sz="2400" dirty="0">
                    <a:cs typeface="Al Bayan Plain" pitchFamily="2" charset="-78"/>
                  </a:rPr>
                  <a:t> of the NM code 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𝐸𝑛𝑐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’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𝐷𝑒𝑐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’)</m:t>
                    </m:r>
                  </m:oMath>
                </a14:m>
                <a:r>
                  <a:rPr lang="en-US" sz="2400" dirty="0">
                    <a:cs typeface="Al Bayan Plain" pitchFamily="2" charset="-78"/>
                  </a:rPr>
                  <a:t>.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cs typeface="Al Bayan Plain" pitchFamily="2" charset="-78"/>
                  </a:rPr>
                  <a:t>The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  <m:t>𝐷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400" dirty="0">
                    <a:cs typeface="Al Bayan Plain" pitchFamily="2" charset="-78"/>
                  </a:rPr>
                  <a:t> sampled by the simulator is is statistically close to having </a:t>
                </a:r>
                <a:r>
                  <a:rPr lang="en-US" sz="2400" u="sng" dirty="0">
                    <a:cs typeface="Al Bayan Plain" pitchFamily="2" charset="-78"/>
                  </a:rPr>
                  <a:t>small support.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cs typeface="Al Bayan Plain" pitchFamily="2" charset="-78"/>
                  </a:rPr>
                  <a:t>For distribution with small support: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>
                    <a:cs typeface="Al Bayan Plain" pitchFamily="2" charset="-78"/>
                  </a:rPr>
                  <a:t>	 computational indistinguishability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l Bayan Plain" pitchFamily="2" charset="-78"/>
                      </a:rPr>
                      <m:t>→</m:t>
                    </m:r>
                  </m:oMath>
                </a14:m>
                <a:r>
                  <a:rPr lang="en-US" sz="2400" dirty="0">
                    <a:cs typeface="Al Bayan Plain" pitchFamily="2" charset="-78"/>
                  </a:rPr>
                  <a:t> statistical indistinguishability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E63785-E744-51FE-27FB-40792005A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83" y="4303723"/>
                <a:ext cx="11685397" cy="2308324"/>
              </a:xfrm>
              <a:prstGeom prst="rect">
                <a:avLst/>
              </a:prstGeom>
              <a:blipFill>
                <a:blip r:embed="rId3"/>
                <a:stretch>
                  <a:fillRect l="-760" t="-1639" b="-5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4BECFC-28E6-1C88-3B24-D4493C32D7A2}"/>
                  </a:ext>
                </a:extLst>
              </p:cNvPr>
              <p:cNvSpPr txBox="1"/>
              <p:nvPr/>
            </p:nvSpPr>
            <p:spPr>
              <a:xfrm>
                <a:off x="7284507" y="2761533"/>
                <a:ext cx="454887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𝐷𝑒𝑐</m:t>
                      </m:r>
                      <m:r>
                        <a:rPr lang="en-US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</m:oMath>
                  </m:oMathPara>
                </a14:m>
                <a:endParaRPr lang="en-US" sz="24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Clr>
                    <a:schemeClr val="tx1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</m:oMath>
                </a14:m>
                <a:endParaRPr lang="en-US" sz="2400" b="0" i="1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i="1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/>
                  <a:t> output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400" i="1" dirty="0"/>
                  <a:t>, else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i="1" dirty="0"/>
                  <a:t>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4BECFC-28E6-1C88-3B24-D4493C32D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507" y="2761533"/>
                <a:ext cx="4548878" cy="1200329"/>
              </a:xfrm>
              <a:prstGeom prst="rect">
                <a:avLst/>
              </a:prstGeom>
              <a:blipFill>
                <a:blip r:embed="rId4"/>
                <a:stretch>
                  <a:fillRect l="-2228" t="-1053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10293F-47DA-B058-6024-799CF1C662E6}"/>
                  </a:ext>
                </a:extLst>
              </p:cNvPr>
              <p:cNvSpPr txBox="1"/>
              <p:nvPr/>
            </p:nvSpPr>
            <p:spPr>
              <a:xfrm>
                <a:off x="2311937" y="2781866"/>
                <a:ext cx="41460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l Bayan Plain" pitchFamily="2" charset="-78"/>
                        </a:rPr>
                        <m:t>𝐸𝑛𝑐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l Bayan Plain" pitchFamily="2" charset="-78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l Bayan Plain" pitchFamily="2" charset="-78"/>
                        </a:rPr>
                        <m:t>𝑚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l Bayan Plain" pitchFamily="2" charset="-78"/>
                        </a:rPr>
                        <m:t>)=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l Bayan Plain" pitchFamily="2" charset="-78"/>
                        </a:rPr>
                        <m:t>𝐸𝑛𝑐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l Bayan Plain" pitchFamily="2" charset="-78"/>
                        </a:rPr>
                        <m:t>’(</m:t>
                      </m:r>
                      <m:r>
                        <a:rPr lang="en-US" sz="2400" i="1" dirty="0" err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l Bayan Plain" pitchFamily="2" charset="-78"/>
                        </a:rPr>
                        <m:t>𝑚</m:t>
                      </m:r>
                      <m:r>
                        <a:rPr lang="en-US" sz="2400" i="1" dirty="0" err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l Bayan Plain" pitchFamily="2" charset="-78"/>
                        </a:rPr>
                        <m:t>,</m:t>
                      </m:r>
                      <m:r>
                        <a:rPr lang="en-US" sz="2400" i="1" dirty="0" err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l Bayan Plain" pitchFamily="2" charset="-78"/>
                        </a:rPr>
                        <m:t>𝑓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l Bayan Plain" pitchFamily="2" charset="-78"/>
                        </a:rPr>
                        <m:t>(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l Bayan Plain" pitchFamily="2" charset="-78"/>
                        </a:rPr>
                        <m:t>𝑚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l Bayan Plain" pitchFamily="2" charset="-78"/>
                        </a:rPr>
                        <m:t>))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cs typeface="Al Bayan Plain" pitchFamily="2" charset="-78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10293F-47DA-B058-6024-799CF1C66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937" y="2781866"/>
                <a:ext cx="4146002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25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7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73716-4A1D-863C-F571-F09B28A9A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609" y="365125"/>
            <a:ext cx="7640782" cy="1325563"/>
          </a:xfrm>
        </p:spPr>
        <p:txBody>
          <a:bodyPr/>
          <a:lstStyle/>
          <a:p>
            <a:r>
              <a:rPr lang="en-US" dirty="0"/>
              <a:t>Conclusions and open problems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F9074BC-57A1-C186-EC5C-432BBFD1927A}"/>
              </a:ext>
            </a:extLst>
          </p:cNvPr>
          <p:cNvSpPr/>
          <p:nvPr/>
        </p:nvSpPr>
        <p:spPr>
          <a:xfrm>
            <a:off x="623392" y="4265031"/>
            <a:ext cx="114577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Open problems: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Statistical Security?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Improving the parameters for hard to sample functions implies statistical security for the non-malleable codes.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Apply a similar key encapsulation approach to other non-malleable primitives.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9B5B103-FFB9-3709-A0F8-56013A587E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392" y="1997788"/>
                <a:ext cx="11017224" cy="19601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This work (main results):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2400" dirty="0"/>
                  <a:t>Assuming standard hardness assumption, we construct non-malleable codes for </a:t>
                </a:r>
                <a:r>
                  <a:rPr lang="en-US" sz="2400" dirty="0">
                    <a:solidFill>
                      <a:schemeClr val="tx1"/>
                    </a:solidFill>
                    <a:cs typeface="Al Bayan Plain" pitchFamily="2" charset="-78"/>
                  </a:rPr>
                  <a:t>poly-size circuits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with rate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𝑅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=1−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𝑜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Best of both worlds: Optimal non-malleability + error correction.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9B5B103-FFB9-3709-A0F8-56013A587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997788"/>
                <a:ext cx="11017224" cy="1960143"/>
              </a:xfrm>
              <a:prstGeom prst="rect">
                <a:avLst/>
              </a:prstGeom>
              <a:blipFill>
                <a:blip r:embed="rId2"/>
                <a:stretch>
                  <a:fillRect l="-806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79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3578387" y="376886"/>
            <a:ext cx="5035225" cy="601773"/>
          </a:xfrm>
        </p:spPr>
        <p:txBody>
          <a:bodyPr>
            <a:normAutofit fontScale="90000"/>
          </a:bodyPr>
          <a:lstStyle/>
          <a:p>
            <a:r>
              <a:rPr lang="en-US" dirty="0"/>
              <a:t>Error-Correcting Codes 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3"/>
              <p:cNvSpPr/>
              <p:nvPr/>
            </p:nvSpPr>
            <p:spPr>
              <a:xfrm>
                <a:off x="1932927" y="1888566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927" y="1888566"/>
                <a:ext cx="864096" cy="216024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4"/>
              <p:cNvSpPr/>
              <p:nvPr/>
            </p:nvSpPr>
            <p:spPr>
              <a:xfrm>
                <a:off x="3302470" y="1798660"/>
                <a:ext cx="1692188" cy="38459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𝐸𝑛𝑐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מלב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470" y="1798660"/>
                <a:ext cx="1692188" cy="384591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מחבר חץ ישר 16"/>
          <p:cNvCxnSpPr>
            <a:cxnSpLocks/>
            <a:stCxn id="5" idx="3"/>
            <a:endCxn id="6" idx="1"/>
          </p:cNvCxnSpPr>
          <p:nvPr/>
        </p:nvCxnSpPr>
        <p:spPr>
          <a:xfrm flipV="1">
            <a:off x="2797024" y="1990956"/>
            <a:ext cx="505447" cy="5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מלבן 32"/>
              <p:cNvSpPr/>
              <p:nvPr/>
            </p:nvSpPr>
            <p:spPr>
              <a:xfrm>
                <a:off x="4583875" y="1034903"/>
                <a:ext cx="2887880" cy="651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/>
                  <a:t>Channel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GB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/>
                  <a:t> induces bounded fraction of errors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מלבן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75" y="1034903"/>
                <a:ext cx="2887880" cy="651269"/>
              </a:xfrm>
              <a:prstGeom prst="rect">
                <a:avLst/>
              </a:prstGeom>
              <a:blipFill>
                <a:blip r:embed="rId5"/>
                <a:stretch>
                  <a:fillRect t="-4673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מלבן 45"/>
              <p:cNvSpPr/>
              <p:nvPr/>
            </p:nvSpPr>
            <p:spPr>
              <a:xfrm>
                <a:off x="9230625" y="1893303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מלבן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625" y="1893303"/>
                <a:ext cx="864096" cy="216024"/>
              </a:xfrm>
              <a:prstGeom prst="rect">
                <a:avLst/>
              </a:prstGeom>
              <a:blipFill>
                <a:blip r:embed="rId6"/>
                <a:stretch>
                  <a:fillRect t="-1000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מלבן 47"/>
          <p:cNvSpPr/>
          <p:nvPr/>
        </p:nvSpPr>
        <p:spPr>
          <a:xfrm>
            <a:off x="9214831" y="1963777"/>
            <a:ext cx="111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מלבן 61"/>
              <p:cNvSpPr/>
              <p:nvPr/>
            </p:nvSpPr>
            <p:spPr>
              <a:xfrm>
                <a:off x="7038359" y="1819383"/>
                <a:ext cx="1692188" cy="36386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𝐷𝑒𝑐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מלבן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359" y="1819383"/>
                <a:ext cx="1692188" cy="363867"/>
              </a:xfrm>
              <a:prstGeom prst="rect">
                <a:avLst/>
              </a:prstGeom>
              <a:blipFill>
                <a:blip r:embed="rId7"/>
                <a:stretch>
                  <a:fillRect t="-317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מחבר חץ ישר 69"/>
          <p:cNvCxnSpPr>
            <a:cxnSpLocks/>
            <a:stCxn id="19" idx="3"/>
            <a:endCxn id="16" idx="1"/>
          </p:cNvCxnSpPr>
          <p:nvPr/>
        </p:nvCxnSpPr>
        <p:spPr>
          <a:xfrm flipV="1">
            <a:off x="8730547" y="2001316"/>
            <a:ext cx="50007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מרפקי 20">
            <a:extLst>
              <a:ext uri="{FF2B5EF4-FFF2-40B4-BE49-F238E27FC236}">
                <a16:creationId xmlns:a16="http://schemas.microsoft.com/office/drawing/2014/main" id="{0FAD9FF1-7048-ED40-8587-4458ACA6622B}"/>
              </a:ext>
            </a:extLst>
          </p:cNvPr>
          <p:cNvCxnSpPr/>
          <p:nvPr/>
        </p:nvCxnSpPr>
        <p:spPr>
          <a:xfrm>
            <a:off x="5005617" y="1994734"/>
            <a:ext cx="612068" cy="29708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מרפקי 22">
            <a:extLst>
              <a:ext uri="{FF2B5EF4-FFF2-40B4-BE49-F238E27FC236}">
                <a16:creationId xmlns:a16="http://schemas.microsoft.com/office/drawing/2014/main" id="{A496B0E3-9C83-9D4A-AE8F-1A03C7B96E4E}"/>
              </a:ext>
            </a:extLst>
          </p:cNvPr>
          <p:cNvCxnSpPr/>
          <p:nvPr/>
        </p:nvCxnSpPr>
        <p:spPr>
          <a:xfrm flipV="1">
            <a:off x="5595767" y="1957476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מרפקי 23">
            <a:extLst>
              <a:ext uri="{FF2B5EF4-FFF2-40B4-BE49-F238E27FC236}">
                <a16:creationId xmlns:a16="http://schemas.microsoft.com/office/drawing/2014/main" id="{D7345EC0-60B9-AA42-9F14-80454BDAB7C4}"/>
              </a:ext>
            </a:extLst>
          </p:cNvPr>
          <p:cNvCxnSpPr/>
          <p:nvPr/>
        </p:nvCxnSpPr>
        <p:spPr>
          <a:xfrm>
            <a:off x="6027815" y="1956408"/>
            <a:ext cx="612068" cy="33540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מרפקי 31">
            <a:extLst>
              <a:ext uri="{FF2B5EF4-FFF2-40B4-BE49-F238E27FC236}">
                <a16:creationId xmlns:a16="http://schemas.microsoft.com/office/drawing/2014/main" id="{D977540D-C5A5-9841-8006-C82C9E47D6EC}"/>
              </a:ext>
            </a:extLst>
          </p:cNvPr>
          <p:cNvCxnSpPr/>
          <p:nvPr/>
        </p:nvCxnSpPr>
        <p:spPr>
          <a:xfrm flipV="1">
            <a:off x="6606311" y="1956038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מלבן 5">
                <a:extLst>
                  <a:ext uri="{FF2B5EF4-FFF2-40B4-BE49-F238E27FC236}">
                    <a16:creationId xmlns:a16="http://schemas.microsoft.com/office/drawing/2014/main" id="{06007D8D-DE22-A94A-8872-C76E8331CD8A}"/>
                  </a:ext>
                </a:extLst>
              </p:cNvPr>
              <p:cNvSpPr/>
              <p:nvPr/>
            </p:nvSpPr>
            <p:spPr>
              <a:xfrm>
                <a:off x="339956" y="1011797"/>
                <a:ext cx="1837625" cy="855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מלבן 5">
                <a:extLst>
                  <a:ext uri="{FF2B5EF4-FFF2-40B4-BE49-F238E27FC236}">
                    <a16:creationId xmlns:a16="http://schemas.microsoft.com/office/drawing/2014/main" id="{06007D8D-DE22-A94A-8872-C76E8331C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56" y="1011797"/>
                <a:ext cx="1837625" cy="8559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EECD14BC-2C87-9C8F-40B9-C7D5D5301614}"/>
                  </a:ext>
                </a:extLst>
              </p:cNvPr>
              <p:cNvSpPr/>
              <p:nvPr/>
            </p:nvSpPr>
            <p:spPr>
              <a:xfrm>
                <a:off x="9469972" y="2528149"/>
                <a:ext cx="2463722" cy="1142441"/>
              </a:xfrm>
              <a:prstGeom prst="wedgeRoundRectCallout">
                <a:avLst>
                  <a:gd name="adj1" fmla="val -40008"/>
                  <a:gd name="adj2" fmla="val -73041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We want to recover the original message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EECD14BC-2C87-9C8F-40B9-C7D5D5301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972" y="2528149"/>
                <a:ext cx="2463722" cy="1142441"/>
              </a:xfrm>
              <a:prstGeom prst="wedgeRoundRectCallout">
                <a:avLst>
                  <a:gd name="adj1" fmla="val -40008"/>
                  <a:gd name="adj2" fmla="val -73041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0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16" grpId="0" animBg="1"/>
      <p:bldP spid="19" grpId="0" animBg="1"/>
      <p:bldP spid="27" grpId="0"/>
      <p:bldP spid="3" grpId="0" animBg="1"/>
      <p:bldP spid="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F501-05BD-87CF-3607-2EB9416D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3555398" y="304668"/>
            <a:ext cx="4944834" cy="691151"/>
          </a:xfrm>
        </p:spPr>
        <p:txBody>
          <a:bodyPr>
            <a:normAutofit fontScale="90000"/>
          </a:bodyPr>
          <a:lstStyle/>
          <a:p>
            <a:r>
              <a:rPr lang="en-US" dirty="0"/>
              <a:t>Non-malleable Codes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3"/>
              <p:cNvSpPr/>
              <p:nvPr/>
            </p:nvSpPr>
            <p:spPr>
              <a:xfrm>
                <a:off x="1932927" y="1888566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927" y="1888566"/>
                <a:ext cx="864096" cy="216024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4"/>
              <p:cNvSpPr/>
              <p:nvPr/>
            </p:nvSpPr>
            <p:spPr>
              <a:xfrm>
                <a:off x="3302470" y="1798660"/>
                <a:ext cx="1692188" cy="38459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𝐸𝑛𝑐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מלב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470" y="1798660"/>
                <a:ext cx="1692188" cy="384591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מחבר חץ ישר 16"/>
          <p:cNvCxnSpPr>
            <a:cxnSpLocks/>
            <a:stCxn id="5" idx="3"/>
            <a:endCxn id="6" idx="1"/>
          </p:cNvCxnSpPr>
          <p:nvPr/>
        </p:nvCxnSpPr>
        <p:spPr>
          <a:xfrm flipV="1">
            <a:off x="2797024" y="1990956"/>
            <a:ext cx="505447" cy="5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מלבן 32"/>
              <p:cNvSpPr/>
              <p:nvPr/>
            </p:nvSpPr>
            <p:spPr>
              <a:xfrm>
                <a:off x="4583875" y="1034903"/>
                <a:ext cx="2887880" cy="651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/>
                  <a:t>Channel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GB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/>
                  <a:t> induces bounded fraction of errors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מלבן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75" y="1034903"/>
                <a:ext cx="2887880" cy="651269"/>
              </a:xfrm>
              <a:prstGeom prst="rect">
                <a:avLst/>
              </a:prstGeom>
              <a:blipFill>
                <a:blip r:embed="rId5"/>
                <a:stretch>
                  <a:fillRect t="-4673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מלבן 45"/>
              <p:cNvSpPr/>
              <p:nvPr/>
            </p:nvSpPr>
            <p:spPr>
              <a:xfrm>
                <a:off x="9230625" y="1893303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מלבן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625" y="1893303"/>
                <a:ext cx="864096" cy="216024"/>
              </a:xfrm>
              <a:prstGeom prst="rect">
                <a:avLst/>
              </a:prstGeom>
              <a:blipFill>
                <a:blip r:embed="rId6"/>
                <a:stretch>
                  <a:fillRect t="-23684" r="-8276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מלבן 47"/>
          <p:cNvSpPr/>
          <p:nvPr/>
        </p:nvSpPr>
        <p:spPr>
          <a:xfrm>
            <a:off x="9214831" y="1963777"/>
            <a:ext cx="111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מלבן 61"/>
              <p:cNvSpPr/>
              <p:nvPr/>
            </p:nvSpPr>
            <p:spPr>
              <a:xfrm>
                <a:off x="7038359" y="1819383"/>
                <a:ext cx="1692188" cy="36386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𝐷𝑒𝑐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acc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מלבן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359" y="1819383"/>
                <a:ext cx="1692188" cy="363867"/>
              </a:xfrm>
              <a:prstGeom prst="rect">
                <a:avLst/>
              </a:prstGeom>
              <a:blipFill>
                <a:blip r:embed="rId7"/>
                <a:stretch>
                  <a:fillRect t="-317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מחבר חץ ישר 69"/>
          <p:cNvCxnSpPr>
            <a:cxnSpLocks/>
            <a:stCxn id="19" idx="3"/>
            <a:endCxn id="16" idx="1"/>
          </p:cNvCxnSpPr>
          <p:nvPr/>
        </p:nvCxnSpPr>
        <p:spPr>
          <a:xfrm flipV="1">
            <a:off x="8730547" y="2001316"/>
            <a:ext cx="50007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מרפקי 20">
            <a:extLst>
              <a:ext uri="{FF2B5EF4-FFF2-40B4-BE49-F238E27FC236}">
                <a16:creationId xmlns:a16="http://schemas.microsoft.com/office/drawing/2014/main" id="{0FAD9FF1-7048-ED40-8587-4458ACA6622B}"/>
              </a:ext>
            </a:extLst>
          </p:cNvPr>
          <p:cNvCxnSpPr/>
          <p:nvPr/>
        </p:nvCxnSpPr>
        <p:spPr>
          <a:xfrm>
            <a:off x="5005617" y="1994734"/>
            <a:ext cx="612068" cy="29708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מרפקי 22">
            <a:extLst>
              <a:ext uri="{FF2B5EF4-FFF2-40B4-BE49-F238E27FC236}">
                <a16:creationId xmlns:a16="http://schemas.microsoft.com/office/drawing/2014/main" id="{A496B0E3-9C83-9D4A-AE8F-1A03C7B96E4E}"/>
              </a:ext>
            </a:extLst>
          </p:cNvPr>
          <p:cNvCxnSpPr/>
          <p:nvPr/>
        </p:nvCxnSpPr>
        <p:spPr>
          <a:xfrm flipV="1">
            <a:off x="5595767" y="1957476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מרפקי 23">
            <a:extLst>
              <a:ext uri="{FF2B5EF4-FFF2-40B4-BE49-F238E27FC236}">
                <a16:creationId xmlns:a16="http://schemas.microsoft.com/office/drawing/2014/main" id="{D7345EC0-60B9-AA42-9F14-80454BDAB7C4}"/>
              </a:ext>
            </a:extLst>
          </p:cNvPr>
          <p:cNvCxnSpPr/>
          <p:nvPr/>
        </p:nvCxnSpPr>
        <p:spPr>
          <a:xfrm>
            <a:off x="6027815" y="1956408"/>
            <a:ext cx="612068" cy="33540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מרפקי 31">
            <a:extLst>
              <a:ext uri="{FF2B5EF4-FFF2-40B4-BE49-F238E27FC236}">
                <a16:creationId xmlns:a16="http://schemas.microsoft.com/office/drawing/2014/main" id="{D977540D-C5A5-9841-8006-C82C9E47D6EC}"/>
              </a:ext>
            </a:extLst>
          </p:cNvPr>
          <p:cNvCxnSpPr/>
          <p:nvPr/>
        </p:nvCxnSpPr>
        <p:spPr>
          <a:xfrm flipV="1">
            <a:off x="6606311" y="1956038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מלבן 5">
                <a:extLst>
                  <a:ext uri="{FF2B5EF4-FFF2-40B4-BE49-F238E27FC236}">
                    <a16:creationId xmlns:a16="http://schemas.microsoft.com/office/drawing/2014/main" id="{06007D8D-DE22-A94A-8872-C76E8331CD8A}"/>
                  </a:ext>
                </a:extLst>
              </p:cNvPr>
              <p:cNvSpPr/>
              <p:nvPr/>
            </p:nvSpPr>
            <p:spPr>
              <a:xfrm>
                <a:off x="339956" y="1011797"/>
                <a:ext cx="1837625" cy="855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מלבן 5">
                <a:extLst>
                  <a:ext uri="{FF2B5EF4-FFF2-40B4-BE49-F238E27FC236}">
                    <a16:creationId xmlns:a16="http://schemas.microsoft.com/office/drawing/2014/main" id="{06007D8D-DE22-A94A-8872-C76E8331C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56" y="1011797"/>
                <a:ext cx="1837625" cy="8559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EECD14BC-2C87-9C8F-40B9-C7D5D5301614}"/>
                  </a:ext>
                </a:extLst>
              </p:cNvPr>
              <p:cNvSpPr/>
              <p:nvPr/>
            </p:nvSpPr>
            <p:spPr>
              <a:xfrm>
                <a:off x="8117632" y="2459562"/>
                <a:ext cx="3853185" cy="371640"/>
              </a:xfrm>
              <a:prstGeom prst="wedgeRoundRectCallout">
                <a:avLst>
                  <a:gd name="adj1" fmla="val 2748"/>
                  <a:gd name="adj2" fmla="val -120744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Either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unrelated 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EECD14BC-2C87-9C8F-40B9-C7D5D5301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632" y="2459562"/>
                <a:ext cx="3853185" cy="371640"/>
              </a:xfrm>
              <a:prstGeom prst="wedgeRoundRectCallout">
                <a:avLst>
                  <a:gd name="adj1" fmla="val 2748"/>
                  <a:gd name="adj2" fmla="val -120744"/>
                  <a:gd name="adj3" fmla="val 16667"/>
                </a:avLst>
              </a:prstGeom>
              <a:blipFill>
                <a:blip r:embed="rId9"/>
                <a:stretch>
                  <a:fillRect b="-1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A278355-AFE2-0B0A-5D09-39E2D3240CF4}"/>
              </a:ext>
            </a:extLst>
          </p:cNvPr>
          <p:cNvCxnSpPr/>
          <p:nvPr/>
        </p:nvCxnSpPr>
        <p:spPr>
          <a:xfrm flipV="1">
            <a:off x="4749282" y="1446245"/>
            <a:ext cx="1679510" cy="16795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91ED93-CA49-53DB-E0AD-D2AC3BEA1A4C}"/>
              </a:ext>
            </a:extLst>
          </p:cNvPr>
          <p:cNvCxnSpPr>
            <a:cxnSpLocks/>
          </p:cNvCxnSpPr>
          <p:nvPr/>
        </p:nvCxnSpPr>
        <p:spPr>
          <a:xfrm>
            <a:off x="4749282" y="1469583"/>
            <a:ext cx="1679510" cy="1094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00B04C3-B255-F374-E060-A2DB2AC95E04}"/>
                  </a:ext>
                </a:extLst>
              </p:cNvPr>
              <p:cNvSpPr/>
              <p:nvPr/>
            </p:nvSpPr>
            <p:spPr>
              <a:xfrm>
                <a:off x="339956" y="3836700"/>
                <a:ext cx="11630862" cy="838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Def: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 </a:t>
                </a:r>
                <a:r>
                  <a:rPr lang="en-US" sz="2400" u="sng" dirty="0">
                    <a:solidFill>
                      <a:srgbClr val="0070C0"/>
                    </a:solidFill>
                  </a:rPr>
                  <a:t>non-malleable</a:t>
                </a:r>
                <a:r>
                  <a:rPr lang="en-US" sz="2400" dirty="0"/>
                  <a:t> code for the class of channels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𝒞</m:t>
                    </m:r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𝐶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𝒞</m:t>
                    </m:r>
                  </m:oMath>
                </a14:m>
                <a:r>
                  <a:rPr lang="en-US" sz="2400" dirty="0"/>
                  <a:t> and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))=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a distribution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𝑠𝑎𝑚𝑒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,⊥}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: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00B04C3-B255-F374-E060-A2DB2AC95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56" y="3836700"/>
                <a:ext cx="11630862" cy="838050"/>
              </a:xfrm>
              <a:prstGeom prst="rect">
                <a:avLst/>
              </a:prstGeom>
              <a:blipFill>
                <a:blip r:embed="rId10"/>
                <a:stretch>
                  <a:fillRect l="-763" t="-441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FB9DDA7-112C-38F8-FC5C-96BB924C215E}"/>
                  </a:ext>
                </a:extLst>
              </p:cNvPr>
              <p:cNvSpPr/>
              <p:nvPr/>
            </p:nvSpPr>
            <p:spPr>
              <a:xfrm>
                <a:off x="3242638" y="4905583"/>
                <a:ext cx="51707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𝐷𝑒𝑐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𝐸𝑛𝑐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≈   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𝐶𝑜𝑝𝑦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FB9DDA7-112C-38F8-FC5C-96BB924C2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638" y="4905583"/>
                <a:ext cx="5170715" cy="461665"/>
              </a:xfrm>
              <a:prstGeom prst="rect">
                <a:avLst/>
              </a:prstGeom>
              <a:blipFill>
                <a:blip r:embed="rId11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172668A1-2C9D-2338-1B41-D22019428AA7}"/>
              </a:ext>
            </a:extLst>
          </p:cNvPr>
          <p:cNvSpPr txBox="1"/>
          <p:nvPr/>
        </p:nvSpPr>
        <p:spPr>
          <a:xfrm>
            <a:off x="339956" y="3243824"/>
            <a:ext cx="8073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Introduced by </a:t>
            </a:r>
            <a:r>
              <a:rPr lang="en-US" sz="2400" dirty="0" err="1"/>
              <a:t>Dziembowski</a:t>
            </a:r>
            <a:r>
              <a:rPr lang="en-US" sz="2400" dirty="0"/>
              <a:t>, </a:t>
            </a:r>
            <a:r>
              <a:rPr lang="en-US" sz="2400" dirty="0" err="1"/>
              <a:t>Pietrzak</a:t>
            </a:r>
            <a:r>
              <a:rPr lang="en-US" sz="2400" dirty="0"/>
              <a:t>, and </a:t>
            </a:r>
            <a:r>
              <a:rPr lang="en-US" sz="2400" dirty="0" err="1"/>
              <a:t>Wichs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[DPW09]</a:t>
            </a:r>
            <a:r>
              <a:rPr lang="en-US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ular Callout 29">
                <a:extLst>
                  <a:ext uri="{FF2B5EF4-FFF2-40B4-BE49-F238E27FC236}">
                    <a16:creationId xmlns:a16="http://schemas.microsoft.com/office/drawing/2014/main" id="{8BC45F8B-41E5-54F5-5853-523700DAB54E}"/>
                  </a:ext>
                </a:extLst>
              </p:cNvPr>
              <p:cNvSpPr/>
              <p:nvPr/>
            </p:nvSpPr>
            <p:spPr>
              <a:xfrm>
                <a:off x="7885890" y="5598081"/>
                <a:ext cx="3844292" cy="955251"/>
              </a:xfrm>
              <a:prstGeom prst="wedgeRoundRectCallout">
                <a:avLst>
                  <a:gd name="adj1" fmla="val -61161"/>
                  <a:gd name="adj2" fmla="val -47518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𝐶𝑜𝑝𝑦</m:t>
                      </m:r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𝑠𝑎𝑚𝑒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𝑠𝑎𝑚𝑒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ounded Rectangular Callout 29">
                <a:extLst>
                  <a:ext uri="{FF2B5EF4-FFF2-40B4-BE49-F238E27FC236}">
                    <a16:creationId xmlns:a16="http://schemas.microsoft.com/office/drawing/2014/main" id="{8BC45F8B-41E5-54F5-5853-523700DAB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890" y="5598081"/>
                <a:ext cx="3844292" cy="955251"/>
              </a:xfrm>
              <a:prstGeom prst="wedgeRoundRectCallout">
                <a:avLst>
                  <a:gd name="adj1" fmla="val -61161"/>
                  <a:gd name="adj2" fmla="val -47518"/>
                  <a:gd name="adj3" fmla="val 16667"/>
                </a:avLst>
              </a:prstGeom>
              <a:blipFill>
                <a:blip r:embed="rId12"/>
                <a:stretch>
                  <a:fillRect t="-146753" b="-2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408860BB-2DC1-5438-D667-A2961A4DC764}"/>
              </a:ext>
            </a:extLst>
          </p:cNvPr>
          <p:cNvSpPr/>
          <p:nvPr/>
        </p:nvSpPr>
        <p:spPr>
          <a:xfrm>
            <a:off x="2673097" y="5629670"/>
            <a:ext cx="3354718" cy="1047123"/>
          </a:xfrm>
          <a:prstGeom prst="wedgeRoundRectCallout">
            <a:avLst>
              <a:gd name="adj1" fmla="val 48991"/>
              <a:gd name="adj2" fmla="val -7915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Statistical VS Computational</a:t>
            </a:r>
          </a:p>
        </p:txBody>
      </p:sp>
    </p:spTree>
    <p:extLst>
      <p:ext uri="{BB962C8B-B14F-4D97-AF65-F5344CB8AC3E}">
        <p14:creationId xmlns:p14="http://schemas.microsoft.com/office/powerpoint/2010/main" val="11289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25" grpId="0"/>
      <p:bldP spid="26" grpId="0"/>
      <p:bldP spid="29" grpId="0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58E7-E323-728E-4A55-B736635A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705" y="365124"/>
            <a:ext cx="9931400" cy="1325563"/>
          </a:xfrm>
        </p:spPr>
        <p:txBody>
          <a:bodyPr/>
          <a:lstStyle/>
          <a:p>
            <a:pPr algn="ctr"/>
            <a:r>
              <a:rPr lang="en-US" dirty="0"/>
              <a:t>Non-malleable Codes for Poly-Size Circuits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D3999F-3CCA-7F6F-72EE-A4BC8917E896}"/>
              </a:ext>
            </a:extLst>
          </p:cNvPr>
          <p:cNvSpPr txBox="1"/>
          <p:nvPr/>
        </p:nvSpPr>
        <p:spPr>
          <a:xfrm>
            <a:off x="371668" y="1896713"/>
            <a:ext cx="10832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cs typeface="Al Bayan Plain" pitchFamily="2" charset="-78"/>
              </a:rPr>
              <a:t>This work: </a:t>
            </a:r>
            <a:r>
              <a:rPr lang="en-US" sz="2400" dirty="0">
                <a:cs typeface="Al Bayan Plain" pitchFamily="2" charset="-78"/>
              </a:rPr>
              <a:t>Codes for channels that are </a:t>
            </a:r>
            <a:r>
              <a:rPr lang="en-US" sz="2400" u="sng" dirty="0">
                <a:solidFill>
                  <a:srgbClr val="0070C0"/>
                </a:solidFill>
                <a:cs typeface="Al Bayan Plain" pitchFamily="2" charset="-78"/>
              </a:rPr>
              <a:t>poly-size circuits</a:t>
            </a:r>
            <a:r>
              <a:rPr lang="en-US" sz="2400" dirty="0">
                <a:cs typeface="Al Bayan Plain" pitchFamily="2" charset="-78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5">
                <a:extLst>
                  <a:ext uri="{FF2B5EF4-FFF2-40B4-BE49-F238E27FC236}">
                    <a16:creationId xmlns:a16="http://schemas.microsoft.com/office/drawing/2014/main" id="{85B3FBEF-E3C6-25E3-C8DB-F6BD5702512B}"/>
                  </a:ext>
                </a:extLst>
              </p:cNvPr>
              <p:cNvSpPr/>
              <p:nvPr/>
            </p:nvSpPr>
            <p:spPr>
              <a:xfrm>
                <a:off x="547396" y="4631145"/>
                <a:ext cx="11097207" cy="108012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/>
                  <a:t>Essentially all “non-adversarial” channels studied in info-theory (e.g. </a:t>
                </a:r>
                <a:r>
                  <a:rPr lang="en-US" sz="2400" dirty="0">
                    <a:solidFill>
                      <a:srgbClr val="C00000"/>
                    </a:solidFill>
                  </a:rPr>
                  <a:t>BSC</a:t>
                </a:r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C00000"/>
                    </a:solidFill>
                  </a:rPr>
                  <a:t>Burst</a:t>
                </a:r>
                <a:r>
                  <a:rPr lang="en-US" sz="2400" dirty="0"/>
                  <a:t>,…) are implementable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(even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).</a:t>
                </a:r>
                <a:endParaRPr lang="he-IL" sz="2400" dirty="0"/>
              </a:p>
            </p:txBody>
          </p:sp>
        </mc:Choice>
        <mc:Fallback xmlns="">
          <p:sp>
            <p:nvSpPr>
              <p:cNvPr id="8" name="Rounded Rectangle 5">
                <a:extLst>
                  <a:ext uri="{FF2B5EF4-FFF2-40B4-BE49-F238E27FC236}">
                    <a16:creationId xmlns:a16="http://schemas.microsoft.com/office/drawing/2014/main" id="{85B3FBEF-E3C6-25E3-C8DB-F6BD570251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96" y="4631145"/>
                <a:ext cx="11097207" cy="1080120"/>
              </a:xfrm>
              <a:prstGeom prst="roundRect">
                <a:avLst/>
              </a:prstGeom>
              <a:blipFill>
                <a:blip r:embed="rId2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1BE4F4-5A7F-3E78-E8DB-684117B094F3}"/>
                  </a:ext>
                </a:extLst>
              </p:cNvPr>
              <p:cNvSpPr txBox="1"/>
              <p:nvPr/>
            </p:nvSpPr>
            <p:spPr>
              <a:xfrm>
                <a:off x="371668" y="2564404"/>
                <a:ext cx="11097207" cy="1231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cs typeface="Al Bayan Plain" pitchFamily="2" charset="-78"/>
                  </a:rPr>
                  <a:t>For any fixed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cs typeface="Al Bayan Plain" pitchFamily="2" charset="-78"/>
                  </a:rPr>
                  <a:t>, the code is non-malleable for c</a:t>
                </a:r>
                <a:r>
                  <a:rPr lang="en-US" sz="2400" dirty="0">
                    <a:solidFill>
                      <a:schemeClr val="tx1"/>
                    </a:solidFill>
                    <a:cs typeface="Al Bayan Plain" pitchFamily="2" charset="-78"/>
                  </a:rPr>
                  <a:t>hannels that can be </a:t>
                </a:r>
                <a:r>
                  <a:rPr lang="en-US" sz="2400" dirty="0">
                    <a:cs typeface="Al Bayan Plain" pitchFamily="2" charset="-78"/>
                  </a:rPr>
                  <a:t>implemented by a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𝑠𝑖𝑧𝑒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circuits.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encoding and decoding run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1BE4F4-5A7F-3E78-E8DB-684117B09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68" y="2564404"/>
                <a:ext cx="11097207" cy="1231940"/>
              </a:xfrm>
              <a:prstGeom prst="rect">
                <a:avLst/>
              </a:prstGeom>
              <a:blipFill>
                <a:blip r:embed="rId3"/>
                <a:stretch>
                  <a:fillRect l="-801" t="-4082" r="-572"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69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58E7-E323-728E-4A55-B736635A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252" y="391355"/>
            <a:ext cx="9101495" cy="1325563"/>
          </a:xfrm>
        </p:spPr>
        <p:txBody>
          <a:bodyPr/>
          <a:lstStyle/>
          <a:p>
            <a:pPr algn="ctr"/>
            <a:r>
              <a:rPr lang="en-US" dirty="0"/>
              <a:t>Previous Results for Non-malleable Codes for Poly-Size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438E22-9E58-1EDB-0C89-7981E0FC9F7C}"/>
                  </a:ext>
                </a:extLst>
              </p:cNvPr>
              <p:cNvSpPr txBox="1"/>
              <p:nvPr/>
            </p:nvSpPr>
            <p:spPr>
              <a:xfrm>
                <a:off x="157074" y="2384616"/>
                <a:ext cx="1207187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cs typeface="Al Bayan Plain" pitchFamily="2" charset="-78"/>
                  </a:rPr>
                  <a:t>Previous results for poly-size circuit: 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  <a:cs typeface="Al Bayan Plain" pitchFamily="2" charset="-78"/>
                  </a:rPr>
                  <a:t>[DPW09]</a:t>
                </a:r>
                <a:r>
                  <a:rPr lang="en-US" sz="2400" dirty="0">
                    <a:cs typeface="Al Bayan Plain" pitchFamily="2" charset="-78"/>
                  </a:rPr>
                  <a:t>:</a:t>
                </a:r>
                <a:r>
                  <a:rPr lang="en-US" sz="2400" dirty="0">
                    <a:solidFill>
                      <a:srgbClr val="00B050"/>
                    </a:solidFill>
                    <a:cs typeface="Al Bayan Plain" pitchFamily="2" charset="-78"/>
                  </a:rPr>
                  <a:t> </a:t>
                </a:r>
                <a:r>
                  <a:rPr lang="en-US" sz="2400" dirty="0">
                    <a:cs typeface="Al Bayan Plain" pitchFamily="2" charset="-78"/>
                  </a:rPr>
                  <a:t>Probabilistic argument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cs typeface="Al Bayan Plain" pitchFamily="2" charset="-78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l Bayan Plain" pitchFamily="2" charset="-78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∃</m:t>
                    </m:r>
                  </m:oMath>
                </a14:m>
                <a:r>
                  <a:rPr lang="en-US" sz="2400" dirty="0">
                    <a:cs typeface="Al Bayan Plain" pitchFamily="2" charset="-78"/>
                  </a:rPr>
                  <a:t> non-malleable codes against poly-size circuit.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  <a:cs typeface="Al Bayan Plain" pitchFamily="2" charset="-78"/>
                  </a:rPr>
                  <a:t>[FMVW16], [CG16]</a:t>
                </a:r>
                <a:r>
                  <a:rPr lang="en-US" sz="2400" dirty="0">
                    <a:cs typeface="Al Bayan Plain" pitchFamily="2" charset="-78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∃</m:t>
                    </m:r>
                  </m:oMath>
                </a14:m>
                <a:r>
                  <a:rPr lang="en-US" sz="2400" dirty="0">
                    <a:cs typeface="Al Bayan Plain" pitchFamily="2" charset="-78"/>
                  </a:rPr>
                  <a:t> non-malleable codes against poly-size channel with 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1−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𝑜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cs typeface="Al Bayan Plain" pitchFamily="2" charset="-78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438E22-9E58-1EDB-0C89-7981E0FC9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74" y="2384616"/>
                <a:ext cx="12071872" cy="1200329"/>
              </a:xfrm>
              <a:prstGeom prst="rect">
                <a:avLst/>
              </a:prstGeom>
              <a:blipFill>
                <a:blip r:embed="rId2"/>
                <a:stretch>
                  <a:fillRect l="-841" t="-4167" r="-105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3E0AEEC4-8595-62DF-FB03-0930C72479AC}"/>
              </a:ext>
            </a:extLst>
          </p:cNvPr>
          <p:cNvSpPr/>
          <p:nvPr/>
        </p:nvSpPr>
        <p:spPr>
          <a:xfrm>
            <a:off x="2807853" y="3823854"/>
            <a:ext cx="3288146" cy="713157"/>
          </a:xfrm>
          <a:prstGeom prst="wedgeRoundRectCallout">
            <a:avLst>
              <a:gd name="adj1" fmla="val -38135"/>
              <a:gd name="adj2" fmla="val -7806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Cheraghchi</a:t>
            </a:r>
            <a:r>
              <a:rPr lang="en-US" dirty="0"/>
              <a:t> and </a:t>
            </a:r>
            <a:r>
              <a:rPr lang="en-US" dirty="0" err="1"/>
              <a:t>Guruswami</a:t>
            </a:r>
            <a:endParaRPr lang="en-US" dirty="0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E8FB2909-DE25-A5D2-40C5-46074A152A8D}"/>
              </a:ext>
            </a:extLst>
          </p:cNvPr>
          <p:cNvSpPr/>
          <p:nvPr/>
        </p:nvSpPr>
        <p:spPr>
          <a:xfrm>
            <a:off x="230908" y="3823854"/>
            <a:ext cx="2475347" cy="713157"/>
          </a:xfrm>
          <a:prstGeom prst="wedgeRoundRectCallout">
            <a:avLst>
              <a:gd name="adj1" fmla="val -6363"/>
              <a:gd name="adj2" fmla="val -9101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Faust, Mukherjee, Venturi, and </a:t>
            </a:r>
            <a:r>
              <a:rPr lang="en-US" dirty="0" err="1"/>
              <a:t>Wichs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002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58E7-E323-728E-4A55-B736635A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252" y="391355"/>
            <a:ext cx="9101495" cy="1325563"/>
          </a:xfrm>
        </p:spPr>
        <p:txBody>
          <a:bodyPr/>
          <a:lstStyle/>
          <a:p>
            <a:pPr algn="ctr"/>
            <a:r>
              <a:rPr lang="en-US" dirty="0"/>
              <a:t>Previous Results for Non-malleable Codes for Poly-Size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438E22-9E58-1EDB-0C89-7981E0FC9F7C}"/>
                  </a:ext>
                </a:extLst>
              </p:cNvPr>
              <p:cNvSpPr txBox="1"/>
              <p:nvPr/>
            </p:nvSpPr>
            <p:spPr>
              <a:xfrm>
                <a:off x="157074" y="2384616"/>
                <a:ext cx="12071872" cy="1733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cs typeface="Al Bayan Plain" pitchFamily="2" charset="-78"/>
                  </a:rPr>
                  <a:t>Previous results for poly-size circuit: 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  <a:cs typeface="Al Bayan Plain" pitchFamily="2" charset="-78"/>
                  </a:rPr>
                  <a:t>[DPW09]</a:t>
                </a:r>
                <a:r>
                  <a:rPr lang="en-US" sz="2400" dirty="0">
                    <a:cs typeface="Al Bayan Plain" pitchFamily="2" charset="-78"/>
                  </a:rPr>
                  <a:t>:</a:t>
                </a:r>
                <a:r>
                  <a:rPr lang="en-US" sz="2400" dirty="0">
                    <a:solidFill>
                      <a:srgbClr val="00B050"/>
                    </a:solidFill>
                    <a:cs typeface="Al Bayan Plain" pitchFamily="2" charset="-78"/>
                  </a:rPr>
                  <a:t> </a:t>
                </a:r>
                <a:r>
                  <a:rPr lang="en-US" sz="2400" dirty="0">
                    <a:cs typeface="Al Bayan Plain" pitchFamily="2" charset="-78"/>
                  </a:rPr>
                  <a:t>Probabilistic argument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cs typeface="Al Bayan Plain" pitchFamily="2" charset="-78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l Bayan Plain" pitchFamily="2" charset="-78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∃</m:t>
                    </m:r>
                  </m:oMath>
                </a14:m>
                <a:r>
                  <a:rPr lang="en-US" sz="2400" dirty="0">
                    <a:cs typeface="Al Bayan Plain" pitchFamily="2" charset="-78"/>
                  </a:rPr>
                  <a:t> non-malleable codes against poly-size circuit.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  <a:cs typeface="Al Bayan Plain" pitchFamily="2" charset="-78"/>
                  </a:rPr>
                  <a:t>[FMVW16], [CG16]</a:t>
                </a:r>
                <a:r>
                  <a:rPr lang="en-US" sz="2400" dirty="0">
                    <a:cs typeface="Al Bayan Plain" pitchFamily="2" charset="-78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∃</m:t>
                    </m:r>
                  </m:oMath>
                </a14:m>
                <a:r>
                  <a:rPr lang="en-US" sz="2400" dirty="0">
                    <a:cs typeface="Al Bayan Plain" pitchFamily="2" charset="-78"/>
                  </a:rPr>
                  <a:t> non-malleable codes against poly-size channel with 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1−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𝑜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cs typeface="Al Bayan Plain" pitchFamily="2" charset="-78"/>
                  </a:rPr>
                  <a:t>.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  <a:cs typeface="Al Bayan Plain" pitchFamily="2" charset="-78"/>
                  </a:rPr>
                  <a:t>[BDL22]</a:t>
                </a:r>
                <a:r>
                  <a:rPr lang="en-US" sz="2400" dirty="0">
                    <a:cs typeface="Al Bayan Plain" pitchFamily="2" charset="-78"/>
                  </a:rPr>
                  <a:t>:</a:t>
                </a:r>
                <a:r>
                  <a:rPr lang="en-US" sz="2400" dirty="0">
                    <a:solidFill>
                      <a:srgbClr val="00B050"/>
                    </a:solidFill>
                    <a:cs typeface="Al Bayan Plain" pitchFamily="2" charset="-78"/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  <a:cs typeface="Al Bayan Plain" pitchFamily="2" charset="-78"/>
                  </a:rPr>
                  <a:t>Explicit construction</a:t>
                </a:r>
                <a:r>
                  <a:rPr lang="en-US" sz="2400" dirty="0">
                    <a:cs typeface="Al Bayan Plain" pitchFamily="2" charset="-78"/>
                  </a:rPr>
                  <a:t> based on a hardness assumption, with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>
                    <a:cs typeface="Al Bayan Plain" pitchFamily="2" charset="-78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438E22-9E58-1EDB-0C89-7981E0FC9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74" y="2384616"/>
                <a:ext cx="12071872" cy="1733808"/>
              </a:xfrm>
              <a:prstGeom prst="rect">
                <a:avLst/>
              </a:prstGeom>
              <a:blipFill>
                <a:blip r:embed="rId2"/>
                <a:stretch>
                  <a:fillRect l="-841" t="-2899" r="-105"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672C399E-E0F2-08FF-04FB-DAE662C4AA47}"/>
              </a:ext>
            </a:extLst>
          </p:cNvPr>
          <p:cNvSpPr/>
          <p:nvPr/>
        </p:nvSpPr>
        <p:spPr>
          <a:xfrm>
            <a:off x="529251" y="4244816"/>
            <a:ext cx="3288146" cy="541306"/>
          </a:xfrm>
          <a:prstGeom prst="wedgeRoundRectCallout">
            <a:avLst>
              <a:gd name="adj1" fmla="val -31674"/>
              <a:gd name="adj2" fmla="val -8918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Ball, </a:t>
            </a:r>
            <a:r>
              <a:rPr lang="en-US" dirty="0" err="1"/>
              <a:t>Dachman</a:t>
            </a:r>
            <a:r>
              <a:rPr lang="en-US" dirty="0"/>
              <a:t>-Soled and Loss </a:t>
            </a:r>
          </a:p>
        </p:txBody>
      </p:sp>
    </p:spTree>
    <p:extLst>
      <p:ext uri="{BB962C8B-B14F-4D97-AF65-F5344CB8AC3E}">
        <p14:creationId xmlns:p14="http://schemas.microsoft.com/office/powerpoint/2010/main" val="425099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58E7-E323-728E-4A55-B736635A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252" y="391355"/>
            <a:ext cx="9101495" cy="1325563"/>
          </a:xfrm>
        </p:spPr>
        <p:txBody>
          <a:bodyPr/>
          <a:lstStyle/>
          <a:p>
            <a:pPr algn="ctr"/>
            <a:r>
              <a:rPr lang="en-US" dirty="0"/>
              <a:t>Previous Results for Non-malleable Codes for Poly-Size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22E8C63C-BA3D-974B-9BDB-FE18B58FE73A}"/>
                  </a:ext>
                </a:extLst>
              </p:cNvPr>
              <p:cNvSpPr/>
              <p:nvPr/>
            </p:nvSpPr>
            <p:spPr>
              <a:xfrm>
                <a:off x="157074" y="4388958"/>
                <a:ext cx="11877848" cy="1216712"/>
              </a:xfrm>
              <a:prstGeom prst="wedgeRoundRectCallout">
                <a:avLst>
                  <a:gd name="adj1" fmla="val 10295"/>
                  <a:gd name="adj2" fmla="val -69607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C00000"/>
                    </a:solidFill>
                  </a:rPr>
                  <a:t>E</a:t>
                </a:r>
                <a:r>
                  <a:rPr lang="en-US" sz="2000" dirty="0"/>
                  <a:t> is hard for exponential size nondeterministic circuits </a:t>
                </a:r>
                <a:r>
                  <a:rPr lang="en-US" sz="2000" dirty="0">
                    <a:solidFill>
                      <a:srgbClr val="00B050"/>
                    </a:solidFill>
                  </a:rPr>
                  <a:t>[IW97] [STV01]</a:t>
                </a:r>
                <a:r>
                  <a:rPr lang="en-US" sz="2000" dirty="0"/>
                  <a:t>: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There exist a problem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𝐷𝑇𝐼𝑀𝐸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a constant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l-GR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>
                    <a:solidFill>
                      <a:schemeClr val="tx1"/>
                    </a:solidFill>
                  </a:rPr>
                  <a:t>such that for every sufficiently large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/>
                  <a:t>nondeterministic</a:t>
                </a:r>
                <a:r>
                  <a:rPr lang="en-US" sz="2000" dirty="0">
                    <a:solidFill>
                      <a:schemeClr val="tx1"/>
                    </a:solidFill>
                  </a:rPr>
                  <a:t> circuits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fail to compute the characteristic function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on inputs of length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22E8C63C-BA3D-974B-9BDB-FE18B58FE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74" y="4388958"/>
                <a:ext cx="11877848" cy="1216712"/>
              </a:xfrm>
              <a:prstGeom prst="wedgeRoundRectCallout">
                <a:avLst>
                  <a:gd name="adj1" fmla="val 10295"/>
                  <a:gd name="adj2" fmla="val -69607"/>
                  <a:gd name="adj3" fmla="val 16667"/>
                </a:avLst>
              </a:prstGeom>
              <a:blipFill>
                <a:blip r:embed="rId2"/>
                <a:stretch>
                  <a:fillRect r="-213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438E22-9E58-1EDB-0C89-7981E0FC9F7C}"/>
                  </a:ext>
                </a:extLst>
              </p:cNvPr>
              <p:cNvSpPr txBox="1"/>
              <p:nvPr/>
            </p:nvSpPr>
            <p:spPr>
              <a:xfrm>
                <a:off x="157074" y="2384616"/>
                <a:ext cx="12071872" cy="1733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cs typeface="Al Bayan Plain" pitchFamily="2" charset="-78"/>
                  </a:rPr>
                  <a:t>Previous results for poly-size circuit: 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  <a:cs typeface="Al Bayan Plain" pitchFamily="2" charset="-78"/>
                  </a:rPr>
                  <a:t>[DPW09]</a:t>
                </a:r>
                <a:r>
                  <a:rPr lang="en-US" sz="2400" dirty="0">
                    <a:cs typeface="Al Bayan Plain" pitchFamily="2" charset="-78"/>
                  </a:rPr>
                  <a:t>:</a:t>
                </a:r>
                <a:r>
                  <a:rPr lang="en-US" sz="2400" dirty="0">
                    <a:solidFill>
                      <a:srgbClr val="00B050"/>
                    </a:solidFill>
                    <a:cs typeface="Al Bayan Plain" pitchFamily="2" charset="-78"/>
                  </a:rPr>
                  <a:t> </a:t>
                </a:r>
                <a:r>
                  <a:rPr lang="en-US" sz="2400" dirty="0">
                    <a:cs typeface="Al Bayan Plain" pitchFamily="2" charset="-78"/>
                  </a:rPr>
                  <a:t>Probabilistic argument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cs typeface="Al Bayan Plain" pitchFamily="2" charset="-78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l Bayan Plain" pitchFamily="2" charset="-78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∃</m:t>
                    </m:r>
                  </m:oMath>
                </a14:m>
                <a:r>
                  <a:rPr lang="en-US" sz="2400" dirty="0">
                    <a:cs typeface="Al Bayan Plain" pitchFamily="2" charset="-78"/>
                  </a:rPr>
                  <a:t> non-malleable codes against poly-size circuit.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  <a:cs typeface="Al Bayan Plain" pitchFamily="2" charset="-78"/>
                  </a:rPr>
                  <a:t>[FMVW16], [CG16]</a:t>
                </a:r>
                <a:r>
                  <a:rPr lang="en-US" sz="2400" dirty="0">
                    <a:cs typeface="Al Bayan Plain" pitchFamily="2" charset="-78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∃</m:t>
                    </m:r>
                  </m:oMath>
                </a14:m>
                <a:r>
                  <a:rPr lang="en-US" sz="2400" dirty="0">
                    <a:cs typeface="Al Bayan Plain" pitchFamily="2" charset="-78"/>
                  </a:rPr>
                  <a:t> non-malleable codes against poly-size channel with 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1−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l Bayan Plain" pitchFamily="2" charset="-78"/>
                      </a:rPr>
                      <m:t>𝑜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cs typeface="Al Bayan Plain" pitchFamily="2" charset="-78"/>
                  </a:rPr>
                  <a:t>.</a:t>
                </a:r>
              </a:p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  <a:cs typeface="Al Bayan Plain" pitchFamily="2" charset="-78"/>
                  </a:rPr>
                  <a:t>[BDL22]</a:t>
                </a:r>
                <a:r>
                  <a:rPr lang="en-US" sz="2400" dirty="0">
                    <a:cs typeface="Al Bayan Plain" pitchFamily="2" charset="-78"/>
                  </a:rPr>
                  <a:t>:</a:t>
                </a:r>
                <a:r>
                  <a:rPr lang="en-US" sz="2400" dirty="0">
                    <a:solidFill>
                      <a:srgbClr val="00B050"/>
                    </a:solidFill>
                    <a:cs typeface="Al Bayan Plain" pitchFamily="2" charset="-78"/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  <a:cs typeface="Al Bayan Plain" pitchFamily="2" charset="-78"/>
                  </a:rPr>
                  <a:t>Explicit construction</a:t>
                </a:r>
                <a:r>
                  <a:rPr lang="en-US" sz="2400" dirty="0">
                    <a:cs typeface="Al Bayan Plain" pitchFamily="2" charset="-78"/>
                  </a:rPr>
                  <a:t> based on a hardness assumption, with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l Bayan Plain" pitchFamily="2" charset="-78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>
                    <a:cs typeface="Al Bayan Plain" pitchFamily="2" charset="-78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438E22-9E58-1EDB-0C89-7981E0FC9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74" y="2384616"/>
                <a:ext cx="12071872" cy="1733808"/>
              </a:xfrm>
              <a:prstGeom prst="rect">
                <a:avLst/>
              </a:prstGeom>
              <a:blipFill>
                <a:blip r:embed="rId3"/>
                <a:stretch>
                  <a:fillRect l="-841" t="-2899" r="-105"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03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02746-8948-38A9-456A-74C5B98E7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11" y="281358"/>
            <a:ext cx="11692977" cy="1336418"/>
          </a:xfrm>
        </p:spPr>
        <p:txBody>
          <a:bodyPr>
            <a:normAutofit/>
          </a:bodyPr>
          <a:lstStyle/>
          <a:p>
            <a:r>
              <a:rPr lang="en-US" dirty="0"/>
              <a:t>Our results: non-malleable codes with optimal rate</a:t>
            </a:r>
          </a:p>
        </p:txBody>
      </p:sp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4388144E-3B7B-D73C-4D6F-0534186DB863}"/>
              </a:ext>
            </a:extLst>
          </p:cNvPr>
          <p:cNvSpPr/>
          <p:nvPr/>
        </p:nvSpPr>
        <p:spPr>
          <a:xfrm>
            <a:off x="511343" y="1923222"/>
            <a:ext cx="11169312" cy="108753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B3AA3F-CADF-58C6-9F04-D942577C3F56}"/>
                  </a:ext>
                </a:extLst>
              </p:cNvPr>
              <p:cNvSpPr txBox="1"/>
              <p:nvPr/>
            </p:nvSpPr>
            <p:spPr>
              <a:xfrm>
                <a:off x="572196" y="2051491"/>
                <a:ext cx="1116931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rgbClr val="00B050"/>
                    </a:solidFill>
                    <a:effectLst/>
                  </a:rPr>
                  <a:t>Thm</a:t>
                </a:r>
                <a:r>
                  <a:rPr lang="en-US" sz="2400" dirty="0">
                    <a:solidFill>
                      <a:srgbClr val="00B050"/>
                    </a:solidFill>
                  </a:rPr>
                  <a:t>:</a:t>
                </a:r>
                <a:r>
                  <a:rPr lang="en-US" sz="2400" b="0" dirty="0">
                    <a:solidFill>
                      <a:srgbClr val="00B050"/>
                    </a:solidFill>
                    <a:effectLst/>
                  </a:rPr>
                  <a:t> </a:t>
                </a:r>
                <a:r>
                  <a:rPr lang="en-US" sz="2400" dirty="0">
                    <a:effectLst/>
                  </a:rPr>
                  <a:t>If E is hard for exponential size nondeterministic circuits,</a:t>
                </a:r>
                <a:r>
                  <a:rPr lang="en-US" sz="2400" i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effectLst/>
                  </a:rPr>
                  <a:t>constant</a:t>
                </a:r>
                <a:r>
                  <a:rPr lang="en-US" sz="2400" i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i="1" dirty="0">
                    <a:effectLst/>
                  </a:rPr>
                  <a:t>, </a:t>
                </a:r>
                <a:r>
                  <a:rPr lang="en-US" sz="2400" dirty="0">
                    <a:effectLst/>
                  </a:rPr>
                  <a:t>we </a:t>
                </a:r>
                <a:r>
                  <a:rPr lang="en-US" sz="2400" b="0" i="0" dirty="0">
                    <a:effectLst/>
                    <a:latin typeface="+mj-lt"/>
                  </a:rPr>
                  <a:t>construct a </a:t>
                </a:r>
                <a:r>
                  <a:rPr lang="en-US" sz="2400" dirty="0">
                    <a:effectLst/>
                  </a:rPr>
                  <a:t>non-malleable code against circuits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</a:rPr>
                  <a:t>, with rate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 = 1 −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i="1" dirty="0">
                    <a:effectLst/>
                  </a:rPr>
                  <a:t>.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B3AA3F-CADF-58C6-9F04-D942577C3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6" y="2051491"/>
                <a:ext cx="11169311" cy="830997"/>
              </a:xfrm>
              <a:prstGeom prst="rect">
                <a:avLst/>
              </a:prstGeom>
              <a:blipFill>
                <a:blip r:embed="rId2"/>
                <a:stretch>
                  <a:fillRect l="-909" t="-5970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4C39910-7894-A12B-61F8-1C16FE5BABDD}"/>
              </a:ext>
            </a:extLst>
          </p:cNvPr>
          <p:cNvSpPr txBox="1"/>
          <p:nvPr/>
        </p:nvSpPr>
        <p:spPr>
          <a:xfrm>
            <a:off x="511344" y="3429000"/>
            <a:ext cx="112910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l Bayan Plain" pitchFamily="2" charset="-78"/>
              </a:rPr>
              <a:t>Like </a:t>
            </a:r>
            <a:r>
              <a:rPr lang="en-US" sz="2400" dirty="0">
                <a:solidFill>
                  <a:srgbClr val="00B050"/>
                </a:solidFill>
                <a:cs typeface="Al Bayan Plain" pitchFamily="2" charset="-78"/>
              </a:rPr>
              <a:t>[BDL22]</a:t>
            </a:r>
            <a:r>
              <a:rPr lang="en-US" sz="2400" dirty="0">
                <a:cs typeface="Al Bayan Plain" pitchFamily="2" charset="-78"/>
              </a:rPr>
              <a:t>, we achieve a distinguishing advantage that is an arbitrary fixed inverse polynomial, rather than negligible. 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AA8727A7-438A-F8EB-B446-4F6FD1E53E69}"/>
              </a:ext>
            </a:extLst>
          </p:cNvPr>
          <p:cNvSpPr/>
          <p:nvPr/>
        </p:nvSpPr>
        <p:spPr>
          <a:xfrm>
            <a:off x="6454505" y="4259997"/>
            <a:ext cx="5347855" cy="1026293"/>
          </a:xfrm>
          <a:prstGeom prst="wedgeRoundRectCallout">
            <a:avLst>
              <a:gd name="adj1" fmla="val -35050"/>
              <a:gd name="adj2" fmla="val -7257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cs typeface="Al Bayan Plain" pitchFamily="2" charset="-78"/>
              </a:rPr>
              <a:t>There are barriers for achieving negligible </a:t>
            </a:r>
            <a:r>
              <a:rPr lang="en-US" sz="2000" dirty="0" err="1">
                <a:cs typeface="Al Bayan Plain" pitchFamily="2" charset="-78"/>
              </a:rPr>
              <a:t>indistinguishabity</a:t>
            </a:r>
            <a:r>
              <a:rPr lang="en-US" sz="2000" dirty="0">
                <a:cs typeface="Al Bayan Plain" pitchFamily="2" charset="-78"/>
              </a:rPr>
              <a:t> from nondeterministic hardness assumptions</a:t>
            </a:r>
            <a:endParaRPr lang="en-US" sz="2000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6D79556-C776-755A-591A-7E890B42432E}"/>
              </a:ext>
            </a:extLst>
          </p:cNvPr>
          <p:cNvSpPr/>
          <p:nvPr/>
        </p:nvSpPr>
        <p:spPr>
          <a:xfrm>
            <a:off x="249511" y="4693712"/>
            <a:ext cx="6064865" cy="1754661"/>
          </a:xfrm>
          <a:prstGeom prst="wedgeRoundRectCallout">
            <a:avLst>
              <a:gd name="adj1" fmla="val 32915"/>
              <a:gd name="adj2" fmla="val -7603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cs typeface="Al Bayan Plain" pitchFamily="2" charset="-78"/>
              </a:rPr>
              <a:t>Assuming strong cryptographic assumptions, you can get negligible error.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l Bayan Plain" pitchFamily="2" charset="-78"/>
              </a:rPr>
              <a:t>Ball, </a:t>
            </a:r>
            <a:r>
              <a:rPr lang="en-US" sz="2000" dirty="0" err="1">
                <a:cs typeface="Al Bayan Plain" pitchFamily="2" charset="-78"/>
              </a:rPr>
              <a:t>Dachman</a:t>
            </a:r>
            <a:r>
              <a:rPr lang="en-US" sz="2000" dirty="0">
                <a:cs typeface="Al Bayan Plain" pitchFamily="2" charset="-78"/>
              </a:rPr>
              <a:t>-Soled, Kulkarni, Lin, and Malkin </a:t>
            </a:r>
            <a:r>
              <a:rPr lang="en-US" sz="2000" dirty="0">
                <a:solidFill>
                  <a:srgbClr val="00B050"/>
                </a:solidFill>
                <a:cs typeface="Al Bayan Plain" pitchFamily="2" charset="-78"/>
              </a:rPr>
              <a:t>[BDKLM19]</a:t>
            </a:r>
            <a:r>
              <a:rPr lang="en-US" sz="2000" dirty="0">
                <a:solidFill>
                  <a:schemeClr val="tx1"/>
                </a:solidFill>
                <a:cs typeface="Al Bayan Plain" pitchFamily="2" charset="-78"/>
              </a:rPr>
              <a:t>.</a:t>
            </a:r>
            <a:r>
              <a:rPr lang="en-US" sz="2000" dirty="0">
                <a:solidFill>
                  <a:srgbClr val="00B050"/>
                </a:solidFill>
                <a:cs typeface="Al Bayan Plain" pitchFamily="2" charset="-78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cs typeface="Al Bayan Plain" pitchFamily="2" charset="-78"/>
              </a:rPr>
              <a:t>Dachman</a:t>
            </a:r>
            <a:r>
              <a:rPr lang="en-US" sz="2000" dirty="0">
                <a:cs typeface="Al Bayan Plain" pitchFamily="2" charset="-78"/>
              </a:rPr>
              <a:t>-Soled </a:t>
            </a:r>
            <a:r>
              <a:rPr lang="en-US" sz="2000" dirty="0" err="1">
                <a:cs typeface="Al Bayan Plain" pitchFamily="2" charset="-78"/>
              </a:rPr>
              <a:t>Komargodski</a:t>
            </a:r>
            <a:r>
              <a:rPr lang="en-US" sz="2000" dirty="0">
                <a:cs typeface="Al Bayan Plain" pitchFamily="2" charset="-78"/>
              </a:rPr>
              <a:t> and Pass </a:t>
            </a:r>
            <a:r>
              <a:rPr lang="en-US" sz="2000" dirty="0">
                <a:solidFill>
                  <a:srgbClr val="00B050"/>
                </a:solidFill>
                <a:cs typeface="Al Bayan Plain" pitchFamily="2" charset="-78"/>
              </a:rPr>
              <a:t>[DKP21]</a:t>
            </a:r>
            <a:r>
              <a:rPr lang="en-US" sz="2000" dirty="0">
                <a:solidFill>
                  <a:schemeClr val="tx1"/>
                </a:solidFill>
                <a:cs typeface="Al Bayan Plain" pitchFamily="2" charset="-78"/>
              </a:rPr>
              <a:t>.</a:t>
            </a:r>
            <a:r>
              <a:rPr lang="en-US" sz="2000" dirty="0">
                <a:solidFill>
                  <a:srgbClr val="00B050"/>
                </a:solidFill>
                <a:cs typeface="Al Bayan Plain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55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02746-8948-38A9-456A-74C5B98E7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11" y="281358"/>
            <a:ext cx="11692977" cy="1336418"/>
          </a:xfrm>
        </p:spPr>
        <p:txBody>
          <a:bodyPr>
            <a:normAutofit/>
          </a:bodyPr>
          <a:lstStyle/>
          <a:p>
            <a:r>
              <a:rPr lang="en-US" dirty="0"/>
              <a:t>Our results: non-malleable codes with optimal 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C39910-7894-A12B-61F8-1C16FE5BABDD}"/>
              </a:ext>
            </a:extLst>
          </p:cNvPr>
          <p:cNvSpPr txBox="1"/>
          <p:nvPr/>
        </p:nvSpPr>
        <p:spPr>
          <a:xfrm>
            <a:off x="511344" y="3429000"/>
            <a:ext cx="112910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l Bayan Plain" pitchFamily="2" charset="-78"/>
              </a:rPr>
              <a:t>Like </a:t>
            </a:r>
            <a:r>
              <a:rPr lang="en-US" sz="2400" dirty="0">
                <a:solidFill>
                  <a:srgbClr val="00B050"/>
                </a:solidFill>
                <a:cs typeface="Al Bayan Plain" pitchFamily="2" charset="-78"/>
              </a:rPr>
              <a:t>[BDL22]</a:t>
            </a:r>
            <a:r>
              <a:rPr lang="en-US" sz="2400" dirty="0">
                <a:cs typeface="Al Bayan Plain" pitchFamily="2" charset="-78"/>
              </a:rPr>
              <a:t>, we achieve a distinguishing advantage that is an arbitrary fixed inverse polynomial, rather than negligible.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l Bayan Plain" pitchFamily="2" charset="-78"/>
              </a:rPr>
              <a:t>We only achieve computational </a:t>
            </a:r>
            <a:r>
              <a:rPr lang="en-US" sz="2400" dirty="0" err="1">
                <a:cs typeface="Al Bayan Plain" pitchFamily="2" charset="-78"/>
              </a:rPr>
              <a:t>indisting</a:t>
            </a:r>
            <a:r>
              <a:rPr lang="en-US" sz="2400" dirty="0">
                <a:cs typeface="Al Bayan Plain" pitchFamily="2" charset="-78"/>
              </a:rPr>
              <a:t>. (</a:t>
            </a:r>
            <a:r>
              <a:rPr lang="en-US" sz="2400" dirty="0">
                <a:solidFill>
                  <a:srgbClr val="00B050"/>
                </a:solidFill>
                <a:cs typeface="Al Bayan Plain" pitchFamily="2" charset="-78"/>
              </a:rPr>
              <a:t>[BDL22] </a:t>
            </a:r>
            <a:r>
              <a:rPr lang="en-US" sz="2400" dirty="0">
                <a:cs typeface="Al Bayan Plain" pitchFamily="2" charset="-78"/>
              </a:rPr>
              <a:t>achieves statistical </a:t>
            </a:r>
            <a:r>
              <a:rPr lang="en-US" sz="2400" dirty="0" err="1">
                <a:cs typeface="Al Bayan Plain" pitchFamily="2" charset="-78"/>
              </a:rPr>
              <a:t>indisting</a:t>
            </a:r>
            <a:r>
              <a:rPr lang="en-US" sz="2400" dirty="0">
                <a:cs typeface="Al Bayan Plain" pitchFamily="2" charset="-78"/>
              </a:rPr>
              <a:t>.).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l Bayan Plain" pitchFamily="2" charset="-78"/>
              </a:rPr>
              <a:t>Our technique 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</a:rPr>
              <a:t>can get statistical</a:t>
            </a:r>
            <a:r>
              <a:rPr lang="en-US" sz="2400" dirty="0">
                <a:cs typeface="Al Bayan Plain" pitchFamily="2" charset="-78"/>
              </a:rPr>
              <a:t> </a:t>
            </a:r>
            <a:r>
              <a:rPr lang="en-US" sz="2400" dirty="0" err="1">
                <a:cs typeface="Al Bayan Plain" pitchFamily="2" charset="-78"/>
              </a:rPr>
              <a:t>indisting</a:t>
            </a:r>
            <a:r>
              <a:rPr lang="en-US" sz="2400" dirty="0">
                <a:cs typeface="Al Bayan Plain" pitchFamily="2" charset="-78"/>
              </a:rPr>
              <a:t>. if </a:t>
            </a:r>
            <a:r>
              <a:rPr lang="en-US" sz="2400" dirty="0"/>
              <a:t>“hard to sample functions” (HTS) a notion that was introduced and constructed by </a:t>
            </a:r>
            <a:r>
              <a:rPr lang="en-US" sz="2400" dirty="0">
                <a:solidFill>
                  <a:srgbClr val="00B050"/>
                </a:solidFill>
                <a:cs typeface="Al Bayan Plain" pitchFamily="2" charset="-78"/>
              </a:rPr>
              <a:t>[S</a:t>
            </a:r>
            <a:r>
              <a:rPr lang="en-US" sz="2400" b="1" dirty="0">
                <a:solidFill>
                  <a:srgbClr val="00B050"/>
                </a:solidFill>
                <a:cs typeface="Al Bayan Plain" pitchFamily="2" charset="-78"/>
              </a:rPr>
              <a:t>S</a:t>
            </a:r>
            <a:r>
              <a:rPr lang="en-US" sz="2400" dirty="0">
                <a:solidFill>
                  <a:srgbClr val="00B050"/>
                </a:solidFill>
                <a:cs typeface="Al Bayan Plain" pitchFamily="2" charset="-78"/>
              </a:rPr>
              <a:t>24] </a:t>
            </a:r>
            <a:r>
              <a:rPr lang="en-US" sz="2400" dirty="0"/>
              <a:t>could be improved.</a:t>
            </a:r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9D73BB34-6A75-2267-5E7D-EDA22B2A8F31}"/>
              </a:ext>
            </a:extLst>
          </p:cNvPr>
          <p:cNvSpPr/>
          <p:nvPr/>
        </p:nvSpPr>
        <p:spPr>
          <a:xfrm>
            <a:off x="511343" y="1923222"/>
            <a:ext cx="11169312" cy="108753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689137-4E69-3EC8-9B54-F19E13FB14B1}"/>
                  </a:ext>
                </a:extLst>
              </p:cNvPr>
              <p:cNvSpPr txBox="1"/>
              <p:nvPr/>
            </p:nvSpPr>
            <p:spPr>
              <a:xfrm>
                <a:off x="572196" y="2051491"/>
                <a:ext cx="1116931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olidFill>
                      <a:srgbClr val="00B050"/>
                    </a:solidFill>
                    <a:effectLst/>
                  </a:rPr>
                  <a:t>Thm</a:t>
                </a:r>
                <a:r>
                  <a:rPr lang="en-US" sz="2400" dirty="0">
                    <a:solidFill>
                      <a:srgbClr val="00B050"/>
                    </a:solidFill>
                  </a:rPr>
                  <a:t>:</a:t>
                </a:r>
                <a:r>
                  <a:rPr lang="en-US" sz="2400" b="0" dirty="0">
                    <a:solidFill>
                      <a:srgbClr val="00B050"/>
                    </a:solidFill>
                    <a:effectLst/>
                  </a:rPr>
                  <a:t> </a:t>
                </a:r>
                <a:r>
                  <a:rPr lang="en-US" sz="2400" dirty="0">
                    <a:effectLst/>
                  </a:rPr>
                  <a:t>If E is hard for exponential size nondeterministic circuits,</a:t>
                </a:r>
                <a:r>
                  <a:rPr lang="en-US" sz="2400" i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effectLst/>
                  </a:rPr>
                  <a:t>constant</a:t>
                </a:r>
                <a:r>
                  <a:rPr lang="en-US" sz="2400" i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i="1" dirty="0">
                    <a:effectLst/>
                  </a:rPr>
                  <a:t>, </a:t>
                </a:r>
                <a:r>
                  <a:rPr lang="en-US" sz="2400" dirty="0">
                    <a:effectLst/>
                  </a:rPr>
                  <a:t>we </a:t>
                </a:r>
                <a:r>
                  <a:rPr lang="en-US" sz="2400" b="0" i="0" dirty="0">
                    <a:effectLst/>
                    <a:latin typeface="+mj-lt"/>
                  </a:rPr>
                  <a:t>construct a </a:t>
                </a:r>
                <a:r>
                  <a:rPr lang="en-US" sz="2400" dirty="0">
                    <a:effectLst/>
                  </a:rPr>
                  <a:t>non-malleable code against circuits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</a:rPr>
                  <a:t>, with rate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 = 1 −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i="1" dirty="0">
                    <a:effectLst/>
                  </a:rPr>
                  <a:t>.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689137-4E69-3EC8-9B54-F19E13FB1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6" y="2051491"/>
                <a:ext cx="11169311" cy="830997"/>
              </a:xfrm>
              <a:prstGeom prst="rect">
                <a:avLst/>
              </a:prstGeom>
              <a:blipFill>
                <a:blip r:embed="rId2"/>
                <a:stretch>
                  <a:fillRect l="-909" t="-5970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86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a8eec281-aaa3-4dae-ac9b-9a398b9215e7}" enabled="0" method="" siteId="{a8eec281-aaa3-4dae-ac9b-9a398b9215e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35074</TotalTime>
  <Words>1724</Words>
  <Application>Microsoft Macintosh PowerPoint</Application>
  <PresentationFormat>Widescreen</PresentationFormat>
  <Paragraphs>148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Cambria Math</vt:lpstr>
      <vt:lpstr>Al Bayan Plain</vt:lpstr>
      <vt:lpstr>Aptos Display</vt:lpstr>
      <vt:lpstr>NimbusRomNo9L</vt:lpstr>
      <vt:lpstr>Aptos</vt:lpstr>
      <vt:lpstr>Arial</vt:lpstr>
      <vt:lpstr>Office Theme</vt:lpstr>
      <vt:lpstr>Non-malleable Codes With Optimal Rate for Poly-Size Circuits</vt:lpstr>
      <vt:lpstr>Error-Correcting Codes </vt:lpstr>
      <vt:lpstr>Non-malleable Codes</vt:lpstr>
      <vt:lpstr>Non-malleable Codes for Poly-Size Circuits</vt:lpstr>
      <vt:lpstr>Previous Results for Non-malleable Codes for Poly-Size Circuits</vt:lpstr>
      <vt:lpstr>Previous Results for Non-malleable Codes for Poly-Size Circuits</vt:lpstr>
      <vt:lpstr>Previous Results for Non-malleable Codes for Poly-Size Circuits</vt:lpstr>
      <vt:lpstr>Our results: non-malleable codes with optimal rate</vt:lpstr>
      <vt:lpstr>Our results: non-malleable codes with optimal rate</vt:lpstr>
      <vt:lpstr>Best of both worlds: Composing non-malleable codes with codes that correct from errors</vt:lpstr>
      <vt:lpstr>Best of both worlds: Composing non-malleable codes with codes that correct from errors</vt:lpstr>
      <vt:lpstr>Best of both worlds: Composing non-malleable codes with codes that correct from errors</vt:lpstr>
      <vt:lpstr>PowerPoint Presentation</vt:lpstr>
      <vt:lpstr>PowerPoint Presentation</vt:lpstr>
      <vt:lpstr>PowerPoint Presentation</vt:lpstr>
      <vt:lpstr>Overview of the technique</vt:lpstr>
      <vt:lpstr>Overview of the technique</vt:lpstr>
      <vt:lpstr>Overview of the technique</vt:lpstr>
      <vt:lpstr>Conclusions and open problems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Non-malleable codes with optimal rate for poly-size circuits </dc:title>
  <dc:creator>Silbak, Jad</dc:creator>
  <cp:lastModifiedBy>Silbak, Jad</cp:lastModifiedBy>
  <cp:revision>5</cp:revision>
  <dcterms:created xsi:type="dcterms:W3CDTF">2024-04-19T16:15:37Z</dcterms:created>
  <dcterms:modified xsi:type="dcterms:W3CDTF">2024-05-27T06:28:03Z</dcterms:modified>
</cp:coreProperties>
</file>