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3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6" r:id="rId28"/>
    <p:sldId id="287" r:id="rId29"/>
    <p:sldId id="283" r:id="rId30"/>
    <p:sldId id="282" r:id="rId31"/>
  </p:sldIdLst>
  <p:sldSz cx="9144000" cy="5143500" type="screen16x9"/>
  <p:notesSz cx="6858000" cy="9144000"/>
  <p:embeddedFontLst>
    <p:embeddedFont>
      <p:font typeface="Cambria Math" panose="02040503050406030204" pitchFamily="18" charset="0"/>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164"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dc468645ca_1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g2dc468645ca_1_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g2dc468645ca_1_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dc468645ca_1_23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g2dc468645ca_1_2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dc468645ca_1_2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g2dc468645ca_1_2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Prior work: Quantum Proofs of Deletion for Learning with Errors: Only prove semi-honest security.</a:t>
            </a:r>
            <a:endParaRPr/>
          </a:p>
          <a:p>
            <a:pPr marL="0" lvl="0" indent="0" algn="l" rtl="0">
              <a:spcBef>
                <a:spcPts val="0"/>
              </a:spcBef>
              <a:spcAft>
                <a:spcPts val="0"/>
              </a:spcAft>
              <a:buNone/>
            </a:pPr>
            <a:r>
              <a:rPr lang="en"/>
              <a:t>Assuming post-quantum iO, we get a 2-message protocol.</a:t>
            </a:r>
            <a:endParaRPr/>
          </a:p>
        </p:txBody>
      </p:sp>
      <p:sp>
        <p:nvSpPr>
          <p:cNvPr id="277" name="Google Shape;277;g2dc468645ca_1_2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dc468645ca_1_2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g2dc468645ca_1_28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This setting was previously studied under the name “secure software leasing”. However, that work has significant downsides, including not giving any guarantees for user who follows their own evaluation procedure.</a:t>
            </a:r>
            <a:endParaRPr/>
          </a:p>
        </p:txBody>
      </p:sp>
      <p:sp>
        <p:nvSpPr>
          <p:cNvPr id="320" name="Google Shape;320;g2dc468645ca_1_28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2e00d26d43b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2e00d26d43b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2e00d26d43b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2e00d26d43b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2e00d26d43b_0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2e00d26d43b_0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e02546a623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2e02546a623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2dc468645ca_1_34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4" name="Google Shape;414;g2dc468645ca_1_3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2dc468645ca_1_35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0" name="Google Shape;420;g2dc468645ca_1_3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2dc468645ca_1_36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5" name="Google Shape;435;g2dc468645ca_1_3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dc468645ca_1_8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g2dc468645ca_1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2dc468645ca_1_38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9" name="Google Shape;459;g2dc468645ca_1_3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2e02546a623_0_4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6" name="Google Shape;466;g2e02546a623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2e02546a623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2e02546a623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2dc468645ca_1_42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5" name="Google Shape;505;g2dc468645ca_1_4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2dc468645ca_1_43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5" name="Google Shape;515;g2dc468645ca_1_4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2dc468645ca_1_44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5" name="Google Shape;525;g2dc468645ca_1_4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2e02546a623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2e02546a623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34913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2e02546a623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2e02546a623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dc468645ca_1_9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g2dc468645ca_1_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dc468645ca_1_11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g2dc468645ca_1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e00d26d43b_0_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g2e00d26d43b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e00d26d43b_0_1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is no hope to protect the information if the ciphertext is classical, but there are interesting options if it is quantum instead.</a:t>
            </a:r>
            <a:endParaRPr/>
          </a:p>
        </p:txBody>
      </p:sp>
      <p:sp>
        <p:nvSpPr>
          <p:cNvPr id="201" name="Google Shape;201;g2e00d26d43b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e00d26d43b_0_13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server can perform a destructive measurement which prevents it from ever recovering the data, even if it is given the key. Furthermore, it can convince the user that it has actually done this measurement, or at least one that is close enough.</a:t>
            </a:r>
            <a:endParaRPr/>
          </a:p>
        </p:txBody>
      </p:sp>
      <p:sp>
        <p:nvSpPr>
          <p:cNvPr id="223" name="Google Shape;223;g2e00d26d43b_0_1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dc468645ca_1_2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g2dc468645ca_1_2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[BI20] (Broadbent-Islam) OTP with CD</a:t>
            </a:r>
            <a:endParaRPr/>
          </a:p>
          <a:p>
            <a:pPr marL="0" lvl="0" indent="0" algn="l" rtl="0">
              <a:spcBef>
                <a:spcPts val="0"/>
              </a:spcBef>
              <a:spcAft>
                <a:spcPts val="0"/>
              </a:spcAft>
              <a:buNone/>
            </a:pPr>
            <a:r>
              <a:rPr lang="en"/>
              <a:t>[HMNY21] PKE with CD. Their notion of certified deletion was weaker. After deletion, the ciphertext is secure against key leakage but not against unbounded adversaries.</a:t>
            </a:r>
            <a:endParaRPr/>
          </a:p>
        </p:txBody>
      </p:sp>
      <p:sp>
        <p:nvSpPr>
          <p:cNvPr id="253" name="Google Shape;253;g2dc468645ca_1_2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dc468645ca_1_23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 FHE allows you to compute on encrypted data, but not get the result. Doing homomorphic computation also prevents deletion, unless you add additional interaction.</a:t>
            </a:r>
            <a:endParaRPr/>
          </a:p>
        </p:txBody>
      </p:sp>
      <p:sp>
        <p:nvSpPr>
          <p:cNvPr id="259" name="Google Shape;259;g2dc468645ca_1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Arial"/>
              <a:buNone/>
              <a:defRPr sz="4500">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59" name="Google Shape;59;p1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Play"/>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757575"/>
              </a:buClr>
              <a:buSzPts val="1800"/>
              <a:buNone/>
              <a:defRPr sz="1800">
                <a:solidFill>
                  <a:srgbClr val="757575"/>
                </a:solidFill>
              </a:defRPr>
            </a:lvl1pPr>
            <a:lvl2pPr marL="914400" lvl="1" indent="-228600" algn="l">
              <a:lnSpc>
                <a:spcPct val="90000"/>
              </a:lnSpc>
              <a:spcBef>
                <a:spcPts val="400"/>
              </a:spcBef>
              <a:spcAft>
                <a:spcPts val="0"/>
              </a:spcAft>
              <a:buClr>
                <a:srgbClr val="757575"/>
              </a:buClr>
              <a:buSzPts val="1500"/>
              <a:buNone/>
              <a:defRPr sz="1500">
                <a:solidFill>
                  <a:srgbClr val="757575"/>
                </a:solidFill>
              </a:defRPr>
            </a:lvl2pPr>
            <a:lvl3pPr marL="1371600" lvl="2" indent="-228600" algn="l">
              <a:lnSpc>
                <a:spcPct val="90000"/>
              </a:lnSpc>
              <a:spcBef>
                <a:spcPts val="400"/>
              </a:spcBef>
              <a:spcAft>
                <a:spcPts val="0"/>
              </a:spcAft>
              <a:buClr>
                <a:srgbClr val="757575"/>
              </a:buClr>
              <a:buSzPts val="1400"/>
              <a:buNone/>
              <a:defRPr sz="1400">
                <a:solidFill>
                  <a:srgbClr val="757575"/>
                </a:solidFill>
              </a:defRPr>
            </a:lvl3pPr>
            <a:lvl4pPr marL="1828800" lvl="3" indent="-228600" algn="l">
              <a:lnSpc>
                <a:spcPct val="90000"/>
              </a:lnSpc>
              <a:spcBef>
                <a:spcPts val="400"/>
              </a:spcBef>
              <a:spcAft>
                <a:spcPts val="0"/>
              </a:spcAft>
              <a:buClr>
                <a:srgbClr val="757575"/>
              </a:buClr>
              <a:buSzPts val="1200"/>
              <a:buNone/>
              <a:defRPr sz="1200">
                <a:solidFill>
                  <a:srgbClr val="757575"/>
                </a:solidFill>
              </a:defRPr>
            </a:lvl4pPr>
            <a:lvl5pPr marL="2286000" lvl="4" indent="-228600" algn="l">
              <a:lnSpc>
                <a:spcPct val="90000"/>
              </a:lnSpc>
              <a:spcBef>
                <a:spcPts val="400"/>
              </a:spcBef>
              <a:spcAft>
                <a:spcPts val="0"/>
              </a:spcAft>
              <a:buClr>
                <a:srgbClr val="757575"/>
              </a:buClr>
              <a:buSzPts val="1200"/>
              <a:buNone/>
              <a:defRPr sz="1200">
                <a:solidFill>
                  <a:srgbClr val="757575"/>
                </a:solidFill>
              </a:defRPr>
            </a:lvl5pPr>
            <a:lvl6pPr marL="2743200" lvl="5" indent="-228600" algn="l">
              <a:lnSpc>
                <a:spcPct val="90000"/>
              </a:lnSpc>
              <a:spcBef>
                <a:spcPts val="400"/>
              </a:spcBef>
              <a:spcAft>
                <a:spcPts val="0"/>
              </a:spcAft>
              <a:buClr>
                <a:srgbClr val="757575"/>
              </a:buClr>
              <a:buSzPts val="1200"/>
              <a:buNone/>
              <a:defRPr sz="1200">
                <a:solidFill>
                  <a:srgbClr val="757575"/>
                </a:solidFill>
              </a:defRPr>
            </a:lvl6pPr>
            <a:lvl7pPr marL="3200400" lvl="6" indent="-228600" algn="l">
              <a:lnSpc>
                <a:spcPct val="90000"/>
              </a:lnSpc>
              <a:spcBef>
                <a:spcPts val="400"/>
              </a:spcBef>
              <a:spcAft>
                <a:spcPts val="0"/>
              </a:spcAft>
              <a:buClr>
                <a:srgbClr val="757575"/>
              </a:buClr>
              <a:buSzPts val="1200"/>
              <a:buNone/>
              <a:defRPr sz="1200">
                <a:solidFill>
                  <a:srgbClr val="757575"/>
                </a:solidFill>
              </a:defRPr>
            </a:lvl7pPr>
            <a:lvl8pPr marL="3657600" lvl="7" indent="-228600" algn="l">
              <a:lnSpc>
                <a:spcPct val="90000"/>
              </a:lnSpc>
              <a:spcBef>
                <a:spcPts val="400"/>
              </a:spcBef>
              <a:spcAft>
                <a:spcPts val="0"/>
              </a:spcAft>
              <a:buClr>
                <a:srgbClr val="757575"/>
              </a:buClr>
              <a:buSzPts val="1200"/>
              <a:buNone/>
              <a:defRPr sz="1200">
                <a:solidFill>
                  <a:srgbClr val="757575"/>
                </a:solidFill>
              </a:defRPr>
            </a:lvl8pPr>
            <a:lvl9pPr marL="4114800" lvl="8" indent="-228600" algn="l">
              <a:lnSpc>
                <a:spcPct val="90000"/>
              </a:lnSpc>
              <a:spcBef>
                <a:spcPts val="400"/>
              </a:spcBef>
              <a:spcAft>
                <a:spcPts val="0"/>
              </a:spcAft>
              <a:buClr>
                <a:srgbClr val="757575"/>
              </a:buClr>
              <a:buSzPts val="1200"/>
              <a:buNone/>
              <a:defRPr sz="1200">
                <a:solidFill>
                  <a:srgbClr val="757575"/>
                </a:solidFill>
              </a:defRPr>
            </a:lvl9pPr>
          </a:lstStyle>
          <a:p>
            <a:endParaRPr/>
          </a:p>
        </p:txBody>
      </p:sp>
      <p:sp>
        <p:nvSpPr>
          <p:cNvPr id="65" name="Google Shape;65;p1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6" name="Google Shape;66;p1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7" name="Google Shape;67;p1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dirty="0"/>
          </a:p>
        </p:txBody>
      </p:sp>
      <p:sp>
        <p:nvSpPr>
          <p:cNvPr id="70" name="Google Shape;70;p16"/>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1" name="Google Shape;71;p1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2" name="Google Shape;72;p1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3" name="Google Shape;73;p1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6" name="Google Shape;76;p1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7" name="Google Shape;77;p1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0" name="Google Shape;80;p18"/>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1" name="Google Shape;81;p18"/>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2" name="Google Shape;82;p1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3" name="Google Shape;83;p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4" name="Google Shape;84;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7" name="Google Shape;87;p19"/>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8" name="Google Shape;88;p19"/>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9" name="Google Shape;89;p19"/>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0" name="Google Shape;90;p19"/>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1" name="Google Shape;91;p1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2" name="Google Shape;92;p1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3" name="Google Shape;93;p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6" name="Google Shape;96;p2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7" name="Google Shape;97;p2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8" name="Google Shape;98;p2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Play"/>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1" name="Google Shape;101;p21"/>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02" name="Google Shape;102;p21"/>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03" name="Google Shape;103;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4" name="Google Shape;104;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5" name="Google Shape;105;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Play"/>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8" name="Google Shape;108;p22"/>
          <p:cNvSpPr>
            <a:spLocks noGrp="1"/>
          </p:cNvSpPr>
          <p:nvPr>
            <p:ph type="pic" idx="2"/>
          </p:nvPr>
        </p:nvSpPr>
        <p:spPr>
          <a:xfrm>
            <a:off x="3887391" y="740569"/>
            <a:ext cx="4629150" cy="3655219"/>
          </a:xfrm>
          <a:prstGeom prst="rect">
            <a:avLst/>
          </a:prstGeom>
          <a:noFill/>
          <a:ln>
            <a:noFill/>
          </a:ln>
        </p:spPr>
      </p:sp>
      <p:sp>
        <p:nvSpPr>
          <p:cNvPr id="109" name="Google Shape;109;p22"/>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0" name="Google Shape;110;p2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1" name="Google Shape;111;p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2" name="Google Shape;112;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5" name="Google Shape;115;p23"/>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6" name="Google Shape;116;p2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7" name="Google Shape;117;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8" name="Google Shape;118;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1" name="Google Shape;121;p24"/>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2" name="Google Shape;122;p2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None/>
              <a:defRPr sz="3300" i="0" u="none" strike="noStrike" cap="none">
                <a:solidFill>
                  <a:schemeClr val="dk1"/>
                </a:solidFil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Char char="•"/>
              <a:defRPr sz="2100" i="0" u="none" strike="noStrike" cap="none">
                <a:solidFill>
                  <a:schemeClr val="dk1"/>
                </a:solidFill>
              </a:defRPr>
            </a:lvl1pPr>
            <a:lvl2pPr marL="914400" marR="0" lvl="1" indent="-342900" algn="l" rtl="0">
              <a:lnSpc>
                <a:spcPct val="90000"/>
              </a:lnSpc>
              <a:spcBef>
                <a:spcPts val="400"/>
              </a:spcBef>
              <a:spcAft>
                <a:spcPts val="0"/>
              </a:spcAft>
              <a:buClr>
                <a:schemeClr val="dk1"/>
              </a:buClr>
              <a:buSzPts val="1800"/>
              <a:buChar char="•"/>
              <a:defRPr sz="1800" i="0" u="none" strike="noStrike" cap="none">
                <a:solidFill>
                  <a:schemeClr val="dk1"/>
                </a:solidFill>
              </a:defRPr>
            </a:lvl2pPr>
            <a:lvl3pPr marL="1371600" marR="0" lvl="2" indent="-323850" algn="l" rtl="0">
              <a:lnSpc>
                <a:spcPct val="90000"/>
              </a:lnSpc>
              <a:spcBef>
                <a:spcPts val="400"/>
              </a:spcBef>
              <a:spcAft>
                <a:spcPts val="0"/>
              </a:spcAft>
              <a:buClr>
                <a:schemeClr val="dk1"/>
              </a:buClr>
              <a:buSzPts val="1500"/>
              <a:buChar char="•"/>
              <a:defRPr sz="1500" i="0" u="none" strike="noStrike" cap="none">
                <a:solidFill>
                  <a:schemeClr val="dk1"/>
                </a:solidFill>
              </a:defRPr>
            </a:lvl3pPr>
            <a:lvl4pPr marL="1828800" marR="0" lvl="3" indent="-317500" algn="l" rtl="0">
              <a:lnSpc>
                <a:spcPct val="90000"/>
              </a:lnSpc>
              <a:spcBef>
                <a:spcPts val="400"/>
              </a:spcBef>
              <a:spcAft>
                <a:spcPts val="0"/>
              </a:spcAft>
              <a:buClr>
                <a:schemeClr val="dk1"/>
              </a:buClr>
              <a:buSzPts val="1400"/>
              <a:buChar char="•"/>
              <a:defRPr sz="1400" i="0" u="none" strike="noStrike" cap="none">
                <a:solidFill>
                  <a:schemeClr val="dk1"/>
                </a:solidFill>
              </a:defRPr>
            </a:lvl4pPr>
            <a:lvl5pPr marL="2286000" marR="0" lvl="4" indent="-317500" algn="l" rtl="0">
              <a:lnSpc>
                <a:spcPct val="90000"/>
              </a:lnSpc>
              <a:spcBef>
                <a:spcPts val="400"/>
              </a:spcBef>
              <a:spcAft>
                <a:spcPts val="0"/>
              </a:spcAft>
              <a:buClr>
                <a:schemeClr val="dk1"/>
              </a:buClr>
              <a:buSzPts val="1400"/>
              <a:buChar char="•"/>
              <a:defRPr sz="1400" i="0" u="none" strike="noStrike" cap="none">
                <a:solidFill>
                  <a:schemeClr val="dk1"/>
                </a:solidFill>
              </a:defRPr>
            </a:lvl5pPr>
            <a:lvl6pPr marL="2743200" marR="0" lvl="5" indent="-317500" algn="l" rtl="0">
              <a:lnSpc>
                <a:spcPct val="90000"/>
              </a:lnSpc>
              <a:spcBef>
                <a:spcPts val="400"/>
              </a:spcBef>
              <a:spcAft>
                <a:spcPts val="0"/>
              </a:spcAft>
              <a:buClr>
                <a:schemeClr val="dk1"/>
              </a:buClr>
              <a:buSzPts val="1400"/>
              <a:buChar char="•"/>
              <a:defRPr sz="1400" i="0" u="none" strike="noStrike" cap="none">
                <a:solidFill>
                  <a:schemeClr val="dk1"/>
                </a:solidFill>
              </a:defRPr>
            </a:lvl6pPr>
            <a:lvl7pPr marL="3200400" marR="0" lvl="6" indent="-317500" algn="l" rtl="0">
              <a:lnSpc>
                <a:spcPct val="90000"/>
              </a:lnSpc>
              <a:spcBef>
                <a:spcPts val="400"/>
              </a:spcBef>
              <a:spcAft>
                <a:spcPts val="0"/>
              </a:spcAft>
              <a:buClr>
                <a:schemeClr val="dk1"/>
              </a:buClr>
              <a:buSzPts val="1400"/>
              <a:buChar char="•"/>
              <a:defRPr sz="1400" i="0" u="none" strike="noStrike" cap="none">
                <a:solidFill>
                  <a:schemeClr val="dk1"/>
                </a:solidFill>
              </a:defRPr>
            </a:lvl7pPr>
            <a:lvl8pPr marL="3657600" marR="0" lvl="7" indent="-317500" algn="l" rtl="0">
              <a:lnSpc>
                <a:spcPct val="90000"/>
              </a:lnSpc>
              <a:spcBef>
                <a:spcPts val="400"/>
              </a:spcBef>
              <a:spcAft>
                <a:spcPts val="0"/>
              </a:spcAft>
              <a:buClr>
                <a:schemeClr val="dk1"/>
              </a:buClr>
              <a:buSzPts val="1400"/>
              <a:buChar char="•"/>
              <a:defRPr sz="1400" i="0" u="none" strike="noStrike" cap="none">
                <a:solidFill>
                  <a:schemeClr val="dk1"/>
                </a:solidFill>
              </a:defRPr>
            </a:lvl8pPr>
            <a:lvl9pPr marL="4114800" marR="0" lvl="8" indent="-317500" algn="l" rtl="0">
              <a:lnSpc>
                <a:spcPct val="90000"/>
              </a:lnSpc>
              <a:spcBef>
                <a:spcPts val="400"/>
              </a:spcBef>
              <a:spcAft>
                <a:spcPts val="0"/>
              </a:spcAft>
              <a:buClr>
                <a:schemeClr val="dk1"/>
              </a:buClr>
              <a:buSzPts val="1400"/>
              <a:buChar char="•"/>
              <a:defRPr sz="1400" i="0" u="none" strike="noStrike" cap="none">
                <a:solidFill>
                  <a:schemeClr val="dk1"/>
                </a:solidFill>
              </a:defRPr>
            </a:lvl9pPr>
          </a:lstStyle>
          <a:p>
            <a:endParaRPr/>
          </a:p>
        </p:txBody>
      </p:sp>
      <p:sp>
        <p:nvSpPr>
          <p:cNvPr id="53" name="Google Shape;53;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757575"/>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54" name="Google Shape;54;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757575"/>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55" name="Google Shape;55;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757575"/>
                </a:solidFill>
                <a:latin typeface="Arial"/>
                <a:ea typeface="Arial"/>
                <a:cs typeface="Arial"/>
                <a:sym typeface="Arial"/>
              </a:defRPr>
            </a:lvl1pPr>
            <a:lvl2pPr marL="0" marR="0" lvl="1" indent="0" algn="r" rtl="0">
              <a:spcBef>
                <a:spcPts val="0"/>
              </a:spcBef>
              <a:buNone/>
              <a:defRPr sz="900" b="0" i="0" u="none" strike="noStrike" cap="none">
                <a:solidFill>
                  <a:srgbClr val="757575"/>
                </a:solidFill>
                <a:latin typeface="Arial"/>
                <a:ea typeface="Arial"/>
                <a:cs typeface="Arial"/>
                <a:sym typeface="Arial"/>
              </a:defRPr>
            </a:lvl2pPr>
            <a:lvl3pPr marL="0" marR="0" lvl="2" indent="0" algn="r" rtl="0">
              <a:spcBef>
                <a:spcPts val="0"/>
              </a:spcBef>
              <a:buNone/>
              <a:defRPr sz="900" b="0" i="0" u="none" strike="noStrike" cap="none">
                <a:solidFill>
                  <a:srgbClr val="757575"/>
                </a:solidFill>
                <a:latin typeface="Arial"/>
                <a:ea typeface="Arial"/>
                <a:cs typeface="Arial"/>
                <a:sym typeface="Arial"/>
              </a:defRPr>
            </a:lvl3pPr>
            <a:lvl4pPr marL="0" marR="0" lvl="3" indent="0" algn="r" rtl="0">
              <a:spcBef>
                <a:spcPts val="0"/>
              </a:spcBef>
              <a:buNone/>
              <a:defRPr sz="900" b="0" i="0" u="none" strike="noStrike" cap="none">
                <a:solidFill>
                  <a:srgbClr val="757575"/>
                </a:solidFill>
                <a:latin typeface="Arial"/>
                <a:ea typeface="Arial"/>
                <a:cs typeface="Arial"/>
                <a:sym typeface="Arial"/>
              </a:defRPr>
            </a:lvl4pPr>
            <a:lvl5pPr marL="0" marR="0" lvl="4" indent="0" algn="r" rtl="0">
              <a:spcBef>
                <a:spcPts val="0"/>
              </a:spcBef>
              <a:buNone/>
              <a:defRPr sz="900" b="0" i="0" u="none" strike="noStrike" cap="none">
                <a:solidFill>
                  <a:srgbClr val="757575"/>
                </a:solidFill>
                <a:latin typeface="Arial"/>
                <a:ea typeface="Arial"/>
                <a:cs typeface="Arial"/>
                <a:sym typeface="Arial"/>
              </a:defRPr>
            </a:lvl5pPr>
            <a:lvl6pPr marL="0" marR="0" lvl="5" indent="0" algn="r" rtl="0">
              <a:spcBef>
                <a:spcPts val="0"/>
              </a:spcBef>
              <a:buNone/>
              <a:defRPr sz="900" b="0" i="0" u="none" strike="noStrike" cap="none">
                <a:solidFill>
                  <a:srgbClr val="757575"/>
                </a:solidFill>
                <a:latin typeface="Arial"/>
                <a:ea typeface="Arial"/>
                <a:cs typeface="Arial"/>
                <a:sym typeface="Arial"/>
              </a:defRPr>
            </a:lvl6pPr>
            <a:lvl7pPr marL="0" marR="0" lvl="6" indent="0" algn="r" rtl="0">
              <a:spcBef>
                <a:spcPts val="0"/>
              </a:spcBef>
              <a:buNone/>
              <a:defRPr sz="900" b="0" i="0" u="none" strike="noStrike" cap="none">
                <a:solidFill>
                  <a:srgbClr val="757575"/>
                </a:solidFill>
                <a:latin typeface="Arial"/>
                <a:ea typeface="Arial"/>
                <a:cs typeface="Arial"/>
                <a:sym typeface="Arial"/>
              </a:defRPr>
            </a:lvl7pPr>
            <a:lvl8pPr marL="0" marR="0" lvl="7" indent="0" algn="r" rtl="0">
              <a:spcBef>
                <a:spcPts val="0"/>
              </a:spcBef>
              <a:buNone/>
              <a:defRPr sz="900" b="0" i="0" u="none" strike="noStrike" cap="none">
                <a:solidFill>
                  <a:srgbClr val="757575"/>
                </a:solidFill>
                <a:latin typeface="Arial"/>
                <a:ea typeface="Arial"/>
                <a:cs typeface="Arial"/>
                <a:sym typeface="Arial"/>
              </a:defRPr>
            </a:lvl8pPr>
            <a:lvl9pPr marL="0" marR="0" lvl="8" indent="0" algn="r" rtl="0">
              <a:spcBef>
                <a:spcPts val="0"/>
              </a:spcBef>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5.png"/><Relationship Id="rId11" Type="http://schemas.openxmlformats.org/officeDocument/2006/relationships/image" Target="../media/image17.png"/><Relationship Id="rId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image" Target="../media/image12.jpg"/><Relationship Id="rId9" Type="http://schemas.openxmlformats.org/officeDocument/2006/relationships/image" Target="../media/image15.png"/><Relationship Id="rId1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4.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22.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14.xml"/><Relationship Id="rId5" Type="http://schemas.openxmlformats.org/officeDocument/2006/relationships/image" Target="../media/image45.pn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4.xml"/><Relationship Id="rId5" Type="http://schemas.openxmlformats.org/officeDocument/2006/relationships/image" Target="../media/image50.png"/><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chemeClr val="dk1"/>
              </a:buClr>
              <a:buSzPts val="4500"/>
              <a:buFont typeface="Avenir"/>
              <a:buNone/>
            </a:pPr>
            <a:r>
              <a:rPr lang="en" dirty="0">
                <a:latin typeface="Arial"/>
                <a:ea typeface="Arial"/>
                <a:cs typeface="Arial"/>
                <a:sym typeface="Arial"/>
              </a:rPr>
              <a:t>Software with </a:t>
            </a:r>
            <a:br>
              <a:rPr lang="en" dirty="0">
                <a:latin typeface="Arial"/>
                <a:ea typeface="Arial"/>
                <a:cs typeface="Arial"/>
                <a:sym typeface="Arial"/>
              </a:rPr>
            </a:br>
            <a:r>
              <a:rPr lang="en" dirty="0">
                <a:latin typeface="Arial"/>
                <a:ea typeface="Arial"/>
                <a:cs typeface="Arial"/>
                <a:sym typeface="Arial"/>
              </a:rPr>
              <a:t>Certified Deletion</a:t>
            </a:r>
            <a:endParaRPr dirty="0">
              <a:latin typeface="Arial"/>
              <a:ea typeface="Arial"/>
              <a:cs typeface="Arial"/>
              <a:sym typeface="Arial"/>
            </a:endParaRPr>
          </a:p>
        </p:txBody>
      </p:sp>
      <p:sp>
        <p:nvSpPr>
          <p:cNvPr id="131" name="Google Shape;131;p25"/>
          <p:cNvSpPr txBox="1"/>
          <p:nvPr/>
        </p:nvSpPr>
        <p:spPr>
          <a:xfrm>
            <a:off x="2284607" y="3267434"/>
            <a:ext cx="4574700" cy="5001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400" i="0" u="none" strike="noStrike" cap="none" dirty="0">
                <a:solidFill>
                  <a:schemeClr val="dk1"/>
                </a:solidFill>
              </a:rPr>
              <a:t>B</a:t>
            </a:r>
            <a:r>
              <a:rPr lang="en" dirty="0">
                <a:solidFill>
                  <a:schemeClr val="dk1"/>
                </a:solidFill>
              </a:rPr>
              <a:t>y </a:t>
            </a:r>
            <a:r>
              <a:rPr lang="en" sz="1400" i="0" u="none" strike="noStrike" cap="none" dirty="0">
                <a:solidFill>
                  <a:schemeClr val="dk1"/>
                </a:solidFill>
              </a:rPr>
              <a:t>James Bartusek, Vipul Goyal, Dakshita Khurana, Giulio Malavolta, </a:t>
            </a:r>
            <a:r>
              <a:rPr lang="en" sz="1400" b="1" i="0" u="none" strike="noStrike" cap="none" dirty="0">
                <a:solidFill>
                  <a:schemeClr val="dk1"/>
                </a:solidFill>
              </a:rPr>
              <a:t>Justin Raizes</a:t>
            </a:r>
            <a:r>
              <a:rPr lang="en" sz="1400" i="0" u="none" strike="noStrike" cap="none" dirty="0">
                <a:solidFill>
                  <a:schemeClr val="dk1"/>
                </a:solidFill>
              </a:rPr>
              <a:t>, and Bhaskar Roberts</a:t>
            </a:r>
            <a:endParaRPr sz="11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4"/>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Avenir"/>
              <a:buNone/>
            </a:pPr>
            <a:r>
              <a:rPr lang="en" dirty="0"/>
              <a:t>Motivating Applications</a:t>
            </a:r>
            <a:endParaRPr dirty="0"/>
          </a:p>
        </p:txBody>
      </p:sp>
      <p:grpSp>
        <p:nvGrpSpPr>
          <p:cNvPr id="268" name="Google Shape;268;p34"/>
          <p:cNvGrpSpPr/>
          <p:nvPr/>
        </p:nvGrpSpPr>
        <p:grpSpPr>
          <a:xfrm>
            <a:off x="701638" y="1352462"/>
            <a:ext cx="7886712" cy="1219285"/>
            <a:chOff x="838201" y="2302525"/>
            <a:chExt cx="10515616" cy="1625713"/>
          </a:xfrm>
        </p:grpSpPr>
        <p:sp>
          <p:nvSpPr>
            <p:cNvPr id="269" name="Google Shape;269;p34"/>
            <p:cNvSpPr/>
            <p:nvPr/>
          </p:nvSpPr>
          <p:spPr>
            <a:xfrm>
              <a:off x="838217" y="2302538"/>
              <a:ext cx="10515600" cy="1625700"/>
            </a:xfrm>
            <a:prstGeom prst="roundRect">
              <a:avLst>
                <a:gd name="adj" fmla="val 16667"/>
              </a:avLst>
            </a:prstGeom>
            <a:solidFill>
              <a:srgbClr val="73B5E4"/>
            </a:solidFill>
            <a:ln w="19050" cap="flat" cmpd="sng">
              <a:solidFill>
                <a:srgbClr val="256C87"/>
              </a:solidFill>
              <a:prstDash val="solid"/>
              <a:miter lim="800000"/>
              <a:headEnd type="none" w="sm" len="sm"/>
              <a:tailEnd type="none" w="sm" len="sm"/>
            </a:ln>
          </p:spPr>
          <p:txBody>
            <a:bodyPr spcFirstLastPara="1" wrap="square" lIns="68575" tIns="34275" rIns="68575" bIns="34275" anchor="ctr" anchorCtr="0">
              <a:noAutofit/>
            </a:bodyPr>
            <a:lstStyle/>
            <a:p>
              <a:pPr marL="457200" marR="0" lvl="0" indent="0" algn="l" rtl="0">
                <a:spcBef>
                  <a:spcPts val="0"/>
                </a:spcBef>
                <a:spcAft>
                  <a:spcPts val="0"/>
                </a:spcAft>
                <a:buNone/>
              </a:pPr>
              <a:endParaRPr sz="1800" dirty="0"/>
            </a:p>
            <a:p>
              <a:pPr marL="457200" marR="0" lvl="0" indent="-342900" algn="l" rtl="0">
                <a:spcBef>
                  <a:spcPts val="0"/>
                </a:spcBef>
                <a:spcAft>
                  <a:spcPts val="0"/>
                </a:spcAft>
                <a:buSzPts val="1800"/>
                <a:buChar char="●"/>
              </a:pPr>
              <a:r>
                <a:rPr lang="en" sz="1800" dirty="0"/>
                <a:t>First construction with security against a </a:t>
              </a:r>
              <a:r>
                <a:rPr lang="en" sz="1800" b="1" dirty="0"/>
                <a:t>malicious </a:t>
              </a:r>
              <a:r>
                <a:rPr lang="en" sz="1800" dirty="0"/>
                <a:t>server</a:t>
              </a:r>
              <a:endParaRPr sz="1800" dirty="0"/>
            </a:p>
            <a:p>
              <a:pPr marL="457200" marR="0" lvl="0" indent="-342900" algn="l" rtl="0">
                <a:spcBef>
                  <a:spcPts val="0"/>
                </a:spcBef>
                <a:spcAft>
                  <a:spcPts val="0"/>
                </a:spcAft>
                <a:buSzPts val="1800"/>
                <a:buChar char="●"/>
              </a:pPr>
              <a:r>
                <a:rPr lang="en" sz="1800" dirty="0"/>
                <a:t>Assumes LWE</a:t>
              </a:r>
              <a:endParaRPr sz="1800" dirty="0"/>
            </a:p>
          </p:txBody>
        </p:sp>
        <p:sp>
          <p:nvSpPr>
            <p:cNvPr id="270" name="Google Shape;270;p34"/>
            <p:cNvSpPr/>
            <p:nvPr/>
          </p:nvSpPr>
          <p:spPr>
            <a:xfrm>
              <a:off x="838201" y="2302525"/>
              <a:ext cx="10515600" cy="462600"/>
            </a:xfrm>
            <a:prstGeom prst="round2SameRect">
              <a:avLst>
                <a:gd name="adj1" fmla="val 50000"/>
                <a:gd name="adj2" fmla="val 0"/>
              </a:avLst>
            </a:prstGeom>
            <a:solidFill>
              <a:srgbClr val="1C6294"/>
            </a:solidFill>
            <a:ln w="19050" cap="flat" cmpd="sng">
              <a:solidFill>
                <a:srgbClr val="256C87"/>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r>
                <a:rPr lang="en" sz="2100" dirty="0">
                  <a:solidFill>
                    <a:schemeClr val="lt1"/>
                  </a:solidFill>
                </a:rPr>
                <a:t>Interactive setting:</a:t>
              </a:r>
              <a:r>
                <a:rPr lang="en" sz="2100" b="1" dirty="0">
                  <a:solidFill>
                    <a:schemeClr val="lt1"/>
                  </a:solidFill>
                </a:rPr>
                <a:t> Blind Delegation with Certified Deletion</a:t>
              </a:r>
              <a:endParaRPr sz="1100" b="1" dirty="0"/>
            </a:p>
          </p:txBody>
        </p:sp>
      </p:grpSp>
      <p:grpSp>
        <p:nvGrpSpPr>
          <p:cNvPr id="271" name="Google Shape;271;p34"/>
          <p:cNvGrpSpPr/>
          <p:nvPr/>
        </p:nvGrpSpPr>
        <p:grpSpPr>
          <a:xfrm>
            <a:off x="701638" y="2982987"/>
            <a:ext cx="7886712" cy="1219285"/>
            <a:chOff x="838201" y="2302525"/>
            <a:chExt cx="10515616" cy="1625713"/>
          </a:xfrm>
        </p:grpSpPr>
        <p:sp>
          <p:nvSpPr>
            <p:cNvPr id="272" name="Google Shape;272;p34"/>
            <p:cNvSpPr/>
            <p:nvPr/>
          </p:nvSpPr>
          <p:spPr>
            <a:xfrm>
              <a:off x="838217" y="2302538"/>
              <a:ext cx="10515600" cy="1625700"/>
            </a:xfrm>
            <a:prstGeom prst="roundRect">
              <a:avLst>
                <a:gd name="adj" fmla="val 16667"/>
              </a:avLst>
            </a:prstGeom>
            <a:solidFill>
              <a:srgbClr val="73B5E4"/>
            </a:solidFill>
            <a:ln w="19050" cap="flat" cmpd="sng">
              <a:solidFill>
                <a:srgbClr val="256C87"/>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dirty="0"/>
            </a:p>
            <a:p>
              <a:pPr marL="457200" marR="0" lvl="0" indent="-342900" algn="l" rtl="0">
                <a:spcBef>
                  <a:spcPts val="0"/>
                </a:spcBef>
                <a:spcAft>
                  <a:spcPts val="0"/>
                </a:spcAft>
                <a:buSzPts val="1800"/>
                <a:buChar char="●"/>
              </a:pPr>
              <a:r>
                <a:rPr lang="en" sz="1800" dirty="0"/>
                <a:t>Assumes indistinguishability obfuscation and OWFs</a:t>
              </a:r>
              <a:endParaRPr sz="1800" dirty="0"/>
            </a:p>
          </p:txBody>
        </p:sp>
        <p:sp>
          <p:nvSpPr>
            <p:cNvPr id="273" name="Google Shape;273;p34"/>
            <p:cNvSpPr/>
            <p:nvPr/>
          </p:nvSpPr>
          <p:spPr>
            <a:xfrm>
              <a:off x="838201" y="2302525"/>
              <a:ext cx="10515600" cy="462600"/>
            </a:xfrm>
            <a:prstGeom prst="round2SameRect">
              <a:avLst>
                <a:gd name="adj1" fmla="val 50000"/>
                <a:gd name="adj2" fmla="val 0"/>
              </a:avLst>
            </a:prstGeom>
            <a:solidFill>
              <a:srgbClr val="1C6294"/>
            </a:solidFill>
            <a:ln w="19050" cap="flat" cmpd="sng">
              <a:solidFill>
                <a:srgbClr val="256C87"/>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r>
                <a:rPr lang="en" sz="2100" dirty="0">
                  <a:solidFill>
                    <a:schemeClr val="lt1"/>
                  </a:solidFill>
                </a:rPr>
                <a:t>Non-interactive setting:</a:t>
              </a:r>
              <a:r>
                <a:rPr lang="en" sz="2100" b="1" dirty="0">
                  <a:solidFill>
                    <a:schemeClr val="lt1"/>
                  </a:solidFill>
                </a:rPr>
                <a:t> Obfuscation with Certified Deletion</a:t>
              </a:r>
              <a:endParaRPr sz="11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5"/>
          <p:cNvSpPr txBox="1">
            <a:spLocks noGrp="1"/>
          </p:cNvSpPr>
          <p:nvPr>
            <p:ph type="title"/>
          </p:nvPr>
        </p:nvSpPr>
        <p:spPr>
          <a:xfrm>
            <a:off x="210257" y="173381"/>
            <a:ext cx="7886700" cy="655244"/>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Avenir"/>
              <a:buNone/>
            </a:pPr>
            <a:r>
              <a:rPr lang="en" dirty="0"/>
              <a:t>Blind Delegation with Certified Deletion</a:t>
            </a:r>
            <a:endParaRPr dirty="0"/>
          </a:p>
        </p:txBody>
      </p:sp>
      <p:pic>
        <p:nvPicPr>
          <p:cNvPr id="280" name="Google Shape;280;p35" descr="hone clipart. Free download transparent .PNG | Creazilla"/>
          <p:cNvPicPr preferRelativeResize="0"/>
          <p:nvPr/>
        </p:nvPicPr>
        <p:blipFill rotWithShape="1">
          <a:blip r:embed="rId3">
            <a:alphaModFix/>
          </a:blip>
          <a:srcRect/>
          <a:stretch/>
        </p:blipFill>
        <p:spPr>
          <a:xfrm>
            <a:off x="1291791" y="2207753"/>
            <a:ext cx="948121" cy="1717351"/>
          </a:xfrm>
          <a:prstGeom prst="rect">
            <a:avLst/>
          </a:prstGeom>
          <a:noFill/>
          <a:ln>
            <a:noFill/>
          </a:ln>
        </p:spPr>
      </p:pic>
      <p:cxnSp>
        <p:nvCxnSpPr>
          <p:cNvPr id="281" name="Google Shape;281;p35"/>
          <p:cNvCxnSpPr/>
          <p:nvPr/>
        </p:nvCxnSpPr>
        <p:spPr>
          <a:xfrm rot="10800000" flipH="1">
            <a:off x="2737697" y="2227940"/>
            <a:ext cx="2506165" cy="422"/>
          </a:xfrm>
          <a:prstGeom prst="straightConnector1">
            <a:avLst/>
          </a:prstGeom>
          <a:noFill/>
          <a:ln w="38100" cap="flat" cmpd="sng">
            <a:solidFill>
              <a:schemeClr val="dk1"/>
            </a:solidFill>
            <a:prstDash val="solid"/>
            <a:miter lim="800000"/>
            <a:headEnd type="none" w="sm" len="sm"/>
            <a:tailEnd type="triangle" w="med" len="med"/>
          </a:ln>
        </p:spPr>
      </p:cxnSp>
      <p:cxnSp>
        <p:nvCxnSpPr>
          <p:cNvPr id="282" name="Google Shape;282;p35"/>
          <p:cNvCxnSpPr/>
          <p:nvPr/>
        </p:nvCxnSpPr>
        <p:spPr>
          <a:xfrm rot="10800000" flipH="1">
            <a:off x="2737234" y="3589263"/>
            <a:ext cx="2506627" cy="14250"/>
          </a:xfrm>
          <a:prstGeom prst="straightConnector1">
            <a:avLst/>
          </a:prstGeom>
          <a:noFill/>
          <a:ln w="38100" cap="flat" cmpd="sng">
            <a:solidFill>
              <a:schemeClr val="dk1"/>
            </a:solidFill>
            <a:prstDash val="solid"/>
            <a:miter lim="800000"/>
            <a:headEnd type="none" w="sm" len="sm"/>
            <a:tailEnd type="triangle" w="med" len="med"/>
          </a:ln>
        </p:spPr>
      </p:cxnSp>
      <p:sp>
        <p:nvSpPr>
          <p:cNvPr id="283" name="Google Shape;283;p35"/>
          <p:cNvSpPr txBox="1"/>
          <p:nvPr/>
        </p:nvSpPr>
        <p:spPr>
          <a:xfrm>
            <a:off x="2833900" y="3243025"/>
            <a:ext cx="2729100" cy="346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800" dirty="0">
                <a:solidFill>
                  <a:schemeClr val="dk1"/>
                </a:solidFill>
              </a:rPr>
              <a:t>“Please delete my data”</a:t>
            </a:r>
            <a:endParaRPr sz="1100" dirty="0"/>
          </a:p>
        </p:txBody>
      </p:sp>
      <p:pic>
        <p:nvPicPr>
          <p:cNvPr id="284" name="Google Shape;284;p35" descr="ay 15, 2020 - 99+ Outline Cloud Clipart, Free Download Transparent Png  Image"/>
          <p:cNvPicPr preferRelativeResize="0"/>
          <p:nvPr/>
        </p:nvPicPr>
        <p:blipFill rotWithShape="1">
          <a:blip r:embed="rId4">
            <a:alphaModFix/>
          </a:blip>
          <a:srcRect/>
          <a:stretch/>
        </p:blipFill>
        <p:spPr>
          <a:xfrm>
            <a:off x="5435173" y="1994052"/>
            <a:ext cx="3158574" cy="1929005"/>
          </a:xfrm>
          <a:prstGeom prst="rect">
            <a:avLst/>
          </a:prstGeom>
          <a:noFill/>
          <a:ln>
            <a:noFill/>
          </a:ln>
        </p:spPr>
      </p:pic>
      <p:sp>
        <p:nvSpPr>
          <p:cNvPr id="285" name="Google Shape;285;p35"/>
          <p:cNvSpPr txBox="1"/>
          <p:nvPr/>
        </p:nvSpPr>
        <p:spPr>
          <a:xfrm>
            <a:off x="7386455" y="3176372"/>
            <a:ext cx="1130744" cy="530914"/>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3000" dirty="0">
                <a:solidFill>
                  <a:schemeClr val="dk1"/>
                </a:solidFill>
                <a:latin typeface="Avenir"/>
                <a:ea typeface="Avenir"/>
                <a:cs typeface="Avenir"/>
                <a:sym typeface="Avenir"/>
              </a:rPr>
              <a:t>QPT</a:t>
            </a:r>
            <a:endParaRPr sz="1100" dirty="0"/>
          </a:p>
        </p:txBody>
      </p:sp>
      <p:cxnSp>
        <p:nvCxnSpPr>
          <p:cNvPr id="286" name="Google Shape;286;p35"/>
          <p:cNvCxnSpPr/>
          <p:nvPr/>
        </p:nvCxnSpPr>
        <p:spPr>
          <a:xfrm rot="10800000">
            <a:off x="2722395" y="3066429"/>
            <a:ext cx="2521466" cy="0"/>
          </a:xfrm>
          <a:prstGeom prst="straightConnector1">
            <a:avLst/>
          </a:prstGeom>
          <a:noFill/>
          <a:ln w="38100" cap="flat" cmpd="sng">
            <a:solidFill>
              <a:schemeClr val="dk1"/>
            </a:solidFill>
            <a:prstDash val="solid"/>
            <a:miter lim="800000"/>
            <a:headEnd type="none" w="sm" len="sm"/>
            <a:tailEnd type="triangle" w="med" len="med"/>
          </a:ln>
        </p:spPr>
      </p:cxnSp>
      <p:pic>
        <p:nvPicPr>
          <p:cNvPr id="287" name="Google Shape;287;p35" descr="Filter outline"/>
          <p:cNvPicPr preferRelativeResize="0"/>
          <p:nvPr/>
        </p:nvPicPr>
        <p:blipFill rotWithShape="1">
          <a:blip r:embed="rId5">
            <a:alphaModFix/>
          </a:blip>
          <a:srcRect/>
          <a:stretch/>
        </p:blipFill>
        <p:spPr>
          <a:xfrm>
            <a:off x="1223956" y="2798510"/>
            <a:ext cx="685800" cy="685800"/>
          </a:xfrm>
          <a:prstGeom prst="rect">
            <a:avLst/>
          </a:prstGeom>
          <a:noFill/>
          <a:ln>
            <a:noFill/>
          </a:ln>
        </p:spPr>
      </p:pic>
      <p:sp>
        <p:nvSpPr>
          <p:cNvPr id="288" name="Google Shape;288;p35"/>
          <p:cNvSpPr txBox="1"/>
          <p:nvPr/>
        </p:nvSpPr>
        <p:spPr>
          <a:xfrm>
            <a:off x="1479561" y="2870813"/>
            <a:ext cx="126038" cy="27699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dirty="0">
                <a:solidFill>
                  <a:schemeClr val="dk1"/>
                </a:solidFill>
                <a:latin typeface="Cambria Math"/>
                <a:ea typeface="Cambria Math"/>
                <a:cs typeface="Cambria Math"/>
                <a:sym typeface="Cambria Math"/>
              </a:rPr>
              <a:t>f</a:t>
            </a:r>
            <a:endParaRPr sz="1100" dirty="0"/>
          </a:p>
        </p:txBody>
      </p:sp>
      <p:pic>
        <p:nvPicPr>
          <p:cNvPr id="289" name="Google Shape;289;p35" descr="Filter outline"/>
          <p:cNvPicPr preferRelativeResize="0"/>
          <p:nvPr/>
        </p:nvPicPr>
        <p:blipFill rotWithShape="1">
          <a:blip r:embed="rId5">
            <a:alphaModFix/>
          </a:blip>
          <a:srcRect/>
          <a:stretch/>
        </p:blipFill>
        <p:spPr>
          <a:xfrm>
            <a:off x="4118561" y="1591336"/>
            <a:ext cx="685800" cy="685800"/>
          </a:xfrm>
          <a:prstGeom prst="rect">
            <a:avLst/>
          </a:prstGeom>
          <a:noFill/>
          <a:ln>
            <a:noFill/>
          </a:ln>
        </p:spPr>
      </p:pic>
      <p:sp>
        <p:nvSpPr>
          <p:cNvPr id="290" name="Google Shape;290;p35"/>
          <p:cNvSpPr txBox="1"/>
          <p:nvPr/>
        </p:nvSpPr>
        <p:spPr>
          <a:xfrm>
            <a:off x="4362947" y="1658832"/>
            <a:ext cx="152871" cy="27699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dirty="0">
                <a:solidFill>
                  <a:schemeClr val="dk1"/>
                </a:solidFill>
                <a:latin typeface="Cambria Math"/>
                <a:ea typeface="Cambria Math"/>
                <a:cs typeface="Cambria Math"/>
                <a:sym typeface="Cambria Math"/>
              </a:rPr>
              <a:t>f</a:t>
            </a:r>
            <a:endParaRPr sz="1100" dirty="0"/>
          </a:p>
        </p:txBody>
      </p:sp>
      <p:sp>
        <p:nvSpPr>
          <p:cNvPr id="291" name="Google Shape;291;p35"/>
          <p:cNvSpPr txBox="1"/>
          <p:nvPr/>
        </p:nvSpPr>
        <p:spPr>
          <a:xfrm>
            <a:off x="227078" y="866359"/>
            <a:ext cx="8366700" cy="6234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800" dirty="0">
                <a:solidFill>
                  <a:schemeClr val="dk1"/>
                </a:solidFill>
              </a:rPr>
              <a:t>The client asks the server to compute a function f on encrypted data and then asks them to delete the data.</a:t>
            </a:r>
            <a:endParaRPr sz="1100" dirty="0"/>
          </a:p>
        </p:txBody>
      </p:sp>
      <p:pic>
        <p:nvPicPr>
          <p:cNvPr id="292" name="Google Shape;292;p35" descr="Filter outline"/>
          <p:cNvPicPr preferRelativeResize="0"/>
          <p:nvPr/>
        </p:nvPicPr>
        <p:blipFill rotWithShape="1">
          <a:blip r:embed="rId5">
            <a:alphaModFix/>
          </a:blip>
          <a:srcRect/>
          <a:stretch/>
        </p:blipFill>
        <p:spPr>
          <a:xfrm>
            <a:off x="6243431" y="2652326"/>
            <a:ext cx="685800" cy="685800"/>
          </a:xfrm>
          <a:prstGeom prst="rect">
            <a:avLst/>
          </a:prstGeom>
          <a:noFill/>
          <a:ln>
            <a:noFill/>
          </a:ln>
        </p:spPr>
      </p:pic>
      <p:sp>
        <p:nvSpPr>
          <p:cNvPr id="293" name="Google Shape;293;p35"/>
          <p:cNvSpPr txBox="1"/>
          <p:nvPr/>
        </p:nvSpPr>
        <p:spPr>
          <a:xfrm>
            <a:off x="6495788" y="2718307"/>
            <a:ext cx="126038" cy="27699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a:solidFill>
                  <a:schemeClr val="dk1"/>
                </a:solidFill>
                <a:latin typeface="Cambria Math"/>
                <a:ea typeface="Cambria Math"/>
                <a:cs typeface="Cambria Math"/>
                <a:sym typeface="Cambria Math"/>
              </a:rPr>
              <a:t>f</a:t>
            </a:r>
            <a:endParaRPr sz="1100"/>
          </a:p>
        </p:txBody>
      </p:sp>
      <p:pic>
        <p:nvPicPr>
          <p:cNvPr id="294" name="Google Shape;294;p35"/>
          <p:cNvPicPr preferRelativeResize="0"/>
          <p:nvPr/>
        </p:nvPicPr>
        <p:blipFill rotWithShape="1">
          <a:blip r:embed="rId6">
            <a:alphaModFix/>
          </a:blip>
          <a:srcRect l="8468" b="22289"/>
          <a:stretch/>
        </p:blipFill>
        <p:spPr>
          <a:xfrm>
            <a:off x="1845695" y="2610674"/>
            <a:ext cx="409754" cy="347880"/>
          </a:xfrm>
          <a:prstGeom prst="rect">
            <a:avLst/>
          </a:prstGeom>
          <a:noFill/>
          <a:ln>
            <a:noFill/>
          </a:ln>
        </p:spPr>
      </p:pic>
      <p:sp>
        <p:nvSpPr>
          <p:cNvPr id="295" name="Google Shape;295;p35"/>
          <p:cNvSpPr/>
          <p:nvPr/>
        </p:nvSpPr>
        <p:spPr>
          <a:xfrm>
            <a:off x="3152388" y="1603422"/>
            <a:ext cx="523504" cy="506552"/>
          </a:xfrm>
          <a:prstGeom prst="roundRect">
            <a:avLst>
              <a:gd name="adj" fmla="val 16667"/>
            </a:avLst>
          </a:prstGeom>
          <a:solidFill>
            <a:schemeClr val="dk1">
              <a:alpha val="9803"/>
            </a:schemeClr>
          </a:solidFill>
          <a:ln w="6350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pic>
        <p:nvPicPr>
          <p:cNvPr id="296" name="Google Shape;296;p35"/>
          <p:cNvPicPr preferRelativeResize="0"/>
          <p:nvPr/>
        </p:nvPicPr>
        <p:blipFill rotWithShape="1">
          <a:blip r:embed="rId7">
            <a:alphaModFix/>
          </a:blip>
          <a:srcRect b="14385"/>
          <a:stretch/>
        </p:blipFill>
        <p:spPr>
          <a:xfrm>
            <a:off x="3439280" y="1310788"/>
            <a:ext cx="538637" cy="461150"/>
          </a:xfrm>
          <a:prstGeom prst="rect">
            <a:avLst/>
          </a:prstGeom>
          <a:noFill/>
          <a:ln>
            <a:noFill/>
          </a:ln>
        </p:spPr>
      </p:pic>
      <p:sp>
        <p:nvSpPr>
          <p:cNvPr id="297" name="Google Shape;297;p35"/>
          <p:cNvSpPr txBox="1"/>
          <p:nvPr/>
        </p:nvSpPr>
        <p:spPr>
          <a:xfrm>
            <a:off x="3233742" y="1664126"/>
            <a:ext cx="411074" cy="392415"/>
          </a:xfrm>
          <a:prstGeom prst="rect">
            <a:avLst/>
          </a:prstGeom>
          <a:blipFill rotWithShape="1">
            <a:blip r:embed="rId8">
              <a:alphaModFix/>
            </a:blip>
            <a:stretch>
              <a:fillRect/>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latin typeface="Arial"/>
                <a:ea typeface="Arial"/>
                <a:cs typeface="Arial"/>
                <a:sym typeface="Arial"/>
              </a:rPr>
              <a:t> </a:t>
            </a:r>
            <a:endParaRPr sz="1100"/>
          </a:p>
        </p:txBody>
      </p:sp>
      <p:cxnSp>
        <p:nvCxnSpPr>
          <p:cNvPr id="298" name="Google Shape;298;p35"/>
          <p:cNvCxnSpPr/>
          <p:nvPr/>
        </p:nvCxnSpPr>
        <p:spPr>
          <a:xfrm>
            <a:off x="3058517" y="1587345"/>
            <a:ext cx="0" cy="531447"/>
          </a:xfrm>
          <a:prstGeom prst="straightConnector1">
            <a:avLst/>
          </a:prstGeom>
          <a:noFill/>
          <a:ln w="50800" cap="flat" cmpd="sng">
            <a:solidFill>
              <a:schemeClr val="dk1"/>
            </a:solidFill>
            <a:prstDash val="solid"/>
            <a:miter lim="800000"/>
            <a:headEnd type="none" w="sm" len="sm"/>
            <a:tailEnd type="none" w="sm" len="sm"/>
          </a:ln>
        </p:spPr>
      </p:cxnSp>
      <p:sp>
        <p:nvSpPr>
          <p:cNvPr id="299" name="Google Shape;299;p35"/>
          <p:cNvSpPr txBox="1"/>
          <p:nvPr/>
        </p:nvSpPr>
        <p:spPr>
          <a:xfrm>
            <a:off x="3593897" y="1483897"/>
            <a:ext cx="442669" cy="692498"/>
          </a:xfrm>
          <a:prstGeom prst="rect">
            <a:avLst/>
          </a:prstGeom>
          <a:blipFill rotWithShape="1">
            <a:blip r:embed="rId9">
              <a:alphaModFix/>
            </a:blip>
            <a:stretch>
              <a:fillRect l="-23401" r="-23400" b="-23286"/>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latin typeface="Arial"/>
                <a:ea typeface="Arial"/>
                <a:cs typeface="Arial"/>
                <a:sym typeface="Arial"/>
              </a:rPr>
              <a:t> </a:t>
            </a:r>
            <a:endParaRPr sz="1100"/>
          </a:p>
        </p:txBody>
      </p:sp>
      <p:sp>
        <p:nvSpPr>
          <p:cNvPr id="300" name="Google Shape;300;p35"/>
          <p:cNvSpPr/>
          <p:nvPr/>
        </p:nvSpPr>
        <p:spPr>
          <a:xfrm>
            <a:off x="3628748" y="2519442"/>
            <a:ext cx="573657" cy="506552"/>
          </a:xfrm>
          <a:prstGeom prst="roundRect">
            <a:avLst>
              <a:gd name="adj" fmla="val 16667"/>
            </a:avLst>
          </a:prstGeom>
          <a:solidFill>
            <a:schemeClr val="dk1">
              <a:alpha val="9803"/>
            </a:schemeClr>
          </a:solidFill>
          <a:ln w="6350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800" b="1" dirty="0">
                <a:solidFill>
                  <a:srgbClr val="FF0000"/>
                </a:solidFill>
                <a:latin typeface="Cambria Math" panose="02040503050406030204" pitchFamily="18" charset="0"/>
                <a:ea typeface="Cambria Math" panose="02040503050406030204" pitchFamily="18" charset="0"/>
              </a:rPr>
              <a:t>f(b)</a:t>
            </a:r>
            <a:endParaRPr sz="1800" b="1" dirty="0">
              <a:solidFill>
                <a:srgbClr val="FF0000"/>
              </a:solidFill>
              <a:latin typeface="Cambria Math" panose="02040503050406030204" pitchFamily="18" charset="0"/>
              <a:ea typeface="Cambria Math" panose="02040503050406030204" pitchFamily="18" charset="0"/>
            </a:endParaRPr>
          </a:p>
        </p:txBody>
      </p:sp>
      <p:pic>
        <p:nvPicPr>
          <p:cNvPr id="301" name="Google Shape;301;p35"/>
          <p:cNvPicPr preferRelativeResize="0"/>
          <p:nvPr/>
        </p:nvPicPr>
        <p:blipFill rotWithShape="1">
          <a:blip r:embed="rId7">
            <a:alphaModFix/>
          </a:blip>
          <a:srcRect b="14385"/>
          <a:stretch/>
        </p:blipFill>
        <p:spPr>
          <a:xfrm>
            <a:off x="3957845" y="2227940"/>
            <a:ext cx="538637" cy="461149"/>
          </a:xfrm>
          <a:prstGeom prst="rect">
            <a:avLst/>
          </a:prstGeom>
          <a:noFill/>
          <a:ln>
            <a:noFill/>
          </a:ln>
        </p:spPr>
      </p:pic>
      <p:cxnSp>
        <p:nvCxnSpPr>
          <p:cNvPr id="302" name="Google Shape;302;p35"/>
          <p:cNvCxnSpPr/>
          <p:nvPr/>
        </p:nvCxnSpPr>
        <p:spPr>
          <a:xfrm>
            <a:off x="3536043" y="2494547"/>
            <a:ext cx="0" cy="531447"/>
          </a:xfrm>
          <a:prstGeom prst="straightConnector1">
            <a:avLst/>
          </a:prstGeom>
          <a:noFill/>
          <a:ln w="50800" cap="flat" cmpd="sng">
            <a:solidFill>
              <a:schemeClr val="dk1"/>
            </a:solidFill>
            <a:prstDash val="solid"/>
            <a:miter lim="800000"/>
            <a:headEnd type="none" w="sm" len="sm"/>
            <a:tailEnd type="none" w="sm" len="sm"/>
          </a:ln>
        </p:spPr>
      </p:cxnSp>
      <p:sp>
        <p:nvSpPr>
          <p:cNvPr id="303" name="Google Shape;303;p35"/>
          <p:cNvSpPr txBox="1"/>
          <p:nvPr/>
        </p:nvSpPr>
        <p:spPr>
          <a:xfrm>
            <a:off x="4097181" y="2397587"/>
            <a:ext cx="442669" cy="692497"/>
          </a:xfrm>
          <a:prstGeom prst="rect">
            <a:avLst/>
          </a:prstGeom>
          <a:blipFill rotWithShape="1">
            <a:blip r:embed="rId10">
              <a:alphaModFix/>
            </a:blip>
            <a:stretch>
              <a:fillRect l="-23401" r="-23400" b="-22970"/>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latin typeface="Arial"/>
                <a:ea typeface="Arial"/>
                <a:cs typeface="Arial"/>
                <a:sym typeface="Arial"/>
              </a:rPr>
              <a:t> </a:t>
            </a:r>
            <a:endParaRPr sz="1100"/>
          </a:p>
        </p:txBody>
      </p:sp>
      <p:sp>
        <p:nvSpPr>
          <p:cNvPr id="304" name="Google Shape;304;p35"/>
          <p:cNvSpPr/>
          <p:nvPr/>
        </p:nvSpPr>
        <p:spPr>
          <a:xfrm>
            <a:off x="7110774" y="2688291"/>
            <a:ext cx="523504" cy="506552"/>
          </a:xfrm>
          <a:prstGeom prst="roundRect">
            <a:avLst>
              <a:gd name="adj" fmla="val 16667"/>
            </a:avLst>
          </a:prstGeom>
          <a:solidFill>
            <a:schemeClr val="dk1">
              <a:alpha val="9803"/>
            </a:schemeClr>
          </a:solidFill>
          <a:ln w="6350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pic>
        <p:nvPicPr>
          <p:cNvPr id="305" name="Google Shape;305;p35"/>
          <p:cNvPicPr preferRelativeResize="0"/>
          <p:nvPr/>
        </p:nvPicPr>
        <p:blipFill rotWithShape="1">
          <a:blip r:embed="rId7">
            <a:alphaModFix/>
          </a:blip>
          <a:srcRect b="14385"/>
          <a:stretch/>
        </p:blipFill>
        <p:spPr>
          <a:xfrm>
            <a:off x="7397666" y="2395657"/>
            <a:ext cx="538637" cy="461149"/>
          </a:xfrm>
          <a:prstGeom prst="rect">
            <a:avLst/>
          </a:prstGeom>
          <a:noFill/>
          <a:ln>
            <a:noFill/>
          </a:ln>
        </p:spPr>
      </p:pic>
      <p:sp>
        <p:nvSpPr>
          <p:cNvPr id="306" name="Google Shape;306;p35"/>
          <p:cNvSpPr txBox="1"/>
          <p:nvPr/>
        </p:nvSpPr>
        <p:spPr>
          <a:xfrm>
            <a:off x="7192128" y="2748995"/>
            <a:ext cx="411074" cy="392415"/>
          </a:xfrm>
          <a:prstGeom prst="rect">
            <a:avLst/>
          </a:prstGeom>
          <a:blipFill rotWithShape="1">
            <a:blip r:embed="rId11">
              <a:alphaModFix/>
            </a:blip>
            <a:stretch>
              <a:fillRect/>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latin typeface="Arial"/>
                <a:ea typeface="Arial"/>
                <a:cs typeface="Arial"/>
                <a:sym typeface="Arial"/>
              </a:rPr>
              <a:t> </a:t>
            </a:r>
            <a:endParaRPr sz="1100"/>
          </a:p>
        </p:txBody>
      </p:sp>
      <p:cxnSp>
        <p:nvCxnSpPr>
          <p:cNvPr id="307" name="Google Shape;307;p35"/>
          <p:cNvCxnSpPr/>
          <p:nvPr/>
        </p:nvCxnSpPr>
        <p:spPr>
          <a:xfrm>
            <a:off x="7016903" y="2672214"/>
            <a:ext cx="0" cy="531447"/>
          </a:xfrm>
          <a:prstGeom prst="straightConnector1">
            <a:avLst/>
          </a:prstGeom>
          <a:noFill/>
          <a:ln w="50800" cap="flat" cmpd="sng">
            <a:solidFill>
              <a:schemeClr val="dk1"/>
            </a:solidFill>
            <a:prstDash val="solid"/>
            <a:miter lim="800000"/>
            <a:headEnd type="none" w="sm" len="sm"/>
            <a:tailEnd type="none" w="sm" len="sm"/>
          </a:ln>
        </p:spPr>
      </p:cxnSp>
      <p:sp>
        <p:nvSpPr>
          <p:cNvPr id="308" name="Google Shape;308;p35"/>
          <p:cNvSpPr txBox="1"/>
          <p:nvPr/>
        </p:nvSpPr>
        <p:spPr>
          <a:xfrm>
            <a:off x="7552283" y="2568766"/>
            <a:ext cx="442670" cy="692497"/>
          </a:xfrm>
          <a:prstGeom prst="rect">
            <a:avLst/>
          </a:prstGeom>
          <a:blipFill rotWithShape="1">
            <a:blip r:embed="rId12">
              <a:alphaModFix/>
            </a:blip>
            <a:stretch>
              <a:fillRect l="-22915" r="-22914" b="-22970"/>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latin typeface="Arial"/>
                <a:ea typeface="Arial"/>
                <a:cs typeface="Arial"/>
                <a:sym typeface="Arial"/>
              </a:rPr>
              <a:t> </a:t>
            </a:r>
            <a:endParaRPr sz="1100"/>
          </a:p>
        </p:txBody>
      </p:sp>
      <p:sp>
        <p:nvSpPr>
          <p:cNvPr id="309" name="Google Shape;309;p35"/>
          <p:cNvSpPr/>
          <p:nvPr/>
        </p:nvSpPr>
        <p:spPr>
          <a:xfrm>
            <a:off x="1495280" y="2531227"/>
            <a:ext cx="316985" cy="325580"/>
          </a:xfrm>
          <a:prstGeom prst="roundRect">
            <a:avLst>
              <a:gd name="adj" fmla="val 16667"/>
            </a:avLst>
          </a:prstGeom>
          <a:solidFill>
            <a:schemeClr val="dk1">
              <a:alpha val="9803"/>
            </a:schemeClr>
          </a:solidFill>
          <a:ln w="6350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10" name="Google Shape;310;p35"/>
          <p:cNvSpPr txBox="1"/>
          <p:nvPr/>
        </p:nvSpPr>
        <p:spPr>
          <a:xfrm>
            <a:off x="1448236" y="2503142"/>
            <a:ext cx="411074" cy="392415"/>
          </a:xfrm>
          <a:prstGeom prst="rect">
            <a:avLst/>
          </a:prstGeom>
          <a:blipFill rotWithShape="1">
            <a:blip r:embed="rId11">
              <a:alphaModFix/>
            </a:blip>
            <a:stretch>
              <a:fillRect/>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latin typeface="Arial"/>
                <a:ea typeface="Arial"/>
                <a:cs typeface="Arial"/>
                <a:sym typeface="Arial"/>
              </a:rPr>
              <a:t> </a:t>
            </a:r>
            <a:endParaRPr sz="1100"/>
          </a:p>
        </p:txBody>
      </p:sp>
      <p:sp>
        <p:nvSpPr>
          <p:cNvPr id="311" name="Google Shape;311;p35"/>
          <p:cNvSpPr/>
          <p:nvPr/>
        </p:nvSpPr>
        <p:spPr>
          <a:xfrm>
            <a:off x="1635300" y="3188550"/>
            <a:ext cx="579688" cy="506700"/>
          </a:xfrm>
          <a:prstGeom prst="roundRect">
            <a:avLst>
              <a:gd name="adj" fmla="val 16667"/>
            </a:avLst>
          </a:prstGeom>
          <a:solidFill>
            <a:schemeClr val="dk1">
              <a:alpha val="9803"/>
            </a:schemeClr>
          </a:solidFill>
          <a:ln w="6350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700" b="1" dirty="0">
                <a:solidFill>
                  <a:srgbClr val="FF0000"/>
                </a:solidFill>
                <a:latin typeface="Cambria Math" panose="02040503050406030204" pitchFamily="18" charset="0"/>
                <a:ea typeface="Cambria Math" panose="02040503050406030204" pitchFamily="18" charset="0"/>
              </a:rPr>
              <a:t>f(b)</a:t>
            </a:r>
            <a:endParaRPr sz="1600" b="1" dirty="0">
              <a:solidFill>
                <a:srgbClr val="FF0000"/>
              </a:solidFill>
              <a:latin typeface="Cambria Math" panose="02040503050406030204" pitchFamily="18" charset="0"/>
              <a:ea typeface="Cambria Math" panose="02040503050406030204" pitchFamily="18" charset="0"/>
            </a:endParaRPr>
          </a:p>
        </p:txBody>
      </p:sp>
      <p:cxnSp>
        <p:nvCxnSpPr>
          <p:cNvPr id="312" name="Google Shape;312;p35"/>
          <p:cNvCxnSpPr/>
          <p:nvPr/>
        </p:nvCxnSpPr>
        <p:spPr>
          <a:xfrm flipH="1">
            <a:off x="2738861" y="4081082"/>
            <a:ext cx="2505001" cy="6563"/>
          </a:xfrm>
          <a:prstGeom prst="straightConnector1">
            <a:avLst/>
          </a:prstGeom>
          <a:noFill/>
          <a:ln w="38100" cap="flat" cmpd="sng">
            <a:solidFill>
              <a:schemeClr val="dk1"/>
            </a:solidFill>
            <a:prstDash val="solid"/>
            <a:miter lim="800000"/>
            <a:headEnd type="none" w="sm" len="sm"/>
            <a:tailEnd type="triangle" w="med" len="med"/>
          </a:ln>
        </p:spPr>
      </p:cxnSp>
      <p:pic>
        <p:nvPicPr>
          <p:cNvPr id="313" name="Google Shape;313;p35" descr="ertificate Icon 5927781"/>
          <p:cNvPicPr preferRelativeResize="0"/>
          <p:nvPr/>
        </p:nvPicPr>
        <p:blipFill rotWithShape="1">
          <a:blip r:embed="rId13">
            <a:alphaModFix/>
          </a:blip>
          <a:srcRect/>
          <a:stretch/>
        </p:blipFill>
        <p:spPr>
          <a:xfrm>
            <a:off x="3609122" y="3372262"/>
            <a:ext cx="943130" cy="943130"/>
          </a:xfrm>
          <a:prstGeom prst="rect">
            <a:avLst/>
          </a:prstGeom>
          <a:noFill/>
          <a:ln>
            <a:noFill/>
          </a:ln>
        </p:spPr>
      </p:pic>
      <p:pic>
        <p:nvPicPr>
          <p:cNvPr id="314" name="Google Shape;314;p35" descr="ertificate Icon 5927781"/>
          <p:cNvPicPr preferRelativeResize="0"/>
          <p:nvPr/>
        </p:nvPicPr>
        <p:blipFill rotWithShape="1">
          <a:blip r:embed="rId13">
            <a:alphaModFix/>
          </a:blip>
          <a:srcRect/>
          <a:stretch/>
        </p:blipFill>
        <p:spPr>
          <a:xfrm>
            <a:off x="6961795" y="2466372"/>
            <a:ext cx="943130" cy="943130"/>
          </a:xfrm>
          <a:prstGeom prst="rect">
            <a:avLst/>
          </a:prstGeom>
          <a:noFill/>
          <a:ln>
            <a:noFill/>
          </a:ln>
        </p:spPr>
      </p:pic>
      <p:pic>
        <p:nvPicPr>
          <p:cNvPr id="315" name="Google Shape;315;p35"/>
          <p:cNvPicPr preferRelativeResize="0"/>
          <p:nvPr/>
        </p:nvPicPr>
        <p:blipFill rotWithShape="1">
          <a:blip r:embed="rId14">
            <a:alphaModFix/>
          </a:blip>
          <a:srcRect b="21344"/>
          <a:stretch/>
        </p:blipFill>
        <p:spPr>
          <a:xfrm>
            <a:off x="1405094" y="3868967"/>
            <a:ext cx="754539" cy="593485"/>
          </a:xfrm>
          <a:prstGeom prst="rect">
            <a:avLst/>
          </a:prstGeom>
          <a:noFill/>
          <a:ln>
            <a:noFill/>
          </a:ln>
        </p:spPr>
      </p:pic>
      <p:sp>
        <p:nvSpPr>
          <p:cNvPr id="316" name="Google Shape;316;p35"/>
          <p:cNvSpPr txBox="1"/>
          <p:nvPr/>
        </p:nvSpPr>
        <p:spPr>
          <a:xfrm>
            <a:off x="210257" y="4579327"/>
            <a:ext cx="6879050" cy="3462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800" dirty="0">
                <a:solidFill>
                  <a:schemeClr val="dk1"/>
                </a:solidFill>
              </a:rPr>
              <a:t>Construction uses post-quantum FHE and SNARGs for P</a:t>
            </a:r>
            <a:endParaRPr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0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0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0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0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8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8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304"/>
                                        </p:tgtEl>
                                      </p:cBhvr>
                                    </p:animEffect>
                                    <p:set>
                                      <p:cBhvr>
                                        <p:cTn id="65" dur="1" fill="hold">
                                          <p:stCondLst>
                                            <p:cond delay="500"/>
                                          </p:stCondLst>
                                        </p:cTn>
                                        <p:tgtEl>
                                          <p:spTgt spid="304"/>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305"/>
                                        </p:tgtEl>
                                      </p:cBhvr>
                                    </p:animEffect>
                                    <p:set>
                                      <p:cBhvr>
                                        <p:cTn id="68" dur="1" fill="hold">
                                          <p:stCondLst>
                                            <p:cond delay="500"/>
                                          </p:stCondLst>
                                        </p:cTn>
                                        <p:tgtEl>
                                          <p:spTgt spid="305"/>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306"/>
                                        </p:tgtEl>
                                      </p:cBhvr>
                                    </p:animEffect>
                                    <p:set>
                                      <p:cBhvr>
                                        <p:cTn id="71" dur="1" fill="hold">
                                          <p:stCondLst>
                                            <p:cond delay="500"/>
                                          </p:stCondLst>
                                        </p:cTn>
                                        <p:tgtEl>
                                          <p:spTgt spid="306"/>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307"/>
                                        </p:tgtEl>
                                      </p:cBhvr>
                                    </p:animEffect>
                                    <p:set>
                                      <p:cBhvr>
                                        <p:cTn id="74" dur="1" fill="hold">
                                          <p:stCondLst>
                                            <p:cond delay="500"/>
                                          </p:stCondLst>
                                        </p:cTn>
                                        <p:tgtEl>
                                          <p:spTgt spid="307"/>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308"/>
                                        </p:tgtEl>
                                      </p:cBhvr>
                                    </p:animEffect>
                                    <p:set>
                                      <p:cBhvr>
                                        <p:cTn id="77" dur="1" fill="hold">
                                          <p:stCondLst>
                                            <p:cond delay="500"/>
                                          </p:stCondLst>
                                        </p:cTn>
                                        <p:tgtEl>
                                          <p:spTgt spid="308"/>
                                        </p:tgtEl>
                                        <p:attrNameLst>
                                          <p:attrName>style.visibility</p:attrName>
                                        </p:attrNameLst>
                                      </p:cBhvr>
                                      <p:to>
                                        <p:strVal val="hidden"/>
                                      </p:to>
                                    </p:set>
                                  </p:childTnLst>
                                </p:cTn>
                              </p:par>
                              <p:par>
                                <p:cTn id="78" presetID="1" presetClass="entr" presetSubtype="0" fill="hold" nodeType="withEffect">
                                  <p:stCondLst>
                                    <p:cond delay="0"/>
                                  </p:stCondLst>
                                  <p:childTnLst>
                                    <p:set>
                                      <p:cBhvr>
                                        <p:cTn id="79" dur="1" fill="hold">
                                          <p:stCondLst>
                                            <p:cond delay="0"/>
                                          </p:stCondLst>
                                        </p:cTn>
                                        <p:tgtEl>
                                          <p:spTgt spid="314"/>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312"/>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313"/>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Avenir"/>
              <a:buNone/>
            </a:pPr>
            <a:r>
              <a:rPr lang="en" dirty="0"/>
              <a:t>Motivation for Obfuscation with Certified Deletion: Subscription Software</a:t>
            </a:r>
            <a:endParaRPr dirty="0"/>
          </a:p>
        </p:txBody>
      </p:sp>
      <p:cxnSp>
        <p:nvCxnSpPr>
          <p:cNvPr id="323" name="Google Shape;323;p36"/>
          <p:cNvCxnSpPr/>
          <p:nvPr/>
        </p:nvCxnSpPr>
        <p:spPr>
          <a:xfrm flipH="1">
            <a:off x="4047752" y="3397343"/>
            <a:ext cx="1085161" cy="8263"/>
          </a:xfrm>
          <a:prstGeom prst="straightConnector1">
            <a:avLst/>
          </a:prstGeom>
          <a:noFill/>
          <a:ln w="19050" cap="flat" cmpd="sng">
            <a:solidFill>
              <a:schemeClr val="dk1"/>
            </a:solidFill>
            <a:prstDash val="solid"/>
            <a:miter lim="800000"/>
            <a:headEnd type="none" w="sm" len="sm"/>
            <a:tailEnd type="triangle" w="med" len="med"/>
          </a:ln>
        </p:spPr>
      </p:cxnSp>
      <p:cxnSp>
        <p:nvCxnSpPr>
          <p:cNvPr id="324" name="Google Shape;324;p36"/>
          <p:cNvCxnSpPr/>
          <p:nvPr/>
        </p:nvCxnSpPr>
        <p:spPr>
          <a:xfrm flipH="1">
            <a:off x="4047752" y="3960731"/>
            <a:ext cx="1085161" cy="8263"/>
          </a:xfrm>
          <a:prstGeom prst="straightConnector1">
            <a:avLst/>
          </a:prstGeom>
          <a:noFill/>
          <a:ln w="19050" cap="flat" cmpd="sng">
            <a:solidFill>
              <a:schemeClr val="dk1"/>
            </a:solidFill>
            <a:prstDash val="solid"/>
            <a:miter lim="800000"/>
            <a:headEnd type="none" w="sm" len="sm"/>
            <a:tailEnd type="triangle" w="med" len="med"/>
          </a:ln>
        </p:spPr>
      </p:cxnSp>
      <p:cxnSp>
        <p:nvCxnSpPr>
          <p:cNvPr id="325" name="Google Shape;325;p36"/>
          <p:cNvCxnSpPr/>
          <p:nvPr/>
        </p:nvCxnSpPr>
        <p:spPr>
          <a:xfrm flipH="1">
            <a:off x="4015115" y="4507257"/>
            <a:ext cx="1085161" cy="8263"/>
          </a:xfrm>
          <a:prstGeom prst="straightConnector1">
            <a:avLst/>
          </a:prstGeom>
          <a:noFill/>
          <a:ln w="19050" cap="flat" cmpd="sng">
            <a:solidFill>
              <a:schemeClr val="dk1"/>
            </a:solidFill>
            <a:prstDash val="solid"/>
            <a:miter lim="800000"/>
            <a:headEnd type="none" w="sm" len="sm"/>
            <a:tailEnd type="triangle" w="med" len="med"/>
          </a:ln>
        </p:spPr>
      </p:cxnSp>
      <p:cxnSp>
        <p:nvCxnSpPr>
          <p:cNvPr id="326" name="Google Shape;326;p36"/>
          <p:cNvCxnSpPr/>
          <p:nvPr/>
        </p:nvCxnSpPr>
        <p:spPr>
          <a:xfrm flipH="1">
            <a:off x="3579799" y="2328988"/>
            <a:ext cx="2130924" cy="26056"/>
          </a:xfrm>
          <a:prstGeom prst="straightConnector1">
            <a:avLst/>
          </a:prstGeom>
          <a:noFill/>
          <a:ln w="19050" cap="flat" cmpd="sng">
            <a:solidFill>
              <a:schemeClr val="dk1"/>
            </a:solidFill>
            <a:prstDash val="solid"/>
            <a:miter lim="800000"/>
            <a:headEnd type="triangle" w="med" len="med"/>
            <a:tailEnd type="none" w="sm" len="sm"/>
          </a:ln>
        </p:spPr>
      </p:cxnSp>
      <p:pic>
        <p:nvPicPr>
          <p:cNvPr id="327" name="Google Shape;327;p36" descr="Dollar with solid fill"/>
          <p:cNvPicPr preferRelativeResize="0"/>
          <p:nvPr/>
        </p:nvPicPr>
        <p:blipFill rotWithShape="1">
          <a:blip r:embed="rId3">
            <a:alphaModFix/>
          </a:blip>
          <a:srcRect/>
          <a:stretch/>
        </p:blipFill>
        <p:spPr>
          <a:xfrm>
            <a:off x="4457700" y="3037713"/>
            <a:ext cx="342896" cy="342896"/>
          </a:xfrm>
          <a:prstGeom prst="rect">
            <a:avLst/>
          </a:prstGeom>
          <a:noFill/>
          <a:ln>
            <a:noFill/>
          </a:ln>
        </p:spPr>
      </p:pic>
      <p:pic>
        <p:nvPicPr>
          <p:cNvPr id="328" name="Google Shape;328;p36" descr="Dollar with solid fill"/>
          <p:cNvPicPr preferRelativeResize="0"/>
          <p:nvPr/>
        </p:nvPicPr>
        <p:blipFill rotWithShape="1">
          <a:blip r:embed="rId3">
            <a:alphaModFix/>
          </a:blip>
          <a:srcRect/>
          <a:stretch/>
        </p:blipFill>
        <p:spPr>
          <a:xfrm>
            <a:off x="4457700" y="3599639"/>
            <a:ext cx="342896" cy="342896"/>
          </a:xfrm>
          <a:prstGeom prst="rect">
            <a:avLst/>
          </a:prstGeom>
          <a:noFill/>
          <a:ln>
            <a:noFill/>
          </a:ln>
        </p:spPr>
      </p:pic>
      <p:pic>
        <p:nvPicPr>
          <p:cNvPr id="329" name="Google Shape;329;p36" descr="Building outline"/>
          <p:cNvPicPr preferRelativeResize="0"/>
          <p:nvPr/>
        </p:nvPicPr>
        <p:blipFill rotWithShape="1">
          <a:blip r:embed="rId4">
            <a:alphaModFix/>
          </a:blip>
          <a:srcRect/>
          <a:stretch/>
        </p:blipFill>
        <p:spPr>
          <a:xfrm>
            <a:off x="2051794" y="1292845"/>
            <a:ext cx="1279119" cy="1279119"/>
          </a:xfrm>
          <a:prstGeom prst="rect">
            <a:avLst/>
          </a:prstGeom>
          <a:noFill/>
          <a:ln>
            <a:noFill/>
          </a:ln>
        </p:spPr>
      </p:pic>
      <p:sp>
        <p:nvSpPr>
          <p:cNvPr id="330" name="Google Shape;330;p36"/>
          <p:cNvSpPr txBox="1"/>
          <p:nvPr/>
        </p:nvSpPr>
        <p:spPr>
          <a:xfrm>
            <a:off x="2098440" y="2552965"/>
            <a:ext cx="1293900" cy="5001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400" dirty="0">
                <a:solidFill>
                  <a:schemeClr val="dk1"/>
                </a:solidFill>
              </a:rPr>
              <a:t>Subscription Software, Inc.</a:t>
            </a:r>
            <a:endParaRPr sz="1100" dirty="0"/>
          </a:p>
        </p:txBody>
      </p:sp>
      <p:sp>
        <p:nvSpPr>
          <p:cNvPr id="331" name="Google Shape;331;p36"/>
          <p:cNvSpPr txBox="1"/>
          <p:nvPr/>
        </p:nvSpPr>
        <p:spPr>
          <a:xfrm>
            <a:off x="2153348" y="3208190"/>
            <a:ext cx="1177565" cy="3462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800" dirty="0">
                <a:solidFill>
                  <a:schemeClr val="dk1"/>
                </a:solidFill>
              </a:rPr>
              <a:t>January</a:t>
            </a:r>
            <a:endParaRPr sz="1100" dirty="0"/>
          </a:p>
        </p:txBody>
      </p:sp>
      <p:sp>
        <p:nvSpPr>
          <p:cNvPr id="332" name="Google Shape;332;p36"/>
          <p:cNvSpPr txBox="1"/>
          <p:nvPr/>
        </p:nvSpPr>
        <p:spPr>
          <a:xfrm>
            <a:off x="2098440" y="3770379"/>
            <a:ext cx="1213853" cy="3462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800" dirty="0">
                <a:solidFill>
                  <a:schemeClr val="dk1"/>
                </a:solidFill>
              </a:rPr>
              <a:t>February</a:t>
            </a:r>
            <a:endParaRPr sz="1100" dirty="0"/>
          </a:p>
        </p:txBody>
      </p:sp>
      <p:sp>
        <p:nvSpPr>
          <p:cNvPr id="333" name="Google Shape;333;p36"/>
          <p:cNvSpPr txBox="1"/>
          <p:nvPr/>
        </p:nvSpPr>
        <p:spPr>
          <a:xfrm>
            <a:off x="2153348" y="4356468"/>
            <a:ext cx="907782" cy="3462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800" dirty="0">
                <a:solidFill>
                  <a:schemeClr val="dk1"/>
                </a:solidFill>
              </a:rPr>
              <a:t>March</a:t>
            </a:r>
            <a:endParaRPr sz="1100" dirty="0"/>
          </a:p>
        </p:txBody>
      </p:sp>
      <p:sp>
        <p:nvSpPr>
          <p:cNvPr id="334" name="Google Shape;334;p36"/>
          <p:cNvSpPr/>
          <p:nvPr/>
        </p:nvSpPr>
        <p:spPr>
          <a:xfrm>
            <a:off x="3904027" y="1729047"/>
            <a:ext cx="1486793" cy="506552"/>
          </a:xfrm>
          <a:prstGeom prst="roundRect">
            <a:avLst>
              <a:gd name="adj" fmla="val 16667"/>
            </a:avLst>
          </a:prstGeom>
          <a:solidFill>
            <a:schemeClr val="dk1">
              <a:alpha val="9803"/>
            </a:schemeClr>
          </a:solidFill>
          <a:ln w="6350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venir"/>
              <a:ea typeface="Avenir"/>
              <a:cs typeface="Avenir"/>
              <a:sym typeface="Avenir"/>
            </a:endParaRPr>
          </a:p>
        </p:txBody>
      </p:sp>
      <p:pic>
        <p:nvPicPr>
          <p:cNvPr id="335" name="Google Shape;335;p36"/>
          <p:cNvPicPr preferRelativeResize="0"/>
          <p:nvPr/>
        </p:nvPicPr>
        <p:blipFill rotWithShape="1">
          <a:blip r:embed="rId5">
            <a:alphaModFix/>
          </a:blip>
          <a:srcRect b="14385"/>
          <a:stretch/>
        </p:blipFill>
        <p:spPr>
          <a:xfrm>
            <a:off x="5142214" y="1414842"/>
            <a:ext cx="538637" cy="461149"/>
          </a:xfrm>
          <a:prstGeom prst="rect">
            <a:avLst/>
          </a:prstGeom>
          <a:noFill/>
          <a:ln>
            <a:noFill/>
          </a:ln>
        </p:spPr>
      </p:pic>
      <p:sp>
        <p:nvSpPr>
          <p:cNvPr id="336" name="Google Shape;336;p36"/>
          <p:cNvSpPr txBox="1"/>
          <p:nvPr/>
        </p:nvSpPr>
        <p:spPr>
          <a:xfrm>
            <a:off x="3967169" y="1751247"/>
            <a:ext cx="1440389" cy="484748"/>
          </a:xfrm>
          <a:prstGeom prst="rect">
            <a:avLst/>
          </a:prstGeom>
          <a:blipFill rotWithShape="1">
            <a:blip r:embed="rId6">
              <a:alphaModFix/>
            </a:blip>
            <a:stretch>
              <a:fillRect l="-3946" r="-3946"/>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latin typeface="Arial"/>
                <a:ea typeface="Arial"/>
                <a:cs typeface="Arial"/>
                <a:sym typeface="Arial"/>
              </a:rPr>
              <a:t> </a:t>
            </a:r>
            <a:endParaRPr sz="1100"/>
          </a:p>
        </p:txBody>
      </p:sp>
      <p:cxnSp>
        <p:nvCxnSpPr>
          <p:cNvPr id="337" name="Google Shape;337;p36"/>
          <p:cNvCxnSpPr/>
          <p:nvPr/>
        </p:nvCxnSpPr>
        <p:spPr>
          <a:xfrm>
            <a:off x="3810157" y="1712970"/>
            <a:ext cx="0" cy="531447"/>
          </a:xfrm>
          <a:prstGeom prst="straightConnector1">
            <a:avLst/>
          </a:prstGeom>
          <a:noFill/>
          <a:ln w="50800" cap="flat" cmpd="sng">
            <a:solidFill>
              <a:schemeClr val="dk1"/>
            </a:solidFill>
            <a:prstDash val="solid"/>
            <a:miter lim="800000"/>
            <a:headEnd type="none" w="sm" len="sm"/>
            <a:tailEnd type="none" w="sm" len="sm"/>
          </a:ln>
        </p:spPr>
      </p:cxnSp>
      <p:sp>
        <p:nvSpPr>
          <p:cNvPr id="338" name="Google Shape;338;p36"/>
          <p:cNvSpPr txBox="1"/>
          <p:nvPr/>
        </p:nvSpPr>
        <p:spPr>
          <a:xfrm>
            <a:off x="5299225" y="1624209"/>
            <a:ext cx="454692" cy="692497"/>
          </a:xfrm>
          <a:prstGeom prst="rect">
            <a:avLst/>
          </a:prstGeom>
          <a:blipFill rotWithShape="1">
            <a:blip r:embed="rId7">
              <a:alphaModFix/>
            </a:blip>
            <a:stretch>
              <a:fillRect l="-22447" r="-20405" b="-18917"/>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latin typeface="Arial"/>
                <a:ea typeface="Arial"/>
                <a:cs typeface="Arial"/>
                <a:sym typeface="Arial"/>
              </a:rPr>
              <a:t> </a:t>
            </a:r>
            <a:endParaRPr sz="1100"/>
          </a:p>
        </p:txBody>
      </p:sp>
      <p:pic>
        <p:nvPicPr>
          <p:cNvPr id="339" name="Google Shape;339;p36" descr="ertificate Icon 5927781"/>
          <p:cNvPicPr preferRelativeResize="0"/>
          <p:nvPr/>
        </p:nvPicPr>
        <p:blipFill rotWithShape="1">
          <a:blip r:embed="rId8">
            <a:alphaModFix/>
          </a:blip>
          <a:srcRect/>
          <a:stretch/>
        </p:blipFill>
        <p:spPr>
          <a:xfrm>
            <a:off x="4100435" y="3804228"/>
            <a:ext cx="943130" cy="943130"/>
          </a:xfrm>
          <a:prstGeom prst="rect">
            <a:avLst/>
          </a:prstGeom>
          <a:noFill/>
          <a:ln>
            <a:noFill/>
          </a:ln>
        </p:spPr>
      </p:pic>
      <p:sp>
        <p:nvSpPr>
          <p:cNvPr id="340" name="Google Shape;340;p36"/>
          <p:cNvSpPr txBox="1"/>
          <p:nvPr/>
        </p:nvSpPr>
        <p:spPr>
          <a:xfrm>
            <a:off x="6593023" y="2552975"/>
            <a:ext cx="6378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dirty="0">
                <a:solidFill>
                  <a:schemeClr val="dk1"/>
                </a:solidFill>
              </a:rPr>
              <a:t>User</a:t>
            </a:r>
            <a:endParaRPr sz="1100" dirty="0"/>
          </a:p>
        </p:txBody>
      </p:sp>
      <p:grpSp>
        <p:nvGrpSpPr>
          <p:cNvPr id="341" name="Google Shape;341;p36"/>
          <p:cNvGrpSpPr/>
          <p:nvPr/>
        </p:nvGrpSpPr>
        <p:grpSpPr>
          <a:xfrm>
            <a:off x="6425163" y="1414850"/>
            <a:ext cx="973500" cy="1458050"/>
            <a:chOff x="7495438" y="1379625"/>
            <a:chExt cx="973500" cy="1458050"/>
          </a:xfrm>
        </p:grpSpPr>
        <p:sp>
          <p:nvSpPr>
            <p:cNvPr id="342" name="Google Shape;342;p36"/>
            <p:cNvSpPr/>
            <p:nvPr/>
          </p:nvSpPr>
          <p:spPr>
            <a:xfrm>
              <a:off x="7495438" y="1934975"/>
              <a:ext cx="973500" cy="902700"/>
            </a:xfrm>
            <a:prstGeom prst="arc">
              <a:avLst>
                <a:gd name="adj1" fmla="val 10694781"/>
                <a:gd name="adj2" fmla="val 0"/>
              </a:avLst>
            </a:prstGeom>
            <a:no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43" name="Google Shape;343;p36"/>
            <p:cNvSpPr/>
            <p:nvPr/>
          </p:nvSpPr>
          <p:spPr>
            <a:xfrm>
              <a:off x="7712938" y="1379625"/>
              <a:ext cx="538500" cy="531600"/>
            </a:xfrm>
            <a:prstGeom prst="ellipse">
              <a:avLst/>
            </a:prstGeom>
            <a:no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3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7"/>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dirty="0"/>
              <a:t>Differing Inputs Obfuscation (diO)</a:t>
            </a:r>
            <a:endParaRPr dirty="0"/>
          </a:p>
        </p:txBody>
      </p:sp>
      <p:sp>
        <p:nvSpPr>
          <p:cNvPr id="349" name="Google Shape;349;p37"/>
          <p:cNvSpPr txBox="1"/>
          <p:nvPr/>
        </p:nvSpPr>
        <p:spPr>
          <a:xfrm>
            <a:off x="6437751" y="2778250"/>
            <a:ext cx="9735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dirty="0">
                <a:solidFill>
                  <a:schemeClr val="dk1"/>
                </a:solidFill>
              </a:rPr>
              <a:t>Adversary</a:t>
            </a:r>
            <a:endParaRPr sz="1100" dirty="0"/>
          </a:p>
        </p:txBody>
      </p:sp>
      <p:pic>
        <p:nvPicPr>
          <p:cNvPr id="350" name="Google Shape;350;p37" descr="Building outline"/>
          <p:cNvPicPr preferRelativeResize="0"/>
          <p:nvPr/>
        </p:nvPicPr>
        <p:blipFill rotWithShape="1">
          <a:blip r:embed="rId3">
            <a:alphaModFix/>
          </a:blip>
          <a:srcRect/>
          <a:stretch/>
        </p:blipFill>
        <p:spPr>
          <a:xfrm>
            <a:off x="1499119" y="1507896"/>
            <a:ext cx="1279119" cy="1279119"/>
          </a:xfrm>
          <a:prstGeom prst="rect">
            <a:avLst/>
          </a:prstGeom>
          <a:noFill/>
          <a:ln>
            <a:noFill/>
          </a:ln>
        </p:spPr>
      </p:pic>
      <p:sp>
        <p:nvSpPr>
          <p:cNvPr id="351" name="Google Shape;351;p37"/>
          <p:cNvSpPr txBox="1"/>
          <p:nvPr/>
        </p:nvSpPr>
        <p:spPr>
          <a:xfrm>
            <a:off x="1545765" y="2768015"/>
            <a:ext cx="1293900" cy="5001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400" dirty="0">
                <a:solidFill>
                  <a:schemeClr val="dk1"/>
                </a:solidFill>
              </a:rPr>
              <a:t>Subscription Software, Inc.</a:t>
            </a:r>
            <a:endParaRPr sz="1100" dirty="0"/>
          </a:p>
        </p:txBody>
      </p:sp>
      <p:cxnSp>
        <p:nvCxnSpPr>
          <p:cNvPr id="352" name="Google Shape;352;p37"/>
          <p:cNvCxnSpPr/>
          <p:nvPr/>
        </p:nvCxnSpPr>
        <p:spPr>
          <a:xfrm rot="10800000">
            <a:off x="3604200" y="2612688"/>
            <a:ext cx="2135100" cy="9900"/>
          </a:xfrm>
          <a:prstGeom prst="straightConnector1">
            <a:avLst/>
          </a:prstGeom>
          <a:noFill/>
          <a:ln w="19050" cap="flat" cmpd="sng">
            <a:solidFill>
              <a:schemeClr val="dk1"/>
            </a:solidFill>
            <a:prstDash val="solid"/>
            <a:miter lim="800000"/>
            <a:headEnd type="triangle" w="med" len="med"/>
            <a:tailEnd type="none" w="sm" len="sm"/>
          </a:ln>
        </p:spPr>
      </p:cxnSp>
      <p:sp>
        <p:nvSpPr>
          <p:cNvPr id="353" name="Google Shape;353;p37"/>
          <p:cNvSpPr/>
          <p:nvPr/>
        </p:nvSpPr>
        <p:spPr>
          <a:xfrm>
            <a:off x="4133589" y="1941675"/>
            <a:ext cx="586200" cy="506700"/>
          </a:xfrm>
          <a:prstGeom prst="roundRect">
            <a:avLst>
              <a:gd name="adj" fmla="val 16667"/>
            </a:avLst>
          </a:prstGeom>
          <a:solidFill>
            <a:schemeClr val="dk1">
              <a:alpha val="9800"/>
            </a:schemeClr>
          </a:solidFill>
          <a:ln w="6350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r>
              <a:rPr lang="en" sz="2400">
                <a:solidFill>
                  <a:srgbClr val="FF0000"/>
                </a:solidFill>
              </a:rPr>
              <a:t>𝚷</a:t>
            </a:r>
            <a:r>
              <a:rPr lang="en" sz="2400" baseline="-25000">
                <a:solidFill>
                  <a:srgbClr val="FF0000"/>
                </a:solidFill>
              </a:rPr>
              <a:t>b</a:t>
            </a:r>
            <a:endParaRPr sz="2100" baseline="-25000">
              <a:solidFill>
                <a:srgbClr val="FF0000"/>
              </a:solidFill>
            </a:endParaRPr>
          </a:p>
        </p:txBody>
      </p:sp>
      <p:pic>
        <p:nvPicPr>
          <p:cNvPr id="354" name="Google Shape;354;p37"/>
          <p:cNvPicPr preferRelativeResize="0"/>
          <p:nvPr/>
        </p:nvPicPr>
        <p:blipFill rotWithShape="1">
          <a:blip r:embed="rId4">
            <a:alphaModFix/>
          </a:blip>
          <a:srcRect b="14383"/>
          <a:stretch/>
        </p:blipFill>
        <p:spPr>
          <a:xfrm>
            <a:off x="4413951" y="1627467"/>
            <a:ext cx="538638" cy="461150"/>
          </a:xfrm>
          <a:prstGeom prst="rect">
            <a:avLst/>
          </a:prstGeom>
          <a:noFill/>
          <a:ln>
            <a:noFill/>
          </a:ln>
        </p:spPr>
      </p:pic>
      <p:cxnSp>
        <p:nvCxnSpPr>
          <p:cNvPr id="355" name="Google Shape;355;p37"/>
          <p:cNvCxnSpPr/>
          <p:nvPr/>
        </p:nvCxnSpPr>
        <p:spPr>
          <a:xfrm>
            <a:off x="3553673" y="4119713"/>
            <a:ext cx="2118000" cy="3000"/>
          </a:xfrm>
          <a:prstGeom prst="straightConnector1">
            <a:avLst/>
          </a:prstGeom>
          <a:noFill/>
          <a:ln w="19050" cap="flat" cmpd="sng">
            <a:solidFill>
              <a:schemeClr val="dk1"/>
            </a:solidFill>
            <a:prstDash val="solid"/>
            <a:miter lim="800000"/>
            <a:headEnd type="triangle" w="med" len="med"/>
            <a:tailEnd type="none" w="sm" len="sm"/>
          </a:ln>
        </p:spPr>
      </p:cxnSp>
      <p:sp>
        <p:nvSpPr>
          <p:cNvPr id="356" name="Google Shape;356;p37"/>
          <p:cNvSpPr txBox="1"/>
          <p:nvPr/>
        </p:nvSpPr>
        <p:spPr>
          <a:xfrm>
            <a:off x="4096675" y="3614825"/>
            <a:ext cx="10320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dirty="0">
                <a:solidFill>
                  <a:schemeClr val="dk1"/>
                </a:solidFill>
              </a:rPr>
              <a:t>Is it b’?</a:t>
            </a:r>
            <a:endParaRPr sz="2100" dirty="0">
              <a:solidFill>
                <a:schemeClr val="dk1"/>
              </a:solidFill>
            </a:endParaRPr>
          </a:p>
        </p:txBody>
      </p:sp>
      <p:grpSp>
        <p:nvGrpSpPr>
          <p:cNvPr id="357" name="Google Shape;357;p37"/>
          <p:cNvGrpSpPr/>
          <p:nvPr/>
        </p:nvGrpSpPr>
        <p:grpSpPr>
          <a:xfrm>
            <a:off x="6437738" y="1507899"/>
            <a:ext cx="973500" cy="1609126"/>
            <a:chOff x="6437738" y="1507899"/>
            <a:chExt cx="973500" cy="1609126"/>
          </a:xfrm>
        </p:grpSpPr>
        <p:sp>
          <p:nvSpPr>
            <p:cNvPr id="358" name="Google Shape;358;p37"/>
            <p:cNvSpPr/>
            <p:nvPr/>
          </p:nvSpPr>
          <p:spPr>
            <a:xfrm rot="-1987912">
              <a:off x="6684188" y="1532567"/>
              <a:ext cx="213514" cy="414464"/>
            </a:xfrm>
            <a:prstGeom prst="moon">
              <a:avLst>
                <a:gd name="adj" fmla="val 50000"/>
              </a:avLst>
            </a:prstGeom>
            <a:solidFill>
              <a:srgbClr val="980000"/>
            </a:solid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9" name="Google Shape;359;p37"/>
            <p:cNvSpPr/>
            <p:nvPr/>
          </p:nvSpPr>
          <p:spPr>
            <a:xfrm rot="1987912" flipH="1">
              <a:off x="6968463" y="1532567"/>
              <a:ext cx="213514" cy="414464"/>
            </a:xfrm>
            <a:prstGeom prst="moon">
              <a:avLst>
                <a:gd name="adj" fmla="val 50000"/>
              </a:avLst>
            </a:prstGeom>
            <a:solidFill>
              <a:srgbClr val="980000"/>
            </a:solid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360" name="Google Shape;360;p37"/>
            <p:cNvGrpSpPr/>
            <p:nvPr/>
          </p:nvGrpSpPr>
          <p:grpSpPr>
            <a:xfrm>
              <a:off x="6437738" y="1658975"/>
              <a:ext cx="973500" cy="1458050"/>
              <a:chOff x="7495438" y="1379625"/>
              <a:chExt cx="973500" cy="1458050"/>
            </a:xfrm>
          </p:grpSpPr>
          <p:sp>
            <p:nvSpPr>
              <p:cNvPr id="361" name="Google Shape;361;p37"/>
              <p:cNvSpPr/>
              <p:nvPr/>
            </p:nvSpPr>
            <p:spPr>
              <a:xfrm>
                <a:off x="7495438" y="1934975"/>
                <a:ext cx="973500" cy="902700"/>
              </a:xfrm>
              <a:prstGeom prst="arc">
                <a:avLst>
                  <a:gd name="adj1" fmla="val 10694781"/>
                  <a:gd name="adj2" fmla="val 0"/>
                </a:avLst>
              </a:prstGeom>
              <a:noFill/>
              <a:ln w="38100"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2" name="Google Shape;362;p37"/>
              <p:cNvSpPr/>
              <p:nvPr/>
            </p:nvSpPr>
            <p:spPr>
              <a:xfrm>
                <a:off x="7712938" y="1379625"/>
                <a:ext cx="538500" cy="531600"/>
              </a:xfrm>
              <a:prstGeom prst="ellipse">
                <a:avLst/>
              </a:prstGeom>
              <a:solidFill>
                <a:schemeClr val="lt1"/>
              </a:solidFill>
              <a:ln w="38100"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sp>
        <p:nvSpPr>
          <p:cNvPr id="363" name="Google Shape;363;p37"/>
          <p:cNvSpPr txBox="1"/>
          <p:nvPr/>
        </p:nvSpPr>
        <p:spPr>
          <a:xfrm>
            <a:off x="802825" y="1000000"/>
            <a:ext cx="76197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dirty="0">
                <a:solidFill>
                  <a:schemeClr val="dk1"/>
                </a:solidFill>
              </a:rPr>
              <a:t>Given 𝚷</a:t>
            </a:r>
            <a:r>
              <a:rPr lang="en" sz="2100" baseline="-25000" dirty="0">
                <a:solidFill>
                  <a:schemeClr val="dk1"/>
                </a:solidFill>
              </a:rPr>
              <a:t>0</a:t>
            </a:r>
            <a:r>
              <a:rPr lang="en" sz="2100" dirty="0">
                <a:solidFill>
                  <a:schemeClr val="dk1"/>
                </a:solidFill>
              </a:rPr>
              <a:t> and 𝚷</a:t>
            </a:r>
            <a:r>
              <a:rPr lang="en" sz="2100" baseline="-25000" dirty="0">
                <a:solidFill>
                  <a:schemeClr val="dk1"/>
                </a:solidFill>
              </a:rPr>
              <a:t>1</a:t>
            </a:r>
            <a:r>
              <a:rPr lang="en" sz="2100" dirty="0">
                <a:solidFill>
                  <a:schemeClr val="dk1"/>
                </a:solidFill>
              </a:rPr>
              <a:t>, it is hard to find a y* such that 𝚷</a:t>
            </a:r>
            <a:r>
              <a:rPr lang="en" sz="2100" baseline="-25000" dirty="0">
                <a:solidFill>
                  <a:schemeClr val="dk1"/>
                </a:solidFill>
              </a:rPr>
              <a:t>0</a:t>
            </a:r>
            <a:r>
              <a:rPr lang="en" sz="2100" dirty="0">
                <a:solidFill>
                  <a:schemeClr val="dk1"/>
                </a:solidFill>
              </a:rPr>
              <a:t>(y*) ≠ 𝚷</a:t>
            </a:r>
            <a:r>
              <a:rPr lang="en" sz="2100" baseline="-25000" dirty="0">
                <a:solidFill>
                  <a:schemeClr val="dk1"/>
                </a:solidFill>
              </a:rPr>
              <a:t>1</a:t>
            </a:r>
            <a:r>
              <a:rPr lang="en" sz="2100" dirty="0">
                <a:solidFill>
                  <a:schemeClr val="dk1"/>
                </a:solidFill>
              </a:rPr>
              <a:t>(y*)</a:t>
            </a:r>
            <a:endParaRPr sz="2100"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38"/>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dirty="0"/>
              <a:t>diO with Certified Deletion</a:t>
            </a:r>
            <a:endParaRPr dirty="0"/>
          </a:p>
        </p:txBody>
      </p:sp>
      <p:sp>
        <p:nvSpPr>
          <p:cNvPr id="369" name="Google Shape;369;p38"/>
          <p:cNvSpPr txBox="1"/>
          <p:nvPr/>
        </p:nvSpPr>
        <p:spPr>
          <a:xfrm>
            <a:off x="6437751" y="2778250"/>
            <a:ext cx="9735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dirty="0">
                <a:solidFill>
                  <a:schemeClr val="dk1"/>
                </a:solidFill>
              </a:rPr>
              <a:t>Adversary</a:t>
            </a:r>
            <a:endParaRPr sz="1100" dirty="0"/>
          </a:p>
        </p:txBody>
      </p:sp>
      <p:pic>
        <p:nvPicPr>
          <p:cNvPr id="370" name="Google Shape;370;p38" descr="Building outline"/>
          <p:cNvPicPr preferRelativeResize="0"/>
          <p:nvPr/>
        </p:nvPicPr>
        <p:blipFill rotWithShape="1">
          <a:blip r:embed="rId3">
            <a:alphaModFix/>
          </a:blip>
          <a:srcRect/>
          <a:stretch/>
        </p:blipFill>
        <p:spPr>
          <a:xfrm>
            <a:off x="1499119" y="1507896"/>
            <a:ext cx="1279119" cy="1279119"/>
          </a:xfrm>
          <a:prstGeom prst="rect">
            <a:avLst/>
          </a:prstGeom>
          <a:noFill/>
          <a:ln>
            <a:noFill/>
          </a:ln>
        </p:spPr>
      </p:pic>
      <p:sp>
        <p:nvSpPr>
          <p:cNvPr id="371" name="Google Shape;371;p38"/>
          <p:cNvSpPr txBox="1"/>
          <p:nvPr/>
        </p:nvSpPr>
        <p:spPr>
          <a:xfrm>
            <a:off x="1545765" y="2768015"/>
            <a:ext cx="1293900" cy="5001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400" dirty="0">
                <a:solidFill>
                  <a:schemeClr val="dk1"/>
                </a:solidFill>
              </a:rPr>
              <a:t>Subscription Software, Inc.</a:t>
            </a:r>
            <a:endParaRPr sz="1100" dirty="0"/>
          </a:p>
        </p:txBody>
      </p:sp>
      <p:cxnSp>
        <p:nvCxnSpPr>
          <p:cNvPr id="372" name="Google Shape;372;p38"/>
          <p:cNvCxnSpPr/>
          <p:nvPr/>
        </p:nvCxnSpPr>
        <p:spPr>
          <a:xfrm rot="10800000">
            <a:off x="3604200" y="2612688"/>
            <a:ext cx="2135100" cy="9900"/>
          </a:xfrm>
          <a:prstGeom prst="straightConnector1">
            <a:avLst/>
          </a:prstGeom>
          <a:noFill/>
          <a:ln w="19050" cap="flat" cmpd="sng">
            <a:solidFill>
              <a:schemeClr val="dk1"/>
            </a:solidFill>
            <a:prstDash val="solid"/>
            <a:miter lim="800000"/>
            <a:headEnd type="triangle" w="med" len="med"/>
            <a:tailEnd type="none" w="sm" len="sm"/>
          </a:ln>
        </p:spPr>
      </p:cxnSp>
      <p:sp>
        <p:nvSpPr>
          <p:cNvPr id="373" name="Google Shape;373;p38"/>
          <p:cNvSpPr/>
          <p:nvPr/>
        </p:nvSpPr>
        <p:spPr>
          <a:xfrm>
            <a:off x="4133589" y="1941675"/>
            <a:ext cx="586200" cy="506700"/>
          </a:xfrm>
          <a:prstGeom prst="roundRect">
            <a:avLst>
              <a:gd name="adj" fmla="val 16667"/>
            </a:avLst>
          </a:prstGeom>
          <a:solidFill>
            <a:schemeClr val="dk1">
              <a:alpha val="9800"/>
            </a:schemeClr>
          </a:solidFill>
          <a:ln w="6350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r>
              <a:rPr lang="en" sz="2400">
                <a:solidFill>
                  <a:srgbClr val="FF0000"/>
                </a:solidFill>
              </a:rPr>
              <a:t>𝚷</a:t>
            </a:r>
            <a:r>
              <a:rPr lang="en" sz="2400" baseline="-25000">
                <a:solidFill>
                  <a:srgbClr val="FF0000"/>
                </a:solidFill>
              </a:rPr>
              <a:t>b</a:t>
            </a:r>
            <a:endParaRPr sz="2100" baseline="-25000">
              <a:solidFill>
                <a:srgbClr val="FF0000"/>
              </a:solidFill>
            </a:endParaRPr>
          </a:p>
        </p:txBody>
      </p:sp>
      <p:pic>
        <p:nvPicPr>
          <p:cNvPr id="374" name="Google Shape;374;p38"/>
          <p:cNvPicPr preferRelativeResize="0"/>
          <p:nvPr/>
        </p:nvPicPr>
        <p:blipFill rotWithShape="1">
          <a:blip r:embed="rId4">
            <a:alphaModFix/>
          </a:blip>
          <a:srcRect b="14383"/>
          <a:stretch/>
        </p:blipFill>
        <p:spPr>
          <a:xfrm>
            <a:off x="4413951" y="1627467"/>
            <a:ext cx="538638" cy="461150"/>
          </a:xfrm>
          <a:prstGeom prst="rect">
            <a:avLst/>
          </a:prstGeom>
          <a:noFill/>
          <a:ln>
            <a:noFill/>
          </a:ln>
        </p:spPr>
      </p:pic>
      <p:cxnSp>
        <p:nvCxnSpPr>
          <p:cNvPr id="375" name="Google Shape;375;p38"/>
          <p:cNvCxnSpPr/>
          <p:nvPr/>
        </p:nvCxnSpPr>
        <p:spPr>
          <a:xfrm>
            <a:off x="4039719" y="1925595"/>
            <a:ext cx="0" cy="531300"/>
          </a:xfrm>
          <a:prstGeom prst="straightConnector1">
            <a:avLst/>
          </a:prstGeom>
          <a:noFill/>
          <a:ln w="50800" cap="flat" cmpd="sng">
            <a:solidFill>
              <a:schemeClr val="dk1"/>
            </a:solidFill>
            <a:prstDash val="solid"/>
            <a:miter lim="800000"/>
            <a:headEnd type="none" w="sm" len="sm"/>
            <a:tailEnd type="none" w="sm" len="sm"/>
          </a:ln>
        </p:spPr>
      </p:cxnSp>
      <p:sp>
        <p:nvSpPr>
          <p:cNvPr id="376" name="Google Shape;376;p38"/>
          <p:cNvSpPr txBox="1"/>
          <p:nvPr/>
        </p:nvSpPr>
        <p:spPr>
          <a:xfrm>
            <a:off x="4649487" y="1845059"/>
            <a:ext cx="454800" cy="692400"/>
          </a:xfrm>
          <a:prstGeom prst="rect">
            <a:avLst/>
          </a:prstGeom>
          <a:blipFill rotWithShape="1">
            <a:blip r:embed="rId5">
              <a:alphaModFix/>
            </a:blip>
            <a:stretch>
              <a:fillRect l="-22448" r="-20408" b="-18918"/>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latin typeface="Arial"/>
                <a:ea typeface="Arial"/>
                <a:cs typeface="Arial"/>
                <a:sym typeface="Arial"/>
              </a:rPr>
              <a:t> </a:t>
            </a:r>
            <a:endParaRPr sz="1100"/>
          </a:p>
        </p:txBody>
      </p:sp>
      <p:cxnSp>
        <p:nvCxnSpPr>
          <p:cNvPr id="377" name="Google Shape;377;p38"/>
          <p:cNvCxnSpPr/>
          <p:nvPr/>
        </p:nvCxnSpPr>
        <p:spPr>
          <a:xfrm>
            <a:off x="3553673" y="4119713"/>
            <a:ext cx="2118000" cy="3000"/>
          </a:xfrm>
          <a:prstGeom prst="straightConnector1">
            <a:avLst/>
          </a:prstGeom>
          <a:noFill/>
          <a:ln w="19050" cap="flat" cmpd="sng">
            <a:solidFill>
              <a:schemeClr val="dk1"/>
            </a:solidFill>
            <a:prstDash val="solid"/>
            <a:miter lim="800000"/>
            <a:headEnd type="triangle" w="med" len="med"/>
            <a:tailEnd type="none" w="sm" len="sm"/>
          </a:ln>
        </p:spPr>
      </p:cxnSp>
      <p:sp>
        <p:nvSpPr>
          <p:cNvPr id="378" name="Google Shape;378;p38"/>
          <p:cNvSpPr txBox="1"/>
          <p:nvPr/>
        </p:nvSpPr>
        <p:spPr>
          <a:xfrm>
            <a:off x="4096675" y="3614825"/>
            <a:ext cx="10320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dirty="0">
                <a:solidFill>
                  <a:schemeClr val="dk1"/>
                </a:solidFill>
              </a:rPr>
              <a:t>Is it b’?</a:t>
            </a:r>
            <a:endParaRPr sz="2100" dirty="0">
              <a:solidFill>
                <a:schemeClr val="dk1"/>
              </a:solidFill>
            </a:endParaRPr>
          </a:p>
        </p:txBody>
      </p:sp>
      <p:cxnSp>
        <p:nvCxnSpPr>
          <p:cNvPr id="379" name="Google Shape;379;p38"/>
          <p:cNvCxnSpPr/>
          <p:nvPr/>
        </p:nvCxnSpPr>
        <p:spPr>
          <a:xfrm rot="10800000">
            <a:off x="3553675" y="3614813"/>
            <a:ext cx="2135100" cy="9900"/>
          </a:xfrm>
          <a:prstGeom prst="straightConnector1">
            <a:avLst/>
          </a:prstGeom>
          <a:noFill/>
          <a:ln w="19050" cap="flat" cmpd="sng">
            <a:solidFill>
              <a:schemeClr val="dk1"/>
            </a:solidFill>
            <a:prstDash val="solid"/>
            <a:miter lim="800000"/>
            <a:headEnd type="triangle" w="med" len="med"/>
            <a:tailEnd type="none" w="sm" len="sm"/>
          </a:ln>
        </p:spPr>
      </p:cxnSp>
      <p:cxnSp>
        <p:nvCxnSpPr>
          <p:cNvPr id="380" name="Google Shape;380;p38"/>
          <p:cNvCxnSpPr/>
          <p:nvPr/>
        </p:nvCxnSpPr>
        <p:spPr>
          <a:xfrm>
            <a:off x="3579723" y="3117200"/>
            <a:ext cx="2118000" cy="3000"/>
          </a:xfrm>
          <a:prstGeom prst="straightConnector1">
            <a:avLst/>
          </a:prstGeom>
          <a:noFill/>
          <a:ln w="19050" cap="flat" cmpd="sng">
            <a:solidFill>
              <a:schemeClr val="dk1"/>
            </a:solidFill>
            <a:prstDash val="solid"/>
            <a:miter lim="800000"/>
            <a:headEnd type="triangle" w="med" len="med"/>
            <a:tailEnd type="none" w="sm" len="sm"/>
          </a:ln>
        </p:spPr>
      </p:cxnSp>
      <p:pic>
        <p:nvPicPr>
          <p:cNvPr id="381" name="Google Shape;381;p38" descr="ertificate Icon 5927781"/>
          <p:cNvPicPr preferRelativeResize="0"/>
          <p:nvPr/>
        </p:nvPicPr>
        <p:blipFill rotWithShape="1">
          <a:blip r:embed="rId6">
            <a:alphaModFix/>
          </a:blip>
          <a:srcRect/>
          <a:stretch/>
        </p:blipFill>
        <p:spPr>
          <a:xfrm>
            <a:off x="4100435" y="2380166"/>
            <a:ext cx="943130" cy="943130"/>
          </a:xfrm>
          <a:prstGeom prst="rect">
            <a:avLst/>
          </a:prstGeom>
          <a:noFill/>
          <a:ln>
            <a:noFill/>
          </a:ln>
        </p:spPr>
      </p:pic>
      <p:sp>
        <p:nvSpPr>
          <p:cNvPr id="382" name="Google Shape;382;p38"/>
          <p:cNvSpPr txBox="1"/>
          <p:nvPr/>
        </p:nvSpPr>
        <p:spPr>
          <a:xfrm>
            <a:off x="3604200" y="3117213"/>
            <a:ext cx="2298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dirty="0" smtClean="0">
                <a:solidFill>
                  <a:schemeClr val="dk1"/>
                </a:solidFill>
              </a:rPr>
              <a:t>“They </a:t>
            </a:r>
            <a:r>
              <a:rPr lang="en" sz="2100" dirty="0">
                <a:solidFill>
                  <a:schemeClr val="dk1"/>
                </a:solidFill>
              </a:rPr>
              <a:t>differ at </a:t>
            </a:r>
            <a:r>
              <a:rPr lang="en" sz="2100" b="1" dirty="0">
                <a:solidFill>
                  <a:schemeClr val="dk1"/>
                </a:solidFill>
              </a:rPr>
              <a:t>y</a:t>
            </a:r>
            <a:r>
              <a:rPr lang="en" sz="2100" b="1" dirty="0" smtClean="0">
                <a:solidFill>
                  <a:schemeClr val="dk1"/>
                </a:solidFill>
              </a:rPr>
              <a:t>*”</a:t>
            </a:r>
            <a:endParaRPr sz="2100" b="1" dirty="0">
              <a:solidFill>
                <a:schemeClr val="dk1"/>
              </a:solidFill>
            </a:endParaRPr>
          </a:p>
        </p:txBody>
      </p:sp>
      <p:grpSp>
        <p:nvGrpSpPr>
          <p:cNvPr id="383" name="Google Shape;383;p38"/>
          <p:cNvGrpSpPr/>
          <p:nvPr/>
        </p:nvGrpSpPr>
        <p:grpSpPr>
          <a:xfrm>
            <a:off x="6437738" y="1507899"/>
            <a:ext cx="973500" cy="1609126"/>
            <a:chOff x="6437738" y="1507899"/>
            <a:chExt cx="973500" cy="1609126"/>
          </a:xfrm>
        </p:grpSpPr>
        <p:sp>
          <p:nvSpPr>
            <p:cNvPr id="384" name="Google Shape;384;p38"/>
            <p:cNvSpPr/>
            <p:nvPr/>
          </p:nvSpPr>
          <p:spPr>
            <a:xfrm rot="-1987912">
              <a:off x="6684188" y="1532567"/>
              <a:ext cx="213514" cy="414464"/>
            </a:xfrm>
            <a:prstGeom prst="moon">
              <a:avLst>
                <a:gd name="adj" fmla="val 50000"/>
              </a:avLst>
            </a:prstGeom>
            <a:solidFill>
              <a:srgbClr val="980000"/>
            </a:solid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85" name="Google Shape;385;p38"/>
            <p:cNvSpPr/>
            <p:nvPr/>
          </p:nvSpPr>
          <p:spPr>
            <a:xfrm rot="1987912" flipH="1">
              <a:off x="6968463" y="1532567"/>
              <a:ext cx="213514" cy="414464"/>
            </a:xfrm>
            <a:prstGeom prst="moon">
              <a:avLst>
                <a:gd name="adj" fmla="val 50000"/>
              </a:avLst>
            </a:prstGeom>
            <a:solidFill>
              <a:srgbClr val="980000"/>
            </a:solid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386" name="Google Shape;386;p38"/>
            <p:cNvGrpSpPr/>
            <p:nvPr/>
          </p:nvGrpSpPr>
          <p:grpSpPr>
            <a:xfrm>
              <a:off x="6437738" y="1658975"/>
              <a:ext cx="973500" cy="1458050"/>
              <a:chOff x="7495438" y="1379625"/>
              <a:chExt cx="973500" cy="1458050"/>
            </a:xfrm>
          </p:grpSpPr>
          <p:sp>
            <p:nvSpPr>
              <p:cNvPr id="387" name="Google Shape;387;p38"/>
              <p:cNvSpPr/>
              <p:nvPr/>
            </p:nvSpPr>
            <p:spPr>
              <a:xfrm>
                <a:off x="7495438" y="1934975"/>
                <a:ext cx="973500" cy="902700"/>
              </a:xfrm>
              <a:prstGeom prst="arc">
                <a:avLst>
                  <a:gd name="adj1" fmla="val 10694781"/>
                  <a:gd name="adj2" fmla="val 0"/>
                </a:avLst>
              </a:prstGeom>
              <a:noFill/>
              <a:ln w="38100"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88" name="Google Shape;388;p38"/>
              <p:cNvSpPr/>
              <p:nvPr/>
            </p:nvSpPr>
            <p:spPr>
              <a:xfrm>
                <a:off x="7712938" y="1379625"/>
                <a:ext cx="538500" cy="531600"/>
              </a:xfrm>
              <a:prstGeom prst="ellipse">
                <a:avLst/>
              </a:prstGeom>
              <a:solidFill>
                <a:schemeClr val="lt1"/>
              </a:solidFill>
              <a:ln w="38100"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sp>
        <p:nvSpPr>
          <p:cNvPr id="389" name="Google Shape;389;p38"/>
          <p:cNvSpPr txBox="1"/>
          <p:nvPr/>
        </p:nvSpPr>
        <p:spPr>
          <a:xfrm>
            <a:off x="802825" y="1000000"/>
            <a:ext cx="76197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dirty="0">
                <a:solidFill>
                  <a:schemeClr val="dk1"/>
                </a:solidFill>
              </a:rPr>
              <a:t>Given 𝚷</a:t>
            </a:r>
            <a:r>
              <a:rPr lang="en" sz="2100" baseline="-25000" dirty="0">
                <a:solidFill>
                  <a:schemeClr val="dk1"/>
                </a:solidFill>
              </a:rPr>
              <a:t>0</a:t>
            </a:r>
            <a:r>
              <a:rPr lang="en" sz="2100" dirty="0">
                <a:solidFill>
                  <a:schemeClr val="dk1"/>
                </a:solidFill>
              </a:rPr>
              <a:t> and 𝚷</a:t>
            </a:r>
            <a:r>
              <a:rPr lang="en" sz="2100" baseline="-25000" dirty="0">
                <a:solidFill>
                  <a:schemeClr val="dk1"/>
                </a:solidFill>
              </a:rPr>
              <a:t>1</a:t>
            </a:r>
            <a:r>
              <a:rPr lang="en" sz="2100" dirty="0">
                <a:solidFill>
                  <a:schemeClr val="dk1"/>
                </a:solidFill>
              </a:rPr>
              <a:t>, it is hard to find a y* such that 𝚷</a:t>
            </a:r>
            <a:r>
              <a:rPr lang="en" sz="2100" baseline="-25000" dirty="0">
                <a:solidFill>
                  <a:schemeClr val="dk1"/>
                </a:solidFill>
              </a:rPr>
              <a:t>0</a:t>
            </a:r>
            <a:r>
              <a:rPr lang="en" sz="2100" dirty="0">
                <a:solidFill>
                  <a:schemeClr val="dk1"/>
                </a:solidFill>
              </a:rPr>
              <a:t>(y*) ≠ 𝚷</a:t>
            </a:r>
            <a:r>
              <a:rPr lang="en" sz="2100" baseline="-25000" dirty="0">
                <a:solidFill>
                  <a:schemeClr val="dk1"/>
                </a:solidFill>
              </a:rPr>
              <a:t>1</a:t>
            </a:r>
            <a:r>
              <a:rPr lang="en" sz="2100" dirty="0">
                <a:solidFill>
                  <a:schemeClr val="dk1"/>
                </a:solidFill>
              </a:rPr>
              <a:t>(y*)</a:t>
            </a:r>
            <a:endParaRPr sz="2100"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39"/>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dirty="0"/>
              <a:t>Other Applications</a:t>
            </a:r>
            <a:endParaRPr dirty="0"/>
          </a:p>
        </p:txBody>
      </p:sp>
      <p:grpSp>
        <p:nvGrpSpPr>
          <p:cNvPr id="395" name="Google Shape;395;p39"/>
          <p:cNvGrpSpPr/>
          <p:nvPr/>
        </p:nvGrpSpPr>
        <p:grpSpPr>
          <a:xfrm>
            <a:off x="701638" y="1093912"/>
            <a:ext cx="7886701" cy="1733176"/>
            <a:chOff x="838201" y="2302525"/>
            <a:chExt cx="10515602" cy="2310901"/>
          </a:xfrm>
        </p:grpSpPr>
        <p:sp>
          <p:nvSpPr>
            <p:cNvPr id="396" name="Google Shape;396;p39"/>
            <p:cNvSpPr/>
            <p:nvPr/>
          </p:nvSpPr>
          <p:spPr>
            <a:xfrm>
              <a:off x="838203" y="2302526"/>
              <a:ext cx="10515600" cy="2310900"/>
            </a:xfrm>
            <a:prstGeom prst="roundRect">
              <a:avLst>
                <a:gd name="adj" fmla="val 16667"/>
              </a:avLst>
            </a:prstGeom>
            <a:solidFill>
              <a:srgbClr val="73B5E4"/>
            </a:solidFill>
            <a:ln w="19050" cap="flat" cmpd="sng">
              <a:solidFill>
                <a:srgbClr val="256C87"/>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dirty="0">
                <a:solidFill>
                  <a:schemeClr val="dk1"/>
                </a:solidFill>
              </a:endParaRPr>
            </a:p>
            <a:p>
              <a:pPr marL="0" marR="0" lvl="0" indent="0" algn="l" rtl="0">
                <a:spcBef>
                  <a:spcPts val="0"/>
                </a:spcBef>
                <a:spcAft>
                  <a:spcPts val="0"/>
                </a:spcAft>
                <a:buNone/>
              </a:pPr>
              <a:r>
                <a:rPr lang="en" sz="1800" dirty="0">
                  <a:solidFill>
                    <a:schemeClr val="dk1"/>
                  </a:solidFill>
                </a:rPr>
                <a:t>If an adversary returns an authenticated copy of the program, they cannot continue to evaluate a local pirated copy.</a:t>
              </a:r>
              <a:endParaRPr sz="1100" dirty="0"/>
            </a:p>
            <a:p>
              <a:pPr marL="0" marR="0" lvl="0" indent="0" algn="ctr" rtl="0">
                <a:spcBef>
                  <a:spcPts val="0"/>
                </a:spcBef>
                <a:spcAft>
                  <a:spcPts val="0"/>
                </a:spcAft>
                <a:buNone/>
              </a:pPr>
              <a:endParaRPr sz="1800" dirty="0">
                <a:solidFill>
                  <a:schemeClr val="dk1"/>
                </a:solidFill>
              </a:endParaRPr>
            </a:p>
            <a:p>
              <a:pPr marL="0" marR="0" lvl="0" indent="0" algn="ctr" rtl="0">
                <a:spcBef>
                  <a:spcPts val="0"/>
                </a:spcBef>
                <a:spcAft>
                  <a:spcPts val="0"/>
                </a:spcAft>
                <a:buNone/>
              </a:pPr>
              <a:r>
                <a:rPr lang="en" sz="1800" dirty="0">
                  <a:solidFill>
                    <a:schemeClr val="dk1"/>
                  </a:solidFill>
                </a:rPr>
                <a:t>Regular definition [AL21]: the pirated copy cannot be </a:t>
              </a:r>
              <a:r>
                <a:rPr lang="en" sz="1800" b="1" dirty="0">
                  <a:solidFill>
                    <a:schemeClr val="dk1"/>
                  </a:solidFill>
                </a:rPr>
                <a:t>honestly</a:t>
              </a:r>
              <a:r>
                <a:rPr lang="en" sz="1800" dirty="0">
                  <a:solidFill>
                    <a:schemeClr val="dk1"/>
                  </a:solidFill>
                </a:rPr>
                <a:t> evaluated.</a:t>
              </a:r>
              <a:endParaRPr sz="1100" dirty="0"/>
            </a:p>
          </p:txBody>
        </p:sp>
        <p:sp>
          <p:nvSpPr>
            <p:cNvPr id="397" name="Google Shape;397;p39"/>
            <p:cNvSpPr/>
            <p:nvPr/>
          </p:nvSpPr>
          <p:spPr>
            <a:xfrm>
              <a:off x="838201" y="2302525"/>
              <a:ext cx="10515600" cy="462600"/>
            </a:xfrm>
            <a:prstGeom prst="round2SameRect">
              <a:avLst>
                <a:gd name="adj1" fmla="val 50000"/>
                <a:gd name="adj2" fmla="val 0"/>
              </a:avLst>
            </a:prstGeom>
            <a:solidFill>
              <a:srgbClr val="1C6294"/>
            </a:solidFill>
            <a:ln w="19050" cap="flat" cmpd="sng">
              <a:solidFill>
                <a:srgbClr val="256C87"/>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r>
                <a:rPr lang="en" sz="2100" b="1">
                  <a:solidFill>
                    <a:schemeClr val="lt1"/>
                  </a:solidFill>
                </a:rPr>
                <a:t>Strong Secure Software Leasing</a:t>
              </a:r>
              <a:endParaRPr sz="1100"/>
            </a:p>
          </p:txBody>
        </p:sp>
        <p:cxnSp>
          <p:nvCxnSpPr>
            <p:cNvPr id="398" name="Google Shape;398;p39"/>
            <p:cNvCxnSpPr/>
            <p:nvPr/>
          </p:nvCxnSpPr>
          <p:spPr>
            <a:xfrm>
              <a:off x="1619429" y="3779318"/>
              <a:ext cx="8758500" cy="0"/>
            </a:xfrm>
            <a:prstGeom prst="straightConnector1">
              <a:avLst/>
            </a:prstGeom>
            <a:noFill/>
            <a:ln w="12700" cap="flat" cmpd="sng">
              <a:solidFill>
                <a:schemeClr val="dk1"/>
              </a:solidFill>
              <a:prstDash val="solid"/>
              <a:miter lim="800000"/>
              <a:headEnd type="none" w="sm" len="sm"/>
              <a:tailEnd type="none" w="sm" len="sm"/>
            </a:ln>
          </p:spPr>
        </p:cxnSp>
      </p:grpSp>
      <p:grpSp>
        <p:nvGrpSpPr>
          <p:cNvPr id="399" name="Google Shape;399;p39"/>
          <p:cNvGrpSpPr/>
          <p:nvPr/>
        </p:nvGrpSpPr>
        <p:grpSpPr>
          <a:xfrm>
            <a:off x="701638" y="3056887"/>
            <a:ext cx="7886701" cy="1733176"/>
            <a:chOff x="838201" y="2302525"/>
            <a:chExt cx="10515602" cy="2310901"/>
          </a:xfrm>
        </p:grpSpPr>
        <p:sp>
          <p:nvSpPr>
            <p:cNvPr id="400" name="Google Shape;400;p39"/>
            <p:cNvSpPr/>
            <p:nvPr/>
          </p:nvSpPr>
          <p:spPr>
            <a:xfrm>
              <a:off x="838203" y="2302526"/>
              <a:ext cx="10515600" cy="2310900"/>
            </a:xfrm>
            <a:prstGeom prst="roundRect">
              <a:avLst>
                <a:gd name="adj" fmla="val 16667"/>
              </a:avLst>
            </a:prstGeom>
            <a:solidFill>
              <a:srgbClr val="73B5E4"/>
            </a:solidFill>
            <a:ln w="19050" cap="flat" cmpd="sng">
              <a:solidFill>
                <a:srgbClr val="256C87"/>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dirty="0">
                <a:solidFill>
                  <a:schemeClr val="dk1"/>
                </a:solidFill>
              </a:endParaRPr>
            </a:p>
            <a:p>
              <a:pPr marL="457200" marR="0" lvl="0" indent="-342900" algn="l" rtl="0">
                <a:spcBef>
                  <a:spcPts val="0"/>
                </a:spcBef>
                <a:spcAft>
                  <a:spcPts val="0"/>
                </a:spcAft>
                <a:buClr>
                  <a:schemeClr val="dk1"/>
                </a:buClr>
                <a:buSzPts val="1800"/>
                <a:buChar char="●"/>
              </a:pPr>
              <a:r>
                <a:rPr lang="en" sz="1800" dirty="0">
                  <a:solidFill>
                    <a:schemeClr val="dk1"/>
                  </a:solidFill>
                </a:rPr>
                <a:t>Adversary gets a temporary decryption key.</a:t>
              </a:r>
              <a:endParaRPr sz="1800" dirty="0">
                <a:solidFill>
                  <a:schemeClr val="dk1"/>
                </a:solidFill>
              </a:endParaRPr>
            </a:p>
            <a:p>
              <a:pPr marL="457200" marR="0" lvl="0" indent="-342900" algn="l" rtl="0">
                <a:spcBef>
                  <a:spcPts val="0"/>
                </a:spcBef>
                <a:spcAft>
                  <a:spcPts val="0"/>
                </a:spcAft>
                <a:buClr>
                  <a:schemeClr val="dk1"/>
                </a:buClr>
                <a:buSzPts val="1800"/>
                <a:buChar char="●"/>
              </a:pPr>
              <a:r>
                <a:rPr lang="en" sz="1800" dirty="0">
                  <a:solidFill>
                    <a:schemeClr val="dk1"/>
                  </a:solidFill>
                </a:rPr>
                <a:t>After deleting it, new ciphertexts have semantic security.</a:t>
              </a:r>
              <a:endParaRPr sz="1800" dirty="0">
                <a:solidFill>
                  <a:schemeClr val="dk1"/>
                </a:solidFill>
              </a:endParaRPr>
            </a:p>
            <a:p>
              <a:pPr marL="0" marR="0" lvl="0" indent="0" algn="ctr" rtl="0">
                <a:spcBef>
                  <a:spcPts val="0"/>
                </a:spcBef>
                <a:spcAft>
                  <a:spcPts val="0"/>
                </a:spcAft>
                <a:buNone/>
              </a:pPr>
              <a:endParaRPr sz="1800" dirty="0">
                <a:solidFill>
                  <a:schemeClr val="dk1"/>
                </a:solidFill>
              </a:endParaRPr>
            </a:p>
            <a:p>
              <a:pPr marL="457200" marR="0" lvl="0" indent="-342900" algn="l" rtl="0">
                <a:spcBef>
                  <a:spcPts val="0"/>
                </a:spcBef>
                <a:spcAft>
                  <a:spcPts val="0"/>
                </a:spcAft>
                <a:buClr>
                  <a:schemeClr val="dk1"/>
                </a:buClr>
                <a:buSzPts val="1800"/>
                <a:buChar char="●"/>
              </a:pPr>
              <a:r>
                <a:rPr lang="en" sz="1800" dirty="0">
                  <a:solidFill>
                    <a:schemeClr val="dk1"/>
                  </a:solidFill>
                </a:rPr>
                <a:t>Can be applied to PKE, Functional Encryption, more.</a:t>
              </a:r>
              <a:endParaRPr sz="1800" dirty="0">
                <a:solidFill>
                  <a:schemeClr val="dk1"/>
                </a:solidFill>
              </a:endParaRPr>
            </a:p>
          </p:txBody>
        </p:sp>
        <p:sp>
          <p:nvSpPr>
            <p:cNvPr id="401" name="Google Shape;401;p39"/>
            <p:cNvSpPr/>
            <p:nvPr/>
          </p:nvSpPr>
          <p:spPr>
            <a:xfrm>
              <a:off x="838201" y="2302525"/>
              <a:ext cx="10515600" cy="462600"/>
            </a:xfrm>
            <a:prstGeom prst="round2SameRect">
              <a:avLst>
                <a:gd name="adj1" fmla="val 50000"/>
                <a:gd name="adj2" fmla="val 0"/>
              </a:avLst>
            </a:prstGeom>
            <a:solidFill>
              <a:srgbClr val="1C6294"/>
            </a:solidFill>
            <a:ln w="19050" cap="flat" cmpd="sng">
              <a:solidFill>
                <a:srgbClr val="256C87"/>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r>
                <a:rPr lang="en" sz="2100" b="1" dirty="0">
                  <a:solidFill>
                    <a:schemeClr val="lt1"/>
                  </a:solidFill>
                </a:rPr>
                <a:t>Cryptosystems with Revocable Keys</a:t>
              </a:r>
              <a:endParaRPr sz="1100" dirty="0"/>
            </a:p>
          </p:txBody>
        </p:sp>
        <p:cxnSp>
          <p:nvCxnSpPr>
            <p:cNvPr id="402" name="Google Shape;402;p39"/>
            <p:cNvCxnSpPr/>
            <p:nvPr/>
          </p:nvCxnSpPr>
          <p:spPr>
            <a:xfrm>
              <a:off x="1619429" y="3818751"/>
              <a:ext cx="8758500" cy="0"/>
            </a:xfrm>
            <a:prstGeom prst="straightConnector1">
              <a:avLst/>
            </a:prstGeom>
            <a:noFill/>
            <a:ln w="12700" cap="flat" cmpd="sng">
              <a:solidFill>
                <a:schemeClr val="dk1"/>
              </a:solidFill>
              <a:prstDash val="solid"/>
              <a:miter lim="800000"/>
              <a:headEnd type="none" w="sm" len="sm"/>
              <a:tailEnd type="none" w="sm" len="sm"/>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40"/>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dirty="0"/>
              <a:t>Other Applications</a:t>
            </a:r>
            <a:endParaRPr dirty="0"/>
          </a:p>
        </p:txBody>
      </p:sp>
      <p:grpSp>
        <p:nvGrpSpPr>
          <p:cNvPr id="408" name="Google Shape;408;p40"/>
          <p:cNvGrpSpPr/>
          <p:nvPr/>
        </p:nvGrpSpPr>
        <p:grpSpPr>
          <a:xfrm>
            <a:off x="701638" y="1093912"/>
            <a:ext cx="7886712" cy="1581313"/>
            <a:chOff x="838201" y="2302525"/>
            <a:chExt cx="10515616" cy="2108418"/>
          </a:xfrm>
        </p:grpSpPr>
        <p:sp>
          <p:nvSpPr>
            <p:cNvPr id="409" name="Google Shape;409;p40"/>
            <p:cNvSpPr/>
            <p:nvPr/>
          </p:nvSpPr>
          <p:spPr>
            <a:xfrm>
              <a:off x="838217" y="2302543"/>
              <a:ext cx="10515600" cy="2108400"/>
            </a:xfrm>
            <a:prstGeom prst="roundRect">
              <a:avLst>
                <a:gd name="adj" fmla="val 16667"/>
              </a:avLst>
            </a:prstGeom>
            <a:solidFill>
              <a:srgbClr val="73B5E4"/>
            </a:solidFill>
            <a:ln w="19050" cap="flat" cmpd="sng">
              <a:solidFill>
                <a:srgbClr val="256C87"/>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b="1" dirty="0">
                <a:solidFill>
                  <a:schemeClr val="dk1"/>
                </a:solidFill>
              </a:endParaRPr>
            </a:p>
            <a:p>
              <a:pPr marL="0" marR="0" lvl="0" indent="0" algn="l" rtl="0">
                <a:spcBef>
                  <a:spcPts val="0"/>
                </a:spcBef>
                <a:spcAft>
                  <a:spcPts val="0"/>
                </a:spcAft>
                <a:buNone/>
              </a:pPr>
              <a:r>
                <a:rPr lang="en" sz="1800" b="1" dirty="0">
                  <a:solidFill>
                    <a:schemeClr val="dk1"/>
                  </a:solidFill>
                </a:rPr>
                <a:t>Anyone</a:t>
              </a:r>
              <a:r>
                <a:rPr lang="en" sz="1800" dirty="0">
                  <a:solidFill>
                    <a:schemeClr val="dk1"/>
                  </a:solidFill>
                </a:rPr>
                <a:t> can check the certificate of deletion</a:t>
              </a:r>
              <a:endParaRPr sz="1800" dirty="0">
                <a:solidFill>
                  <a:schemeClr val="dk1"/>
                </a:solidFill>
              </a:endParaRPr>
            </a:p>
            <a:p>
              <a:pPr marL="0" marR="0" lvl="0" indent="0" algn="l" rtl="0">
                <a:spcBef>
                  <a:spcPts val="0"/>
                </a:spcBef>
                <a:spcAft>
                  <a:spcPts val="0"/>
                </a:spcAft>
                <a:buNone/>
              </a:pPr>
              <a:endParaRPr sz="1100" dirty="0">
                <a:solidFill>
                  <a:schemeClr val="dk1"/>
                </a:solidFill>
              </a:endParaRPr>
            </a:p>
            <a:p>
              <a:pPr marL="457200" marR="0" lvl="0" indent="-342900" algn="l" rtl="0">
                <a:spcBef>
                  <a:spcPts val="0"/>
                </a:spcBef>
                <a:spcAft>
                  <a:spcPts val="0"/>
                </a:spcAft>
                <a:buSzPts val="1800"/>
                <a:buChar char="●"/>
              </a:pPr>
              <a:r>
                <a:rPr lang="en" sz="1800" dirty="0"/>
                <a:t>Follow-up work has reduced the assumptions from iO to OWFs [KNY23, BKMPW23]</a:t>
              </a:r>
              <a:endParaRPr sz="1800" dirty="0"/>
            </a:p>
          </p:txBody>
        </p:sp>
        <p:sp>
          <p:nvSpPr>
            <p:cNvPr id="410" name="Google Shape;410;p40"/>
            <p:cNvSpPr/>
            <p:nvPr/>
          </p:nvSpPr>
          <p:spPr>
            <a:xfrm>
              <a:off x="838201" y="2302525"/>
              <a:ext cx="10515600" cy="462600"/>
            </a:xfrm>
            <a:prstGeom prst="round2SameRect">
              <a:avLst>
                <a:gd name="adj1" fmla="val 50000"/>
                <a:gd name="adj2" fmla="val 0"/>
              </a:avLst>
            </a:prstGeom>
            <a:solidFill>
              <a:srgbClr val="1C6294"/>
            </a:solidFill>
            <a:ln w="19050" cap="flat" cmpd="sng">
              <a:solidFill>
                <a:srgbClr val="256C87"/>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r>
                <a:rPr lang="en" sz="2100" b="1" dirty="0">
                  <a:solidFill>
                    <a:schemeClr val="lt1"/>
                  </a:solidFill>
                </a:rPr>
                <a:t>Publicly Verifiable Certified Deletion</a:t>
              </a:r>
              <a:endParaRPr sz="1100" dirty="0"/>
            </a:p>
          </p:txBody>
        </p:sp>
        <p:cxnSp>
          <p:nvCxnSpPr>
            <p:cNvPr id="411" name="Google Shape;411;p40"/>
            <p:cNvCxnSpPr/>
            <p:nvPr/>
          </p:nvCxnSpPr>
          <p:spPr>
            <a:xfrm>
              <a:off x="1619446" y="3345751"/>
              <a:ext cx="8758500" cy="0"/>
            </a:xfrm>
            <a:prstGeom prst="straightConnector1">
              <a:avLst/>
            </a:prstGeom>
            <a:noFill/>
            <a:ln w="12700" cap="flat" cmpd="sng">
              <a:solidFill>
                <a:schemeClr val="dk1"/>
              </a:solidFill>
              <a:prstDash val="solid"/>
              <a:miter lim="800000"/>
              <a:headEnd type="none" w="sm" len="sm"/>
              <a:tailEnd type="none" w="sm" len="sm"/>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41"/>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4500"/>
              <a:buFont typeface="Avenir"/>
              <a:buNone/>
            </a:pPr>
            <a:r>
              <a:rPr lang="en" dirty="0">
                <a:latin typeface="Avenir"/>
                <a:ea typeface="Avenir"/>
                <a:cs typeface="Avenir"/>
                <a:sym typeface="Avenir"/>
              </a:rPr>
              <a:t>Quantum Techniques</a:t>
            </a:r>
            <a:endParaRPr dirty="0"/>
          </a:p>
        </p:txBody>
      </p:sp>
      <p:sp>
        <p:nvSpPr>
          <p:cNvPr id="417" name="Google Shape;417;p41"/>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757575"/>
              </a:buClr>
              <a:buSzPts val="1800"/>
              <a:buNone/>
            </a:pPr>
            <a:endParaRPr>
              <a:latin typeface="Avenir"/>
              <a:ea typeface="Avenir"/>
              <a:cs typeface="Avenir"/>
              <a:sym typeface="Avenir"/>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42"/>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Avenir"/>
              <a:buNone/>
            </a:pPr>
            <a:r>
              <a:rPr lang="en" dirty="0"/>
              <a:t>Two Bases</a:t>
            </a:r>
            <a:endParaRPr dirty="0"/>
          </a:p>
        </p:txBody>
      </p:sp>
      <p:sp>
        <p:nvSpPr>
          <p:cNvPr id="423" name="Google Shape;423;p42"/>
          <p:cNvSpPr txBox="1"/>
          <p:nvPr/>
        </p:nvSpPr>
        <p:spPr>
          <a:xfrm>
            <a:off x="1610590" y="2179335"/>
            <a:ext cx="613064" cy="438581"/>
          </a:xfrm>
          <a:prstGeom prst="rect">
            <a:avLst/>
          </a:prstGeom>
          <a:blipFill rotWithShape="1">
            <a:blip r:embed="rId3">
              <a:alphaModFix/>
            </a:blip>
            <a:stretch>
              <a:fillRect l="-1513" r="-3029" b="-16665"/>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latin typeface="Arial"/>
                <a:ea typeface="Arial"/>
                <a:cs typeface="Arial"/>
                <a:sym typeface="Arial"/>
              </a:rPr>
              <a:t> </a:t>
            </a:r>
            <a:endParaRPr sz="1100"/>
          </a:p>
        </p:txBody>
      </p:sp>
      <p:sp>
        <p:nvSpPr>
          <p:cNvPr id="424" name="Google Shape;424;p42"/>
          <p:cNvSpPr txBox="1"/>
          <p:nvPr/>
        </p:nvSpPr>
        <p:spPr>
          <a:xfrm>
            <a:off x="504013" y="1390493"/>
            <a:ext cx="4336753" cy="484748"/>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700" dirty="0">
                <a:solidFill>
                  <a:schemeClr val="dk1"/>
                </a:solidFill>
              </a:rPr>
              <a:t>Computational Basis (C)</a:t>
            </a:r>
            <a:endParaRPr sz="1100" dirty="0"/>
          </a:p>
        </p:txBody>
      </p:sp>
      <p:sp>
        <p:nvSpPr>
          <p:cNvPr id="425" name="Google Shape;425;p42"/>
          <p:cNvSpPr txBox="1"/>
          <p:nvPr/>
        </p:nvSpPr>
        <p:spPr>
          <a:xfrm>
            <a:off x="5234676" y="1390500"/>
            <a:ext cx="3465300" cy="484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700" dirty="0">
                <a:solidFill>
                  <a:schemeClr val="dk1"/>
                </a:solidFill>
              </a:rPr>
              <a:t>Hadamard Basis (H)</a:t>
            </a:r>
            <a:endParaRPr sz="1100" dirty="0"/>
          </a:p>
        </p:txBody>
      </p:sp>
      <p:sp>
        <p:nvSpPr>
          <p:cNvPr id="426" name="Google Shape;426;p42"/>
          <p:cNvSpPr txBox="1"/>
          <p:nvPr/>
        </p:nvSpPr>
        <p:spPr>
          <a:xfrm>
            <a:off x="1610591" y="3140529"/>
            <a:ext cx="594154" cy="438581"/>
          </a:xfrm>
          <a:prstGeom prst="rect">
            <a:avLst/>
          </a:prstGeom>
          <a:blipFill rotWithShape="1">
            <a:blip r:embed="rId4">
              <a:alphaModFix/>
            </a:blip>
            <a:stretch>
              <a:fillRect l="-4687" r="-4686" b="-17020"/>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latin typeface="Arial"/>
                <a:ea typeface="Arial"/>
                <a:cs typeface="Arial"/>
                <a:sym typeface="Arial"/>
              </a:rPr>
              <a:t> </a:t>
            </a:r>
            <a:endParaRPr sz="1100"/>
          </a:p>
        </p:txBody>
      </p:sp>
      <p:sp>
        <p:nvSpPr>
          <p:cNvPr id="427" name="Google Shape;427;p42"/>
          <p:cNvSpPr txBox="1"/>
          <p:nvPr/>
        </p:nvSpPr>
        <p:spPr>
          <a:xfrm>
            <a:off x="6034953" y="2110765"/>
            <a:ext cx="2080346" cy="438581"/>
          </a:xfrm>
          <a:prstGeom prst="rect">
            <a:avLst/>
          </a:prstGeom>
          <a:blipFill rotWithShape="1">
            <a:blip r:embed="rId5">
              <a:alphaModFix/>
            </a:blip>
            <a:stretch>
              <a:fillRect t="-10636" b="-34041"/>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latin typeface="Arial"/>
                <a:ea typeface="Arial"/>
                <a:cs typeface="Arial"/>
                <a:sym typeface="Arial"/>
              </a:rPr>
              <a:t> </a:t>
            </a:r>
            <a:endParaRPr sz="1100"/>
          </a:p>
        </p:txBody>
      </p:sp>
      <p:sp>
        <p:nvSpPr>
          <p:cNvPr id="428" name="Google Shape;428;p42"/>
          <p:cNvSpPr txBox="1"/>
          <p:nvPr/>
        </p:nvSpPr>
        <p:spPr>
          <a:xfrm>
            <a:off x="6034953" y="3140528"/>
            <a:ext cx="2080346" cy="438581"/>
          </a:xfrm>
          <a:prstGeom prst="rect">
            <a:avLst/>
          </a:prstGeom>
          <a:blipFill rotWithShape="1">
            <a:blip r:embed="rId6">
              <a:alphaModFix/>
            </a:blip>
            <a:stretch>
              <a:fillRect t="-10636" b="-34041"/>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latin typeface="Arial"/>
                <a:ea typeface="Arial"/>
                <a:cs typeface="Arial"/>
                <a:sym typeface="Arial"/>
              </a:rPr>
              <a:t> </a:t>
            </a:r>
            <a:endParaRPr sz="1100"/>
          </a:p>
        </p:txBody>
      </p:sp>
      <p:cxnSp>
        <p:nvCxnSpPr>
          <p:cNvPr id="429" name="Google Shape;429;p42"/>
          <p:cNvCxnSpPr/>
          <p:nvPr/>
        </p:nvCxnSpPr>
        <p:spPr>
          <a:xfrm>
            <a:off x="2851997" y="2415397"/>
            <a:ext cx="2382671" cy="0"/>
          </a:xfrm>
          <a:prstGeom prst="straightConnector1">
            <a:avLst/>
          </a:prstGeom>
          <a:noFill/>
          <a:ln w="38100" cap="flat" cmpd="sng">
            <a:solidFill>
              <a:schemeClr val="dk1"/>
            </a:solidFill>
            <a:prstDash val="solid"/>
            <a:miter lim="800000"/>
            <a:headEnd type="none" w="sm" len="sm"/>
            <a:tailEnd type="triangle" w="med" len="med"/>
          </a:ln>
        </p:spPr>
      </p:cxnSp>
      <p:sp>
        <p:nvSpPr>
          <p:cNvPr id="430" name="Google Shape;430;p42"/>
          <p:cNvSpPr txBox="1"/>
          <p:nvPr/>
        </p:nvSpPr>
        <p:spPr>
          <a:xfrm>
            <a:off x="3668979" y="2121559"/>
            <a:ext cx="748705" cy="3462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800" dirty="0">
                <a:solidFill>
                  <a:schemeClr val="dk1"/>
                </a:solidFill>
                <a:latin typeface="+mn-lt"/>
                <a:ea typeface="Avenir"/>
                <a:cs typeface="Avenir"/>
                <a:sym typeface="Avenir"/>
              </a:rPr>
              <a:t>QFT</a:t>
            </a:r>
            <a:endParaRPr sz="1100" dirty="0">
              <a:latin typeface="+mn-lt"/>
            </a:endParaRPr>
          </a:p>
        </p:txBody>
      </p:sp>
      <p:cxnSp>
        <p:nvCxnSpPr>
          <p:cNvPr id="431" name="Google Shape;431;p42"/>
          <p:cNvCxnSpPr/>
          <p:nvPr/>
        </p:nvCxnSpPr>
        <p:spPr>
          <a:xfrm>
            <a:off x="2851997" y="3406622"/>
            <a:ext cx="2382671" cy="0"/>
          </a:xfrm>
          <a:prstGeom prst="straightConnector1">
            <a:avLst/>
          </a:prstGeom>
          <a:noFill/>
          <a:ln w="38100" cap="flat" cmpd="sng">
            <a:solidFill>
              <a:schemeClr val="dk1"/>
            </a:solidFill>
            <a:prstDash val="solid"/>
            <a:miter lim="800000"/>
            <a:headEnd type="none" w="sm" len="sm"/>
            <a:tailEnd type="triangle" w="med" len="med"/>
          </a:ln>
        </p:spPr>
      </p:cxnSp>
      <p:sp>
        <p:nvSpPr>
          <p:cNvPr id="432" name="Google Shape;432;p42"/>
          <p:cNvSpPr txBox="1"/>
          <p:nvPr/>
        </p:nvSpPr>
        <p:spPr>
          <a:xfrm>
            <a:off x="3668979" y="3113790"/>
            <a:ext cx="748705" cy="3462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800" dirty="0">
                <a:solidFill>
                  <a:schemeClr val="dk1"/>
                </a:solidFill>
                <a:latin typeface="+mn-lt"/>
                <a:ea typeface="Avenir"/>
                <a:cs typeface="Avenir"/>
                <a:sym typeface="Avenir"/>
              </a:rPr>
              <a:t>QFT</a:t>
            </a:r>
            <a:endParaRPr sz="11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4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Avenir"/>
              <a:buNone/>
            </a:pPr>
            <a:r>
              <a:rPr lang="en" dirty="0"/>
              <a:t>Destructive Measurements</a:t>
            </a:r>
            <a:endParaRPr dirty="0"/>
          </a:p>
        </p:txBody>
      </p:sp>
      <p:sp>
        <p:nvSpPr>
          <p:cNvPr id="438" name="Google Shape;438;p43"/>
          <p:cNvSpPr txBox="1">
            <a:spLocks noGrp="1"/>
          </p:cNvSpPr>
          <p:nvPr>
            <p:ph type="body" idx="1"/>
          </p:nvPr>
        </p:nvSpPr>
        <p:spPr>
          <a:xfrm>
            <a:off x="628650" y="1369219"/>
            <a:ext cx="7886700" cy="560329"/>
          </a:xfrm>
          <a:prstGeom prst="rect">
            <a:avLst/>
          </a:prstGeom>
          <a:noFill/>
          <a:ln>
            <a:noFill/>
          </a:ln>
        </p:spPr>
        <p:txBody>
          <a:bodyPr spcFirstLastPara="1" wrap="square" lIns="68575" tIns="34275" rIns="68575" bIns="34275" anchor="t" anchorCtr="0">
            <a:normAutofit fontScale="92500"/>
          </a:bodyPr>
          <a:lstStyle/>
          <a:p>
            <a:pPr marL="177800" lvl="0" indent="-184150" algn="l" rtl="0">
              <a:lnSpc>
                <a:spcPct val="90000"/>
              </a:lnSpc>
              <a:spcBef>
                <a:spcPts val="0"/>
              </a:spcBef>
              <a:spcAft>
                <a:spcPts val="0"/>
              </a:spcAft>
              <a:buClr>
                <a:schemeClr val="dk1"/>
              </a:buClr>
              <a:buSzPts val="2100"/>
              <a:buChar char="•"/>
            </a:pPr>
            <a:r>
              <a:rPr lang="en" dirty="0">
                <a:latin typeface="+mn-lt"/>
              </a:rPr>
              <a:t>Measuring in one basis destroys information about the other basis.</a:t>
            </a:r>
            <a:endParaRPr dirty="0">
              <a:latin typeface="+mn-lt"/>
            </a:endParaRPr>
          </a:p>
        </p:txBody>
      </p:sp>
      <p:sp>
        <p:nvSpPr>
          <p:cNvPr id="439" name="Google Shape;439;p43"/>
          <p:cNvSpPr txBox="1"/>
          <p:nvPr/>
        </p:nvSpPr>
        <p:spPr>
          <a:xfrm>
            <a:off x="1600199" y="2356030"/>
            <a:ext cx="613064" cy="438581"/>
          </a:xfrm>
          <a:prstGeom prst="rect">
            <a:avLst/>
          </a:prstGeom>
          <a:blipFill rotWithShape="1">
            <a:blip r:embed="rId3">
              <a:alphaModFix/>
            </a:blip>
            <a:stretch>
              <a:fillRect l="-4614" r="-3076" b="-17020"/>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latin typeface="+mn-lt"/>
                <a:sym typeface="Arial"/>
              </a:rPr>
              <a:t> </a:t>
            </a:r>
            <a:endParaRPr sz="1100">
              <a:latin typeface="+mn-lt"/>
            </a:endParaRPr>
          </a:p>
        </p:txBody>
      </p:sp>
      <p:cxnSp>
        <p:nvCxnSpPr>
          <p:cNvPr id="440" name="Google Shape;440;p43"/>
          <p:cNvCxnSpPr/>
          <p:nvPr/>
        </p:nvCxnSpPr>
        <p:spPr>
          <a:xfrm>
            <a:off x="2290888" y="2571749"/>
            <a:ext cx="483485" cy="0"/>
          </a:xfrm>
          <a:prstGeom prst="straightConnector1">
            <a:avLst/>
          </a:prstGeom>
          <a:noFill/>
          <a:ln w="38100" cap="flat" cmpd="sng">
            <a:solidFill>
              <a:schemeClr val="dk1"/>
            </a:solidFill>
            <a:prstDash val="solid"/>
            <a:miter lim="800000"/>
            <a:headEnd type="none" w="sm" len="sm"/>
            <a:tailEnd type="triangle" w="med" len="med"/>
          </a:ln>
        </p:spPr>
      </p:cxnSp>
      <p:sp>
        <p:nvSpPr>
          <p:cNvPr id="441" name="Google Shape;441;p43"/>
          <p:cNvSpPr txBox="1"/>
          <p:nvPr/>
        </p:nvSpPr>
        <p:spPr>
          <a:xfrm>
            <a:off x="2943212" y="2329376"/>
            <a:ext cx="880500" cy="715800"/>
          </a:xfrm>
          <a:prstGeom prst="rect">
            <a:avLst/>
          </a:prstGeom>
          <a:noFill/>
          <a:ln w="12700" cap="flat" cmpd="sng">
            <a:solidFill>
              <a:schemeClr val="dk1"/>
            </a:solidFill>
            <a:prstDash val="solid"/>
            <a:round/>
            <a:headEnd type="none" w="sm" len="sm"/>
            <a:tailEnd type="none" w="sm" len="sm"/>
          </a:ln>
        </p:spPr>
        <p:txBody>
          <a:bodyPr spcFirstLastPara="1" wrap="square" lIns="68575" tIns="34275" rIns="68575" bIns="34275" anchor="t" anchorCtr="0">
            <a:spAutoFit/>
          </a:bodyPr>
          <a:lstStyle/>
          <a:p>
            <a:pPr marL="0" marR="0" lvl="0" indent="0" algn="ctr" rtl="0">
              <a:spcBef>
                <a:spcPts val="0"/>
              </a:spcBef>
              <a:spcAft>
                <a:spcPts val="0"/>
              </a:spcAft>
              <a:buNone/>
            </a:pPr>
            <a:r>
              <a:rPr lang="en" sz="1400" dirty="0">
                <a:solidFill>
                  <a:schemeClr val="accent6"/>
                </a:solidFill>
                <a:latin typeface="+mn-lt"/>
                <a:ea typeface="Avenir"/>
                <a:cs typeface="Avenir"/>
                <a:sym typeface="Avenir"/>
              </a:rPr>
              <a:t>Measure in H Basis</a:t>
            </a:r>
            <a:endParaRPr sz="1100" dirty="0">
              <a:latin typeface="+mn-lt"/>
            </a:endParaRPr>
          </a:p>
        </p:txBody>
      </p:sp>
      <p:cxnSp>
        <p:nvCxnSpPr>
          <p:cNvPr id="442" name="Google Shape;442;p43"/>
          <p:cNvCxnSpPr/>
          <p:nvPr/>
        </p:nvCxnSpPr>
        <p:spPr>
          <a:xfrm rot="10800000" flipH="1">
            <a:off x="3932651" y="2356030"/>
            <a:ext cx="275667" cy="215719"/>
          </a:xfrm>
          <a:prstGeom prst="straightConnector1">
            <a:avLst/>
          </a:prstGeom>
          <a:noFill/>
          <a:ln w="28575" cap="flat" cmpd="sng">
            <a:solidFill>
              <a:schemeClr val="dk1"/>
            </a:solidFill>
            <a:prstDash val="solid"/>
            <a:miter lim="800000"/>
            <a:headEnd type="none" w="sm" len="sm"/>
            <a:tailEnd type="triangle" w="med" len="med"/>
          </a:ln>
        </p:spPr>
      </p:cxnSp>
      <p:cxnSp>
        <p:nvCxnSpPr>
          <p:cNvPr id="443" name="Google Shape;443;p43"/>
          <p:cNvCxnSpPr/>
          <p:nvPr/>
        </p:nvCxnSpPr>
        <p:spPr>
          <a:xfrm>
            <a:off x="3932651" y="2571749"/>
            <a:ext cx="275667" cy="222862"/>
          </a:xfrm>
          <a:prstGeom prst="straightConnector1">
            <a:avLst/>
          </a:prstGeom>
          <a:noFill/>
          <a:ln w="28575" cap="flat" cmpd="sng">
            <a:solidFill>
              <a:schemeClr val="dk1"/>
            </a:solidFill>
            <a:prstDash val="solid"/>
            <a:miter lim="800000"/>
            <a:headEnd type="none" w="sm" len="sm"/>
            <a:tailEnd type="triangle" w="med" len="med"/>
          </a:ln>
        </p:spPr>
      </p:cxnSp>
      <p:sp>
        <p:nvSpPr>
          <p:cNvPr id="444" name="Google Shape;444;p43"/>
          <p:cNvSpPr txBox="1"/>
          <p:nvPr/>
        </p:nvSpPr>
        <p:spPr>
          <a:xfrm>
            <a:off x="4208318" y="2031358"/>
            <a:ext cx="581891" cy="438581"/>
          </a:xfrm>
          <a:prstGeom prst="rect">
            <a:avLst/>
          </a:prstGeom>
          <a:blipFill rotWithShape="1">
            <a:blip r:embed="rId4">
              <a:alphaModFix/>
            </a:blip>
            <a:stretch>
              <a:fillRect/>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latin typeface="+mn-lt"/>
                <a:sym typeface="Arial"/>
              </a:rPr>
              <a:t> </a:t>
            </a:r>
            <a:endParaRPr sz="1100">
              <a:latin typeface="+mn-lt"/>
            </a:endParaRPr>
          </a:p>
        </p:txBody>
      </p:sp>
      <p:sp>
        <p:nvSpPr>
          <p:cNvPr id="445" name="Google Shape;445;p43"/>
          <p:cNvSpPr txBox="1"/>
          <p:nvPr/>
        </p:nvSpPr>
        <p:spPr>
          <a:xfrm>
            <a:off x="4208318" y="2571749"/>
            <a:ext cx="581891" cy="438581"/>
          </a:xfrm>
          <a:prstGeom prst="rect">
            <a:avLst/>
          </a:prstGeom>
          <a:blipFill rotWithShape="1">
            <a:blip r:embed="rId5">
              <a:alphaModFix/>
            </a:blip>
            <a:stretch>
              <a:fillRect/>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latin typeface="+mn-lt"/>
                <a:sym typeface="Arial"/>
              </a:rPr>
              <a:t> </a:t>
            </a:r>
            <a:endParaRPr sz="1100">
              <a:latin typeface="+mn-lt"/>
            </a:endParaRPr>
          </a:p>
        </p:txBody>
      </p:sp>
      <p:sp>
        <p:nvSpPr>
          <p:cNvPr id="446" name="Google Shape;446;p43"/>
          <p:cNvSpPr txBox="1"/>
          <p:nvPr/>
        </p:nvSpPr>
        <p:spPr>
          <a:xfrm>
            <a:off x="5065877" y="2101758"/>
            <a:ext cx="1344900" cy="284663"/>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dirty="0">
                <a:solidFill>
                  <a:schemeClr val="dk1"/>
                </a:solidFill>
                <a:latin typeface="+mn-lt"/>
                <a:ea typeface="Avenir"/>
                <a:cs typeface="Avenir"/>
                <a:sym typeface="Avenir"/>
              </a:rPr>
              <a:t>with prob. (1/2)</a:t>
            </a:r>
            <a:endParaRPr sz="1100" dirty="0">
              <a:latin typeface="+mn-lt"/>
            </a:endParaRPr>
          </a:p>
        </p:txBody>
      </p:sp>
      <p:sp>
        <p:nvSpPr>
          <p:cNvPr id="447" name="Google Shape;447;p43"/>
          <p:cNvSpPr txBox="1"/>
          <p:nvPr/>
        </p:nvSpPr>
        <p:spPr>
          <a:xfrm>
            <a:off x="5065877" y="2669841"/>
            <a:ext cx="1344900" cy="284663"/>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dirty="0">
                <a:solidFill>
                  <a:schemeClr val="dk1"/>
                </a:solidFill>
                <a:latin typeface="+mn-lt"/>
                <a:ea typeface="Avenir"/>
                <a:cs typeface="Avenir"/>
                <a:sym typeface="Avenir"/>
              </a:rPr>
              <a:t>with prob. (1/2)</a:t>
            </a:r>
            <a:endParaRPr sz="1100" dirty="0">
              <a:latin typeface="+mn-lt"/>
            </a:endParaRPr>
          </a:p>
        </p:txBody>
      </p:sp>
      <p:sp>
        <p:nvSpPr>
          <p:cNvPr id="448" name="Google Shape;448;p43"/>
          <p:cNvSpPr txBox="1"/>
          <p:nvPr/>
        </p:nvSpPr>
        <p:spPr>
          <a:xfrm>
            <a:off x="1600199" y="3610499"/>
            <a:ext cx="613064" cy="438581"/>
          </a:xfrm>
          <a:prstGeom prst="rect">
            <a:avLst/>
          </a:prstGeom>
          <a:blipFill rotWithShape="1">
            <a:blip r:embed="rId6">
              <a:alphaModFix/>
            </a:blip>
            <a:stretch>
              <a:fillRect l="-4614" r="-3076" b="-17020"/>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latin typeface="+mn-lt"/>
                <a:sym typeface="Arial"/>
              </a:rPr>
              <a:t> </a:t>
            </a:r>
            <a:endParaRPr sz="1100">
              <a:latin typeface="+mn-lt"/>
            </a:endParaRPr>
          </a:p>
        </p:txBody>
      </p:sp>
      <p:cxnSp>
        <p:nvCxnSpPr>
          <p:cNvPr id="449" name="Google Shape;449;p43"/>
          <p:cNvCxnSpPr/>
          <p:nvPr/>
        </p:nvCxnSpPr>
        <p:spPr>
          <a:xfrm>
            <a:off x="2290888" y="3826219"/>
            <a:ext cx="483485" cy="0"/>
          </a:xfrm>
          <a:prstGeom prst="straightConnector1">
            <a:avLst/>
          </a:prstGeom>
          <a:noFill/>
          <a:ln w="38100" cap="flat" cmpd="sng">
            <a:solidFill>
              <a:schemeClr val="dk1"/>
            </a:solidFill>
            <a:prstDash val="solid"/>
            <a:miter lim="800000"/>
            <a:headEnd type="none" w="sm" len="sm"/>
            <a:tailEnd type="triangle" w="med" len="med"/>
          </a:ln>
        </p:spPr>
      </p:cxnSp>
      <p:sp>
        <p:nvSpPr>
          <p:cNvPr id="450" name="Google Shape;450;p43"/>
          <p:cNvSpPr txBox="1"/>
          <p:nvPr/>
        </p:nvSpPr>
        <p:spPr>
          <a:xfrm>
            <a:off x="2943212" y="3583845"/>
            <a:ext cx="880500" cy="715800"/>
          </a:xfrm>
          <a:prstGeom prst="rect">
            <a:avLst/>
          </a:prstGeom>
          <a:noFill/>
          <a:ln w="12700" cap="flat" cmpd="sng">
            <a:solidFill>
              <a:schemeClr val="dk1"/>
            </a:solidFill>
            <a:prstDash val="solid"/>
            <a:round/>
            <a:headEnd type="none" w="sm" len="sm"/>
            <a:tailEnd type="none" w="sm" len="sm"/>
          </a:ln>
        </p:spPr>
        <p:txBody>
          <a:bodyPr spcFirstLastPara="1" wrap="square" lIns="68575" tIns="34275" rIns="68575" bIns="34275" anchor="t" anchorCtr="0">
            <a:spAutoFit/>
          </a:bodyPr>
          <a:lstStyle/>
          <a:p>
            <a:pPr marL="0" marR="0" lvl="0" indent="0" algn="ctr" rtl="0">
              <a:spcBef>
                <a:spcPts val="0"/>
              </a:spcBef>
              <a:spcAft>
                <a:spcPts val="0"/>
              </a:spcAft>
              <a:buNone/>
            </a:pPr>
            <a:r>
              <a:rPr lang="en" sz="1400">
                <a:solidFill>
                  <a:schemeClr val="accent6"/>
                </a:solidFill>
                <a:latin typeface="+mn-lt"/>
                <a:ea typeface="Avenir"/>
                <a:cs typeface="Avenir"/>
                <a:sym typeface="Avenir"/>
              </a:rPr>
              <a:t>Measure in H Basis</a:t>
            </a:r>
            <a:endParaRPr sz="1100">
              <a:latin typeface="+mn-lt"/>
            </a:endParaRPr>
          </a:p>
        </p:txBody>
      </p:sp>
      <p:cxnSp>
        <p:nvCxnSpPr>
          <p:cNvPr id="451" name="Google Shape;451;p43"/>
          <p:cNvCxnSpPr/>
          <p:nvPr/>
        </p:nvCxnSpPr>
        <p:spPr>
          <a:xfrm rot="10800000" flipH="1">
            <a:off x="3932651" y="3610499"/>
            <a:ext cx="275667" cy="215719"/>
          </a:xfrm>
          <a:prstGeom prst="straightConnector1">
            <a:avLst/>
          </a:prstGeom>
          <a:noFill/>
          <a:ln w="28575" cap="flat" cmpd="sng">
            <a:solidFill>
              <a:schemeClr val="dk1"/>
            </a:solidFill>
            <a:prstDash val="solid"/>
            <a:miter lim="800000"/>
            <a:headEnd type="none" w="sm" len="sm"/>
            <a:tailEnd type="triangle" w="med" len="med"/>
          </a:ln>
        </p:spPr>
      </p:cxnSp>
      <p:cxnSp>
        <p:nvCxnSpPr>
          <p:cNvPr id="452" name="Google Shape;452;p43"/>
          <p:cNvCxnSpPr/>
          <p:nvPr/>
        </p:nvCxnSpPr>
        <p:spPr>
          <a:xfrm>
            <a:off x="3932651" y="3826219"/>
            <a:ext cx="275667" cy="222862"/>
          </a:xfrm>
          <a:prstGeom prst="straightConnector1">
            <a:avLst/>
          </a:prstGeom>
          <a:noFill/>
          <a:ln w="28575" cap="flat" cmpd="sng">
            <a:solidFill>
              <a:schemeClr val="dk1"/>
            </a:solidFill>
            <a:prstDash val="solid"/>
            <a:miter lim="800000"/>
            <a:headEnd type="none" w="sm" len="sm"/>
            <a:tailEnd type="triangle" w="med" len="med"/>
          </a:ln>
        </p:spPr>
      </p:cxnSp>
      <p:sp>
        <p:nvSpPr>
          <p:cNvPr id="453" name="Google Shape;453;p43"/>
          <p:cNvSpPr txBox="1"/>
          <p:nvPr/>
        </p:nvSpPr>
        <p:spPr>
          <a:xfrm>
            <a:off x="4208318" y="3285827"/>
            <a:ext cx="581891" cy="438581"/>
          </a:xfrm>
          <a:prstGeom prst="rect">
            <a:avLst/>
          </a:prstGeom>
          <a:blipFill rotWithShape="1">
            <a:blip r:embed="rId7">
              <a:alphaModFix/>
            </a:blip>
            <a:stretch>
              <a:fillRect/>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latin typeface="+mn-lt"/>
                <a:sym typeface="Arial"/>
              </a:rPr>
              <a:t> </a:t>
            </a:r>
            <a:endParaRPr sz="1100">
              <a:latin typeface="+mn-lt"/>
            </a:endParaRPr>
          </a:p>
        </p:txBody>
      </p:sp>
      <p:sp>
        <p:nvSpPr>
          <p:cNvPr id="454" name="Google Shape;454;p43"/>
          <p:cNvSpPr txBox="1"/>
          <p:nvPr/>
        </p:nvSpPr>
        <p:spPr>
          <a:xfrm>
            <a:off x="4208318" y="3826219"/>
            <a:ext cx="581891" cy="438581"/>
          </a:xfrm>
          <a:prstGeom prst="rect">
            <a:avLst/>
          </a:prstGeom>
          <a:blipFill rotWithShape="1">
            <a:blip r:embed="rId8">
              <a:alphaModFix/>
            </a:blip>
            <a:stretch>
              <a:fillRect/>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latin typeface="+mn-lt"/>
                <a:sym typeface="Arial"/>
              </a:rPr>
              <a:t> </a:t>
            </a:r>
            <a:endParaRPr sz="1100">
              <a:latin typeface="+mn-lt"/>
            </a:endParaRPr>
          </a:p>
        </p:txBody>
      </p:sp>
      <p:sp>
        <p:nvSpPr>
          <p:cNvPr id="455" name="Google Shape;455;p43"/>
          <p:cNvSpPr txBox="1"/>
          <p:nvPr/>
        </p:nvSpPr>
        <p:spPr>
          <a:xfrm>
            <a:off x="5065877" y="3356228"/>
            <a:ext cx="1344900" cy="284663"/>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dirty="0">
                <a:solidFill>
                  <a:schemeClr val="dk1"/>
                </a:solidFill>
                <a:latin typeface="+mn-lt"/>
                <a:ea typeface="Avenir"/>
                <a:cs typeface="Avenir"/>
                <a:sym typeface="Avenir"/>
              </a:rPr>
              <a:t>with prob. (1/2)</a:t>
            </a:r>
            <a:endParaRPr sz="1100" dirty="0">
              <a:latin typeface="+mn-lt"/>
            </a:endParaRPr>
          </a:p>
        </p:txBody>
      </p:sp>
      <p:sp>
        <p:nvSpPr>
          <p:cNvPr id="456" name="Google Shape;456;p43"/>
          <p:cNvSpPr txBox="1"/>
          <p:nvPr/>
        </p:nvSpPr>
        <p:spPr>
          <a:xfrm>
            <a:off x="5065877" y="3924311"/>
            <a:ext cx="1344900" cy="284663"/>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dirty="0">
                <a:solidFill>
                  <a:schemeClr val="dk1"/>
                </a:solidFill>
                <a:latin typeface="+mn-lt"/>
                <a:ea typeface="Avenir"/>
                <a:cs typeface="Avenir"/>
                <a:sym typeface="Avenir"/>
              </a:rPr>
              <a:t>with prob. (1/2)</a:t>
            </a:r>
            <a:endParaRPr sz="1100" dirty="0">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26" descr="hone clipart. Free download transparent .PNG | Creazilla"/>
          <p:cNvPicPr preferRelativeResize="0"/>
          <p:nvPr/>
        </p:nvPicPr>
        <p:blipFill rotWithShape="1">
          <a:blip r:embed="rId3">
            <a:alphaModFix/>
          </a:blip>
          <a:srcRect/>
          <a:stretch/>
        </p:blipFill>
        <p:spPr>
          <a:xfrm>
            <a:off x="1842746" y="2237330"/>
            <a:ext cx="409754" cy="742197"/>
          </a:xfrm>
          <a:prstGeom prst="rect">
            <a:avLst/>
          </a:prstGeom>
          <a:noFill/>
          <a:ln>
            <a:noFill/>
          </a:ln>
        </p:spPr>
      </p:pic>
      <p:sp>
        <p:nvSpPr>
          <p:cNvPr id="138" name="Google Shape;138;p26"/>
          <p:cNvSpPr txBox="1"/>
          <p:nvPr/>
        </p:nvSpPr>
        <p:spPr>
          <a:xfrm>
            <a:off x="1893440" y="2412221"/>
            <a:ext cx="245838" cy="392415"/>
          </a:xfrm>
          <a:prstGeom prst="rect">
            <a:avLst/>
          </a:prstGeom>
          <a:blipFill rotWithShape="1">
            <a:blip r:embed="rId4">
              <a:alphaModFix/>
            </a:blip>
            <a:stretch>
              <a:fillRect l="-11109" r="-25923"/>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b="0" i="0" u="none" strike="noStrike" cap="none" dirty="0">
                <a:latin typeface="Arial"/>
                <a:ea typeface="Arial"/>
                <a:cs typeface="Arial"/>
                <a:sym typeface="Arial"/>
              </a:rPr>
              <a:t> </a:t>
            </a:r>
            <a:endParaRPr sz="1100" dirty="0"/>
          </a:p>
        </p:txBody>
      </p:sp>
      <p:pic>
        <p:nvPicPr>
          <p:cNvPr id="139" name="Google Shape;139;p26"/>
          <p:cNvPicPr preferRelativeResize="0"/>
          <p:nvPr/>
        </p:nvPicPr>
        <p:blipFill rotWithShape="1">
          <a:blip r:embed="rId5">
            <a:alphaModFix/>
          </a:blip>
          <a:srcRect l="11283" t="18433" r="11249" b="29206"/>
          <a:stretch/>
        </p:blipFill>
        <p:spPr>
          <a:xfrm>
            <a:off x="5345849" y="1116685"/>
            <a:ext cx="3565316" cy="2409789"/>
          </a:xfrm>
          <a:prstGeom prst="rect">
            <a:avLst/>
          </a:prstGeom>
          <a:noFill/>
          <a:ln>
            <a:noFill/>
          </a:ln>
        </p:spPr>
      </p:pic>
      <p:sp>
        <p:nvSpPr>
          <p:cNvPr id="140" name="Google Shape;140;p2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Avenir"/>
              <a:buNone/>
            </a:pPr>
            <a:r>
              <a:rPr lang="en" dirty="0"/>
              <a:t>Private Cloud Storage</a:t>
            </a:r>
            <a:endParaRPr dirty="0"/>
          </a:p>
        </p:txBody>
      </p:sp>
      <p:sp>
        <p:nvSpPr>
          <p:cNvPr id="141" name="Google Shape;141;p26"/>
          <p:cNvSpPr txBox="1"/>
          <p:nvPr/>
        </p:nvSpPr>
        <p:spPr>
          <a:xfrm>
            <a:off x="6781036" y="875951"/>
            <a:ext cx="811761" cy="3462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800" dirty="0">
                <a:solidFill>
                  <a:schemeClr val="dk1"/>
                </a:solidFill>
              </a:rPr>
              <a:t>Server</a:t>
            </a:r>
            <a:endParaRPr sz="1100" dirty="0"/>
          </a:p>
        </p:txBody>
      </p:sp>
      <p:sp>
        <p:nvSpPr>
          <p:cNvPr id="142" name="Google Shape;142;p26"/>
          <p:cNvSpPr txBox="1"/>
          <p:nvPr/>
        </p:nvSpPr>
        <p:spPr>
          <a:xfrm>
            <a:off x="986923" y="1222150"/>
            <a:ext cx="864600" cy="346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800" dirty="0">
                <a:solidFill>
                  <a:schemeClr val="dk1"/>
                </a:solidFill>
              </a:rPr>
              <a:t>User</a:t>
            </a:r>
            <a:endParaRPr sz="1100" dirty="0"/>
          </a:p>
        </p:txBody>
      </p:sp>
      <p:grpSp>
        <p:nvGrpSpPr>
          <p:cNvPr id="143" name="Google Shape;143;p26"/>
          <p:cNvGrpSpPr/>
          <p:nvPr/>
        </p:nvGrpSpPr>
        <p:grpSpPr>
          <a:xfrm>
            <a:off x="821400" y="1645275"/>
            <a:ext cx="973500" cy="1458050"/>
            <a:chOff x="7495438" y="1379625"/>
            <a:chExt cx="973500" cy="1458050"/>
          </a:xfrm>
        </p:grpSpPr>
        <p:sp>
          <p:nvSpPr>
            <p:cNvPr id="144" name="Google Shape;144;p26"/>
            <p:cNvSpPr/>
            <p:nvPr/>
          </p:nvSpPr>
          <p:spPr>
            <a:xfrm>
              <a:off x="7495438" y="1934975"/>
              <a:ext cx="973500" cy="902700"/>
            </a:xfrm>
            <a:prstGeom prst="arc">
              <a:avLst>
                <a:gd name="adj1" fmla="val 10694781"/>
                <a:gd name="adj2" fmla="val 0"/>
              </a:avLst>
            </a:prstGeom>
            <a:no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5" name="Google Shape;145;p26"/>
            <p:cNvSpPr/>
            <p:nvPr/>
          </p:nvSpPr>
          <p:spPr>
            <a:xfrm>
              <a:off x="7712938" y="1379625"/>
              <a:ext cx="538500" cy="531600"/>
            </a:xfrm>
            <a:prstGeom prst="ellipse">
              <a:avLst/>
            </a:prstGeom>
            <a:no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44"/>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Avenir"/>
              <a:buNone/>
            </a:pPr>
            <a:r>
              <a:rPr lang="en" dirty="0"/>
              <a:t>Certified Deletion from Prior Work</a:t>
            </a:r>
            <a:endParaRPr dirty="0"/>
          </a:p>
        </p:txBody>
      </p:sp>
      <p:sp>
        <p:nvSpPr>
          <p:cNvPr id="462" name="Google Shape;462;p44"/>
          <p:cNvSpPr txBox="1">
            <a:spLocks noGrp="1"/>
          </p:cNvSpPr>
          <p:nvPr>
            <p:ph type="body" idx="1"/>
          </p:nvPr>
        </p:nvSpPr>
        <p:spPr>
          <a:xfrm>
            <a:off x="628650" y="1369221"/>
            <a:ext cx="7886700" cy="11292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dirty="0">
                <a:latin typeface="+mn-lt"/>
              </a:rPr>
              <a:t>Encode data</a:t>
            </a:r>
            <a:r>
              <a:rPr lang="en" dirty="0">
                <a:latin typeface="+mn-lt"/>
                <a:ea typeface="Cambria Math"/>
                <a:cs typeface="Cambria Math"/>
                <a:sym typeface="Cambria Math"/>
              </a:rPr>
              <a:t> </a:t>
            </a:r>
            <a:r>
              <a:rPr lang="en" dirty="0">
                <a:latin typeface="+mn-lt"/>
              </a:rPr>
              <a:t>in the computational basis</a:t>
            </a:r>
            <a:endParaRPr dirty="0">
              <a:latin typeface="+mn-lt"/>
            </a:endParaRPr>
          </a:p>
          <a:p>
            <a:pPr marL="457200" lvl="0" indent="-317500" algn="l" rtl="0">
              <a:spcBef>
                <a:spcPts val="0"/>
              </a:spcBef>
              <a:spcAft>
                <a:spcPts val="0"/>
              </a:spcAft>
              <a:buSzPts val="1400"/>
              <a:buChar char="•"/>
            </a:pPr>
            <a:r>
              <a:rPr lang="en" dirty="0">
                <a:latin typeface="+mn-lt"/>
              </a:rPr>
              <a:t>Add checks in the Hadamard basis</a:t>
            </a:r>
            <a:endParaRPr dirty="0">
              <a:latin typeface="+mn-lt"/>
            </a:endParaRPr>
          </a:p>
          <a:p>
            <a:pPr marL="457200" lvl="0" indent="-317500" algn="l" rtl="0">
              <a:spcBef>
                <a:spcPts val="0"/>
              </a:spcBef>
              <a:spcAft>
                <a:spcPts val="0"/>
              </a:spcAft>
              <a:buSzPts val="1400"/>
              <a:buChar char="•"/>
            </a:pPr>
            <a:r>
              <a:rPr lang="en" dirty="0">
                <a:latin typeface="+mn-lt"/>
              </a:rPr>
              <a:t>Verification key</a:t>
            </a:r>
            <a:r>
              <a:rPr lang="en" dirty="0">
                <a:latin typeface="+mn-lt"/>
                <a:ea typeface="Cambria Math"/>
                <a:cs typeface="Cambria Math"/>
                <a:sym typeface="Cambria Math"/>
              </a:rPr>
              <a:t> vk </a:t>
            </a:r>
            <a:r>
              <a:rPr lang="en" dirty="0">
                <a:latin typeface="+mn-lt"/>
              </a:rPr>
              <a:t>tracks where and what the checks are</a:t>
            </a:r>
            <a:endParaRPr dirty="0">
              <a:latin typeface="+mn-lt"/>
            </a:endParaRPr>
          </a:p>
        </p:txBody>
      </p:sp>
      <mc:AlternateContent xmlns:mc="http://schemas.openxmlformats.org/markup-compatibility/2006" xmlns:a14="http://schemas.microsoft.com/office/drawing/2010/main">
        <mc:Choice Requires="a14">
          <p:sp>
            <p:nvSpPr>
              <p:cNvPr id="5" name="Google Shape;470;p45"/>
              <p:cNvSpPr txBox="1"/>
              <p:nvPr/>
            </p:nvSpPr>
            <p:spPr>
              <a:xfrm>
                <a:off x="2308849" y="3357925"/>
                <a:ext cx="4627475" cy="1154132"/>
              </a:xfrm>
              <a:prstGeom prst="rect">
                <a:avLst/>
              </a:prstGeom>
              <a:noFill/>
              <a:ln>
                <a:noFill/>
              </a:ln>
            </p:spPr>
            <p:txBody>
              <a:bodyPr spcFirstLastPara="1" wrap="square" lIns="91425" tIns="91425" rIns="91425" bIns="91425" anchor="t" anchorCtr="0">
                <a:spAutoFit/>
              </a:bodyPr>
              <a:lstStyle/>
              <a:p>
                <a:r>
                  <a:rPr lang="en-US" sz="2100" dirty="0">
                    <a:solidFill>
                      <a:schemeClr val="dk1"/>
                    </a:solidFill>
                    <a:latin typeface="+mn-lt"/>
                    <a:ea typeface="Cambria Math"/>
                    <a:cs typeface="Cambria Math"/>
                    <a:sym typeface="Cambria Math"/>
                  </a:rPr>
                  <a:t>data =  </a:t>
                </a:r>
                <a:r>
                  <a:rPr lang="en-US" sz="2100" dirty="0">
                    <a:solidFill>
                      <a:srgbClr val="FF9900"/>
                    </a:solidFill>
                    <a:latin typeface="+mn-lt"/>
                    <a:ea typeface="Cambria Math"/>
                    <a:cs typeface="Cambria Math"/>
                    <a:sym typeface="Cambria Math"/>
                  </a:rPr>
                  <a:t>0     </a:t>
                </a:r>
                <a:r>
                  <a:rPr lang="en-US" sz="2100" dirty="0" smtClean="0">
                    <a:solidFill>
                      <a:srgbClr val="FF9900"/>
                    </a:solidFill>
                    <a:latin typeface="+mn-lt"/>
                    <a:ea typeface="Cambria Math"/>
                    <a:cs typeface="Cambria Math"/>
                    <a:sym typeface="Cambria Math"/>
                  </a:rPr>
                  <a:t>   1         </a:t>
                </a:r>
                <a:r>
                  <a:rPr lang="en-US" sz="2100" dirty="0">
                    <a:solidFill>
                      <a:srgbClr val="FF9900"/>
                    </a:solidFill>
                    <a:latin typeface="+mn-lt"/>
                    <a:ea typeface="Cambria Math"/>
                    <a:cs typeface="Cambria Math"/>
                    <a:sym typeface="Cambria Math"/>
                  </a:rPr>
                  <a:t>1    </a:t>
                </a:r>
                <a:r>
                  <a:rPr lang="en-US" sz="2100" dirty="0" smtClean="0">
                    <a:solidFill>
                      <a:srgbClr val="FF9900"/>
                    </a:solidFill>
                    <a:latin typeface="+mn-lt"/>
                    <a:ea typeface="Cambria Math"/>
                    <a:cs typeface="Cambria Math"/>
                    <a:sym typeface="Cambria Math"/>
                  </a:rPr>
                  <a:t>1</a:t>
                </a:r>
              </a:p>
              <a:p>
                <a:pPr marL="0" lvl="0" indent="0" algn="l" rtl="0">
                  <a:spcBef>
                    <a:spcPts val="0"/>
                  </a:spcBef>
                  <a:spcAft>
                    <a:spcPts val="0"/>
                  </a:spcAft>
                  <a:buNone/>
                </a:pPr>
                <a:r>
                  <a:rPr lang="en-US" sz="2100" dirty="0" err="1" smtClean="0">
                    <a:solidFill>
                      <a:schemeClr val="dk1"/>
                    </a:solidFill>
                    <a:latin typeface="+mn-lt"/>
                    <a:ea typeface="Cambria Math"/>
                    <a:cs typeface="Cambria Math"/>
                    <a:sym typeface="Cambria Math"/>
                  </a:rPr>
                  <a:t>vk</a:t>
                </a:r>
                <a:r>
                  <a:rPr lang="en-US" sz="2100" dirty="0">
                    <a:solidFill>
                      <a:schemeClr val="dk1"/>
                    </a:solidFill>
                    <a:latin typeface="+mn-lt"/>
                    <a:ea typeface="Cambria Math"/>
                    <a:cs typeface="Cambria Math"/>
                    <a:sym typeface="Cambria Math"/>
                  </a:rPr>
                  <a:t> </a:t>
                </a:r>
                <a:r>
                  <a:rPr lang="en-US" sz="2100" dirty="0" smtClean="0">
                    <a:solidFill>
                      <a:schemeClr val="dk1"/>
                    </a:solidFill>
                    <a:latin typeface="+mn-lt"/>
                    <a:ea typeface="Cambria Math"/>
                    <a:cs typeface="Cambria Math"/>
                    <a:sym typeface="Cambria Math"/>
                  </a:rPr>
                  <a:t>   =   </a:t>
                </a:r>
                <a:r>
                  <a:rPr lang="en-US" sz="2100" dirty="0">
                    <a:solidFill>
                      <a:schemeClr val="dk1"/>
                    </a:solidFill>
                    <a:latin typeface="+mn-lt"/>
                    <a:ea typeface="Cambria Math"/>
                    <a:cs typeface="Cambria Math"/>
                    <a:sym typeface="Cambria Math"/>
                  </a:rPr>
                  <a:t>*   </a:t>
                </a:r>
                <a:r>
                  <a:rPr lang="en-US" sz="2100" dirty="0" smtClean="0">
                    <a:solidFill>
                      <a:schemeClr val="accent6"/>
                    </a:solidFill>
                    <a:latin typeface="+mn-lt"/>
                    <a:ea typeface="Cambria Math"/>
                    <a:cs typeface="Cambria Math"/>
                    <a:sym typeface="Cambria Math"/>
                  </a:rPr>
                  <a:t>+   </a:t>
                </a:r>
                <a:r>
                  <a:rPr lang="en-US" sz="2100" dirty="0" smtClean="0">
                    <a:solidFill>
                      <a:schemeClr val="dk1"/>
                    </a:solidFill>
                    <a:latin typeface="+mn-lt"/>
                    <a:ea typeface="Cambria Math"/>
                    <a:cs typeface="Cambria Math"/>
                    <a:sym typeface="Cambria Math"/>
                  </a:rPr>
                  <a:t>*</a:t>
                </a:r>
                <a:r>
                  <a:rPr lang="en-US" sz="2100" dirty="0" smtClean="0">
                    <a:solidFill>
                      <a:schemeClr val="accent6"/>
                    </a:solidFill>
                    <a:latin typeface="+mn-lt"/>
                    <a:ea typeface="Cambria Math"/>
                    <a:cs typeface="Cambria Math"/>
                    <a:sym typeface="Cambria Math"/>
                  </a:rPr>
                  <a:t>    </a:t>
                </a:r>
                <a:r>
                  <a:rPr lang="en-US" sz="2100" dirty="0">
                    <a:solidFill>
                      <a:schemeClr val="accent6"/>
                    </a:solidFill>
                    <a:latin typeface="+mn-lt"/>
                    <a:ea typeface="Cambria Math"/>
                    <a:cs typeface="Cambria Math"/>
                    <a:sym typeface="Cambria Math"/>
                  </a:rPr>
                  <a:t>+    </a:t>
                </a:r>
                <a:r>
                  <a:rPr lang="en-US" sz="2100" dirty="0">
                    <a:solidFill>
                      <a:schemeClr val="dk1"/>
                    </a:solidFill>
                    <a:latin typeface="+mn-lt"/>
                    <a:ea typeface="Cambria Math"/>
                    <a:cs typeface="Cambria Math"/>
                    <a:sym typeface="Cambria Math"/>
                  </a:rPr>
                  <a:t>*</a:t>
                </a:r>
                <a:r>
                  <a:rPr lang="en-US" sz="2100" dirty="0">
                    <a:solidFill>
                      <a:schemeClr val="accent6"/>
                    </a:solidFill>
                    <a:latin typeface="+mn-lt"/>
                    <a:ea typeface="Cambria Math"/>
                    <a:cs typeface="Cambria Math"/>
                    <a:sym typeface="Cambria Math"/>
                  </a:rPr>
                  <a:t>     </a:t>
                </a:r>
                <a:r>
                  <a:rPr lang="en-US" sz="2100" dirty="0">
                    <a:solidFill>
                      <a:schemeClr val="dk1"/>
                    </a:solidFill>
                    <a:latin typeface="+mn-lt"/>
                    <a:ea typeface="Cambria Math"/>
                    <a:cs typeface="Cambria Math"/>
                    <a:sym typeface="Cambria Math"/>
                  </a:rPr>
                  <a:t>*</a:t>
                </a:r>
                <a:r>
                  <a:rPr lang="en-US" sz="2100" dirty="0">
                    <a:solidFill>
                      <a:schemeClr val="accent6"/>
                    </a:solidFill>
                    <a:latin typeface="+mn-lt"/>
                    <a:ea typeface="Cambria Math"/>
                    <a:cs typeface="Cambria Math"/>
                    <a:sym typeface="Cambria Math"/>
                  </a:rPr>
                  <a:t>   </a:t>
                </a:r>
                <a14:m>
                  <m:oMath xmlns:m="http://schemas.openxmlformats.org/officeDocument/2006/math">
                    <m:r>
                      <a:rPr lang="en-US" sz="2100" b="0" i="1" smtClean="0">
                        <a:solidFill>
                          <a:schemeClr val="accent6"/>
                        </a:solidFill>
                        <a:latin typeface="Cambria Math" panose="02040503050406030204" pitchFamily="18" charset="0"/>
                        <a:ea typeface="Cambria Math"/>
                        <a:cs typeface="Cambria Math"/>
                        <a:sym typeface="Cambria Math"/>
                      </a:rPr>
                      <m:t>−</m:t>
                    </m:r>
                  </m:oMath>
                </a14:m>
                <a:r>
                  <a:rPr lang="en-US" sz="2100" dirty="0" smtClean="0">
                    <a:solidFill>
                      <a:schemeClr val="accent6"/>
                    </a:solidFill>
                    <a:latin typeface="+mn-lt"/>
                    <a:ea typeface="Cambria Math"/>
                    <a:cs typeface="Cambria Math"/>
                    <a:sym typeface="Cambria Math"/>
                  </a:rPr>
                  <a:t>    +</a:t>
                </a:r>
                <a:endParaRPr lang="en-US" sz="2100" dirty="0">
                  <a:solidFill>
                    <a:schemeClr val="accent6"/>
                  </a:solidFill>
                  <a:latin typeface="+mn-lt"/>
                  <a:ea typeface="Cambria Math"/>
                  <a:cs typeface="Cambria Math"/>
                  <a:sym typeface="Cambria Math"/>
                </a:endParaRPr>
              </a:p>
              <a:p>
                <a:pPr lvl="0"/>
                <a:r>
                  <a:rPr lang="en-US" sz="2100" dirty="0">
                    <a:solidFill>
                      <a:schemeClr val="dk1"/>
                    </a:solidFill>
                    <a:latin typeface="+mn-lt"/>
                    <a:ea typeface="Cambria Math"/>
                    <a:cs typeface="Cambria Math"/>
                    <a:sym typeface="Cambria Math"/>
                  </a:rPr>
                  <a:t>|</a:t>
                </a:r>
                <a:r>
                  <a:rPr lang="en-US" sz="2100" dirty="0" smtClean="0">
                    <a:solidFill>
                      <a:schemeClr val="dk1"/>
                    </a:solidFill>
                    <a:latin typeface="+mn-lt"/>
                    <a:ea typeface="Cambria Math"/>
                    <a:cs typeface="Cambria Math"/>
                    <a:sym typeface="Cambria Math"/>
                  </a:rPr>
                  <a:t>𝜓⟩   = </a:t>
                </a:r>
                <a:r>
                  <a:rPr lang="en-US" sz="2100" dirty="0">
                    <a:solidFill>
                      <a:srgbClr val="FF9900"/>
                    </a:solidFill>
                    <a:latin typeface="+mn-lt"/>
                    <a:ea typeface="Cambria Math"/>
                    <a:cs typeface="Cambria Math"/>
                    <a:sym typeface="Cambria Math"/>
                  </a:rPr>
                  <a:t>|0⟩</a:t>
                </a:r>
                <a:r>
                  <a:rPr lang="en-US" sz="2100" dirty="0">
                    <a:solidFill>
                      <a:schemeClr val="dk1"/>
                    </a:solidFill>
                    <a:latin typeface="+mn-lt"/>
                    <a:ea typeface="Cambria Math"/>
                    <a:cs typeface="Cambria Math"/>
                    <a:sym typeface="Cambria Math"/>
                  </a:rPr>
                  <a:t> </a:t>
                </a:r>
                <a:r>
                  <a:rPr lang="en-US" sz="2100" dirty="0">
                    <a:solidFill>
                      <a:schemeClr val="accent6"/>
                    </a:solidFill>
                    <a:latin typeface="+mn-lt"/>
                    <a:ea typeface="Cambria Math"/>
                    <a:cs typeface="Cambria Math"/>
                    <a:sym typeface="Cambria Math"/>
                  </a:rPr>
                  <a:t>|+⟩</a:t>
                </a:r>
                <a:r>
                  <a:rPr lang="en-US" sz="2100" dirty="0">
                    <a:solidFill>
                      <a:schemeClr val="dk1"/>
                    </a:solidFill>
                    <a:latin typeface="+mn-lt"/>
                    <a:ea typeface="Cambria Math"/>
                    <a:cs typeface="Cambria Math"/>
                    <a:sym typeface="Cambria Math"/>
                  </a:rPr>
                  <a:t> </a:t>
                </a:r>
                <a:r>
                  <a:rPr lang="en-US" sz="2100" dirty="0">
                    <a:solidFill>
                      <a:srgbClr val="FF9900"/>
                    </a:solidFill>
                    <a:latin typeface="+mn-lt"/>
                    <a:ea typeface="Cambria Math"/>
                    <a:cs typeface="Cambria Math"/>
                    <a:sym typeface="Cambria Math"/>
                  </a:rPr>
                  <a:t>|1</a:t>
                </a:r>
                <a:r>
                  <a:rPr lang="en-US" sz="2100" dirty="0" smtClean="0">
                    <a:solidFill>
                      <a:srgbClr val="FF9900"/>
                    </a:solidFill>
                    <a:latin typeface="+mn-lt"/>
                    <a:ea typeface="Cambria Math"/>
                    <a:cs typeface="Cambria Math"/>
                    <a:sym typeface="Cambria Math"/>
                  </a:rPr>
                  <a:t>⟩ </a:t>
                </a:r>
                <a:r>
                  <a:rPr lang="en-US" sz="2100" dirty="0" smtClean="0">
                    <a:solidFill>
                      <a:schemeClr val="accent6"/>
                    </a:solidFill>
                    <a:latin typeface="+mn-lt"/>
                    <a:ea typeface="Cambria Math"/>
                    <a:cs typeface="Cambria Math"/>
                    <a:sym typeface="Cambria Math"/>
                  </a:rPr>
                  <a:t>|+⟩  </a:t>
                </a:r>
                <a:r>
                  <a:rPr lang="en-US" sz="2100" dirty="0" smtClean="0">
                    <a:solidFill>
                      <a:srgbClr val="FF9900"/>
                    </a:solidFill>
                    <a:latin typeface="+mn-lt"/>
                    <a:ea typeface="Cambria Math"/>
                    <a:cs typeface="Cambria Math"/>
                    <a:sym typeface="Cambria Math"/>
                  </a:rPr>
                  <a:t>|</a:t>
                </a:r>
                <a:r>
                  <a:rPr lang="en-US" sz="2100" dirty="0">
                    <a:solidFill>
                      <a:srgbClr val="FF9900"/>
                    </a:solidFill>
                    <a:latin typeface="+mn-lt"/>
                    <a:ea typeface="Cambria Math"/>
                    <a:cs typeface="Cambria Math"/>
                    <a:sym typeface="Cambria Math"/>
                  </a:rPr>
                  <a:t>1⟩ |1⟩</a:t>
                </a:r>
                <a:r>
                  <a:rPr lang="en-US" sz="2100" dirty="0">
                    <a:solidFill>
                      <a:schemeClr val="dk1"/>
                    </a:solidFill>
                    <a:latin typeface="+mn-lt"/>
                    <a:ea typeface="Cambria Math"/>
                    <a:cs typeface="Cambria Math"/>
                    <a:sym typeface="Cambria Math"/>
                  </a:rPr>
                  <a:t> </a:t>
                </a:r>
                <a14:m>
                  <m:oMath xmlns:m="http://schemas.openxmlformats.org/officeDocument/2006/math">
                    <m:r>
                      <a:rPr lang="en-US" sz="2100" b="0" i="0" smtClean="0">
                        <a:solidFill>
                          <a:schemeClr val="accent6"/>
                        </a:solidFill>
                        <a:latin typeface="Cambria Math" panose="02040503050406030204" pitchFamily="18" charset="0"/>
                        <a:ea typeface="Cambria Math"/>
                        <a:cs typeface="Cambria Math"/>
                        <a:sym typeface="Cambria Math"/>
                      </a:rPr>
                      <m:t>|</m:t>
                    </m:r>
                    <m:r>
                      <a:rPr lang="en-US" sz="2100" i="1">
                        <a:solidFill>
                          <a:schemeClr val="accent6"/>
                        </a:solidFill>
                        <a:latin typeface="Cambria Math" panose="02040503050406030204" pitchFamily="18" charset="0"/>
                        <a:ea typeface="Cambria Math"/>
                        <a:cs typeface="Cambria Math"/>
                        <a:sym typeface="Cambria Math"/>
                      </a:rPr>
                      <m:t>− </m:t>
                    </m:r>
                    <m:r>
                      <a:rPr lang="en-US" sz="2100" b="0" i="1" smtClean="0">
                        <a:solidFill>
                          <a:schemeClr val="accent6"/>
                        </a:solidFill>
                        <a:latin typeface="Cambria Math" panose="02040503050406030204" pitchFamily="18" charset="0"/>
                        <a:ea typeface="Cambria Math"/>
                        <a:cs typeface="Cambria Math"/>
                        <a:sym typeface="Cambria Math"/>
                      </a:rPr>
                      <m:t>〉</m:t>
                    </m:r>
                  </m:oMath>
                </a14:m>
                <a:r>
                  <a:rPr lang="en-US" sz="2100" dirty="0" smtClean="0">
                    <a:solidFill>
                      <a:schemeClr val="accent6"/>
                    </a:solidFill>
                    <a:latin typeface="+mn-lt"/>
                    <a:ea typeface="Cambria Math"/>
                    <a:cs typeface="Cambria Math"/>
                    <a:sym typeface="Cambria Math"/>
                  </a:rPr>
                  <a:t> </a:t>
                </a:r>
                <a:r>
                  <a:rPr lang="en-US" sz="2100" dirty="0">
                    <a:solidFill>
                      <a:schemeClr val="accent6"/>
                    </a:solidFill>
                    <a:latin typeface="+mn-lt"/>
                    <a:ea typeface="Cambria Math"/>
                    <a:cs typeface="Cambria Math"/>
                    <a:sym typeface="Cambria Math"/>
                  </a:rPr>
                  <a:t>|+⟩</a:t>
                </a:r>
                <a:endParaRPr sz="2100" dirty="0">
                  <a:solidFill>
                    <a:schemeClr val="accent6"/>
                  </a:solidFill>
                  <a:latin typeface="+mn-lt"/>
                  <a:ea typeface="Cambria Math"/>
                  <a:cs typeface="Cambria Math"/>
                  <a:sym typeface="Cambria Math"/>
                </a:endParaRPr>
              </a:p>
            </p:txBody>
          </p:sp>
        </mc:Choice>
        <mc:Fallback xmlns="">
          <p:sp>
            <p:nvSpPr>
              <p:cNvPr id="5" name="Google Shape;470;p45"/>
              <p:cNvSpPr txBox="1">
                <a:spLocks noRot="1" noChangeAspect="1" noMove="1" noResize="1" noEditPoints="1" noAdjustHandles="1" noChangeArrowheads="1" noChangeShapeType="1" noTextEdit="1"/>
              </p:cNvSpPr>
              <p:nvPr/>
            </p:nvSpPr>
            <p:spPr>
              <a:xfrm>
                <a:off x="2308849" y="3357925"/>
                <a:ext cx="4627475" cy="1154132"/>
              </a:xfrm>
              <a:prstGeom prst="rect">
                <a:avLst/>
              </a:prstGeom>
              <a:blipFill>
                <a:blip r:embed="rId3"/>
                <a:stretch>
                  <a:fillRect l="-1581" b="-5820"/>
                </a:stretch>
              </a:blipFill>
              <a:ln>
                <a:noFill/>
              </a:ln>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62">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 grpId="0" uiExpand="1" build="p"/>
      <p:bldP spid="5"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45"/>
          <p:cNvSpPr txBox="1">
            <a:spLocks noGrp="1"/>
          </p:cNvSpPr>
          <p:nvPr>
            <p:ph type="body" idx="1"/>
          </p:nvPr>
        </p:nvSpPr>
        <p:spPr>
          <a:xfrm>
            <a:off x="628650" y="1369227"/>
            <a:ext cx="7886700" cy="15774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dirty="0"/>
              <a:t>To delete, the server measures </a:t>
            </a:r>
            <a:r>
              <a:rPr lang="en" dirty="0">
                <a:latin typeface="Cambria Math"/>
                <a:ea typeface="Cambria Math"/>
                <a:cs typeface="Cambria Math"/>
                <a:sym typeface="Cambria Math"/>
              </a:rPr>
              <a:t>|𝜓⟩ </a:t>
            </a:r>
            <a:r>
              <a:rPr lang="en" dirty="0"/>
              <a:t>in the Hadamard basis </a:t>
            </a:r>
            <a:endParaRPr dirty="0"/>
          </a:p>
        </p:txBody>
      </p:sp>
      <p:sp>
        <p:nvSpPr>
          <p:cNvPr id="469" name="Google Shape;469;p4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Avenir"/>
              <a:buNone/>
            </a:pPr>
            <a:r>
              <a:rPr lang="en" dirty="0"/>
              <a:t>Certified Deletion from Prior Work</a:t>
            </a:r>
            <a:endParaRPr dirty="0"/>
          </a:p>
        </p:txBody>
      </p:sp>
      <mc:AlternateContent xmlns:mc="http://schemas.openxmlformats.org/markup-compatibility/2006" xmlns:a14="http://schemas.microsoft.com/office/drawing/2010/main">
        <mc:Choice Requires="a14">
          <p:sp>
            <p:nvSpPr>
              <p:cNvPr id="470" name="Google Shape;470;p45"/>
              <p:cNvSpPr txBox="1"/>
              <p:nvPr/>
            </p:nvSpPr>
            <p:spPr>
              <a:xfrm>
                <a:off x="2308849" y="3357925"/>
                <a:ext cx="4627475" cy="115413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lang="en-US" sz="2100" dirty="0" smtClean="0">
                  <a:solidFill>
                    <a:srgbClr val="FF9900"/>
                  </a:solidFill>
                  <a:latin typeface="Cambria Math"/>
                  <a:ea typeface="Cambria Math"/>
                  <a:cs typeface="Cambria Math"/>
                  <a:sym typeface="Cambria Math"/>
                </a:endParaRPr>
              </a:p>
              <a:p>
                <a:pPr marL="0" lvl="0" indent="0" algn="l" rtl="0">
                  <a:spcBef>
                    <a:spcPts val="0"/>
                  </a:spcBef>
                  <a:spcAft>
                    <a:spcPts val="0"/>
                  </a:spcAft>
                  <a:buNone/>
                </a:pPr>
                <a:r>
                  <a:rPr lang="en-US" sz="2100" dirty="0">
                    <a:solidFill>
                      <a:schemeClr val="dk1"/>
                    </a:solidFill>
                    <a:latin typeface="Cambria Math"/>
                    <a:ea typeface="Cambria Math"/>
                    <a:cs typeface="Cambria Math"/>
                    <a:sym typeface="Cambria Math"/>
                  </a:rPr>
                  <a:t>vk </a:t>
                </a:r>
                <a:r>
                  <a:rPr lang="en-US" sz="2100" dirty="0" smtClean="0">
                    <a:solidFill>
                      <a:schemeClr val="dk1"/>
                    </a:solidFill>
                    <a:latin typeface="Cambria Math"/>
                    <a:ea typeface="Cambria Math"/>
                    <a:cs typeface="Cambria Math"/>
                    <a:sym typeface="Cambria Math"/>
                  </a:rPr>
                  <a:t>   =   </a:t>
                </a:r>
                <a:r>
                  <a:rPr lang="en-US" sz="2100" dirty="0">
                    <a:solidFill>
                      <a:schemeClr val="dk1"/>
                    </a:solidFill>
                    <a:latin typeface="Cambria Math"/>
                    <a:ea typeface="Cambria Math"/>
                    <a:cs typeface="Cambria Math"/>
                    <a:sym typeface="Cambria Math"/>
                  </a:rPr>
                  <a:t>*    </a:t>
                </a:r>
                <a:r>
                  <a:rPr lang="en-US" sz="2100" dirty="0">
                    <a:solidFill>
                      <a:schemeClr val="accent6"/>
                    </a:solidFill>
                    <a:latin typeface="Cambria Math"/>
                    <a:ea typeface="Cambria Math"/>
                    <a:cs typeface="Cambria Math"/>
                    <a:sym typeface="Cambria Math"/>
                  </a:rPr>
                  <a:t>+    </a:t>
                </a:r>
                <a:r>
                  <a:rPr lang="en-US" sz="2100" dirty="0">
                    <a:solidFill>
                      <a:schemeClr val="dk1"/>
                    </a:solidFill>
                    <a:latin typeface="Cambria Math"/>
                    <a:ea typeface="Cambria Math"/>
                    <a:cs typeface="Cambria Math"/>
                    <a:sym typeface="Cambria Math"/>
                  </a:rPr>
                  <a:t>*</a:t>
                </a:r>
                <a:r>
                  <a:rPr lang="en-US" sz="2100" dirty="0">
                    <a:solidFill>
                      <a:schemeClr val="accent6"/>
                    </a:solidFill>
                    <a:latin typeface="Cambria Math"/>
                    <a:ea typeface="Cambria Math"/>
                    <a:cs typeface="Cambria Math"/>
                    <a:sym typeface="Cambria Math"/>
                  </a:rPr>
                  <a:t>     +    </a:t>
                </a:r>
                <a:r>
                  <a:rPr lang="en-US" sz="2100" dirty="0">
                    <a:solidFill>
                      <a:schemeClr val="dk1"/>
                    </a:solidFill>
                    <a:latin typeface="Cambria Math"/>
                    <a:ea typeface="Cambria Math"/>
                    <a:cs typeface="Cambria Math"/>
                    <a:sym typeface="Cambria Math"/>
                  </a:rPr>
                  <a:t>*</a:t>
                </a:r>
                <a:r>
                  <a:rPr lang="en-US" sz="2100" dirty="0">
                    <a:solidFill>
                      <a:schemeClr val="accent6"/>
                    </a:solidFill>
                    <a:latin typeface="Cambria Math"/>
                    <a:ea typeface="Cambria Math"/>
                    <a:cs typeface="Cambria Math"/>
                    <a:sym typeface="Cambria Math"/>
                  </a:rPr>
                  <a:t>     </a:t>
                </a:r>
                <a:r>
                  <a:rPr lang="en-US" sz="2100" dirty="0">
                    <a:solidFill>
                      <a:schemeClr val="dk1"/>
                    </a:solidFill>
                    <a:latin typeface="Cambria Math"/>
                    <a:ea typeface="Cambria Math"/>
                    <a:cs typeface="Cambria Math"/>
                    <a:sym typeface="Cambria Math"/>
                  </a:rPr>
                  <a:t>*</a:t>
                </a:r>
                <a:r>
                  <a:rPr lang="en-US" sz="2100" dirty="0">
                    <a:solidFill>
                      <a:schemeClr val="accent6"/>
                    </a:solidFill>
                    <a:latin typeface="Cambria Math"/>
                    <a:ea typeface="Cambria Math"/>
                    <a:cs typeface="Cambria Math"/>
                    <a:sym typeface="Cambria Math"/>
                  </a:rPr>
                  <a:t>   </a:t>
                </a:r>
                <a14:m>
                  <m:oMath xmlns:m="http://schemas.openxmlformats.org/officeDocument/2006/math">
                    <m:r>
                      <a:rPr lang="en-US" sz="2100" b="0" i="1" smtClean="0">
                        <a:solidFill>
                          <a:schemeClr val="accent6"/>
                        </a:solidFill>
                        <a:latin typeface="Cambria Math" panose="02040503050406030204" pitchFamily="18" charset="0"/>
                        <a:ea typeface="Cambria Math"/>
                        <a:cs typeface="Cambria Math"/>
                        <a:sym typeface="Cambria Math"/>
                      </a:rPr>
                      <m:t>−</m:t>
                    </m:r>
                  </m:oMath>
                </a14:m>
                <a:r>
                  <a:rPr lang="en-US" sz="2100" dirty="0" smtClean="0">
                    <a:solidFill>
                      <a:schemeClr val="accent6"/>
                    </a:solidFill>
                    <a:latin typeface="Cambria Math"/>
                    <a:ea typeface="Cambria Math"/>
                    <a:cs typeface="Cambria Math"/>
                    <a:sym typeface="Cambria Math"/>
                  </a:rPr>
                  <a:t>    +</a:t>
                </a:r>
                <a:endParaRPr lang="en-US" sz="2100" dirty="0">
                  <a:solidFill>
                    <a:schemeClr val="accent6"/>
                  </a:solidFill>
                  <a:latin typeface="Cambria Math"/>
                  <a:ea typeface="Cambria Math"/>
                  <a:cs typeface="Cambria Math"/>
                  <a:sym typeface="Cambria Math"/>
                </a:endParaRPr>
              </a:p>
              <a:p>
                <a:pPr lvl="0"/>
                <a:r>
                  <a:rPr lang="en-US" sz="2100" dirty="0">
                    <a:solidFill>
                      <a:schemeClr val="dk1"/>
                    </a:solidFill>
                    <a:latin typeface="Cambria Math"/>
                    <a:ea typeface="Cambria Math"/>
                    <a:cs typeface="Cambria Math"/>
                    <a:sym typeface="Cambria Math"/>
                  </a:rPr>
                  <a:t>|</a:t>
                </a:r>
                <a:r>
                  <a:rPr lang="en-US" sz="2100" dirty="0" smtClean="0">
                    <a:solidFill>
                      <a:schemeClr val="dk1"/>
                    </a:solidFill>
                    <a:latin typeface="Cambria Math"/>
                    <a:ea typeface="Cambria Math"/>
                    <a:cs typeface="Cambria Math"/>
                    <a:sym typeface="Cambria Math"/>
                  </a:rPr>
                  <a:t>𝜓⟩  = </a:t>
                </a:r>
                <a:r>
                  <a:rPr lang="en-US" sz="2100" dirty="0">
                    <a:solidFill>
                      <a:srgbClr val="FF9900"/>
                    </a:solidFill>
                    <a:latin typeface="Cambria Math"/>
                    <a:ea typeface="Cambria Math"/>
                    <a:cs typeface="Cambria Math"/>
                    <a:sym typeface="Cambria Math"/>
                  </a:rPr>
                  <a:t>|0⟩</a:t>
                </a:r>
                <a:r>
                  <a:rPr lang="en-US" sz="2100" dirty="0">
                    <a:solidFill>
                      <a:schemeClr val="dk1"/>
                    </a:solidFill>
                    <a:latin typeface="Cambria Math"/>
                    <a:ea typeface="Cambria Math"/>
                    <a:cs typeface="Cambria Math"/>
                    <a:sym typeface="Cambria Math"/>
                  </a:rPr>
                  <a:t> </a:t>
                </a:r>
                <a:r>
                  <a:rPr lang="en-US" sz="2100" dirty="0">
                    <a:solidFill>
                      <a:schemeClr val="accent6"/>
                    </a:solidFill>
                    <a:latin typeface="Cambria Math"/>
                    <a:ea typeface="Cambria Math"/>
                    <a:cs typeface="Cambria Math"/>
                    <a:sym typeface="Cambria Math"/>
                  </a:rPr>
                  <a:t>|+⟩</a:t>
                </a:r>
                <a:r>
                  <a:rPr lang="en-US" sz="2100" dirty="0">
                    <a:solidFill>
                      <a:schemeClr val="dk1"/>
                    </a:solidFill>
                    <a:latin typeface="Cambria Math"/>
                    <a:ea typeface="Cambria Math"/>
                    <a:cs typeface="Cambria Math"/>
                    <a:sym typeface="Cambria Math"/>
                  </a:rPr>
                  <a:t> </a:t>
                </a:r>
                <a:r>
                  <a:rPr lang="en-US" sz="2100" dirty="0">
                    <a:solidFill>
                      <a:srgbClr val="FF9900"/>
                    </a:solidFill>
                    <a:latin typeface="Cambria Math"/>
                    <a:ea typeface="Cambria Math"/>
                    <a:cs typeface="Cambria Math"/>
                    <a:sym typeface="Cambria Math"/>
                  </a:rPr>
                  <a:t>|1⟩</a:t>
                </a:r>
                <a:r>
                  <a:rPr lang="en-US" sz="2100" dirty="0">
                    <a:solidFill>
                      <a:schemeClr val="dk1"/>
                    </a:solidFill>
                    <a:latin typeface="Cambria Math"/>
                    <a:ea typeface="Cambria Math"/>
                    <a:cs typeface="Cambria Math"/>
                    <a:sym typeface="Cambria Math"/>
                  </a:rPr>
                  <a:t> </a:t>
                </a:r>
                <a:r>
                  <a:rPr lang="en-US" sz="2100" dirty="0">
                    <a:solidFill>
                      <a:schemeClr val="accent6"/>
                    </a:solidFill>
                    <a:latin typeface="Cambria Math"/>
                    <a:ea typeface="Cambria Math"/>
                    <a:cs typeface="Cambria Math"/>
                    <a:sym typeface="Cambria Math"/>
                  </a:rPr>
                  <a:t>|+⟩</a:t>
                </a:r>
                <a:r>
                  <a:rPr lang="en-US" sz="2100" dirty="0">
                    <a:solidFill>
                      <a:schemeClr val="dk1"/>
                    </a:solidFill>
                    <a:latin typeface="Cambria Math"/>
                    <a:ea typeface="Cambria Math"/>
                    <a:cs typeface="Cambria Math"/>
                    <a:sym typeface="Cambria Math"/>
                  </a:rPr>
                  <a:t> </a:t>
                </a:r>
                <a:r>
                  <a:rPr lang="en-US" sz="2100" dirty="0">
                    <a:solidFill>
                      <a:srgbClr val="FF9900"/>
                    </a:solidFill>
                    <a:latin typeface="Cambria Math"/>
                    <a:ea typeface="Cambria Math"/>
                    <a:cs typeface="Cambria Math"/>
                    <a:sym typeface="Cambria Math"/>
                  </a:rPr>
                  <a:t>|1⟩ |1⟩</a:t>
                </a:r>
                <a:r>
                  <a:rPr lang="en-US" sz="2100" dirty="0">
                    <a:solidFill>
                      <a:schemeClr val="dk1"/>
                    </a:solidFill>
                    <a:latin typeface="Cambria Math"/>
                    <a:ea typeface="Cambria Math"/>
                    <a:cs typeface="Cambria Math"/>
                    <a:sym typeface="Cambria Math"/>
                  </a:rPr>
                  <a:t> </a:t>
                </a:r>
                <a14:m>
                  <m:oMath xmlns:m="http://schemas.openxmlformats.org/officeDocument/2006/math">
                    <m:r>
                      <a:rPr lang="en-US" sz="2100" b="0" i="0" smtClean="0">
                        <a:solidFill>
                          <a:schemeClr val="accent6"/>
                        </a:solidFill>
                        <a:latin typeface="Cambria Math" panose="02040503050406030204" pitchFamily="18" charset="0"/>
                        <a:ea typeface="Cambria Math"/>
                        <a:cs typeface="Cambria Math"/>
                        <a:sym typeface="Cambria Math"/>
                      </a:rPr>
                      <m:t>|</m:t>
                    </m:r>
                    <m:r>
                      <a:rPr lang="en-US" sz="2100" i="1">
                        <a:solidFill>
                          <a:schemeClr val="accent6"/>
                        </a:solidFill>
                        <a:latin typeface="Cambria Math" panose="02040503050406030204" pitchFamily="18" charset="0"/>
                        <a:ea typeface="Cambria Math"/>
                        <a:cs typeface="Cambria Math"/>
                        <a:sym typeface="Cambria Math"/>
                      </a:rPr>
                      <m:t>− </m:t>
                    </m:r>
                    <m:r>
                      <a:rPr lang="en-US" sz="2100" b="0" i="1" smtClean="0">
                        <a:solidFill>
                          <a:schemeClr val="accent6"/>
                        </a:solidFill>
                        <a:latin typeface="Cambria Math" panose="02040503050406030204" pitchFamily="18" charset="0"/>
                        <a:ea typeface="Cambria Math"/>
                        <a:cs typeface="Cambria Math"/>
                        <a:sym typeface="Cambria Math"/>
                      </a:rPr>
                      <m:t>〉</m:t>
                    </m:r>
                  </m:oMath>
                </a14:m>
                <a:r>
                  <a:rPr lang="en-US" sz="2100" dirty="0" smtClean="0">
                    <a:solidFill>
                      <a:schemeClr val="accent6"/>
                    </a:solidFill>
                    <a:latin typeface="Cambria Math"/>
                    <a:ea typeface="Cambria Math"/>
                    <a:cs typeface="Cambria Math"/>
                    <a:sym typeface="Cambria Math"/>
                  </a:rPr>
                  <a:t> </a:t>
                </a:r>
                <a:r>
                  <a:rPr lang="en-US" sz="2100" dirty="0">
                    <a:solidFill>
                      <a:schemeClr val="accent6"/>
                    </a:solidFill>
                    <a:latin typeface="Cambria Math"/>
                    <a:ea typeface="Cambria Math"/>
                    <a:cs typeface="Cambria Math"/>
                    <a:sym typeface="Cambria Math"/>
                  </a:rPr>
                  <a:t>|+⟩</a:t>
                </a:r>
                <a:endParaRPr sz="2100" dirty="0">
                  <a:solidFill>
                    <a:schemeClr val="accent6"/>
                  </a:solidFill>
                  <a:latin typeface="Cambria Math"/>
                  <a:ea typeface="Cambria Math"/>
                  <a:cs typeface="Cambria Math"/>
                  <a:sym typeface="Cambria Math"/>
                </a:endParaRPr>
              </a:p>
            </p:txBody>
          </p:sp>
        </mc:Choice>
        <mc:Fallback xmlns="">
          <p:sp>
            <p:nvSpPr>
              <p:cNvPr id="470" name="Google Shape;470;p45"/>
              <p:cNvSpPr txBox="1">
                <a:spLocks noRot="1" noChangeAspect="1" noMove="1" noResize="1" noEditPoints="1" noAdjustHandles="1" noChangeArrowheads="1" noChangeShapeType="1" noTextEdit="1"/>
              </p:cNvSpPr>
              <p:nvPr/>
            </p:nvSpPr>
            <p:spPr>
              <a:xfrm>
                <a:off x="2308849" y="3357925"/>
                <a:ext cx="4627475" cy="1154132"/>
              </a:xfrm>
              <a:prstGeom prst="rect">
                <a:avLst/>
              </a:prstGeom>
              <a:blipFill>
                <a:blip r:embed="rId3"/>
                <a:stretch>
                  <a:fillRect l="-1581" b="-582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1" name="Google Shape;471;p45"/>
              <p:cNvSpPr txBox="1"/>
              <p:nvPr/>
            </p:nvSpPr>
            <p:spPr>
              <a:xfrm>
                <a:off x="1585225" y="1903975"/>
                <a:ext cx="5351100" cy="507900"/>
              </a:xfrm>
              <a:prstGeom prst="rect">
                <a:avLst/>
              </a:prstGeom>
              <a:noFill/>
              <a:ln>
                <a:noFill/>
              </a:ln>
            </p:spPr>
            <p:txBody>
              <a:bodyPr spcFirstLastPara="1" wrap="square" lIns="91425" tIns="91425" rIns="91425" bIns="91425" anchor="t" anchorCtr="0">
                <a:spAutoFit/>
              </a:bodyPr>
              <a:lstStyle/>
              <a:p>
                <a:pPr lvl="0"/>
                <a:r>
                  <a:rPr lang="en" sz="2100" dirty="0">
                    <a:solidFill>
                      <a:schemeClr val="dk1"/>
                    </a:solidFill>
                    <a:latin typeface="Cambria Math"/>
                    <a:ea typeface="Cambria Math"/>
                    <a:cs typeface="Cambria Math"/>
                    <a:sym typeface="Cambria Math"/>
                  </a:rPr>
                  <a:t>|𝜓⟩                                            </a:t>
                </a:r>
                <a:r>
                  <a:rPr lang="en" sz="2100" dirty="0" smtClean="0">
                    <a:solidFill>
                      <a:schemeClr val="dk1"/>
                    </a:solidFill>
                    <a:latin typeface="Cambria Math"/>
                    <a:ea typeface="Cambria Math"/>
                    <a:cs typeface="Cambria Math"/>
                    <a:sym typeface="Cambria Math"/>
                  </a:rPr>
                  <a:t>“</a:t>
                </a:r>
                <a14:m>
                  <m:oMath xmlns:m="http://schemas.openxmlformats.org/officeDocument/2006/math">
                    <m:r>
                      <a:rPr lang="en-US" sz="2100" i="1">
                        <a:solidFill>
                          <a:srgbClr val="FFC000"/>
                        </a:solidFill>
                        <a:latin typeface="Cambria Math" panose="02040503050406030204" pitchFamily="18" charset="0"/>
                        <a:ea typeface="Cambria Math"/>
                        <a:cs typeface="Cambria Math"/>
                        <a:sym typeface="Cambria Math"/>
                      </a:rPr>
                      <m:t>−</m:t>
                    </m:r>
                  </m:oMath>
                </a14:m>
                <a:r>
                  <a:rPr lang="en" sz="2100" dirty="0" smtClean="0">
                    <a:solidFill>
                      <a:schemeClr val="dk1"/>
                    </a:solidFill>
                    <a:latin typeface="Cambria Math"/>
                    <a:ea typeface="Cambria Math"/>
                    <a:cs typeface="Cambria Math"/>
                    <a:sym typeface="Cambria Math"/>
                  </a:rPr>
                  <a:t> </a:t>
                </a:r>
                <a:r>
                  <a:rPr lang="en" sz="2100" dirty="0">
                    <a:solidFill>
                      <a:schemeClr val="accent6"/>
                    </a:solidFill>
                    <a:latin typeface="Cambria Math"/>
                    <a:ea typeface="Cambria Math"/>
                    <a:cs typeface="Cambria Math"/>
                    <a:sym typeface="Cambria Math"/>
                  </a:rPr>
                  <a:t>+ </a:t>
                </a:r>
                <a14:m>
                  <m:oMath xmlns:m="http://schemas.openxmlformats.org/officeDocument/2006/math">
                    <m:r>
                      <a:rPr lang="en-US" sz="2100" i="1">
                        <a:solidFill>
                          <a:srgbClr val="FFC000"/>
                        </a:solidFill>
                        <a:latin typeface="Cambria Math" panose="02040503050406030204" pitchFamily="18" charset="0"/>
                        <a:ea typeface="Cambria Math"/>
                        <a:cs typeface="Cambria Math"/>
                        <a:sym typeface="Cambria Math"/>
                      </a:rPr>
                      <m:t>−</m:t>
                    </m:r>
                  </m:oMath>
                </a14:m>
                <a:r>
                  <a:rPr lang="en" sz="2100" dirty="0" smtClean="0">
                    <a:solidFill>
                      <a:srgbClr val="FF9900"/>
                    </a:solidFill>
                    <a:latin typeface="Cambria Math"/>
                    <a:ea typeface="Cambria Math"/>
                    <a:cs typeface="Cambria Math"/>
                    <a:sym typeface="Cambria Math"/>
                  </a:rPr>
                  <a:t> </a:t>
                </a:r>
                <a:r>
                  <a:rPr lang="en" sz="2100" dirty="0">
                    <a:solidFill>
                      <a:schemeClr val="accent6"/>
                    </a:solidFill>
                    <a:latin typeface="Cambria Math"/>
                    <a:ea typeface="Cambria Math"/>
                    <a:cs typeface="Cambria Math"/>
                    <a:sym typeface="Cambria Math"/>
                  </a:rPr>
                  <a:t>+ </a:t>
                </a:r>
                <a:r>
                  <a:rPr lang="en" sz="2100" dirty="0">
                    <a:solidFill>
                      <a:srgbClr val="FF9900"/>
                    </a:solidFill>
                    <a:latin typeface="Cambria Math"/>
                    <a:ea typeface="Cambria Math"/>
                    <a:cs typeface="Cambria Math"/>
                    <a:sym typeface="Cambria Math"/>
                  </a:rPr>
                  <a:t>+ </a:t>
                </a:r>
                <a14:m>
                  <m:oMath xmlns:m="http://schemas.openxmlformats.org/officeDocument/2006/math">
                    <m:r>
                      <a:rPr lang="en-US" sz="2100" i="1">
                        <a:solidFill>
                          <a:srgbClr val="FFC000"/>
                        </a:solidFill>
                        <a:latin typeface="Cambria Math" panose="02040503050406030204" pitchFamily="18" charset="0"/>
                        <a:ea typeface="Cambria Math"/>
                        <a:cs typeface="Cambria Math"/>
                        <a:sym typeface="Cambria Math"/>
                      </a:rPr>
                      <m:t>−</m:t>
                    </m:r>
                  </m:oMath>
                </a14:m>
                <a:r>
                  <a:rPr lang="en" sz="2100" dirty="0" smtClean="0">
                    <a:solidFill>
                      <a:srgbClr val="FF9900"/>
                    </a:solidFill>
                    <a:latin typeface="Cambria Math"/>
                    <a:ea typeface="Cambria Math"/>
                    <a:cs typeface="Cambria Math"/>
                    <a:sym typeface="Cambria Math"/>
                  </a:rPr>
                  <a:t> </a:t>
                </a:r>
                <a14:m>
                  <m:oMath xmlns:m="http://schemas.openxmlformats.org/officeDocument/2006/math">
                    <m:r>
                      <a:rPr lang="en-US" sz="2100" i="1">
                        <a:solidFill>
                          <a:schemeClr val="accent6"/>
                        </a:solidFill>
                        <a:latin typeface="Cambria Math" panose="02040503050406030204" pitchFamily="18" charset="0"/>
                        <a:ea typeface="Cambria Math"/>
                        <a:cs typeface="Cambria Math"/>
                        <a:sym typeface="Cambria Math"/>
                      </a:rPr>
                      <m:t>−</m:t>
                    </m:r>
                  </m:oMath>
                </a14:m>
                <a:r>
                  <a:rPr lang="en" sz="2100" dirty="0" smtClean="0">
                    <a:solidFill>
                      <a:schemeClr val="accent1"/>
                    </a:solidFill>
                    <a:latin typeface="Cambria Math"/>
                    <a:ea typeface="Cambria Math"/>
                    <a:cs typeface="Cambria Math"/>
                    <a:sym typeface="Cambria Math"/>
                  </a:rPr>
                  <a:t> </a:t>
                </a:r>
                <a:r>
                  <a:rPr lang="en" sz="2100" dirty="0">
                    <a:solidFill>
                      <a:schemeClr val="accent1"/>
                    </a:solidFill>
                    <a:latin typeface="Cambria Math"/>
                    <a:ea typeface="Cambria Math"/>
                    <a:cs typeface="Cambria Math"/>
                    <a:sym typeface="Cambria Math"/>
                  </a:rPr>
                  <a:t>+</a:t>
                </a:r>
                <a:r>
                  <a:rPr lang="en" sz="2100" dirty="0">
                    <a:solidFill>
                      <a:schemeClr val="dk1"/>
                    </a:solidFill>
                    <a:latin typeface="Cambria Math"/>
                    <a:ea typeface="Cambria Math"/>
                    <a:cs typeface="Cambria Math"/>
                    <a:sym typeface="Cambria Math"/>
                  </a:rPr>
                  <a:t>”</a:t>
                </a:r>
                <a:endParaRPr dirty="0">
                  <a:solidFill>
                    <a:schemeClr val="dk1"/>
                  </a:solidFill>
                </a:endParaRPr>
              </a:p>
            </p:txBody>
          </p:sp>
        </mc:Choice>
        <mc:Fallback xmlns="">
          <p:sp>
            <p:nvSpPr>
              <p:cNvPr id="471" name="Google Shape;471;p45"/>
              <p:cNvSpPr txBox="1">
                <a:spLocks noRot="1" noChangeAspect="1" noMove="1" noResize="1" noEditPoints="1" noAdjustHandles="1" noChangeArrowheads="1" noChangeShapeType="1" noTextEdit="1"/>
              </p:cNvSpPr>
              <p:nvPr/>
            </p:nvSpPr>
            <p:spPr>
              <a:xfrm>
                <a:off x="1585225" y="1903975"/>
                <a:ext cx="5351100" cy="507900"/>
              </a:xfrm>
              <a:prstGeom prst="rect">
                <a:avLst/>
              </a:prstGeom>
              <a:blipFill>
                <a:blip r:embed="rId4"/>
                <a:stretch>
                  <a:fillRect l="-1367" r="-1367" b="-13095"/>
                </a:stretch>
              </a:blipFill>
              <a:ln>
                <a:noFill/>
              </a:ln>
            </p:spPr>
            <p:txBody>
              <a:bodyPr/>
              <a:lstStyle/>
              <a:p>
                <a:r>
                  <a:rPr lang="en-US">
                    <a:noFill/>
                  </a:rPr>
                  <a:t> </a:t>
                </a:r>
              </a:p>
            </p:txBody>
          </p:sp>
        </mc:Fallback>
      </mc:AlternateContent>
      <p:grpSp>
        <p:nvGrpSpPr>
          <p:cNvPr id="472" name="Google Shape;472;p45"/>
          <p:cNvGrpSpPr/>
          <p:nvPr/>
        </p:nvGrpSpPr>
        <p:grpSpPr>
          <a:xfrm>
            <a:off x="2696650" y="1752450"/>
            <a:ext cx="1197600" cy="1638600"/>
            <a:chOff x="2601125" y="1792900"/>
            <a:chExt cx="1197600" cy="1638600"/>
          </a:xfrm>
        </p:grpSpPr>
        <p:sp>
          <p:nvSpPr>
            <p:cNvPr id="473" name="Google Shape;473;p45"/>
            <p:cNvSpPr/>
            <p:nvPr/>
          </p:nvSpPr>
          <p:spPr>
            <a:xfrm>
              <a:off x="2601125" y="1792900"/>
              <a:ext cx="1197600" cy="1638600"/>
            </a:xfrm>
            <a:prstGeom prst="pie">
              <a:avLst>
                <a:gd name="adj1" fmla="val 13539107"/>
                <a:gd name="adj2" fmla="val 19079544"/>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474" name="Google Shape;474;p45"/>
            <p:cNvCxnSpPr/>
            <p:nvPr/>
          </p:nvCxnSpPr>
          <p:spPr>
            <a:xfrm rot="10800000" flipH="1">
              <a:off x="3211025" y="2017025"/>
              <a:ext cx="286500" cy="598800"/>
            </a:xfrm>
            <a:prstGeom prst="straightConnector1">
              <a:avLst/>
            </a:prstGeom>
            <a:noFill/>
            <a:ln w="19050" cap="flat" cmpd="sng">
              <a:solidFill>
                <a:schemeClr val="dk2"/>
              </a:solidFill>
              <a:prstDash val="solid"/>
              <a:round/>
              <a:headEnd type="none" w="med" len="med"/>
              <a:tailEnd type="triangle" w="med" len="med"/>
            </a:ln>
          </p:spPr>
        </p:cxnSp>
      </p:grpSp>
      <p:cxnSp>
        <p:nvCxnSpPr>
          <p:cNvPr id="475" name="Google Shape;475;p45"/>
          <p:cNvCxnSpPr/>
          <p:nvPr/>
        </p:nvCxnSpPr>
        <p:spPr>
          <a:xfrm rot="10800000" flipH="1">
            <a:off x="2189600" y="2160475"/>
            <a:ext cx="462900" cy="5100"/>
          </a:xfrm>
          <a:prstGeom prst="straightConnector1">
            <a:avLst/>
          </a:prstGeom>
          <a:noFill/>
          <a:ln w="28575" cap="flat" cmpd="sng">
            <a:solidFill>
              <a:schemeClr val="dk2"/>
            </a:solidFill>
            <a:prstDash val="solid"/>
            <a:round/>
            <a:headEnd type="none" w="med" len="med"/>
            <a:tailEnd type="triangle" w="med" len="med"/>
          </a:ln>
        </p:spPr>
      </p:cxnSp>
      <p:cxnSp>
        <p:nvCxnSpPr>
          <p:cNvPr id="476" name="Google Shape;476;p45"/>
          <p:cNvCxnSpPr/>
          <p:nvPr/>
        </p:nvCxnSpPr>
        <p:spPr>
          <a:xfrm rot="10800000" flipH="1">
            <a:off x="3995400" y="2155375"/>
            <a:ext cx="462900" cy="5100"/>
          </a:xfrm>
          <a:prstGeom prst="straightConnector1">
            <a:avLst/>
          </a:prstGeom>
          <a:noFill/>
          <a:ln w="2857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477" name="Google Shape;477;p45"/>
              <p:cNvSpPr txBox="1"/>
              <p:nvPr/>
            </p:nvSpPr>
            <p:spPr>
              <a:xfrm>
                <a:off x="2308850" y="3289975"/>
                <a:ext cx="4458600" cy="507900"/>
              </a:xfrm>
              <a:prstGeom prst="rect">
                <a:avLst/>
              </a:prstGeom>
              <a:noFill/>
              <a:ln>
                <a:noFill/>
              </a:ln>
            </p:spPr>
            <p:txBody>
              <a:bodyPr spcFirstLastPara="1" wrap="square" lIns="91425" tIns="91425" rIns="91425" bIns="91425" anchor="t" anchorCtr="0">
                <a:spAutoFit/>
              </a:bodyPr>
              <a:lstStyle/>
              <a:p>
                <a:pPr lvl="0"/>
                <a:r>
                  <a:rPr lang="en" sz="2100" dirty="0">
                    <a:solidFill>
                      <a:schemeClr val="dk1"/>
                    </a:solidFill>
                    <a:latin typeface="Cambria Math"/>
                    <a:ea typeface="Cambria Math"/>
                    <a:cs typeface="Cambria Math"/>
                    <a:sym typeface="Cambria Math"/>
                  </a:rPr>
                  <a:t>c</a:t>
                </a:r>
                <a:r>
                  <a:rPr lang="en" sz="2100" dirty="0" smtClean="0">
                    <a:solidFill>
                      <a:schemeClr val="dk1"/>
                    </a:solidFill>
                    <a:latin typeface="Cambria Math"/>
                    <a:ea typeface="Cambria Math"/>
                    <a:cs typeface="Cambria Math"/>
                    <a:sym typeface="Cambria Math"/>
                  </a:rPr>
                  <a:t>ert:    </a:t>
                </a:r>
                <a:r>
                  <a:rPr lang="en" sz="2100" dirty="0">
                    <a:solidFill>
                      <a:schemeClr val="dk1"/>
                    </a:solidFill>
                    <a:latin typeface="Cambria Math"/>
                    <a:ea typeface="Cambria Math"/>
                    <a:cs typeface="Cambria Math"/>
                    <a:sym typeface="Cambria Math"/>
                  </a:rPr>
                  <a:t>“</a:t>
                </a:r>
                <a14:m>
                  <m:oMath xmlns:m="http://schemas.openxmlformats.org/officeDocument/2006/math">
                    <m:r>
                      <a:rPr lang="en-US" sz="2100" i="1">
                        <a:solidFill>
                          <a:srgbClr val="FFC000"/>
                        </a:solidFill>
                        <a:latin typeface="Cambria Math" panose="02040503050406030204" pitchFamily="18" charset="0"/>
                        <a:ea typeface="Cambria Math"/>
                        <a:cs typeface="Cambria Math"/>
                        <a:sym typeface="Cambria Math"/>
                      </a:rPr>
                      <m:t>−</m:t>
                    </m:r>
                  </m:oMath>
                </a14:m>
                <a:r>
                  <a:rPr lang="en" sz="2100" dirty="0">
                    <a:solidFill>
                      <a:schemeClr val="dk1"/>
                    </a:solidFill>
                    <a:latin typeface="Cambria Math"/>
                    <a:ea typeface="Cambria Math"/>
                    <a:cs typeface="Cambria Math"/>
                    <a:sym typeface="Cambria Math"/>
                  </a:rPr>
                  <a:t>    </a:t>
                </a:r>
                <a:r>
                  <a:rPr lang="en" sz="2100" dirty="0">
                    <a:solidFill>
                      <a:schemeClr val="accent6"/>
                    </a:solidFill>
                    <a:latin typeface="Cambria Math"/>
                    <a:ea typeface="Cambria Math"/>
                    <a:cs typeface="Cambria Math"/>
                    <a:sym typeface="Cambria Math"/>
                  </a:rPr>
                  <a:t>+ </a:t>
                </a:r>
                <a:r>
                  <a:rPr lang="en" sz="2100" dirty="0" smtClean="0">
                    <a:solidFill>
                      <a:schemeClr val="accent6"/>
                    </a:solidFill>
                    <a:latin typeface="Cambria Math"/>
                    <a:ea typeface="Cambria Math"/>
                    <a:cs typeface="Cambria Math"/>
                    <a:sym typeface="Cambria Math"/>
                  </a:rPr>
                  <a:t> </a:t>
                </a:r>
                <a14:m>
                  <m:oMath xmlns:m="http://schemas.openxmlformats.org/officeDocument/2006/math">
                    <m:r>
                      <a:rPr lang="en-US" sz="2100" i="1">
                        <a:solidFill>
                          <a:srgbClr val="FFC000"/>
                        </a:solidFill>
                        <a:latin typeface="Cambria Math" panose="02040503050406030204" pitchFamily="18" charset="0"/>
                        <a:ea typeface="Cambria Math"/>
                        <a:cs typeface="Cambria Math"/>
                        <a:sym typeface="Cambria Math"/>
                      </a:rPr>
                      <m:t>−</m:t>
                    </m:r>
                  </m:oMath>
                </a14:m>
                <a:r>
                  <a:rPr lang="en" sz="2100" dirty="0">
                    <a:solidFill>
                      <a:srgbClr val="FF9900"/>
                    </a:solidFill>
                    <a:latin typeface="Cambria Math"/>
                    <a:ea typeface="Cambria Math"/>
                    <a:cs typeface="Cambria Math"/>
                    <a:sym typeface="Cambria Math"/>
                  </a:rPr>
                  <a:t>    </a:t>
                </a:r>
                <a:r>
                  <a:rPr lang="en" sz="2100" dirty="0">
                    <a:solidFill>
                      <a:schemeClr val="accent6"/>
                    </a:solidFill>
                    <a:latin typeface="Cambria Math"/>
                    <a:ea typeface="Cambria Math"/>
                    <a:cs typeface="Cambria Math"/>
                    <a:sym typeface="Cambria Math"/>
                  </a:rPr>
                  <a:t>+    </a:t>
                </a:r>
                <a:r>
                  <a:rPr lang="en" sz="2100" dirty="0">
                    <a:solidFill>
                      <a:srgbClr val="FF9900"/>
                    </a:solidFill>
                    <a:latin typeface="Cambria Math"/>
                    <a:ea typeface="Cambria Math"/>
                    <a:cs typeface="Cambria Math"/>
                    <a:sym typeface="Cambria Math"/>
                  </a:rPr>
                  <a:t>+ </a:t>
                </a:r>
                <a:r>
                  <a:rPr lang="en" sz="2100" dirty="0" smtClean="0">
                    <a:solidFill>
                      <a:srgbClr val="FF9900"/>
                    </a:solidFill>
                    <a:latin typeface="Cambria Math"/>
                    <a:ea typeface="Cambria Math"/>
                    <a:cs typeface="Cambria Math"/>
                    <a:sym typeface="Cambria Math"/>
                  </a:rPr>
                  <a:t> </a:t>
                </a:r>
                <a14:m>
                  <m:oMath xmlns:m="http://schemas.openxmlformats.org/officeDocument/2006/math">
                    <m:r>
                      <a:rPr lang="en-US" sz="2100" b="0" i="0" smtClean="0">
                        <a:solidFill>
                          <a:srgbClr val="FFC000"/>
                        </a:solidFill>
                        <a:latin typeface="Cambria Math" panose="02040503050406030204" pitchFamily="18" charset="0"/>
                        <a:ea typeface="Cambria Math"/>
                        <a:cs typeface="Cambria Math"/>
                        <a:sym typeface="Cambria Math"/>
                      </a:rPr>
                      <m:t> </m:t>
                    </m:r>
                    <m:r>
                      <a:rPr lang="en-US" sz="2100" i="1" smtClean="0">
                        <a:solidFill>
                          <a:srgbClr val="FFC000"/>
                        </a:solidFill>
                        <a:latin typeface="Cambria Math" panose="02040503050406030204" pitchFamily="18" charset="0"/>
                        <a:ea typeface="Cambria Math"/>
                        <a:cs typeface="Cambria Math"/>
                        <a:sym typeface="Cambria Math"/>
                      </a:rPr>
                      <m:t>−</m:t>
                    </m:r>
                  </m:oMath>
                </a14:m>
                <a:r>
                  <a:rPr lang="en" sz="2100" dirty="0" smtClean="0">
                    <a:solidFill>
                      <a:srgbClr val="FF9900"/>
                    </a:solidFill>
                    <a:latin typeface="Cambria Math"/>
                    <a:ea typeface="Cambria Math"/>
                    <a:cs typeface="Cambria Math"/>
                    <a:sym typeface="Cambria Math"/>
                  </a:rPr>
                  <a:t>  </a:t>
                </a:r>
                <a14:m>
                  <m:oMath xmlns:m="http://schemas.openxmlformats.org/officeDocument/2006/math">
                    <m:r>
                      <a:rPr lang="en-US" sz="2100" i="1">
                        <a:solidFill>
                          <a:schemeClr val="accent6"/>
                        </a:solidFill>
                        <a:latin typeface="Cambria Math" panose="02040503050406030204" pitchFamily="18" charset="0"/>
                        <a:ea typeface="Cambria Math"/>
                        <a:cs typeface="Cambria Math"/>
                        <a:sym typeface="Cambria Math"/>
                      </a:rPr>
                      <m:t>−</m:t>
                    </m:r>
                  </m:oMath>
                </a14:m>
                <a:r>
                  <a:rPr lang="en" sz="2100" dirty="0" smtClean="0">
                    <a:solidFill>
                      <a:schemeClr val="accent1"/>
                    </a:solidFill>
                    <a:latin typeface="Cambria Math"/>
                    <a:ea typeface="Cambria Math"/>
                    <a:cs typeface="Cambria Math"/>
                    <a:sym typeface="Cambria Math"/>
                  </a:rPr>
                  <a:t>    </a:t>
                </a:r>
                <a:r>
                  <a:rPr lang="en" sz="2100" dirty="0">
                    <a:solidFill>
                      <a:schemeClr val="accent1"/>
                    </a:solidFill>
                    <a:latin typeface="Cambria Math"/>
                    <a:ea typeface="Cambria Math"/>
                    <a:cs typeface="Cambria Math"/>
                    <a:sym typeface="Cambria Math"/>
                  </a:rPr>
                  <a:t>+</a:t>
                </a:r>
                <a:r>
                  <a:rPr lang="en" sz="2100" dirty="0">
                    <a:solidFill>
                      <a:schemeClr val="dk1"/>
                    </a:solidFill>
                    <a:latin typeface="Cambria Math"/>
                    <a:ea typeface="Cambria Math"/>
                    <a:cs typeface="Cambria Math"/>
                    <a:sym typeface="Cambria Math"/>
                  </a:rPr>
                  <a:t>”</a:t>
                </a:r>
                <a:endParaRPr dirty="0">
                  <a:solidFill>
                    <a:schemeClr val="dk1"/>
                  </a:solidFill>
                </a:endParaRPr>
              </a:p>
            </p:txBody>
          </p:sp>
        </mc:Choice>
        <mc:Fallback xmlns="">
          <p:sp>
            <p:nvSpPr>
              <p:cNvPr id="477" name="Google Shape;477;p45"/>
              <p:cNvSpPr txBox="1">
                <a:spLocks noRot="1" noChangeAspect="1" noMove="1" noResize="1" noEditPoints="1" noAdjustHandles="1" noChangeArrowheads="1" noChangeShapeType="1" noTextEdit="1"/>
              </p:cNvSpPr>
              <p:nvPr/>
            </p:nvSpPr>
            <p:spPr>
              <a:xfrm>
                <a:off x="2308850" y="3289975"/>
                <a:ext cx="4458600" cy="507900"/>
              </a:xfrm>
              <a:prstGeom prst="rect">
                <a:avLst/>
              </a:prstGeom>
              <a:blipFill>
                <a:blip r:embed="rId5"/>
                <a:stretch>
                  <a:fillRect l="-1642" b="-14458"/>
                </a:stretch>
              </a:blipFill>
              <a:ln>
                <a:noFill/>
              </a:ln>
            </p:spPr>
            <p:txBody>
              <a:bodyPr/>
              <a:lstStyle/>
              <a:p>
                <a:r>
                  <a:rPr lang="en-US">
                    <a:noFill/>
                  </a:rPr>
                  <a:t> </a:t>
                </a:r>
              </a:p>
            </p:txBody>
          </p:sp>
        </mc:Fallback>
      </mc:AlternateContent>
      <p:sp>
        <p:nvSpPr>
          <p:cNvPr id="478" name="Google Shape;478;p45"/>
          <p:cNvSpPr/>
          <p:nvPr/>
        </p:nvSpPr>
        <p:spPr>
          <a:xfrm>
            <a:off x="3598098" y="3350625"/>
            <a:ext cx="351000" cy="764100"/>
          </a:xfrm>
          <a:prstGeom prst="roundRect">
            <a:avLst>
              <a:gd name="adj" fmla="val 16667"/>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79" name="Google Shape;479;p45"/>
          <p:cNvSpPr/>
          <p:nvPr/>
        </p:nvSpPr>
        <p:spPr>
          <a:xfrm>
            <a:off x="4458300" y="3350625"/>
            <a:ext cx="351000" cy="764100"/>
          </a:xfrm>
          <a:prstGeom prst="roundRect">
            <a:avLst>
              <a:gd name="adj" fmla="val 16667"/>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80" name="Google Shape;480;p45"/>
          <p:cNvSpPr/>
          <p:nvPr/>
        </p:nvSpPr>
        <p:spPr>
          <a:xfrm>
            <a:off x="5515431" y="3350625"/>
            <a:ext cx="351000" cy="764100"/>
          </a:xfrm>
          <a:prstGeom prst="roundRect">
            <a:avLst>
              <a:gd name="adj" fmla="val 16667"/>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81" name="Google Shape;481;p45"/>
          <p:cNvSpPr/>
          <p:nvPr/>
        </p:nvSpPr>
        <p:spPr>
          <a:xfrm>
            <a:off x="5971487" y="3357925"/>
            <a:ext cx="351000" cy="764100"/>
          </a:xfrm>
          <a:prstGeom prst="roundRect">
            <a:avLst>
              <a:gd name="adj" fmla="val 16667"/>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82" name="Google Shape;482;p45"/>
          <p:cNvSpPr txBox="1"/>
          <p:nvPr/>
        </p:nvSpPr>
        <p:spPr>
          <a:xfrm>
            <a:off x="3110800" y="1873700"/>
            <a:ext cx="426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dirty="0">
                <a:solidFill>
                  <a:schemeClr val="dk1"/>
                </a:solidFill>
              </a:rPr>
              <a:t>H</a:t>
            </a:r>
            <a:endParaRPr sz="2100"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46"/>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dirty="0"/>
              <a:t>Issue: Malleability</a:t>
            </a:r>
            <a:endParaRPr dirty="0"/>
          </a:p>
        </p:txBody>
      </p:sp>
      <p:sp>
        <p:nvSpPr>
          <p:cNvPr id="488" name="Google Shape;488;p46"/>
          <p:cNvSpPr txBox="1">
            <a:spLocks noGrp="1"/>
          </p:cNvSpPr>
          <p:nvPr>
            <p:ph type="body" idx="1"/>
          </p:nvPr>
        </p:nvSpPr>
        <p:spPr>
          <a:xfrm>
            <a:off x="628650" y="1369220"/>
            <a:ext cx="7886700" cy="4611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dirty="0"/>
              <a:t>Adversary can guess a single data index and flip it</a:t>
            </a:r>
            <a:endParaRPr dirty="0"/>
          </a:p>
        </p:txBody>
      </p:sp>
      <p:grpSp>
        <p:nvGrpSpPr>
          <p:cNvPr id="489" name="Google Shape;489;p46"/>
          <p:cNvGrpSpPr/>
          <p:nvPr/>
        </p:nvGrpSpPr>
        <p:grpSpPr>
          <a:xfrm>
            <a:off x="1954524" y="1660600"/>
            <a:ext cx="4712057" cy="1154400"/>
            <a:chOff x="1190349" y="1712025"/>
            <a:chExt cx="4712057" cy="1154400"/>
          </a:xfrm>
        </p:grpSpPr>
        <p:sp>
          <p:nvSpPr>
            <p:cNvPr id="490" name="Google Shape;490;p46"/>
            <p:cNvSpPr txBox="1"/>
            <p:nvPr/>
          </p:nvSpPr>
          <p:spPr>
            <a:xfrm>
              <a:off x="1190349" y="1712025"/>
              <a:ext cx="4712057"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dirty="0">
                  <a:solidFill>
                    <a:schemeClr val="dk1"/>
                  </a:solidFill>
                  <a:latin typeface="Cambria Math"/>
                  <a:ea typeface="Cambria Math"/>
                  <a:cs typeface="Cambria Math"/>
                  <a:sym typeface="Cambria Math"/>
                </a:rPr>
                <a:t>|𝜓</a:t>
              </a:r>
              <a:r>
                <a:rPr lang="en" sz="2100" dirty="0" smtClean="0">
                  <a:solidFill>
                    <a:schemeClr val="dk1"/>
                  </a:solidFill>
                  <a:latin typeface="Cambria Math"/>
                  <a:ea typeface="Cambria Math"/>
                  <a:cs typeface="Cambria Math"/>
                  <a:sym typeface="Cambria Math"/>
                </a:rPr>
                <a:t>⟩   = </a:t>
              </a:r>
              <a:r>
                <a:rPr lang="en" sz="2100" dirty="0">
                  <a:solidFill>
                    <a:srgbClr val="FF9900"/>
                  </a:solidFill>
                  <a:latin typeface="Cambria Math"/>
                  <a:ea typeface="Cambria Math"/>
                  <a:cs typeface="Cambria Math"/>
                  <a:sym typeface="Cambria Math"/>
                </a:rPr>
                <a:t>|0⟩</a:t>
              </a:r>
              <a:r>
                <a:rPr lang="en" sz="2100" dirty="0">
                  <a:solidFill>
                    <a:schemeClr val="dk1"/>
                  </a:solidFill>
                  <a:latin typeface="Cambria Math"/>
                  <a:ea typeface="Cambria Math"/>
                  <a:cs typeface="Cambria Math"/>
                  <a:sym typeface="Cambria Math"/>
                </a:rPr>
                <a:t> </a:t>
              </a:r>
              <a:r>
                <a:rPr lang="en" sz="2100" dirty="0">
                  <a:solidFill>
                    <a:schemeClr val="accent6"/>
                  </a:solidFill>
                  <a:latin typeface="Cambria Math"/>
                  <a:ea typeface="Cambria Math"/>
                  <a:cs typeface="Cambria Math"/>
                  <a:sym typeface="Cambria Math"/>
                </a:rPr>
                <a:t>|+⟩</a:t>
              </a:r>
              <a:r>
                <a:rPr lang="en" sz="2100" dirty="0">
                  <a:solidFill>
                    <a:schemeClr val="dk1"/>
                  </a:solidFill>
                  <a:latin typeface="Cambria Math"/>
                  <a:ea typeface="Cambria Math"/>
                  <a:cs typeface="Cambria Math"/>
                  <a:sym typeface="Cambria Math"/>
                </a:rPr>
                <a:t> </a:t>
              </a:r>
              <a:r>
                <a:rPr lang="en" sz="2100" dirty="0">
                  <a:solidFill>
                    <a:srgbClr val="FF9900"/>
                  </a:solidFill>
                  <a:latin typeface="Cambria Math"/>
                  <a:ea typeface="Cambria Math"/>
                  <a:cs typeface="Cambria Math"/>
                  <a:sym typeface="Cambria Math"/>
                </a:rPr>
                <a:t>|1⟩</a:t>
              </a:r>
              <a:r>
                <a:rPr lang="en" sz="2100" dirty="0">
                  <a:solidFill>
                    <a:schemeClr val="dk1"/>
                  </a:solidFill>
                  <a:latin typeface="Cambria Math"/>
                  <a:ea typeface="Cambria Math"/>
                  <a:cs typeface="Cambria Math"/>
                  <a:sym typeface="Cambria Math"/>
                </a:rPr>
                <a:t> </a:t>
              </a:r>
              <a:r>
                <a:rPr lang="en" sz="2100" dirty="0">
                  <a:solidFill>
                    <a:schemeClr val="accent6"/>
                  </a:solidFill>
                  <a:latin typeface="Cambria Math"/>
                  <a:ea typeface="Cambria Math"/>
                  <a:cs typeface="Cambria Math"/>
                  <a:sym typeface="Cambria Math"/>
                </a:rPr>
                <a:t>|+⟩</a:t>
              </a:r>
              <a:r>
                <a:rPr lang="en" sz="2100" dirty="0">
                  <a:solidFill>
                    <a:schemeClr val="dk1"/>
                  </a:solidFill>
                  <a:latin typeface="Cambria Math"/>
                  <a:ea typeface="Cambria Math"/>
                  <a:cs typeface="Cambria Math"/>
                  <a:sym typeface="Cambria Math"/>
                </a:rPr>
                <a:t> </a:t>
              </a:r>
              <a:r>
                <a:rPr lang="en" sz="2100" dirty="0">
                  <a:solidFill>
                    <a:srgbClr val="FF9900"/>
                  </a:solidFill>
                  <a:latin typeface="Cambria Math"/>
                  <a:ea typeface="Cambria Math"/>
                  <a:cs typeface="Cambria Math"/>
                  <a:sym typeface="Cambria Math"/>
                </a:rPr>
                <a:t>|1⟩ |1⟩</a:t>
              </a:r>
              <a:r>
                <a:rPr lang="en" sz="2100" dirty="0">
                  <a:solidFill>
                    <a:schemeClr val="dk1"/>
                  </a:solidFill>
                  <a:latin typeface="Cambria Math"/>
                  <a:ea typeface="Cambria Math"/>
                  <a:cs typeface="Cambria Math"/>
                  <a:sym typeface="Cambria Math"/>
                </a:rPr>
                <a:t> </a:t>
              </a:r>
              <a:r>
                <a:rPr lang="en" sz="2100" dirty="0">
                  <a:solidFill>
                    <a:schemeClr val="accent6"/>
                  </a:solidFill>
                  <a:latin typeface="Cambria Math"/>
                  <a:ea typeface="Cambria Math"/>
                  <a:cs typeface="Cambria Math"/>
                  <a:sym typeface="Cambria Math"/>
                </a:rPr>
                <a:t>|-⟩ |+⟩</a:t>
              </a:r>
              <a:endParaRPr sz="2100" dirty="0">
                <a:solidFill>
                  <a:schemeClr val="accent6"/>
                </a:solidFill>
                <a:latin typeface="Cambria Math"/>
                <a:ea typeface="Cambria Math"/>
                <a:cs typeface="Cambria Math"/>
                <a:sym typeface="Cambria Math"/>
              </a:endParaRPr>
            </a:p>
            <a:p>
              <a:pPr marL="0" lvl="0" indent="0" algn="l" rtl="0">
                <a:spcBef>
                  <a:spcPts val="0"/>
                </a:spcBef>
                <a:spcAft>
                  <a:spcPts val="0"/>
                </a:spcAft>
                <a:buNone/>
              </a:pPr>
              <a:endParaRPr sz="2100" dirty="0">
                <a:solidFill>
                  <a:schemeClr val="accent6"/>
                </a:solidFill>
                <a:latin typeface="Cambria Math"/>
                <a:ea typeface="Cambria Math"/>
                <a:cs typeface="Cambria Math"/>
                <a:sym typeface="Cambria Math"/>
              </a:endParaRPr>
            </a:p>
            <a:p>
              <a:pPr marL="0" lvl="0" indent="0" algn="l" rtl="0">
                <a:spcBef>
                  <a:spcPts val="0"/>
                </a:spcBef>
                <a:spcAft>
                  <a:spcPts val="0"/>
                </a:spcAft>
                <a:buNone/>
              </a:pPr>
              <a:r>
                <a:rPr lang="en" sz="2100" dirty="0">
                  <a:solidFill>
                    <a:schemeClr val="dk1"/>
                  </a:solidFill>
                  <a:latin typeface="Cambria Math"/>
                  <a:ea typeface="Cambria Math"/>
                  <a:cs typeface="Cambria Math"/>
                  <a:sym typeface="Cambria Math"/>
                </a:rPr>
                <a:t>|𝜓</a:t>
              </a:r>
              <a:r>
                <a:rPr lang="en" sz="2100" dirty="0" smtClean="0">
                  <a:solidFill>
                    <a:schemeClr val="dk1"/>
                  </a:solidFill>
                  <a:latin typeface="Cambria Math"/>
                  <a:ea typeface="Cambria Math"/>
                  <a:cs typeface="Cambria Math"/>
                  <a:sym typeface="Cambria Math"/>
                </a:rPr>
                <a:t>’⟩  </a:t>
              </a:r>
              <a:r>
                <a:rPr lang="en" sz="2100" dirty="0">
                  <a:solidFill>
                    <a:schemeClr val="dk1"/>
                  </a:solidFill>
                  <a:latin typeface="Cambria Math"/>
                  <a:ea typeface="Cambria Math"/>
                  <a:cs typeface="Cambria Math"/>
                  <a:sym typeface="Cambria Math"/>
                </a:rPr>
                <a:t>= </a:t>
              </a:r>
              <a:r>
                <a:rPr lang="en" sz="2100" dirty="0">
                  <a:solidFill>
                    <a:srgbClr val="FF9900"/>
                  </a:solidFill>
                  <a:latin typeface="Cambria Math"/>
                  <a:ea typeface="Cambria Math"/>
                  <a:cs typeface="Cambria Math"/>
                  <a:sym typeface="Cambria Math"/>
                </a:rPr>
                <a:t>|1⟩</a:t>
              </a:r>
              <a:r>
                <a:rPr lang="en" sz="2100" dirty="0">
                  <a:solidFill>
                    <a:schemeClr val="dk1"/>
                  </a:solidFill>
                  <a:latin typeface="Cambria Math"/>
                  <a:ea typeface="Cambria Math"/>
                  <a:cs typeface="Cambria Math"/>
                  <a:sym typeface="Cambria Math"/>
                </a:rPr>
                <a:t> </a:t>
              </a:r>
              <a:r>
                <a:rPr lang="en" sz="2100" dirty="0">
                  <a:solidFill>
                    <a:schemeClr val="accent6"/>
                  </a:solidFill>
                  <a:latin typeface="Cambria Math"/>
                  <a:ea typeface="Cambria Math"/>
                  <a:cs typeface="Cambria Math"/>
                  <a:sym typeface="Cambria Math"/>
                </a:rPr>
                <a:t>|+⟩</a:t>
              </a:r>
              <a:r>
                <a:rPr lang="en" sz="2100" dirty="0">
                  <a:solidFill>
                    <a:schemeClr val="dk1"/>
                  </a:solidFill>
                  <a:latin typeface="Cambria Math"/>
                  <a:ea typeface="Cambria Math"/>
                  <a:cs typeface="Cambria Math"/>
                  <a:sym typeface="Cambria Math"/>
                </a:rPr>
                <a:t> </a:t>
              </a:r>
              <a:r>
                <a:rPr lang="en" sz="2100" dirty="0">
                  <a:solidFill>
                    <a:srgbClr val="FF9900"/>
                  </a:solidFill>
                  <a:latin typeface="Cambria Math"/>
                  <a:ea typeface="Cambria Math"/>
                  <a:cs typeface="Cambria Math"/>
                  <a:sym typeface="Cambria Math"/>
                </a:rPr>
                <a:t>|1⟩</a:t>
              </a:r>
              <a:r>
                <a:rPr lang="en" sz="2100" dirty="0">
                  <a:solidFill>
                    <a:schemeClr val="dk1"/>
                  </a:solidFill>
                  <a:latin typeface="Cambria Math"/>
                  <a:ea typeface="Cambria Math"/>
                  <a:cs typeface="Cambria Math"/>
                  <a:sym typeface="Cambria Math"/>
                </a:rPr>
                <a:t> </a:t>
              </a:r>
              <a:r>
                <a:rPr lang="en" sz="2100" dirty="0">
                  <a:solidFill>
                    <a:schemeClr val="accent6"/>
                  </a:solidFill>
                  <a:latin typeface="Cambria Math"/>
                  <a:ea typeface="Cambria Math"/>
                  <a:cs typeface="Cambria Math"/>
                  <a:sym typeface="Cambria Math"/>
                </a:rPr>
                <a:t>|+⟩</a:t>
              </a:r>
              <a:r>
                <a:rPr lang="en" sz="2100" dirty="0">
                  <a:solidFill>
                    <a:schemeClr val="dk1"/>
                  </a:solidFill>
                  <a:latin typeface="Cambria Math"/>
                  <a:ea typeface="Cambria Math"/>
                  <a:cs typeface="Cambria Math"/>
                  <a:sym typeface="Cambria Math"/>
                </a:rPr>
                <a:t> </a:t>
              </a:r>
              <a:r>
                <a:rPr lang="en" sz="2100" dirty="0">
                  <a:solidFill>
                    <a:srgbClr val="FF9900"/>
                  </a:solidFill>
                  <a:latin typeface="Cambria Math"/>
                  <a:ea typeface="Cambria Math"/>
                  <a:cs typeface="Cambria Math"/>
                  <a:sym typeface="Cambria Math"/>
                </a:rPr>
                <a:t>|1⟩ |1⟩</a:t>
              </a:r>
              <a:r>
                <a:rPr lang="en" sz="2100" dirty="0">
                  <a:solidFill>
                    <a:schemeClr val="dk1"/>
                  </a:solidFill>
                  <a:latin typeface="Cambria Math"/>
                  <a:ea typeface="Cambria Math"/>
                  <a:cs typeface="Cambria Math"/>
                  <a:sym typeface="Cambria Math"/>
                </a:rPr>
                <a:t> </a:t>
              </a:r>
              <a:r>
                <a:rPr lang="en" sz="2100" dirty="0">
                  <a:solidFill>
                    <a:schemeClr val="accent6"/>
                  </a:solidFill>
                  <a:latin typeface="Cambria Math"/>
                  <a:ea typeface="Cambria Math"/>
                  <a:cs typeface="Cambria Math"/>
                  <a:sym typeface="Cambria Math"/>
                </a:rPr>
                <a:t>|-⟩ |+⟩</a:t>
              </a:r>
              <a:endParaRPr sz="2100" dirty="0">
                <a:solidFill>
                  <a:schemeClr val="accent6"/>
                </a:solidFill>
                <a:latin typeface="Cambria Math"/>
                <a:ea typeface="Cambria Math"/>
                <a:cs typeface="Cambria Math"/>
                <a:sym typeface="Cambria Math"/>
              </a:endParaRPr>
            </a:p>
          </p:txBody>
        </p:sp>
        <p:cxnSp>
          <p:nvCxnSpPr>
            <p:cNvPr id="491" name="Google Shape;491;p46"/>
            <p:cNvCxnSpPr/>
            <p:nvPr/>
          </p:nvCxnSpPr>
          <p:spPr>
            <a:xfrm>
              <a:off x="2270500" y="2127525"/>
              <a:ext cx="0" cy="323400"/>
            </a:xfrm>
            <a:prstGeom prst="straightConnector1">
              <a:avLst/>
            </a:prstGeom>
            <a:noFill/>
            <a:ln w="19050" cap="flat" cmpd="sng">
              <a:solidFill>
                <a:schemeClr val="dk2"/>
              </a:solidFill>
              <a:prstDash val="solid"/>
              <a:round/>
              <a:headEnd type="none" w="med" len="med"/>
              <a:tailEnd type="triangle" w="med" len="med"/>
            </a:ln>
          </p:spPr>
        </p:cxnSp>
      </p:grpSp>
      <p:sp>
        <p:nvSpPr>
          <p:cNvPr id="492" name="Google Shape;492;p46"/>
          <p:cNvSpPr/>
          <p:nvPr/>
        </p:nvSpPr>
        <p:spPr>
          <a:xfrm>
            <a:off x="3756302" y="2864800"/>
            <a:ext cx="1034400" cy="506700"/>
          </a:xfrm>
          <a:prstGeom prst="roundRect">
            <a:avLst>
              <a:gd name="adj" fmla="val 16667"/>
            </a:avLst>
          </a:prstGeom>
          <a:solidFill>
            <a:schemeClr val="dk1">
              <a:alpha val="9800"/>
            </a:schemeClr>
          </a:solidFill>
          <a:ln w="6350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800" b="1">
                <a:solidFill>
                  <a:srgbClr val="FF0000"/>
                </a:solidFill>
              </a:rPr>
              <a:t>f(1111)</a:t>
            </a:r>
            <a:endParaRPr sz="1800" b="1">
              <a:solidFill>
                <a:srgbClr val="FF0000"/>
              </a:solidFill>
            </a:endParaRPr>
          </a:p>
        </p:txBody>
      </p:sp>
      <p:sp>
        <p:nvSpPr>
          <p:cNvPr id="493" name="Google Shape;493;p46"/>
          <p:cNvSpPr txBox="1"/>
          <p:nvPr/>
        </p:nvSpPr>
        <p:spPr>
          <a:xfrm>
            <a:off x="4695181" y="2771962"/>
            <a:ext cx="442800" cy="692400"/>
          </a:xfrm>
          <a:prstGeom prst="rect">
            <a:avLst/>
          </a:prstGeom>
          <a:blipFill rotWithShape="1">
            <a:blip r:embed="rId3">
              <a:alphaModFix/>
            </a:blip>
            <a:stretch>
              <a:fillRect l="-23399" r="-23399" b="-22969"/>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latin typeface="Arial"/>
                <a:ea typeface="Arial"/>
                <a:cs typeface="Arial"/>
                <a:sym typeface="Arial"/>
              </a:rPr>
              <a:t> </a:t>
            </a:r>
            <a:endParaRPr sz="1100"/>
          </a:p>
        </p:txBody>
      </p:sp>
      <p:cxnSp>
        <p:nvCxnSpPr>
          <p:cNvPr id="494" name="Google Shape;494;p46"/>
          <p:cNvCxnSpPr/>
          <p:nvPr/>
        </p:nvCxnSpPr>
        <p:spPr>
          <a:xfrm>
            <a:off x="3664969" y="2852495"/>
            <a:ext cx="0" cy="531300"/>
          </a:xfrm>
          <a:prstGeom prst="straightConnector1">
            <a:avLst/>
          </a:prstGeom>
          <a:noFill/>
          <a:ln w="50800" cap="flat" cmpd="sng">
            <a:solidFill>
              <a:schemeClr val="dk1"/>
            </a:solidFill>
            <a:prstDash val="solid"/>
            <a:miter lim="800000"/>
            <a:headEnd type="none" w="sm" len="sm"/>
            <a:tailEnd type="none" w="sm" len="sm"/>
          </a:ln>
        </p:spPr>
      </p:cxnSp>
      <p:pic>
        <p:nvPicPr>
          <p:cNvPr id="495" name="Google Shape;495;p46"/>
          <p:cNvPicPr preferRelativeResize="0"/>
          <p:nvPr/>
        </p:nvPicPr>
        <p:blipFill rotWithShape="1">
          <a:blip r:embed="rId4">
            <a:alphaModFix/>
          </a:blip>
          <a:srcRect t="-5462" b="19845"/>
          <a:stretch/>
        </p:blipFill>
        <p:spPr>
          <a:xfrm>
            <a:off x="4572001" y="2638092"/>
            <a:ext cx="538638" cy="461149"/>
          </a:xfrm>
          <a:prstGeom prst="rect">
            <a:avLst/>
          </a:prstGeom>
          <a:noFill/>
          <a:ln>
            <a:noFill/>
          </a:ln>
        </p:spPr>
      </p:pic>
      <p:grpSp>
        <p:nvGrpSpPr>
          <p:cNvPr id="496" name="Google Shape;496;p46"/>
          <p:cNvGrpSpPr/>
          <p:nvPr/>
        </p:nvGrpSpPr>
        <p:grpSpPr>
          <a:xfrm>
            <a:off x="6363319" y="2638092"/>
            <a:ext cx="1520920" cy="857570"/>
            <a:chOff x="6363319" y="2689367"/>
            <a:chExt cx="1520920" cy="857570"/>
          </a:xfrm>
        </p:grpSpPr>
        <p:sp>
          <p:nvSpPr>
            <p:cNvPr id="497" name="Google Shape;497;p46"/>
            <p:cNvSpPr/>
            <p:nvPr/>
          </p:nvSpPr>
          <p:spPr>
            <a:xfrm>
              <a:off x="6454652" y="2947375"/>
              <a:ext cx="1034400" cy="506700"/>
            </a:xfrm>
            <a:prstGeom prst="roundRect">
              <a:avLst>
                <a:gd name="adj" fmla="val 16667"/>
              </a:avLst>
            </a:prstGeom>
            <a:solidFill>
              <a:schemeClr val="dk1">
                <a:alpha val="9800"/>
              </a:schemeClr>
            </a:solidFill>
            <a:ln w="6350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800" b="1">
                  <a:solidFill>
                    <a:srgbClr val="FF0000"/>
                  </a:solidFill>
                </a:rPr>
                <a:t>f(0111)</a:t>
              </a:r>
              <a:endParaRPr sz="1800" b="1">
                <a:solidFill>
                  <a:srgbClr val="FF0000"/>
                </a:solidFill>
              </a:endParaRPr>
            </a:p>
          </p:txBody>
        </p:sp>
        <p:sp>
          <p:nvSpPr>
            <p:cNvPr id="498" name="Google Shape;498;p46"/>
            <p:cNvSpPr txBox="1"/>
            <p:nvPr/>
          </p:nvSpPr>
          <p:spPr>
            <a:xfrm>
              <a:off x="7393531" y="2854537"/>
              <a:ext cx="442800" cy="692400"/>
            </a:xfrm>
            <a:prstGeom prst="rect">
              <a:avLst/>
            </a:prstGeom>
            <a:blipFill rotWithShape="1">
              <a:blip r:embed="rId3">
                <a:alphaModFix/>
              </a:blip>
              <a:stretch>
                <a:fillRect l="-23399" r="-23399" b="-22969"/>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latin typeface="Arial"/>
                  <a:ea typeface="Arial"/>
                  <a:cs typeface="Arial"/>
                  <a:sym typeface="Arial"/>
                </a:rPr>
                <a:t> </a:t>
              </a:r>
              <a:endParaRPr sz="1100"/>
            </a:p>
          </p:txBody>
        </p:sp>
        <p:cxnSp>
          <p:nvCxnSpPr>
            <p:cNvPr id="499" name="Google Shape;499;p46"/>
            <p:cNvCxnSpPr/>
            <p:nvPr/>
          </p:nvCxnSpPr>
          <p:spPr>
            <a:xfrm>
              <a:off x="6363319" y="2935070"/>
              <a:ext cx="0" cy="531300"/>
            </a:xfrm>
            <a:prstGeom prst="straightConnector1">
              <a:avLst/>
            </a:prstGeom>
            <a:noFill/>
            <a:ln w="50800" cap="flat" cmpd="sng">
              <a:solidFill>
                <a:schemeClr val="dk1"/>
              </a:solidFill>
              <a:prstDash val="solid"/>
              <a:miter lim="800000"/>
              <a:headEnd type="none" w="sm" len="sm"/>
              <a:tailEnd type="none" w="sm" len="sm"/>
            </a:ln>
          </p:spPr>
        </p:cxnSp>
        <p:pic>
          <p:nvPicPr>
            <p:cNvPr id="500" name="Google Shape;500;p46"/>
            <p:cNvPicPr preferRelativeResize="0"/>
            <p:nvPr/>
          </p:nvPicPr>
          <p:blipFill rotWithShape="1">
            <a:blip r:embed="rId4">
              <a:alphaModFix/>
            </a:blip>
            <a:srcRect t="-5462" b="19845"/>
            <a:stretch/>
          </p:blipFill>
          <p:spPr>
            <a:xfrm>
              <a:off x="7345601" y="2689367"/>
              <a:ext cx="538638" cy="461149"/>
            </a:xfrm>
            <a:prstGeom prst="rect">
              <a:avLst/>
            </a:prstGeom>
            <a:noFill/>
            <a:ln>
              <a:noFill/>
            </a:ln>
          </p:spPr>
        </p:pic>
      </p:grpSp>
      <p:sp>
        <p:nvSpPr>
          <p:cNvPr id="501" name="Google Shape;501;p46"/>
          <p:cNvSpPr txBox="1"/>
          <p:nvPr/>
        </p:nvSpPr>
        <p:spPr>
          <a:xfrm>
            <a:off x="628650" y="2930925"/>
            <a:ext cx="7886700" cy="475500"/>
          </a:xfrm>
          <a:prstGeom prst="rect">
            <a:avLst/>
          </a:prstGeom>
          <a:noFill/>
          <a:ln>
            <a:noFill/>
          </a:ln>
        </p:spPr>
        <p:txBody>
          <a:bodyPr spcFirstLastPara="1" wrap="square" lIns="91425" tIns="91425" rIns="91425" bIns="91425" anchor="t" anchorCtr="0">
            <a:spAutoFit/>
          </a:bodyPr>
          <a:lstStyle/>
          <a:p>
            <a:pPr marL="457200" lvl="0" indent="-317500" algn="l" rtl="0">
              <a:lnSpc>
                <a:spcPct val="90000"/>
              </a:lnSpc>
              <a:spcBef>
                <a:spcPts val="800"/>
              </a:spcBef>
              <a:spcAft>
                <a:spcPts val="0"/>
              </a:spcAft>
              <a:buClr>
                <a:schemeClr val="dk1"/>
              </a:buClr>
              <a:buSzPts val="1400"/>
              <a:buChar char="•"/>
            </a:pPr>
            <a:r>
              <a:rPr lang="en" sz="2100" dirty="0">
                <a:solidFill>
                  <a:schemeClr val="dk1"/>
                </a:solidFill>
              </a:rPr>
              <a:t>Now it can evaluate                      instead of </a:t>
            </a:r>
            <a:endParaRPr dirty="0"/>
          </a:p>
        </p:txBody>
      </p:sp>
      <p:sp>
        <p:nvSpPr>
          <p:cNvPr id="502" name="Google Shape;502;p46"/>
          <p:cNvSpPr txBox="1"/>
          <p:nvPr/>
        </p:nvSpPr>
        <p:spPr>
          <a:xfrm>
            <a:off x="628650" y="3495650"/>
            <a:ext cx="7886700" cy="1348200"/>
          </a:xfrm>
          <a:prstGeom prst="rect">
            <a:avLst/>
          </a:prstGeom>
          <a:noFill/>
          <a:ln>
            <a:noFill/>
          </a:ln>
        </p:spPr>
        <p:txBody>
          <a:bodyPr spcFirstLastPara="1" wrap="square" lIns="91425" tIns="91425" rIns="91425" bIns="91425" anchor="t" anchorCtr="0">
            <a:spAutoFit/>
          </a:bodyPr>
          <a:lstStyle/>
          <a:p>
            <a:pPr marL="457200" lvl="0" indent="-361950" algn="l" rtl="0">
              <a:lnSpc>
                <a:spcPct val="90000"/>
              </a:lnSpc>
              <a:spcBef>
                <a:spcPts val="800"/>
              </a:spcBef>
              <a:spcAft>
                <a:spcPts val="0"/>
              </a:spcAft>
              <a:buClr>
                <a:schemeClr val="dk1"/>
              </a:buClr>
              <a:buSzPts val="2100"/>
              <a:buChar char="•"/>
            </a:pPr>
            <a:r>
              <a:rPr lang="en" sz="2100" dirty="0">
                <a:solidFill>
                  <a:schemeClr val="dk1"/>
                </a:solidFill>
              </a:rPr>
              <a:t>If the result is revealed, this leaks information</a:t>
            </a:r>
            <a:endParaRPr sz="2100" dirty="0">
              <a:solidFill>
                <a:schemeClr val="dk1"/>
              </a:solidFill>
            </a:endParaRPr>
          </a:p>
          <a:p>
            <a:pPr marL="457200" lvl="0" indent="-361950" algn="l" rtl="0">
              <a:lnSpc>
                <a:spcPct val="90000"/>
              </a:lnSpc>
              <a:spcBef>
                <a:spcPts val="0"/>
              </a:spcBef>
              <a:spcAft>
                <a:spcPts val="0"/>
              </a:spcAft>
              <a:buClr>
                <a:schemeClr val="dk1"/>
              </a:buClr>
              <a:buSzPts val="2100"/>
              <a:buChar char="•"/>
            </a:pPr>
            <a:r>
              <a:rPr lang="en" sz="2100" dirty="0">
                <a:solidFill>
                  <a:schemeClr val="dk1"/>
                </a:solidFill>
              </a:rPr>
              <a:t>Need a method to verify that the ciphertext is </a:t>
            </a:r>
            <a:r>
              <a:rPr lang="en" sz="2100" b="1" dirty="0">
                <a:solidFill>
                  <a:schemeClr val="dk1"/>
                </a:solidFill>
              </a:rPr>
              <a:t>original</a:t>
            </a:r>
            <a:endParaRPr sz="2100" b="1" dirty="0">
              <a:solidFill>
                <a:schemeClr val="dk1"/>
              </a:solidFill>
            </a:endParaRPr>
          </a:p>
          <a:p>
            <a:pPr marL="914400" lvl="1" indent="-361950" algn="l" rtl="0">
              <a:lnSpc>
                <a:spcPct val="90000"/>
              </a:lnSpc>
              <a:spcBef>
                <a:spcPts val="0"/>
              </a:spcBef>
              <a:spcAft>
                <a:spcPts val="0"/>
              </a:spcAft>
              <a:buClr>
                <a:schemeClr val="dk1"/>
              </a:buClr>
              <a:buSzPts val="2100"/>
              <a:buChar char="•"/>
            </a:pPr>
            <a:r>
              <a:rPr lang="en" sz="2100" dirty="0">
                <a:solidFill>
                  <a:schemeClr val="dk1"/>
                </a:solidFill>
              </a:rPr>
              <a:t>Giving an oracle that checks the data positions is insecure [L10]</a:t>
            </a:r>
            <a:endParaRPr sz="2100"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02">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02">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0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4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Avenir"/>
              <a:buNone/>
            </a:pPr>
            <a:r>
              <a:rPr lang="en" dirty="0">
                <a:latin typeface="+mj-lt"/>
                <a:ea typeface="Avenir"/>
                <a:cs typeface="Avenir"/>
                <a:sym typeface="Avenir"/>
              </a:rPr>
              <a:t>Second Attempt</a:t>
            </a:r>
            <a:endParaRPr dirty="0">
              <a:latin typeface="+mj-lt"/>
            </a:endParaRPr>
          </a:p>
        </p:txBody>
      </p:sp>
      <p:sp>
        <p:nvSpPr>
          <p:cNvPr id="508" name="Google Shape;508;p47"/>
          <p:cNvSpPr txBox="1">
            <a:spLocks noGrp="1"/>
          </p:cNvSpPr>
          <p:nvPr>
            <p:ph type="body" idx="1"/>
          </p:nvPr>
        </p:nvSpPr>
        <p:spPr>
          <a:xfrm>
            <a:off x="628650" y="1369219"/>
            <a:ext cx="7886700" cy="3263400"/>
          </a:xfrm>
          <a:prstGeom prst="rect">
            <a:avLst/>
          </a:prstGeom>
          <a:blipFill rotWithShape="1">
            <a:blip r:embed="rId3">
              <a:alphaModFix/>
            </a:blip>
            <a:stretch>
              <a:fillRect l="-1085" t="-2324"/>
            </a:stretch>
          </a:blipFill>
          <a:ln>
            <a:noFill/>
          </a:ln>
        </p:spPr>
        <p:txBody>
          <a:bodyPr spcFirstLastPara="1" wrap="square" lIns="68575" tIns="34275" rIns="68575" bIns="34275" anchor="t" anchorCtr="0">
            <a:normAutofit/>
          </a:bodyPr>
          <a:lstStyle/>
          <a:p>
            <a:pPr marL="177800" lvl="0" indent="-171450" algn="l" rtl="0">
              <a:lnSpc>
                <a:spcPct val="90000"/>
              </a:lnSpc>
              <a:spcBef>
                <a:spcPts val="0"/>
              </a:spcBef>
              <a:spcAft>
                <a:spcPts val="0"/>
              </a:spcAft>
              <a:buSzPts val="2100"/>
              <a:buChar char="•"/>
            </a:pPr>
            <a:r>
              <a:rPr lang="en" dirty="0"/>
              <a:t> </a:t>
            </a:r>
            <a:endParaRPr dirty="0"/>
          </a:p>
        </p:txBody>
      </p:sp>
      <p:sp>
        <p:nvSpPr>
          <p:cNvPr id="509" name="Google Shape;509;p47"/>
          <p:cNvSpPr txBox="1"/>
          <p:nvPr/>
        </p:nvSpPr>
        <p:spPr>
          <a:xfrm>
            <a:off x="4104314" y="1369236"/>
            <a:ext cx="1895042" cy="346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800" dirty="0">
                <a:solidFill>
                  <a:schemeClr val="dk1"/>
                </a:solidFill>
                <a:latin typeface="+mn-lt"/>
                <a:ea typeface="Avenir"/>
                <a:cs typeface="Avenir"/>
                <a:sym typeface="Avenir"/>
              </a:rPr>
              <a:t>[VZ21, CLLZ21]</a:t>
            </a:r>
            <a:endParaRPr sz="1100" dirty="0">
              <a:latin typeface="+mn-lt"/>
            </a:endParaRPr>
          </a:p>
        </p:txBody>
      </p:sp>
      <p:sp>
        <p:nvSpPr>
          <p:cNvPr id="510" name="Google Shape;510;p47"/>
          <p:cNvSpPr txBox="1"/>
          <p:nvPr/>
        </p:nvSpPr>
        <p:spPr>
          <a:xfrm>
            <a:off x="2322050" y="2879201"/>
            <a:ext cx="4949189" cy="965938"/>
          </a:xfrm>
          <a:prstGeom prst="rect">
            <a:avLst/>
          </a:prstGeom>
          <a:blipFill rotWithShape="1">
            <a:blip r:embed="rId4">
              <a:alphaModFix/>
            </a:blip>
            <a:stretch>
              <a:fillRect t="-134296" b="-186260"/>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latin typeface="Arial"/>
                <a:ea typeface="Arial"/>
                <a:cs typeface="Arial"/>
                <a:sym typeface="Arial"/>
              </a:rPr>
              <a:t> </a:t>
            </a:r>
            <a:endParaRPr sz="1100"/>
          </a:p>
        </p:txBody>
      </p:sp>
      <p:cxnSp>
        <p:nvCxnSpPr>
          <p:cNvPr id="511" name="Google Shape;511;p47"/>
          <p:cNvCxnSpPr/>
          <p:nvPr/>
        </p:nvCxnSpPr>
        <p:spPr>
          <a:xfrm flipH="1">
            <a:off x="5576950" y="1376659"/>
            <a:ext cx="756900" cy="808200"/>
          </a:xfrm>
          <a:prstGeom prst="straightConnector1">
            <a:avLst/>
          </a:prstGeom>
          <a:noFill/>
          <a:ln w="19050" cap="flat" cmpd="sng">
            <a:solidFill>
              <a:schemeClr val="accent1"/>
            </a:solidFill>
            <a:prstDash val="solid"/>
            <a:round/>
            <a:headEnd type="none" w="med" len="med"/>
            <a:tailEnd type="triangle" w="med" len="med"/>
          </a:ln>
        </p:spPr>
      </p:cxnSp>
      <p:sp>
        <p:nvSpPr>
          <p:cNvPr id="512" name="Google Shape;512;p47"/>
          <p:cNvSpPr txBox="1"/>
          <p:nvPr/>
        </p:nvSpPr>
        <p:spPr>
          <a:xfrm>
            <a:off x="5606425" y="537925"/>
            <a:ext cx="35376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dirty="0">
                <a:solidFill>
                  <a:schemeClr val="accent1"/>
                </a:solidFill>
              </a:rPr>
              <a:t>co(S) is a group of unique coset representatives</a:t>
            </a:r>
            <a:endParaRPr sz="2100"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4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Avenir"/>
              <a:buNone/>
            </a:pPr>
            <a:r>
              <a:rPr lang="en" dirty="0">
                <a:latin typeface="+mj-lt"/>
                <a:ea typeface="Avenir"/>
                <a:cs typeface="Avenir"/>
                <a:sym typeface="Avenir"/>
              </a:rPr>
              <a:t>Subspace Coset States [VZ21, CLLZ21]</a:t>
            </a:r>
            <a:endParaRPr dirty="0">
              <a:latin typeface="+mj-lt"/>
            </a:endParaRPr>
          </a:p>
        </p:txBody>
      </p:sp>
      <p:sp>
        <p:nvSpPr>
          <p:cNvPr id="518" name="Google Shape;518;p48"/>
          <p:cNvSpPr txBox="1"/>
          <p:nvPr/>
        </p:nvSpPr>
        <p:spPr>
          <a:xfrm>
            <a:off x="2322049" y="1830841"/>
            <a:ext cx="4949100" cy="966000"/>
          </a:xfrm>
          <a:prstGeom prst="rect">
            <a:avLst/>
          </a:prstGeom>
          <a:blipFill rotWithShape="1">
            <a:blip r:embed="rId3">
              <a:alphaModFix/>
            </a:blip>
            <a:stretch>
              <a:fillRect t="-134299" b="-185268"/>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latin typeface="Arial"/>
                <a:ea typeface="Arial"/>
                <a:cs typeface="Arial"/>
                <a:sym typeface="Arial"/>
              </a:rPr>
              <a:t> </a:t>
            </a:r>
            <a:endParaRPr sz="1100"/>
          </a:p>
        </p:txBody>
      </p:sp>
      <p:cxnSp>
        <p:nvCxnSpPr>
          <p:cNvPr id="519" name="Google Shape;519;p48"/>
          <p:cNvCxnSpPr/>
          <p:nvPr/>
        </p:nvCxnSpPr>
        <p:spPr>
          <a:xfrm>
            <a:off x="3418239" y="2943773"/>
            <a:ext cx="0" cy="586800"/>
          </a:xfrm>
          <a:prstGeom prst="straightConnector1">
            <a:avLst/>
          </a:prstGeom>
          <a:noFill/>
          <a:ln w="25400" cap="flat" cmpd="sng">
            <a:solidFill>
              <a:schemeClr val="dk1"/>
            </a:solidFill>
            <a:prstDash val="solid"/>
            <a:miter lim="800000"/>
            <a:headEnd type="none" w="sm" len="sm"/>
            <a:tailEnd type="triangle" w="med" len="med"/>
          </a:ln>
        </p:spPr>
      </p:cxnSp>
      <p:sp>
        <p:nvSpPr>
          <p:cNvPr id="520" name="Google Shape;520;p48"/>
          <p:cNvSpPr txBox="1"/>
          <p:nvPr/>
        </p:nvSpPr>
        <p:spPr>
          <a:xfrm>
            <a:off x="2699547" y="3009134"/>
            <a:ext cx="800400" cy="438600"/>
          </a:xfrm>
          <a:prstGeom prst="rect">
            <a:avLst/>
          </a:prstGeom>
          <a:blipFill rotWithShape="1">
            <a:blip r:embed="rId4">
              <a:alphaModFix/>
            </a:blip>
            <a:stretch>
              <a:fillRect l="-3528" r="-2349" b="-14889"/>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latin typeface="Arial"/>
                <a:ea typeface="Arial"/>
                <a:cs typeface="Arial"/>
                <a:sym typeface="Arial"/>
              </a:rPr>
              <a:t> </a:t>
            </a:r>
            <a:endParaRPr sz="1100"/>
          </a:p>
        </p:txBody>
      </p:sp>
      <p:sp>
        <p:nvSpPr>
          <p:cNvPr id="521" name="Google Shape;521;p48"/>
          <p:cNvSpPr txBox="1"/>
          <p:nvPr/>
        </p:nvSpPr>
        <p:spPr>
          <a:xfrm>
            <a:off x="2488304" y="3595799"/>
            <a:ext cx="4949100" cy="1010700"/>
          </a:xfrm>
          <a:prstGeom prst="rect">
            <a:avLst/>
          </a:prstGeom>
          <a:blipFill rotWithShape="1">
            <a:blip r:embed="rId5">
              <a:alphaModFix/>
            </a:blip>
            <a:stretch>
              <a:fillRect t="-128017" b="-172864"/>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latin typeface="Arial"/>
                <a:ea typeface="Arial"/>
                <a:cs typeface="Arial"/>
                <a:sym typeface="Arial"/>
              </a:rPr>
              <a:t> </a:t>
            </a:r>
            <a:endParaRPr sz="1100"/>
          </a:p>
        </p:txBody>
      </p:sp>
      <p:sp>
        <p:nvSpPr>
          <p:cNvPr id="522" name="Google Shape;522;p48"/>
          <p:cNvSpPr txBox="1"/>
          <p:nvPr/>
        </p:nvSpPr>
        <p:spPr>
          <a:xfrm>
            <a:off x="628649" y="1361370"/>
            <a:ext cx="7886700" cy="414600"/>
          </a:xfrm>
          <a:prstGeom prst="rect">
            <a:avLst/>
          </a:prstGeom>
          <a:blipFill rotWithShape="1">
            <a:blip r:embed="rId6">
              <a:alphaModFix/>
            </a:blip>
            <a:stretch>
              <a:fillRect l="-1089" t="-6819" r="-1199" b="-31807"/>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latin typeface="Arial"/>
                <a:ea typeface="Arial"/>
                <a:cs typeface="Arial"/>
                <a:sym typeface="Arial"/>
              </a:rPr>
              <a:t> </a:t>
            </a:r>
            <a:endParaRPr sz="1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4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Avenir"/>
              <a:buNone/>
            </a:pPr>
            <a:r>
              <a:rPr lang="en" dirty="0">
                <a:latin typeface="+mj-lt"/>
                <a:ea typeface="Avenir"/>
                <a:cs typeface="Avenir"/>
                <a:sym typeface="Avenir"/>
              </a:rPr>
              <a:t>Subspace Coset States</a:t>
            </a:r>
            <a:endParaRPr dirty="0">
              <a:latin typeface="+mj-lt"/>
            </a:endParaRPr>
          </a:p>
        </p:txBody>
      </p:sp>
      <p:sp>
        <p:nvSpPr>
          <p:cNvPr id="528" name="Google Shape;528;p49"/>
          <p:cNvSpPr txBox="1">
            <a:spLocks noGrp="1"/>
          </p:cNvSpPr>
          <p:nvPr>
            <p:ph type="body" idx="1"/>
          </p:nvPr>
        </p:nvSpPr>
        <p:spPr>
          <a:xfrm>
            <a:off x="628650" y="1369219"/>
            <a:ext cx="7886700" cy="669646"/>
          </a:xfrm>
          <a:prstGeom prst="rect">
            <a:avLst/>
          </a:prstGeom>
          <a:noFill/>
          <a:ln>
            <a:noFill/>
          </a:ln>
        </p:spPr>
        <p:txBody>
          <a:bodyPr spcFirstLastPara="1" wrap="square" lIns="68575" tIns="34275" rIns="68575" bIns="34275" anchor="t" anchorCtr="0">
            <a:normAutofit/>
          </a:bodyPr>
          <a:lstStyle/>
          <a:p>
            <a:pPr marL="177800" lvl="0" indent="-171450" algn="l" rtl="0">
              <a:lnSpc>
                <a:spcPct val="90000"/>
              </a:lnSpc>
              <a:spcBef>
                <a:spcPts val="0"/>
              </a:spcBef>
              <a:spcAft>
                <a:spcPts val="0"/>
              </a:spcAft>
              <a:buClr>
                <a:schemeClr val="dk1"/>
              </a:buClr>
              <a:buSzPts val="2100"/>
              <a:buChar char="•"/>
            </a:pPr>
            <a:r>
              <a:rPr lang="en" dirty="0">
                <a:latin typeface="+mn-lt"/>
                <a:ea typeface="Avenir"/>
                <a:cs typeface="Avenir"/>
                <a:sym typeface="Avenir"/>
              </a:rPr>
              <a:t>We can publish oracles to check membership in the subspace cosets</a:t>
            </a:r>
            <a:endParaRPr dirty="0">
              <a:latin typeface="+mn-lt"/>
            </a:endParaRPr>
          </a:p>
        </p:txBody>
      </p:sp>
      <p:pic>
        <p:nvPicPr>
          <p:cNvPr id="529" name="Google Shape;529;p49"/>
          <p:cNvPicPr preferRelativeResize="0"/>
          <p:nvPr/>
        </p:nvPicPr>
        <p:blipFill rotWithShape="1">
          <a:blip r:embed="rId3">
            <a:alphaModFix/>
          </a:blip>
          <a:srcRect l="6580" r="6068" b="14358"/>
          <a:stretch/>
        </p:blipFill>
        <p:spPr>
          <a:xfrm>
            <a:off x="1813865" y="1632568"/>
            <a:ext cx="2470640" cy="2422290"/>
          </a:xfrm>
          <a:prstGeom prst="rect">
            <a:avLst/>
          </a:prstGeom>
          <a:noFill/>
          <a:ln>
            <a:noFill/>
          </a:ln>
        </p:spPr>
      </p:pic>
      <p:pic>
        <p:nvPicPr>
          <p:cNvPr id="530" name="Google Shape;530;p49"/>
          <p:cNvPicPr preferRelativeResize="0"/>
          <p:nvPr/>
        </p:nvPicPr>
        <p:blipFill rotWithShape="1">
          <a:blip r:embed="rId3">
            <a:alphaModFix/>
          </a:blip>
          <a:srcRect l="6580" r="6068" b="14358"/>
          <a:stretch/>
        </p:blipFill>
        <p:spPr>
          <a:xfrm>
            <a:off x="4750493" y="1642865"/>
            <a:ext cx="2470640" cy="2422290"/>
          </a:xfrm>
          <a:prstGeom prst="rect">
            <a:avLst/>
          </a:prstGeom>
          <a:noFill/>
          <a:ln>
            <a:noFill/>
          </a:ln>
        </p:spPr>
      </p:pic>
      <p:sp>
        <p:nvSpPr>
          <p:cNvPr id="531" name="Google Shape;531;p49"/>
          <p:cNvSpPr txBox="1"/>
          <p:nvPr/>
        </p:nvSpPr>
        <p:spPr>
          <a:xfrm>
            <a:off x="2589035" y="2624422"/>
            <a:ext cx="920300" cy="438581"/>
          </a:xfrm>
          <a:prstGeom prst="rect">
            <a:avLst/>
          </a:prstGeom>
          <a:blipFill rotWithShape="1">
            <a:blip r:embed="rId4">
              <a:alphaModFix/>
            </a:blip>
            <a:stretch>
              <a:fillRect/>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latin typeface="Arial"/>
                <a:ea typeface="Arial"/>
                <a:cs typeface="Arial"/>
                <a:sym typeface="Arial"/>
              </a:rPr>
              <a:t> </a:t>
            </a:r>
            <a:endParaRPr sz="1100"/>
          </a:p>
        </p:txBody>
      </p:sp>
      <p:sp>
        <p:nvSpPr>
          <p:cNvPr id="532" name="Google Shape;532;p49"/>
          <p:cNvSpPr txBox="1"/>
          <p:nvPr/>
        </p:nvSpPr>
        <p:spPr>
          <a:xfrm>
            <a:off x="5358610" y="2634719"/>
            <a:ext cx="1161665" cy="438581"/>
          </a:xfrm>
          <a:prstGeom prst="rect">
            <a:avLst/>
          </a:prstGeom>
          <a:blipFill rotWithShape="1">
            <a:blip r:embed="rId5">
              <a:alphaModFix/>
            </a:blip>
            <a:stretch>
              <a:fillRect/>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latin typeface="Arial"/>
                <a:ea typeface="Arial"/>
                <a:cs typeface="Arial"/>
                <a:sym typeface="Arial"/>
              </a:rPr>
              <a:t> </a:t>
            </a:r>
            <a:endParaRPr sz="1100"/>
          </a:p>
        </p:txBody>
      </p:sp>
      <p:sp>
        <p:nvSpPr>
          <p:cNvPr id="533" name="Google Shape;533;p49"/>
          <p:cNvSpPr txBox="1"/>
          <p:nvPr/>
        </p:nvSpPr>
        <p:spPr>
          <a:xfrm>
            <a:off x="628650" y="4172925"/>
            <a:ext cx="7886700" cy="779476"/>
          </a:xfrm>
          <a:prstGeom prst="rect">
            <a:avLst/>
          </a:prstGeom>
          <a:noFill/>
          <a:ln>
            <a:noFill/>
          </a:ln>
        </p:spPr>
        <p:txBody>
          <a:bodyPr spcFirstLastPara="1" wrap="square" lIns="68575" tIns="34275" rIns="68575" bIns="34275" anchor="t" anchorCtr="0">
            <a:normAutofit/>
          </a:bodyPr>
          <a:lstStyle/>
          <a:p>
            <a:pPr marL="177800" marR="0" lvl="0" indent="-171450" algn="l" rtl="0">
              <a:lnSpc>
                <a:spcPct val="90000"/>
              </a:lnSpc>
              <a:spcBef>
                <a:spcPts val="0"/>
              </a:spcBef>
              <a:spcAft>
                <a:spcPts val="0"/>
              </a:spcAft>
              <a:buClr>
                <a:schemeClr val="dk1"/>
              </a:buClr>
              <a:buSzPts val="2100"/>
              <a:buFont typeface="Arial"/>
              <a:buChar char="•"/>
            </a:pPr>
            <a:r>
              <a:rPr lang="en" sz="2100" dirty="0">
                <a:solidFill>
                  <a:schemeClr val="dk1"/>
                </a:solidFill>
                <a:latin typeface="+mn-lt"/>
                <a:ea typeface="Avenir"/>
                <a:cs typeface="Avenir"/>
                <a:sym typeface="Avenir"/>
              </a:rPr>
              <a:t>Secure because the oracles hide some information about the subspace </a:t>
            </a:r>
            <a:endParaRPr sz="11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Subspace Hiding</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524572" y="1815268"/>
                <a:ext cx="7886700" cy="2630352"/>
              </a:xfrm>
            </p:spPr>
            <p:txBody>
              <a:bodyPr>
                <a:normAutofit fontScale="92500" lnSpcReduction="20000"/>
              </a:bodyPr>
              <a:lstStyle/>
              <a:p>
                <a:pPr marL="139700" indent="0" algn="ctr">
                  <a:buNone/>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𝑍</m:t>
                      </m:r>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𝑆</m:t>
                          </m:r>
                        </m:e>
                      </m:d>
                    </m:oMath>
                  </m:oMathPara>
                </a14:m>
                <a:endParaRPr lang="en-US" sz="3200" b="0" i="1" dirty="0" smtClean="0">
                  <a:latin typeface="Cambria Math" panose="02040503050406030204" pitchFamily="18" charset="0"/>
                </a:endParaRPr>
              </a:p>
              <a:p>
                <a:pPr marL="139700" indent="0" algn="ctr">
                  <a:buNone/>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m:t>
                      </m:r>
                    </m:oMath>
                  </m:oMathPara>
                </a14:m>
                <a:endParaRPr lang="en-US" sz="3200" dirty="0" smtClean="0"/>
              </a:p>
              <a:p>
                <a:pPr marL="139700" indent="0" algn="ctr">
                  <a:buNone/>
                </a:pPr>
                <a:r>
                  <a:rPr lang="en-US" sz="3200" dirty="0" smtClean="0"/>
                  <a:t> </a:t>
                </a:r>
                <a14:m>
                  <m:oMath xmlns:m="http://schemas.openxmlformats.org/officeDocument/2006/math">
                    <m:r>
                      <a:rPr lang="en-US" sz="3200" b="0" i="0" smtClean="0">
                        <a:latin typeface="Cambria Math" panose="02040503050406030204" pitchFamily="18" charset="0"/>
                      </a:rPr>
                      <m:t>{</m:t>
                    </m:r>
                    <m:r>
                      <a:rPr lang="en-US" sz="3200" i="1">
                        <a:latin typeface="Cambria Math" panose="02040503050406030204" pitchFamily="18" charset="0"/>
                      </a:rPr>
                      <m:t>𝑍</m:t>
                    </m:r>
                    <m:d>
                      <m:dPr>
                        <m:ctrlPr>
                          <a:rPr lang="en-US" sz="3200" i="1">
                            <a:latin typeface="Cambria Math" panose="02040503050406030204" pitchFamily="18" charset="0"/>
                          </a:rPr>
                        </m:ctrlPr>
                      </m:dPr>
                      <m:e>
                        <m:r>
                          <a:rPr lang="en-US" sz="3200" b="0" i="1" smtClean="0">
                            <a:latin typeface="Cambria Math" panose="02040503050406030204" pitchFamily="18" charset="0"/>
                          </a:rPr>
                          <m:t>𝑅</m:t>
                        </m:r>
                      </m:e>
                    </m:d>
                    <m:r>
                      <a:rPr lang="en-US" sz="3200" b="0" i="0" smtClean="0">
                        <a:latin typeface="Cambria Math" panose="02040503050406030204" pitchFamily="18" charset="0"/>
                      </a:rPr>
                      <m:t>: </m:t>
                    </m:r>
                  </m:oMath>
                </a14:m>
                <a:r>
                  <a:rPr lang="en-US" sz="3200" dirty="0" smtClean="0"/>
                  <a:t>random </a:t>
                </a:r>
                <a:r>
                  <a:rPr lang="en-US" sz="3200" dirty="0" err="1" smtClean="0"/>
                  <a:t>superspace</a:t>
                </a:r>
                <a:r>
                  <a:rPr lang="en-US" sz="3200" dirty="0" smtClean="0"/>
                  <a:t> </a:t>
                </a:r>
                <a14:m>
                  <m:oMath xmlns:m="http://schemas.openxmlformats.org/officeDocument/2006/math">
                    <m:r>
                      <a:rPr lang="en-US" sz="3200" i="1">
                        <a:latin typeface="Cambria Math" panose="02040503050406030204" pitchFamily="18" charset="0"/>
                      </a:rPr>
                      <m:t>𝑅</m:t>
                    </m:r>
                    <m:r>
                      <a:rPr lang="en-US" sz="3200" b="0" i="1" smtClean="0">
                        <a:latin typeface="Cambria Math" panose="02040503050406030204" pitchFamily="18" charset="0"/>
                      </a:rPr>
                      <m:t>⊃</m:t>
                    </m:r>
                    <m:r>
                      <a:rPr lang="en-US" sz="3200" b="0" i="1" smtClean="0">
                        <a:latin typeface="Cambria Math" panose="02040503050406030204" pitchFamily="18" charset="0"/>
                      </a:rPr>
                      <m:t>𝑆</m:t>
                    </m:r>
                    <m:r>
                      <a:rPr lang="en-US" sz="3200" b="0" i="1" smtClean="0">
                        <a:latin typeface="Cambria Math" panose="02040503050406030204" pitchFamily="18" charset="0"/>
                      </a:rPr>
                      <m:t>}</m:t>
                    </m:r>
                  </m:oMath>
                </a14:m>
                <a:endParaRPr lang="en-US" sz="3200" dirty="0" smtClean="0"/>
              </a:p>
              <a:p>
                <a:pPr marL="139700" indent="0" algn="ctr">
                  <a:buNone/>
                </a:pPr>
                <a:endParaRPr lang="en-US" sz="3200" dirty="0"/>
              </a:p>
              <a:p>
                <a:pPr marL="139700" indent="0">
                  <a:buNone/>
                </a:pPr>
                <a:r>
                  <a:rPr lang="en-US" sz="3200" dirty="0" smtClean="0"/>
                  <a:t>Example: a membership oracle for S</a:t>
                </a:r>
              </a:p>
              <a:p>
                <a:r>
                  <a:rPr lang="en-US" sz="3200" dirty="0" smtClean="0"/>
                  <a:t>Even using </a:t>
                </a:r>
                <a:r>
                  <a:rPr lang="en-US" sz="3200" dirty="0" err="1" smtClean="0"/>
                  <a:t>iO</a:t>
                </a:r>
                <a:r>
                  <a:rPr lang="en-US" sz="3200" dirty="0" smtClean="0"/>
                  <a:t> [Zha19]</a:t>
                </a:r>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524572" y="1815268"/>
                <a:ext cx="7886700" cy="2630352"/>
              </a:xfrm>
              <a:blipFill>
                <a:blip r:embed="rId2"/>
                <a:stretch>
                  <a:fillRect l="-309" b="-6032"/>
                </a:stretch>
              </a:blipFill>
            </p:spPr>
            <p:txBody>
              <a:bodyPr/>
              <a:lstStyle/>
              <a:p>
                <a:r>
                  <a:rPr lang="en-US">
                    <a:noFill/>
                  </a:rPr>
                  <a:t> </a:t>
                </a:r>
              </a:p>
            </p:txBody>
          </p:sp>
        </mc:Fallback>
      </mc:AlternateContent>
    </p:spTree>
    <p:extLst>
      <p:ext uri="{BB962C8B-B14F-4D97-AF65-F5344CB8AC3E}">
        <p14:creationId xmlns:p14="http://schemas.microsoft.com/office/powerpoint/2010/main" val="32640109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50"/>
          <p:cNvSpPr txBox="1"/>
          <p:nvPr/>
        </p:nvSpPr>
        <p:spPr>
          <a:xfrm>
            <a:off x="502475" y="1463750"/>
            <a:ext cx="3832800" cy="164657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900" dirty="0">
                <a:solidFill>
                  <a:schemeClr val="dk1"/>
                </a:solidFill>
                <a:latin typeface="Cambria Math"/>
                <a:ea typeface="Cambria Math"/>
                <a:cs typeface="Cambria Math"/>
                <a:sym typeface="Cambria Math"/>
              </a:rPr>
              <a:t>|S</a:t>
            </a:r>
            <a:r>
              <a:rPr lang="en" sz="1900" baseline="-25000" dirty="0">
                <a:solidFill>
                  <a:schemeClr val="dk1"/>
                </a:solidFill>
                <a:latin typeface="Cambria Math"/>
                <a:ea typeface="Cambria Math"/>
                <a:cs typeface="Cambria Math"/>
                <a:sym typeface="Cambria Math"/>
              </a:rPr>
              <a:t>v,w</a:t>
            </a:r>
            <a:r>
              <a:rPr lang="en" sz="1900" dirty="0">
                <a:solidFill>
                  <a:schemeClr val="dk1"/>
                </a:solidFill>
                <a:latin typeface="Cambria Math"/>
                <a:ea typeface="Cambria Math"/>
                <a:cs typeface="Cambria Math"/>
                <a:sym typeface="Cambria Math"/>
              </a:rPr>
              <a:t>⟩</a:t>
            </a:r>
            <a:endParaRPr sz="1900" dirty="0">
              <a:solidFill>
                <a:schemeClr val="dk1"/>
              </a:solidFill>
              <a:latin typeface="Cambria Math"/>
              <a:ea typeface="Cambria Math"/>
              <a:cs typeface="Cambria Math"/>
              <a:sym typeface="Cambria Math"/>
            </a:endParaRPr>
          </a:p>
          <a:p>
            <a:pPr marL="0" lvl="0" indent="0" algn="ctr" rtl="0">
              <a:spcBef>
                <a:spcPts val="0"/>
              </a:spcBef>
              <a:spcAft>
                <a:spcPts val="0"/>
              </a:spcAft>
              <a:buNone/>
            </a:pPr>
            <a:r>
              <a:rPr lang="en" sz="1900" dirty="0" smtClean="0">
                <a:solidFill>
                  <a:schemeClr val="dk1"/>
                </a:solidFill>
                <a:ea typeface="Cambria Math"/>
              </a:rPr>
              <a:t>Random super-coset </a:t>
            </a:r>
            <a:r>
              <a:rPr lang="en" sz="1900" dirty="0" smtClean="0">
                <a:solidFill>
                  <a:schemeClr val="dk1"/>
                </a:solidFill>
                <a:latin typeface="Cambria Math"/>
                <a:ea typeface="Cambria Math"/>
                <a:cs typeface="Cambria Math"/>
                <a:sym typeface="Cambria Math"/>
              </a:rPr>
              <a:t>T+u </a:t>
            </a:r>
            <a:r>
              <a:rPr lang="en" sz="1900" dirty="0">
                <a:solidFill>
                  <a:schemeClr val="dk1"/>
                </a:solidFill>
                <a:latin typeface="Cambria Math"/>
                <a:ea typeface="Cambria Math"/>
                <a:cs typeface="Cambria Math"/>
                <a:sym typeface="Cambria Math"/>
              </a:rPr>
              <a:t>⊃ </a:t>
            </a:r>
            <a:r>
              <a:rPr lang="en" sz="1900" dirty="0" smtClean="0">
                <a:solidFill>
                  <a:schemeClr val="dk1"/>
                </a:solidFill>
                <a:latin typeface="Cambria Math"/>
                <a:ea typeface="Cambria Math"/>
                <a:cs typeface="Cambria Math"/>
                <a:sym typeface="Cambria Math"/>
              </a:rPr>
              <a:t>S+v</a:t>
            </a:r>
          </a:p>
          <a:p>
            <a:pPr marL="0" lvl="0" indent="0" algn="ctr" rtl="0">
              <a:spcBef>
                <a:spcPts val="0"/>
              </a:spcBef>
              <a:spcAft>
                <a:spcPts val="0"/>
              </a:spcAft>
              <a:buNone/>
            </a:pPr>
            <a:r>
              <a:rPr lang="en" sz="1900" dirty="0" smtClean="0">
                <a:solidFill>
                  <a:schemeClr val="dk1"/>
                </a:solidFill>
                <a:latin typeface="Cambria Math"/>
                <a:ea typeface="Cambria Math"/>
                <a:cs typeface="Cambria Math"/>
                <a:sym typeface="Cambria Math"/>
              </a:rPr>
              <a:t>Subspace-hiding(S) </a:t>
            </a:r>
            <a:endParaRPr sz="1900" dirty="0">
              <a:solidFill>
                <a:schemeClr val="dk1"/>
              </a:solidFill>
              <a:latin typeface="Cambria Math"/>
              <a:ea typeface="Cambria Math"/>
              <a:cs typeface="Cambria Math"/>
              <a:sym typeface="Cambria Math"/>
            </a:endParaRPr>
          </a:p>
          <a:p>
            <a:pPr marL="0" lvl="0" indent="0" algn="ctr" rtl="0">
              <a:spcBef>
                <a:spcPts val="0"/>
              </a:spcBef>
              <a:spcAft>
                <a:spcPts val="0"/>
              </a:spcAft>
              <a:buNone/>
            </a:pPr>
            <a:r>
              <a:rPr lang="en" sz="1900" dirty="0">
                <a:solidFill>
                  <a:schemeClr val="dk1"/>
                </a:solidFill>
                <a:latin typeface="Cambria Math"/>
                <a:ea typeface="Cambria Math"/>
                <a:cs typeface="Cambria Math"/>
                <a:sym typeface="Cambria Math"/>
              </a:rPr>
              <a:t>Enc(b ⊕Parity(v))</a:t>
            </a:r>
            <a:endParaRPr sz="1900" dirty="0">
              <a:solidFill>
                <a:schemeClr val="dk1"/>
              </a:solidFill>
              <a:latin typeface="Cambria Math"/>
              <a:ea typeface="Cambria Math"/>
              <a:cs typeface="Cambria Math"/>
              <a:sym typeface="Cambria Math"/>
            </a:endParaRPr>
          </a:p>
          <a:p>
            <a:pPr marL="0" lvl="0" indent="0" algn="ctr" rtl="0">
              <a:spcBef>
                <a:spcPts val="0"/>
              </a:spcBef>
              <a:spcAft>
                <a:spcPts val="0"/>
              </a:spcAft>
              <a:buNone/>
            </a:pPr>
            <a:endParaRPr sz="1900" dirty="0">
              <a:solidFill>
                <a:schemeClr val="dk1"/>
              </a:solidFill>
              <a:latin typeface="Cambria Math"/>
              <a:ea typeface="Cambria Math"/>
              <a:cs typeface="Cambria Math"/>
              <a:sym typeface="Cambria Math"/>
            </a:endParaRPr>
          </a:p>
        </p:txBody>
      </p:sp>
      <p:sp>
        <p:nvSpPr>
          <p:cNvPr id="539" name="Google Shape;539;p50"/>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dirty="0"/>
              <a:t>Certified Deletion with Coset States  (Simplified)</a:t>
            </a:r>
            <a:endParaRPr dirty="0"/>
          </a:p>
        </p:txBody>
      </p:sp>
      <p:sp>
        <p:nvSpPr>
          <p:cNvPr id="540" name="Google Shape;540;p50"/>
          <p:cNvSpPr txBox="1"/>
          <p:nvPr/>
        </p:nvSpPr>
        <p:spPr>
          <a:xfrm>
            <a:off x="4195751" y="2844375"/>
            <a:ext cx="9735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dirty="0">
                <a:solidFill>
                  <a:schemeClr val="dk1"/>
                </a:solidFill>
              </a:rPr>
              <a:t>Adversary</a:t>
            </a:r>
            <a:endParaRPr sz="1100" dirty="0"/>
          </a:p>
        </p:txBody>
      </p:sp>
      <p:grpSp>
        <p:nvGrpSpPr>
          <p:cNvPr id="541" name="Google Shape;541;p50"/>
          <p:cNvGrpSpPr/>
          <p:nvPr/>
        </p:nvGrpSpPr>
        <p:grpSpPr>
          <a:xfrm>
            <a:off x="4195738" y="1574024"/>
            <a:ext cx="973500" cy="1609126"/>
            <a:chOff x="6437738" y="1507899"/>
            <a:chExt cx="973500" cy="1609126"/>
          </a:xfrm>
        </p:grpSpPr>
        <p:sp>
          <p:nvSpPr>
            <p:cNvPr id="542" name="Google Shape;542;p50"/>
            <p:cNvSpPr/>
            <p:nvPr/>
          </p:nvSpPr>
          <p:spPr>
            <a:xfrm rot="-1987912">
              <a:off x="6684188" y="1532567"/>
              <a:ext cx="213514" cy="414464"/>
            </a:xfrm>
            <a:prstGeom prst="moon">
              <a:avLst>
                <a:gd name="adj" fmla="val 50000"/>
              </a:avLst>
            </a:prstGeom>
            <a:solidFill>
              <a:srgbClr val="980000"/>
            </a:solid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43" name="Google Shape;543;p50"/>
            <p:cNvSpPr/>
            <p:nvPr/>
          </p:nvSpPr>
          <p:spPr>
            <a:xfrm rot="1987912" flipH="1">
              <a:off x="6968463" y="1532567"/>
              <a:ext cx="213514" cy="414464"/>
            </a:xfrm>
            <a:prstGeom prst="moon">
              <a:avLst>
                <a:gd name="adj" fmla="val 50000"/>
              </a:avLst>
            </a:prstGeom>
            <a:solidFill>
              <a:srgbClr val="980000"/>
            </a:solid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544" name="Google Shape;544;p50"/>
            <p:cNvGrpSpPr/>
            <p:nvPr/>
          </p:nvGrpSpPr>
          <p:grpSpPr>
            <a:xfrm>
              <a:off x="6437738" y="1658975"/>
              <a:ext cx="973500" cy="1458050"/>
              <a:chOff x="7495438" y="1379625"/>
              <a:chExt cx="973500" cy="1458050"/>
            </a:xfrm>
          </p:grpSpPr>
          <p:sp>
            <p:nvSpPr>
              <p:cNvPr id="545" name="Google Shape;545;p50"/>
              <p:cNvSpPr/>
              <p:nvPr/>
            </p:nvSpPr>
            <p:spPr>
              <a:xfrm>
                <a:off x="7495438" y="1934975"/>
                <a:ext cx="973500" cy="902700"/>
              </a:xfrm>
              <a:prstGeom prst="arc">
                <a:avLst>
                  <a:gd name="adj1" fmla="val 10694781"/>
                  <a:gd name="adj2" fmla="val 0"/>
                </a:avLst>
              </a:prstGeom>
              <a:noFill/>
              <a:ln w="38100"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46" name="Google Shape;546;p50"/>
              <p:cNvSpPr/>
              <p:nvPr/>
            </p:nvSpPr>
            <p:spPr>
              <a:xfrm>
                <a:off x="7712938" y="1379625"/>
                <a:ext cx="538500" cy="531600"/>
              </a:xfrm>
              <a:prstGeom prst="ellipse">
                <a:avLst/>
              </a:prstGeom>
              <a:solidFill>
                <a:schemeClr val="lt1"/>
              </a:solidFill>
              <a:ln w="38100"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cxnSp>
        <p:nvCxnSpPr>
          <p:cNvPr id="547" name="Google Shape;547;p50"/>
          <p:cNvCxnSpPr/>
          <p:nvPr/>
        </p:nvCxnSpPr>
        <p:spPr>
          <a:xfrm>
            <a:off x="797175" y="2836875"/>
            <a:ext cx="2814300" cy="7500"/>
          </a:xfrm>
          <a:prstGeom prst="straightConnector1">
            <a:avLst/>
          </a:prstGeom>
          <a:noFill/>
          <a:ln w="9525" cap="flat" cmpd="sng">
            <a:solidFill>
              <a:schemeClr val="dk2"/>
            </a:solidFill>
            <a:prstDash val="solid"/>
            <a:round/>
            <a:headEnd type="none" w="med" len="med"/>
            <a:tailEnd type="triangle" w="med" len="med"/>
          </a:ln>
        </p:spPr>
      </p:cxnSp>
      <p:sp>
        <p:nvSpPr>
          <p:cNvPr id="548" name="Google Shape;548;p50"/>
          <p:cNvSpPr txBox="1"/>
          <p:nvPr/>
        </p:nvSpPr>
        <p:spPr>
          <a:xfrm>
            <a:off x="6272425" y="1696300"/>
            <a:ext cx="17883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dirty="0">
                <a:solidFill>
                  <a:schemeClr val="dk1"/>
                </a:solidFill>
                <a:latin typeface="Cambria Math"/>
                <a:ea typeface="Cambria Math"/>
                <a:cs typeface="Cambria Math"/>
                <a:sym typeface="Cambria Math"/>
              </a:rPr>
              <a:t>cert</a:t>
            </a:r>
            <a:endParaRPr sz="2100" dirty="0">
              <a:solidFill>
                <a:schemeClr val="dk1"/>
              </a:solidFill>
              <a:latin typeface="Cambria Math"/>
              <a:ea typeface="Cambria Math"/>
              <a:cs typeface="Cambria Math"/>
              <a:sym typeface="Cambria Math"/>
            </a:endParaRPr>
          </a:p>
          <a:p>
            <a:pPr marL="0" lvl="0" indent="0" algn="ctr" rtl="0">
              <a:spcBef>
                <a:spcPts val="0"/>
              </a:spcBef>
              <a:spcAft>
                <a:spcPts val="0"/>
              </a:spcAft>
              <a:buNone/>
            </a:pPr>
            <a:r>
              <a:rPr lang="en" sz="2100" dirty="0">
                <a:solidFill>
                  <a:schemeClr val="dk1"/>
                </a:solidFill>
                <a:latin typeface="Cambria Math"/>
                <a:ea typeface="Cambria Math"/>
                <a:cs typeface="Cambria Math"/>
                <a:sym typeface="Cambria Math"/>
              </a:rPr>
              <a:t>𝜌</a:t>
            </a:r>
            <a:r>
              <a:rPr lang="en" sz="2100" baseline="-25000" dirty="0">
                <a:solidFill>
                  <a:schemeClr val="dk1"/>
                </a:solidFill>
                <a:latin typeface="Cambria Math"/>
                <a:ea typeface="Cambria Math"/>
                <a:cs typeface="Cambria Math"/>
                <a:sym typeface="Cambria Math"/>
              </a:rPr>
              <a:t>b</a:t>
            </a:r>
            <a:endParaRPr sz="2100" dirty="0">
              <a:solidFill>
                <a:schemeClr val="dk1"/>
              </a:solidFill>
              <a:latin typeface="Cambria Math"/>
              <a:ea typeface="Cambria Math"/>
              <a:cs typeface="Cambria Math"/>
              <a:sym typeface="Cambria Math"/>
            </a:endParaRPr>
          </a:p>
        </p:txBody>
      </p:sp>
      <p:cxnSp>
        <p:nvCxnSpPr>
          <p:cNvPr id="549" name="Google Shape;549;p50"/>
          <p:cNvCxnSpPr/>
          <p:nvPr/>
        </p:nvCxnSpPr>
        <p:spPr>
          <a:xfrm>
            <a:off x="5701050" y="2578200"/>
            <a:ext cx="2814300" cy="7500"/>
          </a:xfrm>
          <a:prstGeom prst="straightConnector1">
            <a:avLst/>
          </a:prstGeom>
          <a:noFill/>
          <a:ln w="9525" cap="flat" cmpd="sng">
            <a:solidFill>
              <a:schemeClr val="dk2"/>
            </a:solidFill>
            <a:prstDash val="solid"/>
            <a:round/>
            <a:headEnd type="none" w="med" len="med"/>
            <a:tailEnd type="triangle" w="med" len="med"/>
          </a:ln>
        </p:spPr>
      </p:cxnSp>
      <p:sp>
        <p:nvSpPr>
          <p:cNvPr id="550" name="Google Shape;550;p50"/>
          <p:cNvSpPr/>
          <p:nvPr/>
        </p:nvSpPr>
        <p:spPr>
          <a:xfrm>
            <a:off x="1103950" y="3985325"/>
            <a:ext cx="7304070" cy="507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100" b="1" dirty="0">
                <a:solidFill>
                  <a:schemeClr val="dk1"/>
                </a:solidFill>
              </a:rPr>
              <a:t>Security: </a:t>
            </a:r>
            <a:r>
              <a:rPr lang="en" sz="2100" dirty="0">
                <a:solidFill>
                  <a:schemeClr val="dk1"/>
                </a:solidFill>
              </a:rPr>
              <a:t>If </a:t>
            </a:r>
            <a:r>
              <a:rPr lang="en" sz="2100" dirty="0">
                <a:solidFill>
                  <a:schemeClr val="dk1"/>
                </a:solidFill>
                <a:latin typeface="Cambria Math"/>
                <a:ea typeface="Cambria Math"/>
                <a:cs typeface="Cambria Math"/>
                <a:sym typeface="Cambria Math"/>
              </a:rPr>
              <a:t>cert ∊ S</a:t>
            </a:r>
            <a:r>
              <a:rPr lang="en" sz="2100" baseline="30000" dirty="0">
                <a:solidFill>
                  <a:schemeClr val="dk1"/>
                </a:solidFill>
                <a:latin typeface="Cambria Math"/>
                <a:ea typeface="Cambria Math"/>
                <a:cs typeface="Cambria Math"/>
                <a:sym typeface="Cambria Math"/>
              </a:rPr>
              <a:t>⊥</a:t>
            </a:r>
            <a:r>
              <a:rPr lang="en" sz="2100" dirty="0">
                <a:solidFill>
                  <a:schemeClr val="dk1"/>
                </a:solidFill>
                <a:latin typeface="Cambria Math"/>
                <a:ea typeface="Cambria Math"/>
                <a:cs typeface="Cambria Math"/>
                <a:sym typeface="Cambria Math"/>
              </a:rPr>
              <a:t>+w, </a:t>
            </a:r>
            <a:r>
              <a:rPr lang="en" sz="2100" dirty="0">
                <a:solidFill>
                  <a:schemeClr val="dk1"/>
                </a:solidFill>
              </a:rPr>
              <a:t>then </a:t>
            </a:r>
            <a:r>
              <a:rPr lang="en" sz="2100" dirty="0">
                <a:solidFill>
                  <a:schemeClr val="dk1"/>
                </a:solidFill>
                <a:latin typeface="Cambria Math"/>
                <a:ea typeface="Cambria Math"/>
                <a:cs typeface="Cambria Math"/>
                <a:sym typeface="Cambria Math"/>
              </a:rPr>
              <a:t>𝜌</a:t>
            </a:r>
            <a:r>
              <a:rPr lang="en" sz="2100" baseline="-25000" dirty="0">
                <a:solidFill>
                  <a:schemeClr val="dk1"/>
                </a:solidFill>
                <a:latin typeface="Cambria Math"/>
                <a:ea typeface="Cambria Math"/>
                <a:cs typeface="Cambria Math"/>
                <a:sym typeface="Cambria Math"/>
              </a:rPr>
              <a:t>0</a:t>
            </a:r>
            <a:r>
              <a:rPr lang="en" sz="2100" dirty="0">
                <a:solidFill>
                  <a:schemeClr val="dk1"/>
                </a:solidFill>
                <a:latin typeface="Cambria Math"/>
                <a:ea typeface="Cambria Math"/>
                <a:cs typeface="Cambria Math"/>
                <a:sym typeface="Cambria Math"/>
              </a:rPr>
              <a:t> and 𝜌</a:t>
            </a:r>
            <a:r>
              <a:rPr lang="en" sz="2100" baseline="-25000" dirty="0">
                <a:solidFill>
                  <a:schemeClr val="dk1"/>
                </a:solidFill>
                <a:latin typeface="Cambria Math"/>
                <a:ea typeface="Cambria Math"/>
                <a:cs typeface="Cambria Math"/>
                <a:sym typeface="Cambria Math"/>
              </a:rPr>
              <a:t>1</a:t>
            </a:r>
            <a:r>
              <a:rPr lang="en" sz="2100" dirty="0">
                <a:solidFill>
                  <a:schemeClr val="dk1"/>
                </a:solidFill>
                <a:latin typeface="Cambria Math"/>
                <a:ea typeface="Cambria Math"/>
                <a:cs typeface="Cambria Math"/>
                <a:sym typeface="Cambria Math"/>
              </a:rPr>
              <a:t> are </a:t>
            </a:r>
            <a:r>
              <a:rPr lang="en" sz="2100" i="1" dirty="0">
                <a:solidFill>
                  <a:schemeClr val="dk1"/>
                </a:solidFill>
                <a:latin typeface="Cambria Math"/>
                <a:ea typeface="Cambria Math"/>
                <a:cs typeface="Cambria Math"/>
                <a:sym typeface="Cambria Math"/>
              </a:rPr>
              <a:t>statistically</a:t>
            </a:r>
            <a:r>
              <a:rPr lang="en" sz="2100" dirty="0">
                <a:solidFill>
                  <a:schemeClr val="dk1"/>
                </a:solidFill>
                <a:latin typeface="Cambria Math"/>
                <a:ea typeface="Cambria Math"/>
                <a:cs typeface="Cambria Math"/>
                <a:sym typeface="Cambria Math"/>
              </a:rPr>
              <a:t> close</a:t>
            </a:r>
            <a:endParaRPr dirty="0"/>
          </a:p>
        </p:txBody>
      </p:sp>
    </p:spTree>
    <p:extLst>
      <p:ext uri="{BB962C8B-B14F-4D97-AF65-F5344CB8AC3E}">
        <p14:creationId xmlns:p14="http://schemas.microsoft.com/office/powerpoint/2010/main" val="325564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00020" y="1553736"/>
            <a:ext cx="4393769" cy="32042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Rectangle 7"/>
              <p:cNvSpPr/>
              <p:nvPr/>
            </p:nvSpPr>
            <p:spPr>
              <a:xfrm>
                <a:off x="2200760" y="1553736"/>
                <a:ext cx="4184542" cy="2031325"/>
              </a:xfrm>
              <a:prstGeom prst="rect">
                <a:avLst/>
              </a:prstGeom>
            </p:spPr>
            <p:txBody>
              <a:bodyPr wrap="square">
                <a:spAutoFit/>
              </a:bodyPr>
              <a:lstStyle/>
              <a:p>
                <a:r>
                  <a:rPr lang="en-US" sz="1800" b="1" dirty="0" smtClean="0"/>
                  <a:t>Obfuscated Program</a:t>
                </a:r>
              </a:p>
              <a:p>
                <a:r>
                  <a:rPr lang="en-US" sz="1800" b="1" dirty="0"/>
                  <a:t>Hardcoded: </a:t>
                </a:r>
                <a:endParaRPr lang="en-US" sz="1800" b="1" dirty="0" smtClean="0"/>
              </a:p>
              <a:p>
                <a:pPr marL="285750" indent="-285750">
                  <a:buFont typeface="Arial" panose="020B0604020202020204" pitchFamily="34" charset="0"/>
                  <a:buChar char="•"/>
                </a:pPr>
                <a:r>
                  <a:rPr lang="en-US" sz="1800" dirty="0"/>
                  <a:t>S</a:t>
                </a:r>
              </a:p>
              <a:p>
                <a:pPr marL="285750" indent="-285750">
                  <a:buFont typeface="Arial" panose="020B0604020202020204" pitchFamily="34" charset="0"/>
                  <a:buChar char="•"/>
                </a:pPr>
                <a:r>
                  <a:rPr lang="en-US" sz="1800" dirty="0"/>
                  <a:t>Random </a:t>
                </a:r>
                <a:r>
                  <a:rPr lang="en-US" sz="1800" dirty="0" err="1"/>
                  <a:t>superspace</a:t>
                </a:r>
                <a:r>
                  <a:rPr lang="en-US" sz="1800" dirty="0"/>
                  <a:t> </a:t>
                </a:r>
                <a14:m>
                  <m:oMath xmlns:m="http://schemas.openxmlformats.org/officeDocument/2006/math">
                    <m:r>
                      <a:rPr lang="en-US" sz="1800" i="1">
                        <a:latin typeface="Cambria Math" panose="02040503050406030204" pitchFamily="18" charset="0"/>
                      </a:rPr>
                      <m:t>𝑇</m:t>
                    </m:r>
                    <m:r>
                      <a:rPr lang="en-US" sz="1800" i="1">
                        <a:latin typeface="Cambria Math" panose="02040503050406030204" pitchFamily="18" charset="0"/>
                      </a:rPr>
                      <m:t>+</m:t>
                    </m:r>
                    <m:r>
                      <a:rPr lang="en-US" sz="1800" i="1">
                        <a:latin typeface="Cambria Math" panose="02040503050406030204" pitchFamily="18" charset="0"/>
                      </a:rPr>
                      <m:t>𝑢</m:t>
                    </m:r>
                    <m:r>
                      <a:rPr lang="en-US" sz="1800" i="1">
                        <a:latin typeface="Cambria Math" panose="02040503050406030204" pitchFamily="18" charset="0"/>
                      </a:rPr>
                      <m:t>⊃</m:t>
                    </m:r>
                    <m:r>
                      <a:rPr lang="en-US" sz="1800" i="1">
                        <a:latin typeface="Cambria Math" panose="02040503050406030204" pitchFamily="18" charset="0"/>
                      </a:rPr>
                      <m:t>𝑆</m:t>
                    </m:r>
                    <m:r>
                      <a:rPr lang="en-US" sz="1800" i="1">
                        <a:latin typeface="Cambria Math" panose="02040503050406030204" pitchFamily="18" charset="0"/>
                      </a:rPr>
                      <m:t>+</m:t>
                    </m:r>
                    <m:r>
                      <a:rPr lang="en-US" sz="1800" i="1">
                        <a:latin typeface="Cambria Math" panose="02040503050406030204" pitchFamily="18" charset="0"/>
                      </a:rPr>
                      <m:t>𝑣</m:t>
                    </m:r>
                  </m:oMath>
                </a14:m>
                <a:endParaRPr lang="en-US" sz="1800" dirty="0"/>
              </a:p>
              <a:p>
                <a:pPr marL="285750" indent="-285750">
                  <a:buFont typeface="Arial" panose="020B0604020202020204" pitchFamily="34" charset="0"/>
                  <a:buChar char="•"/>
                </a:pPr>
                <a14:m>
                  <m:oMath xmlns:m="http://schemas.openxmlformats.org/officeDocument/2006/math">
                    <m:r>
                      <m:rPr>
                        <m:sty m:val="p"/>
                      </m:rPr>
                      <a:rPr lang="en-US" sz="1800">
                        <a:solidFill>
                          <a:schemeClr val="dk1"/>
                        </a:solidFill>
                        <a:latin typeface="Cambria Math" panose="02040503050406030204" pitchFamily="18" charset="0"/>
                        <a:ea typeface="Cambria Math"/>
                        <a:cs typeface="Cambria Math"/>
                        <a:sym typeface="Cambria Math"/>
                      </a:rPr>
                      <m:t>Π</m:t>
                    </m:r>
                  </m:oMath>
                </a14:m>
                <a:r>
                  <a:rPr lang="en-US" sz="1800" dirty="0">
                    <a:solidFill>
                      <a:schemeClr val="dk1"/>
                    </a:solidFill>
                    <a:latin typeface="Cambria Math"/>
                    <a:ea typeface="Cambria Math"/>
                    <a:cs typeface="Cambria Math"/>
                    <a:sym typeface="Cambria Math"/>
                  </a:rPr>
                  <a:t> ⊕Parity(v</a:t>
                </a:r>
                <a:r>
                  <a:rPr lang="en-US" sz="1800" dirty="0" smtClean="0">
                    <a:solidFill>
                      <a:schemeClr val="dk1"/>
                    </a:solidFill>
                    <a:latin typeface="Cambria Math"/>
                    <a:ea typeface="Cambria Math"/>
                    <a:cs typeface="Cambria Math"/>
                    <a:sym typeface="Cambria Math"/>
                  </a:rPr>
                  <a:t>)</a:t>
                </a:r>
                <a:endParaRPr lang="en-US" sz="1800" dirty="0">
                  <a:ea typeface="Cambria Math"/>
                </a:endParaRPr>
              </a:p>
              <a:p>
                <a:endParaRPr lang="en-US" sz="1800" b="1" dirty="0"/>
              </a:p>
              <a:p>
                <a:endParaRPr lang="en-US" sz="1800" b="1" dirty="0"/>
              </a:p>
            </p:txBody>
          </p:sp>
        </mc:Choice>
        <mc:Fallback xmlns="">
          <p:sp>
            <p:nvSpPr>
              <p:cNvPr id="8" name="Rectangle 7"/>
              <p:cNvSpPr>
                <a:spLocks noRot="1" noChangeAspect="1" noMove="1" noResize="1" noEditPoints="1" noAdjustHandles="1" noChangeArrowheads="1" noChangeShapeType="1" noTextEdit="1"/>
              </p:cNvSpPr>
              <p:nvPr/>
            </p:nvSpPr>
            <p:spPr>
              <a:xfrm>
                <a:off x="2200760" y="1553736"/>
                <a:ext cx="4184542" cy="2031325"/>
              </a:xfrm>
              <a:prstGeom prst="rect">
                <a:avLst/>
              </a:prstGeom>
              <a:blipFill>
                <a:blip r:embed="rId2"/>
                <a:stretch>
                  <a:fillRect l="-1166" t="-1802"/>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How to Use It for Obfuscation with Certified Deletion (Simplified)</a:t>
            </a:r>
            <a:endParaRPr lang="en-US" dirty="0"/>
          </a:p>
        </p:txBody>
      </p:sp>
      <p:cxnSp>
        <p:nvCxnSpPr>
          <p:cNvPr id="6" name="Straight Connector 5"/>
          <p:cNvCxnSpPr/>
          <p:nvPr/>
        </p:nvCxnSpPr>
        <p:spPr>
          <a:xfrm flipV="1">
            <a:off x="2200759" y="3293390"/>
            <a:ext cx="41845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4" name="Rectangle 13"/>
              <p:cNvSpPr/>
              <p:nvPr/>
            </p:nvSpPr>
            <p:spPr>
              <a:xfrm>
                <a:off x="2200758" y="3236829"/>
                <a:ext cx="5054968" cy="1477328"/>
              </a:xfrm>
              <a:prstGeom prst="rect">
                <a:avLst/>
              </a:prstGeom>
            </p:spPr>
            <p:txBody>
              <a:bodyPr wrap="square">
                <a:spAutoFit/>
              </a:bodyPr>
              <a:lstStyle/>
              <a:p>
                <a:r>
                  <a:rPr lang="en-US" sz="1800" b="1" dirty="0" smtClean="0">
                    <a:ea typeface="Cambria Math"/>
                  </a:rPr>
                  <a:t>Input: </a:t>
                </a:r>
                <a:r>
                  <a:rPr lang="en-US" sz="1800" dirty="0">
                    <a:ea typeface="Cambria Math"/>
                  </a:rPr>
                  <a:t>input </a:t>
                </a:r>
                <a14:m>
                  <m:oMath xmlns:m="http://schemas.openxmlformats.org/officeDocument/2006/math">
                    <m:r>
                      <a:rPr lang="en-US" sz="1800" i="1">
                        <a:latin typeface="Cambria Math" panose="02040503050406030204" pitchFamily="18" charset="0"/>
                        <a:ea typeface="Cambria Math"/>
                      </a:rPr>
                      <m:t>𝑥</m:t>
                    </m:r>
                  </m:oMath>
                </a14:m>
                <a:r>
                  <a:rPr lang="en-US" sz="1800" b="1" dirty="0"/>
                  <a:t>, </a:t>
                </a:r>
                <a:r>
                  <a:rPr lang="en-US" sz="1800" dirty="0"/>
                  <a:t>vector </a:t>
                </a:r>
                <a14:m>
                  <m:oMath xmlns:m="http://schemas.openxmlformats.org/officeDocument/2006/math">
                    <m:r>
                      <a:rPr lang="en-US" sz="1800" i="1">
                        <a:latin typeface="Cambria Math" panose="02040503050406030204" pitchFamily="18" charset="0"/>
                      </a:rPr>
                      <m:t>𝑦</m:t>
                    </m:r>
                  </m:oMath>
                </a14:m>
                <a:endParaRPr lang="en-US" sz="1800" b="1" dirty="0"/>
              </a:p>
              <a:p>
                <a:pPr marL="342900" indent="-342900">
                  <a:buFont typeface="+mj-lt"/>
                  <a:buAutoNum type="arabicPeriod"/>
                </a:pPr>
                <a:r>
                  <a:rPr lang="en-US" sz="1800" dirty="0"/>
                  <a:t>If </a:t>
                </a:r>
                <a14:m>
                  <m:oMath xmlns:m="http://schemas.openxmlformats.org/officeDocument/2006/math">
                    <m:r>
                      <m:rPr>
                        <m:sty m:val="p"/>
                      </m:rPr>
                      <a:rPr lang="en-US" sz="1800" dirty="0">
                        <a:latin typeface="Cambria Math" panose="02040503050406030204" pitchFamily="18" charset="0"/>
                      </a:rPr>
                      <m:t>y</m:t>
                    </m:r>
                    <m:r>
                      <a:rPr lang="en-US" sz="1800" i="1">
                        <a:latin typeface="Cambria Math" panose="02040503050406030204" pitchFamily="18" charset="0"/>
                      </a:rPr>
                      <m:t>∈</m:t>
                    </m:r>
                    <m:r>
                      <a:rPr lang="en-US" sz="1800" i="1">
                        <a:latin typeface="Cambria Math" panose="02040503050406030204" pitchFamily="18" charset="0"/>
                      </a:rPr>
                      <m:t>𝑇</m:t>
                    </m:r>
                    <m:r>
                      <a:rPr lang="en-US" sz="1800" i="1">
                        <a:latin typeface="Cambria Math" panose="02040503050406030204" pitchFamily="18" charset="0"/>
                      </a:rPr>
                      <m:t>+</m:t>
                    </m:r>
                    <m:r>
                      <a:rPr lang="en-US" sz="1800" i="1">
                        <a:latin typeface="Cambria Math" panose="02040503050406030204" pitchFamily="18" charset="0"/>
                      </a:rPr>
                      <m:t>𝑢</m:t>
                    </m:r>
                  </m:oMath>
                </a14:m>
                <a:r>
                  <a:rPr lang="en-US" sz="1800" dirty="0"/>
                  <a:t>:</a:t>
                </a:r>
              </a:p>
              <a:p>
                <a:pPr marL="342900" indent="-342900">
                  <a:buFont typeface="+mj-lt"/>
                  <a:buAutoNum type="arabicPeriod"/>
                </a:pPr>
                <a:r>
                  <a:rPr lang="en-US" sz="1800" dirty="0"/>
                  <a:t>Compute v using S and </a:t>
                </a:r>
                <a:r>
                  <a:rPr lang="en-US" sz="1800" dirty="0" smtClean="0"/>
                  <a:t>y</a:t>
                </a:r>
                <a:endParaRPr lang="en-US" sz="1800" dirty="0"/>
              </a:p>
              <a:p>
                <a:pPr marL="342900" indent="-342900">
                  <a:buFont typeface="+mj-lt"/>
                  <a:buAutoNum type="arabicPeriod"/>
                </a:pPr>
                <a:r>
                  <a:rPr lang="en-US" sz="1800" dirty="0"/>
                  <a:t>Use v to decode </a:t>
                </a:r>
                <a14:m>
                  <m:oMath xmlns:m="http://schemas.openxmlformats.org/officeDocument/2006/math">
                    <m:r>
                      <m:rPr>
                        <m:sty m:val="p"/>
                      </m:rPr>
                      <a:rPr lang="en-US" sz="1800">
                        <a:solidFill>
                          <a:schemeClr val="dk1"/>
                        </a:solidFill>
                        <a:latin typeface="Cambria Math" panose="02040503050406030204" pitchFamily="18" charset="0"/>
                        <a:ea typeface="Cambria Math"/>
                        <a:cs typeface="Cambria Math"/>
                        <a:sym typeface="Cambria Math"/>
                      </a:rPr>
                      <m:t>Π</m:t>
                    </m:r>
                  </m:oMath>
                </a14:m>
                <a:endParaRPr lang="en-US" sz="1800" dirty="0"/>
              </a:p>
              <a:p>
                <a:pPr marL="342900" indent="-342900">
                  <a:buFont typeface="+mj-lt"/>
                  <a:buAutoNum type="arabicPeriod"/>
                </a:pPr>
                <a:r>
                  <a:rPr lang="en-US" sz="1800" dirty="0"/>
                  <a:t>Output </a:t>
                </a:r>
                <a14:m>
                  <m:oMath xmlns:m="http://schemas.openxmlformats.org/officeDocument/2006/math">
                    <m:r>
                      <m:rPr>
                        <m:sty m:val="p"/>
                      </m:rPr>
                      <a:rPr lang="en-US" sz="1800">
                        <a:solidFill>
                          <a:schemeClr val="dk1"/>
                        </a:solidFill>
                        <a:latin typeface="Cambria Math" panose="02040503050406030204" pitchFamily="18" charset="0"/>
                        <a:ea typeface="Cambria Math"/>
                        <a:cs typeface="Cambria Math"/>
                        <a:sym typeface="Cambria Math"/>
                      </a:rPr>
                      <m:t>Π</m:t>
                    </m:r>
                  </m:oMath>
                </a14:m>
                <a:r>
                  <a:rPr lang="en-US" sz="1800" dirty="0"/>
                  <a:t>(x)</a:t>
                </a:r>
              </a:p>
            </p:txBody>
          </p:sp>
        </mc:Choice>
        <mc:Fallback>
          <p:sp>
            <p:nvSpPr>
              <p:cNvPr id="14" name="Rectangle 13"/>
              <p:cNvSpPr>
                <a:spLocks noRot="1" noChangeAspect="1" noMove="1" noResize="1" noEditPoints="1" noAdjustHandles="1" noChangeArrowheads="1" noChangeShapeType="1" noTextEdit="1"/>
              </p:cNvSpPr>
              <p:nvPr/>
            </p:nvSpPr>
            <p:spPr>
              <a:xfrm>
                <a:off x="2200758" y="3236829"/>
                <a:ext cx="5054968" cy="1477328"/>
              </a:xfrm>
              <a:prstGeom prst="rect">
                <a:avLst/>
              </a:prstGeom>
              <a:blipFill>
                <a:blip r:embed="rId3"/>
                <a:stretch>
                  <a:fillRect l="-965" t="-2479" b="-5785"/>
                </a:stretch>
              </a:blipFill>
            </p:spPr>
            <p:txBody>
              <a:bodyPr/>
              <a:lstStyle/>
              <a:p>
                <a:r>
                  <a:rPr lang="en-US">
                    <a:noFill/>
                  </a:rPr>
                  <a:t> </a:t>
                </a:r>
              </a:p>
            </p:txBody>
          </p:sp>
        </mc:Fallback>
      </mc:AlternateContent>
      <p:cxnSp>
        <p:nvCxnSpPr>
          <p:cNvPr id="15" name="Google Shape;551;p50"/>
          <p:cNvCxnSpPr/>
          <p:nvPr/>
        </p:nvCxnSpPr>
        <p:spPr>
          <a:xfrm flipH="1">
            <a:off x="5277173" y="3120696"/>
            <a:ext cx="1299902" cy="691887"/>
          </a:xfrm>
          <a:prstGeom prst="straightConnector1">
            <a:avLst/>
          </a:prstGeom>
          <a:noFill/>
          <a:ln w="9525" cap="flat" cmpd="sng">
            <a:solidFill>
              <a:schemeClr val="accent6"/>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16" name="Google Shape;552;p50"/>
              <p:cNvSpPr txBox="1"/>
              <p:nvPr/>
            </p:nvSpPr>
            <p:spPr>
              <a:xfrm>
                <a:off x="6486042" y="2557378"/>
                <a:ext cx="3769500" cy="677078"/>
              </a:xfrm>
              <a:prstGeom prst="rect">
                <a:avLst/>
              </a:prstGeom>
              <a:noFill/>
              <a:ln>
                <a:noFill/>
              </a:ln>
            </p:spPr>
            <p:txBody>
              <a:bodyPr spcFirstLastPara="1" wrap="square" lIns="91425" tIns="91425" rIns="91425" bIns="91425" anchor="t" anchorCtr="0">
                <a:spAutoFit/>
              </a:bodyPr>
              <a:lstStyle/>
              <a:p>
                <a:pPr lvl="0"/>
                <a:r>
                  <a:rPr lang="en" sz="1600" dirty="0" smtClean="0">
                    <a:solidFill>
                      <a:schemeClr val="accent6"/>
                    </a:solidFill>
                  </a:rPr>
                  <a:t>Correct v if </a:t>
                </a:r>
                <a14:m>
                  <m:oMath xmlns:m="http://schemas.openxmlformats.org/officeDocument/2006/math">
                    <m:r>
                      <m:rPr>
                        <m:sty m:val="p"/>
                      </m:rPr>
                      <a:rPr lang="en-US" sz="1600" dirty="0" smtClean="0">
                        <a:solidFill>
                          <a:schemeClr val="accent6"/>
                        </a:solidFill>
                        <a:latin typeface="Cambria Math" panose="02040503050406030204" pitchFamily="18" charset="0"/>
                      </a:rPr>
                      <m:t>y</m:t>
                    </m:r>
                    <m:r>
                      <a:rPr lang="en-US" sz="1600" i="1">
                        <a:solidFill>
                          <a:schemeClr val="accent6"/>
                        </a:solidFill>
                        <a:latin typeface="Cambria Math" panose="02040503050406030204" pitchFamily="18" charset="0"/>
                      </a:rPr>
                      <m:t>∈</m:t>
                    </m:r>
                    <m:r>
                      <a:rPr lang="en-US" sz="1600" b="0" i="1" smtClean="0">
                        <a:solidFill>
                          <a:schemeClr val="accent6"/>
                        </a:solidFill>
                        <a:latin typeface="Cambria Math" panose="02040503050406030204" pitchFamily="18" charset="0"/>
                      </a:rPr>
                      <m:t>𝑆</m:t>
                    </m:r>
                    <m:r>
                      <a:rPr lang="en-US" sz="1600" i="1">
                        <a:solidFill>
                          <a:schemeClr val="accent6"/>
                        </a:solidFill>
                        <a:latin typeface="Cambria Math" panose="02040503050406030204" pitchFamily="18" charset="0"/>
                      </a:rPr>
                      <m:t>+</m:t>
                    </m:r>
                    <m:r>
                      <a:rPr lang="en-US" sz="1600" b="0" i="1" smtClean="0">
                        <a:solidFill>
                          <a:schemeClr val="accent6"/>
                        </a:solidFill>
                        <a:latin typeface="Cambria Math" panose="02040503050406030204" pitchFamily="18" charset="0"/>
                      </a:rPr>
                      <m:t>𝑣</m:t>
                    </m:r>
                  </m:oMath>
                </a14:m>
                <a:r>
                  <a:rPr lang="en" sz="1600" dirty="0" smtClean="0">
                    <a:solidFill>
                      <a:schemeClr val="accent6"/>
                    </a:solidFill>
                  </a:rPr>
                  <a:t>.</a:t>
                </a:r>
              </a:p>
              <a:p>
                <a:pPr lvl="0"/>
                <a:r>
                  <a:rPr lang="en" sz="1600" dirty="0" smtClean="0">
                    <a:solidFill>
                      <a:schemeClr val="accent6"/>
                    </a:solidFill>
                  </a:rPr>
                  <a:t>Hard to find </a:t>
                </a:r>
                <a14:m>
                  <m:oMath xmlns:m="http://schemas.openxmlformats.org/officeDocument/2006/math">
                    <m:r>
                      <m:rPr>
                        <m:sty m:val="p"/>
                      </m:rPr>
                      <a:rPr lang="en-US" sz="1600" dirty="0">
                        <a:solidFill>
                          <a:schemeClr val="accent6"/>
                        </a:solidFill>
                        <a:latin typeface="Cambria Math" panose="02040503050406030204" pitchFamily="18" charset="0"/>
                      </a:rPr>
                      <m:t>y</m:t>
                    </m:r>
                    <m:r>
                      <a:rPr lang="en-US" sz="1600" i="1">
                        <a:solidFill>
                          <a:schemeClr val="accent6"/>
                        </a:solidFill>
                        <a:latin typeface="Cambria Math" panose="02040503050406030204" pitchFamily="18" charset="0"/>
                      </a:rPr>
                      <m:t>∈</m:t>
                    </m:r>
                    <m:r>
                      <a:rPr lang="en-US" sz="1600" b="0" i="1" smtClean="0">
                        <a:solidFill>
                          <a:schemeClr val="accent6"/>
                        </a:solidFill>
                        <a:latin typeface="Cambria Math" panose="02040503050406030204" pitchFamily="18" charset="0"/>
                      </a:rPr>
                      <m:t>𝑇</m:t>
                    </m:r>
                    <m:r>
                      <a:rPr lang="en-US" sz="1600" b="0" i="1" smtClean="0">
                        <a:solidFill>
                          <a:schemeClr val="accent6"/>
                        </a:solidFill>
                        <a:latin typeface="Cambria Math" panose="02040503050406030204" pitchFamily="18" charset="0"/>
                      </a:rPr>
                      <m:t>+</m:t>
                    </m:r>
                    <m:r>
                      <a:rPr lang="en-US" sz="1600" b="0" i="1" smtClean="0">
                        <a:solidFill>
                          <a:schemeClr val="accent6"/>
                        </a:solidFill>
                        <a:latin typeface="Cambria Math" panose="02040503050406030204" pitchFamily="18" charset="0"/>
                      </a:rPr>
                      <m:t>𝑢</m:t>
                    </m:r>
                    <m:r>
                      <a:rPr lang="en-US" sz="1600" b="0" i="1" smtClean="0">
                        <a:solidFill>
                          <a:schemeClr val="accent6"/>
                        </a:solidFill>
                        <a:latin typeface="Cambria Math" panose="02040503050406030204" pitchFamily="18" charset="0"/>
                      </a:rPr>
                      <m:t>\</m:t>
                    </m:r>
                    <m:r>
                      <m:rPr>
                        <m:sty m:val="p"/>
                      </m:rPr>
                      <a:rPr lang="en-US" sz="1600" b="0" i="1" smtClean="0">
                        <a:solidFill>
                          <a:schemeClr val="accent6"/>
                        </a:solidFill>
                        <a:latin typeface="Cambria Math" panose="02040503050406030204" pitchFamily="18" charset="0"/>
                      </a:rPr>
                      <m:t>S</m:t>
                    </m:r>
                    <m:r>
                      <a:rPr lang="en-US" sz="1600" i="1">
                        <a:solidFill>
                          <a:schemeClr val="accent6"/>
                        </a:solidFill>
                        <a:latin typeface="Cambria Math" panose="02040503050406030204" pitchFamily="18" charset="0"/>
                      </a:rPr>
                      <m:t>+</m:t>
                    </m:r>
                    <m:r>
                      <a:rPr lang="en-US" sz="1600" b="0" i="1" smtClean="0">
                        <a:solidFill>
                          <a:schemeClr val="accent6"/>
                        </a:solidFill>
                        <a:latin typeface="Cambria Math" panose="02040503050406030204" pitchFamily="18" charset="0"/>
                      </a:rPr>
                      <m:t>𝑣</m:t>
                    </m:r>
                  </m:oMath>
                </a14:m>
                <a:r>
                  <a:rPr lang="en" sz="1600" dirty="0" smtClean="0">
                    <a:solidFill>
                      <a:schemeClr val="accent6"/>
                    </a:solidFill>
                  </a:rPr>
                  <a:t> </a:t>
                </a:r>
                <a:endParaRPr sz="1600" dirty="0">
                  <a:solidFill>
                    <a:schemeClr val="accent6"/>
                  </a:solidFill>
                </a:endParaRPr>
              </a:p>
            </p:txBody>
          </p:sp>
        </mc:Choice>
        <mc:Fallback xmlns="">
          <p:sp>
            <p:nvSpPr>
              <p:cNvPr id="16" name="Google Shape;552;p50"/>
              <p:cNvSpPr txBox="1">
                <a:spLocks noRot="1" noChangeAspect="1" noMove="1" noResize="1" noEditPoints="1" noAdjustHandles="1" noChangeArrowheads="1" noChangeShapeType="1" noTextEdit="1"/>
              </p:cNvSpPr>
              <p:nvPr/>
            </p:nvSpPr>
            <p:spPr>
              <a:xfrm>
                <a:off x="6486042" y="2557378"/>
                <a:ext cx="3769500" cy="677078"/>
              </a:xfrm>
              <a:prstGeom prst="rect">
                <a:avLst/>
              </a:prstGeom>
              <a:blipFill>
                <a:blip r:embed="rId4"/>
                <a:stretch>
                  <a:fillRect l="-971" b="-3604"/>
                </a:stretch>
              </a:blipFill>
              <a:ln>
                <a:noFill/>
              </a:ln>
            </p:spPr>
            <p:txBody>
              <a:bodyPr/>
              <a:lstStyle/>
              <a:p>
                <a:r>
                  <a:rPr lang="en-US">
                    <a:noFill/>
                  </a:rPr>
                  <a:t> </a:t>
                </a:r>
              </a:p>
            </p:txBody>
          </p:sp>
        </mc:Fallback>
      </mc:AlternateContent>
      <p:cxnSp>
        <p:nvCxnSpPr>
          <p:cNvPr id="18" name="Google Shape;551;p50"/>
          <p:cNvCxnSpPr/>
          <p:nvPr/>
        </p:nvCxnSpPr>
        <p:spPr>
          <a:xfrm flipH="1">
            <a:off x="5075695" y="3909161"/>
            <a:ext cx="1729588" cy="323224"/>
          </a:xfrm>
          <a:prstGeom prst="straightConnector1">
            <a:avLst/>
          </a:prstGeom>
          <a:noFill/>
          <a:ln w="9525" cap="flat" cmpd="sng">
            <a:solidFill>
              <a:schemeClr val="accent6"/>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20" name="Rectangle 19"/>
              <p:cNvSpPr/>
              <p:nvPr/>
            </p:nvSpPr>
            <p:spPr>
              <a:xfrm>
                <a:off x="6805283" y="3589707"/>
                <a:ext cx="2338717" cy="338554"/>
              </a:xfrm>
              <a:prstGeom prst="rect">
                <a:avLst/>
              </a:prstGeom>
            </p:spPr>
            <p:txBody>
              <a:bodyPr wrap="none">
                <a:spAutoFit/>
              </a:bodyPr>
              <a:lstStyle/>
              <a:p>
                <a:pPr lvl="0"/>
                <a:r>
                  <a:rPr lang="en" sz="1600" dirty="0" smtClean="0">
                    <a:solidFill>
                      <a:schemeClr val="accent6"/>
                    </a:solidFill>
                  </a:rPr>
                  <a:t>Correct </a:t>
                </a:r>
                <a14:m>
                  <m:oMath xmlns:m="http://schemas.openxmlformats.org/officeDocument/2006/math">
                    <m:r>
                      <m:rPr>
                        <m:sty m:val="p"/>
                      </m:rPr>
                      <a:rPr lang="en-US" sz="1600" b="0" i="0" smtClean="0">
                        <a:solidFill>
                          <a:schemeClr val="accent6"/>
                        </a:solidFill>
                        <a:latin typeface="Cambria Math" panose="02040503050406030204" pitchFamily="18" charset="0"/>
                      </a:rPr>
                      <m:t>Π</m:t>
                    </m:r>
                  </m:oMath>
                </a14:m>
                <a:r>
                  <a:rPr lang="en" sz="1600" dirty="0" smtClean="0">
                    <a:solidFill>
                      <a:schemeClr val="accent6"/>
                    </a:solidFill>
                  </a:rPr>
                  <a:t> if </a:t>
                </a:r>
                <a14:m>
                  <m:oMath xmlns:m="http://schemas.openxmlformats.org/officeDocument/2006/math">
                    <m:r>
                      <a:rPr lang="en-US" sz="1600" b="0" i="1" smtClean="0">
                        <a:solidFill>
                          <a:schemeClr val="accent6"/>
                        </a:solidFill>
                        <a:latin typeface="Cambria Math" panose="02040503050406030204" pitchFamily="18" charset="0"/>
                      </a:rPr>
                      <m:t>𝑣</m:t>
                    </m:r>
                  </m:oMath>
                </a14:m>
                <a:r>
                  <a:rPr lang="en" sz="1600" dirty="0" smtClean="0">
                    <a:solidFill>
                      <a:schemeClr val="accent6"/>
                    </a:solidFill>
                  </a:rPr>
                  <a:t> is correct.</a:t>
                </a:r>
                <a:endParaRPr lang="en" sz="1600" dirty="0">
                  <a:solidFill>
                    <a:schemeClr val="accent6"/>
                  </a:solidFill>
                </a:endParaRPr>
              </a:p>
            </p:txBody>
          </p:sp>
        </mc:Choice>
        <mc:Fallback xmlns="">
          <p:sp>
            <p:nvSpPr>
              <p:cNvPr id="20" name="Rectangle 19"/>
              <p:cNvSpPr>
                <a:spLocks noRot="1" noChangeAspect="1" noMove="1" noResize="1" noEditPoints="1" noAdjustHandles="1" noChangeArrowheads="1" noChangeShapeType="1" noTextEdit="1"/>
              </p:cNvSpPr>
              <p:nvPr/>
            </p:nvSpPr>
            <p:spPr>
              <a:xfrm>
                <a:off x="6805283" y="3589707"/>
                <a:ext cx="2338717" cy="338554"/>
              </a:xfrm>
              <a:prstGeom prst="rect">
                <a:avLst/>
              </a:prstGeom>
              <a:blipFill>
                <a:blip r:embed="rId5"/>
                <a:stretch>
                  <a:fillRect l="-1302" t="-5455" b="-23636"/>
                </a:stretch>
              </a:blipFill>
            </p:spPr>
            <p:txBody>
              <a:bodyPr/>
              <a:lstStyle/>
              <a:p>
                <a:r>
                  <a:rPr lang="en-US">
                    <a:noFill/>
                  </a:rPr>
                  <a:t> </a:t>
                </a:r>
              </a:p>
            </p:txBody>
          </p:sp>
        </mc:Fallback>
      </mc:AlternateContent>
      <p:cxnSp>
        <p:nvCxnSpPr>
          <p:cNvPr id="25" name="Straight Connector 24"/>
          <p:cNvCxnSpPr/>
          <p:nvPr/>
        </p:nvCxnSpPr>
        <p:spPr>
          <a:xfrm flipV="1">
            <a:off x="2200759" y="1892879"/>
            <a:ext cx="41845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533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uiExpand="1" build="p"/>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51"/>
          <p:cNvSpPr txBox="1">
            <a:spLocks noGrp="1"/>
          </p:cNvSpPr>
          <p:nvPr>
            <p:ph type="title"/>
          </p:nvPr>
        </p:nvSpPr>
        <p:spPr>
          <a:xfrm>
            <a:off x="623888" y="1282303"/>
            <a:ext cx="7886700" cy="21396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Thank you for listening!</a:t>
            </a:r>
            <a:endParaRPr/>
          </a:p>
        </p:txBody>
      </p:sp>
      <p:sp>
        <p:nvSpPr>
          <p:cNvPr id="558" name="Google Shape;558;p51"/>
          <p:cNvSpPr txBox="1">
            <a:spLocks noGrp="1"/>
          </p:cNvSpPr>
          <p:nvPr>
            <p:ph type="body" idx="1"/>
          </p:nvPr>
        </p:nvSpPr>
        <p:spPr>
          <a:xfrm>
            <a:off x="623888" y="3442097"/>
            <a:ext cx="7886700" cy="11250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a:t>For more details, see our paper on eprint or ask us.</a:t>
            </a: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cxnSp>
        <p:nvCxnSpPr>
          <p:cNvPr id="150" name="Google Shape;150;p27"/>
          <p:cNvCxnSpPr/>
          <p:nvPr/>
        </p:nvCxnSpPr>
        <p:spPr>
          <a:xfrm>
            <a:off x="2786807" y="2108518"/>
            <a:ext cx="2382671" cy="0"/>
          </a:xfrm>
          <a:prstGeom prst="straightConnector1">
            <a:avLst/>
          </a:prstGeom>
          <a:noFill/>
          <a:ln w="38100" cap="flat" cmpd="sng">
            <a:solidFill>
              <a:schemeClr val="dk1"/>
            </a:solidFill>
            <a:prstDash val="solid"/>
            <a:miter lim="800000"/>
            <a:headEnd type="none" w="sm" len="sm"/>
            <a:tailEnd type="triangle" w="med" len="med"/>
          </a:ln>
        </p:spPr>
      </p:cxnSp>
      <p:pic>
        <p:nvPicPr>
          <p:cNvPr id="151" name="Google Shape;151;p27" descr="hone clipart. Free download transparent .PNG | Creazilla"/>
          <p:cNvPicPr preferRelativeResize="0"/>
          <p:nvPr/>
        </p:nvPicPr>
        <p:blipFill rotWithShape="1">
          <a:blip r:embed="rId3">
            <a:alphaModFix/>
          </a:blip>
          <a:srcRect/>
          <a:stretch/>
        </p:blipFill>
        <p:spPr>
          <a:xfrm>
            <a:off x="1842746" y="2237330"/>
            <a:ext cx="409754" cy="742197"/>
          </a:xfrm>
          <a:prstGeom prst="rect">
            <a:avLst/>
          </a:prstGeom>
          <a:noFill/>
          <a:ln>
            <a:noFill/>
          </a:ln>
        </p:spPr>
      </p:pic>
      <p:pic>
        <p:nvPicPr>
          <p:cNvPr id="152" name="Google Shape;152;p27"/>
          <p:cNvPicPr preferRelativeResize="0"/>
          <p:nvPr/>
        </p:nvPicPr>
        <p:blipFill rotWithShape="1">
          <a:blip r:embed="rId4">
            <a:alphaModFix/>
          </a:blip>
          <a:srcRect l="11283" t="18433" r="11249" b="29206"/>
          <a:stretch/>
        </p:blipFill>
        <p:spPr>
          <a:xfrm>
            <a:off x="5345849" y="1116685"/>
            <a:ext cx="3565316" cy="2409789"/>
          </a:xfrm>
          <a:prstGeom prst="rect">
            <a:avLst/>
          </a:prstGeom>
          <a:noFill/>
          <a:ln>
            <a:noFill/>
          </a:ln>
        </p:spPr>
      </p:pic>
      <p:sp>
        <p:nvSpPr>
          <p:cNvPr id="153" name="Google Shape;153;p27"/>
          <p:cNvSpPr/>
          <p:nvPr/>
        </p:nvSpPr>
        <p:spPr>
          <a:xfrm>
            <a:off x="3629381" y="1488712"/>
            <a:ext cx="523504" cy="506552"/>
          </a:xfrm>
          <a:prstGeom prst="roundRect">
            <a:avLst>
              <a:gd name="adj" fmla="val 16667"/>
            </a:avLst>
          </a:prstGeom>
          <a:solidFill>
            <a:schemeClr val="dk1">
              <a:alpha val="9803"/>
            </a:schemeClr>
          </a:solidFill>
          <a:ln w="6350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2200" b="1" dirty="0">
                <a:solidFill>
                  <a:srgbClr val="FF0000"/>
                </a:solidFill>
              </a:rPr>
              <a:t>b</a:t>
            </a:r>
            <a:endParaRPr sz="2200" b="1" dirty="0">
              <a:solidFill>
                <a:srgbClr val="FF0000"/>
              </a:solidFill>
            </a:endParaRPr>
          </a:p>
        </p:txBody>
      </p:sp>
      <p:pic>
        <p:nvPicPr>
          <p:cNvPr id="154" name="Google Shape;154;p27"/>
          <p:cNvPicPr preferRelativeResize="0"/>
          <p:nvPr/>
        </p:nvPicPr>
        <p:blipFill rotWithShape="1">
          <a:blip r:embed="rId5">
            <a:alphaModFix/>
          </a:blip>
          <a:srcRect b="14385"/>
          <a:stretch/>
        </p:blipFill>
        <p:spPr>
          <a:xfrm>
            <a:off x="3840511" y="1205534"/>
            <a:ext cx="538637" cy="461150"/>
          </a:xfrm>
          <a:prstGeom prst="rect">
            <a:avLst/>
          </a:prstGeom>
          <a:noFill/>
          <a:ln>
            <a:noFill/>
          </a:ln>
        </p:spPr>
      </p:pic>
      <p:pic>
        <p:nvPicPr>
          <p:cNvPr id="155" name="Google Shape;155;p27"/>
          <p:cNvPicPr preferRelativeResize="0"/>
          <p:nvPr/>
        </p:nvPicPr>
        <p:blipFill rotWithShape="1">
          <a:blip r:embed="rId6">
            <a:alphaModFix/>
          </a:blip>
          <a:srcRect l="8468" b="22289"/>
          <a:stretch/>
        </p:blipFill>
        <p:spPr>
          <a:xfrm>
            <a:off x="1851537" y="2430372"/>
            <a:ext cx="409754" cy="347880"/>
          </a:xfrm>
          <a:prstGeom prst="rect">
            <a:avLst/>
          </a:prstGeom>
          <a:noFill/>
          <a:ln>
            <a:noFill/>
          </a:ln>
        </p:spPr>
      </p:pic>
      <p:sp>
        <p:nvSpPr>
          <p:cNvPr id="156" name="Google Shape;156;p27"/>
          <p:cNvSpPr txBox="1"/>
          <p:nvPr/>
        </p:nvSpPr>
        <p:spPr>
          <a:xfrm>
            <a:off x="4356194" y="1229299"/>
            <a:ext cx="1031104" cy="530914"/>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500" dirty="0">
                <a:solidFill>
                  <a:schemeClr val="dk1"/>
                </a:solidFill>
              </a:rPr>
              <a:t>classical ciphertext</a:t>
            </a:r>
            <a:endParaRPr sz="1500" dirty="0">
              <a:solidFill>
                <a:schemeClr val="dk1"/>
              </a:solidFill>
            </a:endParaRPr>
          </a:p>
        </p:txBody>
      </p:sp>
      <p:sp>
        <p:nvSpPr>
          <p:cNvPr id="157" name="Google Shape;157;p2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Avenir"/>
              <a:buNone/>
            </a:pPr>
            <a:r>
              <a:rPr lang="en" dirty="0"/>
              <a:t>Private Cloud Storage</a:t>
            </a:r>
            <a:endParaRPr dirty="0"/>
          </a:p>
        </p:txBody>
      </p:sp>
      <p:sp>
        <p:nvSpPr>
          <p:cNvPr id="158" name="Google Shape;158;p27"/>
          <p:cNvSpPr txBox="1"/>
          <p:nvPr/>
        </p:nvSpPr>
        <p:spPr>
          <a:xfrm>
            <a:off x="986923" y="1222150"/>
            <a:ext cx="864600" cy="346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800" dirty="0">
                <a:solidFill>
                  <a:schemeClr val="dk1"/>
                </a:solidFill>
              </a:rPr>
              <a:t>User</a:t>
            </a:r>
            <a:endParaRPr sz="1100" dirty="0"/>
          </a:p>
        </p:txBody>
      </p:sp>
      <p:sp>
        <p:nvSpPr>
          <p:cNvPr id="159" name="Google Shape;159;p27"/>
          <p:cNvSpPr txBox="1"/>
          <p:nvPr/>
        </p:nvSpPr>
        <p:spPr>
          <a:xfrm>
            <a:off x="6781037" y="875951"/>
            <a:ext cx="811800" cy="346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800" dirty="0">
                <a:solidFill>
                  <a:schemeClr val="dk1"/>
                </a:solidFill>
              </a:rPr>
              <a:t>Server</a:t>
            </a:r>
            <a:endParaRPr sz="1100" dirty="0"/>
          </a:p>
        </p:txBody>
      </p:sp>
      <p:grpSp>
        <p:nvGrpSpPr>
          <p:cNvPr id="160" name="Google Shape;160;p27"/>
          <p:cNvGrpSpPr/>
          <p:nvPr/>
        </p:nvGrpSpPr>
        <p:grpSpPr>
          <a:xfrm>
            <a:off x="821400" y="1645275"/>
            <a:ext cx="973500" cy="1458050"/>
            <a:chOff x="7495438" y="1379625"/>
            <a:chExt cx="973500" cy="1458050"/>
          </a:xfrm>
        </p:grpSpPr>
        <p:sp>
          <p:nvSpPr>
            <p:cNvPr id="161" name="Google Shape;161;p27"/>
            <p:cNvSpPr/>
            <p:nvPr/>
          </p:nvSpPr>
          <p:spPr>
            <a:xfrm>
              <a:off x="7495438" y="1934975"/>
              <a:ext cx="973500" cy="902700"/>
            </a:xfrm>
            <a:prstGeom prst="arc">
              <a:avLst>
                <a:gd name="adj1" fmla="val 10694781"/>
                <a:gd name="adj2" fmla="val 0"/>
              </a:avLst>
            </a:prstGeom>
            <a:no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2" name="Google Shape;162;p27"/>
            <p:cNvSpPr/>
            <p:nvPr/>
          </p:nvSpPr>
          <p:spPr>
            <a:xfrm>
              <a:off x="7712938" y="1379625"/>
              <a:ext cx="538500" cy="531600"/>
            </a:xfrm>
            <a:prstGeom prst="ellipse">
              <a:avLst/>
            </a:prstGeom>
            <a:no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28" descr="hone clipart. Free download transparent .PNG | Creazilla"/>
          <p:cNvPicPr preferRelativeResize="0"/>
          <p:nvPr/>
        </p:nvPicPr>
        <p:blipFill rotWithShape="1">
          <a:blip r:embed="rId3">
            <a:alphaModFix/>
          </a:blip>
          <a:srcRect/>
          <a:stretch/>
        </p:blipFill>
        <p:spPr>
          <a:xfrm>
            <a:off x="1842746" y="2237330"/>
            <a:ext cx="409754" cy="742197"/>
          </a:xfrm>
          <a:prstGeom prst="rect">
            <a:avLst/>
          </a:prstGeom>
          <a:noFill/>
          <a:ln>
            <a:noFill/>
          </a:ln>
        </p:spPr>
      </p:pic>
      <p:pic>
        <p:nvPicPr>
          <p:cNvPr id="168" name="Google Shape;168;p28"/>
          <p:cNvPicPr preferRelativeResize="0"/>
          <p:nvPr/>
        </p:nvPicPr>
        <p:blipFill rotWithShape="1">
          <a:blip r:embed="rId4">
            <a:alphaModFix/>
          </a:blip>
          <a:srcRect l="11283" t="18433" r="11249" b="29206"/>
          <a:stretch/>
        </p:blipFill>
        <p:spPr>
          <a:xfrm>
            <a:off x="5345849" y="1116685"/>
            <a:ext cx="3565316" cy="2409789"/>
          </a:xfrm>
          <a:prstGeom prst="rect">
            <a:avLst/>
          </a:prstGeom>
          <a:noFill/>
          <a:ln>
            <a:noFill/>
          </a:ln>
        </p:spPr>
      </p:pic>
      <p:sp>
        <p:nvSpPr>
          <p:cNvPr id="169" name="Google Shape;169;p28"/>
          <p:cNvSpPr/>
          <p:nvPr/>
        </p:nvSpPr>
        <p:spPr>
          <a:xfrm>
            <a:off x="6803404" y="2177096"/>
            <a:ext cx="523504" cy="506552"/>
          </a:xfrm>
          <a:prstGeom prst="roundRect">
            <a:avLst>
              <a:gd name="adj" fmla="val 16667"/>
            </a:avLst>
          </a:prstGeom>
          <a:solidFill>
            <a:schemeClr val="dk1">
              <a:alpha val="9803"/>
            </a:schemeClr>
          </a:solidFill>
          <a:ln w="6350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venir"/>
              <a:ea typeface="Avenir"/>
              <a:cs typeface="Avenir"/>
              <a:sym typeface="Avenir"/>
            </a:endParaRPr>
          </a:p>
        </p:txBody>
      </p:sp>
      <p:pic>
        <p:nvPicPr>
          <p:cNvPr id="170" name="Google Shape;170;p28"/>
          <p:cNvPicPr preferRelativeResize="0"/>
          <p:nvPr/>
        </p:nvPicPr>
        <p:blipFill rotWithShape="1">
          <a:blip r:embed="rId5">
            <a:alphaModFix/>
          </a:blip>
          <a:srcRect b="14385"/>
          <a:stretch/>
        </p:blipFill>
        <p:spPr>
          <a:xfrm>
            <a:off x="7014534" y="1893917"/>
            <a:ext cx="538637" cy="461149"/>
          </a:xfrm>
          <a:prstGeom prst="rect">
            <a:avLst/>
          </a:prstGeom>
          <a:noFill/>
          <a:ln>
            <a:noFill/>
          </a:ln>
        </p:spPr>
      </p:pic>
      <p:pic>
        <p:nvPicPr>
          <p:cNvPr id="171" name="Google Shape;171;p28"/>
          <p:cNvPicPr preferRelativeResize="0"/>
          <p:nvPr/>
        </p:nvPicPr>
        <p:blipFill rotWithShape="1">
          <a:blip r:embed="rId6">
            <a:alphaModFix/>
          </a:blip>
          <a:srcRect l="8468" b="22289"/>
          <a:stretch/>
        </p:blipFill>
        <p:spPr>
          <a:xfrm>
            <a:off x="1851537" y="2430372"/>
            <a:ext cx="409754" cy="347880"/>
          </a:xfrm>
          <a:prstGeom prst="rect">
            <a:avLst/>
          </a:prstGeom>
          <a:noFill/>
          <a:ln>
            <a:noFill/>
          </a:ln>
        </p:spPr>
      </p:pic>
      <p:sp>
        <p:nvSpPr>
          <p:cNvPr id="172" name="Google Shape;172;p28"/>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Avenir"/>
              <a:buNone/>
            </a:pPr>
            <a:r>
              <a:rPr lang="en" dirty="0"/>
              <a:t>Private Cloud Storage</a:t>
            </a:r>
            <a:endParaRPr dirty="0"/>
          </a:p>
        </p:txBody>
      </p:sp>
      <p:sp>
        <p:nvSpPr>
          <p:cNvPr id="173" name="Google Shape;173;p28"/>
          <p:cNvSpPr txBox="1"/>
          <p:nvPr/>
        </p:nvSpPr>
        <p:spPr>
          <a:xfrm>
            <a:off x="1877700" y="3462325"/>
            <a:ext cx="4925700" cy="1477500"/>
          </a:xfrm>
          <a:prstGeom prst="rect">
            <a:avLst/>
          </a:prstGeom>
          <a:noFill/>
          <a:ln>
            <a:noFill/>
          </a:ln>
        </p:spPr>
        <p:txBody>
          <a:bodyPr spcFirstLastPara="1" wrap="square" lIns="91425" tIns="91425" rIns="91425" bIns="91425" anchor="t" anchorCtr="0">
            <a:spAutoFit/>
          </a:bodyPr>
          <a:lstStyle/>
          <a:p>
            <a:pPr marL="457200" lvl="0" indent="-361950" algn="l" rtl="0">
              <a:spcBef>
                <a:spcPts val="0"/>
              </a:spcBef>
              <a:spcAft>
                <a:spcPts val="0"/>
              </a:spcAft>
              <a:buClr>
                <a:schemeClr val="dk1"/>
              </a:buClr>
              <a:buSzPts val="2100"/>
              <a:buChar char="●"/>
            </a:pPr>
            <a:r>
              <a:rPr lang="en" sz="2100" dirty="0">
                <a:solidFill>
                  <a:schemeClr val="dk1"/>
                </a:solidFill>
              </a:rPr>
              <a:t>Data </a:t>
            </a:r>
            <a:r>
              <a:rPr lang="en" sz="2100" b="1" dirty="0">
                <a:solidFill>
                  <a:srgbClr val="FF0000"/>
                </a:solidFill>
              </a:rPr>
              <a:t>b</a:t>
            </a:r>
            <a:r>
              <a:rPr lang="en" sz="2100" dirty="0">
                <a:solidFill>
                  <a:schemeClr val="dk1"/>
                </a:solidFill>
              </a:rPr>
              <a:t> is recoverable if:</a:t>
            </a:r>
            <a:endParaRPr sz="2100" dirty="0">
              <a:solidFill>
                <a:schemeClr val="dk1"/>
              </a:solidFill>
            </a:endParaRPr>
          </a:p>
          <a:p>
            <a:pPr marL="914400" lvl="1" indent="-361950" algn="l" rtl="0">
              <a:spcBef>
                <a:spcPts val="0"/>
              </a:spcBef>
              <a:spcAft>
                <a:spcPts val="0"/>
              </a:spcAft>
              <a:buClr>
                <a:schemeClr val="dk1"/>
              </a:buClr>
              <a:buSzPts val="2100"/>
              <a:buChar char="○"/>
            </a:pPr>
            <a:r>
              <a:rPr lang="en" sz="2100" dirty="0">
                <a:solidFill>
                  <a:schemeClr val="dk1"/>
                </a:solidFill>
              </a:rPr>
              <a:t>Secret key is leaked</a:t>
            </a:r>
            <a:endParaRPr sz="2100" dirty="0">
              <a:solidFill>
                <a:schemeClr val="dk1"/>
              </a:solidFill>
            </a:endParaRPr>
          </a:p>
          <a:p>
            <a:pPr marL="914400" lvl="1" indent="-361950" algn="l" rtl="0">
              <a:spcBef>
                <a:spcPts val="0"/>
              </a:spcBef>
              <a:spcAft>
                <a:spcPts val="0"/>
              </a:spcAft>
              <a:buClr>
                <a:schemeClr val="dk1"/>
              </a:buClr>
              <a:buSzPts val="2100"/>
              <a:buChar char="○"/>
            </a:pPr>
            <a:r>
              <a:rPr lang="en" sz="2100" dirty="0">
                <a:solidFill>
                  <a:schemeClr val="dk1"/>
                </a:solidFill>
              </a:rPr>
              <a:t>Encryption scheme is broken</a:t>
            </a:r>
            <a:endParaRPr sz="2100" dirty="0">
              <a:solidFill>
                <a:schemeClr val="dk1"/>
              </a:solidFill>
            </a:endParaRPr>
          </a:p>
          <a:p>
            <a:pPr marL="0" lvl="0" indent="0" algn="l" rtl="0">
              <a:spcBef>
                <a:spcPts val="0"/>
              </a:spcBef>
              <a:spcAft>
                <a:spcPts val="0"/>
              </a:spcAft>
              <a:buNone/>
            </a:pPr>
            <a:endParaRPr sz="2100" dirty="0">
              <a:solidFill>
                <a:schemeClr val="dk1"/>
              </a:solidFill>
            </a:endParaRPr>
          </a:p>
        </p:txBody>
      </p:sp>
      <p:pic>
        <p:nvPicPr>
          <p:cNvPr id="174" name="Google Shape;174;p28"/>
          <p:cNvPicPr preferRelativeResize="0"/>
          <p:nvPr/>
        </p:nvPicPr>
        <p:blipFill rotWithShape="1">
          <a:blip r:embed="rId5">
            <a:alphaModFix/>
          </a:blip>
          <a:srcRect b="14383"/>
          <a:stretch/>
        </p:blipFill>
        <p:spPr>
          <a:xfrm>
            <a:off x="7014534" y="1893917"/>
            <a:ext cx="538638" cy="461149"/>
          </a:xfrm>
          <a:prstGeom prst="rect">
            <a:avLst/>
          </a:prstGeom>
          <a:noFill/>
          <a:ln>
            <a:noFill/>
          </a:ln>
        </p:spPr>
      </p:pic>
      <p:sp>
        <p:nvSpPr>
          <p:cNvPr id="175" name="Google Shape;175;p28"/>
          <p:cNvSpPr/>
          <p:nvPr/>
        </p:nvSpPr>
        <p:spPr>
          <a:xfrm>
            <a:off x="6803404" y="2177096"/>
            <a:ext cx="523500" cy="506700"/>
          </a:xfrm>
          <a:prstGeom prst="roundRect">
            <a:avLst>
              <a:gd name="adj" fmla="val 16667"/>
            </a:avLst>
          </a:prstGeom>
          <a:solidFill>
            <a:schemeClr val="dk1">
              <a:alpha val="9800"/>
            </a:schemeClr>
          </a:solidFill>
          <a:ln w="6350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2200" b="1">
                <a:solidFill>
                  <a:srgbClr val="FF0000"/>
                </a:solidFill>
              </a:rPr>
              <a:t>b</a:t>
            </a:r>
            <a:endParaRPr sz="2200" b="1">
              <a:solidFill>
                <a:srgbClr val="FF0000"/>
              </a:solidFill>
            </a:endParaRPr>
          </a:p>
        </p:txBody>
      </p:sp>
      <p:sp>
        <p:nvSpPr>
          <p:cNvPr id="176" name="Google Shape;176;p28"/>
          <p:cNvSpPr txBox="1"/>
          <p:nvPr/>
        </p:nvSpPr>
        <p:spPr>
          <a:xfrm>
            <a:off x="986923" y="1222150"/>
            <a:ext cx="864600" cy="346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800" dirty="0">
                <a:solidFill>
                  <a:schemeClr val="dk1"/>
                </a:solidFill>
              </a:rPr>
              <a:t>User</a:t>
            </a:r>
            <a:endParaRPr sz="1100" dirty="0"/>
          </a:p>
        </p:txBody>
      </p:sp>
      <p:sp>
        <p:nvSpPr>
          <p:cNvPr id="177" name="Google Shape;177;p28"/>
          <p:cNvSpPr txBox="1"/>
          <p:nvPr/>
        </p:nvSpPr>
        <p:spPr>
          <a:xfrm>
            <a:off x="6781037" y="875951"/>
            <a:ext cx="811800" cy="346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800" dirty="0">
                <a:solidFill>
                  <a:schemeClr val="dk1"/>
                </a:solidFill>
              </a:rPr>
              <a:t>Server</a:t>
            </a:r>
            <a:endParaRPr sz="1100" dirty="0"/>
          </a:p>
        </p:txBody>
      </p:sp>
      <p:grpSp>
        <p:nvGrpSpPr>
          <p:cNvPr id="178" name="Google Shape;178;p28"/>
          <p:cNvGrpSpPr/>
          <p:nvPr/>
        </p:nvGrpSpPr>
        <p:grpSpPr>
          <a:xfrm>
            <a:off x="821400" y="1645275"/>
            <a:ext cx="973500" cy="1458050"/>
            <a:chOff x="7495438" y="1379625"/>
            <a:chExt cx="973500" cy="1458050"/>
          </a:xfrm>
        </p:grpSpPr>
        <p:sp>
          <p:nvSpPr>
            <p:cNvPr id="179" name="Google Shape;179;p28"/>
            <p:cNvSpPr/>
            <p:nvPr/>
          </p:nvSpPr>
          <p:spPr>
            <a:xfrm>
              <a:off x="7495438" y="1934975"/>
              <a:ext cx="973500" cy="902700"/>
            </a:xfrm>
            <a:prstGeom prst="arc">
              <a:avLst>
                <a:gd name="adj1" fmla="val 10694781"/>
                <a:gd name="adj2" fmla="val 0"/>
              </a:avLst>
            </a:prstGeom>
            <a:no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0" name="Google Shape;180;p28"/>
            <p:cNvSpPr/>
            <p:nvPr/>
          </p:nvSpPr>
          <p:spPr>
            <a:xfrm>
              <a:off x="7712938" y="1379625"/>
              <a:ext cx="538500" cy="531600"/>
            </a:xfrm>
            <a:prstGeom prst="ellipse">
              <a:avLst/>
            </a:prstGeom>
            <a:no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9" descr="hone clipart. Free download transparent .PNG | Creazilla"/>
          <p:cNvPicPr preferRelativeResize="0"/>
          <p:nvPr/>
        </p:nvPicPr>
        <p:blipFill rotWithShape="1">
          <a:blip r:embed="rId3">
            <a:alphaModFix/>
          </a:blip>
          <a:srcRect/>
          <a:stretch/>
        </p:blipFill>
        <p:spPr>
          <a:xfrm>
            <a:off x="1842746" y="2237330"/>
            <a:ext cx="409754" cy="742195"/>
          </a:xfrm>
          <a:prstGeom prst="rect">
            <a:avLst/>
          </a:prstGeom>
          <a:noFill/>
          <a:ln>
            <a:noFill/>
          </a:ln>
        </p:spPr>
      </p:pic>
      <p:pic>
        <p:nvPicPr>
          <p:cNvPr id="186" name="Google Shape;186;p29"/>
          <p:cNvPicPr preferRelativeResize="0"/>
          <p:nvPr/>
        </p:nvPicPr>
        <p:blipFill rotWithShape="1">
          <a:blip r:embed="rId4">
            <a:alphaModFix/>
          </a:blip>
          <a:srcRect l="11278" t="18430" r="11255" b="29210"/>
          <a:stretch/>
        </p:blipFill>
        <p:spPr>
          <a:xfrm>
            <a:off x="5345849" y="1116685"/>
            <a:ext cx="3565317" cy="2409789"/>
          </a:xfrm>
          <a:prstGeom prst="rect">
            <a:avLst/>
          </a:prstGeom>
          <a:noFill/>
          <a:ln>
            <a:noFill/>
          </a:ln>
        </p:spPr>
      </p:pic>
      <p:sp>
        <p:nvSpPr>
          <p:cNvPr id="187" name="Google Shape;187;p29"/>
          <p:cNvSpPr/>
          <p:nvPr/>
        </p:nvSpPr>
        <p:spPr>
          <a:xfrm>
            <a:off x="6803404" y="2177096"/>
            <a:ext cx="523500" cy="506700"/>
          </a:xfrm>
          <a:prstGeom prst="roundRect">
            <a:avLst>
              <a:gd name="adj" fmla="val 16667"/>
            </a:avLst>
          </a:prstGeom>
          <a:solidFill>
            <a:schemeClr val="dk1">
              <a:alpha val="9800"/>
            </a:schemeClr>
          </a:solidFill>
          <a:ln w="6350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venir"/>
              <a:ea typeface="Avenir"/>
              <a:cs typeface="Avenir"/>
              <a:sym typeface="Avenir"/>
            </a:endParaRPr>
          </a:p>
        </p:txBody>
      </p:sp>
      <p:pic>
        <p:nvPicPr>
          <p:cNvPr id="188" name="Google Shape;188;p29"/>
          <p:cNvPicPr preferRelativeResize="0"/>
          <p:nvPr/>
        </p:nvPicPr>
        <p:blipFill rotWithShape="1">
          <a:blip r:embed="rId5">
            <a:alphaModFix/>
          </a:blip>
          <a:srcRect b="14383"/>
          <a:stretch/>
        </p:blipFill>
        <p:spPr>
          <a:xfrm>
            <a:off x="7014534" y="1893917"/>
            <a:ext cx="538638" cy="461149"/>
          </a:xfrm>
          <a:prstGeom prst="rect">
            <a:avLst/>
          </a:prstGeom>
          <a:noFill/>
          <a:ln>
            <a:noFill/>
          </a:ln>
        </p:spPr>
      </p:pic>
      <p:sp>
        <p:nvSpPr>
          <p:cNvPr id="189" name="Google Shape;189;p29"/>
          <p:cNvSpPr txBox="1"/>
          <p:nvPr/>
        </p:nvSpPr>
        <p:spPr>
          <a:xfrm>
            <a:off x="6866545" y="2199296"/>
            <a:ext cx="411000" cy="484800"/>
          </a:xfrm>
          <a:prstGeom prst="rect">
            <a:avLst/>
          </a:prstGeom>
          <a:blipFill rotWithShape="1">
            <a:blip r:embed="rId6">
              <a:alphaModFix/>
            </a:blip>
            <a:stretch>
              <a:fillRect r="-2219"/>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latin typeface="Arial"/>
                <a:ea typeface="Arial"/>
                <a:cs typeface="Arial"/>
                <a:sym typeface="Arial"/>
              </a:rPr>
              <a:t> </a:t>
            </a:r>
            <a:endParaRPr sz="1100"/>
          </a:p>
        </p:txBody>
      </p:sp>
      <p:pic>
        <p:nvPicPr>
          <p:cNvPr id="190" name="Google Shape;190;p29"/>
          <p:cNvPicPr preferRelativeResize="0"/>
          <p:nvPr/>
        </p:nvPicPr>
        <p:blipFill rotWithShape="1">
          <a:blip r:embed="rId7">
            <a:alphaModFix/>
          </a:blip>
          <a:srcRect l="8466" b="22287"/>
          <a:stretch/>
        </p:blipFill>
        <p:spPr>
          <a:xfrm>
            <a:off x="1851537" y="2430372"/>
            <a:ext cx="409754" cy="347881"/>
          </a:xfrm>
          <a:prstGeom prst="rect">
            <a:avLst/>
          </a:prstGeom>
          <a:noFill/>
          <a:ln>
            <a:noFill/>
          </a:ln>
        </p:spPr>
      </p:pic>
      <p:sp>
        <p:nvSpPr>
          <p:cNvPr id="191" name="Google Shape;191;p29"/>
          <p:cNvSpPr txBox="1"/>
          <p:nvPr/>
        </p:nvSpPr>
        <p:spPr>
          <a:xfrm>
            <a:off x="1877700" y="3462325"/>
            <a:ext cx="4925700" cy="1477500"/>
          </a:xfrm>
          <a:prstGeom prst="rect">
            <a:avLst/>
          </a:prstGeom>
          <a:noFill/>
          <a:ln>
            <a:noFill/>
          </a:ln>
        </p:spPr>
        <p:txBody>
          <a:bodyPr spcFirstLastPara="1" wrap="square" lIns="91425" tIns="91425" rIns="91425" bIns="91425" anchor="t" anchorCtr="0">
            <a:spAutoFit/>
          </a:bodyPr>
          <a:lstStyle/>
          <a:p>
            <a:pPr marL="457200" lvl="0" indent="-361950" algn="l" rtl="0">
              <a:spcBef>
                <a:spcPts val="0"/>
              </a:spcBef>
              <a:spcAft>
                <a:spcPts val="0"/>
              </a:spcAft>
              <a:buClr>
                <a:schemeClr val="dk1"/>
              </a:buClr>
              <a:buSzPts val="2100"/>
              <a:buChar char="●"/>
            </a:pPr>
            <a:r>
              <a:rPr lang="en" sz="2100">
                <a:solidFill>
                  <a:schemeClr val="dk1"/>
                </a:solidFill>
              </a:rPr>
              <a:t>Data </a:t>
            </a:r>
            <a:r>
              <a:rPr lang="en" sz="2100" b="1">
                <a:solidFill>
                  <a:srgbClr val="FF0000"/>
                </a:solidFill>
              </a:rPr>
              <a:t>b</a:t>
            </a:r>
            <a:r>
              <a:rPr lang="en" sz="2100">
                <a:solidFill>
                  <a:schemeClr val="dk1"/>
                </a:solidFill>
              </a:rPr>
              <a:t> is recoverable if:</a:t>
            </a:r>
            <a:endParaRPr sz="2100">
              <a:solidFill>
                <a:schemeClr val="dk1"/>
              </a:solidFill>
            </a:endParaRPr>
          </a:p>
          <a:p>
            <a:pPr marL="914400" lvl="1" indent="-361950" algn="l" rtl="0">
              <a:spcBef>
                <a:spcPts val="0"/>
              </a:spcBef>
              <a:spcAft>
                <a:spcPts val="0"/>
              </a:spcAft>
              <a:buClr>
                <a:schemeClr val="dk1"/>
              </a:buClr>
              <a:buSzPts val="2100"/>
              <a:buChar char="○"/>
            </a:pPr>
            <a:r>
              <a:rPr lang="en" sz="2100">
                <a:solidFill>
                  <a:schemeClr val="dk1"/>
                </a:solidFill>
              </a:rPr>
              <a:t>Secret key is leaked</a:t>
            </a:r>
            <a:endParaRPr sz="2100">
              <a:solidFill>
                <a:schemeClr val="dk1"/>
              </a:solidFill>
            </a:endParaRPr>
          </a:p>
          <a:p>
            <a:pPr marL="914400" lvl="1" indent="-361950" algn="l" rtl="0">
              <a:spcBef>
                <a:spcPts val="0"/>
              </a:spcBef>
              <a:spcAft>
                <a:spcPts val="0"/>
              </a:spcAft>
              <a:buClr>
                <a:schemeClr val="dk1"/>
              </a:buClr>
              <a:buSzPts val="2100"/>
              <a:buChar char="○"/>
            </a:pPr>
            <a:r>
              <a:rPr lang="en" sz="2100">
                <a:solidFill>
                  <a:schemeClr val="dk1"/>
                </a:solidFill>
              </a:rPr>
              <a:t>Encryption scheme is broken</a:t>
            </a:r>
            <a:endParaRPr sz="2100">
              <a:solidFill>
                <a:schemeClr val="dk1"/>
              </a:solidFill>
            </a:endParaRPr>
          </a:p>
          <a:p>
            <a:pPr marL="0" lvl="0" indent="0" algn="l" rtl="0">
              <a:spcBef>
                <a:spcPts val="0"/>
              </a:spcBef>
              <a:spcAft>
                <a:spcPts val="0"/>
              </a:spcAft>
              <a:buNone/>
            </a:pPr>
            <a:endParaRPr sz="2100">
              <a:solidFill>
                <a:schemeClr val="dk1"/>
              </a:solidFill>
            </a:endParaRPr>
          </a:p>
        </p:txBody>
      </p:sp>
      <p:sp>
        <p:nvSpPr>
          <p:cNvPr id="192" name="Google Shape;192;p29"/>
          <p:cNvSpPr txBox="1"/>
          <p:nvPr/>
        </p:nvSpPr>
        <p:spPr>
          <a:xfrm>
            <a:off x="986923" y="1222150"/>
            <a:ext cx="864600" cy="346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800">
                <a:solidFill>
                  <a:schemeClr val="dk1"/>
                </a:solidFill>
              </a:rPr>
              <a:t>User</a:t>
            </a:r>
            <a:endParaRPr sz="1100"/>
          </a:p>
        </p:txBody>
      </p:sp>
      <p:sp>
        <p:nvSpPr>
          <p:cNvPr id="193" name="Google Shape;193;p29"/>
          <p:cNvSpPr txBox="1"/>
          <p:nvPr/>
        </p:nvSpPr>
        <p:spPr>
          <a:xfrm>
            <a:off x="6781037" y="875951"/>
            <a:ext cx="811800" cy="346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800">
                <a:solidFill>
                  <a:schemeClr val="dk1"/>
                </a:solidFill>
              </a:rPr>
              <a:t>Server</a:t>
            </a:r>
            <a:endParaRPr sz="1100"/>
          </a:p>
        </p:txBody>
      </p:sp>
      <p:grpSp>
        <p:nvGrpSpPr>
          <p:cNvPr id="194" name="Google Shape;194;p29"/>
          <p:cNvGrpSpPr/>
          <p:nvPr/>
        </p:nvGrpSpPr>
        <p:grpSpPr>
          <a:xfrm>
            <a:off x="821400" y="1645275"/>
            <a:ext cx="973500" cy="1458050"/>
            <a:chOff x="7495438" y="1379625"/>
            <a:chExt cx="973500" cy="1458050"/>
          </a:xfrm>
        </p:grpSpPr>
        <p:sp>
          <p:nvSpPr>
            <p:cNvPr id="195" name="Google Shape;195;p29"/>
            <p:cNvSpPr/>
            <p:nvPr/>
          </p:nvSpPr>
          <p:spPr>
            <a:xfrm>
              <a:off x="7495438" y="1934975"/>
              <a:ext cx="973500" cy="902700"/>
            </a:xfrm>
            <a:prstGeom prst="arc">
              <a:avLst>
                <a:gd name="adj1" fmla="val 10694781"/>
                <a:gd name="adj2" fmla="val 0"/>
              </a:avLst>
            </a:prstGeom>
            <a:no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6" name="Google Shape;196;p29"/>
            <p:cNvSpPr/>
            <p:nvPr/>
          </p:nvSpPr>
          <p:spPr>
            <a:xfrm>
              <a:off x="7712938" y="1379625"/>
              <a:ext cx="538500" cy="531600"/>
            </a:xfrm>
            <a:prstGeom prst="ellipse">
              <a:avLst/>
            </a:prstGeom>
            <a:no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97" name="Google Shape;197;p2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Avenir"/>
              <a:buNone/>
            </a:pPr>
            <a:r>
              <a:rPr lang="en"/>
              <a:t>Private Cloud Storage</a:t>
            </a:r>
            <a:endParaRPr/>
          </a:p>
        </p:txBody>
      </p:sp>
      <p:pic>
        <p:nvPicPr>
          <p:cNvPr id="198" name="Google Shape;198;p29"/>
          <p:cNvPicPr preferRelativeResize="0"/>
          <p:nvPr/>
        </p:nvPicPr>
        <p:blipFill rotWithShape="1">
          <a:blip r:embed="rId8">
            <a:alphaModFix/>
          </a:blip>
          <a:srcRect/>
          <a:stretch/>
        </p:blipFill>
        <p:spPr>
          <a:xfrm>
            <a:off x="1723871" y="301577"/>
            <a:ext cx="5829300" cy="460546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98"/>
                                        </p:tgtEl>
                                        <p:attrNameLst>
                                          <p:attrName>style.visibility</p:attrName>
                                        </p:attrNameLst>
                                      </p:cBhvr>
                                      <p:to>
                                        <p:strVal val="visible"/>
                                      </p:to>
                                    </p:set>
                                    <p:anim calcmode="lin" valueType="num">
                                      <p:cBhvr additive="base">
                                        <p:cTn id="7" dur="1000"/>
                                        <p:tgtEl>
                                          <p:spTgt spid="1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30" descr="hone clipart. Free download transparent .PNG | Creazilla"/>
          <p:cNvPicPr preferRelativeResize="0"/>
          <p:nvPr/>
        </p:nvPicPr>
        <p:blipFill rotWithShape="1">
          <a:blip r:embed="rId3">
            <a:alphaModFix/>
          </a:blip>
          <a:srcRect/>
          <a:stretch/>
        </p:blipFill>
        <p:spPr>
          <a:xfrm>
            <a:off x="1842746" y="2237330"/>
            <a:ext cx="409754" cy="742195"/>
          </a:xfrm>
          <a:prstGeom prst="rect">
            <a:avLst/>
          </a:prstGeom>
          <a:noFill/>
          <a:ln>
            <a:noFill/>
          </a:ln>
        </p:spPr>
      </p:pic>
      <p:pic>
        <p:nvPicPr>
          <p:cNvPr id="204" name="Google Shape;204;p30"/>
          <p:cNvPicPr preferRelativeResize="0"/>
          <p:nvPr/>
        </p:nvPicPr>
        <p:blipFill rotWithShape="1">
          <a:blip r:embed="rId4">
            <a:alphaModFix/>
          </a:blip>
          <a:srcRect l="11278" t="18430" r="11255" b="29210"/>
          <a:stretch/>
        </p:blipFill>
        <p:spPr>
          <a:xfrm>
            <a:off x="5345849" y="1116685"/>
            <a:ext cx="3565317" cy="2409789"/>
          </a:xfrm>
          <a:prstGeom prst="rect">
            <a:avLst/>
          </a:prstGeom>
          <a:noFill/>
          <a:ln>
            <a:noFill/>
          </a:ln>
        </p:spPr>
      </p:pic>
      <p:sp>
        <p:nvSpPr>
          <p:cNvPr id="205" name="Google Shape;205;p30"/>
          <p:cNvSpPr/>
          <p:nvPr/>
        </p:nvSpPr>
        <p:spPr>
          <a:xfrm>
            <a:off x="6803404" y="2177096"/>
            <a:ext cx="523500" cy="506700"/>
          </a:xfrm>
          <a:prstGeom prst="roundRect">
            <a:avLst>
              <a:gd name="adj" fmla="val 16667"/>
            </a:avLst>
          </a:prstGeom>
          <a:solidFill>
            <a:schemeClr val="dk1">
              <a:alpha val="9800"/>
            </a:schemeClr>
          </a:solidFill>
          <a:ln w="6350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2200" b="1" dirty="0">
                <a:solidFill>
                  <a:srgbClr val="FF0000"/>
                </a:solidFill>
              </a:rPr>
              <a:t>b</a:t>
            </a:r>
            <a:endParaRPr sz="2200" b="1" dirty="0">
              <a:solidFill>
                <a:srgbClr val="FF0000"/>
              </a:solidFill>
            </a:endParaRPr>
          </a:p>
        </p:txBody>
      </p:sp>
      <p:pic>
        <p:nvPicPr>
          <p:cNvPr id="206" name="Google Shape;206;p30"/>
          <p:cNvPicPr preferRelativeResize="0"/>
          <p:nvPr/>
        </p:nvPicPr>
        <p:blipFill rotWithShape="1">
          <a:blip r:embed="rId5">
            <a:alphaModFix/>
          </a:blip>
          <a:srcRect b="14383"/>
          <a:stretch/>
        </p:blipFill>
        <p:spPr>
          <a:xfrm>
            <a:off x="7014534" y="1893917"/>
            <a:ext cx="538638" cy="461149"/>
          </a:xfrm>
          <a:prstGeom prst="rect">
            <a:avLst/>
          </a:prstGeom>
          <a:noFill/>
          <a:ln>
            <a:noFill/>
          </a:ln>
        </p:spPr>
      </p:pic>
      <p:pic>
        <p:nvPicPr>
          <p:cNvPr id="207" name="Google Shape;207;p30"/>
          <p:cNvPicPr preferRelativeResize="0"/>
          <p:nvPr/>
        </p:nvPicPr>
        <p:blipFill rotWithShape="1">
          <a:blip r:embed="rId6">
            <a:alphaModFix/>
          </a:blip>
          <a:srcRect l="8466" b="22287"/>
          <a:stretch/>
        </p:blipFill>
        <p:spPr>
          <a:xfrm>
            <a:off x="1851537" y="2430372"/>
            <a:ext cx="409754" cy="347881"/>
          </a:xfrm>
          <a:prstGeom prst="rect">
            <a:avLst/>
          </a:prstGeom>
          <a:noFill/>
          <a:ln>
            <a:noFill/>
          </a:ln>
        </p:spPr>
      </p:pic>
      <p:sp>
        <p:nvSpPr>
          <p:cNvPr id="208" name="Google Shape;208;p3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Avenir"/>
              <a:buNone/>
            </a:pPr>
            <a:r>
              <a:rPr lang="en" dirty="0"/>
              <a:t>Private Cloud Storage with Certified Deletion</a:t>
            </a:r>
            <a:endParaRPr dirty="0"/>
          </a:p>
        </p:txBody>
      </p:sp>
      <p:sp>
        <p:nvSpPr>
          <p:cNvPr id="209" name="Google Shape;209;p30"/>
          <p:cNvSpPr txBox="1"/>
          <p:nvPr/>
        </p:nvSpPr>
        <p:spPr>
          <a:xfrm>
            <a:off x="1877700" y="3462325"/>
            <a:ext cx="6012900" cy="1477500"/>
          </a:xfrm>
          <a:prstGeom prst="rect">
            <a:avLst/>
          </a:prstGeom>
          <a:noFill/>
          <a:ln>
            <a:noFill/>
          </a:ln>
        </p:spPr>
        <p:txBody>
          <a:bodyPr spcFirstLastPara="1" wrap="square" lIns="91425" tIns="91425" rIns="91425" bIns="91425" anchor="t" anchorCtr="0">
            <a:spAutoFit/>
          </a:bodyPr>
          <a:lstStyle/>
          <a:p>
            <a:pPr marL="457200" lvl="0" indent="-361950" algn="l" rtl="0">
              <a:spcBef>
                <a:spcPts val="0"/>
              </a:spcBef>
              <a:spcAft>
                <a:spcPts val="0"/>
              </a:spcAft>
              <a:buClr>
                <a:schemeClr val="dk1"/>
              </a:buClr>
              <a:buSzPts val="2100"/>
              <a:buChar char="●"/>
            </a:pPr>
            <a:r>
              <a:rPr lang="en" sz="2100" dirty="0">
                <a:solidFill>
                  <a:schemeClr val="dk1"/>
                </a:solidFill>
              </a:rPr>
              <a:t>Data </a:t>
            </a:r>
            <a:r>
              <a:rPr lang="en" sz="2100" b="1" dirty="0">
                <a:solidFill>
                  <a:srgbClr val="FF0000"/>
                </a:solidFill>
              </a:rPr>
              <a:t>b</a:t>
            </a:r>
            <a:r>
              <a:rPr lang="en" sz="2100" dirty="0">
                <a:solidFill>
                  <a:schemeClr val="dk1"/>
                </a:solidFill>
              </a:rPr>
              <a:t> is recoverable if:</a:t>
            </a:r>
            <a:endParaRPr sz="2100" dirty="0">
              <a:solidFill>
                <a:schemeClr val="dk1"/>
              </a:solidFill>
            </a:endParaRPr>
          </a:p>
          <a:p>
            <a:pPr marL="914400" lvl="1" indent="-361950" algn="l" rtl="0">
              <a:spcBef>
                <a:spcPts val="0"/>
              </a:spcBef>
              <a:spcAft>
                <a:spcPts val="0"/>
              </a:spcAft>
              <a:buClr>
                <a:schemeClr val="dk1"/>
              </a:buClr>
              <a:buSzPts val="2100"/>
              <a:buChar char="○"/>
            </a:pPr>
            <a:r>
              <a:rPr lang="en" sz="2100" dirty="0">
                <a:solidFill>
                  <a:schemeClr val="dk1"/>
                </a:solidFill>
              </a:rPr>
              <a:t>Secret key is leaked</a:t>
            </a:r>
            <a:endParaRPr sz="2100" dirty="0">
              <a:solidFill>
                <a:schemeClr val="dk1"/>
              </a:solidFill>
            </a:endParaRPr>
          </a:p>
          <a:p>
            <a:pPr marL="914400" lvl="1" indent="-361950" algn="l" rtl="0">
              <a:spcBef>
                <a:spcPts val="0"/>
              </a:spcBef>
              <a:spcAft>
                <a:spcPts val="0"/>
              </a:spcAft>
              <a:buClr>
                <a:schemeClr val="dk1"/>
              </a:buClr>
              <a:buSzPts val="2100"/>
              <a:buChar char="○"/>
            </a:pPr>
            <a:r>
              <a:rPr lang="en" sz="2100" dirty="0">
                <a:solidFill>
                  <a:schemeClr val="dk1"/>
                </a:solidFill>
              </a:rPr>
              <a:t>Encryption scheme is broken</a:t>
            </a:r>
            <a:endParaRPr sz="2100" dirty="0">
              <a:solidFill>
                <a:srgbClr val="FF0000"/>
              </a:solidFill>
            </a:endParaRPr>
          </a:p>
          <a:p>
            <a:pPr marL="0" lvl="0" indent="0" algn="l" rtl="0">
              <a:spcBef>
                <a:spcPts val="0"/>
              </a:spcBef>
              <a:spcAft>
                <a:spcPts val="0"/>
              </a:spcAft>
              <a:buNone/>
            </a:pPr>
            <a:endParaRPr sz="2100" dirty="0">
              <a:solidFill>
                <a:schemeClr val="dk1"/>
              </a:solidFill>
            </a:endParaRPr>
          </a:p>
        </p:txBody>
      </p:sp>
      <p:cxnSp>
        <p:nvCxnSpPr>
          <p:cNvPr id="212" name="Google Shape;212;p30"/>
          <p:cNvCxnSpPr/>
          <p:nvPr/>
        </p:nvCxnSpPr>
        <p:spPr>
          <a:xfrm>
            <a:off x="6689261" y="2197497"/>
            <a:ext cx="0" cy="531300"/>
          </a:xfrm>
          <a:prstGeom prst="straightConnector1">
            <a:avLst/>
          </a:prstGeom>
          <a:noFill/>
          <a:ln w="50800" cap="flat" cmpd="sng">
            <a:solidFill>
              <a:schemeClr val="dk1"/>
            </a:solidFill>
            <a:prstDash val="solid"/>
            <a:miter lim="800000"/>
            <a:headEnd type="none" w="sm" len="sm"/>
            <a:tailEnd type="none" w="sm" len="sm"/>
          </a:ln>
        </p:spPr>
      </p:cxnSp>
      <p:sp>
        <p:nvSpPr>
          <p:cNvPr id="213" name="Google Shape;213;p30"/>
          <p:cNvSpPr txBox="1"/>
          <p:nvPr/>
        </p:nvSpPr>
        <p:spPr>
          <a:xfrm>
            <a:off x="7306635" y="2084256"/>
            <a:ext cx="454800" cy="692400"/>
          </a:xfrm>
          <a:prstGeom prst="rect">
            <a:avLst/>
          </a:prstGeom>
          <a:blipFill rotWithShape="1">
            <a:blip r:embed="rId7">
              <a:alphaModFix/>
            </a:blip>
            <a:stretch>
              <a:fillRect l="-22448" r="-20408" b="-20548"/>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latin typeface="Arial"/>
                <a:ea typeface="Arial"/>
                <a:cs typeface="Arial"/>
                <a:sym typeface="Arial"/>
              </a:rPr>
              <a:t> </a:t>
            </a:r>
            <a:endParaRPr sz="1100"/>
          </a:p>
        </p:txBody>
      </p:sp>
      <p:cxnSp>
        <p:nvCxnSpPr>
          <p:cNvPr id="214" name="Google Shape;214;p30"/>
          <p:cNvCxnSpPr/>
          <p:nvPr/>
        </p:nvCxnSpPr>
        <p:spPr>
          <a:xfrm>
            <a:off x="5527075" y="1451025"/>
            <a:ext cx="1012200" cy="717300"/>
          </a:xfrm>
          <a:prstGeom prst="straightConnector1">
            <a:avLst/>
          </a:prstGeom>
          <a:noFill/>
          <a:ln w="28575" cap="flat" cmpd="sng">
            <a:solidFill>
              <a:schemeClr val="accent1"/>
            </a:solidFill>
            <a:prstDash val="solid"/>
            <a:round/>
            <a:headEnd type="none" w="med" len="med"/>
            <a:tailEnd type="triangle" w="med" len="med"/>
          </a:ln>
        </p:spPr>
      </p:cxnSp>
      <p:sp>
        <p:nvSpPr>
          <p:cNvPr id="215" name="Google Shape;215;p30"/>
          <p:cNvSpPr txBox="1"/>
          <p:nvPr/>
        </p:nvSpPr>
        <p:spPr>
          <a:xfrm>
            <a:off x="4284450" y="1019925"/>
            <a:ext cx="20394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dirty="0">
                <a:solidFill>
                  <a:schemeClr val="accent1"/>
                </a:solidFill>
              </a:rPr>
              <a:t>Quantum ciphertext</a:t>
            </a:r>
            <a:endParaRPr sz="1600" dirty="0">
              <a:solidFill>
                <a:schemeClr val="accent1"/>
              </a:solidFill>
            </a:endParaRPr>
          </a:p>
        </p:txBody>
      </p:sp>
      <p:sp>
        <p:nvSpPr>
          <p:cNvPr id="216" name="Google Shape;216;p30"/>
          <p:cNvSpPr txBox="1"/>
          <p:nvPr/>
        </p:nvSpPr>
        <p:spPr>
          <a:xfrm>
            <a:off x="986923" y="1222150"/>
            <a:ext cx="864600" cy="346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800" dirty="0">
                <a:solidFill>
                  <a:schemeClr val="dk1"/>
                </a:solidFill>
              </a:rPr>
              <a:t>User</a:t>
            </a:r>
            <a:endParaRPr sz="1100" dirty="0"/>
          </a:p>
        </p:txBody>
      </p:sp>
      <p:sp>
        <p:nvSpPr>
          <p:cNvPr id="217" name="Google Shape;217;p30"/>
          <p:cNvSpPr txBox="1"/>
          <p:nvPr/>
        </p:nvSpPr>
        <p:spPr>
          <a:xfrm>
            <a:off x="6781037" y="875951"/>
            <a:ext cx="811800" cy="346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800" dirty="0">
                <a:solidFill>
                  <a:schemeClr val="dk1"/>
                </a:solidFill>
              </a:rPr>
              <a:t>Server</a:t>
            </a:r>
            <a:endParaRPr sz="1100" dirty="0"/>
          </a:p>
        </p:txBody>
      </p:sp>
      <p:grpSp>
        <p:nvGrpSpPr>
          <p:cNvPr id="218" name="Google Shape;218;p30"/>
          <p:cNvGrpSpPr/>
          <p:nvPr/>
        </p:nvGrpSpPr>
        <p:grpSpPr>
          <a:xfrm>
            <a:off x="821400" y="1645275"/>
            <a:ext cx="973500" cy="1458050"/>
            <a:chOff x="7495438" y="1379625"/>
            <a:chExt cx="973500" cy="1458050"/>
          </a:xfrm>
        </p:grpSpPr>
        <p:sp>
          <p:nvSpPr>
            <p:cNvPr id="219" name="Google Shape;219;p30"/>
            <p:cNvSpPr/>
            <p:nvPr/>
          </p:nvSpPr>
          <p:spPr>
            <a:xfrm>
              <a:off x="7495438" y="1934975"/>
              <a:ext cx="973500" cy="902700"/>
            </a:xfrm>
            <a:prstGeom prst="arc">
              <a:avLst>
                <a:gd name="adj1" fmla="val 10694781"/>
                <a:gd name="adj2" fmla="val 0"/>
              </a:avLst>
            </a:prstGeom>
            <a:no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0" name="Google Shape;220;p30"/>
            <p:cNvSpPr/>
            <p:nvPr/>
          </p:nvSpPr>
          <p:spPr>
            <a:xfrm>
              <a:off x="7712938" y="1379625"/>
              <a:ext cx="538500" cy="531600"/>
            </a:xfrm>
            <a:prstGeom prst="ellipse">
              <a:avLst/>
            </a:prstGeom>
            <a:no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cxnSp>
        <p:nvCxnSpPr>
          <p:cNvPr id="21" name="Google Shape;234;p31"/>
          <p:cNvCxnSpPr/>
          <p:nvPr/>
        </p:nvCxnSpPr>
        <p:spPr>
          <a:xfrm>
            <a:off x="2978122" y="2374310"/>
            <a:ext cx="1887900" cy="0"/>
          </a:xfrm>
          <a:prstGeom prst="straightConnector1">
            <a:avLst/>
          </a:prstGeom>
          <a:noFill/>
          <a:ln w="38100" cap="flat" cmpd="sng">
            <a:solidFill>
              <a:schemeClr val="dk1"/>
            </a:solidFill>
            <a:prstDash val="solid"/>
            <a:miter lim="800000"/>
            <a:headEnd type="none" w="sm" len="sm"/>
            <a:tailEnd type="triangle" w="med" len="med"/>
          </a:ln>
        </p:spPr>
      </p:cxnSp>
      <p:sp>
        <p:nvSpPr>
          <p:cNvPr id="22" name="Google Shape;243;p31"/>
          <p:cNvSpPr txBox="1"/>
          <p:nvPr/>
        </p:nvSpPr>
        <p:spPr>
          <a:xfrm>
            <a:off x="2541999" y="1974650"/>
            <a:ext cx="2574850" cy="346218"/>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800" dirty="0">
                <a:solidFill>
                  <a:schemeClr val="dk1"/>
                </a:solidFill>
                <a:latin typeface="+mn-lt"/>
                <a:ea typeface="Avenir"/>
                <a:cs typeface="Avenir"/>
                <a:sym typeface="Avenir"/>
              </a:rPr>
              <a:t>“please </a:t>
            </a:r>
            <a:r>
              <a:rPr lang="en" sz="1800" dirty="0" smtClean="0">
                <a:solidFill>
                  <a:schemeClr val="dk1"/>
                </a:solidFill>
                <a:latin typeface="+mn-lt"/>
                <a:ea typeface="Avenir"/>
                <a:cs typeface="Avenir"/>
                <a:sym typeface="Avenir"/>
              </a:rPr>
              <a:t>delete my data”</a:t>
            </a:r>
            <a:endParaRPr sz="1100" dirty="0">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31" descr="hone clipart. Free download transparent .PNG | Creazilla"/>
          <p:cNvPicPr preferRelativeResize="0"/>
          <p:nvPr/>
        </p:nvPicPr>
        <p:blipFill rotWithShape="1">
          <a:blip r:embed="rId3">
            <a:alphaModFix/>
          </a:blip>
          <a:srcRect/>
          <a:stretch/>
        </p:blipFill>
        <p:spPr>
          <a:xfrm>
            <a:off x="1842746" y="2237330"/>
            <a:ext cx="409754" cy="742195"/>
          </a:xfrm>
          <a:prstGeom prst="rect">
            <a:avLst/>
          </a:prstGeom>
          <a:noFill/>
          <a:ln>
            <a:noFill/>
          </a:ln>
        </p:spPr>
      </p:pic>
      <p:pic>
        <p:nvPicPr>
          <p:cNvPr id="226" name="Google Shape;226;p31"/>
          <p:cNvPicPr preferRelativeResize="0"/>
          <p:nvPr/>
        </p:nvPicPr>
        <p:blipFill rotWithShape="1">
          <a:blip r:embed="rId4">
            <a:alphaModFix/>
          </a:blip>
          <a:srcRect l="8466" b="22287"/>
          <a:stretch/>
        </p:blipFill>
        <p:spPr>
          <a:xfrm>
            <a:off x="1851537" y="2430372"/>
            <a:ext cx="409754" cy="347881"/>
          </a:xfrm>
          <a:prstGeom prst="rect">
            <a:avLst/>
          </a:prstGeom>
          <a:noFill/>
          <a:ln>
            <a:noFill/>
          </a:ln>
        </p:spPr>
      </p:pic>
      <p:sp>
        <p:nvSpPr>
          <p:cNvPr id="227" name="Google Shape;227;p3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Avenir"/>
              <a:buNone/>
            </a:pPr>
            <a:r>
              <a:rPr lang="en"/>
              <a:t>Private Cloud Storage with Certified Deletion</a:t>
            </a:r>
            <a:endParaRPr/>
          </a:p>
        </p:txBody>
      </p:sp>
      <p:sp>
        <p:nvSpPr>
          <p:cNvPr id="228" name="Google Shape;228;p31"/>
          <p:cNvSpPr txBox="1"/>
          <p:nvPr/>
        </p:nvSpPr>
        <p:spPr>
          <a:xfrm>
            <a:off x="1877700" y="3462325"/>
            <a:ext cx="6012900" cy="1477500"/>
          </a:xfrm>
          <a:prstGeom prst="rect">
            <a:avLst/>
          </a:prstGeom>
          <a:noFill/>
          <a:ln>
            <a:noFill/>
          </a:ln>
        </p:spPr>
        <p:txBody>
          <a:bodyPr spcFirstLastPara="1" wrap="square" lIns="91425" tIns="91425" rIns="91425" bIns="91425" anchor="t" anchorCtr="0">
            <a:spAutoFit/>
          </a:bodyPr>
          <a:lstStyle/>
          <a:p>
            <a:pPr marL="457200" lvl="0" indent="-361950" algn="l" rtl="0">
              <a:spcBef>
                <a:spcPts val="0"/>
              </a:spcBef>
              <a:spcAft>
                <a:spcPts val="0"/>
              </a:spcAft>
              <a:buClr>
                <a:schemeClr val="dk1"/>
              </a:buClr>
              <a:buSzPts val="2100"/>
              <a:buChar char="●"/>
            </a:pPr>
            <a:r>
              <a:rPr lang="en" sz="2100" dirty="0">
                <a:solidFill>
                  <a:schemeClr val="dk1"/>
                </a:solidFill>
              </a:rPr>
              <a:t>Data </a:t>
            </a:r>
            <a:r>
              <a:rPr lang="en" sz="2100" b="1" dirty="0">
                <a:solidFill>
                  <a:srgbClr val="FF0000"/>
                </a:solidFill>
              </a:rPr>
              <a:t>b</a:t>
            </a:r>
            <a:r>
              <a:rPr lang="en" sz="2100" dirty="0">
                <a:solidFill>
                  <a:schemeClr val="dk1"/>
                </a:solidFill>
              </a:rPr>
              <a:t> is recoverable if:</a:t>
            </a:r>
            <a:endParaRPr sz="2100" dirty="0">
              <a:solidFill>
                <a:schemeClr val="dk1"/>
              </a:solidFill>
            </a:endParaRPr>
          </a:p>
          <a:p>
            <a:pPr marL="914400" lvl="1" indent="-361950" algn="l" rtl="0">
              <a:spcBef>
                <a:spcPts val="0"/>
              </a:spcBef>
              <a:spcAft>
                <a:spcPts val="0"/>
              </a:spcAft>
              <a:buClr>
                <a:schemeClr val="dk1"/>
              </a:buClr>
              <a:buSzPts val="2100"/>
              <a:buChar char="○"/>
            </a:pPr>
            <a:r>
              <a:rPr lang="en" sz="2100" strike="sngStrike" dirty="0">
                <a:solidFill>
                  <a:schemeClr val="dk1"/>
                </a:solidFill>
              </a:rPr>
              <a:t>Secret key is leaked</a:t>
            </a:r>
            <a:endParaRPr sz="2100" strike="sngStrike" dirty="0">
              <a:solidFill>
                <a:schemeClr val="dk1"/>
              </a:solidFill>
            </a:endParaRPr>
          </a:p>
          <a:p>
            <a:pPr marL="914400" lvl="1" indent="-361950" algn="l" rtl="0">
              <a:spcBef>
                <a:spcPts val="0"/>
              </a:spcBef>
              <a:spcAft>
                <a:spcPts val="0"/>
              </a:spcAft>
              <a:buClr>
                <a:schemeClr val="dk1"/>
              </a:buClr>
              <a:buSzPts val="2100"/>
              <a:buChar char="○"/>
            </a:pPr>
            <a:r>
              <a:rPr lang="en" sz="2100" strike="sngStrike" dirty="0">
                <a:solidFill>
                  <a:schemeClr val="dk1"/>
                </a:solidFill>
              </a:rPr>
              <a:t>Encryption scheme is broken</a:t>
            </a:r>
            <a:endParaRPr sz="2100" strike="sngStrike" dirty="0">
              <a:solidFill>
                <a:srgbClr val="FF0000"/>
              </a:solidFill>
            </a:endParaRPr>
          </a:p>
          <a:p>
            <a:pPr marL="457200" lvl="0" indent="-361950" algn="l" rtl="0">
              <a:spcBef>
                <a:spcPts val="0"/>
              </a:spcBef>
              <a:spcAft>
                <a:spcPts val="0"/>
              </a:spcAft>
              <a:buClr>
                <a:srgbClr val="FF0000"/>
              </a:buClr>
              <a:buSzPts val="2100"/>
              <a:buChar char="●"/>
            </a:pPr>
            <a:r>
              <a:rPr lang="en" sz="2100" b="1" dirty="0">
                <a:solidFill>
                  <a:srgbClr val="FF0000"/>
                </a:solidFill>
              </a:rPr>
              <a:t>b</a:t>
            </a:r>
            <a:r>
              <a:rPr lang="en" sz="2100" dirty="0">
                <a:solidFill>
                  <a:srgbClr val="FF0000"/>
                </a:solidFill>
              </a:rPr>
              <a:t> </a:t>
            </a:r>
            <a:r>
              <a:rPr lang="en" sz="2100" dirty="0">
                <a:solidFill>
                  <a:schemeClr val="dk1"/>
                </a:solidFill>
              </a:rPr>
              <a:t>is statistically hidden, even given the key </a:t>
            </a:r>
            <a:endParaRPr sz="2100" dirty="0">
              <a:solidFill>
                <a:schemeClr val="dk1"/>
              </a:solidFill>
            </a:endParaRPr>
          </a:p>
        </p:txBody>
      </p:sp>
      <p:pic>
        <p:nvPicPr>
          <p:cNvPr id="229" name="Google Shape;229;p31"/>
          <p:cNvPicPr preferRelativeResize="0"/>
          <p:nvPr/>
        </p:nvPicPr>
        <p:blipFill rotWithShape="1">
          <a:blip r:embed="rId5">
            <a:alphaModFix/>
          </a:blip>
          <a:srcRect l="11278" t="18430" r="11255" b="29210"/>
          <a:stretch/>
        </p:blipFill>
        <p:spPr>
          <a:xfrm>
            <a:off x="5345849" y="1116685"/>
            <a:ext cx="3565317" cy="2409789"/>
          </a:xfrm>
          <a:prstGeom prst="rect">
            <a:avLst/>
          </a:prstGeom>
          <a:noFill/>
          <a:ln>
            <a:noFill/>
          </a:ln>
        </p:spPr>
      </p:pic>
      <p:sp>
        <p:nvSpPr>
          <p:cNvPr id="230" name="Google Shape;230;p31"/>
          <p:cNvSpPr/>
          <p:nvPr/>
        </p:nvSpPr>
        <p:spPr>
          <a:xfrm>
            <a:off x="6235044" y="2200349"/>
            <a:ext cx="523500" cy="506700"/>
          </a:xfrm>
          <a:prstGeom prst="roundRect">
            <a:avLst>
              <a:gd name="adj" fmla="val 16667"/>
            </a:avLst>
          </a:prstGeom>
          <a:solidFill>
            <a:schemeClr val="dk1">
              <a:alpha val="9800"/>
            </a:schemeClr>
          </a:solidFill>
          <a:ln w="6350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venir"/>
              <a:ea typeface="Avenir"/>
              <a:cs typeface="Avenir"/>
              <a:sym typeface="Avenir"/>
            </a:endParaRPr>
          </a:p>
        </p:txBody>
      </p:sp>
      <p:pic>
        <p:nvPicPr>
          <p:cNvPr id="231" name="Google Shape;231;p31"/>
          <p:cNvPicPr preferRelativeResize="0"/>
          <p:nvPr/>
        </p:nvPicPr>
        <p:blipFill rotWithShape="1">
          <a:blip r:embed="rId6">
            <a:alphaModFix/>
          </a:blip>
          <a:srcRect b="14383"/>
          <a:stretch/>
        </p:blipFill>
        <p:spPr>
          <a:xfrm>
            <a:off x="6446174" y="1917171"/>
            <a:ext cx="538638" cy="461149"/>
          </a:xfrm>
          <a:prstGeom prst="rect">
            <a:avLst/>
          </a:prstGeom>
          <a:noFill/>
          <a:ln>
            <a:noFill/>
          </a:ln>
        </p:spPr>
      </p:pic>
      <p:cxnSp>
        <p:nvCxnSpPr>
          <p:cNvPr id="232" name="Google Shape;232;p31"/>
          <p:cNvCxnSpPr/>
          <p:nvPr/>
        </p:nvCxnSpPr>
        <p:spPr>
          <a:xfrm>
            <a:off x="6141173" y="2184272"/>
            <a:ext cx="0" cy="531300"/>
          </a:xfrm>
          <a:prstGeom prst="straightConnector1">
            <a:avLst/>
          </a:prstGeom>
          <a:noFill/>
          <a:ln w="50800" cap="flat" cmpd="sng">
            <a:solidFill>
              <a:schemeClr val="dk1"/>
            </a:solidFill>
            <a:prstDash val="solid"/>
            <a:miter lim="800000"/>
            <a:headEnd type="none" w="sm" len="sm"/>
            <a:tailEnd type="none" w="sm" len="sm"/>
          </a:ln>
        </p:spPr>
      </p:cxnSp>
      <p:sp>
        <p:nvSpPr>
          <p:cNvPr id="233" name="Google Shape;233;p31"/>
          <p:cNvSpPr txBox="1"/>
          <p:nvPr/>
        </p:nvSpPr>
        <p:spPr>
          <a:xfrm>
            <a:off x="6758548" y="2071031"/>
            <a:ext cx="454800" cy="692400"/>
          </a:xfrm>
          <a:prstGeom prst="rect">
            <a:avLst/>
          </a:prstGeom>
          <a:blipFill rotWithShape="1">
            <a:blip r:embed="rId7">
              <a:alphaModFix/>
            </a:blip>
            <a:stretch>
              <a:fillRect l="-22448" r="-20408" b="-20548"/>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latin typeface="Arial"/>
                <a:ea typeface="Arial"/>
                <a:cs typeface="Arial"/>
                <a:sym typeface="Arial"/>
              </a:rPr>
              <a:t> </a:t>
            </a:r>
            <a:endParaRPr sz="1100"/>
          </a:p>
        </p:txBody>
      </p:sp>
      <p:cxnSp>
        <p:nvCxnSpPr>
          <p:cNvPr id="234" name="Google Shape;234;p31"/>
          <p:cNvCxnSpPr/>
          <p:nvPr/>
        </p:nvCxnSpPr>
        <p:spPr>
          <a:xfrm>
            <a:off x="2978122" y="2374310"/>
            <a:ext cx="1887900" cy="0"/>
          </a:xfrm>
          <a:prstGeom prst="straightConnector1">
            <a:avLst/>
          </a:prstGeom>
          <a:noFill/>
          <a:ln w="38100" cap="flat" cmpd="sng">
            <a:solidFill>
              <a:schemeClr val="dk1"/>
            </a:solidFill>
            <a:prstDash val="solid"/>
            <a:miter lim="800000"/>
            <a:headEnd type="none" w="sm" len="sm"/>
            <a:tailEnd type="triangle" w="med" len="med"/>
          </a:ln>
        </p:spPr>
      </p:cxnSp>
      <p:cxnSp>
        <p:nvCxnSpPr>
          <p:cNvPr id="235" name="Google Shape;235;p31"/>
          <p:cNvCxnSpPr/>
          <p:nvPr/>
        </p:nvCxnSpPr>
        <p:spPr>
          <a:xfrm flipH="1">
            <a:off x="2978261" y="2918798"/>
            <a:ext cx="1833000" cy="6600"/>
          </a:xfrm>
          <a:prstGeom prst="straightConnector1">
            <a:avLst/>
          </a:prstGeom>
          <a:noFill/>
          <a:ln w="38100" cap="flat" cmpd="sng">
            <a:solidFill>
              <a:schemeClr val="dk1"/>
            </a:solidFill>
            <a:prstDash val="solid"/>
            <a:miter lim="800000"/>
            <a:headEnd type="none" w="sm" len="sm"/>
            <a:tailEnd type="triangle" w="med" len="med"/>
          </a:ln>
        </p:spPr>
      </p:cxnSp>
      <p:pic>
        <p:nvPicPr>
          <p:cNvPr id="236" name="Google Shape;236;p31" descr="ertificate Icon 5927781"/>
          <p:cNvPicPr preferRelativeResize="0"/>
          <p:nvPr/>
        </p:nvPicPr>
        <p:blipFill rotWithShape="1">
          <a:blip r:embed="rId8">
            <a:alphaModFix/>
          </a:blip>
          <a:srcRect/>
          <a:stretch/>
        </p:blipFill>
        <p:spPr>
          <a:xfrm>
            <a:off x="3438120" y="2210919"/>
            <a:ext cx="943130" cy="943130"/>
          </a:xfrm>
          <a:prstGeom prst="rect">
            <a:avLst/>
          </a:prstGeom>
          <a:noFill/>
          <a:ln>
            <a:noFill/>
          </a:ln>
        </p:spPr>
      </p:pic>
      <p:cxnSp>
        <p:nvCxnSpPr>
          <p:cNvPr id="237" name="Google Shape;237;p31"/>
          <p:cNvCxnSpPr/>
          <p:nvPr/>
        </p:nvCxnSpPr>
        <p:spPr>
          <a:xfrm>
            <a:off x="7092313" y="2447333"/>
            <a:ext cx="360600" cy="0"/>
          </a:xfrm>
          <a:prstGeom prst="straightConnector1">
            <a:avLst/>
          </a:prstGeom>
          <a:noFill/>
          <a:ln w="38100" cap="flat" cmpd="sng">
            <a:solidFill>
              <a:schemeClr val="dk1"/>
            </a:solidFill>
            <a:prstDash val="solid"/>
            <a:miter lim="800000"/>
            <a:headEnd type="none" w="sm" len="sm"/>
            <a:tailEnd type="triangle" w="med" len="med"/>
          </a:ln>
        </p:spPr>
      </p:cxnSp>
      <p:sp>
        <p:nvSpPr>
          <p:cNvPr id="238" name="Google Shape;238;p31"/>
          <p:cNvSpPr txBox="1"/>
          <p:nvPr/>
        </p:nvSpPr>
        <p:spPr>
          <a:xfrm>
            <a:off x="6709259" y="2578307"/>
            <a:ext cx="1731600" cy="5925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700" dirty="0">
                <a:solidFill>
                  <a:schemeClr val="dk1"/>
                </a:solidFill>
                <a:latin typeface="+mn-lt"/>
                <a:ea typeface="Avenir"/>
                <a:cs typeface="Avenir"/>
                <a:sym typeface="Avenir"/>
              </a:rPr>
              <a:t>Destructive measurement</a:t>
            </a:r>
            <a:endParaRPr sz="1100" dirty="0">
              <a:latin typeface="+mn-lt"/>
            </a:endParaRPr>
          </a:p>
        </p:txBody>
      </p:sp>
      <p:pic>
        <p:nvPicPr>
          <p:cNvPr id="239" name="Google Shape;239;p31" descr="ertificate Icon 5927781"/>
          <p:cNvPicPr preferRelativeResize="0"/>
          <p:nvPr/>
        </p:nvPicPr>
        <p:blipFill rotWithShape="1">
          <a:blip r:embed="rId8">
            <a:alphaModFix/>
          </a:blip>
          <a:srcRect/>
          <a:stretch/>
        </p:blipFill>
        <p:spPr>
          <a:xfrm>
            <a:off x="7332458" y="1958807"/>
            <a:ext cx="943130" cy="943130"/>
          </a:xfrm>
          <a:prstGeom prst="rect">
            <a:avLst/>
          </a:prstGeom>
          <a:noFill/>
          <a:ln>
            <a:noFill/>
          </a:ln>
        </p:spPr>
      </p:pic>
      <p:sp>
        <p:nvSpPr>
          <p:cNvPr id="240" name="Google Shape;240;p31"/>
          <p:cNvSpPr txBox="1"/>
          <p:nvPr/>
        </p:nvSpPr>
        <p:spPr>
          <a:xfrm>
            <a:off x="6298185" y="2222549"/>
            <a:ext cx="411000" cy="484800"/>
          </a:xfrm>
          <a:prstGeom prst="rect">
            <a:avLst/>
          </a:prstGeom>
          <a:blipFill rotWithShape="1">
            <a:blip r:embed="rId9">
              <a:alphaModFix/>
            </a:blip>
            <a:stretch>
              <a:fillRect l="-2269" r="-2279"/>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latin typeface="Arial"/>
                <a:ea typeface="Arial"/>
                <a:cs typeface="Arial"/>
                <a:sym typeface="Arial"/>
              </a:rPr>
              <a:t> </a:t>
            </a:r>
            <a:endParaRPr sz="1100"/>
          </a:p>
        </p:txBody>
      </p:sp>
      <p:cxnSp>
        <p:nvCxnSpPr>
          <p:cNvPr id="241" name="Google Shape;241;p31"/>
          <p:cNvCxnSpPr/>
          <p:nvPr/>
        </p:nvCxnSpPr>
        <p:spPr>
          <a:xfrm>
            <a:off x="6132381" y="2079824"/>
            <a:ext cx="692400" cy="692400"/>
          </a:xfrm>
          <a:prstGeom prst="straightConnector1">
            <a:avLst/>
          </a:prstGeom>
          <a:noFill/>
          <a:ln w="63500" cap="flat" cmpd="sng">
            <a:solidFill>
              <a:srgbClr val="7030A0"/>
            </a:solidFill>
            <a:prstDash val="solid"/>
            <a:miter lim="800000"/>
            <a:headEnd type="none" w="sm" len="sm"/>
            <a:tailEnd type="none" w="sm" len="sm"/>
          </a:ln>
        </p:spPr>
      </p:cxnSp>
      <p:cxnSp>
        <p:nvCxnSpPr>
          <p:cNvPr id="242" name="Google Shape;242;p31"/>
          <p:cNvCxnSpPr/>
          <p:nvPr/>
        </p:nvCxnSpPr>
        <p:spPr>
          <a:xfrm rot="10800000" flipH="1">
            <a:off x="6156213" y="2094944"/>
            <a:ext cx="707100" cy="707100"/>
          </a:xfrm>
          <a:prstGeom prst="straightConnector1">
            <a:avLst/>
          </a:prstGeom>
          <a:noFill/>
          <a:ln w="63500" cap="flat" cmpd="sng">
            <a:solidFill>
              <a:srgbClr val="7030A0"/>
            </a:solidFill>
            <a:prstDash val="solid"/>
            <a:miter lim="800000"/>
            <a:headEnd type="none" w="sm" len="sm"/>
            <a:tailEnd type="none" w="sm" len="sm"/>
          </a:ln>
        </p:spPr>
      </p:cxnSp>
      <p:sp>
        <p:nvSpPr>
          <p:cNvPr id="243" name="Google Shape;243;p31"/>
          <p:cNvSpPr txBox="1"/>
          <p:nvPr/>
        </p:nvSpPr>
        <p:spPr>
          <a:xfrm>
            <a:off x="2541999" y="1974650"/>
            <a:ext cx="2574850" cy="346218"/>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800" dirty="0">
                <a:solidFill>
                  <a:schemeClr val="dk1"/>
                </a:solidFill>
                <a:latin typeface="+mn-lt"/>
                <a:ea typeface="Avenir"/>
                <a:cs typeface="Avenir"/>
                <a:sym typeface="Avenir"/>
              </a:rPr>
              <a:t>“please </a:t>
            </a:r>
            <a:r>
              <a:rPr lang="en" sz="1800" dirty="0" smtClean="0">
                <a:solidFill>
                  <a:schemeClr val="dk1"/>
                </a:solidFill>
                <a:latin typeface="+mn-lt"/>
                <a:ea typeface="Avenir"/>
                <a:cs typeface="Avenir"/>
                <a:sym typeface="Avenir"/>
              </a:rPr>
              <a:t>delete my data”</a:t>
            </a:r>
            <a:endParaRPr sz="1100" dirty="0">
              <a:latin typeface="+mn-lt"/>
            </a:endParaRPr>
          </a:p>
        </p:txBody>
      </p:sp>
      <p:pic>
        <p:nvPicPr>
          <p:cNvPr id="244" name="Google Shape;244;p31"/>
          <p:cNvPicPr preferRelativeResize="0"/>
          <p:nvPr/>
        </p:nvPicPr>
        <p:blipFill rotWithShape="1">
          <a:blip r:embed="rId10">
            <a:alphaModFix/>
          </a:blip>
          <a:srcRect b="21346"/>
          <a:stretch/>
        </p:blipFill>
        <p:spPr>
          <a:xfrm>
            <a:off x="930889" y="2763529"/>
            <a:ext cx="754539" cy="593486"/>
          </a:xfrm>
          <a:prstGeom prst="rect">
            <a:avLst/>
          </a:prstGeom>
          <a:noFill/>
          <a:ln>
            <a:noFill/>
          </a:ln>
        </p:spPr>
      </p:pic>
      <p:pic>
        <p:nvPicPr>
          <p:cNvPr id="245" name="Google Shape;245;p31"/>
          <p:cNvPicPr preferRelativeResize="0"/>
          <p:nvPr/>
        </p:nvPicPr>
        <p:blipFill rotWithShape="1">
          <a:blip r:embed="rId4">
            <a:alphaModFix/>
          </a:blip>
          <a:srcRect l="8466" b="22287"/>
          <a:stretch/>
        </p:blipFill>
        <p:spPr>
          <a:xfrm>
            <a:off x="7520125" y="4481047"/>
            <a:ext cx="409754" cy="347881"/>
          </a:xfrm>
          <a:prstGeom prst="rect">
            <a:avLst/>
          </a:prstGeom>
          <a:noFill/>
          <a:ln>
            <a:noFill/>
          </a:ln>
        </p:spPr>
      </p:pic>
      <p:sp>
        <p:nvSpPr>
          <p:cNvPr id="246" name="Google Shape;246;p31"/>
          <p:cNvSpPr txBox="1"/>
          <p:nvPr/>
        </p:nvSpPr>
        <p:spPr>
          <a:xfrm>
            <a:off x="986923" y="1222150"/>
            <a:ext cx="864600" cy="346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800" dirty="0">
                <a:solidFill>
                  <a:schemeClr val="dk1"/>
                </a:solidFill>
              </a:rPr>
              <a:t>User</a:t>
            </a:r>
            <a:endParaRPr sz="1100" dirty="0"/>
          </a:p>
        </p:txBody>
      </p:sp>
      <p:grpSp>
        <p:nvGrpSpPr>
          <p:cNvPr id="247" name="Google Shape;247;p31"/>
          <p:cNvGrpSpPr/>
          <p:nvPr/>
        </p:nvGrpSpPr>
        <p:grpSpPr>
          <a:xfrm>
            <a:off x="821400" y="1645275"/>
            <a:ext cx="973500" cy="1458050"/>
            <a:chOff x="7495438" y="1379625"/>
            <a:chExt cx="973500" cy="1458050"/>
          </a:xfrm>
        </p:grpSpPr>
        <p:sp>
          <p:nvSpPr>
            <p:cNvPr id="248" name="Google Shape;248;p31"/>
            <p:cNvSpPr/>
            <p:nvPr/>
          </p:nvSpPr>
          <p:spPr>
            <a:xfrm>
              <a:off x="7495438" y="1934975"/>
              <a:ext cx="973500" cy="902700"/>
            </a:xfrm>
            <a:prstGeom prst="arc">
              <a:avLst>
                <a:gd name="adj1" fmla="val 10694781"/>
                <a:gd name="adj2" fmla="val 0"/>
              </a:avLst>
            </a:prstGeom>
            <a:no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9" name="Google Shape;249;p31"/>
            <p:cNvSpPr/>
            <p:nvPr/>
          </p:nvSpPr>
          <p:spPr>
            <a:xfrm>
              <a:off x="7712938" y="1379625"/>
              <a:ext cx="538500" cy="531600"/>
            </a:xfrm>
            <a:prstGeom prst="ellipse">
              <a:avLst/>
            </a:prstGeom>
            <a:no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2"/>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Avenir"/>
              <a:buNone/>
            </a:pPr>
            <a:r>
              <a:rPr lang="en" dirty="0"/>
              <a:t>Before This Work</a:t>
            </a:r>
            <a:endParaRPr dirty="0"/>
          </a:p>
        </p:txBody>
      </p:sp>
      <p:sp>
        <p:nvSpPr>
          <p:cNvPr id="256" name="Google Shape;256;p32"/>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p>
            <a:pPr marL="177800" lvl="0" indent="-171450" algn="l" rtl="0">
              <a:lnSpc>
                <a:spcPct val="90000"/>
              </a:lnSpc>
              <a:spcBef>
                <a:spcPts val="0"/>
              </a:spcBef>
              <a:spcAft>
                <a:spcPts val="0"/>
              </a:spcAft>
              <a:buClr>
                <a:schemeClr val="dk1"/>
              </a:buClr>
              <a:buSzPts val="2100"/>
              <a:buChar char="•"/>
            </a:pPr>
            <a:r>
              <a:rPr lang="en" dirty="0"/>
              <a:t>[BI20], [HMNY21], [BK23]: encryption with certified deletion </a:t>
            </a:r>
            <a:endParaRPr dirty="0"/>
          </a:p>
          <a:p>
            <a:pPr marL="177800" lvl="0" indent="-171450" algn="l" rtl="0">
              <a:lnSpc>
                <a:spcPct val="90000"/>
              </a:lnSpc>
              <a:spcBef>
                <a:spcPts val="800"/>
              </a:spcBef>
              <a:spcAft>
                <a:spcPts val="0"/>
              </a:spcAft>
              <a:buClr>
                <a:schemeClr val="dk1"/>
              </a:buClr>
              <a:buSzPts val="2100"/>
              <a:buChar char="•"/>
            </a:pPr>
            <a:r>
              <a:rPr lang="en" dirty="0"/>
              <a:t>The server can:</a:t>
            </a:r>
            <a:endParaRPr dirty="0"/>
          </a:p>
          <a:p>
            <a:pPr marL="520700" lvl="1" indent="-222250" algn="l" rtl="0">
              <a:lnSpc>
                <a:spcPct val="90000"/>
              </a:lnSpc>
              <a:spcBef>
                <a:spcPts val="800"/>
              </a:spcBef>
              <a:spcAft>
                <a:spcPts val="0"/>
              </a:spcAft>
              <a:buClr>
                <a:schemeClr val="dk1"/>
              </a:buClr>
              <a:buSzPts val="2100"/>
              <a:buChar char="•"/>
            </a:pPr>
            <a:r>
              <a:rPr lang="en" dirty="0"/>
              <a:t>Store data</a:t>
            </a:r>
            <a:endParaRPr dirty="0"/>
          </a:p>
          <a:p>
            <a:pPr marL="520700" lvl="1" indent="-222250" algn="l" rtl="0">
              <a:lnSpc>
                <a:spcPct val="90000"/>
              </a:lnSpc>
              <a:spcBef>
                <a:spcPts val="800"/>
              </a:spcBef>
              <a:spcAft>
                <a:spcPts val="0"/>
              </a:spcAft>
              <a:buClr>
                <a:schemeClr val="dk1"/>
              </a:buClr>
              <a:buSzPts val="2100"/>
              <a:buChar char="•"/>
            </a:pPr>
            <a:r>
              <a:rPr lang="en" dirty="0"/>
              <a:t>Delete data</a:t>
            </a:r>
            <a:endParaRPr dirty="0"/>
          </a:p>
          <a:p>
            <a:pPr marL="520700" lvl="1" indent="-177800" algn="l" rtl="0">
              <a:lnSpc>
                <a:spcPct val="90000"/>
              </a:lnSpc>
              <a:spcBef>
                <a:spcPts val="800"/>
              </a:spcBef>
              <a:spcAft>
                <a:spcPts val="0"/>
              </a:spcAft>
              <a:buSzPts val="1400"/>
              <a:buChar char="•"/>
            </a:pPr>
            <a:r>
              <a:rPr lang="en" dirty="0"/>
              <a:t>Nothing else</a:t>
            </a:r>
            <a:endParaRPr dirty="0"/>
          </a:p>
          <a:p>
            <a:pPr marL="0" lvl="0" indent="0" algn="l" rtl="0">
              <a:lnSpc>
                <a:spcPct val="90000"/>
              </a:lnSpc>
              <a:spcBef>
                <a:spcPts val="800"/>
              </a:spcBef>
              <a:spcAft>
                <a:spcPts val="0"/>
              </a:spcAft>
              <a:buNone/>
            </a:pPr>
            <a:endParaRPr dirty="0"/>
          </a:p>
          <a:p>
            <a:pPr marL="0" lvl="0" indent="0" algn="l" rtl="0">
              <a:lnSpc>
                <a:spcPct val="90000"/>
              </a:lnSpc>
              <a:spcBef>
                <a:spcPts val="800"/>
              </a:spcBef>
              <a:spcAft>
                <a:spcPts val="0"/>
              </a:spcAft>
              <a:buClr>
                <a:schemeClr val="dk1"/>
              </a:buClr>
              <a:buSzPts val="2100"/>
              <a:buNone/>
            </a:pPr>
            <a:endParaRP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Avenir"/>
              <a:buNone/>
            </a:pPr>
            <a:r>
              <a:rPr lang="en" dirty="0"/>
              <a:t>This Work</a:t>
            </a:r>
            <a:endParaRPr dirty="0"/>
          </a:p>
        </p:txBody>
      </p:sp>
      <p:sp>
        <p:nvSpPr>
          <p:cNvPr id="262" name="Google Shape;262;p3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p>
            <a:pPr marL="177800" lvl="0" indent="-171450" algn="l" rtl="0">
              <a:lnSpc>
                <a:spcPct val="90000"/>
              </a:lnSpc>
              <a:spcBef>
                <a:spcPts val="0"/>
              </a:spcBef>
              <a:spcAft>
                <a:spcPts val="0"/>
              </a:spcAft>
              <a:buClr>
                <a:schemeClr val="dk1"/>
              </a:buClr>
              <a:buSzPts val="2100"/>
              <a:buChar char="•"/>
            </a:pPr>
            <a:r>
              <a:rPr lang="en" dirty="0"/>
              <a:t>We show how to </a:t>
            </a:r>
            <a:r>
              <a:rPr lang="en" b="1" dirty="0"/>
              <a:t>compute on encrypted data</a:t>
            </a:r>
            <a:r>
              <a:rPr lang="en" dirty="0"/>
              <a:t> and then provably delete it.</a:t>
            </a:r>
            <a:endParaRPr dirty="0"/>
          </a:p>
          <a:p>
            <a:pPr marL="177800" lvl="0" indent="-171450" algn="l" rtl="0">
              <a:lnSpc>
                <a:spcPct val="90000"/>
              </a:lnSpc>
              <a:spcBef>
                <a:spcPts val="800"/>
              </a:spcBef>
              <a:spcAft>
                <a:spcPts val="0"/>
              </a:spcAft>
              <a:buClr>
                <a:schemeClr val="dk1"/>
              </a:buClr>
              <a:buSzPts val="2100"/>
              <a:buChar char="•"/>
            </a:pPr>
            <a:r>
              <a:rPr lang="en" dirty="0"/>
              <a:t>Generic compiler allows repeated partial access to data</a:t>
            </a:r>
            <a:endParaRPr dirty="0"/>
          </a:p>
          <a:p>
            <a:pPr marL="520700" lvl="1" indent="-222250" algn="l" rtl="0">
              <a:lnSpc>
                <a:spcPct val="90000"/>
              </a:lnSpc>
              <a:spcBef>
                <a:spcPts val="800"/>
              </a:spcBef>
              <a:spcAft>
                <a:spcPts val="0"/>
              </a:spcAft>
              <a:buClr>
                <a:schemeClr val="dk1"/>
              </a:buClr>
              <a:buSzPts val="2100"/>
              <a:buChar char="•"/>
            </a:pPr>
            <a:r>
              <a:rPr lang="en" dirty="0"/>
              <a:t>Can be applied to a wide variety of primitives</a:t>
            </a:r>
            <a:endParaRPr dirty="0"/>
          </a:p>
          <a:p>
            <a:pPr marL="520700" lvl="1" indent="-222250" algn="l" rtl="0">
              <a:lnSpc>
                <a:spcPct val="90000"/>
              </a:lnSpc>
              <a:spcBef>
                <a:spcPts val="800"/>
              </a:spcBef>
              <a:spcAft>
                <a:spcPts val="0"/>
              </a:spcAft>
              <a:buClr>
                <a:schemeClr val="dk1"/>
              </a:buClr>
              <a:buSzPts val="2100"/>
              <a:buChar char="•"/>
            </a:pPr>
            <a:r>
              <a:rPr lang="en" dirty="0"/>
              <a:t>Before deletion: Computational hiding</a:t>
            </a:r>
            <a:endParaRPr dirty="0"/>
          </a:p>
          <a:p>
            <a:pPr marL="520700" lvl="1" indent="-222250" algn="l" rtl="0">
              <a:lnSpc>
                <a:spcPct val="90000"/>
              </a:lnSpc>
              <a:spcBef>
                <a:spcPts val="800"/>
              </a:spcBef>
              <a:spcAft>
                <a:spcPts val="0"/>
              </a:spcAft>
              <a:buClr>
                <a:schemeClr val="dk1"/>
              </a:buClr>
              <a:buSzPts val="2100"/>
              <a:buChar char="•"/>
            </a:pPr>
            <a:r>
              <a:rPr lang="en" dirty="0"/>
              <a:t>After deletion:    Statistical hiding</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Blue Green">
      <a:dk1>
        <a:srgbClr val="000000"/>
      </a:dk1>
      <a:lt1>
        <a:srgbClr val="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994</TotalTime>
  <Words>1269</Words>
  <Application>Microsoft Office PowerPoint</Application>
  <PresentationFormat>On-screen Show (16:9)</PresentationFormat>
  <Paragraphs>232</Paragraphs>
  <Slides>29</Slides>
  <Notes>27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Cambria Math</vt:lpstr>
      <vt:lpstr>Play</vt:lpstr>
      <vt:lpstr>Avenir</vt:lpstr>
      <vt:lpstr>Arial</vt:lpstr>
      <vt:lpstr>Simple Light</vt:lpstr>
      <vt:lpstr>Office Theme</vt:lpstr>
      <vt:lpstr>Software with  Certified Deletion</vt:lpstr>
      <vt:lpstr>Private Cloud Storage</vt:lpstr>
      <vt:lpstr>Private Cloud Storage</vt:lpstr>
      <vt:lpstr>Private Cloud Storage</vt:lpstr>
      <vt:lpstr>Private Cloud Storage</vt:lpstr>
      <vt:lpstr>Private Cloud Storage with Certified Deletion</vt:lpstr>
      <vt:lpstr>Private Cloud Storage with Certified Deletion</vt:lpstr>
      <vt:lpstr>Before This Work</vt:lpstr>
      <vt:lpstr>This Work</vt:lpstr>
      <vt:lpstr>Motivating Applications</vt:lpstr>
      <vt:lpstr>Blind Delegation with Certified Deletion</vt:lpstr>
      <vt:lpstr>Motivation for Obfuscation with Certified Deletion: Subscription Software</vt:lpstr>
      <vt:lpstr>Differing Inputs Obfuscation (diO)</vt:lpstr>
      <vt:lpstr>diO with Certified Deletion</vt:lpstr>
      <vt:lpstr>Other Applications</vt:lpstr>
      <vt:lpstr>Other Applications</vt:lpstr>
      <vt:lpstr>Quantum Techniques</vt:lpstr>
      <vt:lpstr>Two Bases</vt:lpstr>
      <vt:lpstr>Destructive Measurements</vt:lpstr>
      <vt:lpstr>Certified Deletion from Prior Work</vt:lpstr>
      <vt:lpstr>Certified Deletion from Prior Work</vt:lpstr>
      <vt:lpstr>Issue: Malleability</vt:lpstr>
      <vt:lpstr>Second Attempt</vt:lpstr>
      <vt:lpstr>Subspace Coset States [VZ21, CLLZ21]</vt:lpstr>
      <vt:lpstr>Subspace Coset States</vt:lpstr>
      <vt:lpstr>Subspace Hiding</vt:lpstr>
      <vt:lpstr>Certified Deletion with Coset States  (Simplified)</vt:lpstr>
      <vt:lpstr>How to Use It for Obfuscation with Certified Deletion (Simplified)</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with  Certified Deletion</dc:title>
  <dc:creator>Justin Raizes</dc:creator>
  <cp:lastModifiedBy>Justin Raizes</cp:lastModifiedBy>
  <cp:revision>14</cp:revision>
  <dcterms:modified xsi:type="dcterms:W3CDTF">2024-05-26T13:04:59Z</dcterms:modified>
</cp:coreProperties>
</file>