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1"/>
  </p:sldMasterIdLst>
  <p:notesMasterIdLst>
    <p:notesMasterId r:id="rId29"/>
  </p:notesMasterIdLst>
  <p:sldIdLst>
    <p:sldId id="259" r:id="rId2"/>
    <p:sldId id="280" r:id="rId3"/>
    <p:sldId id="272" r:id="rId4"/>
    <p:sldId id="294" r:id="rId5"/>
    <p:sldId id="295" r:id="rId6"/>
    <p:sldId id="296" r:id="rId7"/>
    <p:sldId id="323" r:id="rId8"/>
    <p:sldId id="322" r:id="rId9"/>
    <p:sldId id="321" r:id="rId10"/>
    <p:sldId id="383" r:id="rId11"/>
    <p:sldId id="386" r:id="rId12"/>
    <p:sldId id="387" r:id="rId13"/>
    <p:sldId id="388" r:id="rId14"/>
    <p:sldId id="325" r:id="rId15"/>
    <p:sldId id="327" r:id="rId16"/>
    <p:sldId id="367" r:id="rId17"/>
    <p:sldId id="302" r:id="rId18"/>
    <p:sldId id="339" r:id="rId19"/>
    <p:sldId id="345" r:id="rId20"/>
    <p:sldId id="306" r:id="rId21"/>
    <p:sldId id="356" r:id="rId22"/>
    <p:sldId id="375" r:id="rId23"/>
    <p:sldId id="389" r:id="rId24"/>
    <p:sldId id="357" r:id="rId25"/>
    <p:sldId id="380" r:id="rId26"/>
    <p:sldId id="391" r:id="rId27"/>
    <p:sldId id="390" r:id="rId28"/>
  </p:sldIdLst>
  <p:sldSz cx="12192000" cy="6858000"/>
  <p:notesSz cx="6858000" cy="9144000"/>
  <p:embeddedFontLst>
    <p:embeddedFont>
      <p:font typeface="Cambria Math" panose="02040503050406030204" pitchFamily="18" charset="0"/>
      <p:regular r:id="rId30"/>
    </p:embeddedFont>
    <p:embeddedFont>
      <p:font typeface="Inter" panose="02000503000000020004" pitchFamily="2" charset="0"/>
      <p:regular r:id="rId31"/>
      <p:bold r:id="rId32"/>
    </p:embeddedFont>
  </p:embeddedFontLst>
  <p:defaultTextStyle>
    <a:defPPr>
      <a:defRPr lang="en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0E73666E-EC4F-DF4E-8260-3A44B7555FAD}">
          <p14:sldIdLst>
            <p14:sldId id="259"/>
          </p14:sldIdLst>
        </p14:section>
        <p14:section name="Results (Signatures)" id="{E4FCC65B-26B7-714A-9171-A7E35C367108}">
          <p14:sldIdLst>
            <p14:sldId id="280"/>
            <p14:sldId id="272"/>
            <p14:sldId id="294"/>
            <p14:sldId id="295"/>
            <p14:sldId id="296"/>
            <p14:sldId id="323"/>
            <p14:sldId id="322"/>
            <p14:sldId id="321"/>
            <p14:sldId id="383"/>
            <p14:sldId id="386"/>
            <p14:sldId id="387"/>
            <p14:sldId id="388"/>
            <p14:sldId id="325"/>
            <p14:sldId id="327"/>
          </p14:sldIdLst>
        </p14:section>
        <p14:section name="Techniques (Proofs)" id="{C113FF89-A0C5-C048-875C-C78ACCC934EF}">
          <p14:sldIdLst>
            <p14:sldId id="367"/>
            <p14:sldId id="302"/>
            <p14:sldId id="339"/>
            <p14:sldId id="345"/>
            <p14:sldId id="306"/>
            <p14:sldId id="356"/>
            <p14:sldId id="375"/>
            <p14:sldId id="389"/>
            <p14:sldId id="357"/>
            <p14:sldId id="380"/>
            <p14:sldId id="391"/>
            <p14:sldId id="39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DC4C8CA-6A23-33FE-4DF0-A15D02E69222}" name="מאיה פרבר ברודסקי" initials="" userId="S::mfb@hrzedu.org.il::b507fbbf-9ba1-45dd-86b3-8bca22f1b1a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4" autoAdjust="0"/>
    <p:restoredTop sz="87533" autoAdjust="0"/>
  </p:normalViewPr>
  <p:slideViewPr>
    <p:cSldViewPr snapToGrid="0">
      <p:cViewPr varScale="1">
        <p:scale>
          <a:sx n="92" d="100"/>
          <a:sy n="92" d="100"/>
        </p:scale>
        <p:origin x="200" y="6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487286-1D61-0C4A-9DE4-170C43AC01D2}" type="datetimeFigureOut">
              <a:rPr lang="en-IL" smtClean="0"/>
              <a:t>29/05/2024</a:t>
            </a:fld>
            <a:endParaRPr lang="en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97CCF3-002E-094F-9A44-836AE8B3EEA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314365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7CCF3-002E-094F-9A44-836AE8B3EEA3}" type="slidenum">
              <a:rPr lang="en-IL" smtClean="0"/>
              <a:t>1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4432201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7CCF3-002E-094F-9A44-836AE8B3EEA3}" type="slidenum">
              <a:rPr lang="en-IL" smtClean="0"/>
              <a:t>10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984019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7CCF3-002E-094F-9A44-836AE8B3EEA3}" type="slidenum">
              <a:rPr lang="en-IL" smtClean="0"/>
              <a:t>14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1616159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7CCF3-002E-094F-9A44-836AE8B3EEA3}" type="slidenum">
              <a:rPr lang="en-IL" smtClean="0"/>
              <a:t>15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1403325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7CCF3-002E-094F-9A44-836AE8B3EEA3}" type="slidenum">
              <a:rPr lang="en-IL" smtClean="0"/>
              <a:t>16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7741795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7CCF3-002E-094F-9A44-836AE8B3EEA3}" type="slidenum">
              <a:rPr lang="en-IL" smtClean="0"/>
              <a:t>17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8040108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7CCF3-002E-094F-9A44-836AE8B3EEA3}" type="slidenum">
              <a:rPr lang="en-IL" smtClean="0"/>
              <a:t>18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8539646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7CCF3-002E-094F-9A44-836AE8B3EEA3}" type="slidenum">
              <a:rPr lang="en-IL" smtClean="0"/>
              <a:t>19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9401038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7CCF3-002E-094F-9A44-836AE8B3EEA3}" type="slidenum">
              <a:rPr lang="en-IL" smtClean="0"/>
              <a:t>20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5598867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7CCF3-002E-094F-9A44-836AE8B3EEA3}" type="slidenum">
              <a:rPr lang="en-IL" smtClean="0"/>
              <a:t>21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0998281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7CCF3-002E-094F-9A44-836AE8B3EEA3}" type="slidenum">
              <a:rPr lang="en-IL" smtClean="0"/>
              <a:t>22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105890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7CCF3-002E-094F-9A44-836AE8B3EEA3}" type="slidenum">
              <a:rPr lang="en-IL" smtClean="0"/>
              <a:t>2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7356083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7CCF3-002E-094F-9A44-836AE8B3EEA3}" type="slidenum">
              <a:rPr lang="en-IL" smtClean="0"/>
              <a:t>23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8681394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7CCF3-002E-094F-9A44-836AE8B3EEA3}" type="slidenum">
              <a:rPr lang="en-IL" smtClean="0"/>
              <a:t>24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7903282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7CCF3-002E-094F-9A44-836AE8B3EEA3}" type="slidenum">
              <a:rPr lang="en-IL" smtClean="0"/>
              <a:t>25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6193359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7CCF3-002E-094F-9A44-836AE8B3EEA3}" type="slidenum">
              <a:rPr lang="en-IL" smtClean="0"/>
              <a:t>26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1185296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L" dirty="0"/>
              <a:t>In addition to adaptive subset extaction, we also give a construction for monotone circuits, achieving an incomparable notion of extraction that we call functional subset extraction, and that implies weak security for our signature schemes.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7CCF3-002E-094F-9A44-836AE8B3EEA3}" type="slidenum">
              <a:rPr lang="en-IL" smtClean="0"/>
              <a:t>27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445307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7CCF3-002E-094F-9A44-836AE8B3EEA3}" type="slidenum">
              <a:rPr lang="en-IL" smtClean="0"/>
              <a:t>3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626262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7CCF3-002E-094F-9A44-836AE8B3EEA3}" type="slidenum">
              <a:rPr lang="en-IL" smtClean="0"/>
              <a:t>4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401845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7CCF3-002E-094F-9A44-836AE8B3EEA3}" type="slidenum">
              <a:rPr lang="en-IL" smtClean="0"/>
              <a:t>5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61012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7CCF3-002E-094F-9A44-836AE8B3EEA3}" type="slidenum">
              <a:rPr lang="en-IL" smtClean="0"/>
              <a:t>6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209616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7CCF3-002E-094F-9A44-836AE8B3EEA3}" type="slidenum">
              <a:rPr lang="en-IL" smtClean="0"/>
              <a:t>7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8359654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7CCF3-002E-094F-9A44-836AE8B3EEA3}" type="slidenum">
              <a:rPr lang="en-IL" smtClean="0"/>
              <a:t>8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3479328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7CCF3-002E-094F-9A44-836AE8B3EEA3}" type="slidenum">
              <a:rPr lang="en-IL" smtClean="0"/>
              <a:t>9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902732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58943-EDFD-87C6-0F22-99BA887D68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FF7F58-E7C0-3E62-3049-F0C4C16867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8693DB-54C2-5578-BBDA-37096D854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3E497-3695-E549-9195-29D1AE93799E}" type="datetime1">
              <a:rPr lang="en-US" smtClean="0"/>
              <a:t>5/29/24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3DF7E7-C3F2-708B-97D9-2CA3224C4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/>
              <a:t>Eurocrypt 2024</a:t>
            </a:r>
            <a:endParaRPr lang="en-I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D2171C-60A0-806B-0014-6DA7D3E32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5CA8F-44AF-1342-B6B2-43D7D31CD550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183575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68F30-4F8D-82B3-153E-E0361458B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5FE6E3-2DBC-939B-A109-3850001710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1707A-BBDC-FAAE-0DB2-08A3EBB2F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C4765-C6C1-8F4B-A3F7-55E0F3D07D2B}" type="datetime1">
              <a:rPr lang="en-US" smtClean="0"/>
              <a:t>5/29/24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462DAE-0788-AC2E-58EA-DDC9F5160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/>
              <a:t>Eurocrypt 2024</a:t>
            </a:r>
            <a:endParaRPr lang="en-I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DEC48-2BE4-8337-F6FC-8FEF8A6D9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5CA8F-44AF-1342-B6B2-43D7D31CD550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78106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07C382-ACDC-852F-5BA5-F9E134F68B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D3DBBC-375A-BE5D-7311-676F068D23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35D1F-B4DB-F558-F706-1CE89CE5F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E74D-918F-5744-9AFA-5E1BA8570E50}" type="datetime1">
              <a:rPr lang="en-US" smtClean="0"/>
              <a:t>5/29/24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AE729-368F-7A82-2C96-AE6C5A30F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/>
              <a:t>Eurocrypt 2024</a:t>
            </a:r>
            <a:endParaRPr lang="en-I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340CA-9715-2E65-2828-97F5D7CC3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5CA8F-44AF-1342-B6B2-43D7D31CD550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95111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FCD8C-E45B-0A32-EED9-30668C9A4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37234-58FC-B235-42F9-331E5661B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48AA68-2306-E04E-A3BB-D78AD5CCA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BD8F-23C1-114D-A024-425FF80585A2}" type="datetime1">
              <a:rPr lang="en-US" smtClean="0"/>
              <a:t>5/29/24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E0187E-2F45-13C9-893E-B51E6156B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/>
              <a:t>Eurocrypt 2024</a:t>
            </a:r>
            <a:endParaRPr lang="en-I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FDAD8-CA2F-7F75-49B4-9E96177EA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5CA8F-44AF-1342-B6B2-43D7D31CD550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585569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C5CB2-D6BD-76D8-9741-40CB9FECB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2C6211-293F-797E-5FE2-2058EF0C65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B9F724-862E-4F97-8992-EFB533310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3E912-2DE9-9B42-AAF5-A95C151A3CC9}" type="datetime1">
              <a:rPr lang="en-US" smtClean="0"/>
              <a:t>5/29/24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AA5D1-4182-33D4-32C7-F83F439C7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/>
              <a:t>Eurocrypt 2024</a:t>
            </a:r>
            <a:endParaRPr lang="en-I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F09544-A3AD-93F6-55FF-2FB0E5978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5CA8F-44AF-1342-B6B2-43D7D31CD550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246561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41D6A-5DBC-6905-A745-B4696A5E8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20424-22F3-40A3-6ACA-CADE288621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94FD87-2211-D149-BBD5-92CB13E46A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71FC02-7B8E-9E95-CC5D-364A44997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22DBE-B4CC-3B46-847B-7C8152FB079E}" type="datetime1">
              <a:rPr lang="en-US" smtClean="0"/>
              <a:t>5/29/24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93FACA-0847-AA9B-8266-EBA97F8CA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/>
              <a:t>Eurocrypt 2024</a:t>
            </a:r>
            <a:endParaRPr lang="en-IL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9F0055-C627-E07E-BDB1-D026D336C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5CA8F-44AF-1342-B6B2-43D7D31CD550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116733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4C6FF-FD0C-903F-C60A-EDE0B6853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C8509E-F543-4AAB-9B8D-FAEE9B080A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8B41F5-AF12-17F0-4DE8-7589A4A774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A614D2-ECBC-F261-79B6-DE36C5F244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F97C07-8A7D-102F-B91C-81CF6AB155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57F464-3DE0-3FB9-CBF8-FA1A53955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1982F-FC8D-894E-AF02-7C76C84132D2}" type="datetime1">
              <a:rPr lang="en-US" smtClean="0"/>
              <a:t>5/29/24</a:t>
            </a:fld>
            <a:endParaRPr lang="en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1DBCC2-B8F3-8A4E-D238-AEE2B9CA9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/>
              <a:t>Eurocrypt 2024</a:t>
            </a:r>
            <a:endParaRPr lang="en-IL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CA67B9-C4D6-A535-6214-334D41898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5CA8F-44AF-1342-B6B2-43D7D31CD550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681912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1C738-C714-691E-51F6-AAF9B90C4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91F1D3-0D43-F26F-6BB4-42352B070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A4382-8368-DE43-88F7-CFCEAE0BF959}" type="datetime1">
              <a:rPr lang="en-US" smtClean="0"/>
              <a:t>5/29/24</a:t>
            </a:fld>
            <a:endParaRPr lang="en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DFC985-BC07-77D0-9FF3-9A9DB5CC4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/>
              <a:t>Eurocrypt 2024</a:t>
            </a:r>
            <a:endParaRPr lang="en-I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A7BDB8-BDA2-5DF1-00F1-ECD8E3532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5CA8F-44AF-1342-B6B2-43D7D31CD550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325751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647222-8F44-8752-AD65-610F1921A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E162E-2EF6-6A4B-B2F8-FFB4153CE8CB}" type="datetime1">
              <a:rPr lang="en-US" smtClean="0"/>
              <a:t>5/29/24</a:t>
            </a:fld>
            <a:endParaRPr lang="en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D3053E-22FF-26C2-685F-4760A91D5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/>
              <a:t>Eurocrypt 2024</a:t>
            </a:r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D4DE8C-21DF-514F-58C2-2B48188A3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5CA8F-44AF-1342-B6B2-43D7D31CD550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21243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1AA33-FADD-CB01-A97D-9E05DA2EC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2AFBF-DBC5-2D32-3339-4A5F7D864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ECC3E2-0B1F-3C25-B9D2-91193760C6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4B267C-B1A2-C3F5-F0CA-6A31B7877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931C3-2FE7-8946-A58A-27CE92303D55}" type="datetime1">
              <a:rPr lang="en-US" smtClean="0"/>
              <a:t>5/29/24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41A15E-4D4D-166B-BDBA-16238AC7F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/>
              <a:t>Eurocrypt 2024</a:t>
            </a:r>
            <a:endParaRPr lang="en-IL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FFFD8D-E66E-FEA8-3B90-4D487B8AA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5CA8F-44AF-1342-B6B2-43D7D31CD550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5604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D3E9D-7787-2AC2-2306-79AFD442F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C91E8D-928B-C9B4-8226-5B62BD41CD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625976-BBC6-9C5B-76CC-0351F89C31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AC78B8-F558-82BF-F69C-EE4F52590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B71E4-97D8-3942-8EF2-754541EF633A}" type="datetime1">
              <a:rPr lang="en-US" smtClean="0"/>
              <a:t>5/29/24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5DDA01-0665-D008-C623-97FFE89F9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/>
              <a:t>Eurocrypt 2024</a:t>
            </a:r>
            <a:endParaRPr lang="en-IL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5A91B8-C6E5-A71B-5E45-7EC0FBC16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5CA8F-44AF-1342-B6B2-43D7D31CD550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796119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74983D-5559-A2C7-47ED-92D8BE883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F13991-A4DA-5BA5-AAEC-CF94721A07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ABB2E-AAC5-EED2-9703-0E7638A4D0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783CDF-5211-0241-9512-F27343920CE0}" type="datetime1">
              <a:rPr lang="en-US" smtClean="0"/>
              <a:t>5/29/24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EF8CEA-8E04-5035-D152-833CCF76D0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Eurocrypt 2024</a:t>
            </a:r>
            <a:endParaRPr lang="en-I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8AAD90-66FA-EB11-BEA0-2CD90AFD93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8F5CA8F-44AF-1342-B6B2-43D7D31CD550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013084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3.pn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3.png"/><Relationship Id="rId12" Type="http://schemas.openxmlformats.org/officeDocument/2006/relationships/image" Target="../media/image32.png"/><Relationship Id="rId2" Type="http://schemas.openxmlformats.org/officeDocument/2006/relationships/image" Target="../media/image23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41.png"/><Relationship Id="rId3" Type="http://schemas.openxmlformats.org/officeDocument/2006/relationships/image" Target="../media/image3.png"/><Relationship Id="rId7" Type="http://schemas.openxmlformats.org/officeDocument/2006/relationships/image" Target="../media/image35.png"/><Relationship Id="rId12" Type="http://schemas.openxmlformats.org/officeDocument/2006/relationships/image" Target="../media/image3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36.png"/><Relationship Id="rId15" Type="http://schemas.openxmlformats.org/officeDocument/2006/relationships/image" Target="../media/image37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6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29.png"/><Relationship Id="rId18" Type="http://schemas.openxmlformats.org/officeDocument/2006/relationships/image" Target="../media/image42.png"/><Relationship Id="rId3" Type="http://schemas.openxmlformats.org/officeDocument/2006/relationships/image" Target="../media/image3.png"/><Relationship Id="rId7" Type="http://schemas.openxmlformats.org/officeDocument/2006/relationships/image" Target="../media/image35.png"/><Relationship Id="rId12" Type="http://schemas.openxmlformats.org/officeDocument/2006/relationships/image" Target="../media/image38.png"/><Relationship Id="rId17" Type="http://schemas.openxmlformats.org/officeDocument/2006/relationships/image" Target="../media/image41.png"/><Relationship Id="rId2" Type="http://schemas.openxmlformats.org/officeDocument/2006/relationships/image" Target="../media/image23.pn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7.png"/><Relationship Id="rId5" Type="http://schemas.openxmlformats.org/officeDocument/2006/relationships/image" Target="../media/image36.png"/><Relationship Id="rId15" Type="http://schemas.openxmlformats.org/officeDocument/2006/relationships/image" Target="../media/image39.png"/><Relationship Id="rId10" Type="http://schemas.openxmlformats.org/officeDocument/2006/relationships/image" Target="../media/image361.png"/><Relationship Id="rId4" Type="http://schemas.openxmlformats.org/officeDocument/2006/relationships/image" Target="../media/image24.png"/><Relationship Id="rId9" Type="http://schemas.openxmlformats.org/officeDocument/2006/relationships/image" Target="../media/image341.png"/><Relationship Id="rId1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13" Type="http://schemas.openxmlformats.org/officeDocument/2006/relationships/image" Target="../media/image350.png"/><Relationship Id="rId3" Type="http://schemas.openxmlformats.org/officeDocument/2006/relationships/image" Target="../media/image250.png"/><Relationship Id="rId7" Type="http://schemas.openxmlformats.org/officeDocument/2006/relationships/image" Target="../media/image290.png"/><Relationship Id="rId12" Type="http://schemas.openxmlformats.org/officeDocument/2006/relationships/image" Target="../media/image340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11" Type="http://schemas.openxmlformats.org/officeDocument/2006/relationships/image" Target="../media/image330.png"/><Relationship Id="rId5" Type="http://schemas.openxmlformats.org/officeDocument/2006/relationships/image" Target="../media/image270.png"/><Relationship Id="rId15" Type="http://schemas.openxmlformats.org/officeDocument/2006/relationships/image" Target="../media/image370.png"/><Relationship Id="rId10" Type="http://schemas.openxmlformats.org/officeDocument/2006/relationships/image" Target="../media/image320.png"/><Relationship Id="rId4" Type="http://schemas.openxmlformats.org/officeDocument/2006/relationships/image" Target="../media/image260.png"/><Relationship Id="rId9" Type="http://schemas.openxmlformats.org/officeDocument/2006/relationships/image" Target="../media/image310.png"/><Relationship Id="rId14" Type="http://schemas.openxmlformats.org/officeDocument/2006/relationships/image" Target="../media/image36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3.png"/><Relationship Id="rId7" Type="http://schemas.openxmlformats.org/officeDocument/2006/relationships/image" Target="../media/image44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0.png"/><Relationship Id="rId11" Type="http://schemas.openxmlformats.org/officeDocument/2006/relationships/image" Target="../media/image5.png"/><Relationship Id="rId5" Type="http://schemas.openxmlformats.org/officeDocument/2006/relationships/image" Target="../media/image420.png"/><Relationship Id="rId10" Type="http://schemas.openxmlformats.org/officeDocument/2006/relationships/image" Target="../media/image46.png"/><Relationship Id="rId4" Type="http://schemas.openxmlformats.org/officeDocument/2006/relationships/image" Target="../media/image410.png"/><Relationship Id="rId9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3.png"/><Relationship Id="rId3" Type="http://schemas.openxmlformats.org/officeDocument/2006/relationships/image" Target="../media/image2.pn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5" Type="http://schemas.openxmlformats.org/officeDocument/2006/relationships/image" Target="../media/image48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48.png"/><Relationship Id="rId3" Type="http://schemas.openxmlformats.org/officeDocument/2006/relationships/image" Target="../media/image2.png"/><Relationship Id="rId7" Type="http://schemas.openxmlformats.org/officeDocument/2006/relationships/image" Target="../media/image56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1.png"/><Relationship Id="rId5" Type="http://schemas.openxmlformats.org/officeDocument/2006/relationships/image" Target="../media/image4.png"/><Relationship Id="rId10" Type="http://schemas.openxmlformats.org/officeDocument/2006/relationships/image" Target="../media/image53.png"/><Relationship Id="rId4" Type="http://schemas.openxmlformats.org/officeDocument/2006/relationships/image" Target="../media/image3.png"/><Relationship Id="rId9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69.png"/><Relationship Id="rId3" Type="http://schemas.openxmlformats.org/officeDocument/2006/relationships/image" Target="../media/image71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77.png"/><Relationship Id="rId5" Type="http://schemas.openxmlformats.org/officeDocument/2006/relationships/image" Target="../media/image1.png"/><Relationship Id="rId10" Type="http://schemas.openxmlformats.org/officeDocument/2006/relationships/image" Target="../media/image76.png"/><Relationship Id="rId4" Type="http://schemas.openxmlformats.org/officeDocument/2006/relationships/image" Target="../media/image72.png"/><Relationship Id="rId9" Type="http://schemas.openxmlformats.org/officeDocument/2006/relationships/image" Target="../media/image75.png"/><Relationship Id="rId14" Type="http://schemas.openxmlformats.org/officeDocument/2006/relationships/image" Target="../media/image60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23.pn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23.pn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4.png"/><Relationship Id="rId12" Type="http://schemas.openxmlformats.org/officeDocument/2006/relationships/image" Target="../media/image8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76.png"/><Relationship Id="rId5" Type="http://schemas.openxmlformats.org/officeDocument/2006/relationships/image" Target="../media/image1.png"/><Relationship Id="rId10" Type="http://schemas.openxmlformats.org/officeDocument/2006/relationships/image" Target="../media/image75.png"/><Relationship Id="rId4" Type="http://schemas.openxmlformats.org/officeDocument/2006/relationships/image" Target="../media/image83.png"/><Relationship Id="rId9" Type="http://schemas.openxmlformats.org/officeDocument/2006/relationships/image" Target="../media/image7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0.png"/><Relationship Id="rId3" Type="http://schemas.openxmlformats.org/officeDocument/2006/relationships/image" Target="../media/image1.png"/><Relationship Id="rId12" Type="http://schemas.openxmlformats.org/officeDocument/2006/relationships/image" Target="../media/image6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1" Type="http://schemas.openxmlformats.org/officeDocument/2006/relationships/image" Target="../media/image63.png"/><Relationship Id="rId5" Type="http://schemas.openxmlformats.org/officeDocument/2006/relationships/image" Target="../media/image58.png"/><Relationship Id="rId10" Type="http://schemas.openxmlformats.org/officeDocument/2006/relationships/image" Target="../media/image59.png"/><Relationship Id="rId4" Type="http://schemas.openxmlformats.org/officeDocument/2006/relationships/image" Target="../media/image23.png"/><Relationship Id="rId9" Type="http://schemas.openxmlformats.org/officeDocument/2006/relationships/image" Target="../media/image75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1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23.png"/><Relationship Id="rId9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7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5.png"/><Relationship Id="rId3" Type="http://schemas.openxmlformats.org/officeDocument/2006/relationships/image" Target="../media/image130.png"/><Relationship Id="rId7" Type="http://schemas.openxmlformats.org/officeDocument/2006/relationships/image" Target="../media/image4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10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C67B86-B0FA-E529-E68D-87A434B3FBAF}"/>
              </a:ext>
            </a:extLst>
          </p:cNvPr>
          <p:cNvSpPr txBox="1"/>
          <p:nvPr/>
        </p:nvSpPr>
        <p:spPr>
          <a:xfrm>
            <a:off x="2633609" y="1767156"/>
            <a:ext cx="69247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L" sz="5400" b="1" dirty="0">
                <a:solidFill>
                  <a:srgbClr val="7030A0"/>
                </a:solidFill>
              </a:rPr>
              <a:t>Monotone-Policy Aggregate Signatures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82120CD-934C-0FA2-E24F-4E219DA11CED}"/>
              </a:ext>
            </a:extLst>
          </p:cNvPr>
          <p:cNvGrpSpPr/>
          <p:nvPr/>
        </p:nvGrpSpPr>
        <p:grpSpPr>
          <a:xfrm>
            <a:off x="393415" y="4089112"/>
            <a:ext cx="11405170" cy="677110"/>
            <a:chOff x="671245" y="3873355"/>
            <a:chExt cx="12214261" cy="67711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5A065F0-9F90-4015-7841-5083722A05D8}"/>
                </a:ext>
              </a:extLst>
            </p:cNvPr>
            <p:cNvSpPr txBox="1"/>
            <p:nvPr/>
          </p:nvSpPr>
          <p:spPr>
            <a:xfrm>
              <a:off x="671245" y="3873357"/>
              <a:ext cx="3123344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L" sz="2000" b="1" dirty="0"/>
                <a:t>Maya Farber Brodsky</a:t>
              </a:r>
            </a:p>
            <a:p>
              <a:pPr algn="ctr"/>
              <a:r>
                <a:rPr lang="en-IL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Tel Aviv University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EE8B06D-4445-6FBA-437B-175B7906C01B}"/>
                </a:ext>
              </a:extLst>
            </p:cNvPr>
            <p:cNvSpPr txBox="1"/>
            <p:nvPr/>
          </p:nvSpPr>
          <p:spPr>
            <a:xfrm>
              <a:off x="3701551" y="3873355"/>
              <a:ext cx="3123344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L" sz="2000" dirty="0"/>
                <a:t>Arka Rai Choudhuri</a:t>
              </a:r>
            </a:p>
            <a:p>
              <a:pPr algn="ctr"/>
              <a:r>
                <a:rPr lang="en-IL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NTT Research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CAED0E7-CB2B-D7CC-274E-37D681F80B9B}"/>
                </a:ext>
              </a:extLst>
            </p:cNvPr>
            <p:cNvSpPr txBox="1"/>
            <p:nvPr/>
          </p:nvSpPr>
          <p:spPr>
            <a:xfrm>
              <a:off x="6731857" y="3873357"/>
              <a:ext cx="3123344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L" sz="2000" dirty="0"/>
                <a:t>Abhishek Jain</a:t>
              </a:r>
            </a:p>
            <a:p>
              <a:pPr algn="ctr"/>
              <a:r>
                <a:rPr lang="en-IL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NTT Research &amp; JHU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F831EBE-4EB8-DE7E-64AA-C7E09A155B84}"/>
                </a:ext>
              </a:extLst>
            </p:cNvPr>
            <p:cNvSpPr txBox="1"/>
            <p:nvPr/>
          </p:nvSpPr>
          <p:spPr>
            <a:xfrm>
              <a:off x="9762162" y="3873355"/>
              <a:ext cx="3123344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L" sz="2000" dirty="0"/>
                <a:t>Omer Paneth</a:t>
              </a:r>
            </a:p>
            <a:p>
              <a:pPr algn="ctr"/>
              <a:r>
                <a:rPr lang="en-IL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Tel Aviv University</a:t>
              </a:r>
            </a:p>
          </p:txBody>
        </p:sp>
      </p:grp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DFFBBB1-75D5-F083-44C0-AA7C7EE40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5CA8F-44AF-1342-B6B2-43D7D31CD550}" type="slidenum">
              <a:rPr lang="en-IL" smtClean="0"/>
              <a:t>1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142919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49204-249D-A243-E195-89528CE24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Security Game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AE21D8-7C32-832A-0CD0-06512657C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5CA8F-44AF-1342-B6B2-43D7D31CD550}" type="slidenum">
              <a:rPr lang="en-IL" smtClean="0"/>
              <a:t>10</a:t>
            </a:fld>
            <a:endParaRPr lang="en-IL"/>
          </a:p>
        </p:txBody>
      </p:sp>
      <p:pic>
        <p:nvPicPr>
          <p:cNvPr id="5" name="Picture 4" descr="A red and black devil with horns and tail&#10;&#10;Description automatically generated">
            <a:extLst>
              <a:ext uri="{FF2B5EF4-FFF2-40B4-BE49-F238E27FC236}">
                <a16:creationId xmlns:a16="http://schemas.microsoft.com/office/drawing/2014/main" id="{53D6AAE5-36BA-C05F-9674-81BD68491D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2683" y="3620534"/>
            <a:ext cx="1465200" cy="1465200"/>
          </a:xfrm>
          <a:prstGeom prst="rect">
            <a:avLst/>
          </a:prstGeom>
        </p:spPr>
      </p:pic>
      <p:grpSp>
        <p:nvGrpSpPr>
          <p:cNvPr id="57" name="Group 56">
            <a:extLst>
              <a:ext uri="{FF2B5EF4-FFF2-40B4-BE49-F238E27FC236}">
                <a16:creationId xmlns:a16="http://schemas.microsoft.com/office/drawing/2014/main" id="{3F16E720-B9EF-2C0B-C99F-655954F3723F}"/>
              </a:ext>
            </a:extLst>
          </p:cNvPr>
          <p:cNvGrpSpPr/>
          <p:nvPr/>
        </p:nvGrpSpPr>
        <p:grpSpPr>
          <a:xfrm>
            <a:off x="3452683" y="1690688"/>
            <a:ext cx="1464960" cy="1567732"/>
            <a:chOff x="5203902" y="1390011"/>
            <a:chExt cx="1464960" cy="1567732"/>
          </a:xfrm>
        </p:grpSpPr>
        <p:pic>
          <p:nvPicPr>
            <p:cNvPr id="7" name="Picture 6" descr="A cartoon of a person&#10;&#10;Description automatically generated">
              <a:extLst>
                <a:ext uri="{FF2B5EF4-FFF2-40B4-BE49-F238E27FC236}">
                  <a16:creationId xmlns:a16="http://schemas.microsoft.com/office/drawing/2014/main" id="{AC35ECC8-234C-ED7E-4880-968FF62F0F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203902" y="1390011"/>
              <a:ext cx="1464960" cy="146496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35624423-0CAF-605B-B8DC-6C704BFB8B9A}"/>
                    </a:ext>
                  </a:extLst>
                </p:cNvPr>
                <p:cNvSpPr txBox="1"/>
                <p:nvPr/>
              </p:nvSpPr>
              <p:spPr>
                <a:xfrm>
                  <a:off x="5525721" y="2588411"/>
                  <a:ext cx="9144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vk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35624423-0CAF-605B-B8DC-6C704BFB8B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5721" y="2588411"/>
                  <a:ext cx="914400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70" name="Picture 69">
            <a:extLst>
              <a:ext uri="{FF2B5EF4-FFF2-40B4-BE49-F238E27FC236}">
                <a16:creationId xmlns:a16="http://schemas.microsoft.com/office/drawing/2014/main" id="{121D8DFB-B88C-AF8A-62FF-F2EBF7339B6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 flipH="1">
            <a:off x="6395368" y="2889088"/>
            <a:ext cx="1464960" cy="14649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55BD820A-D5CA-F17A-7F2D-0E080800099C}"/>
                  </a:ext>
                </a:extLst>
              </p:cNvPr>
              <p:cNvSpPr txBox="1"/>
              <p:nvPr/>
            </p:nvSpPr>
            <p:spPr>
              <a:xfrm>
                <a:off x="6717187" y="4087488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vk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55BD820A-D5CA-F17A-7F2D-0E08080009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7187" y="4087488"/>
                <a:ext cx="91440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2" name="Picture 71">
            <a:extLst>
              <a:ext uri="{FF2B5EF4-FFF2-40B4-BE49-F238E27FC236}">
                <a16:creationId xmlns:a16="http://schemas.microsoft.com/office/drawing/2014/main" id="{E7583A9A-C6E3-AA5C-A7AA-55627EB3ECFE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 flipH="1">
            <a:off x="6395368" y="4768582"/>
            <a:ext cx="1464960" cy="14649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261B3487-A670-81A5-5199-D375CF1AEF31}"/>
                  </a:ext>
                </a:extLst>
              </p:cNvPr>
              <p:cNvSpPr txBox="1"/>
              <p:nvPr/>
            </p:nvSpPr>
            <p:spPr>
              <a:xfrm>
                <a:off x="6717187" y="5966982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vk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261B3487-A670-81A5-5199-D375CF1AEF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7187" y="5966982"/>
                <a:ext cx="91440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4" name="Picture 73">
            <a:extLst>
              <a:ext uri="{FF2B5EF4-FFF2-40B4-BE49-F238E27FC236}">
                <a16:creationId xmlns:a16="http://schemas.microsoft.com/office/drawing/2014/main" id="{F8DD463B-76BF-8F9A-81CD-C1B56D4C27C9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838200" y="2889088"/>
            <a:ext cx="1464960" cy="14649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BDD60C0B-673C-B4F0-F869-FF053C94E597}"/>
                  </a:ext>
                </a:extLst>
              </p:cNvPr>
              <p:cNvSpPr txBox="1"/>
              <p:nvPr/>
            </p:nvSpPr>
            <p:spPr>
              <a:xfrm>
                <a:off x="1160019" y="4087488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vk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BDD60C0B-673C-B4F0-F869-FF053C94E5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019" y="4087488"/>
                <a:ext cx="91440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6" name="Picture 75">
            <a:extLst>
              <a:ext uri="{FF2B5EF4-FFF2-40B4-BE49-F238E27FC236}">
                <a16:creationId xmlns:a16="http://schemas.microsoft.com/office/drawing/2014/main" id="{6EA50AA1-2116-4E82-1F2C-05C1CA3876CE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838200" y="4768582"/>
            <a:ext cx="1464960" cy="14649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D71719C0-46A8-8F0A-C78D-A3ED9638CCD9}"/>
                  </a:ext>
                </a:extLst>
              </p:cNvPr>
              <p:cNvSpPr txBox="1"/>
              <p:nvPr/>
            </p:nvSpPr>
            <p:spPr>
              <a:xfrm>
                <a:off x="1160019" y="5966982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vk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D71719C0-46A8-8F0A-C78D-A3ED9638CC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019" y="5966982"/>
                <a:ext cx="914400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847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3" grpId="0"/>
      <p:bldP spid="75" grpId="0"/>
      <p:bldP spid="7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49204-249D-A243-E195-89528CE24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Security Game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AE21D8-7C32-832A-0CD0-06512657C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5CA8F-44AF-1342-B6B2-43D7D31CD550}" type="slidenum">
              <a:rPr lang="en-IL" smtClean="0"/>
              <a:t>11</a:t>
            </a:fld>
            <a:endParaRPr lang="en-IL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6BF2B73-A6AA-0611-26F4-9A3072CF203B}"/>
              </a:ext>
            </a:extLst>
          </p:cNvPr>
          <p:cNvGrpSpPr/>
          <p:nvPr/>
        </p:nvGrpSpPr>
        <p:grpSpPr>
          <a:xfrm>
            <a:off x="838200" y="1690688"/>
            <a:ext cx="6793387" cy="4645626"/>
            <a:chOff x="2748917" y="1340584"/>
            <a:chExt cx="6793387" cy="4645626"/>
          </a:xfrm>
        </p:grpSpPr>
        <p:pic>
          <p:nvPicPr>
            <p:cNvPr id="5" name="Picture 4" descr="A red and black devil with horns and tail&#10;&#10;Description automatically generated">
              <a:extLst>
                <a:ext uri="{FF2B5EF4-FFF2-40B4-BE49-F238E27FC236}">
                  <a16:creationId xmlns:a16="http://schemas.microsoft.com/office/drawing/2014/main" id="{53D6AAE5-36BA-C05F-9674-81BD68491D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63400" y="3270430"/>
              <a:ext cx="1465200" cy="1465200"/>
            </a:xfrm>
            <a:prstGeom prst="rect">
              <a:avLst/>
            </a:prstGeom>
          </p:spPr>
        </p:pic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3F16E720-B9EF-2C0B-C99F-655954F3723F}"/>
                </a:ext>
              </a:extLst>
            </p:cNvPr>
            <p:cNvGrpSpPr/>
            <p:nvPr/>
          </p:nvGrpSpPr>
          <p:grpSpPr>
            <a:xfrm>
              <a:off x="5363400" y="1340584"/>
              <a:ext cx="1464960" cy="1567732"/>
              <a:chOff x="5203902" y="1390011"/>
              <a:chExt cx="1464960" cy="1567732"/>
            </a:xfrm>
          </p:grpSpPr>
          <p:pic>
            <p:nvPicPr>
              <p:cNvPr id="7" name="Picture 6" descr="A cartoon of a person&#10;&#10;Description automatically generated">
                <a:extLst>
                  <a:ext uri="{FF2B5EF4-FFF2-40B4-BE49-F238E27FC236}">
                    <a16:creationId xmlns:a16="http://schemas.microsoft.com/office/drawing/2014/main" id="{AC35ECC8-234C-ED7E-4880-968FF62F0F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203902" y="1390011"/>
                <a:ext cx="1464960" cy="1464960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35624423-0CAF-605B-B8DC-6C704BFB8B9A}"/>
                      </a:ext>
                    </a:extLst>
                  </p:cNvPr>
                  <p:cNvSpPr txBox="1"/>
                  <p:nvPr/>
                </p:nvSpPr>
                <p:spPr>
                  <a:xfrm>
                    <a:off x="5525721" y="2588411"/>
                    <a:ext cx="9144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vk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35624423-0CAF-605B-B8DC-6C704BFB8B9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25721" y="2588411"/>
                    <a:ext cx="914400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05B6C867-87F9-BF31-071B-D0327B94415A}"/>
                    </a:ext>
                  </a:extLst>
                </p:cNvPr>
                <p:cNvSpPr txBox="1"/>
                <p:nvPr/>
              </p:nvSpPr>
              <p:spPr>
                <a:xfrm>
                  <a:off x="8627904" y="3737384"/>
                  <a:ext cx="9144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vk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05B6C867-87F9-BF31-071B-D0327B9441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7904" y="3737384"/>
                  <a:ext cx="914400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C936DEF8-569D-6920-7B5C-E5DF25909F7D}"/>
                    </a:ext>
                  </a:extLst>
                </p:cNvPr>
                <p:cNvSpPr txBox="1"/>
                <p:nvPr/>
              </p:nvSpPr>
              <p:spPr>
                <a:xfrm>
                  <a:off x="8627904" y="5616878"/>
                  <a:ext cx="9144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vk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C936DEF8-569D-6920-7B5C-E5DF25909F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7904" y="5616878"/>
                  <a:ext cx="914400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E15C19B4-349E-9B7A-7ACD-6E0D132D76A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/>
          </p:blipFill>
          <p:spPr>
            <a:xfrm>
              <a:off x="2748917" y="2538984"/>
              <a:ext cx="1464960" cy="146496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E01E6677-44C2-A353-BACE-58BD1ECCEC0D}"/>
                    </a:ext>
                  </a:extLst>
                </p:cNvPr>
                <p:cNvSpPr txBox="1"/>
                <p:nvPr/>
              </p:nvSpPr>
              <p:spPr>
                <a:xfrm>
                  <a:off x="3070736" y="3737384"/>
                  <a:ext cx="9144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vk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E01E6677-44C2-A353-BACE-58BD1ECCEC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0736" y="3737384"/>
                  <a:ext cx="914400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8292E5C1-F25C-8303-4872-A9508A2159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/>
          </p:blipFill>
          <p:spPr>
            <a:xfrm>
              <a:off x="2748917" y="4418478"/>
              <a:ext cx="1464960" cy="146496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0C375951-C587-E12F-1F87-6DA895E685CE}"/>
                    </a:ext>
                  </a:extLst>
                </p:cNvPr>
                <p:cNvSpPr txBox="1"/>
                <p:nvPr/>
              </p:nvSpPr>
              <p:spPr>
                <a:xfrm>
                  <a:off x="3070736" y="5616878"/>
                  <a:ext cx="9144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vk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0C375951-C587-E12F-1F87-6DA895E685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0736" y="5616878"/>
                  <a:ext cx="914400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24BAD4C-3428-A3C1-A91F-A02E389A1A2F}"/>
              </a:ext>
            </a:extLst>
          </p:cNvPr>
          <p:cNvCxnSpPr>
            <a:cxnSpLocks/>
          </p:cNvCxnSpPr>
          <p:nvPr/>
        </p:nvCxnSpPr>
        <p:spPr>
          <a:xfrm rot="3130272" flipV="1">
            <a:off x="4723268" y="4580308"/>
            <a:ext cx="1874799" cy="113163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C83E1C6-EACE-60FB-1DE8-16B02C4D69B9}"/>
                  </a:ext>
                </a:extLst>
              </p:cNvPr>
              <p:cNvSpPr txBox="1"/>
              <p:nvPr/>
            </p:nvSpPr>
            <p:spPr>
              <a:xfrm rot="1216919">
                <a:off x="5251234" y="4789954"/>
                <a:ext cx="10256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L" b="1" dirty="0">
                    <a:solidFill>
                      <a:schemeClr val="tx1"/>
                    </a:solidFill>
                  </a:rPr>
                  <a:t>Sign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endParaRPr lang="en-IL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C83E1C6-EACE-60FB-1DE8-16B02C4D69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216919">
                <a:off x="5251234" y="4789954"/>
                <a:ext cx="1025611" cy="369332"/>
              </a:xfrm>
              <a:prstGeom prst="rect">
                <a:avLst/>
              </a:prstGeom>
              <a:blipFill>
                <a:blip r:embed="rId13"/>
                <a:stretch>
                  <a:fillRect l="-6897" t="-526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1C8976B-F59A-465E-38F2-0E179F9E63E0}"/>
              </a:ext>
            </a:extLst>
          </p:cNvPr>
          <p:cNvCxnSpPr>
            <a:cxnSpLocks/>
          </p:cNvCxnSpPr>
          <p:nvPr/>
        </p:nvCxnSpPr>
        <p:spPr>
          <a:xfrm rot="3130272" flipH="1">
            <a:off x="4649466" y="4715151"/>
            <a:ext cx="1874799" cy="113163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D7CF14B-3016-6530-2DDC-D90CEE0F6FD9}"/>
                  </a:ext>
                </a:extLst>
              </p:cNvPr>
              <p:cNvSpPr txBox="1"/>
              <p:nvPr/>
            </p:nvSpPr>
            <p:spPr>
              <a:xfrm rot="1184983">
                <a:off x="5014689" y="5300254"/>
                <a:ext cx="10256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I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D7CF14B-3016-6530-2DDC-D90CEE0F6F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184983">
                <a:off x="5014689" y="5300254"/>
                <a:ext cx="1025611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235685CF-4953-F3CE-8864-1464D3FD71DC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 flipH="1">
            <a:off x="6395368" y="4768582"/>
            <a:ext cx="1464960" cy="146496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77CC4D3-C121-6EAA-5FAC-59080380DE6F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 flipH="1">
            <a:off x="6395368" y="2889088"/>
            <a:ext cx="1464960" cy="146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13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49204-249D-A243-E195-89528CE24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Security Game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AE21D8-7C32-832A-0CD0-06512657C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5CA8F-44AF-1342-B6B2-43D7D31CD550}" type="slidenum">
              <a:rPr lang="en-IL" smtClean="0"/>
              <a:t>12</a:t>
            </a:fld>
            <a:endParaRPr lang="en-IL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D2CBF02-59F7-57E8-36BA-6E2BD8542732}"/>
              </a:ext>
            </a:extLst>
          </p:cNvPr>
          <p:cNvGrpSpPr/>
          <p:nvPr/>
        </p:nvGrpSpPr>
        <p:grpSpPr>
          <a:xfrm>
            <a:off x="838200" y="1690688"/>
            <a:ext cx="7022128" cy="4645626"/>
            <a:chOff x="2748917" y="1340584"/>
            <a:chExt cx="7022128" cy="4645626"/>
          </a:xfrm>
        </p:grpSpPr>
        <p:pic>
          <p:nvPicPr>
            <p:cNvPr id="5" name="Picture 4" descr="A red and black devil with horns and tail&#10;&#10;Description automatically generated">
              <a:extLst>
                <a:ext uri="{FF2B5EF4-FFF2-40B4-BE49-F238E27FC236}">
                  <a16:creationId xmlns:a16="http://schemas.microsoft.com/office/drawing/2014/main" id="{53D6AAE5-36BA-C05F-9674-81BD68491D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63400" y="3270430"/>
              <a:ext cx="1465200" cy="1465200"/>
            </a:xfrm>
            <a:prstGeom prst="rect">
              <a:avLst/>
            </a:prstGeom>
          </p:spPr>
        </p:pic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3F16E720-B9EF-2C0B-C99F-655954F3723F}"/>
                </a:ext>
              </a:extLst>
            </p:cNvPr>
            <p:cNvGrpSpPr/>
            <p:nvPr/>
          </p:nvGrpSpPr>
          <p:grpSpPr>
            <a:xfrm>
              <a:off x="5363400" y="1340584"/>
              <a:ext cx="1464960" cy="1567732"/>
              <a:chOff x="5203902" y="1390011"/>
              <a:chExt cx="1464960" cy="1567732"/>
            </a:xfrm>
          </p:grpSpPr>
          <p:pic>
            <p:nvPicPr>
              <p:cNvPr id="7" name="Picture 6" descr="A cartoon of a person&#10;&#10;Description automatically generated">
                <a:extLst>
                  <a:ext uri="{FF2B5EF4-FFF2-40B4-BE49-F238E27FC236}">
                    <a16:creationId xmlns:a16="http://schemas.microsoft.com/office/drawing/2014/main" id="{AC35ECC8-234C-ED7E-4880-968FF62F0F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203902" y="1390011"/>
                <a:ext cx="1464960" cy="1464960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35624423-0CAF-605B-B8DC-6C704BFB8B9A}"/>
                      </a:ext>
                    </a:extLst>
                  </p:cNvPr>
                  <p:cNvSpPr txBox="1"/>
                  <p:nvPr/>
                </p:nvSpPr>
                <p:spPr>
                  <a:xfrm>
                    <a:off x="5525721" y="2588411"/>
                    <a:ext cx="9144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vk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35624423-0CAF-605B-B8DC-6C704BFB8B9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25721" y="2588411"/>
                    <a:ext cx="914400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D2815678-4539-2E4D-C5A9-4D6109B3BE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 flipH="1">
              <a:off x="8306085" y="2538984"/>
              <a:ext cx="1464960" cy="146496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05B6C867-87F9-BF31-071B-D0327B94415A}"/>
                    </a:ext>
                  </a:extLst>
                </p:cNvPr>
                <p:cNvSpPr txBox="1"/>
                <p:nvPr/>
              </p:nvSpPr>
              <p:spPr>
                <a:xfrm>
                  <a:off x="8627904" y="3737384"/>
                  <a:ext cx="9144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vk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05B6C867-87F9-BF31-071B-D0327B9441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7904" y="3737384"/>
                  <a:ext cx="914400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B4F214F1-1F96-5547-B09B-C3B52A6890E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 flipH="1">
              <a:off x="8306085" y="4418478"/>
              <a:ext cx="1464960" cy="146496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C936DEF8-569D-6920-7B5C-E5DF25909F7D}"/>
                    </a:ext>
                  </a:extLst>
                </p:cNvPr>
                <p:cNvSpPr txBox="1"/>
                <p:nvPr/>
              </p:nvSpPr>
              <p:spPr>
                <a:xfrm>
                  <a:off x="8627904" y="5616878"/>
                  <a:ext cx="9144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vk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C936DEF8-569D-6920-7B5C-E5DF25909F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7904" y="5616878"/>
                  <a:ext cx="914400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E15C19B4-349E-9B7A-7ACD-6E0D132D76A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/>
          </p:blipFill>
          <p:spPr>
            <a:xfrm>
              <a:off x="2748917" y="2538984"/>
              <a:ext cx="1464960" cy="146496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E01E6677-44C2-A353-BACE-58BD1ECCEC0D}"/>
                    </a:ext>
                  </a:extLst>
                </p:cNvPr>
                <p:cNvSpPr txBox="1"/>
                <p:nvPr/>
              </p:nvSpPr>
              <p:spPr>
                <a:xfrm>
                  <a:off x="3070736" y="3737384"/>
                  <a:ext cx="9144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vk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E01E6677-44C2-A353-BACE-58BD1ECCEC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0736" y="3737384"/>
                  <a:ext cx="914400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8292E5C1-F25C-8303-4872-A9508A2159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/>
          </p:blipFill>
          <p:spPr>
            <a:xfrm>
              <a:off x="2748917" y="4418478"/>
              <a:ext cx="1464960" cy="146496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0C375951-C587-E12F-1F87-6DA895E685CE}"/>
                    </a:ext>
                  </a:extLst>
                </p:cNvPr>
                <p:cNvSpPr txBox="1"/>
                <p:nvPr/>
              </p:nvSpPr>
              <p:spPr>
                <a:xfrm>
                  <a:off x="3070736" y="5616878"/>
                  <a:ext cx="9144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vk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0C375951-C587-E12F-1F87-6DA895E685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0736" y="5616878"/>
                  <a:ext cx="914400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C7CDB38D-68C6-D652-F614-0B7E33427E25}"/>
                </a:ext>
              </a:extLst>
            </p:cNvPr>
            <p:cNvCxnSpPr>
              <a:cxnSpLocks/>
            </p:cNvCxnSpPr>
            <p:nvPr/>
          </p:nvCxnSpPr>
          <p:spPr>
            <a:xfrm rot="583708" flipV="1">
              <a:off x="6580265" y="2963056"/>
              <a:ext cx="1874799" cy="113163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DED3A7C-D8B5-CC2A-55C3-35D4FD0484AB}"/>
                </a:ext>
              </a:extLst>
            </p:cNvPr>
            <p:cNvSpPr txBox="1"/>
            <p:nvPr/>
          </p:nvSpPr>
          <p:spPr>
            <a:xfrm rot="20270355">
              <a:off x="6907711" y="3164953"/>
              <a:ext cx="10256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L" b="1" dirty="0"/>
                <a:t>Corrupt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949055BE-84BF-9BB4-1BA3-7B1064AD0863}"/>
                </a:ext>
              </a:extLst>
            </p:cNvPr>
            <p:cNvCxnSpPr>
              <a:cxnSpLocks/>
            </p:cNvCxnSpPr>
            <p:nvPr/>
          </p:nvCxnSpPr>
          <p:spPr>
            <a:xfrm rot="583708" flipH="1">
              <a:off x="6636273" y="3129481"/>
              <a:ext cx="1874799" cy="113163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CC59D1A9-87A0-ED5C-2B1F-A4736C42CEB7}"/>
                    </a:ext>
                  </a:extLst>
                </p:cNvPr>
                <p:cNvSpPr txBox="1"/>
                <p:nvPr/>
              </p:nvSpPr>
              <p:spPr>
                <a:xfrm rot="20238419">
                  <a:off x="7118642" y="3688188"/>
                  <a:ext cx="102561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sk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IL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CC59D1A9-87A0-ED5C-2B1F-A4736C42CE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238419">
                  <a:off x="7118642" y="3688188"/>
                  <a:ext cx="1025611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892F484C-2714-49BB-61D3-EDEFD8AB287D}"/>
                </a:ext>
              </a:extLst>
            </p:cNvPr>
            <p:cNvCxnSpPr>
              <a:cxnSpLocks/>
            </p:cNvCxnSpPr>
            <p:nvPr/>
          </p:nvCxnSpPr>
          <p:spPr>
            <a:xfrm rot="3130272" flipV="1">
              <a:off x="6633985" y="4230204"/>
              <a:ext cx="1874799" cy="113163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7E717FD8-B9DE-2FB7-B465-4AEB526FD211}"/>
                    </a:ext>
                  </a:extLst>
                </p:cNvPr>
                <p:cNvSpPr txBox="1"/>
                <p:nvPr/>
              </p:nvSpPr>
              <p:spPr>
                <a:xfrm rot="1216919">
                  <a:off x="7161951" y="4439850"/>
                  <a:ext cx="102561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IL" b="1" dirty="0">
                      <a:solidFill>
                        <a:schemeClr val="tx1"/>
                      </a:solidFill>
                    </a:rPr>
                    <a:t>Sign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a14:m>
                  <a:endParaRPr lang="en-IL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7E717FD8-B9DE-2FB7-B465-4AEB526FD2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216919">
                  <a:off x="7161951" y="4439850"/>
                  <a:ext cx="1025611" cy="369332"/>
                </a:xfrm>
                <a:prstGeom prst="rect">
                  <a:avLst/>
                </a:prstGeom>
                <a:blipFill>
                  <a:blip r:embed="rId14"/>
                  <a:stretch>
                    <a:fillRect l="-6897" t="-5263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72FA83A-32BD-08D3-117A-109DA72A6F0B}"/>
                </a:ext>
              </a:extLst>
            </p:cNvPr>
            <p:cNvCxnSpPr>
              <a:cxnSpLocks/>
            </p:cNvCxnSpPr>
            <p:nvPr/>
          </p:nvCxnSpPr>
          <p:spPr>
            <a:xfrm rot="3130272" flipH="1">
              <a:off x="6560183" y="4365047"/>
              <a:ext cx="1874799" cy="113163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9B673584-D63E-549F-38DD-C4860DCCE806}"/>
                    </a:ext>
                  </a:extLst>
                </p:cNvPr>
                <p:cNvSpPr txBox="1"/>
                <p:nvPr/>
              </p:nvSpPr>
              <p:spPr>
                <a:xfrm rot="1184983">
                  <a:off x="6925406" y="4950150"/>
                  <a:ext cx="102561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oMath>
                    </m:oMathPara>
                  </a14:m>
                  <a:endParaRPr lang="en-IL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9B673584-D63E-549F-38DD-C4860DCCE8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184983">
                  <a:off x="6925406" y="4950150"/>
                  <a:ext cx="1025611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259682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49204-249D-A243-E195-89528CE24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Security Game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AE21D8-7C32-832A-0CD0-06512657C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5CA8F-44AF-1342-B6B2-43D7D31CD550}" type="slidenum">
              <a:rPr lang="en-IL" smtClean="0"/>
              <a:t>13</a:t>
            </a:fld>
            <a:endParaRPr lang="en-IL" dirty="0"/>
          </a:p>
        </p:txBody>
      </p:sp>
      <p:pic>
        <p:nvPicPr>
          <p:cNvPr id="5" name="Picture 4" descr="A red and black devil with horns and tail&#10;&#10;Description automatically generated">
            <a:extLst>
              <a:ext uri="{FF2B5EF4-FFF2-40B4-BE49-F238E27FC236}">
                <a16:creationId xmlns:a16="http://schemas.microsoft.com/office/drawing/2014/main" id="{53D6AAE5-36BA-C05F-9674-81BD68491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2683" y="3620534"/>
            <a:ext cx="1465200" cy="1465200"/>
          </a:xfrm>
          <a:prstGeom prst="rect">
            <a:avLst/>
          </a:prstGeom>
        </p:spPr>
      </p:pic>
      <p:grpSp>
        <p:nvGrpSpPr>
          <p:cNvPr id="57" name="Group 56">
            <a:extLst>
              <a:ext uri="{FF2B5EF4-FFF2-40B4-BE49-F238E27FC236}">
                <a16:creationId xmlns:a16="http://schemas.microsoft.com/office/drawing/2014/main" id="{3F16E720-B9EF-2C0B-C99F-655954F3723F}"/>
              </a:ext>
            </a:extLst>
          </p:cNvPr>
          <p:cNvGrpSpPr/>
          <p:nvPr/>
        </p:nvGrpSpPr>
        <p:grpSpPr>
          <a:xfrm>
            <a:off x="3452683" y="1690688"/>
            <a:ext cx="1464960" cy="1567732"/>
            <a:chOff x="5203902" y="1390011"/>
            <a:chExt cx="1464960" cy="1567732"/>
          </a:xfrm>
        </p:grpSpPr>
        <p:pic>
          <p:nvPicPr>
            <p:cNvPr id="7" name="Picture 6" descr="A cartoon of a person&#10;&#10;Description automatically generated">
              <a:extLst>
                <a:ext uri="{FF2B5EF4-FFF2-40B4-BE49-F238E27FC236}">
                  <a16:creationId xmlns:a16="http://schemas.microsoft.com/office/drawing/2014/main" id="{AC35ECC8-234C-ED7E-4880-968FF62F0F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203902" y="1390011"/>
              <a:ext cx="1464960" cy="146496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35624423-0CAF-605B-B8DC-6C704BFB8B9A}"/>
                    </a:ext>
                  </a:extLst>
                </p:cNvPr>
                <p:cNvSpPr txBox="1"/>
                <p:nvPr/>
              </p:nvSpPr>
              <p:spPr>
                <a:xfrm>
                  <a:off x="5525721" y="2588411"/>
                  <a:ext cx="9144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vk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35624423-0CAF-605B-B8DC-6C704BFB8B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5721" y="2588411"/>
                  <a:ext cx="914400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59" name="Picture 58">
            <a:extLst>
              <a:ext uri="{FF2B5EF4-FFF2-40B4-BE49-F238E27FC236}">
                <a16:creationId xmlns:a16="http://schemas.microsoft.com/office/drawing/2014/main" id="{D2815678-4539-2E4D-C5A9-4D6109B3BE7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 flipH="1">
            <a:off x="6395368" y="2889088"/>
            <a:ext cx="1464960" cy="14649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05B6C867-87F9-BF31-071B-D0327B94415A}"/>
                  </a:ext>
                </a:extLst>
              </p:cNvPr>
              <p:cNvSpPr txBox="1"/>
              <p:nvPr/>
            </p:nvSpPr>
            <p:spPr>
              <a:xfrm>
                <a:off x="6717187" y="4087488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vk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05B6C867-87F9-BF31-071B-D0327B9441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7187" y="4087488"/>
                <a:ext cx="91440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2" name="Picture 61">
            <a:extLst>
              <a:ext uri="{FF2B5EF4-FFF2-40B4-BE49-F238E27FC236}">
                <a16:creationId xmlns:a16="http://schemas.microsoft.com/office/drawing/2014/main" id="{B4F214F1-1F96-5547-B09B-C3B52A6890E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 flipH="1">
            <a:off x="6395368" y="4768582"/>
            <a:ext cx="1464960" cy="14649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C936DEF8-569D-6920-7B5C-E5DF25909F7D}"/>
                  </a:ext>
                </a:extLst>
              </p:cNvPr>
              <p:cNvSpPr txBox="1"/>
              <p:nvPr/>
            </p:nvSpPr>
            <p:spPr>
              <a:xfrm>
                <a:off x="6717187" y="5966982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vk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C936DEF8-569D-6920-7B5C-E5DF25909F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7187" y="5966982"/>
                <a:ext cx="91440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7CDB38D-68C6-D652-F614-0B7E33427E25}"/>
              </a:ext>
            </a:extLst>
          </p:cNvPr>
          <p:cNvCxnSpPr>
            <a:cxnSpLocks/>
          </p:cNvCxnSpPr>
          <p:nvPr/>
        </p:nvCxnSpPr>
        <p:spPr>
          <a:xfrm rot="583708" flipV="1">
            <a:off x="4669548" y="3313160"/>
            <a:ext cx="1874799" cy="113163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DED3A7C-D8B5-CC2A-55C3-35D4FD0484AB}"/>
              </a:ext>
            </a:extLst>
          </p:cNvPr>
          <p:cNvSpPr txBox="1"/>
          <p:nvPr/>
        </p:nvSpPr>
        <p:spPr>
          <a:xfrm rot="20270355">
            <a:off x="4996994" y="3515057"/>
            <a:ext cx="1025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L" b="1" dirty="0"/>
              <a:t>Corrupt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49055BE-84BF-9BB4-1BA3-7B1064AD0863}"/>
              </a:ext>
            </a:extLst>
          </p:cNvPr>
          <p:cNvCxnSpPr>
            <a:cxnSpLocks/>
          </p:cNvCxnSpPr>
          <p:nvPr/>
        </p:nvCxnSpPr>
        <p:spPr>
          <a:xfrm rot="583708" flipH="1">
            <a:off x="4725556" y="3479585"/>
            <a:ext cx="1874799" cy="113163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C59D1A9-87A0-ED5C-2B1F-A4736C42CEB7}"/>
                  </a:ext>
                </a:extLst>
              </p:cNvPr>
              <p:cNvSpPr txBox="1"/>
              <p:nvPr/>
            </p:nvSpPr>
            <p:spPr>
              <a:xfrm rot="20238419">
                <a:off x="5207925" y="4038292"/>
                <a:ext cx="10256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sk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I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C59D1A9-87A0-ED5C-2B1F-A4736C42CE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238419">
                <a:off x="5207925" y="4038292"/>
                <a:ext cx="1025611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92F484C-2714-49BB-61D3-EDEFD8AB287D}"/>
              </a:ext>
            </a:extLst>
          </p:cNvPr>
          <p:cNvCxnSpPr>
            <a:cxnSpLocks/>
          </p:cNvCxnSpPr>
          <p:nvPr/>
        </p:nvCxnSpPr>
        <p:spPr>
          <a:xfrm rot="3130272" flipV="1">
            <a:off x="4723268" y="4580308"/>
            <a:ext cx="1874799" cy="113163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E717FD8-B9DE-2FB7-B465-4AEB526FD211}"/>
                  </a:ext>
                </a:extLst>
              </p:cNvPr>
              <p:cNvSpPr txBox="1"/>
              <p:nvPr/>
            </p:nvSpPr>
            <p:spPr>
              <a:xfrm rot="1216919">
                <a:off x="5251234" y="4789954"/>
                <a:ext cx="10256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L" b="1" dirty="0">
                    <a:solidFill>
                      <a:schemeClr val="tx1"/>
                    </a:solidFill>
                  </a:rPr>
                  <a:t>Sign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endParaRPr lang="en-IL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E717FD8-B9DE-2FB7-B465-4AEB526FD2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216919">
                <a:off x="5251234" y="4789954"/>
                <a:ext cx="1025611" cy="369332"/>
              </a:xfrm>
              <a:prstGeom prst="rect">
                <a:avLst/>
              </a:prstGeom>
              <a:blipFill>
                <a:blip r:embed="rId10"/>
                <a:stretch>
                  <a:fillRect l="-6897" t="-526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72FA83A-32BD-08D3-117A-109DA72A6F0B}"/>
              </a:ext>
            </a:extLst>
          </p:cNvPr>
          <p:cNvCxnSpPr>
            <a:cxnSpLocks/>
          </p:cNvCxnSpPr>
          <p:nvPr/>
        </p:nvCxnSpPr>
        <p:spPr>
          <a:xfrm rot="3130272" flipH="1">
            <a:off x="4649466" y="4715151"/>
            <a:ext cx="1874799" cy="113163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B673584-D63E-549F-38DD-C4860DCCE806}"/>
                  </a:ext>
                </a:extLst>
              </p:cNvPr>
              <p:cNvSpPr txBox="1"/>
              <p:nvPr/>
            </p:nvSpPr>
            <p:spPr>
              <a:xfrm rot="1184983">
                <a:off x="5014689" y="5300254"/>
                <a:ext cx="10256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I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B673584-D63E-549F-38DD-C4860DCCE8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184983">
                <a:off x="5014689" y="5300254"/>
                <a:ext cx="1025611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F7922D5-1424-6960-7133-D137AB6B7F62}"/>
                  </a:ext>
                </a:extLst>
              </p:cNvPr>
              <p:cNvSpPr txBox="1"/>
              <p:nvPr/>
            </p:nvSpPr>
            <p:spPr>
              <a:xfrm rot="20270355">
                <a:off x="2152245" y="4619105"/>
                <a:ext cx="16016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L" b="1" dirty="0">
                    <a:solidFill>
                      <a:schemeClr val="tx1"/>
                    </a:solidFill>
                  </a:rPr>
                  <a:t>Replace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𝐯𝐤</m:t>
                    </m:r>
                  </m:oMath>
                </a14:m>
                <a:endParaRPr lang="en-IL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F7922D5-1424-6960-7133-D137AB6B7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270355">
                <a:off x="2152245" y="4619105"/>
                <a:ext cx="1601656" cy="369332"/>
              </a:xfrm>
              <a:prstGeom prst="rect">
                <a:avLst/>
              </a:prstGeom>
              <a:blipFill>
                <a:blip r:embed="rId12"/>
                <a:stretch>
                  <a:fillRect l="-3101" b="-1184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0463BBB-1C86-573D-164B-9D851CA633AB}"/>
              </a:ext>
            </a:extLst>
          </p:cNvPr>
          <p:cNvCxnSpPr>
            <a:cxnSpLocks/>
          </p:cNvCxnSpPr>
          <p:nvPr/>
        </p:nvCxnSpPr>
        <p:spPr>
          <a:xfrm flipH="1">
            <a:off x="1981661" y="4665810"/>
            <a:ext cx="1740069" cy="750564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047C6C11-C169-DDB9-26C8-0663B92DD51B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838200" y="2889088"/>
            <a:ext cx="1464960" cy="14649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2E67776-6C46-CB29-1F22-083574B7A69F}"/>
                  </a:ext>
                </a:extLst>
              </p:cNvPr>
              <p:cNvSpPr txBox="1"/>
              <p:nvPr/>
            </p:nvSpPr>
            <p:spPr>
              <a:xfrm>
                <a:off x="1160019" y="4087488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vk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2E67776-6C46-CB29-1F22-083574B7A6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019" y="4087488"/>
                <a:ext cx="914400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>
            <a:extLst>
              <a:ext uri="{FF2B5EF4-FFF2-40B4-BE49-F238E27FC236}">
                <a16:creationId xmlns:a16="http://schemas.microsoft.com/office/drawing/2014/main" id="{22174CF2-A98A-3E52-AAC0-9EE18574D3EE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838200" y="4768582"/>
            <a:ext cx="1464960" cy="14649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F9EF09C-9037-55B5-9E02-A1A8AE1D4684}"/>
                  </a:ext>
                </a:extLst>
              </p:cNvPr>
              <p:cNvSpPr txBox="1"/>
              <p:nvPr/>
            </p:nvSpPr>
            <p:spPr>
              <a:xfrm>
                <a:off x="1135305" y="5966982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vk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F9EF09C-9037-55B5-9E02-A1A8AE1D46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305" y="5966982"/>
                <a:ext cx="914400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853C250-358C-FCF9-66C4-86AD9F7EE80C}"/>
              </a:ext>
            </a:extLst>
          </p:cNvPr>
          <p:cNvCxnSpPr>
            <a:cxnSpLocks/>
            <a:stCxn id="5" idx="2"/>
            <a:endCxn id="26" idx="0"/>
          </p:cNvCxnSpPr>
          <p:nvPr/>
        </p:nvCxnSpPr>
        <p:spPr>
          <a:xfrm flipH="1">
            <a:off x="4185163" y="5085734"/>
            <a:ext cx="120" cy="996828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FF7E033-C1F3-D982-7D74-DBF03F6CF16A}"/>
                  </a:ext>
                </a:extLst>
              </p:cNvPr>
              <p:cNvSpPr txBox="1"/>
              <p:nvPr/>
            </p:nvSpPr>
            <p:spPr>
              <a:xfrm>
                <a:off x="3462051" y="6082562"/>
                <a:ext cx="14462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acc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FF7E033-C1F3-D982-7D74-DBF03F6CF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2051" y="6082562"/>
                <a:ext cx="1446224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E58E4E5-633F-F52A-0C67-682F29937FA6}"/>
                  </a:ext>
                </a:extLst>
              </p:cNvPr>
              <p:cNvSpPr txBox="1"/>
              <p:nvPr/>
            </p:nvSpPr>
            <p:spPr>
              <a:xfrm>
                <a:off x="7946633" y="2409742"/>
                <a:ext cx="3968544" cy="1328023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IL" b="1" dirty="0"/>
                  <a:t>Strong security:</a:t>
                </a:r>
              </a:p>
              <a:p>
                <a:r>
                  <a:rPr lang="en-US" dirty="0"/>
                  <a:t>Adversary cannot generate accepting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acc>
                  </m:oMath>
                </a14:m>
                <a:r>
                  <a:rPr lang="en-IL" dirty="0"/>
                  <a:t> without corrupting enough parties to satisfy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IL" dirty="0"/>
                  <a:t>.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E58E4E5-633F-F52A-0C67-682F29937F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6633" y="2409742"/>
                <a:ext cx="3968544" cy="1328023"/>
              </a:xfrm>
              <a:prstGeom prst="roundRect">
                <a:avLst/>
              </a:prstGeom>
              <a:blipFill>
                <a:blip r:embed="rId18"/>
                <a:stretch>
                  <a:fillRect r="-318" b="-188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B55BD81C-BBD3-2A51-92E1-268527E27A44}"/>
              </a:ext>
            </a:extLst>
          </p:cNvPr>
          <p:cNvSpPr txBox="1"/>
          <p:nvPr/>
        </p:nvSpPr>
        <p:spPr>
          <a:xfrm>
            <a:off x="7946633" y="4088351"/>
            <a:ext cx="3968544" cy="1328023"/>
          </a:xfrm>
          <a:prstGeom prst="round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IL" b="1" dirty="0"/>
              <a:t>Weak security:</a:t>
            </a:r>
          </a:p>
          <a:p>
            <a:r>
              <a:rPr lang="en-US" dirty="0"/>
              <a:t>Adversary is only allowed to make static </a:t>
            </a:r>
            <a:r>
              <a:rPr lang="en-US" i="1" dirty="0"/>
              <a:t>corrupt</a:t>
            </a:r>
            <a:r>
              <a:rPr lang="en-US" dirty="0"/>
              <a:t> and </a:t>
            </a:r>
            <a:r>
              <a:rPr lang="en-US" i="1" dirty="0"/>
              <a:t>sign</a:t>
            </a:r>
            <a:r>
              <a:rPr lang="en-US" dirty="0"/>
              <a:t> queries (but adaptive </a:t>
            </a:r>
            <a:r>
              <a:rPr lang="en-US" i="1" dirty="0"/>
              <a:t>replace</a:t>
            </a:r>
            <a:r>
              <a:rPr lang="en-US" dirty="0"/>
              <a:t> queries).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1109341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69BD4-7A5D-2CC1-A977-95882C0F1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Results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E9388-6D7E-C66E-6E82-DA3BCF4F61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Assuming BARGs, we construct aggregate signatures for all </a:t>
            </a:r>
            <a:r>
              <a:rPr lang="en-US" u="sng" dirty="0">
                <a:solidFill>
                  <a:srgbClr val="7030A0"/>
                </a:solidFill>
              </a:rPr>
              <a:t>read-once log-space monotone policies.</a:t>
            </a:r>
          </a:p>
          <a:p>
            <a:pPr algn="just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A6192B-34CC-C392-BC8B-DB8705514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5CA8F-44AF-1342-B6B2-43D7D31CD550}" type="slidenum">
              <a:rPr lang="en-IL" smtClean="0"/>
              <a:t>14</a:t>
            </a:fld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B616093-A7CA-0EF0-A2EB-ED6F87C9B8D0}"/>
                  </a:ext>
                </a:extLst>
              </p:cNvPr>
              <p:cNvSpPr/>
              <p:nvPr/>
            </p:nvSpPr>
            <p:spPr>
              <a:xfrm>
                <a:off x="2024741" y="4088514"/>
                <a:ext cx="979715" cy="75111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B616093-A7CA-0EF0-A2EB-ED6F87C9B8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4741" y="4088514"/>
                <a:ext cx="979715" cy="7511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78DD611-8517-43F0-5582-EBE3D73A6FE9}"/>
                  </a:ext>
                </a:extLst>
              </p:cNvPr>
              <p:cNvSpPr/>
              <p:nvPr/>
            </p:nvSpPr>
            <p:spPr>
              <a:xfrm>
                <a:off x="3407227" y="4088514"/>
                <a:ext cx="576943" cy="75562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78DD611-8517-43F0-5582-EBE3D73A6F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7227" y="4088514"/>
                <a:ext cx="576943" cy="7556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6478196-3A7B-F9AA-C9DC-910FEBA6F6E0}"/>
                  </a:ext>
                </a:extLst>
              </p:cNvPr>
              <p:cNvSpPr/>
              <p:nvPr/>
            </p:nvSpPr>
            <p:spPr>
              <a:xfrm>
                <a:off x="4386941" y="4088514"/>
                <a:ext cx="979715" cy="75111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6478196-3A7B-F9AA-C9DC-910FEBA6F6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6941" y="4088514"/>
                <a:ext cx="979715" cy="7511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1E467A0-2A4D-5E2C-982F-3CCC925AB859}"/>
                  </a:ext>
                </a:extLst>
              </p:cNvPr>
              <p:cNvSpPr/>
              <p:nvPr/>
            </p:nvSpPr>
            <p:spPr>
              <a:xfrm>
                <a:off x="1045027" y="4088514"/>
                <a:ext cx="576943" cy="75111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I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1E467A0-2A4D-5E2C-982F-3CCC925AB8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027" y="4088514"/>
                <a:ext cx="576943" cy="75111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C183DC8-63FA-18A4-808A-2800DC6AA57F}"/>
                  </a:ext>
                </a:extLst>
              </p:cNvPr>
              <p:cNvSpPr/>
              <p:nvPr/>
            </p:nvSpPr>
            <p:spPr>
              <a:xfrm>
                <a:off x="2226126" y="5319274"/>
                <a:ext cx="576943" cy="55742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C183DC8-63FA-18A4-808A-2800DC6AA5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6126" y="5319274"/>
                <a:ext cx="576943" cy="5574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7E15A18-94A4-486F-0580-49FB57BFEC8D}"/>
                  </a:ext>
                </a:extLst>
              </p:cNvPr>
              <p:cNvSpPr/>
              <p:nvPr/>
            </p:nvSpPr>
            <p:spPr>
              <a:xfrm>
                <a:off x="4588326" y="5319274"/>
                <a:ext cx="576943" cy="55742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7E15A18-94A4-486F-0580-49FB57BFEC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8326" y="5319274"/>
                <a:ext cx="576943" cy="5574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D080012-561D-3BD4-C41B-EB71BAB6AFFE}"/>
              </a:ext>
            </a:extLst>
          </p:cNvPr>
          <p:cNvCxnSpPr>
            <a:cxnSpLocks/>
            <a:stCxn id="9" idx="0"/>
            <a:endCxn id="5" idx="2"/>
          </p:cNvCxnSpPr>
          <p:nvPr/>
        </p:nvCxnSpPr>
        <p:spPr>
          <a:xfrm flipV="1">
            <a:off x="2514598" y="4839629"/>
            <a:ext cx="1" cy="47964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ACB1A82-7598-78BB-2DF2-500A0123576B}"/>
              </a:ext>
            </a:extLst>
          </p:cNvPr>
          <p:cNvCxnSpPr>
            <a:cxnSpLocks/>
            <a:stCxn id="10" idx="0"/>
            <a:endCxn id="7" idx="2"/>
          </p:cNvCxnSpPr>
          <p:nvPr/>
        </p:nvCxnSpPr>
        <p:spPr>
          <a:xfrm flipV="1">
            <a:off x="4876798" y="4839629"/>
            <a:ext cx="1" cy="47964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8CB5E0C-2B68-0B53-28D3-1DB321D354C0}"/>
              </a:ext>
            </a:extLst>
          </p:cNvPr>
          <p:cNvCxnSpPr>
            <a:cxnSpLocks/>
            <a:stCxn id="8" idx="3"/>
            <a:endCxn id="5" idx="1"/>
          </p:cNvCxnSpPr>
          <p:nvPr/>
        </p:nvCxnSpPr>
        <p:spPr>
          <a:xfrm>
            <a:off x="1621970" y="4464071"/>
            <a:ext cx="402771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F986FE4-6920-C955-E572-86205E77904F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>
            <a:off x="3004456" y="4464072"/>
            <a:ext cx="402771" cy="225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E5E7521-B43B-F24D-B580-A167CEC4691E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3984170" y="4464071"/>
            <a:ext cx="402771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7832E41-424A-3009-8B8E-E1723DD61BFC}"/>
              </a:ext>
            </a:extLst>
          </p:cNvPr>
          <p:cNvCxnSpPr>
            <a:cxnSpLocks/>
          </p:cNvCxnSpPr>
          <p:nvPr/>
        </p:nvCxnSpPr>
        <p:spPr>
          <a:xfrm>
            <a:off x="5366656" y="4469308"/>
            <a:ext cx="402771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CDF55AE-84C6-63FD-79D2-A1A46000C302}"/>
                  </a:ext>
                </a:extLst>
              </p:cNvPr>
              <p:cNvSpPr txBox="1"/>
              <p:nvPr/>
            </p:nvSpPr>
            <p:spPr>
              <a:xfrm>
                <a:off x="5742212" y="4287888"/>
                <a:ext cx="7946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CDF55AE-84C6-63FD-79D2-A1A46000C3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2212" y="4287888"/>
                <a:ext cx="794657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141463B-A52C-70F4-607E-DCFA422E41EF}"/>
              </a:ext>
            </a:extLst>
          </p:cNvPr>
          <p:cNvCxnSpPr>
            <a:cxnSpLocks/>
          </p:cNvCxnSpPr>
          <p:nvPr/>
        </p:nvCxnSpPr>
        <p:spPr>
          <a:xfrm>
            <a:off x="6509654" y="4472554"/>
            <a:ext cx="402771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4340128-B967-BAC1-97BF-96D50F31A811}"/>
                  </a:ext>
                </a:extLst>
              </p:cNvPr>
              <p:cNvSpPr/>
              <p:nvPr/>
            </p:nvSpPr>
            <p:spPr>
              <a:xfrm>
                <a:off x="6912425" y="4096996"/>
                <a:ext cx="979715" cy="75111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4340128-B967-BAC1-97BF-96D50F31A8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2425" y="4096996"/>
                <a:ext cx="979715" cy="75111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8470546A-134F-D8E8-ACFE-CD8A7E0D0DB4}"/>
                  </a:ext>
                </a:extLst>
              </p:cNvPr>
              <p:cNvSpPr/>
              <p:nvPr/>
            </p:nvSpPr>
            <p:spPr>
              <a:xfrm>
                <a:off x="7113810" y="5327756"/>
                <a:ext cx="576943" cy="55742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I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8470546A-134F-D8E8-ACFE-CD8A7E0D0D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3810" y="5327756"/>
                <a:ext cx="576943" cy="55742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416CFAD-E135-E479-0F6B-C4386383F0DC}"/>
              </a:ext>
            </a:extLst>
          </p:cNvPr>
          <p:cNvCxnSpPr>
            <a:cxnSpLocks/>
            <a:stCxn id="20" idx="0"/>
            <a:endCxn id="19" idx="2"/>
          </p:cNvCxnSpPr>
          <p:nvPr/>
        </p:nvCxnSpPr>
        <p:spPr>
          <a:xfrm flipV="1">
            <a:off x="7402282" y="4848111"/>
            <a:ext cx="1" cy="47964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AC491E7-6EAA-4FF5-7FBD-D1940B901C49}"/>
              </a:ext>
            </a:extLst>
          </p:cNvPr>
          <p:cNvCxnSpPr>
            <a:cxnSpLocks/>
          </p:cNvCxnSpPr>
          <p:nvPr/>
        </p:nvCxnSpPr>
        <p:spPr>
          <a:xfrm>
            <a:off x="7892140" y="4472553"/>
            <a:ext cx="402771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8C45D72-A70F-55AC-55E8-A01E7BFB78C1}"/>
                  </a:ext>
                </a:extLst>
              </p:cNvPr>
              <p:cNvSpPr/>
              <p:nvPr/>
            </p:nvSpPr>
            <p:spPr>
              <a:xfrm>
                <a:off x="8294912" y="4097924"/>
                <a:ext cx="576943" cy="75562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I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8C45D72-A70F-55AC-55E8-A01E7BFB78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4912" y="4097924"/>
                <a:ext cx="576943" cy="75562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88BCF6F-66CB-862B-FA18-6DFA40D8681F}"/>
              </a:ext>
            </a:extLst>
          </p:cNvPr>
          <p:cNvCxnSpPr>
            <a:cxnSpLocks/>
          </p:cNvCxnSpPr>
          <p:nvPr/>
        </p:nvCxnSpPr>
        <p:spPr>
          <a:xfrm>
            <a:off x="8871855" y="4472553"/>
            <a:ext cx="402771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8EF2F439-936C-9127-C5DB-A5677CE327A6}"/>
              </a:ext>
            </a:extLst>
          </p:cNvPr>
          <p:cNvSpPr txBox="1"/>
          <p:nvPr/>
        </p:nvSpPr>
        <p:spPr>
          <a:xfrm>
            <a:off x="9329047" y="4279405"/>
            <a:ext cx="1763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r>
              <a:rPr lang="en-IL" dirty="0"/>
              <a:t>ccept / reject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DABC4A1-CB3C-5C68-6F68-0ABBC811973C}"/>
                  </a:ext>
                </a:extLst>
              </p:cNvPr>
              <p:cNvSpPr txBox="1"/>
              <p:nvPr/>
            </p:nvSpPr>
            <p:spPr>
              <a:xfrm>
                <a:off x="5747650" y="5347661"/>
                <a:ext cx="7946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DABC4A1-CB3C-5C68-6F68-0ABBC81197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7650" y="5347661"/>
                <a:ext cx="794657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Left Brace 26">
            <a:extLst>
              <a:ext uri="{FF2B5EF4-FFF2-40B4-BE49-F238E27FC236}">
                <a16:creationId xmlns:a16="http://schemas.microsoft.com/office/drawing/2014/main" id="{C286A4A7-3515-7E8B-9FC8-5A7362A8C139}"/>
              </a:ext>
            </a:extLst>
          </p:cNvPr>
          <p:cNvSpPr/>
          <p:nvPr/>
        </p:nvSpPr>
        <p:spPr>
          <a:xfrm rot="5400000">
            <a:off x="1261075" y="3659269"/>
            <a:ext cx="144846" cy="57694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D485793-613D-4AE8-6609-C0E3FDACA6CD}"/>
                  </a:ext>
                </a:extLst>
              </p:cNvPr>
              <p:cNvSpPr txBox="1"/>
              <p:nvPr/>
            </p:nvSpPr>
            <p:spPr>
              <a:xfrm>
                <a:off x="963384" y="3502475"/>
                <a:ext cx="3701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D485793-613D-4AE8-6609-C0E3FDACA6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384" y="3502475"/>
                <a:ext cx="370114" cy="369332"/>
              </a:xfrm>
              <a:prstGeom prst="rect">
                <a:avLst/>
              </a:prstGeom>
              <a:blipFill>
                <a:blip r:embed="rId14"/>
                <a:stretch>
                  <a:fillRect l="-4918" r="-67213" b="-1333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Left Brace 28">
            <a:extLst>
              <a:ext uri="{FF2B5EF4-FFF2-40B4-BE49-F238E27FC236}">
                <a16:creationId xmlns:a16="http://schemas.microsoft.com/office/drawing/2014/main" id="{819F2D93-45D7-29BB-F8F7-D3F9AFC38652}"/>
              </a:ext>
            </a:extLst>
          </p:cNvPr>
          <p:cNvSpPr/>
          <p:nvPr/>
        </p:nvSpPr>
        <p:spPr>
          <a:xfrm rot="5400000">
            <a:off x="3623273" y="3655760"/>
            <a:ext cx="144846" cy="57694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1" name="Left Brace 30">
            <a:extLst>
              <a:ext uri="{FF2B5EF4-FFF2-40B4-BE49-F238E27FC236}">
                <a16:creationId xmlns:a16="http://schemas.microsoft.com/office/drawing/2014/main" id="{B9AEFCD7-60AF-FD6F-EC71-2A329EAE3506}"/>
              </a:ext>
            </a:extLst>
          </p:cNvPr>
          <p:cNvSpPr/>
          <p:nvPr/>
        </p:nvSpPr>
        <p:spPr>
          <a:xfrm rot="5400000">
            <a:off x="8510959" y="3655760"/>
            <a:ext cx="144846" cy="57694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139392D-109A-906C-2728-8C8032FA4F96}"/>
                  </a:ext>
                </a:extLst>
              </p:cNvPr>
              <p:cNvSpPr txBox="1"/>
              <p:nvPr/>
            </p:nvSpPr>
            <p:spPr>
              <a:xfrm>
                <a:off x="3325582" y="3495046"/>
                <a:ext cx="3701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139392D-109A-906C-2728-8C8032FA4F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582" y="3495046"/>
                <a:ext cx="370114" cy="369332"/>
              </a:xfrm>
              <a:prstGeom prst="rect">
                <a:avLst/>
              </a:prstGeom>
              <a:blipFill>
                <a:blip r:embed="rId15"/>
                <a:stretch>
                  <a:fillRect l="-5000" r="-70000" b="-1311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398B840-6BF8-71C7-14F5-A0493375F5FF}"/>
                  </a:ext>
                </a:extLst>
              </p:cNvPr>
              <p:cNvSpPr txBox="1"/>
              <p:nvPr/>
            </p:nvSpPr>
            <p:spPr>
              <a:xfrm>
                <a:off x="8240486" y="3499364"/>
                <a:ext cx="3701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398B840-6BF8-71C7-14F5-A0493375F5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0486" y="3499364"/>
                <a:ext cx="370114" cy="369332"/>
              </a:xfrm>
              <a:prstGeom prst="rect">
                <a:avLst/>
              </a:prstGeom>
              <a:blipFill>
                <a:blip r:embed="rId16"/>
                <a:stretch>
                  <a:fillRect l="-4918" r="-67213" b="-1311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194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7" grpId="0"/>
      <p:bldP spid="19" grpId="0" animBg="1"/>
      <p:bldP spid="20" grpId="0" animBg="1"/>
      <p:bldP spid="23" grpId="0" animBg="1"/>
      <p:bldP spid="25" grpId="0"/>
      <p:bldP spid="26" grpId="0"/>
      <p:bldP spid="27" grpId="0" animBg="1"/>
      <p:bldP spid="28" grpId="0"/>
      <p:bldP spid="29" grpId="0" animBg="1"/>
      <p:bldP spid="31" grpId="0" animBg="1"/>
      <p:bldP spid="33" grpId="0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95D7B-536D-0B90-E5E5-009CE26BA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Results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3C4FB7-C6BB-410A-F220-FD791F8724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/>
                <a:r>
                  <a:rPr lang="en-US" dirty="0"/>
                  <a:t>Assuming BARGs, we construct aggregate signatures for all </a:t>
                </a:r>
                <a:r>
                  <a:rPr lang="en-US" u="sng" dirty="0">
                    <a:solidFill>
                      <a:srgbClr val="7030A0"/>
                    </a:solidFill>
                  </a:rPr>
                  <a:t>read-once log-space monotone policies.</a:t>
                </a:r>
              </a:p>
              <a:p>
                <a:pPr lvl="1" algn="just"/>
                <a:r>
                  <a:rPr lang="en-US" dirty="0">
                    <a:solidFill>
                      <a:schemeClr val="tx1"/>
                    </a:solidFill>
                  </a:rPr>
                  <a:t>Assuming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-secure BARGs, can extend to all read-once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-space policies, or all poly-size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-depth monotone circuits.</a:t>
                </a:r>
              </a:p>
              <a:p>
                <a:pPr lvl="1" algn="just"/>
                <a:r>
                  <a:rPr lang="en-US" u="sng" dirty="0">
                    <a:solidFill>
                      <a:srgbClr val="7030A0"/>
                    </a:solidFill>
                  </a:rPr>
                  <a:t>Fast Prover</a:t>
                </a:r>
                <a:r>
                  <a:rPr lang="en-US" dirty="0"/>
                  <a:t>:</a:t>
                </a:r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/>
                  <a:t>For threshold policies, aggregation time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(rather than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).</a:t>
                </a:r>
              </a:p>
              <a:p>
                <a:pPr algn="just"/>
                <a:r>
                  <a:rPr lang="en-US" dirty="0"/>
                  <a:t>Assuming BARGs + FHE, we construct aggregate signatures </a:t>
                </a:r>
                <a:r>
                  <a:rPr lang="en-US" u="sng" dirty="0">
                    <a:solidFill>
                      <a:srgbClr val="7030A0"/>
                    </a:solidFill>
                  </a:rPr>
                  <a:t>with weak security, for all poly-size monotone circuits</a:t>
                </a:r>
                <a:r>
                  <a:rPr lang="en-US" dirty="0">
                    <a:solidFill>
                      <a:srgbClr val="7030A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3C4FB7-C6BB-410A-F220-FD791F8724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44" r="-84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265A38-1DC2-88D7-F830-FF3F01162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5CA8F-44AF-1342-B6B2-43D7D31CD550}" type="slidenum">
              <a:rPr lang="en-IL" smtClean="0"/>
              <a:t>15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95011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0F8B9-C71D-7737-77CF-9BCC3C2B3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b="1" dirty="0">
                <a:solidFill>
                  <a:srgbClr val="7030A0"/>
                </a:solidFill>
              </a:rPr>
              <a:t>Our Techniques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43D414-7AC1-C6A9-61ED-5780179393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L" dirty="0"/>
              <a:t>From Proofs to Signatures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9728B0-8003-5DFE-F460-0B9F3F129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5CA8F-44AF-1342-B6B2-43D7D31CD550}" type="slidenum">
              <a:rPr lang="en-IL" smtClean="0"/>
              <a:t>16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3180006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3FC4E-78EB-3F6A-35A2-00FD51700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Monotone-Policy BARGs</a:t>
            </a:r>
            <a:br>
              <a:rPr lang="en-IL" dirty="0"/>
            </a:br>
            <a:r>
              <a:rPr lang="en-IL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[Brakerski-B-Kalai-Lombardi-Paneth 23]</a:t>
            </a:r>
            <a:endParaRPr lang="en-IL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DD8C61-B392-725C-ADEB-DBAD597F3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5CA8F-44AF-1342-B6B2-43D7D31CD550}" type="slidenum">
              <a:rPr lang="en-IL" smtClean="0"/>
              <a:t>17</a:t>
            </a:fld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47C1913-E4E6-A20C-8640-0B269E2F7545}"/>
                  </a:ext>
                </a:extLst>
              </p:cNvPr>
              <p:cNvSpPr txBox="1"/>
              <p:nvPr/>
            </p:nvSpPr>
            <p:spPr>
              <a:xfrm>
                <a:off x="3795505" y="5020334"/>
                <a:ext cx="4829296" cy="442674"/>
              </a:xfrm>
              <a:prstGeom prst="round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  <a:ea typeface="Inter" panose="02000503000000020004" pitchFamily="2" charset="0"/>
                    <a:cs typeface="Inter Semi Bold" panose="02000503000000020004" pitchFamily="2" charset="0"/>
                  </a:rPr>
                  <a:t>Efficiency:</a:t>
                </a:r>
                <a:r>
                  <a:rPr lang="en-US" sz="2000" dirty="0">
                    <a:solidFill>
                      <a:schemeClr val="tx1"/>
                    </a:solidFill>
                    <a:ea typeface="Inter" panose="02000503000000020004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𝑐𝑟𝑠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𝑝𝑜𝑙𝑦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47C1913-E4E6-A20C-8640-0B269E2F75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5505" y="5020334"/>
                <a:ext cx="4829296" cy="442674"/>
              </a:xfrm>
              <a:prstGeom prst="roundRect">
                <a:avLst/>
              </a:prstGeom>
              <a:blipFill>
                <a:blip r:embed="rId3"/>
                <a:stretch>
                  <a:fillRect b="-1944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AC8AEE3-AD9D-52E9-7CF0-C61F643D2992}"/>
                  </a:ext>
                </a:extLst>
              </p:cNvPr>
              <p:cNvSpPr txBox="1"/>
              <p:nvPr/>
            </p:nvSpPr>
            <p:spPr>
              <a:xfrm>
                <a:off x="2740638" y="3900672"/>
                <a:ext cx="194020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IL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AC8AEE3-AD9D-52E9-7CF0-C61F643D29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0638" y="3900672"/>
                <a:ext cx="1940206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F24F072-76E6-50EF-CDD1-3E5498126197}"/>
                  </a:ext>
                </a:extLst>
              </p:cNvPr>
              <p:cNvSpPr txBox="1"/>
              <p:nvPr/>
            </p:nvSpPr>
            <p:spPr>
              <a:xfrm>
                <a:off x="2730853" y="4247893"/>
                <a:ext cx="194020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IL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F24F072-76E6-50EF-CDD1-3E54981261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0853" y="4247893"/>
                <a:ext cx="1940206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0E1CD47-4124-B442-D483-52DA27E5B4DE}"/>
                  </a:ext>
                </a:extLst>
              </p:cNvPr>
              <p:cNvSpPr txBox="1"/>
              <p:nvPr/>
            </p:nvSpPr>
            <p:spPr>
              <a:xfrm>
                <a:off x="7019139" y="4307085"/>
                <a:ext cx="33563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: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ℒ</m:t>
                              </m:r>
                            </m:e>
                          </m:d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=1?</m:t>
                      </m:r>
                    </m:oMath>
                  </m:oMathPara>
                </a14:m>
                <a:endParaRPr lang="en-IL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0E1CD47-4124-B442-D483-52DA27E5B4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9139" y="4307085"/>
                <a:ext cx="3356380" cy="400110"/>
              </a:xfrm>
              <a:prstGeom prst="rect">
                <a:avLst/>
              </a:prstGeom>
              <a:blipFill>
                <a:blip r:embed="rId6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A025ECE-7111-EA08-0474-26BC3F2355D6}"/>
                  </a:ext>
                </a:extLst>
              </p:cNvPr>
              <p:cNvSpPr txBox="1"/>
              <p:nvPr/>
            </p:nvSpPr>
            <p:spPr>
              <a:xfrm>
                <a:off x="838200" y="1643375"/>
                <a:ext cx="8001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L" sz="2400" dirty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IL" sz="2400" dirty="0">
                    <a:solidFill>
                      <a:schemeClr val="tx1"/>
                    </a:solidFill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IL" sz="2400" dirty="0">
                    <a:solidFill>
                      <a:schemeClr val="tx1"/>
                    </a:solidFill>
                  </a:rPr>
                  <a:t> be a monotone function.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A025ECE-7111-EA08-0474-26BC3F2355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43375"/>
                <a:ext cx="8001000" cy="461665"/>
              </a:xfrm>
              <a:prstGeom prst="rect">
                <a:avLst/>
              </a:prstGeom>
              <a:blipFill>
                <a:blip r:embed="rId7"/>
                <a:stretch>
                  <a:fillRect l="-1270" t="-10811" b="-2973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530814F7-A953-EDDE-D16F-8321B4CD937D}"/>
              </a:ext>
            </a:extLst>
          </p:cNvPr>
          <p:cNvSpPr txBox="1"/>
          <p:nvPr/>
        </p:nvSpPr>
        <p:spPr>
          <a:xfrm>
            <a:off x="2753121" y="2330726"/>
            <a:ext cx="1939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Prover</a:t>
            </a:r>
          </a:p>
        </p:txBody>
      </p:sp>
      <p:pic>
        <p:nvPicPr>
          <p:cNvPr id="30" name="Picture 29" descr="A person with a blue shirt&#10;&#10;Description automatically generated">
            <a:extLst>
              <a:ext uri="{FF2B5EF4-FFF2-40B4-BE49-F238E27FC236}">
                <a16:creationId xmlns:a16="http://schemas.microsoft.com/office/drawing/2014/main" id="{7BC6EB0E-13C0-BDD8-9C79-09917C0F069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66365" y="2652252"/>
            <a:ext cx="1464960" cy="1464960"/>
          </a:xfrm>
          <a:prstGeom prst="rect">
            <a:avLst/>
          </a:prstGeom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15E0780-BC56-3576-E2CF-BB38F1949D94}"/>
              </a:ext>
            </a:extLst>
          </p:cNvPr>
          <p:cNvCxnSpPr>
            <a:cxnSpLocks/>
            <a:endCxn id="30" idx="3"/>
          </p:cNvCxnSpPr>
          <p:nvPr/>
        </p:nvCxnSpPr>
        <p:spPr>
          <a:xfrm>
            <a:off x="4455219" y="3384732"/>
            <a:ext cx="351114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6644C6D-39F5-2CBA-D03C-499456198CF9}"/>
                  </a:ext>
                </a:extLst>
              </p:cNvPr>
              <p:cNvSpPr txBox="1"/>
              <p:nvPr/>
            </p:nvSpPr>
            <p:spPr>
              <a:xfrm>
                <a:off x="5365201" y="3492846"/>
                <a:ext cx="16899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L" sz="2400" dirty="0"/>
                  <a:t>Proof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IL" sz="24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6644C6D-39F5-2CBA-D03C-499456198C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5201" y="3492846"/>
                <a:ext cx="1689904" cy="461665"/>
              </a:xfrm>
              <a:prstGeom prst="rect">
                <a:avLst/>
              </a:prstGeom>
              <a:blipFill>
                <a:blip r:embed="rId9"/>
                <a:stretch>
                  <a:fillRect t="-10811" b="-2973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5197FD8-34DB-33D3-A021-13158B684AA0}"/>
                  </a:ext>
                </a:extLst>
              </p:cNvPr>
              <p:cNvSpPr txBox="1"/>
              <p:nvPr/>
            </p:nvSpPr>
            <p:spPr>
              <a:xfrm>
                <a:off x="5365201" y="2579223"/>
                <a:ext cx="186039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𝑐𝑟𝑠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Setup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d>
                    </m:oMath>
                  </m:oMathPara>
                </a14:m>
                <a:endParaRPr lang="en-IL" sz="2000" i="1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5197FD8-34DB-33D3-A021-13158B684A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5201" y="2579223"/>
                <a:ext cx="1860394" cy="400110"/>
              </a:xfrm>
              <a:prstGeom prst="rect">
                <a:avLst/>
              </a:prstGeom>
              <a:blipFill>
                <a:blip r:embed="rId10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Picture 37" descr="A cartoon of a judge&#10;&#10;Description automatically generated">
            <a:extLst>
              <a:ext uri="{FF2B5EF4-FFF2-40B4-BE49-F238E27FC236}">
                <a16:creationId xmlns:a16="http://schemas.microsoft.com/office/drawing/2014/main" id="{3B722DEB-284A-E2CD-734D-5C9F6C9B8F3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260" y="2652252"/>
            <a:ext cx="1464961" cy="1464961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09DAF403-8AB3-C5D6-3CF3-8B1C1CC465A1}"/>
              </a:ext>
            </a:extLst>
          </p:cNvPr>
          <p:cNvSpPr txBox="1"/>
          <p:nvPr/>
        </p:nvSpPr>
        <p:spPr>
          <a:xfrm>
            <a:off x="7727704" y="2333084"/>
            <a:ext cx="1939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Verifier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3FFBA94-7919-280E-FBB9-A8E7F2A023DB}"/>
                  </a:ext>
                </a:extLst>
              </p:cNvPr>
              <p:cNvSpPr txBox="1"/>
              <p:nvPr/>
            </p:nvSpPr>
            <p:spPr>
              <a:xfrm>
                <a:off x="7727226" y="3914085"/>
                <a:ext cx="194020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IL" sz="20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3FFBA94-7919-280E-FBB9-A8E7F2A023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7226" y="3914085"/>
                <a:ext cx="1940206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5FD0557D-A35B-911A-0840-FF63EDC777A6}"/>
              </a:ext>
            </a:extLst>
          </p:cNvPr>
          <p:cNvSpPr txBox="1"/>
          <p:nvPr/>
        </p:nvSpPr>
        <p:spPr>
          <a:xfrm>
            <a:off x="3316264" y="5700566"/>
            <a:ext cx="5787778" cy="78319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L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[BBKLP 23] </a:t>
            </a:r>
            <a:r>
              <a:rPr lang="en-IL" sz="2000" dirty="0"/>
              <a:t>Assuming LWE, there exist MP-BARGs for all poly-size monotone circuits.</a:t>
            </a:r>
          </a:p>
        </p:txBody>
      </p:sp>
    </p:spTree>
    <p:extLst>
      <p:ext uri="{BB962C8B-B14F-4D97-AF65-F5344CB8AC3E}">
        <p14:creationId xmlns:p14="http://schemas.microsoft.com/office/powerpoint/2010/main" val="187428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2" grpId="0"/>
      <p:bldP spid="13" grpId="0"/>
      <p:bldP spid="15" grpId="0"/>
      <p:bldP spid="29" grpId="0"/>
      <p:bldP spid="34" grpId="0"/>
      <p:bldP spid="37" grpId="0"/>
      <p:bldP spid="39" grpId="0"/>
      <p:bldP spid="40" grpId="0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00183-D24D-D74F-40E2-24EAB9E5B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From Proofs to Signatures</a:t>
            </a:r>
            <a:endParaRPr lang="en-I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59AF934-0E1A-7CCB-A6AA-86C576151D01}"/>
              </a:ext>
            </a:extLst>
          </p:cNvPr>
          <p:cNvSpPr/>
          <p:nvPr/>
        </p:nvSpPr>
        <p:spPr>
          <a:xfrm>
            <a:off x="176957" y="2194560"/>
            <a:ext cx="4528970" cy="452897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A person with a collared shirt&#10;&#10;Description automatically generated">
            <a:extLst>
              <a:ext uri="{FF2B5EF4-FFF2-40B4-BE49-F238E27FC236}">
                <a16:creationId xmlns:a16="http://schemas.microsoft.com/office/drawing/2014/main" id="{AACD0C3F-5B35-F51C-C182-F807A77556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57" y="3948056"/>
            <a:ext cx="1464960" cy="1464960"/>
          </a:xfrm>
          <a:prstGeom prst="rect">
            <a:avLst/>
          </a:prstGeom>
        </p:spPr>
      </p:pic>
      <p:pic>
        <p:nvPicPr>
          <p:cNvPr id="27" name="Picture 26" descr="A cartoon of a person&#10;&#10;Description automatically generated">
            <a:extLst>
              <a:ext uri="{FF2B5EF4-FFF2-40B4-BE49-F238E27FC236}">
                <a16:creationId xmlns:a16="http://schemas.microsoft.com/office/drawing/2014/main" id="{CB1FA734-83A0-FBF8-6987-DEE39E7655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917" y="2352275"/>
            <a:ext cx="1464960" cy="1464960"/>
          </a:xfrm>
          <a:prstGeom prst="rect">
            <a:avLst/>
          </a:prstGeom>
        </p:spPr>
      </p:pic>
      <p:pic>
        <p:nvPicPr>
          <p:cNvPr id="28" name="Picture 27" descr="A person in a green shirt&#10;&#10;Description automatically generated">
            <a:extLst>
              <a:ext uri="{FF2B5EF4-FFF2-40B4-BE49-F238E27FC236}">
                <a16:creationId xmlns:a16="http://schemas.microsoft.com/office/drawing/2014/main" id="{251C111B-D352-97D9-7350-DC8F214E76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988" y="4459045"/>
            <a:ext cx="1464961" cy="1464961"/>
          </a:xfrm>
          <a:prstGeom prst="rect">
            <a:avLst/>
          </a:prstGeom>
        </p:spPr>
      </p:pic>
      <p:pic>
        <p:nvPicPr>
          <p:cNvPr id="29" name="Picture 28" descr="A cartoon of a judge&#10;&#10;Description automatically generated">
            <a:extLst>
              <a:ext uri="{FF2B5EF4-FFF2-40B4-BE49-F238E27FC236}">
                <a16:creationId xmlns:a16="http://schemas.microsoft.com/office/drawing/2014/main" id="{DB36F373-D4D3-D185-5D96-CB4CB92E07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273" y="3215575"/>
            <a:ext cx="1464961" cy="146496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87E0A631-2E95-280A-3B3C-1E6C691BBB45}"/>
              </a:ext>
            </a:extLst>
          </p:cNvPr>
          <p:cNvSpPr txBox="1"/>
          <p:nvPr/>
        </p:nvSpPr>
        <p:spPr>
          <a:xfrm>
            <a:off x="5428890" y="4459045"/>
            <a:ext cx="1939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Aggregator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59C0A98-EB43-F478-CE1F-A2DFE55F535D}"/>
                  </a:ext>
                </a:extLst>
              </p:cNvPr>
              <p:cNvSpPr txBox="1"/>
              <p:nvPr/>
            </p:nvSpPr>
            <p:spPr>
              <a:xfrm>
                <a:off x="452237" y="5191525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sk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vk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59C0A98-EB43-F478-CE1F-A2DFE55F53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237" y="5191525"/>
                <a:ext cx="91440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0CE2826-6B75-530B-E075-CCCFA4D3A53F}"/>
                  </a:ext>
                </a:extLst>
              </p:cNvPr>
              <p:cNvSpPr txBox="1"/>
              <p:nvPr/>
            </p:nvSpPr>
            <p:spPr>
              <a:xfrm>
                <a:off x="3158338" y="5688852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sk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vk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0CE2826-6B75-530B-E075-CCCFA4D3A5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8338" y="5688852"/>
                <a:ext cx="91440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7A90A31-DEF6-CBE5-7872-D0CD45353DD7}"/>
                  </a:ext>
                </a:extLst>
              </p:cNvPr>
              <p:cNvSpPr txBox="1"/>
              <p:nvPr/>
            </p:nvSpPr>
            <p:spPr>
              <a:xfrm>
                <a:off x="1984242" y="3578723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sk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vk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7A90A31-DEF6-CBE5-7872-D0CD45353D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4242" y="3578723"/>
                <a:ext cx="91440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99392C1-4B3D-0D40-9D02-909AB9F3755A}"/>
              </a:ext>
            </a:extLst>
          </p:cNvPr>
          <p:cNvCxnSpPr>
            <a:cxnSpLocks/>
            <a:stCxn id="27" idx="3"/>
          </p:cNvCxnSpPr>
          <p:nvPr/>
        </p:nvCxnSpPr>
        <p:spPr>
          <a:xfrm>
            <a:off x="3106877" y="3084755"/>
            <a:ext cx="2684885" cy="5697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7121ED8-F66D-B4B1-1414-BB355F1B509A}"/>
                  </a:ext>
                </a:extLst>
              </p:cNvPr>
              <p:cNvSpPr txBox="1"/>
              <p:nvPr/>
            </p:nvSpPr>
            <p:spPr>
              <a:xfrm>
                <a:off x="4578394" y="3059668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7121ED8-F66D-B4B1-1414-BB355F1B50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8394" y="3059668"/>
                <a:ext cx="91440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1C1792E-4FA7-3062-D530-2ED3F7350562}"/>
                  </a:ext>
                </a:extLst>
              </p:cNvPr>
              <p:cNvSpPr txBox="1"/>
              <p:nvPr/>
            </p:nvSpPr>
            <p:spPr>
              <a:xfrm>
                <a:off x="4579953" y="3769229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1C1792E-4FA7-3062-D530-2ED3F73505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9953" y="3769229"/>
                <a:ext cx="914400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FCBE48-CEE8-BF8B-43CC-1D37E3F04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5CA8F-44AF-1342-B6B2-43D7D31CD550}" type="slidenum">
              <a:rPr lang="en-IL" smtClean="0"/>
              <a:t>18</a:t>
            </a:fld>
            <a:endParaRPr lang="en-IL" dirty="0"/>
          </a:p>
        </p:txBody>
      </p:sp>
      <p:pic>
        <p:nvPicPr>
          <p:cNvPr id="4" name="Picture 3" descr="A person with a blue shirt&#10;&#10;Description automatically generated">
            <a:extLst>
              <a:ext uri="{FF2B5EF4-FFF2-40B4-BE49-F238E27FC236}">
                <a16:creationId xmlns:a16="http://schemas.microsoft.com/office/drawing/2014/main" id="{5171371C-914E-427A-DE0D-F443D69E20A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42380" y="3215576"/>
            <a:ext cx="1464960" cy="14649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EF09BD-C7EE-BB5B-1982-2D6ABC77E46A}"/>
              </a:ext>
            </a:extLst>
          </p:cNvPr>
          <p:cNvSpPr txBox="1"/>
          <p:nvPr/>
        </p:nvSpPr>
        <p:spPr>
          <a:xfrm>
            <a:off x="10403719" y="4463996"/>
            <a:ext cx="1939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Verifier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8EFD3AB-2163-65FD-176B-1CCE6A81E970}"/>
                  </a:ext>
                </a:extLst>
              </p:cNvPr>
              <p:cNvSpPr txBox="1"/>
              <p:nvPr/>
            </p:nvSpPr>
            <p:spPr>
              <a:xfrm>
                <a:off x="6935285" y="2741833"/>
                <a:ext cx="3903044" cy="1021556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</m:acc>
                  </m:oMath>
                </a14:m>
                <a:r>
                  <a:rPr lang="en-US" b="1" dirty="0"/>
                  <a:t> is a MP-BARG proof:</a:t>
                </a:r>
              </a:p>
              <a:p>
                <a:pPr algn="ctr"/>
                <a:r>
                  <a:rPr lang="en-US" dirty="0"/>
                  <a:t>There exist valid signatures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8EFD3AB-2163-65FD-176B-1CCE6A81E9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5285" y="2741833"/>
                <a:ext cx="3903044" cy="1021556"/>
              </a:xfrm>
              <a:prstGeom prst="roundRect">
                <a:avLst/>
              </a:prstGeom>
              <a:blipFill>
                <a:blip r:embed="rId15"/>
                <a:stretch>
                  <a:fillRect r="-974" b="-370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9360916-CA7B-9199-9B17-908FF897349D}"/>
              </a:ext>
            </a:extLst>
          </p:cNvPr>
          <p:cNvCxnSpPr>
            <a:cxnSpLocks/>
            <a:stCxn id="29" idx="3"/>
            <a:endCxn id="4" idx="3"/>
          </p:cNvCxnSpPr>
          <p:nvPr/>
        </p:nvCxnSpPr>
        <p:spPr>
          <a:xfrm>
            <a:off x="7131234" y="3948056"/>
            <a:ext cx="351114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5586A30-CB16-F05B-D175-ED9F6F77A5B4}"/>
              </a:ext>
            </a:extLst>
          </p:cNvPr>
          <p:cNvCxnSpPr>
            <a:cxnSpLocks/>
          </p:cNvCxnSpPr>
          <p:nvPr/>
        </p:nvCxnSpPr>
        <p:spPr>
          <a:xfrm flipV="1">
            <a:off x="1486601" y="4115357"/>
            <a:ext cx="4305161" cy="3436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079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00183-D24D-D74F-40E2-24EAB9E5B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From Proofs to Signatures</a:t>
            </a:r>
            <a:endParaRPr lang="en-I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59AF934-0E1A-7CCB-A6AA-86C576151D01}"/>
              </a:ext>
            </a:extLst>
          </p:cNvPr>
          <p:cNvSpPr/>
          <p:nvPr/>
        </p:nvSpPr>
        <p:spPr>
          <a:xfrm>
            <a:off x="176957" y="2194560"/>
            <a:ext cx="4528970" cy="452897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A person with a collared shirt&#10;&#10;Description automatically generated">
            <a:extLst>
              <a:ext uri="{FF2B5EF4-FFF2-40B4-BE49-F238E27FC236}">
                <a16:creationId xmlns:a16="http://schemas.microsoft.com/office/drawing/2014/main" id="{AACD0C3F-5B35-F51C-C182-F807A77556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57" y="3948056"/>
            <a:ext cx="1464960" cy="1464960"/>
          </a:xfrm>
          <a:prstGeom prst="rect">
            <a:avLst/>
          </a:prstGeom>
        </p:spPr>
      </p:pic>
      <p:pic>
        <p:nvPicPr>
          <p:cNvPr id="27" name="Picture 26" descr="A cartoon of a person&#10;&#10;Description automatically generated">
            <a:extLst>
              <a:ext uri="{FF2B5EF4-FFF2-40B4-BE49-F238E27FC236}">
                <a16:creationId xmlns:a16="http://schemas.microsoft.com/office/drawing/2014/main" id="{CB1FA734-83A0-FBF8-6987-DEE39E7655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917" y="2352275"/>
            <a:ext cx="1464960" cy="1464960"/>
          </a:xfrm>
          <a:prstGeom prst="rect">
            <a:avLst/>
          </a:prstGeom>
        </p:spPr>
      </p:pic>
      <p:pic>
        <p:nvPicPr>
          <p:cNvPr id="28" name="Picture 27" descr="A person in a green shirt&#10;&#10;Description automatically generated">
            <a:extLst>
              <a:ext uri="{FF2B5EF4-FFF2-40B4-BE49-F238E27FC236}">
                <a16:creationId xmlns:a16="http://schemas.microsoft.com/office/drawing/2014/main" id="{251C111B-D352-97D9-7350-DC8F214E76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988" y="4459045"/>
            <a:ext cx="1464961" cy="146496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87E0A631-2E95-280A-3B3C-1E6C691BBB45}"/>
              </a:ext>
            </a:extLst>
          </p:cNvPr>
          <p:cNvSpPr txBox="1"/>
          <p:nvPr/>
        </p:nvSpPr>
        <p:spPr>
          <a:xfrm>
            <a:off x="5428890" y="4459045"/>
            <a:ext cx="1939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Aggregator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59C0A98-EB43-F478-CE1F-A2DFE55F535D}"/>
                  </a:ext>
                </a:extLst>
              </p:cNvPr>
              <p:cNvSpPr txBox="1"/>
              <p:nvPr/>
            </p:nvSpPr>
            <p:spPr>
              <a:xfrm>
                <a:off x="452237" y="5191525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sk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vk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59C0A98-EB43-F478-CE1F-A2DFE55F53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237" y="5191525"/>
                <a:ext cx="91440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0CE2826-6B75-530B-E075-CCCFA4D3A53F}"/>
                  </a:ext>
                </a:extLst>
              </p:cNvPr>
              <p:cNvSpPr txBox="1"/>
              <p:nvPr/>
            </p:nvSpPr>
            <p:spPr>
              <a:xfrm>
                <a:off x="3158338" y="5688852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sk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vk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0CE2826-6B75-530B-E075-CCCFA4D3A5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8338" y="5688852"/>
                <a:ext cx="91440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7A90A31-DEF6-CBE5-7872-D0CD45353DD7}"/>
                  </a:ext>
                </a:extLst>
              </p:cNvPr>
              <p:cNvSpPr txBox="1"/>
              <p:nvPr/>
            </p:nvSpPr>
            <p:spPr>
              <a:xfrm>
                <a:off x="1984242" y="3578723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sk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vk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7A90A31-DEF6-CBE5-7872-D0CD45353D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4242" y="3578723"/>
                <a:ext cx="91440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99392C1-4B3D-0D40-9D02-909AB9F3755A}"/>
              </a:ext>
            </a:extLst>
          </p:cNvPr>
          <p:cNvCxnSpPr>
            <a:cxnSpLocks/>
            <a:stCxn id="27" idx="3"/>
          </p:cNvCxnSpPr>
          <p:nvPr/>
        </p:nvCxnSpPr>
        <p:spPr>
          <a:xfrm>
            <a:off x="3106877" y="3084755"/>
            <a:ext cx="2684885" cy="5697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7121ED8-F66D-B4B1-1414-BB355F1B509A}"/>
                  </a:ext>
                </a:extLst>
              </p:cNvPr>
              <p:cNvSpPr txBox="1"/>
              <p:nvPr/>
            </p:nvSpPr>
            <p:spPr>
              <a:xfrm>
                <a:off x="4578394" y="3059668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7121ED8-F66D-B4B1-1414-BB355F1B50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8394" y="3059668"/>
                <a:ext cx="91440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1C1792E-4FA7-3062-D530-2ED3F7350562}"/>
                  </a:ext>
                </a:extLst>
              </p:cNvPr>
              <p:cNvSpPr txBox="1"/>
              <p:nvPr/>
            </p:nvSpPr>
            <p:spPr>
              <a:xfrm>
                <a:off x="4579953" y="3769229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1C1792E-4FA7-3062-D530-2ED3F73505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9953" y="3769229"/>
                <a:ext cx="91440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FCBE48-CEE8-BF8B-43CC-1D37E3F04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5CA8F-44AF-1342-B6B2-43D7D31CD550}" type="slidenum">
              <a:rPr lang="en-IL" smtClean="0"/>
              <a:t>19</a:t>
            </a:fld>
            <a:endParaRPr lang="en-IL" dirty="0"/>
          </a:p>
        </p:txBody>
      </p:sp>
      <p:pic>
        <p:nvPicPr>
          <p:cNvPr id="4" name="Picture 3" descr="A person with a blue shirt&#10;&#10;Description automatically generated">
            <a:extLst>
              <a:ext uri="{FF2B5EF4-FFF2-40B4-BE49-F238E27FC236}">
                <a16:creationId xmlns:a16="http://schemas.microsoft.com/office/drawing/2014/main" id="{5171371C-914E-427A-DE0D-F443D69E20A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42380" y="3215576"/>
            <a:ext cx="1464960" cy="14649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EF09BD-C7EE-BB5B-1982-2D6ABC77E46A}"/>
              </a:ext>
            </a:extLst>
          </p:cNvPr>
          <p:cNvSpPr txBox="1"/>
          <p:nvPr/>
        </p:nvSpPr>
        <p:spPr>
          <a:xfrm>
            <a:off x="10403719" y="4463996"/>
            <a:ext cx="1939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Verifier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9360916-CA7B-9199-9B17-908FF897349D}"/>
              </a:ext>
            </a:extLst>
          </p:cNvPr>
          <p:cNvCxnSpPr>
            <a:cxnSpLocks/>
            <a:endCxn id="4" idx="3"/>
          </p:cNvCxnSpPr>
          <p:nvPr/>
        </p:nvCxnSpPr>
        <p:spPr>
          <a:xfrm>
            <a:off x="7131234" y="3948056"/>
            <a:ext cx="351114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5586A30-CB16-F05B-D175-ED9F6F77A5B4}"/>
              </a:ext>
            </a:extLst>
          </p:cNvPr>
          <p:cNvCxnSpPr>
            <a:cxnSpLocks/>
          </p:cNvCxnSpPr>
          <p:nvPr/>
        </p:nvCxnSpPr>
        <p:spPr>
          <a:xfrm flipV="1">
            <a:off x="1486601" y="4115357"/>
            <a:ext cx="4305161" cy="3436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red and black devil with horns and tail&#10;&#10;Description automatically generated">
            <a:extLst>
              <a:ext uri="{FF2B5EF4-FFF2-40B4-BE49-F238E27FC236}">
                <a16:creationId xmlns:a16="http://schemas.microsoft.com/office/drawing/2014/main" id="{7018DBC5-E821-D47D-2B3A-CD83DC7ABC3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66400" y="3215336"/>
            <a:ext cx="1465200" cy="1465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068CC8B-17C2-27CC-72CE-D8BC84E90B75}"/>
              </a:ext>
            </a:extLst>
          </p:cNvPr>
          <p:cNvSpPr txBox="1"/>
          <p:nvPr/>
        </p:nvSpPr>
        <p:spPr>
          <a:xfrm>
            <a:off x="7457334" y="4920710"/>
            <a:ext cx="2858946" cy="1328023"/>
          </a:xfrm>
          <a:prstGeom prst="round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L" b="1" dirty="0"/>
              <a:t>Problem: </a:t>
            </a:r>
            <a:r>
              <a:rPr lang="en-I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[BHK17]</a:t>
            </a:r>
          </a:p>
          <a:p>
            <a:pPr algn="ctr"/>
            <a:r>
              <a:rPr lang="en-IL" dirty="0"/>
              <a:t>BARGs with adaptive knowledge soundness imply SNARKs for NP.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10B967C-51D4-253F-4EA4-1D47AD7F03EC}"/>
                  </a:ext>
                </a:extLst>
              </p:cNvPr>
              <p:cNvSpPr txBox="1"/>
              <p:nvPr/>
            </p:nvSpPr>
            <p:spPr>
              <a:xfrm>
                <a:off x="6935285" y="2741833"/>
                <a:ext cx="3903044" cy="1021556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</m:acc>
                  </m:oMath>
                </a14:m>
                <a:r>
                  <a:rPr lang="en-US" b="1" dirty="0"/>
                  <a:t> is a MP-BARG proof:</a:t>
                </a:r>
              </a:p>
              <a:p>
                <a:pPr algn="ctr"/>
                <a:r>
                  <a:rPr lang="en-US" dirty="0"/>
                  <a:t>There exist valid signatures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10B967C-51D4-253F-4EA4-1D47AD7F03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5285" y="2741833"/>
                <a:ext cx="3903044" cy="1021556"/>
              </a:xfrm>
              <a:prstGeom prst="roundRect">
                <a:avLst/>
              </a:prstGeom>
              <a:blipFill>
                <a:blip r:embed="rId13"/>
                <a:stretch>
                  <a:fillRect r="-974" b="-370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10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00183-D24D-D74F-40E2-24EAB9E5B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IL" dirty="0"/>
              <a:t>Aggregate Signatures</a:t>
            </a:r>
            <a:br>
              <a:rPr lang="en-IL" dirty="0"/>
            </a:b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Itakura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-Nakamura 83,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Boneh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-Gentry-Lynn-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Shacham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03]</a:t>
            </a:r>
            <a:endParaRPr lang="en-I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59AF934-0E1A-7CCB-A6AA-86C576151D01}"/>
              </a:ext>
            </a:extLst>
          </p:cNvPr>
          <p:cNvSpPr/>
          <p:nvPr/>
        </p:nvSpPr>
        <p:spPr>
          <a:xfrm>
            <a:off x="176957" y="2194560"/>
            <a:ext cx="4528970" cy="452897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A person with a blue shirt&#10;&#10;Description automatically generated">
            <a:extLst>
              <a:ext uri="{FF2B5EF4-FFF2-40B4-BE49-F238E27FC236}">
                <a16:creationId xmlns:a16="http://schemas.microsoft.com/office/drawing/2014/main" id="{79697396-A59D-8EE9-3984-465CD31A1A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82200" y="3234972"/>
            <a:ext cx="1464960" cy="1464960"/>
          </a:xfrm>
          <a:prstGeom prst="rect">
            <a:avLst/>
          </a:prstGeom>
        </p:spPr>
      </p:pic>
      <p:pic>
        <p:nvPicPr>
          <p:cNvPr id="26" name="Picture 25" descr="A person with a collared shirt&#10;&#10;Description automatically generated">
            <a:extLst>
              <a:ext uri="{FF2B5EF4-FFF2-40B4-BE49-F238E27FC236}">
                <a16:creationId xmlns:a16="http://schemas.microsoft.com/office/drawing/2014/main" id="{AACD0C3F-5B35-F51C-C182-F807A77556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57" y="3948056"/>
            <a:ext cx="1464960" cy="1464960"/>
          </a:xfrm>
          <a:prstGeom prst="rect">
            <a:avLst/>
          </a:prstGeom>
        </p:spPr>
      </p:pic>
      <p:pic>
        <p:nvPicPr>
          <p:cNvPr id="27" name="Picture 26" descr="A cartoon of a person&#10;&#10;Description automatically generated">
            <a:extLst>
              <a:ext uri="{FF2B5EF4-FFF2-40B4-BE49-F238E27FC236}">
                <a16:creationId xmlns:a16="http://schemas.microsoft.com/office/drawing/2014/main" id="{CB1FA734-83A0-FBF8-6987-DEE39E7655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917" y="2352275"/>
            <a:ext cx="1464960" cy="1464960"/>
          </a:xfrm>
          <a:prstGeom prst="rect">
            <a:avLst/>
          </a:prstGeom>
        </p:spPr>
      </p:pic>
      <p:pic>
        <p:nvPicPr>
          <p:cNvPr id="28" name="Picture 27" descr="A person in a green shirt&#10;&#10;Description automatically generated">
            <a:extLst>
              <a:ext uri="{FF2B5EF4-FFF2-40B4-BE49-F238E27FC236}">
                <a16:creationId xmlns:a16="http://schemas.microsoft.com/office/drawing/2014/main" id="{251C111B-D352-97D9-7350-DC8F214E76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988" y="4459045"/>
            <a:ext cx="1464961" cy="1464961"/>
          </a:xfrm>
          <a:prstGeom prst="rect">
            <a:avLst/>
          </a:prstGeom>
        </p:spPr>
      </p:pic>
      <p:pic>
        <p:nvPicPr>
          <p:cNvPr id="29" name="Picture 28" descr="A cartoon of a judge&#10;&#10;Description automatically generated">
            <a:extLst>
              <a:ext uri="{FF2B5EF4-FFF2-40B4-BE49-F238E27FC236}">
                <a16:creationId xmlns:a16="http://schemas.microsoft.com/office/drawing/2014/main" id="{DB36F373-D4D3-D185-5D96-CB4CB92E07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453" y="3215575"/>
            <a:ext cx="1464961" cy="146496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87E0A631-2E95-280A-3B3C-1E6C691BBB45}"/>
              </a:ext>
            </a:extLst>
          </p:cNvPr>
          <p:cNvSpPr txBox="1"/>
          <p:nvPr/>
        </p:nvSpPr>
        <p:spPr>
          <a:xfrm>
            <a:off x="6205104" y="4459045"/>
            <a:ext cx="1939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Aggregator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59C0A98-EB43-F478-CE1F-A2DFE55F535D}"/>
                  </a:ext>
                </a:extLst>
              </p:cNvPr>
              <p:cNvSpPr txBox="1"/>
              <p:nvPr/>
            </p:nvSpPr>
            <p:spPr>
              <a:xfrm>
                <a:off x="452237" y="5191525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sk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vk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59C0A98-EB43-F478-CE1F-A2DFE55F53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237" y="5191525"/>
                <a:ext cx="91440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7551D5CB-DE9F-4870-DA54-2716049F2538}"/>
              </a:ext>
            </a:extLst>
          </p:cNvPr>
          <p:cNvSpPr txBox="1"/>
          <p:nvPr/>
        </p:nvSpPr>
        <p:spPr>
          <a:xfrm>
            <a:off x="9744816" y="4463996"/>
            <a:ext cx="1939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Verifier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0CE2826-6B75-530B-E075-CCCFA4D3A53F}"/>
                  </a:ext>
                </a:extLst>
              </p:cNvPr>
              <p:cNvSpPr txBox="1"/>
              <p:nvPr/>
            </p:nvSpPr>
            <p:spPr>
              <a:xfrm>
                <a:off x="3158338" y="5688852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sk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vk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0CE2826-6B75-530B-E075-CCCFA4D3A5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8338" y="5688852"/>
                <a:ext cx="91440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7A90A31-DEF6-CBE5-7872-D0CD45353DD7}"/>
                  </a:ext>
                </a:extLst>
              </p:cNvPr>
              <p:cNvSpPr txBox="1"/>
              <p:nvPr/>
            </p:nvSpPr>
            <p:spPr>
              <a:xfrm>
                <a:off x="1984242" y="3578723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sk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vk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7A90A31-DEF6-CBE5-7872-D0CD45353D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4242" y="3578723"/>
                <a:ext cx="91440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99392C1-4B3D-0D40-9D02-909AB9F3755A}"/>
              </a:ext>
            </a:extLst>
          </p:cNvPr>
          <p:cNvCxnSpPr>
            <a:stCxn id="27" idx="3"/>
          </p:cNvCxnSpPr>
          <p:nvPr/>
        </p:nvCxnSpPr>
        <p:spPr>
          <a:xfrm>
            <a:off x="3106877" y="3084755"/>
            <a:ext cx="3321972" cy="73248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EFB2AAA-102F-4B7D-54BF-791BCEE21C65}"/>
              </a:ext>
            </a:extLst>
          </p:cNvPr>
          <p:cNvCxnSpPr>
            <a:cxnSpLocks/>
          </p:cNvCxnSpPr>
          <p:nvPr/>
        </p:nvCxnSpPr>
        <p:spPr>
          <a:xfrm flipV="1">
            <a:off x="1486601" y="4168801"/>
            <a:ext cx="4942248" cy="29024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591B12B-2DE5-2953-6603-794199A7CAA4}"/>
              </a:ext>
            </a:extLst>
          </p:cNvPr>
          <p:cNvCxnSpPr>
            <a:cxnSpLocks/>
          </p:cNvCxnSpPr>
          <p:nvPr/>
        </p:nvCxnSpPr>
        <p:spPr>
          <a:xfrm flipV="1">
            <a:off x="4218582" y="4459045"/>
            <a:ext cx="2154169" cy="83101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7121ED8-F66D-B4B1-1414-BB355F1B509A}"/>
                  </a:ext>
                </a:extLst>
              </p:cNvPr>
              <p:cNvSpPr txBox="1"/>
              <p:nvPr/>
            </p:nvSpPr>
            <p:spPr>
              <a:xfrm>
                <a:off x="4686620" y="3098936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vk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7121ED8-F66D-B4B1-1414-BB355F1B50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620" y="3098936"/>
                <a:ext cx="91440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1C1792E-4FA7-3062-D530-2ED3F7350562}"/>
                  </a:ext>
                </a:extLst>
              </p:cNvPr>
              <p:cNvSpPr txBox="1"/>
              <p:nvPr/>
            </p:nvSpPr>
            <p:spPr>
              <a:xfrm>
                <a:off x="4687177" y="3785288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vk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1C1792E-4FA7-3062-D530-2ED3F73505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7177" y="3785288"/>
                <a:ext cx="91440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B96668D-B288-19E9-B9AE-5FAA7F327736}"/>
                  </a:ext>
                </a:extLst>
              </p:cNvPr>
              <p:cNvSpPr txBox="1"/>
              <p:nvPr/>
            </p:nvSpPr>
            <p:spPr>
              <a:xfrm>
                <a:off x="4686620" y="4459045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vk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B96668D-B288-19E9-B9AE-5FAA7F3277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620" y="4459045"/>
                <a:ext cx="914400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7D37257-C241-A8F2-3A61-6F2E9F189E70}"/>
                  </a:ext>
                </a:extLst>
              </p:cNvPr>
              <p:cNvSpPr txBox="1"/>
              <p:nvPr/>
            </p:nvSpPr>
            <p:spPr>
              <a:xfrm>
                <a:off x="7285684" y="3520752"/>
                <a:ext cx="3060862" cy="351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vk</m:t>
                          </m:r>
                        </m:e>
                      </m:ac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box>
                        <m:box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≔</m:t>
                          </m:r>
                        </m:e>
                      </m:box>
                      <m:r>
                        <m:rPr>
                          <m:nor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Key</m:t>
                      </m:r>
                      <m:r>
                        <m:rPr>
                          <m:nor/>
                        </m:rPr>
                        <a:rPr lang="en-US" sz="1600">
                          <a:latin typeface="Cambria Math" panose="02040503050406030204" pitchFamily="18" charset="0"/>
                        </a:rPr>
                        <m:t>Agg</m:t>
                      </m:r>
                      <m:r>
                        <m:rPr>
                          <m:nor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vk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vk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br>
                  <a:rPr lang="en-US" sz="1600" b="0" dirty="0"/>
                </a:br>
                <a:endParaRPr lang="en-US" sz="16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7D37257-C241-A8F2-3A61-6F2E9F189E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5684" y="3520752"/>
                <a:ext cx="3060862" cy="351699"/>
              </a:xfrm>
              <a:prstGeom prst="rect">
                <a:avLst/>
              </a:prstGeom>
              <a:blipFill>
                <a:blip r:embed="rId14"/>
                <a:stretch>
                  <a:fillRect t="-3571" b="-1428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8EB076B-9262-9C8D-5490-ADFBD655C17B}"/>
              </a:ext>
            </a:extLst>
          </p:cNvPr>
          <p:cNvCxnSpPr>
            <a:cxnSpLocks/>
          </p:cNvCxnSpPr>
          <p:nvPr/>
        </p:nvCxnSpPr>
        <p:spPr>
          <a:xfrm>
            <a:off x="7827160" y="3987649"/>
            <a:ext cx="215504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414595-5D51-D190-5F20-A621482C6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5CA8F-44AF-1342-B6B2-43D7D31CD550}" type="slidenum">
              <a:rPr lang="en-IL" smtClean="0"/>
              <a:t>2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38096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0" grpId="0"/>
      <p:bldP spid="31" grpId="0"/>
      <p:bldP spid="32" grpId="0"/>
      <p:bldP spid="33" grpId="0"/>
      <p:bldP spid="34" grpId="0"/>
      <p:bldP spid="38" grpId="0"/>
      <p:bldP spid="39" grpId="0"/>
      <p:bldP spid="40" grpId="0"/>
      <p:bldP spid="4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B0F37-F18B-1A46-0117-A509BB309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Somewhere Subset Extraction</a:t>
            </a:r>
            <a:br>
              <a:rPr lang="en-IL" dirty="0"/>
            </a:br>
            <a:r>
              <a:rPr lang="en-IL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[Brakerski-B-Kalai-Lombardi-Paneth 23]</a:t>
            </a:r>
            <a:endParaRPr lang="en-IL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57ED70-CF9A-2FB2-122F-81425136ED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IL" b="1" dirty="0"/>
                  <a:t>Necessary subset:</a:t>
                </a:r>
                <a:r>
                  <a:rPr lang="en-IL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IL" dirty="0"/>
                  <a:t> is </a:t>
                </a:r>
                <a:r>
                  <a:rPr lang="en-IL" i="1" dirty="0"/>
                  <a:t>necessary</a:t>
                </a:r>
                <a:r>
                  <a:rPr lang="en-IL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IL" dirty="0"/>
                  <a:t> if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≠∅</m:t>
                      </m:r>
                    </m:oMath>
                  </m:oMathPara>
                </a14:m>
                <a:endParaRPr lang="en-IL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IL" dirty="0"/>
                  <a:t>Equivalently,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IL" dirty="0"/>
                  <a:t>.</a:t>
                </a:r>
              </a:p>
              <a:p>
                <a:pPr marL="0" indent="0">
                  <a:buNone/>
                </a:pPr>
                <a:r>
                  <a:rPr lang="en-IL" dirty="0"/>
                  <a:t>Example: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IL" dirty="0"/>
                  <a:t> threshold, any set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IL" dirty="0"/>
                  <a:t> is necessary.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57ED70-CF9A-2FB2-122F-81425136ED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65" t="-116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6D3238-4693-98DB-5596-6E56F855B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L" dirty="0"/>
              <a:t>19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2A2E792-9B1B-44E6-E1A5-0DFF13FEB7FD}"/>
              </a:ext>
            </a:extLst>
          </p:cNvPr>
          <p:cNvSpPr/>
          <p:nvPr/>
        </p:nvSpPr>
        <p:spPr>
          <a:xfrm>
            <a:off x="4857504" y="4250175"/>
            <a:ext cx="2160000" cy="216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5" name="Pie 24">
            <a:extLst>
              <a:ext uri="{FF2B5EF4-FFF2-40B4-BE49-F238E27FC236}">
                <a16:creationId xmlns:a16="http://schemas.microsoft.com/office/drawing/2014/main" id="{317B03BE-CCEF-8ED3-A305-DA4514DD2CE8}"/>
              </a:ext>
            </a:extLst>
          </p:cNvPr>
          <p:cNvSpPr/>
          <p:nvPr/>
        </p:nvSpPr>
        <p:spPr>
          <a:xfrm>
            <a:off x="4857504" y="4250175"/>
            <a:ext cx="2160000" cy="2160000"/>
          </a:xfrm>
          <a:prstGeom prst="pie">
            <a:avLst>
              <a:gd name="adj1" fmla="val 16197873"/>
              <a:gd name="adj2" fmla="val 6691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>
              <a:solidFill>
                <a:schemeClr val="tx1"/>
              </a:solidFill>
            </a:endParaRPr>
          </a:p>
        </p:txBody>
      </p:sp>
      <p:sp>
        <p:nvSpPr>
          <p:cNvPr id="22" name="Pie 21">
            <a:extLst>
              <a:ext uri="{FF2B5EF4-FFF2-40B4-BE49-F238E27FC236}">
                <a16:creationId xmlns:a16="http://schemas.microsoft.com/office/drawing/2014/main" id="{D4EE460E-77BC-6E02-A783-B2E2ED3AD3FB}"/>
              </a:ext>
            </a:extLst>
          </p:cNvPr>
          <p:cNvSpPr/>
          <p:nvPr/>
        </p:nvSpPr>
        <p:spPr>
          <a:xfrm>
            <a:off x="4857504" y="4250175"/>
            <a:ext cx="2160000" cy="2160000"/>
          </a:xfrm>
          <a:prstGeom prst="pie">
            <a:avLst>
              <a:gd name="adj1" fmla="val 1196609"/>
              <a:gd name="adj2" fmla="val 19017100"/>
            </a:avLst>
          </a:prstGeom>
          <a:solidFill>
            <a:schemeClr val="accent4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6CE5DC3-9C7D-45D9-13A9-FEBAF5AE9356}"/>
                  </a:ext>
                </a:extLst>
              </p:cNvPr>
              <p:cNvSpPr txBox="1"/>
              <p:nvPr/>
            </p:nvSpPr>
            <p:spPr>
              <a:xfrm>
                <a:off x="4981440" y="5501179"/>
                <a:ext cx="158496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IL" sz="20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6CE5DC3-9C7D-45D9-13A9-FEBAF5AE93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1440" y="5501179"/>
                <a:ext cx="1584960" cy="400110"/>
              </a:xfrm>
              <a:prstGeom prst="rect">
                <a:avLst/>
              </a:prstGeom>
              <a:blipFill>
                <a:blip r:embed="rId4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10DDE7F-FEE3-C4C7-F33E-DE5F58052276}"/>
                  </a:ext>
                </a:extLst>
              </p:cNvPr>
              <p:cNvSpPr txBox="1"/>
              <p:nvPr/>
            </p:nvSpPr>
            <p:spPr>
              <a:xfrm>
                <a:off x="5773920" y="4691011"/>
                <a:ext cx="12435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10DDE7F-FEE3-C4C7-F33E-DE5F580522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3920" y="4691011"/>
                <a:ext cx="124358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592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3" grpId="0" animBg="1"/>
      <p:bldP spid="25" grpId="0" animBg="1"/>
      <p:bldP spid="22" grpId="0" animBg="1"/>
      <p:bldP spid="24" grpId="0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9">
            <a:extLst>
              <a:ext uri="{FF2B5EF4-FFF2-40B4-BE49-F238E27FC236}">
                <a16:creationId xmlns:a16="http://schemas.microsoft.com/office/drawing/2014/main" id="{5739F58D-0938-A503-2849-EBA044030441}"/>
              </a:ext>
            </a:extLst>
          </p:cNvPr>
          <p:cNvSpPr/>
          <p:nvPr/>
        </p:nvSpPr>
        <p:spPr>
          <a:xfrm>
            <a:off x="4578450" y="1748209"/>
            <a:ext cx="3033098" cy="105868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362C7AE-7DB9-8BCD-68A2-8C81BE71912D}"/>
              </a:ext>
            </a:extLst>
          </p:cNvPr>
          <p:cNvSpPr txBox="1"/>
          <p:nvPr/>
        </p:nvSpPr>
        <p:spPr>
          <a:xfrm>
            <a:off x="4339425" y="1857391"/>
            <a:ext cx="35111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Programmed Setup</a:t>
            </a:r>
            <a:endParaRPr lang="en-IL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15D37D-2EBF-F9F5-7FC3-03576D5BC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Somewhere Subset Extraction</a:t>
            </a:r>
            <a:br>
              <a:rPr lang="en-IL" dirty="0"/>
            </a:br>
            <a:r>
              <a:rPr lang="en-IL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[Brakerski-B-Kalai-Lombardi-Paneth 23]</a:t>
            </a:r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42E050-1278-5159-9E5E-4B89DA397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L" dirty="0"/>
              <a:t>20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4A2BBD8-8B24-26AF-2056-8C8F409220E3}"/>
                  </a:ext>
                </a:extLst>
              </p:cNvPr>
              <p:cNvSpPr txBox="1"/>
              <p:nvPr/>
            </p:nvSpPr>
            <p:spPr>
              <a:xfrm>
                <a:off x="4831639" y="2321393"/>
                <a:ext cx="1125325" cy="388761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𝑐𝑟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sub>
                      </m:sSub>
                    </m:oMath>
                  </m:oMathPara>
                </a14:m>
                <a:endParaRPr lang="en-IL" i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4A2BBD8-8B24-26AF-2056-8C8F409220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639" y="2321393"/>
                <a:ext cx="1125325" cy="388761"/>
              </a:xfrm>
              <a:prstGeom prst="rect">
                <a:avLst/>
              </a:prstGeom>
              <a:blipFill>
                <a:blip r:embed="rId3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561B0F2-8A69-0BBA-EFBF-F6542BF9D683}"/>
                  </a:ext>
                </a:extLst>
              </p:cNvPr>
              <p:cNvSpPr txBox="1"/>
              <p:nvPr/>
            </p:nvSpPr>
            <p:spPr>
              <a:xfrm>
                <a:off x="6233032" y="2321393"/>
                <a:ext cx="1125325" cy="388761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sub>
                      </m:sSub>
                    </m:oMath>
                  </m:oMathPara>
                </a14:m>
                <a:endParaRPr lang="en-IL" i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561B0F2-8A69-0BBA-EFBF-F6542BF9D6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032" y="2321393"/>
                <a:ext cx="1125325" cy="388761"/>
              </a:xfrm>
              <a:prstGeom prst="rect">
                <a:avLst/>
              </a:prstGeom>
              <a:blipFill>
                <a:blip r:embed="rId4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6CEB2854-AA17-B6D9-FF3A-3145CD76C491}"/>
              </a:ext>
            </a:extLst>
          </p:cNvPr>
          <p:cNvSpPr txBox="1"/>
          <p:nvPr/>
        </p:nvSpPr>
        <p:spPr>
          <a:xfrm>
            <a:off x="2752875" y="4325938"/>
            <a:ext cx="1939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Prover</a:t>
            </a:r>
          </a:p>
        </p:txBody>
      </p:sp>
      <p:pic>
        <p:nvPicPr>
          <p:cNvPr id="9" name="Picture 8" descr="A person with a blue shirt&#10;&#10;Description automatically generated">
            <a:extLst>
              <a:ext uri="{FF2B5EF4-FFF2-40B4-BE49-F238E27FC236}">
                <a16:creationId xmlns:a16="http://schemas.microsoft.com/office/drawing/2014/main" id="{7009059A-DEE6-C410-F402-60BD15574C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66365" y="3186642"/>
            <a:ext cx="1464960" cy="14649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7363844-5C15-D8F2-D2D9-3BFDA2EC770F}"/>
              </a:ext>
            </a:extLst>
          </p:cNvPr>
          <p:cNvSpPr txBox="1"/>
          <p:nvPr/>
        </p:nvSpPr>
        <p:spPr>
          <a:xfrm>
            <a:off x="7727704" y="4435062"/>
            <a:ext cx="1939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Verifier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05FC179-36AB-4C36-491F-450143B6DC13}"/>
              </a:ext>
            </a:extLst>
          </p:cNvPr>
          <p:cNvCxnSpPr>
            <a:cxnSpLocks/>
            <a:endCxn id="9" idx="3"/>
          </p:cNvCxnSpPr>
          <p:nvPr/>
        </p:nvCxnSpPr>
        <p:spPr>
          <a:xfrm>
            <a:off x="4455219" y="3919122"/>
            <a:ext cx="351114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red and black devil with horns and tail&#10;&#10;Description automatically generated">
            <a:extLst>
              <a:ext uri="{FF2B5EF4-FFF2-40B4-BE49-F238E27FC236}">
                <a16:creationId xmlns:a16="http://schemas.microsoft.com/office/drawing/2014/main" id="{36F38C3C-98E9-85C1-8C98-2197818CCA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0385" y="3186402"/>
            <a:ext cx="1465200" cy="1465200"/>
          </a:xfrm>
          <a:prstGeom prst="rect">
            <a:avLst/>
          </a:prstGeom>
        </p:spPr>
      </p:pic>
      <p:sp>
        <p:nvSpPr>
          <p:cNvPr id="38" name="Rectangle: Rounded Corners 9">
            <a:extLst>
              <a:ext uri="{FF2B5EF4-FFF2-40B4-BE49-F238E27FC236}">
                <a16:creationId xmlns:a16="http://schemas.microsoft.com/office/drawing/2014/main" id="{B2D973A0-2C99-41F1-693C-662B8B963E91}"/>
              </a:ext>
            </a:extLst>
          </p:cNvPr>
          <p:cNvSpPr/>
          <p:nvPr/>
        </p:nvSpPr>
        <p:spPr>
          <a:xfrm>
            <a:off x="3978916" y="4999821"/>
            <a:ext cx="4232163" cy="1475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7E6D9D1-AD33-E739-3B30-6FAC2413DD7B}"/>
              </a:ext>
            </a:extLst>
          </p:cNvPr>
          <p:cNvGrpSpPr/>
          <p:nvPr/>
        </p:nvGrpSpPr>
        <p:grpSpPr>
          <a:xfrm>
            <a:off x="4578450" y="5564996"/>
            <a:ext cx="3043251" cy="388761"/>
            <a:chOff x="4711406" y="5558150"/>
            <a:chExt cx="3043251" cy="38876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E6D8C0B1-CFDE-34EE-688B-DAD666819490}"/>
                    </a:ext>
                  </a:extLst>
                </p:cNvPr>
                <p:cNvSpPr txBox="1"/>
                <p:nvPr/>
              </p:nvSpPr>
              <p:spPr>
                <a:xfrm>
                  <a:off x="4711406" y="5558150"/>
                  <a:ext cx="1125325" cy="388761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sub>
                        </m:sSub>
                      </m:oMath>
                    </m:oMathPara>
                  </a14:m>
                  <a:endParaRPr lang="en-IL" i="1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E6D8C0B1-CFDE-34EE-688B-DAD6668194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1406" y="5558150"/>
                  <a:ext cx="1125325" cy="388761"/>
                </a:xfrm>
                <a:prstGeom prst="rect">
                  <a:avLst/>
                </a:prstGeom>
                <a:blipFill>
                  <a:blip r:embed="rId7"/>
                  <a:stretch>
                    <a:fillRect b="-9677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F80FA32D-8BCF-5D36-D731-3292114400E1}"/>
                    </a:ext>
                  </a:extLst>
                </p:cNvPr>
                <p:cNvSpPr txBox="1"/>
                <p:nvPr/>
              </p:nvSpPr>
              <p:spPr>
                <a:xfrm>
                  <a:off x="5506205" y="5558150"/>
                  <a:ext cx="112532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en-IL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F80FA32D-8BCF-5D36-D731-3292114400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06205" y="5558150"/>
                  <a:ext cx="1125325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26220D48-9AD1-5F68-12B6-EC95ADA66F1D}"/>
                    </a:ext>
                  </a:extLst>
                </p:cNvPr>
                <p:cNvSpPr txBox="1"/>
                <p:nvPr/>
              </p:nvSpPr>
              <p:spPr>
                <a:xfrm>
                  <a:off x="7098001" y="5558150"/>
                  <a:ext cx="65665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IL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26220D48-9AD1-5F68-12B6-EC95ADA66F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8001" y="5558150"/>
                  <a:ext cx="656656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476D3CD9-10B5-A95E-86DE-CC1CD248C788}"/>
                </a:ext>
              </a:extLst>
            </p:cNvPr>
            <p:cNvCxnSpPr>
              <a:endCxn id="32" idx="1"/>
            </p:cNvCxnSpPr>
            <p:nvPr/>
          </p:nvCxnSpPr>
          <p:spPr>
            <a:xfrm>
              <a:off x="6355462" y="5742816"/>
              <a:ext cx="742539" cy="0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F612FE7-39D7-88DC-C293-965767575DAC}"/>
                  </a:ext>
                </a:extLst>
              </p:cNvPr>
              <p:cNvSpPr txBox="1"/>
              <p:nvPr/>
            </p:nvSpPr>
            <p:spPr>
              <a:xfrm>
                <a:off x="4100293" y="5136378"/>
                <a:ext cx="30620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L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IL" dirty="0"/>
                  <a:t> is accepting, can extract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F612FE7-39D7-88DC-C293-965767575D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0293" y="5136378"/>
                <a:ext cx="3062054" cy="369332"/>
              </a:xfrm>
              <a:prstGeom prst="rect">
                <a:avLst/>
              </a:prstGeom>
              <a:blipFill>
                <a:blip r:embed="rId10"/>
                <a:stretch>
                  <a:fillRect l="-2075" t="-6667" b="-26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81B7E58-A523-9C9C-B7D9-89F981A0C2A1}"/>
                  </a:ext>
                </a:extLst>
              </p:cNvPr>
              <p:cNvSpPr txBox="1"/>
              <p:nvPr/>
            </p:nvSpPr>
            <p:spPr>
              <a:xfrm>
                <a:off x="4100293" y="6014836"/>
                <a:ext cx="39894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IL" dirty="0"/>
                  <a:t> </a:t>
                </a:r>
                <a:r>
                  <a:rPr lang="en-IL" b="1" dirty="0"/>
                  <a:t>for some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𝑱</m:t>
                    </m:r>
                  </m:oMath>
                </a14:m>
                <a:r>
                  <a:rPr lang="en-IL" dirty="0"/>
                  <a:t>.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81B7E58-A523-9C9C-B7D9-89F981A0C2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0293" y="6014836"/>
                <a:ext cx="3989408" cy="369332"/>
              </a:xfrm>
              <a:prstGeom prst="rect">
                <a:avLst/>
              </a:prstGeom>
              <a:blipFill>
                <a:blip r:embed="rId11"/>
                <a:stretch>
                  <a:fillRect l="-1592" t="-6667" r="-1274" b="-26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1C48102-9402-54F8-9BC4-F4E1C6DFA6C7}"/>
                  </a:ext>
                </a:extLst>
              </p:cNvPr>
              <p:cNvSpPr txBox="1"/>
              <p:nvPr/>
            </p:nvSpPr>
            <p:spPr>
              <a:xfrm>
                <a:off x="5648312" y="3142975"/>
                <a:ext cx="1125325" cy="388761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𝑐𝑟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sub>
                      </m:sSub>
                    </m:oMath>
                  </m:oMathPara>
                </a14:m>
                <a:endParaRPr lang="en-IL" i="1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1C48102-9402-54F8-9BC4-F4E1C6DFA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8312" y="3142975"/>
                <a:ext cx="1125325" cy="388761"/>
              </a:xfrm>
              <a:prstGeom prst="rect">
                <a:avLst/>
              </a:prstGeom>
              <a:blipFill>
                <a:blip r:embed="rId12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AF9B6F8-811F-0F50-53E3-B27E6A871108}"/>
                  </a:ext>
                </a:extLst>
              </p:cNvPr>
              <p:cNvSpPr txBox="1"/>
              <p:nvPr/>
            </p:nvSpPr>
            <p:spPr>
              <a:xfrm>
                <a:off x="6589180" y="3142975"/>
                <a:ext cx="12349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𝑐𝑟𝑠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AF9B6F8-811F-0F50-53E3-B27E6A8711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9180" y="3142975"/>
                <a:ext cx="1234908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74C9F00-9A19-1EE2-AEC9-3034D25B516B}"/>
                  </a:ext>
                </a:extLst>
              </p:cNvPr>
              <p:cNvSpPr txBox="1"/>
              <p:nvPr/>
            </p:nvSpPr>
            <p:spPr>
              <a:xfrm>
                <a:off x="5365201" y="4027236"/>
                <a:ext cx="16899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74C9F00-9A19-1EE2-AEC9-3034D25B51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5201" y="4027236"/>
                <a:ext cx="1689904" cy="461665"/>
              </a:xfrm>
              <a:prstGeom prst="rect">
                <a:avLst/>
              </a:prstGeom>
              <a:blipFill>
                <a:blip r:embed="rId14"/>
                <a:stretch>
                  <a:fillRect r="-149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839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16" grpId="0" animBg="1"/>
      <p:bldP spid="17" grpId="0" animBg="1"/>
      <p:bldP spid="38" grpId="0" animBg="1"/>
      <p:bldP spid="36" grpId="0"/>
      <p:bldP spid="37" grpId="0"/>
      <p:bldP spid="41" grpId="0" animBg="1"/>
      <p:bldP spid="4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00183-D24D-D74F-40E2-24EAB9E5B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From Extraction to Unforgeability</a:t>
            </a:r>
            <a:endParaRPr lang="en-IL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FCBE48-CEE8-BF8B-43CC-1D37E3F04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L" dirty="0"/>
              <a:t>21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865B7B0-AD50-4824-1577-05B0DF6DFE5C}"/>
                  </a:ext>
                </a:extLst>
              </p:cNvPr>
              <p:cNvSpPr txBox="1"/>
              <p:nvPr/>
            </p:nvSpPr>
            <p:spPr>
              <a:xfrm>
                <a:off x="1013862" y="4572980"/>
                <a:ext cx="10056474" cy="14328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b="1" dirty="0"/>
                  <a:t>Reduction:</a:t>
                </a:r>
                <a:r>
                  <a:rPr lang="en-US" sz="2000" dirty="0"/>
                  <a:t> program the necessary subset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sz="2000" dirty="0"/>
                  <a:t> of all honest parties in the security game, and extract a forgery to the underlying signature scheme.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b="1" u="sng" dirty="0">
                    <a:solidFill>
                      <a:srgbClr val="FF0000"/>
                    </a:solidFill>
                  </a:rPr>
                  <a:t>Problem:</a:t>
                </a:r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/>
                  <a:t>the corrupted parties are chosen </a:t>
                </a:r>
                <a:r>
                  <a:rPr lang="en-US" sz="2000" u="sng" dirty="0"/>
                  <a:t>adaptively</a:t>
                </a:r>
                <a:r>
                  <a:rPr lang="en-US" sz="2000" dirty="0"/>
                  <a:t> </a:t>
                </a:r>
                <a:r>
                  <a:rPr lang="en-US" sz="2000" i="1" dirty="0"/>
                  <a:t>after</a:t>
                </a:r>
                <a:r>
                  <a:rPr lang="en-US" sz="2000" dirty="0"/>
                  <a:t> seeing the CRS!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865B7B0-AD50-4824-1577-05B0DF6DFE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862" y="4572980"/>
                <a:ext cx="10056474" cy="1432893"/>
              </a:xfrm>
              <a:prstGeom prst="rect">
                <a:avLst/>
              </a:prstGeom>
              <a:blipFill>
                <a:blip r:embed="rId3"/>
                <a:stretch>
                  <a:fillRect l="-631" b="-708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7C50BE2F-2BE9-95C2-8B89-4BD51BABADF8}"/>
              </a:ext>
            </a:extLst>
          </p:cNvPr>
          <p:cNvGrpSpPr/>
          <p:nvPr/>
        </p:nvGrpSpPr>
        <p:grpSpPr>
          <a:xfrm>
            <a:off x="2638721" y="2691687"/>
            <a:ext cx="6914557" cy="1710085"/>
            <a:chOff x="5428890" y="3215576"/>
            <a:chExt cx="6914557" cy="171008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FFEA613-9BA7-F607-F665-D0B761B6F4D3}"/>
                </a:ext>
              </a:extLst>
            </p:cNvPr>
            <p:cNvSpPr txBox="1"/>
            <p:nvPr/>
          </p:nvSpPr>
          <p:spPr>
            <a:xfrm>
              <a:off x="5428890" y="4459045"/>
              <a:ext cx="19397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Aggregator</a:t>
              </a:r>
            </a:p>
          </p:txBody>
        </p:sp>
        <p:pic>
          <p:nvPicPr>
            <p:cNvPr id="19" name="Picture 18" descr="A person with a blue shirt&#10;&#10;Description automatically generated">
              <a:extLst>
                <a:ext uri="{FF2B5EF4-FFF2-40B4-BE49-F238E27FC236}">
                  <a16:creationId xmlns:a16="http://schemas.microsoft.com/office/drawing/2014/main" id="{E61D03C3-49BA-DC8F-80CF-AE05106B4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642380" y="3215576"/>
              <a:ext cx="1464960" cy="146496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FF1E449-663C-B1EC-3DEB-70FAA868C68A}"/>
                </a:ext>
              </a:extLst>
            </p:cNvPr>
            <p:cNvSpPr txBox="1"/>
            <p:nvPr/>
          </p:nvSpPr>
          <p:spPr>
            <a:xfrm>
              <a:off x="10403719" y="4463996"/>
              <a:ext cx="19397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Verifier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11720C69-F04F-4933-9F84-252527E3565E}"/>
                </a:ext>
              </a:extLst>
            </p:cNvPr>
            <p:cNvCxnSpPr>
              <a:cxnSpLocks/>
              <a:endCxn id="19" idx="3"/>
            </p:cNvCxnSpPr>
            <p:nvPr/>
          </p:nvCxnSpPr>
          <p:spPr>
            <a:xfrm>
              <a:off x="7131234" y="3948056"/>
              <a:ext cx="351114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Picture 26" descr="A red and black devil with horns and tail&#10;&#10;Description automatically generated">
            <a:extLst>
              <a:ext uri="{FF2B5EF4-FFF2-40B4-BE49-F238E27FC236}">
                <a16:creationId xmlns:a16="http://schemas.microsoft.com/office/drawing/2014/main" id="{12CA3C60-6D35-23B7-968F-70C5C2EFF1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5985" y="2691447"/>
            <a:ext cx="1465200" cy="1465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B016FA4-3AF7-7511-5D46-D8E9AA7430AA}"/>
                  </a:ext>
                </a:extLst>
              </p:cNvPr>
              <p:cNvSpPr txBox="1"/>
              <p:nvPr/>
            </p:nvSpPr>
            <p:spPr>
              <a:xfrm>
                <a:off x="4144478" y="2226452"/>
                <a:ext cx="3903044" cy="1021556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</m:acc>
                  </m:oMath>
                </a14:m>
                <a:r>
                  <a:rPr lang="en-US" b="1" dirty="0"/>
                  <a:t> is a MP-BARG proof:</a:t>
                </a:r>
              </a:p>
              <a:p>
                <a:pPr algn="ctr"/>
                <a:r>
                  <a:rPr lang="en-US" dirty="0"/>
                  <a:t>There exist valid signatures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B016FA4-3AF7-7511-5D46-D8E9AA7430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4478" y="2226452"/>
                <a:ext cx="3903044" cy="1021556"/>
              </a:xfrm>
              <a:prstGeom prst="roundRect">
                <a:avLst/>
              </a:prstGeom>
              <a:blipFill>
                <a:blip r:embed="rId6"/>
                <a:stretch>
                  <a:fillRect r="-974" b="-493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725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00183-D24D-D74F-40E2-24EAB9E5B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From Extraction to Unforgeability</a:t>
            </a:r>
            <a:endParaRPr lang="en-IL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FCBE48-CEE8-BF8B-43CC-1D37E3F04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L" dirty="0"/>
              <a:t>21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865B7B0-AD50-4824-1577-05B0DF6DFE5C}"/>
                  </a:ext>
                </a:extLst>
              </p:cNvPr>
              <p:cNvSpPr txBox="1"/>
              <p:nvPr/>
            </p:nvSpPr>
            <p:spPr>
              <a:xfrm>
                <a:off x="1013862" y="4572980"/>
                <a:ext cx="10056474" cy="14328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[Waters-Wu 22] </a:t>
                </a:r>
                <a:r>
                  <a:rPr lang="en-US" sz="2000" dirty="0"/>
                  <a:t>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 aggregate signatures, somewhere extractability is enough: program a </a:t>
                </a:r>
                <a:r>
                  <a:rPr lang="en-US" sz="2000" i="1" dirty="0"/>
                  <a:t>random</a:t>
                </a:r>
                <a:r>
                  <a:rPr lang="en-US" sz="2000" dirty="0"/>
                  <a:t> necessary subset.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/>
                  <a:t>For general policies, there may be exponentially many necessary subsets!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865B7B0-AD50-4824-1577-05B0DF6DFE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862" y="4572980"/>
                <a:ext cx="10056474" cy="1432893"/>
              </a:xfrm>
              <a:prstGeom prst="rect">
                <a:avLst/>
              </a:prstGeom>
              <a:blipFill>
                <a:blip r:embed="rId3"/>
                <a:stretch>
                  <a:fillRect l="-631" b="-708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7C50BE2F-2BE9-95C2-8B89-4BD51BABADF8}"/>
              </a:ext>
            </a:extLst>
          </p:cNvPr>
          <p:cNvGrpSpPr/>
          <p:nvPr/>
        </p:nvGrpSpPr>
        <p:grpSpPr>
          <a:xfrm>
            <a:off x="2638721" y="2691687"/>
            <a:ext cx="6914557" cy="1710085"/>
            <a:chOff x="5428890" y="3215576"/>
            <a:chExt cx="6914557" cy="171008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FFEA613-9BA7-F607-F665-D0B761B6F4D3}"/>
                </a:ext>
              </a:extLst>
            </p:cNvPr>
            <p:cNvSpPr txBox="1"/>
            <p:nvPr/>
          </p:nvSpPr>
          <p:spPr>
            <a:xfrm>
              <a:off x="5428890" y="4459045"/>
              <a:ext cx="19397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Aggregator</a:t>
              </a:r>
            </a:p>
          </p:txBody>
        </p:sp>
        <p:pic>
          <p:nvPicPr>
            <p:cNvPr id="19" name="Picture 18" descr="A person with a blue shirt&#10;&#10;Description automatically generated">
              <a:extLst>
                <a:ext uri="{FF2B5EF4-FFF2-40B4-BE49-F238E27FC236}">
                  <a16:creationId xmlns:a16="http://schemas.microsoft.com/office/drawing/2014/main" id="{E61D03C3-49BA-DC8F-80CF-AE05106B4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642380" y="3215576"/>
              <a:ext cx="1464960" cy="146496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FF1E449-663C-B1EC-3DEB-70FAA868C68A}"/>
                </a:ext>
              </a:extLst>
            </p:cNvPr>
            <p:cNvSpPr txBox="1"/>
            <p:nvPr/>
          </p:nvSpPr>
          <p:spPr>
            <a:xfrm>
              <a:off x="10403719" y="4463996"/>
              <a:ext cx="19397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Verifier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11720C69-F04F-4933-9F84-252527E3565E}"/>
                </a:ext>
              </a:extLst>
            </p:cNvPr>
            <p:cNvCxnSpPr>
              <a:cxnSpLocks/>
              <a:endCxn id="19" idx="3"/>
            </p:cNvCxnSpPr>
            <p:nvPr/>
          </p:nvCxnSpPr>
          <p:spPr>
            <a:xfrm>
              <a:off x="7131234" y="3948056"/>
              <a:ext cx="351114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Picture 26" descr="A red and black devil with horns and tail&#10;&#10;Description automatically generated">
            <a:extLst>
              <a:ext uri="{FF2B5EF4-FFF2-40B4-BE49-F238E27FC236}">
                <a16:creationId xmlns:a16="http://schemas.microsoft.com/office/drawing/2014/main" id="{12CA3C60-6D35-23B7-968F-70C5C2EFF1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5985" y="2691447"/>
            <a:ext cx="1465200" cy="1465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72840C4-6564-86B9-C5CC-71FCB5F9F4C0}"/>
                  </a:ext>
                </a:extLst>
              </p:cNvPr>
              <p:cNvSpPr txBox="1"/>
              <p:nvPr/>
            </p:nvSpPr>
            <p:spPr>
              <a:xfrm>
                <a:off x="4145176" y="2226452"/>
                <a:ext cx="3903044" cy="1021556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</m:acc>
                  </m:oMath>
                </a14:m>
                <a:r>
                  <a:rPr lang="en-US" b="1" dirty="0"/>
                  <a:t> is a MP-BARG proof:</a:t>
                </a:r>
              </a:p>
              <a:p>
                <a:pPr algn="ctr"/>
                <a:r>
                  <a:rPr lang="en-US" dirty="0"/>
                  <a:t>There exist valid signatures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72840C4-6564-86B9-C5CC-71FCB5F9F4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5176" y="2226452"/>
                <a:ext cx="3903044" cy="1021556"/>
              </a:xfrm>
              <a:prstGeom prst="roundRect">
                <a:avLst/>
              </a:prstGeom>
              <a:blipFill>
                <a:blip r:embed="rId6"/>
                <a:stretch>
                  <a:fillRect r="-1299" b="-493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846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9">
            <a:extLst>
              <a:ext uri="{FF2B5EF4-FFF2-40B4-BE49-F238E27FC236}">
                <a16:creationId xmlns:a16="http://schemas.microsoft.com/office/drawing/2014/main" id="{5739F58D-0938-A503-2849-EBA044030441}"/>
              </a:ext>
            </a:extLst>
          </p:cNvPr>
          <p:cNvSpPr/>
          <p:nvPr/>
        </p:nvSpPr>
        <p:spPr>
          <a:xfrm>
            <a:off x="4578450" y="1655609"/>
            <a:ext cx="3033098" cy="105868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362C7AE-7DB9-8BCD-68A2-8C81BE71912D}"/>
              </a:ext>
            </a:extLst>
          </p:cNvPr>
          <p:cNvSpPr txBox="1"/>
          <p:nvPr/>
        </p:nvSpPr>
        <p:spPr>
          <a:xfrm>
            <a:off x="4339425" y="1764791"/>
            <a:ext cx="35111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Setup</a:t>
            </a:r>
            <a:endParaRPr lang="en-IL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15D37D-2EBF-F9F5-7FC3-03576D5BC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b="1" dirty="0"/>
              <a:t>Adaptive</a:t>
            </a:r>
            <a:r>
              <a:rPr lang="en-IL" dirty="0"/>
              <a:t> Subset Extraction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42E050-1278-5159-9E5E-4B89DA397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L" dirty="0"/>
              <a:t>23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4A2BBD8-8B24-26AF-2056-8C8F409220E3}"/>
                  </a:ext>
                </a:extLst>
              </p:cNvPr>
              <p:cNvSpPr txBox="1"/>
              <p:nvPr/>
            </p:nvSpPr>
            <p:spPr>
              <a:xfrm>
                <a:off x="4831639" y="2228793"/>
                <a:ext cx="1125325" cy="36933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𝑐𝑟𝑠</m:t>
                      </m:r>
                    </m:oMath>
                  </m:oMathPara>
                </a14:m>
                <a:endParaRPr lang="en-IL" i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4A2BBD8-8B24-26AF-2056-8C8F409220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639" y="2228793"/>
                <a:ext cx="1125325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561B0F2-8A69-0BBA-EFBF-F6542BF9D683}"/>
                  </a:ext>
                </a:extLst>
              </p:cNvPr>
              <p:cNvSpPr txBox="1"/>
              <p:nvPr/>
            </p:nvSpPr>
            <p:spPr>
              <a:xfrm>
                <a:off x="6233032" y="2228793"/>
                <a:ext cx="1125325" cy="369332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𝑡𝑑</m:t>
                      </m:r>
                    </m:oMath>
                  </m:oMathPara>
                </a14:m>
                <a:endParaRPr lang="en-IL" i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561B0F2-8A69-0BBA-EFBF-F6542BF9D6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032" y="2228793"/>
                <a:ext cx="112532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6CEB2854-AA17-B6D9-FF3A-3145CD76C491}"/>
              </a:ext>
            </a:extLst>
          </p:cNvPr>
          <p:cNvSpPr txBox="1"/>
          <p:nvPr/>
        </p:nvSpPr>
        <p:spPr>
          <a:xfrm>
            <a:off x="2752875" y="4221763"/>
            <a:ext cx="1939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Prover</a:t>
            </a:r>
          </a:p>
        </p:txBody>
      </p:sp>
      <p:pic>
        <p:nvPicPr>
          <p:cNvPr id="9" name="Picture 8" descr="A person with a blue shirt&#10;&#10;Description automatically generated">
            <a:extLst>
              <a:ext uri="{FF2B5EF4-FFF2-40B4-BE49-F238E27FC236}">
                <a16:creationId xmlns:a16="http://schemas.microsoft.com/office/drawing/2014/main" id="{7009059A-DEE6-C410-F402-60BD15574C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66365" y="3082467"/>
            <a:ext cx="1464960" cy="14649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7363844-5C15-D8F2-D2D9-3BFDA2EC770F}"/>
              </a:ext>
            </a:extLst>
          </p:cNvPr>
          <p:cNvSpPr txBox="1"/>
          <p:nvPr/>
        </p:nvSpPr>
        <p:spPr>
          <a:xfrm>
            <a:off x="7727704" y="4330887"/>
            <a:ext cx="1939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Verifier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05FC179-36AB-4C36-491F-450143B6DC13}"/>
              </a:ext>
            </a:extLst>
          </p:cNvPr>
          <p:cNvCxnSpPr>
            <a:cxnSpLocks/>
            <a:endCxn id="9" idx="3"/>
          </p:cNvCxnSpPr>
          <p:nvPr/>
        </p:nvCxnSpPr>
        <p:spPr>
          <a:xfrm>
            <a:off x="4455219" y="3814947"/>
            <a:ext cx="351114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red and black devil with horns and tail&#10;&#10;Description automatically generated">
            <a:extLst>
              <a:ext uri="{FF2B5EF4-FFF2-40B4-BE49-F238E27FC236}">
                <a16:creationId xmlns:a16="http://schemas.microsoft.com/office/drawing/2014/main" id="{36F38C3C-98E9-85C1-8C98-2197818CCA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0385" y="3082227"/>
            <a:ext cx="1465200" cy="1465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9FBC708-66C6-F253-B466-40BFFA5E2254}"/>
                  </a:ext>
                </a:extLst>
              </p:cNvPr>
              <p:cNvSpPr txBox="1"/>
              <p:nvPr/>
            </p:nvSpPr>
            <p:spPr>
              <a:xfrm>
                <a:off x="4455219" y="3970161"/>
                <a:ext cx="350987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en-IL" sz="2000" dirty="0"/>
                  <a:t>,</a:t>
                </a:r>
                <a:br>
                  <a:rPr lang="en-IL" sz="2000" dirty="0"/>
                </a:br>
                <a:r>
                  <a:rPr lang="en-IL" sz="2000" b="1" dirty="0"/>
                  <a:t>necessary subset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𝑱</m:t>
                    </m:r>
                  </m:oMath>
                </a14:m>
                <a:endParaRPr lang="en-IL" sz="2000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9FBC708-66C6-F253-B466-40BFFA5E22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5219" y="3970161"/>
                <a:ext cx="3509870" cy="707886"/>
              </a:xfrm>
              <a:prstGeom prst="rect">
                <a:avLst/>
              </a:prstGeom>
              <a:blipFill>
                <a:blip r:embed="rId7"/>
                <a:stretch>
                  <a:fillRect t="-1754" b="-1578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: Rounded Corners 9">
            <a:extLst>
              <a:ext uri="{FF2B5EF4-FFF2-40B4-BE49-F238E27FC236}">
                <a16:creationId xmlns:a16="http://schemas.microsoft.com/office/drawing/2014/main" id="{B2D973A0-2C99-41F1-693C-662B8B963E91}"/>
              </a:ext>
            </a:extLst>
          </p:cNvPr>
          <p:cNvSpPr/>
          <p:nvPr/>
        </p:nvSpPr>
        <p:spPr>
          <a:xfrm>
            <a:off x="3978916" y="4872496"/>
            <a:ext cx="4232163" cy="172165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7E6D9D1-AD33-E739-3B30-6FAC2413DD7B}"/>
              </a:ext>
            </a:extLst>
          </p:cNvPr>
          <p:cNvGrpSpPr/>
          <p:nvPr/>
        </p:nvGrpSpPr>
        <p:grpSpPr>
          <a:xfrm>
            <a:off x="4578450" y="5437671"/>
            <a:ext cx="3043251" cy="369332"/>
            <a:chOff x="4711406" y="5558150"/>
            <a:chExt cx="3043251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E6D8C0B1-CFDE-34EE-688B-DAD666819490}"/>
                    </a:ext>
                  </a:extLst>
                </p:cNvPr>
                <p:cNvSpPr txBox="1"/>
                <p:nvPr/>
              </p:nvSpPr>
              <p:spPr>
                <a:xfrm>
                  <a:off x="4711406" y="5558150"/>
                  <a:ext cx="1125325" cy="369332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𝑡𝑑</m:t>
                        </m:r>
                      </m:oMath>
                    </m:oMathPara>
                  </a14:m>
                  <a:endParaRPr lang="en-IL" i="1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E6D8C0B1-CFDE-34EE-688B-DAD6668194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1406" y="5558150"/>
                  <a:ext cx="1125325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F80FA32D-8BCF-5D36-D731-3292114400E1}"/>
                    </a:ext>
                  </a:extLst>
                </p:cNvPr>
                <p:cNvSpPr txBox="1"/>
                <p:nvPr/>
              </p:nvSpPr>
              <p:spPr>
                <a:xfrm>
                  <a:off x="5506205" y="5558150"/>
                  <a:ext cx="112532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en-IL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F80FA32D-8BCF-5D36-D731-3292114400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06205" y="5558150"/>
                  <a:ext cx="1125325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26220D48-9AD1-5F68-12B6-EC95ADA66F1D}"/>
                    </a:ext>
                  </a:extLst>
                </p:cNvPr>
                <p:cNvSpPr txBox="1"/>
                <p:nvPr/>
              </p:nvSpPr>
              <p:spPr>
                <a:xfrm>
                  <a:off x="7098001" y="5558150"/>
                  <a:ext cx="65665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IL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26220D48-9AD1-5F68-12B6-EC95ADA66F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8001" y="5558150"/>
                  <a:ext cx="656656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476D3CD9-10B5-A95E-86DE-CC1CD248C788}"/>
                </a:ext>
              </a:extLst>
            </p:cNvPr>
            <p:cNvCxnSpPr>
              <a:endCxn id="32" idx="1"/>
            </p:cNvCxnSpPr>
            <p:nvPr/>
          </p:nvCxnSpPr>
          <p:spPr>
            <a:xfrm>
              <a:off x="6355462" y="5742816"/>
              <a:ext cx="742539" cy="0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F612FE7-39D7-88DC-C293-965767575DAC}"/>
                  </a:ext>
                </a:extLst>
              </p:cNvPr>
              <p:cNvSpPr txBox="1"/>
              <p:nvPr/>
            </p:nvSpPr>
            <p:spPr>
              <a:xfrm>
                <a:off x="4100293" y="5009053"/>
                <a:ext cx="30620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L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IL" dirty="0"/>
                  <a:t> is accepting, can extract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F612FE7-39D7-88DC-C293-965767575D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0293" y="5009053"/>
                <a:ext cx="3062054" cy="369332"/>
              </a:xfrm>
              <a:prstGeom prst="rect">
                <a:avLst/>
              </a:prstGeom>
              <a:blipFill>
                <a:blip r:embed="rId11"/>
                <a:stretch>
                  <a:fillRect l="-2075" t="-6667" b="-26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81B7E58-A523-9C9C-B7D9-89F981A0C2A1}"/>
                  </a:ext>
                </a:extLst>
              </p:cNvPr>
              <p:cNvSpPr txBox="1"/>
              <p:nvPr/>
            </p:nvSpPr>
            <p:spPr>
              <a:xfrm>
                <a:off x="4100293" y="5887511"/>
                <a:ext cx="398940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IL" dirty="0"/>
                  <a:t>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IL" dirty="0"/>
                  <a:t>,</a:t>
                </a:r>
              </a:p>
              <a:p>
                <a:r>
                  <a:rPr lang="en-US" b="1" dirty="0"/>
                  <a:t>w</a:t>
                </a:r>
                <a:r>
                  <a:rPr lang="en-IL" b="1" dirty="0"/>
                  <a:t>ith probability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IL" dirty="0"/>
                  <a:t>.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81B7E58-A523-9C9C-B7D9-89F981A0C2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0293" y="5887511"/>
                <a:ext cx="3989408" cy="646331"/>
              </a:xfrm>
              <a:prstGeom prst="rect">
                <a:avLst/>
              </a:prstGeom>
              <a:blipFill>
                <a:blip r:embed="rId12"/>
                <a:stretch>
                  <a:fillRect l="-1592" t="-3846" b="-1346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1C48102-9402-54F8-9BC4-F4E1C6DFA6C7}"/>
                  </a:ext>
                </a:extLst>
              </p:cNvPr>
              <p:cNvSpPr txBox="1"/>
              <p:nvPr/>
            </p:nvSpPr>
            <p:spPr>
              <a:xfrm>
                <a:off x="5648312" y="3038800"/>
                <a:ext cx="1125325" cy="36933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𝑐𝑟𝑠</m:t>
                      </m:r>
                    </m:oMath>
                  </m:oMathPara>
                </a14:m>
                <a:endParaRPr lang="en-IL" i="1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1C48102-9402-54F8-9BC4-F4E1C6DFA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8312" y="3038800"/>
                <a:ext cx="1125325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947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16" grpId="0" animBg="1"/>
      <p:bldP spid="17" grpId="0" animBg="1"/>
      <p:bldP spid="8" grpId="0"/>
      <p:bldP spid="10" grpId="0"/>
      <p:bldP spid="14" grpId="0"/>
      <p:bldP spid="38" grpId="0" animBg="1"/>
      <p:bldP spid="36" grpId="0"/>
      <p:bldP spid="37" grpId="0"/>
      <p:bldP spid="4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F4A7B-99E9-4B8B-5D38-36C6B1DBD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Our Constructions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1664BC-06C0-71AC-A5C5-D7409960A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L" dirty="0"/>
              <a:t>25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F380C51-DEE1-FCBC-7A7E-B098B98F2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4521"/>
            <a:ext cx="10515600" cy="4282567"/>
          </a:xfrm>
        </p:spPr>
        <p:txBody>
          <a:bodyPr>
            <a:normAutofit/>
          </a:bodyPr>
          <a:lstStyle/>
          <a:p>
            <a:pPr algn="just"/>
            <a:r>
              <a:rPr lang="en-US" sz="2000" dirty="0"/>
              <a:t>For </a:t>
            </a:r>
            <a:r>
              <a:rPr lang="en-US" sz="2000" dirty="0">
                <a:solidFill>
                  <a:srgbClr val="7030A0"/>
                </a:solidFill>
              </a:rPr>
              <a:t>read-once log-space policies</a:t>
            </a:r>
            <a:r>
              <a:rPr lang="en-US" sz="2000" dirty="0"/>
              <a:t>,</a:t>
            </a:r>
          </a:p>
          <a:p>
            <a:pPr algn="just"/>
            <a:endParaRPr lang="en-US" sz="2000" dirty="0">
              <a:solidFill>
                <a:srgbClr val="7030A0"/>
              </a:solidFill>
            </a:endParaRPr>
          </a:p>
          <a:p>
            <a:pPr lvl="1" algn="just"/>
            <a:endParaRPr lang="en-US" sz="1800" dirty="0">
              <a:solidFill>
                <a:srgbClr val="7030A0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5E1AABB-F8F7-4AAB-2399-AAE2B8A06F56}"/>
              </a:ext>
            </a:extLst>
          </p:cNvPr>
          <p:cNvGrpSpPr/>
          <p:nvPr/>
        </p:nvGrpSpPr>
        <p:grpSpPr>
          <a:xfrm>
            <a:off x="1207008" y="1958567"/>
            <a:ext cx="9542928" cy="1087791"/>
            <a:chOff x="1207008" y="1958567"/>
            <a:chExt cx="9542928" cy="1087791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2C17A517-955A-77FC-B1B1-6ABFD6AC5663}"/>
                </a:ext>
              </a:extLst>
            </p:cNvPr>
            <p:cNvSpPr/>
            <p:nvPr/>
          </p:nvSpPr>
          <p:spPr>
            <a:xfrm>
              <a:off x="4538472" y="1958567"/>
              <a:ext cx="2880000" cy="1077241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L" sz="2000" dirty="0">
                  <a:solidFill>
                    <a:schemeClr val="tx1"/>
                  </a:solidFill>
                </a:rPr>
                <a:t>MP-BARGs with </a:t>
              </a:r>
              <a:r>
                <a:rPr lang="en-IL" sz="2000" u="sng" dirty="0">
                  <a:solidFill>
                    <a:srgbClr val="7030A0"/>
                  </a:solidFill>
                </a:rPr>
                <a:t>adaptive</a:t>
              </a:r>
              <a:r>
                <a:rPr lang="en-IL" sz="2000" dirty="0">
                  <a:solidFill>
                    <a:srgbClr val="7030A0"/>
                  </a:solidFill>
                </a:rPr>
                <a:t> subset extraction</a:t>
              </a:r>
              <a:endParaRPr lang="en-IL" sz="2000" dirty="0">
                <a:solidFill>
                  <a:schemeClr val="tx1"/>
                </a:solidFill>
              </a:endParaRPr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EF84348C-AEC2-0C7A-340E-F795FAE6EE26}"/>
                </a:ext>
              </a:extLst>
            </p:cNvPr>
            <p:cNvSpPr/>
            <p:nvPr/>
          </p:nvSpPr>
          <p:spPr>
            <a:xfrm>
              <a:off x="7869936" y="1969117"/>
              <a:ext cx="2880000" cy="1077241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L" sz="2000" dirty="0">
                  <a:solidFill>
                    <a:schemeClr val="tx1"/>
                  </a:solidFill>
                </a:rPr>
                <a:t>Monotone-Policy Aggregate Signatures with </a:t>
              </a:r>
              <a:r>
                <a:rPr lang="en-IL" sz="2000" dirty="0">
                  <a:solidFill>
                    <a:srgbClr val="7030A0"/>
                  </a:solidFill>
                </a:rPr>
                <a:t>full</a:t>
              </a:r>
              <a:r>
                <a:rPr lang="en-IL" sz="2000" dirty="0">
                  <a:solidFill>
                    <a:schemeClr val="tx1"/>
                  </a:solidFill>
                </a:rPr>
                <a:t> </a:t>
              </a:r>
              <a:r>
                <a:rPr lang="en-IL" sz="2000" dirty="0">
                  <a:solidFill>
                    <a:srgbClr val="7030A0"/>
                  </a:solidFill>
                </a:rPr>
                <a:t>security</a:t>
              </a:r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B897872B-05E6-FA00-D476-92FA6F5DCDC1}"/>
                </a:ext>
              </a:extLst>
            </p:cNvPr>
            <p:cNvSpPr/>
            <p:nvPr/>
          </p:nvSpPr>
          <p:spPr>
            <a:xfrm>
              <a:off x="1207008" y="1958567"/>
              <a:ext cx="2880000" cy="1077241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L" sz="2000" dirty="0">
                  <a:solidFill>
                    <a:schemeClr val="tx1"/>
                  </a:solidFill>
                </a:rPr>
                <a:t>BARGs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277C559D-2FCB-D694-BB1D-EB080BF84A72}"/>
                </a:ext>
              </a:extLst>
            </p:cNvPr>
            <p:cNvCxnSpPr>
              <a:cxnSpLocks/>
              <a:stCxn id="8" idx="3"/>
              <a:endCxn id="6" idx="1"/>
            </p:cNvCxnSpPr>
            <p:nvPr/>
          </p:nvCxnSpPr>
          <p:spPr>
            <a:xfrm>
              <a:off x="4087008" y="2497188"/>
              <a:ext cx="451464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E9D57E23-ADDA-1CA6-08E2-B2D9702DD739}"/>
                </a:ext>
              </a:extLst>
            </p:cNvPr>
            <p:cNvCxnSpPr>
              <a:cxnSpLocks/>
              <a:stCxn id="6" idx="3"/>
              <a:endCxn id="7" idx="1"/>
            </p:cNvCxnSpPr>
            <p:nvPr/>
          </p:nvCxnSpPr>
          <p:spPr>
            <a:xfrm>
              <a:off x="7418472" y="2497188"/>
              <a:ext cx="451464" cy="1055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91CE102-F45B-E9A1-6A67-D7A7CD4B67CE}"/>
              </a:ext>
            </a:extLst>
          </p:cNvPr>
          <p:cNvSpPr txBox="1"/>
          <p:nvPr/>
        </p:nvSpPr>
        <p:spPr>
          <a:xfrm>
            <a:off x="728641" y="4518534"/>
            <a:ext cx="1939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Prover</a:t>
            </a:r>
          </a:p>
        </p:txBody>
      </p:sp>
      <p:pic>
        <p:nvPicPr>
          <p:cNvPr id="11" name="Picture 10" descr="A person with a blue shirt&#10;&#10;Description automatically generated">
            <a:extLst>
              <a:ext uri="{FF2B5EF4-FFF2-40B4-BE49-F238E27FC236}">
                <a16:creationId xmlns:a16="http://schemas.microsoft.com/office/drawing/2014/main" id="{7C8E93EA-ED90-2240-1B13-1EF25451D6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94080" y="3334590"/>
            <a:ext cx="1464960" cy="146496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7FE9830-7CDD-A7BB-3167-F0AA3EC67E06}"/>
              </a:ext>
            </a:extLst>
          </p:cNvPr>
          <p:cNvSpPr txBox="1"/>
          <p:nvPr/>
        </p:nvSpPr>
        <p:spPr>
          <a:xfrm>
            <a:off x="4951696" y="4525940"/>
            <a:ext cx="1939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Verifier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FD6BC24-205A-D04B-4F6D-7681298767EF}"/>
              </a:ext>
            </a:extLst>
          </p:cNvPr>
          <p:cNvCxnSpPr>
            <a:cxnSpLocks/>
            <a:stCxn id="14" idx="3"/>
            <a:endCxn id="11" idx="3"/>
          </p:cNvCxnSpPr>
          <p:nvPr/>
        </p:nvCxnSpPr>
        <p:spPr>
          <a:xfrm>
            <a:off x="2435024" y="4051241"/>
            <a:ext cx="2659056" cy="1582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red and black devil with horns and tail&#10;&#10;Description automatically generated">
            <a:extLst>
              <a:ext uri="{FF2B5EF4-FFF2-40B4-BE49-F238E27FC236}">
                <a16:creationId xmlns:a16="http://schemas.microsoft.com/office/drawing/2014/main" id="{07662667-B813-32FD-34E8-7F08DD0718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824" y="3318641"/>
            <a:ext cx="1465200" cy="14652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D65ACC8-5754-AB84-CB31-039D1E9169E6}"/>
                  </a:ext>
                </a:extLst>
              </p:cNvPr>
              <p:cNvSpPr txBox="1"/>
              <p:nvPr/>
            </p:nvSpPr>
            <p:spPr>
              <a:xfrm>
                <a:off x="1872816" y="4221726"/>
                <a:ext cx="350987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L" sz="2000" dirty="0"/>
                  <a:t>Proof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IL" sz="2000" b="1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D65ACC8-5754-AB84-CB31-039D1E9169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816" y="4221726"/>
                <a:ext cx="3509870" cy="400110"/>
              </a:xfrm>
              <a:prstGeom prst="rect">
                <a:avLst/>
              </a:prstGeom>
              <a:blipFill>
                <a:blip r:embed="rId5"/>
                <a:stretch>
                  <a:fillRect t="-6250" b="-3125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B6164568-33AB-8662-7E6E-F65A6B68BAEB}"/>
              </a:ext>
            </a:extLst>
          </p:cNvPr>
          <p:cNvGrpSpPr/>
          <p:nvPr/>
        </p:nvGrpSpPr>
        <p:grpSpPr>
          <a:xfrm>
            <a:off x="2242925" y="5129565"/>
            <a:ext cx="3043251" cy="369332"/>
            <a:chOff x="4711406" y="5558150"/>
            <a:chExt cx="3043251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C96D6003-4A57-BB2D-C6A6-F8C414F5D305}"/>
                    </a:ext>
                  </a:extLst>
                </p:cNvPr>
                <p:cNvSpPr txBox="1"/>
                <p:nvPr/>
              </p:nvSpPr>
              <p:spPr>
                <a:xfrm>
                  <a:off x="4711406" y="5558150"/>
                  <a:ext cx="1125325" cy="369332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IL" i="1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82D62F30-08A2-A90C-205A-3ECA90ABF4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1406" y="5558150"/>
                  <a:ext cx="1125325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074ED088-67CE-4F88-5CA4-C8187DFD1E81}"/>
                    </a:ext>
                  </a:extLst>
                </p:cNvPr>
                <p:cNvSpPr txBox="1"/>
                <p:nvPr/>
              </p:nvSpPr>
              <p:spPr>
                <a:xfrm>
                  <a:off x="5506205" y="5558150"/>
                  <a:ext cx="112532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en-IL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F80FA32D-8BCF-5D36-D731-3292114400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06205" y="5558150"/>
                  <a:ext cx="1125325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90C69EA6-963D-F6DF-5B6E-27982492298D}"/>
                    </a:ext>
                  </a:extLst>
                </p:cNvPr>
                <p:cNvSpPr txBox="1"/>
                <p:nvPr/>
              </p:nvSpPr>
              <p:spPr>
                <a:xfrm>
                  <a:off x="7098001" y="5558150"/>
                  <a:ext cx="65665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IL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26220D48-9AD1-5F68-12B6-EC95ADA66F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8001" y="5558150"/>
                  <a:ext cx="656656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9BC67820-3666-DD80-B96A-36528A4B5696}"/>
                </a:ext>
              </a:extLst>
            </p:cNvPr>
            <p:cNvCxnSpPr>
              <a:endCxn id="22" idx="1"/>
            </p:cNvCxnSpPr>
            <p:nvPr/>
          </p:nvCxnSpPr>
          <p:spPr>
            <a:xfrm>
              <a:off x="6355462" y="5742816"/>
              <a:ext cx="742539" cy="0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66D834F-D3B1-CF32-ADE4-191AB5277FF4}"/>
                  </a:ext>
                </a:extLst>
              </p:cNvPr>
              <p:cNvSpPr txBox="1"/>
              <p:nvPr/>
            </p:nvSpPr>
            <p:spPr>
              <a:xfrm>
                <a:off x="3201889" y="3358316"/>
                <a:ext cx="1125325" cy="36933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𝑐𝑟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IL" i="1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66D834F-D3B1-CF32-ADE4-191AB5277F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1889" y="3358316"/>
                <a:ext cx="1125325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359FEB9-FA99-869D-8ADE-39A43778B9AE}"/>
                  </a:ext>
                </a:extLst>
              </p:cNvPr>
              <p:cNvSpPr txBox="1"/>
              <p:nvPr/>
            </p:nvSpPr>
            <p:spPr>
              <a:xfrm>
                <a:off x="6654040" y="3318641"/>
                <a:ext cx="5340144" cy="1328023"/>
              </a:xfrm>
              <a:prstGeom prst="round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L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[Ben David-Kalai-Paneth 22] </a:t>
                </a:r>
              </a:p>
              <a:p>
                <a:pPr algn="ctr"/>
                <a:r>
                  <a:rPr lang="en-IL" b="1" dirty="0"/>
                  <a:t>Verifiable private information retrieval:</a:t>
                </a:r>
              </a:p>
              <a:p>
                <a:pPr algn="ctr"/>
                <a:r>
                  <a:rPr lang="en-IL" dirty="0"/>
                  <a:t>Can use the adversary to </a:t>
                </a:r>
                <a:r>
                  <a:rPr lang="en-IL" i="1" u="sng" dirty="0"/>
                  <a:t>simulate</a:t>
                </a:r>
                <a:r>
                  <a:rPr lang="en-IL" dirty="0"/>
                  <a:t> an accepting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L" dirty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IL" dirty="0"/>
                  <a:t>.</a:t>
                </a: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359FEB9-FA99-869D-8ADE-39A43778B9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4040" y="3318641"/>
                <a:ext cx="5340144" cy="1328023"/>
              </a:xfrm>
              <a:prstGeom prst="roundRect">
                <a:avLst/>
              </a:prstGeom>
              <a:blipFill>
                <a:blip r:embed="rId11"/>
                <a:stretch>
                  <a:fillRect r="-475" b="-285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1E059CF-C372-56E0-ECDB-F5B92F014772}"/>
                  </a:ext>
                </a:extLst>
              </p:cNvPr>
              <p:cNvSpPr txBox="1"/>
              <p:nvPr/>
            </p:nvSpPr>
            <p:spPr>
              <a:xfrm>
                <a:off x="6654040" y="4901035"/>
                <a:ext cx="5340144" cy="1021556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L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IL" dirty="0"/>
                  <a:t> threshold, choosing a random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IL" dirty="0"/>
                  <a:t>,</a:t>
                </a:r>
              </a:p>
              <a:p>
                <a:pPr algn="ctr"/>
                <a:r>
                  <a:rPr lang="en-US" dirty="0"/>
                  <a:t>the witness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L" dirty="0"/>
                  <a:t> is accepting wp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IL" dirty="0"/>
                  <a:t>,</a:t>
                </a:r>
              </a:p>
              <a:p>
                <a:pPr algn="ctr"/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|≥(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IL" dirty="0"/>
                  <a:t>.</a:t>
                </a: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1E059CF-C372-56E0-ECDB-F5B92F0147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4040" y="4901035"/>
                <a:ext cx="5340144" cy="1021556"/>
              </a:xfrm>
              <a:prstGeom prst="roundRect">
                <a:avLst/>
              </a:prstGeom>
              <a:blipFill>
                <a:blip r:embed="rId12"/>
                <a:stretch>
                  <a:fillRect b="-365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166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3" grpId="0"/>
      <p:bldP spid="12" grpId="0"/>
      <p:bldP spid="15" grpId="0"/>
      <p:bldP spid="24" grpId="0" animBg="1"/>
      <p:bldP spid="25" grpId="0" animBg="1"/>
      <p:bldP spid="2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F4A7B-99E9-4B8B-5D38-36C6B1DBD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Our Constructions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1664BC-06C0-71AC-A5C5-D7409960A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L" dirty="0"/>
              <a:t>25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F380C51-DEE1-FCBC-7A7E-B098B98F2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4521"/>
            <a:ext cx="10515600" cy="4282567"/>
          </a:xfrm>
        </p:spPr>
        <p:txBody>
          <a:bodyPr>
            <a:normAutofit/>
          </a:bodyPr>
          <a:lstStyle/>
          <a:p>
            <a:pPr algn="just"/>
            <a:r>
              <a:rPr lang="en-US" sz="2000" dirty="0"/>
              <a:t>For </a:t>
            </a:r>
            <a:r>
              <a:rPr lang="en-US" sz="2000" dirty="0">
                <a:solidFill>
                  <a:srgbClr val="7030A0"/>
                </a:solidFill>
              </a:rPr>
              <a:t>read-once log-space policies</a:t>
            </a:r>
            <a:r>
              <a:rPr lang="en-US" sz="2000" dirty="0"/>
              <a:t>,</a:t>
            </a:r>
          </a:p>
          <a:p>
            <a:pPr algn="just"/>
            <a:endParaRPr lang="en-US" sz="2000" dirty="0">
              <a:solidFill>
                <a:srgbClr val="7030A0"/>
              </a:solidFill>
            </a:endParaRPr>
          </a:p>
          <a:p>
            <a:pPr lvl="1" algn="just"/>
            <a:endParaRPr lang="en-US" sz="1800" dirty="0">
              <a:solidFill>
                <a:srgbClr val="7030A0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5E1AABB-F8F7-4AAB-2399-AAE2B8A06F56}"/>
              </a:ext>
            </a:extLst>
          </p:cNvPr>
          <p:cNvGrpSpPr/>
          <p:nvPr/>
        </p:nvGrpSpPr>
        <p:grpSpPr>
          <a:xfrm>
            <a:off x="1207008" y="1958567"/>
            <a:ext cx="9542928" cy="1087791"/>
            <a:chOff x="1207008" y="1958567"/>
            <a:chExt cx="9542928" cy="1087791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2C17A517-955A-77FC-B1B1-6ABFD6AC5663}"/>
                </a:ext>
              </a:extLst>
            </p:cNvPr>
            <p:cNvSpPr/>
            <p:nvPr/>
          </p:nvSpPr>
          <p:spPr>
            <a:xfrm>
              <a:off x="4538472" y="1958567"/>
              <a:ext cx="2880000" cy="1077241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L" sz="2000" dirty="0">
                  <a:solidFill>
                    <a:schemeClr val="tx1"/>
                  </a:solidFill>
                </a:rPr>
                <a:t>MP-BARGs with </a:t>
              </a:r>
              <a:r>
                <a:rPr lang="en-IL" sz="2000" u="sng" dirty="0">
                  <a:solidFill>
                    <a:srgbClr val="7030A0"/>
                  </a:solidFill>
                </a:rPr>
                <a:t>adaptive</a:t>
              </a:r>
              <a:r>
                <a:rPr lang="en-IL" sz="2000" dirty="0">
                  <a:solidFill>
                    <a:srgbClr val="7030A0"/>
                  </a:solidFill>
                </a:rPr>
                <a:t> subset extraction</a:t>
              </a:r>
              <a:endParaRPr lang="en-IL" sz="2000" dirty="0">
                <a:solidFill>
                  <a:schemeClr val="tx1"/>
                </a:solidFill>
              </a:endParaRPr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EF84348C-AEC2-0C7A-340E-F795FAE6EE26}"/>
                </a:ext>
              </a:extLst>
            </p:cNvPr>
            <p:cNvSpPr/>
            <p:nvPr/>
          </p:nvSpPr>
          <p:spPr>
            <a:xfrm>
              <a:off x="7869936" y="1969117"/>
              <a:ext cx="2880000" cy="1077241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L" sz="2000" dirty="0">
                  <a:solidFill>
                    <a:schemeClr val="tx1"/>
                  </a:solidFill>
                </a:rPr>
                <a:t>Monotone-Policy Aggregate Signatures with </a:t>
              </a:r>
              <a:r>
                <a:rPr lang="en-IL" sz="2000" dirty="0">
                  <a:solidFill>
                    <a:srgbClr val="7030A0"/>
                  </a:solidFill>
                </a:rPr>
                <a:t>full</a:t>
              </a:r>
              <a:r>
                <a:rPr lang="en-IL" sz="2000" dirty="0">
                  <a:solidFill>
                    <a:schemeClr val="tx1"/>
                  </a:solidFill>
                </a:rPr>
                <a:t> </a:t>
              </a:r>
              <a:r>
                <a:rPr lang="en-IL" sz="2000" dirty="0">
                  <a:solidFill>
                    <a:srgbClr val="7030A0"/>
                  </a:solidFill>
                </a:rPr>
                <a:t>security</a:t>
              </a:r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B897872B-05E6-FA00-D476-92FA6F5DCDC1}"/>
                </a:ext>
              </a:extLst>
            </p:cNvPr>
            <p:cNvSpPr/>
            <p:nvPr/>
          </p:nvSpPr>
          <p:spPr>
            <a:xfrm>
              <a:off x="1207008" y="1958567"/>
              <a:ext cx="2880000" cy="1077241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L" sz="2000" dirty="0">
                  <a:solidFill>
                    <a:schemeClr val="tx1"/>
                  </a:solidFill>
                </a:rPr>
                <a:t>BARGs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277C559D-2FCB-D694-BB1D-EB080BF84A72}"/>
                </a:ext>
              </a:extLst>
            </p:cNvPr>
            <p:cNvCxnSpPr>
              <a:cxnSpLocks/>
              <a:stCxn id="8" idx="3"/>
              <a:endCxn id="6" idx="1"/>
            </p:cNvCxnSpPr>
            <p:nvPr/>
          </p:nvCxnSpPr>
          <p:spPr>
            <a:xfrm>
              <a:off x="4087008" y="2497188"/>
              <a:ext cx="451464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E9D57E23-ADDA-1CA6-08E2-B2D9702DD739}"/>
                </a:ext>
              </a:extLst>
            </p:cNvPr>
            <p:cNvCxnSpPr>
              <a:cxnSpLocks/>
              <a:stCxn id="6" idx="3"/>
              <a:endCxn id="7" idx="1"/>
            </p:cNvCxnSpPr>
            <p:nvPr/>
          </p:nvCxnSpPr>
          <p:spPr>
            <a:xfrm>
              <a:off x="7418472" y="2497188"/>
              <a:ext cx="451464" cy="1055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91CE102-F45B-E9A1-6A67-D7A7CD4B67CE}"/>
              </a:ext>
            </a:extLst>
          </p:cNvPr>
          <p:cNvSpPr txBox="1"/>
          <p:nvPr/>
        </p:nvSpPr>
        <p:spPr>
          <a:xfrm>
            <a:off x="728641" y="4518534"/>
            <a:ext cx="1939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Prover</a:t>
            </a:r>
          </a:p>
        </p:txBody>
      </p:sp>
      <p:pic>
        <p:nvPicPr>
          <p:cNvPr id="11" name="Picture 10" descr="A person with a blue shirt&#10;&#10;Description automatically generated">
            <a:extLst>
              <a:ext uri="{FF2B5EF4-FFF2-40B4-BE49-F238E27FC236}">
                <a16:creationId xmlns:a16="http://schemas.microsoft.com/office/drawing/2014/main" id="{7C8E93EA-ED90-2240-1B13-1EF25451D6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94080" y="3334590"/>
            <a:ext cx="1464960" cy="146496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7FE9830-7CDD-A7BB-3167-F0AA3EC67E06}"/>
              </a:ext>
            </a:extLst>
          </p:cNvPr>
          <p:cNvSpPr txBox="1"/>
          <p:nvPr/>
        </p:nvSpPr>
        <p:spPr>
          <a:xfrm>
            <a:off x="4951696" y="4525940"/>
            <a:ext cx="1939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Verifier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FD6BC24-205A-D04B-4F6D-7681298767EF}"/>
              </a:ext>
            </a:extLst>
          </p:cNvPr>
          <p:cNvCxnSpPr>
            <a:cxnSpLocks/>
            <a:stCxn id="14" idx="3"/>
            <a:endCxn id="11" idx="3"/>
          </p:cNvCxnSpPr>
          <p:nvPr/>
        </p:nvCxnSpPr>
        <p:spPr>
          <a:xfrm>
            <a:off x="2435024" y="4051241"/>
            <a:ext cx="2659056" cy="1582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red and black devil with horns and tail&#10;&#10;Description automatically generated">
            <a:extLst>
              <a:ext uri="{FF2B5EF4-FFF2-40B4-BE49-F238E27FC236}">
                <a16:creationId xmlns:a16="http://schemas.microsoft.com/office/drawing/2014/main" id="{07662667-B813-32FD-34E8-7F08DD0718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824" y="3318641"/>
            <a:ext cx="1465200" cy="14652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D65ACC8-5754-AB84-CB31-039D1E9169E6}"/>
                  </a:ext>
                </a:extLst>
              </p:cNvPr>
              <p:cNvSpPr txBox="1"/>
              <p:nvPr/>
            </p:nvSpPr>
            <p:spPr>
              <a:xfrm>
                <a:off x="1872816" y="4221726"/>
                <a:ext cx="350987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L" sz="2000" dirty="0"/>
                  <a:t>Proof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IL" sz="2000" b="1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D65ACC8-5754-AB84-CB31-039D1E9169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816" y="4221726"/>
                <a:ext cx="3509870" cy="400110"/>
              </a:xfrm>
              <a:prstGeom prst="rect">
                <a:avLst/>
              </a:prstGeom>
              <a:blipFill>
                <a:blip r:embed="rId5"/>
                <a:stretch>
                  <a:fillRect t="-6250" b="-3125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B6164568-33AB-8662-7E6E-F65A6B68BAEB}"/>
              </a:ext>
            </a:extLst>
          </p:cNvPr>
          <p:cNvGrpSpPr/>
          <p:nvPr/>
        </p:nvGrpSpPr>
        <p:grpSpPr>
          <a:xfrm>
            <a:off x="2242925" y="5129565"/>
            <a:ext cx="3043251" cy="369332"/>
            <a:chOff x="4711406" y="5558150"/>
            <a:chExt cx="3043251" cy="36933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C96D6003-4A57-BB2D-C6A6-F8C414F5D305}"/>
                    </a:ext>
                  </a:extLst>
                </p:cNvPr>
                <p:cNvSpPr txBox="1"/>
                <p:nvPr/>
              </p:nvSpPr>
              <p:spPr>
                <a:xfrm>
                  <a:off x="4711406" y="5558150"/>
                  <a:ext cx="1125325" cy="369332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IL" i="1" dirty="0"/>
                </a:p>
              </p:txBody>
            </p:sp>
          </mc:Choice>
          <mc:Fallback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C96D6003-4A57-BB2D-C6A6-F8C414F5D3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1406" y="5558150"/>
                  <a:ext cx="1125325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074ED088-67CE-4F88-5CA4-C8187DFD1E81}"/>
                    </a:ext>
                  </a:extLst>
                </p:cNvPr>
                <p:cNvSpPr txBox="1"/>
                <p:nvPr/>
              </p:nvSpPr>
              <p:spPr>
                <a:xfrm>
                  <a:off x="5506205" y="5558150"/>
                  <a:ext cx="112532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en-IL" dirty="0"/>
                </a:p>
              </p:txBody>
            </p:sp>
          </mc:Choice>
          <mc:Fallback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074ED088-67CE-4F88-5CA4-C8187DFD1E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06205" y="5558150"/>
                  <a:ext cx="1125325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90C69EA6-963D-F6DF-5B6E-27982492298D}"/>
                    </a:ext>
                  </a:extLst>
                </p:cNvPr>
                <p:cNvSpPr txBox="1"/>
                <p:nvPr/>
              </p:nvSpPr>
              <p:spPr>
                <a:xfrm>
                  <a:off x="7098001" y="5558150"/>
                  <a:ext cx="65665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IL" dirty="0"/>
                </a:p>
              </p:txBody>
            </p:sp>
          </mc:Choice>
          <mc:Fallback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90C69EA6-963D-F6DF-5B6E-2798249229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8001" y="5558150"/>
                  <a:ext cx="656656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9BC67820-3666-DD80-B96A-36528A4B5696}"/>
                </a:ext>
              </a:extLst>
            </p:cNvPr>
            <p:cNvCxnSpPr>
              <a:endCxn id="22" idx="1"/>
            </p:cNvCxnSpPr>
            <p:nvPr/>
          </p:nvCxnSpPr>
          <p:spPr>
            <a:xfrm>
              <a:off x="6355462" y="5742816"/>
              <a:ext cx="742539" cy="0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66D834F-D3B1-CF32-ADE4-191AB5277FF4}"/>
                  </a:ext>
                </a:extLst>
              </p:cNvPr>
              <p:cNvSpPr txBox="1"/>
              <p:nvPr/>
            </p:nvSpPr>
            <p:spPr>
              <a:xfrm>
                <a:off x="3201889" y="3358316"/>
                <a:ext cx="1125325" cy="36933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𝑐𝑟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IL" i="1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66D834F-D3B1-CF32-ADE4-191AB5277F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1889" y="3358316"/>
                <a:ext cx="112532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359FEB9-FA99-869D-8ADE-39A43778B9AE}"/>
                  </a:ext>
                </a:extLst>
              </p:cNvPr>
              <p:cNvSpPr txBox="1"/>
              <p:nvPr/>
            </p:nvSpPr>
            <p:spPr>
              <a:xfrm>
                <a:off x="6654040" y="3318641"/>
                <a:ext cx="5340144" cy="1328023"/>
              </a:xfrm>
              <a:prstGeom prst="round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L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[Ben David-Kalai-Paneth 22] </a:t>
                </a:r>
              </a:p>
              <a:p>
                <a:pPr algn="ctr"/>
                <a:r>
                  <a:rPr lang="en-IL" b="1" dirty="0"/>
                  <a:t>Verifiable private information retrieval:</a:t>
                </a:r>
              </a:p>
              <a:p>
                <a:pPr algn="ctr"/>
                <a:r>
                  <a:rPr lang="en-IL" dirty="0"/>
                  <a:t>Can use the adversary to </a:t>
                </a:r>
                <a:r>
                  <a:rPr lang="en-IL" i="1" u="sng" dirty="0"/>
                  <a:t>simulate</a:t>
                </a:r>
                <a:r>
                  <a:rPr lang="en-IL" dirty="0"/>
                  <a:t> an accepting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L" dirty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IL" dirty="0"/>
                  <a:t>.</a:t>
                </a: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359FEB9-FA99-869D-8ADE-39A43778B9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4040" y="3318641"/>
                <a:ext cx="5340144" cy="1328023"/>
              </a:xfrm>
              <a:prstGeom prst="roundRect">
                <a:avLst/>
              </a:prstGeom>
              <a:blipFill>
                <a:blip r:embed="rId10"/>
                <a:stretch>
                  <a:fillRect r="-475" b="-285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6882ED08-6C10-9AA9-52E9-62858F8A4AA4}"/>
              </a:ext>
            </a:extLst>
          </p:cNvPr>
          <p:cNvSpPr txBox="1"/>
          <p:nvPr/>
        </p:nvSpPr>
        <p:spPr>
          <a:xfrm>
            <a:off x="6654040" y="4901035"/>
            <a:ext cx="5340144" cy="10215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L" b="1" dirty="0"/>
              <a:t>Main technical contribution:</a:t>
            </a:r>
          </a:p>
          <a:p>
            <a:pPr algn="ctr"/>
            <a:r>
              <a:rPr lang="en-IL" dirty="0"/>
              <a:t>To go beyond threshold policies, we strengthen to </a:t>
            </a:r>
            <a:r>
              <a:rPr lang="en-IL" u="sng" dirty="0"/>
              <a:t>composable</a:t>
            </a:r>
            <a:r>
              <a:rPr lang="en-IL" dirty="0"/>
              <a:t> simulation security.</a:t>
            </a:r>
          </a:p>
        </p:txBody>
      </p:sp>
    </p:spTree>
    <p:extLst>
      <p:ext uri="{BB962C8B-B14F-4D97-AF65-F5344CB8AC3E}">
        <p14:creationId xmlns:p14="http://schemas.microsoft.com/office/powerpoint/2010/main" val="23227577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F4A7B-99E9-4B8B-5D38-36C6B1DBD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Our Constructions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1664BC-06C0-71AC-A5C5-D7409960A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L" dirty="0"/>
              <a:t>25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F380C51-DEE1-FCBC-7A7E-B098B98F2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4521"/>
            <a:ext cx="10515600" cy="4282567"/>
          </a:xfrm>
        </p:spPr>
        <p:txBody>
          <a:bodyPr>
            <a:normAutofit/>
          </a:bodyPr>
          <a:lstStyle/>
          <a:p>
            <a:pPr algn="just"/>
            <a:r>
              <a:rPr lang="en-US" sz="2000" dirty="0"/>
              <a:t>For </a:t>
            </a:r>
            <a:r>
              <a:rPr lang="en-US" sz="2000" dirty="0">
                <a:solidFill>
                  <a:srgbClr val="7030A0"/>
                </a:solidFill>
              </a:rPr>
              <a:t>read-once log-space policies</a:t>
            </a:r>
            <a:r>
              <a:rPr lang="en-US" sz="2000" dirty="0"/>
              <a:t>,</a:t>
            </a:r>
          </a:p>
          <a:p>
            <a:pPr algn="just"/>
            <a:endParaRPr lang="en-US" sz="2000" dirty="0">
              <a:solidFill>
                <a:srgbClr val="7030A0"/>
              </a:solidFill>
            </a:endParaRPr>
          </a:p>
          <a:p>
            <a:pPr lvl="1" algn="just"/>
            <a:endParaRPr lang="en-US" sz="1800" dirty="0">
              <a:solidFill>
                <a:srgbClr val="7030A0"/>
              </a:solidFill>
            </a:endParaRPr>
          </a:p>
          <a:p>
            <a:pPr algn="just"/>
            <a:r>
              <a:rPr lang="en-US" sz="2000" dirty="0"/>
              <a:t>For </a:t>
            </a:r>
            <a:r>
              <a:rPr lang="en-US" sz="2000" dirty="0">
                <a:solidFill>
                  <a:srgbClr val="7030A0"/>
                </a:solidFill>
              </a:rPr>
              <a:t>poly-size monotone circuits</a:t>
            </a:r>
            <a:r>
              <a:rPr lang="en-US" sz="2000" dirty="0"/>
              <a:t>,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2A7F74-9CE8-1E6C-D0F8-9BC45785CCC4}"/>
              </a:ext>
            </a:extLst>
          </p:cNvPr>
          <p:cNvSpPr txBox="1"/>
          <p:nvPr/>
        </p:nvSpPr>
        <p:spPr>
          <a:xfrm>
            <a:off x="3819525" y="5169084"/>
            <a:ext cx="4552950" cy="11237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L" sz="2000" b="1" dirty="0"/>
              <a:t>Open Question:</a:t>
            </a:r>
          </a:p>
          <a:p>
            <a:pPr algn="ctr"/>
            <a:r>
              <a:rPr lang="en-IL" sz="2000" dirty="0"/>
              <a:t>What is </a:t>
            </a:r>
            <a:r>
              <a:rPr lang="en-US" sz="2000" dirty="0" err="1"/>
              <a:t>th</a:t>
            </a:r>
            <a:r>
              <a:rPr lang="en-IL" sz="2000" dirty="0"/>
              <a:t>e “right” security notion for monotone-policy BARGs?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5E1AABB-F8F7-4AAB-2399-AAE2B8A06F56}"/>
              </a:ext>
            </a:extLst>
          </p:cNvPr>
          <p:cNvGrpSpPr/>
          <p:nvPr/>
        </p:nvGrpSpPr>
        <p:grpSpPr>
          <a:xfrm>
            <a:off x="1207008" y="1958567"/>
            <a:ext cx="9542928" cy="1087791"/>
            <a:chOff x="1207008" y="1958567"/>
            <a:chExt cx="9542928" cy="1087791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2C17A517-955A-77FC-B1B1-6ABFD6AC5663}"/>
                </a:ext>
              </a:extLst>
            </p:cNvPr>
            <p:cNvSpPr/>
            <p:nvPr/>
          </p:nvSpPr>
          <p:spPr>
            <a:xfrm>
              <a:off x="4538472" y="1958567"/>
              <a:ext cx="2880000" cy="1077241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L" sz="2000" dirty="0">
                  <a:solidFill>
                    <a:schemeClr val="tx1"/>
                  </a:solidFill>
                </a:rPr>
                <a:t>MP-BARGs with </a:t>
              </a:r>
              <a:r>
                <a:rPr lang="en-IL" sz="2000" u="sng" dirty="0">
                  <a:solidFill>
                    <a:srgbClr val="7030A0"/>
                  </a:solidFill>
                </a:rPr>
                <a:t>adaptive</a:t>
              </a:r>
              <a:r>
                <a:rPr lang="en-IL" sz="2000" dirty="0">
                  <a:solidFill>
                    <a:srgbClr val="7030A0"/>
                  </a:solidFill>
                </a:rPr>
                <a:t> subset extraction</a:t>
              </a:r>
              <a:endParaRPr lang="en-IL" sz="2000" dirty="0">
                <a:solidFill>
                  <a:schemeClr val="tx1"/>
                </a:solidFill>
              </a:endParaRPr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EF84348C-AEC2-0C7A-340E-F795FAE6EE26}"/>
                </a:ext>
              </a:extLst>
            </p:cNvPr>
            <p:cNvSpPr/>
            <p:nvPr/>
          </p:nvSpPr>
          <p:spPr>
            <a:xfrm>
              <a:off x="7869936" y="1969117"/>
              <a:ext cx="2880000" cy="1077241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L" sz="2000" dirty="0">
                  <a:solidFill>
                    <a:schemeClr val="tx1"/>
                  </a:solidFill>
                </a:rPr>
                <a:t>Monotone-Policy Aggregate Signatures with </a:t>
              </a:r>
              <a:r>
                <a:rPr lang="en-IL" sz="2000" dirty="0">
                  <a:solidFill>
                    <a:srgbClr val="7030A0"/>
                  </a:solidFill>
                </a:rPr>
                <a:t>full</a:t>
              </a:r>
              <a:r>
                <a:rPr lang="en-IL" sz="2000" dirty="0">
                  <a:solidFill>
                    <a:schemeClr val="tx1"/>
                  </a:solidFill>
                </a:rPr>
                <a:t> </a:t>
              </a:r>
              <a:r>
                <a:rPr lang="en-IL" sz="2000" dirty="0">
                  <a:solidFill>
                    <a:srgbClr val="7030A0"/>
                  </a:solidFill>
                </a:rPr>
                <a:t>security</a:t>
              </a:r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B897872B-05E6-FA00-D476-92FA6F5DCDC1}"/>
                </a:ext>
              </a:extLst>
            </p:cNvPr>
            <p:cNvSpPr/>
            <p:nvPr/>
          </p:nvSpPr>
          <p:spPr>
            <a:xfrm>
              <a:off x="1207008" y="1958567"/>
              <a:ext cx="2880000" cy="1077241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L" sz="2000" dirty="0">
                  <a:solidFill>
                    <a:schemeClr val="tx1"/>
                  </a:solidFill>
                </a:rPr>
                <a:t>BARGs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277C559D-2FCB-D694-BB1D-EB080BF84A72}"/>
                </a:ext>
              </a:extLst>
            </p:cNvPr>
            <p:cNvCxnSpPr>
              <a:cxnSpLocks/>
              <a:stCxn id="8" idx="3"/>
              <a:endCxn id="6" idx="1"/>
            </p:cNvCxnSpPr>
            <p:nvPr/>
          </p:nvCxnSpPr>
          <p:spPr>
            <a:xfrm>
              <a:off x="4087008" y="2497188"/>
              <a:ext cx="451464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E9D57E23-ADDA-1CA6-08E2-B2D9702DD739}"/>
                </a:ext>
              </a:extLst>
            </p:cNvPr>
            <p:cNvCxnSpPr>
              <a:cxnSpLocks/>
              <a:stCxn id="6" idx="3"/>
              <a:endCxn id="7" idx="1"/>
            </p:cNvCxnSpPr>
            <p:nvPr/>
          </p:nvCxnSpPr>
          <p:spPr>
            <a:xfrm>
              <a:off x="7418472" y="2497188"/>
              <a:ext cx="451464" cy="1055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DD31B29-3083-353F-50BB-6E77459D07CD}"/>
              </a:ext>
            </a:extLst>
          </p:cNvPr>
          <p:cNvGrpSpPr/>
          <p:nvPr/>
        </p:nvGrpSpPr>
        <p:grpSpPr>
          <a:xfrm>
            <a:off x="1207008" y="3630935"/>
            <a:ext cx="9542928" cy="1087791"/>
            <a:chOff x="1207008" y="3630935"/>
            <a:chExt cx="9542928" cy="1087791"/>
          </a:xfrm>
        </p:grpSpPr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BCED99E3-F7F7-5E05-2EB8-508EACE154E3}"/>
                </a:ext>
              </a:extLst>
            </p:cNvPr>
            <p:cNvSpPr/>
            <p:nvPr/>
          </p:nvSpPr>
          <p:spPr>
            <a:xfrm>
              <a:off x="4538472" y="3630935"/>
              <a:ext cx="2880000" cy="1077241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L" sz="2000" dirty="0">
                  <a:solidFill>
                    <a:schemeClr val="tx1"/>
                  </a:solidFill>
                </a:rPr>
                <a:t>MP-BARGs with </a:t>
              </a:r>
              <a:r>
                <a:rPr lang="en-IL" sz="2000" u="sng" dirty="0">
                  <a:solidFill>
                    <a:srgbClr val="7030A0"/>
                  </a:solidFill>
                </a:rPr>
                <a:t>functional</a:t>
              </a:r>
              <a:r>
                <a:rPr lang="en-IL" sz="2000" dirty="0">
                  <a:solidFill>
                    <a:srgbClr val="7030A0"/>
                  </a:solidFill>
                </a:rPr>
                <a:t> subset extraction</a:t>
              </a:r>
              <a:endParaRPr lang="en-IL" sz="2000" dirty="0">
                <a:solidFill>
                  <a:schemeClr val="tx1"/>
                </a:solidFill>
              </a:endParaRP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FCEB55F9-23BB-FDB8-EA60-4A584A7E3326}"/>
                </a:ext>
              </a:extLst>
            </p:cNvPr>
            <p:cNvSpPr/>
            <p:nvPr/>
          </p:nvSpPr>
          <p:spPr>
            <a:xfrm>
              <a:off x="7869936" y="3641485"/>
              <a:ext cx="2880000" cy="1077241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L" sz="2000" dirty="0">
                  <a:solidFill>
                    <a:schemeClr val="tx1"/>
                  </a:solidFill>
                </a:rPr>
                <a:t>Monotone-Policy Aggregate Signatures with </a:t>
              </a:r>
              <a:r>
                <a:rPr lang="en-IL" sz="2000" dirty="0">
                  <a:solidFill>
                    <a:srgbClr val="7030A0"/>
                  </a:solidFill>
                </a:rPr>
                <a:t>weak</a:t>
              </a:r>
              <a:r>
                <a:rPr lang="en-IL" sz="2000" dirty="0">
                  <a:solidFill>
                    <a:schemeClr val="tx1"/>
                  </a:solidFill>
                </a:rPr>
                <a:t> </a:t>
              </a:r>
              <a:r>
                <a:rPr lang="en-IL" sz="2000" dirty="0">
                  <a:solidFill>
                    <a:srgbClr val="7030A0"/>
                  </a:solidFill>
                </a:rPr>
                <a:t>security</a:t>
              </a:r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2E517510-CC30-1A38-2527-9AC76B7AC02C}"/>
                </a:ext>
              </a:extLst>
            </p:cNvPr>
            <p:cNvSpPr/>
            <p:nvPr/>
          </p:nvSpPr>
          <p:spPr>
            <a:xfrm>
              <a:off x="1207008" y="3630935"/>
              <a:ext cx="2880000" cy="1077241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L" sz="2000" dirty="0">
                  <a:solidFill>
                    <a:schemeClr val="tx1"/>
                  </a:solidFill>
                </a:rPr>
                <a:t>BARGs + FHE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0EFC3D31-BDE8-F9F3-6FFA-EBDEE8971AD5}"/>
                </a:ext>
              </a:extLst>
            </p:cNvPr>
            <p:cNvCxnSpPr>
              <a:cxnSpLocks/>
              <a:stCxn id="28" idx="3"/>
              <a:endCxn id="26" idx="1"/>
            </p:cNvCxnSpPr>
            <p:nvPr/>
          </p:nvCxnSpPr>
          <p:spPr>
            <a:xfrm>
              <a:off x="4087008" y="4169556"/>
              <a:ext cx="451464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42297392-D48B-D521-ABF7-C4132F8C1DD3}"/>
                </a:ext>
              </a:extLst>
            </p:cNvPr>
            <p:cNvCxnSpPr>
              <a:cxnSpLocks/>
              <a:stCxn id="26" idx="3"/>
              <a:endCxn id="27" idx="1"/>
            </p:cNvCxnSpPr>
            <p:nvPr/>
          </p:nvCxnSpPr>
          <p:spPr>
            <a:xfrm>
              <a:off x="7418472" y="4169556"/>
              <a:ext cx="451464" cy="1055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1120248F-E4DB-C473-AD83-2E698ED9B6F2}"/>
              </a:ext>
            </a:extLst>
          </p:cNvPr>
          <p:cNvSpPr txBox="1"/>
          <p:nvPr/>
        </p:nvSpPr>
        <p:spPr>
          <a:xfrm>
            <a:off x="8781769" y="5396916"/>
            <a:ext cx="2162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L" sz="2800" b="1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63262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3" grpId="0" animBg="1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00183-D24D-D74F-40E2-24EAB9E5B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IL" dirty="0"/>
              <a:t>Aggregate Signatures</a:t>
            </a:r>
            <a:br>
              <a:rPr lang="en-IL" dirty="0"/>
            </a:b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Itakura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-Nakamura 83,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Boneh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-Gentry-Lynn-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Shacham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03]</a:t>
            </a:r>
            <a:endParaRPr lang="en-I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59AF934-0E1A-7CCB-A6AA-86C576151D01}"/>
              </a:ext>
            </a:extLst>
          </p:cNvPr>
          <p:cNvSpPr/>
          <p:nvPr/>
        </p:nvSpPr>
        <p:spPr>
          <a:xfrm>
            <a:off x="176957" y="2194560"/>
            <a:ext cx="4528970" cy="452897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A person with a blue shirt&#10;&#10;Description automatically generated">
            <a:extLst>
              <a:ext uri="{FF2B5EF4-FFF2-40B4-BE49-F238E27FC236}">
                <a16:creationId xmlns:a16="http://schemas.microsoft.com/office/drawing/2014/main" id="{79697396-A59D-8EE9-3984-465CD31A1A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82200" y="3234972"/>
            <a:ext cx="1464960" cy="1464960"/>
          </a:xfrm>
          <a:prstGeom prst="rect">
            <a:avLst/>
          </a:prstGeom>
        </p:spPr>
      </p:pic>
      <p:pic>
        <p:nvPicPr>
          <p:cNvPr id="26" name="Picture 25" descr="A person with a collared shirt&#10;&#10;Description automatically generated">
            <a:extLst>
              <a:ext uri="{FF2B5EF4-FFF2-40B4-BE49-F238E27FC236}">
                <a16:creationId xmlns:a16="http://schemas.microsoft.com/office/drawing/2014/main" id="{AACD0C3F-5B35-F51C-C182-F807A77556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57" y="3948056"/>
            <a:ext cx="1464960" cy="1464960"/>
          </a:xfrm>
          <a:prstGeom prst="rect">
            <a:avLst/>
          </a:prstGeom>
        </p:spPr>
      </p:pic>
      <p:pic>
        <p:nvPicPr>
          <p:cNvPr id="27" name="Picture 26" descr="A cartoon of a person&#10;&#10;Description automatically generated">
            <a:extLst>
              <a:ext uri="{FF2B5EF4-FFF2-40B4-BE49-F238E27FC236}">
                <a16:creationId xmlns:a16="http://schemas.microsoft.com/office/drawing/2014/main" id="{CB1FA734-83A0-FBF8-6987-DEE39E7655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917" y="2352275"/>
            <a:ext cx="1464960" cy="1464960"/>
          </a:xfrm>
          <a:prstGeom prst="rect">
            <a:avLst/>
          </a:prstGeom>
        </p:spPr>
      </p:pic>
      <p:pic>
        <p:nvPicPr>
          <p:cNvPr id="28" name="Picture 27" descr="A person in a green shirt&#10;&#10;Description automatically generated">
            <a:extLst>
              <a:ext uri="{FF2B5EF4-FFF2-40B4-BE49-F238E27FC236}">
                <a16:creationId xmlns:a16="http://schemas.microsoft.com/office/drawing/2014/main" id="{251C111B-D352-97D9-7350-DC8F214E76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988" y="4459045"/>
            <a:ext cx="1464961" cy="1464961"/>
          </a:xfrm>
          <a:prstGeom prst="rect">
            <a:avLst/>
          </a:prstGeom>
        </p:spPr>
      </p:pic>
      <p:pic>
        <p:nvPicPr>
          <p:cNvPr id="29" name="Picture 28" descr="A cartoon of a judge&#10;&#10;Description automatically generated">
            <a:extLst>
              <a:ext uri="{FF2B5EF4-FFF2-40B4-BE49-F238E27FC236}">
                <a16:creationId xmlns:a16="http://schemas.microsoft.com/office/drawing/2014/main" id="{DB36F373-D4D3-D185-5D96-CB4CB92E07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453" y="3215575"/>
            <a:ext cx="1464961" cy="146496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87E0A631-2E95-280A-3B3C-1E6C691BBB45}"/>
              </a:ext>
            </a:extLst>
          </p:cNvPr>
          <p:cNvSpPr txBox="1"/>
          <p:nvPr/>
        </p:nvSpPr>
        <p:spPr>
          <a:xfrm>
            <a:off x="6205104" y="4459045"/>
            <a:ext cx="1939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Aggregator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59C0A98-EB43-F478-CE1F-A2DFE55F535D}"/>
                  </a:ext>
                </a:extLst>
              </p:cNvPr>
              <p:cNvSpPr txBox="1"/>
              <p:nvPr/>
            </p:nvSpPr>
            <p:spPr>
              <a:xfrm>
                <a:off x="452237" y="5191525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sk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vk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59C0A98-EB43-F478-CE1F-A2DFE55F53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237" y="5191525"/>
                <a:ext cx="91440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7551D5CB-DE9F-4870-DA54-2716049F2538}"/>
              </a:ext>
            </a:extLst>
          </p:cNvPr>
          <p:cNvSpPr txBox="1"/>
          <p:nvPr/>
        </p:nvSpPr>
        <p:spPr>
          <a:xfrm>
            <a:off x="9744816" y="4463996"/>
            <a:ext cx="1939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Verifier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0CE2826-6B75-530B-E075-CCCFA4D3A53F}"/>
                  </a:ext>
                </a:extLst>
              </p:cNvPr>
              <p:cNvSpPr txBox="1"/>
              <p:nvPr/>
            </p:nvSpPr>
            <p:spPr>
              <a:xfrm>
                <a:off x="3158338" y="5688852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sk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vk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0CE2826-6B75-530B-E075-CCCFA4D3A5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8338" y="5688852"/>
                <a:ext cx="91440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7A90A31-DEF6-CBE5-7872-D0CD45353DD7}"/>
                  </a:ext>
                </a:extLst>
              </p:cNvPr>
              <p:cNvSpPr txBox="1"/>
              <p:nvPr/>
            </p:nvSpPr>
            <p:spPr>
              <a:xfrm>
                <a:off x="1984242" y="3578723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sk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vk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7A90A31-DEF6-CBE5-7872-D0CD45353D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4242" y="3578723"/>
                <a:ext cx="91440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99392C1-4B3D-0D40-9D02-909AB9F3755A}"/>
              </a:ext>
            </a:extLst>
          </p:cNvPr>
          <p:cNvCxnSpPr>
            <a:stCxn id="27" idx="3"/>
          </p:cNvCxnSpPr>
          <p:nvPr/>
        </p:nvCxnSpPr>
        <p:spPr>
          <a:xfrm>
            <a:off x="3106877" y="3084755"/>
            <a:ext cx="3321972" cy="73248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EFB2AAA-102F-4B7D-54BF-791BCEE21C65}"/>
              </a:ext>
            </a:extLst>
          </p:cNvPr>
          <p:cNvCxnSpPr>
            <a:cxnSpLocks/>
          </p:cNvCxnSpPr>
          <p:nvPr/>
        </p:nvCxnSpPr>
        <p:spPr>
          <a:xfrm flipV="1">
            <a:off x="1486601" y="4168801"/>
            <a:ext cx="4942248" cy="29024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591B12B-2DE5-2953-6603-794199A7CAA4}"/>
              </a:ext>
            </a:extLst>
          </p:cNvPr>
          <p:cNvCxnSpPr>
            <a:cxnSpLocks/>
          </p:cNvCxnSpPr>
          <p:nvPr/>
        </p:nvCxnSpPr>
        <p:spPr>
          <a:xfrm flipV="1">
            <a:off x="4218582" y="4459045"/>
            <a:ext cx="2154169" cy="83101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7121ED8-F66D-B4B1-1414-BB355F1B509A}"/>
                  </a:ext>
                </a:extLst>
              </p:cNvPr>
              <p:cNvSpPr txBox="1"/>
              <p:nvPr/>
            </p:nvSpPr>
            <p:spPr>
              <a:xfrm>
                <a:off x="4686620" y="3098936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7121ED8-F66D-B4B1-1414-BB355F1B50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620" y="3098936"/>
                <a:ext cx="91440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1C1792E-4FA7-3062-D530-2ED3F7350562}"/>
                  </a:ext>
                </a:extLst>
              </p:cNvPr>
              <p:cNvSpPr txBox="1"/>
              <p:nvPr/>
            </p:nvSpPr>
            <p:spPr>
              <a:xfrm>
                <a:off x="4687177" y="3785288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1C1792E-4FA7-3062-D530-2ED3F73505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7177" y="3785288"/>
                <a:ext cx="914400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B96668D-B288-19E9-B9AE-5FAA7F327736}"/>
                  </a:ext>
                </a:extLst>
              </p:cNvPr>
              <p:cNvSpPr txBox="1"/>
              <p:nvPr/>
            </p:nvSpPr>
            <p:spPr>
              <a:xfrm>
                <a:off x="4686620" y="4459045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B96668D-B288-19E9-B9AE-5FAA7F3277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620" y="4459045"/>
                <a:ext cx="914400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7D37257-C241-A8F2-3A61-6F2E9F189E70}"/>
                  </a:ext>
                </a:extLst>
              </p:cNvPr>
              <p:cNvSpPr txBox="1"/>
              <p:nvPr/>
            </p:nvSpPr>
            <p:spPr>
              <a:xfrm>
                <a:off x="7249725" y="3535391"/>
                <a:ext cx="3060862" cy="338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̂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</m:ac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box>
                        <m:box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≔</m:t>
                          </m:r>
                        </m:e>
                      </m:box>
                      <m:r>
                        <m:rPr>
                          <m:nor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Sig</m:t>
                      </m:r>
                      <m:r>
                        <m:rPr>
                          <m:nor/>
                        </m:rPr>
                        <a:rPr lang="en-US" sz="1600">
                          <a:latin typeface="Cambria Math" panose="02040503050406030204" pitchFamily="18" charset="0"/>
                        </a:rPr>
                        <m:t>Agg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i="1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sz="16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…,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i="1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br>
                  <a:rPr lang="en-US" sz="1600" b="0" dirty="0"/>
                </a:br>
                <a:endParaRPr lang="en-US" sz="16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7D37257-C241-A8F2-3A61-6F2E9F189E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9725" y="3535391"/>
                <a:ext cx="3060862" cy="338619"/>
              </a:xfrm>
              <a:prstGeom prst="rect">
                <a:avLst/>
              </a:prstGeom>
              <a:blipFill>
                <a:blip r:embed="rId15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8EB076B-9262-9C8D-5490-ADFBD655C17B}"/>
              </a:ext>
            </a:extLst>
          </p:cNvPr>
          <p:cNvCxnSpPr>
            <a:cxnSpLocks/>
          </p:cNvCxnSpPr>
          <p:nvPr/>
        </p:nvCxnSpPr>
        <p:spPr>
          <a:xfrm>
            <a:off x="7827160" y="3987649"/>
            <a:ext cx="215504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FCBE48-CEE8-BF8B-43CC-1D37E3F04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5CA8F-44AF-1342-B6B2-43D7D31CD550}" type="slidenum">
              <a:rPr lang="en-IL" smtClean="0"/>
              <a:t>3</a:t>
            </a:fld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D091CB7-C9D2-41D1-BDA4-FD978577C63A}"/>
                  </a:ext>
                </a:extLst>
              </p:cNvPr>
              <p:cNvSpPr txBox="1"/>
              <p:nvPr/>
            </p:nvSpPr>
            <p:spPr>
              <a:xfrm>
                <a:off x="9303012" y="4963602"/>
                <a:ext cx="2823336" cy="449414"/>
              </a:xfrm>
              <a:prstGeom prst="round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Verify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vk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=1?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D091CB7-C9D2-41D1-BDA4-FD978577C6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3012" y="4963602"/>
                <a:ext cx="2823336" cy="449414"/>
              </a:xfrm>
              <a:prstGeom prst="roundRect">
                <a:avLst/>
              </a:prstGeom>
              <a:blipFill>
                <a:blip r:embed="rId16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8051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9781695-6F0B-8F40-1D1E-31CF2FB2F549}"/>
                  </a:ext>
                </a:extLst>
              </p:cNvPr>
              <p:cNvSpPr txBox="1"/>
              <p:nvPr/>
            </p:nvSpPr>
            <p:spPr>
              <a:xfrm>
                <a:off x="9303012" y="4963602"/>
                <a:ext cx="2823336" cy="449414"/>
              </a:xfrm>
              <a:prstGeom prst="round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Verify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vk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=1?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9781695-6F0B-8F40-1D1E-31CF2FB2F5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3012" y="4963602"/>
                <a:ext cx="2823336" cy="449414"/>
              </a:xfrm>
              <a:prstGeom prst="roundRect">
                <a:avLst/>
              </a:prstGeom>
              <a:blipFill>
                <a:blip r:embed="rId3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F8E00183-D24D-D74F-40E2-24EAB9E5B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IL" dirty="0"/>
              <a:t>Threshold Signatures</a:t>
            </a:r>
            <a:br>
              <a:rPr lang="en-IL" dirty="0"/>
            </a:b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Desmedt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-Frankel 89]</a:t>
            </a:r>
            <a:endParaRPr lang="en-I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59AF934-0E1A-7CCB-A6AA-86C576151D01}"/>
              </a:ext>
            </a:extLst>
          </p:cNvPr>
          <p:cNvSpPr/>
          <p:nvPr/>
        </p:nvSpPr>
        <p:spPr>
          <a:xfrm>
            <a:off x="176957" y="2194560"/>
            <a:ext cx="4528970" cy="452897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A person with a blue shirt&#10;&#10;Description automatically generated">
            <a:extLst>
              <a:ext uri="{FF2B5EF4-FFF2-40B4-BE49-F238E27FC236}">
                <a16:creationId xmlns:a16="http://schemas.microsoft.com/office/drawing/2014/main" id="{79697396-A59D-8EE9-3984-465CD31A1A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82200" y="3234972"/>
            <a:ext cx="1464960" cy="1464960"/>
          </a:xfrm>
          <a:prstGeom prst="rect">
            <a:avLst/>
          </a:prstGeom>
        </p:spPr>
      </p:pic>
      <p:pic>
        <p:nvPicPr>
          <p:cNvPr id="26" name="Picture 25" descr="A person with a collared shirt&#10;&#10;Description automatically generated">
            <a:extLst>
              <a:ext uri="{FF2B5EF4-FFF2-40B4-BE49-F238E27FC236}">
                <a16:creationId xmlns:a16="http://schemas.microsoft.com/office/drawing/2014/main" id="{AACD0C3F-5B35-F51C-C182-F807A77556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57" y="3948056"/>
            <a:ext cx="1464960" cy="1464960"/>
          </a:xfrm>
          <a:prstGeom prst="rect">
            <a:avLst/>
          </a:prstGeom>
        </p:spPr>
      </p:pic>
      <p:pic>
        <p:nvPicPr>
          <p:cNvPr id="27" name="Picture 26" descr="A cartoon of a person&#10;&#10;Description automatically generated">
            <a:extLst>
              <a:ext uri="{FF2B5EF4-FFF2-40B4-BE49-F238E27FC236}">
                <a16:creationId xmlns:a16="http://schemas.microsoft.com/office/drawing/2014/main" id="{CB1FA734-83A0-FBF8-6987-DEE39E7655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917" y="2352275"/>
            <a:ext cx="1464960" cy="1464960"/>
          </a:xfrm>
          <a:prstGeom prst="rect">
            <a:avLst/>
          </a:prstGeom>
        </p:spPr>
      </p:pic>
      <p:pic>
        <p:nvPicPr>
          <p:cNvPr id="28" name="Picture 27" descr="A person in a green shirt&#10;&#10;Description automatically generated">
            <a:extLst>
              <a:ext uri="{FF2B5EF4-FFF2-40B4-BE49-F238E27FC236}">
                <a16:creationId xmlns:a16="http://schemas.microsoft.com/office/drawing/2014/main" id="{251C111B-D352-97D9-7350-DC8F214E76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988" y="4459045"/>
            <a:ext cx="1464961" cy="1464961"/>
          </a:xfrm>
          <a:prstGeom prst="rect">
            <a:avLst/>
          </a:prstGeom>
        </p:spPr>
      </p:pic>
      <p:pic>
        <p:nvPicPr>
          <p:cNvPr id="29" name="Picture 28" descr="A cartoon of a judge&#10;&#10;Description automatically generated">
            <a:extLst>
              <a:ext uri="{FF2B5EF4-FFF2-40B4-BE49-F238E27FC236}">
                <a16:creationId xmlns:a16="http://schemas.microsoft.com/office/drawing/2014/main" id="{DB36F373-D4D3-D185-5D96-CB4CB92E075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453" y="3215575"/>
            <a:ext cx="1464961" cy="146496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87E0A631-2E95-280A-3B3C-1E6C691BBB45}"/>
              </a:ext>
            </a:extLst>
          </p:cNvPr>
          <p:cNvSpPr txBox="1"/>
          <p:nvPr/>
        </p:nvSpPr>
        <p:spPr>
          <a:xfrm>
            <a:off x="6205104" y="4459045"/>
            <a:ext cx="1939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Aggregator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59C0A98-EB43-F478-CE1F-A2DFE55F535D}"/>
                  </a:ext>
                </a:extLst>
              </p:cNvPr>
              <p:cNvSpPr txBox="1"/>
              <p:nvPr/>
            </p:nvSpPr>
            <p:spPr>
              <a:xfrm>
                <a:off x="452237" y="5191525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sk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vk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59C0A98-EB43-F478-CE1F-A2DFE55F53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237" y="5191525"/>
                <a:ext cx="91440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7551D5CB-DE9F-4870-DA54-2716049F2538}"/>
              </a:ext>
            </a:extLst>
          </p:cNvPr>
          <p:cNvSpPr txBox="1"/>
          <p:nvPr/>
        </p:nvSpPr>
        <p:spPr>
          <a:xfrm>
            <a:off x="9744816" y="4463996"/>
            <a:ext cx="1939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Verifier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0CE2826-6B75-530B-E075-CCCFA4D3A53F}"/>
                  </a:ext>
                </a:extLst>
              </p:cNvPr>
              <p:cNvSpPr txBox="1"/>
              <p:nvPr/>
            </p:nvSpPr>
            <p:spPr>
              <a:xfrm>
                <a:off x="3158338" y="5688852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sk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vk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0CE2826-6B75-530B-E075-CCCFA4D3A5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8338" y="5688852"/>
                <a:ext cx="91440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7A90A31-DEF6-CBE5-7872-D0CD45353DD7}"/>
                  </a:ext>
                </a:extLst>
              </p:cNvPr>
              <p:cNvSpPr txBox="1"/>
              <p:nvPr/>
            </p:nvSpPr>
            <p:spPr>
              <a:xfrm>
                <a:off x="1984242" y="3578723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sk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vk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7A90A31-DEF6-CBE5-7872-D0CD45353D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4242" y="3578723"/>
                <a:ext cx="91440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99392C1-4B3D-0D40-9D02-909AB9F3755A}"/>
              </a:ext>
            </a:extLst>
          </p:cNvPr>
          <p:cNvCxnSpPr>
            <a:stCxn id="27" idx="3"/>
          </p:cNvCxnSpPr>
          <p:nvPr/>
        </p:nvCxnSpPr>
        <p:spPr>
          <a:xfrm>
            <a:off x="3106877" y="3084755"/>
            <a:ext cx="3321972" cy="73248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EFB2AAA-102F-4B7D-54BF-791BCEE21C65}"/>
              </a:ext>
            </a:extLst>
          </p:cNvPr>
          <p:cNvCxnSpPr>
            <a:cxnSpLocks/>
          </p:cNvCxnSpPr>
          <p:nvPr/>
        </p:nvCxnSpPr>
        <p:spPr>
          <a:xfrm flipV="1">
            <a:off x="1486601" y="4168801"/>
            <a:ext cx="4942248" cy="29024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7121ED8-F66D-B4B1-1414-BB355F1B509A}"/>
                  </a:ext>
                </a:extLst>
              </p:cNvPr>
              <p:cNvSpPr txBox="1"/>
              <p:nvPr/>
            </p:nvSpPr>
            <p:spPr>
              <a:xfrm>
                <a:off x="4686620" y="3098936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7121ED8-F66D-B4B1-1414-BB355F1B50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620" y="3098936"/>
                <a:ext cx="91440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1C1792E-4FA7-3062-D530-2ED3F7350562}"/>
                  </a:ext>
                </a:extLst>
              </p:cNvPr>
              <p:cNvSpPr txBox="1"/>
              <p:nvPr/>
            </p:nvSpPr>
            <p:spPr>
              <a:xfrm>
                <a:off x="4687177" y="3785288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1C1792E-4FA7-3062-D530-2ED3F73505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7177" y="3785288"/>
                <a:ext cx="914400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7D37257-C241-A8F2-3A61-6F2E9F189E70}"/>
                  </a:ext>
                </a:extLst>
              </p:cNvPr>
              <p:cNvSpPr txBox="1"/>
              <p:nvPr/>
            </p:nvSpPr>
            <p:spPr>
              <a:xfrm>
                <a:off x="7198925" y="3535391"/>
                <a:ext cx="3060862" cy="338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̂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</m:ac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box>
                        <m:box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≔</m:t>
                          </m:r>
                        </m:e>
                      </m:box>
                      <m:r>
                        <m:rPr>
                          <m:nor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Sig</m:t>
                      </m:r>
                      <m:r>
                        <m:rPr>
                          <m:nor/>
                        </m:rPr>
                        <a:rPr lang="en-US" sz="1600">
                          <a:latin typeface="Cambria Math" panose="02040503050406030204" pitchFamily="18" charset="0"/>
                        </a:rPr>
                        <m:t>Agg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br>
                  <a:rPr lang="en-US" sz="1600" b="0" dirty="0"/>
                </a:br>
                <a:endParaRPr lang="en-US" sz="16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7D37257-C241-A8F2-3A61-6F2E9F189E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8925" y="3535391"/>
                <a:ext cx="3060862" cy="338619"/>
              </a:xfrm>
              <a:prstGeom prst="rect">
                <a:avLst/>
              </a:prstGeom>
              <a:blipFill>
                <a:blip r:embed="rId14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8EB076B-9262-9C8D-5490-ADFBD655C17B}"/>
              </a:ext>
            </a:extLst>
          </p:cNvPr>
          <p:cNvCxnSpPr>
            <a:cxnSpLocks/>
          </p:cNvCxnSpPr>
          <p:nvPr/>
        </p:nvCxnSpPr>
        <p:spPr>
          <a:xfrm>
            <a:off x="7827160" y="3987649"/>
            <a:ext cx="215504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FCBE48-CEE8-BF8B-43CC-1D37E3F04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5CA8F-44AF-1342-B6B2-43D7D31CD550}" type="slidenum">
              <a:rPr lang="en-IL" smtClean="0"/>
              <a:t>4</a:t>
            </a:fld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961455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00183-D24D-D74F-40E2-24EAB9E5B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IL" dirty="0"/>
              <a:t>Threshold Signatures</a:t>
            </a:r>
            <a:br>
              <a:rPr lang="en-IL" dirty="0"/>
            </a:b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Desmedt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-Frankel 89]</a:t>
            </a:r>
            <a:endParaRPr lang="en-I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59AF934-0E1A-7CCB-A6AA-86C576151D01}"/>
              </a:ext>
            </a:extLst>
          </p:cNvPr>
          <p:cNvSpPr/>
          <p:nvPr/>
        </p:nvSpPr>
        <p:spPr>
          <a:xfrm>
            <a:off x="176957" y="2194560"/>
            <a:ext cx="4528970" cy="452897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A person with a collared shirt&#10;&#10;Description automatically generated">
            <a:extLst>
              <a:ext uri="{FF2B5EF4-FFF2-40B4-BE49-F238E27FC236}">
                <a16:creationId xmlns:a16="http://schemas.microsoft.com/office/drawing/2014/main" id="{AACD0C3F-5B35-F51C-C182-F807A77556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57" y="3948056"/>
            <a:ext cx="1464960" cy="1464960"/>
          </a:xfrm>
          <a:prstGeom prst="rect">
            <a:avLst/>
          </a:prstGeom>
        </p:spPr>
      </p:pic>
      <p:pic>
        <p:nvPicPr>
          <p:cNvPr id="27" name="Picture 26" descr="A cartoon of a person&#10;&#10;Description automatically generated">
            <a:extLst>
              <a:ext uri="{FF2B5EF4-FFF2-40B4-BE49-F238E27FC236}">
                <a16:creationId xmlns:a16="http://schemas.microsoft.com/office/drawing/2014/main" id="{CB1FA734-83A0-FBF8-6987-DEE39E7655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917" y="2352275"/>
            <a:ext cx="1464960" cy="1464960"/>
          </a:xfrm>
          <a:prstGeom prst="rect">
            <a:avLst/>
          </a:prstGeom>
        </p:spPr>
      </p:pic>
      <p:pic>
        <p:nvPicPr>
          <p:cNvPr id="28" name="Picture 27" descr="A person in a green shirt&#10;&#10;Description automatically generated">
            <a:extLst>
              <a:ext uri="{FF2B5EF4-FFF2-40B4-BE49-F238E27FC236}">
                <a16:creationId xmlns:a16="http://schemas.microsoft.com/office/drawing/2014/main" id="{251C111B-D352-97D9-7350-DC8F214E76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988" y="4459045"/>
            <a:ext cx="1464961" cy="1464961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FCBE48-CEE8-BF8B-43CC-1D37E3F04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5CA8F-44AF-1342-B6B2-43D7D31CD550}" type="slidenum">
              <a:rPr lang="en-IL" smtClean="0"/>
              <a:t>5</a:t>
            </a:fld>
            <a:endParaRPr lang="en-I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79E9B0-4571-BC21-3F5C-F743C70F6C4F}"/>
              </a:ext>
            </a:extLst>
          </p:cNvPr>
          <p:cNvSpPr txBox="1"/>
          <p:nvPr/>
        </p:nvSpPr>
        <p:spPr>
          <a:xfrm>
            <a:off x="1909582" y="4237708"/>
            <a:ext cx="929630" cy="442674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L" sz="2000" dirty="0"/>
              <a:t>Setup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BDB0BC9-6396-9D05-10F6-5A32AF845068}"/>
              </a:ext>
            </a:extLst>
          </p:cNvPr>
          <p:cNvCxnSpPr>
            <a:cxnSpLocks/>
          </p:cNvCxnSpPr>
          <p:nvPr/>
        </p:nvCxnSpPr>
        <p:spPr>
          <a:xfrm flipH="1">
            <a:off x="1381084" y="4660867"/>
            <a:ext cx="556491" cy="2214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6CFC742-F56A-6705-A732-B4DD4176685A}"/>
              </a:ext>
            </a:extLst>
          </p:cNvPr>
          <p:cNvCxnSpPr>
            <a:cxnSpLocks/>
            <a:stCxn id="4" idx="0"/>
          </p:cNvCxnSpPr>
          <p:nvPr/>
        </p:nvCxnSpPr>
        <p:spPr>
          <a:xfrm flipV="1">
            <a:off x="2374397" y="3627074"/>
            <a:ext cx="0" cy="6106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5E58B10-4234-2044-6A5B-8FBC58693412}"/>
              </a:ext>
            </a:extLst>
          </p:cNvPr>
          <p:cNvCxnSpPr>
            <a:cxnSpLocks/>
          </p:cNvCxnSpPr>
          <p:nvPr/>
        </p:nvCxnSpPr>
        <p:spPr>
          <a:xfrm>
            <a:off x="2803875" y="4660867"/>
            <a:ext cx="441439" cy="2886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69FAA77-67C0-8C0A-72A4-C884B1C88D4E}"/>
                  </a:ext>
                </a:extLst>
              </p:cNvPr>
              <p:cNvSpPr txBox="1"/>
              <p:nvPr/>
            </p:nvSpPr>
            <p:spPr>
              <a:xfrm>
                <a:off x="1351052" y="4828513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sk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vk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69FAA77-67C0-8C0A-72A4-C884B1C88D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1052" y="4828513"/>
                <a:ext cx="91440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2460755-F1BC-3A53-1A36-A3CCF9E28C78}"/>
                  </a:ext>
                </a:extLst>
              </p:cNvPr>
              <p:cNvSpPr txBox="1"/>
              <p:nvPr/>
            </p:nvSpPr>
            <p:spPr>
              <a:xfrm>
                <a:off x="2860597" y="4375290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sk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vk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2460755-F1BC-3A53-1A36-A3CCF9E28C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0597" y="4375290"/>
                <a:ext cx="91440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6608B02-617E-9E5A-0379-90F00C4A914A}"/>
                  </a:ext>
                </a:extLst>
              </p:cNvPr>
              <p:cNvSpPr txBox="1"/>
              <p:nvPr/>
            </p:nvSpPr>
            <p:spPr>
              <a:xfrm>
                <a:off x="1493589" y="3767099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sk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vk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6608B02-617E-9E5A-0379-90F00C4A91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589" y="3767099"/>
                <a:ext cx="91440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A person with a blue shirt&#10;&#10;Description automatically generated">
            <a:extLst>
              <a:ext uri="{FF2B5EF4-FFF2-40B4-BE49-F238E27FC236}">
                <a16:creationId xmlns:a16="http://schemas.microsoft.com/office/drawing/2014/main" id="{BAD3B967-F3D4-BD8A-50BE-5FA52BD6387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82200" y="3234972"/>
            <a:ext cx="1464960" cy="1464960"/>
          </a:xfrm>
          <a:prstGeom prst="rect">
            <a:avLst/>
          </a:prstGeom>
        </p:spPr>
      </p:pic>
      <p:pic>
        <p:nvPicPr>
          <p:cNvPr id="5" name="Picture 4" descr="A cartoon of a judge&#10;&#10;Description automatically generated">
            <a:extLst>
              <a:ext uri="{FF2B5EF4-FFF2-40B4-BE49-F238E27FC236}">
                <a16:creationId xmlns:a16="http://schemas.microsoft.com/office/drawing/2014/main" id="{EFEC9667-AB76-2C92-4AB9-07359A1A670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453" y="3215575"/>
            <a:ext cx="1464961" cy="14649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DE3B64-63BB-18CF-19D5-66C57F2FCA6B}"/>
              </a:ext>
            </a:extLst>
          </p:cNvPr>
          <p:cNvSpPr txBox="1"/>
          <p:nvPr/>
        </p:nvSpPr>
        <p:spPr>
          <a:xfrm>
            <a:off x="6205104" y="4459045"/>
            <a:ext cx="1939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Aggregator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1FF234-FC42-0922-0A62-2AB8664A5824}"/>
              </a:ext>
            </a:extLst>
          </p:cNvPr>
          <p:cNvSpPr txBox="1"/>
          <p:nvPr/>
        </p:nvSpPr>
        <p:spPr>
          <a:xfrm>
            <a:off x="9744816" y="4463996"/>
            <a:ext cx="1939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Verifier</a:t>
            </a:r>
          </a:p>
        </p:txBody>
      </p:sp>
    </p:spTree>
    <p:extLst>
      <p:ext uri="{BB962C8B-B14F-4D97-AF65-F5344CB8AC3E}">
        <p14:creationId xmlns:p14="http://schemas.microsoft.com/office/powerpoint/2010/main" val="3091144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515E9-9967-A86A-85B2-6F3A6B25F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Dream Signatures</a:t>
            </a:r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5D9B38-0360-39A8-D3D6-19B261AC0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5CA8F-44AF-1342-B6B2-43D7D31CD550}" type="slidenum">
              <a:rPr lang="en-IL" smtClean="0"/>
              <a:t>6</a:t>
            </a:fld>
            <a:endParaRPr lang="en-IL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5190775-2F0C-3B9E-774B-DC278A7B0F67}"/>
              </a:ext>
            </a:extLst>
          </p:cNvPr>
          <p:cNvGrpSpPr/>
          <p:nvPr/>
        </p:nvGrpSpPr>
        <p:grpSpPr>
          <a:xfrm>
            <a:off x="2866546" y="2079755"/>
            <a:ext cx="3495968" cy="3808602"/>
            <a:chOff x="2866546" y="2079755"/>
            <a:chExt cx="3495968" cy="380860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C468B48-C67E-F887-CB2E-FECAC3528F15}"/>
                </a:ext>
              </a:extLst>
            </p:cNvPr>
            <p:cNvSpPr/>
            <p:nvPr/>
          </p:nvSpPr>
          <p:spPr>
            <a:xfrm>
              <a:off x="2866546" y="2079755"/>
              <a:ext cx="3495968" cy="3279054"/>
            </a:xfrm>
            <a:prstGeom prst="ellipse">
              <a:avLst/>
            </a:prstGeom>
            <a:solidFill>
              <a:schemeClr val="accent4">
                <a:lumMod val="40000"/>
                <a:lumOff val="6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Distributed non-interactive key setup, for any signature scheme</a:t>
              </a:r>
              <a:endParaRPr lang="en-IL" sz="2400" dirty="0">
                <a:solidFill>
                  <a:schemeClr val="tx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3CBD972-9F7A-DD8A-F6C9-4F9217C2C5C4}"/>
                </a:ext>
              </a:extLst>
            </p:cNvPr>
            <p:cNvSpPr txBox="1"/>
            <p:nvPr/>
          </p:nvSpPr>
          <p:spPr>
            <a:xfrm>
              <a:off x="3362011" y="5488247"/>
              <a:ext cx="25050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Aggregate Signatures</a:t>
              </a:r>
              <a:endParaRPr lang="en-IL" sz="20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AA278CA-2DE8-319A-D00C-8DDC6498FF1D}"/>
              </a:ext>
            </a:extLst>
          </p:cNvPr>
          <p:cNvGrpSpPr/>
          <p:nvPr/>
        </p:nvGrpSpPr>
        <p:grpSpPr>
          <a:xfrm>
            <a:off x="5829486" y="2079755"/>
            <a:ext cx="3495968" cy="3808602"/>
            <a:chOff x="5829486" y="2079755"/>
            <a:chExt cx="3495968" cy="3808602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7BAB16D-AA15-8E4A-3639-2D98AB16F14F}"/>
                </a:ext>
              </a:extLst>
            </p:cNvPr>
            <p:cNvSpPr/>
            <p:nvPr/>
          </p:nvSpPr>
          <p:spPr>
            <a:xfrm>
              <a:off x="5829486" y="2079755"/>
              <a:ext cx="3495968" cy="32790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Threshold (and more general) aggregation policies</a:t>
              </a:r>
              <a:endParaRPr lang="en-IL" sz="2400" dirty="0">
                <a:solidFill>
                  <a:schemeClr val="tx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14A48EF-B676-D8C5-4B14-D8EF96636781}"/>
                </a:ext>
              </a:extLst>
            </p:cNvPr>
            <p:cNvSpPr txBox="1"/>
            <p:nvPr/>
          </p:nvSpPr>
          <p:spPr>
            <a:xfrm>
              <a:off x="6324951" y="5488247"/>
              <a:ext cx="25050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Threshold Signatures</a:t>
              </a:r>
              <a:endParaRPr lang="en-IL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6101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515E9-9967-A86A-85B2-6F3A6B25F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Dream Signatures</a:t>
            </a:r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5D9B38-0360-39A8-D3D6-19B261AC0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5CA8F-44AF-1342-B6B2-43D7D31CD550}" type="slidenum">
              <a:rPr lang="en-IL" smtClean="0"/>
              <a:t>7</a:t>
            </a:fld>
            <a:endParaRPr lang="en-IL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C468B48-C67E-F887-CB2E-FECAC3528F15}"/>
              </a:ext>
            </a:extLst>
          </p:cNvPr>
          <p:cNvSpPr/>
          <p:nvPr/>
        </p:nvSpPr>
        <p:spPr>
          <a:xfrm>
            <a:off x="2866546" y="2079755"/>
            <a:ext cx="3495968" cy="3279054"/>
          </a:xfrm>
          <a:prstGeom prst="ellipse">
            <a:avLst/>
          </a:prstGeom>
          <a:solidFill>
            <a:schemeClr val="accent4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Distributed non-interactive key setup, for any signature scheme</a:t>
            </a:r>
            <a:endParaRPr lang="en-IL" sz="2400" dirty="0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7BAB16D-AA15-8E4A-3639-2D98AB16F14F}"/>
              </a:ext>
            </a:extLst>
          </p:cNvPr>
          <p:cNvSpPr/>
          <p:nvPr/>
        </p:nvSpPr>
        <p:spPr>
          <a:xfrm>
            <a:off x="5829486" y="2079755"/>
            <a:ext cx="3495968" cy="3279054"/>
          </a:xfrm>
          <a:prstGeom prst="ellipse">
            <a:avLst/>
          </a:prstGeom>
          <a:solidFill>
            <a:schemeClr val="accent5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Threshold (and more general) aggregation policies</a:t>
            </a:r>
            <a:endParaRPr lang="en-IL" sz="240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483894-9420-F424-9AD9-BC1D2C9E9387}"/>
              </a:ext>
            </a:extLst>
          </p:cNvPr>
          <p:cNvSpPr txBox="1"/>
          <p:nvPr/>
        </p:nvSpPr>
        <p:spPr>
          <a:xfrm>
            <a:off x="3771013" y="5488247"/>
            <a:ext cx="46499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Monotone-Policy Aggregate Signatures</a:t>
            </a:r>
            <a:endParaRPr lang="en-IL" sz="2000" b="1" dirty="0"/>
          </a:p>
        </p:txBody>
      </p:sp>
    </p:spTree>
    <p:extLst>
      <p:ext uri="{BB962C8B-B14F-4D97-AF65-F5344CB8AC3E}">
        <p14:creationId xmlns:p14="http://schemas.microsoft.com/office/powerpoint/2010/main" val="4050119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6C9C11-9972-C28C-73AC-894ACE5C3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5CA8F-44AF-1342-B6B2-43D7D31CD550}" type="slidenum">
              <a:rPr lang="en-IL" smtClean="0"/>
              <a:t>8</a:t>
            </a:fld>
            <a:endParaRPr lang="en-IL"/>
          </a:p>
        </p:txBody>
      </p:sp>
      <p:sp>
        <p:nvSpPr>
          <p:cNvPr id="9" name="Rounded Rectangle 6">
            <a:extLst>
              <a:ext uri="{FF2B5EF4-FFF2-40B4-BE49-F238E27FC236}">
                <a16:creationId xmlns:a16="http://schemas.microsoft.com/office/drawing/2014/main" id="{D5645B15-494E-9772-698C-353472802FBA}"/>
              </a:ext>
            </a:extLst>
          </p:cNvPr>
          <p:cNvSpPr/>
          <p:nvPr/>
        </p:nvSpPr>
        <p:spPr>
          <a:xfrm>
            <a:off x="2765777" y="1633024"/>
            <a:ext cx="6660444" cy="116275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L" sz="2400" dirty="0">
                <a:solidFill>
                  <a:schemeClr val="tx1"/>
                </a:solidFill>
              </a:rPr>
              <a:t>Do </a:t>
            </a:r>
            <a:r>
              <a:rPr lang="en-US" sz="2400" dirty="0">
                <a:solidFill>
                  <a:schemeClr val="tx1"/>
                </a:solidFill>
              </a:rPr>
              <a:t>monotone-policy aggregate</a:t>
            </a:r>
            <a:r>
              <a:rPr lang="en-IL" sz="2400" dirty="0">
                <a:solidFill>
                  <a:schemeClr val="tx1"/>
                </a:solidFill>
              </a:rPr>
              <a:t> signatures exist?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B8FF70-8C66-9CED-B5FE-9236087D8133}"/>
              </a:ext>
            </a:extLst>
          </p:cNvPr>
          <p:cNvSpPr txBox="1"/>
          <p:nvPr/>
        </p:nvSpPr>
        <p:spPr>
          <a:xfrm>
            <a:off x="2947553" y="3019616"/>
            <a:ext cx="629689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L" sz="2400" dirty="0"/>
              <a:t>Yes, for any monotone policy,</a:t>
            </a:r>
            <a:br>
              <a:rPr lang="en-IL" sz="2400" dirty="0"/>
            </a:br>
            <a:r>
              <a:rPr lang="en-IL" sz="2400" dirty="0"/>
              <a:t>assuming SNARKs for NP.</a:t>
            </a:r>
          </a:p>
          <a:p>
            <a:pPr algn="ctr"/>
            <a:r>
              <a:rPr lang="en-I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[Garg-Jain-Mukherjee-Sinha-Wang-Zhang 24]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0981F7-F4F7-5606-71C1-7054BBE46D51}"/>
              </a:ext>
            </a:extLst>
          </p:cNvPr>
          <p:cNvSpPr txBox="1"/>
          <p:nvPr/>
        </p:nvSpPr>
        <p:spPr>
          <a:xfrm>
            <a:off x="2947554" y="4932184"/>
            <a:ext cx="6296891" cy="1021556"/>
          </a:xfrm>
          <a:prstGeom prst="round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Black box separation:</a:t>
            </a:r>
            <a:br>
              <a:rPr lang="en-US" dirty="0"/>
            </a:br>
            <a:r>
              <a:rPr lang="en-US" dirty="0"/>
              <a:t>SNARGs for NP can’t be reduced to falsifiable assumptions</a:t>
            </a:r>
            <a:br>
              <a:rPr lang="en-US" dirty="0"/>
            </a:b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[Gentry-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Wichs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11]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73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599ECD-E0CC-0E56-97BC-CA85F4B88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5CA8F-44AF-1342-B6B2-43D7D31CD550}" type="slidenum">
              <a:rPr lang="en-IL" smtClean="0"/>
              <a:t>9</a:t>
            </a:fld>
            <a:endParaRPr lang="en-IL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E23A652-B71E-9A07-3F51-FCDA27476504}"/>
              </a:ext>
            </a:extLst>
          </p:cNvPr>
          <p:cNvSpPr/>
          <p:nvPr/>
        </p:nvSpPr>
        <p:spPr>
          <a:xfrm>
            <a:off x="2765777" y="1633024"/>
            <a:ext cx="6660444" cy="116275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Do monotone-policy aggregate signatures exist</a:t>
            </a:r>
          </a:p>
          <a:p>
            <a:pPr algn="ctr"/>
            <a:r>
              <a:rPr lang="en-US" sz="2400" i="1" dirty="0">
                <a:solidFill>
                  <a:schemeClr val="tx1"/>
                </a:solidFill>
              </a:rPr>
              <a:t>from standard assumptions?</a:t>
            </a:r>
            <a:endParaRPr lang="en-IL" sz="2400" i="1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E79354-E84B-C80C-5CC2-0736EEE3CA66}"/>
              </a:ext>
            </a:extLst>
          </p:cNvPr>
          <p:cNvSpPr txBox="1"/>
          <p:nvPr/>
        </p:nvSpPr>
        <p:spPr>
          <a:xfrm>
            <a:off x="2947553" y="3019616"/>
            <a:ext cx="62968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L" sz="2400" b="1" dirty="0"/>
              <a:t>This work:</a:t>
            </a:r>
            <a:endParaRPr lang="en-IL" sz="2400" dirty="0"/>
          </a:p>
          <a:p>
            <a:pPr algn="ctr"/>
            <a:r>
              <a:rPr lang="en-IL" sz="2400" dirty="0"/>
              <a:t>Yes, for </a:t>
            </a:r>
            <a:r>
              <a:rPr lang="en-US" sz="2400" dirty="0"/>
              <a:t>large</a:t>
            </a:r>
            <a:r>
              <a:rPr lang="en-IL" sz="2400" dirty="0"/>
              <a:t> classes of monotone policies,</a:t>
            </a:r>
            <a:br>
              <a:rPr lang="en-IL" sz="2400" dirty="0"/>
            </a:br>
            <a:r>
              <a:rPr lang="en-IL" sz="2400" dirty="0"/>
              <a:t>assuming </a:t>
            </a:r>
            <a:r>
              <a:rPr lang="en-IL" sz="2400" dirty="0" err="1"/>
              <a:t>BARGs</a:t>
            </a:r>
            <a:r>
              <a:rPr lang="en-IL" sz="2400" dirty="0"/>
              <a:t> (batch arguments). </a:t>
            </a:r>
            <a:endParaRPr lang="en-IL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8C2AFAF-5F1B-9CE4-2B7E-284ACD87EC09}"/>
                  </a:ext>
                </a:extLst>
              </p:cNvPr>
              <p:cNvSpPr txBox="1"/>
              <p:nvPr/>
            </p:nvSpPr>
            <p:spPr>
              <a:xfrm>
                <a:off x="2947554" y="4932184"/>
                <a:ext cx="6296891" cy="1021556"/>
              </a:xfrm>
              <a:prstGeom prst="round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L" sz="1800" dirty="0"/>
                  <a:t>LWE / DLIN / subexponential DDH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IL" sz="1800" dirty="0"/>
                  <a:t> BARGs</a:t>
                </a:r>
                <a:endParaRPr lang="en-IL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algn="ctr"/>
                <a:r>
                  <a:rPr lang="en-IL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[</a:t>
                </a:r>
                <a:r>
                  <a:rPr lang="en-US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Choudhuri</a:t>
                </a:r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-Jain-</a:t>
                </a:r>
                <a:r>
                  <a:rPr lang="en-US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Jin</a:t>
                </a:r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21, Waters-Wu 22, </a:t>
                </a:r>
                <a:r>
                  <a:rPr lang="en-US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Choudhuri</a:t>
                </a:r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-Garg-Jain-</a:t>
                </a:r>
                <a:r>
                  <a:rPr lang="en-US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Jin</a:t>
                </a:r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-Zhang 23, </a:t>
                </a:r>
                <a:r>
                  <a:rPr lang="en-US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Kalai</a:t>
                </a:r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-Lombardi-</a:t>
                </a:r>
                <a:r>
                  <a:rPr lang="en-US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Vaikuntanathan</a:t>
                </a:r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-</a:t>
                </a:r>
                <a:r>
                  <a:rPr lang="en-US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Wichs</a:t>
                </a:r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23]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8C2AFAF-5F1B-9CE4-2B7E-284ACD87EC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7554" y="4932184"/>
                <a:ext cx="6296891" cy="1021556"/>
              </a:xfrm>
              <a:prstGeom prst="roundRect">
                <a:avLst/>
              </a:prstGeom>
              <a:blipFill>
                <a:blip r:embed="rId3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22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12163</TotalTime>
  <Words>1270</Words>
  <Application>Microsoft Macintosh PowerPoint</Application>
  <PresentationFormat>Widescreen</PresentationFormat>
  <Paragraphs>314</Paragraphs>
  <Slides>27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Inter</vt:lpstr>
      <vt:lpstr>Cambria Math</vt:lpstr>
      <vt:lpstr>Aptos Display</vt:lpstr>
      <vt:lpstr>Aptos</vt:lpstr>
      <vt:lpstr>Office Theme</vt:lpstr>
      <vt:lpstr>PowerPoint Presentation</vt:lpstr>
      <vt:lpstr>Aggregate Signatures [Itakura-Nakamura 83, Boneh-Gentry-Lynn-Shacham 03]</vt:lpstr>
      <vt:lpstr>Aggregate Signatures [Itakura-Nakamura 83, Boneh-Gentry-Lynn-Shacham 03]</vt:lpstr>
      <vt:lpstr>Threshold Signatures [Desmedt-Frankel 89]</vt:lpstr>
      <vt:lpstr>Threshold Signatures [Desmedt-Frankel 89]</vt:lpstr>
      <vt:lpstr>Dream Signatures</vt:lpstr>
      <vt:lpstr>Dream Signatures</vt:lpstr>
      <vt:lpstr>PowerPoint Presentation</vt:lpstr>
      <vt:lpstr>PowerPoint Presentation</vt:lpstr>
      <vt:lpstr>Security Game</vt:lpstr>
      <vt:lpstr>Security Game</vt:lpstr>
      <vt:lpstr>Security Game</vt:lpstr>
      <vt:lpstr>Security Game</vt:lpstr>
      <vt:lpstr>Our Results</vt:lpstr>
      <vt:lpstr>Our Results</vt:lpstr>
      <vt:lpstr>Our Techniques</vt:lpstr>
      <vt:lpstr>Monotone-Policy BARGs [Brakerski-B-Kalai-Lombardi-Paneth 23]</vt:lpstr>
      <vt:lpstr>From Proofs to Signatures</vt:lpstr>
      <vt:lpstr>From Proofs to Signatures</vt:lpstr>
      <vt:lpstr>Somewhere Subset Extraction [Brakerski-B-Kalai-Lombardi-Paneth 23]</vt:lpstr>
      <vt:lpstr>Somewhere Subset Extraction [Brakerski-B-Kalai-Lombardi-Paneth 23]</vt:lpstr>
      <vt:lpstr>From Extraction to Unforgeability</vt:lpstr>
      <vt:lpstr>From Extraction to Unforgeability</vt:lpstr>
      <vt:lpstr>Adaptive Subset Extraction</vt:lpstr>
      <vt:lpstr>Our Constructions</vt:lpstr>
      <vt:lpstr>Our Constructions</vt:lpstr>
      <vt:lpstr>Our Constructions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Monotone-Policy Aggregate Signatures</dc:title>
  <dc:subject/>
  <dc:creator>Maya Farber Brodsky</dc:creator>
  <cp:keywords/>
  <dc:description/>
  <cp:lastModifiedBy>מאיה פרבר ברודסקי</cp:lastModifiedBy>
  <cp:revision>991</cp:revision>
  <dcterms:created xsi:type="dcterms:W3CDTF">2024-04-12T13:28:24Z</dcterms:created>
  <dcterms:modified xsi:type="dcterms:W3CDTF">2024-05-29T08:31:33Z</dcterms:modified>
  <cp:category/>
</cp:coreProperties>
</file>