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Anton"/>
      <p:regular r:id="rId25"/>
    </p:embeddedFont>
    <p:embeddedFont>
      <p:font typeface="Caveat"/>
      <p:regular r:id="rId26"/>
      <p:bold r:id="rId27"/>
    </p:embeddedFont>
    <p:embeddedFont>
      <p:font typeface="Arv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aveat-regular.fntdata"/><Relationship Id="rId25" Type="http://schemas.openxmlformats.org/officeDocument/2006/relationships/font" Target="fonts/Anton-regular.fntdata"/><Relationship Id="rId28" Type="http://schemas.openxmlformats.org/officeDocument/2006/relationships/font" Target="fonts/Arvo-regular.fntdata"/><Relationship Id="rId27" Type="http://schemas.openxmlformats.org/officeDocument/2006/relationships/font" Target="fonts/Cave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v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rvo-boldItalic.fntdata"/><Relationship Id="rId30" Type="http://schemas.openxmlformats.org/officeDocument/2006/relationships/font" Target="fonts/Arv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e11595b2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e11595b2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e09f68a81a_2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e09f68a81a_2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e09f68a81a_8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e09f68a81a_8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e09f68a81a_4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e09f68a81a_4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e09f68a81a_9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e09f68a81a_9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e09f68a81a_7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e09f68a81a_7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e09f68a81a_9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2e09f68a81a_9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e09f68a81a_9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2e09f68a81a_9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e09f68a81a_9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2e09f68a81a_9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686abdd195_1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2686abdd195_1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14a2f58672a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14a2f58672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4a2f58672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4a2f58672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df1879cdc0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df1879cdc0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df1879cdc0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df1879cdc0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df1879cdc0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df1879cdc0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4a2f58672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4a2f58672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e08c62918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e08c62918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686abdd195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686abdd195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df1879cdc0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df1879cdc0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3986400" y="-18675"/>
            <a:ext cx="10315200" cy="10315200"/>
          </a:xfrm>
          <a:prstGeom prst="pie">
            <a:avLst>
              <a:gd fmla="val 10799952" name="adj1"/>
              <a:gd fmla="val 1620000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ctrTitle"/>
          </p:nvPr>
        </p:nvSpPr>
        <p:spPr>
          <a:xfrm>
            <a:off x="798927" y="2821425"/>
            <a:ext cx="3348300" cy="730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accent4"/>
              </a:buClr>
              <a:buSzPts val="1200"/>
              <a:buFont typeface="Anton"/>
              <a:buNone/>
              <a:defRPr sz="2400">
                <a:solidFill>
                  <a:schemeClr val="accent4"/>
                </a:solidFill>
                <a:latin typeface="Anton"/>
                <a:ea typeface="Anton"/>
                <a:cs typeface="Anton"/>
                <a:sym typeface="Anton"/>
              </a:defRPr>
            </a:lvl1pPr>
            <a:lvl2pPr lvl="1"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2pPr>
            <a:lvl3pPr lvl="2"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3pPr>
            <a:lvl4pPr lvl="3"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4pPr>
            <a:lvl5pPr lvl="4"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5pPr>
            <a:lvl6pPr lvl="5"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6pPr>
            <a:lvl7pPr lvl="6"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7pPr>
            <a:lvl8pPr lvl="7"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8pPr>
            <a:lvl9pPr lvl="8"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9pPr>
          </a:lstStyle>
          <a:p/>
        </p:txBody>
      </p:sp>
      <p:sp>
        <p:nvSpPr>
          <p:cNvPr id="53" name="Google Shape;53;p13"/>
          <p:cNvSpPr txBox="1"/>
          <p:nvPr>
            <p:ph idx="1" type="subTitle"/>
          </p:nvPr>
        </p:nvSpPr>
        <p:spPr>
          <a:xfrm>
            <a:off x="798900" y="3552325"/>
            <a:ext cx="3348300" cy="917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accent4"/>
              </a:buClr>
              <a:buSzPts val="1000"/>
              <a:buFont typeface="Arvo"/>
              <a:buNone/>
              <a:defRPr sz="1600">
                <a:solidFill>
                  <a:schemeClr val="accent4"/>
                </a:solidFill>
                <a:latin typeface="Arvo"/>
                <a:ea typeface="Arvo"/>
                <a:cs typeface="Arvo"/>
                <a:sym typeface="Arvo"/>
              </a:defRPr>
            </a:lvl1pPr>
            <a:lvl2pPr lvl="1"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2pPr>
            <a:lvl3pPr lvl="2"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3pPr>
            <a:lvl4pPr lvl="3"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4pPr>
            <a:lvl5pPr lvl="4"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5pPr>
            <a:lvl6pPr lvl="5"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6pPr>
            <a:lvl7pPr lvl="6"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7pPr>
            <a:lvl8pPr lvl="7"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8pPr>
            <a:lvl9pPr lvl="8"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9pPr>
          </a:lstStyle>
          <a:p/>
        </p:txBody>
      </p:sp>
      <p:sp>
        <p:nvSpPr>
          <p:cNvPr id="54" name="Google Shape;54;p13"/>
          <p:cNvSpPr txBox="1"/>
          <p:nvPr>
            <p:ph idx="2" type="ctrTitle"/>
          </p:nvPr>
        </p:nvSpPr>
        <p:spPr>
          <a:xfrm>
            <a:off x="4996751" y="2821425"/>
            <a:ext cx="3348300" cy="730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accent4"/>
              </a:buClr>
              <a:buSzPts val="1200"/>
              <a:buFont typeface="Anton"/>
              <a:buNone/>
              <a:defRPr sz="2400">
                <a:solidFill>
                  <a:schemeClr val="accent4"/>
                </a:solidFill>
                <a:latin typeface="Anton"/>
                <a:ea typeface="Anton"/>
                <a:cs typeface="Anton"/>
                <a:sym typeface="Anton"/>
              </a:defRPr>
            </a:lvl1pPr>
            <a:lvl2pPr lvl="1"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2pPr>
            <a:lvl3pPr lvl="2"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3pPr>
            <a:lvl4pPr lvl="3"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4pPr>
            <a:lvl5pPr lvl="4"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5pPr>
            <a:lvl6pPr lvl="5"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6pPr>
            <a:lvl7pPr lvl="6"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7pPr>
            <a:lvl8pPr lvl="7"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8pPr>
            <a:lvl9pPr lvl="8"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9pPr>
          </a:lstStyle>
          <a:p/>
        </p:txBody>
      </p:sp>
      <p:sp>
        <p:nvSpPr>
          <p:cNvPr id="55" name="Google Shape;55;p13"/>
          <p:cNvSpPr txBox="1"/>
          <p:nvPr>
            <p:ph idx="3" type="subTitle"/>
          </p:nvPr>
        </p:nvSpPr>
        <p:spPr>
          <a:xfrm>
            <a:off x="4996721" y="3552325"/>
            <a:ext cx="3348300" cy="917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accent4"/>
              </a:buClr>
              <a:buSzPts val="1000"/>
              <a:buFont typeface="Arvo"/>
              <a:buNone/>
              <a:defRPr sz="1600">
                <a:solidFill>
                  <a:schemeClr val="accent4"/>
                </a:solidFill>
                <a:latin typeface="Arvo"/>
                <a:ea typeface="Arvo"/>
                <a:cs typeface="Arvo"/>
                <a:sym typeface="Arvo"/>
              </a:defRPr>
            </a:lvl1pPr>
            <a:lvl2pPr lvl="1"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2pPr>
            <a:lvl3pPr lvl="2"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3pPr>
            <a:lvl4pPr lvl="3"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4pPr>
            <a:lvl5pPr lvl="4"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5pPr>
            <a:lvl6pPr lvl="5"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6pPr>
            <a:lvl7pPr lvl="6"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7pPr>
            <a:lvl8pPr lvl="7"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8pPr>
            <a:lvl9pPr lvl="8"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9pPr>
          </a:lstStyle>
          <a:p/>
        </p:txBody>
      </p:sp>
      <p:sp>
        <p:nvSpPr>
          <p:cNvPr id="56" name="Google Shape;56;p13"/>
          <p:cNvSpPr txBox="1"/>
          <p:nvPr>
            <p:ph idx="4" type="ctrTitle"/>
          </p:nvPr>
        </p:nvSpPr>
        <p:spPr>
          <a:xfrm>
            <a:off x="1187550" y="415250"/>
            <a:ext cx="6768900" cy="6555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2800"/>
              <a:buNone/>
              <a:defRPr sz="2500">
                <a:latin typeface="Anton"/>
                <a:ea typeface="Anton"/>
                <a:cs typeface="Anton"/>
                <a:sym typeface="Anton"/>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57" name="Google Shape;57;p1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Char char="●"/>
              <a:defRPr sz="1800">
                <a:solidFill>
                  <a:schemeClr val="dk1"/>
                </a:solidFill>
              </a:defRPr>
            </a:lvl1pPr>
            <a:lvl2pPr indent="-317500" lvl="1" marL="914400">
              <a:lnSpc>
                <a:spcPct val="115000"/>
              </a:lnSpc>
              <a:spcBef>
                <a:spcPts val="0"/>
              </a:spcBef>
              <a:spcAft>
                <a:spcPts val="0"/>
              </a:spcAft>
              <a:buClr>
                <a:schemeClr val="dk1"/>
              </a:buClr>
              <a:buSzPts val="1400"/>
              <a:buChar char="○"/>
              <a:defRPr>
                <a:solidFill>
                  <a:schemeClr val="dk1"/>
                </a:solidFill>
              </a:defRPr>
            </a:lvl2pPr>
            <a:lvl3pPr indent="-317500" lvl="2" marL="1371600">
              <a:lnSpc>
                <a:spcPct val="115000"/>
              </a:lnSpc>
              <a:spcBef>
                <a:spcPts val="0"/>
              </a:spcBef>
              <a:spcAft>
                <a:spcPts val="0"/>
              </a:spcAft>
              <a:buClr>
                <a:schemeClr val="dk1"/>
              </a:buClr>
              <a:buSzPts val="1400"/>
              <a:buChar char="■"/>
              <a:defRPr>
                <a:solidFill>
                  <a:schemeClr val="dk1"/>
                </a:solidFill>
              </a:defRPr>
            </a:lvl3pPr>
            <a:lvl4pPr indent="-317500" lvl="3" marL="1828800">
              <a:lnSpc>
                <a:spcPct val="115000"/>
              </a:lnSpc>
              <a:spcBef>
                <a:spcPts val="0"/>
              </a:spcBef>
              <a:spcAft>
                <a:spcPts val="0"/>
              </a:spcAft>
              <a:buClr>
                <a:schemeClr val="dk1"/>
              </a:buClr>
              <a:buSzPts val="1400"/>
              <a:buChar char="●"/>
              <a:defRPr>
                <a:solidFill>
                  <a:schemeClr val="dk1"/>
                </a:solidFill>
              </a:defRPr>
            </a:lvl4pPr>
            <a:lvl5pPr indent="-317500" lvl="4" marL="2286000">
              <a:lnSpc>
                <a:spcPct val="115000"/>
              </a:lnSpc>
              <a:spcBef>
                <a:spcPts val="0"/>
              </a:spcBef>
              <a:spcAft>
                <a:spcPts val="0"/>
              </a:spcAft>
              <a:buClr>
                <a:schemeClr val="dk1"/>
              </a:buClr>
              <a:buSzPts val="1400"/>
              <a:buChar char="○"/>
              <a:defRPr>
                <a:solidFill>
                  <a:schemeClr val="dk1"/>
                </a:solidFill>
              </a:defRPr>
            </a:lvl5pPr>
            <a:lvl6pPr indent="-317500" lvl="5" marL="2743200">
              <a:lnSpc>
                <a:spcPct val="115000"/>
              </a:lnSpc>
              <a:spcBef>
                <a:spcPts val="0"/>
              </a:spcBef>
              <a:spcAft>
                <a:spcPts val="0"/>
              </a:spcAft>
              <a:buClr>
                <a:schemeClr val="dk1"/>
              </a:buClr>
              <a:buSzPts val="1400"/>
              <a:buChar char="■"/>
              <a:defRPr>
                <a:solidFill>
                  <a:schemeClr val="dk1"/>
                </a:solidFill>
              </a:defRPr>
            </a:lvl6pPr>
            <a:lvl7pPr indent="-317500" lvl="6" marL="3200400">
              <a:lnSpc>
                <a:spcPct val="115000"/>
              </a:lnSpc>
              <a:spcBef>
                <a:spcPts val="0"/>
              </a:spcBef>
              <a:spcAft>
                <a:spcPts val="0"/>
              </a:spcAft>
              <a:buClr>
                <a:schemeClr val="dk1"/>
              </a:buClr>
              <a:buSzPts val="1400"/>
              <a:buChar char="●"/>
              <a:defRPr>
                <a:solidFill>
                  <a:schemeClr val="dk1"/>
                </a:solidFill>
              </a:defRPr>
            </a:lvl7pPr>
            <a:lvl8pPr indent="-317500" lvl="7" marL="3657600">
              <a:lnSpc>
                <a:spcPct val="115000"/>
              </a:lnSpc>
              <a:spcBef>
                <a:spcPts val="0"/>
              </a:spcBef>
              <a:spcAft>
                <a:spcPts val="0"/>
              </a:spcAft>
              <a:buClr>
                <a:schemeClr val="dk1"/>
              </a:buClr>
              <a:buSzPts val="1400"/>
              <a:buChar char="○"/>
              <a:defRPr>
                <a:solidFill>
                  <a:schemeClr val="dk1"/>
                </a:solidFill>
              </a:defRPr>
            </a:lvl8pPr>
            <a:lvl9pPr indent="-317500" lvl="8" marL="4114800">
              <a:lnSpc>
                <a:spcPct val="115000"/>
              </a:lnSpc>
              <a:spcBef>
                <a:spcPts val="0"/>
              </a:spcBef>
              <a:spcAft>
                <a:spcPts val="0"/>
              </a:spcAft>
              <a:buClr>
                <a:schemeClr val="dk1"/>
              </a:buClr>
              <a:buSzPts val="1400"/>
              <a:buChar char="■"/>
              <a:defRPr>
                <a:solidFill>
                  <a:schemeClr val="dk1"/>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ctrTitle"/>
          </p:nvPr>
        </p:nvSpPr>
        <p:spPr>
          <a:xfrm>
            <a:off x="431250" y="964225"/>
            <a:ext cx="82815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zh-TW" sz="4000"/>
              <a:t> Best-of-Both-Worlds MPQC with Publicly Verifiable Identifiable Abort</a:t>
            </a:r>
            <a:endParaRPr sz="4000"/>
          </a:p>
          <a:p>
            <a:pPr indent="0" lvl="0" marL="0" rtl="0" algn="ctr">
              <a:spcBef>
                <a:spcPts val="0"/>
              </a:spcBef>
              <a:spcAft>
                <a:spcPts val="0"/>
              </a:spcAft>
              <a:buSzPts val="990"/>
              <a:buNone/>
            </a:pPr>
            <a:r>
              <a:rPr lang="zh-TW" sz="2400">
                <a:solidFill>
                  <a:srgbClr val="953F2C"/>
                </a:solidFill>
              </a:rPr>
              <a:t>BOBW-MPQC-PVIA</a:t>
            </a:r>
            <a:endParaRPr sz="2400">
              <a:solidFill>
                <a:srgbClr val="953F2C"/>
              </a:solidFill>
            </a:endParaRPr>
          </a:p>
        </p:txBody>
      </p:sp>
      <p:sp>
        <p:nvSpPr>
          <p:cNvPr id="63" name="Google Shape;63;p14"/>
          <p:cNvSpPr txBox="1"/>
          <p:nvPr>
            <p:ph idx="1" type="subTitle"/>
          </p:nvPr>
        </p:nvSpPr>
        <p:spPr>
          <a:xfrm>
            <a:off x="311700" y="3443725"/>
            <a:ext cx="8520600" cy="792600"/>
          </a:xfrm>
          <a:prstGeom prst="rect">
            <a:avLst/>
          </a:prstGeom>
          <a:ln>
            <a:noFill/>
          </a:ln>
        </p:spPr>
        <p:txBody>
          <a:bodyPr anchorCtr="0" anchor="t" bIns="91425" lIns="91425" spcFirstLastPara="1" rIns="91425" wrap="square" tIns="91425">
            <a:normAutofit/>
          </a:bodyPr>
          <a:lstStyle/>
          <a:p>
            <a:pPr indent="0" lvl="0" marL="0" rtl="0" algn="ctr">
              <a:lnSpc>
                <a:spcPct val="80000"/>
              </a:lnSpc>
              <a:spcBef>
                <a:spcPts val="0"/>
              </a:spcBef>
              <a:spcAft>
                <a:spcPts val="0"/>
              </a:spcAft>
              <a:buNone/>
            </a:pPr>
            <a:r>
              <a:rPr lang="zh-TW" sz="2100">
                <a:solidFill>
                  <a:schemeClr val="dk2"/>
                </a:solidFill>
              </a:rPr>
              <a:t>Kai-Min Chung, </a:t>
            </a:r>
            <a:r>
              <a:rPr b="1" lang="zh-TW" sz="2100">
                <a:solidFill>
                  <a:schemeClr val="dk2"/>
                </a:solidFill>
              </a:rPr>
              <a:t>Miryam Huang</a:t>
            </a:r>
            <a:r>
              <a:rPr lang="zh-TW" sz="2100">
                <a:solidFill>
                  <a:schemeClr val="dk2"/>
                </a:solidFill>
              </a:rPr>
              <a:t>, </a:t>
            </a:r>
            <a:r>
              <a:rPr b="1" lang="zh-TW" sz="2100">
                <a:solidFill>
                  <a:schemeClr val="dk2"/>
                </a:solidFill>
              </a:rPr>
              <a:t>Er-Cheng Tang</a:t>
            </a:r>
            <a:r>
              <a:rPr lang="zh-TW" sz="2100">
                <a:solidFill>
                  <a:schemeClr val="dk2"/>
                </a:solidFill>
              </a:rPr>
              <a:t>, and Jiapeng Zhang</a:t>
            </a:r>
            <a:endParaRPr sz="2100">
              <a:solidFill>
                <a:schemeClr val="dk2"/>
              </a:solidFill>
            </a:endParaRPr>
          </a:p>
        </p:txBody>
      </p:sp>
      <p:sp>
        <p:nvSpPr>
          <p:cNvPr id="64" name="Google Shape;64;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zh-TW"/>
              <a:t>Attempt: Quantum Authentication Code</a:t>
            </a:r>
            <a:endParaRPr/>
          </a:p>
        </p:txBody>
      </p:sp>
      <p:sp>
        <p:nvSpPr>
          <p:cNvPr id="191" name="Google Shape;191;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192" name="Google Shape;192;p23"/>
          <p:cNvSpPr txBox="1"/>
          <p:nvPr/>
        </p:nvSpPr>
        <p:spPr>
          <a:xfrm>
            <a:off x="2050575" y="2992600"/>
            <a:ext cx="741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Alice							Bob</a:t>
            </a:r>
            <a:endParaRPr sz="1800">
              <a:solidFill>
                <a:schemeClr val="dk1"/>
              </a:solidFill>
            </a:endParaRPr>
          </a:p>
        </p:txBody>
      </p:sp>
      <p:cxnSp>
        <p:nvCxnSpPr>
          <p:cNvPr id="193" name="Google Shape;193;p23"/>
          <p:cNvCxnSpPr/>
          <p:nvPr/>
        </p:nvCxnSpPr>
        <p:spPr>
          <a:xfrm rot="10800000">
            <a:off x="3021275" y="3234075"/>
            <a:ext cx="2388000" cy="0"/>
          </a:xfrm>
          <a:prstGeom prst="straightConnector1">
            <a:avLst/>
          </a:prstGeom>
          <a:noFill/>
          <a:ln cap="flat" cmpd="sng" w="9525">
            <a:solidFill>
              <a:schemeClr val="dk2"/>
            </a:solidFill>
            <a:prstDash val="solid"/>
            <a:round/>
            <a:headEnd len="med" w="med" type="none"/>
            <a:tailEnd len="med" w="med" type="triangle"/>
          </a:ln>
        </p:spPr>
      </p:cxnSp>
      <p:sp>
        <p:nvSpPr>
          <p:cNvPr id="194" name="Google Shape;194;p23"/>
          <p:cNvSpPr txBox="1"/>
          <p:nvPr/>
        </p:nvSpPr>
        <p:spPr>
          <a:xfrm>
            <a:off x="4107975" y="4440400"/>
            <a:ext cx="1275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Cat</a:t>
            </a:r>
            <a:endParaRPr sz="1800">
              <a:solidFill>
                <a:schemeClr val="dk1"/>
              </a:solidFill>
            </a:endParaRPr>
          </a:p>
        </p:txBody>
      </p:sp>
      <p:sp>
        <p:nvSpPr>
          <p:cNvPr id="195" name="Google Shape;195;p23"/>
          <p:cNvSpPr txBox="1"/>
          <p:nvPr/>
        </p:nvSpPr>
        <p:spPr>
          <a:xfrm>
            <a:off x="4579650" y="4252375"/>
            <a:ext cx="21165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500">
                <a:solidFill>
                  <a:srgbClr val="666666"/>
                </a:solidFill>
              </a:rPr>
              <a:t>Proof ? </a:t>
            </a:r>
            <a:br>
              <a:rPr lang="zh-TW">
                <a:solidFill>
                  <a:srgbClr val="666666"/>
                </a:solidFill>
              </a:rPr>
            </a:br>
            <a:r>
              <a:rPr lang="zh-TW">
                <a:solidFill>
                  <a:srgbClr val="666666"/>
                </a:solidFill>
              </a:rPr>
              <a:t>Why should I trust you?</a:t>
            </a:r>
            <a:endParaRPr>
              <a:solidFill>
                <a:srgbClr val="666666"/>
              </a:solidFill>
            </a:endParaRPr>
          </a:p>
        </p:txBody>
      </p:sp>
      <p:grpSp>
        <p:nvGrpSpPr>
          <p:cNvPr id="196" name="Google Shape;196;p23"/>
          <p:cNvGrpSpPr/>
          <p:nvPr/>
        </p:nvGrpSpPr>
        <p:grpSpPr>
          <a:xfrm>
            <a:off x="4015132" y="2711425"/>
            <a:ext cx="898048" cy="540900"/>
            <a:chOff x="6615582" y="1720300"/>
            <a:chExt cx="898048" cy="540900"/>
          </a:xfrm>
        </p:grpSpPr>
        <p:sp>
          <p:nvSpPr>
            <p:cNvPr id="197" name="Google Shape;197;p23"/>
            <p:cNvSpPr txBox="1"/>
            <p:nvPr/>
          </p:nvSpPr>
          <p:spPr>
            <a:xfrm>
              <a:off x="6964929" y="1738000"/>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sp>
          <p:nvSpPr>
            <p:cNvPr id="198" name="Google Shape;198;p23"/>
            <p:cNvSpPr/>
            <p:nvPr/>
          </p:nvSpPr>
          <p:spPr>
            <a:xfrm>
              <a:off x="6858018" y="1843553"/>
              <a:ext cx="183231" cy="298664"/>
            </a:xfrm>
            <a:prstGeom prst="flowChartManualOpera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99" name="Google Shape;199;p23"/>
            <p:cNvCxnSpPr>
              <a:stCxn id="198" idx="0"/>
              <a:endCxn id="198" idx="0"/>
            </p:cNvCxnSpPr>
            <p:nvPr/>
          </p:nvCxnSpPr>
          <p:spPr>
            <a:xfrm>
              <a:off x="6949634" y="1843553"/>
              <a:ext cx="0" cy="0"/>
            </a:xfrm>
            <a:prstGeom prst="straightConnector1">
              <a:avLst/>
            </a:prstGeom>
            <a:noFill/>
            <a:ln cap="flat" cmpd="sng" w="9525">
              <a:solidFill>
                <a:schemeClr val="dk2"/>
              </a:solidFill>
              <a:prstDash val="solid"/>
              <a:round/>
              <a:headEnd len="med" w="med" type="none"/>
              <a:tailEnd len="med" w="med" type="none"/>
            </a:ln>
          </p:spPr>
        </p:cxnSp>
        <p:sp>
          <p:nvSpPr>
            <p:cNvPr id="200" name="Google Shape;200;p23"/>
            <p:cNvSpPr txBox="1"/>
            <p:nvPr/>
          </p:nvSpPr>
          <p:spPr>
            <a:xfrm>
              <a:off x="6615582" y="1720300"/>
              <a:ext cx="183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grpSp>
      <p:sp>
        <p:nvSpPr>
          <p:cNvPr id="201" name="Google Shape;201;p23"/>
          <p:cNvSpPr txBox="1"/>
          <p:nvPr/>
        </p:nvSpPr>
        <p:spPr>
          <a:xfrm>
            <a:off x="3446404" y="1138575"/>
            <a:ext cx="1647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800">
                <a:solidFill>
                  <a:schemeClr val="dk1"/>
                </a:solidFill>
              </a:rPr>
              <a:t>Trusted Party</a:t>
            </a:r>
            <a:endParaRPr sz="1800">
              <a:solidFill>
                <a:schemeClr val="dk1"/>
              </a:solidFill>
            </a:endParaRPr>
          </a:p>
          <a:p>
            <a:pPr indent="0" lvl="0" marL="0" rtl="0" algn="l">
              <a:spcBef>
                <a:spcPts val="0"/>
              </a:spcBef>
              <a:spcAft>
                <a:spcPts val="0"/>
              </a:spcAft>
              <a:buNone/>
            </a:pPr>
            <a:r>
              <a:rPr lang="zh-TW" sz="1800">
                <a:solidFill>
                  <a:schemeClr val="dk1"/>
                </a:solidFill>
              </a:rPr>
              <a:t>		     </a:t>
            </a:r>
            <a:endParaRPr sz="1800">
              <a:solidFill>
                <a:schemeClr val="dk1"/>
              </a:solidFill>
            </a:endParaRPr>
          </a:p>
        </p:txBody>
      </p:sp>
      <p:cxnSp>
        <p:nvCxnSpPr>
          <p:cNvPr id="202" name="Google Shape;202;p23"/>
          <p:cNvCxnSpPr/>
          <p:nvPr/>
        </p:nvCxnSpPr>
        <p:spPr>
          <a:xfrm>
            <a:off x="8225734" y="1616003"/>
            <a:ext cx="0" cy="0"/>
          </a:xfrm>
          <a:prstGeom prst="straightConnector1">
            <a:avLst/>
          </a:prstGeom>
          <a:noFill/>
          <a:ln cap="flat" cmpd="sng" w="9525">
            <a:solidFill>
              <a:schemeClr val="dk2"/>
            </a:solidFill>
            <a:prstDash val="solid"/>
            <a:round/>
            <a:headEnd len="med" w="med" type="none"/>
            <a:tailEnd len="med" w="med" type="none"/>
          </a:ln>
        </p:spPr>
      </p:cxnSp>
      <p:grpSp>
        <p:nvGrpSpPr>
          <p:cNvPr id="203" name="Google Shape;203;p23"/>
          <p:cNvGrpSpPr/>
          <p:nvPr/>
        </p:nvGrpSpPr>
        <p:grpSpPr>
          <a:xfrm>
            <a:off x="5413566" y="1492225"/>
            <a:ext cx="2534359" cy="540900"/>
            <a:chOff x="5794566" y="1492225"/>
            <a:chExt cx="2534359" cy="540900"/>
          </a:xfrm>
        </p:grpSpPr>
        <p:grpSp>
          <p:nvGrpSpPr>
            <p:cNvPr id="204" name="Google Shape;204;p23"/>
            <p:cNvGrpSpPr/>
            <p:nvPr/>
          </p:nvGrpSpPr>
          <p:grpSpPr>
            <a:xfrm>
              <a:off x="5794566" y="1492225"/>
              <a:ext cx="898045" cy="540900"/>
              <a:chOff x="5843935" y="1797025"/>
              <a:chExt cx="898045" cy="540900"/>
            </a:xfrm>
          </p:grpSpPr>
          <p:sp>
            <p:nvSpPr>
              <p:cNvPr id="205" name="Google Shape;205;p23"/>
              <p:cNvSpPr txBox="1"/>
              <p:nvPr/>
            </p:nvSpPr>
            <p:spPr>
              <a:xfrm>
                <a:off x="6193279" y="1814725"/>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sp>
            <p:nvSpPr>
              <p:cNvPr id="206" name="Google Shape;206;p23"/>
              <p:cNvSpPr/>
              <p:nvPr/>
            </p:nvSpPr>
            <p:spPr>
              <a:xfrm>
                <a:off x="6086368" y="1920278"/>
                <a:ext cx="183231" cy="298664"/>
              </a:xfrm>
              <a:prstGeom prst="flowChartManualOpera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7" name="Google Shape;207;p23"/>
              <p:cNvSpPr txBox="1"/>
              <p:nvPr/>
            </p:nvSpPr>
            <p:spPr>
              <a:xfrm>
                <a:off x="5843935" y="1797025"/>
                <a:ext cx="425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grpSp>
        <p:sp>
          <p:nvSpPr>
            <p:cNvPr id="208" name="Google Shape;208;p23"/>
            <p:cNvSpPr txBox="1"/>
            <p:nvPr/>
          </p:nvSpPr>
          <p:spPr>
            <a:xfrm>
              <a:off x="6351025" y="1532300"/>
              <a:ext cx="19779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 Enc</a:t>
              </a:r>
              <a:r>
                <a:rPr lang="zh-TW" sz="1100">
                  <a:solidFill>
                    <a:schemeClr val="dk1"/>
                  </a:solidFill>
                </a:rPr>
                <a:t>sk</a:t>
              </a:r>
              <a:r>
                <a:rPr lang="zh-TW" sz="1900">
                  <a:solidFill>
                    <a:schemeClr val="dk1"/>
                  </a:solidFill>
                </a:rPr>
                <a:t>(         )</a:t>
              </a:r>
              <a:endParaRPr sz="1500"/>
            </a:p>
          </p:txBody>
        </p:sp>
        <p:sp>
          <p:nvSpPr>
            <p:cNvPr id="209" name="Google Shape;209;p23"/>
            <p:cNvSpPr txBox="1"/>
            <p:nvPr/>
          </p:nvSpPr>
          <p:spPr>
            <a:xfrm>
              <a:off x="7641079" y="1509925"/>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sp>
          <p:nvSpPr>
            <p:cNvPr id="210" name="Google Shape;210;p23"/>
            <p:cNvSpPr txBox="1"/>
            <p:nvPr/>
          </p:nvSpPr>
          <p:spPr>
            <a:xfrm>
              <a:off x="7291735" y="1492225"/>
              <a:ext cx="425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sp>
          <p:nvSpPr>
            <p:cNvPr id="211" name="Google Shape;211;p23"/>
            <p:cNvSpPr/>
            <p:nvPr/>
          </p:nvSpPr>
          <p:spPr>
            <a:xfrm>
              <a:off x="7513895" y="1652675"/>
              <a:ext cx="214800" cy="237900"/>
            </a:xfrm>
            <a:prstGeom prst="teardrop">
              <a:avLst>
                <a:gd fmla="val 10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cxnSp>
        <p:nvCxnSpPr>
          <p:cNvPr id="212" name="Google Shape;212;p23"/>
          <p:cNvCxnSpPr/>
          <p:nvPr/>
        </p:nvCxnSpPr>
        <p:spPr>
          <a:xfrm>
            <a:off x="6032325" y="2084225"/>
            <a:ext cx="6300" cy="812400"/>
          </a:xfrm>
          <a:prstGeom prst="straightConnector1">
            <a:avLst/>
          </a:prstGeom>
          <a:noFill/>
          <a:ln cap="flat" cmpd="sng" w="9525">
            <a:solidFill>
              <a:schemeClr val="dk2"/>
            </a:solidFill>
            <a:prstDash val="solid"/>
            <a:round/>
            <a:headEnd len="med" w="med" type="none"/>
            <a:tailEnd len="med" w="med" type="triangle"/>
          </a:ln>
        </p:spPr>
      </p:cxnSp>
      <p:grpSp>
        <p:nvGrpSpPr>
          <p:cNvPr id="213" name="Google Shape;213;p23"/>
          <p:cNvGrpSpPr/>
          <p:nvPr/>
        </p:nvGrpSpPr>
        <p:grpSpPr>
          <a:xfrm>
            <a:off x="6099366" y="2330425"/>
            <a:ext cx="898045" cy="540900"/>
            <a:chOff x="5843935" y="1797025"/>
            <a:chExt cx="898045" cy="540900"/>
          </a:xfrm>
        </p:grpSpPr>
        <p:sp>
          <p:nvSpPr>
            <p:cNvPr id="214" name="Google Shape;214;p23"/>
            <p:cNvSpPr txBox="1"/>
            <p:nvPr/>
          </p:nvSpPr>
          <p:spPr>
            <a:xfrm>
              <a:off x="6193279" y="1814725"/>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sp>
          <p:nvSpPr>
            <p:cNvPr id="215" name="Google Shape;215;p23"/>
            <p:cNvSpPr/>
            <p:nvPr/>
          </p:nvSpPr>
          <p:spPr>
            <a:xfrm>
              <a:off x="6086368" y="1920278"/>
              <a:ext cx="183231" cy="298664"/>
            </a:xfrm>
            <a:prstGeom prst="flowChartManualOpera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 name="Google Shape;216;p23"/>
            <p:cNvSpPr txBox="1"/>
            <p:nvPr/>
          </p:nvSpPr>
          <p:spPr>
            <a:xfrm>
              <a:off x="5843935" y="1797025"/>
              <a:ext cx="425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grpSp>
      <p:sp>
        <p:nvSpPr>
          <p:cNvPr id="217" name="Google Shape;217;p23"/>
          <p:cNvSpPr txBox="1"/>
          <p:nvPr/>
        </p:nvSpPr>
        <p:spPr>
          <a:xfrm>
            <a:off x="498150" y="3454300"/>
            <a:ext cx="36357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zh-TW" sz="1800">
                <a:solidFill>
                  <a:schemeClr val="dk1"/>
                </a:solidFill>
              </a:rPr>
              <a:t>(	    , validity) </a:t>
            </a:r>
            <a:r>
              <a:rPr lang="zh-TW" sz="1800">
                <a:solidFill>
                  <a:schemeClr val="dk1"/>
                </a:solidFill>
              </a:rPr>
              <a:t>← Dec</a:t>
            </a:r>
            <a:r>
              <a:rPr lang="zh-TW" sz="1100">
                <a:solidFill>
                  <a:schemeClr val="dk1"/>
                </a:solidFill>
              </a:rPr>
              <a:t>sk</a:t>
            </a:r>
            <a:r>
              <a:rPr lang="zh-TW" sz="1900">
                <a:solidFill>
                  <a:schemeClr val="dk1"/>
                </a:solidFill>
              </a:rPr>
              <a:t>(         )</a:t>
            </a:r>
            <a:endParaRPr sz="1800">
              <a:solidFill>
                <a:schemeClr val="dk1"/>
              </a:solidFill>
            </a:endParaRPr>
          </a:p>
        </p:txBody>
      </p:sp>
      <p:grpSp>
        <p:nvGrpSpPr>
          <p:cNvPr id="218" name="Google Shape;218;p23"/>
          <p:cNvGrpSpPr/>
          <p:nvPr/>
        </p:nvGrpSpPr>
        <p:grpSpPr>
          <a:xfrm>
            <a:off x="648919" y="3433179"/>
            <a:ext cx="898045" cy="540900"/>
            <a:chOff x="7215535" y="1720825"/>
            <a:chExt cx="898045" cy="540900"/>
          </a:xfrm>
        </p:grpSpPr>
        <p:sp>
          <p:nvSpPr>
            <p:cNvPr id="219" name="Google Shape;219;p23"/>
            <p:cNvSpPr txBox="1"/>
            <p:nvPr/>
          </p:nvSpPr>
          <p:spPr>
            <a:xfrm>
              <a:off x="7564879" y="1738525"/>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sp>
          <p:nvSpPr>
            <p:cNvPr id="220" name="Google Shape;220;p23"/>
            <p:cNvSpPr txBox="1"/>
            <p:nvPr/>
          </p:nvSpPr>
          <p:spPr>
            <a:xfrm>
              <a:off x="7215535" y="1720825"/>
              <a:ext cx="425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sp>
          <p:nvSpPr>
            <p:cNvPr id="221" name="Google Shape;221;p23"/>
            <p:cNvSpPr/>
            <p:nvPr/>
          </p:nvSpPr>
          <p:spPr>
            <a:xfrm>
              <a:off x="7454840" y="1881275"/>
              <a:ext cx="214800" cy="237900"/>
            </a:xfrm>
            <a:prstGeom prst="teardrop">
              <a:avLst>
                <a:gd fmla="val 10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cxnSp>
        <p:nvCxnSpPr>
          <p:cNvPr id="222" name="Google Shape;222;p23"/>
          <p:cNvCxnSpPr/>
          <p:nvPr/>
        </p:nvCxnSpPr>
        <p:spPr>
          <a:xfrm>
            <a:off x="2511375" y="4089275"/>
            <a:ext cx="1354200" cy="362700"/>
          </a:xfrm>
          <a:prstGeom prst="straightConnector1">
            <a:avLst/>
          </a:prstGeom>
          <a:noFill/>
          <a:ln cap="flat" cmpd="sng" w="9525">
            <a:solidFill>
              <a:schemeClr val="dk2"/>
            </a:solidFill>
            <a:prstDash val="solid"/>
            <a:round/>
            <a:headEnd len="med" w="med" type="none"/>
            <a:tailEnd len="med" w="med" type="triangle"/>
          </a:ln>
        </p:spPr>
      </p:cxnSp>
      <p:sp>
        <p:nvSpPr>
          <p:cNvPr id="223" name="Google Shape;223;p23"/>
          <p:cNvSpPr txBox="1"/>
          <p:nvPr/>
        </p:nvSpPr>
        <p:spPr>
          <a:xfrm>
            <a:off x="2439650" y="4237575"/>
            <a:ext cx="970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validity</a:t>
            </a:r>
            <a:endParaRPr sz="1800">
              <a:solidFill>
                <a:schemeClr val="dk1"/>
              </a:solidFill>
            </a:endParaRPr>
          </a:p>
        </p:txBody>
      </p:sp>
      <p:sp>
        <p:nvSpPr>
          <p:cNvPr id="224" name="Google Shape;224;p23"/>
          <p:cNvSpPr txBox="1"/>
          <p:nvPr/>
        </p:nvSpPr>
        <p:spPr>
          <a:xfrm>
            <a:off x="6434375" y="3498225"/>
            <a:ext cx="3635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000">
                <a:solidFill>
                  <a:srgbClr val="FF0000"/>
                </a:solidFill>
              </a:rPr>
              <a:t>Failed!</a:t>
            </a:r>
            <a:endParaRPr sz="2000">
              <a:solidFill>
                <a:srgbClr val="FF0000"/>
              </a:solidFill>
            </a:endParaRPr>
          </a:p>
          <a:p>
            <a:pPr indent="0" lvl="0" marL="0" rtl="0" algn="l">
              <a:spcBef>
                <a:spcPts val="0"/>
              </a:spcBef>
              <a:spcAft>
                <a:spcPts val="0"/>
              </a:spcAft>
              <a:buNone/>
            </a:pPr>
            <a:r>
              <a:rPr lang="zh-TW">
                <a:solidFill>
                  <a:srgbClr val="FF0000"/>
                </a:solidFill>
              </a:rPr>
              <a:t>Quantum Authentication Code </a:t>
            </a:r>
            <a:endParaRPr>
              <a:solidFill>
                <a:srgbClr val="FF0000"/>
              </a:solidFill>
            </a:endParaRPr>
          </a:p>
          <a:p>
            <a:pPr indent="0" lvl="0" marL="0" rtl="0" algn="l">
              <a:spcBef>
                <a:spcPts val="0"/>
              </a:spcBef>
              <a:spcAft>
                <a:spcPts val="0"/>
              </a:spcAft>
              <a:buNone/>
            </a:pPr>
            <a:r>
              <a:rPr lang="zh-TW">
                <a:solidFill>
                  <a:srgbClr val="FF0000"/>
                </a:solidFill>
              </a:rPr>
              <a:t>is not enough!</a:t>
            </a:r>
            <a:endParaRPr>
              <a:solidFill>
                <a:srgbClr val="FF0000"/>
              </a:solidFill>
            </a:endParaRPr>
          </a:p>
        </p:txBody>
      </p:sp>
      <p:sp>
        <p:nvSpPr>
          <p:cNvPr id="225" name="Google Shape;225;p23"/>
          <p:cNvSpPr txBox="1"/>
          <p:nvPr/>
        </p:nvSpPr>
        <p:spPr>
          <a:xfrm>
            <a:off x="3456100" y="1557525"/>
            <a:ext cx="17286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900">
                <a:solidFill>
                  <a:schemeClr val="dk1"/>
                </a:solidFill>
              </a:rPr>
              <a:t>sk ← KeyGen</a:t>
            </a:r>
            <a:endParaRPr sz="1900"/>
          </a:p>
        </p:txBody>
      </p:sp>
      <p:cxnSp>
        <p:nvCxnSpPr>
          <p:cNvPr id="226" name="Google Shape;226;p23"/>
          <p:cNvCxnSpPr/>
          <p:nvPr/>
        </p:nvCxnSpPr>
        <p:spPr>
          <a:xfrm flipH="1">
            <a:off x="2591200" y="2002275"/>
            <a:ext cx="773400" cy="950700"/>
          </a:xfrm>
          <a:prstGeom prst="straightConnector1">
            <a:avLst/>
          </a:prstGeom>
          <a:noFill/>
          <a:ln cap="flat" cmpd="sng" w="9525">
            <a:solidFill>
              <a:schemeClr val="dk2"/>
            </a:solidFill>
            <a:prstDash val="solid"/>
            <a:round/>
            <a:headEnd len="med" w="med" type="none"/>
            <a:tailEnd len="med" w="med" type="triangle"/>
          </a:ln>
        </p:spPr>
      </p:cxnSp>
      <p:sp>
        <p:nvSpPr>
          <p:cNvPr id="227" name="Google Shape;227;p23"/>
          <p:cNvSpPr txBox="1"/>
          <p:nvPr/>
        </p:nvSpPr>
        <p:spPr>
          <a:xfrm>
            <a:off x="2607164" y="2085075"/>
            <a:ext cx="445800" cy="4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900">
                <a:solidFill>
                  <a:schemeClr val="dk1"/>
                </a:solidFill>
              </a:rPr>
              <a:t>sk</a:t>
            </a:r>
            <a:endParaRPr sz="1800">
              <a:solidFill>
                <a:schemeClr val="dk1"/>
              </a:solidFill>
            </a:endParaRPr>
          </a:p>
        </p:txBody>
      </p:sp>
      <p:grpSp>
        <p:nvGrpSpPr>
          <p:cNvPr id="228" name="Google Shape;228;p23"/>
          <p:cNvGrpSpPr/>
          <p:nvPr/>
        </p:nvGrpSpPr>
        <p:grpSpPr>
          <a:xfrm>
            <a:off x="3138403" y="3435750"/>
            <a:ext cx="898049" cy="540903"/>
            <a:chOff x="6615581" y="1720297"/>
            <a:chExt cx="898049" cy="540903"/>
          </a:xfrm>
        </p:grpSpPr>
        <p:sp>
          <p:nvSpPr>
            <p:cNvPr id="229" name="Google Shape;229;p23"/>
            <p:cNvSpPr txBox="1"/>
            <p:nvPr/>
          </p:nvSpPr>
          <p:spPr>
            <a:xfrm>
              <a:off x="6964929" y="1738000"/>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sp>
          <p:nvSpPr>
            <p:cNvPr id="230" name="Google Shape;230;p23"/>
            <p:cNvSpPr/>
            <p:nvPr/>
          </p:nvSpPr>
          <p:spPr>
            <a:xfrm>
              <a:off x="6858018" y="1843553"/>
              <a:ext cx="183231" cy="298664"/>
            </a:xfrm>
            <a:prstGeom prst="flowChartManualOpera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31" name="Google Shape;231;p23"/>
            <p:cNvCxnSpPr>
              <a:stCxn id="230" idx="0"/>
              <a:endCxn id="230" idx="0"/>
            </p:cNvCxnSpPr>
            <p:nvPr/>
          </p:nvCxnSpPr>
          <p:spPr>
            <a:xfrm>
              <a:off x="6949634" y="1843553"/>
              <a:ext cx="0" cy="0"/>
            </a:xfrm>
            <a:prstGeom prst="straightConnector1">
              <a:avLst/>
            </a:prstGeom>
            <a:noFill/>
            <a:ln cap="flat" cmpd="sng" w="9525">
              <a:solidFill>
                <a:schemeClr val="dk2"/>
              </a:solidFill>
              <a:prstDash val="solid"/>
              <a:round/>
              <a:headEnd len="med" w="med" type="none"/>
              <a:tailEnd len="med" w="med" type="none"/>
            </a:ln>
          </p:spPr>
        </p:cxnSp>
        <p:sp>
          <p:nvSpPr>
            <p:cNvPr id="232" name="Google Shape;232;p23"/>
            <p:cNvSpPr txBox="1"/>
            <p:nvPr/>
          </p:nvSpPr>
          <p:spPr>
            <a:xfrm>
              <a:off x="6615581" y="1720297"/>
              <a:ext cx="2715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grpSp>
      <p:sp>
        <p:nvSpPr>
          <p:cNvPr id="233" name="Google Shape;233;p23"/>
          <p:cNvSpPr txBox="1"/>
          <p:nvPr/>
        </p:nvSpPr>
        <p:spPr>
          <a:xfrm>
            <a:off x="5419990" y="1138575"/>
            <a:ext cx="2562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800">
                <a:solidFill>
                  <a:schemeClr val="dk1"/>
                </a:solidFill>
              </a:rPr>
              <a:t>Boba shop  </a:t>
            </a:r>
            <a:endParaRPr sz="1800">
              <a:solidFill>
                <a:schemeClr val="dk1"/>
              </a:solidFill>
            </a:endParaRPr>
          </a:p>
          <a:p>
            <a:pPr indent="0" lvl="0" marL="0" rtl="0" algn="l">
              <a:spcBef>
                <a:spcPts val="0"/>
              </a:spcBef>
              <a:spcAft>
                <a:spcPts val="0"/>
              </a:spcAft>
              <a:buNone/>
            </a:pPr>
            <a:r>
              <a:rPr lang="zh-TW" sz="1800">
                <a:solidFill>
                  <a:schemeClr val="dk1"/>
                </a:solidFill>
              </a:rPr>
              <a:t>		     </a:t>
            </a:r>
            <a:endParaRPr sz="1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96"/>
                                        </p:tgtEl>
                                        <p:attrNameLst>
                                          <p:attrName>style.visibility</p:attrName>
                                        </p:attrNameLst>
                                      </p:cBhvr>
                                      <p:to>
                                        <p:strVal val="visible"/>
                                      </p:to>
                                    </p:set>
                                    <p:anim calcmode="lin" valueType="num">
                                      <p:cBhvr additive="base">
                                        <p:cTn dur="1000"/>
                                        <p:tgtEl>
                                          <p:spTgt spid="196"/>
                                        </p:tgtEl>
                                        <p:attrNameLst>
                                          <p:attrName>ppt_x</p:attrName>
                                        </p:attrNameLst>
                                      </p:cBhvr>
                                      <p:tavLst>
                                        <p:tav fmla="" tm="0">
                                          <p:val>
                                            <p:strVal val="#ppt_x+1"/>
                                          </p:val>
                                        </p:tav>
                                        <p:tav fmla="" tm="100000">
                                          <p:val>
                                            <p:strVal val="#ppt_x"/>
                                          </p:val>
                                        </p:tav>
                                      </p:tavLst>
                                    </p:anim>
                                  </p:childTnLst>
                                </p:cTn>
                              </p:par>
                              <p:par>
                                <p:cTn fill="hold" nodeType="with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24"/>
          <p:cNvPicPr preferRelativeResize="0"/>
          <p:nvPr/>
        </p:nvPicPr>
        <p:blipFill>
          <a:blip r:embed="rId3">
            <a:alphaModFix amt="11000"/>
          </a:blip>
          <a:stretch>
            <a:fillRect/>
          </a:stretch>
        </p:blipFill>
        <p:spPr>
          <a:xfrm flipH="1" rot="798640">
            <a:off x="5152160" y="1142323"/>
            <a:ext cx="3621053" cy="3556279"/>
          </a:xfrm>
          <a:prstGeom prst="rect">
            <a:avLst/>
          </a:prstGeom>
          <a:noFill/>
          <a:ln>
            <a:noFill/>
          </a:ln>
        </p:spPr>
      </p:pic>
      <p:sp>
        <p:nvSpPr>
          <p:cNvPr id="239" name="Google Shape;239;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pic>
        <p:nvPicPr>
          <p:cNvPr id="240" name="Google Shape;240;p24"/>
          <p:cNvPicPr preferRelativeResize="0"/>
          <p:nvPr/>
        </p:nvPicPr>
        <p:blipFill>
          <a:blip r:embed="rId4">
            <a:alphaModFix amt="9000"/>
          </a:blip>
          <a:stretch>
            <a:fillRect/>
          </a:stretch>
        </p:blipFill>
        <p:spPr>
          <a:xfrm rot="-1026909">
            <a:off x="329945" y="169467"/>
            <a:ext cx="3702586" cy="3697114"/>
          </a:xfrm>
          <a:prstGeom prst="rect">
            <a:avLst/>
          </a:prstGeom>
          <a:noFill/>
          <a:ln>
            <a:noFill/>
          </a:ln>
        </p:spPr>
      </p:pic>
      <p:sp>
        <p:nvSpPr>
          <p:cNvPr id="241" name="Google Shape;241;p24"/>
          <p:cNvSpPr txBox="1"/>
          <p:nvPr/>
        </p:nvSpPr>
        <p:spPr>
          <a:xfrm>
            <a:off x="331850" y="1515625"/>
            <a:ext cx="8868900" cy="197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900">
                <a:solidFill>
                  <a:srgbClr val="38761D"/>
                </a:solidFill>
                <a:latin typeface="Caveat"/>
                <a:ea typeface="Caveat"/>
                <a:cs typeface="Caveat"/>
                <a:sym typeface="Caveat"/>
              </a:rPr>
              <a:t>Cheshire Cat says </a:t>
            </a:r>
            <a:endParaRPr sz="2900">
              <a:solidFill>
                <a:srgbClr val="38761D"/>
              </a:solidFill>
              <a:latin typeface="Caveat"/>
              <a:ea typeface="Caveat"/>
              <a:cs typeface="Caveat"/>
              <a:sym typeface="Caveat"/>
            </a:endParaRPr>
          </a:p>
          <a:p>
            <a:pPr indent="0" lvl="0" marL="0" rtl="0" algn="l">
              <a:spcBef>
                <a:spcPts val="0"/>
              </a:spcBef>
              <a:spcAft>
                <a:spcPts val="0"/>
              </a:spcAft>
              <a:buNone/>
            </a:pPr>
            <a:r>
              <a:rPr lang="zh-TW" sz="2900">
                <a:solidFill>
                  <a:srgbClr val="38761D"/>
                </a:solidFill>
                <a:latin typeface="Caveat"/>
                <a:ea typeface="Caveat"/>
                <a:cs typeface="Caveat"/>
                <a:sym typeface="Caveat"/>
              </a:rPr>
              <a:t>"So we know that quantum authentica</a:t>
            </a:r>
            <a:r>
              <a:rPr lang="zh-TW" sz="2900">
                <a:solidFill>
                  <a:srgbClr val="38761D"/>
                </a:solidFill>
                <a:latin typeface="Caveat"/>
                <a:ea typeface="Caveat"/>
                <a:cs typeface="Caveat"/>
                <a:sym typeface="Caveat"/>
              </a:rPr>
              <a:t>tion code is not enough. </a:t>
            </a:r>
            <a:endParaRPr sz="2900">
              <a:solidFill>
                <a:srgbClr val="38761D"/>
              </a:solidFill>
              <a:latin typeface="Caveat"/>
              <a:ea typeface="Caveat"/>
              <a:cs typeface="Caveat"/>
              <a:sym typeface="Caveat"/>
            </a:endParaRPr>
          </a:p>
          <a:p>
            <a:pPr indent="0" lvl="0" marL="0" rtl="0" algn="l">
              <a:spcBef>
                <a:spcPts val="0"/>
              </a:spcBef>
              <a:spcAft>
                <a:spcPts val="0"/>
              </a:spcAft>
              <a:buNone/>
            </a:pPr>
            <a:r>
              <a:rPr lang="zh-TW" sz="2900">
                <a:solidFill>
                  <a:srgbClr val="38761D"/>
                </a:solidFill>
                <a:latin typeface="Caveat"/>
                <a:ea typeface="Caveat"/>
                <a:cs typeface="Caveat"/>
                <a:sym typeface="Caveat"/>
              </a:rPr>
              <a:t>What should we do?</a:t>
            </a:r>
            <a:br>
              <a:rPr lang="zh-TW" sz="2900">
                <a:solidFill>
                  <a:srgbClr val="38761D"/>
                </a:solidFill>
                <a:latin typeface="Caveat"/>
                <a:ea typeface="Caveat"/>
                <a:cs typeface="Caveat"/>
                <a:sym typeface="Caveat"/>
              </a:rPr>
            </a:br>
            <a:r>
              <a:rPr lang="zh-TW" sz="2900">
                <a:solidFill>
                  <a:srgbClr val="38761D"/>
                </a:solidFill>
                <a:latin typeface="Caveat"/>
                <a:ea typeface="Caveat"/>
                <a:cs typeface="Caveat"/>
                <a:sym typeface="Caveat"/>
              </a:rPr>
              <a:t>We can rely on </a:t>
            </a:r>
            <a:r>
              <a:rPr b="1" lang="zh-TW" sz="2500">
                <a:solidFill>
                  <a:schemeClr val="dk1"/>
                </a:solidFill>
                <a:latin typeface="Caveat"/>
                <a:ea typeface="Caveat"/>
                <a:cs typeface="Caveat"/>
                <a:sym typeface="Caveat"/>
              </a:rPr>
              <a:t>Auditable</a:t>
            </a:r>
            <a:r>
              <a:rPr b="1" lang="zh-TW" sz="2500">
                <a:solidFill>
                  <a:srgbClr val="38761D"/>
                </a:solidFill>
                <a:latin typeface="Caveat"/>
                <a:ea typeface="Caveat"/>
                <a:cs typeface="Caveat"/>
                <a:sym typeface="Caveat"/>
              </a:rPr>
              <a:t> </a:t>
            </a:r>
            <a:r>
              <a:rPr b="1" lang="zh-TW" sz="2500">
                <a:solidFill>
                  <a:schemeClr val="dk1"/>
                </a:solidFill>
                <a:latin typeface="Caveat"/>
                <a:ea typeface="Caveat"/>
                <a:cs typeface="Caveat"/>
                <a:sym typeface="Caveat"/>
              </a:rPr>
              <a:t>Quantum Authentication (AQA)</a:t>
            </a:r>
            <a:r>
              <a:rPr lang="zh-TW" sz="2500">
                <a:solidFill>
                  <a:srgbClr val="38761D"/>
                </a:solidFill>
                <a:latin typeface="Caveat"/>
                <a:ea typeface="Caveat"/>
                <a:cs typeface="Caveat"/>
                <a:sym typeface="Caveat"/>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5"/>
          <p:cNvSpPr txBox="1"/>
          <p:nvPr>
            <p:ph type="title"/>
          </p:nvPr>
        </p:nvSpPr>
        <p:spPr>
          <a:xfrm>
            <a:off x="311700" y="445025"/>
            <a:ext cx="8709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zh-TW"/>
              <a:t>Our Solution: Auditable </a:t>
            </a:r>
            <a:r>
              <a:rPr b="1" lang="zh-TW"/>
              <a:t>Quantum Authent</a:t>
            </a:r>
            <a:r>
              <a:rPr b="1" lang="zh-TW"/>
              <a:t>ication (AQA)</a:t>
            </a:r>
            <a:endParaRPr/>
          </a:p>
        </p:txBody>
      </p:sp>
      <p:sp>
        <p:nvSpPr>
          <p:cNvPr id="247" name="Google Shape;247;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248" name="Google Shape;248;p25"/>
          <p:cNvSpPr txBox="1"/>
          <p:nvPr/>
        </p:nvSpPr>
        <p:spPr>
          <a:xfrm>
            <a:off x="2050575" y="2992600"/>
            <a:ext cx="741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Alice							Bob</a:t>
            </a:r>
            <a:endParaRPr sz="1800">
              <a:solidFill>
                <a:schemeClr val="dk1"/>
              </a:solidFill>
            </a:endParaRPr>
          </a:p>
        </p:txBody>
      </p:sp>
      <p:grpSp>
        <p:nvGrpSpPr>
          <p:cNvPr id="249" name="Google Shape;249;p25"/>
          <p:cNvGrpSpPr/>
          <p:nvPr/>
        </p:nvGrpSpPr>
        <p:grpSpPr>
          <a:xfrm>
            <a:off x="4170850" y="2461425"/>
            <a:ext cx="890200" cy="920100"/>
            <a:chOff x="4170850" y="2461425"/>
            <a:chExt cx="890200" cy="920100"/>
          </a:xfrm>
        </p:grpSpPr>
        <p:cxnSp>
          <p:nvCxnSpPr>
            <p:cNvPr id="250" name="Google Shape;250;p25"/>
            <p:cNvCxnSpPr>
              <a:endCxn id="251" idx="2"/>
            </p:cNvCxnSpPr>
            <p:nvPr/>
          </p:nvCxnSpPr>
          <p:spPr>
            <a:xfrm rot="10800000">
              <a:off x="4170850" y="2461425"/>
              <a:ext cx="632100" cy="920100"/>
            </a:xfrm>
            <a:prstGeom prst="straightConnector1">
              <a:avLst/>
            </a:prstGeom>
            <a:noFill/>
            <a:ln cap="flat" cmpd="sng" w="9525">
              <a:solidFill>
                <a:schemeClr val="dk2"/>
              </a:solidFill>
              <a:prstDash val="solid"/>
              <a:round/>
              <a:headEnd len="med" w="med" type="none"/>
              <a:tailEnd len="med" w="med" type="triangle"/>
            </a:ln>
          </p:spPr>
        </p:cxnSp>
        <p:sp>
          <p:nvSpPr>
            <p:cNvPr id="252" name="Google Shape;252;p25"/>
            <p:cNvSpPr txBox="1"/>
            <p:nvPr/>
          </p:nvSpPr>
          <p:spPr>
            <a:xfrm>
              <a:off x="4615250" y="2718223"/>
              <a:ext cx="4458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800">
                  <a:solidFill>
                    <a:schemeClr val="dk1"/>
                  </a:solidFill>
                </a:rPr>
                <a:t>pf</a:t>
              </a:r>
              <a:endParaRPr sz="1800">
                <a:solidFill>
                  <a:schemeClr val="dk1"/>
                </a:solidFill>
              </a:endParaRPr>
            </a:p>
          </p:txBody>
        </p:sp>
      </p:grpSp>
      <p:sp>
        <p:nvSpPr>
          <p:cNvPr id="253" name="Google Shape;253;p25"/>
          <p:cNvSpPr txBox="1"/>
          <p:nvPr/>
        </p:nvSpPr>
        <p:spPr>
          <a:xfrm>
            <a:off x="5162925" y="4105475"/>
            <a:ext cx="1165800" cy="10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endParaRPr>
          </a:p>
        </p:txBody>
      </p:sp>
      <p:grpSp>
        <p:nvGrpSpPr>
          <p:cNvPr id="254" name="Google Shape;254;p25"/>
          <p:cNvGrpSpPr/>
          <p:nvPr/>
        </p:nvGrpSpPr>
        <p:grpSpPr>
          <a:xfrm>
            <a:off x="4807979" y="3454300"/>
            <a:ext cx="3000000" cy="540900"/>
            <a:chOff x="4807979" y="3454300"/>
            <a:chExt cx="3000000" cy="540900"/>
          </a:xfrm>
        </p:grpSpPr>
        <p:sp>
          <p:nvSpPr>
            <p:cNvPr id="255" name="Google Shape;255;p25"/>
            <p:cNvSpPr txBox="1"/>
            <p:nvPr/>
          </p:nvSpPr>
          <p:spPr>
            <a:xfrm>
              <a:off x="4807979" y="3486247"/>
              <a:ext cx="30000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pf</a:t>
              </a:r>
              <a:r>
                <a:rPr lang="zh-TW" sz="1800">
                  <a:solidFill>
                    <a:schemeClr val="dk1"/>
                  </a:solidFill>
                </a:rPr>
                <a:t> ← Send</a:t>
              </a:r>
              <a:r>
                <a:rPr lang="zh-TW" sz="1900">
                  <a:solidFill>
                    <a:schemeClr val="dk1"/>
                  </a:solidFill>
                </a:rPr>
                <a:t>( φ</a:t>
              </a:r>
              <a:r>
                <a:rPr lang="zh-TW" sz="1000">
                  <a:solidFill>
                    <a:schemeClr val="dk1"/>
                  </a:solidFill>
                </a:rPr>
                <a:t>R</a:t>
              </a:r>
              <a:r>
                <a:rPr lang="zh-TW" sz="1900">
                  <a:solidFill>
                    <a:schemeClr val="dk1"/>
                  </a:solidFill>
                </a:rPr>
                <a:t> ,          )</a:t>
              </a:r>
              <a:endParaRPr sz="1500"/>
            </a:p>
          </p:txBody>
        </p:sp>
        <p:grpSp>
          <p:nvGrpSpPr>
            <p:cNvPr id="256" name="Google Shape;256;p25"/>
            <p:cNvGrpSpPr/>
            <p:nvPr/>
          </p:nvGrpSpPr>
          <p:grpSpPr>
            <a:xfrm>
              <a:off x="6476566" y="3454300"/>
              <a:ext cx="898045" cy="540900"/>
              <a:chOff x="5843935" y="1797025"/>
              <a:chExt cx="898045" cy="540900"/>
            </a:xfrm>
          </p:grpSpPr>
          <p:sp>
            <p:nvSpPr>
              <p:cNvPr id="257" name="Google Shape;257;p25"/>
              <p:cNvSpPr txBox="1"/>
              <p:nvPr/>
            </p:nvSpPr>
            <p:spPr>
              <a:xfrm>
                <a:off x="6193279" y="1814725"/>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sp>
            <p:nvSpPr>
              <p:cNvPr id="258" name="Google Shape;258;p25"/>
              <p:cNvSpPr/>
              <p:nvPr/>
            </p:nvSpPr>
            <p:spPr>
              <a:xfrm>
                <a:off x="6086368" y="1920278"/>
                <a:ext cx="183231" cy="298664"/>
              </a:xfrm>
              <a:prstGeom prst="flowChartManualOpera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9" name="Google Shape;259;p25"/>
              <p:cNvSpPr txBox="1"/>
              <p:nvPr/>
            </p:nvSpPr>
            <p:spPr>
              <a:xfrm>
                <a:off x="5843935" y="1797025"/>
                <a:ext cx="425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grpSp>
      </p:grpSp>
      <p:sp>
        <p:nvSpPr>
          <p:cNvPr id="251" name="Google Shape;251;p25"/>
          <p:cNvSpPr txBox="1"/>
          <p:nvPr/>
        </p:nvSpPr>
        <p:spPr>
          <a:xfrm>
            <a:off x="3364600" y="1543125"/>
            <a:ext cx="1612500" cy="9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900">
                <a:solidFill>
                  <a:schemeClr val="dk1"/>
                </a:solidFill>
              </a:rPr>
              <a:t> (sk , φ</a:t>
            </a:r>
            <a:r>
              <a:rPr lang="zh-TW" sz="1000">
                <a:solidFill>
                  <a:schemeClr val="dk1"/>
                </a:solidFill>
              </a:rPr>
              <a:t>L</a:t>
            </a:r>
            <a:r>
              <a:rPr lang="zh-TW" sz="1900">
                <a:solidFill>
                  <a:schemeClr val="dk1"/>
                </a:solidFill>
              </a:rPr>
              <a:t> , φ</a:t>
            </a:r>
            <a:r>
              <a:rPr lang="zh-TW" sz="1000">
                <a:solidFill>
                  <a:schemeClr val="dk1"/>
                </a:solidFill>
              </a:rPr>
              <a:t>R</a:t>
            </a:r>
            <a:r>
              <a:rPr lang="zh-TW" sz="1900">
                <a:solidFill>
                  <a:schemeClr val="dk1"/>
                </a:solidFill>
              </a:rPr>
              <a:t>)</a:t>
            </a:r>
            <a:endParaRPr sz="1800">
              <a:solidFill>
                <a:schemeClr val="dk1"/>
              </a:solidFill>
            </a:endParaRPr>
          </a:p>
        </p:txBody>
      </p:sp>
      <p:cxnSp>
        <p:nvCxnSpPr>
          <p:cNvPr id="260" name="Google Shape;260;p25"/>
          <p:cNvCxnSpPr/>
          <p:nvPr/>
        </p:nvCxnSpPr>
        <p:spPr>
          <a:xfrm>
            <a:off x="8225734" y="1616003"/>
            <a:ext cx="0" cy="0"/>
          </a:xfrm>
          <a:prstGeom prst="straightConnector1">
            <a:avLst/>
          </a:prstGeom>
          <a:noFill/>
          <a:ln cap="flat" cmpd="sng" w="9525">
            <a:solidFill>
              <a:schemeClr val="dk2"/>
            </a:solidFill>
            <a:prstDash val="solid"/>
            <a:round/>
            <a:headEnd len="med" w="med" type="none"/>
            <a:tailEnd len="med" w="med" type="none"/>
          </a:ln>
        </p:spPr>
      </p:cxnSp>
      <p:grpSp>
        <p:nvGrpSpPr>
          <p:cNvPr id="261" name="Google Shape;261;p25"/>
          <p:cNvGrpSpPr/>
          <p:nvPr/>
        </p:nvGrpSpPr>
        <p:grpSpPr>
          <a:xfrm>
            <a:off x="6099366" y="2330425"/>
            <a:ext cx="898045" cy="540900"/>
            <a:chOff x="5843935" y="1797025"/>
            <a:chExt cx="898045" cy="540900"/>
          </a:xfrm>
        </p:grpSpPr>
        <p:sp>
          <p:nvSpPr>
            <p:cNvPr id="262" name="Google Shape;262;p25"/>
            <p:cNvSpPr txBox="1"/>
            <p:nvPr/>
          </p:nvSpPr>
          <p:spPr>
            <a:xfrm>
              <a:off x="6193279" y="1814725"/>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sp>
          <p:nvSpPr>
            <p:cNvPr id="263" name="Google Shape;263;p25"/>
            <p:cNvSpPr/>
            <p:nvPr/>
          </p:nvSpPr>
          <p:spPr>
            <a:xfrm>
              <a:off x="6086368" y="1920278"/>
              <a:ext cx="183231" cy="298664"/>
            </a:xfrm>
            <a:prstGeom prst="flowChartManualOpera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4" name="Google Shape;264;p25"/>
            <p:cNvSpPr txBox="1"/>
            <p:nvPr/>
          </p:nvSpPr>
          <p:spPr>
            <a:xfrm>
              <a:off x="5843935" y="1797025"/>
              <a:ext cx="425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grpSp>
      <p:sp>
        <p:nvSpPr>
          <p:cNvPr id="265" name="Google Shape;265;p25"/>
          <p:cNvSpPr txBox="1"/>
          <p:nvPr/>
        </p:nvSpPr>
        <p:spPr>
          <a:xfrm>
            <a:off x="3886997" y="4482320"/>
            <a:ext cx="6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Cat</a:t>
            </a:r>
            <a:endParaRPr sz="1800">
              <a:solidFill>
                <a:schemeClr val="dk1"/>
              </a:solidFill>
            </a:endParaRPr>
          </a:p>
        </p:txBody>
      </p:sp>
      <p:grpSp>
        <p:nvGrpSpPr>
          <p:cNvPr id="266" name="Google Shape;266;p25"/>
          <p:cNvGrpSpPr/>
          <p:nvPr/>
        </p:nvGrpSpPr>
        <p:grpSpPr>
          <a:xfrm>
            <a:off x="3066472" y="2461425"/>
            <a:ext cx="1104378" cy="885900"/>
            <a:chOff x="3066472" y="2461425"/>
            <a:chExt cx="1104378" cy="885900"/>
          </a:xfrm>
        </p:grpSpPr>
        <p:cxnSp>
          <p:nvCxnSpPr>
            <p:cNvPr id="267" name="Google Shape;267;p25"/>
            <p:cNvCxnSpPr>
              <a:stCxn id="251" idx="2"/>
            </p:cNvCxnSpPr>
            <p:nvPr/>
          </p:nvCxnSpPr>
          <p:spPr>
            <a:xfrm flipH="1">
              <a:off x="3551350" y="2461425"/>
              <a:ext cx="619500" cy="885900"/>
            </a:xfrm>
            <a:prstGeom prst="straightConnector1">
              <a:avLst/>
            </a:prstGeom>
            <a:noFill/>
            <a:ln cap="flat" cmpd="sng" w="9525">
              <a:solidFill>
                <a:schemeClr val="dk2"/>
              </a:solidFill>
              <a:prstDash val="solid"/>
              <a:round/>
              <a:headEnd len="med" w="med" type="none"/>
              <a:tailEnd len="med" w="med" type="triangle"/>
            </a:ln>
          </p:spPr>
        </p:cxnSp>
        <p:sp>
          <p:nvSpPr>
            <p:cNvPr id="268" name="Google Shape;268;p25"/>
            <p:cNvSpPr txBox="1"/>
            <p:nvPr/>
          </p:nvSpPr>
          <p:spPr>
            <a:xfrm>
              <a:off x="3066472" y="2718225"/>
              <a:ext cx="7734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800">
                  <a:solidFill>
                    <a:schemeClr val="dk1"/>
                  </a:solidFill>
                </a:rPr>
                <a:t>dk</a:t>
              </a:r>
              <a:r>
                <a:rPr lang="zh-TW" sz="1800">
                  <a:solidFill>
                    <a:schemeClr val="dk1"/>
                  </a:solidFill>
                </a:rPr>
                <a:t> /⊥</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grpSp>
      <p:sp>
        <p:nvSpPr>
          <p:cNvPr id="269" name="Google Shape;269;p25"/>
          <p:cNvSpPr txBox="1"/>
          <p:nvPr/>
        </p:nvSpPr>
        <p:spPr>
          <a:xfrm>
            <a:off x="3402300" y="1985625"/>
            <a:ext cx="1702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Audit</a:t>
            </a:r>
            <a:r>
              <a:rPr lang="zh-TW" sz="1900">
                <a:solidFill>
                  <a:schemeClr val="dk1"/>
                </a:solidFill>
              </a:rPr>
              <a:t>(</a:t>
            </a:r>
            <a:r>
              <a:rPr lang="zh-TW" sz="900">
                <a:solidFill>
                  <a:schemeClr val="dk1"/>
                </a:solidFill>
              </a:rPr>
              <a:t> </a:t>
            </a:r>
            <a:r>
              <a:rPr lang="zh-TW" sz="1900">
                <a:solidFill>
                  <a:schemeClr val="dk1"/>
                </a:solidFill>
              </a:rPr>
              <a:t>sk</a:t>
            </a:r>
            <a:r>
              <a:rPr lang="zh-TW" sz="900">
                <a:solidFill>
                  <a:schemeClr val="dk1"/>
                </a:solidFill>
              </a:rPr>
              <a:t> </a:t>
            </a:r>
            <a:r>
              <a:rPr lang="zh-TW" sz="1900">
                <a:solidFill>
                  <a:schemeClr val="dk1"/>
                </a:solidFill>
              </a:rPr>
              <a:t>,</a:t>
            </a:r>
            <a:r>
              <a:rPr lang="zh-TW" sz="900">
                <a:solidFill>
                  <a:schemeClr val="dk1"/>
                </a:solidFill>
              </a:rPr>
              <a:t> </a:t>
            </a:r>
            <a:r>
              <a:rPr lang="zh-TW" sz="1900">
                <a:solidFill>
                  <a:schemeClr val="dk1"/>
                </a:solidFill>
              </a:rPr>
              <a:t>pf</a:t>
            </a:r>
            <a:r>
              <a:rPr lang="zh-TW" sz="900">
                <a:solidFill>
                  <a:schemeClr val="dk1"/>
                </a:solidFill>
              </a:rPr>
              <a:t> </a:t>
            </a:r>
            <a:r>
              <a:rPr lang="zh-TW" sz="1900">
                <a:solidFill>
                  <a:schemeClr val="dk1"/>
                </a:solidFill>
              </a:rPr>
              <a:t>)</a:t>
            </a:r>
            <a:endParaRPr sz="1500"/>
          </a:p>
        </p:txBody>
      </p:sp>
      <p:grpSp>
        <p:nvGrpSpPr>
          <p:cNvPr id="270" name="Google Shape;270;p25"/>
          <p:cNvGrpSpPr/>
          <p:nvPr/>
        </p:nvGrpSpPr>
        <p:grpSpPr>
          <a:xfrm>
            <a:off x="2591200" y="2002275"/>
            <a:ext cx="773400" cy="950700"/>
            <a:chOff x="2591200" y="2002275"/>
            <a:chExt cx="773400" cy="950700"/>
          </a:xfrm>
        </p:grpSpPr>
        <p:cxnSp>
          <p:nvCxnSpPr>
            <p:cNvPr id="271" name="Google Shape;271;p25"/>
            <p:cNvCxnSpPr>
              <a:stCxn id="251" idx="1"/>
            </p:cNvCxnSpPr>
            <p:nvPr/>
          </p:nvCxnSpPr>
          <p:spPr>
            <a:xfrm flipH="1">
              <a:off x="2591200" y="2002275"/>
              <a:ext cx="773400" cy="950700"/>
            </a:xfrm>
            <a:prstGeom prst="straightConnector1">
              <a:avLst/>
            </a:prstGeom>
            <a:noFill/>
            <a:ln cap="flat" cmpd="sng" w="9525">
              <a:solidFill>
                <a:schemeClr val="dk2"/>
              </a:solidFill>
              <a:prstDash val="solid"/>
              <a:round/>
              <a:headEnd len="med" w="med" type="none"/>
              <a:tailEnd len="med" w="med" type="triangle"/>
            </a:ln>
          </p:spPr>
        </p:cxnSp>
        <p:sp>
          <p:nvSpPr>
            <p:cNvPr id="272" name="Google Shape;272;p25"/>
            <p:cNvSpPr txBox="1"/>
            <p:nvPr/>
          </p:nvSpPr>
          <p:spPr>
            <a:xfrm>
              <a:off x="2607164" y="2085075"/>
              <a:ext cx="445800" cy="4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900">
                  <a:solidFill>
                    <a:schemeClr val="dk1"/>
                  </a:solidFill>
                </a:rPr>
                <a:t>φ</a:t>
              </a:r>
              <a:r>
                <a:rPr lang="zh-TW" sz="1000">
                  <a:solidFill>
                    <a:schemeClr val="dk1"/>
                  </a:solidFill>
                </a:rPr>
                <a:t>L</a:t>
              </a:r>
              <a:endParaRPr sz="1800">
                <a:solidFill>
                  <a:schemeClr val="dk1"/>
                </a:solidFill>
              </a:endParaRPr>
            </a:p>
          </p:txBody>
        </p:sp>
      </p:grpSp>
      <p:grpSp>
        <p:nvGrpSpPr>
          <p:cNvPr id="273" name="Google Shape;273;p25"/>
          <p:cNvGrpSpPr/>
          <p:nvPr/>
        </p:nvGrpSpPr>
        <p:grpSpPr>
          <a:xfrm>
            <a:off x="4977100" y="2002275"/>
            <a:ext cx="780536" cy="950700"/>
            <a:chOff x="4977100" y="2002275"/>
            <a:chExt cx="780536" cy="950700"/>
          </a:xfrm>
        </p:grpSpPr>
        <p:cxnSp>
          <p:nvCxnSpPr>
            <p:cNvPr id="274" name="Google Shape;274;p25"/>
            <p:cNvCxnSpPr>
              <a:stCxn id="251" idx="3"/>
            </p:cNvCxnSpPr>
            <p:nvPr/>
          </p:nvCxnSpPr>
          <p:spPr>
            <a:xfrm>
              <a:off x="4977100" y="2002275"/>
              <a:ext cx="753600" cy="950700"/>
            </a:xfrm>
            <a:prstGeom prst="straightConnector1">
              <a:avLst/>
            </a:prstGeom>
            <a:noFill/>
            <a:ln cap="flat" cmpd="sng" w="9525">
              <a:solidFill>
                <a:schemeClr val="dk2"/>
              </a:solidFill>
              <a:prstDash val="solid"/>
              <a:round/>
              <a:headEnd len="med" w="med" type="none"/>
              <a:tailEnd len="med" w="med" type="triangle"/>
            </a:ln>
          </p:spPr>
        </p:cxnSp>
        <p:sp>
          <p:nvSpPr>
            <p:cNvPr id="275" name="Google Shape;275;p25"/>
            <p:cNvSpPr txBox="1"/>
            <p:nvPr/>
          </p:nvSpPr>
          <p:spPr>
            <a:xfrm>
              <a:off x="5311836" y="2085075"/>
              <a:ext cx="445800" cy="4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900">
                  <a:solidFill>
                    <a:schemeClr val="dk1"/>
                  </a:solidFill>
                </a:rPr>
                <a:t>φ</a:t>
              </a:r>
              <a:r>
                <a:rPr lang="zh-TW" sz="1000">
                  <a:solidFill>
                    <a:schemeClr val="dk1"/>
                  </a:solidFill>
                </a:rPr>
                <a:t>R</a:t>
              </a:r>
              <a:endParaRPr sz="1800">
                <a:solidFill>
                  <a:schemeClr val="dk1"/>
                </a:solidFill>
              </a:endParaRPr>
            </a:p>
          </p:txBody>
        </p:sp>
      </p:grpSp>
      <p:grpSp>
        <p:nvGrpSpPr>
          <p:cNvPr id="276" name="Google Shape;276;p25"/>
          <p:cNvGrpSpPr/>
          <p:nvPr/>
        </p:nvGrpSpPr>
        <p:grpSpPr>
          <a:xfrm>
            <a:off x="5413566" y="1492225"/>
            <a:ext cx="2534359" cy="540900"/>
            <a:chOff x="5794566" y="1492225"/>
            <a:chExt cx="2534359" cy="540900"/>
          </a:xfrm>
        </p:grpSpPr>
        <p:grpSp>
          <p:nvGrpSpPr>
            <p:cNvPr id="277" name="Google Shape;277;p25"/>
            <p:cNvGrpSpPr/>
            <p:nvPr/>
          </p:nvGrpSpPr>
          <p:grpSpPr>
            <a:xfrm>
              <a:off x="5794566" y="1492225"/>
              <a:ext cx="898045" cy="540900"/>
              <a:chOff x="5843935" y="1797025"/>
              <a:chExt cx="898045" cy="540900"/>
            </a:xfrm>
          </p:grpSpPr>
          <p:sp>
            <p:nvSpPr>
              <p:cNvPr id="278" name="Google Shape;278;p25"/>
              <p:cNvSpPr txBox="1"/>
              <p:nvPr/>
            </p:nvSpPr>
            <p:spPr>
              <a:xfrm>
                <a:off x="6193279" y="1814725"/>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sp>
            <p:nvSpPr>
              <p:cNvPr id="279" name="Google Shape;279;p25"/>
              <p:cNvSpPr/>
              <p:nvPr/>
            </p:nvSpPr>
            <p:spPr>
              <a:xfrm>
                <a:off x="6086368" y="1920278"/>
                <a:ext cx="183231" cy="298664"/>
              </a:xfrm>
              <a:prstGeom prst="flowChartManualOpera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0" name="Google Shape;280;p25"/>
              <p:cNvSpPr txBox="1"/>
              <p:nvPr/>
            </p:nvSpPr>
            <p:spPr>
              <a:xfrm>
                <a:off x="5843935" y="1797025"/>
                <a:ext cx="425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grpSp>
        <p:sp>
          <p:nvSpPr>
            <p:cNvPr id="281" name="Google Shape;281;p25"/>
            <p:cNvSpPr txBox="1"/>
            <p:nvPr/>
          </p:nvSpPr>
          <p:spPr>
            <a:xfrm>
              <a:off x="6351025" y="1532300"/>
              <a:ext cx="19779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 Enc</a:t>
              </a:r>
              <a:r>
                <a:rPr lang="zh-TW" sz="1100">
                  <a:solidFill>
                    <a:schemeClr val="dk1"/>
                  </a:solidFill>
                </a:rPr>
                <a:t>sk</a:t>
              </a:r>
              <a:r>
                <a:rPr lang="zh-TW" sz="1900">
                  <a:solidFill>
                    <a:schemeClr val="dk1"/>
                  </a:solidFill>
                </a:rPr>
                <a:t>(         )</a:t>
              </a:r>
              <a:endParaRPr sz="1500"/>
            </a:p>
          </p:txBody>
        </p:sp>
        <p:sp>
          <p:nvSpPr>
            <p:cNvPr id="282" name="Google Shape;282;p25"/>
            <p:cNvSpPr txBox="1"/>
            <p:nvPr/>
          </p:nvSpPr>
          <p:spPr>
            <a:xfrm>
              <a:off x="7641079" y="1509925"/>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sp>
          <p:nvSpPr>
            <p:cNvPr id="283" name="Google Shape;283;p25"/>
            <p:cNvSpPr txBox="1"/>
            <p:nvPr/>
          </p:nvSpPr>
          <p:spPr>
            <a:xfrm>
              <a:off x="7291735" y="1492225"/>
              <a:ext cx="425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sp>
          <p:nvSpPr>
            <p:cNvPr id="284" name="Google Shape;284;p25"/>
            <p:cNvSpPr/>
            <p:nvPr/>
          </p:nvSpPr>
          <p:spPr>
            <a:xfrm>
              <a:off x="7513895" y="1652675"/>
              <a:ext cx="214800" cy="237900"/>
            </a:xfrm>
            <a:prstGeom prst="teardrop">
              <a:avLst>
                <a:gd fmla="val 10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cxnSp>
        <p:nvCxnSpPr>
          <p:cNvPr id="285" name="Google Shape;285;p25"/>
          <p:cNvCxnSpPr/>
          <p:nvPr/>
        </p:nvCxnSpPr>
        <p:spPr>
          <a:xfrm>
            <a:off x="6032325" y="2084225"/>
            <a:ext cx="6300" cy="812400"/>
          </a:xfrm>
          <a:prstGeom prst="straightConnector1">
            <a:avLst/>
          </a:prstGeom>
          <a:noFill/>
          <a:ln cap="flat" cmpd="sng" w="9525">
            <a:solidFill>
              <a:schemeClr val="dk2"/>
            </a:solidFill>
            <a:prstDash val="solid"/>
            <a:round/>
            <a:headEnd len="med" w="med" type="none"/>
            <a:tailEnd len="med" w="med" type="triangle"/>
          </a:ln>
        </p:spPr>
      </p:cxnSp>
      <p:grpSp>
        <p:nvGrpSpPr>
          <p:cNvPr id="286" name="Google Shape;286;p25"/>
          <p:cNvGrpSpPr/>
          <p:nvPr/>
        </p:nvGrpSpPr>
        <p:grpSpPr>
          <a:xfrm>
            <a:off x="4170850" y="2461425"/>
            <a:ext cx="1702572" cy="2049900"/>
            <a:chOff x="4170850" y="2461425"/>
            <a:chExt cx="1702572" cy="2049900"/>
          </a:xfrm>
        </p:grpSpPr>
        <p:cxnSp>
          <p:nvCxnSpPr>
            <p:cNvPr id="287" name="Google Shape;287;p25"/>
            <p:cNvCxnSpPr>
              <a:stCxn id="251" idx="2"/>
            </p:cNvCxnSpPr>
            <p:nvPr/>
          </p:nvCxnSpPr>
          <p:spPr>
            <a:xfrm>
              <a:off x="4170850" y="2461425"/>
              <a:ext cx="0" cy="2049900"/>
            </a:xfrm>
            <a:prstGeom prst="straightConnector1">
              <a:avLst/>
            </a:prstGeom>
            <a:noFill/>
            <a:ln cap="flat" cmpd="sng" w="9525">
              <a:solidFill>
                <a:schemeClr val="dk2"/>
              </a:solidFill>
              <a:prstDash val="solid"/>
              <a:round/>
              <a:headEnd len="med" w="med" type="none"/>
              <a:tailEnd len="med" w="med" type="triangle"/>
            </a:ln>
          </p:spPr>
        </p:cxnSp>
        <p:sp>
          <p:nvSpPr>
            <p:cNvPr id="288" name="Google Shape;288;p25"/>
            <p:cNvSpPr txBox="1"/>
            <p:nvPr/>
          </p:nvSpPr>
          <p:spPr>
            <a:xfrm>
              <a:off x="4260922" y="4048539"/>
              <a:ext cx="1612500" cy="3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800">
                  <a:solidFill>
                    <a:schemeClr val="dk1"/>
                  </a:solidFill>
                </a:rPr>
                <a:t>validity</a:t>
              </a:r>
              <a:endParaRPr sz="1800">
                <a:solidFill>
                  <a:schemeClr val="dk1"/>
                </a:solidFill>
              </a:endParaRPr>
            </a:p>
          </p:txBody>
        </p:sp>
      </p:grpSp>
      <p:grpSp>
        <p:nvGrpSpPr>
          <p:cNvPr id="289" name="Google Shape;289;p25"/>
          <p:cNvGrpSpPr/>
          <p:nvPr/>
        </p:nvGrpSpPr>
        <p:grpSpPr>
          <a:xfrm>
            <a:off x="1253055" y="3454300"/>
            <a:ext cx="2751669" cy="540900"/>
            <a:chOff x="1253055" y="3454300"/>
            <a:chExt cx="2751669" cy="540900"/>
          </a:xfrm>
        </p:grpSpPr>
        <p:grpSp>
          <p:nvGrpSpPr>
            <p:cNvPr id="290" name="Google Shape;290;p25"/>
            <p:cNvGrpSpPr/>
            <p:nvPr/>
          </p:nvGrpSpPr>
          <p:grpSpPr>
            <a:xfrm>
              <a:off x="1585255" y="3472000"/>
              <a:ext cx="2419470" cy="523200"/>
              <a:chOff x="1585255" y="3472000"/>
              <a:chExt cx="2419470" cy="523200"/>
            </a:xfrm>
          </p:grpSpPr>
          <p:sp>
            <p:nvSpPr>
              <p:cNvPr id="291" name="Google Shape;291;p25"/>
              <p:cNvSpPr txBox="1"/>
              <p:nvPr/>
            </p:nvSpPr>
            <p:spPr>
              <a:xfrm>
                <a:off x="1822825" y="3486250"/>
                <a:ext cx="21819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 ← Recv</a:t>
                </a:r>
                <a:r>
                  <a:rPr lang="zh-TW" sz="1900">
                    <a:solidFill>
                      <a:schemeClr val="dk1"/>
                    </a:solidFill>
                  </a:rPr>
                  <a:t>( φ</a:t>
                </a:r>
                <a:r>
                  <a:rPr lang="zh-TW" sz="1000">
                    <a:solidFill>
                      <a:schemeClr val="dk1"/>
                    </a:solidFill>
                  </a:rPr>
                  <a:t>L</a:t>
                </a:r>
                <a:r>
                  <a:rPr lang="zh-TW" sz="1900">
                    <a:solidFill>
                      <a:schemeClr val="dk1"/>
                    </a:solidFill>
                  </a:rPr>
                  <a:t> , dk )</a:t>
                </a:r>
                <a:endParaRPr sz="1500"/>
              </a:p>
            </p:txBody>
          </p:sp>
          <p:sp>
            <p:nvSpPr>
              <p:cNvPr id="292" name="Google Shape;292;p25"/>
              <p:cNvSpPr txBox="1"/>
              <p:nvPr/>
            </p:nvSpPr>
            <p:spPr>
              <a:xfrm>
                <a:off x="1585255" y="3472000"/>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grpSp>
        <p:sp>
          <p:nvSpPr>
            <p:cNvPr id="293" name="Google Shape;293;p25"/>
            <p:cNvSpPr txBox="1"/>
            <p:nvPr/>
          </p:nvSpPr>
          <p:spPr>
            <a:xfrm>
              <a:off x="1253055" y="3454300"/>
              <a:ext cx="206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sp>
          <p:nvSpPr>
            <p:cNvPr id="294" name="Google Shape;294;p25"/>
            <p:cNvSpPr/>
            <p:nvPr/>
          </p:nvSpPr>
          <p:spPr>
            <a:xfrm>
              <a:off x="1473135" y="3614650"/>
              <a:ext cx="214800" cy="237900"/>
            </a:xfrm>
            <a:prstGeom prst="teardrop">
              <a:avLst>
                <a:gd fmla="val 10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295" name="Google Shape;295;p25"/>
          <p:cNvSpPr txBox="1"/>
          <p:nvPr/>
        </p:nvSpPr>
        <p:spPr>
          <a:xfrm>
            <a:off x="3446404" y="1138575"/>
            <a:ext cx="1647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800">
                <a:solidFill>
                  <a:schemeClr val="dk1"/>
                </a:solidFill>
              </a:rPr>
              <a:t>Trusted Party</a:t>
            </a:r>
            <a:endParaRPr sz="1800">
              <a:solidFill>
                <a:schemeClr val="dk1"/>
              </a:solidFill>
            </a:endParaRPr>
          </a:p>
          <a:p>
            <a:pPr indent="0" lvl="0" marL="0" rtl="0" algn="l">
              <a:spcBef>
                <a:spcPts val="0"/>
              </a:spcBef>
              <a:spcAft>
                <a:spcPts val="0"/>
              </a:spcAft>
              <a:buNone/>
            </a:pPr>
            <a:r>
              <a:rPr lang="zh-TW" sz="1800">
                <a:solidFill>
                  <a:schemeClr val="dk1"/>
                </a:solidFill>
              </a:rPr>
              <a:t>		     </a:t>
            </a:r>
            <a:endParaRPr sz="1800">
              <a:solidFill>
                <a:schemeClr val="dk1"/>
              </a:solidFill>
            </a:endParaRPr>
          </a:p>
        </p:txBody>
      </p:sp>
      <p:sp>
        <p:nvSpPr>
          <p:cNvPr id="296" name="Google Shape;296;p25"/>
          <p:cNvSpPr txBox="1"/>
          <p:nvPr/>
        </p:nvSpPr>
        <p:spPr>
          <a:xfrm>
            <a:off x="5419990" y="1138575"/>
            <a:ext cx="2562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800">
                <a:solidFill>
                  <a:schemeClr val="dk1"/>
                </a:solidFill>
              </a:rPr>
              <a:t>Boba shop  </a:t>
            </a:r>
            <a:endParaRPr sz="1800">
              <a:solidFill>
                <a:schemeClr val="dk1"/>
              </a:solidFill>
            </a:endParaRPr>
          </a:p>
          <a:p>
            <a:pPr indent="0" lvl="0" marL="0" rtl="0" algn="l">
              <a:spcBef>
                <a:spcPts val="0"/>
              </a:spcBef>
              <a:spcAft>
                <a:spcPts val="0"/>
              </a:spcAft>
              <a:buNone/>
            </a:pPr>
            <a:r>
              <a:rPr lang="zh-TW" sz="1800">
                <a:solidFill>
                  <a:schemeClr val="dk1"/>
                </a:solidFill>
              </a:rPr>
              <a:t>		     </a:t>
            </a:r>
            <a:endParaRPr sz="1800">
              <a:solidFill>
                <a:schemeClr val="dk1"/>
              </a:solidFill>
            </a:endParaRPr>
          </a:p>
        </p:txBody>
      </p:sp>
      <p:sp>
        <p:nvSpPr>
          <p:cNvPr id="297" name="Google Shape;297;p25"/>
          <p:cNvSpPr txBox="1"/>
          <p:nvPr/>
        </p:nvSpPr>
        <p:spPr>
          <a:xfrm>
            <a:off x="391825" y="1072700"/>
            <a:ext cx="2534400" cy="4770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zh-TW" sz="1800">
                <a:solidFill>
                  <a:schemeClr val="dk1"/>
                </a:solidFill>
              </a:rPr>
              <a:t>Audit(sk,m) is classical </a:t>
            </a:r>
            <a:endParaRPr sz="1800">
              <a:solidFill>
                <a:schemeClr val="dk1"/>
              </a:solidFill>
            </a:endParaRPr>
          </a:p>
        </p:txBody>
      </p:sp>
      <p:sp>
        <p:nvSpPr>
          <p:cNvPr id="298" name="Google Shape;298;p25"/>
          <p:cNvSpPr txBox="1"/>
          <p:nvPr/>
        </p:nvSpPr>
        <p:spPr>
          <a:xfrm>
            <a:off x="2464825" y="1563375"/>
            <a:ext cx="110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Setup →</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6"/>
          <p:cNvSpPr txBox="1"/>
          <p:nvPr>
            <p:ph type="title"/>
          </p:nvPr>
        </p:nvSpPr>
        <p:spPr>
          <a:xfrm>
            <a:off x="311700" y="445025"/>
            <a:ext cx="8709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zh-TW"/>
              <a:t>Simulation Security of AQA: Real Execution</a:t>
            </a:r>
            <a:endParaRPr b="1"/>
          </a:p>
        </p:txBody>
      </p:sp>
      <p:sp>
        <p:nvSpPr>
          <p:cNvPr id="304" name="Google Shape;304;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305" name="Google Shape;305;p26"/>
          <p:cNvSpPr txBox="1"/>
          <p:nvPr/>
        </p:nvSpPr>
        <p:spPr>
          <a:xfrm>
            <a:off x="2050575" y="2992600"/>
            <a:ext cx="741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Alice							Bob</a:t>
            </a:r>
            <a:endParaRPr sz="1800">
              <a:solidFill>
                <a:schemeClr val="dk1"/>
              </a:solidFill>
            </a:endParaRPr>
          </a:p>
        </p:txBody>
      </p:sp>
      <p:grpSp>
        <p:nvGrpSpPr>
          <p:cNvPr id="306" name="Google Shape;306;p26"/>
          <p:cNvGrpSpPr/>
          <p:nvPr/>
        </p:nvGrpSpPr>
        <p:grpSpPr>
          <a:xfrm>
            <a:off x="4170850" y="2461425"/>
            <a:ext cx="890200" cy="920100"/>
            <a:chOff x="4170850" y="2461425"/>
            <a:chExt cx="890200" cy="920100"/>
          </a:xfrm>
        </p:grpSpPr>
        <p:cxnSp>
          <p:nvCxnSpPr>
            <p:cNvPr id="307" name="Google Shape;307;p26"/>
            <p:cNvCxnSpPr>
              <a:endCxn id="308" idx="2"/>
            </p:cNvCxnSpPr>
            <p:nvPr/>
          </p:nvCxnSpPr>
          <p:spPr>
            <a:xfrm rot="10800000">
              <a:off x="4170850" y="2461425"/>
              <a:ext cx="632100" cy="920100"/>
            </a:xfrm>
            <a:prstGeom prst="straightConnector1">
              <a:avLst/>
            </a:prstGeom>
            <a:noFill/>
            <a:ln cap="flat" cmpd="sng" w="9525">
              <a:solidFill>
                <a:schemeClr val="dk2"/>
              </a:solidFill>
              <a:prstDash val="solid"/>
              <a:round/>
              <a:headEnd len="med" w="med" type="none"/>
              <a:tailEnd len="med" w="med" type="triangle"/>
            </a:ln>
          </p:spPr>
        </p:cxnSp>
        <p:sp>
          <p:nvSpPr>
            <p:cNvPr id="309" name="Google Shape;309;p26"/>
            <p:cNvSpPr txBox="1"/>
            <p:nvPr/>
          </p:nvSpPr>
          <p:spPr>
            <a:xfrm>
              <a:off x="4615250" y="2718223"/>
              <a:ext cx="4458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800">
                  <a:solidFill>
                    <a:schemeClr val="dk1"/>
                  </a:solidFill>
                </a:rPr>
                <a:t>pf</a:t>
              </a:r>
              <a:endParaRPr sz="1800">
                <a:solidFill>
                  <a:schemeClr val="dk1"/>
                </a:solidFill>
              </a:endParaRPr>
            </a:p>
          </p:txBody>
        </p:sp>
      </p:grpSp>
      <p:sp>
        <p:nvSpPr>
          <p:cNvPr id="310" name="Google Shape;310;p26"/>
          <p:cNvSpPr txBox="1"/>
          <p:nvPr/>
        </p:nvSpPr>
        <p:spPr>
          <a:xfrm>
            <a:off x="5162925" y="4105475"/>
            <a:ext cx="1165800" cy="10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endParaRPr>
          </a:p>
        </p:txBody>
      </p:sp>
      <p:grpSp>
        <p:nvGrpSpPr>
          <p:cNvPr id="311" name="Google Shape;311;p26"/>
          <p:cNvGrpSpPr/>
          <p:nvPr/>
        </p:nvGrpSpPr>
        <p:grpSpPr>
          <a:xfrm>
            <a:off x="4807979" y="3454300"/>
            <a:ext cx="3000000" cy="540900"/>
            <a:chOff x="4807979" y="3454300"/>
            <a:chExt cx="3000000" cy="540900"/>
          </a:xfrm>
        </p:grpSpPr>
        <p:sp>
          <p:nvSpPr>
            <p:cNvPr id="312" name="Google Shape;312;p26"/>
            <p:cNvSpPr txBox="1"/>
            <p:nvPr/>
          </p:nvSpPr>
          <p:spPr>
            <a:xfrm>
              <a:off x="4807979" y="3486247"/>
              <a:ext cx="30000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pf</a:t>
              </a:r>
              <a:r>
                <a:rPr lang="zh-TW" sz="1800">
                  <a:solidFill>
                    <a:schemeClr val="dk1"/>
                  </a:solidFill>
                </a:rPr>
                <a:t> ← Send</a:t>
              </a:r>
              <a:r>
                <a:rPr lang="zh-TW" sz="1900">
                  <a:solidFill>
                    <a:schemeClr val="dk1"/>
                  </a:solidFill>
                </a:rPr>
                <a:t>( φ</a:t>
              </a:r>
              <a:r>
                <a:rPr lang="zh-TW" sz="1000">
                  <a:solidFill>
                    <a:schemeClr val="dk1"/>
                  </a:solidFill>
                </a:rPr>
                <a:t>R</a:t>
              </a:r>
              <a:r>
                <a:rPr lang="zh-TW" sz="1900">
                  <a:solidFill>
                    <a:schemeClr val="dk1"/>
                  </a:solidFill>
                </a:rPr>
                <a:t> ,          )</a:t>
              </a:r>
              <a:endParaRPr sz="1500"/>
            </a:p>
          </p:txBody>
        </p:sp>
        <p:grpSp>
          <p:nvGrpSpPr>
            <p:cNvPr id="313" name="Google Shape;313;p26"/>
            <p:cNvGrpSpPr/>
            <p:nvPr/>
          </p:nvGrpSpPr>
          <p:grpSpPr>
            <a:xfrm>
              <a:off x="6476566" y="3454300"/>
              <a:ext cx="898045" cy="540900"/>
              <a:chOff x="5843935" y="1797025"/>
              <a:chExt cx="898045" cy="540900"/>
            </a:xfrm>
          </p:grpSpPr>
          <p:sp>
            <p:nvSpPr>
              <p:cNvPr id="314" name="Google Shape;314;p26"/>
              <p:cNvSpPr txBox="1"/>
              <p:nvPr/>
            </p:nvSpPr>
            <p:spPr>
              <a:xfrm>
                <a:off x="6193279" y="1814725"/>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sp>
            <p:nvSpPr>
              <p:cNvPr id="315" name="Google Shape;315;p26"/>
              <p:cNvSpPr/>
              <p:nvPr/>
            </p:nvSpPr>
            <p:spPr>
              <a:xfrm>
                <a:off x="6086368" y="1920278"/>
                <a:ext cx="183231" cy="298664"/>
              </a:xfrm>
              <a:prstGeom prst="flowChartManualOpera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6" name="Google Shape;316;p26"/>
              <p:cNvSpPr txBox="1"/>
              <p:nvPr/>
            </p:nvSpPr>
            <p:spPr>
              <a:xfrm>
                <a:off x="5843935" y="1797025"/>
                <a:ext cx="425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grpSp>
      </p:grpSp>
      <p:sp>
        <p:nvSpPr>
          <p:cNvPr id="308" name="Google Shape;308;p26"/>
          <p:cNvSpPr txBox="1"/>
          <p:nvPr/>
        </p:nvSpPr>
        <p:spPr>
          <a:xfrm>
            <a:off x="3364600" y="1543125"/>
            <a:ext cx="1612500" cy="9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900">
                <a:solidFill>
                  <a:schemeClr val="dk1"/>
                </a:solidFill>
              </a:rPr>
              <a:t> (sk , φ</a:t>
            </a:r>
            <a:r>
              <a:rPr lang="zh-TW" sz="1000">
                <a:solidFill>
                  <a:schemeClr val="dk1"/>
                </a:solidFill>
              </a:rPr>
              <a:t>L</a:t>
            </a:r>
            <a:r>
              <a:rPr lang="zh-TW" sz="1900">
                <a:solidFill>
                  <a:schemeClr val="dk1"/>
                </a:solidFill>
              </a:rPr>
              <a:t> , φ</a:t>
            </a:r>
            <a:r>
              <a:rPr lang="zh-TW" sz="1000">
                <a:solidFill>
                  <a:schemeClr val="dk1"/>
                </a:solidFill>
              </a:rPr>
              <a:t>R</a:t>
            </a:r>
            <a:r>
              <a:rPr lang="zh-TW" sz="1900">
                <a:solidFill>
                  <a:schemeClr val="dk1"/>
                </a:solidFill>
              </a:rPr>
              <a:t>)</a:t>
            </a:r>
            <a:endParaRPr sz="1800">
              <a:solidFill>
                <a:schemeClr val="dk1"/>
              </a:solidFill>
            </a:endParaRPr>
          </a:p>
        </p:txBody>
      </p:sp>
      <p:cxnSp>
        <p:nvCxnSpPr>
          <p:cNvPr id="317" name="Google Shape;317;p26"/>
          <p:cNvCxnSpPr/>
          <p:nvPr/>
        </p:nvCxnSpPr>
        <p:spPr>
          <a:xfrm>
            <a:off x="8225734" y="1616003"/>
            <a:ext cx="0" cy="0"/>
          </a:xfrm>
          <a:prstGeom prst="straightConnector1">
            <a:avLst/>
          </a:prstGeom>
          <a:noFill/>
          <a:ln cap="flat" cmpd="sng" w="9525">
            <a:solidFill>
              <a:schemeClr val="dk2"/>
            </a:solidFill>
            <a:prstDash val="solid"/>
            <a:round/>
            <a:headEnd len="med" w="med" type="none"/>
            <a:tailEnd len="med" w="med" type="none"/>
          </a:ln>
        </p:spPr>
      </p:cxnSp>
      <p:grpSp>
        <p:nvGrpSpPr>
          <p:cNvPr id="318" name="Google Shape;318;p26"/>
          <p:cNvGrpSpPr/>
          <p:nvPr/>
        </p:nvGrpSpPr>
        <p:grpSpPr>
          <a:xfrm>
            <a:off x="6099366" y="2330425"/>
            <a:ext cx="898045" cy="540900"/>
            <a:chOff x="5843935" y="1797025"/>
            <a:chExt cx="898045" cy="540900"/>
          </a:xfrm>
        </p:grpSpPr>
        <p:sp>
          <p:nvSpPr>
            <p:cNvPr id="319" name="Google Shape;319;p26"/>
            <p:cNvSpPr txBox="1"/>
            <p:nvPr/>
          </p:nvSpPr>
          <p:spPr>
            <a:xfrm>
              <a:off x="6193279" y="1814725"/>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sp>
          <p:nvSpPr>
            <p:cNvPr id="320" name="Google Shape;320;p26"/>
            <p:cNvSpPr/>
            <p:nvPr/>
          </p:nvSpPr>
          <p:spPr>
            <a:xfrm>
              <a:off x="6086368" y="1920278"/>
              <a:ext cx="183231" cy="298664"/>
            </a:xfrm>
            <a:prstGeom prst="flowChartManualOpera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1" name="Google Shape;321;p26"/>
            <p:cNvSpPr txBox="1"/>
            <p:nvPr/>
          </p:nvSpPr>
          <p:spPr>
            <a:xfrm>
              <a:off x="5843935" y="1797025"/>
              <a:ext cx="425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grpSp>
      <p:sp>
        <p:nvSpPr>
          <p:cNvPr id="322" name="Google Shape;322;p26"/>
          <p:cNvSpPr txBox="1"/>
          <p:nvPr/>
        </p:nvSpPr>
        <p:spPr>
          <a:xfrm>
            <a:off x="3886997" y="4482320"/>
            <a:ext cx="6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Cat</a:t>
            </a:r>
            <a:endParaRPr sz="1800">
              <a:solidFill>
                <a:schemeClr val="dk1"/>
              </a:solidFill>
            </a:endParaRPr>
          </a:p>
        </p:txBody>
      </p:sp>
      <p:grpSp>
        <p:nvGrpSpPr>
          <p:cNvPr id="323" name="Google Shape;323;p26"/>
          <p:cNvGrpSpPr/>
          <p:nvPr/>
        </p:nvGrpSpPr>
        <p:grpSpPr>
          <a:xfrm>
            <a:off x="3066463" y="2461425"/>
            <a:ext cx="1104387" cy="885900"/>
            <a:chOff x="3066463" y="2461425"/>
            <a:chExt cx="1104387" cy="885900"/>
          </a:xfrm>
        </p:grpSpPr>
        <p:cxnSp>
          <p:nvCxnSpPr>
            <p:cNvPr id="324" name="Google Shape;324;p26"/>
            <p:cNvCxnSpPr>
              <a:stCxn id="308" idx="2"/>
            </p:cNvCxnSpPr>
            <p:nvPr/>
          </p:nvCxnSpPr>
          <p:spPr>
            <a:xfrm flipH="1">
              <a:off x="3551350" y="2461425"/>
              <a:ext cx="619500" cy="885900"/>
            </a:xfrm>
            <a:prstGeom prst="straightConnector1">
              <a:avLst/>
            </a:prstGeom>
            <a:noFill/>
            <a:ln cap="flat" cmpd="sng" w="9525">
              <a:solidFill>
                <a:schemeClr val="dk2"/>
              </a:solidFill>
              <a:prstDash val="solid"/>
              <a:round/>
              <a:headEnd len="med" w="med" type="none"/>
              <a:tailEnd len="med" w="med" type="triangle"/>
            </a:ln>
          </p:spPr>
        </p:cxnSp>
        <p:sp>
          <p:nvSpPr>
            <p:cNvPr id="325" name="Google Shape;325;p26"/>
            <p:cNvSpPr txBox="1"/>
            <p:nvPr/>
          </p:nvSpPr>
          <p:spPr>
            <a:xfrm>
              <a:off x="3066463" y="2718225"/>
              <a:ext cx="9858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800">
                  <a:solidFill>
                    <a:schemeClr val="dk1"/>
                  </a:solidFill>
                </a:rPr>
                <a:t>dk</a:t>
              </a:r>
              <a:r>
                <a:rPr lang="zh-TW" sz="1800">
                  <a:solidFill>
                    <a:schemeClr val="dk1"/>
                  </a:solidFill>
                </a:rPr>
                <a:t> /⊥</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grpSp>
      <p:sp>
        <p:nvSpPr>
          <p:cNvPr id="326" name="Google Shape;326;p26"/>
          <p:cNvSpPr txBox="1"/>
          <p:nvPr/>
        </p:nvSpPr>
        <p:spPr>
          <a:xfrm>
            <a:off x="3417328" y="1985625"/>
            <a:ext cx="1612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Audit</a:t>
            </a:r>
            <a:r>
              <a:rPr lang="zh-TW" sz="1900">
                <a:solidFill>
                  <a:schemeClr val="dk1"/>
                </a:solidFill>
              </a:rPr>
              <a:t>(</a:t>
            </a:r>
            <a:r>
              <a:rPr lang="zh-TW" sz="900">
                <a:solidFill>
                  <a:schemeClr val="dk1"/>
                </a:solidFill>
              </a:rPr>
              <a:t> </a:t>
            </a:r>
            <a:r>
              <a:rPr lang="zh-TW" sz="1900">
                <a:solidFill>
                  <a:schemeClr val="dk1"/>
                </a:solidFill>
              </a:rPr>
              <a:t>sk</a:t>
            </a:r>
            <a:r>
              <a:rPr lang="zh-TW" sz="900">
                <a:solidFill>
                  <a:schemeClr val="dk1"/>
                </a:solidFill>
              </a:rPr>
              <a:t> </a:t>
            </a:r>
            <a:r>
              <a:rPr lang="zh-TW" sz="1900">
                <a:solidFill>
                  <a:schemeClr val="dk1"/>
                </a:solidFill>
              </a:rPr>
              <a:t>,</a:t>
            </a:r>
            <a:r>
              <a:rPr lang="zh-TW" sz="900">
                <a:solidFill>
                  <a:schemeClr val="dk1"/>
                </a:solidFill>
              </a:rPr>
              <a:t> </a:t>
            </a:r>
            <a:r>
              <a:rPr lang="zh-TW" sz="1900">
                <a:solidFill>
                  <a:schemeClr val="dk1"/>
                </a:solidFill>
              </a:rPr>
              <a:t>pf</a:t>
            </a:r>
            <a:r>
              <a:rPr lang="zh-TW" sz="900">
                <a:solidFill>
                  <a:schemeClr val="dk1"/>
                </a:solidFill>
              </a:rPr>
              <a:t> </a:t>
            </a:r>
            <a:r>
              <a:rPr lang="zh-TW" sz="1900">
                <a:solidFill>
                  <a:schemeClr val="dk1"/>
                </a:solidFill>
              </a:rPr>
              <a:t>)</a:t>
            </a:r>
            <a:endParaRPr sz="1800">
              <a:solidFill>
                <a:schemeClr val="dk1"/>
              </a:solidFill>
            </a:endParaRPr>
          </a:p>
        </p:txBody>
      </p:sp>
      <p:grpSp>
        <p:nvGrpSpPr>
          <p:cNvPr id="327" name="Google Shape;327;p26"/>
          <p:cNvGrpSpPr/>
          <p:nvPr/>
        </p:nvGrpSpPr>
        <p:grpSpPr>
          <a:xfrm>
            <a:off x="2591200" y="2002275"/>
            <a:ext cx="773400" cy="950700"/>
            <a:chOff x="2591200" y="2002275"/>
            <a:chExt cx="773400" cy="950700"/>
          </a:xfrm>
        </p:grpSpPr>
        <p:cxnSp>
          <p:nvCxnSpPr>
            <p:cNvPr id="328" name="Google Shape;328;p26"/>
            <p:cNvCxnSpPr>
              <a:stCxn id="308" idx="1"/>
            </p:cNvCxnSpPr>
            <p:nvPr/>
          </p:nvCxnSpPr>
          <p:spPr>
            <a:xfrm flipH="1">
              <a:off x="2591200" y="2002275"/>
              <a:ext cx="773400" cy="950700"/>
            </a:xfrm>
            <a:prstGeom prst="straightConnector1">
              <a:avLst/>
            </a:prstGeom>
            <a:noFill/>
            <a:ln cap="flat" cmpd="sng" w="9525">
              <a:solidFill>
                <a:schemeClr val="dk2"/>
              </a:solidFill>
              <a:prstDash val="solid"/>
              <a:round/>
              <a:headEnd len="med" w="med" type="none"/>
              <a:tailEnd len="med" w="med" type="triangle"/>
            </a:ln>
          </p:spPr>
        </p:cxnSp>
        <p:sp>
          <p:nvSpPr>
            <p:cNvPr id="329" name="Google Shape;329;p26"/>
            <p:cNvSpPr txBox="1"/>
            <p:nvPr/>
          </p:nvSpPr>
          <p:spPr>
            <a:xfrm>
              <a:off x="2607164" y="2085075"/>
              <a:ext cx="445800" cy="4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900">
                  <a:solidFill>
                    <a:schemeClr val="dk1"/>
                  </a:solidFill>
                </a:rPr>
                <a:t>φ</a:t>
              </a:r>
              <a:r>
                <a:rPr lang="zh-TW" sz="1000">
                  <a:solidFill>
                    <a:schemeClr val="dk1"/>
                  </a:solidFill>
                </a:rPr>
                <a:t>L</a:t>
              </a:r>
              <a:endParaRPr sz="1800">
                <a:solidFill>
                  <a:schemeClr val="dk1"/>
                </a:solidFill>
              </a:endParaRPr>
            </a:p>
          </p:txBody>
        </p:sp>
      </p:grpSp>
      <p:grpSp>
        <p:nvGrpSpPr>
          <p:cNvPr id="330" name="Google Shape;330;p26"/>
          <p:cNvGrpSpPr/>
          <p:nvPr/>
        </p:nvGrpSpPr>
        <p:grpSpPr>
          <a:xfrm>
            <a:off x="4977100" y="2002275"/>
            <a:ext cx="780536" cy="950700"/>
            <a:chOff x="4977100" y="2002275"/>
            <a:chExt cx="780536" cy="950700"/>
          </a:xfrm>
        </p:grpSpPr>
        <p:cxnSp>
          <p:nvCxnSpPr>
            <p:cNvPr id="331" name="Google Shape;331;p26"/>
            <p:cNvCxnSpPr>
              <a:stCxn id="308" idx="3"/>
            </p:cNvCxnSpPr>
            <p:nvPr/>
          </p:nvCxnSpPr>
          <p:spPr>
            <a:xfrm>
              <a:off x="4977100" y="2002275"/>
              <a:ext cx="753600" cy="950700"/>
            </a:xfrm>
            <a:prstGeom prst="straightConnector1">
              <a:avLst/>
            </a:prstGeom>
            <a:noFill/>
            <a:ln cap="flat" cmpd="sng" w="9525">
              <a:solidFill>
                <a:schemeClr val="dk2"/>
              </a:solidFill>
              <a:prstDash val="solid"/>
              <a:round/>
              <a:headEnd len="med" w="med" type="none"/>
              <a:tailEnd len="med" w="med" type="triangle"/>
            </a:ln>
          </p:spPr>
        </p:cxnSp>
        <p:sp>
          <p:nvSpPr>
            <p:cNvPr id="332" name="Google Shape;332;p26"/>
            <p:cNvSpPr txBox="1"/>
            <p:nvPr/>
          </p:nvSpPr>
          <p:spPr>
            <a:xfrm>
              <a:off x="5311836" y="2085075"/>
              <a:ext cx="445800" cy="4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900">
                  <a:solidFill>
                    <a:schemeClr val="dk1"/>
                  </a:solidFill>
                </a:rPr>
                <a:t>φ</a:t>
              </a:r>
              <a:r>
                <a:rPr lang="zh-TW" sz="1000">
                  <a:solidFill>
                    <a:schemeClr val="dk1"/>
                  </a:solidFill>
                </a:rPr>
                <a:t>R</a:t>
              </a:r>
              <a:endParaRPr sz="1800">
                <a:solidFill>
                  <a:schemeClr val="dk1"/>
                </a:solidFill>
              </a:endParaRPr>
            </a:p>
          </p:txBody>
        </p:sp>
      </p:grpSp>
      <p:grpSp>
        <p:nvGrpSpPr>
          <p:cNvPr id="333" name="Google Shape;333;p26"/>
          <p:cNvGrpSpPr/>
          <p:nvPr/>
        </p:nvGrpSpPr>
        <p:grpSpPr>
          <a:xfrm>
            <a:off x="5413566" y="1492225"/>
            <a:ext cx="2534359" cy="540900"/>
            <a:chOff x="5794566" y="1492225"/>
            <a:chExt cx="2534359" cy="540900"/>
          </a:xfrm>
        </p:grpSpPr>
        <p:grpSp>
          <p:nvGrpSpPr>
            <p:cNvPr id="334" name="Google Shape;334;p26"/>
            <p:cNvGrpSpPr/>
            <p:nvPr/>
          </p:nvGrpSpPr>
          <p:grpSpPr>
            <a:xfrm>
              <a:off x="5794566" y="1492225"/>
              <a:ext cx="898045" cy="540900"/>
              <a:chOff x="5843935" y="1797025"/>
              <a:chExt cx="898045" cy="540900"/>
            </a:xfrm>
          </p:grpSpPr>
          <p:sp>
            <p:nvSpPr>
              <p:cNvPr id="335" name="Google Shape;335;p26"/>
              <p:cNvSpPr txBox="1"/>
              <p:nvPr/>
            </p:nvSpPr>
            <p:spPr>
              <a:xfrm>
                <a:off x="6193279" y="1814725"/>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sp>
            <p:nvSpPr>
              <p:cNvPr id="336" name="Google Shape;336;p26"/>
              <p:cNvSpPr/>
              <p:nvPr/>
            </p:nvSpPr>
            <p:spPr>
              <a:xfrm>
                <a:off x="6086368" y="1920278"/>
                <a:ext cx="183231" cy="298664"/>
              </a:xfrm>
              <a:prstGeom prst="flowChartManualOpera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7" name="Google Shape;337;p26"/>
              <p:cNvSpPr txBox="1"/>
              <p:nvPr/>
            </p:nvSpPr>
            <p:spPr>
              <a:xfrm>
                <a:off x="5843935" y="1797025"/>
                <a:ext cx="425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grpSp>
        <p:sp>
          <p:nvSpPr>
            <p:cNvPr id="338" name="Google Shape;338;p26"/>
            <p:cNvSpPr txBox="1"/>
            <p:nvPr/>
          </p:nvSpPr>
          <p:spPr>
            <a:xfrm>
              <a:off x="6351025" y="1532300"/>
              <a:ext cx="19779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 Enc</a:t>
              </a:r>
              <a:r>
                <a:rPr lang="zh-TW" sz="1100">
                  <a:solidFill>
                    <a:schemeClr val="dk1"/>
                  </a:solidFill>
                </a:rPr>
                <a:t>sk</a:t>
              </a:r>
              <a:r>
                <a:rPr lang="zh-TW" sz="1900">
                  <a:solidFill>
                    <a:schemeClr val="dk1"/>
                  </a:solidFill>
                </a:rPr>
                <a:t>(         )</a:t>
              </a:r>
              <a:endParaRPr sz="1500"/>
            </a:p>
          </p:txBody>
        </p:sp>
        <p:sp>
          <p:nvSpPr>
            <p:cNvPr id="339" name="Google Shape;339;p26"/>
            <p:cNvSpPr txBox="1"/>
            <p:nvPr/>
          </p:nvSpPr>
          <p:spPr>
            <a:xfrm>
              <a:off x="7641079" y="1509925"/>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sp>
          <p:nvSpPr>
            <p:cNvPr id="340" name="Google Shape;340;p26"/>
            <p:cNvSpPr txBox="1"/>
            <p:nvPr/>
          </p:nvSpPr>
          <p:spPr>
            <a:xfrm>
              <a:off x="7291735" y="1492225"/>
              <a:ext cx="425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sp>
          <p:nvSpPr>
            <p:cNvPr id="341" name="Google Shape;341;p26"/>
            <p:cNvSpPr/>
            <p:nvPr/>
          </p:nvSpPr>
          <p:spPr>
            <a:xfrm>
              <a:off x="7513895" y="1652675"/>
              <a:ext cx="214800" cy="237900"/>
            </a:xfrm>
            <a:prstGeom prst="teardrop">
              <a:avLst>
                <a:gd fmla="val 10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cxnSp>
        <p:nvCxnSpPr>
          <p:cNvPr id="342" name="Google Shape;342;p26"/>
          <p:cNvCxnSpPr/>
          <p:nvPr/>
        </p:nvCxnSpPr>
        <p:spPr>
          <a:xfrm>
            <a:off x="6032325" y="2084225"/>
            <a:ext cx="6300" cy="812400"/>
          </a:xfrm>
          <a:prstGeom prst="straightConnector1">
            <a:avLst/>
          </a:prstGeom>
          <a:noFill/>
          <a:ln cap="flat" cmpd="sng" w="9525">
            <a:solidFill>
              <a:schemeClr val="dk2"/>
            </a:solidFill>
            <a:prstDash val="solid"/>
            <a:round/>
            <a:headEnd len="med" w="med" type="none"/>
            <a:tailEnd len="med" w="med" type="triangle"/>
          </a:ln>
        </p:spPr>
      </p:cxnSp>
      <p:grpSp>
        <p:nvGrpSpPr>
          <p:cNvPr id="343" name="Google Shape;343;p26"/>
          <p:cNvGrpSpPr/>
          <p:nvPr/>
        </p:nvGrpSpPr>
        <p:grpSpPr>
          <a:xfrm>
            <a:off x="4170850" y="2461425"/>
            <a:ext cx="1702572" cy="2049900"/>
            <a:chOff x="4170850" y="2461425"/>
            <a:chExt cx="1702572" cy="2049900"/>
          </a:xfrm>
        </p:grpSpPr>
        <p:cxnSp>
          <p:nvCxnSpPr>
            <p:cNvPr id="344" name="Google Shape;344;p26"/>
            <p:cNvCxnSpPr>
              <a:stCxn id="308" idx="2"/>
            </p:cNvCxnSpPr>
            <p:nvPr/>
          </p:nvCxnSpPr>
          <p:spPr>
            <a:xfrm>
              <a:off x="4170850" y="2461425"/>
              <a:ext cx="0" cy="2049900"/>
            </a:xfrm>
            <a:prstGeom prst="straightConnector1">
              <a:avLst/>
            </a:prstGeom>
            <a:noFill/>
            <a:ln cap="flat" cmpd="sng" w="9525">
              <a:solidFill>
                <a:schemeClr val="dk2"/>
              </a:solidFill>
              <a:prstDash val="solid"/>
              <a:round/>
              <a:headEnd len="med" w="med" type="none"/>
              <a:tailEnd len="med" w="med" type="triangle"/>
            </a:ln>
          </p:spPr>
        </p:cxnSp>
        <p:sp>
          <p:nvSpPr>
            <p:cNvPr id="345" name="Google Shape;345;p26"/>
            <p:cNvSpPr txBox="1"/>
            <p:nvPr/>
          </p:nvSpPr>
          <p:spPr>
            <a:xfrm>
              <a:off x="4260922" y="4048539"/>
              <a:ext cx="1612500" cy="3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800">
                  <a:solidFill>
                    <a:schemeClr val="dk1"/>
                  </a:solidFill>
                </a:rPr>
                <a:t>validity</a:t>
              </a:r>
              <a:endParaRPr sz="1800">
                <a:solidFill>
                  <a:schemeClr val="dk1"/>
                </a:solidFill>
              </a:endParaRPr>
            </a:p>
          </p:txBody>
        </p:sp>
      </p:grpSp>
      <p:grpSp>
        <p:nvGrpSpPr>
          <p:cNvPr id="346" name="Google Shape;346;p26"/>
          <p:cNvGrpSpPr/>
          <p:nvPr/>
        </p:nvGrpSpPr>
        <p:grpSpPr>
          <a:xfrm>
            <a:off x="1253055" y="3454300"/>
            <a:ext cx="2751669" cy="540900"/>
            <a:chOff x="1253055" y="3454300"/>
            <a:chExt cx="2751669" cy="540900"/>
          </a:xfrm>
        </p:grpSpPr>
        <p:grpSp>
          <p:nvGrpSpPr>
            <p:cNvPr id="347" name="Google Shape;347;p26"/>
            <p:cNvGrpSpPr/>
            <p:nvPr/>
          </p:nvGrpSpPr>
          <p:grpSpPr>
            <a:xfrm>
              <a:off x="1585255" y="3472000"/>
              <a:ext cx="2419470" cy="523200"/>
              <a:chOff x="1585255" y="3472000"/>
              <a:chExt cx="2419470" cy="523200"/>
            </a:xfrm>
          </p:grpSpPr>
          <p:sp>
            <p:nvSpPr>
              <p:cNvPr id="348" name="Google Shape;348;p26"/>
              <p:cNvSpPr txBox="1"/>
              <p:nvPr/>
            </p:nvSpPr>
            <p:spPr>
              <a:xfrm>
                <a:off x="1822825" y="3486250"/>
                <a:ext cx="21819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 ← Recv</a:t>
                </a:r>
                <a:r>
                  <a:rPr lang="zh-TW" sz="1900">
                    <a:solidFill>
                      <a:schemeClr val="dk1"/>
                    </a:solidFill>
                  </a:rPr>
                  <a:t>( φ</a:t>
                </a:r>
                <a:r>
                  <a:rPr lang="zh-TW" sz="1000">
                    <a:solidFill>
                      <a:schemeClr val="dk1"/>
                    </a:solidFill>
                  </a:rPr>
                  <a:t>L</a:t>
                </a:r>
                <a:r>
                  <a:rPr lang="zh-TW" sz="1900">
                    <a:solidFill>
                      <a:schemeClr val="dk1"/>
                    </a:solidFill>
                  </a:rPr>
                  <a:t> , dk )</a:t>
                </a:r>
                <a:endParaRPr sz="1500"/>
              </a:p>
            </p:txBody>
          </p:sp>
          <p:sp>
            <p:nvSpPr>
              <p:cNvPr id="349" name="Google Shape;349;p26"/>
              <p:cNvSpPr txBox="1"/>
              <p:nvPr/>
            </p:nvSpPr>
            <p:spPr>
              <a:xfrm>
                <a:off x="1585255" y="3472000"/>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grpSp>
        <p:sp>
          <p:nvSpPr>
            <p:cNvPr id="350" name="Google Shape;350;p26"/>
            <p:cNvSpPr txBox="1"/>
            <p:nvPr/>
          </p:nvSpPr>
          <p:spPr>
            <a:xfrm>
              <a:off x="1253055" y="3454300"/>
              <a:ext cx="206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sp>
          <p:nvSpPr>
            <p:cNvPr id="351" name="Google Shape;351;p26"/>
            <p:cNvSpPr/>
            <p:nvPr/>
          </p:nvSpPr>
          <p:spPr>
            <a:xfrm>
              <a:off x="1473135" y="3614650"/>
              <a:ext cx="214800" cy="237900"/>
            </a:xfrm>
            <a:prstGeom prst="teardrop">
              <a:avLst>
                <a:gd fmla="val 10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352" name="Google Shape;352;p26"/>
          <p:cNvSpPr txBox="1"/>
          <p:nvPr/>
        </p:nvSpPr>
        <p:spPr>
          <a:xfrm>
            <a:off x="3446404" y="1138575"/>
            <a:ext cx="1647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800">
                <a:solidFill>
                  <a:schemeClr val="dk1"/>
                </a:solidFill>
              </a:rPr>
              <a:t>Trusted Party</a:t>
            </a:r>
            <a:endParaRPr sz="1800">
              <a:solidFill>
                <a:schemeClr val="dk1"/>
              </a:solidFill>
            </a:endParaRPr>
          </a:p>
          <a:p>
            <a:pPr indent="0" lvl="0" marL="0" rtl="0" algn="l">
              <a:spcBef>
                <a:spcPts val="0"/>
              </a:spcBef>
              <a:spcAft>
                <a:spcPts val="0"/>
              </a:spcAft>
              <a:buNone/>
            </a:pPr>
            <a:r>
              <a:rPr lang="zh-TW" sz="1800">
                <a:solidFill>
                  <a:schemeClr val="dk1"/>
                </a:solidFill>
              </a:rPr>
              <a:t>		     </a:t>
            </a:r>
            <a:endParaRPr sz="1800">
              <a:solidFill>
                <a:schemeClr val="dk1"/>
              </a:solidFill>
            </a:endParaRPr>
          </a:p>
        </p:txBody>
      </p:sp>
      <p:sp>
        <p:nvSpPr>
          <p:cNvPr id="353" name="Google Shape;353;p26"/>
          <p:cNvSpPr txBox="1"/>
          <p:nvPr/>
        </p:nvSpPr>
        <p:spPr>
          <a:xfrm>
            <a:off x="5419990" y="1138575"/>
            <a:ext cx="2562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800">
                <a:solidFill>
                  <a:schemeClr val="dk1"/>
                </a:solidFill>
              </a:rPr>
              <a:t>Boba shop  </a:t>
            </a:r>
            <a:endParaRPr sz="1800">
              <a:solidFill>
                <a:schemeClr val="dk1"/>
              </a:solidFill>
            </a:endParaRPr>
          </a:p>
          <a:p>
            <a:pPr indent="0" lvl="0" marL="0" rtl="0" algn="l">
              <a:spcBef>
                <a:spcPts val="0"/>
              </a:spcBef>
              <a:spcAft>
                <a:spcPts val="0"/>
              </a:spcAft>
              <a:buNone/>
            </a:pPr>
            <a:r>
              <a:rPr lang="zh-TW" sz="1800">
                <a:solidFill>
                  <a:schemeClr val="dk1"/>
                </a:solidFill>
              </a:rPr>
              <a:t>		     </a:t>
            </a:r>
            <a:endParaRPr sz="1800">
              <a:solidFill>
                <a:schemeClr val="dk1"/>
              </a:solidFill>
            </a:endParaRPr>
          </a:p>
        </p:txBody>
      </p:sp>
      <p:sp>
        <p:nvSpPr>
          <p:cNvPr id="354" name="Google Shape;354;p26"/>
          <p:cNvSpPr txBox="1"/>
          <p:nvPr/>
        </p:nvSpPr>
        <p:spPr>
          <a:xfrm>
            <a:off x="2464825" y="1563375"/>
            <a:ext cx="110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Setup →</a:t>
            </a:r>
            <a:endParaRPr sz="1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7"/>
          <p:cNvSpPr txBox="1"/>
          <p:nvPr>
            <p:ph type="title"/>
          </p:nvPr>
        </p:nvSpPr>
        <p:spPr>
          <a:xfrm>
            <a:off x="311700" y="445025"/>
            <a:ext cx="8709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zh-TW"/>
              <a:t>Simulation Security of AQA: Ideal Execution</a:t>
            </a:r>
            <a:endParaRPr b="1"/>
          </a:p>
        </p:txBody>
      </p:sp>
      <p:sp>
        <p:nvSpPr>
          <p:cNvPr id="360" name="Google Shape;360;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361" name="Google Shape;361;p27"/>
          <p:cNvSpPr txBox="1"/>
          <p:nvPr/>
        </p:nvSpPr>
        <p:spPr>
          <a:xfrm>
            <a:off x="2050575" y="2992600"/>
            <a:ext cx="741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Alice							Bob</a:t>
            </a:r>
            <a:endParaRPr sz="1800">
              <a:solidFill>
                <a:schemeClr val="dk1"/>
              </a:solidFill>
            </a:endParaRPr>
          </a:p>
        </p:txBody>
      </p:sp>
      <p:grpSp>
        <p:nvGrpSpPr>
          <p:cNvPr id="362" name="Google Shape;362;p27"/>
          <p:cNvGrpSpPr/>
          <p:nvPr/>
        </p:nvGrpSpPr>
        <p:grpSpPr>
          <a:xfrm>
            <a:off x="4170850" y="2461425"/>
            <a:ext cx="890200" cy="920100"/>
            <a:chOff x="4170850" y="2461425"/>
            <a:chExt cx="890200" cy="920100"/>
          </a:xfrm>
        </p:grpSpPr>
        <p:cxnSp>
          <p:nvCxnSpPr>
            <p:cNvPr id="363" name="Google Shape;363;p27"/>
            <p:cNvCxnSpPr>
              <a:endCxn id="364" idx="2"/>
            </p:cNvCxnSpPr>
            <p:nvPr/>
          </p:nvCxnSpPr>
          <p:spPr>
            <a:xfrm rot="10800000">
              <a:off x="4170850" y="2461425"/>
              <a:ext cx="632100" cy="920100"/>
            </a:xfrm>
            <a:prstGeom prst="straightConnector1">
              <a:avLst/>
            </a:prstGeom>
            <a:noFill/>
            <a:ln cap="flat" cmpd="sng" w="9525">
              <a:solidFill>
                <a:schemeClr val="dk2"/>
              </a:solidFill>
              <a:prstDash val="solid"/>
              <a:round/>
              <a:headEnd len="med" w="med" type="none"/>
              <a:tailEnd len="med" w="med" type="triangle"/>
            </a:ln>
          </p:spPr>
        </p:cxnSp>
        <p:sp>
          <p:nvSpPr>
            <p:cNvPr id="365" name="Google Shape;365;p27"/>
            <p:cNvSpPr txBox="1"/>
            <p:nvPr/>
          </p:nvSpPr>
          <p:spPr>
            <a:xfrm>
              <a:off x="4615250" y="2718223"/>
              <a:ext cx="4458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800">
                  <a:solidFill>
                    <a:schemeClr val="dk1"/>
                  </a:solidFill>
                </a:rPr>
                <a:t>pf</a:t>
              </a:r>
              <a:endParaRPr sz="1800">
                <a:solidFill>
                  <a:schemeClr val="dk1"/>
                </a:solidFill>
              </a:endParaRPr>
            </a:p>
          </p:txBody>
        </p:sp>
      </p:grpSp>
      <p:sp>
        <p:nvSpPr>
          <p:cNvPr id="366" name="Google Shape;366;p27"/>
          <p:cNvSpPr txBox="1"/>
          <p:nvPr/>
        </p:nvSpPr>
        <p:spPr>
          <a:xfrm>
            <a:off x="5162925" y="4105475"/>
            <a:ext cx="1165800" cy="10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endParaRPr>
          </a:p>
        </p:txBody>
      </p:sp>
      <p:grpSp>
        <p:nvGrpSpPr>
          <p:cNvPr id="367" name="Google Shape;367;p27"/>
          <p:cNvGrpSpPr/>
          <p:nvPr/>
        </p:nvGrpSpPr>
        <p:grpSpPr>
          <a:xfrm>
            <a:off x="4807979" y="3454300"/>
            <a:ext cx="3000000" cy="540900"/>
            <a:chOff x="4807979" y="3454300"/>
            <a:chExt cx="3000000" cy="540900"/>
          </a:xfrm>
        </p:grpSpPr>
        <p:sp>
          <p:nvSpPr>
            <p:cNvPr id="368" name="Google Shape;368;p27"/>
            <p:cNvSpPr txBox="1"/>
            <p:nvPr/>
          </p:nvSpPr>
          <p:spPr>
            <a:xfrm>
              <a:off x="4807979" y="3486247"/>
              <a:ext cx="30000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pf</a:t>
              </a:r>
              <a:r>
                <a:rPr lang="zh-TW" sz="1800">
                  <a:solidFill>
                    <a:schemeClr val="dk1"/>
                  </a:solidFill>
                </a:rPr>
                <a:t> ← Send</a:t>
              </a:r>
              <a:r>
                <a:rPr lang="zh-TW" sz="1900">
                  <a:solidFill>
                    <a:schemeClr val="dk1"/>
                  </a:solidFill>
                </a:rPr>
                <a:t>( φ</a:t>
              </a:r>
              <a:r>
                <a:rPr lang="zh-TW" sz="1000">
                  <a:solidFill>
                    <a:schemeClr val="dk1"/>
                  </a:solidFill>
                </a:rPr>
                <a:t>R</a:t>
              </a:r>
              <a:r>
                <a:rPr lang="zh-TW" sz="1900">
                  <a:solidFill>
                    <a:schemeClr val="dk1"/>
                  </a:solidFill>
                </a:rPr>
                <a:t> ,          )</a:t>
              </a:r>
              <a:endParaRPr sz="1500"/>
            </a:p>
          </p:txBody>
        </p:sp>
        <p:grpSp>
          <p:nvGrpSpPr>
            <p:cNvPr id="369" name="Google Shape;369;p27"/>
            <p:cNvGrpSpPr/>
            <p:nvPr/>
          </p:nvGrpSpPr>
          <p:grpSpPr>
            <a:xfrm>
              <a:off x="6476571" y="3454300"/>
              <a:ext cx="898039" cy="540900"/>
              <a:chOff x="5843940" y="1797025"/>
              <a:chExt cx="898039" cy="540900"/>
            </a:xfrm>
          </p:grpSpPr>
          <p:sp>
            <p:nvSpPr>
              <p:cNvPr id="370" name="Google Shape;370;p27"/>
              <p:cNvSpPr txBox="1"/>
              <p:nvPr/>
            </p:nvSpPr>
            <p:spPr>
              <a:xfrm>
                <a:off x="6193279" y="1814725"/>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sp>
            <p:nvSpPr>
              <p:cNvPr id="371" name="Google Shape;371;p27"/>
              <p:cNvSpPr/>
              <p:nvPr/>
            </p:nvSpPr>
            <p:spPr>
              <a:xfrm>
                <a:off x="6086368" y="1920278"/>
                <a:ext cx="183231" cy="298664"/>
              </a:xfrm>
              <a:prstGeom prst="flowChartManualOperation">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2" name="Google Shape;372;p27"/>
              <p:cNvSpPr txBox="1"/>
              <p:nvPr/>
            </p:nvSpPr>
            <p:spPr>
              <a:xfrm>
                <a:off x="5843940" y="1797025"/>
                <a:ext cx="183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grpSp>
      </p:grpSp>
      <p:sp>
        <p:nvSpPr>
          <p:cNvPr id="364" name="Google Shape;364;p27"/>
          <p:cNvSpPr txBox="1"/>
          <p:nvPr/>
        </p:nvSpPr>
        <p:spPr>
          <a:xfrm>
            <a:off x="3364600" y="1543125"/>
            <a:ext cx="1612500" cy="9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900">
                <a:solidFill>
                  <a:schemeClr val="dk1"/>
                </a:solidFill>
              </a:rPr>
              <a:t> (sk</a:t>
            </a:r>
            <a:r>
              <a:rPr lang="zh-TW" sz="1900">
                <a:solidFill>
                  <a:schemeClr val="dk1"/>
                </a:solidFill>
              </a:rPr>
              <a:t> , </a:t>
            </a:r>
            <a:r>
              <a:rPr lang="zh-TW" sz="1900">
                <a:solidFill>
                  <a:schemeClr val="dk1"/>
                </a:solidFill>
              </a:rPr>
              <a:t>φ</a:t>
            </a:r>
            <a:r>
              <a:rPr lang="zh-TW" sz="1000">
                <a:solidFill>
                  <a:schemeClr val="dk1"/>
                </a:solidFill>
              </a:rPr>
              <a:t>R</a:t>
            </a:r>
            <a:r>
              <a:rPr lang="zh-TW" sz="1900">
                <a:solidFill>
                  <a:schemeClr val="dk1"/>
                </a:solidFill>
              </a:rPr>
              <a:t> ,</a:t>
            </a:r>
            <a:endParaRPr sz="1800">
              <a:solidFill>
                <a:schemeClr val="dk1"/>
              </a:solidFill>
            </a:endParaRPr>
          </a:p>
        </p:txBody>
      </p:sp>
      <p:cxnSp>
        <p:nvCxnSpPr>
          <p:cNvPr id="373" name="Google Shape;373;p27"/>
          <p:cNvCxnSpPr/>
          <p:nvPr/>
        </p:nvCxnSpPr>
        <p:spPr>
          <a:xfrm>
            <a:off x="2853734" y="2886053"/>
            <a:ext cx="0" cy="0"/>
          </a:xfrm>
          <a:prstGeom prst="straightConnector1">
            <a:avLst/>
          </a:prstGeom>
          <a:noFill/>
          <a:ln cap="flat" cmpd="sng" w="9525">
            <a:solidFill>
              <a:schemeClr val="dk2"/>
            </a:solidFill>
            <a:prstDash val="solid"/>
            <a:round/>
            <a:headEnd len="med" w="med" type="none"/>
            <a:tailEnd len="med" w="med" type="none"/>
          </a:ln>
        </p:spPr>
      </p:cxnSp>
      <p:grpSp>
        <p:nvGrpSpPr>
          <p:cNvPr id="374" name="Google Shape;374;p27"/>
          <p:cNvGrpSpPr/>
          <p:nvPr/>
        </p:nvGrpSpPr>
        <p:grpSpPr>
          <a:xfrm>
            <a:off x="5769806" y="2059915"/>
            <a:ext cx="898040" cy="540900"/>
            <a:chOff x="5843940" y="1797025"/>
            <a:chExt cx="898040" cy="540900"/>
          </a:xfrm>
        </p:grpSpPr>
        <p:sp>
          <p:nvSpPr>
            <p:cNvPr id="375" name="Google Shape;375;p27"/>
            <p:cNvSpPr txBox="1"/>
            <p:nvPr/>
          </p:nvSpPr>
          <p:spPr>
            <a:xfrm>
              <a:off x="6193279" y="1814725"/>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sp>
          <p:nvSpPr>
            <p:cNvPr id="376" name="Google Shape;376;p27"/>
            <p:cNvSpPr/>
            <p:nvPr/>
          </p:nvSpPr>
          <p:spPr>
            <a:xfrm>
              <a:off x="6086368" y="1920278"/>
              <a:ext cx="183231" cy="298664"/>
            </a:xfrm>
            <a:prstGeom prst="flowChartManualOperation">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7" name="Google Shape;377;p27"/>
            <p:cNvSpPr txBox="1"/>
            <p:nvPr/>
          </p:nvSpPr>
          <p:spPr>
            <a:xfrm>
              <a:off x="5843940" y="1797025"/>
              <a:ext cx="183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grpSp>
      <p:sp>
        <p:nvSpPr>
          <p:cNvPr id="378" name="Google Shape;378;p27"/>
          <p:cNvSpPr txBox="1"/>
          <p:nvPr/>
        </p:nvSpPr>
        <p:spPr>
          <a:xfrm>
            <a:off x="3886997" y="4482320"/>
            <a:ext cx="63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Cat</a:t>
            </a:r>
            <a:endParaRPr sz="1800">
              <a:solidFill>
                <a:schemeClr val="dk1"/>
              </a:solidFill>
            </a:endParaRPr>
          </a:p>
        </p:txBody>
      </p:sp>
      <p:grpSp>
        <p:nvGrpSpPr>
          <p:cNvPr id="379" name="Google Shape;379;p27"/>
          <p:cNvGrpSpPr/>
          <p:nvPr/>
        </p:nvGrpSpPr>
        <p:grpSpPr>
          <a:xfrm>
            <a:off x="3066465" y="2461425"/>
            <a:ext cx="1104385" cy="885900"/>
            <a:chOff x="3066465" y="2461425"/>
            <a:chExt cx="1104385" cy="885900"/>
          </a:xfrm>
        </p:grpSpPr>
        <p:cxnSp>
          <p:nvCxnSpPr>
            <p:cNvPr id="380" name="Google Shape;380;p27"/>
            <p:cNvCxnSpPr>
              <a:stCxn id="364" idx="2"/>
            </p:cNvCxnSpPr>
            <p:nvPr/>
          </p:nvCxnSpPr>
          <p:spPr>
            <a:xfrm flipH="1">
              <a:off x="3551350" y="2461425"/>
              <a:ext cx="619500" cy="885900"/>
            </a:xfrm>
            <a:prstGeom prst="straightConnector1">
              <a:avLst/>
            </a:prstGeom>
            <a:noFill/>
            <a:ln cap="flat" cmpd="sng" w="9525">
              <a:solidFill>
                <a:schemeClr val="dk2"/>
              </a:solidFill>
              <a:prstDash val="solid"/>
              <a:round/>
              <a:headEnd len="med" w="med" type="none"/>
              <a:tailEnd len="med" w="med" type="triangle"/>
            </a:ln>
          </p:spPr>
        </p:cxnSp>
        <p:sp>
          <p:nvSpPr>
            <p:cNvPr id="381" name="Google Shape;381;p27"/>
            <p:cNvSpPr txBox="1"/>
            <p:nvPr/>
          </p:nvSpPr>
          <p:spPr>
            <a:xfrm>
              <a:off x="3066465" y="2718225"/>
              <a:ext cx="8901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800">
                  <a:solidFill>
                    <a:schemeClr val="dk1"/>
                  </a:solidFill>
                </a:rPr>
                <a:t>dk</a:t>
              </a:r>
              <a:r>
                <a:rPr lang="zh-TW" sz="1800">
                  <a:solidFill>
                    <a:schemeClr val="dk1"/>
                  </a:solidFill>
                </a:rPr>
                <a:t> /⊥</a:t>
              </a:r>
              <a:endParaRPr sz="1800">
                <a:solidFill>
                  <a:schemeClr val="dk1"/>
                </a:solidFill>
              </a:endParaRPr>
            </a:p>
          </p:txBody>
        </p:sp>
      </p:grpSp>
      <p:sp>
        <p:nvSpPr>
          <p:cNvPr id="382" name="Google Shape;382;p27"/>
          <p:cNvSpPr txBox="1"/>
          <p:nvPr/>
        </p:nvSpPr>
        <p:spPr>
          <a:xfrm>
            <a:off x="3417329" y="1985625"/>
            <a:ext cx="16125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zh-TW" sz="1800">
                <a:solidFill>
                  <a:schemeClr val="dk1"/>
                </a:solidFill>
              </a:rPr>
              <a:t>Audit</a:t>
            </a:r>
            <a:r>
              <a:rPr lang="zh-TW" sz="1900">
                <a:solidFill>
                  <a:schemeClr val="dk1"/>
                </a:solidFill>
              </a:rPr>
              <a:t>(</a:t>
            </a:r>
            <a:r>
              <a:rPr lang="zh-TW" sz="900">
                <a:solidFill>
                  <a:schemeClr val="dk1"/>
                </a:solidFill>
              </a:rPr>
              <a:t> </a:t>
            </a:r>
            <a:r>
              <a:rPr lang="zh-TW" sz="1900">
                <a:solidFill>
                  <a:schemeClr val="dk1"/>
                </a:solidFill>
              </a:rPr>
              <a:t>sk</a:t>
            </a:r>
            <a:r>
              <a:rPr lang="zh-TW" sz="900">
                <a:solidFill>
                  <a:schemeClr val="dk1"/>
                </a:solidFill>
              </a:rPr>
              <a:t> </a:t>
            </a:r>
            <a:r>
              <a:rPr lang="zh-TW" sz="1900">
                <a:solidFill>
                  <a:schemeClr val="dk1"/>
                </a:solidFill>
              </a:rPr>
              <a:t>,</a:t>
            </a:r>
            <a:r>
              <a:rPr lang="zh-TW" sz="900">
                <a:solidFill>
                  <a:schemeClr val="dk1"/>
                </a:solidFill>
              </a:rPr>
              <a:t> </a:t>
            </a:r>
            <a:r>
              <a:rPr lang="zh-TW" sz="1900">
                <a:solidFill>
                  <a:schemeClr val="dk1"/>
                </a:solidFill>
              </a:rPr>
              <a:t>pf</a:t>
            </a:r>
            <a:r>
              <a:rPr lang="zh-TW" sz="900">
                <a:solidFill>
                  <a:schemeClr val="dk1"/>
                </a:solidFill>
              </a:rPr>
              <a:t> </a:t>
            </a:r>
            <a:r>
              <a:rPr lang="zh-TW" sz="1900">
                <a:solidFill>
                  <a:schemeClr val="dk1"/>
                </a:solidFill>
              </a:rPr>
              <a:t>)</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grpSp>
        <p:nvGrpSpPr>
          <p:cNvPr id="383" name="Google Shape;383;p27"/>
          <p:cNvGrpSpPr/>
          <p:nvPr/>
        </p:nvGrpSpPr>
        <p:grpSpPr>
          <a:xfrm>
            <a:off x="4977100" y="2002275"/>
            <a:ext cx="966825" cy="950700"/>
            <a:chOff x="4977100" y="2002275"/>
            <a:chExt cx="966825" cy="950700"/>
          </a:xfrm>
        </p:grpSpPr>
        <p:cxnSp>
          <p:nvCxnSpPr>
            <p:cNvPr id="384" name="Google Shape;384;p27"/>
            <p:cNvCxnSpPr>
              <a:stCxn id="364" idx="3"/>
            </p:cNvCxnSpPr>
            <p:nvPr/>
          </p:nvCxnSpPr>
          <p:spPr>
            <a:xfrm>
              <a:off x="4977100" y="2002275"/>
              <a:ext cx="753600" cy="950700"/>
            </a:xfrm>
            <a:prstGeom prst="straightConnector1">
              <a:avLst/>
            </a:prstGeom>
            <a:noFill/>
            <a:ln cap="flat" cmpd="sng" w="9525">
              <a:solidFill>
                <a:schemeClr val="dk2"/>
              </a:solidFill>
              <a:prstDash val="solid"/>
              <a:round/>
              <a:headEnd len="med" w="med" type="none"/>
              <a:tailEnd len="med" w="med" type="triangle"/>
            </a:ln>
          </p:spPr>
        </p:cxnSp>
        <p:sp>
          <p:nvSpPr>
            <p:cNvPr id="385" name="Google Shape;385;p27"/>
            <p:cNvSpPr txBox="1"/>
            <p:nvPr/>
          </p:nvSpPr>
          <p:spPr>
            <a:xfrm>
              <a:off x="5311825" y="2085075"/>
              <a:ext cx="632100" cy="4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900">
                  <a:solidFill>
                    <a:schemeClr val="dk1"/>
                  </a:solidFill>
                </a:rPr>
                <a:t>φ</a:t>
              </a:r>
              <a:r>
                <a:rPr lang="zh-TW" sz="1000">
                  <a:solidFill>
                    <a:schemeClr val="dk1"/>
                  </a:solidFill>
                </a:rPr>
                <a:t>R</a:t>
              </a:r>
              <a:r>
                <a:rPr lang="zh-TW" sz="1900">
                  <a:solidFill>
                    <a:schemeClr val="dk1"/>
                  </a:solidFill>
                </a:rPr>
                <a:t> ,</a:t>
              </a:r>
              <a:endParaRPr sz="1800">
                <a:solidFill>
                  <a:schemeClr val="dk1"/>
                </a:solidFill>
              </a:endParaRPr>
            </a:p>
          </p:txBody>
        </p:sp>
      </p:grpSp>
      <p:grpSp>
        <p:nvGrpSpPr>
          <p:cNvPr id="386" name="Google Shape;386;p27"/>
          <p:cNvGrpSpPr/>
          <p:nvPr/>
        </p:nvGrpSpPr>
        <p:grpSpPr>
          <a:xfrm>
            <a:off x="4402075" y="1528175"/>
            <a:ext cx="898049" cy="540900"/>
            <a:chOff x="5843924" y="1797020"/>
            <a:chExt cx="898049" cy="540900"/>
          </a:xfrm>
        </p:grpSpPr>
        <p:sp>
          <p:nvSpPr>
            <p:cNvPr id="387" name="Google Shape;387;p27"/>
            <p:cNvSpPr txBox="1"/>
            <p:nvPr/>
          </p:nvSpPr>
          <p:spPr>
            <a:xfrm>
              <a:off x="6193273" y="1814720"/>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sp>
          <p:nvSpPr>
            <p:cNvPr id="388" name="Google Shape;388;p27"/>
            <p:cNvSpPr/>
            <p:nvPr/>
          </p:nvSpPr>
          <p:spPr>
            <a:xfrm>
              <a:off x="6086368" y="1920278"/>
              <a:ext cx="183231" cy="298664"/>
            </a:xfrm>
            <a:prstGeom prst="flowChartManualOperation">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9" name="Google Shape;389;p27"/>
            <p:cNvSpPr txBox="1"/>
            <p:nvPr/>
          </p:nvSpPr>
          <p:spPr>
            <a:xfrm>
              <a:off x="5843924" y="1797020"/>
              <a:ext cx="897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       )</a:t>
              </a:r>
              <a:endParaRPr sz="2100">
                <a:solidFill>
                  <a:schemeClr val="dk1"/>
                </a:solidFill>
              </a:endParaRPr>
            </a:p>
          </p:txBody>
        </p:sp>
      </p:grpSp>
      <p:grpSp>
        <p:nvGrpSpPr>
          <p:cNvPr id="390" name="Google Shape;390;p27"/>
          <p:cNvGrpSpPr/>
          <p:nvPr/>
        </p:nvGrpSpPr>
        <p:grpSpPr>
          <a:xfrm>
            <a:off x="4170850" y="2461425"/>
            <a:ext cx="1702572" cy="2049900"/>
            <a:chOff x="4170850" y="2461425"/>
            <a:chExt cx="1702572" cy="2049900"/>
          </a:xfrm>
        </p:grpSpPr>
        <p:cxnSp>
          <p:nvCxnSpPr>
            <p:cNvPr id="391" name="Google Shape;391;p27"/>
            <p:cNvCxnSpPr>
              <a:stCxn id="364" idx="2"/>
            </p:cNvCxnSpPr>
            <p:nvPr/>
          </p:nvCxnSpPr>
          <p:spPr>
            <a:xfrm>
              <a:off x="4170850" y="2461425"/>
              <a:ext cx="0" cy="2049900"/>
            </a:xfrm>
            <a:prstGeom prst="straightConnector1">
              <a:avLst/>
            </a:prstGeom>
            <a:noFill/>
            <a:ln cap="flat" cmpd="sng" w="9525">
              <a:solidFill>
                <a:schemeClr val="dk2"/>
              </a:solidFill>
              <a:prstDash val="solid"/>
              <a:round/>
              <a:headEnd len="med" w="med" type="none"/>
              <a:tailEnd len="med" w="med" type="triangle"/>
            </a:ln>
          </p:spPr>
        </p:cxnSp>
        <p:sp>
          <p:nvSpPr>
            <p:cNvPr id="392" name="Google Shape;392;p27"/>
            <p:cNvSpPr txBox="1"/>
            <p:nvPr/>
          </p:nvSpPr>
          <p:spPr>
            <a:xfrm>
              <a:off x="4260922" y="4048539"/>
              <a:ext cx="1612500" cy="3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800">
                  <a:solidFill>
                    <a:schemeClr val="dk1"/>
                  </a:solidFill>
                </a:rPr>
                <a:t>validity</a:t>
              </a:r>
              <a:endParaRPr sz="1800">
                <a:solidFill>
                  <a:schemeClr val="dk1"/>
                </a:solidFill>
              </a:endParaRPr>
            </a:p>
          </p:txBody>
        </p:sp>
      </p:grpSp>
      <p:grpSp>
        <p:nvGrpSpPr>
          <p:cNvPr id="393" name="Google Shape;393;p27"/>
          <p:cNvGrpSpPr/>
          <p:nvPr/>
        </p:nvGrpSpPr>
        <p:grpSpPr>
          <a:xfrm>
            <a:off x="1253055" y="3454300"/>
            <a:ext cx="2634069" cy="540900"/>
            <a:chOff x="1253055" y="3454300"/>
            <a:chExt cx="2634069" cy="540900"/>
          </a:xfrm>
        </p:grpSpPr>
        <p:grpSp>
          <p:nvGrpSpPr>
            <p:cNvPr id="394" name="Google Shape;394;p27"/>
            <p:cNvGrpSpPr/>
            <p:nvPr/>
          </p:nvGrpSpPr>
          <p:grpSpPr>
            <a:xfrm>
              <a:off x="1585255" y="3472000"/>
              <a:ext cx="2301870" cy="523200"/>
              <a:chOff x="1585255" y="3472000"/>
              <a:chExt cx="2301870" cy="523200"/>
            </a:xfrm>
          </p:grpSpPr>
          <p:sp>
            <p:nvSpPr>
              <p:cNvPr id="395" name="Google Shape;395;p27"/>
              <p:cNvSpPr txBox="1"/>
              <p:nvPr/>
            </p:nvSpPr>
            <p:spPr>
              <a:xfrm>
                <a:off x="1822825" y="3486250"/>
                <a:ext cx="20643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 ← Recv</a:t>
                </a:r>
                <a:r>
                  <a:rPr lang="zh-TW" sz="1900">
                    <a:solidFill>
                      <a:schemeClr val="dk1"/>
                    </a:solidFill>
                  </a:rPr>
                  <a:t>( φ</a:t>
                </a:r>
                <a:r>
                  <a:rPr lang="zh-TW" sz="1000">
                    <a:solidFill>
                      <a:schemeClr val="dk1"/>
                    </a:solidFill>
                  </a:rPr>
                  <a:t>L</a:t>
                </a:r>
                <a:r>
                  <a:rPr lang="zh-TW" sz="1900">
                    <a:solidFill>
                      <a:schemeClr val="dk1"/>
                    </a:solidFill>
                  </a:rPr>
                  <a:t> , dk )</a:t>
                </a:r>
                <a:endParaRPr sz="1500"/>
              </a:p>
            </p:txBody>
          </p:sp>
          <p:sp>
            <p:nvSpPr>
              <p:cNvPr id="396" name="Google Shape;396;p27"/>
              <p:cNvSpPr txBox="1"/>
              <p:nvPr/>
            </p:nvSpPr>
            <p:spPr>
              <a:xfrm>
                <a:off x="1585255" y="3472000"/>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grpSp>
        <p:sp>
          <p:nvSpPr>
            <p:cNvPr id="397" name="Google Shape;397;p27"/>
            <p:cNvSpPr txBox="1"/>
            <p:nvPr/>
          </p:nvSpPr>
          <p:spPr>
            <a:xfrm>
              <a:off x="1253055" y="3454300"/>
              <a:ext cx="206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sp>
          <p:nvSpPr>
            <p:cNvPr id="398" name="Google Shape;398;p27"/>
            <p:cNvSpPr/>
            <p:nvPr/>
          </p:nvSpPr>
          <p:spPr>
            <a:xfrm>
              <a:off x="1473135" y="3614650"/>
              <a:ext cx="214800" cy="237900"/>
            </a:xfrm>
            <a:prstGeom prst="teardrop">
              <a:avLst>
                <a:gd fmla="val 10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399" name="Google Shape;399;p27"/>
          <p:cNvSpPr txBox="1"/>
          <p:nvPr/>
        </p:nvSpPr>
        <p:spPr>
          <a:xfrm>
            <a:off x="1386700" y="1573875"/>
            <a:ext cx="19779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 Recv  </a:t>
            </a:r>
            <a:r>
              <a:rPr lang="zh-TW" sz="1900">
                <a:solidFill>
                  <a:schemeClr val="dk1"/>
                </a:solidFill>
              </a:rPr>
              <a:t>(         )</a:t>
            </a:r>
            <a:endParaRPr sz="1500"/>
          </a:p>
        </p:txBody>
      </p:sp>
      <p:grpSp>
        <p:nvGrpSpPr>
          <p:cNvPr id="400" name="Google Shape;400;p27"/>
          <p:cNvGrpSpPr/>
          <p:nvPr/>
        </p:nvGrpSpPr>
        <p:grpSpPr>
          <a:xfrm>
            <a:off x="2443794" y="1533800"/>
            <a:ext cx="898045" cy="540900"/>
            <a:chOff x="2327410" y="1533800"/>
            <a:chExt cx="898045" cy="540900"/>
          </a:xfrm>
        </p:grpSpPr>
        <p:sp>
          <p:nvSpPr>
            <p:cNvPr id="401" name="Google Shape;401;p27"/>
            <p:cNvSpPr txBox="1"/>
            <p:nvPr/>
          </p:nvSpPr>
          <p:spPr>
            <a:xfrm>
              <a:off x="2676754" y="1551500"/>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sp>
          <p:nvSpPr>
            <p:cNvPr id="402" name="Google Shape;402;p27"/>
            <p:cNvSpPr txBox="1"/>
            <p:nvPr/>
          </p:nvSpPr>
          <p:spPr>
            <a:xfrm>
              <a:off x="2327410" y="1533800"/>
              <a:ext cx="425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sp>
          <p:nvSpPr>
            <p:cNvPr id="403" name="Google Shape;403;p27"/>
            <p:cNvSpPr/>
            <p:nvPr/>
          </p:nvSpPr>
          <p:spPr>
            <a:xfrm>
              <a:off x="2549570" y="1694250"/>
              <a:ext cx="214800" cy="237900"/>
            </a:xfrm>
            <a:prstGeom prst="teardrop">
              <a:avLst>
                <a:gd fmla="val 10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404" name="Google Shape;404;p27"/>
          <p:cNvSpPr txBox="1"/>
          <p:nvPr/>
        </p:nvSpPr>
        <p:spPr>
          <a:xfrm>
            <a:off x="471549" y="1549250"/>
            <a:ext cx="1413000" cy="4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900">
                <a:solidFill>
                  <a:schemeClr val="dk1"/>
                </a:solidFill>
              </a:rPr>
              <a:t>(</a:t>
            </a:r>
            <a:r>
              <a:rPr lang="zh-TW" sz="1900">
                <a:solidFill>
                  <a:schemeClr val="dk1"/>
                </a:solidFill>
              </a:rPr>
              <a:t>φ</a:t>
            </a:r>
            <a:r>
              <a:rPr lang="zh-TW" sz="1000">
                <a:solidFill>
                  <a:schemeClr val="dk1"/>
                </a:solidFill>
              </a:rPr>
              <a:t>L </a:t>
            </a:r>
            <a:r>
              <a:rPr lang="zh-TW" sz="1900">
                <a:solidFill>
                  <a:schemeClr val="dk1"/>
                </a:solidFill>
              </a:rPr>
              <a:t>, dk)</a:t>
            </a:r>
            <a:endParaRPr sz="1800">
              <a:solidFill>
                <a:schemeClr val="dk1"/>
              </a:solidFill>
            </a:endParaRPr>
          </a:p>
        </p:txBody>
      </p:sp>
      <p:sp>
        <p:nvSpPr>
          <p:cNvPr id="405" name="Google Shape;405;p27"/>
          <p:cNvSpPr txBox="1"/>
          <p:nvPr/>
        </p:nvSpPr>
        <p:spPr>
          <a:xfrm>
            <a:off x="3446404" y="1138575"/>
            <a:ext cx="1647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800">
                <a:solidFill>
                  <a:schemeClr val="dk1"/>
                </a:solidFill>
              </a:rPr>
              <a:t>Trusted Party</a:t>
            </a:r>
            <a:endParaRPr sz="1800">
              <a:solidFill>
                <a:schemeClr val="dk1"/>
              </a:solidFill>
            </a:endParaRPr>
          </a:p>
          <a:p>
            <a:pPr indent="0" lvl="0" marL="0" rtl="0" algn="l">
              <a:spcBef>
                <a:spcPts val="0"/>
              </a:spcBef>
              <a:spcAft>
                <a:spcPts val="0"/>
              </a:spcAft>
              <a:buNone/>
            </a:pPr>
            <a:r>
              <a:rPr lang="zh-TW" sz="1800">
                <a:solidFill>
                  <a:schemeClr val="dk1"/>
                </a:solidFill>
              </a:rPr>
              <a:t>		     </a:t>
            </a:r>
            <a:endParaRPr sz="1800">
              <a:solidFill>
                <a:schemeClr val="dk1"/>
              </a:solidFill>
            </a:endParaRPr>
          </a:p>
        </p:txBody>
      </p:sp>
      <p:sp>
        <p:nvSpPr>
          <p:cNvPr id="406" name="Google Shape;406;p27"/>
          <p:cNvSpPr txBox="1"/>
          <p:nvPr/>
        </p:nvSpPr>
        <p:spPr>
          <a:xfrm>
            <a:off x="501280" y="1138575"/>
            <a:ext cx="2562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800">
                <a:solidFill>
                  <a:schemeClr val="dk1"/>
                </a:solidFill>
              </a:rPr>
              <a:t>Boba shop  </a:t>
            </a:r>
            <a:endParaRPr sz="1800">
              <a:solidFill>
                <a:schemeClr val="dk1"/>
              </a:solidFill>
            </a:endParaRPr>
          </a:p>
          <a:p>
            <a:pPr indent="0" lvl="0" marL="0" rtl="0" algn="l">
              <a:spcBef>
                <a:spcPts val="0"/>
              </a:spcBef>
              <a:spcAft>
                <a:spcPts val="0"/>
              </a:spcAft>
              <a:buNone/>
            </a:pPr>
            <a:r>
              <a:rPr lang="zh-TW" sz="1800">
                <a:solidFill>
                  <a:schemeClr val="dk1"/>
                </a:solidFill>
              </a:rPr>
              <a:t>		     </a:t>
            </a:r>
            <a:endParaRPr sz="1800">
              <a:solidFill>
                <a:schemeClr val="dk1"/>
              </a:solidFill>
            </a:endParaRPr>
          </a:p>
        </p:txBody>
      </p:sp>
      <p:grpSp>
        <p:nvGrpSpPr>
          <p:cNvPr id="407" name="Google Shape;407;p27"/>
          <p:cNvGrpSpPr/>
          <p:nvPr/>
        </p:nvGrpSpPr>
        <p:grpSpPr>
          <a:xfrm>
            <a:off x="1471900" y="2002275"/>
            <a:ext cx="966825" cy="950700"/>
            <a:chOff x="4977100" y="2002275"/>
            <a:chExt cx="966825" cy="950700"/>
          </a:xfrm>
        </p:grpSpPr>
        <p:cxnSp>
          <p:nvCxnSpPr>
            <p:cNvPr id="408" name="Google Shape;408;p27"/>
            <p:cNvCxnSpPr/>
            <p:nvPr/>
          </p:nvCxnSpPr>
          <p:spPr>
            <a:xfrm>
              <a:off x="4977100" y="2002275"/>
              <a:ext cx="753600" cy="950700"/>
            </a:xfrm>
            <a:prstGeom prst="straightConnector1">
              <a:avLst/>
            </a:prstGeom>
            <a:noFill/>
            <a:ln cap="flat" cmpd="sng" w="9525">
              <a:solidFill>
                <a:schemeClr val="dk2"/>
              </a:solidFill>
              <a:prstDash val="solid"/>
              <a:round/>
              <a:headEnd len="med" w="med" type="none"/>
              <a:tailEnd len="med" w="med" type="triangle"/>
            </a:ln>
          </p:spPr>
        </p:cxnSp>
        <p:sp>
          <p:nvSpPr>
            <p:cNvPr id="409" name="Google Shape;409;p27"/>
            <p:cNvSpPr txBox="1"/>
            <p:nvPr/>
          </p:nvSpPr>
          <p:spPr>
            <a:xfrm>
              <a:off x="5311825" y="2085075"/>
              <a:ext cx="632100" cy="4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900">
                  <a:solidFill>
                    <a:schemeClr val="dk1"/>
                  </a:solidFill>
                </a:rPr>
                <a:t>φ</a:t>
              </a:r>
              <a:r>
                <a:rPr lang="zh-TW" sz="1000">
                  <a:solidFill>
                    <a:schemeClr val="dk1"/>
                  </a:solidFill>
                </a:rPr>
                <a:t>L</a:t>
              </a:r>
              <a:endParaRPr sz="1800">
                <a:solidFill>
                  <a:schemeClr val="dk1"/>
                </a:solidFill>
              </a:endParaRPr>
            </a:p>
          </p:txBody>
        </p:sp>
      </p:grpSp>
      <p:sp>
        <p:nvSpPr>
          <p:cNvPr id="410" name="Google Shape;410;p27"/>
          <p:cNvSpPr txBox="1"/>
          <p:nvPr/>
        </p:nvSpPr>
        <p:spPr>
          <a:xfrm>
            <a:off x="5186254" y="1563375"/>
            <a:ext cx="110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 </a:t>
            </a:r>
            <a:r>
              <a:rPr lang="zh-TW" sz="1800">
                <a:solidFill>
                  <a:schemeClr val="dk1"/>
                </a:solidFill>
              </a:rPr>
              <a:t>Setup</a:t>
            </a:r>
            <a:endParaRPr sz="1500"/>
          </a:p>
        </p:txBody>
      </p:sp>
      <p:sp>
        <p:nvSpPr>
          <p:cNvPr id="411" name="Google Shape;411;p27"/>
          <p:cNvSpPr/>
          <p:nvPr/>
        </p:nvSpPr>
        <p:spPr>
          <a:xfrm>
            <a:off x="5581654" y="1576799"/>
            <a:ext cx="548664" cy="102900"/>
          </a:xfrm>
          <a:custGeom>
            <a:rect b="b" l="l" r="r" t="t"/>
            <a:pathLst>
              <a:path extrusionOk="0" h="8400" w="31546">
                <a:moveTo>
                  <a:pt x="0" y="6258"/>
                </a:moveTo>
                <a:cubicBezTo>
                  <a:pt x="1600" y="5229"/>
                  <a:pt x="6401" y="-257"/>
                  <a:pt x="9601" y="86"/>
                </a:cubicBezTo>
                <a:cubicBezTo>
                  <a:pt x="12801" y="429"/>
                  <a:pt x="15545" y="7972"/>
                  <a:pt x="19202" y="8315"/>
                </a:cubicBezTo>
                <a:cubicBezTo>
                  <a:pt x="22860" y="8658"/>
                  <a:pt x="29489" y="3172"/>
                  <a:pt x="31546" y="2143"/>
                </a:cubicBezTo>
              </a:path>
            </a:pathLst>
          </a:custGeom>
          <a:noFill/>
          <a:ln cap="flat" cmpd="sng" w="28575">
            <a:solidFill>
              <a:schemeClr val="dk1"/>
            </a:solidFill>
            <a:prstDash val="solid"/>
            <a:round/>
            <a:headEnd len="med" w="med" type="none"/>
            <a:tailEnd len="med" w="med" type="none"/>
          </a:ln>
        </p:spPr>
      </p:sp>
      <p:sp>
        <p:nvSpPr>
          <p:cNvPr id="412" name="Google Shape;412;p27"/>
          <p:cNvSpPr txBox="1"/>
          <p:nvPr/>
        </p:nvSpPr>
        <p:spPr>
          <a:xfrm>
            <a:off x="2193984" y="1479475"/>
            <a:ext cx="3819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500">
                <a:solidFill>
                  <a:schemeClr val="dk1"/>
                </a:solidFill>
              </a:rPr>
              <a:t>-</a:t>
            </a:r>
            <a:r>
              <a:rPr lang="zh-TW" sz="1300">
                <a:solidFill>
                  <a:schemeClr val="dk1"/>
                </a:solidFill>
              </a:rPr>
              <a:t>1</a:t>
            </a:r>
            <a:endParaRPr sz="13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8"/>
          <p:cNvSpPr/>
          <p:nvPr/>
        </p:nvSpPr>
        <p:spPr>
          <a:xfrm>
            <a:off x="2192950" y="1417075"/>
            <a:ext cx="6172200" cy="475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t>Classical MPC-PVIA</a:t>
            </a:r>
            <a:endParaRPr/>
          </a:p>
        </p:txBody>
      </p:sp>
      <p:cxnSp>
        <p:nvCxnSpPr>
          <p:cNvPr id="418" name="Google Shape;418;p28"/>
          <p:cNvCxnSpPr/>
          <p:nvPr/>
        </p:nvCxnSpPr>
        <p:spPr>
          <a:xfrm>
            <a:off x="474402" y="1178759"/>
            <a:ext cx="7890600" cy="0"/>
          </a:xfrm>
          <a:prstGeom prst="straightConnector1">
            <a:avLst/>
          </a:prstGeom>
          <a:noFill/>
          <a:ln cap="flat" cmpd="sng" w="19050">
            <a:solidFill>
              <a:schemeClr val="dk2"/>
            </a:solidFill>
            <a:prstDash val="solid"/>
            <a:round/>
            <a:headEnd len="med" w="med" type="none"/>
            <a:tailEnd len="med" w="med" type="triangle"/>
          </a:ln>
        </p:spPr>
      </p:cxnSp>
      <p:sp>
        <p:nvSpPr>
          <p:cNvPr id="419" name="Google Shape;419;p28"/>
          <p:cNvSpPr/>
          <p:nvPr/>
        </p:nvSpPr>
        <p:spPr>
          <a:xfrm>
            <a:off x="2192950" y="2315787"/>
            <a:ext cx="6172200" cy="475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0" name="Google Shape;420;p28"/>
          <p:cNvSpPr/>
          <p:nvPr/>
        </p:nvSpPr>
        <p:spPr>
          <a:xfrm>
            <a:off x="2192950" y="2950787"/>
            <a:ext cx="6172200" cy="475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1" name="Google Shape;421;p28"/>
          <p:cNvSpPr/>
          <p:nvPr/>
        </p:nvSpPr>
        <p:spPr>
          <a:xfrm>
            <a:off x="2192950" y="3585787"/>
            <a:ext cx="6172200" cy="475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2" name="Google Shape;422;p28"/>
          <p:cNvSpPr/>
          <p:nvPr/>
        </p:nvSpPr>
        <p:spPr>
          <a:xfrm>
            <a:off x="2192950" y="4220787"/>
            <a:ext cx="6172200" cy="475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3" name="Google Shape;423;p28"/>
          <p:cNvSpPr/>
          <p:nvPr/>
        </p:nvSpPr>
        <p:spPr>
          <a:xfrm>
            <a:off x="2241376" y="2372050"/>
            <a:ext cx="1488600" cy="36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t>Input Encoding</a:t>
            </a:r>
            <a:endParaRPr/>
          </a:p>
        </p:txBody>
      </p:sp>
      <p:cxnSp>
        <p:nvCxnSpPr>
          <p:cNvPr id="424" name="Google Shape;424;p28"/>
          <p:cNvCxnSpPr/>
          <p:nvPr/>
        </p:nvCxnSpPr>
        <p:spPr>
          <a:xfrm rot="10800000">
            <a:off x="2616523" y="2735227"/>
            <a:ext cx="0" cy="435600"/>
          </a:xfrm>
          <a:prstGeom prst="straightConnector1">
            <a:avLst/>
          </a:prstGeom>
          <a:noFill/>
          <a:ln cap="flat" cmpd="sng" w="9525">
            <a:solidFill>
              <a:schemeClr val="dk2"/>
            </a:solidFill>
            <a:prstDash val="solid"/>
            <a:round/>
            <a:headEnd len="med" w="med" type="none"/>
            <a:tailEnd len="med" w="med" type="triangle"/>
          </a:ln>
        </p:spPr>
      </p:cxnSp>
      <p:cxnSp>
        <p:nvCxnSpPr>
          <p:cNvPr id="425" name="Google Shape;425;p28"/>
          <p:cNvCxnSpPr/>
          <p:nvPr/>
        </p:nvCxnSpPr>
        <p:spPr>
          <a:xfrm rot="10800000">
            <a:off x="2979373" y="2735150"/>
            <a:ext cx="0" cy="1101300"/>
          </a:xfrm>
          <a:prstGeom prst="straightConnector1">
            <a:avLst/>
          </a:prstGeom>
          <a:noFill/>
          <a:ln cap="flat" cmpd="sng" w="9525">
            <a:solidFill>
              <a:schemeClr val="dk2"/>
            </a:solidFill>
            <a:prstDash val="solid"/>
            <a:round/>
            <a:headEnd len="med" w="med" type="none"/>
            <a:tailEnd len="med" w="med" type="triangle"/>
          </a:ln>
        </p:spPr>
      </p:cxnSp>
      <p:cxnSp>
        <p:nvCxnSpPr>
          <p:cNvPr id="426" name="Google Shape;426;p28"/>
          <p:cNvCxnSpPr/>
          <p:nvPr/>
        </p:nvCxnSpPr>
        <p:spPr>
          <a:xfrm rot="10800000">
            <a:off x="3342223" y="2723100"/>
            <a:ext cx="0" cy="1747500"/>
          </a:xfrm>
          <a:prstGeom prst="straightConnector1">
            <a:avLst/>
          </a:prstGeom>
          <a:noFill/>
          <a:ln cap="flat" cmpd="sng" w="9525">
            <a:solidFill>
              <a:schemeClr val="dk2"/>
            </a:solidFill>
            <a:prstDash val="solid"/>
            <a:round/>
            <a:headEnd len="med" w="med" type="none"/>
            <a:tailEnd len="med" w="med" type="triangle"/>
          </a:ln>
        </p:spPr>
      </p:cxnSp>
      <p:sp>
        <p:nvSpPr>
          <p:cNvPr id="427" name="Google Shape;427;p28"/>
          <p:cNvSpPr/>
          <p:nvPr/>
        </p:nvSpPr>
        <p:spPr>
          <a:xfrm>
            <a:off x="3792226" y="2372050"/>
            <a:ext cx="2958900" cy="36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t>Evaluation</a:t>
            </a:r>
            <a:endParaRPr/>
          </a:p>
        </p:txBody>
      </p:sp>
      <p:cxnSp>
        <p:nvCxnSpPr>
          <p:cNvPr id="428" name="Google Shape;428;p28"/>
          <p:cNvCxnSpPr/>
          <p:nvPr/>
        </p:nvCxnSpPr>
        <p:spPr>
          <a:xfrm rot="10800000">
            <a:off x="7212727" y="2735227"/>
            <a:ext cx="0" cy="435600"/>
          </a:xfrm>
          <a:prstGeom prst="straightConnector1">
            <a:avLst/>
          </a:prstGeom>
          <a:noFill/>
          <a:ln cap="flat" cmpd="sng" w="9525">
            <a:solidFill>
              <a:schemeClr val="dk2"/>
            </a:solidFill>
            <a:prstDash val="solid"/>
            <a:round/>
            <a:headEnd len="med" w="med" type="triangle"/>
            <a:tailEnd len="med" w="med" type="none"/>
          </a:ln>
        </p:spPr>
      </p:cxnSp>
      <p:cxnSp>
        <p:nvCxnSpPr>
          <p:cNvPr id="429" name="Google Shape;429;p28"/>
          <p:cNvCxnSpPr/>
          <p:nvPr/>
        </p:nvCxnSpPr>
        <p:spPr>
          <a:xfrm rot="10800000">
            <a:off x="7575577" y="2735150"/>
            <a:ext cx="0" cy="1101300"/>
          </a:xfrm>
          <a:prstGeom prst="straightConnector1">
            <a:avLst/>
          </a:prstGeom>
          <a:noFill/>
          <a:ln cap="flat" cmpd="sng" w="9525">
            <a:solidFill>
              <a:schemeClr val="dk2"/>
            </a:solidFill>
            <a:prstDash val="solid"/>
            <a:round/>
            <a:headEnd len="med" w="med" type="triangle"/>
            <a:tailEnd len="med" w="med" type="none"/>
          </a:ln>
        </p:spPr>
      </p:cxnSp>
      <p:cxnSp>
        <p:nvCxnSpPr>
          <p:cNvPr id="430" name="Google Shape;430;p28"/>
          <p:cNvCxnSpPr/>
          <p:nvPr/>
        </p:nvCxnSpPr>
        <p:spPr>
          <a:xfrm rot="10800000">
            <a:off x="7938427" y="2723100"/>
            <a:ext cx="0" cy="1747500"/>
          </a:xfrm>
          <a:prstGeom prst="straightConnector1">
            <a:avLst/>
          </a:prstGeom>
          <a:noFill/>
          <a:ln cap="flat" cmpd="sng" w="9525">
            <a:solidFill>
              <a:schemeClr val="dk2"/>
            </a:solidFill>
            <a:prstDash val="solid"/>
            <a:round/>
            <a:headEnd len="med" w="med" type="triangle"/>
            <a:tailEnd len="med" w="med" type="none"/>
          </a:ln>
        </p:spPr>
      </p:cxnSp>
      <p:sp>
        <p:nvSpPr>
          <p:cNvPr id="431" name="Google Shape;431;p28"/>
          <p:cNvSpPr txBox="1"/>
          <p:nvPr/>
        </p:nvSpPr>
        <p:spPr>
          <a:xfrm>
            <a:off x="8470477" y="4242020"/>
            <a:ext cx="496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t>𝑃</a:t>
            </a:r>
            <a:r>
              <a:rPr lang="zh-TW" sz="900"/>
              <a:t> </a:t>
            </a:r>
            <a:r>
              <a:rPr lang="zh-TW" sz="1000"/>
              <a:t>n</a:t>
            </a:r>
            <a:endParaRPr sz="1000"/>
          </a:p>
        </p:txBody>
      </p:sp>
      <p:sp>
        <p:nvSpPr>
          <p:cNvPr id="432" name="Google Shape;432;p28"/>
          <p:cNvSpPr txBox="1"/>
          <p:nvPr/>
        </p:nvSpPr>
        <p:spPr>
          <a:xfrm>
            <a:off x="8543098" y="3437079"/>
            <a:ext cx="1089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100"/>
              <a:t>...</a:t>
            </a:r>
            <a:endParaRPr sz="1100"/>
          </a:p>
        </p:txBody>
      </p:sp>
      <p:sp>
        <p:nvSpPr>
          <p:cNvPr id="433" name="Google Shape;433;p28"/>
          <p:cNvSpPr txBox="1"/>
          <p:nvPr/>
        </p:nvSpPr>
        <p:spPr>
          <a:xfrm>
            <a:off x="6780651" y="786570"/>
            <a:ext cx="168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a:t>order of execution</a:t>
            </a:r>
            <a:endParaRPr/>
          </a:p>
        </p:txBody>
      </p:sp>
      <p:sp>
        <p:nvSpPr>
          <p:cNvPr id="434" name="Google Shape;434;p28"/>
          <p:cNvSpPr/>
          <p:nvPr/>
        </p:nvSpPr>
        <p:spPr>
          <a:xfrm>
            <a:off x="6813375" y="2372149"/>
            <a:ext cx="1488600" cy="363000"/>
          </a:xfrm>
          <a:prstGeom prst="roundRect">
            <a:avLst>
              <a:gd fmla="val 16667"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Output Delivery</a:t>
            </a:r>
            <a:endParaRPr>
              <a:solidFill>
                <a:schemeClr val="dk1"/>
              </a:solidFill>
            </a:endParaRPr>
          </a:p>
        </p:txBody>
      </p:sp>
      <p:sp>
        <p:nvSpPr>
          <p:cNvPr id="435" name="Google Shape;435;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436" name="Google Shape;436;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zh-TW"/>
              <a:t>What does this have to do with MPQC-PVIA?</a:t>
            </a:r>
            <a:endParaRPr b="1"/>
          </a:p>
        </p:txBody>
      </p:sp>
      <p:sp>
        <p:nvSpPr>
          <p:cNvPr id="437" name="Google Shape;437;p28"/>
          <p:cNvSpPr txBox="1"/>
          <p:nvPr/>
        </p:nvSpPr>
        <p:spPr>
          <a:xfrm>
            <a:off x="7247015" y="2970875"/>
            <a:ext cx="910200" cy="4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500">
                <a:solidFill>
                  <a:srgbClr val="CC0000"/>
                </a:solidFill>
              </a:rPr>
              <a:t>Attack</a:t>
            </a:r>
            <a:endParaRPr sz="1500">
              <a:solidFill>
                <a:srgbClr val="CC0000"/>
              </a:solidFill>
            </a:endParaRPr>
          </a:p>
        </p:txBody>
      </p:sp>
      <p:sp>
        <p:nvSpPr>
          <p:cNvPr id="438" name="Google Shape;438;p28"/>
          <p:cNvSpPr/>
          <p:nvPr/>
        </p:nvSpPr>
        <p:spPr>
          <a:xfrm>
            <a:off x="474400" y="1339777"/>
            <a:ext cx="1488600" cy="3433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zh-TW">
                <a:solidFill>
                  <a:schemeClr val="dk1"/>
                </a:solidFill>
              </a:rPr>
              <a:t>Quantum</a:t>
            </a:r>
            <a:endParaRPr>
              <a:solidFill>
                <a:schemeClr val="dk1"/>
              </a:solidFill>
            </a:endParaRPr>
          </a:p>
          <a:p>
            <a:pPr indent="0" lvl="0" marL="0" rtl="0" algn="ctr">
              <a:spcBef>
                <a:spcPts val="0"/>
              </a:spcBef>
              <a:spcAft>
                <a:spcPts val="0"/>
              </a:spcAft>
              <a:buClr>
                <a:schemeClr val="dk1"/>
              </a:buClr>
              <a:buSzPts val="1100"/>
              <a:buFont typeface="Arial"/>
              <a:buNone/>
            </a:pPr>
            <a:r>
              <a:rPr lang="zh-TW">
                <a:solidFill>
                  <a:schemeClr val="dk1"/>
                </a:solidFill>
              </a:rPr>
              <a:t>Setup</a:t>
            </a:r>
            <a:endParaRPr/>
          </a:p>
        </p:txBody>
      </p:sp>
      <p:sp>
        <p:nvSpPr>
          <p:cNvPr id="439" name="Google Shape;439;p28"/>
          <p:cNvSpPr txBox="1"/>
          <p:nvPr/>
        </p:nvSpPr>
        <p:spPr>
          <a:xfrm>
            <a:off x="8470474" y="2324925"/>
            <a:ext cx="673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t>Bob</a:t>
            </a:r>
            <a:endParaRPr sz="1000"/>
          </a:p>
        </p:txBody>
      </p:sp>
      <p:sp>
        <p:nvSpPr>
          <p:cNvPr id="440" name="Google Shape;440;p28"/>
          <p:cNvSpPr txBox="1"/>
          <p:nvPr/>
        </p:nvSpPr>
        <p:spPr>
          <a:xfrm>
            <a:off x="8470475" y="2958725"/>
            <a:ext cx="910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t>Alice</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9"/>
          <p:cNvSpPr/>
          <p:nvPr/>
        </p:nvSpPr>
        <p:spPr>
          <a:xfrm>
            <a:off x="2192950" y="1417075"/>
            <a:ext cx="6172200" cy="475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t>Classical MPC-PVIA</a:t>
            </a:r>
            <a:endParaRPr/>
          </a:p>
        </p:txBody>
      </p:sp>
      <p:cxnSp>
        <p:nvCxnSpPr>
          <p:cNvPr id="446" name="Google Shape;446;p29"/>
          <p:cNvCxnSpPr/>
          <p:nvPr/>
        </p:nvCxnSpPr>
        <p:spPr>
          <a:xfrm>
            <a:off x="474402" y="1178759"/>
            <a:ext cx="7890600" cy="0"/>
          </a:xfrm>
          <a:prstGeom prst="straightConnector1">
            <a:avLst/>
          </a:prstGeom>
          <a:noFill/>
          <a:ln cap="flat" cmpd="sng" w="19050">
            <a:solidFill>
              <a:schemeClr val="dk2"/>
            </a:solidFill>
            <a:prstDash val="solid"/>
            <a:round/>
            <a:headEnd len="med" w="med" type="none"/>
            <a:tailEnd len="med" w="med" type="triangle"/>
          </a:ln>
        </p:spPr>
      </p:cxnSp>
      <p:sp>
        <p:nvSpPr>
          <p:cNvPr id="447" name="Google Shape;447;p29"/>
          <p:cNvSpPr/>
          <p:nvPr/>
        </p:nvSpPr>
        <p:spPr>
          <a:xfrm>
            <a:off x="2192950" y="2315787"/>
            <a:ext cx="6172200" cy="475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8" name="Google Shape;448;p29"/>
          <p:cNvSpPr/>
          <p:nvPr/>
        </p:nvSpPr>
        <p:spPr>
          <a:xfrm>
            <a:off x="2192950" y="2950787"/>
            <a:ext cx="6172200" cy="475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9" name="Google Shape;449;p29"/>
          <p:cNvSpPr/>
          <p:nvPr/>
        </p:nvSpPr>
        <p:spPr>
          <a:xfrm>
            <a:off x="2192950" y="3585787"/>
            <a:ext cx="6172200" cy="475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0" name="Google Shape;450;p29"/>
          <p:cNvSpPr/>
          <p:nvPr/>
        </p:nvSpPr>
        <p:spPr>
          <a:xfrm>
            <a:off x="2192950" y="4220787"/>
            <a:ext cx="6172200" cy="475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1" name="Google Shape;451;p29"/>
          <p:cNvSpPr/>
          <p:nvPr/>
        </p:nvSpPr>
        <p:spPr>
          <a:xfrm>
            <a:off x="2241376" y="2372050"/>
            <a:ext cx="1488600" cy="36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t>Input Encoding</a:t>
            </a:r>
            <a:endParaRPr/>
          </a:p>
        </p:txBody>
      </p:sp>
      <p:cxnSp>
        <p:nvCxnSpPr>
          <p:cNvPr id="452" name="Google Shape;452;p29"/>
          <p:cNvCxnSpPr/>
          <p:nvPr/>
        </p:nvCxnSpPr>
        <p:spPr>
          <a:xfrm rot="10800000">
            <a:off x="2616523" y="2735227"/>
            <a:ext cx="0" cy="435600"/>
          </a:xfrm>
          <a:prstGeom prst="straightConnector1">
            <a:avLst/>
          </a:prstGeom>
          <a:noFill/>
          <a:ln cap="flat" cmpd="sng" w="9525">
            <a:solidFill>
              <a:schemeClr val="dk2"/>
            </a:solidFill>
            <a:prstDash val="solid"/>
            <a:round/>
            <a:headEnd len="med" w="med" type="none"/>
            <a:tailEnd len="med" w="med" type="triangle"/>
          </a:ln>
        </p:spPr>
      </p:cxnSp>
      <p:cxnSp>
        <p:nvCxnSpPr>
          <p:cNvPr id="453" name="Google Shape;453;p29"/>
          <p:cNvCxnSpPr/>
          <p:nvPr/>
        </p:nvCxnSpPr>
        <p:spPr>
          <a:xfrm rot="10800000">
            <a:off x="2979373" y="2735150"/>
            <a:ext cx="0" cy="1101300"/>
          </a:xfrm>
          <a:prstGeom prst="straightConnector1">
            <a:avLst/>
          </a:prstGeom>
          <a:noFill/>
          <a:ln cap="flat" cmpd="sng" w="9525">
            <a:solidFill>
              <a:schemeClr val="dk2"/>
            </a:solidFill>
            <a:prstDash val="solid"/>
            <a:round/>
            <a:headEnd len="med" w="med" type="none"/>
            <a:tailEnd len="med" w="med" type="triangle"/>
          </a:ln>
        </p:spPr>
      </p:cxnSp>
      <p:cxnSp>
        <p:nvCxnSpPr>
          <p:cNvPr id="454" name="Google Shape;454;p29"/>
          <p:cNvCxnSpPr/>
          <p:nvPr/>
        </p:nvCxnSpPr>
        <p:spPr>
          <a:xfrm rot="10800000">
            <a:off x="3342223" y="2723100"/>
            <a:ext cx="0" cy="1747500"/>
          </a:xfrm>
          <a:prstGeom prst="straightConnector1">
            <a:avLst/>
          </a:prstGeom>
          <a:noFill/>
          <a:ln cap="flat" cmpd="sng" w="9525">
            <a:solidFill>
              <a:schemeClr val="dk2"/>
            </a:solidFill>
            <a:prstDash val="solid"/>
            <a:round/>
            <a:headEnd len="med" w="med" type="none"/>
            <a:tailEnd len="med" w="med" type="triangle"/>
          </a:ln>
        </p:spPr>
      </p:cxnSp>
      <p:sp>
        <p:nvSpPr>
          <p:cNvPr id="455" name="Google Shape;455;p29"/>
          <p:cNvSpPr/>
          <p:nvPr/>
        </p:nvSpPr>
        <p:spPr>
          <a:xfrm>
            <a:off x="3792226" y="2372050"/>
            <a:ext cx="2958900" cy="36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t>Evaluation</a:t>
            </a:r>
            <a:endParaRPr/>
          </a:p>
        </p:txBody>
      </p:sp>
      <p:cxnSp>
        <p:nvCxnSpPr>
          <p:cNvPr id="456" name="Google Shape;456;p29"/>
          <p:cNvCxnSpPr/>
          <p:nvPr/>
        </p:nvCxnSpPr>
        <p:spPr>
          <a:xfrm rot="10800000">
            <a:off x="7212727" y="2735227"/>
            <a:ext cx="0" cy="435600"/>
          </a:xfrm>
          <a:prstGeom prst="straightConnector1">
            <a:avLst/>
          </a:prstGeom>
          <a:noFill/>
          <a:ln cap="flat" cmpd="sng" w="9525">
            <a:solidFill>
              <a:schemeClr val="dk2"/>
            </a:solidFill>
            <a:prstDash val="solid"/>
            <a:round/>
            <a:headEnd len="med" w="med" type="triangle"/>
            <a:tailEnd len="med" w="med" type="none"/>
          </a:ln>
        </p:spPr>
      </p:cxnSp>
      <p:cxnSp>
        <p:nvCxnSpPr>
          <p:cNvPr id="457" name="Google Shape;457;p29"/>
          <p:cNvCxnSpPr/>
          <p:nvPr/>
        </p:nvCxnSpPr>
        <p:spPr>
          <a:xfrm rot="10800000">
            <a:off x="7575577" y="2735150"/>
            <a:ext cx="0" cy="1101300"/>
          </a:xfrm>
          <a:prstGeom prst="straightConnector1">
            <a:avLst/>
          </a:prstGeom>
          <a:noFill/>
          <a:ln cap="flat" cmpd="sng" w="9525">
            <a:solidFill>
              <a:schemeClr val="dk2"/>
            </a:solidFill>
            <a:prstDash val="solid"/>
            <a:round/>
            <a:headEnd len="med" w="med" type="triangle"/>
            <a:tailEnd len="med" w="med" type="none"/>
          </a:ln>
        </p:spPr>
      </p:cxnSp>
      <p:cxnSp>
        <p:nvCxnSpPr>
          <p:cNvPr id="458" name="Google Shape;458;p29"/>
          <p:cNvCxnSpPr/>
          <p:nvPr/>
        </p:nvCxnSpPr>
        <p:spPr>
          <a:xfrm rot="10800000">
            <a:off x="7938427" y="2723100"/>
            <a:ext cx="0" cy="1747500"/>
          </a:xfrm>
          <a:prstGeom prst="straightConnector1">
            <a:avLst/>
          </a:prstGeom>
          <a:noFill/>
          <a:ln cap="flat" cmpd="sng" w="9525">
            <a:solidFill>
              <a:schemeClr val="dk2"/>
            </a:solidFill>
            <a:prstDash val="solid"/>
            <a:round/>
            <a:headEnd len="med" w="med" type="triangle"/>
            <a:tailEnd len="med" w="med" type="none"/>
          </a:ln>
        </p:spPr>
      </p:cxnSp>
      <p:sp>
        <p:nvSpPr>
          <p:cNvPr id="459" name="Google Shape;459;p29"/>
          <p:cNvSpPr txBox="1"/>
          <p:nvPr/>
        </p:nvSpPr>
        <p:spPr>
          <a:xfrm>
            <a:off x="8470474" y="2324925"/>
            <a:ext cx="673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t>Bob</a:t>
            </a:r>
            <a:endParaRPr sz="1000"/>
          </a:p>
        </p:txBody>
      </p:sp>
      <p:sp>
        <p:nvSpPr>
          <p:cNvPr id="460" name="Google Shape;460;p29"/>
          <p:cNvSpPr txBox="1"/>
          <p:nvPr/>
        </p:nvSpPr>
        <p:spPr>
          <a:xfrm>
            <a:off x="8470475" y="2958725"/>
            <a:ext cx="910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t>Alice</a:t>
            </a:r>
            <a:endParaRPr sz="1000"/>
          </a:p>
        </p:txBody>
      </p:sp>
      <p:sp>
        <p:nvSpPr>
          <p:cNvPr id="461" name="Google Shape;461;p29"/>
          <p:cNvSpPr txBox="1"/>
          <p:nvPr/>
        </p:nvSpPr>
        <p:spPr>
          <a:xfrm>
            <a:off x="8470477" y="4242020"/>
            <a:ext cx="496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t>𝑃</a:t>
            </a:r>
            <a:r>
              <a:rPr lang="zh-TW" sz="900"/>
              <a:t> </a:t>
            </a:r>
            <a:r>
              <a:rPr lang="zh-TW" sz="1000"/>
              <a:t>n</a:t>
            </a:r>
            <a:endParaRPr sz="1000"/>
          </a:p>
        </p:txBody>
      </p:sp>
      <p:sp>
        <p:nvSpPr>
          <p:cNvPr id="462" name="Google Shape;462;p29"/>
          <p:cNvSpPr txBox="1"/>
          <p:nvPr/>
        </p:nvSpPr>
        <p:spPr>
          <a:xfrm>
            <a:off x="8543098" y="3437079"/>
            <a:ext cx="1089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100"/>
              <a:t>...</a:t>
            </a:r>
            <a:endParaRPr sz="1100"/>
          </a:p>
        </p:txBody>
      </p:sp>
      <p:sp>
        <p:nvSpPr>
          <p:cNvPr id="463" name="Google Shape;463;p29"/>
          <p:cNvSpPr txBox="1"/>
          <p:nvPr/>
        </p:nvSpPr>
        <p:spPr>
          <a:xfrm>
            <a:off x="6780651" y="786570"/>
            <a:ext cx="168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a:t>order of execution</a:t>
            </a:r>
            <a:endParaRPr/>
          </a:p>
        </p:txBody>
      </p:sp>
      <p:sp>
        <p:nvSpPr>
          <p:cNvPr id="464" name="Google Shape;464;p29"/>
          <p:cNvSpPr/>
          <p:nvPr/>
        </p:nvSpPr>
        <p:spPr>
          <a:xfrm>
            <a:off x="6813375" y="2372149"/>
            <a:ext cx="1488600" cy="36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zh-TW">
                <a:solidFill>
                  <a:srgbClr val="0000FF"/>
                </a:solidFill>
              </a:rPr>
              <a:t>AQA</a:t>
            </a:r>
            <a:endParaRPr b="1">
              <a:solidFill>
                <a:srgbClr val="0000FF"/>
              </a:solidFill>
            </a:endParaRPr>
          </a:p>
        </p:txBody>
      </p:sp>
      <p:sp>
        <p:nvSpPr>
          <p:cNvPr id="465" name="Google Shape;465;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466" name="Google Shape;466;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zh-TW"/>
              <a:t>Obtaining</a:t>
            </a:r>
            <a:r>
              <a:rPr b="1" lang="zh-TW"/>
              <a:t> MPQC-PVIA with AQA</a:t>
            </a:r>
            <a:endParaRPr b="1"/>
          </a:p>
        </p:txBody>
      </p:sp>
      <p:sp>
        <p:nvSpPr>
          <p:cNvPr id="467" name="Google Shape;467;p29"/>
          <p:cNvSpPr/>
          <p:nvPr/>
        </p:nvSpPr>
        <p:spPr>
          <a:xfrm>
            <a:off x="474400" y="1339777"/>
            <a:ext cx="1488600" cy="3433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zh-TW">
                <a:solidFill>
                  <a:schemeClr val="dk1"/>
                </a:solidFill>
              </a:rPr>
              <a:t>Quantum</a:t>
            </a:r>
            <a:endParaRPr>
              <a:solidFill>
                <a:schemeClr val="dk1"/>
              </a:solidFill>
            </a:endParaRPr>
          </a:p>
          <a:p>
            <a:pPr indent="0" lvl="0" marL="0" rtl="0" algn="ctr">
              <a:spcBef>
                <a:spcPts val="0"/>
              </a:spcBef>
              <a:spcAft>
                <a:spcPts val="0"/>
              </a:spcAft>
              <a:buClr>
                <a:schemeClr val="dk1"/>
              </a:buClr>
              <a:buSzPts val="1100"/>
              <a:buFont typeface="Arial"/>
              <a:buNone/>
            </a:pPr>
            <a:r>
              <a:rPr lang="zh-TW">
                <a:solidFill>
                  <a:schemeClr val="dk1"/>
                </a:solidFill>
              </a:rPr>
              <a:t>Setup</a:t>
            </a:r>
            <a:endParaRPr/>
          </a:p>
        </p:txBody>
      </p:sp>
      <p:sp>
        <p:nvSpPr>
          <p:cNvPr id="468" name="Google Shape;468;p29"/>
          <p:cNvSpPr/>
          <p:nvPr/>
        </p:nvSpPr>
        <p:spPr>
          <a:xfrm>
            <a:off x="474400" y="1339777"/>
            <a:ext cx="1488600" cy="3433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zh-TW">
                <a:solidFill>
                  <a:srgbClr val="0000FF"/>
                </a:solidFill>
              </a:rPr>
              <a:t>Repetition of MPQC with (plain) identifiable abort</a:t>
            </a:r>
            <a:endParaRPr>
              <a:solidFill>
                <a:srgbClr val="00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30"/>
          <p:cNvSpPr/>
          <p:nvPr/>
        </p:nvSpPr>
        <p:spPr>
          <a:xfrm>
            <a:off x="474400" y="1339777"/>
            <a:ext cx="1488600" cy="3433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zh-TW">
                <a:solidFill>
                  <a:schemeClr val="dk1"/>
                </a:solidFill>
              </a:rPr>
              <a:t>Quantum</a:t>
            </a:r>
            <a:endParaRPr>
              <a:solidFill>
                <a:schemeClr val="dk1"/>
              </a:solidFill>
            </a:endParaRPr>
          </a:p>
          <a:p>
            <a:pPr indent="0" lvl="0" marL="0" rtl="0" algn="ctr">
              <a:spcBef>
                <a:spcPts val="0"/>
              </a:spcBef>
              <a:spcAft>
                <a:spcPts val="0"/>
              </a:spcAft>
              <a:buClr>
                <a:schemeClr val="dk1"/>
              </a:buClr>
              <a:buSzPts val="1100"/>
              <a:buFont typeface="Arial"/>
              <a:buNone/>
            </a:pPr>
            <a:r>
              <a:rPr lang="zh-TW">
                <a:solidFill>
                  <a:schemeClr val="dk1"/>
                </a:solidFill>
              </a:rPr>
              <a:t>Setup</a:t>
            </a:r>
            <a:endParaRPr/>
          </a:p>
        </p:txBody>
      </p:sp>
      <p:cxnSp>
        <p:nvCxnSpPr>
          <p:cNvPr id="474" name="Google Shape;474;p30"/>
          <p:cNvCxnSpPr/>
          <p:nvPr/>
        </p:nvCxnSpPr>
        <p:spPr>
          <a:xfrm rot="10800000">
            <a:off x="7938427" y="2723100"/>
            <a:ext cx="0" cy="1747500"/>
          </a:xfrm>
          <a:prstGeom prst="straightConnector1">
            <a:avLst/>
          </a:prstGeom>
          <a:noFill/>
          <a:ln cap="flat" cmpd="sng" w="9525">
            <a:solidFill>
              <a:schemeClr val="dk2"/>
            </a:solidFill>
            <a:prstDash val="solid"/>
            <a:round/>
            <a:headEnd len="med" w="med" type="triangle"/>
            <a:tailEnd len="med" w="med" type="none"/>
          </a:ln>
        </p:spPr>
      </p:cxnSp>
      <p:sp>
        <p:nvSpPr>
          <p:cNvPr id="475" name="Google Shape;475;p30"/>
          <p:cNvSpPr/>
          <p:nvPr/>
        </p:nvSpPr>
        <p:spPr>
          <a:xfrm>
            <a:off x="2192950" y="1417075"/>
            <a:ext cx="6172200" cy="475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t>Classical BoBW-MPC-PVIA</a:t>
            </a:r>
            <a:endParaRPr/>
          </a:p>
        </p:txBody>
      </p:sp>
      <p:cxnSp>
        <p:nvCxnSpPr>
          <p:cNvPr id="476" name="Google Shape;476;p30"/>
          <p:cNvCxnSpPr/>
          <p:nvPr/>
        </p:nvCxnSpPr>
        <p:spPr>
          <a:xfrm>
            <a:off x="474402" y="1178759"/>
            <a:ext cx="7890600" cy="0"/>
          </a:xfrm>
          <a:prstGeom prst="straightConnector1">
            <a:avLst/>
          </a:prstGeom>
          <a:noFill/>
          <a:ln cap="flat" cmpd="sng" w="19050">
            <a:solidFill>
              <a:schemeClr val="dk2"/>
            </a:solidFill>
            <a:prstDash val="solid"/>
            <a:round/>
            <a:headEnd len="med" w="med" type="none"/>
            <a:tailEnd len="med" w="med" type="triangle"/>
          </a:ln>
        </p:spPr>
      </p:cxnSp>
      <p:sp>
        <p:nvSpPr>
          <p:cNvPr id="477" name="Google Shape;477;p30"/>
          <p:cNvSpPr/>
          <p:nvPr/>
        </p:nvSpPr>
        <p:spPr>
          <a:xfrm>
            <a:off x="2192950" y="2315787"/>
            <a:ext cx="6172200" cy="475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8" name="Google Shape;478;p30"/>
          <p:cNvSpPr/>
          <p:nvPr/>
        </p:nvSpPr>
        <p:spPr>
          <a:xfrm>
            <a:off x="2192950" y="2950787"/>
            <a:ext cx="6172200" cy="475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9" name="Google Shape;479;p30"/>
          <p:cNvSpPr/>
          <p:nvPr/>
        </p:nvSpPr>
        <p:spPr>
          <a:xfrm>
            <a:off x="2192950" y="3585787"/>
            <a:ext cx="6172200" cy="475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0" name="Google Shape;480;p30"/>
          <p:cNvSpPr/>
          <p:nvPr/>
        </p:nvSpPr>
        <p:spPr>
          <a:xfrm>
            <a:off x="2192950" y="4220787"/>
            <a:ext cx="6172200" cy="475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1" name="Google Shape;481;p30"/>
          <p:cNvSpPr/>
          <p:nvPr/>
        </p:nvSpPr>
        <p:spPr>
          <a:xfrm>
            <a:off x="2241376" y="2372050"/>
            <a:ext cx="1488600" cy="36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t>Input Encoding</a:t>
            </a:r>
            <a:endParaRPr/>
          </a:p>
        </p:txBody>
      </p:sp>
      <p:cxnSp>
        <p:nvCxnSpPr>
          <p:cNvPr id="482" name="Google Shape;482;p30"/>
          <p:cNvCxnSpPr/>
          <p:nvPr/>
        </p:nvCxnSpPr>
        <p:spPr>
          <a:xfrm rot="10800000">
            <a:off x="2616523" y="2735227"/>
            <a:ext cx="0" cy="435600"/>
          </a:xfrm>
          <a:prstGeom prst="straightConnector1">
            <a:avLst/>
          </a:prstGeom>
          <a:noFill/>
          <a:ln cap="flat" cmpd="sng" w="9525">
            <a:solidFill>
              <a:schemeClr val="dk2"/>
            </a:solidFill>
            <a:prstDash val="solid"/>
            <a:round/>
            <a:headEnd len="med" w="med" type="none"/>
            <a:tailEnd len="med" w="med" type="triangle"/>
          </a:ln>
        </p:spPr>
      </p:cxnSp>
      <p:cxnSp>
        <p:nvCxnSpPr>
          <p:cNvPr id="483" name="Google Shape;483;p30"/>
          <p:cNvCxnSpPr/>
          <p:nvPr/>
        </p:nvCxnSpPr>
        <p:spPr>
          <a:xfrm rot="10800000">
            <a:off x="2979373" y="2735150"/>
            <a:ext cx="0" cy="1101300"/>
          </a:xfrm>
          <a:prstGeom prst="straightConnector1">
            <a:avLst/>
          </a:prstGeom>
          <a:noFill/>
          <a:ln cap="flat" cmpd="sng" w="9525">
            <a:solidFill>
              <a:schemeClr val="dk2"/>
            </a:solidFill>
            <a:prstDash val="solid"/>
            <a:round/>
            <a:headEnd len="med" w="med" type="none"/>
            <a:tailEnd len="med" w="med" type="triangle"/>
          </a:ln>
        </p:spPr>
      </p:cxnSp>
      <p:cxnSp>
        <p:nvCxnSpPr>
          <p:cNvPr id="484" name="Google Shape;484;p30"/>
          <p:cNvCxnSpPr/>
          <p:nvPr/>
        </p:nvCxnSpPr>
        <p:spPr>
          <a:xfrm rot="10800000">
            <a:off x="3342223" y="2723100"/>
            <a:ext cx="0" cy="1747500"/>
          </a:xfrm>
          <a:prstGeom prst="straightConnector1">
            <a:avLst/>
          </a:prstGeom>
          <a:noFill/>
          <a:ln cap="flat" cmpd="sng" w="9525">
            <a:solidFill>
              <a:schemeClr val="dk2"/>
            </a:solidFill>
            <a:prstDash val="solid"/>
            <a:round/>
            <a:headEnd len="med" w="med" type="none"/>
            <a:tailEnd len="med" w="med" type="triangle"/>
          </a:ln>
        </p:spPr>
      </p:cxnSp>
      <p:sp>
        <p:nvSpPr>
          <p:cNvPr id="485" name="Google Shape;485;p30"/>
          <p:cNvSpPr/>
          <p:nvPr/>
        </p:nvSpPr>
        <p:spPr>
          <a:xfrm>
            <a:off x="3792226" y="2372050"/>
            <a:ext cx="2958900" cy="36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t>Evaluation</a:t>
            </a:r>
            <a:endParaRPr/>
          </a:p>
        </p:txBody>
      </p:sp>
      <p:sp>
        <p:nvSpPr>
          <p:cNvPr id="486" name="Google Shape;486;p30"/>
          <p:cNvSpPr/>
          <p:nvPr/>
        </p:nvSpPr>
        <p:spPr>
          <a:xfrm>
            <a:off x="6813376" y="2372050"/>
            <a:ext cx="1488600" cy="36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t>AQA</a:t>
            </a:r>
            <a:endParaRPr/>
          </a:p>
        </p:txBody>
      </p:sp>
      <p:cxnSp>
        <p:nvCxnSpPr>
          <p:cNvPr id="487" name="Google Shape;487;p30"/>
          <p:cNvCxnSpPr/>
          <p:nvPr/>
        </p:nvCxnSpPr>
        <p:spPr>
          <a:xfrm rot="10800000">
            <a:off x="7212727" y="2735227"/>
            <a:ext cx="0" cy="435600"/>
          </a:xfrm>
          <a:prstGeom prst="straightConnector1">
            <a:avLst/>
          </a:prstGeom>
          <a:noFill/>
          <a:ln cap="flat" cmpd="sng" w="9525">
            <a:solidFill>
              <a:schemeClr val="dk2"/>
            </a:solidFill>
            <a:prstDash val="solid"/>
            <a:round/>
            <a:headEnd len="med" w="med" type="triangle"/>
            <a:tailEnd len="med" w="med" type="none"/>
          </a:ln>
        </p:spPr>
      </p:cxnSp>
      <p:cxnSp>
        <p:nvCxnSpPr>
          <p:cNvPr id="488" name="Google Shape;488;p30"/>
          <p:cNvCxnSpPr/>
          <p:nvPr/>
        </p:nvCxnSpPr>
        <p:spPr>
          <a:xfrm rot="10800000">
            <a:off x="7575577" y="2735150"/>
            <a:ext cx="0" cy="1101300"/>
          </a:xfrm>
          <a:prstGeom prst="straightConnector1">
            <a:avLst/>
          </a:prstGeom>
          <a:noFill/>
          <a:ln cap="flat" cmpd="sng" w="9525">
            <a:solidFill>
              <a:schemeClr val="dk2"/>
            </a:solidFill>
            <a:prstDash val="solid"/>
            <a:round/>
            <a:headEnd len="med" w="med" type="triangle"/>
            <a:tailEnd len="med" w="med" type="none"/>
          </a:ln>
        </p:spPr>
      </p:cxnSp>
      <p:cxnSp>
        <p:nvCxnSpPr>
          <p:cNvPr id="489" name="Google Shape;489;p30"/>
          <p:cNvCxnSpPr/>
          <p:nvPr/>
        </p:nvCxnSpPr>
        <p:spPr>
          <a:xfrm flipH="1" rot="10800000">
            <a:off x="7929450" y="2722975"/>
            <a:ext cx="9000" cy="1554000"/>
          </a:xfrm>
          <a:prstGeom prst="straightConnector1">
            <a:avLst/>
          </a:prstGeom>
          <a:noFill/>
          <a:ln cap="flat" cmpd="sng" w="9525">
            <a:solidFill>
              <a:schemeClr val="dk2"/>
            </a:solidFill>
            <a:prstDash val="solid"/>
            <a:round/>
            <a:headEnd len="med" w="med" type="triangle"/>
            <a:tailEnd len="med" w="med" type="none"/>
          </a:ln>
        </p:spPr>
      </p:cxnSp>
      <p:sp>
        <p:nvSpPr>
          <p:cNvPr id="490" name="Google Shape;490;p30"/>
          <p:cNvSpPr txBox="1"/>
          <p:nvPr/>
        </p:nvSpPr>
        <p:spPr>
          <a:xfrm>
            <a:off x="8470473" y="2324925"/>
            <a:ext cx="826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t>𝑃</a:t>
            </a:r>
            <a:r>
              <a:rPr lang="zh-TW" sz="900"/>
              <a:t> </a:t>
            </a:r>
            <a:r>
              <a:rPr lang="zh-TW" sz="1000"/>
              <a:t>1</a:t>
            </a:r>
            <a:endParaRPr sz="1800"/>
          </a:p>
        </p:txBody>
      </p:sp>
      <p:sp>
        <p:nvSpPr>
          <p:cNvPr id="491" name="Google Shape;491;p30"/>
          <p:cNvSpPr txBox="1"/>
          <p:nvPr/>
        </p:nvSpPr>
        <p:spPr>
          <a:xfrm>
            <a:off x="8470472" y="2958725"/>
            <a:ext cx="1042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t>𝑃</a:t>
            </a:r>
            <a:r>
              <a:rPr lang="zh-TW" sz="900"/>
              <a:t> </a:t>
            </a:r>
            <a:r>
              <a:rPr lang="zh-TW" sz="1000"/>
              <a:t>2</a:t>
            </a:r>
            <a:endParaRPr sz="1800"/>
          </a:p>
        </p:txBody>
      </p:sp>
      <p:sp>
        <p:nvSpPr>
          <p:cNvPr id="492" name="Google Shape;492;p30"/>
          <p:cNvSpPr txBox="1"/>
          <p:nvPr/>
        </p:nvSpPr>
        <p:spPr>
          <a:xfrm>
            <a:off x="8470477" y="4242020"/>
            <a:ext cx="496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t>𝑃</a:t>
            </a:r>
            <a:r>
              <a:rPr lang="zh-TW" sz="900"/>
              <a:t> </a:t>
            </a:r>
            <a:r>
              <a:rPr lang="zh-TW" sz="1000"/>
              <a:t>n</a:t>
            </a:r>
            <a:endParaRPr sz="1000"/>
          </a:p>
        </p:txBody>
      </p:sp>
      <p:sp>
        <p:nvSpPr>
          <p:cNvPr id="493" name="Google Shape;493;p30"/>
          <p:cNvSpPr txBox="1"/>
          <p:nvPr/>
        </p:nvSpPr>
        <p:spPr>
          <a:xfrm>
            <a:off x="8543098" y="3437079"/>
            <a:ext cx="1089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100"/>
              <a:t>...</a:t>
            </a:r>
            <a:endParaRPr sz="1100"/>
          </a:p>
        </p:txBody>
      </p:sp>
      <p:sp>
        <p:nvSpPr>
          <p:cNvPr id="494" name="Google Shape;494;p30"/>
          <p:cNvSpPr txBox="1"/>
          <p:nvPr/>
        </p:nvSpPr>
        <p:spPr>
          <a:xfrm>
            <a:off x="6780651" y="786570"/>
            <a:ext cx="168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a:t>order of execution</a:t>
            </a:r>
            <a:endParaRPr/>
          </a:p>
        </p:txBody>
      </p:sp>
      <p:sp>
        <p:nvSpPr>
          <p:cNvPr id="495" name="Google Shape;495;p30"/>
          <p:cNvSpPr/>
          <p:nvPr/>
        </p:nvSpPr>
        <p:spPr>
          <a:xfrm>
            <a:off x="3792226" y="4277050"/>
            <a:ext cx="2958900" cy="36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Evaluation</a:t>
            </a:r>
            <a:endParaRPr>
              <a:solidFill>
                <a:schemeClr val="dk1"/>
              </a:solidFill>
            </a:endParaRPr>
          </a:p>
        </p:txBody>
      </p:sp>
      <p:sp>
        <p:nvSpPr>
          <p:cNvPr id="496" name="Google Shape;496;p30"/>
          <p:cNvSpPr/>
          <p:nvPr/>
        </p:nvSpPr>
        <p:spPr>
          <a:xfrm>
            <a:off x="2241376" y="4273464"/>
            <a:ext cx="1488600" cy="36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Input Encoding</a:t>
            </a:r>
            <a:endParaRPr>
              <a:solidFill>
                <a:schemeClr val="dk1"/>
              </a:solidFill>
            </a:endParaRPr>
          </a:p>
        </p:txBody>
      </p:sp>
      <p:cxnSp>
        <p:nvCxnSpPr>
          <p:cNvPr id="497" name="Google Shape;497;p30"/>
          <p:cNvCxnSpPr/>
          <p:nvPr/>
        </p:nvCxnSpPr>
        <p:spPr>
          <a:xfrm>
            <a:off x="2620363" y="3151450"/>
            <a:ext cx="0" cy="1122000"/>
          </a:xfrm>
          <a:prstGeom prst="straightConnector1">
            <a:avLst/>
          </a:prstGeom>
          <a:noFill/>
          <a:ln cap="flat" cmpd="sng" w="9525">
            <a:solidFill>
              <a:schemeClr val="dk2"/>
            </a:solidFill>
            <a:prstDash val="solid"/>
            <a:round/>
            <a:headEnd len="med" w="med" type="none"/>
            <a:tailEnd len="med" w="med" type="triangle"/>
          </a:ln>
        </p:spPr>
      </p:cxnSp>
      <p:cxnSp>
        <p:nvCxnSpPr>
          <p:cNvPr id="498" name="Google Shape;498;p30"/>
          <p:cNvCxnSpPr/>
          <p:nvPr/>
        </p:nvCxnSpPr>
        <p:spPr>
          <a:xfrm flipH="1">
            <a:off x="2989262" y="3836364"/>
            <a:ext cx="5700" cy="437100"/>
          </a:xfrm>
          <a:prstGeom prst="straightConnector1">
            <a:avLst/>
          </a:prstGeom>
          <a:noFill/>
          <a:ln cap="flat" cmpd="sng" w="9525">
            <a:solidFill>
              <a:schemeClr val="dk2"/>
            </a:solidFill>
            <a:prstDash val="solid"/>
            <a:round/>
            <a:headEnd len="med" w="med" type="none"/>
            <a:tailEnd len="med" w="med" type="triangle"/>
          </a:ln>
        </p:spPr>
      </p:cxnSp>
      <p:cxnSp>
        <p:nvCxnSpPr>
          <p:cNvPr id="499" name="Google Shape;499;p30"/>
          <p:cNvCxnSpPr/>
          <p:nvPr/>
        </p:nvCxnSpPr>
        <p:spPr>
          <a:xfrm flipH="1" rot="10800000">
            <a:off x="3494623" y="2739907"/>
            <a:ext cx="5400" cy="1538400"/>
          </a:xfrm>
          <a:prstGeom prst="straightConnector1">
            <a:avLst/>
          </a:prstGeom>
          <a:noFill/>
          <a:ln cap="flat" cmpd="sng" w="9525">
            <a:solidFill>
              <a:schemeClr val="dk2"/>
            </a:solidFill>
            <a:prstDash val="solid"/>
            <a:round/>
            <a:headEnd len="med" w="med" type="triangle"/>
            <a:tailEnd len="med" w="med" type="none"/>
          </a:ln>
        </p:spPr>
      </p:cxnSp>
      <p:sp>
        <p:nvSpPr>
          <p:cNvPr id="500" name="Google Shape;500;p30"/>
          <p:cNvSpPr/>
          <p:nvPr/>
        </p:nvSpPr>
        <p:spPr>
          <a:xfrm>
            <a:off x="6813376" y="4277050"/>
            <a:ext cx="1488600" cy="36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AQA</a:t>
            </a:r>
            <a:endParaRPr>
              <a:solidFill>
                <a:schemeClr val="dk1"/>
              </a:solidFill>
            </a:endParaRPr>
          </a:p>
        </p:txBody>
      </p:sp>
      <p:cxnSp>
        <p:nvCxnSpPr>
          <p:cNvPr id="501" name="Google Shape;501;p30"/>
          <p:cNvCxnSpPr/>
          <p:nvPr/>
        </p:nvCxnSpPr>
        <p:spPr>
          <a:xfrm>
            <a:off x="7288927" y="3158725"/>
            <a:ext cx="0" cy="1118100"/>
          </a:xfrm>
          <a:prstGeom prst="straightConnector1">
            <a:avLst/>
          </a:prstGeom>
          <a:noFill/>
          <a:ln cap="flat" cmpd="sng" w="9525">
            <a:solidFill>
              <a:schemeClr val="dk2"/>
            </a:solidFill>
            <a:prstDash val="solid"/>
            <a:round/>
            <a:headEnd len="med" w="med" type="triangle"/>
            <a:tailEnd len="med" w="med" type="none"/>
          </a:ln>
        </p:spPr>
      </p:cxnSp>
      <p:cxnSp>
        <p:nvCxnSpPr>
          <p:cNvPr id="502" name="Google Shape;502;p30"/>
          <p:cNvCxnSpPr/>
          <p:nvPr/>
        </p:nvCxnSpPr>
        <p:spPr>
          <a:xfrm>
            <a:off x="7651777" y="3812245"/>
            <a:ext cx="0" cy="476700"/>
          </a:xfrm>
          <a:prstGeom prst="straightConnector1">
            <a:avLst/>
          </a:prstGeom>
          <a:noFill/>
          <a:ln cap="flat" cmpd="sng" w="9525">
            <a:solidFill>
              <a:schemeClr val="dk2"/>
            </a:solidFill>
            <a:prstDash val="solid"/>
            <a:round/>
            <a:headEnd len="med" w="med" type="triangle"/>
            <a:tailEnd len="med" w="med" type="none"/>
          </a:ln>
        </p:spPr>
      </p:cxnSp>
      <p:cxnSp>
        <p:nvCxnSpPr>
          <p:cNvPr id="503" name="Google Shape;503;p30"/>
          <p:cNvCxnSpPr/>
          <p:nvPr/>
        </p:nvCxnSpPr>
        <p:spPr>
          <a:xfrm flipH="1" rot="10800000">
            <a:off x="8081850" y="2722975"/>
            <a:ext cx="9000" cy="1554000"/>
          </a:xfrm>
          <a:prstGeom prst="straightConnector1">
            <a:avLst/>
          </a:prstGeom>
          <a:noFill/>
          <a:ln cap="flat" cmpd="sng" w="9525">
            <a:solidFill>
              <a:schemeClr val="dk2"/>
            </a:solidFill>
            <a:prstDash val="solid"/>
            <a:round/>
            <a:headEnd len="med" w="med" type="none"/>
            <a:tailEnd len="med" w="med" type="triangle"/>
          </a:ln>
        </p:spPr>
      </p:cxnSp>
      <p:sp>
        <p:nvSpPr>
          <p:cNvPr id="504" name="Google Shape;504;p30"/>
          <p:cNvSpPr/>
          <p:nvPr/>
        </p:nvSpPr>
        <p:spPr>
          <a:xfrm>
            <a:off x="2356527" y="3005850"/>
            <a:ext cx="496200" cy="36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zh-TW"/>
              <a:t>Input</a:t>
            </a:r>
            <a:endParaRPr/>
          </a:p>
        </p:txBody>
      </p:sp>
      <p:sp>
        <p:nvSpPr>
          <p:cNvPr id="505" name="Google Shape;505;p30"/>
          <p:cNvSpPr/>
          <p:nvPr/>
        </p:nvSpPr>
        <p:spPr>
          <a:xfrm>
            <a:off x="2737527" y="3639655"/>
            <a:ext cx="496200" cy="36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zh-TW"/>
              <a:t>Input</a:t>
            </a:r>
            <a:endParaRPr/>
          </a:p>
        </p:txBody>
      </p:sp>
      <p:sp>
        <p:nvSpPr>
          <p:cNvPr id="506" name="Google Shape;506;p30"/>
          <p:cNvSpPr/>
          <p:nvPr/>
        </p:nvSpPr>
        <p:spPr>
          <a:xfrm>
            <a:off x="6992625" y="3005850"/>
            <a:ext cx="496200" cy="36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zh-TW">
                <a:solidFill>
                  <a:schemeClr val="dk1"/>
                </a:solidFill>
              </a:rPr>
              <a:t>Out</a:t>
            </a:r>
            <a:endParaRPr>
              <a:solidFill>
                <a:schemeClr val="dk1"/>
              </a:solidFill>
            </a:endParaRPr>
          </a:p>
        </p:txBody>
      </p:sp>
      <p:sp>
        <p:nvSpPr>
          <p:cNvPr id="507" name="Google Shape;507;p30"/>
          <p:cNvSpPr/>
          <p:nvPr/>
        </p:nvSpPr>
        <p:spPr>
          <a:xfrm>
            <a:off x="7373625" y="3639655"/>
            <a:ext cx="496200" cy="363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zh-TW">
                <a:solidFill>
                  <a:schemeClr val="dk1"/>
                </a:solidFill>
              </a:rPr>
              <a:t>Out</a:t>
            </a:r>
            <a:endParaRPr>
              <a:solidFill>
                <a:schemeClr val="dk1"/>
              </a:solidFill>
            </a:endParaRPr>
          </a:p>
        </p:txBody>
      </p:sp>
      <p:sp>
        <p:nvSpPr>
          <p:cNvPr id="508" name="Google Shape;508;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509" name="Google Shape;509;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zh-TW"/>
              <a:t>Obtaining BoBW-MPQC with Quantum Secret Sharing</a:t>
            </a:r>
            <a:endParaRPr b="1"/>
          </a:p>
          <a:p>
            <a:pPr indent="0" lvl="0" marL="0" rtl="0" algn="l">
              <a:spcBef>
                <a:spcPts val="0"/>
              </a:spcBef>
              <a:spcAft>
                <a:spcPts val="0"/>
              </a:spcAft>
              <a:buNone/>
            </a:pPr>
            <a:r>
              <a:t/>
            </a:r>
            <a:endParaRPr b="1"/>
          </a:p>
        </p:txBody>
      </p:sp>
      <p:sp>
        <p:nvSpPr>
          <p:cNvPr id="510" name="Google Shape;510;p30"/>
          <p:cNvSpPr/>
          <p:nvPr/>
        </p:nvSpPr>
        <p:spPr>
          <a:xfrm>
            <a:off x="474400" y="1339777"/>
            <a:ext cx="1488600" cy="3433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zh-TW">
                <a:solidFill>
                  <a:srgbClr val="0000FF"/>
                </a:solidFill>
              </a:rPr>
              <a:t>Repetition of MPQC with (plain) identifiable abort</a:t>
            </a:r>
            <a:endParaRPr>
              <a:solidFill>
                <a:srgbClr val="00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
                                        <p:tgtEl>
                                          <p:spTgt spid="496"/>
                                        </p:tgtEl>
                                      </p:cBhvr>
                                    </p:animEffect>
                                  </p:childTnLst>
                                </p:cTn>
                              </p:par>
                              <p:par>
                                <p:cTn fill="hold" nodeType="with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1"/>
                                        <p:tgtEl>
                                          <p:spTgt spid="504"/>
                                        </p:tgtEl>
                                      </p:cBhvr>
                                    </p:animEffect>
                                  </p:childTnLst>
                                </p:cTn>
                              </p:par>
                              <p:par>
                                <p:cTn fill="hold" nodeType="with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1"/>
                                        <p:tgtEl>
                                          <p:spTgt spid="505"/>
                                        </p:tgtEl>
                                      </p:cBhvr>
                                    </p:animEffect>
                                  </p:childTnLst>
                                </p:cTn>
                              </p:par>
                              <p:par>
                                <p:cTn fill="hold" nodeType="with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1"/>
                                        <p:tgtEl>
                                          <p:spTgt spid="498"/>
                                        </p:tgtEl>
                                      </p:cBhvr>
                                    </p:animEffect>
                                  </p:childTnLst>
                                </p:cTn>
                              </p:par>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
                                        <p:tgtEl>
                                          <p:spTgt spid="497"/>
                                        </p:tgtEl>
                                      </p:cBhvr>
                                    </p:animEffect>
                                  </p:childTnLst>
                                </p:cTn>
                              </p:par>
                              <p:par>
                                <p:cTn fill="hold" nodeType="with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
                                        <p:tgtEl>
                                          <p:spTgt spid="4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1"/>
                                        <p:tgtEl>
                                          <p:spTgt spid="4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
                                        <p:tgtEl>
                                          <p:spTgt spid="500"/>
                                        </p:tgtEl>
                                      </p:cBhvr>
                                    </p:animEffect>
                                  </p:childTnLst>
                                </p:cTn>
                              </p:par>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
                                        <p:tgtEl>
                                          <p:spTgt spid="489"/>
                                        </p:tgtEl>
                                      </p:cBhvr>
                                    </p:animEffect>
                                  </p:childTnLst>
                                </p:cTn>
                              </p:par>
                              <p:par>
                                <p:cTn fill="hold" nodeType="withEffect" presetClass="exit" presetID="1" presetSubtype="0">
                                  <p:stCondLst>
                                    <p:cond delay="0"/>
                                  </p:stCondLst>
                                  <p:childTnLst>
                                    <p:set>
                                      <p:cBhvr>
                                        <p:cTn dur="1" fill="hold">
                                          <p:stCondLst>
                                            <p:cond delay="0"/>
                                          </p:stCondLst>
                                        </p:cTn>
                                        <p:tgtEl>
                                          <p:spTgt spid="47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
                                        <p:tgtEl>
                                          <p:spTgt spid="501"/>
                                        </p:tgtEl>
                                      </p:cBhvr>
                                    </p:animEffect>
                                  </p:childTnLst>
                                </p:cTn>
                              </p:par>
                              <p:par>
                                <p:cTn fill="hold" nodeType="with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
                                        <p:tgtEl>
                                          <p:spTgt spid="502"/>
                                        </p:tgtEl>
                                      </p:cBhvr>
                                    </p:animEffect>
                                  </p:childTnLst>
                                </p:cTn>
                              </p:par>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1"/>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1"/>
                                        <p:tgtEl>
                                          <p:spTgt spid="506"/>
                                        </p:tgtEl>
                                      </p:cBhvr>
                                    </p:animEffect>
                                  </p:childTnLst>
                                </p:cTn>
                              </p:par>
                              <p:par>
                                <p:cTn fill="hold" nodeType="with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1"/>
                                        <p:tgtEl>
                                          <p:spTgt spid="5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31"/>
          <p:cNvSpPr txBox="1"/>
          <p:nvPr>
            <p:ph idx="1" type="body"/>
          </p:nvPr>
        </p:nvSpPr>
        <p:spPr>
          <a:xfrm>
            <a:off x="311700" y="1152475"/>
            <a:ext cx="8694900" cy="3823500"/>
          </a:xfrm>
          <a:prstGeom prst="rect">
            <a:avLst/>
          </a:prstGeom>
        </p:spPr>
        <p:txBody>
          <a:bodyPr anchorCtr="0" anchor="t" bIns="91425" lIns="91425" spcFirstLastPara="1" rIns="91425" wrap="square" tIns="91425">
            <a:normAutofit/>
          </a:bodyPr>
          <a:lstStyle/>
          <a:p>
            <a:pPr indent="-355600" lvl="0" marL="457200" rtl="0" algn="l">
              <a:lnSpc>
                <a:spcPct val="150000"/>
              </a:lnSpc>
              <a:spcBef>
                <a:spcPts val="0"/>
              </a:spcBef>
              <a:spcAft>
                <a:spcPts val="0"/>
              </a:spcAft>
              <a:buSzPts val="2000"/>
              <a:buChar char="●"/>
            </a:pPr>
            <a:r>
              <a:rPr lang="zh-TW" sz="2000"/>
              <a:t>Applications of AQA</a:t>
            </a:r>
            <a:endParaRPr sz="2000"/>
          </a:p>
          <a:p>
            <a:pPr indent="-355600" lvl="0" marL="457200" rtl="0" algn="l">
              <a:lnSpc>
                <a:spcPct val="150000"/>
              </a:lnSpc>
              <a:spcBef>
                <a:spcPts val="0"/>
              </a:spcBef>
              <a:spcAft>
                <a:spcPts val="0"/>
              </a:spcAft>
              <a:buSzPts val="2000"/>
              <a:buChar char="●"/>
            </a:pPr>
            <a:r>
              <a:rPr lang="zh-TW" sz="2000"/>
              <a:t>Publicly Verifiable Quantum Fully Homomorphic Encryption</a:t>
            </a:r>
            <a:endParaRPr sz="2000"/>
          </a:p>
        </p:txBody>
      </p:sp>
      <p:sp>
        <p:nvSpPr>
          <p:cNvPr id="516" name="Google Shape;516;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517" name="Google Shape;517;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zh-TW"/>
              <a:t>Future Directions</a:t>
            </a:r>
            <a:endParaRPr b="1"/>
          </a:p>
        </p:txBody>
      </p:sp>
      <p:sp>
        <p:nvSpPr>
          <p:cNvPr id="518" name="Google Shape;518;p31"/>
          <p:cNvSpPr txBox="1"/>
          <p:nvPr/>
        </p:nvSpPr>
        <p:spPr>
          <a:xfrm>
            <a:off x="1389650" y="3648075"/>
            <a:ext cx="7388100" cy="923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zh-TW" sz="2400">
                <a:solidFill>
                  <a:srgbClr val="CC0000"/>
                </a:solidFill>
                <a:latin typeface="Caveat"/>
                <a:ea typeface="Caveat"/>
                <a:cs typeface="Caveat"/>
                <a:sym typeface="Caveat"/>
              </a:rPr>
              <a:t>It takes all the running you can do, to keep in the same place.</a:t>
            </a:r>
            <a:endParaRPr sz="2400">
              <a:solidFill>
                <a:srgbClr val="CC0000"/>
              </a:solidFill>
              <a:latin typeface="Caveat"/>
              <a:ea typeface="Caveat"/>
              <a:cs typeface="Caveat"/>
              <a:sym typeface="Caveat"/>
            </a:endParaRPr>
          </a:p>
          <a:p>
            <a:pPr indent="0" lvl="0" marL="0" rtl="0" algn="r">
              <a:spcBef>
                <a:spcPts val="0"/>
              </a:spcBef>
              <a:spcAft>
                <a:spcPts val="0"/>
              </a:spcAft>
              <a:buNone/>
            </a:pPr>
            <a:r>
              <a:rPr lang="zh-TW" sz="2400">
                <a:solidFill>
                  <a:srgbClr val="CC0000"/>
                </a:solidFill>
                <a:latin typeface="Caveat"/>
                <a:ea typeface="Caveat"/>
                <a:cs typeface="Caveat"/>
                <a:sym typeface="Caveat"/>
              </a:rPr>
              <a:t>T</a:t>
            </a:r>
            <a:r>
              <a:rPr lang="zh-TW" sz="2400">
                <a:solidFill>
                  <a:srgbClr val="CC0000"/>
                </a:solidFill>
                <a:latin typeface="Caveat"/>
                <a:ea typeface="Caveat"/>
                <a:cs typeface="Caveat"/>
                <a:sym typeface="Caveat"/>
              </a:rPr>
              <a:t>he Queen of Hearts blustered out a threat.</a:t>
            </a:r>
            <a:r>
              <a:rPr lang="zh-TW" sz="2400">
                <a:solidFill>
                  <a:srgbClr val="CC0000"/>
                </a:solidFill>
                <a:latin typeface="Caveat"/>
                <a:ea typeface="Caveat"/>
                <a:cs typeface="Caveat"/>
                <a:sym typeface="Caveat"/>
              </a:rPr>
              <a:t> </a:t>
            </a:r>
            <a:endParaRPr sz="2400">
              <a:solidFill>
                <a:srgbClr val="CC0000"/>
              </a:solidFill>
              <a:latin typeface="Caveat"/>
              <a:ea typeface="Caveat"/>
              <a:cs typeface="Caveat"/>
              <a:sym typeface="Caveat"/>
            </a:endParaRPr>
          </a:p>
        </p:txBody>
      </p:sp>
      <p:pic>
        <p:nvPicPr>
          <p:cNvPr id="519" name="Google Shape;519;p31"/>
          <p:cNvPicPr preferRelativeResize="0"/>
          <p:nvPr/>
        </p:nvPicPr>
        <p:blipFill>
          <a:blip r:embed="rId3">
            <a:alphaModFix amt="10000"/>
          </a:blip>
          <a:stretch>
            <a:fillRect/>
          </a:stretch>
        </p:blipFill>
        <p:spPr>
          <a:xfrm>
            <a:off x="794326" y="0"/>
            <a:ext cx="7555349"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32"/>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zh-TW"/>
              <a:t>Thank You</a:t>
            </a:r>
            <a:endParaRPr/>
          </a:p>
        </p:txBody>
      </p:sp>
      <p:sp>
        <p:nvSpPr>
          <p:cNvPr id="525" name="Google Shape;525;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pic>
        <p:nvPicPr>
          <p:cNvPr id="526" name="Google Shape;526;p32"/>
          <p:cNvPicPr preferRelativeResize="0"/>
          <p:nvPr/>
        </p:nvPicPr>
        <p:blipFill>
          <a:blip r:embed="rId3">
            <a:alphaModFix amt="10000"/>
          </a:blip>
          <a:stretch>
            <a:fillRect/>
          </a:stretch>
        </p:blipFill>
        <p:spPr>
          <a:xfrm>
            <a:off x="794326" y="0"/>
            <a:ext cx="7555349"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5"/>
          <p:cNvPicPr preferRelativeResize="0"/>
          <p:nvPr/>
        </p:nvPicPr>
        <p:blipFill>
          <a:blip r:embed="rId3">
            <a:alphaModFix amt="10000"/>
          </a:blip>
          <a:stretch>
            <a:fillRect/>
          </a:stretch>
        </p:blipFill>
        <p:spPr>
          <a:xfrm>
            <a:off x="794326" y="0"/>
            <a:ext cx="7555349" cy="5143500"/>
          </a:xfrm>
          <a:prstGeom prst="rect">
            <a:avLst/>
          </a:prstGeom>
          <a:noFill/>
          <a:ln>
            <a:noFill/>
          </a:ln>
        </p:spPr>
      </p:pic>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zh-TW"/>
              <a:t>A Journey Through Wonderland​​</a:t>
            </a:r>
            <a:endParaRPr b="1"/>
          </a:p>
        </p:txBody>
      </p:sp>
      <p:sp>
        <p:nvSpPr>
          <p:cNvPr id="71" name="Google Shape;71;p15"/>
          <p:cNvSpPr txBox="1"/>
          <p:nvPr>
            <p:ph idx="1" type="body"/>
          </p:nvPr>
        </p:nvSpPr>
        <p:spPr>
          <a:xfrm>
            <a:off x="311700" y="1152475"/>
            <a:ext cx="8694900" cy="38235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zh-TW" sz="2000"/>
              <a:t>Alice in the crypto wonderland: </a:t>
            </a:r>
            <a:endParaRPr sz="2000"/>
          </a:p>
          <a:p>
            <a:pPr indent="-317500" lvl="1" marL="914400" rtl="0" algn="l">
              <a:lnSpc>
                <a:spcPct val="150000"/>
              </a:lnSpc>
              <a:spcBef>
                <a:spcPts val="0"/>
              </a:spcBef>
              <a:spcAft>
                <a:spcPts val="0"/>
              </a:spcAft>
              <a:buSzPts val="1400"/>
              <a:buChar char="○"/>
            </a:pPr>
            <a:r>
              <a:rPr lang="zh-TW" sz="2000"/>
              <a:t>Counting carrots: Multiparty Computation (MPC)</a:t>
            </a:r>
            <a:endParaRPr sz="2000"/>
          </a:p>
          <a:p>
            <a:pPr indent="-317500" lvl="1" marL="914400" rtl="0" algn="l">
              <a:lnSpc>
                <a:spcPct val="150000"/>
              </a:lnSpc>
              <a:spcBef>
                <a:spcPts val="0"/>
              </a:spcBef>
              <a:spcAft>
                <a:spcPts val="0"/>
              </a:spcAft>
              <a:buSzPts val="1400"/>
              <a:buChar char="○"/>
            </a:pPr>
            <a:r>
              <a:rPr lang="zh-TW" sz="2000"/>
              <a:t>In the quantum hole: </a:t>
            </a:r>
            <a:r>
              <a:rPr lang="zh-TW" sz="2000"/>
              <a:t>Multiparty Quantum Computation </a:t>
            </a:r>
            <a:endParaRPr sz="2000"/>
          </a:p>
          <a:p>
            <a:pPr indent="-317500" lvl="1" marL="914400" rtl="0" algn="l">
              <a:lnSpc>
                <a:spcPct val="150000"/>
              </a:lnSpc>
              <a:spcBef>
                <a:spcPts val="0"/>
              </a:spcBef>
              <a:spcAft>
                <a:spcPts val="0"/>
              </a:spcAft>
              <a:buSzPts val="1400"/>
              <a:buChar char="○"/>
            </a:pPr>
            <a:r>
              <a:rPr lang="zh-TW" sz="2000"/>
              <a:t>Consult Cheshire cat for securities.</a:t>
            </a:r>
            <a:endParaRPr sz="2000"/>
          </a:p>
          <a:p>
            <a:pPr indent="-355600" lvl="0" marL="457200" rtl="0" algn="l">
              <a:lnSpc>
                <a:spcPct val="150000"/>
              </a:lnSpc>
              <a:spcBef>
                <a:spcPts val="0"/>
              </a:spcBef>
              <a:spcAft>
                <a:spcPts val="0"/>
              </a:spcAft>
              <a:buSzPts val="2000"/>
              <a:buChar char="●"/>
            </a:pPr>
            <a:r>
              <a:rPr lang="zh-TW" sz="2000"/>
              <a:t>Bob comes to the play: Explain the idea of how MPQC-PVIA works</a:t>
            </a:r>
            <a:endParaRPr sz="2000"/>
          </a:p>
          <a:p>
            <a:pPr indent="-355600" lvl="0" marL="457200" rtl="0" algn="l">
              <a:lnSpc>
                <a:spcPct val="150000"/>
              </a:lnSpc>
              <a:spcBef>
                <a:spcPts val="0"/>
              </a:spcBef>
              <a:spcAft>
                <a:spcPts val="0"/>
              </a:spcAft>
              <a:buSzPts val="2000"/>
              <a:buChar char="●"/>
            </a:pPr>
            <a:r>
              <a:rPr lang="zh-TW" sz="2000"/>
              <a:t>Open questions and future works</a:t>
            </a:r>
            <a:endParaRPr sz="2000"/>
          </a:p>
        </p:txBody>
      </p:sp>
      <p:sp>
        <p:nvSpPr>
          <p:cNvPr id="72" name="Google Shape;72;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zh-TW"/>
              <a:t>Multiparty Computation (MPC)</a:t>
            </a:r>
            <a:endParaRPr b="1"/>
          </a:p>
        </p:txBody>
      </p:sp>
      <p:sp>
        <p:nvSpPr>
          <p:cNvPr id="78" name="Google Shape;78;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pic>
        <p:nvPicPr>
          <p:cNvPr id="79" name="Google Shape;79;p16"/>
          <p:cNvPicPr preferRelativeResize="0"/>
          <p:nvPr/>
        </p:nvPicPr>
        <p:blipFill>
          <a:blip r:embed="rId3">
            <a:alphaModFix amt="4000"/>
          </a:blip>
          <a:stretch>
            <a:fillRect/>
          </a:stretch>
        </p:blipFill>
        <p:spPr>
          <a:xfrm>
            <a:off x="4403937" y="0"/>
            <a:ext cx="5303013" cy="5143501"/>
          </a:xfrm>
          <a:prstGeom prst="rect">
            <a:avLst/>
          </a:prstGeom>
          <a:noFill/>
          <a:ln>
            <a:noFill/>
          </a:ln>
        </p:spPr>
      </p:pic>
      <p:sp>
        <p:nvSpPr>
          <p:cNvPr id="80" name="Google Shape;80;p16"/>
          <p:cNvSpPr txBox="1"/>
          <p:nvPr/>
        </p:nvSpPr>
        <p:spPr>
          <a:xfrm>
            <a:off x="304800" y="904875"/>
            <a:ext cx="89304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400">
                <a:solidFill>
                  <a:srgbClr val="953F2C"/>
                </a:solidFill>
                <a:latin typeface="Caveat"/>
                <a:ea typeface="Caveat"/>
                <a:cs typeface="Caveat"/>
                <a:sym typeface="Caveat"/>
              </a:rPr>
              <a:t>A</a:t>
            </a:r>
            <a:r>
              <a:rPr lang="zh-TW" sz="2600">
                <a:solidFill>
                  <a:srgbClr val="953F2C"/>
                </a:solidFill>
                <a:latin typeface="Caveat"/>
                <a:ea typeface="Caveat"/>
                <a:cs typeface="Caveat"/>
                <a:sym typeface="Caveat"/>
              </a:rPr>
              <a:t>lice meets bunnies in a forest and </a:t>
            </a:r>
            <a:endParaRPr sz="2600">
              <a:solidFill>
                <a:srgbClr val="953F2C"/>
              </a:solidFill>
              <a:latin typeface="Caveat"/>
              <a:ea typeface="Caveat"/>
              <a:cs typeface="Caveat"/>
              <a:sym typeface="Caveat"/>
            </a:endParaRPr>
          </a:p>
          <a:p>
            <a:pPr indent="0" lvl="0" marL="0" rtl="0" algn="l">
              <a:spcBef>
                <a:spcPts val="0"/>
              </a:spcBef>
              <a:spcAft>
                <a:spcPts val="0"/>
              </a:spcAft>
              <a:buNone/>
            </a:pPr>
            <a:r>
              <a:rPr lang="zh-TW" sz="2600">
                <a:solidFill>
                  <a:srgbClr val="953F2C"/>
                </a:solidFill>
                <a:latin typeface="Caveat"/>
                <a:ea typeface="Caveat"/>
                <a:cs typeface="Caveat"/>
                <a:sym typeface="Caveat"/>
              </a:rPr>
              <a:t>they want to know who has most carrots.......</a:t>
            </a:r>
            <a:endParaRPr sz="2600">
              <a:solidFill>
                <a:srgbClr val="953F2C"/>
              </a:solidFill>
              <a:latin typeface="Caveat"/>
              <a:ea typeface="Caveat"/>
              <a:cs typeface="Caveat"/>
              <a:sym typeface="Caveat"/>
            </a:endParaRPr>
          </a:p>
        </p:txBody>
      </p:sp>
      <p:sp>
        <p:nvSpPr>
          <p:cNvPr id="81" name="Google Shape;81;p16"/>
          <p:cNvSpPr txBox="1"/>
          <p:nvPr/>
        </p:nvSpPr>
        <p:spPr>
          <a:xfrm>
            <a:off x="244825" y="2200750"/>
            <a:ext cx="7985700" cy="4926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Char char="●"/>
            </a:pPr>
            <a:r>
              <a:rPr lang="zh-TW" sz="2000">
                <a:solidFill>
                  <a:schemeClr val="dk1"/>
                </a:solidFill>
              </a:rPr>
              <a:t>𝑃</a:t>
            </a:r>
            <a:r>
              <a:rPr lang="zh-TW" sz="500">
                <a:solidFill>
                  <a:schemeClr val="dk1"/>
                </a:solidFill>
              </a:rPr>
              <a:t> </a:t>
            </a:r>
            <a:r>
              <a:rPr lang="zh-TW" sz="1000">
                <a:solidFill>
                  <a:schemeClr val="dk1"/>
                </a:solidFill>
              </a:rPr>
              <a:t>𝑖</a:t>
            </a:r>
            <a:r>
              <a:rPr lang="zh-TW" sz="2000">
                <a:solidFill>
                  <a:schemeClr val="dk1"/>
                </a:solidFill>
              </a:rPr>
              <a:t> </a:t>
            </a:r>
            <a:r>
              <a:rPr lang="zh-TW" sz="1800">
                <a:solidFill>
                  <a:schemeClr val="dk1"/>
                </a:solidFill>
              </a:rPr>
              <a:t>holds private </a:t>
            </a:r>
            <a:r>
              <a:rPr lang="zh-TW" sz="1800" u="sng">
                <a:solidFill>
                  <a:schemeClr val="dk1"/>
                </a:solidFill>
              </a:rPr>
              <a:t>input</a:t>
            </a:r>
            <a:r>
              <a:rPr lang="zh-TW" sz="1800">
                <a:solidFill>
                  <a:schemeClr val="dk1"/>
                </a:solidFill>
              </a:rPr>
              <a:t> </a:t>
            </a:r>
            <a:r>
              <a:rPr lang="zh-TW" sz="2000">
                <a:solidFill>
                  <a:schemeClr val="dk1"/>
                </a:solidFill>
              </a:rPr>
              <a:t>𝑥</a:t>
            </a:r>
            <a:r>
              <a:rPr lang="zh-TW" sz="1000">
                <a:solidFill>
                  <a:schemeClr val="dk1"/>
                </a:solidFill>
              </a:rPr>
              <a:t>𝑖</a:t>
            </a:r>
            <a:endParaRPr sz="1800">
              <a:solidFill>
                <a:schemeClr val="dk1"/>
              </a:solidFill>
            </a:endParaRPr>
          </a:p>
        </p:txBody>
      </p:sp>
      <p:sp>
        <p:nvSpPr>
          <p:cNvPr id="82" name="Google Shape;82;p16"/>
          <p:cNvSpPr txBox="1"/>
          <p:nvPr/>
        </p:nvSpPr>
        <p:spPr>
          <a:xfrm>
            <a:off x="244825" y="2657950"/>
            <a:ext cx="8899200" cy="4926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Char char="●"/>
            </a:pPr>
            <a:r>
              <a:rPr lang="zh-TW" sz="1800">
                <a:solidFill>
                  <a:schemeClr val="dk1"/>
                </a:solidFill>
              </a:rPr>
              <a:t>They want to evaluate a </a:t>
            </a:r>
            <a:r>
              <a:rPr lang="zh-TW" sz="1800" u="sng">
                <a:solidFill>
                  <a:schemeClr val="dk1"/>
                </a:solidFill>
              </a:rPr>
              <a:t>function</a:t>
            </a:r>
            <a:r>
              <a:rPr lang="zh-TW" sz="1800">
                <a:solidFill>
                  <a:schemeClr val="dk1"/>
                </a:solidFill>
              </a:rPr>
              <a:t> 𝑓 on (</a:t>
            </a:r>
            <a:r>
              <a:rPr lang="zh-TW" sz="2000">
                <a:solidFill>
                  <a:schemeClr val="dk1"/>
                </a:solidFill>
              </a:rPr>
              <a:t>𝑥</a:t>
            </a:r>
            <a:r>
              <a:rPr lang="zh-TW" sz="1000">
                <a:solidFill>
                  <a:schemeClr val="dk1"/>
                </a:solidFill>
              </a:rPr>
              <a:t>𝟣</a:t>
            </a:r>
            <a:r>
              <a:rPr lang="zh-TW" sz="1800">
                <a:solidFill>
                  <a:schemeClr val="dk1"/>
                </a:solidFill>
              </a:rPr>
              <a:t>, …, </a:t>
            </a:r>
            <a:r>
              <a:rPr lang="zh-TW" sz="2000">
                <a:solidFill>
                  <a:schemeClr val="dk1"/>
                </a:solidFill>
              </a:rPr>
              <a:t>𝑥</a:t>
            </a:r>
            <a:r>
              <a:rPr lang="zh-TW" sz="1000">
                <a:solidFill>
                  <a:schemeClr val="dk1"/>
                </a:solidFill>
              </a:rPr>
              <a:t>𝑁</a:t>
            </a:r>
            <a:r>
              <a:rPr lang="zh-TW" sz="1800">
                <a:solidFill>
                  <a:schemeClr val="dk1"/>
                </a:solidFill>
              </a:rPr>
              <a:t>), producing (</a:t>
            </a:r>
            <a:r>
              <a:rPr lang="zh-TW" sz="2000">
                <a:solidFill>
                  <a:schemeClr val="dk1"/>
                </a:solidFill>
              </a:rPr>
              <a:t>𝑦</a:t>
            </a:r>
            <a:r>
              <a:rPr lang="zh-TW" sz="1000">
                <a:solidFill>
                  <a:schemeClr val="dk1"/>
                </a:solidFill>
              </a:rPr>
              <a:t>𝟣</a:t>
            </a:r>
            <a:r>
              <a:rPr lang="zh-TW" sz="1800">
                <a:solidFill>
                  <a:schemeClr val="dk1"/>
                </a:solidFill>
              </a:rPr>
              <a:t>, …, </a:t>
            </a:r>
            <a:r>
              <a:rPr lang="zh-TW" sz="2000">
                <a:solidFill>
                  <a:schemeClr val="dk1"/>
                </a:solidFill>
              </a:rPr>
              <a:t>𝑦</a:t>
            </a:r>
            <a:r>
              <a:rPr lang="zh-TW" sz="1000">
                <a:solidFill>
                  <a:schemeClr val="dk1"/>
                </a:solidFill>
              </a:rPr>
              <a:t>𝑁</a:t>
            </a:r>
            <a:r>
              <a:rPr lang="zh-TW" sz="1800">
                <a:solidFill>
                  <a:schemeClr val="dk1"/>
                </a:solidFill>
              </a:rPr>
              <a:t>)</a:t>
            </a:r>
            <a:endParaRPr sz="1800">
              <a:solidFill>
                <a:schemeClr val="dk1"/>
              </a:solidFill>
            </a:endParaRPr>
          </a:p>
        </p:txBody>
      </p:sp>
      <p:sp>
        <p:nvSpPr>
          <p:cNvPr id="83" name="Google Shape;83;p16"/>
          <p:cNvSpPr txBox="1"/>
          <p:nvPr/>
        </p:nvSpPr>
        <p:spPr>
          <a:xfrm>
            <a:off x="256328" y="3110336"/>
            <a:ext cx="5131500" cy="4926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Char char="●"/>
            </a:pPr>
            <a:r>
              <a:rPr lang="zh-TW" sz="2000">
                <a:solidFill>
                  <a:schemeClr val="dk1"/>
                </a:solidFill>
              </a:rPr>
              <a:t>𝑃</a:t>
            </a:r>
            <a:r>
              <a:rPr lang="zh-TW" sz="500">
                <a:solidFill>
                  <a:schemeClr val="dk1"/>
                </a:solidFill>
              </a:rPr>
              <a:t> </a:t>
            </a:r>
            <a:r>
              <a:rPr lang="zh-TW" sz="1000">
                <a:solidFill>
                  <a:schemeClr val="dk1"/>
                </a:solidFill>
              </a:rPr>
              <a:t>𝑖</a:t>
            </a:r>
            <a:r>
              <a:rPr lang="zh-TW" sz="2000">
                <a:solidFill>
                  <a:schemeClr val="dk1"/>
                </a:solidFill>
              </a:rPr>
              <a:t> </a:t>
            </a:r>
            <a:r>
              <a:rPr lang="zh-TW" sz="1800">
                <a:solidFill>
                  <a:schemeClr val="dk1"/>
                </a:solidFill>
              </a:rPr>
              <a:t>receives private </a:t>
            </a:r>
            <a:r>
              <a:rPr lang="zh-TW" sz="1800" u="sng">
                <a:solidFill>
                  <a:schemeClr val="dk1"/>
                </a:solidFill>
              </a:rPr>
              <a:t>output</a:t>
            </a:r>
            <a:r>
              <a:rPr lang="zh-TW" sz="1800">
                <a:solidFill>
                  <a:schemeClr val="dk1"/>
                </a:solidFill>
              </a:rPr>
              <a:t> </a:t>
            </a:r>
            <a:r>
              <a:rPr lang="zh-TW" sz="2000">
                <a:solidFill>
                  <a:schemeClr val="dk1"/>
                </a:solidFill>
              </a:rPr>
              <a:t>𝑦</a:t>
            </a:r>
            <a:r>
              <a:rPr lang="zh-TW" sz="1000">
                <a:solidFill>
                  <a:schemeClr val="dk1"/>
                </a:solidFill>
              </a:rPr>
              <a:t>𝑖</a:t>
            </a:r>
            <a:endParaRPr/>
          </a:p>
        </p:txBody>
      </p:sp>
      <p:sp>
        <p:nvSpPr>
          <p:cNvPr id="84" name="Google Shape;84;p16"/>
          <p:cNvSpPr txBox="1"/>
          <p:nvPr/>
        </p:nvSpPr>
        <p:spPr>
          <a:xfrm>
            <a:off x="304800" y="3800175"/>
            <a:ext cx="5890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600">
                <a:solidFill>
                  <a:srgbClr val="953F2C"/>
                </a:solidFill>
                <a:latin typeface="Caveat"/>
                <a:ea typeface="Caveat"/>
                <a:cs typeface="Caveat"/>
                <a:sym typeface="Caveat"/>
              </a:rPr>
              <a:t>without revealing their individual counts!</a:t>
            </a:r>
            <a:endParaRPr/>
          </a:p>
        </p:txBody>
      </p:sp>
      <p:sp>
        <p:nvSpPr>
          <p:cNvPr id="85" name="Google Shape;85;p16"/>
          <p:cNvSpPr txBox="1"/>
          <p:nvPr/>
        </p:nvSpPr>
        <p:spPr>
          <a:xfrm>
            <a:off x="184699" y="4405725"/>
            <a:ext cx="8760300" cy="4617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1200"/>
              </a:spcAft>
              <a:buNone/>
            </a:pPr>
            <a:r>
              <a:rPr lang="zh-TW" sz="1800">
                <a:solidFill>
                  <a:schemeClr val="dk1"/>
                </a:solidFill>
              </a:rPr>
              <a:t>They want to know the correct output without revealing their private inputs!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zh-TW"/>
              <a:t>In Quantum Hole: Multiparty Quantum Computation</a:t>
            </a:r>
            <a:endParaRPr b="1"/>
          </a:p>
        </p:txBody>
      </p:sp>
      <p:sp>
        <p:nvSpPr>
          <p:cNvPr id="91" name="Google Shape;91;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pic>
        <p:nvPicPr>
          <p:cNvPr id="92" name="Google Shape;92;p17"/>
          <p:cNvPicPr preferRelativeResize="0"/>
          <p:nvPr/>
        </p:nvPicPr>
        <p:blipFill>
          <a:blip r:embed="rId3">
            <a:alphaModFix amt="4000"/>
          </a:blip>
          <a:stretch>
            <a:fillRect/>
          </a:stretch>
        </p:blipFill>
        <p:spPr>
          <a:xfrm>
            <a:off x="4403937" y="0"/>
            <a:ext cx="5303013" cy="5143501"/>
          </a:xfrm>
          <a:prstGeom prst="rect">
            <a:avLst/>
          </a:prstGeom>
          <a:noFill/>
          <a:ln>
            <a:noFill/>
          </a:ln>
        </p:spPr>
      </p:pic>
      <p:sp>
        <p:nvSpPr>
          <p:cNvPr id="93" name="Google Shape;93;p17"/>
          <p:cNvSpPr txBox="1"/>
          <p:nvPr/>
        </p:nvSpPr>
        <p:spPr>
          <a:xfrm>
            <a:off x="304800" y="904875"/>
            <a:ext cx="8930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400">
                <a:solidFill>
                  <a:srgbClr val="953F2C"/>
                </a:solidFill>
                <a:latin typeface="Caveat"/>
                <a:ea typeface="Caveat"/>
                <a:cs typeface="Caveat"/>
                <a:sym typeface="Caveat"/>
              </a:rPr>
              <a:t>Suddenly, Alice falls into a quantum hole.</a:t>
            </a:r>
            <a:endParaRPr sz="2400">
              <a:solidFill>
                <a:srgbClr val="953F2C"/>
              </a:solidFill>
              <a:latin typeface="Caveat"/>
              <a:ea typeface="Caveat"/>
              <a:cs typeface="Caveat"/>
              <a:sym typeface="Caveat"/>
            </a:endParaRPr>
          </a:p>
          <a:p>
            <a:pPr indent="0" lvl="0" marL="0" rtl="0" algn="l">
              <a:spcBef>
                <a:spcPts val="0"/>
              </a:spcBef>
              <a:spcAft>
                <a:spcPts val="0"/>
              </a:spcAft>
              <a:buNone/>
            </a:pPr>
            <a:r>
              <a:rPr lang="zh-TW" sz="2400">
                <a:solidFill>
                  <a:srgbClr val="953F2C"/>
                </a:solidFill>
                <a:latin typeface="Caveat"/>
                <a:ea typeface="Caveat"/>
                <a:cs typeface="Caveat"/>
                <a:sym typeface="Caveat"/>
              </a:rPr>
              <a:t>Everything turn to quantum.... the power, the circuit, even the carrots.....</a:t>
            </a:r>
            <a:endParaRPr sz="2600">
              <a:solidFill>
                <a:srgbClr val="953F2C"/>
              </a:solidFill>
              <a:latin typeface="Caveat"/>
              <a:ea typeface="Caveat"/>
              <a:cs typeface="Caveat"/>
              <a:sym typeface="Caveat"/>
            </a:endParaRPr>
          </a:p>
        </p:txBody>
      </p:sp>
      <p:sp>
        <p:nvSpPr>
          <p:cNvPr id="94" name="Google Shape;94;p17"/>
          <p:cNvSpPr txBox="1"/>
          <p:nvPr/>
        </p:nvSpPr>
        <p:spPr>
          <a:xfrm>
            <a:off x="244825" y="2200750"/>
            <a:ext cx="7985700" cy="4926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Char char="●"/>
            </a:pPr>
            <a:r>
              <a:rPr lang="zh-TW" sz="2000">
                <a:solidFill>
                  <a:schemeClr val="dk1"/>
                </a:solidFill>
              </a:rPr>
              <a:t>𝑃</a:t>
            </a:r>
            <a:r>
              <a:rPr lang="zh-TW" sz="500">
                <a:solidFill>
                  <a:schemeClr val="dk1"/>
                </a:solidFill>
              </a:rPr>
              <a:t> </a:t>
            </a:r>
            <a:r>
              <a:rPr lang="zh-TW" sz="1000">
                <a:solidFill>
                  <a:schemeClr val="dk1"/>
                </a:solidFill>
              </a:rPr>
              <a:t>𝑖</a:t>
            </a:r>
            <a:r>
              <a:rPr lang="zh-TW" sz="2000">
                <a:solidFill>
                  <a:schemeClr val="dk1"/>
                </a:solidFill>
              </a:rPr>
              <a:t> </a:t>
            </a:r>
            <a:r>
              <a:rPr lang="zh-TW" sz="1800">
                <a:solidFill>
                  <a:schemeClr val="dk1"/>
                </a:solidFill>
              </a:rPr>
              <a:t>holds private </a:t>
            </a:r>
            <a:r>
              <a:rPr lang="zh-TW" sz="1800" u="sng">
                <a:solidFill>
                  <a:schemeClr val="dk1"/>
                </a:solidFill>
              </a:rPr>
              <a:t>quantum input</a:t>
            </a:r>
            <a:r>
              <a:rPr lang="zh-TW" sz="1800">
                <a:solidFill>
                  <a:schemeClr val="dk1"/>
                </a:solidFill>
              </a:rPr>
              <a:t> </a:t>
            </a:r>
            <a:r>
              <a:rPr lang="zh-TW" sz="2000">
                <a:solidFill>
                  <a:schemeClr val="dk1"/>
                </a:solidFill>
              </a:rPr>
              <a:t>⍴</a:t>
            </a:r>
            <a:r>
              <a:rPr lang="zh-TW" sz="1000">
                <a:solidFill>
                  <a:schemeClr val="dk1"/>
                </a:solidFill>
              </a:rPr>
              <a:t>𝑖</a:t>
            </a:r>
            <a:endParaRPr sz="1800">
              <a:solidFill>
                <a:schemeClr val="dk1"/>
              </a:solidFill>
            </a:endParaRPr>
          </a:p>
        </p:txBody>
      </p:sp>
      <p:sp>
        <p:nvSpPr>
          <p:cNvPr id="95" name="Google Shape;95;p17"/>
          <p:cNvSpPr txBox="1"/>
          <p:nvPr/>
        </p:nvSpPr>
        <p:spPr>
          <a:xfrm>
            <a:off x="244825" y="2657950"/>
            <a:ext cx="8899200" cy="8466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Char char="●"/>
            </a:pPr>
            <a:r>
              <a:rPr lang="zh-TW" sz="1800">
                <a:solidFill>
                  <a:schemeClr val="dk1"/>
                </a:solidFill>
              </a:rPr>
              <a:t>They want to evaluate a </a:t>
            </a:r>
            <a:r>
              <a:rPr lang="zh-TW" sz="1800" u="sng">
                <a:solidFill>
                  <a:schemeClr val="dk1"/>
                </a:solidFill>
              </a:rPr>
              <a:t>quantum circuit</a:t>
            </a:r>
            <a:r>
              <a:rPr lang="zh-TW" sz="1800">
                <a:solidFill>
                  <a:schemeClr val="dk1"/>
                </a:solidFill>
              </a:rPr>
              <a:t> Q on (</a:t>
            </a:r>
            <a:r>
              <a:rPr lang="zh-TW" sz="2000">
                <a:solidFill>
                  <a:schemeClr val="dk1"/>
                </a:solidFill>
              </a:rPr>
              <a:t>⍴</a:t>
            </a:r>
            <a:r>
              <a:rPr lang="zh-TW" sz="1000">
                <a:solidFill>
                  <a:schemeClr val="dk1"/>
                </a:solidFill>
              </a:rPr>
              <a:t>𝟣</a:t>
            </a:r>
            <a:r>
              <a:rPr lang="zh-TW" sz="1800">
                <a:solidFill>
                  <a:schemeClr val="dk1"/>
                </a:solidFill>
              </a:rPr>
              <a:t>, …, </a:t>
            </a:r>
            <a:r>
              <a:rPr lang="zh-TW" sz="2000">
                <a:solidFill>
                  <a:schemeClr val="dk1"/>
                </a:solidFill>
              </a:rPr>
              <a:t>⍴</a:t>
            </a:r>
            <a:r>
              <a:rPr lang="zh-TW" sz="1000">
                <a:solidFill>
                  <a:schemeClr val="dk1"/>
                </a:solidFill>
              </a:rPr>
              <a:t>𝑁</a:t>
            </a:r>
            <a:r>
              <a:rPr lang="zh-TW" sz="1800">
                <a:solidFill>
                  <a:schemeClr val="dk1"/>
                </a:solidFill>
              </a:rPr>
              <a:t>), </a:t>
            </a:r>
            <a:br>
              <a:rPr lang="zh-TW" sz="1800">
                <a:solidFill>
                  <a:schemeClr val="dk1"/>
                </a:solidFill>
              </a:rPr>
            </a:br>
            <a:r>
              <a:rPr lang="zh-TW" sz="1800">
                <a:solidFill>
                  <a:schemeClr val="dk1"/>
                </a:solidFill>
              </a:rPr>
              <a:t>producing </a:t>
            </a:r>
            <a:r>
              <a:rPr lang="zh-TW" sz="1800">
                <a:solidFill>
                  <a:schemeClr val="dk1"/>
                </a:solidFill>
              </a:rPr>
              <a:t>(</a:t>
            </a:r>
            <a:r>
              <a:rPr lang="zh-TW" sz="2000">
                <a:solidFill>
                  <a:schemeClr val="dk1"/>
                </a:solidFill>
              </a:rPr>
              <a:t>σ</a:t>
            </a:r>
            <a:r>
              <a:rPr lang="zh-TW" sz="1000">
                <a:solidFill>
                  <a:schemeClr val="dk1"/>
                </a:solidFill>
              </a:rPr>
              <a:t>𝟣</a:t>
            </a:r>
            <a:r>
              <a:rPr lang="zh-TW" sz="1800">
                <a:solidFill>
                  <a:schemeClr val="dk1"/>
                </a:solidFill>
              </a:rPr>
              <a:t>, …, </a:t>
            </a:r>
            <a:r>
              <a:rPr lang="zh-TW" sz="2000">
                <a:solidFill>
                  <a:schemeClr val="dk1"/>
                </a:solidFill>
              </a:rPr>
              <a:t>σ</a:t>
            </a:r>
            <a:r>
              <a:rPr lang="zh-TW" sz="1000">
                <a:solidFill>
                  <a:schemeClr val="dk1"/>
                </a:solidFill>
              </a:rPr>
              <a:t>𝑁</a:t>
            </a:r>
            <a:r>
              <a:rPr lang="zh-TW" sz="1800">
                <a:solidFill>
                  <a:schemeClr val="dk1"/>
                </a:solidFill>
              </a:rPr>
              <a:t>) ←</a:t>
            </a:r>
            <a:r>
              <a:rPr lang="zh-TW" sz="1800">
                <a:solidFill>
                  <a:schemeClr val="dk1"/>
                </a:solidFill>
              </a:rPr>
              <a:t> Q(</a:t>
            </a:r>
            <a:r>
              <a:rPr lang="zh-TW" sz="2000">
                <a:solidFill>
                  <a:schemeClr val="dk1"/>
                </a:solidFill>
              </a:rPr>
              <a:t>⍴</a:t>
            </a:r>
            <a:r>
              <a:rPr lang="zh-TW" sz="1000">
                <a:solidFill>
                  <a:schemeClr val="dk1"/>
                </a:solidFill>
              </a:rPr>
              <a:t>𝟣</a:t>
            </a:r>
            <a:r>
              <a:rPr lang="zh-TW" sz="1800">
                <a:solidFill>
                  <a:schemeClr val="dk1"/>
                </a:solidFill>
              </a:rPr>
              <a:t>, …, </a:t>
            </a:r>
            <a:r>
              <a:rPr lang="zh-TW" sz="2000">
                <a:solidFill>
                  <a:schemeClr val="dk1"/>
                </a:solidFill>
              </a:rPr>
              <a:t>⍴</a:t>
            </a:r>
            <a:r>
              <a:rPr lang="zh-TW" sz="1000">
                <a:solidFill>
                  <a:schemeClr val="dk1"/>
                </a:solidFill>
              </a:rPr>
              <a:t>𝑁</a:t>
            </a:r>
            <a:r>
              <a:rPr lang="zh-TW" sz="1800">
                <a:solidFill>
                  <a:schemeClr val="dk1"/>
                </a:solidFill>
              </a:rPr>
              <a:t>)</a:t>
            </a:r>
            <a:endParaRPr sz="1800">
              <a:solidFill>
                <a:schemeClr val="dk1"/>
              </a:solidFill>
            </a:endParaRPr>
          </a:p>
        </p:txBody>
      </p:sp>
      <p:sp>
        <p:nvSpPr>
          <p:cNvPr id="96" name="Google Shape;96;p17"/>
          <p:cNvSpPr txBox="1"/>
          <p:nvPr/>
        </p:nvSpPr>
        <p:spPr>
          <a:xfrm>
            <a:off x="256328" y="3415136"/>
            <a:ext cx="5131500" cy="4926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Char char="●"/>
            </a:pPr>
            <a:r>
              <a:rPr lang="zh-TW" sz="2000">
                <a:solidFill>
                  <a:schemeClr val="dk1"/>
                </a:solidFill>
              </a:rPr>
              <a:t>𝑃</a:t>
            </a:r>
            <a:r>
              <a:rPr lang="zh-TW" sz="500">
                <a:solidFill>
                  <a:schemeClr val="dk1"/>
                </a:solidFill>
              </a:rPr>
              <a:t> </a:t>
            </a:r>
            <a:r>
              <a:rPr lang="zh-TW" sz="1000">
                <a:solidFill>
                  <a:schemeClr val="dk1"/>
                </a:solidFill>
              </a:rPr>
              <a:t>𝑖</a:t>
            </a:r>
            <a:r>
              <a:rPr lang="zh-TW" sz="2000">
                <a:solidFill>
                  <a:schemeClr val="dk1"/>
                </a:solidFill>
              </a:rPr>
              <a:t> </a:t>
            </a:r>
            <a:r>
              <a:rPr lang="zh-TW" sz="1800">
                <a:solidFill>
                  <a:schemeClr val="dk1"/>
                </a:solidFill>
              </a:rPr>
              <a:t>receives private </a:t>
            </a:r>
            <a:r>
              <a:rPr lang="zh-TW" sz="1800" u="sng">
                <a:solidFill>
                  <a:schemeClr val="dk1"/>
                </a:solidFill>
              </a:rPr>
              <a:t>quantum </a:t>
            </a:r>
            <a:r>
              <a:rPr lang="zh-TW" sz="1800" u="sng">
                <a:solidFill>
                  <a:schemeClr val="dk1"/>
                </a:solidFill>
              </a:rPr>
              <a:t>output</a:t>
            </a:r>
            <a:r>
              <a:rPr lang="zh-TW" sz="1800">
                <a:solidFill>
                  <a:schemeClr val="dk1"/>
                </a:solidFill>
              </a:rPr>
              <a:t> </a:t>
            </a:r>
            <a:r>
              <a:rPr lang="zh-TW" sz="2000">
                <a:solidFill>
                  <a:schemeClr val="dk1"/>
                </a:solidFill>
              </a:rPr>
              <a:t>σ</a:t>
            </a:r>
            <a:r>
              <a:rPr lang="zh-TW" sz="1000">
                <a:solidFill>
                  <a:schemeClr val="dk1"/>
                </a:solidFill>
              </a:rPr>
              <a:t>𝑖</a:t>
            </a:r>
            <a:endParaRPr/>
          </a:p>
        </p:txBody>
      </p:sp>
      <p:sp>
        <p:nvSpPr>
          <p:cNvPr id="97" name="Google Shape;97;p17"/>
          <p:cNvSpPr txBox="1"/>
          <p:nvPr/>
        </p:nvSpPr>
        <p:spPr>
          <a:xfrm>
            <a:off x="1882462" y="4486275"/>
            <a:ext cx="8930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400">
                <a:solidFill>
                  <a:srgbClr val="953F2C"/>
                </a:solidFill>
                <a:latin typeface="Caveat"/>
                <a:ea typeface="Caveat"/>
                <a:cs typeface="Caveat"/>
                <a:sym typeface="Caveat"/>
              </a:rPr>
              <a:t>The players engage in a protocol to perform this task securely</a:t>
            </a:r>
            <a:endParaRPr sz="2600">
              <a:solidFill>
                <a:srgbClr val="953F2C"/>
              </a:solidFill>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8"/>
          <p:cNvPicPr preferRelativeResize="0"/>
          <p:nvPr/>
        </p:nvPicPr>
        <p:blipFill>
          <a:blip r:embed="rId3">
            <a:alphaModFix amt="10000"/>
          </a:blip>
          <a:stretch>
            <a:fillRect/>
          </a:stretch>
        </p:blipFill>
        <p:spPr>
          <a:xfrm>
            <a:off x="794326" y="0"/>
            <a:ext cx="7555349" cy="5143500"/>
          </a:xfrm>
          <a:prstGeom prst="rect">
            <a:avLst/>
          </a:prstGeom>
          <a:noFill/>
          <a:ln>
            <a:noFill/>
          </a:ln>
        </p:spPr>
      </p:pic>
      <p:sp>
        <p:nvSpPr>
          <p:cNvPr id="103" name="Google Shape;10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zh-TW"/>
              <a:t>Looking for Security</a:t>
            </a:r>
            <a:endParaRPr b="1"/>
          </a:p>
        </p:txBody>
      </p:sp>
      <p:sp>
        <p:nvSpPr>
          <p:cNvPr id="104" name="Google Shape;104;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105" name="Google Shape;105;p18"/>
          <p:cNvSpPr txBox="1"/>
          <p:nvPr/>
        </p:nvSpPr>
        <p:spPr>
          <a:xfrm>
            <a:off x="304800" y="904875"/>
            <a:ext cx="8930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400">
                <a:solidFill>
                  <a:srgbClr val="38761D"/>
                </a:solidFill>
                <a:latin typeface="Caveat"/>
                <a:ea typeface="Caveat"/>
                <a:cs typeface="Caveat"/>
                <a:sym typeface="Caveat"/>
              </a:rPr>
              <a:t>To understand the different security guarantees of various protocols, </a:t>
            </a:r>
            <a:endParaRPr sz="2400">
              <a:solidFill>
                <a:srgbClr val="38761D"/>
              </a:solidFill>
              <a:latin typeface="Caveat"/>
              <a:ea typeface="Caveat"/>
              <a:cs typeface="Caveat"/>
              <a:sym typeface="Caveat"/>
            </a:endParaRPr>
          </a:p>
          <a:p>
            <a:pPr indent="0" lvl="0" marL="0" rtl="0" algn="l">
              <a:spcBef>
                <a:spcPts val="0"/>
              </a:spcBef>
              <a:spcAft>
                <a:spcPts val="0"/>
              </a:spcAft>
              <a:buNone/>
            </a:pPr>
            <a:r>
              <a:rPr lang="zh-TW" sz="2400">
                <a:solidFill>
                  <a:srgbClr val="38761D"/>
                </a:solidFill>
                <a:latin typeface="Caveat"/>
                <a:ea typeface="Caveat"/>
                <a:cs typeface="Caveat"/>
                <a:sym typeface="Caveat"/>
              </a:rPr>
              <a:t>Alice and the bunnies consult Cheshire Cat.</a:t>
            </a:r>
            <a:endParaRPr sz="2400">
              <a:solidFill>
                <a:srgbClr val="38761D"/>
              </a:solidFill>
              <a:latin typeface="Caveat"/>
              <a:ea typeface="Caveat"/>
              <a:cs typeface="Caveat"/>
              <a:sym typeface="Caveat"/>
            </a:endParaRPr>
          </a:p>
        </p:txBody>
      </p:sp>
      <p:sp>
        <p:nvSpPr>
          <p:cNvPr id="106" name="Google Shape;106;p18"/>
          <p:cNvSpPr txBox="1"/>
          <p:nvPr/>
        </p:nvSpPr>
        <p:spPr>
          <a:xfrm>
            <a:off x="244825" y="1667350"/>
            <a:ext cx="8432700" cy="15369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Char char="●"/>
            </a:pPr>
            <a:r>
              <a:rPr lang="zh-TW" sz="2000">
                <a:solidFill>
                  <a:schemeClr val="dk1"/>
                </a:solidFill>
              </a:rPr>
              <a:t>Basic securities:</a:t>
            </a:r>
            <a:endParaRPr sz="2000">
              <a:solidFill>
                <a:schemeClr val="dk1"/>
              </a:solidFill>
            </a:endParaRPr>
          </a:p>
          <a:p>
            <a:pPr indent="-311150" lvl="1" marL="914400" rtl="0" algn="l">
              <a:lnSpc>
                <a:spcPct val="115000"/>
              </a:lnSpc>
              <a:spcBef>
                <a:spcPts val="0"/>
              </a:spcBef>
              <a:spcAft>
                <a:spcPts val="0"/>
              </a:spcAft>
              <a:buClr>
                <a:schemeClr val="dk1"/>
              </a:buClr>
              <a:buSzPts val="1300"/>
              <a:buChar char="○"/>
            </a:pPr>
            <a:r>
              <a:rPr lang="zh-TW" sz="1300">
                <a:solidFill>
                  <a:schemeClr val="dk1"/>
                </a:solidFill>
              </a:rPr>
              <a:t>Correctness: If the protocol succeeds, everyone’s final output is indeed the output of the circuit.</a:t>
            </a:r>
            <a:endParaRPr sz="1300">
              <a:solidFill>
                <a:schemeClr val="dk1"/>
              </a:solidFill>
            </a:endParaRPr>
          </a:p>
          <a:p>
            <a:pPr indent="-311150" lvl="1" marL="914400" rtl="0" algn="l">
              <a:lnSpc>
                <a:spcPct val="115000"/>
              </a:lnSpc>
              <a:spcBef>
                <a:spcPts val="0"/>
              </a:spcBef>
              <a:spcAft>
                <a:spcPts val="0"/>
              </a:spcAft>
              <a:buClr>
                <a:schemeClr val="dk1"/>
              </a:buClr>
              <a:buSzPts val="1300"/>
              <a:buChar char="○"/>
            </a:pPr>
            <a:r>
              <a:rPr lang="zh-TW" sz="1300">
                <a:solidFill>
                  <a:schemeClr val="dk1"/>
                </a:solidFill>
              </a:rPr>
              <a:t>Privacy: Honest players' private inputs and outputs cannot be known by malicious players.</a:t>
            </a:r>
            <a:endParaRPr sz="1300">
              <a:solidFill>
                <a:schemeClr val="dk1"/>
              </a:solidFill>
            </a:endParaRPr>
          </a:p>
          <a:p>
            <a:pPr indent="-311150" lvl="1" marL="914400" rtl="0" algn="l">
              <a:lnSpc>
                <a:spcPct val="115000"/>
              </a:lnSpc>
              <a:spcBef>
                <a:spcPts val="0"/>
              </a:spcBef>
              <a:spcAft>
                <a:spcPts val="0"/>
              </a:spcAft>
              <a:buClr>
                <a:schemeClr val="dk1"/>
              </a:buClr>
              <a:buSzPts val="1300"/>
              <a:buChar char="○"/>
            </a:pPr>
            <a:r>
              <a:rPr lang="zh-TW" sz="1300">
                <a:solidFill>
                  <a:schemeClr val="dk1"/>
                </a:solidFill>
              </a:rPr>
              <a:t>Output Delivery: T</a:t>
            </a:r>
            <a:r>
              <a:rPr lang="zh-TW" sz="1300">
                <a:solidFill>
                  <a:schemeClr val="dk1"/>
                </a:solidFill>
              </a:rPr>
              <a:t>he players can always get their final outputs.</a:t>
            </a:r>
            <a:br>
              <a:rPr lang="zh-TW" sz="1300">
                <a:solidFill>
                  <a:schemeClr val="dk1"/>
                </a:solidFill>
              </a:rPr>
            </a:br>
            <a:endParaRPr sz="2000">
              <a:solidFill>
                <a:schemeClr val="dk1"/>
              </a:solidFill>
            </a:endParaRPr>
          </a:p>
        </p:txBody>
      </p:sp>
      <p:sp>
        <p:nvSpPr>
          <p:cNvPr id="107" name="Google Shape;107;p18"/>
          <p:cNvSpPr txBox="1"/>
          <p:nvPr/>
        </p:nvSpPr>
        <p:spPr>
          <a:xfrm>
            <a:off x="-76200" y="4181475"/>
            <a:ext cx="8930400" cy="1246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zh-TW" sz="2300">
                <a:solidFill>
                  <a:srgbClr val="CC0000"/>
                </a:solidFill>
                <a:latin typeface="Caveat"/>
                <a:ea typeface="Caveat"/>
                <a:cs typeface="Caveat"/>
                <a:sym typeface="Caveat"/>
              </a:rPr>
              <a:t> </a:t>
            </a:r>
            <a:r>
              <a:rPr lang="zh-TW" sz="2200">
                <a:solidFill>
                  <a:srgbClr val="CC0000"/>
                </a:solidFill>
                <a:latin typeface="Caveat"/>
                <a:ea typeface="Caveat"/>
                <a:cs typeface="Caveat"/>
                <a:sym typeface="Caveat"/>
              </a:rPr>
              <a:t>Queen of Hearts who rules over Wonderland, has control of some of the bunnies. She is always looking for ways to disrupt the protocol and learn honest bunnies and Alice's secrets.</a:t>
            </a:r>
            <a:endParaRPr sz="2200">
              <a:solidFill>
                <a:srgbClr val="CC0000"/>
              </a:solidFill>
              <a:latin typeface="Caveat"/>
              <a:ea typeface="Caveat"/>
              <a:cs typeface="Caveat"/>
              <a:sym typeface="Caveat"/>
            </a:endParaRPr>
          </a:p>
          <a:p>
            <a:pPr indent="0" lvl="0" marL="0" rtl="0" algn="l">
              <a:spcBef>
                <a:spcPts val="0"/>
              </a:spcBef>
              <a:spcAft>
                <a:spcPts val="0"/>
              </a:spcAft>
              <a:buNone/>
            </a:pPr>
            <a:r>
              <a:t/>
            </a:r>
            <a:endParaRPr sz="2400">
              <a:solidFill>
                <a:srgbClr val="38761D"/>
              </a:solidFill>
              <a:latin typeface="Caveat"/>
              <a:ea typeface="Caveat"/>
              <a:cs typeface="Caveat"/>
              <a:sym typeface="Caveat"/>
            </a:endParaRPr>
          </a:p>
        </p:txBody>
      </p:sp>
      <p:sp>
        <p:nvSpPr>
          <p:cNvPr id="108" name="Google Shape;108;p18"/>
          <p:cNvSpPr txBox="1"/>
          <p:nvPr/>
        </p:nvSpPr>
        <p:spPr>
          <a:xfrm>
            <a:off x="250658" y="2404110"/>
            <a:ext cx="8832300" cy="149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300">
              <a:solidFill>
                <a:schemeClr val="dk1"/>
              </a:solidFill>
            </a:endParaRPr>
          </a:p>
          <a:p>
            <a:pPr indent="-355600" lvl="0" marL="457200" rtl="0" algn="l">
              <a:lnSpc>
                <a:spcPct val="115000"/>
              </a:lnSpc>
              <a:spcBef>
                <a:spcPts val="1200"/>
              </a:spcBef>
              <a:spcAft>
                <a:spcPts val="0"/>
              </a:spcAft>
              <a:buClr>
                <a:schemeClr val="dk1"/>
              </a:buClr>
              <a:buSzPts val="2000"/>
              <a:buChar char="●"/>
            </a:pPr>
            <a:r>
              <a:rPr lang="zh-TW" sz="2000">
                <a:solidFill>
                  <a:schemeClr val="dk1"/>
                </a:solidFill>
              </a:rPr>
              <a:t>Adversary will control malicious players to attack the protocol, and tries to learn honest players' secrets.</a:t>
            </a:r>
            <a:br>
              <a:rPr lang="zh-TW" sz="2000">
                <a:solidFill>
                  <a:schemeClr val="dk1"/>
                </a:solidFill>
              </a:rPr>
            </a:br>
            <a:endParaRPr/>
          </a:p>
        </p:txBody>
      </p:sp>
      <p:sp>
        <p:nvSpPr>
          <p:cNvPr id="109" name="Google Shape;109;p18"/>
          <p:cNvSpPr txBox="1"/>
          <p:nvPr/>
        </p:nvSpPr>
        <p:spPr>
          <a:xfrm>
            <a:off x="255671" y="3581400"/>
            <a:ext cx="71235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Char char="●"/>
            </a:pPr>
            <a:r>
              <a:rPr lang="zh-TW" sz="2000">
                <a:solidFill>
                  <a:schemeClr val="dk1"/>
                </a:solidFill>
              </a:rPr>
              <a:t>Securities are captured in simulation paradigm.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9"/>
          <p:cNvPicPr preferRelativeResize="0"/>
          <p:nvPr/>
        </p:nvPicPr>
        <p:blipFill>
          <a:blip r:embed="rId3">
            <a:alphaModFix amt="10000"/>
          </a:blip>
          <a:stretch>
            <a:fillRect/>
          </a:stretch>
        </p:blipFill>
        <p:spPr>
          <a:xfrm>
            <a:off x="794326" y="0"/>
            <a:ext cx="7555349" cy="5143500"/>
          </a:xfrm>
          <a:prstGeom prst="rect">
            <a:avLst/>
          </a:prstGeom>
          <a:noFill/>
          <a:ln>
            <a:noFill/>
          </a:ln>
        </p:spPr>
      </p:pic>
      <p:sp>
        <p:nvSpPr>
          <p:cNvPr id="115" name="Google Shape;115;p19"/>
          <p:cNvSpPr txBox="1"/>
          <p:nvPr>
            <p:ph idx="1" type="body"/>
          </p:nvPr>
        </p:nvSpPr>
        <p:spPr>
          <a:xfrm>
            <a:off x="311700" y="1100473"/>
            <a:ext cx="8520600" cy="12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u="sng"/>
          </a:p>
          <a:p>
            <a:pPr indent="-342900" lvl="0" marL="457200" rtl="0" algn="l">
              <a:spcBef>
                <a:spcPts val="1200"/>
              </a:spcBef>
              <a:spcAft>
                <a:spcPts val="0"/>
              </a:spcAft>
              <a:buSzPts val="1800"/>
              <a:buChar char="●"/>
            </a:pPr>
            <a:r>
              <a:rPr lang="zh-TW"/>
              <a:t>Full security when &lt; 50% players are malicious				</a:t>
            </a:r>
            <a:r>
              <a:rPr lang="zh-TW" sz="1400"/>
              <a:t>[BOCG+06]</a:t>
            </a:r>
            <a:endParaRPr sz="1400"/>
          </a:p>
        </p:txBody>
      </p:sp>
      <p:sp>
        <p:nvSpPr>
          <p:cNvPr id="116" name="Google Shape;116;p19"/>
          <p:cNvSpPr txBox="1"/>
          <p:nvPr>
            <p:ph idx="1" type="body"/>
          </p:nvPr>
        </p:nvSpPr>
        <p:spPr>
          <a:xfrm>
            <a:off x="311700" y="1886650"/>
            <a:ext cx="9093600" cy="1110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zh-TW"/>
              <a:t>Security with abort (SA)									</a:t>
            </a:r>
            <a:r>
              <a:rPr lang="zh-TW" sz="1400"/>
              <a:t>[DGJ+20, BCKM21]</a:t>
            </a:r>
            <a:endParaRPr sz="1400"/>
          </a:p>
          <a:p>
            <a:pPr indent="-342900" lvl="0" marL="457200" rtl="0" algn="l">
              <a:spcBef>
                <a:spcPts val="0"/>
              </a:spcBef>
              <a:spcAft>
                <a:spcPts val="0"/>
              </a:spcAft>
              <a:buSzPts val="1800"/>
              <a:buChar char="●"/>
            </a:pPr>
            <a:r>
              <a:rPr lang="zh-TW"/>
              <a:t>Security with identifiable abort (SWIA)						</a:t>
            </a:r>
            <a:r>
              <a:rPr lang="zh-TW" sz="1400"/>
              <a:t>[ACC</a:t>
            </a:r>
            <a:r>
              <a:rPr lang="zh-TW" sz="1400">
                <a:solidFill>
                  <a:srgbClr val="FF9900"/>
                </a:solidFill>
              </a:rPr>
              <a:t>H</a:t>
            </a:r>
            <a:r>
              <a:rPr lang="zh-TW" sz="1400"/>
              <a:t>+21]</a:t>
            </a:r>
            <a:endParaRPr/>
          </a:p>
          <a:p>
            <a:pPr indent="-342900" lvl="0" marL="457200" rtl="0" algn="l">
              <a:spcBef>
                <a:spcPts val="0"/>
              </a:spcBef>
              <a:spcAft>
                <a:spcPts val="0"/>
              </a:spcAft>
              <a:buSzPts val="1800"/>
              <a:buChar char="●"/>
            </a:pPr>
            <a:r>
              <a:rPr lang="zh-TW"/>
              <a:t>Security with publicly verifiable identifiable abort (PVIA)		</a:t>
            </a:r>
            <a:r>
              <a:rPr lang="zh-TW" sz="1400">
                <a:solidFill>
                  <a:srgbClr val="FF9900"/>
                </a:solidFill>
              </a:rPr>
              <a:t>[This work]</a:t>
            </a:r>
            <a:endParaRPr>
              <a:solidFill>
                <a:srgbClr val="FF9900"/>
              </a:solidFill>
            </a:endParaRPr>
          </a:p>
        </p:txBody>
      </p:sp>
      <p:sp>
        <p:nvSpPr>
          <p:cNvPr id="117" name="Google Shape;117;p19"/>
          <p:cNvSpPr txBox="1"/>
          <p:nvPr>
            <p:ph idx="1" type="body"/>
          </p:nvPr>
        </p:nvSpPr>
        <p:spPr>
          <a:xfrm>
            <a:off x="311700" y="2825257"/>
            <a:ext cx="8520600" cy="1381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zh-TW"/>
              <a:t>Best of both worlds security (BoBW)</a:t>
            </a:r>
            <a:r>
              <a:rPr lang="zh-TW"/>
              <a:t>		</a:t>
            </a:r>
            <a:r>
              <a:rPr lang="zh-TW"/>
              <a:t>				</a:t>
            </a:r>
            <a:r>
              <a:rPr lang="zh-TW" sz="1400">
                <a:solidFill>
                  <a:srgbClr val="FF9900"/>
                </a:solidFill>
              </a:rPr>
              <a:t>[This work]</a:t>
            </a:r>
            <a:br>
              <a:rPr lang="zh-TW" sz="1400"/>
            </a:br>
            <a:r>
              <a:rPr lang="zh-TW" sz="1400"/>
              <a:t>  (e.g.)</a:t>
            </a:r>
            <a:endParaRPr sz="1400"/>
          </a:p>
          <a:p>
            <a:pPr indent="-330200" lvl="1" marL="914400" rtl="0" algn="l">
              <a:spcBef>
                <a:spcPts val="0"/>
              </a:spcBef>
              <a:spcAft>
                <a:spcPts val="0"/>
              </a:spcAft>
              <a:buSzPts val="1600"/>
              <a:buChar char="○"/>
            </a:pPr>
            <a:r>
              <a:rPr lang="zh-TW" sz="1600"/>
              <a:t>&lt;</a:t>
            </a:r>
            <a:r>
              <a:rPr lang="zh-TW" sz="1600"/>
              <a:t> 10% malicious  →  Full security</a:t>
            </a:r>
            <a:endParaRPr sz="1600"/>
          </a:p>
          <a:p>
            <a:pPr indent="-330200" lvl="1" marL="914400" rtl="0" algn="l">
              <a:spcBef>
                <a:spcPts val="0"/>
              </a:spcBef>
              <a:spcAft>
                <a:spcPts val="0"/>
              </a:spcAft>
              <a:buSzPts val="1600"/>
              <a:buChar char="○"/>
            </a:pPr>
            <a:r>
              <a:rPr lang="zh-TW" sz="1600"/>
              <a:t>&lt; 90% malicious  →  PVIA</a:t>
            </a:r>
            <a:endParaRPr/>
          </a:p>
        </p:txBody>
      </p:sp>
      <p:sp>
        <p:nvSpPr>
          <p:cNvPr id="118" name="Google Shape;118;p19"/>
          <p:cNvSpPr txBox="1"/>
          <p:nvPr/>
        </p:nvSpPr>
        <p:spPr>
          <a:xfrm>
            <a:off x="5122725" y="3656581"/>
            <a:ext cx="3996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700">
                <a:solidFill>
                  <a:srgbClr val="F09800"/>
                </a:solidFill>
              </a:rPr>
              <a:t>BoBW makes protocol more flexible!</a:t>
            </a:r>
            <a:endParaRPr sz="1700">
              <a:solidFill>
                <a:srgbClr val="F09800"/>
              </a:solidFill>
            </a:endParaRPr>
          </a:p>
        </p:txBody>
      </p:sp>
      <p:sp>
        <p:nvSpPr>
          <p:cNvPr id="119" name="Google Shape;119;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120" name="Google Shape;120;p19"/>
          <p:cNvSpPr txBox="1"/>
          <p:nvPr/>
        </p:nvSpPr>
        <p:spPr>
          <a:xfrm>
            <a:off x="304800" y="904875"/>
            <a:ext cx="8930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400">
                <a:solidFill>
                  <a:srgbClr val="38761D"/>
                </a:solidFill>
                <a:latin typeface="Caveat"/>
                <a:ea typeface="Caveat"/>
                <a:cs typeface="Caveat"/>
                <a:sym typeface="Caveat"/>
              </a:rPr>
              <a:t> Cheshire Cat Explains Security Guarantees</a:t>
            </a:r>
            <a:endParaRPr sz="2400">
              <a:solidFill>
                <a:srgbClr val="38761D"/>
              </a:solidFill>
              <a:latin typeface="Caveat"/>
              <a:ea typeface="Caveat"/>
              <a:cs typeface="Caveat"/>
              <a:sym typeface="Caveat"/>
            </a:endParaRPr>
          </a:p>
        </p:txBody>
      </p:sp>
      <p:sp>
        <p:nvSpPr>
          <p:cNvPr id="121" name="Google Shape;12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zh-TW"/>
              <a:t>Security Types</a:t>
            </a:r>
            <a:endParaRPr b="1"/>
          </a:p>
        </p:txBody>
      </p:sp>
      <p:sp>
        <p:nvSpPr>
          <p:cNvPr id="122" name="Google Shape;122;p19"/>
          <p:cNvSpPr txBox="1"/>
          <p:nvPr/>
        </p:nvSpPr>
        <p:spPr>
          <a:xfrm>
            <a:off x="1389650" y="4181475"/>
            <a:ext cx="7388100" cy="923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zh-TW" sz="2400">
                <a:solidFill>
                  <a:srgbClr val="CC0000"/>
                </a:solidFill>
                <a:latin typeface="Caveat"/>
                <a:ea typeface="Caveat"/>
                <a:cs typeface="Caveat"/>
                <a:sym typeface="Caveat"/>
              </a:rPr>
              <a:t>Alice and bunnies decides to use the protocol presented in this work and find the minions of  the </a:t>
            </a:r>
            <a:r>
              <a:rPr lang="zh-TW" sz="2400">
                <a:solidFill>
                  <a:srgbClr val="CC0000"/>
                </a:solidFill>
                <a:latin typeface="Caveat"/>
                <a:ea typeface="Caveat"/>
                <a:cs typeface="Caveat"/>
                <a:sym typeface="Caveat"/>
              </a:rPr>
              <a:t>Queen of Hearts </a:t>
            </a:r>
            <a:endParaRPr sz="2400">
              <a:solidFill>
                <a:srgbClr val="CC0000"/>
              </a:solidFill>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animEffect filter="fade" transition="in">
                                      <p:cBhvr>
                                        <p:cTn dur="1"/>
                                        <p:tgtEl>
                                          <p:spTgt spid="1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1" st="1"/>
                                            </p:txEl>
                                          </p:spTgt>
                                        </p:tgtEl>
                                        <p:attrNameLst>
                                          <p:attrName>style.visibility</p:attrName>
                                        </p:attrNameLst>
                                      </p:cBhvr>
                                      <p:to>
                                        <p:strVal val="visible"/>
                                      </p:to>
                                    </p:set>
                                    <p:animEffect filter="fade" transition="in">
                                      <p:cBhvr>
                                        <p:cTn dur="1"/>
                                        <p:tgtEl>
                                          <p:spTgt spid="1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2" st="2"/>
                                            </p:txEl>
                                          </p:spTgt>
                                        </p:tgtEl>
                                        <p:attrNameLst>
                                          <p:attrName>style.visibility</p:attrName>
                                        </p:attrNameLst>
                                      </p:cBhvr>
                                      <p:to>
                                        <p:strVal val="visible"/>
                                      </p:to>
                                    </p:set>
                                    <p:animEffect filter="fade" transition="in">
                                      <p:cBhvr>
                                        <p:cTn dur="1"/>
                                        <p:tgtEl>
                                          <p:spTgt spid="1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0"/>
          <p:cNvPicPr preferRelativeResize="0"/>
          <p:nvPr/>
        </p:nvPicPr>
        <p:blipFill>
          <a:blip r:embed="rId3">
            <a:alphaModFix amt="11000"/>
          </a:blip>
          <a:stretch>
            <a:fillRect/>
          </a:stretch>
        </p:blipFill>
        <p:spPr>
          <a:xfrm flipH="1" rot="798640">
            <a:off x="5152160" y="1142323"/>
            <a:ext cx="3621053" cy="3556279"/>
          </a:xfrm>
          <a:prstGeom prst="rect">
            <a:avLst/>
          </a:prstGeom>
          <a:noFill/>
          <a:ln>
            <a:noFill/>
          </a:ln>
        </p:spPr>
      </p:pic>
      <p:sp>
        <p:nvSpPr>
          <p:cNvPr id="128" name="Google Shape;128;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pic>
        <p:nvPicPr>
          <p:cNvPr id="129" name="Google Shape;129;p20"/>
          <p:cNvPicPr preferRelativeResize="0"/>
          <p:nvPr/>
        </p:nvPicPr>
        <p:blipFill>
          <a:blip r:embed="rId4">
            <a:alphaModFix amt="9000"/>
          </a:blip>
          <a:stretch>
            <a:fillRect/>
          </a:stretch>
        </p:blipFill>
        <p:spPr>
          <a:xfrm rot="-1026909">
            <a:off x="329945" y="169467"/>
            <a:ext cx="3702586" cy="3697114"/>
          </a:xfrm>
          <a:prstGeom prst="rect">
            <a:avLst/>
          </a:prstGeom>
          <a:noFill/>
          <a:ln>
            <a:noFill/>
          </a:ln>
        </p:spPr>
      </p:pic>
      <p:sp>
        <p:nvSpPr>
          <p:cNvPr id="130" name="Google Shape;130;p20"/>
          <p:cNvSpPr txBox="1"/>
          <p:nvPr/>
        </p:nvSpPr>
        <p:spPr>
          <a:xfrm>
            <a:off x="304800" y="523875"/>
            <a:ext cx="89304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500">
                <a:solidFill>
                  <a:srgbClr val="953F2C"/>
                </a:solidFill>
                <a:latin typeface="Caveat"/>
                <a:ea typeface="Caveat"/>
                <a:cs typeface="Caveat"/>
                <a:sym typeface="Caveat"/>
              </a:rPr>
              <a:t>Alice is so happy that they have successfully finished the task. </a:t>
            </a:r>
            <a:endParaRPr sz="2500">
              <a:solidFill>
                <a:srgbClr val="953F2C"/>
              </a:solidFill>
              <a:latin typeface="Caveat"/>
              <a:ea typeface="Caveat"/>
              <a:cs typeface="Caveat"/>
              <a:sym typeface="Caveat"/>
            </a:endParaRPr>
          </a:p>
          <a:p>
            <a:pPr indent="0" lvl="0" marL="0" rtl="0" algn="l">
              <a:spcBef>
                <a:spcPts val="0"/>
              </a:spcBef>
              <a:spcAft>
                <a:spcPts val="0"/>
              </a:spcAft>
              <a:buNone/>
            </a:pPr>
            <a:r>
              <a:rPr lang="zh-TW" sz="2500">
                <a:solidFill>
                  <a:srgbClr val="953F2C"/>
                </a:solidFill>
                <a:latin typeface="Caveat"/>
                <a:ea typeface="Caveat"/>
                <a:cs typeface="Caveat"/>
                <a:sym typeface="Caveat"/>
              </a:rPr>
              <a:t>They order </a:t>
            </a:r>
            <a:r>
              <a:rPr b="1" lang="zh-TW" sz="2500">
                <a:solidFill>
                  <a:srgbClr val="953F2C"/>
                </a:solidFill>
                <a:latin typeface="Caveat"/>
                <a:ea typeface="Caveat"/>
                <a:cs typeface="Caveat"/>
                <a:sym typeface="Caveat"/>
              </a:rPr>
              <a:t>Boba</a:t>
            </a:r>
            <a:r>
              <a:rPr lang="zh-TW" sz="2500">
                <a:solidFill>
                  <a:srgbClr val="953F2C"/>
                </a:solidFill>
                <a:latin typeface="Caveat"/>
                <a:ea typeface="Caveat"/>
                <a:cs typeface="Caveat"/>
                <a:sym typeface="Caveat"/>
              </a:rPr>
              <a:t> to celebrate!</a:t>
            </a:r>
            <a:endParaRPr sz="2500">
              <a:solidFill>
                <a:srgbClr val="953F2C"/>
              </a:solidFill>
              <a:latin typeface="Caveat"/>
              <a:ea typeface="Caveat"/>
              <a:cs typeface="Caveat"/>
              <a:sym typeface="Caveat"/>
            </a:endParaRPr>
          </a:p>
          <a:p>
            <a:pPr indent="0" lvl="0" marL="0" rtl="0" algn="l">
              <a:spcBef>
                <a:spcPts val="0"/>
              </a:spcBef>
              <a:spcAft>
                <a:spcPts val="0"/>
              </a:spcAft>
              <a:buNone/>
            </a:pPr>
            <a:r>
              <a:t/>
            </a:r>
            <a:endParaRPr sz="2400">
              <a:solidFill>
                <a:srgbClr val="953F2C"/>
              </a:solidFill>
              <a:latin typeface="Caveat"/>
              <a:ea typeface="Caveat"/>
              <a:cs typeface="Caveat"/>
              <a:sym typeface="Caveat"/>
            </a:endParaRPr>
          </a:p>
          <a:p>
            <a:pPr indent="0" lvl="0" marL="0" rtl="0" algn="l">
              <a:spcBef>
                <a:spcPts val="0"/>
              </a:spcBef>
              <a:spcAft>
                <a:spcPts val="0"/>
              </a:spcAft>
              <a:buNone/>
            </a:pPr>
            <a:r>
              <a:t/>
            </a:r>
            <a:endParaRPr sz="2400">
              <a:solidFill>
                <a:srgbClr val="953F2C"/>
              </a:solidFill>
              <a:latin typeface="Caveat"/>
              <a:ea typeface="Caveat"/>
              <a:cs typeface="Caveat"/>
              <a:sym typeface="Caveat"/>
            </a:endParaRPr>
          </a:p>
        </p:txBody>
      </p:sp>
      <p:sp>
        <p:nvSpPr>
          <p:cNvPr id="131" name="Google Shape;131;p20"/>
          <p:cNvSpPr txBox="1"/>
          <p:nvPr/>
        </p:nvSpPr>
        <p:spPr>
          <a:xfrm>
            <a:off x="906975" y="1403475"/>
            <a:ext cx="82326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500">
                <a:solidFill>
                  <a:srgbClr val="38761D"/>
                </a:solidFill>
                <a:latin typeface="Caveat"/>
                <a:ea typeface="Caveat"/>
                <a:cs typeface="Caveat"/>
                <a:sym typeface="Caveat"/>
              </a:rPr>
              <a:t>Cheshire Cat wants to teach Alice and bunnies the core idea of the PVIA, </a:t>
            </a:r>
            <a:r>
              <a:rPr b="1" lang="zh-TW" sz="2500">
                <a:solidFill>
                  <a:schemeClr val="dk1"/>
                </a:solidFill>
                <a:latin typeface="Caveat"/>
                <a:ea typeface="Caveat"/>
                <a:cs typeface="Caveat"/>
                <a:sym typeface="Caveat"/>
              </a:rPr>
              <a:t>Auditable</a:t>
            </a:r>
            <a:r>
              <a:rPr b="1" lang="zh-TW" sz="2500">
                <a:solidFill>
                  <a:srgbClr val="38761D"/>
                </a:solidFill>
                <a:latin typeface="Caveat"/>
                <a:ea typeface="Caveat"/>
                <a:cs typeface="Caveat"/>
                <a:sym typeface="Caveat"/>
              </a:rPr>
              <a:t> </a:t>
            </a:r>
            <a:r>
              <a:rPr b="1" lang="zh-TW" sz="2500">
                <a:solidFill>
                  <a:schemeClr val="dk1"/>
                </a:solidFill>
                <a:latin typeface="Caveat"/>
                <a:ea typeface="Caveat"/>
                <a:cs typeface="Caveat"/>
                <a:sym typeface="Caveat"/>
              </a:rPr>
              <a:t>Quantum Authentication (AQA)</a:t>
            </a:r>
            <a:r>
              <a:rPr lang="zh-TW" sz="2500">
                <a:solidFill>
                  <a:srgbClr val="38761D"/>
                </a:solidFill>
                <a:latin typeface="Caveat"/>
                <a:ea typeface="Caveat"/>
                <a:cs typeface="Caveat"/>
                <a:sym typeface="Caveat"/>
              </a:rPr>
              <a:t>, so it sends Bob the builder to deliver Boba for them as a demonstration.</a:t>
            </a:r>
            <a:endParaRPr sz="2500">
              <a:solidFill>
                <a:srgbClr val="38761D"/>
              </a:solidFill>
              <a:latin typeface="Caveat"/>
              <a:ea typeface="Caveat"/>
              <a:cs typeface="Caveat"/>
              <a:sym typeface="Caveat"/>
            </a:endParaRPr>
          </a:p>
        </p:txBody>
      </p:sp>
      <p:sp>
        <p:nvSpPr>
          <p:cNvPr id="132" name="Google Shape;132;p20"/>
          <p:cNvSpPr txBox="1"/>
          <p:nvPr/>
        </p:nvSpPr>
        <p:spPr>
          <a:xfrm>
            <a:off x="2202975" y="3373600"/>
            <a:ext cx="741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Alice							Bob</a:t>
            </a:r>
            <a:endParaRPr sz="1800">
              <a:solidFill>
                <a:schemeClr val="dk1"/>
              </a:solidFill>
            </a:endParaRPr>
          </a:p>
        </p:txBody>
      </p:sp>
      <p:sp>
        <p:nvSpPr>
          <p:cNvPr id="133" name="Google Shape;133;p20"/>
          <p:cNvSpPr txBox="1"/>
          <p:nvPr/>
        </p:nvSpPr>
        <p:spPr>
          <a:xfrm>
            <a:off x="6800175" y="3938125"/>
            <a:ext cx="1068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endParaRPr>
          </a:p>
        </p:txBody>
      </p:sp>
      <p:grpSp>
        <p:nvGrpSpPr>
          <p:cNvPr id="134" name="Google Shape;134;p20"/>
          <p:cNvGrpSpPr/>
          <p:nvPr/>
        </p:nvGrpSpPr>
        <p:grpSpPr>
          <a:xfrm>
            <a:off x="5615335" y="2940025"/>
            <a:ext cx="898045" cy="540900"/>
            <a:chOff x="7063135" y="654025"/>
            <a:chExt cx="898045" cy="540900"/>
          </a:xfrm>
        </p:grpSpPr>
        <p:sp>
          <p:nvSpPr>
            <p:cNvPr id="135" name="Google Shape;135;p20"/>
            <p:cNvSpPr/>
            <p:nvPr/>
          </p:nvSpPr>
          <p:spPr>
            <a:xfrm>
              <a:off x="7305568" y="777278"/>
              <a:ext cx="183231" cy="298664"/>
            </a:xfrm>
            <a:prstGeom prst="flowChartManualOpera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6" name="Google Shape;136;p20"/>
            <p:cNvSpPr txBox="1"/>
            <p:nvPr/>
          </p:nvSpPr>
          <p:spPr>
            <a:xfrm>
              <a:off x="7412479" y="671725"/>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sp>
          <p:nvSpPr>
            <p:cNvPr id="137" name="Google Shape;137;p20"/>
            <p:cNvSpPr txBox="1"/>
            <p:nvPr/>
          </p:nvSpPr>
          <p:spPr>
            <a:xfrm>
              <a:off x="7063135" y="654025"/>
              <a:ext cx="425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cxnSp>
          <p:nvCxnSpPr>
            <p:cNvPr id="138" name="Google Shape;138;p20"/>
            <p:cNvCxnSpPr>
              <a:stCxn id="135" idx="0"/>
              <a:endCxn id="135" idx="0"/>
            </p:cNvCxnSpPr>
            <p:nvPr/>
          </p:nvCxnSpPr>
          <p:spPr>
            <a:xfrm>
              <a:off x="7397184" y="777278"/>
              <a:ext cx="0" cy="0"/>
            </a:xfrm>
            <a:prstGeom prst="straightConnector1">
              <a:avLst/>
            </a:prstGeom>
            <a:noFill/>
            <a:ln cap="flat" cmpd="sng" w="9525">
              <a:solidFill>
                <a:schemeClr val="dk2"/>
              </a:solidFill>
              <a:prstDash val="solid"/>
              <a:round/>
              <a:headEnd len="med" w="med" type="none"/>
              <a:tailEnd len="med" w="med" type="none"/>
            </a:ln>
          </p:spPr>
        </p:cxnSp>
      </p:grpSp>
      <p:grpSp>
        <p:nvGrpSpPr>
          <p:cNvPr id="139" name="Google Shape;139;p20"/>
          <p:cNvGrpSpPr/>
          <p:nvPr/>
        </p:nvGrpSpPr>
        <p:grpSpPr>
          <a:xfrm>
            <a:off x="5615335" y="2940025"/>
            <a:ext cx="882745" cy="534188"/>
            <a:chOff x="6615585" y="1720300"/>
            <a:chExt cx="882745" cy="534188"/>
          </a:xfrm>
        </p:grpSpPr>
        <p:sp>
          <p:nvSpPr>
            <p:cNvPr id="140" name="Google Shape;140;p20"/>
            <p:cNvSpPr txBox="1"/>
            <p:nvPr/>
          </p:nvSpPr>
          <p:spPr>
            <a:xfrm>
              <a:off x="6949629" y="1731288"/>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grpSp>
          <p:nvGrpSpPr>
            <p:cNvPr id="141" name="Google Shape;141;p20"/>
            <p:cNvGrpSpPr/>
            <p:nvPr/>
          </p:nvGrpSpPr>
          <p:grpSpPr>
            <a:xfrm>
              <a:off x="6858018" y="1748627"/>
              <a:ext cx="183231" cy="393590"/>
              <a:chOff x="6360700" y="1139050"/>
              <a:chExt cx="241475" cy="518700"/>
            </a:xfrm>
          </p:grpSpPr>
          <p:sp>
            <p:nvSpPr>
              <p:cNvPr id="142" name="Google Shape;142;p20"/>
              <p:cNvSpPr/>
              <p:nvPr/>
            </p:nvSpPr>
            <p:spPr>
              <a:xfrm>
                <a:off x="6360700" y="1264150"/>
                <a:ext cx="241475" cy="393600"/>
              </a:xfrm>
              <a:prstGeom prst="flowChartManualOpera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43" name="Google Shape;143;p20"/>
              <p:cNvCxnSpPr/>
              <p:nvPr/>
            </p:nvCxnSpPr>
            <p:spPr>
              <a:xfrm flipH="1" rot="10800000">
                <a:off x="6481438" y="1139050"/>
                <a:ext cx="120600" cy="201300"/>
              </a:xfrm>
              <a:prstGeom prst="straightConnector1">
                <a:avLst/>
              </a:prstGeom>
              <a:noFill/>
              <a:ln cap="flat" cmpd="sng" w="19050">
                <a:solidFill>
                  <a:schemeClr val="dk2"/>
                </a:solidFill>
                <a:prstDash val="solid"/>
                <a:round/>
                <a:headEnd len="med" w="med" type="none"/>
                <a:tailEnd len="med" w="med" type="none"/>
              </a:ln>
            </p:spPr>
          </p:cxnSp>
        </p:grpSp>
        <p:cxnSp>
          <p:nvCxnSpPr>
            <p:cNvPr id="144" name="Google Shape;144;p20"/>
            <p:cNvCxnSpPr>
              <a:stCxn id="142" idx="0"/>
              <a:endCxn id="142" idx="0"/>
            </p:cNvCxnSpPr>
            <p:nvPr/>
          </p:nvCxnSpPr>
          <p:spPr>
            <a:xfrm>
              <a:off x="6949634" y="1843553"/>
              <a:ext cx="0" cy="0"/>
            </a:xfrm>
            <a:prstGeom prst="straightConnector1">
              <a:avLst/>
            </a:prstGeom>
            <a:noFill/>
            <a:ln cap="flat" cmpd="sng" w="9525">
              <a:solidFill>
                <a:schemeClr val="dk2"/>
              </a:solidFill>
              <a:prstDash val="solid"/>
              <a:round/>
              <a:headEnd len="med" w="med" type="none"/>
              <a:tailEnd len="med" w="med" type="none"/>
            </a:ln>
          </p:spPr>
        </p:cxnSp>
        <p:sp>
          <p:nvSpPr>
            <p:cNvPr id="145" name="Google Shape;145;p20"/>
            <p:cNvSpPr txBox="1"/>
            <p:nvPr/>
          </p:nvSpPr>
          <p:spPr>
            <a:xfrm>
              <a:off x="6615585" y="1720300"/>
              <a:ext cx="425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grpSp>
      <p:cxnSp>
        <p:nvCxnSpPr>
          <p:cNvPr id="146" name="Google Shape;146;p20"/>
          <p:cNvCxnSpPr/>
          <p:nvPr/>
        </p:nvCxnSpPr>
        <p:spPr>
          <a:xfrm rot="10800000">
            <a:off x="3173675" y="3615075"/>
            <a:ext cx="2388000" cy="0"/>
          </a:xfrm>
          <a:prstGeom prst="straightConnector1">
            <a:avLst/>
          </a:prstGeom>
          <a:noFill/>
          <a:ln cap="flat" cmpd="sng" w="9525">
            <a:solidFill>
              <a:schemeClr val="dk2"/>
            </a:solidFill>
            <a:prstDash val="solid"/>
            <a:round/>
            <a:headEnd len="med" w="med" type="none"/>
            <a:tailEnd len="med" w="med" type="triangle"/>
          </a:ln>
        </p:spPr>
      </p:cxnSp>
      <p:grpSp>
        <p:nvGrpSpPr>
          <p:cNvPr id="147" name="Google Shape;147;p20"/>
          <p:cNvGrpSpPr/>
          <p:nvPr/>
        </p:nvGrpSpPr>
        <p:grpSpPr>
          <a:xfrm>
            <a:off x="4167535" y="3092425"/>
            <a:ext cx="882745" cy="534188"/>
            <a:chOff x="6615585" y="1720300"/>
            <a:chExt cx="882745" cy="534188"/>
          </a:xfrm>
        </p:grpSpPr>
        <p:sp>
          <p:nvSpPr>
            <p:cNvPr id="148" name="Google Shape;148;p20"/>
            <p:cNvSpPr txBox="1"/>
            <p:nvPr/>
          </p:nvSpPr>
          <p:spPr>
            <a:xfrm>
              <a:off x="6949629" y="1731288"/>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grpSp>
          <p:nvGrpSpPr>
            <p:cNvPr id="149" name="Google Shape;149;p20"/>
            <p:cNvGrpSpPr/>
            <p:nvPr/>
          </p:nvGrpSpPr>
          <p:grpSpPr>
            <a:xfrm>
              <a:off x="6858018" y="1748627"/>
              <a:ext cx="183231" cy="393590"/>
              <a:chOff x="6360700" y="1139050"/>
              <a:chExt cx="241475" cy="518700"/>
            </a:xfrm>
          </p:grpSpPr>
          <p:sp>
            <p:nvSpPr>
              <p:cNvPr id="150" name="Google Shape;150;p20"/>
              <p:cNvSpPr/>
              <p:nvPr/>
            </p:nvSpPr>
            <p:spPr>
              <a:xfrm>
                <a:off x="6360700" y="1264150"/>
                <a:ext cx="241475" cy="393600"/>
              </a:xfrm>
              <a:prstGeom prst="flowChartManualOpera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51" name="Google Shape;151;p20"/>
              <p:cNvCxnSpPr/>
              <p:nvPr/>
            </p:nvCxnSpPr>
            <p:spPr>
              <a:xfrm flipH="1" rot="10800000">
                <a:off x="6481438" y="1139050"/>
                <a:ext cx="120600" cy="201300"/>
              </a:xfrm>
              <a:prstGeom prst="straightConnector1">
                <a:avLst/>
              </a:prstGeom>
              <a:noFill/>
              <a:ln cap="flat" cmpd="sng" w="19050">
                <a:solidFill>
                  <a:schemeClr val="dk2"/>
                </a:solidFill>
                <a:prstDash val="solid"/>
                <a:round/>
                <a:headEnd len="med" w="med" type="none"/>
                <a:tailEnd len="med" w="med" type="none"/>
              </a:ln>
            </p:spPr>
          </p:cxnSp>
        </p:grpSp>
        <p:cxnSp>
          <p:nvCxnSpPr>
            <p:cNvPr id="152" name="Google Shape;152;p20"/>
            <p:cNvCxnSpPr>
              <a:stCxn id="150" idx="0"/>
              <a:endCxn id="150" idx="0"/>
            </p:cNvCxnSpPr>
            <p:nvPr/>
          </p:nvCxnSpPr>
          <p:spPr>
            <a:xfrm>
              <a:off x="6949634" y="1843553"/>
              <a:ext cx="0" cy="0"/>
            </a:xfrm>
            <a:prstGeom prst="straightConnector1">
              <a:avLst/>
            </a:prstGeom>
            <a:noFill/>
            <a:ln cap="flat" cmpd="sng" w="9525">
              <a:solidFill>
                <a:schemeClr val="dk2"/>
              </a:solidFill>
              <a:prstDash val="solid"/>
              <a:round/>
              <a:headEnd len="med" w="med" type="none"/>
              <a:tailEnd len="med" w="med" type="none"/>
            </a:ln>
          </p:spPr>
        </p:cxnSp>
        <p:sp>
          <p:nvSpPr>
            <p:cNvPr id="153" name="Google Shape;153;p20"/>
            <p:cNvSpPr txBox="1"/>
            <p:nvPr/>
          </p:nvSpPr>
          <p:spPr>
            <a:xfrm>
              <a:off x="6615585" y="1720300"/>
              <a:ext cx="425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3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1"/>
          <p:cNvPicPr preferRelativeResize="0"/>
          <p:nvPr/>
        </p:nvPicPr>
        <p:blipFill>
          <a:blip r:embed="rId3">
            <a:alphaModFix amt="11000"/>
          </a:blip>
          <a:stretch>
            <a:fillRect/>
          </a:stretch>
        </p:blipFill>
        <p:spPr>
          <a:xfrm flipH="1" rot="798640">
            <a:off x="5152160" y="1142323"/>
            <a:ext cx="3621053" cy="3556279"/>
          </a:xfrm>
          <a:prstGeom prst="rect">
            <a:avLst/>
          </a:prstGeom>
          <a:noFill/>
          <a:ln>
            <a:noFill/>
          </a:ln>
        </p:spPr>
      </p:pic>
      <p:sp>
        <p:nvSpPr>
          <p:cNvPr id="159" name="Google Shape;159;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pic>
        <p:nvPicPr>
          <p:cNvPr id="160" name="Google Shape;160;p21"/>
          <p:cNvPicPr preferRelativeResize="0"/>
          <p:nvPr/>
        </p:nvPicPr>
        <p:blipFill>
          <a:blip r:embed="rId4">
            <a:alphaModFix amt="9000"/>
          </a:blip>
          <a:stretch>
            <a:fillRect/>
          </a:stretch>
        </p:blipFill>
        <p:spPr>
          <a:xfrm rot="-1026909">
            <a:off x="329945" y="169467"/>
            <a:ext cx="3702586" cy="3697114"/>
          </a:xfrm>
          <a:prstGeom prst="rect">
            <a:avLst/>
          </a:prstGeom>
          <a:noFill/>
          <a:ln>
            <a:noFill/>
          </a:ln>
        </p:spPr>
      </p:pic>
      <p:sp>
        <p:nvSpPr>
          <p:cNvPr id="161" name="Google Shape;161;p21"/>
          <p:cNvSpPr txBox="1"/>
          <p:nvPr/>
        </p:nvSpPr>
        <p:spPr>
          <a:xfrm>
            <a:off x="201925" y="466725"/>
            <a:ext cx="89304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500">
                <a:solidFill>
                  <a:srgbClr val="953F2C"/>
                </a:solidFill>
                <a:latin typeface="Caveat"/>
                <a:ea typeface="Caveat"/>
                <a:cs typeface="Caveat"/>
                <a:sym typeface="Caveat"/>
              </a:rPr>
              <a:t>Alice goes to the court to sue Bob for malicious sending, but Bob refutes this and says Alice does not want to pay, so she is maliciously accusing him.</a:t>
            </a:r>
            <a:endParaRPr sz="2500">
              <a:solidFill>
                <a:srgbClr val="953F2C"/>
              </a:solidFill>
              <a:latin typeface="Caveat"/>
              <a:ea typeface="Caveat"/>
              <a:cs typeface="Caveat"/>
              <a:sym typeface="Caveat"/>
            </a:endParaRPr>
          </a:p>
          <a:p>
            <a:pPr indent="0" lvl="0" marL="0" rtl="0" algn="l">
              <a:spcBef>
                <a:spcPts val="0"/>
              </a:spcBef>
              <a:spcAft>
                <a:spcPts val="0"/>
              </a:spcAft>
              <a:buNone/>
            </a:pPr>
            <a:r>
              <a:t/>
            </a:r>
            <a:endParaRPr sz="2400">
              <a:solidFill>
                <a:srgbClr val="953F2C"/>
              </a:solidFill>
              <a:latin typeface="Caveat"/>
              <a:ea typeface="Caveat"/>
              <a:cs typeface="Caveat"/>
              <a:sym typeface="Caveat"/>
            </a:endParaRPr>
          </a:p>
          <a:p>
            <a:pPr indent="0" lvl="0" marL="0" rtl="0" algn="l">
              <a:spcBef>
                <a:spcPts val="0"/>
              </a:spcBef>
              <a:spcAft>
                <a:spcPts val="0"/>
              </a:spcAft>
              <a:buNone/>
            </a:pPr>
            <a:r>
              <a:t/>
            </a:r>
            <a:endParaRPr sz="2400">
              <a:solidFill>
                <a:srgbClr val="953F2C"/>
              </a:solidFill>
              <a:latin typeface="Caveat"/>
              <a:ea typeface="Caveat"/>
              <a:cs typeface="Caveat"/>
              <a:sym typeface="Caveat"/>
            </a:endParaRPr>
          </a:p>
        </p:txBody>
      </p:sp>
      <p:sp>
        <p:nvSpPr>
          <p:cNvPr id="162" name="Google Shape;162;p21"/>
          <p:cNvSpPr txBox="1"/>
          <p:nvPr/>
        </p:nvSpPr>
        <p:spPr>
          <a:xfrm>
            <a:off x="533775" y="1458475"/>
            <a:ext cx="88689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500">
                <a:solidFill>
                  <a:srgbClr val="38761D"/>
                </a:solidFill>
                <a:latin typeface="Caveat"/>
                <a:ea typeface="Caveat"/>
                <a:cs typeface="Caveat"/>
                <a:sym typeface="Caveat"/>
              </a:rPr>
              <a:t>Cheshire Cat says "As a judge, a third party, I don't know who is telling the lie.</a:t>
            </a:r>
            <a:endParaRPr sz="2500">
              <a:solidFill>
                <a:srgbClr val="38761D"/>
              </a:solidFill>
              <a:latin typeface="Caveat"/>
              <a:ea typeface="Caveat"/>
              <a:cs typeface="Caveat"/>
              <a:sym typeface="Caveat"/>
            </a:endParaRPr>
          </a:p>
          <a:p>
            <a:pPr indent="0" lvl="0" marL="0" rtl="0" algn="l">
              <a:spcBef>
                <a:spcPts val="0"/>
              </a:spcBef>
              <a:spcAft>
                <a:spcPts val="0"/>
              </a:spcAft>
              <a:buNone/>
            </a:pPr>
            <a:r>
              <a:rPr lang="zh-TW" sz="2500">
                <a:solidFill>
                  <a:srgbClr val="38761D"/>
                </a:solidFill>
                <a:latin typeface="Caveat"/>
                <a:ea typeface="Caveat"/>
                <a:cs typeface="Caveat"/>
                <a:sym typeface="Caveat"/>
              </a:rPr>
              <a:t> I cannot convict the defendant </a:t>
            </a:r>
            <a:r>
              <a:rPr lang="zh-TW" sz="2500">
                <a:solidFill>
                  <a:schemeClr val="dk1"/>
                </a:solidFill>
                <a:latin typeface="Caveat"/>
                <a:ea typeface="Caveat"/>
                <a:cs typeface="Caveat"/>
                <a:sym typeface="Caveat"/>
              </a:rPr>
              <a:t>without proof</a:t>
            </a:r>
            <a:r>
              <a:rPr lang="zh-TW" sz="2500">
                <a:solidFill>
                  <a:srgbClr val="38761D"/>
                </a:solidFill>
                <a:latin typeface="Caveat"/>
                <a:ea typeface="Caveat"/>
                <a:cs typeface="Caveat"/>
                <a:sym typeface="Caveat"/>
              </a:rPr>
              <a:t>".</a:t>
            </a:r>
            <a:endParaRPr/>
          </a:p>
        </p:txBody>
      </p:sp>
      <p:sp>
        <p:nvSpPr>
          <p:cNvPr id="163" name="Google Shape;163;p21"/>
          <p:cNvSpPr txBox="1"/>
          <p:nvPr/>
        </p:nvSpPr>
        <p:spPr>
          <a:xfrm>
            <a:off x="2202975" y="3373600"/>
            <a:ext cx="741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Alice							Bob</a:t>
            </a:r>
            <a:endParaRPr sz="1800">
              <a:solidFill>
                <a:schemeClr val="dk1"/>
              </a:solidFill>
            </a:endParaRPr>
          </a:p>
        </p:txBody>
      </p:sp>
      <p:cxnSp>
        <p:nvCxnSpPr>
          <p:cNvPr id="164" name="Google Shape;164;p21"/>
          <p:cNvCxnSpPr/>
          <p:nvPr/>
        </p:nvCxnSpPr>
        <p:spPr>
          <a:xfrm rot="10800000">
            <a:off x="3173675" y="3615075"/>
            <a:ext cx="2388000" cy="0"/>
          </a:xfrm>
          <a:prstGeom prst="straightConnector1">
            <a:avLst/>
          </a:prstGeom>
          <a:noFill/>
          <a:ln cap="flat" cmpd="sng" w="9525">
            <a:solidFill>
              <a:schemeClr val="dk2"/>
            </a:solidFill>
            <a:prstDash val="solid"/>
            <a:round/>
            <a:headEnd len="med" w="med" type="none"/>
            <a:tailEnd len="med" w="med" type="triangle"/>
          </a:ln>
        </p:spPr>
      </p:cxnSp>
      <p:cxnSp>
        <p:nvCxnSpPr>
          <p:cNvPr id="165" name="Google Shape;165;p21"/>
          <p:cNvCxnSpPr/>
          <p:nvPr/>
        </p:nvCxnSpPr>
        <p:spPr>
          <a:xfrm>
            <a:off x="2834475" y="3891700"/>
            <a:ext cx="1021200" cy="674100"/>
          </a:xfrm>
          <a:prstGeom prst="straightConnector1">
            <a:avLst/>
          </a:prstGeom>
          <a:noFill/>
          <a:ln cap="flat" cmpd="sng" w="9525">
            <a:solidFill>
              <a:schemeClr val="dk2"/>
            </a:solidFill>
            <a:prstDash val="solid"/>
            <a:round/>
            <a:headEnd len="med" w="med" type="none"/>
            <a:tailEnd len="med" w="med" type="triangle"/>
          </a:ln>
        </p:spPr>
      </p:cxnSp>
      <p:sp>
        <p:nvSpPr>
          <p:cNvPr id="166" name="Google Shape;166;p21"/>
          <p:cNvSpPr txBox="1"/>
          <p:nvPr/>
        </p:nvSpPr>
        <p:spPr>
          <a:xfrm>
            <a:off x="1988850" y="4099975"/>
            <a:ext cx="1606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500">
                <a:solidFill>
                  <a:srgbClr val="666666"/>
                </a:solidFill>
              </a:rPr>
              <a:t>Accuse Bob</a:t>
            </a:r>
            <a:endParaRPr sz="1500">
              <a:solidFill>
                <a:srgbClr val="666666"/>
              </a:solidFill>
            </a:endParaRPr>
          </a:p>
        </p:txBody>
      </p:sp>
      <p:sp>
        <p:nvSpPr>
          <p:cNvPr id="167" name="Google Shape;167;p21"/>
          <p:cNvSpPr txBox="1"/>
          <p:nvPr/>
        </p:nvSpPr>
        <p:spPr>
          <a:xfrm>
            <a:off x="3955575" y="4440400"/>
            <a:ext cx="1275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chemeClr val="dk1"/>
                </a:solidFill>
              </a:rPr>
              <a:t>Cat</a:t>
            </a:r>
            <a:endParaRPr sz="1800">
              <a:solidFill>
                <a:schemeClr val="dk1"/>
              </a:solidFill>
            </a:endParaRPr>
          </a:p>
        </p:txBody>
      </p:sp>
      <p:sp>
        <p:nvSpPr>
          <p:cNvPr id="168" name="Google Shape;168;p21"/>
          <p:cNvSpPr txBox="1"/>
          <p:nvPr/>
        </p:nvSpPr>
        <p:spPr>
          <a:xfrm>
            <a:off x="4427250" y="4252375"/>
            <a:ext cx="1606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500">
                <a:solidFill>
                  <a:srgbClr val="666666"/>
                </a:solidFill>
              </a:rPr>
              <a:t>Proof ?</a:t>
            </a:r>
            <a:endParaRPr sz="1500">
              <a:solidFill>
                <a:srgbClr val="666666"/>
              </a:solidFill>
            </a:endParaRPr>
          </a:p>
        </p:txBody>
      </p:sp>
      <p:grpSp>
        <p:nvGrpSpPr>
          <p:cNvPr id="169" name="Google Shape;169;p21"/>
          <p:cNvGrpSpPr/>
          <p:nvPr/>
        </p:nvGrpSpPr>
        <p:grpSpPr>
          <a:xfrm>
            <a:off x="4167535" y="3092425"/>
            <a:ext cx="898045" cy="540900"/>
            <a:chOff x="6615585" y="1720300"/>
            <a:chExt cx="898045" cy="540900"/>
          </a:xfrm>
        </p:grpSpPr>
        <p:sp>
          <p:nvSpPr>
            <p:cNvPr id="170" name="Google Shape;170;p21"/>
            <p:cNvSpPr txBox="1"/>
            <p:nvPr/>
          </p:nvSpPr>
          <p:spPr>
            <a:xfrm>
              <a:off x="6964929" y="1738000"/>
              <a:ext cx="54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200">
                  <a:solidFill>
                    <a:schemeClr val="dk1"/>
                  </a:solidFill>
                </a:rPr>
                <a:t> 〉</a:t>
              </a:r>
              <a:endParaRPr sz="2400">
                <a:solidFill>
                  <a:schemeClr val="dk1"/>
                </a:solidFill>
              </a:endParaRPr>
            </a:p>
          </p:txBody>
        </p:sp>
        <p:grpSp>
          <p:nvGrpSpPr>
            <p:cNvPr id="171" name="Google Shape;171;p21"/>
            <p:cNvGrpSpPr/>
            <p:nvPr/>
          </p:nvGrpSpPr>
          <p:grpSpPr>
            <a:xfrm>
              <a:off x="6858018" y="1748627"/>
              <a:ext cx="183231" cy="393590"/>
              <a:chOff x="6360700" y="1139050"/>
              <a:chExt cx="241475" cy="518700"/>
            </a:xfrm>
          </p:grpSpPr>
          <p:sp>
            <p:nvSpPr>
              <p:cNvPr id="172" name="Google Shape;172;p21"/>
              <p:cNvSpPr/>
              <p:nvPr/>
            </p:nvSpPr>
            <p:spPr>
              <a:xfrm>
                <a:off x="6360700" y="1264150"/>
                <a:ext cx="241475" cy="393600"/>
              </a:xfrm>
              <a:prstGeom prst="flowChartManualOpera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73" name="Google Shape;173;p21"/>
              <p:cNvCxnSpPr/>
              <p:nvPr/>
            </p:nvCxnSpPr>
            <p:spPr>
              <a:xfrm flipH="1" rot="10800000">
                <a:off x="6481438" y="1139050"/>
                <a:ext cx="120600" cy="201300"/>
              </a:xfrm>
              <a:prstGeom prst="straightConnector1">
                <a:avLst/>
              </a:prstGeom>
              <a:noFill/>
              <a:ln cap="flat" cmpd="sng" w="19050">
                <a:solidFill>
                  <a:schemeClr val="dk2"/>
                </a:solidFill>
                <a:prstDash val="solid"/>
                <a:round/>
                <a:headEnd len="med" w="med" type="none"/>
                <a:tailEnd len="med" w="med" type="none"/>
              </a:ln>
            </p:spPr>
          </p:cxnSp>
        </p:grpSp>
        <p:cxnSp>
          <p:nvCxnSpPr>
            <p:cNvPr id="174" name="Google Shape;174;p21"/>
            <p:cNvCxnSpPr>
              <a:stCxn id="172" idx="0"/>
              <a:endCxn id="172" idx="0"/>
            </p:cNvCxnSpPr>
            <p:nvPr/>
          </p:nvCxnSpPr>
          <p:spPr>
            <a:xfrm>
              <a:off x="6949634" y="1843553"/>
              <a:ext cx="0" cy="0"/>
            </a:xfrm>
            <a:prstGeom prst="straightConnector1">
              <a:avLst/>
            </a:prstGeom>
            <a:noFill/>
            <a:ln cap="flat" cmpd="sng" w="9525">
              <a:solidFill>
                <a:schemeClr val="dk2"/>
              </a:solidFill>
              <a:prstDash val="solid"/>
              <a:round/>
              <a:headEnd len="med" w="med" type="none"/>
              <a:tailEnd len="med" w="med" type="none"/>
            </a:ln>
          </p:spPr>
        </p:cxnSp>
        <p:sp>
          <p:nvSpPr>
            <p:cNvPr id="175" name="Google Shape;175;p21"/>
            <p:cNvSpPr txBox="1"/>
            <p:nvPr/>
          </p:nvSpPr>
          <p:spPr>
            <a:xfrm>
              <a:off x="6615585" y="1720300"/>
              <a:ext cx="425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100">
                  <a:solidFill>
                    <a:schemeClr val="dk1"/>
                  </a:solidFill>
                </a:rPr>
                <a:t>|</a:t>
              </a:r>
              <a:endParaRPr sz="2100">
                <a:solidFill>
                  <a:schemeClr val="dk1"/>
                </a:solidFi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2"/>
          <p:cNvPicPr preferRelativeResize="0"/>
          <p:nvPr/>
        </p:nvPicPr>
        <p:blipFill>
          <a:blip r:embed="rId3">
            <a:alphaModFix amt="11000"/>
          </a:blip>
          <a:stretch>
            <a:fillRect/>
          </a:stretch>
        </p:blipFill>
        <p:spPr>
          <a:xfrm flipH="1" rot="798640">
            <a:off x="5152160" y="1142323"/>
            <a:ext cx="3621053" cy="3556279"/>
          </a:xfrm>
          <a:prstGeom prst="rect">
            <a:avLst/>
          </a:prstGeom>
          <a:noFill/>
          <a:ln>
            <a:noFill/>
          </a:ln>
        </p:spPr>
      </p:pic>
      <p:sp>
        <p:nvSpPr>
          <p:cNvPr id="181" name="Google Shape;181;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pic>
        <p:nvPicPr>
          <p:cNvPr id="182" name="Google Shape;182;p22"/>
          <p:cNvPicPr preferRelativeResize="0"/>
          <p:nvPr/>
        </p:nvPicPr>
        <p:blipFill>
          <a:blip r:embed="rId4">
            <a:alphaModFix amt="9000"/>
          </a:blip>
          <a:stretch>
            <a:fillRect/>
          </a:stretch>
        </p:blipFill>
        <p:spPr>
          <a:xfrm rot="-1026909">
            <a:off x="329945" y="169467"/>
            <a:ext cx="3702586" cy="3697114"/>
          </a:xfrm>
          <a:prstGeom prst="rect">
            <a:avLst/>
          </a:prstGeom>
          <a:noFill/>
          <a:ln>
            <a:noFill/>
          </a:ln>
        </p:spPr>
      </p:pic>
      <p:sp>
        <p:nvSpPr>
          <p:cNvPr id="183" name="Google Shape;183;p22"/>
          <p:cNvSpPr txBox="1"/>
          <p:nvPr/>
        </p:nvSpPr>
        <p:spPr>
          <a:xfrm>
            <a:off x="331850" y="2811025"/>
            <a:ext cx="8868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500">
                <a:solidFill>
                  <a:srgbClr val="38761D"/>
                </a:solidFill>
                <a:latin typeface="Caveat"/>
                <a:ea typeface="Caveat"/>
                <a:cs typeface="Caveat"/>
                <a:sym typeface="Caveat"/>
              </a:rPr>
              <a:t>Cheshire Cat says "Right, how about existing quantum techniques?"</a:t>
            </a:r>
            <a:endParaRPr/>
          </a:p>
        </p:txBody>
      </p:sp>
      <p:sp>
        <p:nvSpPr>
          <p:cNvPr id="184" name="Google Shape;18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zh-TW"/>
              <a:t>Challenges</a:t>
            </a:r>
            <a:endParaRPr b="1"/>
          </a:p>
        </p:txBody>
      </p:sp>
      <p:sp>
        <p:nvSpPr>
          <p:cNvPr id="185" name="Google Shape;185;p22"/>
          <p:cNvSpPr txBox="1"/>
          <p:nvPr/>
        </p:nvSpPr>
        <p:spPr>
          <a:xfrm>
            <a:off x="381000" y="1057275"/>
            <a:ext cx="8930400" cy="170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2500">
                <a:solidFill>
                  <a:srgbClr val="953F2C"/>
                </a:solidFill>
                <a:latin typeface="Caveat"/>
                <a:ea typeface="Caveat"/>
                <a:cs typeface="Caveat"/>
                <a:sym typeface="Caveat"/>
              </a:rPr>
              <a:t>Alice says "But it is hard in the quantum settings! Everything here is quantum!"</a:t>
            </a:r>
            <a:endParaRPr sz="2500">
              <a:solidFill>
                <a:srgbClr val="953F2C"/>
              </a:solidFill>
              <a:latin typeface="Caveat"/>
              <a:ea typeface="Caveat"/>
              <a:cs typeface="Caveat"/>
              <a:sym typeface="Caveat"/>
            </a:endParaRPr>
          </a:p>
          <a:p>
            <a:pPr indent="0" lvl="0" marL="0" rtl="0" algn="l">
              <a:spcBef>
                <a:spcPts val="0"/>
              </a:spcBef>
              <a:spcAft>
                <a:spcPts val="0"/>
              </a:spcAft>
              <a:buNone/>
            </a:pPr>
            <a:r>
              <a:rPr lang="zh-TW" sz="2500">
                <a:solidFill>
                  <a:srgbClr val="953F2C"/>
                </a:solidFill>
                <a:latin typeface="Caveat"/>
                <a:ea typeface="Caveat"/>
                <a:cs typeface="Caveat"/>
                <a:sym typeface="Caveat"/>
              </a:rPr>
              <a:t>"</a:t>
            </a:r>
            <a:r>
              <a:rPr lang="zh-TW" sz="2500">
                <a:solidFill>
                  <a:schemeClr val="dk1"/>
                </a:solidFill>
                <a:latin typeface="Caveat"/>
                <a:ea typeface="Caveat"/>
                <a:cs typeface="Caveat"/>
                <a:sym typeface="Caveat"/>
              </a:rPr>
              <a:t>Classical techniques</a:t>
            </a:r>
            <a:r>
              <a:rPr lang="zh-TW" sz="2500">
                <a:solidFill>
                  <a:srgbClr val="953F2C"/>
                </a:solidFill>
                <a:latin typeface="Caveat"/>
                <a:ea typeface="Caveat"/>
                <a:cs typeface="Caveat"/>
                <a:sym typeface="Caveat"/>
              </a:rPr>
              <a:t> involves </a:t>
            </a:r>
            <a:r>
              <a:rPr lang="zh-TW" sz="2500">
                <a:solidFill>
                  <a:schemeClr val="dk1"/>
                </a:solidFill>
                <a:latin typeface="Caveat"/>
                <a:ea typeface="Caveat"/>
                <a:cs typeface="Caveat"/>
                <a:sym typeface="Caveat"/>
              </a:rPr>
              <a:t>duplication and broadcast messages</a:t>
            </a:r>
            <a:r>
              <a:rPr lang="zh-TW" sz="2500">
                <a:solidFill>
                  <a:srgbClr val="953F2C"/>
                </a:solidFill>
                <a:latin typeface="Caveat"/>
                <a:ea typeface="Caveat"/>
                <a:cs typeface="Caveat"/>
                <a:sym typeface="Caveat"/>
              </a:rPr>
              <a:t> for verification which violates the </a:t>
            </a:r>
            <a:r>
              <a:rPr lang="zh-TW" sz="2500">
                <a:solidFill>
                  <a:schemeClr val="dk1"/>
                </a:solidFill>
                <a:latin typeface="Caveat"/>
                <a:ea typeface="Caveat"/>
                <a:cs typeface="Caveat"/>
                <a:sym typeface="Caveat"/>
              </a:rPr>
              <a:t>no-cloning theorem</a:t>
            </a:r>
            <a:r>
              <a:rPr lang="zh-TW" sz="2500">
                <a:solidFill>
                  <a:srgbClr val="953F2C"/>
                </a:solidFill>
                <a:latin typeface="Caveat"/>
                <a:ea typeface="Caveat"/>
                <a:cs typeface="Caveat"/>
                <a:sym typeface="Caveat"/>
              </a:rPr>
              <a:t> in the quantum world."</a:t>
            </a:r>
            <a:endParaRPr sz="2400">
              <a:solidFill>
                <a:srgbClr val="953F2C"/>
              </a:solidFill>
              <a:latin typeface="Caveat"/>
              <a:ea typeface="Caveat"/>
              <a:cs typeface="Caveat"/>
              <a:sym typeface="Caveat"/>
            </a:endParaRPr>
          </a:p>
          <a:p>
            <a:pPr indent="0" lvl="0" marL="0" rtl="0" algn="l">
              <a:spcBef>
                <a:spcPts val="0"/>
              </a:spcBef>
              <a:spcAft>
                <a:spcPts val="0"/>
              </a:spcAft>
              <a:buNone/>
            </a:pPr>
            <a:r>
              <a:t/>
            </a:r>
            <a:endParaRPr sz="2400">
              <a:solidFill>
                <a:srgbClr val="953F2C"/>
              </a:solidFill>
              <a:latin typeface="Caveat"/>
              <a:ea typeface="Caveat"/>
              <a:cs typeface="Caveat"/>
              <a:sym typeface="Cave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