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20"/>
  </p:notesMasterIdLst>
  <p:sldIdLst>
    <p:sldId id="344" r:id="rId2"/>
    <p:sldId id="510" r:id="rId3"/>
    <p:sldId id="523" r:id="rId4"/>
    <p:sldId id="524" r:id="rId5"/>
    <p:sldId id="527" r:id="rId6"/>
    <p:sldId id="531" r:id="rId7"/>
    <p:sldId id="511" r:id="rId8"/>
    <p:sldId id="525" r:id="rId9"/>
    <p:sldId id="528" r:id="rId10"/>
    <p:sldId id="514" r:id="rId11"/>
    <p:sldId id="529" r:id="rId12"/>
    <p:sldId id="517" r:id="rId13"/>
    <p:sldId id="513" r:id="rId14"/>
    <p:sldId id="518" r:id="rId15"/>
    <p:sldId id="519" r:id="rId16"/>
    <p:sldId id="530" r:id="rId17"/>
    <p:sldId id="526" r:id="rId18"/>
    <p:sldId id="484" r:id="rId19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3802" autoAdjust="0"/>
  </p:normalViewPr>
  <p:slideViewPr>
    <p:cSldViewPr>
      <p:cViewPr varScale="1">
        <p:scale>
          <a:sx n="57" d="100"/>
          <a:sy n="57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CE8EB4-A370-42EC-AD01-80769CB3398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9DADF9-7210-4653-8B75-BE9A7DD5B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6F384-816E-4EEE-89C5-71E0E177D4BD}" type="slidenum">
              <a:rPr lang="he-IL" smtClean="0"/>
              <a:pPr/>
              <a:t>18</a:t>
            </a:fld>
            <a:endParaRPr lang="en-US"/>
          </a:p>
        </p:txBody>
      </p:sp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223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71684" name="מציין מיקום של מספר שקופית 3"/>
          <p:cNvSpPr txBox="1">
            <a:spLocks noGrp="1"/>
          </p:cNvSpPr>
          <p:nvPr/>
        </p:nvSpPr>
        <p:spPr bwMode="auto">
          <a:xfrm>
            <a:off x="4006651" y="8910903"/>
            <a:ext cx="3123774" cy="4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90" tIns="0" rIns="19890" bIns="0" anchor="b"/>
          <a:lstStyle/>
          <a:p>
            <a:pPr defTabSz="953741"/>
            <a:fld id="{364FACD8-65EE-43BD-8820-6D16DB188A7D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53741"/>
              <a:t>18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 “adversary” in </a:t>
                </a:r>
                <a:r>
                  <a:rPr lang="en-US" b="0" i="0">
                    <a:latin typeface="Cambria Math" panose="02040503050406030204" pitchFamily="18" charset="0"/>
                  </a:rPr>
                  <a:t>𝜑_(𝑛,𝑞)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 “adversary” in </a:t>
                </a:r>
                <a:r>
                  <a:rPr lang="en-US" b="0" i="0">
                    <a:latin typeface="Cambria Math" panose="02040503050406030204" pitchFamily="18" charset="0"/>
                  </a:rPr>
                  <a:t>𝜑_(𝑛,𝑞)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42289">
                  <a:defRPr/>
                </a:pP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Look at the sign of the evaluation of the linear</a:t>
                </a:r>
                <a:r>
                  <a:rPr lang="en-US" baseline="0" dirty="0"/>
                  <a:t> expression </a:t>
                </a:r>
                <a:r>
                  <a:rPr lang="en-US" i="0">
                    <a:latin typeface="Cambria Math" panose="02040503050406030204" pitchFamily="18" charset="0"/>
                  </a:rPr>
                  <a:t>𝛼</a:t>
                </a:r>
                <a:r>
                  <a:rPr lang="en-US" dirty="0"/>
                  <a:t> on</a:t>
                </a:r>
                <a:r>
                  <a:rPr lang="en-US" baseline="0" dirty="0"/>
                  <a:t> </a:t>
                </a:r>
                <a:r>
                  <a:rPr lang="en-US" dirty="0"/>
                  <a:t>the</a:t>
                </a:r>
                <a:r>
                  <a:rPr lang="en-US" baseline="0" dirty="0"/>
                  <a:t> sample x, which is an inner product,</a:t>
                </a:r>
                <a:endParaRPr lang="en-US" dirty="0"/>
              </a:p>
              <a:p>
                <a:r>
                  <a:rPr lang="en-US" dirty="0"/>
                  <a:t>and we average over the samples to get the bias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0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4C8-3770-41B2-9F4A-70C95C2EEDD6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FC74-9901-44D4-8AFF-1FF52CD59EEA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F90D-62E1-4673-AAC0-259C49538FFF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4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9220200" cy="2743200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b="1" dirty="0">
                <a:solidFill>
                  <a:schemeClr val="hlink"/>
                </a:solidFill>
              </a:rPr>
              <a:t>Tight Indistinguishability Bounds for the XOR</a:t>
            </a:r>
            <a:br>
              <a:rPr lang="en-US" sz="3600" b="1" dirty="0">
                <a:solidFill>
                  <a:schemeClr val="hlink"/>
                </a:solidFill>
              </a:rPr>
            </a:br>
            <a:r>
              <a:rPr lang="en-US" sz="3600" b="1" dirty="0">
                <a:solidFill>
                  <a:schemeClr val="hlink"/>
                </a:solidFill>
              </a:rPr>
              <a:t>of Independent Random Permutations by</a:t>
            </a:r>
            <a:br>
              <a:rPr lang="en-US" sz="3600" b="1" dirty="0">
                <a:solidFill>
                  <a:schemeClr val="hlink"/>
                </a:solidFill>
              </a:rPr>
            </a:br>
            <a:r>
              <a:rPr lang="en-US" sz="3600" b="1" dirty="0">
                <a:solidFill>
                  <a:schemeClr val="hlink"/>
                </a:solidFill>
              </a:rPr>
              <a:t>Fourier Analysis</a:t>
            </a:r>
            <a:endParaRPr lang="en-US" sz="36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3276600"/>
            <a:ext cx="8286750" cy="274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/>
              <a:t>Itai </a:t>
            </a:r>
            <a:r>
              <a:rPr lang="en-US" sz="3500" dirty="0" err="1"/>
              <a:t>Dinur</a:t>
            </a:r>
            <a:endParaRPr lang="en-US" sz="35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Ben-Gurion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Eurocrypt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A11B4-A9E8-45B5-8698-040A7A5E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4663"/>
      </p:ext>
    </p:extLst>
  </p:cSld>
  <p:clrMapOvr>
    <a:masterClrMapping/>
  </p:clrMapOvr>
  <p:extLst mod="1">
    <p:ext uri="{3A86A75C-4F4B-4683-9AE1-C65F6400EC91}">
      <p14:laserTraceLst xmlns:p14="http://schemas.microsoft.com/office/powerpoint/2010/main">
        <p14:tracePtLst>
          <p14:tracePt t="2046" x="749300" y="4876800"/>
          <p14:tracePt t="2082" x="749300" y="4870450"/>
          <p14:tracePt t="2099" x="749300" y="4864100"/>
          <p14:tracePt t="2135" x="749300" y="4857750"/>
          <p14:tracePt t="2158" x="781050" y="4845050"/>
          <p14:tracePt t="2165" x="819150" y="4819650"/>
          <p14:tracePt t="2172" x="863600" y="4787900"/>
          <p14:tracePt t="2182" x="908050" y="4762500"/>
          <p14:tracePt t="2199" x="1066800" y="4679950"/>
          <p14:tracePt t="2217" x="1447800" y="4464050"/>
          <p14:tracePt t="2234" x="1822450" y="4273550"/>
          <p14:tracePt t="2249" x="2165350" y="4102100"/>
          <p14:tracePt t="2266" x="2470150" y="3949700"/>
          <p14:tracePt t="2283" x="2622550" y="3860800"/>
          <p14:tracePt t="2299" x="2717800" y="3803650"/>
          <p14:tracePt t="2316" x="2787650" y="3765550"/>
          <p14:tracePt t="2333" x="2813050" y="3752850"/>
          <p14:tracePt t="2349" x="2819400" y="374650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D041D6-E5AD-418E-B499-A58CAA7360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4000" b="1" dirty="0">
                    <a:solidFill>
                      <a:srgbClr val="0563C1"/>
                    </a:solidFill>
                    <a:latin typeface="Calibri" panose="020F0502020204030204"/>
                  </a:rPr>
                  <a:t>Proof Overview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Calibri" panose="020F0502020204030204"/>
                  </a:rPr>
                  <a:t> </a:t>
                </a:r>
                <a:endParaRPr lang="en-US" sz="4000" b="1" dirty="0">
                  <a:solidFill>
                    <a:srgbClr val="0563C1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D041D6-E5AD-418E-B499-A58CAA736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105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1)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in “</a:t>
                </a:r>
                <a:r>
                  <a:rPr lang="en-US" b="1" dirty="0"/>
                  <a:t>Fourier domain</a:t>
                </a:r>
                <a:r>
                  <a:rPr lang="en-US" dirty="0"/>
                  <a:t>” in terms of Fourier coefficients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2) Reduce to Fourier analysis of </a:t>
                </a:r>
                <a:r>
                  <a:rPr lang="en-US" b="1" dirty="0"/>
                  <a:t>sampling without replacement </a:t>
                </a:r>
                <a:r>
                  <a:rPr lang="en-US" dirty="0"/>
                  <a:t>(random permutation)</a:t>
                </a:r>
              </a:p>
              <a:p>
                <a:r>
                  <a:rPr lang="en-US" dirty="0"/>
                  <a:t>3) Bound Fourier coefficients of sampling without replacement distribution </a:t>
                </a:r>
              </a:p>
              <a:p>
                <a:endParaRPr lang="en-US" dirty="0"/>
              </a:p>
              <a:p>
                <a:r>
                  <a:rPr lang="en-US" dirty="0"/>
                  <a:t>Remainder of talk: sketch 1) + 2)</a:t>
                </a:r>
              </a:p>
              <a:p>
                <a:r>
                  <a:rPr lang="en-US" dirty="0"/>
                  <a:t>Most of technical work is 3)</a:t>
                </a:r>
              </a:p>
              <a:p>
                <a:pPr lvl="1"/>
                <a:r>
                  <a:rPr lang="en-US" dirty="0"/>
                  <a:t>Details in paper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10550" cy="4351338"/>
              </a:xfrm>
              <a:blipFill>
                <a:blip r:embed="rId3"/>
                <a:stretch>
                  <a:fillRect l="-1336" t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Bound by Statistical Distance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1" y="1706563"/>
                <a:ext cx="9220200" cy="27130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uniform</a:t>
                </a:r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depend only on </a:t>
                </a:r>
                <a:r>
                  <a:rPr lang="en-US" b="1" dirty="0"/>
                  <a:t>previous</a:t>
                </a:r>
                <a:r>
                  <a:rPr lang="en-US" dirty="0"/>
                  <a:t> </a:t>
                </a:r>
                <a:r>
                  <a:rPr lang="en-US" b="1" dirty="0"/>
                  <a:t>outputs</a:t>
                </a:r>
                <a:r>
                  <a:rPr lang="en-US" dirty="0"/>
                  <a:t> -&gt;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’s output </a:t>
                </a:r>
                <a:r>
                  <a:rPr lang="en-US" b="1" dirty="0"/>
                  <a:t>independent of queries</a:t>
                </a:r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’s output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lim>
                    </m:limLow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queries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1" y="1706563"/>
                <a:ext cx="9220200" cy="2713037"/>
              </a:xfrm>
              <a:blipFill>
                <a:blip r:embed="rId3"/>
                <a:stretch>
                  <a:fillRect l="-1190" t="-33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88E4BFB-0D23-4054-83E1-0BF7FA3800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772406"/>
                  </p:ext>
                </p:extLst>
              </p:nvPr>
            </p:nvGraphicFramePr>
            <p:xfrm>
              <a:off x="1295400" y="4293961"/>
              <a:ext cx="7535440" cy="531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310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88E4BFB-0D23-4054-83E1-0BF7FA3800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772406"/>
                  </p:ext>
                </p:extLst>
              </p:nvPr>
            </p:nvGraphicFramePr>
            <p:xfrm>
              <a:off x="1295400" y="4293961"/>
              <a:ext cx="7535440" cy="531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31061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645" t="-9091" r="-700645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1299" t="-9091" r="-605195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698710" t="-9091" r="-2581" b="-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33231F4-9E2F-439F-ABA6-EDDE97EA52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758794"/>
                  </p:ext>
                </p:extLst>
              </p:nvPr>
            </p:nvGraphicFramePr>
            <p:xfrm>
              <a:off x="1295400" y="5255848"/>
              <a:ext cx="7535440" cy="51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15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33231F4-9E2F-439F-ABA6-EDDE97EA52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758794"/>
                  </p:ext>
                </p:extLst>
              </p:nvPr>
            </p:nvGraphicFramePr>
            <p:xfrm>
              <a:off x="1295400" y="5255848"/>
              <a:ext cx="7535440" cy="51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1547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645" t="-9412" r="-700645" b="-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101299" t="-9412" r="-605195" b="-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698710" t="-9412" r="-2581" b="-1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6F384E8-C278-4BF0-BBB7-6F65D0EF0EC7}"/>
                  </a:ext>
                </a:extLst>
              </p:cNvPr>
              <p:cNvSpPr/>
              <p:nvPr/>
            </p:nvSpPr>
            <p:spPr>
              <a:xfrm>
                <a:off x="4711555" y="4707670"/>
                <a:ext cx="6864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6F384E8-C278-4BF0-BBB7-6F65D0EF0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55" y="4707670"/>
                <a:ext cx="6864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58BDA4-70B7-4D16-AD76-1CD1A5561D6C}"/>
              </a:ext>
            </a:extLst>
          </p:cNvPr>
          <p:cNvCxnSpPr>
            <a:cxnSpLocks/>
          </p:cNvCxnSpPr>
          <p:nvPr/>
        </p:nvCxnSpPr>
        <p:spPr>
          <a:xfrm>
            <a:off x="5054757" y="5771327"/>
            <a:ext cx="0" cy="40337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CFEB7ED-DBD1-4D76-AD1F-EA35693C1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697128"/>
                  </p:ext>
                </p:extLst>
              </p:nvPr>
            </p:nvGraphicFramePr>
            <p:xfrm>
              <a:off x="1295400" y="6174706"/>
              <a:ext cx="7535440" cy="485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6111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37749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4744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CFEB7ED-DBD1-4D76-AD1F-EA35693C1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8697128"/>
                  </p:ext>
                </p:extLst>
              </p:nvPr>
            </p:nvGraphicFramePr>
            <p:xfrm>
              <a:off x="1295400" y="6174706"/>
              <a:ext cx="7535440" cy="485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6111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37749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485458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645" t="-8642" r="-70064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101299" t="-8642" r="-60519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698710" t="-8642" r="-258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B5A5675-9590-41F3-A3F2-A07D957E75A0}"/>
                  </a:ext>
                </a:extLst>
              </p:cNvPr>
              <p:cNvSpPr/>
              <p:nvPr/>
            </p:nvSpPr>
            <p:spPr>
              <a:xfrm>
                <a:off x="399588" y="4293961"/>
                <a:ext cx="773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B5A5675-9590-41F3-A3F2-A07D957E7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8" y="4293961"/>
                <a:ext cx="773802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7BE668-07FC-423A-97D7-C6855C8A5421}"/>
                  </a:ext>
                </a:extLst>
              </p:cNvPr>
              <p:cNvSpPr/>
              <p:nvPr/>
            </p:nvSpPr>
            <p:spPr>
              <a:xfrm>
                <a:off x="399588" y="5172905"/>
                <a:ext cx="7809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7BE668-07FC-423A-97D7-C6855C8A5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8" y="5172905"/>
                <a:ext cx="780919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105BAE-C9D2-4E78-AE4F-BCD340D734CE}"/>
                  </a:ext>
                </a:extLst>
              </p:cNvPr>
              <p:cNvSpPr/>
              <p:nvPr/>
            </p:nvSpPr>
            <p:spPr>
              <a:xfrm>
                <a:off x="674181" y="6099340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105BAE-C9D2-4E78-AE4F-BCD340D73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81" y="6099340"/>
                <a:ext cx="40267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2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Bound by Statistical Distance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1" y="1706562"/>
                <a:ext cx="9220200" cy="48323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uniform</a:t>
                </a:r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depend only on </a:t>
                </a:r>
                <a:r>
                  <a:rPr lang="en-US" b="1" dirty="0"/>
                  <a:t>previous</a:t>
                </a:r>
                <a:r>
                  <a:rPr lang="en-US" dirty="0"/>
                  <a:t> </a:t>
                </a:r>
                <a:r>
                  <a:rPr lang="en-US" b="1" dirty="0"/>
                  <a:t>outputs</a:t>
                </a:r>
                <a:r>
                  <a:rPr lang="en-US" dirty="0"/>
                  <a:t> -&gt;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’s output </a:t>
                </a:r>
                <a:r>
                  <a:rPr lang="en-US" b="1" dirty="0"/>
                  <a:t>independent of queries</a:t>
                </a:r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’s output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lim>
                    </m:limLow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queries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Denote </a:t>
                </a:r>
                <a:r>
                  <a:rPr lang="en-US" b="1" dirty="0"/>
                  <a:t>uniform</a:t>
                </a:r>
                <a:r>
                  <a:rPr lang="en-US" dirty="0"/>
                  <a:t>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𝑞𝑛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/>
                  <a:t>Advantage </a:t>
                </a:r>
                <a:r>
                  <a:rPr lang="en-US" dirty="0"/>
                  <a:t>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bounded by </a:t>
                </a:r>
                <a:r>
                  <a:rPr lang="en-US" b="1" dirty="0"/>
                  <a:t>statistical distance </a:t>
                </a:r>
                <a:r>
                  <a:rPr lang="en-US" dirty="0"/>
                  <a:t>from uniform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XoP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SD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𝑞𝑛</m:t>
                          </m:r>
                        </m:sup>
                      </m:sSup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1" y="1706562"/>
                <a:ext cx="9220200" cy="4832351"/>
              </a:xfrm>
              <a:blipFill>
                <a:blip r:embed="rId3"/>
                <a:stretch>
                  <a:fillRect l="-1190" t="-1892" r="-7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Fourier 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6200" y="1508552"/>
                <a:ext cx="9982200" cy="5334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𝑞𝑛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/>
                  <a:t> in Fourier basis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Applying Cauchy-Schwarz and Parseval’s theorem: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acc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mask</a:t>
                </a:r>
                <a:r>
                  <a:rPr lang="en-US" dirty="0"/>
                  <a:t> (linear expression over bits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Fourier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-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bias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1508552"/>
                <a:ext cx="9982200" cy="5334000"/>
              </a:xfrm>
              <a:blipFill>
                <a:blip r:embed="rId3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0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Fourier 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4400" cy="53498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consider </a:t>
                </a:r>
                <a:r>
                  <a:rPr lang="en-US" b="1" dirty="0"/>
                  <a:t>uniform</a:t>
                </a:r>
                <a:r>
                  <a:rPr lang="en-US" dirty="0"/>
                  <a:t>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𝑞𝑛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Here, need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“</a:t>
                </a:r>
                <a:r>
                  <a:rPr lang="en-US" b="1" dirty="0"/>
                  <a:t>small</a:t>
                </a:r>
                <a:r>
                  <a:rPr lang="en-US" dirty="0"/>
                  <a:t>” for all non-zero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acc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4400" cy="5349876"/>
              </a:xfrm>
              <a:blipFill>
                <a:blip r:embed="rId3"/>
                <a:stretch>
                  <a:fillRect l="-1286" r="-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1595"/>
            <a:ext cx="87630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Reducing to Analysis of Sampling Without Replacement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43217"/>
                <a:ext cx="9448800" cy="30082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be distribution of sampling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uniformly without replacement </a:t>
                </a:r>
                <a:r>
                  <a:rPr lang="en-US" dirty="0"/>
                  <a:t>(by uniform permutation)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generated by XORing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</a:t>
                </a:r>
              </a:p>
              <a:p>
                <a:r>
                  <a:rPr lang="en-US" b="1" dirty="0"/>
                  <a:t>Convolution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43217"/>
                <a:ext cx="9448800" cy="3008214"/>
              </a:xfr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14CCCE0-9E46-423F-9648-EA818ED614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319742"/>
                  </p:ext>
                </p:extLst>
              </p:nvPr>
            </p:nvGraphicFramePr>
            <p:xfrm>
              <a:off x="1295400" y="4293961"/>
              <a:ext cx="7535440" cy="531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310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14CCCE0-9E46-423F-9648-EA818ED614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319742"/>
                  </p:ext>
                </p:extLst>
              </p:nvPr>
            </p:nvGraphicFramePr>
            <p:xfrm>
              <a:off x="1295400" y="4293961"/>
              <a:ext cx="7535440" cy="531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31061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645" t="-9091" r="-700645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101299" t="-9091" r="-605195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698710" t="-9091" r="-2581" b="-11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E8C28B9-DFF9-43CC-9231-9C18DAA0B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52716"/>
                  </p:ext>
                </p:extLst>
              </p:nvPr>
            </p:nvGraphicFramePr>
            <p:xfrm>
              <a:off x="1295400" y="5255848"/>
              <a:ext cx="7535440" cy="51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154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E8C28B9-DFF9-43CC-9231-9C18DAA0B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52716"/>
                  </p:ext>
                </p:extLst>
              </p:nvPr>
            </p:nvGraphicFramePr>
            <p:xfrm>
              <a:off x="1295400" y="5255848"/>
              <a:ext cx="7535440" cy="515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51547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645" t="-9412" r="-700645" b="-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101299" t="-9412" r="-605195" b="-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698710" t="-9412" r="-2581" b="-1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D566E7-FB6A-4587-A45D-C0D6FA0CAB07}"/>
                  </a:ext>
                </a:extLst>
              </p:cNvPr>
              <p:cNvSpPr/>
              <p:nvPr/>
            </p:nvSpPr>
            <p:spPr>
              <a:xfrm>
                <a:off x="4711555" y="4707670"/>
                <a:ext cx="6864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D566E7-FB6A-4587-A45D-C0D6FA0CA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55" y="4707670"/>
                <a:ext cx="6864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70CC5D-5E3B-4A1D-B57F-6782D390A2AC}"/>
              </a:ext>
            </a:extLst>
          </p:cNvPr>
          <p:cNvCxnSpPr>
            <a:cxnSpLocks/>
          </p:cNvCxnSpPr>
          <p:nvPr/>
        </p:nvCxnSpPr>
        <p:spPr>
          <a:xfrm>
            <a:off x="5054757" y="5771327"/>
            <a:ext cx="0" cy="40337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B672B6B-62B2-41ED-8607-67410D5BF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174712"/>
                  </p:ext>
                </p:extLst>
              </p:nvPr>
            </p:nvGraphicFramePr>
            <p:xfrm>
              <a:off x="1295400" y="6174706"/>
              <a:ext cx="7535440" cy="485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6111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37749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4744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B672B6B-62B2-41ED-8607-67410D5BF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174712"/>
                  </p:ext>
                </p:extLst>
              </p:nvPr>
            </p:nvGraphicFramePr>
            <p:xfrm>
              <a:off x="1295400" y="6174706"/>
              <a:ext cx="7535440" cy="485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1930">
                      <a:extLst>
                        <a:ext uri="{9D8B030D-6E8A-4147-A177-3AD203B41FA5}">
                          <a16:colId xmlns:a16="http://schemas.microsoft.com/office/drawing/2014/main" val="181799777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803583826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3805213352"/>
                        </a:ext>
                      </a:extLst>
                    </a:gridCol>
                    <a:gridCol w="946111">
                      <a:extLst>
                        <a:ext uri="{9D8B030D-6E8A-4147-A177-3AD203B41FA5}">
                          <a16:colId xmlns:a16="http://schemas.microsoft.com/office/drawing/2014/main" val="2559098359"/>
                        </a:ext>
                      </a:extLst>
                    </a:gridCol>
                    <a:gridCol w="937749">
                      <a:extLst>
                        <a:ext uri="{9D8B030D-6E8A-4147-A177-3AD203B41FA5}">
                          <a16:colId xmlns:a16="http://schemas.microsoft.com/office/drawing/2014/main" val="3477410590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322976642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1232610223"/>
                        </a:ext>
                      </a:extLst>
                    </a:gridCol>
                    <a:gridCol w="941930">
                      <a:extLst>
                        <a:ext uri="{9D8B030D-6E8A-4147-A177-3AD203B41FA5}">
                          <a16:colId xmlns:a16="http://schemas.microsoft.com/office/drawing/2014/main" val="791399299"/>
                        </a:ext>
                      </a:extLst>
                    </a:gridCol>
                  </a:tblGrid>
                  <a:tr h="485458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645" t="-8642" r="-70064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101299" t="-8642" r="-60519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I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698710" t="-8642" r="-2581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48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499920-5186-4A77-B03D-4FB9CC6AF116}"/>
                  </a:ext>
                </a:extLst>
              </p:cNvPr>
              <p:cNvSpPr/>
              <p:nvPr/>
            </p:nvSpPr>
            <p:spPr>
              <a:xfrm>
                <a:off x="-100797" y="4285169"/>
                <a:ext cx="154164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499920-5186-4A77-B03D-4FB9CC6AF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797" y="4285169"/>
                <a:ext cx="1541640" cy="490199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161977-94A5-4B52-8F85-C6159EE144EB}"/>
                  </a:ext>
                </a:extLst>
              </p:cNvPr>
              <p:cNvSpPr/>
              <p:nvPr/>
            </p:nvSpPr>
            <p:spPr>
              <a:xfrm>
                <a:off x="101181" y="5164547"/>
                <a:ext cx="1317220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161977-94A5-4B52-8F85-C6159EE14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1" y="5164547"/>
                <a:ext cx="1317220" cy="490199"/>
              </a:xfrm>
              <a:prstGeom prst="rect">
                <a:avLst/>
              </a:prstGeom>
              <a:blipFill>
                <a:blip r:embed="rId9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7CEF38-EC7D-4A49-85B1-1BCB5CCDF9DE}"/>
                  </a:ext>
                </a:extLst>
              </p:cNvPr>
              <p:cNvSpPr/>
              <p:nvPr/>
            </p:nvSpPr>
            <p:spPr>
              <a:xfrm>
                <a:off x="89767" y="6127435"/>
                <a:ext cx="134004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7CEF38-EC7D-4A49-85B1-1BCB5CCDF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" y="6127435"/>
                <a:ext cx="1340047" cy="490199"/>
              </a:xfrm>
              <a:prstGeom prst="rect">
                <a:avLst/>
              </a:prstGeom>
              <a:blipFill>
                <a:blip r:embed="rId10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1595"/>
            <a:ext cx="87630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Reducing to Analysis of Sampling Without Replacement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6200" y="1285108"/>
                <a:ext cx="9448800" cy="57308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be distribution of sampling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uniformly without replacement </a:t>
                </a:r>
                <a:r>
                  <a:rPr lang="en-US" dirty="0"/>
                  <a:t>(by uniform permutation)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generated by XORing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</a:t>
                </a:r>
              </a:p>
              <a:p>
                <a:r>
                  <a:rPr lang="en-US" b="1" dirty="0"/>
                  <a:t>Convolution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b="1" dirty="0"/>
                  <a:t>Theorem</a:t>
                </a:r>
                <a:r>
                  <a:rPr lang="en-US" b="0" dirty="0"/>
                  <a:t>: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acc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b="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2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6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2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6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sz="2600" dirty="0"/>
              </a:p>
              <a:p>
                <a:r>
                  <a:rPr lang="en-US" sz="2600" dirty="0"/>
                  <a:t>In paper: analyze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600" dirty="0"/>
                  <a:t> and bound expression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1285108"/>
                <a:ext cx="9448800" cy="5730876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Conclusions and Future Work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proved </a:t>
                </a:r>
                <a:r>
                  <a:rPr lang="en-US" b="1" dirty="0"/>
                  <a:t>tight indistinguishability bounds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In both </a:t>
                </a:r>
                <a:r>
                  <a:rPr lang="en-US" b="1" dirty="0"/>
                  <a:t>single-user</a:t>
                </a:r>
                <a:r>
                  <a:rPr lang="en-US" dirty="0"/>
                  <a:t> and </a:t>
                </a:r>
                <a:r>
                  <a:rPr lang="en-US" b="1" dirty="0"/>
                  <a:t>multi-user</a:t>
                </a:r>
                <a:r>
                  <a:rPr lang="en-US" dirty="0"/>
                  <a:t> settings</a:t>
                </a:r>
              </a:p>
              <a:p>
                <a:r>
                  <a:rPr lang="en-US" dirty="0"/>
                  <a:t>Proof heavily relies on </a:t>
                </a:r>
                <a:r>
                  <a:rPr lang="en-US" b="1" dirty="0"/>
                  <a:t>Fourier analysis</a:t>
                </a:r>
              </a:p>
              <a:p>
                <a:endParaRPr lang="en-US" dirty="0"/>
              </a:p>
              <a:p>
                <a:r>
                  <a:rPr lang="en-US" dirty="0"/>
                  <a:t>Future work: </a:t>
                </a:r>
              </a:p>
              <a:p>
                <a:pPr lvl="1"/>
                <a:r>
                  <a:rPr lang="en-US" dirty="0"/>
                  <a:t>Prove </a:t>
                </a:r>
                <a:r>
                  <a:rPr lang="en-US" b="1" dirty="0"/>
                  <a:t>better bounds </a:t>
                </a:r>
                <a:r>
                  <a:rPr lang="en-US" dirty="0"/>
                  <a:t>for related premutation-based PRFs using </a:t>
                </a:r>
                <a:r>
                  <a:rPr lang="en-US" b="1" dirty="0"/>
                  <a:t>Fourier analysis</a:t>
                </a:r>
              </a:p>
              <a:p>
                <a:pPr lvl="1"/>
                <a:r>
                  <a:rPr lang="en-US" dirty="0"/>
                  <a:t>Leverage analysis to </a:t>
                </a:r>
                <a:r>
                  <a:rPr lang="en-US" b="1" dirty="0"/>
                  <a:t>design</a:t>
                </a:r>
                <a:r>
                  <a:rPr lang="en-US" dirty="0"/>
                  <a:t> (more) </a:t>
                </a:r>
                <a:r>
                  <a:rPr lang="en-US" b="1" dirty="0"/>
                  <a:t>efficient</a:t>
                </a:r>
                <a:r>
                  <a:rPr lang="en-US" dirty="0"/>
                  <a:t> premutation-based PRFs with </a:t>
                </a:r>
                <a:r>
                  <a:rPr lang="en-US" b="1" dirty="0"/>
                  <a:t>improved security bounds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hlink"/>
                </a:solidFill>
              </a:rPr>
              <a:t>Thanks for your attention!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4536C-E4AD-4B97-92E8-9E7861CF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32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Birthday Bound Security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cryptographic primitives are based on </a:t>
                </a:r>
              </a:p>
              <a:p>
                <a:pPr marL="0" indent="0">
                  <a:buNone/>
                </a:pPr>
                <a:r>
                  <a:rPr lang="en-US" dirty="0"/>
                  <a:t>pseudorandom functions (</a:t>
                </a:r>
                <a:r>
                  <a:rPr lang="en-US" b="1" dirty="0"/>
                  <a:t>PRFs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encryption modes, MAC algorithms, authenticated encryption schemes, etc.</a:t>
                </a:r>
              </a:p>
              <a:p>
                <a:r>
                  <a:rPr lang="en-US" dirty="0"/>
                  <a:t>In practice, </a:t>
                </a:r>
                <a:r>
                  <a:rPr lang="en-US" b="1" dirty="0"/>
                  <a:t>PRFs</a:t>
                </a:r>
                <a:r>
                  <a:rPr lang="en-US" dirty="0"/>
                  <a:t> implemented by </a:t>
                </a:r>
                <a:r>
                  <a:rPr lang="en-US" b="1" dirty="0"/>
                  <a:t>block ciphers </a:t>
                </a:r>
                <a:r>
                  <a:rPr lang="en-US" dirty="0"/>
                  <a:t>- pseudorandom permutations (</a:t>
                </a:r>
                <a:r>
                  <a:rPr lang="en-US" b="1" dirty="0"/>
                  <a:t>PRPs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Secure up to birthday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queries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:r>
                  <a:rPr lang="en-US"/>
                  <a:t>block length</a:t>
                </a:r>
                <a:endParaRPr lang="en-US" dirty="0"/>
              </a:p>
              <a:p>
                <a:pPr lvl="1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02" y="-114387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Example – Counter Mode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898" y="3912508"/>
                <a:ext cx="9067800" cy="28692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uniform permutation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/>
                  <a:t>Practical attack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on TLS (with CBC) </a:t>
                </a:r>
              </a:p>
              <a:p>
                <a:pPr lvl="1"/>
                <a:r>
                  <a:rPr lang="en-US" dirty="0"/>
                  <a:t>By </a:t>
                </a:r>
                <a:r>
                  <a:rPr lang="en-US" dirty="0" err="1"/>
                  <a:t>Bhargavan</a:t>
                </a:r>
                <a:r>
                  <a:rPr lang="en-US" dirty="0"/>
                  <a:t> and </a:t>
                </a:r>
                <a:r>
                  <a:rPr lang="en-US" dirty="0" err="1"/>
                  <a:t>Leurent</a:t>
                </a:r>
                <a:r>
                  <a:rPr lang="en-US" dirty="0"/>
                  <a:t>, 2016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98" y="3912508"/>
                <a:ext cx="9067800" cy="2869291"/>
              </a:xfrm>
              <a:blipFill>
                <a:blip r:embed="rId2"/>
                <a:stretch>
                  <a:fillRect l="-1210" t="-36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B706A49-35B0-4942-9476-6FA5818FBE21}"/>
              </a:ext>
            </a:extLst>
          </p:cNvPr>
          <p:cNvGrpSpPr/>
          <p:nvPr/>
        </p:nvGrpSpPr>
        <p:grpSpPr>
          <a:xfrm>
            <a:off x="2057400" y="990600"/>
            <a:ext cx="1946042" cy="2809940"/>
            <a:chOff x="635000" y="1490801"/>
            <a:chExt cx="1946042" cy="2809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2EF6F24-8FB8-4A37-8DE9-240510FED41F}"/>
                    </a:ext>
                  </a:extLst>
                </p:cNvPr>
                <p:cNvSpPr/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2EF6F24-8FB8-4A37-8DE9-240510FED4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7B36AC2-5857-44C6-BA75-5DA739E94276}"/>
                    </a:ext>
                  </a:extLst>
                </p:cNvPr>
                <p:cNvSpPr/>
                <p:nvPr/>
              </p:nvSpPr>
              <p:spPr>
                <a:xfrm>
                  <a:off x="1514242" y="1490801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ctr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7B36AC2-5857-44C6-BA75-5DA739E94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242" y="1490801"/>
                  <a:ext cx="1066800" cy="4536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D42097D-8F24-4187-BDDF-273A816FDB78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2042066" y="1944428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FD199C-0DFD-47C5-A072-0E6109147656}"/>
                </a:ext>
              </a:extLst>
            </p:cNvPr>
            <p:cNvSpPr/>
            <p:nvPr/>
          </p:nvSpPr>
          <p:spPr>
            <a:xfrm>
              <a:off x="1502007" y="3217900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ED440FB-7BA9-45F1-A8E2-E7C72E02D277}"/>
                </a:ext>
              </a:extLst>
            </p:cNvPr>
            <p:cNvCxnSpPr>
              <a:cxnSpLocks/>
            </p:cNvCxnSpPr>
            <p:nvPr/>
          </p:nvCxnSpPr>
          <p:spPr>
            <a:xfrm>
              <a:off x="1396070" y="3444713"/>
              <a:ext cx="50552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EE0DBD-E1B4-4508-B125-22F63F0F874B}"/>
                    </a:ext>
                  </a:extLst>
                </p:cNvPr>
                <p:cNvSpPr/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EE0DBD-E1B4-4508-B125-22F63F0F87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3C759E-C6D2-4276-8665-E18361C5CD29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2993901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F241FA-F010-4CB4-BB20-3E1D4715E36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3627262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B4CDA66-11DF-404E-9D59-C64D5CAAEB9C}"/>
                    </a:ext>
                  </a:extLst>
                </p:cNvPr>
                <p:cNvSpPr/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B4CDA66-11DF-404E-9D59-C64D5CAAEB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15FBE-2AA0-49F7-B545-3F3F36306B8F}"/>
              </a:ext>
            </a:extLst>
          </p:cNvPr>
          <p:cNvGrpSpPr/>
          <p:nvPr/>
        </p:nvGrpSpPr>
        <p:grpSpPr>
          <a:xfrm>
            <a:off x="3790999" y="991586"/>
            <a:ext cx="2080784" cy="2824251"/>
            <a:chOff x="635000" y="1476490"/>
            <a:chExt cx="2080784" cy="282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5A05CA2-1DDF-476B-B987-E27DF40C995E}"/>
                    </a:ext>
                  </a:extLst>
                </p:cNvPr>
                <p:cNvSpPr/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5A05CA2-1DDF-476B-B987-E27DF40C99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14A49B9-8FF9-4573-A0EE-8011F38D2716}"/>
                    </a:ext>
                  </a:extLst>
                </p:cNvPr>
                <p:cNvSpPr/>
                <p:nvPr/>
              </p:nvSpPr>
              <p:spPr>
                <a:xfrm>
                  <a:off x="1405053" y="1476490"/>
                  <a:ext cx="1310731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14A49B9-8FF9-4573-A0EE-8011F38D27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053" y="1476490"/>
                  <a:ext cx="1310731" cy="4536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A4F534-6646-438D-816D-5B89ABB356E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042066" y="1944428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F370C6-A54C-4911-A37A-28C3D76E7EF7}"/>
                </a:ext>
              </a:extLst>
            </p:cNvPr>
            <p:cNvSpPr/>
            <p:nvPr/>
          </p:nvSpPr>
          <p:spPr>
            <a:xfrm>
              <a:off x="1502007" y="3217900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08F64CD-EA72-4138-B6AB-AE7667F405F9}"/>
                </a:ext>
              </a:extLst>
            </p:cNvPr>
            <p:cNvCxnSpPr>
              <a:cxnSpLocks/>
            </p:cNvCxnSpPr>
            <p:nvPr/>
          </p:nvCxnSpPr>
          <p:spPr>
            <a:xfrm>
              <a:off x="1396070" y="3444713"/>
              <a:ext cx="50552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8686650-4BC0-4196-8DF4-B1D1DE9E9AB9}"/>
                    </a:ext>
                  </a:extLst>
                </p:cNvPr>
                <p:cNvSpPr/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8686650-4BC0-4196-8DF4-B1D1DE9E9A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2172ABC-58AF-411B-90CA-175C149030AD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2993901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4D7CBC9-F28C-41C7-8474-C65C0A59B802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3627262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DAFB00E-8346-4116-A2EF-C5F5CF838814}"/>
                    </a:ext>
                  </a:extLst>
                </p:cNvPr>
                <p:cNvSpPr/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DAFB00E-8346-4116-A2EF-C5F5CF83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5B78E-788D-4BA4-B1EF-FD2564E9EA22}"/>
                  </a:ext>
                </a:extLst>
              </p:cNvPr>
              <p:cNvSpPr/>
              <p:nvPr/>
            </p:nvSpPr>
            <p:spPr>
              <a:xfrm>
                <a:off x="6179629" y="2150332"/>
                <a:ext cx="837270" cy="728160"/>
              </a:xfrm>
              <a:prstGeom prst="rect">
                <a:avLst/>
              </a:prstGeom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5B78E-788D-4BA4-B1EF-FD2564E9E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29" y="2150332"/>
                <a:ext cx="837270" cy="7281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1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Beyond Birthday Bound Security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5625"/>
                <a:ext cx="899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 of beyond birthday bound security:</a:t>
                </a:r>
              </a:p>
              <a:p>
                <a:r>
                  <a:rPr lang="en-US" dirty="0"/>
                  <a:t>Design </a:t>
                </a:r>
                <a:r>
                  <a:rPr lang="en-US" b="1" dirty="0"/>
                  <a:t>efficient PRF</a:t>
                </a:r>
                <a:r>
                  <a:rPr lang="en-US" dirty="0"/>
                  <a:t> secure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</a:t>
                </a:r>
                <a:r>
                  <a:rPr lang="en-US" b="1" dirty="0"/>
                  <a:t>PRPs</a:t>
                </a:r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Luby-Rackoff</a:t>
                </a:r>
                <a:r>
                  <a:rPr lang="en-US" dirty="0"/>
                  <a:t> backwards”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5625"/>
                <a:ext cx="8991600" cy="4351338"/>
              </a:xfrm>
              <a:blipFill>
                <a:blip r:embed="rId2"/>
                <a:stretch>
                  <a:fillRect l="-1220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(XOR of Permutations)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19706"/>
                <a:ext cx="9220200" cy="22213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Well-known construction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(XOR of Permutations) </a:t>
                </a:r>
              </a:p>
              <a:p>
                <a:pPr lvl="1"/>
                <a:r>
                  <a:rPr lang="en-US" dirty="0"/>
                  <a:t>Not used in real world</a:t>
                </a:r>
              </a:p>
              <a:p>
                <a:pPr lvl="1"/>
                <a:r>
                  <a:rPr lang="en-US" dirty="0"/>
                  <a:t>Different variant used in DNDK-GCM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permutations</a:t>
                </a:r>
              </a:p>
              <a:p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19706"/>
                <a:ext cx="9220200" cy="2221370"/>
              </a:xfrm>
              <a:blipFill>
                <a:blip r:embed="rId3"/>
                <a:stretch>
                  <a:fillRect l="-1190" t="-60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2F2EC5-3626-4ADB-872A-44A176E77B4C}"/>
              </a:ext>
            </a:extLst>
          </p:cNvPr>
          <p:cNvGrpSpPr/>
          <p:nvPr/>
        </p:nvGrpSpPr>
        <p:grpSpPr>
          <a:xfrm>
            <a:off x="3480469" y="3511739"/>
            <a:ext cx="2156815" cy="2733055"/>
            <a:chOff x="3480469" y="3511739"/>
            <a:chExt cx="2156815" cy="27330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4B2679-2C54-4F0E-B192-147F75C421ED}"/>
                </a:ext>
              </a:extLst>
            </p:cNvPr>
            <p:cNvGrpSpPr/>
            <p:nvPr/>
          </p:nvGrpSpPr>
          <p:grpSpPr>
            <a:xfrm>
              <a:off x="3480469" y="3511739"/>
              <a:ext cx="2077461" cy="2227660"/>
              <a:chOff x="192451" y="1670373"/>
              <a:chExt cx="2077461" cy="2227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/>
                  <p:nvPr/>
                </p:nvSpPr>
                <p:spPr>
                  <a:xfrm>
                    <a:off x="1302890" y="2555519"/>
                    <a:ext cx="967022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800" dirty="0"/>
                      <a:t> </a:t>
                    </a:r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2890" y="2555519"/>
                    <a:ext cx="967022" cy="453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/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a14:m>
                    <a:r>
                      <a:rPr lang="en-US" sz="2800" dirty="0"/>
                      <a:t> </a:t>
                    </a:r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ED4BBE0-C050-4515-9B6A-684FB6EF0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6893" y="2211732"/>
                <a:ext cx="54367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C53D91E-8DF6-40C7-BF3F-CC33108DF3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394" y="3009147"/>
                <a:ext cx="37526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/>
                  <p:nvPr/>
                </p:nvSpPr>
                <p:spPr>
                  <a:xfrm>
                    <a:off x="192451" y="2554966"/>
                    <a:ext cx="967022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451" y="2554966"/>
                    <a:ext cx="967022" cy="45362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4E47472-7920-498B-AF2A-0FA2E8DF9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8421" y="2211732"/>
                <a:ext cx="469628" cy="3602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8BBBD8F-41E1-4B65-A07E-AAC04F021CA8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>
                <a:off x="675962" y="3008594"/>
                <a:ext cx="469628" cy="37074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015DA19-E987-47EB-AEE5-403E31EA4FEE}"/>
                  </a:ext>
                </a:extLst>
              </p:cNvPr>
              <p:cNvSpPr/>
              <p:nvPr/>
            </p:nvSpPr>
            <p:spPr>
              <a:xfrm>
                <a:off x="709325" y="3227836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⊕</a:t>
                </a:r>
                <a:endParaRPr lang="en-IL" sz="2800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4E90DFB-8DE1-4855-87D0-C0ED664CC5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2725" y="3641570"/>
                <a:ext cx="3382" cy="25646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/>
                <p:nvPr/>
              </p:nvSpPr>
              <p:spPr>
                <a:xfrm>
                  <a:off x="3544532" y="5751389"/>
                  <a:ext cx="2092752" cy="4934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oMath>
                    </m:oMathPara>
                  </a14:m>
                  <a:endParaRPr lang="en-IL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32" y="5751389"/>
                  <a:ext cx="2092752" cy="493405"/>
                </a:xfrm>
                <a:prstGeom prst="rect">
                  <a:avLst/>
                </a:prstGeom>
                <a:blipFill>
                  <a:blip r:embed="rId7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34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(XOR of Permutations)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19705"/>
                <a:ext cx="9220200" cy="48366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Well-known construction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(XOR of Permutations) </a:t>
                </a:r>
              </a:p>
              <a:p>
                <a:pPr lvl="1"/>
                <a:r>
                  <a:rPr lang="en-US" dirty="0"/>
                  <a:t>Not used in real world</a:t>
                </a:r>
              </a:p>
              <a:p>
                <a:pPr lvl="1"/>
                <a:r>
                  <a:rPr lang="en-US" dirty="0"/>
                  <a:t>Different variant used in DNDK-GCM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permutations</a:t>
                </a:r>
              </a:p>
              <a:p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analysis,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uniform and independent </a:t>
                </a:r>
              </a:p>
              <a:p>
                <a:pPr lvl="1"/>
                <a:r>
                  <a:rPr lang="en-US" dirty="0"/>
                  <a:t>In practice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implemented by </a:t>
                </a:r>
                <a:r>
                  <a:rPr lang="en-US" b="1" dirty="0"/>
                  <a:t>block cipher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Generalization: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outputs </a:t>
                </a:r>
                <a:r>
                  <a:rPr lang="en-US" b="1" dirty="0"/>
                  <a:t>XOR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permutations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19705"/>
                <a:ext cx="9220200" cy="4836646"/>
              </a:xfrm>
              <a:blipFill>
                <a:blip r:embed="rId3"/>
                <a:stretch>
                  <a:fillRect l="-1190" t="-2015" r="-5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85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– Previous Results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50924"/>
                <a:ext cx="9144000" cy="58070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analyzed by Lucks in 2000, and in multiple papers since</a:t>
                </a:r>
              </a:p>
              <a:p>
                <a:pPr lvl="1"/>
                <a:r>
                  <a:rPr lang="en-US" dirty="0"/>
                  <a:t>Both in </a:t>
                </a:r>
                <a:r>
                  <a:rPr lang="en-US" b="1" dirty="0"/>
                  <a:t>single-user</a:t>
                </a:r>
                <a:r>
                  <a:rPr lang="en-US" dirty="0"/>
                  <a:t> and </a:t>
                </a:r>
                <a:r>
                  <a:rPr lang="en-US" b="1" dirty="0"/>
                  <a:t>multi-user</a:t>
                </a:r>
                <a:r>
                  <a:rPr lang="en-US" dirty="0"/>
                  <a:t> settings</a:t>
                </a:r>
              </a:p>
              <a:p>
                <a:r>
                  <a:rPr lang="en-US" dirty="0"/>
                  <a:t>Common techniques</a:t>
                </a:r>
              </a:p>
              <a:p>
                <a:pPr lvl="1"/>
                <a:r>
                  <a:rPr lang="en-US" dirty="0"/>
                  <a:t>Mirror theory</a:t>
                </a:r>
              </a:p>
              <a:p>
                <a:pPr lvl="1"/>
                <a:r>
                  <a:rPr lang="en-US" dirty="0"/>
                  <a:t>Chi-squared method</a:t>
                </a:r>
              </a:p>
              <a:p>
                <a:r>
                  <a:rPr lang="en-US" dirty="0"/>
                  <a:t>Best-known bound with these methods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[DNS’22]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0924"/>
                <a:ext cx="9144000" cy="5807076"/>
              </a:xfrm>
              <a:blipFill>
                <a:blip r:embed="rId3"/>
                <a:stretch>
                  <a:fillRect l="-1200" t="-16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4640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Our Results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609600"/>
                <a:ext cx="88392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Prove </a:t>
                </a:r>
                <a:r>
                  <a:rPr lang="en-US" b="1" dirty="0"/>
                  <a:t>tight bounds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he-IL" dirty="0"/>
              </a:p>
              <a:p>
                <a:pPr lvl="1"/>
                <a:r>
                  <a:rPr lang="en-US" dirty="0"/>
                  <a:t>Extend bounds to </a:t>
                </a:r>
                <a:r>
                  <a:rPr lang="en-US" b="1" dirty="0"/>
                  <a:t>multi-user</a:t>
                </a:r>
                <a:r>
                  <a:rPr lang="en-US" dirty="0"/>
                  <a:t> setting</a:t>
                </a:r>
              </a:p>
              <a:p>
                <a:pPr lvl="1"/>
                <a:r>
                  <a:rPr lang="en-US" dirty="0"/>
                  <a:t>All bounds </a:t>
                </a:r>
                <a:r>
                  <a:rPr lang="en-US" b="1" dirty="0"/>
                  <a:t>tight</a:t>
                </a:r>
                <a:r>
                  <a:rPr lang="en-US" dirty="0"/>
                  <a:t> via matching attacks by </a:t>
                </a:r>
                <a:r>
                  <a:rPr lang="en-US" dirty="0" err="1"/>
                  <a:t>Patarin</a:t>
                </a:r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Proof by </a:t>
                </a:r>
                <a:r>
                  <a:rPr lang="en-US" b="1" dirty="0"/>
                  <a:t>Fourier analysis</a:t>
                </a:r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endParaRPr lang="he-IL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proved by Eberhard in 2017</a:t>
                </a:r>
              </a:p>
              <a:p>
                <a:pPr lvl="1"/>
                <a:r>
                  <a:rPr lang="en-US" dirty="0"/>
                  <a:t>Side result in paper in additive combinatorics; not well-known in crypto community; Pointed out by Samuel Neves </a:t>
                </a:r>
              </a:p>
              <a:p>
                <a:pPr lvl="1"/>
                <a:r>
                  <a:rPr lang="en-US" dirty="0"/>
                  <a:t>Proof by </a:t>
                </a:r>
                <a:r>
                  <a:rPr lang="en-US" b="1" dirty="0"/>
                  <a:t>Fourier analysis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09600"/>
                <a:ext cx="8839200" cy="6096000"/>
              </a:xfrm>
              <a:blipFill>
                <a:blip r:embed="rId2"/>
                <a:stretch>
                  <a:fillRect l="-1241" t="-1600" b="-1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4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Example –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-Based Counter Mode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329" y="4916043"/>
                <a:ext cx="9067800" cy="18609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XoP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30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IL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329" y="4916043"/>
                <a:ext cx="9067800" cy="18609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7A62C4-2D25-4D91-A082-0BC3B338E3B2}"/>
                  </a:ext>
                </a:extLst>
              </p:cNvPr>
              <p:cNvSpPr/>
              <p:nvPr/>
            </p:nvSpPr>
            <p:spPr>
              <a:xfrm>
                <a:off x="6858000" y="2700840"/>
                <a:ext cx="837270" cy="728160"/>
              </a:xfrm>
              <a:prstGeom prst="rect">
                <a:avLst/>
              </a:prstGeom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7A62C4-2D25-4D91-A082-0BC3B338E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700840"/>
                <a:ext cx="837270" cy="728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2146FB91-A3BE-4D7F-BBAB-60C57E3208DB}"/>
              </a:ext>
            </a:extLst>
          </p:cNvPr>
          <p:cNvGrpSpPr/>
          <p:nvPr/>
        </p:nvGrpSpPr>
        <p:grpSpPr>
          <a:xfrm>
            <a:off x="1944988" y="1424265"/>
            <a:ext cx="2295943" cy="3510385"/>
            <a:chOff x="-155783" y="1373958"/>
            <a:chExt cx="2295943" cy="3510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743C4DE-6927-40A1-9E15-8D2904FED8EB}"/>
                    </a:ext>
                  </a:extLst>
                </p:cNvPr>
                <p:cNvSpPr/>
                <p:nvPr/>
              </p:nvSpPr>
              <p:spPr>
                <a:xfrm>
                  <a:off x="1302890" y="2280987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743C4DE-6927-40A1-9E15-8D2904FED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890" y="2280987"/>
                  <a:ext cx="837270" cy="7281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FE956E4-C902-4344-8970-425F8B5F8057}"/>
                    </a:ext>
                  </a:extLst>
                </p:cNvPr>
                <p:cNvSpPr/>
                <p:nvPr/>
              </p:nvSpPr>
              <p:spPr>
                <a:xfrm>
                  <a:off x="661235" y="1373958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ctr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FE956E4-C902-4344-8970-425F8B5F80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35" y="1373958"/>
                  <a:ext cx="1066800" cy="4536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C0C5B3-CEF7-4CBB-98A4-B7E4D6E0B40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1215080" y="1806553"/>
              <a:ext cx="506445" cy="4744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291232-7678-4222-B4A5-B481F83657EB}"/>
                </a:ext>
              </a:extLst>
            </p:cNvPr>
            <p:cNvSpPr/>
            <p:nvPr/>
          </p:nvSpPr>
          <p:spPr>
            <a:xfrm>
              <a:off x="711224" y="3801502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5C9E8C-2773-4BB6-8B6E-4B06C0227321}"/>
                </a:ext>
              </a:extLst>
            </p:cNvPr>
            <p:cNvCxnSpPr>
              <a:cxnSpLocks/>
            </p:cNvCxnSpPr>
            <p:nvPr/>
          </p:nvCxnSpPr>
          <p:spPr>
            <a:xfrm>
              <a:off x="605287" y="4028315"/>
              <a:ext cx="50552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A3E648C-6A34-4930-986F-C76C63FCEF88}"/>
                    </a:ext>
                  </a:extLst>
                </p:cNvPr>
                <p:cNvSpPr/>
                <p:nvPr/>
              </p:nvSpPr>
              <p:spPr>
                <a:xfrm>
                  <a:off x="-155783" y="3757237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A3E648C-6A34-4930-986F-C76C63FCEF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5783" y="3757237"/>
                  <a:ext cx="1066800" cy="4536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40F8F87-1497-43D9-8DD5-3650E6695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1600" y="3009147"/>
              <a:ext cx="343060" cy="3613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ADD499F-9C41-4090-A006-02DEECFF7014}"/>
                </a:ext>
              </a:extLst>
            </p:cNvPr>
            <p:cNvCxnSpPr>
              <a:cxnSpLocks/>
            </p:cNvCxnSpPr>
            <p:nvPr/>
          </p:nvCxnSpPr>
          <p:spPr>
            <a:xfrm>
              <a:off x="1244416" y="4210864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6B49474-176F-4C37-98D3-2C6676E453B5}"/>
                    </a:ext>
                  </a:extLst>
                </p:cNvPr>
                <p:cNvSpPr/>
                <p:nvPr/>
              </p:nvSpPr>
              <p:spPr>
                <a:xfrm>
                  <a:off x="711016" y="4430716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6B49474-176F-4C37-98D3-2C6676E453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16" y="4430716"/>
                  <a:ext cx="1066800" cy="4536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737C6CD-04B0-4A16-BEE0-2BCB554302ED}"/>
                    </a:ext>
                  </a:extLst>
                </p:cNvPr>
                <p:cNvSpPr/>
                <p:nvPr/>
              </p:nvSpPr>
              <p:spPr>
                <a:xfrm>
                  <a:off x="300669" y="2280988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737C6CD-04B0-4A16-BEE0-2BCB55430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69" y="2280988"/>
                  <a:ext cx="837270" cy="7281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1B20D7A-2406-482E-86C7-3E106FFC100E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719304" y="1801088"/>
              <a:ext cx="491646" cy="4799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8963859-FE2D-408B-94A4-BCF8778EE50E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719304" y="3009148"/>
              <a:ext cx="418635" cy="3540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AC3ABA8-AAD1-4FA0-9722-2B6DE604D472}"/>
                </a:ext>
              </a:extLst>
            </p:cNvPr>
            <p:cNvSpPr/>
            <p:nvPr/>
          </p:nvSpPr>
          <p:spPr>
            <a:xfrm>
              <a:off x="709325" y="3227836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987F21A-3A29-443E-B3E6-95119BD975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2725" y="3641570"/>
              <a:ext cx="3382" cy="2564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8ADB849-28D2-45B0-95A9-5CFEBD5006C8}"/>
              </a:ext>
            </a:extLst>
          </p:cNvPr>
          <p:cNvGrpSpPr/>
          <p:nvPr/>
        </p:nvGrpSpPr>
        <p:grpSpPr>
          <a:xfrm>
            <a:off x="4149932" y="1441416"/>
            <a:ext cx="2295943" cy="3509084"/>
            <a:chOff x="-155783" y="1375259"/>
            <a:chExt cx="2295943" cy="3509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0A4971A-EE0B-4DCD-8CF1-C46E576F75EE}"/>
                    </a:ext>
                  </a:extLst>
                </p:cNvPr>
                <p:cNvSpPr/>
                <p:nvPr/>
              </p:nvSpPr>
              <p:spPr>
                <a:xfrm>
                  <a:off x="1302890" y="2280987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0A4971A-EE0B-4DCD-8CF1-C46E576F7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890" y="2280987"/>
                  <a:ext cx="837270" cy="72816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BD38C3B-30B0-4D7B-8F06-676A60FC60EE}"/>
                    </a:ext>
                  </a:extLst>
                </p:cNvPr>
                <p:cNvSpPr/>
                <p:nvPr/>
              </p:nvSpPr>
              <p:spPr>
                <a:xfrm>
                  <a:off x="586639" y="1375259"/>
                  <a:ext cx="1248621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BD38C3B-30B0-4D7B-8F06-676A60FC60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39" y="1375259"/>
                  <a:ext cx="1248621" cy="4536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7C90E79-E2CD-4BD1-BE12-E9BBD773F216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1215080" y="1806553"/>
              <a:ext cx="506445" cy="4744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2F1A08C-28F5-4434-8C94-C0E8014C3368}"/>
                </a:ext>
              </a:extLst>
            </p:cNvPr>
            <p:cNvSpPr/>
            <p:nvPr/>
          </p:nvSpPr>
          <p:spPr>
            <a:xfrm>
              <a:off x="711224" y="3801502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59211F8-1C36-46D8-8743-974164BF0F04}"/>
                </a:ext>
              </a:extLst>
            </p:cNvPr>
            <p:cNvCxnSpPr>
              <a:cxnSpLocks/>
            </p:cNvCxnSpPr>
            <p:nvPr/>
          </p:nvCxnSpPr>
          <p:spPr>
            <a:xfrm>
              <a:off x="605287" y="4028315"/>
              <a:ext cx="50552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A233E14-BC93-4BD3-83D8-79B336BF6621}"/>
                    </a:ext>
                  </a:extLst>
                </p:cNvPr>
                <p:cNvSpPr/>
                <p:nvPr/>
              </p:nvSpPr>
              <p:spPr>
                <a:xfrm>
                  <a:off x="-155783" y="3757237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A233E14-BC93-4BD3-83D8-79B336BF66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5783" y="3757237"/>
                  <a:ext cx="1066800" cy="45362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DF9B861-F0BA-4398-9E19-8445026E6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1600" y="3009147"/>
              <a:ext cx="343060" cy="3613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B43C23E-0F93-4E9A-BBDC-344499322FBA}"/>
                </a:ext>
              </a:extLst>
            </p:cNvPr>
            <p:cNvCxnSpPr>
              <a:cxnSpLocks/>
            </p:cNvCxnSpPr>
            <p:nvPr/>
          </p:nvCxnSpPr>
          <p:spPr>
            <a:xfrm>
              <a:off x="1244416" y="4210864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E1267CD-0A25-4BB0-8BAC-58DBA395F990}"/>
                    </a:ext>
                  </a:extLst>
                </p:cNvPr>
                <p:cNvSpPr/>
                <p:nvPr/>
              </p:nvSpPr>
              <p:spPr>
                <a:xfrm>
                  <a:off x="711016" y="4430716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E1267CD-0A25-4BB0-8BAC-58DBA395F9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16" y="4430716"/>
                  <a:ext cx="1066800" cy="45362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39382A98-2C9A-4297-9702-C6F031D37948}"/>
                    </a:ext>
                  </a:extLst>
                </p:cNvPr>
                <p:cNvSpPr/>
                <p:nvPr/>
              </p:nvSpPr>
              <p:spPr>
                <a:xfrm>
                  <a:off x="300669" y="2280988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39382A98-2C9A-4297-9702-C6F031D379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69" y="2280988"/>
                  <a:ext cx="837270" cy="72816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05CB4E4-5940-40E7-A6FA-673BE1438BC7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 flipH="1">
              <a:off x="719304" y="1801088"/>
              <a:ext cx="491646" cy="4799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9CA81B4-8DAF-4484-A921-7AE21F024A93}"/>
                </a:ext>
              </a:extLst>
            </p:cNvPr>
            <p:cNvCxnSpPr>
              <a:cxnSpLocks/>
              <a:stCxn id="86" idx="2"/>
            </p:cNvCxnSpPr>
            <p:nvPr/>
          </p:nvCxnSpPr>
          <p:spPr>
            <a:xfrm>
              <a:off x="719304" y="3009148"/>
              <a:ext cx="418635" cy="3540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84C4D0F-2458-4455-83F0-70E85E3CAC02}"/>
                </a:ext>
              </a:extLst>
            </p:cNvPr>
            <p:cNvSpPr/>
            <p:nvPr/>
          </p:nvSpPr>
          <p:spPr>
            <a:xfrm>
              <a:off x="709325" y="3227836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9A82B25-3C84-46D6-A615-09C40C4E2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2725" y="3641570"/>
              <a:ext cx="3382" cy="2564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264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31382</TotalTime>
  <Words>1111</Words>
  <Application>Microsoft Office PowerPoint</Application>
  <PresentationFormat>On-screen Show (4:3)</PresentationFormat>
  <Paragraphs>214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 Light</vt:lpstr>
      <vt:lpstr>Cambria Math</vt:lpstr>
      <vt:lpstr>Calibri</vt:lpstr>
      <vt:lpstr>Arial</vt:lpstr>
      <vt:lpstr>Times New Roman</vt:lpstr>
      <vt:lpstr>Office Theme</vt:lpstr>
      <vt:lpstr> Tight Indistinguishability Bounds for the XOR of Independent Random Permutations by Fourier Analysis</vt:lpstr>
      <vt:lpstr>Birthday Bound Security</vt:lpstr>
      <vt:lpstr>Example – Counter Mode</vt:lpstr>
      <vt:lpstr> Beyond Birthday Bound Security</vt:lpstr>
      <vt:lpstr> XoP (XOR of Permutations) </vt:lpstr>
      <vt:lpstr> XoP (XOR of Permutations) </vt:lpstr>
      <vt:lpstr> XoP – Previous Results</vt:lpstr>
      <vt:lpstr>Our Results</vt:lpstr>
      <vt:lpstr>Example – XoP-Based Counter Mode</vt:lpstr>
      <vt:lpstr>Proof Overview for r=2 </vt:lpstr>
      <vt:lpstr>Bound by Statistical Distance</vt:lpstr>
      <vt:lpstr>Bound by Statistical Distance</vt:lpstr>
      <vt:lpstr>Fourier Analysis</vt:lpstr>
      <vt:lpstr>Fourier Analysis</vt:lpstr>
      <vt:lpstr>Reducing to Analysis of Sampling Without Replacement </vt:lpstr>
      <vt:lpstr>Reducing to Analysis of Sampling Without Replacement </vt:lpstr>
      <vt:lpstr>Conclusions and Future Work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Tight Indistinguishability Bounds for the XOR of Independent Random Permutations by Fourier Analysis</dc:title>
  <dc:creator>itai</dc:creator>
  <cp:lastModifiedBy>Itai</cp:lastModifiedBy>
  <cp:revision>3115</cp:revision>
  <cp:lastPrinted>2024-05-25T14:06:52Z</cp:lastPrinted>
  <dcterms:created xsi:type="dcterms:W3CDTF">2006-08-16T00:00:00Z</dcterms:created>
  <dcterms:modified xsi:type="dcterms:W3CDTF">2024-05-25T17:02:13Z</dcterms:modified>
</cp:coreProperties>
</file>