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1109" r:id="rId3"/>
    <p:sldId id="1108" r:id="rId4"/>
    <p:sldId id="1118" r:id="rId5"/>
    <p:sldId id="1122" r:id="rId6"/>
    <p:sldId id="1121" r:id="rId7"/>
    <p:sldId id="1115" r:id="rId8"/>
    <p:sldId id="1116" r:id="rId9"/>
    <p:sldId id="1110" r:id="rId10"/>
    <p:sldId id="1124" r:id="rId11"/>
    <p:sldId id="1111" r:id="rId12"/>
    <p:sldId id="1119" r:id="rId13"/>
    <p:sldId id="1120" r:id="rId14"/>
    <p:sldId id="1113" r:id="rId15"/>
    <p:sldId id="1112" r:id="rId16"/>
    <p:sldId id="110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3B6167"/>
    <a:srgbClr val="445574"/>
    <a:srgbClr val="6179A3"/>
    <a:srgbClr val="A7B5D1"/>
    <a:srgbClr val="9BAAC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743" autoAdjust="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8EA18-8313-42F0-B0CB-CCE649FF4034}" type="datetimeFigureOut">
              <a:rPr lang="de-DE" smtClean="0"/>
              <a:t>25.05.2024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E9BE3-88BA-404F-B6B3-5D3B69E80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5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370AD5F-09C3-95FE-D78E-38A89D943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/>
        </p:blipFill>
        <p:spPr>
          <a:xfrm>
            <a:off x="17545" y="4666114"/>
            <a:ext cx="4392386" cy="213904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0189965-7985-220A-258E-0B5B369F003F}"/>
              </a:ext>
            </a:extLst>
          </p:cNvPr>
          <p:cNvSpPr/>
          <p:nvPr userDrawn="1"/>
        </p:nvSpPr>
        <p:spPr>
          <a:xfrm>
            <a:off x="1" y="-32656"/>
            <a:ext cx="12192000" cy="4582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3AD50-9BAC-ABB6-8583-31DDD08A0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57" y="1757359"/>
            <a:ext cx="795201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10DACB-5DCA-474C-B139-815F7B38E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4954593"/>
            <a:ext cx="783227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B61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B87C81-EB48-2018-66E3-3FE40CAC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0D4-6C1D-4C38-919B-96FB79ABA771}" type="datetime1">
              <a:rPr lang="de-DE" smtClean="0"/>
              <a:t>25.05.2024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CA99B0-79EB-DABC-DB7A-7D735FA7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060CDA-8DB7-B3BD-2D77-F5BE752B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81B8A12-B9E6-6F50-D890-67416C4B06BE}"/>
              </a:ext>
            </a:extLst>
          </p:cNvPr>
          <p:cNvCxnSpPr>
            <a:cxnSpLocks/>
          </p:cNvCxnSpPr>
          <p:nvPr userDrawn="1"/>
        </p:nvCxnSpPr>
        <p:spPr>
          <a:xfrm>
            <a:off x="-1" y="4549776"/>
            <a:ext cx="12192000" cy="0"/>
          </a:xfrm>
          <a:prstGeom prst="line">
            <a:avLst/>
          </a:prstGeom>
          <a:ln w="28575">
            <a:solidFill>
              <a:srgbClr val="3B6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9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166C6-F7A7-4814-E293-F758967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DA6772-701F-59D0-0E7A-1BB04855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042EA-5EB9-6F7F-B77E-2908DA0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DA59-A6D1-4275-9C0C-B833155CCDB5}" type="datetime1">
              <a:rPr lang="de-DE" smtClean="0"/>
              <a:t>25.05.2024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35BF25-53A1-27E6-E176-7ADF330D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4E0C03-2054-EA45-FE6A-E7A7DCF3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13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9785D4-8020-9F6F-DA1E-CD9C0B9A0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AC278E-132A-F44E-1CE3-16975FA37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04A9C8-1C3C-4E0C-9C8A-3E2ABD6F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DB0-0C71-4E45-B157-6DEB079B8D0E}" type="datetime1">
              <a:rPr lang="de-DE" smtClean="0"/>
              <a:t>25.05.2024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A04958-232A-3844-198D-7A656C32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DA84E-F18D-729B-1628-FE03DC46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09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92CF98D-13FC-0B4D-9B9D-BEDA8740B9AB}"/>
              </a:ext>
            </a:extLst>
          </p:cNvPr>
          <p:cNvSpPr/>
          <p:nvPr userDrawn="1"/>
        </p:nvSpPr>
        <p:spPr>
          <a:xfrm>
            <a:off x="1" y="1"/>
            <a:ext cx="12192000" cy="1126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B81124-4B4C-5798-0D1C-C44EF963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1"/>
            <a:ext cx="11954931" cy="112606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9F262E-3DFB-B07E-8540-4F42923B7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6" y="1427691"/>
            <a:ext cx="11751733" cy="462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FD7173-58B6-F996-35C7-1A4A1ED0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DEB2-0B97-4876-BAB9-1C4EFE3ED903}" type="datetime1">
              <a:rPr lang="de-DE" smtClean="0"/>
              <a:t>25.05.2024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BF2229-CEFD-826C-09A0-1379A134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F3128C-91E9-1D22-7F5B-E3F8E114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029B1E4-4331-1686-519D-7ED3CE083990}"/>
              </a:ext>
            </a:extLst>
          </p:cNvPr>
          <p:cNvCxnSpPr>
            <a:cxnSpLocks/>
          </p:cNvCxnSpPr>
          <p:nvPr userDrawn="1"/>
        </p:nvCxnSpPr>
        <p:spPr>
          <a:xfrm>
            <a:off x="0" y="6266543"/>
            <a:ext cx="12192000" cy="0"/>
          </a:xfrm>
          <a:prstGeom prst="line">
            <a:avLst/>
          </a:prstGeom>
          <a:ln w="28575">
            <a:solidFill>
              <a:srgbClr val="3B6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3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00EEB-230D-FEBB-02B0-2B1EB06C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7836FB-2C72-886C-F0C9-572DD3A9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6EFD5E-567F-8EDC-A8DF-83A245BA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6E7-9209-443F-B031-1C783F7EA0EB}" type="datetime1">
              <a:rPr lang="de-DE" smtClean="0"/>
              <a:t>25.05.2024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F9619-85F1-EA99-DA6D-B73144B3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0F152A-A84D-2A05-43AA-0C99769A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7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FEBFB-96D6-F6AA-683C-9F473299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80710-1658-1F74-4EE5-646259C0A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999853-B262-C185-0CA6-81D8D8C1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53E695-8D0E-D239-C653-99463349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680-88F3-4472-9057-CFCCCB2191BA}" type="datetime1">
              <a:rPr lang="de-DE" smtClean="0"/>
              <a:t>25.05.2024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90D8E9-7339-E1D1-2289-26071FCD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C695F0-DE64-7C01-A2D6-85278302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42314-BFDC-F67C-9EF7-019E898F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21F0C7-B699-06B1-C495-0C40CF03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DD4E14-236C-36F9-E046-7EDC37838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AF2D14-427F-D12F-69C9-27B581A22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DA7434-3883-47EA-69F0-FDCAAE805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5DDA4E5-2BF3-A688-9150-3E9AB9E3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8F13-D3FA-4953-931C-E009FFCED393}" type="datetime1">
              <a:rPr lang="de-DE" smtClean="0"/>
              <a:t>25.05.2024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99C533-1641-70AF-7BAE-084FFB64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69AACB-60C1-2D2F-B6F2-657B851D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8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7A49A-38A8-9272-B644-11B3EF7A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806C8A-A46F-7A1E-EFE8-80E157F2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6CC2-A0AB-49A9-82C3-9E81908C4E68}" type="datetime1">
              <a:rPr lang="de-DE" smtClean="0"/>
              <a:t>25.05.2024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B499E8-C5F2-00A8-68B1-2EED6093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F90CFE-3189-16FD-D995-E15ADE4F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40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76332F8-D224-5CDB-41E1-D3040822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AE5-3399-4BBA-88D2-381A530FC2AD}" type="datetime1">
              <a:rPr lang="de-DE" smtClean="0"/>
              <a:t>25.05.2024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AA4F74-1E9F-8ADA-381E-B7DA8465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82A1EA-58B0-F783-2A9E-A835538B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27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6957-5169-A2B8-F994-F86E571E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9CC8FB-8194-6902-2482-F65E9FFF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09043C-B627-AFAE-7583-708095468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DF95A3-B004-B6A4-0B65-1246A5C4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B6B-47C4-48D6-BFB0-9EAF90EB5FE2}" type="datetime1">
              <a:rPr lang="de-DE" smtClean="0"/>
              <a:t>25.05.2024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7A1074-1B41-CD06-723C-DFA75A5A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6A80CE-3E26-D6B7-1AC8-8ABB1677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66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1ED42-D0F4-DD51-C69A-9C56AE5B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41154A-49FD-1CDA-23FF-5553369EC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94907A-0657-E7D5-C766-9DB450AF7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74846E-AEEF-3536-0D0E-9ABEE7A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9100-A77D-4335-902A-AD1C83E38EA5}" type="datetime1">
              <a:rPr lang="de-DE" smtClean="0"/>
              <a:t>25.05.2024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03865E-B99F-85D9-436F-085A8B6D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D8340C-49DE-46E8-3050-44076D1C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60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0F9C001-DDEC-ACBA-F19A-866F6AAD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3F1D84-F7B9-7259-DE6D-23A4C1092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4F9D41-DDB2-BD30-BD91-BAAFCEA8C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409D-E5D7-45D0-ACD7-9B82A29E1BC9}" type="datetime1">
              <a:rPr lang="de-DE" smtClean="0"/>
              <a:t>25.05.2024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3312F9-EDE8-4902-7F2A-704909098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61FF6A-59D4-5376-DE00-0B1E0A3B3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107B-93E2-4A60-AE7C-C086AE9F3E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52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70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9.png"/><Relationship Id="rId3" Type="http://schemas.openxmlformats.org/officeDocument/2006/relationships/image" Target="../media/image590.png"/><Relationship Id="rId7" Type="http://schemas.openxmlformats.org/officeDocument/2006/relationships/image" Target="../media/image630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0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67.png"/><Relationship Id="rId5" Type="http://schemas.openxmlformats.org/officeDocument/2006/relationships/image" Target="../media/image610.png"/><Relationship Id="rId15" Type="http://schemas.openxmlformats.org/officeDocument/2006/relationships/image" Target="../media/image71.png"/><Relationship Id="rId10" Type="http://schemas.openxmlformats.org/officeDocument/2006/relationships/image" Target="../media/image660.png"/><Relationship Id="rId4" Type="http://schemas.openxmlformats.org/officeDocument/2006/relationships/image" Target="../media/image600.png"/><Relationship Id="rId9" Type="http://schemas.openxmlformats.org/officeDocument/2006/relationships/image" Target="../media/image651.png"/><Relationship Id="rId1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77.png"/><Relationship Id="rId3" Type="http://schemas.openxmlformats.org/officeDocument/2006/relationships/image" Target="../media/image670.png"/><Relationship Id="rId7" Type="http://schemas.openxmlformats.org/officeDocument/2006/relationships/image" Target="../media/image710.png"/><Relationship Id="rId12" Type="http://schemas.openxmlformats.org/officeDocument/2006/relationships/image" Target="../media/image76.png"/><Relationship Id="rId2" Type="http://schemas.openxmlformats.org/officeDocument/2006/relationships/image" Target="../media/image74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image" Target="../media/image75.png"/><Relationship Id="rId5" Type="http://schemas.openxmlformats.org/officeDocument/2006/relationships/image" Target="../media/image690.png"/><Relationship Id="rId15" Type="http://schemas.openxmlformats.org/officeDocument/2006/relationships/image" Target="../media/image79.png"/><Relationship Id="rId10" Type="http://schemas.openxmlformats.org/officeDocument/2006/relationships/image" Target="../media/image74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Relationship Id="rId1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81.png"/><Relationship Id="rId10" Type="http://schemas.openxmlformats.org/officeDocument/2006/relationships/image" Target="../media/image82.png"/><Relationship Id="rId4" Type="http://schemas.openxmlformats.org/officeDocument/2006/relationships/image" Target="../media/image38.png"/><Relationship Id="rId9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0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77FFD-4189-F8CA-0A21-E2C002F32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57" y="884521"/>
            <a:ext cx="795201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Post-Quantum Security of Tweakable Even-Mansour, and Applications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E95F78-6423-7F48-4A4F-93E3E9030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Gorjan</a:t>
            </a:r>
            <a:r>
              <a:rPr lang="de-DE" sz="3200" dirty="0"/>
              <a:t> Alagic, Chen Bai, Jonathan Katz, Christian </a:t>
            </a:r>
            <a:r>
              <a:rPr lang="de-DE" sz="3200" dirty="0" err="1"/>
              <a:t>Majenz</a:t>
            </a:r>
            <a:r>
              <a:rPr lang="de-DE" sz="3200" dirty="0"/>
              <a:t>, and </a:t>
            </a:r>
            <a:r>
              <a:rPr lang="de-DE" sz="3200" u="sng" dirty="0"/>
              <a:t>Patrick Struck</a:t>
            </a:r>
          </a:p>
          <a:p>
            <a:endParaRPr lang="de-DE" sz="3200" u="sng" dirty="0"/>
          </a:p>
          <a:p>
            <a:endParaRPr lang="de-DE" sz="3200" u="sng" dirty="0"/>
          </a:p>
          <a:p>
            <a:endParaRPr lang="de-DE" u="sng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ADAE3C9-562C-44BF-B09B-27BC714EB60A}"/>
              </a:ext>
            </a:extLst>
          </p:cNvPr>
          <p:cNvSpPr txBox="1">
            <a:spLocks/>
          </p:cNvSpPr>
          <p:nvPr/>
        </p:nvSpPr>
        <p:spPr>
          <a:xfrm>
            <a:off x="3918857" y="3505200"/>
            <a:ext cx="7952014" cy="796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Eurocrypt</a:t>
            </a:r>
            <a:r>
              <a:rPr lang="en-US" sz="3600" dirty="0"/>
              <a:t> 2024, Zurich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7923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3E964-7DD2-473D-8E09-3E7A1191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Tweakable</a:t>
            </a:r>
            <a:r>
              <a:rPr lang="de-DE" dirty="0"/>
              <a:t> Even-Mansour (</a:t>
            </a:r>
            <a:r>
              <a:rPr lang="de-DE" dirty="0" err="1"/>
              <a:t>with</a:t>
            </a:r>
            <a:r>
              <a:rPr lang="de-DE" dirty="0"/>
              <a:t> Key Expansion)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199D4C-0E90-4052-B295-3FD4ECDF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10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17E71357-B790-403C-AC9B-30810C498331}"/>
                  </a:ext>
                </a:extLst>
              </p:cNvPr>
              <p:cNvSpPr/>
              <p:nvPr/>
            </p:nvSpPr>
            <p:spPr>
              <a:xfrm>
                <a:off x="442548" y="4535090"/>
                <a:ext cx="3970675" cy="116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400" dirty="0">
                    <a:solidFill>
                      <a:schemeClr val="tx1"/>
                    </a:solidFill>
                  </a:rPr>
                  <a:t>We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need</a:t>
                </a:r>
                <a:r>
                  <a:rPr lang="de-DE" sz="2400" dirty="0">
                    <a:solidFill>
                      <a:schemeClr val="tx1"/>
                    </a:solidFill>
                  </a:rPr>
                  <a:t> Q1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security</a:t>
                </a:r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of</a:t>
                </a:r>
                <a:br>
                  <a:rPr lang="de-DE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𝑇𝐸𝑀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sSub>
                          <m:sSub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Chaskey</a:t>
                </a:r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17E71357-B790-403C-AC9B-30810C498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8" y="4535090"/>
                <a:ext cx="3970675" cy="1166400"/>
              </a:xfrm>
              <a:prstGeom prst="rect">
                <a:avLst/>
              </a:prstGeom>
              <a:blipFill>
                <a:blip r:embed="rId2"/>
                <a:stretch>
                  <a:fillRect l="-2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B8531065-6FE9-49D2-8771-E26655344954}"/>
                  </a:ext>
                </a:extLst>
              </p:cNvPr>
              <p:cNvSpPr/>
              <p:nvPr/>
            </p:nvSpPr>
            <p:spPr>
              <a:xfrm>
                <a:off x="5685037" y="4535515"/>
                <a:ext cx="5892799" cy="11667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400" dirty="0">
                    <a:solidFill>
                      <a:schemeClr val="tx1"/>
                    </a:solidFill>
                  </a:rPr>
                  <a:t>We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need</a:t>
                </a:r>
                <a:r>
                  <a:rPr lang="de-DE" sz="2400" dirty="0">
                    <a:solidFill>
                      <a:schemeClr val="tx1"/>
                    </a:solidFill>
                  </a:rPr>
                  <a:t> Q1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security</a:t>
                </a:r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𝑇𝐸𝑀</m:t>
                        </m:r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𝐾𝑋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sSub>
                          <m:sSub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for</a:t>
                </a:r>
                <a:br>
                  <a:rPr lang="de-DE" sz="2400" dirty="0">
                    <a:solidFill>
                      <a:schemeClr val="tx1"/>
                    </a:solidFill>
                  </a:rPr>
                </a:br>
                <a:r>
                  <a:rPr lang="de-DE" sz="2400" dirty="0" err="1">
                    <a:solidFill>
                      <a:schemeClr val="tx1"/>
                    </a:solidFill>
                  </a:rPr>
                  <a:t>Elephant</a:t>
                </a:r>
                <a:r>
                  <a:rPr lang="de-DE" sz="2400" dirty="0">
                    <a:solidFill>
                      <a:schemeClr val="tx1"/>
                    </a:solidFill>
                  </a:rPr>
                  <a:t> and (a variant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2400" dirty="0">
                    <a:solidFill>
                      <a:schemeClr val="tx1"/>
                    </a:solidFill>
                  </a:rPr>
                  <a:t>)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Minalpher</a:t>
                </a:r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B8531065-6FE9-49D2-8771-E26655344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037" y="4535515"/>
                <a:ext cx="5892799" cy="1166737"/>
              </a:xfrm>
              <a:prstGeom prst="rect">
                <a:avLst/>
              </a:prstGeom>
              <a:blipFill>
                <a:blip r:embed="rId3"/>
                <a:stretch>
                  <a:fillRect l="-1656" b="-10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5AC17BC2-35F5-49F2-8E63-8BBB83146D0A}"/>
                  </a:ext>
                </a:extLst>
              </p:cNvPr>
              <p:cNvSpPr/>
              <p:nvPr/>
            </p:nvSpPr>
            <p:spPr>
              <a:xfrm>
                <a:off x="442549" y="1440000"/>
                <a:ext cx="3970677" cy="309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dirty="0" err="1">
                    <a:solidFill>
                      <a:schemeClr val="tx1"/>
                    </a:solidFill>
                  </a:rPr>
                  <a:t>Tweakable</a:t>
                </a:r>
                <a:r>
                  <a:rPr lang="de-DE" sz="2400" dirty="0">
                    <a:solidFill>
                      <a:schemeClr val="tx1"/>
                    </a:solidFill>
                  </a:rPr>
                  <a:t> Even-Mansour</a:t>
                </a:r>
                <a:endParaRPr lang="de-DE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𝑇𝐸𝑀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5AC17BC2-35F5-49F2-8E63-8BBB83146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9" y="1440000"/>
                <a:ext cx="3970677" cy="3093833"/>
              </a:xfrm>
              <a:prstGeom prst="rect">
                <a:avLst/>
              </a:prstGeom>
              <a:blipFill>
                <a:blip r:embed="rId4"/>
                <a:stretch>
                  <a:fillRect l="-2458" t="-1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7C4FEC8B-CED8-4C01-8EDD-716C07989333}"/>
                  </a:ext>
                </a:extLst>
              </p:cNvPr>
              <p:cNvSpPr/>
              <p:nvPr/>
            </p:nvSpPr>
            <p:spPr>
              <a:xfrm>
                <a:off x="5685038" y="1440985"/>
                <a:ext cx="5892799" cy="309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0" dirty="0">
                    <a:solidFill>
                      <a:schemeClr val="tx1"/>
                    </a:solidFill>
                  </a:rPr>
                  <a:t>Tweakable Even-Mansour </a:t>
                </a:r>
                <a:r>
                  <a:rPr lang="de-DE" sz="2400" b="0" dirty="0" err="1">
                    <a:solidFill>
                      <a:schemeClr val="tx1"/>
                    </a:solidFill>
                  </a:rPr>
                  <a:t>with</a:t>
                </a:r>
                <a:r>
                  <a:rPr lang="de-DE" sz="2400" b="0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b="0" dirty="0" err="1">
                    <a:solidFill>
                      <a:schemeClr val="tx1"/>
                    </a:solidFill>
                  </a:rPr>
                  <a:t>key</a:t>
                </a:r>
                <a:r>
                  <a:rPr lang="de-DE" sz="2400" b="0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b="0" dirty="0" err="1">
                    <a:solidFill>
                      <a:schemeClr val="tx1"/>
                    </a:solidFill>
                  </a:rPr>
                  <a:t>expansion</a:t>
                </a:r>
                <a:endParaRPr lang="de-DE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𝑇𝐸𝑀</m:t>
                          </m:r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‑</m:t>
                          </m:r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𝐾𝑋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7C4FEC8B-CED8-4C01-8EDD-716C07989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038" y="1440985"/>
                <a:ext cx="5892799" cy="3093833"/>
              </a:xfrm>
              <a:prstGeom prst="rect">
                <a:avLst/>
              </a:prstGeom>
              <a:blipFill>
                <a:blip r:embed="rId5"/>
                <a:stretch>
                  <a:fillRect l="-1656" t="-1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957392C-8511-4956-9764-8F3C58C43A01}"/>
              </a:ext>
            </a:extLst>
          </p:cNvPr>
          <p:cNvGrpSpPr/>
          <p:nvPr/>
        </p:nvGrpSpPr>
        <p:grpSpPr>
          <a:xfrm>
            <a:off x="629244" y="2709790"/>
            <a:ext cx="3410268" cy="1117082"/>
            <a:chOff x="1145193" y="2643031"/>
            <a:chExt cx="3410268" cy="1117082"/>
          </a:xfrm>
        </p:grpSpPr>
        <p:sp>
          <p:nvSpPr>
            <p:cNvPr id="20" name="Flussdiagramm: Oder 19">
              <a:extLst>
                <a:ext uri="{FF2B5EF4-FFF2-40B4-BE49-F238E27FC236}">
                  <a16:creationId xmlns:a16="http://schemas.microsoft.com/office/drawing/2014/main" id="{E299D729-22E3-48CE-9B29-7BBAA881B4B4}"/>
                </a:ext>
              </a:extLst>
            </p:cNvPr>
            <p:cNvSpPr/>
            <p:nvPr/>
          </p:nvSpPr>
          <p:spPr>
            <a:xfrm>
              <a:off x="1940159" y="3355113"/>
              <a:ext cx="266400" cy="270000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: abgerundete Ecken 20">
                  <a:extLst>
                    <a:ext uri="{FF2B5EF4-FFF2-40B4-BE49-F238E27FC236}">
                      <a16:creationId xmlns:a16="http://schemas.microsoft.com/office/drawing/2014/main" id="{0421D582-FF8E-4AB3-8535-EC4579ADFDE2}"/>
                    </a:ext>
                  </a:extLst>
                </p:cNvPr>
                <p:cNvSpPr/>
                <p:nvPr/>
              </p:nvSpPr>
              <p:spPr>
                <a:xfrm>
                  <a:off x="2565923" y="3220113"/>
                  <a:ext cx="540000" cy="540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hteck: abgerundete Ecken 20">
                  <a:extLst>
                    <a:ext uri="{FF2B5EF4-FFF2-40B4-BE49-F238E27FC236}">
                      <a16:creationId xmlns:a16="http://schemas.microsoft.com/office/drawing/2014/main" id="{0421D582-FF8E-4AB3-8535-EC4579ADFD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923" y="3220113"/>
                  <a:ext cx="540000" cy="5400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lussdiagramm: Oder 21">
              <a:extLst>
                <a:ext uri="{FF2B5EF4-FFF2-40B4-BE49-F238E27FC236}">
                  <a16:creationId xmlns:a16="http://schemas.microsoft.com/office/drawing/2014/main" id="{A1F2DC15-BCA5-454C-9E29-37B13283EA7A}"/>
                </a:ext>
              </a:extLst>
            </p:cNvPr>
            <p:cNvSpPr/>
            <p:nvPr/>
          </p:nvSpPr>
          <p:spPr>
            <a:xfrm>
              <a:off x="3482305" y="3355113"/>
              <a:ext cx="266400" cy="270000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33B2884D-CE26-4E35-8FFD-977C37FCF340}"/>
                </a:ext>
              </a:extLst>
            </p:cNvPr>
            <p:cNvCxnSpPr>
              <a:cxnSpLocks/>
              <a:stCxn id="24" idx="3"/>
              <a:endCxn id="20" idx="2"/>
            </p:cNvCxnSpPr>
            <p:nvPr/>
          </p:nvCxnSpPr>
          <p:spPr>
            <a:xfrm>
              <a:off x="1571592" y="3486040"/>
              <a:ext cx="368567" cy="40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36EFC66B-BB4F-44CC-8D10-FD5161BA56F6}"/>
                    </a:ext>
                  </a:extLst>
                </p:cNvPr>
                <p:cNvSpPr txBox="1"/>
                <p:nvPr/>
              </p:nvSpPr>
              <p:spPr>
                <a:xfrm>
                  <a:off x="1145193" y="3255207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36EFC66B-BB4F-44CC-8D10-FD5161BA5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193" y="3255207"/>
                  <a:ext cx="42639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7704632A-EC9B-4DA1-A0C6-FBEC950EAD4F}"/>
                </a:ext>
              </a:extLst>
            </p:cNvPr>
            <p:cNvCxnSpPr>
              <a:cxnSpLocks/>
              <a:stCxn id="20" idx="6"/>
              <a:endCxn id="21" idx="1"/>
            </p:cNvCxnSpPr>
            <p:nvPr/>
          </p:nvCxnSpPr>
          <p:spPr>
            <a:xfrm>
              <a:off x="2206559" y="3490113"/>
              <a:ext cx="35936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7A375561-0363-403F-9F8F-54A7A75A34D9}"/>
                </a:ext>
              </a:extLst>
            </p:cNvPr>
            <p:cNvCxnSpPr>
              <a:cxnSpLocks/>
              <a:stCxn id="21" idx="3"/>
              <a:endCxn id="22" idx="2"/>
            </p:cNvCxnSpPr>
            <p:nvPr/>
          </p:nvCxnSpPr>
          <p:spPr>
            <a:xfrm>
              <a:off x="3105923" y="3490113"/>
              <a:ext cx="37638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93FC38F4-9693-4A0B-B7DF-F5170969DA64}"/>
                </a:ext>
              </a:extLst>
            </p:cNvPr>
            <p:cNvCxnSpPr>
              <a:cxnSpLocks/>
              <a:stCxn id="22" idx="6"/>
              <a:endCxn id="28" idx="1"/>
            </p:cNvCxnSpPr>
            <p:nvPr/>
          </p:nvCxnSpPr>
          <p:spPr>
            <a:xfrm flipV="1">
              <a:off x="3748705" y="3486040"/>
              <a:ext cx="376382" cy="40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8FE05A55-C6E2-47E5-9624-2161B9253568}"/>
                    </a:ext>
                  </a:extLst>
                </p:cNvPr>
                <p:cNvSpPr txBox="1"/>
                <p:nvPr/>
              </p:nvSpPr>
              <p:spPr>
                <a:xfrm>
                  <a:off x="4125087" y="3255207"/>
                  <a:ext cx="43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8FE05A55-C6E2-47E5-9624-2161B9253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087" y="3255207"/>
                  <a:ext cx="430374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F60EBF4A-4740-423F-BCFD-47480C43355E}"/>
                </a:ext>
              </a:extLst>
            </p:cNvPr>
            <p:cNvCxnSpPr>
              <a:cxnSpLocks/>
              <a:stCxn id="30" idx="2"/>
              <a:endCxn id="20" idx="0"/>
            </p:cNvCxnSpPr>
            <p:nvPr/>
          </p:nvCxnSpPr>
          <p:spPr>
            <a:xfrm>
              <a:off x="2073359" y="3104696"/>
              <a:ext cx="0" cy="2504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0B2EAE21-C0A5-444D-A61A-C94CE6CBCF29}"/>
                    </a:ext>
                  </a:extLst>
                </p:cNvPr>
                <p:cNvSpPr txBox="1"/>
                <p:nvPr/>
              </p:nvSpPr>
              <p:spPr>
                <a:xfrm>
                  <a:off x="1478612" y="2643031"/>
                  <a:ext cx="11894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0B2EAE21-C0A5-444D-A61A-C94CE6CBC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612" y="2643031"/>
                  <a:ext cx="118949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026" r="-1026" b="-18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AE63E835-BA9F-4787-8E8B-965E368231EE}"/>
                </a:ext>
              </a:extLst>
            </p:cNvPr>
            <p:cNvCxnSpPr>
              <a:cxnSpLocks/>
              <a:stCxn id="32" idx="2"/>
              <a:endCxn id="22" idx="0"/>
            </p:cNvCxnSpPr>
            <p:nvPr/>
          </p:nvCxnSpPr>
          <p:spPr>
            <a:xfrm flipH="1">
              <a:off x="3615505" y="3104696"/>
              <a:ext cx="3558" cy="2504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D0C043BB-3100-4614-A17A-C4ED5DEFB6DC}"/>
                    </a:ext>
                  </a:extLst>
                </p:cNvPr>
                <p:cNvSpPr txBox="1"/>
                <p:nvPr/>
              </p:nvSpPr>
              <p:spPr>
                <a:xfrm>
                  <a:off x="3020758" y="2643031"/>
                  <a:ext cx="11966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D0C043BB-3100-4614-A17A-C4ED5DEFB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758" y="2643031"/>
                  <a:ext cx="119661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531" r="-1020" b="-18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3C7125D-53D9-4E48-8799-567767801942}"/>
              </a:ext>
            </a:extLst>
          </p:cNvPr>
          <p:cNvGrpSpPr/>
          <p:nvPr/>
        </p:nvGrpSpPr>
        <p:grpSpPr>
          <a:xfrm>
            <a:off x="6037692" y="2709790"/>
            <a:ext cx="5185955" cy="1117915"/>
            <a:chOff x="2685800" y="4582394"/>
            <a:chExt cx="5185955" cy="1117915"/>
          </a:xfrm>
        </p:grpSpPr>
        <p:sp>
          <p:nvSpPr>
            <p:cNvPr id="18" name="Flussdiagramm: Oder 17">
              <a:extLst>
                <a:ext uri="{FF2B5EF4-FFF2-40B4-BE49-F238E27FC236}">
                  <a16:creationId xmlns:a16="http://schemas.microsoft.com/office/drawing/2014/main" id="{C51E4683-AEB6-4AAD-A3A6-93B136B0608C}"/>
                </a:ext>
              </a:extLst>
            </p:cNvPr>
            <p:cNvSpPr/>
            <p:nvPr/>
          </p:nvSpPr>
          <p:spPr>
            <a:xfrm>
              <a:off x="3785681" y="5295309"/>
              <a:ext cx="266400" cy="270000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hteck: abgerundete Ecken 32">
                  <a:extLst>
                    <a:ext uri="{FF2B5EF4-FFF2-40B4-BE49-F238E27FC236}">
                      <a16:creationId xmlns:a16="http://schemas.microsoft.com/office/drawing/2014/main" id="{38D0E1C7-AAB5-45DB-BA1B-4FD62D3D4372}"/>
                    </a:ext>
                  </a:extLst>
                </p:cNvPr>
                <p:cNvSpPr/>
                <p:nvPr/>
              </p:nvSpPr>
              <p:spPr>
                <a:xfrm>
                  <a:off x="4974154" y="5160309"/>
                  <a:ext cx="540000" cy="540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hteck: abgerundete Ecken 32">
                  <a:extLst>
                    <a:ext uri="{FF2B5EF4-FFF2-40B4-BE49-F238E27FC236}">
                      <a16:creationId xmlns:a16="http://schemas.microsoft.com/office/drawing/2014/main" id="{38D0E1C7-AAB5-45DB-BA1B-4FD62D3D43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54" y="5160309"/>
                  <a:ext cx="540000" cy="5400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Flussdiagramm: Oder 33">
              <a:extLst>
                <a:ext uri="{FF2B5EF4-FFF2-40B4-BE49-F238E27FC236}">
                  <a16:creationId xmlns:a16="http://schemas.microsoft.com/office/drawing/2014/main" id="{B9416873-F26D-4181-AE99-6E2FE6B05BD8}"/>
                </a:ext>
              </a:extLst>
            </p:cNvPr>
            <p:cNvSpPr/>
            <p:nvPr/>
          </p:nvSpPr>
          <p:spPr>
            <a:xfrm>
              <a:off x="6497318" y="5295309"/>
              <a:ext cx="266400" cy="270000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5B65E491-C263-41AF-92A4-97751C784E20}"/>
                </a:ext>
              </a:extLst>
            </p:cNvPr>
            <p:cNvCxnSpPr>
              <a:cxnSpLocks/>
              <a:stCxn id="36" idx="3"/>
              <a:endCxn id="18" idx="2"/>
            </p:cNvCxnSpPr>
            <p:nvPr/>
          </p:nvCxnSpPr>
          <p:spPr>
            <a:xfrm>
              <a:off x="3417114" y="5426236"/>
              <a:ext cx="368567" cy="40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E6BA5A3D-6AD5-4732-AE54-34FC82F2865A}"/>
                    </a:ext>
                  </a:extLst>
                </p:cNvPr>
                <p:cNvSpPr txBox="1"/>
                <p:nvPr/>
              </p:nvSpPr>
              <p:spPr>
                <a:xfrm>
                  <a:off x="2990715" y="5195403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E6BA5A3D-6AD5-4732-AE54-34FC82F28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715" y="5195403"/>
                  <a:ext cx="426399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2F8266E6-C74C-41A6-A9D8-083B9474F29D}"/>
                </a:ext>
              </a:extLst>
            </p:cNvPr>
            <p:cNvCxnSpPr>
              <a:cxnSpLocks/>
              <a:stCxn id="18" idx="6"/>
              <a:endCxn id="33" idx="1"/>
            </p:cNvCxnSpPr>
            <p:nvPr/>
          </p:nvCxnSpPr>
          <p:spPr>
            <a:xfrm>
              <a:off x="4052081" y="5430309"/>
              <a:ext cx="9220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8565CD17-D0D6-43E9-8C68-F3FEF52B06E0}"/>
                </a:ext>
              </a:extLst>
            </p:cNvPr>
            <p:cNvCxnSpPr>
              <a:cxnSpLocks/>
              <a:stCxn id="33" idx="3"/>
              <a:endCxn id="34" idx="2"/>
            </p:cNvCxnSpPr>
            <p:nvPr/>
          </p:nvCxnSpPr>
          <p:spPr>
            <a:xfrm>
              <a:off x="5514154" y="5430309"/>
              <a:ext cx="98316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9682A338-E813-4933-9B67-A75CE096AC12}"/>
                </a:ext>
              </a:extLst>
            </p:cNvPr>
            <p:cNvCxnSpPr>
              <a:cxnSpLocks/>
              <a:stCxn id="34" idx="6"/>
              <a:endCxn id="40" idx="1"/>
            </p:cNvCxnSpPr>
            <p:nvPr/>
          </p:nvCxnSpPr>
          <p:spPr>
            <a:xfrm flipV="1">
              <a:off x="6763718" y="5426236"/>
              <a:ext cx="374902" cy="40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6C440657-0B99-45BB-A269-5884EB5E20F2}"/>
                    </a:ext>
                  </a:extLst>
                </p:cNvPr>
                <p:cNvSpPr txBox="1"/>
                <p:nvPr/>
              </p:nvSpPr>
              <p:spPr>
                <a:xfrm>
                  <a:off x="7138620" y="5195403"/>
                  <a:ext cx="43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6C440657-0B99-45BB-A269-5884EB5E2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8620" y="5195403"/>
                  <a:ext cx="430374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1D9E2498-DD8F-48C2-8E3F-803B24CCD334}"/>
                </a:ext>
              </a:extLst>
            </p:cNvPr>
            <p:cNvCxnSpPr>
              <a:cxnSpLocks/>
              <a:stCxn id="42" idx="2"/>
              <a:endCxn id="18" idx="0"/>
            </p:cNvCxnSpPr>
            <p:nvPr/>
          </p:nvCxnSpPr>
          <p:spPr>
            <a:xfrm flipH="1">
              <a:off x="3918881" y="5044059"/>
              <a:ext cx="5111" cy="251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969135AB-0E75-4E89-B7C7-5ADC91F618DC}"/>
                    </a:ext>
                  </a:extLst>
                </p:cNvPr>
                <p:cNvSpPr txBox="1"/>
                <p:nvPr/>
              </p:nvSpPr>
              <p:spPr>
                <a:xfrm>
                  <a:off x="2685800" y="4582394"/>
                  <a:ext cx="24763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969135AB-0E75-4E89-B7C7-5ADC91F61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800" y="4582394"/>
                  <a:ext cx="2476384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246" r="-491" b="-18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6FF80A0A-65E2-4855-910A-3B39F604A696}"/>
                </a:ext>
              </a:extLst>
            </p:cNvPr>
            <p:cNvCxnSpPr>
              <a:cxnSpLocks/>
              <a:stCxn id="44" idx="2"/>
              <a:endCxn id="34" idx="0"/>
            </p:cNvCxnSpPr>
            <p:nvPr/>
          </p:nvCxnSpPr>
          <p:spPr>
            <a:xfrm>
              <a:off x="6630518" y="5044648"/>
              <a:ext cx="0" cy="2506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EB4809B6-25F9-44EC-BD4E-03D9B40F6359}"/>
                    </a:ext>
                  </a:extLst>
                </p:cNvPr>
                <p:cNvSpPr txBox="1"/>
                <p:nvPr/>
              </p:nvSpPr>
              <p:spPr>
                <a:xfrm>
                  <a:off x="5389281" y="4582983"/>
                  <a:ext cx="24824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p>
                              <m:s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p>
                            </m:s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EB4809B6-25F9-44EC-BD4E-03D9B40F6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9281" y="4582983"/>
                  <a:ext cx="2482474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491" b="-18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288E67A0-C918-476C-9EEA-C651BC1663BA}"/>
              </a:ext>
            </a:extLst>
          </p:cNvPr>
          <p:cNvSpPr txBox="1"/>
          <p:nvPr/>
        </p:nvSpPr>
        <p:spPr>
          <a:xfrm>
            <a:off x="3330133" y="2289401"/>
            <a:ext cx="8294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tweak</a:t>
            </a:r>
          </a:p>
        </p:txBody>
      </p:sp>
      <p:cxnSp>
        <p:nvCxnSpPr>
          <p:cNvPr id="58" name="Verbinder: gewinkelt 57">
            <a:extLst>
              <a:ext uri="{FF2B5EF4-FFF2-40B4-BE49-F238E27FC236}">
                <a16:creationId xmlns:a16="http://schemas.microsoft.com/office/drawing/2014/main" id="{2418D24F-F825-4884-89D3-18F447D803B7}"/>
              </a:ext>
            </a:extLst>
          </p:cNvPr>
          <p:cNvCxnSpPr>
            <a:cxnSpLocks/>
            <a:stCxn id="49" idx="1"/>
            <a:endCxn id="65" idx="2"/>
          </p:cNvCxnSpPr>
          <p:nvPr/>
        </p:nvCxnSpPr>
        <p:spPr>
          <a:xfrm rot="10800000">
            <a:off x="2303305" y="2265524"/>
            <a:ext cx="1026828" cy="22393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>
            <a:extLst>
              <a:ext uri="{FF2B5EF4-FFF2-40B4-BE49-F238E27FC236}">
                <a16:creationId xmlns:a16="http://schemas.microsoft.com/office/drawing/2014/main" id="{F9571DFC-262F-4824-9F00-1E52942AAA30}"/>
              </a:ext>
            </a:extLst>
          </p:cNvPr>
          <p:cNvSpPr/>
          <p:nvPr/>
        </p:nvSpPr>
        <p:spPr>
          <a:xfrm>
            <a:off x="2123305" y="2175523"/>
            <a:ext cx="360000" cy="9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001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 animBg="1"/>
      <p:bldP spid="46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79617-EA50-4E98-9495-D9A954D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Result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E1ADF5C-0700-4833-BEC7-F4CC9FD20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7" y="5297557"/>
                <a:ext cx="11751733" cy="724767"/>
              </a:xfrm>
            </p:spPr>
            <p:txBody>
              <a:bodyPr>
                <a:normAutofit/>
              </a:bodyPr>
              <a:lstStyle/>
              <a:p>
                <a:r>
                  <a:rPr lang="de-DE" sz="2400" b="0" dirty="0"/>
                  <a:t>Post-quantum </a:t>
                </a:r>
                <a:r>
                  <a:rPr lang="de-DE" sz="2400" b="0" dirty="0" err="1"/>
                  <a:t>security</a:t>
                </a:r>
                <a:r>
                  <a:rPr lang="de-DE" sz="2400" b="0" dirty="0"/>
                  <a:t> </a:t>
                </a:r>
                <a:r>
                  <a:rPr lang="de-DE" sz="2400" b="0" dirty="0" err="1"/>
                  <a:t>of</a:t>
                </a:r>
                <a:r>
                  <a:rPr lang="de-DE" sz="2400" b="0" dirty="0"/>
                  <a:t> </a:t>
                </a:r>
                <a:r>
                  <a:rPr lang="de-DE" sz="2400" b="0" dirty="0" err="1"/>
                  <a:t>tweakable</a:t>
                </a:r>
                <a:r>
                  <a:rPr lang="de-DE" sz="2400" b="0" dirty="0"/>
                  <a:t> Even-Mansour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𝑇𝐸𝑀</m:t>
                    </m:r>
                  </m:oMath>
                </a14:m>
                <a:r>
                  <a:rPr lang="de-DE" sz="2400" b="0" dirty="0"/>
                  <a:t>) </a:t>
                </a:r>
                <a:r>
                  <a:rPr lang="de-DE" sz="2400" dirty="0" err="1"/>
                  <a:t>easily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follows</a:t>
                </a:r>
                <a:endParaRPr lang="de-DE" sz="2400" b="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E1ADF5C-0700-4833-BEC7-F4CC9FD20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7" y="5297557"/>
                <a:ext cx="11751733" cy="724767"/>
              </a:xfrm>
              <a:blipFill>
                <a:blip r:embed="rId2"/>
                <a:stretch>
                  <a:fillRect l="-726" t="-11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7117B4-E994-4CEE-BFA7-81C6163C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11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38AB5A2-C5F9-4149-B306-1DC002D59629}"/>
                  </a:ext>
                </a:extLst>
              </p:cNvPr>
              <p:cNvSpPr/>
              <p:nvPr/>
            </p:nvSpPr>
            <p:spPr>
              <a:xfrm>
                <a:off x="822297" y="1303673"/>
                <a:ext cx="10547405" cy="19033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000" b="1" dirty="0">
                    <a:solidFill>
                      <a:schemeClr val="tx1"/>
                    </a:solidFill>
                  </a:rPr>
                  <a:t>Main Theorem (</a:t>
                </a:r>
                <a:r>
                  <a:rPr lang="de-DE" sz="2000" b="1" dirty="0" err="1">
                    <a:solidFill>
                      <a:schemeClr val="tx1"/>
                    </a:solidFill>
                  </a:rPr>
                  <a:t>simplified</a:t>
                </a:r>
                <a:r>
                  <a:rPr lang="de-DE" sz="2000" b="1" dirty="0">
                    <a:solidFill>
                      <a:schemeClr val="tx1"/>
                    </a:solidFill>
                  </a:rPr>
                  <a:t>):</a:t>
                </a:r>
              </a:p>
              <a:p>
                <a:r>
                  <a:rPr lang="de-DE" sz="2000" dirty="0" err="1">
                    <a:solidFill>
                      <a:schemeClr val="tx1"/>
                    </a:solidFill>
                  </a:rPr>
                  <a:t>Let</a:t>
                </a:r>
                <a:r>
                  <a:rPr lang="de-DE" sz="2000" dirty="0">
                    <a:solidFill>
                      <a:schemeClr val="tx1"/>
                    </a:solidFill>
                  </a:rPr>
                  <a:t> P 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be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random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permutations</a:t>
                </a:r>
                <a:r>
                  <a:rPr lang="de-DE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be</a:t>
                </a:r>
                <a:r>
                  <a:rPr lang="de-DE" sz="2000" dirty="0">
                    <a:solidFill>
                      <a:schemeClr val="tx1"/>
                    </a:solidFill>
                  </a:rPr>
                  <a:t> an ideal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tweakable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cipher</a:t>
                </a:r>
                <a:r>
                  <a:rPr lang="de-DE" sz="20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𝑇𝐸𝑀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𝐾𝑋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be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tweakable</a:t>
                </a:r>
                <a:r>
                  <a:rPr lang="de-DE" sz="2000" dirty="0">
                    <a:solidFill>
                      <a:schemeClr val="tx1"/>
                    </a:solidFill>
                  </a:rPr>
                  <a:t> Even-Mansour (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with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key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expansion</a:t>
                </a:r>
                <a:r>
                  <a:rPr lang="de-DE" sz="2000" dirty="0">
                    <a:solidFill>
                      <a:schemeClr val="tx1"/>
                    </a:solidFill>
                  </a:rPr>
                  <a:t>)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cipher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using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.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Then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any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adversary</a:t>
                </a:r>
                <a:r>
                  <a:rPr lang="de-DE" sz="2000" dirty="0">
                    <a:solidFill>
                      <a:schemeClr val="tx1"/>
                    </a:solidFill>
                  </a:rPr>
                  <a:t> 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quantum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queries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to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queries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to</a:t>
                </a:r>
                <a:r>
                  <a:rPr lang="de-DE" sz="2000" dirty="0">
                    <a:solidFill>
                      <a:schemeClr val="tx1"/>
                    </a:solidFill>
                  </a:rPr>
                  <a:t> an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oracle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,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its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distinguishing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advantage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between</a:t>
                </a:r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is</a:t>
                </a:r>
                <a:r>
                  <a:rPr lang="de-DE" sz="2000" dirty="0">
                    <a:solidFill>
                      <a:schemeClr val="tx1"/>
                    </a:solidFill>
                  </a:rPr>
                  <a:t> at </a:t>
                </a:r>
                <a:r>
                  <a:rPr lang="de-DE" sz="2000" dirty="0" err="1">
                    <a:solidFill>
                      <a:schemeClr val="tx1"/>
                    </a:solidFill>
                  </a:rPr>
                  <a:t>most</a:t>
                </a:r>
                <a:endParaRPr lang="de-DE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rad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38AB5A2-C5F9-4149-B306-1DC002D59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97" y="1303673"/>
                <a:ext cx="10547405" cy="1903334"/>
              </a:xfrm>
              <a:prstGeom prst="rect">
                <a:avLst/>
              </a:prstGeom>
              <a:blipFill>
                <a:blip r:embed="rId3"/>
                <a:stretch>
                  <a:fillRect l="-577" r="-2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00C21D8-FFF8-4EBB-98B1-B70C7DAB801C}"/>
              </a:ext>
            </a:extLst>
          </p:cNvPr>
          <p:cNvGrpSpPr/>
          <p:nvPr/>
        </p:nvGrpSpPr>
        <p:grpSpPr>
          <a:xfrm>
            <a:off x="3503021" y="3508344"/>
            <a:ext cx="5185955" cy="1117915"/>
            <a:chOff x="6929564" y="3354493"/>
            <a:chExt cx="5185955" cy="1117915"/>
          </a:xfrm>
        </p:grpSpPr>
        <p:sp>
          <p:nvSpPr>
            <p:cNvPr id="19" name="Flussdiagramm: Oder 18">
              <a:extLst>
                <a:ext uri="{FF2B5EF4-FFF2-40B4-BE49-F238E27FC236}">
                  <a16:creationId xmlns:a16="http://schemas.microsoft.com/office/drawing/2014/main" id="{29C23A5E-0F20-4A53-A821-682B357CAF00}"/>
                </a:ext>
              </a:extLst>
            </p:cNvPr>
            <p:cNvSpPr/>
            <p:nvPr/>
          </p:nvSpPr>
          <p:spPr>
            <a:xfrm>
              <a:off x="8029445" y="4067408"/>
              <a:ext cx="266400" cy="270000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hteck: abgerundete Ecken 19">
                  <a:extLst>
                    <a:ext uri="{FF2B5EF4-FFF2-40B4-BE49-F238E27FC236}">
                      <a16:creationId xmlns:a16="http://schemas.microsoft.com/office/drawing/2014/main" id="{B3BF4F11-E996-41C2-9CE7-F65B1AA31E5A}"/>
                    </a:ext>
                  </a:extLst>
                </p:cNvPr>
                <p:cNvSpPr/>
                <p:nvPr/>
              </p:nvSpPr>
              <p:spPr>
                <a:xfrm>
                  <a:off x="9217918" y="3932408"/>
                  <a:ext cx="540000" cy="540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hteck: abgerundete Ecken 19">
                  <a:extLst>
                    <a:ext uri="{FF2B5EF4-FFF2-40B4-BE49-F238E27FC236}">
                      <a16:creationId xmlns:a16="http://schemas.microsoft.com/office/drawing/2014/main" id="{B3BF4F11-E996-41C2-9CE7-F65B1AA31E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7918" y="3932408"/>
                  <a:ext cx="540000" cy="5400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lussdiagramm: Oder 20">
              <a:extLst>
                <a:ext uri="{FF2B5EF4-FFF2-40B4-BE49-F238E27FC236}">
                  <a16:creationId xmlns:a16="http://schemas.microsoft.com/office/drawing/2014/main" id="{B99A0245-AED2-4311-9A82-FD5BF266589D}"/>
                </a:ext>
              </a:extLst>
            </p:cNvPr>
            <p:cNvSpPr/>
            <p:nvPr/>
          </p:nvSpPr>
          <p:spPr>
            <a:xfrm>
              <a:off x="10741082" y="4067408"/>
              <a:ext cx="266400" cy="270000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A0F6973A-DCE5-4202-9C44-D59CE111FFD1}"/>
                </a:ext>
              </a:extLst>
            </p:cNvPr>
            <p:cNvCxnSpPr>
              <a:cxnSpLocks/>
              <a:stCxn id="23" idx="3"/>
              <a:endCxn id="19" idx="2"/>
            </p:cNvCxnSpPr>
            <p:nvPr/>
          </p:nvCxnSpPr>
          <p:spPr>
            <a:xfrm>
              <a:off x="7660878" y="4198335"/>
              <a:ext cx="368567" cy="40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6CFED455-65C8-44EC-A9F7-76BDAC6E586F}"/>
                    </a:ext>
                  </a:extLst>
                </p:cNvPr>
                <p:cNvSpPr txBox="1"/>
                <p:nvPr/>
              </p:nvSpPr>
              <p:spPr>
                <a:xfrm>
                  <a:off x="7234479" y="3967502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6CFED455-65C8-44EC-A9F7-76BDAC6E5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479" y="3967502"/>
                  <a:ext cx="42639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F54D40CE-9323-4455-86E7-67974A9D71B6}"/>
                </a:ext>
              </a:extLst>
            </p:cNvPr>
            <p:cNvCxnSpPr>
              <a:cxnSpLocks/>
              <a:stCxn id="19" idx="6"/>
              <a:endCxn id="20" idx="1"/>
            </p:cNvCxnSpPr>
            <p:nvPr/>
          </p:nvCxnSpPr>
          <p:spPr>
            <a:xfrm>
              <a:off x="8295845" y="4202408"/>
              <a:ext cx="9220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F8D2E86C-47C9-4EC3-8FF6-4FA58C9A0279}"/>
                </a:ext>
              </a:extLst>
            </p:cNvPr>
            <p:cNvCxnSpPr>
              <a:cxnSpLocks/>
              <a:stCxn id="20" idx="3"/>
              <a:endCxn id="21" idx="2"/>
            </p:cNvCxnSpPr>
            <p:nvPr/>
          </p:nvCxnSpPr>
          <p:spPr>
            <a:xfrm>
              <a:off x="9757918" y="4202408"/>
              <a:ext cx="98316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56A2FB20-4FDC-4C73-9126-6CD9816CA591}"/>
                </a:ext>
              </a:extLst>
            </p:cNvPr>
            <p:cNvCxnSpPr>
              <a:cxnSpLocks/>
              <a:stCxn id="21" idx="6"/>
              <a:endCxn id="27" idx="1"/>
            </p:cNvCxnSpPr>
            <p:nvPr/>
          </p:nvCxnSpPr>
          <p:spPr>
            <a:xfrm flipV="1">
              <a:off x="11007482" y="4198335"/>
              <a:ext cx="374902" cy="40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6A21266A-5BD2-4756-8D7D-CB70CB9A0B12}"/>
                    </a:ext>
                  </a:extLst>
                </p:cNvPr>
                <p:cNvSpPr txBox="1"/>
                <p:nvPr/>
              </p:nvSpPr>
              <p:spPr>
                <a:xfrm>
                  <a:off x="11382384" y="3967502"/>
                  <a:ext cx="43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6A21266A-5BD2-4756-8D7D-CB70CB9A0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2384" y="3967502"/>
                  <a:ext cx="430374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6C6CFE5F-1949-4632-A0BE-6F7561752F42}"/>
                </a:ext>
              </a:extLst>
            </p:cNvPr>
            <p:cNvCxnSpPr>
              <a:cxnSpLocks/>
              <a:stCxn id="29" idx="2"/>
              <a:endCxn id="19" idx="0"/>
            </p:cNvCxnSpPr>
            <p:nvPr/>
          </p:nvCxnSpPr>
          <p:spPr>
            <a:xfrm flipH="1">
              <a:off x="8162645" y="3816158"/>
              <a:ext cx="5111" cy="251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95AF675D-E75B-46ED-BE75-B6FABF87D994}"/>
                    </a:ext>
                  </a:extLst>
                </p:cNvPr>
                <p:cNvSpPr txBox="1"/>
                <p:nvPr/>
              </p:nvSpPr>
              <p:spPr>
                <a:xfrm>
                  <a:off x="6929564" y="3354493"/>
                  <a:ext cx="24763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95AF675D-E75B-46ED-BE75-B6FABF87D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564" y="3354493"/>
                  <a:ext cx="2476384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93" r="-493" b="-18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1056E01C-633D-49F2-A5FF-8772BC705BC7}"/>
                </a:ext>
              </a:extLst>
            </p:cNvPr>
            <p:cNvCxnSpPr>
              <a:cxnSpLocks/>
              <a:stCxn id="31" idx="2"/>
              <a:endCxn id="21" idx="0"/>
            </p:cNvCxnSpPr>
            <p:nvPr/>
          </p:nvCxnSpPr>
          <p:spPr>
            <a:xfrm>
              <a:off x="10874282" y="3816747"/>
              <a:ext cx="0" cy="2506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07A29D86-FC7A-4164-AFDB-CF1D54BD3B6E}"/>
                    </a:ext>
                  </a:extLst>
                </p:cNvPr>
                <p:cNvSpPr txBox="1"/>
                <p:nvPr/>
              </p:nvSpPr>
              <p:spPr>
                <a:xfrm>
                  <a:off x="9633045" y="3355082"/>
                  <a:ext cx="24824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p>
                              <m:s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p>
                            </m:s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07A29D86-FC7A-4164-AFDB-CF1D54BD3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3045" y="3355082"/>
                  <a:ext cx="2482474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46" b="-18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99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E622E-0F8F-42BD-9D97-1DCA9FA5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Proof </a:t>
            </a:r>
            <a:r>
              <a:rPr lang="de-DE" dirty="0" err="1"/>
              <a:t>Idea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A9EE736-FA89-4F1F-8A5B-0F9089F7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6" y="1427691"/>
                <a:ext cx="11751733" cy="481808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sz="2600" dirty="0" err="1"/>
                  <a:t>Our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proof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is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inspired</a:t>
                </a:r>
                <a:r>
                  <a:rPr lang="de-DE" sz="2600" dirty="0"/>
                  <a:t> (and </a:t>
                </a:r>
                <a:r>
                  <a:rPr lang="de-DE" sz="2600" dirty="0" err="1"/>
                  <a:t>closely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follows</a:t>
                </a:r>
                <a:r>
                  <a:rPr lang="de-DE" sz="2600" dirty="0"/>
                  <a:t> in </a:t>
                </a:r>
                <a:r>
                  <a:rPr lang="de-DE" sz="2600" dirty="0" err="1"/>
                  <a:t>parts</a:t>
                </a:r>
                <a:r>
                  <a:rPr lang="de-DE" sz="2600" dirty="0"/>
                  <a:t>)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proof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for</a:t>
                </a:r>
                <a:r>
                  <a:rPr lang="de-DE" sz="2600" dirty="0"/>
                  <a:t> Even-Mansour [ABKM22]:</a:t>
                </a:r>
              </a:p>
              <a:p>
                <a:pPr lvl="1"/>
                <a:r>
                  <a:rPr lang="de-DE" sz="2200" dirty="0"/>
                  <a:t>Use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same </a:t>
                </a:r>
                <a:r>
                  <a:rPr lang="de-DE" sz="2200" dirty="0" err="1"/>
                  <a:t>sequence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hybrids</a:t>
                </a:r>
                <a:r>
                  <a:rPr lang="de-DE" sz="2200" dirty="0"/>
                  <a:t> but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tweakable</a:t>
                </a:r>
                <a:r>
                  <a:rPr lang="de-DE" sz="2200" dirty="0"/>
                  <a:t> Even-Mansour </a:t>
                </a:r>
                <a:r>
                  <a:rPr lang="de-DE" sz="2200" dirty="0" err="1"/>
                  <a:t>instead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plain</a:t>
                </a:r>
                <a:r>
                  <a:rPr lang="de-DE" sz="2200" dirty="0"/>
                  <a:t> Even-Mansour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600" dirty="0"/>
                  <a:t>Each hybrid </a:t>
                </a:r>
                <a:r>
                  <a:rPr lang="de-DE" sz="2600" dirty="0" err="1"/>
                  <a:t>step</a:t>
                </a:r>
                <a:r>
                  <a:rPr lang="de-DE" sz="2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sz="2600" b="0" i="1" dirty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de-DE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600" dirty="0"/>
                  <a:t>) </a:t>
                </a:r>
                <a:r>
                  <a:rPr lang="de-DE" sz="2600" dirty="0" err="1"/>
                  <a:t>consists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two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steps</a:t>
                </a:r>
                <a:r>
                  <a:rPr lang="de-DE" sz="2600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200" dirty="0" err="1"/>
                  <a:t>Replace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sz="2200" dirty="0"/>
                  <a:t> and „fix“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replacing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de-DE" sz="2200" dirty="0"/>
                  <a:t> (</a:t>
                </a:r>
                <a:r>
                  <a:rPr lang="de-DE" sz="2200" dirty="0" err="1"/>
                  <a:t>construction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queries</a:t>
                </a:r>
                <a:r>
                  <a:rPr lang="de-DE" sz="2200" dirty="0"/>
                  <a:t> still </a:t>
                </a:r>
                <a:r>
                  <a:rPr lang="de-DE" sz="2200" dirty="0" err="1"/>
                  <a:t>rely</a:t>
                </a:r>
                <a:r>
                  <a:rPr lang="de-DE" sz="2200" dirty="0"/>
                  <a:t> 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/>
                  <a:t>!)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uses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resampling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lemma</a:t>
                </a:r>
                <a:r>
                  <a:rPr lang="de-DE" sz="2200" dirty="0"/>
                  <a:t> (plus </a:t>
                </a:r>
                <a:r>
                  <a:rPr lang="de-DE" sz="2200" dirty="0" err="1"/>
                  <a:t>some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bad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r>
                  <a:rPr lang="de-DE" sz="2200" dirty="0"/>
                  <a:t>)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200" dirty="0" err="1"/>
                  <a:t>Replace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first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/>
                  <a:t>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uses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reprogramming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lemma</a:t>
                </a:r>
                <a:endParaRPr lang="de-DE" sz="26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A9EE736-FA89-4F1F-8A5B-0F9089F7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6" y="1427691"/>
                <a:ext cx="11751733" cy="4818082"/>
              </a:xfrm>
              <a:blipFill>
                <a:blip r:embed="rId2"/>
                <a:stretch>
                  <a:fillRect l="-726" t="-24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6F1320-5FD0-4608-82E6-B09C1103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12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22AFC3B0-4366-45D9-849D-20A4DC601D00}"/>
                  </a:ext>
                </a:extLst>
              </p:cNvPr>
              <p:cNvSpPr/>
              <p:nvPr/>
            </p:nvSpPr>
            <p:spPr>
              <a:xfrm>
                <a:off x="406979" y="238464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22AFC3B0-4366-45D9-849D-20A4DC601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9" y="2384649"/>
                <a:ext cx="586508" cy="162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3190DE8-603A-4864-9504-72148D54ACEF}"/>
                  </a:ext>
                </a:extLst>
              </p:cNvPr>
              <p:cNvSpPr/>
              <p:nvPr/>
            </p:nvSpPr>
            <p:spPr>
              <a:xfrm>
                <a:off x="1249477" y="2429648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3190DE8-603A-4864-9504-72148D54A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477" y="2429648"/>
                <a:ext cx="720000" cy="72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F4C0D76D-6780-46BE-94CA-2A5DD2F65B2E}"/>
                  </a:ext>
                </a:extLst>
              </p:cNvPr>
              <p:cNvSpPr/>
              <p:nvPr/>
            </p:nvSpPr>
            <p:spPr>
              <a:xfrm>
                <a:off x="2226970" y="238464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F4C0D76D-6780-46BE-94CA-2A5DD2F65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70" y="2384649"/>
                <a:ext cx="586508" cy="162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hteck 64">
            <a:extLst>
              <a:ext uri="{FF2B5EF4-FFF2-40B4-BE49-F238E27FC236}">
                <a16:creationId xmlns:a16="http://schemas.microsoft.com/office/drawing/2014/main" id="{7F54A7ED-7CA7-4646-AE93-04523D39DDA6}"/>
              </a:ext>
            </a:extLst>
          </p:cNvPr>
          <p:cNvSpPr/>
          <p:nvPr/>
        </p:nvSpPr>
        <p:spPr>
          <a:xfrm>
            <a:off x="813487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2D980DFE-0A0E-401B-82E2-37B307625C5B}"/>
              </a:ext>
            </a:extLst>
          </p:cNvPr>
          <p:cNvSpPr/>
          <p:nvPr/>
        </p:nvSpPr>
        <p:spPr>
          <a:xfrm>
            <a:off x="813487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0ECDCF54-C4A9-4B87-B174-E76B17443253}"/>
              </a:ext>
            </a:extLst>
          </p:cNvPr>
          <p:cNvSpPr/>
          <p:nvPr/>
        </p:nvSpPr>
        <p:spPr>
          <a:xfrm>
            <a:off x="406979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3F53A421-F10B-42B5-8226-E35EB3DE55DB}"/>
              </a:ext>
            </a:extLst>
          </p:cNvPr>
          <p:cNvSpPr/>
          <p:nvPr/>
        </p:nvSpPr>
        <p:spPr>
          <a:xfrm>
            <a:off x="406979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A08E20D-3F80-4FE4-B4CF-CDA4928072B0}"/>
              </a:ext>
            </a:extLst>
          </p:cNvPr>
          <p:cNvSpPr/>
          <p:nvPr/>
        </p:nvSpPr>
        <p:spPr>
          <a:xfrm>
            <a:off x="2633478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109A0D0F-1FE6-4C99-9C8E-28506C6E9A72}"/>
              </a:ext>
            </a:extLst>
          </p:cNvPr>
          <p:cNvSpPr/>
          <p:nvPr/>
        </p:nvSpPr>
        <p:spPr>
          <a:xfrm>
            <a:off x="2633478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7FC9FF19-1950-4C82-B370-8D461C2D2D05}"/>
              </a:ext>
            </a:extLst>
          </p:cNvPr>
          <p:cNvSpPr/>
          <p:nvPr/>
        </p:nvSpPr>
        <p:spPr>
          <a:xfrm>
            <a:off x="2226970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F9AE9EE-2225-4B02-9AED-7E9DC81E1450}"/>
              </a:ext>
            </a:extLst>
          </p:cNvPr>
          <p:cNvSpPr/>
          <p:nvPr/>
        </p:nvSpPr>
        <p:spPr>
          <a:xfrm>
            <a:off x="2226970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18CD7C49-310F-499D-8BCA-8DE294E82173}"/>
              </a:ext>
            </a:extLst>
          </p:cNvPr>
          <p:cNvCxnSpPr>
            <a:cxnSpLocks/>
            <a:stCxn id="65" idx="3"/>
            <a:endCxn id="63" idx="2"/>
          </p:cNvCxnSpPr>
          <p:nvPr/>
        </p:nvCxnSpPr>
        <p:spPr>
          <a:xfrm flipV="1">
            <a:off x="993487" y="2789648"/>
            <a:ext cx="255990" cy="1"/>
          </a:xfrm>
          <a:prstGeom prst="straightConnector1">
            <a:avLst/>
          </a:prstGeom>
          <a:ln w="127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D51EB2E2-D5A0-4915-99B5-F0252608480B}"/>
              </a:ext>
            </a:extLst>
          </p:cNvPr>
          <p:cNvCxnSpPr>
            <a:cxnSpLocks/>
            <a:stCxn id="63" idx="6"/>
            <a:endCxn id="71" idx="1"/>
          </p:cNvCxnSpPr>
          <p:nvPr/>
        </p:nvCxnSpPr>
        <p:spPr>
          <a:xfrm>
            <a:off x="1969477" y="2789648"/>
            <a:ext cx="25749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718386BA-A40C-4B55-9338-CA240C1B298A}"/>
              </a:ext>
            </a:extLst>
          </p:cNvPr>
          <p:cNvCxnSpPr>
            <a:cxnSpLocks/>
            <a:stCxn id="66" idx="3"/>
            <a:endCxn id="72" idx="1"/>
          </p:cNvCxnSpPr>
          <p:nvPr/>
        </p:nvCxnSpPr>
        <p:spPr>
          <a:xfrm>
            <a:off x="993487" y="3599649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F5A11999-BD81-4B9D-9BDA-6ED6DB5F2096}"/>
                  </a:ext>
                </a:extLst>
              </p:cNvPr>
              <p:cNvSpPr/>
              <p:nvPr/>
            </p:nvSpPr>
            <p:spPr>
              <a:xfrm>
                <a:off x="4182057" y="238464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F5A11999-BD81-4B9D-9BDA-6ED6DB5F2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57" y="2384649"/>
                <a:ext cx="586508" cy="1620000"/>
              </a:xfrm>
              <a:prstGeom prst="rect">
                <a:avLst/>
              </a:prstGeom>
              <a:blipFill>
                <a:blip r:embed="rId6"/>
                <a:stretch>
                  <a:fillRect l="-51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62DD801C-E154-4356-8196-C8F368C628C2}"/>
                  </a:ext>
                </a:extLst>
              </p:cNvPr>
              <p:cNvSpPr/>
              <p:nvPr/>
            </p:nvSpPr>
            <p:spPr>
              <a:xfrm>
                <a:off x="5024555" y="2429648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62DD801C-E154-4356-8196-C8F368C62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555" y="2429648"/>
                <a:ext cx="72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C01A24E4-86CC-4F72-8AA4-539893EC98A8}"/>
                  </a:ext>
                </a:extLst>
              </p:cNvPr>
              <p:cNvSpPr/>
              <p:nvPr/>
            </p:nvSpPr>
            <p:spPr>
              <a:xfrm>
                <a:off x="6002048" y="238464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C01A24E4-86CC-4F72-8AA4-539893EC9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48" y="2384649"/>
                <a:ext cx="586508" cy="162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hteck 78">
            <a:extLst>
              <a:ext uri="{FF2B5EF4-FFF2-40B4-BE49-F238E27FC236}">
                <a16:creationId xmlns:a16="http://schemas.microsoft.com/office/drawing/2014/main" id="{5710E6EC-3511-46AE-876C-57B7E050455C}"/>
              </a:ext>
            </a:extLst>
          </p:cNvPr>
          <p:cNvSpPr/>
          <p:nvPr/>
        </p:nvSpPr>
        <p:spPr>
          <a:xfrm>
            <a:off x="4588565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75363188-41A9-472E-A435-E96038432C77}"/>
              </a:ext>
            </a:extLst>
          </p:cNvPr>
          <p:cNvSpPr/>
          <p:nvPr/>
        </p:nvSpPr>
        <p:spPr>
          <a:xfrm>
            <a:off x="4588565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5A36E226-911F-4C71-A1C5-EFC674E0E688}"/>
              </a:ext>
            </a:extLst>
          </p:cNvPr>
          <p:cNvSpPr/>
          <p:nvPr/>
        </p:nvSpPr>
        <p:spPr>
          <a:xfrm>
            <a:off x="4182057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4F68436B-5959-42C4-9B6A-C4B960A0FD92}"/>
              </a:ext>
            </a:extLst>
          </p:cNvPr>
          <p:cNvSpPr/>
          <p:nvPr/>
        </p:nvSpPr>
        <p:spPr>
          <a:xfrm>
            <a:off x="4182057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410C5D2F-B7B3-4696-AF82-EBD026E814DA}"/>
              </a:ext>
            </a:extLst>
          </p:cNvPr>
          <p:cNvSpPr/>
          <p:nvPr/>
        </p:nvSpPr>
        <p:spPr>
          <a:xfrm>
            <a:off x="6408556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551A6050-3450-4AFE-8A4C-5CD6296B08E3}"/>
              </a:ext>
            </a:extLst>
          </p:cNvPr>
          <p:cNvSpPr/>
          <p:nvPr/>
        </p:nvSpPr>
        <p:spPr>
          <a:xfrm>
            <a:off x="6408556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C4FF6E11-D70B-4B96-852B-2E13D61389BA}"/>
              </a:ext>
            </a:extLst>
          </p:cNvPr>
          <p:cNvSpPr/>
          <p:nvPr/>
        </p:nvSpPr>
        <p:spPr>
          <a:xfrm>
            <a:off x="6002048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34FC2E51-A315-4165-84B1-4883BA82C774}"/>
              </a:ext>
            </a:extLst>
          </p:cNvPr>
          <p:cNvSpPr/>
          <p:nvPr/>
        </p:nvSpPr>
        <p:spPr>
          <a:xfrm>
            <a:off x="6002048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87" name="Gerade Verbindung mit Pfeil 86">
            <a:extLst>
              <a:ext uri="{FF2B5EF4-FFF2-40B4-BE49-F238E27FC236}">
                <a16:creationId xmlns:a16="http://schemas.microsoft.com/office/drawing/2014/main" id="{B4B0C14E-26B8-40D2-8AF3-03D8B69B2466}"/>
              </a:ext>
            </a:extLst>
          </p:cNvPr>
          <p:cNvCxnSpPr>
            <a:cxnSpLocks/>
            <a:stCxn id="79" idx="3"/>
            <a:endCxn id="77" idx="2"/>
          </p:cNvCxnSpPr>
          <p:nvPr/>
        </p:nvCxnSpPr>
        <p:spPr>
          <a:xfrm flipV="1">
            <a:off x="4768565" y="2789648"/>
            <a:ext cx="25599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F077A8C7-C982-4407-A309-034918CD2A5B}"/>
              </a:ext>
            </a:extLst>
          </p:cNvPr>
          <p:cNvCxnSpPr>
            <a:cxnSpLocks/>
            <a:stCxn id="77" idx="6"/>
            <a:endCxn id="85" idx="1"/>
          </p:cNvCxnSpPr>
          <p:nvPr/>
        </p:nvCxnSpPr>
        <p:spPr>
          <a:xfrm>
            <a:off x="5744555" y="2789648"/>
            <a:ext cx="25749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4FE7A88B-09CE-43F2-AE2C-DE58A6D0B68F}"/>
              </a:ext>
            </a:extLst>
          </p:cNvPr>
          <p:cNvCxnSpPr>
            <a:cxnSpLocks/>
            <a:stCxn id="80" idx="3"/>
            <a:endCxn id="86" idx="1"/>
          </p:cNvCxnSpPr>
          <p:nvPr/>
        </p:nvCxnSpPr>
        <p:spPr>
          <a:xfrm>
            <a:off x="4768565" y="3599649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FBB5F657-F39A-4748-B609-5D26566E510C}"/>
              </a:ext>
            </a:extLst>
          </p:cNvPr>
          <p:cNvCxnSpPr>
            <a:cxnSpLocks/>
            <a:stCxn id="69" idx="3"/>
            <a:endCxn id="92" idx="1"/>
          </p:cNvCxnSpPr>
          <p:nvPr/>
        </p:nvCxnSpPr>
        <p:spPr>
          <a:xfrm>
            <a:off x="2813478" y="2789649"/>
            <a:ext cx="3149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5B7A112F-B6FD-4971-A82A-17FB1BF5D53C}"/>
              </a:ext>
            </a:extLst>
          </p:cNvPr>
          <p:cNvCxnSpPr>
            <a:cxnSpLocks/>
            <a:stCxn id="70" idx="3"/>
            <a:endCxn id="93" idx="1"/>
          </p:cNvCxnSpPr>
          <p:nvPr/>
        </p:nvCxnSpPr>
        <p:spPr>
          <a:xfrm>
            <a:off x="2813478" y="3599649"/>
            <a:ext cx="3149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4001BB09-F63B-435A-841A-96A8DE5AC201}"/>
                  </a:ext>
                </a:extLst>
              </p:cNvPr>
              <p:cNvSpPr/>
              <p:nvPr/>
            </p:nvSpPr>
            <p:spPr>
              <a:xfrm>
                <a:off x="3128448" y="2384649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4001BB09-F63B-435A-841A-96A8DE5AC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48" y="2384649"/>
                <a:ext cx="383041" cy="81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9694EF69-4F2A-4889-A351-76E98449124E}"/>
                  </a:ext>
                </a:extLst>
              </p:cNvPr>
              <p:cNvSpPr/>
              <p:nvPr/>
            </p:nvSpPr>
            <p:spPr>
              <a:xfrm>
                <a:off x="3128448" y="3194649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9694EF69-4F2A-4889-A351-76E984491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48" y="3194649"/>
                <a:ext cx="383041" cy="81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6C715D56-12AB-4DFC-865F-36CF901CB342}"/>
              </a:ext>
            </a:extLst>
          </p:cNvPr>
          <p:cNvCxnSpPr>
            <a:cxnSpLocks/>
            <a:stCxn id="92" idx="3"/>
            <a:endCxn id="81" idx="1"/>
          </p:cNvCxnSpPr>
          <p:nvPr/>
        </p:nvCxnSpPr>
        <p:spPr>
          <a:xfrm>
            <a:off x="3511489" y="2789649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D137CDBF-94E7-4ACB-AE6B-D5E7260BD399}"/>
              </a:ext>
            </a:extLst>
          </p:cNvPr>
          <p:cNvCxnSpPr>
            <a:cxnSpLocks/>
            <a:stCxn id="93" idx="3"/>
            <a:endCxn id="82" idx="1"/>
          </p:cNvCxnSpPr>
          <p:nvPr/>
        </p:nvCxnSpPr>
        <p:spPr>
          <a:xfrm>
            <a:off x="3511489" y="3599649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314E299F-3B48-4589-96EB-D0A755A445B8}"/>
                  </a:ext>
                </a:extLst>
              </p:cNvPr>
              <p:cNvSpPr/>
              <p:nvPr/>
            </p:nvSpPr>
            <p:spPr>
              <a:xfrm>
                <a:off x="9251811" y="238464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314E299F-3B48-4589-96EB-D0A755A44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11" y="2384649"/>
                <a:ext cx="586508" cy="1620000"/>
              </a:xfrm>
              <a:prstGeom prst="rect">
                <a:avLst/>
              </a:prstGeom>
              <a:blipFill>
                <a:blip r:embed="rId11"/>
                <a:stretch>
                  <a:fillRect l="-9184" r="-3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1770629A-AB28-4DB4-B58B-C83A5EB63F27}"/>
                  </a:ext>
                </a:extLst>
              </p:cNvPr>
              <p:cNvSpPr/>
              <p:nvPr/>
            </p:nvSpPr>
            <p:spPr>
              <a:xfrm>
                <a:off x="10095060" y="2429649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𝑇𝐸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1770629A-AB28-4DB4-B58B-C83A5EB63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060" y="2429649"/>
                <a:ext cx="720000" cy="720000"/>
              </a:xfrm>
              <a:prstGeom prst="ellipse">
                <a:avLst/>
              </a:prstGeom>
              <a:blipFill>
                <a:blip r:embed="rId12"/>
                <a:stretch>
                  <a:fillRect l="-6667" r="-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46581AEE-BB5A-4A05-8302-F78FF88EBED3}"/>
                  </a:ext>
                </a:extLst>
              </p:cNvPr>
              <p:cNvSpPr/>
              <p:nvPr/>
            </p:nvSpPr>
            <p:spPr>
              <a:xfrm>
                <a:off x="11071802" y="238464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46581AEE-BB5A-4A05-8302-F78FF88EB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802" y="2384649"/>
                <a:ext cx="586508" cy="1620000"/>
              </a:xfrm>
              <a:prstGeom prst="rect">
                <a:avLst/>
              </a:prstGeom>
              <a:blipFill>
                <a:blip r:embed="rId13"/>
                <a:stretch>
                  <a:fillRect r="-224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hteck 98">
            <a:extLst>
              <a:ext uri="{FF2B5EF4-FFF2-40B4-BE49-F238E27FC236}">
                <a16:creationId xmlns:a16="http://schemas.microsoft.com/office/drawing/2014/main" id="{E43917C8-BC2A-4FB4-8D4F-E501637D5038}"/>
              </a:ext>
            </a:extLst>
          </p:cNvPr>
          <p:cNvSpPr/>
          <p:nvPr/>
        </p:nvSpPr>
        <p:spPr>
          <a:xfrm>
            <a:off x="9658319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26533EC8-4A8F-4BBB-B3F8-E6E5A4968984}"/>
              </a:ext>
            </a:extLst>
          </p:cNvPr>
          <p:cNvSpPr/>
          <p:nvPr/>
        </p:nvSpPr>
        <p:spPr>
          <a:xfrm>
            <a:off x="9658319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F7348D11-517E-4DBB-94FE-514AB66B8CAC}"/>
              </a:ext>
            </a:extLst>
          </p:cNvPr>
          <p:cNvSpPr/>
          <p:nvPr/>
        </p:nvSpPr>
        <p:spPr>
          <a:xfrm>
            <a:off x="9251811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86EE1F35-FCD3-4BCF-9E40-06E535E7423F}"/>
              </a:ext>
            </a:extLst>
          </p:cNvPr>
          <p:cNvSpPr/>
          <p:nvPr/>
        </p:nvSpPr>
        <p:spPr>
          <a:xfrm>
            <a:off x="9251811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836FF3FE-47A7-4856-9A38-CAD8734E2F63}"/>
              </a:ext>
            </a:extLst>
          </p:cNvPr>
          <p:cNvSpPr/>
          <p:nvPr/>
        </p:nvSpPr>
        <p:spPr>
          <a:xfrm>
            <a:off x="11478310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751EA99-3F08-477A-AFD7-3982DBAD806B}"/>
              </a:ext>
            </a:extLst>
          </p:cNvPr>
          <p:cNvSpPr/>
          <p:nvPr/>
        </p:nvSpPr>
        <p:spPr>
          <a:xfrm>
            <a:off x="11478310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2AF7725-53E5-4FC5-9CE5-F237478B4DED}"/>
              </a:ext>
            </a:extLst>
          </p:cNvPr>
          <p:cNvSpPr/>
          <p:nvPr/>
        </p:nvSpPr>
        <p:spPr>
          <a:xfrm>
            <a:off x="11071802" y="238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06A77C2F-FFC1-401B-A0A2-A74BCAF5D1AC}"/>
              </a:ext>
            </a:extLst>
          </p:cNvPr>
          <p:cNvSpPr/>
          <p:nvPr/>
        </p:nvSpPr>
        <p:spPr>
          <a:xfrm>
            <a:off x="11071802" y="319464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9B159D99-AA73-42BA-8862-4086D8337C5E}"/>
              </a:ext>
            </a:extLst>
          </p:cNvPr>
          <p:cNvCxnSpPr>
            <a:cxnSpLocks/>
            <a:stCxn id="99" idx="3"/>
            <a:endCxn id="97" idx="2"/>
          </p:cNvCxnSpPr>
          <p:nvPr/>
        </p:nvCxnSpPr>
        <p:spPr>
          <a:xfrm>
            <a:off x="9838319" y="2789649"/>
            <a:ext cx="25674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F8B499FB-1B46-4A81-A670-CC0CD1B8A843}"/>
              </a:ext>
            </a:extLst>
          </p:cNvPr>
          <p:cNvCxnSpPr>
            <a:cxnSpLocks/>
            <a:stCxn id="97" idx="6"/>
            <a:endCxn id="105" idx="1"/>
          </p:cNvCxnSpPr>
          <p:nvPr/>
        </p:nvCxnSpPr>
        <p:spPr>
          <a:xfrm>
            <a:off x="10815060" y="2789649"/>
            <a:ext cx="25674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2933F644-2F77-481B-B4C5-68F8C279FDE4}"/>
              </a:ext>
            </a:extLst>
          </p:cNvPr>
          <p:cNvCxnSpPr>
            <a:cxnSpLocks/>
            <a:stCxn id="100" idx="3"/>
            <a:endCxn id="106" idx="1"/>
          </p:cNvCxnSpPr>
          <p:nvPr/>
        </p:nvCxnSpPr>
        <p:spPr>
          <a:xfrm>
            <a:off x="9838319" y="3599649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>
            <a:extLst>
              <a:ext uri="{FF2B5EF4-FFF2-40B4-BE49-F238E27FC236}">
                <a16:creationId xmlns:a16="http://schemas.microsoft.com/office/drawing/2014/main" id="{E5184367-1D59-4621-848C-CF61B83B845F}"/>
              </a:ext>
            </a:extLst>
          </p:cNvPr>
          <p:cNvCxnSpPr>
            <a:cxnSpLocks/>
            <a:stCxn id="83" idx="3"/>
            <a:endCxn id="116" idx="2"/>
          </p:cNvCxnSpPr>
          <p:nvPr/>
        </p:nvCxnSpPr>
        <p:spPr>
          <a:xfrm>
            <a:off x="6588556" y="2789649"/>
            <a:ext cx="444823" cy="6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>
            <a:extLst>
              <a:ext uri="{FF2B5EF4-FFF2-40B4-BE49-F238E27FC236}">
                <a16:creationId xmlns:a16="http://schemas.microsoft.com/office/drawing/2014/main" id="{A6F63638-0F31-4D05-AAFD-0C0FB76EBF85}"/>
              </a:ext>
            </a:extLst>
          </p:cNvPr>
          <p:cNvCxnSpPr>
            <a:cxnSpLocks/>
            <a:stCxn id="84" idx="3"/>
            <a:endCxn id="113" idx="1"/>
          </p:cNvCxnSpPr>
          <p:nvPr/>
        </p:nvCxnSpPr>
        <p:spPr>
          <a:xfrm>
            <a:off x="6588556" y="3599649"/>
            <a:ext cx="1609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hteck 111">
                <a:extLst>
                  <a:ext uri="{FF2B5EF4-FFF2-40B4-BE49-F238E27FC236}">
                    <a16:creationId xmlns:a16="http://schemas.microsoft.com/office/drawing/2014/main" id="{E7B93B1B-5F92-4BDE-BAA9-D8B9B3E6FB56}"/>
                  </a:ext>
                </a:extLst>
              </p:cNvPr>
              <p:cNvSpPr/>
              <p:nvPr/>
            </p:nvSpPr>
            <p:spPr>
              <a:xfrm>
                <a:off x="8198202" y="2384649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Rechteck 111">
                <a:extLst>
                  <a:ext uri="{FF2B5EF4-FFF2-40B4-BE49-F238E27FC236}">
                    <a16:creationId xmlns:a16="http://schemas.microsoft.com/office/drawing/2014/main" id="{E7B93B1B-5F92-4BDE-BAA9-D8B9B3E6F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02" y="2384649"/>
                <a:ext cx="383041" cy="81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hteck 112">
                <a:extLst>
                  <a:ext uri="{FF2B5EF4-FFF2-40B4-BE49-F238E27FC236}">
                    <a16:creationId xmlns:a16="http://schemas.microsoft.com/office/drawing/2014/main" id="{40CDEAB0-B23E-4231-B334-15A0E386C3B3}"/>
                  </a:ext>
                </a:extLst>
              </p:cNvPr>
              <p:cNvSpPr/>
              <p:nvPr/>
            </p:nvSpPr>
            <p:spPr>
              <a:xfrm>
                <a:off x="8198202" y="3194649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echteck 112">
                <a:extLst>
                  <a:ext uri="{FF2B5EF4-FFF2-40B4-BE49-F238E27FC236}">
                    <a16:creationId xmlns:a16="http://schemas.microsoft.com/office/drawing/2014/main" id="{40CDEAB0-B23E-4231-B334-15A0E386C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02" y="3194649"/>
                <a:ext cx="383041" cy="81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BC86270E-BE08-459F-A3D2-5B71438961D1}"/>
              </a:ext>
            </a:extLst>
          </p:cNvPr>
          <p:cNvCxnSpPr>
            <a:cxnSpLocks/>
            <a:stCxn id="112" idx="3"/>
            <a:endCxn id="101" idx="1"/>
          </p:cNvCxnSpPr>
          <p:nvPr/>
        </p:nvCxnSpPr>
        <p:spPr>
          <a:xfrm>
            <a:off x="8581243" y="2789649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45E76232-CDBA-41C4-8B90-2E0B58351A1C}"/>
              </a:ext>
            </a:extLst>
          </p:cNvPr>
          <p:cNvCxnSpPr>
            <a:cxnSpLocks/>
            <a:stCxn id="113" idx="3"/>
            <a:endCxn id="102" idx="1"/>
          </p:cNvCxnSpPr>
          <p:nvPr/>
        </p:nvCxnSpPr>
        <p:spPr>
          <a:xfrm>
            <a:off x="8581243" y="3599649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id="{CB42C4CB-B1DC-4851-BAB1-D91ABE417823}"/>
                  </a:ext>
                </a:extLst>
              </p:cNvPr>
              <p:cNvSpPr/>
              <p:nvPr/>
            </p:nvSpPr>
            <p:spPr>
              <a:xfrm>
                <a:off x="7033379" y="2430289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𝑇𝐸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id="{CB42C4CB-B1DC-4851-BAB1-D91ABE417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379" y="2430289"/>
                <a:ext cx="720000" cy="720000"/>
              </a:xfrm>
              <a:prstGeom prst="ellipse">
                <a:avLst/>
              </a:prstGeom>
              <a:blipFill>
                <a:blip r:embed="rId16"/>
                <a:stretch>
                  <a:fillRect l="-6667" r="-1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57340655-B1C8-4157-8BDD-B653CD9277D7}"/>
              </a:ext>
            </a:extLst>
          </p:cNvPr>
          <p:cNvCxnSpPr>
            <a:cxnSpLocks/>
            <a:stCxn id="116" idx="6"/>
            <a:endCxn id="112" idx="1"/>
          </p:cNvCxnSpPr>
          <p:nvPr/>
        </p:nvCxnSpPr>
        <p:spPr>
          <a:xfrm flipV="1">
            <a:off x="7753379" y="2789649"/>
            <a:ext cx="444823" cy="6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4356C5A0-7034-4178-992B-8508D2DB07BD}"/>
              </a:ext>
            </a:extLst>
          </p:cNvPr>
          <p:cNvCxnSpPr>
            <a:cxnSpLocks/>
            <a:stCxn id="65" idx="3"/>
            <a:endCxn id="63" idx="2"/>
          </p:cNvCxnSpPr>
          <p:nvPr/>
        </p:nvCxnSpPr>
        <p:spPr>
          <a:xfrm flipV="1">
            <a:off x="993487" y="2789648"/>
            <a:ext cx="25599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Multiplikationszeichen 141">
            <a:extLst>
              <a:ext uri="{FF2B5EF4-FFF2-40B4-BE49-F238E27FC236}">
                <a16:creationId xmlns:a16="http://schemas.microsoft.com/office/drawing/2014/main" id="{E68BD813-9C20-4957-9E1B-D052D4070A91}"/>
              </a:ext>
            </a:extLst>
          </p:cNvPr>
          <p:cNvSpPr/>
          <p:nvPr/>
        </p:nvSpPr>
        <p:spPr>
          <a:xfrm>
            <a:off x="10368897" y="4738818"/>
            <a:ext cx="574534" cy="592624"/>
          </a:xfrm>
          <a:prstGeom prst="mathMultiply">
            <a:avLst>
              <a:gd name="adj1" fmla="val 16888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186DCD52-53B2-4862-8ADD-3072E1C1A8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60" y="5594160"/>
            <a:ext cx="464356" cy="464356"/>
          </a:xfrm>
          <a:prstGeom prst="rect">
            <a:avLst/>
          </a:prstGeom>
          <a:ln>
            <a:noFill/>
          </a:ln>
        </p:spPr>
      </p:pic>
      <p:sp>
        <p:nvSpPr>
          <p:cNvPr id="118" name="Textfeld 117">
            <a:extLst>
              <a:ext uri="{FF2B5EF4-FFF2-40B4-BE49-F238E27FC236}">
                <a16:creationId xmlns:a16="http://schemas.microsoft.com/office/drawing/2014/main" id="{7734A44E-D790-49A8-8177-1343909A3C4E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</p:spTree>
    <p:extLst>
      <p:ext uri="{BB962C8B-B14F-4D97-AF65-F5344CB8AC3E}">
        <p14:creationId xmlns:p14="http://schemas.microsoft.com/office/powerpoint/2010/main" val="28335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76" grpId="0" animBg="1"/>
      <p:bldP spid="77" grpId="0" animBg="1"/>
      <p:bldP spid="78" grpId="0" animBg="1"/>
      <p:bldP spid="92" grpId="0" animBg="1"/>
      <p:bldP spid="93" grpId="0" animBg="1"/>
      <p:bldP spid="96" grpId="0" animBg="1"/>
      <p:bldP spid="97" grpId="0" animBg="1"/>
      <p:bldP spid="98" grpId="0" animBg="1"/>
      <p:bldP spid="112" grpId="0" animBg="1"/>
      <p:bldP spid="113" grpId="0" animBg="1"/>
      <p:bldP spid="116" grpId="0" animBg="1"/>
      <p:bldP spid="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EEAA3-45DD-49BC-8BEE-5C37556E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692BB8-5360-42D8-A73D-B5E804FBA1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de-DE" sz="2400" dirty="0"/>
              </a:p>
              <a:p>
                <a:r>
                  <a:rPr lang="de-DE" sz="2400" dirty="0" err="1"/>
                  <a:t>There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problems</a:t>
                </a:r>
                <a:r>
                  <a:rPr lang="de-DE" sz="2400" dirty="0"/>
                  <a:t>:</a:t>
                </a:r>
                <a:br>
                  <a:rPr lang="de-DE" sz="2400" dirty="0"/>
                </a:br>
                <a:endParaRPr lang="de-DE" sz="24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000" dirty="0" err="1"/>
                  <a:t>One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bad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events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cannot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bound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tweakable</a:t>
                </a:r>
                <a:r>
                  <a:rPr lang="de-DE" sz="2000" dirty="0"/>
                  <a:t> Even-Mansour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de-DE" sz="2000" dirty="0"/>
                  <a:t>fundamental </a:t>
                </a:r>
                <a:r>
                  <a:rPr lang="de-DE" sz="2000" dirty="0" err="1"/>
                  <a:t>problem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tweakable</a:t>
                </a:r>
                <a:r>
                  <a:rPr lang="de-DE" sz="2000" dirty="0"/>
                  <a:t> Even-Mansour, i.e., </a:t>
                </a:r>
                <a:r>
                  <a:rPr lang="de-DE" sz="2000" dirty="0" err="1"/>
                  <a:t>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affects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Elephant</a:t>
                </a:r>
                <a:r>
                  <a:rPr lang="de-DE" sz="2000" dirty="0"/>
                  <a:t>, </a:t>
                </a:r>
                <a:r>
                  <a:rPr lang="de-DE" sz="2000" dirty="0" err="1"/>
                  <a:t>Chaskey</a:t>
                </a:r>
                <a:r>
                  <a:rPr lang="de-DE" sz="2000" dirty="0"/>
                  <a:t>, and </a:t>
                </a:r>
                <a:r>
                  <a:rPr lang="de-DE" sz="2000" dirty="0" err="1"/>
                  <a:t>Minalpher</a:t>
                </a:r>
                <a:br>
                  <a:rPr lang="de-DE" sz="2000" dirty="0"/>
                </a:br>
                <a:endParaRPr lang="de-DE" sz="20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de-DE" sz="2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000" dirty="0"/>
                  <a:t>The </a:t>
                </a:r>
                <a:r>
                  <a:rPr lang="de-DE" sz="2000" dirty="0" err="1"/>
                  <a:t>resampling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lemma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[ABKM22] </a:t>
                </a:r>
                <a:r>
                  <a:rPr lang="de-DE" sz="2000" dirty="0" err="1"/>
                  <a:t>cannot</a:t>
                </a:r>
                <a:r>
                  <a:rPr lang="de-DE" sz="2000" dirty="0"/>
                  <a:t> handle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key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expansion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de-DE" sz="2000" dirty="0"/>
                  <a:t>problem </a:t>
                </a:r>
                <a:r>
                  <a:rPr lang="de-DE" sz="2000" dirty="0" err="1"/>
                  <a:t>only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tweakable</a:t>
                </a:r>
                <a:r>
                  <a:rPr lang="de-DE" sz="2000" dirty="0"/>
                  <a:t> Even-Mansour </a:t>
                </a:r>
                <a:r>
                  <a:rPr lang="de-DE" sz="2000" u="sng" dirty="0" err="1"/>
                  <a:t>with</a:t>
                </a:r>
                <a:r>
                  <a:rPr lang="de-DE" sz="2000" u="sng" dirty="0"/>
                  <a:t> </a:t>
                </a:r>
                <a:r>
                  <a:rPr lang="de-DE" sz="2000" u="sng" dirty="0" err="1"/>
                  <a:t>key</a:t>
                </a:r>
                <a:r>
                  <a:rPr lang="de-DE" sz="2000" u="sng" dirty="0"/>
                  <a:t> </a:t>
                </a:r>
                <a:r>
                  <a:rPr lang="de-DE" sz="2000" u="sng" dirty="0" err="1"/>
                  <a:t>expansion</a:t>
                </a:r>
                <a:r>
                  <a:rPr lang="de-DE" sz="2000" dirty="0"/>
                  <a:t>, i.e., </a:t>
                </a:r>
                <a:r>
                  <a:rPr lang="de-DE" sz="2000" dirty="0" err="1"/>
                  <a:t>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only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affects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Elephant</a:t>
                </a:r>
                <a:r>
                  <a:rPr lang="de-DE" sz="2000" dirty="0"/>
                  <a:t> and </a:t>
                </a:r>
                <a:r>
                  <a:rPr lang="de-DE" sz="2000" dirty="0" err="1"/>
                  <a:t>Minalpher</a:t>
                </a:r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692BB8-5360-42D8-A73D-B5E804FBA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5EAFE7-80F1-443B-ADD7-B7AB5D95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D4EAFDE-4D2F-404E-AE83-81506AC0EBB7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</p:spTree>
    <p:extLst>
      <p:ext uri="{BB962C8B-B14F-4D97-AF65-F5344CB8AC3E}">
        <p14:creationId xmlns:p14="http://schemas.microsoft.com/office/powerpoint/2010/main" val="10480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" name="Inhaltsplatzhalter 2">
                <a:extLst>
                  <a:ext uri="{FF2B5EF4-FFF2-40B4-BE49-F238E27FC236}">
                    <a16:creationId xmlns:a16="http://schemas.microsoft.com/office/drawing/2014/main" id="{3409735A-7950-4D13-BE58-E13343CA7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6" y="1427691"/>
                <a:ext cx="11751733" cy="4625971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/>
                  <a:t>[ABKM22] </a:t>
                </a:r>
                <a:r>
                  <a:rPr lang="de-DE" sz="2400" dirty="0" err="1"/>
                  <a:t>procrastinates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problem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until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goes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away</a:t>
                </a:r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procrastinate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until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new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problem</a:t>
                </a:r>
                <a:r>
                  <a:rPr lang="de-DE" sz="2400" dirty="0"/>
                  <a:t> also </a:t>
                </a:r>
                <a:r>
                  <a:rPr lang="de-DE" sz="2400" dirty="0" err="1"/>
                  <a:t>goes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away</a:t>
                </a:r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hybrids</a:t>
                </a:r>
                <a:r>
                  <a:rPr lang="de-DE" sz="2400" dirty="0"/>
                  <a:t> such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construction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oracle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well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denoted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𝑇𝐸</m:t>
                        </m:r>
                        <m:sSub>
                          <m:sSubPr>
                            <m:ctrlP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sz="2400" dirty="0"/>
                  <a:t> </a:t>
                </a:r>
              </a:p>
              <a:p>
                <a:pPr lvl="1"/>
                <a:r>
                  <a:rPr lang="de-DE" sz="2000" dirty="0"/>
                  <a:t>The </a:t>
                </a:r>
                <a:r>
                  <a:rPr lang="de-DE" sz="2000" dirty="0" err="1"/>
                  <a:t>construction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oracle</a:t>
                </a:r>
                <a:r>
                  <a:rPr lang="de-DE" sz="2000" dirty="0"/>
                  <a:t> also </a:t>
                </a:r>
                <a:r>
                  <a:rPr lang="de-DE" sz="2000" dirty="0" err="1"/>
                  <a:t>gets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more</a:t>
                </a:r>
                <a:r>
                  <a:rPr lang="de-DE" sz="2000" dirty="0"/>
                  <a:t> and </a:t>
                </a:r>
                <a:r>
                  <a:rPr lang="de-DE" sz="2000" dirty="0" err="1"/>
                  <a:t>more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messed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up</a:t>
                </a:r>
                <a:r>
                  <a:rPr lang="de-DE" sz="2000" dirty="0"/>
                  <a:t> but </a:t>
                </a:r>
                <a:r>
                  <a:rPr lang="de-DE" sz="2000" dirty="0" err="1"/>
                  <a:t>eventually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disappears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well</a:t>
                </a:r>
                <a:endParaRPr lang="de-DE" sz="2000" dirty="0"/>
              </a:p>
              <a:p>
                <a:pPr lvl="1"/>
                <a:r>
                  <a:rPr lang="de-DE" sz="2000" dirty="0"/>
                  <a:t>This </a:t>
                </a:r>
                <a:r>
                  <a:rPr lang="de-DE" sz="2000" dirty="0" err="1"/>
                  <a:t>avoids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problematic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bad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altogether</a:t>
                </a:r>
                <a:r>
                  <a:rPr lang="de-DE" sz="2000" dirty="0"/>
                  <a:t> (also </a:t>
                </a:r>
                <a:r>
                  <a:rPr lang="de-DE" sz="2000" dirty="0" err="1"/>
                  <a:t>applicable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[ABMK22])</a:t>
                </a:r>
              </a:p>
            </p:txBody>
          </p:sp>
        </mc:Choice>
        <mc:Fallback xmlns="">
          <p:sp>
            <p:nvSpPr>
              <p:cNvPr id="65" name="Inhaltsplatzhalter 2">
                <a:extLst>
                  <a:ext uri="{FF2B5EF4-FFF2-40B4-BE49-F238E27FC236}">
                    <a16:creationId xmlns:a16="http://schemas.microsoft.com/office/drawing/2014/main" id="{3409735A-7950-4D13-BE58-E13343CA7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6" y="1427691"/>
                <a:ext cx="11751733" cy="4625971"/>
              </a:xfrm>
              <a:blipFill>
                <a:blip r:embed="rId2"/>
                <a:stretch>
                  <a:fillRect l="-726" t="-1845" r="-10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96A4FA45-0F79-48A1-B25F-35A87ED3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First Problem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59A0EC-AA24-47E0-9C23-97AF02D7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183DD170-D22B-4D12-AC9F-3D141F799C80}"/>
                  </a:ext>
                </a:extLst>
              </p:cNvPr>
              <p:cNvSpPr/>
              <p:nvPr/>
            </p:nvSpPr>
            <p:spPr>
              <a:xfrm>
                <a:off x="406979" y="4085242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183DD170-D22B-4D12-AC9F-3D141F799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9" y="4085242"/>
                <a:ext cx="586508" cy="162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F8E46BA6-77A9-4F9D-BC74-C491B9930351}"/>
                  </a:ext>
                </a:extLst>
              </p:cNvPr>
              <p:cNvSpPr/>
              <p:nvPr/>
            </p:nvSpPr>
            <p:spPr>
              <a:xfrm>
                <a:off x="1249477" y="4130241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F8E46BA6-77A9-4F9D-BC74-C491B9930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477" y="4130241"/>
                <a:ext cx="720000" cy="72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B82E4CB-6FA8-4DC7-A287-A04AAE56CD20}"/>
                  </a:ext>
                </a:extLst>
              </p:cNvPr>
              <p:cNvSpPr/>
              <p:nvPr/>
            </p:nvSpPr>
            <p:spPr>
              <a:xfrm>
                <a:off x="2226970" y="4085242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B82E4CB-6FA8-4DC7-A287-A04AAE56C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70" y="4085242"/>
                <a:ext cx="586508" cy="162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ECB019D-1605-4076-ABF0-24848B2CA5DD}"/>
              </a:ext>
            </a:extLst>
          </p:cNvPr>
          <p:cNvSpPr/>
          <p:nvPr/>
        </p:nvSpPr>
        <p:spPr>
          <a:xfrm>
            <a:off x="813487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F811962-B9DB-423E-98C9-3CD8A5A203A3}"/>
              </a:ext>
            </a:extLst>
          </p:cNvPr>
          <p:cNvSpPr/>
          <p:nvPr/>
        </p:nvSpPr>
        <p:spPr>
          <a:xfrm>
            <a:off x="813487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728F1B-E50C-45CC-BC78-6CF401331D83}"/>
              </a:ext>
            </a:extLst>
          </p:cNvPr>
          <p:cNvSpPr/>
          <p:nvPr/>
        </p:nvSpPr>
        <p:spPr>
          <a:xfrm>
            <a:off x="406979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EC30C6-285A-457A-BFAD-5C780C79BE16}"/>
              </a:ext>
            </a:extLst>
          </p:cNvPr>
          <p:cNvSpPr/>
          <p:nvPr/>
        </p:nvSpPr>
        <p:spPr>
          <a:xfrm>
            <a:off x="406979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9D79D29-591A-48FD-BA40-9D221A7DB71F}"/>
              </a:ext>
            </a:extLst>
          </p:cNvPr>
          <p:cNvSpPr/>
          <p:nvPr/>
        </p:nvSpPr>
        <p:spPr>
          <a:xfrm>
            <a:off x="2633478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9CDA59C-131C-418C-9F7C-D15AF7BE2C2A}"/>
              </a:ext>
            </a:extLst>
          </p:cNvPr>
          <p:cNvSpPr/>
          <p:nvPr/>
        </p:nvSpPr>
        <p:spPr>
          <a:xfrm>
            <a:off x="2633478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10CDF7-6C47-4BB3-BD87-6E120DC7BCAC}"/>
              </a:ext>
            </a:extLst>
          </p:cNvPr>
          <p:cNvSpPr/>
          <p:nvPr/>
        </p:nvSpPr>
        <p:spPr>
          <a:xfrm>
            <a:off x="2226970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4A17DDE-D43A-4BC8-8734-EB7ED4D9B4DB}"/>
              </a:ext>
            </a:extLst>
          </p:cNvPr>
          <p:cNvSpPr/>
          <p:nvPr/>
        </p:nvSpPr>
        <p:spPr>
          <a:xfrm>
            <a:off x="2226970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5EA12CD-2A4A-43CF-9E42-138A4FCFAE15}"/>
              </a:ext>
            </a:extLst>
          </p:cNvPr>
          <p:cNvCxnSpPr>
            <a:cxnSpLocks/>
            <a:stCxn id="8" idx="3"/>
            <a:endCxn id="6" idx="2"/>
          </p:cNvCxnSpPr>
          <p:nvPr/>
        </p:nvCxnSpPr>
        <p:spPr>
          <a:xfrm flipV="1">
            <a:off x="993487" y="4490241"/>
            <a:ext cx="255990" cy="1"/>
          </a:xfrm>
          <a:prstGeom prst="straightConnector1">
            <a:avLst/>
          </a:prstGeom>
          <a:ln w="127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5C5EA62-B453-4854-9C07-EE8D5525879E}"/>
              </a:ext>
            </a:extLst>
          </p:cNvPr>
          <p:cNvCxnSpPr>
            <a:cxnSpLocks/>
            <a:stCxn id="6" idx="6"/>
            <a:endCxn id="14" idx="1"/>
          </p:cNvCxnSpPr>
          <p:nvPr/>
        </p:nvCxnSpPr>
        <p:spPr>
          <a:xfrm>
            <a:off x="1969477" y="4490241"/>
            <a:ext cx="25749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01F6377-0C28-44B0-912E-36AAB72B0C70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993487" y="5300242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E242C162-951D-4EC2-A0F4-2871F6BAC8E5}"/>
                  </a:ext>
                </a:extLst>
              </p:cNvPr>
              <p:cNvSpPr/>
              <p:nvPr/>
            </p:nvSpPr>
            <p:spPr>
              <a:xfrm>
                <a:off x="4182057" y="4085242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E242C162-951D-4EC2-A0F4-2871F6BAC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57" y="4085242"/>
                <a:ext cx="586508" cy="1620000"/>
              </a:xfrm>
              <a:prstGeom prst="rect">
                <a:avLst/>
              </a:prstGeom>
              <a:blipFill>
                <a:blip r:embed="rId6"/>
                <a:stretch>
                  <a:fillRect l="-51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7A047CF9-F849-4267-A43F-416BBF23E2BA}"/>
                  </a:ext>
                </a:extLst>
              </p:cNvPr>
              <p:cNvSpPr/>
              <p:nvPr/>
            </p:nvSpPr>
            <p:spPr>
              <a:xfrm>
                <a:off x="5024555" y="4130241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7A047CF9-F849-4267-A43F-416BBF23E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555" y="4130241"/>
                <a:ext cx="72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A5D8BBF-6CB0-4203-BD6C-4852696A59AC}"/>
                  </a:ext>
                </a:extLst>
              </p:cNvPr>
              <p:cNvSpPr/>
              <p:nvPr/>
            </p:nvSpPr>
            <p:spPr>
              <a:xfrm>
                <a:off x="6002048" y="4085242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A5D8BBF-6CB0-4203-BD6C-4852696A5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48" y="4085242"/>
                <a:ext cx="586508" cy="162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B0E1A5CE-BEE8-46DA-9EAD-222EABB85DC2}"/>
              </a:ext>
            </a:extLst>
          </p:cNvPr>
          <p:cNvSpPr/>
          <p:nvPr/>
        </p:nvSpPr>
        <p:spPr>
          <a:xfrm>
            <a:off x="4588565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DD79BFA-B628-41EC-B5D5-4CC2DE602DB1}"/>
              </a:ext>
            </a:extLst>
          </p:cNvPr>
          <p:cNvSpPr/>
          <p:nvPr/>
        </p:nvSpPr>
        <p:spPr>
          <a:xfrm>
            <a:off x="4588565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53FDD10-8100-4FF0-8A93-D74CA8B375B3}"/>
              </a:ext>
            </a:extLst>
          </p:cNvPr>
          <p:cNvSpPr/>
          <p:nvPr/>
        </p:nvSpPr>
        <p:spPr>
          <a:xfrm>
            <a:off x="4182057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0DDD9A3-1E47-42EF-9D33-7F3ADB1DBD24}"/>
              </a:ext>
            </a:extLst>
          </p:cNvPr>
          <p:cNvSpPr/>
          <p:nvPr/>
        </p:nvSpPr>
        <p:spPr>
          <a:xfrm>
            <a:off x="4182057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EC7043D-3B49-4123-B4A1-3283BAEDA487}"/>
              </a:ext>
            </a:extLst>
          </p:cNvPr>
          <p:cNvSpPr/>
          <p:nvPr/>
        </p:nvSpPr>
        <p:spPr>
          <a:xfrm>
            <a:off x="6408556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F306068-0A35-4429-BF4B-EEBA915F6CEA}"/>
              </a:ext>
            </a:extLst>
          </p:cNvPr>
          <p:cNvSpPr/>
          <p:nvPr/>
        </p:nvSpPr>
        <p:spPr>
          <a:xfrm>
            <a:off x="6408556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857916B-7346-4D22-9FB3-93D13D5F897A}"/>
              </a:ext>
            </a:extLst>
          </p:cNvPr>
          <p:cNvSpPr/>
          <p:nvPr/>
        </p:nvSpPr>
        <p:spPr>
          <a:xfrm>
            <a:off x="6002048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F62F3A1-C6B2-4F4F-B16E-E76463F1168D}"/>
              </a:ext>
            </a:extLst>
          </p:cNvPr>
          <p:cNvSpPr/>
          <p:nvPr/>
        </p:nvSpPr>
        <p:spPr>
          <a:xfrm>
            <a:off x="6002048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625FE01-7EC9-499E-8C24-9907F71E5422}"/>
              </a:ext>
            </a:extLst>
          </p:cNvPr>
          <p:cNvCxnSpPr>
            <a:cxnSpLocks/>
            <a:stCxn id="22" idx="3"/>
            <a:endCxn id="20" idx="2"/>
          </p:cNvCxnSpPr>
          <p:nvPr/>
        </p:nvCxnSpPr>
        <p:spPr>
          <a:xfrm flipV="1">
            <a:off x="4768565" y="4490241"/>
            <a:ext cx="25599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3417497-8F1B-4B44-835B-A3FA84DBF5AA}"/>
              </a:ext>
            </a:extLst>
          </p:cNvPr>
          <p:cNvCxnSpPr>
            <a:cxnSpLocks/>
            <a:stCxn id="20" idx="6"/>
            <a:endCxn id="28" idx="1"/>
          </p:cNvCxnSpPr>
          <p:nvPr/>
        </p:nvCxnSpPr>
        <p:spPr>
          <a:xfrm>
            <a:off x="5744555" y="4490241"/>
            <a:ext cx="25749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75F40231-FC7D-4496-9D67-7B1B15DA16C2}"/>
              </a:ext>
            </a:extLst>
          </p:cNvPr>
          <p:cNvCxnSpPr>
            <a:cxnSpLocks/>
            <a:stCxn id="23" idx="3"/>
            <a:endCxn id="29" idx="1"/>
          </p:cNvCxnSpPr>
          <p:nvPr/>
        </p:nvCxnSpPr>
        <p:spPr>
          <a:xfrm>
            <a:off x="4768565" y="5300242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F1EF816-2977-4430-9E08-0F38A2F49D9F}"/>
              </a:ext>
            </a:extLst>
          </p:cNvPr>
          <p:cNvCxnSpPr>
            <a:cxnSpLocks/>
            <a:stCxn id="12" idx="3"/>
            <a:endCxn id="35" idx="1"/>
          </p:cNvCxnSpPr>
          <p:nvPr/>
        </p:nvCxnSpPr>
        <p:spPr>
          <a:xfrm>
            <a:off x="2813478" y="4490242"/>
            <a:ext cx="3149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E370E0D8-BBA0-4BFF-ACCB-DC8EE020CCF9}"/>
              </a:ext>
            </a:extLst>
          </p:cNvPr>
          <p:cNvCxnSpPr>
            <a:cxnSpLocks/>
            <a:stCxn id="13" idx="3"/>
            <a:endCxn id="36" idx="1"/>
          </p:cNvCxnSpPr>
          <p:nvPr/>
        </p:nvCxnSpPr>
        <p:spPr>
          <a:xfrm>
            <a:off x="2813478" y="5300242"/>
            <a:ext cx="3149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DD6D89A8-C2A8-42C7-A3A0-7B128145D6DB}"/>
                  </a:ext>
                </a:extLst>
              </p:cNvPr>
              <p:cNvSpPr/>
              <p:nvPr/>
            </p:nvSpPr>
            <p:spPr>
              <a:xfrm>
                <a:off x="3128448" y="4085242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DD6D89A8-C2A8-42C7-A3A0-7B128145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48" y="4085242"/>
                <a:ext cx="383041" cy="81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5B4EC06A-7F7D-4573-84D0-5C87B5AD5B16}"/>
                  </a:ext>
                </a:extLst>
              </p:cNvPr>
              <p:cNvSpPr/>
              <p:nvPr/>
            </p:nvSpPr>
            <p:spPr>
              <a:xfrm>
                <a:off x="3128448" y="4895242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5B4EC06A-7F7D-4573-84D0-5C87B5AD5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48" y="4895242"/>
                <a:ext cx="383041" cy="81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C5F399BB-DC62-4EC9-8907-947154BD28AF}"/>
              </a:ext>
            </a:extLst>
          </p:cNvPr>
          <p:cNvCxnSpPr>
            <a:cxnSpLocks/>
            <a:stCxn id="35" idx="3"/>
            <a:endCxn id="24" idx="1"/>
          </p:cNvCxnSpPr>
          <p:nvPr/>
        </p:nvCxnSpPr>
        <p:spPr>
          <a:xfrm>
            <a:off x="3511489" y="4490242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2BBBB96-BA5A-40A6-98FB-D4B64BBD3281}"/>
              </a:ext>
            </a:extLst>
          </p:cNvPr>
          <p:cNvCxnSpPr>
            <a:cxnSpLocks/>
            <a:stCxn id="36" idx="3"/>
            <a:endCxn id="25" idx="1"/>
          </p:cNvCxnSpPr>
          <p:nvPr/>
        </p:nvCxnSpPr>
        <p:spPr>
          <a:xfrm>
            <a:off x="3511489" y="5300242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62277E2A-C9A9-4C6B-8621-7F04CA2B60CD}"/>
                  </a:ext>
                </a:extLst>
              </p:cNvPr>
              <p:cNvSpPr/>
              <p:nvPr/>
            </p:nvSpPr>
            <p:spPr>
              <a:xfrm>
                <a:off x="9251811" y="4085242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62277E2A-C9A9-4C6B-8621-7F04CA2B6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11" y="4085242"/>
                <a:ext cx="586508" cy="1620000"/>
              </a:xfrm>
              <a:prstGeom prst="rect">
                <a:avLst/>
              </a:prstGeom>
              <a:blipFill>
                <a:blip r:embed="rId11"/>
                <a:stretch>
                  <a:fillRect l="-9184" r="-3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67870FE8-CE45-4688-AE12-4F805D615F53}"/>
                  </a:ext>
                </a:extLst>
              </p:cNvPr>
              <p:cNvSpPr/>
              <p:nvPr/>
            </p:nvSpPr>
            <p:spPr>
              <a:xfrm>
                <a:off x="10095060" y="4130242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𝑇𝐸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67870FE8-CE45-4688-AE12-4F805D615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060" y="4130242"/>
                <a:ext cx="720000" cy="720000"/>
              </a:xfrm>
              <a:prstGeom prst="ellipse">
                <a:avLst/>
              </a:prstGeom>
              <a:blipFill>
                <a:blip r:embed="rId12"/>
                <a:stretch>
                  <a:fillRect l="-6667" r="-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95BD5A19-0064-422F-936F-9904848C137B}"/>
                  </a:ext>
                </a:extLst>
              </p:cNvPr>
              <p:cNvSpPr/>
              <p:nvPr/>
            </p:nvSpPr>
            <p:spPr>
              <a:xfrm>
                <a:off x="11071802" y="4085242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95BD5A19-0064-422F-936F-9904848C1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802" y="4085242"/>
                <a:ext cx="586508" cy="1620000"/>
              </a:xfrm>
              <a:prstGeom prst="rect">
                <a:avLst/>
              </a:prstGeom>
              <a:blipFill>
                <a:blip r:embed="rId13"/>
                <a:stretch>
                  <a:fillRect r="-224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hteck 41">
            <a:extLst>
              <a:ext uri="{FF2B5EF4-FFF2-40B4-BE49-F238E27FC236}">
                <a16:creationId xmlns:a16="http://schemas.microsoft.com/office/drawing/2014/main" id="{83B065AC-A939-4DE6-9960-D414BBF47D8B}"/>
              </a:ext>
            </a:extLst>
          </p:cNvPr>
          <p:cNvSpPr/>
          <p:nvPr/>
        </p:nvSpPr>
        <p:spPr>
          <a:xfrm>
            <a:off x="9658319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8733361-755C-45B4-BB2D-160050115F6D}"/>
              </a:ext>
            </a:extLst>
          </p:cNvPr>
          <p:cNvSpPr/>
          <p:nvPr/>
        </p:nvSpPr>
        <p:spPr>
          <a:xfrm>
            <a:off x="9658319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1B3D702-89B0-42F5-999C-F7D4F6C88A7E}"/>
              </a:ext>
            </a:extLst>
          </p:cNvPr>
          <p:cNvSpPr/>
          <p:nvPr/>
        </p:nvSpPr>
        <p:spPr>
          <a:xfrm>
            <a:off x="9251811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445061B3-5DBB-423E-AF01-BE389FB6FD86}"/>
              </a:ext>
            </a:extLst>
          </p:cNvPr>
          <p:cNvSpPr/>
          <p:nvPr/>
        </p:nvSpPr>
        <p:spPr>
          <a:xfrm>
            <a:off x="9251811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B47610F-E255-4A5F-B028-F734C64B197D}"/>
              </a:ext>
            </a:extLst>
          </p:cNvPr>
          <p:cNvSpPr/>
          <p:nvPr/>
        </p:nvSpPr>
        <p:spPr>
          <a:xfrm>
            <a:off x="11478310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026A7CA-C03D-4595-B604-0E4C053CBCB4}"/>
              </a:ext>
            </a:extLst>
          </p:cNvPr>
          <p:cNvSpPr/>
          <p:nvPr/>
        </p:nvSpPr>
        <p:spPr>
          <a:xfrm>
            <a:off x="11478310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3E3C728-9303-44F7-9358-A628961603B2}"/>
              </a:ext>
            </a:extLst>
          </p:cNvPr>
          <p:cNvSpPr/>
          <p:nvPr/>
        </p:nvSpPr>
        <p:spPr>
          <a:xfrm>
            <a:off x="11071802" y="408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806C3EDC-D2BA-4E8B-8ABB-DBE21E57D80D}"/>
              </a:ext>
            </a:extLst>
          </p:cNvPr>
          <p:cNvSpPr/>
          <p:nvPr/>
        </p:nvSpPr>
        <p:spPr>
          <a:xfrm>
            <a:off x="11071802" y="4895242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F4463AF9-215B-49F8-8611-9E41C04753CD}"/>
              </a:ext>
            </a:extLst>
          </p:cNvPr>
          <p:cNvCxnSpPr>
            <a:cxnSpLocks/>
            <a:stCxn id="42" idx="3"/>
            <a:endCxn id="40" idx="2"/>
          </p:cNvCxnSpPr>
          <p:nvPr/>
        </p:nvCxnSpPr>
        <p:spPr>
          <a:xfrm>
            <a:off x="9838319" y="4490242"/>
            <a:ext cx="25674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27FA174-2A0F-4DE2-A203-0C3412A22E65}"/>
              </a:ext>
            </a:extLst>
          </p:cNvPr>
          <p:cNvCxnSpPr>
            <a:cxnSpLocks/>
            <a:stCxn id="40" idx="6"/>
            <a:endCxn id="48" idx="1"/>
          </p:cNvCxnSpPr>
          <p:nvPr/>
        </p:nvCxnSpPr>
        <p:spPr>
          <a:xfrm>
            <a:off x="10815060" y="4490242"/>
            <a:ext cx="25674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94B791B8-531C-42FE-AA37-2555652E9A60}"/>
              </a:ext>
            </a:extLst>
          </p:cNvPr>
          <p:cNvCxnSpPr>
            <a:cxnSpLocks/>
            <a:stCxn id="43" idx="3"/>
            <a:endCxn id="49" idx="1"/>
          </p:cNvCxnSpPr>
          <p:nvPr/>
        </p:nvCxnSpPr>
        <p:spPr>
          <a:xfrm>
            <a:off x="9838319" y="5300242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FEF83EA1-AB61-48D6-B5DD-2A77E88235FD}"/>
              </a:ext>
            </a:extLst>
          </p:cNvPr>
          <p:cNvCxnSpPr>
            <a:cxnSpLocks/>
            <a:stCxn id="26" idx="3"/>
            <a:endCxn id="59" idx="2"/>
          </p:cNvCxnSpPr>
          <p:nvPr/>
        </p:nvCxnSpPr>
        <p:spPr>
          <a:xfrm>
            <a:off x="6588556" y="4490242"/>
            <a:ext cx="444823" cy="6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081D5414-51B6-4A69-9F1D-5F13152DB7EA}"/>
              </a:ext>
            </a:extLst>
          </p:cNvPr>
          <p:cNvCxnSpPr>
            <a:cxnSpLocks/>
            <a:stCxn id="27" idx="3"/>
            <a:endCxn id="56" idx="1"/>
          </p:cNvCxnSpPr>
          <p:nvPr/>
        </p:nvCxnSpPr>
        <p:spPr>
          <a:xfrm>
            <a:off x="6588556" y="5300242"/>
            <a:ext cx="1609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D18F95EB-5695-44C8-871B-AAE6D3F0AAD6}"/>
                  </a:ext>
                </a:extLst>
              </p:cNvPr>
              <p:cNvSpPr/>
              <p:nvPr/>
            </p:nvSpPr>
            <p:spPr>
              <a:xfrm>
                <a:off x="8198202" y="4085242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D18F95EB-5695-44C8-871B-AAE6D3F0A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02" y="4085242"/>
                <a:ext cx="383041" cy="81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833DC078-162C-4816-AEC4-FED105E27609}"/>
                  </a:ext>
                </a:extLst>
              </p:cNvPr>
              <p:cNvSpPr/>
              <p:nvPr/>
            </p:nvSpPr>
            <p:spPr>
              <a:xfrm>
                <a:off x="8198202" y="4895242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833DC078-162C-4816-AEC4-FED105E27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02" y="4895242"/>
                <a:ext cx="383041" cy="81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A066DD1B-24F9-4083-92A3-8F0B647DBFC8}"/>
              </a:ext>
            </a:extLst>
          </p:cNvPr>
          <p:cNvCxnSpPr>
            <a:cxnSpLocks/>
            <a:stCxn id="55" idx="3"/>
            <a:endCxn id="44" idx="1"/>
          </p:cNvCxnSpPr>
          <p:nvPr/>
        </p:nvCxnSpPr>
        <p:spPr>
          <a:xfrm>
            <a:off x="8581243" y="4490242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51BB51B2-17FD-474F-8BEF-841213658986}"/>
              </a:ext>
            </a:extLst>
          </p:cNvPr>
          <p:cNvCxnSpPr>
            <a:cxnSpLocks/>
            <a:stCxn id="56" idx="3"/>
            <a:endCxn id="45" idx="1"/>
          </p:cNvCxnSpPr>
          <p:nvPr/>
        </p:nvCxnSpPr>
        <p:spPr>
          <a:xfrm>
            <a:off x="8581243" y="5300242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79BED625-F364-4647-973E-5FD657CD60EC}"/>
                  </a:ext>
                </a:extLst>
              </p:cNvPr>
              <p:cNvSpPr/>
              <p:nvPr/>
            </p:nvSpPr>
            <p:spPr>
              <a:xfrm>
                <a:off x="7033379" y="4130882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𝑇𝐸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79BED625-F364-4647-973E-5FD657CD6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379" y="4130882"/>
                <a:ext cx="720000" cy="720000"/>
              </a:xfrm>
              <a:prstGeom prst="ellipse">
                <a:avLst/>
              </a:prstGeom>
              <a:blipFill>
                <a:blip r:embed="rId16"/>
                <a:stretch>
                  <a:fillRect l="-6667" r="-1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BD572F5D-A34F-4974-97F2-86A562954915}"/>
              </a:ext>
            </a:extLst>
          </p:cNvPr>
          <p:cNvCxnSpPr>
            <a:cxnSpLocks/>
            <a:stCxn id="59" idx="6"/>
            <a:endCxn id="55" idx="1"/>
          </p:cNvCxnSpPr>
          <p:nvPr/>
        </p:nvCxnSpPr>
        <p:spPr>
          <a:xfrm flipV="1">
            <a:off x="7753379" y="4490242"/>
            <a:ext cx="444823" cy="6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F4CCB75B-024D-438E-85A3-1BE9748F2395}"/>
              </a:ext>
            </a:extLst>
          </p:cNvPr>
          <p:cNvSpPr/>
          <p:nvPr/>
        </p:nvSpPr>
        <p:spPr>
          <a:xfrm>
            <a:off x="6951413" y="4042802"/>
            <a:ext cx="883932" cy="894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4B205285-D0EE-41BB-A75A-E340AC4F3FEB}"/>
              </a:ext>
            </a:extLst>
          </p:cNvPr>
          <p:cNvSpPr/>
          <p:nvPr/>
        </p:nvSpPr>
        <p:spPr>
          <a:xfrm>
            <a:off x="10013117" y="4042802"/>
            <a:ext cx="883932" cy="894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F7547E83-D968-4770-82C6-9FCE2A6B45BA}"/>
              </a:ext>
            </a:extLst>
          </p:cNvPr>
          <p:cNvCxnSpPr>
            <a:cxnSpLocks/>
            <a:stCxn id="8" idx="3"/>
            <a:endCxn id="6" idx="2"/>
          </p:cNvCxnSpPr>
          <p:nvPr/>
        </p:nvCxnSpPr>
        <p:spPr>
          <a:xfrm flipV="1">
            <a:off x="993487" y="4490241"/>
            <a:ext cx="25599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736C43FD-3A60-4459-87B3-1F742D82518F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</p:spTree>
    <p:extLst>
      <p:ext uri="{BB962C8B-B14F-4D97-AF65-F5344CB8AC3E}">
        <p14:creationId xmlns:p14="http://schemas.microsoft.com/office/powerpoint/2010/main" val="6764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 animBg="1"/>
      <p:bldP spid="36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5" grpId="0" animBg="1"/>
      <p:bldP spid="56" grpId="0" animBg="1"/>
      <p:bldP spid="59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D7E16-4FBB-4A84-9C44-8569D925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Second Problem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61FF0E-B659-4D91-B84B-AD119EF4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15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9AF17EE4-5040-4FC5-B629-D72012F84F84}"/>
                  </a:ext>
                </a:extLst>
              </p:cNvPr>
              <p:cNvSpPr/>
              <p:nvPr/>
            </p:nvSpPr>
            <p:spPr>
              <a:xfrm>
                <a:off x="6813917" y="3687434"/>
                <a:ext cx="720000" cy="7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9AF17EE4-5040-4FC5-B629-D72012F84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17" y="3687434"/>
                <a:ext cx="720000" cy="72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E1C251E-82B5-4B05-9DE2-5299F81AB683}"/>
                  </a:ext>
                </a:extLst>
              </p:cNvPr>
              <p:cNvSpPr/>
              <p:nvPr/>
            </p:nvSpPr>
            <p:spPr>
              <a:xfrm>
                <a:off x="6813917" y="2210085"/>
                <a:ext cx="720000" cy="720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E1C251E-82B5-4B05-9DE2-5299F81AB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17" y="2210085"/>
                <a:ext cx="720000" cy="72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17A6C062-AEF2-4D54-8DCA-839BE6FB1430}"/>
                  </a:ext>
                </a:extLst>
              </p:cNvPr>
              <p:cNvSpPr/>
              <p:nvPr/>
            </p:nvSpPr>
            <p:spPr>
              <a:xfrm>
                <a:off x="10934369" y="3687434"/>
                <a:ext cx="720000" cy="7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17A6C062-AEF2-4D54-8DCA-839BE6FB1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69" y="3687434"/>
                <a:ext cx="720000" cy="72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8E007D13-5F0B-4431-AF99-D73A488CF884}"/>
                  </a:ext>
                </a:extLst>
              </p:cNvPr>
              <p:cNvSpPr/>
              <p:nvPr/>
            </p:nvSpPr>
            <p:spPr>
              <a:xfrm>
                <a:off x="10934369" y="2210085"/>
                <a:ext cx="720000" cy="720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8E007D13-5F0B-4431-AF99-D73A488CF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69" y="2210085"/>
                <a:ext cx="720000" cy="72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6D6999D9-4BAA-4666-A2FB-0689E1256B48}"/>
                  </a:ext>
                </a:extLst>
              </p:cNvPr>
              <p:cNvSpPr/>
              <p:nvPr/>
            </p:nvSpPr>
            <p:spPr>
              <a:xfrm>
                <a:off x="8555357" y="2000936"/>
                <a:ext cx="1357572" cy="14000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6D6999D9-4BAA-4666-A2FB-0689E1256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357" y="2000936"/>
                <a:ext cx="1357572" cy="14000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1">
            <a:extLst>
              <a:ext uri="{FF2B5EF4-FFF2-40B4-BE49-F238E27FC236}">
                <a16:creationId xmlns:a16="http://schemas.microsoft.com/office/drawing/2014/main" id="{7ADBCCC2-099D-4815-9F23-B686DCEA343D}"/>
              </a:ext>
            </a:extLst>
          </p:cNvPr>
          <p:cNvSpPr/>
          <p:nvPr/>
        </p:nvSpPr>
        <p:spPr>
          <a:xfrm>
            <a:off x="6813917" y="2750085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202C47D-F6EE-4A46-8124-1536EA215153}"/>
              </a:ext>
            </a:extLst>
          </p:cNvPr>
          <p:cNvSpPr/>
          <p:nvPr/>
        </p:nvSpPr>
        <p:spPr>
          <a:xfrm>
            <a:off x="7173917" y="2750085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0B40F55-1027-4FE6-8F33-B88E4204F952}"/>
              </a:ext>
            </a:extLst>
          </p:cNvPr>
          <p:cNvSpPr/>
          <p:nvPr/>
        </p:nvSpPr>
        <p:spPr>
          <a:xfrm>
            <a:off x="6813917" y="3687434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6A6787-C7E1-4DAE-83FC-F5712C8A3718}"/>
              </a:ext>
            </a:extLst>
          </p:cNvPr>
          <p:cNvSpPr/>
          <p:nvPr/>
        </p:nvSpPr>
        <p:spPr>
          <a:xfrm>
            <a:off x="7173917" y="3687434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7D04F89-D37F-44DA-B0DD-F0BBBA6A24D5}"/>
              </a:ext>
            </a:extLst>
          </p:cNvPr>
          <p:cNvSpPr/>
          <p:nvPr/>
        </p:nvSpPr>
        <p:spPr>
          <a:xfrm>
            <a:off x="10934369" y="3687434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DD9CAD1-F064-423E-B81C-46672B5732D5}"/>
              </a:ext>
            </a:extLst>
          </p:cNvPr>
          <p:cNvSpPr/>
          <p:nvPr/>
        </p:nvSpPr>
        <p:spPr>
          <a:xfrm>
            <a:off x="11294369" y="3687434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9452C42-51FA-47AA-9E47-61F5ED532D75}"/>
              </a:ext>
            </a:extLst>
          </p:cNvPr>
          <p:cNvSpPr/>
          <p:nvPr/>
        </p:nvSpPr>
        <p:spPr>
          <a:xfrm>
            <a:off x="10934369" y="2750085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CE741D8-3580-4E67-9E29-549C8526259B}"/>
              </a:ext>
            </a:extLst>
          </p:cNvPr>
          <p:cNvSpPr/>
          <p:nvPr/>
        </p:nvSpPr>
        <p:spPr>
          <a:xfrm>
            <a:off x="11294369" y="2750085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83597362-C2F5-4197-9366-BE4D1F5E0D5C}"/>
              </a:ext>
            </a:extLst>
          </p:cNvPr>
          <p:cNvCxnSpPr>
            <a:cxnSpLocks/>
            <a:stCxn id="15" idx="0"/>
            <a:endCxn id="12" idx="2"/>
          </p:cNvCxnSpPr>
          <p:nvPr/>
        </p:nvCxnSpPr>
        <p:spPr>
          <a:xfrm flipV="1">
            <a:off x="6993917" y="2930085"/>
            <a:ext cx="0" cy="757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090F56C-BC28-4F1E-B0BD-1571F4A573EE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7353917" y="2930085"/>
            <a:ext cx="0" cy="757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23E8CC5-A696-47E5-BD3F-29C264EC1C62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>
            <a:off x="11474369" y="2930085"/>
            <a:ext cx="0" cy="757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B8FC78A-0522-44C4-800D-FB9FAB6BABFE}"/>
              </a:ext>
            </a:extLst>
          </p:cNvPr>
          <p:cNvCxnSpPr>
            <a:cxnSpLocks/>
            <a:stCxn id="17" idx="0"/>
            <a:endCxn id="19" idx="2"/>
          </p:cNvCxnSpPr>
          <p:nvPr/>
        </p:nvCxnSpPr>
        <p:spPr>
          <a:xfrm flipV="1">
            <a:off x="11114369" y="2930085"/>
            <a:ext cx="0" cy="757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6F5A4B6-634A-4B2D-B181-AC3B68CECCFA}"/>
              </a:ext>
            </a:extLst>
          </p:cNvPr>
          <p:cNvCxnSpPr>
            <a:cxnSpLocks/>
            <a:stCxn id="7" idx="3"/>
            <a:endCxn id="48" idx="1"/>
          </p:cNvCxnSpPr>
          <p:nvPr/>
        </p:nvCxnSpPr>
        <p:spPr>
          <a:xfrm>
            <a:off x="7533917" y="4047434"/>
            <a:ext cx="2265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F790F448-2C45-4C17-9EC4-973D0D5D67D9}"/>
              </a:ext>
            </a:extLst>
          </p:cNvPr>
          <p:cNvCxnSpPr>
            <a:cxnSpLocks/>
            <a:stCxn id="41" idx="3"/>
            <a:endCxn id="9" idx="1"/>
          </p:cNvCxnSpPr>
          <p:nvPr/>
        </p:nvCxnSpPr>
        <p:spPr>
          <a:xfrm>
            <a:off x="10739299" y="4047434"/>
            <a:ext cx="1950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B6219D86-52CC-4049-B35F-860911FF1570}"/>
                  </a:ext>
                </a:extLst>
              </p:cNvPr>
              <p:cNvSpPr/>
              <p:nvPr/>
            </p:nvSpPr>
            <p:spPr>
              <a:xfrm>
                <a:off x="9556438" y="3864871"/>
                <a:ext cx="1182861" cy="365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</m:d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B6219D86-52CC-4049-B35F-860911FF1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438" y="3864871"/>
                <a:ext cx="1182861" cy="365125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E0D27CC8-1598-417B-ADA2-67E65047FB80}"/>
                  </a:ext>
                </a:extLst>
              </p:cNvPr>
              <p:cNvSpPr/>
              <p:nvPr/>
            </p:nvSpPr>
            <p:spPr>
              <a:xfrm>
                <a:off x="7760425" y="3864871"/>
                <a:ext cx="529321" cy="365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</m:d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E0D27CC8-1598-417B-ADA2-67E65047F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425" y="3864871"/>
                <a:ext cx="529321" cy="3651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hteck 50">
            <a:extLst>
              <a:ext uri="{FF2B5EF4-FFF2-40B4-BE49-F238E27FC236}">
                <a16:creationId xmlns:a16="http://schemas.microsoft.com/office/drawing/2014/main" id="{26D651FC-15D9-45AC-9582-6054D7DEAEC2}"/>
              </a:ext>
            </a:extLst>
          </p:cNvPr>
          <p:cNvSpPr/>
          <p:nvPr/>
        </p:nvSpPr>
        <p:spPr>
          <a:xfrm>
            <a:off x="6495131" y="1590674"/>
            <a:ext cx="1357572" cy="498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Phase 1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4083323-CEFA-4386-B2E3-6C5BEF3AFF05}"/>
              </a:ext>
            </a:extLst>
          </p:cNvPr>
          <p:cNvSpPr/>
          <p:nvPr/>
        </p:nvSpPr>
        <p:spPr>
          <a:xfrm>
            <a:off x="10615583" y="1590673"/>
            <a:ext cx="1357572" cy="498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Phase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6FDE5AE3-D312-4FC0-83E0-657FF40948C5}"/>
                  </a:ext>
                </a:extLst>
              </p:cNvPr>
              <p:cNvSpPr/>
              <p:nvPr/>
            </p:nvSpPr>
            <p:spPr>
              <a:xfrm>
                <a:off x="7513310" y="4706318"/>
                <a:ext cx="3441666" cy="14773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de-D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de-DE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de-DE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de-DE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de-DE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de-DE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6FDE5AE3-D312-4FC0-83E0-657FF4094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310" y="4706318"/>
                <a:ext cx="3441666" cy="14773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Inhaltsplatzhalter 2">
                <a:extLst>
                  <a:ext uri="{FF2B5EF4-FFF2-40B4-BE49-F238E27FC236}">
                    <a16:creationId xmlns:a16="http://schemas.microsoft.com/office/drawing/2014/main" id="{52205095-A3CA-4BD7-BE31-526C46F988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7" y="1427691"/>
                <a:ext cx="6169674" cy="4625971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/>
                  <a:t>[ABKM22] </a:t>
                </a:r>
                <a:r>
                  <a:rPr lang="de-DE" sz="2400" dirty="0" err="1"/>
                  <a:t>developed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resampling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lemma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uniformly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points</a:t>
                </a:r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generalized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version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which</a:t>
                </a:r>
                <a:r>
                  <a:rPr lang="de-DE" sz="2400" dirty="0"/>
                  <a:t> …</a:t>
                </a:r>
              </a:p>
              <a:p>
                <a:pPr lvl="1"/>
                <a:r>
                  <a:rPr lang="de-DE" sz="2000" dirty="0"/>
                  <a:t>… </a:t>
                </a:r>
                <a:r>
                  <a:rPr lang="de-DE" sz="2000" dirty="0" err="1"/>
                  <a:t>allows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general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distribution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sz="2000" dirty="0"/>
              </a:p>
              <a:p>
                <a:pPr lvl="1"/>
                <a:r>
                  <a:rPr lang="de-DE" sz="2000" dirty="0"/>
                  <a:t>… </a:t>
                </a:r>
                <a:r>
                  <a:rPr lang="de-DE" sz="2000" dirty="0" err="1"/>
                  <a:t>allows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distribution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adaptively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chosen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 after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first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phase</a:t>
                </a:r>
                <a:endParaRPr lang="de-DE" sz="2000" dirty="0"/>
              </a:p>
              <a:p>
                <a:pPr lvl="1"/>
                <a:r>
                  <a:rPr lang="de-DE" sz="2000" dirty="0"/>
                  <a:t>… </a:t>
                </a:r>
                <a:r>
                  <a:rPr lang="de-DE" sz="2000" dirty="0" err="1"/>
                  <a:t>allows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select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sampling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algorithm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which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may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query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set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de-DE" sz="2000" dirty="0"/>
              </a:p>
              <a:p>
                <a:endParaRPr lang="de-DE" sz="2000" dirty="0"/>
              </a:p>
              <a:p>
                <a:r>
                  <a:rPr lang="de-DE" sz="2400" dirty="0"/>
                  <a:t>Advantage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≤ </m:t>
                    </m:r>
                    <m:rad>
                      <m:radPr>
                        <m:degHide m:val="on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  <m:t>11⋅|</m:t>
                                        </m:r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de-D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de-DE" sz="2400" i="1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28" name="Inhaltsplatzhalter 2">
                <a:extLst>
                  <a:ext uri="{FF2B5EF4-FFF2-40B4-BE49-F238E27FC236}">
                    <a16:creationId xmlns:a16="http://schemas.microsoft.com/office/drawing/2014/main" id="{52205095-A3CA-4BD7-BE31-526C46F988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7" y="1427691"/>
                <a:ext cx="6169674" cy="4625971"/>
              </a:xfrm>
              <a:blipFill>
                <a:blip r:embed="rId10"/>
                <a:stretch>
                  <a:fillRect l="-1383" t="-1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hteck 28">
            <a:extLst>
              <a:ext uri="{FF2B5EF4-FFF2-40B4-BE49-F238E27FC236}">
                <a16:creationId xmlns:a16="http://schemas.microsoft.com/office/drawing/2014/main" id="{1680AAA4-2E0C-4F04-9D4C-C29D2EF2ABC5}"/>
              </a:ext>
            </a:extLst>
          </p:cNvPr>
          <p:cNvSpPr/>
          <p:nvPr/>
        </p:nvSpPr>
        <p:spPr>
          <a:xfrm>
            <a:off x="6813917" y="1237919"/>
            <a:ext cx="4840452" cy="31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Resampling</a:t>
            </a:r>
            <a:r>
              <a:rPr lang="de-DE" sz="2000" dirty="0">
                <a:solidFill>
                  <a:schemeClr val="tx1"/>
                </a:solidFill>
              </a:rPr>
              <a:t> Lemma </a:t>
            </a:r>
            <a:r>
              <a:rPr lang="de-DE" sz="2000" dirty="0" err="1">
                <a:solidFill>
                  <a:schemeClr val="tx1"/>
                </a:solidFill>
              </a:rPr>
              <a:t>from</a:t>
            </a:r>
            <a:r>
              <a:rPr lang="de-DE" sz="2000" dirty="0">
                <a:solidFill>
                  <a:schemeClr val="tx1"/>
                </a:solidFill>
              </a:rPr>
              <a:t> [ABKM22]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D187BD1-EA0E-4881-8C15-6639340A5B94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>
            <a:off x="11654369" y="4047434"/>
            <a:ext cx="1569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A4B7270-7BC9-4C09-BE12-EBA6BF5291BD}"/>
                  </a:ext>
                </a:extLst>
              </p:cNvPr>
              <p:cNvSpPr/>
              <p:nvPr/>
            </p:nvSpPr>
            <p:spPr>
              <a:xfrm>
                <a:off x="11811301" y="3864871"/>
                <a:ext cx="323708" cy="365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A4B7270-7BC9-4C09-BE12-EBA6BF529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301" y="3864871"/>
                <a:ext cx="323708" cy="365125"/>
              </a:xfrm>
              <a:prstGeom prst="rect">
                <a:avLst/>
              </a:prstGeom>
              <a:blipFill>
                <a:blip r:embed="rId11"/>
                <a:stretch>
                  <a:fillRect l="-3774" r="-226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>
            <a:extLst>
              <a:ext uri="{FF2B5EF4-FFF2-40B4-BE49-F238E27FC236}">
                <a16:creationId xmlns:a16="http://schemas.microsoft.com/office/drawing/2014/main" id="{AF5AC764-AB27-4107-A3FE-162AC1856611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</p:spTree>
    <p:extLst>
      <p:ext uri="{BB962C8B-B14F-4D97-AF65-F5344CB8AC3E}">
        <p14:creationId xmlns:p14="http://schemas.microsoft.com/office/powerpoint/2010/main" val="26723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A762E-31A3-D6E1-F58A-F7DBC6F0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12B0F-58B5-D6EE-E2E6-8F329E8D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6" y="1427691"/>
            <a:ext cx="10715414" cy="4625971"/>
          </a:xfrm>
        </p:spPr>
        <p:txBody>
          <a:bodyPr>
            <a:normAutofit/>
          </a:bodyPr>
          <a:lstStyle/>
          <a:p>
            <a:r>
              <a:rPr lang="en-GB" sz="2400" dirty="0"/>
              <a:t>Post-quantum security of the tweakable Even-Mansour cipher with key expansion</a:t>
            </a:r>
          </a:p>
          <a:p>
            <a:endParaRPr lang="en-GB" sz="2400" dirty="0"/>
          </a:p>
          <a:p>
            <a:r>
              <a:rPr lang="en-GB" sz="2400" dirty="0"/>
              <a:t>Post-quantum security of several schemes:</a:t>
            </a:r>
          </a:p>
          <a:p>
            <a:pPr lvl="1"/>
            <a:r>
              <a:rPr lang="en-GB" sz="2000" dirty="0"/>
              <a:t>Elephant (AEAD, NIST LWC finalist)</a:t>
            </a:r>
          </a:p>
          <a:p>
            <a:pPr lvl="1"/>
            <a:r>
              <a:rPr lang="en-GB" sz="2000" dirty="0" err="1"/>
              <a:t>Chaskey</a:t>
            </a:r>
            <a:r>
              <a:rPr lang="en-GB" sz="2000" dirty="0"/>
              <a:t> (MAC, ISO standard)</a:t>
            </a:r>
          </a:p>
          <a:p>
            <a:pPr lvl="1"/>
            <a:r>
              <a:rPr lang="en-GB" sz="2000" dirty="0"/>
              <a:t>A variant of </a:t>
            </a:r>
            <a:r>
              <a:rPr lang="en-GB" sz="2000" dirty="0" err="1"/>
              <a:t>Minalpher</a:t>
            </a:r>
            <a:r>
              <a:rPr lang="en-GB" sz="2000" dirty="0"/>
              <a:t> (AEAD, CAESAR competition)</a:t>
            </a:r>
          </a:p>
          <a:p>
            <a:pPr lvl="1"/>
            <a:endParaRPr lang="en-GB" sz="2000" dirty="0"/>
          </a:p>
          <a:p>
            <a:r>
              <a:rPr lang="en-GB" sz="2400" dirty="0"/>
              <a:t>Generalized resampling lemma for random permutations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7C1A6C-6A5C-F6C1-3376-9E567A35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16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3BBFB6-97BC-A6F6-1044-AEC0E92B41F0}"/>
              </a:ext>
            </a:extLst>
          </p:cNvPr>
          <p:cNvSpPr txBox="1">
            <a:spLocks/>
          </p:cNvSpPr>
          <p:nvPr/>
        </p:nvSpPr>
        <p:spPr>
          <a:xfrm>
            <a:off x="7285382" y="4088434"/>
            <a:ext cx="4926494" cy="226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6000" b="1" dirty="0" err="1"/>
              <a:t>Thank</a:t>
            </a:r>
            <a:r>
              <a:rPr lang="de-DE" sz="6000" b="1" dirty="0"/>
              <a:t> </a:t>
            </a:r>
            <a:r>
              <a:rPr lang="de-DE" sz="6000" b="1" dirty="0" err="1"/>
              <a:t>You</a:t>
            </a:r>
            <a:r>
              <a:rPr lang="de-DE" sz="6000" b="1" dirty="0"/>
              <a:t>!</a:t>
            </a:r>
          </a:p>
          <a:p>
            <a:pPr marL="0" indent="0" algn="ctr">
              <a:buNone/>
            </a:pPr>
            <a:r>
              <a:rPr lang="de-DE" sz="3000" dirty="0"/>
              <a:t>patrick.struck@uni.kn</a:t>
            </a:r>
          </a:p>
          <a:p>
            <a:pPr marL="0" indent="0" algn="ctr">
              <a:buNone/>
            </a:pPr>
            <a:r>
              <a:rPr lang="de-DE" sz="2600" dirty="0"/>
              <a:t>ia.cr/2022/1097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157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79617-EA50-4E98-9495-D9A954D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Even-Mansour </a:t>
            </a:r>
            <a:r>
              <a:rPr lang="de-DE" dirty="0" err="1"/>
              <a:t>Cipher</a:t>
            </a:r>
            <a:r>
              <a:rPr lang="de-DE" dirty="0"/>
              <a:t> [EM97]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E1ADF5C-0700-4833-BEC7-F4CC9FD20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7" y="1427691"/>
                <a:ext cx="7055132" cy="4625971"/>
              </a:xfrm>
            </p:spPr>
            <p:txBody>
              <a:bodyPr>
                <a:normAutofit/>
              </a:bodyPr>
              <a:lstStyle/>
              <a:p>
                <a:r>
                  <a:rPr lang="de-DE" sz="2400" b="0" dirty="0"/>
                  <a:t>Block-</a:t>
                </a:r>
                <a:r>
                  <a:rPr lang="de-DE" sz="2400" b="0" dirty="0" err="1"/>
                  <a:t>cipher</a:t>
                </a:r>
                <a:r>
                  <a:rPr lang="de-DE" sz="2400" b="0" dirty="0"/>
                  <a:t> </a:t>
                </a:r>
                <a:r>
                  <a:rPr lang="de-DE" sz="2400" b="0" dirty="0" err="1"/>
                  <a:t>constructed</a:t>
                </a:r>
                <a:r>
                  <a:rPr lang="de-DE" sz="2400" b="0" dirty="0"/>
                  <a:t> </a:t>
                </a:r>
                <a:r>
                  <a:rPr lang="de-DE" sz="2400" b="0" dirty="0" err="1"/>
                  <a:t>from</a:t>
                </a:r>
                <a:r>
                  <a:rPr lang="de-DE" sz="2400" b="0" dirty="0"/>
                  <a:t> a </a:t>
                </a:r>
                <a:r>
                  <a:rPr lang="de-DE" sz="2400" b="0" dirty="0" err="1"/>
                  <a:t>public</a:t>
                </a:r>
                <a:r>
                  <a:rPr lang="de-DE" sz="2400" b="0" dirty="0"/>
                  <a:t> </a:t>
                </a:r>
                <a:r>
                  <a:rPr lang="de-DE" sz="2400" b="0" dirty="0" err="1"/>
                  <a:t>permutation</a:t>
                </a:r>
                <a:endParaRPr lang="de-DE" sz="2400" b="0" dirty="0"/>
              </a:p>
              <a:p>
                <a:endParaRPr lang="de-DE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𝐸𝑀</m:t>
                        </m:r>
                      </m:e>
                      <m:sub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sz="2400" b="0" dirty="0"/>
              </a:p>
              <a:p>
                <a:pPr marL="0" indent="0">
                  <a:buNone/>
                </a:pPr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E1ADF5C-0700-4833-BEC7-F4CC9FD20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7" y="1427691"/>
                <a:ext cx="7055132" cy="4625971"/>
              </a:xfrm>
              <a:blipFill>
                <a:blip r:embed="rId2"/>
                <a:stretch>
                  <a:fillRect l="-1210" t="-1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7117B4-E994-4CEE-BFA7-81C6163C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2</a:t>
            </a:fld>
            <a:endParaRPr lang="de-DE"/>
          </a:p>
        </p:txBody>
      </p:sp>
      <p:sp>
        <p:nvSpPr>
          <p:cNvPr id="18" name="Flussdiagramm: Oder 17">
            <a:extLst>
              <a:ext uri="{FF2B5EF4-FFF2-40B4-BE49-F238E27FC236}">
                <a16:creationId xmlns:a16="http://schemas.microsoft.com/office/drawing/2014/main" id="{2D136161-5D26-4A41-9D3D-44A651862880}"/>
              </a:ext>
            </a:extLst>
          </p:cNvPr>
          <p:cNvSpPr/>
          <p:nvPr/>
        </p:nvSpPr>
        <p:spPr>
          <a:xfrm>
            <a:off x="5769735" y="4477501"/>
            <a:ext cx="266400" cy="27000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2585635B-0707-468D-8CDD-71F38E75D048}"/>
                  </a:ext>
                </a:extLst>
              </p:cNvPr>
              <p:cNvSpPr/>
              <p:nvPr/>
            </p:nvSpPr>
            <p:spPr>
              <a:xfrm>
                <a:off x="6395499" y="4342501"/>
                <a:ext cx="540000" cy="54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2585635B-0707-468D-8CDD-71F38E75D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499" y="4342501"/>
                <a:ext cx="540000" cy="54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ussdiagramm: Oder 20">
            <a:extLst>
              <a:ext uri="{FF2B5EF4-FFF2-40B4-BE49-F238E27FC236}">
                <a16:creationId xmlns:a16="http://schemas.microsoft.com/office/drawing/2014/main" id="{6C4A630B-67AE-4AAB-815D-B5AA4180C247}"/>
              </a:ext>
            </a:extLst>
          </p:cNvPr>
          <p:cNvSpPr/>
          <p:nvPr/>
        </p:nvSpPr>
        <p:spPr>
          <a:xfrm>
            <a:off x="7311881" y="4477501"/>
            <a:ext cx="266400" cy="27000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4556246-2628-428B-9ABA-486B666C6F67}"/>
              </a:ext>
            </a:extLst>
          </p:cNvPr>
          <p:cNvCxnSpPr>
            <a:cxnSpLocks/>
            <a:stCxn id="25" idx="3"/>
            <a:endCxn id="18" idx="2"/>
          </p:cNvCxnSpPr>
          <p:nvPr/>
        </p:nvCxnSpPr>
        <p:spPr>
          <a:xfrm>
            <a:off x="5401168" y="4608428"/>
            <a:ext cx="368567" cy="40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79039E3B-066F-466C-8106-5A61E1766355}"/>
                  </a:ext>
                </a:extLst>
              </p:cNvPr>
              <p:cNvSpPr txBox="1"/>
              <p:nvPr/>
            </p:nvSpPr>
            <p:spPr>
              <a:xfrm>
                <a:off x="4974769" y="437759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79039E3B-066F-466C-8106-5A61E1766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69" y="437759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AEE28B6-51C0-4A01-B77B-9745B88A198F}"/>
              </a:ext>
            </a:extLst>
          </p:cNvPr>
          <p:cNvCxnSpPr>
            <a:cxnSpLocks/>
            <a:stCxn id="18" idx="6"/>
            <a:endCxn id="20" idx="1"/>
          </p:cNvCxnSpPr>
          <p:nvPr/>
        </p:nvCxnSpPr>
        <p:spPr>
          <a:xfrm>
            <a:off x="6036135" y="4612501"/>
            <a:ext cx="35936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A7437E24-2143-42C5-8E1B-EE79F3D01920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6935499" y="4612501"/>
            <a:ext cx="37638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33E1B73-E628-4BEF-BB81-AD867046822C}"/>
              </a:ext>
            </a:extLst>
          </p:cNvPr>
          <p:cNvCxnSpPr>
            <a:cxnSpLocks/>
            <a:stCxn id="21" idx="6"/>
            <a:endCxn id="33" idx="1"/>
          </p:cNvCxnSpPr>
          <p:nvPr/>
        </p:nvCxnSpPr>
        <p:spPr>
          <a:xfrm flipV="1">
            <a:off x="7578281" y="4608428"/>
            <a:ext cx="376382" cy="40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1A990F12-0332-41E0-AD81-87509CE1EC00}"/>
                  </a:ext>
                </a:extLst>
              </p:cNvPr>
              <p:cNvSpPr txBox="1"/>
              <p:nvPr/>
            </p:nvSpPr>
            <p:spPr>
              <a:xfrm>
                <a:off x="7954663" y="4377595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1A990F12-0332-41E0-AD81-87509CE1E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663" y="4377595"/>
                <a:ext cx="430374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FB891ADE-3975-4AFB-AE67-E84909B7AC4E}"/>
              </a:ext>
            </a:extLst>
          </p:cNvPr>
          <p:cNvCxnSpPr>
            <a:cxnSpLocks/>
            <a:stCxn id="35" idx="2"/>
            <a:endCxn id="18" idx="0"/>
          </p:cNvCxnSpPr>
          <p:nvPr/>
        </p:nvCxnSpPr>
        <p:spPr>
          <a:xfrm>
            <a:off x="5902935" y="4227084"/>
            <a:ext cx="0" cy="250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E9E2D84F-2B8C-48E6-9EB6-9CFDF747D1A2}"/>
                  </a:ext>
                </a:extLst>
              </p:cNvPr>
              <p:cNvSpPr txBox="1"/>
              <p:nvPr/>
            </p:nvSpPr>
            <p:spPr>
              <a:xfrm>
                <a:off x="5623435" y="3765419"/>
                <a:ext cx="5589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E9E2D84F-2B8C-48E6-9EB6-9CFDF747D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435" y="3765419"/>
                <a:ext cx="558999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BD2E5FAA-7C30-44C1-95AA-7DF688FD14A1}"/>
              </a:ext>
            </a:extLst>
          </p:cNvPr>
          <p:cNvCxnSpPr>
            <a:cxnSpLocks/>
            <a:stCxn id="37" idx="2"/>
            <a:endCxn id="21" idx="0"/>
          </p:cNvCxnSpPr>
          <p:nvPr/>
        </p:nvCxnSpPr>
        <p:spPr>
          <a:xfrm flipH="1">
            <a:off x="7445081" y="4227084"/>
            <a:ext cx="3558" cy="250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53E7A938-0B7A-4BB9-9A1F-2A98BBABFBC0}"/>
                  </a:ext>
                </a:extLst>
              </p:cNvPr>
              <p:cNvSpPr txBox="1"/>
              <p:nvPr/>
            </p:nvSpPr>
            <p:spPr>
              <a:xfrm>
                <a:off x="7165581" y="3765419"/>
                <a:ext cx="566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53E7A938-0B7A-4BB9-9A1F-2A98BBABF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581" y="3765419"/>
                <a:ext cx="566116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feld 74">
            <a:extLst>
              <a:ext uri="{FF2B5EF4-FFF2-40B4-BE49-F238E27FC236}">
                <a16:creationId xmlns:a16="http://schemas.microsoft.com/office/drawing/2014/main" id="{FD30EFEA-AD41-483B-8194-EEE11F73AB74}"/>
              </a:ext>
            </a:extLst>
          </p:cNvPr>
          <p:cNvSpPr txBox="1"/>
          <p:nvPr/>
        </p:nvSpPr>
        <p:spPr>
          <a:xfrm>
            <a:off x="354745" y="6245773"/>
            <a:ext cx="6498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[EM97] Even, Mansour. A Construction of a Cipher From a Single Pseudorandom Permutation. Journal of Cryptology 1997</a:t>
            </a:r>
          </a:p>
        </p:txBody>
      </p:sp>
      <p:sp>
        <p:nvSpPr>
          <p:cNvPr id="76" name="Geschweifte Klammer links 75">
            <a:extLst>
              <a:ext uri="{FF2B5EF4-FFF2-40B4-BE49-F238E27FC236}">
                <a16:creationId xmlns:a16="http://schemas.microsoft.com/office/drawing/2014/main" id="{238E1E6B-AF1F-4636-B5DE-0E28FCAADAB4}"/>
              </a:ext>
            </a:extLst>
          </p:cNvPr>
          <p:cNvSpPr/>
          <p:nvPr/>
        </p:nvSpPr>
        <p:spPr>
          <a:xfrm rot="16200000">
            <a:off x="6519431" y="4583228"/>
            <a:ext cx="295998" cy="905795"/>
          </a:xfrm>
          <a:prstGeom prst="leftBrace">
            <a:avLst>
              <a:gd name="adj1" fmla="val 6015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70018F4E-8079-450C-A9E6-A1A832C66EE3}"/>
              </a:ext>
            </a:extLst>
          </p:cNvPr>
          <p:cNvSpPr txBox="1"/>
          <p:nvPr/>
        </p:nvSpPr>
        <p:spPr>
          <a:xfrm>
            <a:off x="6064127" y="5227465"/>
            <a:ext cx="12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Primitive</a:t>
            </a:r>
          </a:p>
        </p:txBody>
      </p:sp>
      <p:sp>
        <p:nvSpPr>
          <p:cNvPr id="78" name="Geschweifte Klammer links 77">
            <a:extLst>
              <a:ext uri="{FF2B5EF4-FFF2-40B4-BE49-F238E27FC236}">
                <a16:creationId xmlns:a16="http://schemas.microsoft.com/office/drawing/2014/main" id="{35ED18EC-C419-4662-8594-C6E1B39B4EE2}"/>
              </a:ext>
            </a:extLst>
          </p:cNvPr>
          <p:cNvSpPr/>
          <p:nvPr/>
        </p:nvSpPr>
        <p:spPr>
          <a:xfrm rot="5400000">
            <a:off x="6517498" y="2578270"/>
            <a:ext cx="295998" cy="2239299"/>
          </a:xfrm>
          <a:prstGeom prst="leftBrace">
            <a:avLst>
              <a:gd name="adj1" fmla="val 6015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6CD80CB-31DA-405D-8999-3566E5008467}"/>
              </a:ext>
            </a:extLst>
          </p:cNvPr>
          <p:cNvSpPr txBox="1"/>
          <p:nvPr/>
        </p:nvSpPr>
        <p:spPr>
          <a:xfrm>
            <a:off x="5913932" y="3073609"/>
            <a:ext cx="150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5707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5" grpId="0"/>
      <p:bldP spid="33" grpId="0"/>
      <p:bldP spid="35" grpId="0"/>
      <p:bldP spid="37" grpId="0"/>
      <p:bldP spid="76" grpId="0" animBg="1"/>
      <p:bldP spid="77" grpId="0"/>
      <p:bldP spid="78" grpId="0" animBg="1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72143D-426B-4D95-9739-88092CE8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2 different </a:t>
            </a:r>
            <a:r>
              <a:rPr lang="de-DE" sz="2400" dirty="0" err="1"/>
              <a:t>models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security</a:t>
            </a:r>
            <a:r>
              <a:rPr lang="de-DE" sz="2400" dirty="0"/>
              <a:t> </a:t>
            </a:r>
            <a:r>
              <a:rPr lang="de-DE" sz="2400" dirty="0" err="1"/>
              <a:t>against</a:t>
            </a:r>
            <a:r>
              <a:rPr lang="de-DE" sz="2400" dirty="0"/>
              <a:t> </a:t>
            </a:r>
            <a:r>
              <a:rPr lang="de-DE" sz="2400" dirty="0" err="1"/>
              <a:t>quantum</a:t>
            </a:r>
            <a:r>
              <a:rPr lang="de-DE" sz="2400" dirty="0"/>
              <a:t> </a:t>
            </a:r>
            <a:r>
              <a:rPr lang="de-DE" sz="2400" dirty="0" err="1"/>
              <a:t>adversaries</a:t>
            </a:r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Scope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: Q1 (</a:t>
            </a:r>
            <a:r>
              <a:rPr lang="de-DE" sz="2400" dirty="0" err="1"/>
              <a:t>adversary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limited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local</a:t>
            </a:r>
            <a:r>
              <a:rPr lang="de-DE" sz="2400" dirty="0"/>
              <a:t> </a:t>
            </a:r>
            <a:r>
              <a:rPr lang="de-DE" sz="2400" dirty="0" err="1"/>
              <a:t>quantum</a:t>
            </a:r>
            <a:r>
              <a:rPr lang="de-DE" sz="2400" dirty="0"/>
              <a:t> </a:t>
            </a:r>
            <a:r>
              <a:rPr lang="de-DE" sz="2400" dirty="0" err="1"/>
              <a:t>computations</a:t>
            </a:r>
            <a:r>
              <a:rPr lang="de-DE" sz="2400" dirty="0"/>
              <a:t>)</a:t>
            </a:r>
          </a:p>
          <a:p>
            <a:pPr lvl="1"/>
            <a:r>
              <a:rPr lang="de-DE" sz="2000" dirty="0" err="1"/>
              <a:t>Classical</a:t>
            </a:r>
            <a:r>
              <a:rPr lang="de-DE" sz="2000" dirty="0"/>
              <a:t> </a:t>
            </a:r>
            <a:r>
              <a:rPr lang="de-DE" sz="2000" dirty="0" err="1"/>
              <a:t>access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keyed</a:t>
            </a:r>
            <a:r>
              <a:rPr lang="de-DE" sz="2000" dirty="0"/>
              <a:t> </a:t>
            </a:r>
            <a:r>
              <a:rPr lang="de-DE" sz="2000" dirty="0" err="1"/>
              <a:t>constructions</a:t>
            </a:r>
            <a:r>
              <a:rPr lang="de-DE" sz="2000" dirty="0"/>
              <a:t> </a:t>
            </a:r>
            <a:r>
              <a:rPr lang="de-DE" sz="2000" dirty="0" err="1"/>
              <a:t>provided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challenger</a:t>
            </a:r>
            <a:r>
              <a:rPr lang="de-DE" sz="2000" dirty="0"/>
              <a:t> (e.g., </a:t>
            </a:r>
            <a:r>
              <a:rPr lang="de-DE" sz="2000" dirty="0" err="1"/>
              <a:t>encryption</a:t>
            </a:r>
            <a:r>
              <a:rPr lang="de-DE" sz="2000" dirty="0"/>
              <a:t> </a:t>
            </a:r>
            <a:r>
              <a:rPr lang="de-DE" sz="2000" dirty="0" err="1"/>
              <a:t>oracles</a:t>
            </a:r>
            <a:r>
              <a:rPr lang="de-DE" sz="2000" dirty="0"/>
              <a:t>)</a:t>
            </a:r>
          </a:p>
          <a:p>
            <a:pPr lvl="1"/>
            <a:r>
              <a:rPr lang="de-DE" sz="2000" dirty="0"/>
              <a:t>Quantum </a:t>
            </a:r>
            <a:r>
              <a:rPr lang="de-DE" sz="2000" dirty="0" err="1"/>
              <a:t>access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public</a:t>
            </a:r>
            <a:r>
              <a:rPr lang="de-DE" sz="2000" dirty="0"/>
              <a:t> primitives (e.g., </a:t>
            </a:r>
            <a:r>
              <a:rPr lang="de-DE" sz="2000" dirty="0" err="1"/>
              <a:t>public</a:t>
            </a:r>
            <a:r>
              <a:rPr lang="de-DE" sz="2000" dirty="0"/>
              <a:t> </a:t>
            </a:r>
            <a:r>
              <a:rPr lang="de-DE" sz="2000" dirty="0" err="1"/>
              <a:t>permutations</a:t>
            </a:r>
            <a:r>
              <a:rPr lang="de-DE" sz="2000" dirty="0"/>
              <a:t>)</a:t>
            </a:r>
          </a:p>
          <a:p>
            <a:pPr lvl="1"/>
            <a:endParaRPr lang="de-DE" sz="2000" dirty="0"/>
          </a:p>
          <a:p>
            <a:r>
              <a:rPr lang="de-DE" sz="2400" dirty="0"/>
              <a:t>Q1 </a:t>
            </a:r>
            <a:r>
              <a:rPr lang="de-DE" sz="2400" dirty="0" err="1"/>
              <a:t>security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Even-Mansour was </a:t>
            </a:r>
            <a:r>
              <a:rPr lang="de-DE" sz="2400" dirty="0" err="1"/>
              <a:t>shown</a:t>
            </a:r>
            <a:r>
              <a:rPr lang="de-DE" sz="2400" dirty="0"/>
              <a:t> in [ABKM22]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FC21A5-7FA4-4AC0-B067-39807E34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9C05B0-19FF-40BF-8C02-19539BC41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15" y="2298957"/>
            <a:ext cx="900000" cy="900000"/>
          </a:xfrm>
          <a:prstGeom prst="rect">
            <a:avLst/>
          </a:prstGeo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26FDFD91-FE6B-47F5-8C50-157725161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802" y="1949519"/>
            <a:ext cx="472561" cy="47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860AE7-F4BD-492E-80E4-EE41F33BB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9" y="2164215"/>
            <a:ext cx="1049786" cy="940523"/>
          </a:xfrm>
          <a:prstGeom prst="rect">
            <a:avLst/>
          </a:prstGeom>
          <a:ln w="19050"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FE30F3-F429-445F-9901-B648C577A865}"/>
              </a:ext>
            </a:extLst>
          </p:cNvPr>
          <p:cNvSpPr txBox="1"/>
          <p:nvPr/>
        </p:nvSpPr>
        <p:spPr>
          <a:xfrm>
            <a:off x="3749734" y="3118084"/>
            <a:ext cx="1118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Quantum</a:t>
            </a:r>
          </a:p>
          <a:p>
            <a:pPr algn="ctr"/>
            <a:r>
              <a:rPr lang="en-GB" dirty="0"/>
              <a:t>Adversary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042CD33-6D26-4E8E-A7E3-BCC3A6CC401A}"/>
              </a:ext>
            </a:extLst>
          </p:cNvPr>
          <p:cNvSpPr/>
          <p:nvPr/>
        </p:nvSpPr>
        <p:spPr>
          <a:xfrm>
            <a:off x="615951" y="1847824"/>
            <a:ext cx="4884304" cy="1902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dirty="0">
                <a:solidFill>
                  <a:sysClr val="windowText" lastClr="000000"/>
                </a:solidFill>
              </a:rPr>
              <a:t>Q1 (Post-Quantum)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99A7A82-FC4C-4B7E-932B-0C7653AD8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79" y="2298957"/>
            <a:ext cx="900000" cy="900000"/>
          </a:xfrm>
          <a:prstGeom prst="rect">
            <a:avLst/>
          </a:prstGeo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B3A51EAB-B811-4815-AE66-EF92B9574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5766" y="1949519"/>
            <a:ext cx="472561" cy="47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6856666-73F9-492C-897B-0E992FB84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23" y="2164215"/>
            <a:ext cx="1049786" cy="940523"/>
          </a:xfrm>
          <a:prstGeom prst="rect">
            <a:avLst/>
          </a:prstGeom>
          <a:ln w="19050">
            <a:noFill/>
          </a:ln>
        </p:spPr>
      </p:pic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713EB259-FD1F-4C84-A547-5397314B3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5696" y="2038417"/>
            <a:ext cx="472561" cy="47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E3AB713-761C-4F34-B6FF-C7012B388103}"/>
              </a:ext>
            </a:extLst>
          </p:cNvPr>
          <p:cNvSpPr txBox="1"/>
          <p:nvPr/>
        </p:nvSpPr>
        <p:spPr>
          <a:xfrm>
            <a:off x="9882698" y="3118084"/>
            <a:ext cx="1118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Quantum</a:t>
            </a:r>
          </a:p>
          <a:p>
            <a:pPr algn="ctr"/>
            <a:r>
              <a:rPr lang="en-GB" dirty="0"/>
              <a:t>Adversary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1DAF881-35B9-41BB-B968-8CA8C2599531}"/>
              </a:ext>
            </a:extLst>
          </p:cNvPr>
          <p:cNvSpPr/>
          <p:nvPr/>
        </p:nvSpPr>
        <p:spPr>
          <a:xfrm>
            <a:off x="6748915" y="1847824"/>
            <a:ext cx="4884304" cy="1902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dirty="0">
                <a:solidFill>
                  <a:sysClr val="windowText" lastClr="000000"/>
                </a:solidFill>
              </a:rPr>
              <a:t>Q2 (Quantum)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B8C598A-5400-4B22-9FFE-B39926E09478}"/>
              </a:ext>
            </a:extLst>
          </p:cNvPr>
          <p:cNvSpPr txBox="1"/>
          <p:nvPr/>
        </p:nvSpPr>
        <p:spPr>
          <a:xfrm>
            <a:off x="6946455" y="3118084"/>
            <a:ext cx="123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Quantum</a:t>
            </a:r>
          </a:p>
          <a:p>
            <a:pPr algn="ctr"/>
            <a:r>
              <a:rPr lang="en-GB" dirty="0"/>
              <a:t>Challenger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E0F4224-A213-43EE-A968-D2AFD44F6A4B}"/>
              </a:ext>
            </a:extLst>
          </p:cNvPr>
          <p:cNvSpPr txBox="1"/>
          <p:nvPr/>
        </p:nvSpPr>
        <p:spPr>
          <a:xfrm>
            <a:off x="813492" y="3118084"/>
            <a:ext cx="123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Classical</a:t>
            </a:r>
            <a:br>
              <a:rPr lang="en-GB" dirty="0"/>
            </a:br>
            <a:r>
              <a:rPr lang="en-GB" dirty="0"/>
              <a:t>Challenger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6A47E19-22F4-4A2B-BD2A-F1B0AC51DD88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397322C3-3A32-4731-A6DD-1E574799110D}"/>
              </a:ext>
            </a:extLst>
          </p:cNvPr>
          <p:cNvSpPr txBox="1">
            <a:spLocks/>
          </p:cNvSpPr>
          <p:nvPr/>
        </p:nvSpPr>
        <p:spPr>
          <a:xfrm>
            <a:off x="237067" y="1"/>
            <a:ext cx="11954931" cy="112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(Post-)Quantum Security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76141E-1FF8-4112-9B83-52BAD832562E}"/>
              </a:ext>
            </a:extLst>
          </p:cNvPr>
          <p:cNvSpPr/>
          <p:nvPr/>
        </p:nvSpPr>
        <p:spPr>
          <a:xfrm>
            <a:off x="6576178" y="1778466"/>
            <a:ext cx="5343348" cy="2192899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9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8" grpId="0"/>
      <p:bldP spid="20" grpId="0" animBg="1"/>
      <p:bldP spid="34" grpId="0"/>
      <p:bldP spid="36" grpId="0"/>
      <p:bldP spid="3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3407D-92B7-4A30-B26D-1B22887D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Goal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E60E2D-A1E1-483A-B52A-2E35E2F2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6" y="1427691"/>
            <a:ext cx="11751733" cy="4792239"/>
          </a:xfrm>
        </p:spPr>
        <p:txBody>
          <a:bodyPr>
            <a:normAutofit/>
          </a:bodyPr>
          <a:lstStyle/>
          <a:p>
            <a:r>
              <a:rPr lang="de-DE" sz="2400" dirty="0"/>
              <a:t>Post-Quantum/Q1 </a:t>
            </a:r>
            <a:r>
              <a:rPr lang="de-DE" sz="2400" dirty="0" err="1"/>
              <a:t>security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constructions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rely</a:t>
            </a:r>
            <a:r>
              <a:rPr lang="de-DE" sz="2400" dirty="0"/>
              <a:t> on Even-Mansour:</a:t>
            </a:r>
            <a:br>
              <a:rPr lang="de-DE" sz="2400" dirty="0"/>
            </a:br>
            <a:endParaRPr lang="de-DE" sz="2400" dirty="0"/>
          </a:p>
          <a:p>
            <a:pPr lvl="1"/>
            <a:r>
              <a:rPr lang="de-DE" sz="2000" dirty="0" err="1"/>
              <a:t>Elephant</a:t>
            </a:r>
            <a:r>
              <a:rPr lang="de-DE" sz="2000" dirty="0"/>
              <a:t> [BCDM21] — AEAD </a:t>
            </a:r>
            <a:r>
              <a:rPr lang="de-DE" sz="2000" dirty="0" err="1"/>
              <a:t>scheme</a:t>
            </a:r>
            <a:r>
              <a:rPr lang="de-DE" sz="2000" dirty="0"/>
              <a:t> &amp; </a:t>
            </a:r>
            <a:r>
              <a:rPr lang="de-DE" sz="2000" dirty="0" err="1"/>
              <a:t>finalist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NIST LWC </a:t>
            </a:r>
            <a:r>
              <a:rPr lang="de-DE" sz="2000" dirty="0" err="1"/>
              <a:t>standardization</a:t>
            </a:r>
            <a:r>
              <a:rPr lang="de-DE" sz="2000" dirty="0"/>
              <a:t> </a:t>
            </a:r>
            <a:r>
              <a:rPr lang="de-DE" sz="2000" dirty="0" err="1"/>
              <a:t>process</a:t>
            </a:r>
            <a:br>
              <a:rPr lang="de-DE" sz="2000" dirty="0"/>
            </a:br>
            <a:endParaRPr lang="de-DE" sz="2000" dirty="0"/>
          </a:p>
          <a:p>
            <a:pPr lvl="1"/>
            <a:r>
              <a:rPr lang="de-DE" sz="2000" dirty="0" err="1"/>
              <a:t>Chaskey</a:t>
            </a:r>
            <a:r>
              <a:rPr lang="de-DE" sz="2000" dirty="0"/>
              <a:t> [</a:t>
            </a:r>
            <a:r>
              <a:rPr lang="en-GB" sz="2000" dirty="0"/>
              <a:t>MMH</a:t>
            </a:r>
            <a:r>
              <a:rPr lang="en-GB" sz="2000" baseline="30000" dirty="0"/>
              <a:t>+</a:t>
            </a:r>
            <a:r>
              <a:rPr lang="en-GB" sz="2000" dirty="0"/>
              <a:t>14</a:t>
            </a:r>
            <a:r>
              <a:rPr lang="de-DE" sz="2000" dirty="0"/>
              <a:t>] — MAC &amp; ISO </a:t>
            </a:r>
            <a:r>
              <a:rPr lang="de-DE" sz="2000" dirty="0" err="1"/>
              <a:t>standard</a:t>
            </a:r>
            <a:br>
              <a:rPr lang="de-DE" sz="2000" dirty="0"/>
            </a:br>
            <a:endParaRPr lang="de-DE" sz="2000" dirty="0"/>
          </a:p>
          <a:p>
            <a:pPr lvl="1"/>
            <a:r>
              <a:rPr lang="de-DE" sz="2000" dirty="0" err="1"/>
              <a:t>Minalpher</a:t>
            </a:r>
            <a:r>
              <a:rPr lang="de-DE" sz="2000" dirty="0"/>
              <a:t> [</a:t>
            </a:r>
            <a:r>
              <a:rPr lang="en-GB" sz="2000" dirty="0"/>
              <a:t>STA</a:t>
            </a:r>
            <a:r>
              <a:rPr lang="en-GB" sz="2000" baseline="30000" dirty="0"/>
              <a:t>+</a:t>
            </a:r>
            <a:r>
              <a:rPr lang="en-GB" sz="2000" dirty="0"/>
              <a:t>15</a:t>
            </a:r>
            <a:r>
              <a:rPr lang="de-DE" sz="2000" dirty="0"/>
              <a:t>] — AEAD </a:t>
            </a:r>
            <a:r>
              <a:rPr lang="de-DE" sz="2000" dirty="0" err="1"/>
              <a:t>scheme</a:t>
            </a:r>
            <a:r>
              <a:rPr lang="de-DE" sz="2000" dirty="0"/>
              <a:t> &amp; </a:t>
            </a:r>
            <a:r>
              <a:rPr lang="de-DE" sz="2000" dirty="0" err="1"/>
              <a:t>round</a:t>
            </a:r>
            <a:r>
              <a:rPr lang="de-DE" sz="2000" dirty="0"/>
              <a:t> 2 </a:t>
            </a:r>
            <a:r>
              <a:rPr lang="de-DE" sz="2000" dirty="0" err="1"/>
              <a:t>candidate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CAESAR </a:t>
            </a:r>
            <a:r>
              <a:rPr lang="de-DE" sz="2000" dirty="0" err="1"/>
              <a:t>competition</a:t>
            </a:r>
            <a:endParaRPr lang="de-DE" sz="2000" dirty="0"/>
          </a:p>
          <a:p>
            <a:pPr lvl="1"/>
            <a:endParaRPr lang="de-DE" sz="2000" dirty="0"/>
          </a:p>
          <a:p>
            <a:r>
              <a:rPr lang="de-DE" sz="2400" dirty="0" err="1"/>
              <a:t>For</a:t>
            </a:r>
            <a:r>
              <a:rPr lang="de-DE" sz="2400" dirty="0"/>
              <a:t> all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proof</a:t>
            </a:r>
            <a:r>
              <a:rPr lang="de-DE" sz="2400" dirty="0"/>
              <a:t> </a:t>
            </a:r>
            <a:r>
              <a:rPr lang="de-DE" sz="2400" dirty="0" err="1"/>
              <a:t>consists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parts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pPr marL="914400" lvl="1" indent="-457200">
              <a:buFont typeface="+mj-lt"/>
              <a:buAutoNum type="arabicPeriod"/>
            </a:pPr>
            <a:r>
              <a:rPr lang="de-DE" sz="2000" dirty="0"/>
              <a:t>Security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underlying</a:t>
            </a:r>
            <a:r>
              <a:rPr lang="de-DE" sz="2000" dirty="0"/>
              <a:t> </a:t>
            </a:r>
            <a:r>
              <a:rPr lang="de-DE" sz="2000" dirty="0" err="1"/>
              <a:t>cipher</a:t>
            </a:r>
            <a:br>
              <a:rPr lang="de-DE" sz="2000" dirty="0"/>
            </a:br>
            <a:endParaRPr lang="de-DE" sz="2000" dirty="0"/>
          </a:p>
          <a:p>
            <a:pPr marL="914400" lvl="1" indent="-457200">
              <a:buFont typeface="+mj-lt"/>
              <a:buAutoNum type="arabicPeriod"/>
            </a:pPr>
            <a:r>
              <a:rPr lang="de-DE" sz="2000" dirty="0"/>
              <a:t>Security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mode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476335-91F6-4A6D-89E6-B8AC2AA1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4</a:t>
            </a:fld>
            <a:endParaRPr lang="de-DE"/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E0AB7F70-C369-4A5A-BA12-25F73CAEAEB2}"/>
              </a:ext>
            </a:extLst>
          </p:cNvPr>
          <p:cNvSpPr/>
          <p:nvPr/>
        </p:nvSpPr>
        <p:spPr>
          <a:xfrm>
            <a:off x="3599639" y="5321002"/>
            <a:ext cx="3456944" cy="607900"/>
          </a:xfrm>
          <a:prstGeom prst="leftArrow">
            <a:avLst/>
          </a:prstGeom>
          <a:solidFill>
            <a:srgbClr val="76CA0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ysClr val="windowText" lastClr="000000"/>
                </a:solidFill>
              </a:rPr>
              <a:t>Extends</a:t>
            </a:r>
            <a:r>
              <a:rPr lang="de-DE" b="1" dirty="0">
                <a:solidFill>
                  <a:sysClr val="windowText" lastClr="000000"/>
                </a:solidFill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</a:rPr>
              <a:t>easily</a:t>
            </a:r>
            <a:r>
              <a:rPr lang="de-DE" b="1" dirty="0">
                <a:solidFill>
                  <a:sysClr val="windowText" lastClr="000000"/>
                </a:solidFill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</a:rPr>
              <a:t>to</a:t>
            </a:r>
            <a:r>
              <a:rPr lang="de-DE" b="1" dirty="0">
                <a:solidFill>
                  <a:sysClr val="windowText" lastClr="000000"/>
                </a:solidFill>
              </a:rPr>
              <a:t> post-quantum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9819D9A5-66C0-4886-AF47-88E04487EC0F}"/>
              </a:ext>
            </a:extLst>
          </p:cNvPr>
          <p:cNvSpPr/>
          <p:nvPr/>
        </p:nvSpPr>
        <p:spPr>
          <a:xfrm>
            <a:off x="4732111" y="4725838"/>
            <a:ext cx="2324472" cy="607900"/>
          </a:xfrm>
          <a:prstGeom prst="leftArrow">
            <a:avLst/>
          </a:prstGeom>
          <a:solidFill>
            <a:srgbClr val="76CA0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ysClr val="windowText" lastClr="000000"/>
                </a:solidFill>
              </a:rPr>
              <a:t>Requires</a:t>
            </a:r>
            <a:r>
              <a:rPr lang="de-DE" b="1" dirty="0">
                <a:solidFill>
                  <a:sysClr val="windowText" lastClr="000000"/>
                </a:solidFill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</a:rPr>
              <a:t>new</a:t>
            </a:r>
            <a:r>
              <a:rPr lang="de-DE" b="1" dirty="0">
                <a:solidFill>
                  <a:sysClr val="windowText" lastClr="000000"/>
                </a:solidFill>
              </a:rPr>
              <a:t> </a:t>
            </a:r>
            <a:r>
              <a:rPr lang="de-DE" b="1" dirty="0" err="1">
                <a:solidFill>
                  <a:sysClr val="windowText" lastClr="000000"/>
                </a:solidFill>
              </a:rPr>
              <a:t>proofs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0F8D7F-67B0-44EC-95C1-200AE3F70DB2}"/>
              </a:ext>
            </a:extLst>
          </p:cNvPr>
          <p:cNvSpPr txBox="1"/>
          <p:nvPr/>
        </p:nvSpPr>
        <p:spPr>
          <a:xfrm>
            <a:off x="354745" y="6245773"/>
            <a:ext cx="84641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[BCDM21] </a:t>
            </a:r>
            <a:r>
              <a:rPr lang="en-GB" sz="1000" dirty="0" err="1"/>
              <a:t>Beyne</a:t>
            </a:r>
            <a:r>
              <a:rPr lang="en-GB" sz="1000" dirty="0"/>
              <a:t>, Chen, </a:t>
            </a:r>
            <a:r>
              <a:rPr lang="en-GB" sz="1000" dirty="0" err="1"/>
              <a:t>Dobraunig</a:t>
            </a:r>
            <a:r>
              <a:rPr lang="en-GB" sz="1000" dirty="0"/>
              <a:t>, </a:t>
            </a:r>
            <a:r>
              <a:rPr lang="en-GB" sz="1000" dirty="0" err="1"/>
              <a:t>Mennink</a:t>
            </a:r>
            <a:r>
              <a:rPr lang="en-GB" sz="1000" dirty="0"/>
              <a:t>. Elephant v2. NIST Lightweight Cryptography Specification 2021</a:t>
            </a:r>
          </a:p>
          <a:p>
            <a:r>
              <a:rPr lang="en-GB" sz="1000" dirty="0"/>
              <a:t>[MMH</a:t>
            </a:r>
            <a:r>
              <a:rPr lang="en-GB" sz="1000" baseline="30000" dirty="0"/>
              <a:t>+</a:t>
            </a:r>
            <a:r>
              <a:rPr lang="en-GB" sz="1000" dirty="0"/>
              <a:t>14] </a:t>
            </a:r>
            <a:r>
              <a:rPr lang="en-GB" sz="1000" dirty="0" err="1"/>
              <a:t>Mouha</a:t>
            </a:r>
            <a:r>
              <a:rPr lang="en-GB" sz="1000" dirty="0"/>
              <a:t>, </a:t>
            </a:r>
            <a:r>
              <a:rPr lang="en-GB" sz="1000" dirty="0" err="1"/>
              <a:t>Mennink</a:t>
            </a:r>
            <a:r>
              <a:rPr lang="en-GB" sz="1000" dirty="0"/>
              <a:t>, Van </a:t>
            </a:r>
            <a:r>
              <a:rPr lang="en-GB" sz="1000" dirty="0" err="1"/>
              <a:t>Herrewege</a:t>
            </a:r>
            <a:r>
              <a:rPr lang="en-GB" sz="1000" dirty="0"/>
              <a:t>, Watanabe, </a:t>
            </a:r>
            <a:r>
              <a:rPr lang="en-GB" sz="1000" dirty="0" err="1"/>
              <a:t>Preneel</a:t>
            </a:r>
            <a:r>
              <a:rPr lang="en-GB" sz="1000" dirty="0"/>
              <a:t>, </a:t>
            </a:r>
            <a:r>
              <a:rPr lang="en-GB" sz="1000" dirty="0" err="1"/>
              <a:t>Verbauwhede</a:t>
            </a:r>
            <a:r>
              <a:rPr lang="en-GB" sz="1000" dirty="0"/>
              <a:t>. </a:t>
            </a:r>
            <a:r>
              <a:rPr lang="en-GB" sz="1000" dirty="0" err="1"/>
              <a:t>Chaskey</a:t>
            </a:r>
            <a:r>
              <a:rPr lang="en-GB" sz="1000" dirty="0"/>
              <a:t>: An Efficient MAC Algorithm for 32-bit Microcontrollers. SAC 2014</a:t>
            </a:r>
          </a:p>
          <a:p>
            <a:r>
              <a:rPr lang="en-GB" sz="1000" dirty="0"/>
              <a:t>[STA</a:t>
            </a:r>
            <a:r>
              <a:rPr lang="en-GB" sz="1000" baseline="30000" dirty="0"/>
              <a:t>+</a:t>
            </a:r>
            <a:r>
              <a:rPr lang="en-GB" sz="1000" dirty="0"/>
              <a:t>15] Sasaki, </a:t>
            </a:r>
            <a:r>
              <a:rPr lang="en-GB" sz="1000" dirty="0" err="1"/>
              <a:t>Todo</a:t>
            </a:r>
            <a:r>
              <a:rPr lang="en-GB" sz="1000" dirty="0"/>
              <a:t>, Aoki, Naito, Sugawara, Murakami, Matsui, Hirose. </a:t>
            </a:r>
            <a:r>
              <a:rPr lang="en-GB" sz="1000" dirty="0" err="1"/>
              <a:t>Minalpher</a:t>
            </a:r>
            <a:r>
              <a:rPr lang="en-GB" sz="1000" dirty="0"/>
              <a:t> v1.1. CAESAR competition 2015</a:t>
            </a:r>
          </a:p>
        </p:txBody>
      </p:sp>
    </p:spTree>
    <p:extLst>
      <p:ext uri="{BB962C8B-B14F-4D97-AF65-F5344CB8AC3E}">
        <p14:creationId xmlns:p14="http://schemas.microsoft.com/office/powerpoint/2010/main" val="14649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79617-EA50-4E98-9495-D9A954D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Q1 Security </a:t>
            </a:r>
            <a:r>
              <a:rPr lang="de-DE" dirty="0" err="1"/>
              <a:t>of</a:t>
            </a:r>
            <a:r>
              <a:rPr lang="de-DE" dirty="0"/>
              <a:t> Even-Mansour [ABKM22]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ADF5C-0700-4833-BEC7-F4CC9FD2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6" y="1427691"/>
            <a:ext cx="6842481" cy="4625971"/>
          </a:xfrm>
        </p:spPr>
        <p:txBody>
          <a:bodyPr>
            <a:normAutofit/>
          </a:bodyPr>
          <a:lstStyle/>
          <a:p>
            <a:r>
              <a:rPr lang="de-DE" sz="2400" dirty="0"/>
              <a:t>Q1 </a:t>
            </a:r>
            <a:r>
              <a:rPr lang="de-DE" sz="2400" dirty="0" err="1"/>
              <a:t>security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Even-Mansour </a:t>
            </a:r>
            <a:r>
              <a:rPr lang="de-DE" sz="2400" dirty="0" err="1"/>
              <a:t>proven</a:t>
            </a:r>
            <a:r>
              <a:rPr lang="de-DE" sz="2400" dirty="0"/>
              <a:t> in [ABKM22]</a:t>
            </a:r>
            <a:endParaRPr lang="de-DE" sz="2000" dirty="0"/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7117B4-E994-4CEE-BFA7-81C6163C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5</a:t>
            </a:fld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6D50DDC-E34C-42D2-AEFE-2716A4A14027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E8A3E71-C6B4-4DD5-8BBF-CF760E671446}"/>
                  </a:ext>
                </a:extLst>
              </p:cNvPr>
              <p:cNvSpPr/>
              <p:nvPr/>
            </p:nvSpPr>
            <p:spPr>
              <a:xfrm>
                <a:off x="1209200" y="3313066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E8A3E71-C6B4-4DD5-8BBF-CF760E671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200" y="3313066"/>
                <a:ext cx="720000" cy="720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F80AE90-07D7-4D30-BFA5-B45CA08EADCD}"/>
              </a:ext>
            </a:extLst>
          </p:cNvPr>
          <p:cNvCxnSpPr>
            <a:cxnSpLocks/>
          </p:cNvCxnSpPr>
          <p:nvPr/>
        </p:nvCxnSpPr>
        <p:spPr>
          <a:xfrm flipH="1">
            <a:off x="892794" y="3324137"/>
            <a:ext cx="3222049" cy="384501"/>
          </a:xfrm>
          <a:prstGeom prst="straightConnector1">
            <a:avLst/>
          </a:prstGeom>
          <a:ln w="127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>
            <a:extLst>
              <a:ext uri="{FF2B5EF4-FFF2-40B4-BE49-F238E27FC236}">
                <a16:creationId xmlns:a16="http://schemas.microsoft.com/office/drawing/2014/main" id="{89738962-6F6F-45BC-B229-24DABA4A8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03" y="5155201"/>
            <a:ext cx="900000" cy="900000"/>
          </a:xfrm>
          <a:prstGeom prst="rect">
            <a:avLst/>
          </a:prstGeom>
        </p:spPr>
      </p:pic>
      <p:pic>
        <p:nvPicPr>
          <p:cNvPr id="30" name="Inhaltsplatzhalter 4">
            <a:extLst>
              <a:ext uri="{FF2B5EF4-FFF2-40B4-BE49-F238E27FC236}">
                <a16:creationId xmlns:a16="http://schemas.microsoft.com/office/drawing/2014/main" id="{9F161DF5-3AF7-42F4-9EBB-4A3690D4C8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629" y="4921161"/>
            <a:ext cx="329347" cy="32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F88DECC3-F561-47C5-BA2D-91B2DF9EA0C7}"/>
                  </a:ext>
                </a:extLst>
              </p:cNvPr>
              <p:cNvSpPr/>
              <p:nvPr/>
            </p:nvSpPr>
            <p:spPr>
              <a:xfrm>
                <a:off x="3729200" y="3313066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F88DECC3-F561-47C5-BA2D-91B2DF9EA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00" y="3313066"/>
                <a:ext cx="720000" cy="7200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hteck 38">
            <a:extLst>
              <a:ext uri="{FF2B5EF4-FFF2-40B4-BE49-F238E27FC236}">
                <a16:creationId xmlns:a16="http://schemas.microsoft.com/office/drawing/2014/main" id="{4706F3A8-5950-4086-9352-1636471E50D4}"/>
              </a:ext>
            </a:extLst>
          </p:cNvPr>
          <p:cNvSpPr/>
          <p:nvPr/>
        </p:nvSpPr>
        <p:spPr>
          <a:xfrm>
            <a:off x="489200" y="3202634"/>
            <a:ext cx="4680000" cy="2885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dirty="0">
                <a:solidFill>
                  <a:sysClr val="windowText" lastClr="000000"/>
                </a:solidFill>
              </a:rPr>
              <a:t>Real World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6C2F634-2BA0-4691-A696-8045DFBC4602}"/>
              </a:ext>
            </a:extLst>
          </p:cNvPr>
          <p:cNvSpPr/>
          <p:nvPr/>
        </p:nvSpPr>
        <p:spPr>
          <a:xfrm>
            <a:off x="489200" y="5116831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FE03413-E642-4F67-9520-716026FF55A6}"/>
              </a:ext>
            </a:extLst>
          </p:cNvPr>
          <p:cNvSpPr/>
          <p:nvPr/>
        </p:nvSpPr>
        <p:spPr>
          <a:xfrm>
            <a:off x="1569200" y="5116830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52151DC-874D-4F5C-B235-290B8F10CCD8}"/>
              </a:ext>
            </a:extLst>
          </p:cNvPr>
          <p:cNvSpPr/>
          <p:nvPr/>
        </p:nvSpPr>
        <p:spPr>
          <a:xfrm>
            <a:off x="3009200" y="5119223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AAB5A9A-D606-4150-9065-BAE1B294704C}"/>
              </a:ext>
            </a:extLst>
          </p:cNvPr>
          <p:cNvSpPr/>
          <p:nvPr/>
        </p:nvSpPr>
        <p:spPr>
          <a:xfrm>
            <a:off x="4089200" y="5119222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2784B9D-0A2C-4400-80CF-AD3BCB81D29E}"/>
              </a:ext>
            </a:extLst>
          </p:cNvPr>
          <p:cNvSpPr/>
          <p:nvPr/>
        </p:nvSpPr>
        <p:spPr>
          <a:xfrm>
            <a:off x="489200" y="3964930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817CE2B7-B09A-4FDB-B2D1-8697C4B52208}"/>
              </a:ext>
            </a:extLst>
          </p:cNvPr>
          <p:cNvSpPr/>
          <p:nvPr/>
        </p:nvSpPr>
        <p:spPr>
          <a:xfrm>
            <a:off x="1569200" y="3964929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48D92193-AC3F-4642-A62A-948027D07147}"/>
              </a:ext>
            </a:extLst>
          </p:cNvPr>
          <p:cNvSpPr/>
          <p:nvPr/>
        </p:nvSpPr>
        <p:spPr>
          <a:xfrm>
            <a:off x="3009200" y="3967322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FA021027-DA33-48BF-ADCB-82841E661FF2}"/>
              </a:ext>
            </a:extLst>
          </p:cNvPr>
          <p:cNvSpPr/>
          <p:nvPr/>
        </p:nvSpPr>
        <p:spPr>
          <a:xfrm>
            <a:off x="4089200" y="3967321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89452A89-5478-46AD-80D3-CB472AECCB10}"/>
              </a:ext>
            </a:extLst>
          </p:cNvPr>
          <p:cNvCxnSpPr>
            <a:cxnSpLocks/>
            <a:stCxn id="40" idx="0"/>
            <a:endCxn id="44" idx="2"/>
          </p:cNvCxnSpPr>
          <p:nvPr/>
        </p:nvCxnSpPr>
        <p:spPr>
          <a:xfrm flipV="1">
            <a:off x="1029200" y="4130717"/>
            <a:ext cx="0" cy="986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024F169D-2EAF-49CB-8B1D-72543550CC99}"/>
              </a:ext>
            </a:extLst>
          </p:cNvPr>
          <p:cNvCxnSpPr>
            <a:cxnSpLocks/>
            <a:stCxn id="45" idx="2"/>
            <a:endCxn id="41" idx="0"/>
          </p:cNvCxnSpPr>
          <p:nvPr/>
        </p:nvCxnSpPr>
        <p:spPr>
          <a:xfrm>
            <a:off x="2109200" y="4130716"/>
            <a:ext cx="0" cy="986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28F43970-4321-4CF6-92D4-40C29D4B9610}"/>
              </a:ext>
            </a:extLst>
          </p:cNvPr>
          <p:cNvCxnSpPr>
            <a:cxnSpLocks/>
            <a:stCxn id="42" idx="0"/>
            <a:endCxn id="46" idx="2"/>
          </p:cNvCxnSpPr>
          <p:nvPr/>
        </p:nvCxnSpPr>
        <p:spPr>
          <a:xfrm flipV="1">
            <a:off x="3549200" y="4133109"/>
            <a:ext cx="0" cy="986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292D31D9-2E67-4738-952B-3E4BAE6447B1}"/>
              </a:ext>
            </a:extLst>
          </p:cNvPr>
          <p:cNvCxnSpPr>
            <a:cxnSpLocks/>
            <a:stCxn id="47" idx="2"/>
            <a:endCxn id="43" idx="0"/>
          </p:cNvCxnSpPr>
          <p:nvPr/>
        </p:nvCxnSpPr>
        <p:spPr>
          <a:xfrm>
            <a:off x="4629200" y="4133108"/>
            <a:ext cx="0" cy="986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0DD9734F-9683-492E-84FE-1B1CB8D9455D}"/>
              </a:ext>
            </a:extLst>
          </p:cNvPr>
          <p:cNvSpPr/>
          <p:nvPr/>
        </p:nvSpPr>
        <p:spPr>
          <a:xfrm>
            <a:off x="849201" y="4356176"/>
            <a:ext cx="1440000" cy="567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0" i="0" dirty="0" err="1">
                <a:solidFill>
                  <a:schemeClr val="tx1"/>
                </a:solidFill>
              </a:rPr>
              <a:t>classical</a:t>
            </a:r>
            <a:r>
              <a:rPr lang="de-DE" sz="1600" b="0" i="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construction</a:t>
            </a:r>
            <a:r>
              <a:rPr lang="de-DE" sz="1600" b="0" i="0" dirty="0">
                <a:solidFill>
                  <a:schemeClr val="tx1"/>
                </a:solidFill>
              </a:rPr>
              <a:t> </a:t>
            </a:r>
            <a:r>
              <a:rPr lang="de-DE" sz="1600" b="0" i="0" dirty="0" err="1">
                <a:solidFill>
                  <a:schemeClr val="tx1"/>
                </a:solidFill>
              </a:rPr>
              <a:t>queries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69289F3-311A-4128-83CE-1AD4A98F4187}"/>
              </a:ext>
            </a:extLst>
          </p:cNvPr>
          <p:cNvSpPr/>
          <p:nvPr/>
        </p:nvSpPr>
        <p:spPr>
          <a:xfrm>
            <a:off x="3369200" y="4356175"/>
            <a:ext cx="1440000" cy="567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0" i="0" dirty="0" err="1">
                <a:solidFill>
                  <a:schemeClr val="tx1"/>
                </a:solidFill>
              </a:rPr>
              <a:t>quantum</a:t>
            </a:r>
            <a:r>
              <a:rPr lang="de-DE" sz="1600" b="0" i="0" dirty="0">
                <a:solidFill>
                  <a:schemeClr val="tx1"/>
                </a:solidFill>
              </a:rPr>
              <a:t> primitive </a:t>
            </a:r>
            <a:r>
              <a:rPr lang="de-DE" sz="1600" b="0" i="0" dirty="0" err="1">
                <a:solidFill>
                  <a:schemeClr val="tx1"/>
                </a:solidFill>
              </a:rPr>
              <a:t>queries</a:t>
            </a:r>
            <a:endParaRPr lang="de-D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B27692AF-38A7-448C-8BE2-FCD7651473D5}"/>
                  </a:ext>
                </a:extLst>
              </p:cNvPr>
              <p:cNvSpPr/>
              <p:nvPr/>
            </p:nvSpPr>
            <p:spPr>
              <a:xfrm>
                <a:off x="7329199" y="3313065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B27692AF-38A7-448C-8BE2-FCD765147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99" y="3313065"/>
                <a:ext cx="720000" cy="7200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0CBCE1E4-21F0-4625-BFFC-88849D2AEB65}"/>
              </a:ext>
            </a:extLst>
          </p:cNvPr>
          <p:cNvCxnSpPr>
            <a:cxnSpLocks/>
          </p:cNvCxnSpPr>
          <p:nvPr/>
        </p:nvCxnSpPr>
        <p:spPr>
          <a:xfrm flipH="1">
            <a:off x="7012793" y="3324136"/>
            <a:ext cx="3222049" cy="384501"/>
          </a:xfrm>
          <a:prstGeom prst="straightConnector1">
            <a:avLst/>
          </a:prstGeom>
          <a:ln w="127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fik 55">
            <a:extLst>
              <a:ext uri="{FF2B5EF4-FFF2-40B4-BE49-F238E27FC236}">
                <a16:creationId xmlns:a16="http://schemas.microsoft.com/office/drawing/2014/main" id="{4DCF83BA-65E9-406C-BF0B-56F980334E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02" y="5155200"/>
            <a:ext cx="900000" cy="900000"/>
          </a:xfrm>
          <a:prstGeom prst="rect">
            <a:avLst/>
          </a:prstGeom>
        </p:spPr>
      </p:pic>
      <p:pic>
        <p:nvPicPr>
          <p:cNvPr id="57" name="Inhaltsplatzhalter 4">
            <a:extLst>
              <a:ext uri="{FF2B5EF4-FFF2-40B4-BE49-F238E27FC236}">
                <a16:creationId xmlns:a16="http://schemas.microsoft.com/office/drawing/2014/main" id="{AD80DCF1-E819-46E9-8248-FBCCEF0A41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1628" y="4921160"/>
            <a:ext cx="329347" cy="32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7758139-043B-4F00-8EC5-0C4674B27974}"/>
                  </a:ext>
                </a:extLst>
              </p:cNvPr>
              <p:cNvSpPr/>
              <p:nvPr/>
            </p:nvSpPr>
            <p:spPr>
              <a:xfrm>
                <a:off x="9849199" y="3313065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47758139-043B-4F00-8EC5-0C4674B27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199" y="3313065"/>
                <a:ext cx="720000" cy="7200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hteck 58">
            <a:extLst>
              <a:ext uri="{FF2B5EF4-FFF2-40B4-BE49-F238E27FC236}">
                <a16:creationId xmlns:a16="http://schemas.microsoft.com/office/drawing/2014/main" id="{5EC903F0-1743-4307-BD7F-35F5EDA9DD78}"/>
              </a:ext>
            </a:extLst>
          </p:cNvPr>
          <p:cNvSpPr/>
          <p:nvPr/>
        </p:nvSpPr>
        <p:spPr>
          <a:xfrm>
            <a:off x="6609199" y="3202633"/>
            <a:ext cx="4680000" cy="2885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dirty="0">
                <a:solidFill>
                  <a:sysClr val="windowText" lastClr="000000"/>
                </a:solidFill>
              </a:rPr>
              <a:t>Ideal World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4BB2883-27C9-41A0-B257-0470508D78A7}"/>
              </a:ext>
            </a:extLst>
          </p:cNvPr>
          <p:cNvSpPr/>
          <p:nvPr/>
        </p:nvSpPr>
        <p:spPr>
          <a:xfrm>
            <a:off x="6609199" y="5116830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9F2307A8-70FA-4B79-A5F9-41D201C54ABD}"/>
              </a:ext>
            </a:extLst>
          </p:cNvPr>
          <p:cNvSpPr/>
          <p:nvPr/>
        </p:nvSpPr>
        <p:spPr>
          <a:xfrm>
            <a:off x="7689199" y="5116829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B1A48BF5-0874-4F6A-950E-2FC1752D7D9C}"/>
              </a:ext>
            </a:extLst>
          </p:cNvPr>
          <p:cNvSpPr/>
          <p:nvPr/>
        </p:nvSpPr>
        <p:spPr>
          <a:xfrm>
            <a:off x="9129199" y="5119222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3E434031-729B-4B84-AF8C-5380253B8C6D}"/>
              </a:ext>
            </a:extLst>
          </p:cNvPr>
          <p:cNvSpPr/>
          <p:nvPr/>
        </p:nvSpPr>
        <p:spPr>
          <a:xfrm>
            <a:off x="10209199" y="5119221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D4B16239-238C-43CB-A775-5A282231A8C2}"/>
              </a:ext>
            </a:extLst>
          </p:cNvPr>
          <p:cNvSpPr/>
          <p:nvPr/>
        </p:nvSpPr>
        <p:spPr>
          <a:xfrm>
            <a:off x="6609199" y="3964929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BB369711-8DF9-4266-B245-A16C3E150DEB}"/>
              </a:ext>
            </a:extLst>
          </p:cNvPr>
          <p:cNvSpPr/>
          <p:nvPr/>
        </p:nvSpPr>
        <p:spPr>
          <a:xfrm>
            <a:off x="7689199" y="3964928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08DD30B-4C55-4456-9E86-B6D4704E3F84}"/>
              </a:ext>
            </a:extLst>
          </p:cNvPr>
          <p:cNvSpPr/>
          <p:nvPr/>
        </p:nvSpPr>
        <p:spPr>
          <a:xfrm>
            <a:off x="9129199" y="3967321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64336E62-A533-4579-B855-328DD18F3AB9}"/>
              </a:ext>
            </a:extLst>
          </p:cNvPr>
          <p:cNvSpPr/>
          <p:nvPr/>
        </p:nvSpPr>
        <p:spPr>
          <a:xfrm>
            <a:off x="10209199" y="3967320"/>
            <a:ext cx="1080000" cy="1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2BE768AE-96E1-4F6C-A0B2-59D1239F1D89}"/>
              </a:ext>
            </a:extLst>
          </p:cNvPr>
          <p:cNvCxnSpPr>
            <a:cxnSpLocks/>
            <a:stCxn id="60" idx="0"/>
            <a:endCxn id="64" idx="2"/>
          </p:cNvCxnSpPr>
          <p:nvPr/>
        </p:nvCxnSpPr>
        <p:spPr>
          <a:xfrm flipV="1">
            <a:off x="7149199" y="4130716"/>
            <a:ext cx="0" cy="986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16F65571-4058-4B58-9450-340DDC755242}"/>
              </a:ext>
            </a:extLst>
          </p:cNvPr>
          <p:cNvCxnSpPr>
            <a:cxnSpLocks/>
            <a:stCxn id="65" idx="2"/>
            <a:endCxn id="61" idx="0"/>
          </p:cNvCxnSpPr>
          <p:nvPr/>
        </p:nvCxnSpPr>
        <p:spPr>
          <a:xfrm>
            <a:off x="8229199" y="4130715"/>
            <a:ext cx="0" cy="986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F225DD09-43DA-490F-BF6D-37FFB7958B11}"/>
              </a:ext>
            </a:extLst>
          </p:cNvPr>
          <p:cNvCxnSpPr>
            <a:cxnSpLocks/>
            <a:stCxn id="62" idx="0"/>
            <a:endCxn id="66" idx="2"/>
          </p:cNvCxnSpPr>
          <p:nvPr/>
        </p:nvCxnSpPr>
        <p:spPr>
          <a:xfrm flipV="1">
            <a:off x="9669199" y="4133108"/>
            <a:ext cx="0" cy="986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1C593610-D62F-4D09-BA1D-88545A0C43C3}"/>
              </a:ext>
            </a:extLst>
          </p:cNvPr>
          <p:cNvCxnSpPr>
            <a:cxnSpLocks/>
            <a:stCxn id="67" idx="2"/>
            <a:endCxn id="63" idx="0"/>
          </p:cNvCxnSpPr>
          <p:nvPr/>
        </p:nvCxnSpPr>
        <p:spPr>
          <a:xfrm>
            <a:off x="10749199" y="4133107"/>
            <a:ext cx="0" cy="986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>
            <a:extLst>
              <a:ext uri="{FF2B5EF4-FFF2-40B4-BE49-F238E27FC236}">
                <a16:creationId xmlns:a16="http://schemas.microsoft.com/office/drawing/2014/main" id="{43D215C9-2404-4B47-B0A2-D103CD0869B4}"/>
              </a:ext>
            </a:extLst>
          </p:cNvPr>
          <p:cNvSpPr/>
          <p:nvPr/>
        </p:nvSpPr>
        <p:spPr>
          <a:xfrm>
            <a:off x="6969200" y="4356175"/>
            <a:ext cx="1440000" cy="567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0" i="0" dirty="0" err="1">
                <a:solidFill>
                  <a:schemeClr val="tx1"/>
                </a:solidFill>
              </a:rPr>
              <a:t>classical</a:t>
            </a:r>
            <a:r>
              <a:rPr lang="de-DE" sz="1600" b="0" i="0" dirty="0">
                <a:solidFill>
                  <a:schemeClr val="tx1"/>
                </a:solidFill>
              </a:rPr>
              <a:t> </a:t>
            </a:r>
            <a:r>
              <a:rPr lang="de-DE" sz="1600" b="0" i="0" dirty="0" err="1">
                <a:solidFill>
                  <a:schemeClr val="tx1"/>
                </a:solidFill>
              </a:rPr>
              <a:t>construction</a:t>
            </a:r>
            <a:r>
              <a:rPr lang="de-DE" sz="1600" b="0" i="0" dirty="0">
                <a:solidFill>
                  <a:schemeClr val="tx1"/>
                </a:solidFill>
              </a:rPr>
              <a:t> </a:t>
            </a:r>
            <a:r>
              <a:rPr lang="de-DE" sz="1600" b="0" i="0" dirty="0" err="1">
                <a:solidFill>
                  <a:schemeClr val="tx1"/>
                </a:solidFill>
              </a:rPr>
              <a:t>queries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B12E59B8-90A9-4C8C-8663-F324EFED8786}"/>
              </a:ext>
            </a:extLst>
          </p:cNvPr>
          <p:cNvSpPr/>
          <p:nvPr/>
        </p:nvSpPr>
        <p:spPr>
          <a:xfrm>
            <a:off x="9489199" y="4356174"/>
            <a:ext cx="1440000" cy="567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0" i="0" dirty="0" err="1">
                <a:solidFill>
                  <a:schemeClr val="tx1"/>
                </a:solidFill>
              </a:rPr>
              <a:t>quantum</a:t>
            </a:r>
            <a:r>
              <a:rPr lang="de-DE" sz="1600" b="0" i="0" dirty="0">
                <a:solidFill>
                  <a:schemeClr val="tx1"/>
                </a:solidFill>
              </a:rPr>
              <a:t> primitive </a:t>
            </a:r>
            <a:r>
              <a:rPr lang="de-DE" sz="1600" b="0" i="0" dirty="0" err="1">
                <a:solidFill>
                  <a:schemeClr val="tx1"/>
                </a:solidFill>
              </a:rPr>
              <a:t>queries</a:t>
            </a:r>
            <a:endParaRPr lang="de-D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9D10DE00-A42A-46D2-9A49-AB9F30E5FF76}"/>
                  </a:ext>
                </a:extLst>
              </p:cNvPr>
              <p:cNvSpPr/>
              <p:nvPr/>
            </p:nvSpPr>
            <p:spPr>
              <a:xfrm>
                <a:off x="5169200" y="4356186"/>
                <a:ext cx="1440000" cy="5676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7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</m:oMath>
                  </m:oMathPara>
                </a14:m>
                <a:endParaRPr lang="de-DE" sz="7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9D10DE00-A42A-46D2-9A49-AB9F30E5F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200" y="4356186"/>
                <a:ext cx="1440000" cy="5676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Flussdiagramm: Oder 87">
            <a:extLst>
              <a:ext uri="{FF2B5EF4-FFF2-40B4-BE49-F238E27FC236}">
                <a16:creationId xmlns:a16="http://schemas.microsoft.com/office/drawing/2014/main" id="{49D51C00-AE98-46E8-A5F3-88C944298092}"/>
              </a:ext>
            </a:extLst>
          </p:cNvPr>
          <p:cNvSpPr/>
          <p:nvPr/>
        </p:nvSpPr>
        <p:spPr>
          <a:xfrm>
            <a:off x="7457194" y="2149374"/>
            <a:ext cx="266400" cy="27000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hteck: abgerundete Ecken 88">
                <a:extLst>
                  <a:ext uri="{FF2B5EF4-FFF2-40B4-BE49-F238E27FC236}">
                    <a16:creationId xmlns:a16="http://schemas.microsoft.com/office/drawing/2014/main" id="{286444E1-E39E-4D86-86B5-65D9F4FB76B5}"/>
                  </a:ext>
                </a:extLst>
              </p:cNvPr>
              <p:cNvSpPr/>
              <p:nvPr/>
            </p:nvSpPr>
            <p:spPr>
              <a:xfrm>
                <a:off x="8082958" y="2014374"/>
                <a:ext cx="540000" cy="54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hteck: abgerundete Ecken 88">
                <a:extLst>
                  <a:ext uri="{FF2B5EF4-FFF2-40B4-BE49-F238E27FC236}">
                    <a16:creationId xmlns:a16="http://schemas.microsoft.com/office/drawing/2014/main" id="{286444E1-E39E-4D86-86B5-65D9F4FB7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958" y="2014374"/>
                <a:ext cx="540000" cy="54000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lussdiagramm: Oder 89">
            <a:extLst>
              <a:ext uri="{FF2B5EF4-FFF2-40B4-BE49-F238E27FC236}">
                <a16:creationId xmlns:a16="http://schemas.microsoft.com/office/drawing/2014/main" id="{0548BB9A-956D-46D4-AF38-7EC05E96B282}"/>
              </a:ext>
            </a:extLst>
          </p:cNvPr>
          <p:cNvSpPr/>
          <p:nvPr/>
        </p:nvSpPr>
        <p:spPr>
          <a:xfrm>
            <a:off x="8999340" y="2149374"/>
            <a:ext cx="266400" cy="27000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5C356542-B333-4AC5-AD69-954531033C7A}"/>
              </a:ext>
            </a:extLst>
          </p:cNvPr>
          <p:cNvCxnSpPr>
            <a:cxnSpLocks/>
            <a:stCxn id="92" idx="3"/>
            <a:endCxn id="88" idx="2"/>
          </p:cNvCxnSpPr>
          <p:nvPr/>
        </p:nvCxnSpPr>
        <p:spPr>
          <a:xfrm>
            <a:off x="7088627" y="2280301"/>
            <a:ext cx="368567" cy="40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A8F3976E-D575-47ED-8123-E1141CADDBB6}"/>
                  </a:ext>
                </a:extLst>
              </p:cNvPr>
              <p:cNvSpPr txBox="1"/>
              <p:nvPr/>
            </p:nvSpPr>
            <p:spPr>
              <a:xfrm>
                <a:off x="6662228" y="2049468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A8F3976E-D575-47ED-8123-E1141CADD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28" y="2049468"/>
                <a:ext cx="42639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82B290E3-D46B-4DEB-A101-2B85CCB70322}"/>
              </a:ext>
            </a:extLst>
          </p:cNvPr>
          <p:cNvCxnSpPr>
            <a:cxnSpLocks/>
            <a:stCxn id="88" idx="6"/>
            <a:endCxn id="89" idx="1"/>
          </p:cNvCxnSpPr>
          <p:nvPr/>
        </p:nvCxnSpPr>
        <p:spPr>
          <a:xfrm>
            <a:off x="7723594" y="2284374"/>
            <a:ext cx="35936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281057A2-E0CE-4DBF-827F-63746E7AE19B}"/>
              </a:ext>
            </a:extLst>
          </p:cNvPr>
          <p:cNvCxnSpPr>
            <a:cxnSpLocks/>
            <a:stCxn id="89" idx="3"/>
            <a:endCxn id="90" idx="2"/>
          </p:cNvCxnSpPr>
          <p:nvPr/>
        </p:nvCxnSpPr>
        <p:spPr>
          <a:xfrm>
            <a:off x="8622958" y="2284374"/>
            <a:ext cx="37638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9A7CAA74-58BE-4749-B814-1ABA0BDEA376}"/>
              </a:ext>
            </a:extLst>
          </p:cNvPr>
          <p:cNvCxnSpPr>
            <a:cxnSpLocks/>
            <a:stCxn id="90" idx="6"/>
            <a:endCxn id="96" idx="1"/>
          </p:cNvCxnSpPr>
          <p:nvPr/>
        </p:nvCxnSpPr>
        <p:spPr>
          <a:xfrm flipV="1">
            <a:off x="9265740" y="2280301"/>
            <a:ext cx="376382" cy="40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20B3E618-2CD6-45FD-8A7A-3E207058BC1C}"/>
                  </a:ext>
                </a:extLst>
              </p:cNvPr>
              <p:cNvSpPr txBox="1"/>
              <p:nvPr/>
            </p:nvSpPr>
            <p:spPr>
              <a:xfrm>
                <a:off x="9642122" y="2049468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20B3E618-2CD6-45FD-8A7A-3E207058B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122" y="2049468"/>
                <a:ext cx="430374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C3312F9A-AE69-4712-AFA5-9D701B3CEC15}"/>
              </a:ext>
            </a:extLst>
          </p:cNvPr>
          <p:cNvCxnSpPr>
            <a:cxnSpLocks/>
            <a:stCxn id="98" idx="2"/>
            <a:endCxn id="88" idx="0"/>
          </p:cNvCxnSpPr>
          <p:nvPr/>
        </p:nvCxnSpPr>
        <p:spPr>
          <a:xfrm>
            <a:off x="7590394" y="1898957"/>
            <a:ext cx="0" cy="250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DE403C8F-D0C9-40FD-A696-A8F774362275}"/>
                  </a:ext>
                </a:extLst>
              </p:cNvPr>
              <p:cNvSpPr txBox="1"/>
              <p:nvPr/>
            </p:nvSpPr>
            <p:spPr>
              <a:xfrm>
                <a:off x="7310894" y="1437292"/>
                <a:ext cx="5589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DE403C8F-D0C9-40FD-A696-A8F77436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94" y="1437292"/>
                <a:ext cx="55899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BA4D0F6E-C003-4DB3-88BA-34E6C83AEE1A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 flipH="1">
            <a:off x="9132540" y="1898957"/>
            <a:ext cx="3558" cy="250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871CFEE9-BA08-4B75-9733-3DC30571C8EC}"/>
                  </a:ext>
                </a:extLst>
              </p:cNvPr>
              <p:cNvSpPr txBox="1"/>
              <p:nvPr/>
            </p:nvSpPr>
            <p:spPr>
              <a:xfrm>
                <a:off x="8853040" y="1437292"/>
                <a:ext cx="566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871CFEE9-BA08-4B75-9733-3DC30571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040" y="1437292"/>
                <a:ext cx="56611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Geschweifte Klammer links 100">
            <a:extLst>
              <a:ext uri="{FF2B5EF4-FFF2-40B4-BE49-F238E27FC236}">
                <a16:creationId xmlns:a16="http://schemas.microsoft.com/office/drawing/2014/main" id="{889A87F1-5D72-4090-9E52-AE4DE325E9BB}"/>
              </a:ext>
            </a:extLst>
          </p:cNvPr>
          <p:cNvSpPr/>
          <p:nvPr/>
        </p:nvSpPr>
        <p:spPr>
          <a:xfrm rot="16200000">
            <a:off x="8282032" y="2177846"/>
            <a:ext cx="145716" cy="905795"/>
          </a:xfrm>
          <a:prstGeom prst="leftBrace">
            <a:avLst>
              <a:gd name="adj1" fmla="val 6015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7CA9E258-37F3-4CA9-BBDF-280C9837E03C}"/>
              </a:ext>
            </a:extLst>
          </p:cNvPr>
          <p:cNvSpPr txBox="1"/>
          <p:nvPr/>
        </p:nvSpPr>
        <p:spPr>
          <a:xfrm>
            <a:off x="7751586" y="2721544"/>
            <a:ext cx="12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Primitive</a:t>
            </a:r>
          </a:p>
        </p:txBody>
      </p:sp>
      <p:sp>
        <p:nvSpPr>
          <p:cNvPr id="103" name="Geschweifte Klammer links 102">
            <a:extLst>
              <a:ext uri="{FF2B5EF4-FFF2-40B4-BE49-F238E27FC236}">
                <a16:creationId xmlns:a16="http://schemas.microsoft.com/office/drawing/2014/main" id="{5307827F-1BAE-4697-BF91-E7D40BF372AD}"/>
              </a:ext>
            </a:extLst>
          </p:cNvPr>
          <p:cNvSpPr/>
          <p:nvPr/>
        </p:nvSpPr>
        <p:spPr>
          <a:xfrm rot="5400000">
            <a:off x="8333316" y="402513"/>
            <a:ext cx="151766" cy="2239299"/>
          </a:xfrm>
          <a:prstGeom prst="leftBrace">
            <a:avLst>
              <a:gd name="adj1" fmla="val 6015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A1D36DE9-CE8A-4C27-BB31-A5297A7620CB}"/>
              </a:ext>
            </a:extLst>
          </p:cNvPr>
          <p:cNvSpPr txBox="1"/>
          <p:nvPr/>
        </p:nvSpPr>
        <p:spPr>
          <a:xfrm>
            <a:off x="7657634" y="1041813"/>
            <a:ext cx="150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4135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38" grpId="0" animBg="1"/>
      <p:bldP spid="39" grpId="0" animBg="1"/>
      <p:bldP spid="52" grpId="0"/>
      <p:bldP spid="53" grpId="0"/>
      <p:bldP spid="54" grpId="0" animBg="1"/>
      <p:bldP spid="58" grpId="0" animBg="1"/>
      <p:bldP spid="59" grpId="0" animBg="1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F5D1D-192F-4EB6-B20E-416BD33B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Q1 Security </a:t>
            </a:r>
            <a:r>
              <a:rPr lang="de-DE" dirty="0" err="1"/>
              <a:t>of</a:t>
            </a:r>
            <a:r>
              <a:rPr lang="de-DE" dirty="0"/>
              <a:t> Even-Mansour [ABKM22]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ECA87C6-56EB-4388-AB41-018DB48FF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6" y="1427691"/>
                <a:ext cx="4884859" cy="4603653"/>
              </a:xfrm>
            </p:spPr>
            <p:txBody>
              <a:bodyPr>
                <a:normAutofit/>
              </a:bodyPr>
              <a:lstStyle/>
              <a:p>
                <a:endParaRPr lang="de-DE" sz="2400" dirty="0"/>
              </a:p>
              <a:p>
                <a:r>
                  <a:rPr lang="de-DE" sz="2400" dirty="0" err="1"/>
                  <a:t>Adversary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runs</a:t>
                </a:r>
                <a:r>
                  <a:rPr lang="de-DE" sz="2400" dirty="0"/>
                  <a:t> in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stages</a:t>
                </a:r>
                <a:r>
                  <a:rPr lang="de-DE" sz="2400" dirty="0"/>
                  <a:t>:</a:t>
                </a:r>
              </a:p>
              <a:p>
                <a:pPr lvl="1"/>
                <a:r>
                  <a:rPr lang="de-DE" sz="2000" dirty="0" err="1"/>
                  <a:t>each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stage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corresponds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time </a:t>
                </a:r>
                <a:r>
                  <a:rPr lang="de-DE" sz="2000" dirty="0" err="1"/>
                  <a:t>between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two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construction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queries</a:t>
                </a:r>
                <a:endParaRPr lang="de-DE" sz="2000" dirty="0"/>
              </a:p>
              <a:p>
                <a:pPr lvl="1"/>
                <a:r>
                  <a:rPr lang="de-DE" sz="2000" dirty="0"/>
                  <a:t>In </a:t>
                </a:r>
                <a:r>
                  <a:rPr lang="de-DE" sz="2000" dirty="0" err="1"/>
                  <a:t>each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stage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adversary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makes</a:t>
                </a:r>
                <a:r>
                  <a:rPr lang="de-DE" sz="2000" dirty="0"/>
                  <a:t> primitive </a:t>
                </a:r>
                <a:r>
                  <a:rPr lang="de-DE" sz="2000" dirty="0" err="1"/>
                  <a:t>queries</a:t>
                </a:r>
                <a:endParaRPr lang="de-DE" sz="2000" dirty="0"/>
              </a:p>
              <a:p>
                <a:pPr lvl="1"/>
                <a:endParaRPr lang="de-DE" sz="2000" dirty="0"/>
              </a:p>
              <a:p>
                <a:r>
                  <a:rPr lang="de-DE" sz="2400" dirty="0"/>
                  <a:t>General </a:t>
                </a:r>
                <a:r>
                  <a:rPr lang="de-DE" sz="2400" dirty="0" err="1"/>
                  <a:t>proof</a:t>
                </a:r>
                <a:r>
                  <a:rPr lang="de-DE" sz="2400" dirty="0"/>
                  <a:t> via a </a:t>
                </a:r>
                <a:r>
                  <a:rPr lang="de-DE" sz="2400" dirty="0" err="1"/>
                  <a:t>sequence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hybrids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which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gradually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replace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permutation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ECA87C6-56EB-4388-AB41-018DB48FF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6" y="1427691"/>
                <a:ext cx="4884859" cy="4603653"/>
              </a:xfrm>
              <a:blipFill>
                <a:blip r:embed="rId2"/>
                <a:stretch>
                  <a:fillRect l="-17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E539D7-CF01-4DB0-B834-88C28F7E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2F24062-7039-4D36-B70B-480B58840C03}"/>
                  </a:ext>
                </a:extLst>
              </p:cNvPr>
              <p:cNvSpPr/>
              <p:nvPr/>
            </p:nvSpPr>
            <p:spPr>
              <a:xfrm>
                <a:off x="5348433" y="2021667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2F24062-7039-4D36-B70B-480B58840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433" y="2021667"/>
                <a:ext cx="586508" cy="162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7D723DF7-89C3-4E14-B87D-6840246F16BE}"/>
                  </a:ext>
                </a:extLst>
              </p:cNvPr>
              <p:cNvSpPr/>
              <p:nvPr/>
            </p:nvSpPr>
            <p:spPr>
              <a:xfrm>
                <a:off x="6161449" y="2066667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7D723DF7-89C3-4E14-B87D-6840246F1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449" y="2066667"/>
                <a:ext cx="720000" cy="72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53EC396-3E43-44EA-A111-8AF8D87DE172}"/>
                  </a:ext>
                </a:extLst>
              </p:cNvPr>
              <p:cNvSpPr/>
              <p:nvPr/>
            </p:nvSpPr>
            <p:spPr>
              <a:xfrm>
                <a:off x="7168424" y="2021667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53EC396-3E43-44EA-A111-8AF8D87DE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424" y="2021667"/>
                <a:ext cx="586508" cy="162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BCCE5045-0242-4C66-AF19-12D05EC3EC8C}"/>
              </a:ext>
            </a:extLst>
          </p:cNvPr>
          <p:cNvSpPr/>
          <p:nvPr/>
        </p:nvSpPr>
        <p:spPr>
          <a:xfrm>
            <a:off x="5754941" y="202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CBCD47-044A-4AB9-984B-0616A6CF35AA}"/>
              </a:ext>
            </a:extLst>
          </p:cNvPr>
          <p:cNvSpPr/>
          <p:nvPr/>
        </p:nvSpPr>
        <p:spPr>
          <a:xfrm>
            <a:off x="5754941" y="283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F9E9BC4-81DB-42FD-905D-BE013BD1C3D2}"/>
              </a:ext>
            </a:extLst>
          </p:cNvPr>
          <p:cNvSpPr/>
          <p:nvPr/>
        </p:nvSpPr>
        <p:spPr>
          <a:xfrm>
            <a:off x="5348433" y="202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E2AE106-20D5-4530-A74B-A880EC31BF64}"/>
              </a:ext>
            </a:extLst>
          </p:cNvPr>
          <p:cNvSpPr/>
          <p:nvPr/>
        </p:nvSpPr>
        <p:spPr>
          <a:xfrm>
            <a:off x="5348433" y="283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F8A6137-135E-44E6-B0FD-02419876A07C}"/>
              </a:ext>
            </a:extLst>
          </p:cNvPr>
          <p:cNvSpPr/>
          <p:nvPr/>
        </p:nvSpPr>
        <p:spPr>
          <a:xfrm>
            <a:off x="7574932" y="202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F9F43E-BDD1-4978-9A80-281C27A60145}"/>
              </a:ext>
            </a:extLst>
          </p:cNvPr>
          <p:cNvSpPr/>
          <p:nvPr/>
        </p:nvSpPr>
        <p:spPr>
          <a:xfrm>
            <a:off x="7574932" y="283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C4D47EA-36DB-45FE-A0E5-718026D6D904}"/>
              </a:ext>
            </a:extLst>
          </p:cNvPr>
          <p:cNvSpPr/>
          <p:nvPr/>
        </p:nvSpPr>
        <p:spPr>
          <a:xfrm>
            <a:off x="7168424" y="202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B87B974-B916-492F-9FD2-A6B9369260FC}"/>
              </a:ext>
            </a:extLst>
          </p:cNvPr>
          <p:cNvSpPr/>
          <p:nvPr/>
        </p:nvSpPr>
        <p:spPr>
          <a:xfrm>
            <a:off x="7168424" y="283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8DEC229-991C-47B2-B751-A36FBB0CA74B}"/>
              </a:ext>
            </a:extLst>
          </p:cNvPr>
          <p:cNvCxnSpPr>
            <a:cxnSpLocks/>
            <a:stCxn id="8" idx="3"/>
            <a:endCxn id="6" idx="2"/>
          </p:cNvCxnSpPr>
          <p:nvPr/>
        </p:nvCxnSpPr>
        <p:spPr>
          <a:xfrm>
            <a:off x="5934941" y="2426667"/>
            <a:ext cx="226508" cy="0"/>
          </a:xfrm>
          <a:prstGeom prst="straightConnector1">
            <a:avLst/>
          </a:prstGeom>
          <a:ln w="127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122495CA-DF86-4539-9B32-C421FE617EE5}"/>
              </a:ext>
            </a:extLst>
          </p:cNvPr>
          <p:cNvCxnSpPr>
            <a:cxnSpLocks/>
            <a:stCxn id="6" idx="6"/>
            <a:endCxn id="14" idx="1"/>
          </p:cNvCxnSpPr>
          <p:nvPr/>
        </p:nvCxnSpPr>
        <p:spPr>
          <a:xfrm>
            <a:off x="6881449" y="2426667"/>
            <a:ext cx="286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A106426-2C08-4179-94F9-3A3FE14D7E33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5934941" y="3236667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1D5469D4-46FB-42B9-990D-420F3B4FE6BD}"/>
                  </a:ext>
                </a:extLst>
              </p:cNvPr>
              <p:cNvSpPr/>
              <p:nvPr/>
            </p:nvSpPr>
            <p:spPr>
              <a:xfrm>
                <a:off x="9479108" y="2021667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1D5469D4-46FB-42B9-990D-420F3B4FE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108" y="2021667"/>
                <a:ext cx="586508" cy="1620000"/>
              </a:xfrm>
              <a:prstGeom prst="rect">
                <a:avLst/>
              </a:prstGeom>
              <a:blipFill>
                <a:blip r:embed="rId6"/>
                <a:stretch>
                  <a:fillRect l="-9184" r="-3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72EFAE21-0D93-431D-9528-5772F31FD8BB}"/>
                  </a:ext>
                </a:extLst>
              </p:cNvPr>
              <p:cNvSpPr/>
              <p:nvPr/>
            </p:nvSpPr>
            <p:spPr>
              <a:xfrm>
                <a:off x="10292124" y="2066667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72EFAE21-0D93-431D-9528-5772F31FD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124" y="2066667"/>
                <a:ext cx="72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4FCEF43D-EEFA-4220-8E9F-6768A1875610}"/>
                  </a:ext>
                </a:extLst>
              </p:cNvPr>
              <p:cNvSpPr/>
              <p:nvPr/>
            </p:nvSpPr>
            <p:spPr>
              <a:xfrm>
                <a:off x="11299099" y="2021667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4FCEF43D-EEFA-4220-8E9F-6768A1875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99" y="2021667"/>
                <a:ext cx="586508" cy="162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hteck 33">
            <a:extLst>
              <a:ext uri="{FF2B5EF4-FFF2-40B4-BE49-F238E27FC236}">
                <a16:creationId xmlns:a16="http://schemas.microsoft.com/office/drawing/2014/main" id="{4E98C4F9-225E-4A77-A18E-B4C3EA03D508}"/>
              </a:ext>
            </a:extLst>
          </p:cNvPr>
          <p:cNvSpPr/>
          <p:nvPr/>
        </p:nvSpPr>
        <p:spPr>
          <a:xfrm>
            <a:off x="9885616" y="202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6815054-7DF0-49C6-A960-BFC70307AD62}"/>
              </a:ext>
            </a:extLst>
          </p:cNvPr>
          <p:cNvSpPr/>
          <p:nvPr/>
        </p:nvSpPr>
        <p:spPr>
          <a:xfrm>
            <a:off x="9885616" y="283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AF714FD-FDF0-4526-AA75-238959754926}"/>
              </a:ext>
            </a:extLst>
          </p:cNvPr>
          <p:cNvSpPr/>
          <p:nvPr/>
        </p:nvSpPr>
        <p:spPr>
          <a:xfrm>
            <a:off x="9479108" y="202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115C4C0-47A4-44F1-A57C-6C5ADE5487A4}"/>
              </a:ext>
            </a:extLst>
          </p:cNvPr>
          <p:cNvSpPr/>
          <p:nvPr/>
        </p:nvSpPr>
        <p:spPr>
          <a:xfrm>
            <a:off x="9479108" y="283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2D9359A-5B84-4F4C-B049-9D7C648F897A}"/>
              </a:ext>
            </a:extLst>
          </p:cNvPr>
          <p:cNvSpPr/>
          <p:nvPr/>
        </p:nvSpPr>
        <p:spPr>
          <a:xfrm>
            <a:off x="11705607" y="202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60A3F69-3D77-46A9-975C-2172A9E37992}"/>
              </a:ext>
            </a:extLst>
          </p:cNvPr>
          <p:cNvSpPr/>
          <p:nvPr/>
        </p:nvSpPr>
        <p:spPr>
          <a:xfrm>
            <a:off x="11705607" y="283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9122E3E-C4D8-4148-80AB-35A6F3A3457B}"/>
              </a:ext>
            </a:extLst>
          </p:cNvPr>
          <p:cNvSpPr/>
          <p:nvPr/>
        </p:nvSpPr>
        <p:spPr>
          <a:xfrm>
            <a:off x="11299099" y="202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0891813-ABEF-4C95-9D7A-56B412142E8A}"/>
              </a:ext>
            </a:extLst>
          </p:cNvPr>
          <p:cNvSpPr/>
          <p:nvPr/>
        </p:nvSpPr>
        <p:spPr>
          <a:xfrm>
            <a:off x="11299099" y="2831667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A8D9F9AC-6033-43B6-9E23-80EDF9A8A562}"/>
              </a:ext>
            </a:extLst>
          </p:cNvPr>
          <p:cNvCxnSpPr>
            <a:cxnSpLocks/>
            <a:stCxn id="34" idx="3"/>
            <a:endCxn id="32" idx="2"/>
          </p:cNvCxnSpPr>
          <p:nvPr/>
        </p:nvCxnSpPr>
        <p:spPr>
          <a:xfrm>
            <a:off x="10065616" y="2426667"/>
            <a:ext cx="2265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980597C-43A3-41C4-A335-F4938E9CEA2A}"/>
              </a:ext>
            </a:extLst>
          </p:cNvPr>
          <p:cNvCxnSpPr>
            <a:cxnSpLocks/>
            <a:stCxn id="32" idx="6"/>
            <a:endCxn id="40" idx="1"/>
          </p:cNvCxnSpPr>
          <p:nvPr/>
        </p:nvCxnSpPr>
        <p:spPr>
          <a:xfrm>
            <a:off x="11012124" y="2426667"/>
            <a:ext cx="286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12E819D2-1DD6-46F8-9B75-A026C13A4788}"/>
              </a:ext>
            </a:extLst>
          </p:cNvPr>
          <p:cNvCxnSpPr>
            <a:cxnSpLocks/>
            <a:stCxn id="35" idx="3"/>
            <a:endCxn id="41" idx="1"/>
          </p:cNvCxnSpPr>
          <p:nvPr/>
        </p:nvCxnSpPr>
        <p:spPr>
          <a:xfrm>
            <a:off x="10065616" y="3236667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7962725-DBA0-49D8-9E44-20B6DF8A5B87}"/>
              </a:ext>
            </a:extLst>
          </p:cNvPr>
          <p:cNvCxnSpPr>
            <a:cxnSpLocks/>
            <a:stCxn id="12" idx="3"/>
            <a:endCxn id="51" idx="1"/>
          </p:cNvCxnSpPr>
          <p:nvPr/>
        </p:nvCxnSpPr>
        <p:spPr>
          <a:xfrm>
            <a:off x="7754932" y="2426667"/>
            <a:ext cx="67056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7792086E-BEC2-44F4-B896-01942EA0EAD2}"/>
              </a:ext>
            </a:extLst>
          </p:cNvPr>
          <p:cNvCxnSpPr>
            <a:cxnSpLocks/>
            <a:stCxn id="13" idx="3"/>
            <a:endCxn id="52" idx="1"/>
          </p:cNvCxnSpPr>
          <p:nvPr/>
        </p:nvCxnSpPr>
        <p:spPr>
          <a:xfrm>
            <a:off x="7754932" y="3236667"/>
            <a:ext cx="67056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A966E728-D2FD-4DF2-AA38-FA0AAF735635}"/>
                  </a:ext>
                </a:extLst>
              </p:cNvPr>
              <p:cNvSpPr/>
              <p:nvPr/>
            </p:nvSpPr>
            <p:spPr>
              <a:xfrm>
                <a:off x="8425499" y="2021667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A966E728-D2FD-4DF2-AA38-FA0AAF735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99" y="2021667"/>
                <a:ext cx="383041" cy="81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48850B52-9B87-4316-A8C3-04EC1D58BF62}"/>
                  </a:ext>
                </a:extLst>
              </p:cNvPr>
              <p:cNvSpPr/>
              <p:nvPr/>
            </p:nvSpPr>
            <p:spPr>
              <a:xfrm>
                <a:off x="8425499" y="2831667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48850B52-9B87-4316-A8C3-04EC1D58B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99" y="2831667"/>
                <a:ext cx="383041" cy="81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82C4929B-8150-40BA-BA90-01F6F4C7A136}"/>
              </a:ext>
            </a:extLst>
          </p:cNvPr>
          <p:cNvCxnSpPr>
            <a:cxnSpLocks/>
            <a:stCxn id="51" idx="3"/>
            <a:endCxn id="36" idx="1"/>
          </p:cNvCxnSpPr>
          <p:nvPr/>
        </p:nvCxnSpPr>
        <p:spPr>
          <a:xfrm>
            <a:off x="8808540" y="2426667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0E7DFBED-4C94-4811-8D25-5B534859C5C0}"/>
              </a:ext>
            </a:extLst>
          </p:cNvPr>
          <p:cNvCxnSpPr>
            <a:cxnSpLocks/>
            <a:stCxn id="52" idx="3"/>
            <a:endCxn id="37" idx="1"/>
          </p:cNvCxnSpPr>
          <p:nvPr/>
        </p:nvCxnSpPr>
        <p:spPr>
          <a:xfrm>
            <a:off x="8808540" y="3236667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A1388FB5-5051-4024-98E3-F90F3F55CC87}"/>
              </a:ext>
            </a:extLst>
          </p:cNvPr>
          <p:cNvCxnSpPr>
            <a:cxnSpLocks/>
            <a:stCxn id="8" idx="3"/>
            <a:endCxn id="6" idx="2"/>
          </p:cNvCxnSpPr>
          <p:nvPr/>
        </p:nvCxnSpPr>
        <p:spPr>
          <a:xfrm>
            <a:off x="5934941" y="2426667"/>
            <a:ext cx="2265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4D9CB1A7-B5B6-4D77-AA01-702FCA8D4478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</p:spTree>
    <p:extLst>
      <p:ext uri="{BB962C8B-B14F-4D97-AF65-F5344CB8AC3E}">
        <p14:creationId xmlns:p14="http://schemas.microsoft.com/office/powerpoint/2010/main" val="24396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Inhaltsplatzhalter 2">
                <a:extLst>
                  <a:ext uri="{FF2B5EF4-FFF2-40B4-BE49-F238E27FC236}">
                    <a16:creationId xmlns:a16="http://schemas.microsoft.com/office/drawing/2014/main" id="{1F7A1722-930F-4C56-870B-A4045923A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6" y="1339273"/>
                <a:ext cx="11014736" cy="4692071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/>
                  <a:t>Hybrid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de-DE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necessary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modifications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ensure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consistency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sz="2400" dirty="0"/>
              </a:p>
              <a:p>
                <a:pPr lvl="1"/>
                <a:r>
                  <a:rPr lang="de-DE" sz="2000" b="0" dirty="0"/>
                  <a:t>For larger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sz="2000" b="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gets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more</a:t>
                </a:r>
                <a:r>
                  <a:rPr lang="de-DE" sz="2000" dirty="0"/>
                  <a:t> and </a:t>
                </a:r>
                <a:r>
                  <a:rPr lang="de-DE" sz="2000" dirty="0" err="1"/>
                  <a:t>more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messed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up</a:t>
                </a:r>
                <a:endParaRPr lang="de-DE" sz="2000" dirty="0"/>
              </a:p>
              <a:p>
                <a:pPr lvl="1"/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de-DE" sz="2000" dirty="0"/>
                  <a:t> disappears</a:t>
                </a:r>
              </a:p>
              <a:p>
                <a:pPr lvl="1"/>
                <a:r>
                  <a:rPr lang="de-DE" sz="2000" dirty="0"/>
                  <a:t>„Proof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procrastination</a:t>
                </a:r>
                <a:r>
                  <a:rPr lang="de-DE" sz="2000" dirty="0"/>
                  <a:t>“: </a:t>
                </a:r>
                <a:r>
                  <a:rPr lang="de-DE" sz="2000" dirty="0" err="1"/>
                  <a:t>postpone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problem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until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goes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away</a:t>
                </a:r>
                <a:endParaRPr lang="de-DE" sz="2400" dirty="0"/>
              </a:p>
            </p:txBody>
          </p:sp>
        </mc:Choice>
        <mc:Fallback xmlns="">
          <p:sp>
            <p:nvSpPr>
              <p:cNvPr id="73" name="Inhaltsplatzhalter 2">
                <a:extLst>
                  <a:ext uri="{FF2B5EF4-FFF2-40B4-BE49-F238E27FC236}">
                    <a16:creationId xmlns:a16="http://schemas.microsoft.com/office/drawing/2014/main" id="{1F7A1722-930F-4C56-870B-A4045923A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6" y="1339273"/>
                <a:ext cx="11014736" cy="4692071"/>
              </a:xfrm>
              <a:blipFill>
                <a:blip r:embed="rId2"/>
                <a:stretch>
                  <a:fillRect l="-775" t="-18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5463117B-366A-4AD6-91EA-C34EAB4F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Recap</a:t>
            </a:r>
            <a:r>
              <a:rPr lang="de-DE" dirty="0"/>
              <a:t>: Q1 Security </a:t>
            </a:r>
            <a:r>
              <a:rPr lang="de-DE" dirty="0" err="1"/>
              <a:t>of</a:t>
            </a:r>
            <a:r>
              <a:rPr lang="de-DE" dirty="0"/>
              <a:t> Even-Mansour [ABKM22]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2ACB8C-D944-435B-ACE7-56A361CC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2E194EA3-E79F-4F4E-B316-9DB6CB863F24}"/>
                  </a:ext>
                </a:extLst>
              </p:cNvPr>
              <p:cNvSpPr/>
              <p:nvPr/>
            </p:nvSpPr>
            <p:spPr>
              <a:xfrm>
                <a:off x="406979" y="196503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2E194EA3-E79F-4F4E-B316-9DB6CB863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9" y="1965039"/>
                <a:ext cx="586508" cy="162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9941DF9D-CDC7-470C-9209-C8A20E04A6EB}"/>
                  </a:ext>
                </a:extLst>
              </p:cNvPr>
              <p:cNvSpPr/>
              <p:nvPr/>
            </p:nvSpPr>
            <p:spPr>
              <a:xfrm>
                <a:off x="1219995" y="2010039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9941DF9D-CDC7-470C-9209-C8A20E04A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95" y="2010039"/>
                <a:ext cx="720000" cy="72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FEC0FC5-2134-4349-BF8D-2CC41C6DBC3E}"/>
                  </a:ext>
                </a:extLst>
              </p:cNvPr>
              <p:cNvSpPr/>
              <p:nvPr/>
            </p:nvSpPr>
            <p:spPr>
              <a:xfrm>
                <a:off x="2226970" y="196503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FEC0FC5-2134-4349-BF8D-2CC41C6DB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70" y="1965039"/>
                <a:ext cx="586508" cy="162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FE989750-F2DB-43F6-8F94-616117BEB05C}"/>
              </a:ext>
            </a:extLst>
          </p:cNvPr>
          <p:cNvSpPr/>
          <p:nvPr/>
        </p:nvSpPr>
        <p:spPr>
          <a:xfrm>
            <a:off x="813487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E94A82-0CA6-4BC4-BD8A-C388C8E00962}"/>
              </a:ext>
            </a:extLst>
          </p:cNvPr>
          <p:cNvSpPr/>
          <p:nvPr/>
        </p:nvSpPr>
        <p:spPr>
          <a:xfrm>
            <a:off x="813487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324DC49-3583-4918-AB70-4110C442F55E}"/>
              </a:ext>
            </a:extLst>
          </p:cNvPr>
          <p:cNvSpPr/>
          <p:nvPr/>
        </p:nvSpPr>
        <p:spPr>
          <a:xfrm>
            <a:off x="406979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DF0294-07E3-4110-B530-5EFFEB0137A3}"/>
              </a:ext>
            </a:extLst>
          </p:cNvPr>
          <p:cNvSpPr/>
          <p:nvPr/>
        </p:nvSpPr>
        <p:spPr>
          <a:xfrm>
            <a:off x="406979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7EF2558-F43E-44A1-862F-22AAA628FB35}"/>
              </a:ext>
            </a:extLst>
          </p:cNvPr>
          <p:cNvSpPr/>
          <p:nvPr/>
        </p:nvSpPr>
        <p:spPr>
          <a:xfrm>
            <a:off x="2633478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C1C549-ED21-4CC0-A1F3-F62CE8A4D68F}"/>
              </a:ext>
            </a:extLst>
          </p:cNvPr>
          <p:cNvSpPr/>
          <p:nvPr/>
        </p:nvSpPr>
        <p:spPr>
          <a:xfrm>
            <a:off x="2633478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E507FA3-14D2-448D-9872-642AF5B2977B}"/>
              </a:ext>
            </a:extLst>
          </p:cNvPr>
          <p:cNvSpPr/>
          <p:nvPr/>
        </p:nvSpPr>
        <p:spPr>
          <a:xfrm>
            <a:off x="2226970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85F56BF-F788-4673-8B4E-0AAD2BAE89D4}"/>
              </a:ext>
            </a:extLst>
          </p:cNvPr>
          <p:cNvSpPr/>
          <p:nvPr/>
        </p:nvSpPr>
        <p:spPr>
          <a:xfrm>
            <a:off x="2226970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D210EC-6534-4A19-B952-FC126F6221EE}"/>
              </a:ext>
            </a:extLst>
          </p:cNvPr>
          <p:cNvCxnSpPr>
            <a:cxnSpLocks/>
            <a:stCxn id="8" idx="3"/>
            <a:endCxn id="6" idx="2"/>
          </p:cNvCxnSpPr>
          <p:nvPr/>
        </p:nvCxnSpPr>
        <p:spPr>
          <a:xfrm>
            <a:off x="993487" y="2370039"/>
            <a:ext cx="226508" cy="0"/>
          </a:xfrm>
          <a:prstGeom prst="straightConnector1">
            <a:avLst/>
          </a:prstGeom>
          <a:ln w="127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73D90F-B4D0-49AF-96CF-C4637574C9F8}"/>
              </a:ext>
            </a:extLst>
          </p:cNvPr>
          <p:cNvCxnSpPr>
            <a:cxnSpLocks/>
            <a:stCxn id="6" idx="6"/>
            <a:endCxn id="14" idx="1"/>
          </p:cNvCxnSpPr>
          <p:nvPr/>
        </p:nvCxnSpPr>
        <p:spPr>
          <a:xfrm>
            <a:off x="1939995" y="2370039"/>
            <a:ext cx="286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F684717-4D8D-4D4C-A017-30CCB59C627E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993487" y="3180039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95C4A066-C113-4982-9277-499BADD3C768}"/>
                  </a:ext>
                </a:extLst>
              </p:cNvPr>
              <p:cNvSpPr/>
              <p:nvPr/>
            </p:nvSpPr>
            <p:spPr>
              <a:xfrm>
                <a:off x="4182057" y="196503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95C4A066-C113-4982-9277-499BADD3C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57" y="1965039"/>
                <a:ext cx="586508" cy="1620000"/>
              </a:xfrm>
              <a:prstGeom prst="rect">
                <a:avLst/>
              </a:prstGeom>
              <a:blipFill>
                <a:blip r:embed="rId6"/>
                <a:stretch>
                  <a:fillRect l="-51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4837F047-C9C9-478F-92CF-E9B110A99FC8}"/>
                  </a:ext>
                </a:extLst>
              </p:cNvPr>
              <p:cNvSpPr/>
              <p:nvPr/>
            </p:nvSpPr>
            <p:spPr>
              <a:xfrm>
                <a:off x="5046444" y="2010039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4837F047-C9C9-478F-92CF-E9B110A99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44" y="2010039"/>
                <a:ext cx="72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8AFEDAA-4D3F-46E5-A869-A66660CC1DEA}"/>
                  </a:ext>
                </a:extLst>
              </p:cNvPr>
              <p:cNvSpPr/>
              <p:nvPr/>
            </p:nvSpPr>
            <p:spPr>
              <a:xfrm>
                <a:off x="6002048" y="196503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8AFEDAA-4D3F-46E5-A869-A66660CC1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48" y="1965039"/>
                <a:ext cx="586508" cy="162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9230B5C3-963C-4674-9B2B-5C1657094A2E}"/>
              </a:ext>
            </a:extLst>
          </p:cNvPr>
          <p:cNvSpPr/>
          <p:nvPr/>
        </p:nvSpPr>
        <p:spPr>
          <a:xfrm>
            <a:off x="4588565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8A7D4E3-C3FE-4A7C-B36B-A2D3A811CD0C}"/>
              </a:ext>
            </a:extLst>
          </p:cNvPr>
          <p:cNvSpPr/>
          <p:nvPr/>
        </p:nvSpPr>
        <p:spPr>
          <a:xfrm>
            <a:off x="4588565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56BBD42-B519-4E5C-B8E2-ECD1235D998B}"/>
              </a:ext>
            </a:extLst>
          </p:cNvPr>
          <p:cNvSpPr/>
          <p:nvPr/>
        </p:nvSpPr>
        <p:spPr>
          <a:xfrm>
            <a:off x="4182057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6016E75-AADF-4B2D-BFDF-F808123B4EF1}"/>
              </a:ext>
            </a:extLst>
          </p:cNvPr>
          <p:cNvSpPr/>
          <p:nvPr/>
        </p:nvSpPr>
        <p:spPr>
          <a:xfrm>
            <a:off x="4182057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A24D7EB-682C-45FA-9C88-85E074F73EC6}"/>
              </a:ext>
            </a:extLst>
          </p:cNvPr>
          <p:cNvSpPr/>
          <p:nvPr/>
        </p:nvSpPr>
        <p:spPr>
          <a:xfrm>
            <a:off x="6408556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C907E40-E36F-4144-BA04-FAC94FF7F269}"/>
              </a:ext>
            </a:extLst>
          </p:cNvPr>
          <p:cNvSpPr/>
          <p:nvPr/>
        </p:nvSpPr>
        <p:spPr>
          <a:xfrm>
            <a:off x="6408556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D3601E1-0669-453A-81AF-519B6A149323}"/>
              </a:ext>
            </a:extLst>
          </p:cNvPr>
          <p:cNvSpPr/>
          <p:nvPr/>
        </p:nvSpPr>
        <p:spPr>
          <a:xfrm>
            <a:off x="6002048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24BE49B-06F4-41CC-8205-A6DD3EB54CD9}"/>
              </a:ext>
            </a:extLst>
          </p:cNvPr>
          <p:cNvSpPr/>
          <p:nvPr/>
        </p:nvSpPr>
        <p:spPr>
          <a:xfrm>
            <a:off x="6002048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6D89AE5-3C54-4846-B722-12E76F3C2563}"/>
              </a:ext>
            </a:extLst>
          </p:cNvPr>
          <p:cNvCxnSpPr>
            <a:cxnSpLocks/>
            <a:stCxn id="22" idx="3"/>
            <a:endCxn id="20" idx="2"/>
          </p:cNvCxnSpPr>
          <p:nvPr/>
        </p:nvCxnSpPr>
        <p:spPr>
          <a:xfrm>
            <a:off x="4768565" y="2370039"/>
            <a:ext cx="2778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969BC1E-2BB6-4C97-8CEB-9B35F7F485AA}"/>
              </a:ext>
            </a:extLst>
          </p:cNvPr>
          <p:cNvCxnSpPr>
            <a:cxnSpLocks/>
            <a:stCxn id="20" idx="6"/>
            <a:endCxn id="28" idx="1"/>
          </p:cNvCxnSpPr>
          <p:nvPr/>
        </p:nvCxnSpPr>
        <p:spPr>
          <a:xfrm>
            <a:off x="5766444" y="2370039"/>
            <a:ext cx="23560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EEE48675-F37A-4A5D-B77D-2FFFF6A4A277}"/>
              </a:ext>
            </a:extLst>
          </p:cNvPr>
          <p:cNvCxnSpPr>
            <a:cxnSpLocks/>
            <a:stCxn id="23" idx="3"/>
            <a:endCxn id="29" idx="1"/>
          </p:cNvCxnSpPr>
          <p:nvPr/>
        </p:nvCxnSpPr>
        <p:spPr>
          <a:xfrm>
            <a:off x="4768565" y="3180039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ADC0975-8957-4DA1-AE16-894EC6DFE956}"/>
              </a:ext>
            </a:extLst>
          </p:cNvPr>
          <p:cNvCxnSpPr>
            <a:cxnSpLocks/>
            <a:stCxn id="12" idx="3"/>
            <a:endCxn id="35" idx="1"/>
          </p:cNvCxnSpPr>
          <p:nvPr/>
        </p:nvCxnSpPr>
        <p:spPr>
          <a:xfrm>
            <a:off x="2813478" y="2370039"/>
            <a:ext cx="3149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90DB311B-CAD8-46A3-8870-27D5584C7560}"/>
              </a:ext>
            </a:extLst>
          </p:cNvPr>
          <p:cNvCxnSpPr>
            <a:cxnSpLocks/>
            <a:stCxn id="13" idx="3"/>
            <a:endCxn id="36" idx="1"/>
          </p:cNvCxnSpPr>
          <p:nvPr/>
        </p:nvCxnSpPr>
        <p:spPr>
          <a:xfrm>
            <a:off x="2813478" y="3180039"/>
            <a:ext cx="3149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01D49D54-B53A-4909-A2D1-425E2FDC5421}"/>
                  </a:ext>
                </a:extLst>
              </p:cNvPr>
              <p:cNvSpPr/>
              <p:nvPr/>
            </p:nvSpPr>
            <p:spPr>
              <a:xfrm>
                <a:off x="3128448" y="1965039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01D49D54-B53A-4909-A2D1-425E2FDC5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48" y="1965039"/>
                <a:ext cx="383041" cy="81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0F8294F8-9FEC-4F39-B273-1C2A4636F519}"/>
                  </a:ext>
                </a:extLst>
              </p:cNvPr>
              <p:cNvSpPr/>
              <p:nvPr/>
            </p:nvSpPr>
            <p:spPr>
              <a:xfrm>
                <a:off x="3128448" y="2775039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0F8294F8-9FEC-4F39-B273-1C2A4636F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48" y="2775039"/>
                <a:ext cx="383041" cy="81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9D8610E-07D4-472E-A5E7-0E03F8448EB0}"/>
              </a:ext>
            </a:extLst>
          </p:cNvPr>
          <p:cNvCxnSpPr>
            <a:cxnSpLocks/>
            <a:stCxn id="35" idx="3"/>
            <a:endCxn id="24" idx="1"/>
          </p:cNvCxnSpPr>
          <p:nvPr/>
        </p:nvCxnSpPr>
        <p:spPr>
          <a:xfrm>
            <a:off x="3511489" y="2370039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D2368548-92CA-42E9-95B6-68C12F626F40}"/>
              </a:ext>
            </a:extLst>
          </p:cNvPr>
          <p:cNvCxnSpPr>
            <a:cxnSpLocks/>
            <a:stCxn id="36" idx="3"/>
            <a:endCxn id="25" idx="1"/>
          </p:cNvCxnSpPr>
          <p:nvPr/>
        </p:nvCxnSpPr>
        <p:spPr>
          <a:xfrm>
            <a:off x="3511489" y="3180039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F6F5E1E7-854B-4596-AC89-C3D4BFDC0832}"/>
                  </a:ext>
                </a:extLst>
              </p:cNvPr>
              <p:cNvSpPr/>
              <p:nvPr/>
            </p:nvSpPr>
            <p:spPr>
              <a:xfrm>
                <a:off x="9251811" y="196503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F6F5E1E7-854B-4596-AC89-C3D4BFDC0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11" y="1965039"/>
                <a:ext cx="586508" cy="1620000"/>
              </a:xfrm>
              <a:prstGeom prst="rect">
                <a:avLst/>
              </a:prstGeom>
              <a:blipFill>
                <a:blip r:embed="rId11"/>
                <a:stretch>
                  <a:fillRect l="-9184" r="-3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BD69BAC8-AF06-4453-887F-88A1AF837C5B}"/>
                  </a:ext>
                </a:extLst>
              </p:cNvPr>
              <p:cNvSpPr/>
              <p:nvPr/>
            </p:nvSpPr>
            <p:spPr>
              <a:xfrm>
                <a:off x="10102379" y="2010039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BD69BAC8-AF06-4453-887F-88A1AF837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379" y="2010039"/>
                <a:ext cx="720000" cy="7200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85A50252-1903-4A6C-B757-943C77CCF791}"/>
                  </a:ext>
                </a:extLst>
              </p:cNvPr>
              <p:cNvSpPr/>
              <p:nvPr/>
            </p:nvSpPr>
            <p:spPr>
              <a:xfrm>
                <a:off x="11071802" y="1965039"/>
                <a:ext cx="586508" cy="16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85A50252-1903-4A6C-B757-943C77CCF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802" y="1965039"/>
                <a:ext cx="586508" cy="1620000"/>
              </a:xfrm>
              <a:prstGeom prst="rect">
                <a:avLst/>
              </a:prstGeom>
              <a:blipFill>
                <a:blip r:embed="rId13"/>
                <a:stretch>
                  <a:fillRect r="-224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hteck 41">
            <a:extLst>
              <a:ext uri="{FF2B5EF4-FFF2-40B4-BE49-F238E27FC236}">
                <a16:creationId xmlns:a16="http://schemas.microsoft.com/office/drawing/2014/main" id="{98CA6FA8-6B45-4BCA-A72D-4F007CCBEB73}"/>
              </a:ext>
            </a:extLst>
          </p:cNvPr>
          <p:cNvSpPr/>
          <p:nvPr/>
        </p:nvSpPr>
        <p:spPr>
          <a:xfrm>
            <a:off x="9658319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13E622-3D10-4B3D-A0BF-236C0599425E}"/>
              </a:ext>
            </a:extLst>
          </p:cNvPr>
          <p:cNvSpPr/>
          <p:nvPr/>
        </p:nvSpPr>
        <p:spPr>
          <a:xfrm>
            <a:off x="9658319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E7F5819-AB8D-4400-A9F0-0D52ED86DE50}"/>
              </a:ext>
            </a:extLst>
          </p:cNvPr>
          <p:cNvSpPr/>
          <p:nvPr/>
        </p:nvSpPr>
        <p:spPr>
          <a:xfrm>
            <a:off x="9251811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112058A-3899-4883-B741-BF252D6D3A60}"/>
              </a:ext>
            </a:extLst>
          </p:cNvPr>
          <p:cNvSpPr/>
          <p:nvPr/>
        </p:nvSpPr>
        <p:spPr>
          <a:xfrm>
            <a:off x="9251811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286020D7-F162-4E1F-816C-B6CC26AD90DF}"/>
              </a:ext>
            </a:extLst>
          </p:cNvPr>
          <p:cNvSpPr/>
          <p:nvPr/>
        </p:nvSpPr>
        <p:spPr>
          <a:xfrm>
            <a:off x="11478310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3058CB94-A23F-4276-86A2-E091F48E38CF}"/>
              </a:ext>
            </a:extLst>
          </p:cNvPr>
          <p:cNvSpPr/>
          <p:nvPr/>
        </p:nvSpPr>
        <p:spPr>
          <a:xfrm>
            <a:off x="11478310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BEC35A00-D08F-4CBE-A784-153275CEB8E3}"/>
              </a:ext>
            </a:extLst>
          </p:cNvPr>
          <p:cNvSpPr/>
          <p:nvPr/>
        </p:nvSpPr>
        <p:spPr>
          <a:xfrm>
            <a:off x="11071802" y="196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1164307-A56F-469A-9907-AE570E72C312}"/>
              </a:ext>
            </a:extLst>
          </p:cNvPr>
          <p:cNvSpPr/>
          <p:nvPr/>
        </p:nvSpPr>
        <p:spPr>
          <a:xfrm>
            <a:off x="11071802" y="2775039"/>
            <a:ext cx="18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0B77C323-7955-4323-858E-1077F44F5FB8}"/>
              </a:ext>
            </a:extLst>
          </p:cNvPr>
          <p:cNvCxnSpPr>
            <a:cxnSpLocks/>
            <a:stCxn id="42" idx="3"/>
            <a:endCxn id="40" idx="2"/>
          </p:cNvCxnSpPr>
          <p:nvPr/>
        </p:nvCxnSpPr>
        <p:spPr>
          <a:xfrm>
            <a:off x="9838319" y="2370039"/>
            <a:ext cx="26406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910F0F9D-CA6B-4BF3-B504-0095C69EE318}"/>
              </a:ext>
            </a:extLst>
          </p:cNvPr>
          <p:cNvCxnSpPr>
            <a:cxnSpLocks/>
            <a:stCxn id="40" idx="6"/>
            <a:endCxn id="48" idx="1"/>
          </p:cNvCxnSpPr>
          <p:nvPr/>
        </p:nvCxnSpPr>
        <p:spPr>
          <a:xfrm>
            <a:off x="10822379" y="2370039"/>
            <a:ext cx="24942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6F68BAE3-30F0-4376-8568-510B665517B8}"/>
              </a:ext>
            </a:extLst>
          </p:cNvPr>
          <p:cNvCxnSpPr>
            <a:cxnSpLocks/>
            <a:stCxn id="43" idx="3"/>
            <a:endCxn id="49" idx="1"/>
          </p:cNvCxnSpPr>
          <p:nvPr/>
        </p:nvCxnSpPr>
        <p:spPr>
          <a:xfrm>
            <a:off x="9838319" y="3180039"/>
            <a:ext cx="12334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E9DDEA0E-842C-4550-8AD0-B4D7D3CF4414}"/>
              </a:ext>
            </a:extLst>
          </p:cNvPr>
          <p:cNvCxnSpPr>
            <a:cxnSpLocks/>
            <a:stCxn id="26" idx="3"/>
            <a:endCxn id="61" idx="2"/>
          </p:cNvCxnSpPr>
          <p:nvPr/>
        </p:nvCxnSpPr>
        <p:spPr>
          <a:xfrm>
            <a:off x="6588556" y="2370039"/>
            <a:ext cx="439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9D63381B-90AF-410F-988A-64BDDFA30BAC}"/>
              </a:ext>
            </a:extLst>
          </p:cNvPr>
          <p:cNvCxnSpPr>
            <a:cxnSpLocks/>
            <a:stCxn id="27" idx="3"/>
            <a:endCxn id="56" idx="1"/>
          </p:cNvCxnSpPr>
          <p:nvPr/>
        </p:nvCxnSpPr>
        <p:spPr>
          <a:xfrm>
            <a:off x="6588556" y="3180039"/>
            <a:ext cx="1609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58AEB30A-5673-4DED-96FC-C8374DF01576}"/>
                  </a:ext>
                </a:extLst>
              </p:cNvPr>
              <p:cNvSpPr/>
              <p:nvPr/>
            </p:nvSpPr>
            <p:spPr>
              <a:xfrm>
                <a:off x="8198202" y="1965039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58AEB30A-5673-4DED-96FC-C8374DF01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02" y="1965039"/>
                <a:ext cx="383041" cy="81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216642CD-E1BF-4116-AD0E-5713523650CE}"/>
                  </a:ext>
                </a:extLst>
              </p:cNvPr>
              <p:cNvSpPr/>
              <p:nvPr/>
            </p:nvSpPr>
            <p:spPr>
              <a:xfrm>
                <a:off x="8198202" y="2775039"/>
                <a:ext cx="383041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⋯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216642CD-E1BF-4116-AD0E-571352365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02" y="2775039"/>
                <a:ext cx="383041" cy="81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A0C79BFD-7AAB-4514-8412-4F8D8E5F3C4B}"/>
              </a:ext>
            </a:extLst>
          </p:cNvPr>
          <p:cNvCxnSpPr>
            <a:cxnSpLocks/>
            <a:stCxn id="55" idx="3"/>
            <a:endCxn id="44" idx="1"/>
          </p:cNvCxnSpPr>
          <p:nvPr/>
        </p:nvCxnSpPr>
        <p:spPr>
          <a:xfrm>
            <a:off x="8581243" y="2370039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D4896A46-5041-4413-8F7E-4DA608BBA315}"/>
              </a:ext>
            </a:extLst>
          </p:cNvPr>
          <p:cNvCxnSpPr>
            <a:cxnSpLocks/>
            <a:stCxn id="56" idx="3"/>
            <a:endCxn id="45" idx="1"/>
          </p:cNvCxnSpPr>
          <p:nvPr/>
        </p:nvCxnSpPr>
        <p:spPr>
          <a:xfrm>
            <a:off x="8581243" y="3180039"/>
            <a:ext cx="6705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5D251119-33FE-498F-9B20-FB7B1DECCF5E}"/>
                  </a:ext>
                </a:extLst>
              </p:cNvPr>
              <p:cNvSpPr/>
              <p:nvPr/>
            </p:nvSpPr>
            <p:spPr>
              <a:xfrm>
                <a:off x="7028202" y="2010039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5D251119-33FE-498F-9B20-FB7B1DEC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202" y="2010039"/>
                <a:ext cx="720000" cy="7200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709C7D40-1E53-42D6-A364-A35EAA95D401}"/>
              </a:ext>
            </a:extLst>
          </p:cNvPr>
          <p:cNvCxnSpPr>
            <a:cxnSpLocks/>
            <a:stCxn id="61" idx="6"/>
            <a:endCxn id="55" idx="1"/>
          </p:cNvCxnSpPr>
          <p:nvPr/>
        </p:nvCxnSpPr>
        <p:spPr>
          <a:xfrm>
            <a:off x="7748202" y="2370039"/>
            <a:ext cx="45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4AAA2BAC-D0B6-48DF-B3FE-8E26864A587E}"/>
              </a:ext>
            </a:extLst>
          </p:cNvPr>
          <p:cNvCxnSpPr>
            <a:cxnSpLocks/>
            <a:stCxn id="8" idx="3"/>
            <a:endCxn id="6" idx="2"/>
          </p:cNvCxnSpPr>
          <p:nvPr/>
        </p:nvCxnSpPr>
        <p:spPr>
          <a:xfrm>
            <a:off x="993487" y="2370039"/>
            <a:ext cx="2265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6492A8A6-B5BF-4201-BE3B-D77F039A2B6E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</p:spTree>
    <p:extLst>
      <p:ext uri="{BB962C8B-B14F-4D97-AF65-F5344CB8AC3E}">
        <p14:creationId xmlns:p14="http://schemas.microsoft.com/office/powerpoint/2010/main" val="40059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FDF98-70BF-42AC-8008-8F2C9E25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Q1 Security </a:t>
            </a:r>
            <a:r>
              <a:rPr lang="de-DE" dirty="0" err="1"/>
              <a:t>of</a:t>
            </a:r>
            <a:r>
              <a:rPr lang="de-DE" dirty="0"/>
              <a:t> Even-Mansour [ABKM22]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0449F41-ACC6-4207-8CC1-DD38F4C43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6" y="1427691"/>
                <a:ext cx="6154210" cy="4625971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/>
                  <a:t>[ABKM22] </a:t>
                </a:r>
                <a:r>
                  <a:rPr lang="de-DE" sz="2400" dirty="0" err="1"/>
                  <a:t>introduces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technical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lemmas</a:t>
                </a:r>
                <a:r>
                  <a:rPr lang="de-DE" sz="2400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000" dirty="0"/>
                  <a:t>A </a:t>
                </a:r>
                <a:r>
                  <a:rPr lang="de-DE" sz="2000" dirty="0" err="1"/>
                  <a:t>resampling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lemma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permutations</a:t>
                </a:r>
                <a:endParaRPr lang="de-DE" sz="2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000" dirty="0"/>
                  <a:t>A </a:t>
                </a:r>
                <a:r>
                  <a:rPr lang="de-DE" sz="2000" dirty="0" err="1"/>
                  <a:t>reprogramming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lemma</a:t>
                </a:r>
                <a:r>
                  <a:rPr lang="de-DE" sz="2000" dirty="0"/>
                  <a:t> in </a:t>
                </a:r>
                <a:r>
                  <a:rPr lang="de-DE" sz="2000" dirty="0" err="1"/>
                  <a:t>terms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expected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number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queries</a:t>
                </a:r>
                <a:endParaRPr lang="de-DE" sz="2000" dirty="0"/>
              </a:p>
              <a:p>
                <a:pPr marL="457200" lvl="1" indent="0">
                  <a:buNone/>
                </a:pPr>
                <a:endParaRPr lang="de-DE" sz="2000" dirty="0"/>
              </a:p>
              <a:p>
                <a:r>
                  <a:rPr lang="de-DE" sz="2400" dirty="0" err="1"/>
                  <a:t>Each</a:t>
                </a:r>
                <a:r>
                  <a:rPr lang="de-DE" sz="2400" dirty="0"/>
                  <a:t> hybrid </a:t>
                </a:r>
                <a:r>
                  <a:rPr lang="de-DE" sz="2400" dirty="0" err="1"/>
                  <a:t>step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) </a:t>
                </a:r>
                <a:r>
                  <a:rPr lang="de-DE" sz="2400" dirty="0" err="1"/>
                  <a:t>consists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steps</a:t>
                </a:r>
                <a:r>
                  <a:rPr lang="de-DE" sz="2400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000" dirty="0" err="1"/>
                  <a:t>Replace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sz="2000" dirty="0"/>
                  <a:t> and „fix“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replacing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de-DE" sz="2000" dirty="0"/>
                  <a:t> (</a:t>
                </a:r>
                <a:r>
                  <a:rPr lang="de-DE" sz="2000" dirty="0" err="1"/>
                  <a:t>construction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queries</a:t>
                </a:r>
                <a:r>
                  <a:rPr lang="de-DE" sz="2000" dirty="0"/>
                  <a:t> still </a:t>
                </a:r>
                <a:r>
                  <a:rPr lang="de-DE" sz="2000" dirty="0" err="1"/>
                  <a:t>rely</a:t>
                </a:r>
                <a:r>
                  <a:rPr lang="de-DE" sz="2000" dirty="0"/>
                  <a:t> on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000" dirty="0"/>
                  <a:t>!)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uses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resampling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lemma</a:t>
                </a:r>
                <a:r>
                  <a:rPr lang="de-DE" sz="2000" dirty="0"/>
                  <a:t> (plus </a:t>
                </a:r>
                <a:r>
                  <a:rPr lang="de-DE" sz="2000" dirty="0" err="1"/>
                  <a:t>bad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events</a:t>
                </a:r>
                <a:r>
                  <a:rPr lang="de-DE" sz="2000" dirty="0"/>
                  <a:t>)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000" dirty="0" err="1"/>
                  <a:t>Replace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first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000" dirty="0"/>
                  <a:t> 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uses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reprogramming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lemma</a:t>
                </a:r>
                <a:r>
                  <a:rPr lang="de-DE" sz="2000" dirty="0"/>
                  <a:t>	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0449F41-ACC6-4207-8CC1-DD38F4C43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6" y="1427691"/>
                <a:ext cx="6154210" cy="4625971"/>
              </a:xfrm>
              <a:blipFill>
                <a:blip r:embed="rId2"/>
                <a:stretch>
                  <a:fillRect l="-1388" t="-1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6E9C08-3993-4FE9-910A-02007713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11BC91D3-A3B8-4FE2-BCE4-8880023FE48C}"/>
                  </a:ext>
                </a:extLst>
              </p:cNvPr>
              <p:cNvSpPr/>
              <p:nvPr/>
            </p:nvSpPr>
            <p:spPr>
              <a:xfrm>
                <a:off x="6813917" y="3687434"/>
                <a:ext cx="720000" cy="7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11BC91D3-A3B8-4FE2-BCE4-8880023FE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17" y="3687434"/>
                <a:ext cx="720000" cy="72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FB7D5D71-D0DB-4D0B-B03A-0FBD6581D8CD}"/>
                  </a:ext>
                </a:extLst>
              </p:cNvPr>
              <p:cNvSpPr/>
              <p:nvPr/>
            </p:nvSpPr>
            <p:spPr>
              <a:xfrm>
                <a:off x="6813917" y="2210085"/>
                <a:ext cx="720000" cy="720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FB7D5D71-D0DB-4D0B-B03A-0FBD6581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17" y="2210085"/>
                <a:ext cx="720000" cy="72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AD4B2435-CCAE-4ABE-AE89-917FAE8FDBE4}"/>
                  </a:ext>
                </a:extLst>
              </p:cNvPr>
              <p:cNvSpPr/>
              <p:nvPr/>
            </p:nvSpPr>
            <p:spPr>
              <a:xfrm>
                <a:off x="10934369" y="3687434"/>
                <a:ext cx="720000" cy="72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AD4B2435-CCAE-4ABE-AE89-917FAE8FD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69" y="3687434"/>
                <a:ext cx="720000" cy="72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56531D6F-EAB8-4413-B9EF-123985647BF5}"/>
                  </a:ext>
                </a:extLst>
              </p:cNvPr>
              <p:cNvSpPr/>
              <p:nvPr/>
            </p:nvSpPr>
            <p:spPr>
              <a:xfrm>
                <a:off x="10934369" y="2210400"/>
                <a:ext cx="720000" cy="720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56531D6F-EAB8-4413-B9EF-123985647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69" y="2210400"/>
                <a:ext cx="720000" cy="72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BC603038-8CC5-4571-B56D-0ECCFF934672}"/>
                  </a:ext>
                </a:extLst>
              </p:cNvPr>
              <p:cNvSpPr/>
              <p:nvPr/>
            </p:nvSpPr>
            <p:spPr>
              <a:xfrm>
                <a:off x="8555357" y="2000936"/>
                <a:ext cx="1357572" cy="14000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de-DE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BC603038-8CC5-4571-B56D-0ECCFF934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357" y="2000936"/>
                <a:ext cx="1357572" cy="14000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hteck 57">
            <a:extLst>
              <a:ext uri="{FF2B5EF4-FFF2-40B4-BE49-F238E27FC236}">
                <a16:creationId xmlns:a16="http://schemas.microsoft.com/office/drawing/2014/main" id="{C85B5C1F-71B5-4099-ADC3-618407C6A740}"/>
              </a:ext>
            </a:extLst>
          </p:cNvPr>
          <p:cNvSpPr/>
          <p:nvPr/>
        </p:nvSpPr>
        <p:spPr>
          <a:xfrm>
            <a:off x="6813917" y="2750085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7E8760AC-7655-48A5-B3C4-003084E26CCE}"/>
              </a:ext>
            </a:extLst>
          </p:cNvPr>
          <p:cNvSpPr/>
          <p:nvPr/>
        </p:nvSpPr>
        <p:spPr>
          <a:xfrm>
            <a:off x="7173917" y="2750085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ED7697F-DFD4-4D70-8240-76B8ED61F844}"/>
              </a:ext>
            </a:extLst>
          </p:cNvPr>
          <p:cNvSpPr/>
          <p:nvPr/>
        </p:nvSpPr>
        <p:spPr>
          <a:xfrm>
            <a:off x="6813917" y="3687434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ECBF1C1-35F8-4D54-97F1-038E06822022}"/>
              </a:ext>
            </a:extLst>
          </p:cNvPr>
          <p:cNvSpPr/>
          <p:nvPr/>
        </p:nvSpPr>
        <p:spPr>
          <a:xfrm>
            <a:off x="7173917" y="3687434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967A184-5E6D-4FA5-8951-317339055AFC}"/>
              </a:ext>
            </a:extLst>
          </p:cNvPr>
          <p:cNvSpPr/>
          <p:nvPr/>
        </p:nvSpPr>
        <p:spPr>
          <a:xfrm>
            <a:off x="10934369" y="3687434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03A56E08-CB64-4A3A-ABE1-73039630C31F}"/>
              </a:ext>
            </a:extLst>
          </p:cNvPr>
          <p:cNvSpPr/>
          <p:nvPr/>
        </p:nvSpPr>
        <p:spPr>
          <a:xfrm>
            <a:off x="11294369" y="3687434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FF2BB476-941A-4625-8366-9E0EBC0F0B3E}"/>
              </a:ext>
            </a:extLst>
          </p:cNvPr>
          <p:cNvSpPr/>
          <p:nvPr/>
        </p:nvSpPr>
        <p:spPr>
          <a:xfrm>
            <a:off x="10934369" y="2755718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868C1B14-2CEF-4362-8125-7058CD213AB5}"/>
              </a:ext>
            </a:extLst>
          </p:cNvPr>
          <p:cNvSpPr/>
          <p:nvPr/>
        </p:nvSpPr>
        <p:spPr>
          <a:xfrm>
            <a:off x="11294369" y="2755718"/>
            <a:ext cx="36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FAA9275E-E780-41BE-B1AC-7DEECF6EFA9F}"/>
              </a:ext>
            </a:extLst>
          </p:cNvPr>
          <p:cNvCxnSpPr>
            <a:cxnSpLocks/>
            <a:stCxn id="60" idx="0"/>
            <a:endCxn id="58" idx="2"/>
          </p:cNvCxnSpPr>
          <p:nvPr/>
        </p:nvCxnSpPr>
        <p:spPr>
          <a:xfrm flipV="1">
            <a:off x="6993917" y="2930085"/>
            <a:ext cx="0" cy="757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4F63E27B-43D6-49B4-9E0F-7FEE9099DCA7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>
            <a:off x="7353917" y="2930085"/>
            <a:ext cx="0" cy="757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9948D02C-2817-465A-AB32-6FB7A1F1CC16}"/>
              </a:ext>
            </a:extLst>
          </p:cNvPr>
          <p:cNvCxnSpPr>
            <a:cxnSpLocks/>
            <a:stCxn id="65" idx="2"/>
            <a:endCxn id="63" idx="0"/>
          </p:cNvCxnSpPr>
          <p:nvPr/>
        </p:nvCxnSpPr>
        <p:spPr>
          <a:xfrm>
            <a:off x="11474369" y="2935718"/>
            <a:ext cx="0" cy="7517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D42FBA96-6913-46FE-B94A-B8D7AE105BC9}"/>
              </a:ext>
            </a:extLst>
          </p:cNvPr>
          <p:cNvCxnSpPr>
            <a:cxnSpLocks/>
            <a:stCxn id="62" idx="0"/>
            <a:endCxn id="64" idx="2"/>
          </p:cNvCxnSpPr>
          <p:nvPr/>
        </p:nvCxnSpPr>
        <p:spPr>
          <a:xfrm flipV="1">
            <a:off x="11114369" y="2935718"/>
            <a:ext cx="0" cy="7517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4D6B9653-0ED6-4AFE-8B3E-C593C34CD0C1}"/>
              </a:ext>
            </a:extLst>
          </p:cNvPr>
          <p:cNvCxnSpPr>
            <a:cxnSpLocks/>
            <a:stCxn id="53" idx="3"/>
            <a:endCxn id="73" idx="1"/>
          </p:cNvCxnSpPr>
          <p:nvPr/>
        </p:nvCxnSpPr>
        <p:spPr>
          <a:xfrm>
            <a:off x="7533917" y="4047434"/>
            <a:ext cx="2265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06495EF4-36DA-417B-9C62-361CA28C006C}"/>
              </a:ext>
            </a:extLst>
          </p:cNvPr>
          <p:cNvCxnSpPr>
            <a:cxnSpLocks/>
            <a:stCxn id="72" idx="3"/>
            <a:endCxn id="55" idx="1"/>
          </p:cNvCxnSpPr>
          <p:nvPr/>
        </p:nvCxnSpPr>
        <p:spPr>
          <a:xfrm>
            <a:off x="10739299" y="4047434"/>
            <a:ext cx="1950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E6699BD0-7BAF-48EE-B51B-11E69331BF60}"/>
                  </a:ext>
                </a:extLst>
              </p:cNvPr>
              <p:cNvSpPr/>
              <p:nvPr/>
            </p:nvSpPr>
            <p:spPr>
              <a:xfrm>
                <a:off x="9556438" y="3864871"/>
                <a:ext cx="1182861" cy="365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</m:d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E6699BD0-7BAF-48EE-B51B-11E69331B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438" y="3864871"/>
                <a:ext cx="1182861" cy="365125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32F9A671-FBB5-44F9-9BD0-DC577D6EB17D}"/>
                  </a:ext>
                </a:extLst>
              </p:cNvPr>
              <p:cNvSpPr/>
              <p:nvPr/>
            </p:nvSpPr>
            <p:spPr>
              <a:xfrm>
                <a:off x="7760425" y="3864871"/>
                <a:ext cx="529321" cy="365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</m:d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32F9A671-FBB5-44F9-9BD0-DC577D6EB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425" y="3864871"/>
                <a:ext cx="529321" cy="3651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hteck 73">
            <a:extLst>
              <a:ext uri="{FF2B5EF4-FFF2-40B4-BE49-F238E27FC236}">
                <a16:creationId xmlns:a16="http://schemas.microsoft.com/office/drawing/2014/main" id="{6776BC03-2C79-46E9-87FC-1793883C393B}"/>
              </a:ext>
            </a:extLst>
          </p:cNvPr>
          <p:cNvSpPr/>
          <p:nvPr/>
        </p:nvSpPr>
        <p:spPr>
          <a:xfrm>
            <a:off x="10615583" y="1590673"/>
            <a:ext cx="1357572" cy="498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Phase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F346B4AB-5D5B-4A5A-9456-83F8740212B5}"/>
                  </a:ext>
                </a:extLst>
              </p:cNvPr>
              <p:cNvSpPr/>
              <p:nvPr/>
            </p:nvSpPr>
            <p:spPr>
              <a:xfrm>
                <a:off x="6813917" y="4706318"/>
                <a:ext cx="4840452" cy="14773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de-D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de-DE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DE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nor/>
                              </m:rPr>
                              <a:rPr lang="de-DE" sz="20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DE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nor/>
                              </m:rPr>
                              <a:rPr lang="de-DE" sz="20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nor/>
                              </m:rPr>
                              <a:rPr lang="de-DE" sz="20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de-DE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F346B4AB-5D5B-4A5A-9456-83F874021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17" y="4706318"/>
                <a:ext cx="4840452" cy="14773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hteck 75">
            <a:extLst>
              <a:ext uri="{FF2B5EF4-FFF2-40B4-BE49-F238E27FC236}">
                <a16:creationId xmlns:a16="http://schemas.microsoft.com/office/drawing/2014/main" id="{F6AA702D-4486-4066-AA51-33C0D14C1445}"/>
              </a:ext>
            </a:extLst>
          </p:cNvPr>
          <p:cNvSpPr/>
          <p:nvPr/>
        </p:nvSpPr>
        <p:spPr>
          <a:xfrm>
            <a:off x="6813917" y="1237919"/>
            <a:ext cx="4840452" cy="31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Resampling</a:t>
            </a:r>
            <a:r>
              <a:rPr lang="de-DE" sz="2000" dirty="0">
                <a:solidFill>
                  <a:schemeClr val="tx1"/>
                </a:solidFill>
              </a:rPr>
              <a:t> Lemma </a:t>
            </a:r>
            <a:r>
              <a:rPr lang="de-DE" sz="2000" dirty="0" err="1">
                <a:solidFill>
                  <a:schemeClr val="tx1"/>
                </a:solidFill>
              </a:rPr>
              <a:t>from</a:t>
            </a:r>
            <a:r>
              <a:rPr lang="de-DE" sz="2000" dirty="0">
                <a:solidFill>
                  <a:schemeClr val="tx1"/>
                </a:solidFill>
              </a:rPr>
              <a:t> [ABKM22]</a:t>
            </a:r>
          </a:p>
        </p:txBody>
      </p: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7C45AC7A-B5E4-4E1C-BB05-CA0C9203BF2E}"/>
              </a:ext>
            </a:extLst>
          </p:cNvPr>
          <p:cNvCxnSpPr>
            <a:cxnSpLocks/>
            <a:stCxn id="55" idx="3"/>
            <a:endCxn id="78" idx="1"/>
          </p:cNvCxnSpPr>
          <p:nvPr/>
        </p:nvCxnSpPr>
        <p:spPr>
          <a:xfrm>
            <a:off x="11654369" y="4047434"/>
            <a:ext cx="1569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4C0CCF04-3E54-4ED6-B59F-72ED5CE2EB8D}"/>
                  </a:ext>
                </a:extLst>
              </p:cNvPr>
              <p:cNvSpPr/>
              <p:nvPr/>
            </p:nvSpPr>
            <p:spPr>
              <a:xfrm>
                <a:off x="11811301" y="3864871"/>
                <a:ext cx="323708" cy="365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4C0CCF04-3E54-4ED6-B59F-72ED5CE2E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301" y="3864871"/>
                <a:ext cx="323708" cy="365125"/>
              </a:xfrm>
              <a:prstGeom prst="rect">
                <a:avLst/>
              </a:prstGeom>
              <a:blipFill>
                <a:blip r:embed="rId11"/>
                <a:stretch>
                  <a:fillRect l="-3774" r="-226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hteck 78">
            <a:extLst>
              <a:ext uri="{FF2B5EF4-FFF2-40B4-BE49-F238E27FC236}">
                <a16:creationId xmlns:a16="http://schemas.microsoft.com/office/drawing/2014/main" id="{06759AB0-FCA7-4411-9594-B3F197E4FB0A}"/>
              </a:ext>
            </a:extLst>
          </p:cNvPr>
          <p:cNvSpPr/>
          <p:nvPr/>
        </p:nvSpPr>
        <p:spPr>
          <a:xfrm>
            <a:off x="6495131" y="1590674"/>
            <a:ext cx="1357572" cy="498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Phase 1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D1774C5-CD47-4EF2-BC3C-25B5AAE40C8B}"/>
              </a:ext>
            </a:extLst>
          </p:cNvPr>
          <p:cNvSpPr txBox="1"/>
          <p:nvPr/>
        </p:nvSpPr>
        <p:spPr>
          <a:xfrm>
            <a:off x="354745" y="6245773"/>
            <a:ext cx="5716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[ABKM22] </a:t>
            </a:r>
            <a:r>
              <a:rPr lang="en-GB" sz="1000" dirty="0" err="1"/>
              <a:t>Alagic</a:t>
            </a:r>
            <a:r>
              <a:rPr lang="en-GB" sz="1000" dirty="0"/>
              <a:t>, Bai, Katz, </a:t>
            </a:r>
            <a:r>
              <a:rPr lang="en-GB" sz="1000" dirty="0" err="1"/>
              <a:t>Majenz</a:t>
            </a:r>
            <a:r>
              <a:rPr lang="en-GB" sz="1000" dirty="0"/>
              <a:t>. Post-quantum security of the Even-Mansour Cipher. EUROCRYPT 2022</a:t>
            </a:r>
          </a:p>
        </p:txBody>
      </p:sp>
    </p:spTree>
    <p:extLst>
      <p:ext uri="{BB962C8B-B14F-4D97-AF65-F5344CB8AC3E}">
        <p14:creationId xmlns:p14="http://schemas.microsoft.com/office/powerpoint/2010/main" val="17732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/>
      <p:bldP spid="72" grpId="0"/>
      <p:bldP spid="73" grpId="0"/>
      <p:bldP spid="74" grpId="0"/>
      <p:bldP spid="75" grpId="0"/>
      <p:bldP spid="76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E58F9-9F45-4EA9-B815-6AFC3D82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Goal: </a:t>
            </a:r>
            <a:r>
              <a:rPr lang="de-DE" dirty="0" err="1"/>
              <a:t>Elephant</a:t>
            </a:r>
            <a:r>
              <a:rPr lang="de-DE" dirty="0"/>
              <a:t> [BCDM21]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E62D0A5-3785-4F62-8813-67D23750B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72" y="1467564"/>
            <a:ext cx="9607328" cy="477491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823FB1-4CA3-4A23-9A3F-FACC1DF9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107B-93E2-4A60-AE7C-C086AE9F3E97}" type="slidenum">
              <a:rPr lang="de-DE" smtClean="0"/>
              <a:t>9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0B01993-9C1A-4E90-8974-886660FDBB7F}"/>
              </a:ext>
            </a:extLst>
          </p:cNvPr>
          <p:cNvSpPr/>
          <p:nvPr/>
        </p:nvSpPr>
        <p:spPr>
          <a:xfrm>
            <a:off x="6344010" y="1783220"/>
            <a:ext cx="1626973" cy="1283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846E42-5A67-4C35-A008-AA854FC74FDE}"/>
              </a:ext>
            </a:extLst>
          </p:cNvPr>
          <p:cNvSpPr txBox="1"/>
          <p:nvPr/>
        </p:nvSpPr>
        <p:spPr>
          <a:xfrm>
            <a:off x="9533316" y="1656891"/>
            <a:ext cx="26586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Tweakable Even-Mansour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DC68118-ED3A-432B-9A54-91DB408822A7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7970983" y="1841557"/>
            <a:ext cx="1562333" cy="583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B86E0F7-25C0-451F-BA40-B49EFE77B70E}"/>
              </a:ext>
            </a:extLst>
          </p:cNvPr>
          <p:cNvSpPr txBox="1">
            <a:spLocks/>
          </p:cNvSpPr>
          <p:nvPr/>
        </p:nvSpPr>
        <p:spPr>
          <a:xfrm>
            <a:off x="237066" y="1427691"/>
            <a:ext cx="4544611" cy="462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/>
              <a:t>Two</a:t>
            </a:r>
            <a:r>
              <a:rPr lang="de-DE" sz="2400" dirty="0"/>
              <a:t> Problems: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/>
              <a:t>Security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Elephant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r>
              <a:rPr lang="de-DE" sz="2000" dirty="0" err="1"/>
              <a:t>tweakable</a:t>
            </a:r>
            <a:r>
              <a:rPr lang="de-DE" sz="2000" dirty="0"/>
              <a:t> Even-Mansour </a:t>
            </a:r>
            <a:r>
              <a:rPr lang="de-DE" sz="2000" dirty="0" err="1"/>
              <a:t>instead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plain</a:t>
            </a:r>
            <a:r>
              <a:rPr lang="de-DE" sz="2000" dirty="0"/>
              <a:t> Even-Mansour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err="1"/>
              <a:t>Elephant</a:t>
            </a:r>
            <a:r>
              <a:rPr lang="de-DE" sz="2000" dirty="0"/>
              <a:t> </a:t>
            </a:r>
            <a:r>
              <a:rPr lang="de-DE" sz="2000" dirty="0" err="1"/>
              <a:t>uses</a:t>
            </a:r>
            <a:r>
              <a:rPr lang="de-DE" sz="2000" dirty="0"/>
              <a:t> </a:t>
            </a:r>
            <a:r>
              <a:rPr lang="de-DE" sz="2000" dirty="0" err="1"/>
              <a:t>key</a:t>
            </a:r>
            <a:r>
              <a:rPr lang="de-DE" sz="2000" dirty="0"/>
              <a:t> </a:t>
            </a:r>
            <a:r>
              <a:rPr lang="de-DE" sz="2000" dirty="0" err="1"/>
              <a:t>expansion</a:t>
            </a:r>
            <a:r>
              <a:rPr lang="de-DE" sz="2000" dirty="0"/>
              <a:t>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9D3A9-72AD-47D4-BB11-8CAFDD96B263}"/>
              </a:ext>
            </a:extLst>
          </p:cNvPr>
          <p:cNvSpPr txBox="1"/>
          <p:nvPr/>
        </p:nvSpPr>
        <p:spPr>
          <a:xfrm>
            <a:off x="354745" y="6245773"/>
            <a:ext cx="5856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[BCDM21] </a:t>
            </a:r>
            <a:r>
              <a:rPr lang="en-GB" sz="1000" dirty="0" err="1"/>
              <a:t>Beyne</a:t>
            </a:r>
            <a:r>
              <a:rPr lang="en-GB" sz="1000" dirty="0"/>
              <a:t>, Chen, </a:t>
            </a:r>
            <a:r>
              <a:rPr lang="en-GB" sz="1000" dirty="0" err="1"/>
              <a:t>Dobraunig</a:t>
            </a:r>
            <a:r>
              <a:rPr lang="en-GB" sz="1000" dirty="0"/>
              <a:t>, </a:t>
            </a:r>
            <a:r>
              <a:rPr lang="en-GB" sz="1000" dirty="0" err="1"/>
              <a:t>Mennink</a:t>
            </a:r>
            <a:r>
              <a:rPr lang="en-GB" sz="1000" dirty="0"/>
              <a:t>. Elephant v2. NIST Lightweight Cryptography Specification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9F8715-1B9C-4A5B-8DF6-0FCF91ED1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92" y="3154070"/>
            <a:ext cx="4780590" cy="347954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772490A-E8A1-4E1F-BC6F-C0B75E73ED0A}"/>
              </a:ext>
            </a:extLst>
          </p:cNvPr>
          <p:cNvCxnSpPr>
            <a:cxnSpLocks/>
          </p:cNvCxnSpPr>
          <p:nvPr/>
        </p:nvCxnSpPr>
        <p:spPr>
          <a:xfrm>
            <a:off x="1699591" y="3502024"/>
            <a:ext cx="1282148" cy="11594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Microsoft Office PowerPoint</Application>
  <PresentationFormat>Breitbild</PresentationFormat>
  <Paragraphs>279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Cambria Math</vt:lpstr>
      <vt:lpstr>Calibri Light</vt:lpstr>
      <vt:lpstr>Calibri</vt:lpstr>
      <vt:lpstr>Arial</vt:lpstr>
      <vt:lpstr>Office</vt:lpstr>
      <vt:lpstr>Post-Quantum Security of Tweakable Even-Mansour, and Applications</vt:lpstr>
      <vt:lpstr>Even-Mansour Cipher [EM97]</vt:lpstr>
      <vt:lpstr>PowerPoint-Präsentation</vt:lpstr>
      <vt:lpstr>Our Goal</vt:lpstr>
      <vt:lpstr>Recap: Q1 Security of Even-Mansour [ABKM22]</vt:lpstr>
      <vt:lpstr>Recap: Q1 Security of Even-Mansour [ABKM22]</vt:lpstr>
      <vt:lpstr>Recap: Q1 Security of Even-Mansour [ABKM22]</vt:lpstr>
      <vt:lpstr>Recap: Q1 Security of Even-Mansour [ABKM22]</vt:lpstr>
      <vt:lpstr>Our Goal: Elephant [BCDM21]</vt:lpstr>
      <vt:lpstr>Tweakable Even-Mansour (with Key Expansion)</vt:lpstr>
      <vt:lpstr>Main Result</vt:lpstr>
      <vt:lpstr>Proof Idea</vt:lpstr>
      <vt:lpstr>Challenges</vt:lpstr>
      <vt:lpstr>Solving the First Problem</vt:lpstr>
      <vt:lpstr>Solving the Second Problem</vt:lpstr>
      <vt:lpstr>Conclusion</vt:lpstr>
    </vt:vector>
  </TitlesOfParts>
  <Company>Universitaet Regensburg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Maximiliane Weishaeupl</dc:creator>
  <cp:lastModifiedBy>Patrick Struck</cp:lastModifiedBy>
  <cp:revision>183</cp:revision>
  <dcterms:created xsi:type="dcterms:W3CDTF">2023-03-05T12:10:23Z</dcterms:created>
  <dcterms:modified xsi:type="dcterms:W3CDTF">2024-05-25T09:41:51Z</dcterms:modified>
</cp:coreProperties>
</file>