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731" r:id="rId2"/>
    <p:sldId id="764" r:id="rId3"/>
    <p:sldId id="800" r:id="rId4"/>
    <p:sldId id="799" r:id="rId5"/>
    <p:sldId id="801" r:id="rId6"/>
    <p:sldId id="798" r:id="rId7"/>
    <p:sldId id="803" r:id="rId8"/>
    <p:sldId id="807" r:id="rId9"/>
    <p:sldId id="808" r:id="rId10"/>
    <p:sldId id="811" r:id="rId11"/>
    <p:sldId id="812" r:id="rId12"/>
    <p:sldId id="743" r:id="rId13"/>
    <p:sldId id="813" r:id="rId14"/>
    <p:sldId id="814" r:id="rId15"/>
    <p:sldId id="817" r:id="rId16"/>
    <p:sldId id="818" r:id="rId17"/>
    <p:sldId id="816" r:id="rId18"/>
    <p:sldId id="822" r:id="rId19"/>
    <p:sldId id="821" r:id="rId20"/>
    <p:sldId id="824" r:id="rId21"/>
    <p:sldId id="825" r:id="rId22"/>
    <p:sldId id="632" r:id="rId23"/>
  </p:sldIdLst>
  <p:sldSz cx="12192000" cy="6858000"/>
  <p:notesSz cx="6858000" cy="9144000"/>
  <p:embeddedFontLst>
    <p:embeddedFont>
      <p:font typeface="Cambria Math" panose="02040503050406030204" pitchFamily="18" charset="0"/>
      <p:regular r:id="rId25"/>
    </p:embeddedFont>
    <p:embeddedFont>
      <p:font typeface="Consolas" panose="020B0609020204030204" pitchFamily="49"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5B0912-FB81-8FD2-44D4-757D47508651}" name="Weidong Cui" initials="WC" userId="S::wdcui@microsoft.com::c2abf49c-89d0-4864-9fa5-414c3f97aeae" providerId="AD"/>
  <p188:author id="{24F6D340-CF90-D764-2EDC-1E5994AE0EC4}" name="Srinath Setty" initials="SS" userId="S::srinath@microsoft.com::120a910c-04fd-4d0b-bb6b-cd54b9919396" providerId="AD"/>
  <p188:author id="{C9FF3BB9-F971-5A8C-8712-4A107DF52798}" name="Sebastian Angel" initials="SA" userId="S::sangel@microsoft.com::16a88322-49be-4bcf-9761-e5b3ffa8fbf1" providerId="AD"/>
  <p188:author id="{3D4320EE-6549-B513-5D1F-265710B6B5C4}" name="Brandon Murdoch" initials="BM" userId="S::bmurdoch@microsoft.com::83737199-7e55-47f0-834d-b1ab2f4acb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2F0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1314B-1F8E-47EE-99D0-01762DA6D6B4}" v="3" dt="2024-05-27T09:51:41.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3" autoAdjust="0"/>
    <p:restoredTop sz="78220" autoAdjust="0"/>
  </p:normalViewPr>
  <p:slideViewPr>
    <p:cSldViewPr snapToGrid="0">
      <p:cViewPr varScale="1">
        <p:scale>
          <a:sx n="110" d="100"/>
          <a:sy n="110" d="100"/>
        </p:scale>
        <p:origin x="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inath Setty" userId="120a910c-04fd-4d0b-bb6b-cd54b9919396" providerId="ADAL" clId="{3541314B-1F8E-47EE-99D0-01762DA6D6B4}"/>
    <pc:docChg chg="modSld">
      <pc:chgData name="Srinath Setty" userId="120a910c-04fd-4d0b-bb6b-cd54b9919396" providerId="ADAL" clId="{3541314B-1F8E-47EE-99D0-01762DA6D6B4}" dt="2024-05-27T09:51:41.245" v="2"/>
      <pc:docMkLst>
        <pc:docMk/>
      </pc:docMkLst>
      <pc:sldChg chg="modAnim">
        <pc:chgData name="Srinath Setty" userId="120a910c-04fd-4d0b-bb6b-cd54b9919396" providerId="ADAL" clId="{3541314B-1F8E-47EE-99D0-01762DA6D6B4}" dt="2024-05-27T09:51:41.245" v="2"/>
        <pc:sldMkLst>
          <pc:docMk/>
          <pc:sldMk cId="2082863497" sldId="6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82071-B984-499C-A2BF-6A895586688C}"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55BE6-B60B-458E-84E3-D64E0B0E3B55}" type="slidenum">
              <a:rPr lang="en-US" smtClean="0"/>
              <a:t>‹#›</a:t>
            </a:fld>
            <a:endParaRPr lang="en-US"/>
          </a:p>
        </p:txBody>
      </p:sp>
    </p:spTree>
    <p:extLst>
      <p:ext uri="{BB962C8B-B14F-4D97-AF65-F5344CB8AC3E}">
        <p14:creationId xmlns:p14="http://schemas.microsoft.com/office/powerpoint/2010/main" val="201276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is about Lasso, a new SNARK that unlocks the so-called lookup singularity</a:t>
            </a:r>
          </a:p>
        </p:txBody>
      </p:sp>
      <p:sp>
        <p:nvSpPr>
          <p:cNvPr id="4" name="Slide Number Placeholder 3"/>
          <p:cNvSpPr>
            <a:spLocks noGrp="1"/>
          </p:cNvSpPr>
          <p:nvPr>
            <p:ph type="sldNum" sz="quarter" idx="5"/>
          </p:nvPr>
        </p:nvSpPr>
        <p:spPr/>
        <p:txBody>
          <a:bodyPr/>
          <a:lstStyle/>
          <a:p>
            <a:fld id="{FA255BE6-B60B-458E-84E3-D64E0B0E3B55}" type="slidenum">
              <a:rPr lang="en-US" smtClean="0"/>
              <a:t>1</a:t>
            </a:fld>
            <a:endParaRPr lang="en-US"/>
          </a:p>
        </p:txBody>
      </p:sp>
    </p:spTree>
    <p:extLst>
      <p:ext uri="{BB962C8B-B14F-4D97-AF65-F5344CB8AC3E}">
        <p14:creationId xmlns:p14="http://schemas.microsoft.com/office/powerpoint/2010/main" val="373577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unlike prior work, Lasso supports very large structured tables e.g., of size 2^128 or larger.</a:t>
            </a:r>
          </a:p>
          <a:p>
            <a:endParaRPr lang="en-US" dirty="0"/>
          </a:p>
          <a:p>
            <a:r>
              <a:rPr lang="en-US" dirty="0"/>
              <a:t>Additionally, neither the prover nor the verifier needs to commit to the table</a:t>
            </a:r>
          </a:p>
          <a:p>
            <a:endParaRPr lang="en-US" dirty="0"/>
          </a:p>
          <a:p>
            <a:r>
              <a:rPr lang="en-US" dirty="0"/>
              <a:t>The prover time grows linearly with the number of lookups m and sub-linearly with the table size.</a:t>
            </a:r>
          </a:p>
          <a:p>
            <a:endParaRPr lang="en-US" dirty="0"/>
          </a:p>
          <a:p>
            <a:r>
              <a:rPr lang="en-US" dirty="0"/>
              <a:t>In particular, it is order c \times m + c </a:t>
            </a:r>
            <a:r>
              <a:rPr lang="en-US" dirty="0" err="1"/>
              <a:t>th</a:t>
            </a:r>
            <a:r>
              <a:rPr lang="en-US" dirty="0"/>
              <a:t> root of n, where c is some constant</a:t>
            </a:r>
          </a:p>
          <a:p>
            <a:endParaRPr lang="en-US" dirty="0"/>
          </a:p>
          <a:p>
            <a:r>
              <a:rPr lang="en-US" dirty="0"/>
              <a:t>As before, the committed field elements are still small regardless of how big the field is.</a:t>
            </a:r>
          </a:p>
        </p:txBody>
      </p:sp>
      <p:sp>
        <p:nvSpPr>
          <p:cNvPr id="4" name="Slide Number Placeholder 3"/>
          <p:cNvSpPr>
            <a:spLocks noGrp="1"/>
          </p:cNvSpPr>
          <p:nvPr>
            <p:ph type="sldNum" sz="quarter" idx="5"/>
          </p:nvPr>
        </p:nvSpPr>
        <p:spPr/>
        <p:txBody>
          <a:bodyPr/>
          <a:lstStyle/>
          <a:p>
            <a:fld id="{FA255BE6-B60B-458E-84E3-D64E0B0E3B55}" type="slidenum">
              <a:rPr lang="en-US" smtClean="0"/>
              <a:t>10</a:t>
            </a:fld>
            <a:endParaRPr lang="en-US"/>
          </a:p>
        </p:txBody>
      </p:sp>
    </p:spTree>
    <p:extLst>
      <p:ext uri="{BB962C8B-B14F-4D97-AF65-F5344CB8AC3E}">
        <p14:creationId xmlns:p14="http://schemas.microsoft.com/office/powerpoint/2010/main" val="151583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commonly used lookup tables are structured.</a:t>
            </a:r>
          </a:p>
          <a:p>
            <a:endParaRPr lang="en-US" dirty="0"/>
          </a:p>
          <a:p>
            <a:r>
              <a:rPr lang="en-US" dirty="0"/>
              <a:t>In a companion work, called Jolt,  which will be presented in the next talk, we provide a new front-end approach.</a:t>
            </a:r>
          </a:p>
          <a:p>
            <a:endParaRPr lang="en-US" dirty="0"/>
          </a:p>
          <a:p>
            <a:r>
              <a:rPr lang="en-US" dirty="0"/>
              <a:t>In particular, Jolt encodes all RISC-V instructions with lookups into a large structured table.</a:t>
            </a:r>
          </a:p>
          <a:p>
            <a:endParaRPr lang="en-US" dirty="0"/>
          </a:p>
          <a:p>
            <a:r>
              <a:rPr lang="en-US" dirty="0"/>
              <a:t>By doing this, Lasso and Jolt realize a vision proposed by Barry Whitehat.</a:t>
            </a:r>
          </a:p>
          <a:p>
            <a:endParaRPr lang="en-US" dirty="0"/>
          </a:p>
          <a:p>
            <a:r>
              <a:rPr lang="en-US" dirty="0"/>
              <a:t>This vision is called singularity, and it articulates the many benefits of a lookup-only SNARK front-end e.g., simplicity, auditability, performance.</a:t>
            </a:r>
          </a:p>
        </p:txBody>
      </p:sp>
      <p:sp>
        <p:nvSpPr>
          <p:cNvPr id="4" name="Slide Number Placeholder 3"/>
          <p:cNvSpPr>
            <a:spLocks noGrp="1"/>
          </p:cNvSpPr>
          <p:nvPr>
            <p:ph type="sldNum" sz="quarter" idx="5"/>
          </p:nvPr>
        </p:nvSpPr>
        <p:spPr/>
        <p:txBody>
          <a:bodyPr/>
          <a:lstStyle/>
          <a:p>
            <a:fld id="{FA255BE6-B60B-458E-84E3-D64E0B0E3B55}" type="slidenum">
              <a:rPr lang="en-US" smtClean="0"/>
              <a:t>11</a:t>
            </a:fld>
            <a:endParaRPr lang="en-US"/>
          </a:p>
        </p:txBody>
      </p:sp>
    </p:spTree>
    <p:extLst>
      <p:ext uri="{BB962C8B-B14F-4D97-AF65-F5344CB8AC3E}">
        <p14:creationId xmlns:p14="http://schemas.microsoft.com/office/powerpoint/2010/main" val="400887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I have provided context and described Lasso’s key results.</a:t>
            </a:r>
          </a:p>
          <a:p>
            <a:endParaRPr lang="en-US" dirty="0"/>
          </a:p>
          <a:p>
            <a:r>
              <a:rPr lang="en-US" dirty="0"/>
              <a:t>In the next part of this talk, I’ll provide an overview of Lasso’s techniques</a:t>
            </a:r>
          </a:p>
        </p:txBody>
      </p:sp>
      <p:sp>
        <p:nvSpPr>
          <p:cNvPr id="4" name="Slide Number Placeholder 3"/>
          <p:cNvSpPr>
            <a:spLocks noGrp="1"/>
          </p:cNvSpPr>
          <p:nvPr>
            <p:ph type="sldNum" sz="quarter" idx="5"/>
          </p:nvPr>
        </p:nvSpPr>
        <p:spPr/>
        <p:txBody>
          <a:bodyPr/>
          <a:lstStyle/>
          <a:p>
            <a:fld id="{FA255BE6-B60B-458E-84E3-D64E0B0E3B55}" type="slidenum">
              <a:rPr lang="en-US" smtClean="0"/>
              <a:t>12</a:t>
            </a:fld>
            <a:endParaRPr lang="en-US"/>
          </a:p>
        </p:txBody>
      </p:sp>
    </p:spTree>
    <p:extLst>
      <p:ext uri="{BB962C8B-B14F-4D97-AF65-F5344CB8AC3E}">
        <p14:creationId xmlns:p14="http://schemas.microsoft.com/office/powerpoint/2010/main" val="373939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 level, our goal is to prove that a vector of entries a is contained in another vector of entries t.</a:t>
            </a:r>
          </a:p>
          <a:p>
            <a:endParaRPr lang="en-US" dirty="0"/>
          </a:p>
          <a:p>
            <a:r>
              <a:rPr lang="en-US" dirty="0"/>
              <a:t>Here’s a quick example where the vector a has 4 entries and the table t has 5 entries.</a:t>
            </a:r>
          </a:p>
        </p:txBody>
      </p:sp>
      <p:sp>
        <p:nvSpPr>
          <p:cNvPr id="4" name="Slide Number Placeholder 3"/>
          <p:cNvSpPr>
            <a:spLocks noGrp="1"/>
          </p:cNvSpPr>
          <p:nvPr>
            <p:ph type="sldNum" sz="quarter" idx="5"/>
          </p:nvPr>
        </p:nvSpPr>
        <p:spPr/>
        <p:txBody>
          <a:bodyPr/>
          <a:lstStyle/>
          <a:p>
            <a:fld id="{FA255BE6-B60B-458E-84E3-D64E0B0E3B55}" type="slidenum">
              <a:rPr lang="en-US" smtClean="0"/>
              <a:t>13</a:t>
            </a:fld>
            <a:endParaRPr lang="en-US"/>
          </a:p>
        </p:txBody>
      </p:sp>
    </p:spTree>
    <p:extLst>
      <p:ext uri="{BB962C8B-B14F-4D97-AF65-F5344CB8AC3E}">
        <p14:creationId xmlns:p14="http://schemas.microsoft.com/office/powerpoint/2010/main" val="1677221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Proving these lookup checks turns out to be equivalent to proving the knowledge of a matrix M such that</a:t>
            </a:r>
          </a:p>
          <a:p>
            <a:pPr marL="171450" indent="-171450">
              <a:buFont typeface="Arial" panose="020B0604020202020204" pitchFamily="34" charset="0"/>
              <a:buChar char="•"/>
            </a:pPr>
            <a:r>
              <a:rPr lang="en-US" dirty="0"/>
              <a:t>Each row of M is a unit vector; and </a:t>
            </a:r>
          </a:p>
          <a:p>
            <a:pPr marL="171450" indent="-171450">
              <a:buFont typeface="Arial" panose="020B0604020202020204" pitchFamily="34" charset="0"/>
              <a:buChar char="•"/>
            </a:pPr>
            <a:r>
              <a:rPr lang="en-US" dirty="0"/>
              <a:t>M times t = 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For the example I showed earlier, the matrix M looks like this.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has 4 rows and 5 columns.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Each row of M selects an entry of the table that is purported to equal an entry of 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example, the first row of M selects the third entry in the table t, which is 4.</a:t>
            </a:r>
          </a:p>
        </p:txBody>
      </p:sp>
      <p:sp>
        <p:nvSpPr>
          <p:cNvPr id="4" name="Slide Number Placeholder 3"/>
          <p:cNvSpPr>
            <a:spLocks noGrp="1"/>
          </p:cNvSpPr>
          <p:nvPr>
            <p:ph type="sldNum" sz="quarter" idx="5"/>
          </p:nvPr>
        </p:nvSpPr>
        <p:spPr/>
        <p:txBody>
          <a:bodyPr/>
          <a:lstStyle/>
          <a:p>
            <a:fld id="{FA255BE6-B60B-458E-84E3-D64E0B0E3B55}" type="slidenum">
              <a:rPr lang="en-US" smtClean="0"/>
              <a:t>14</a:t>
            </a:fld>
            <a:endParaRPr lang="en-US"/>
          </a:p>
        </p:txBody>
      </p:sp>
    </p:spTree>
    <p:extLst>
      <p:ext uri="{BB962C8B-B14F-4D97-AF65-F5344CB8AC3E}">
        <p14:creationId xmlns:p14="http://schemas.microsoft.com/office/powerpoint/2010/main" val="42773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prove that a = M times t.</a:t>
            </a:r>
          </a:p>
          <a:p>
            <a:endParaRPr lang="en-US" dirty="0"/>
          </a:p>
          <a:p>
            <a:r>
              <a:rPr lang="en-US" dirty="0"/>
              <a:t>We can rewrite this by viewing vectors and matrices as functions in a natural way.</a:t>
            </a:r>
          </a:p>
          <a:p>
            <a:endParaRPr lang="en-US" dirty="0"/>
          </a:p>
          <a:p>
            <a:r>
              <a:rPr lang="en-US" dirty="0"/>
              <a:t>As next step, we can rewrite this with multilinear extensions.</a:t>
            </a:r>
          </a:p>
          <a:p>
            <a:endParaRPr lang="en-US" dirty="0"/>
          </a:p>
          <a:p>
            <a:r>
              <a:rPr lang="en-US" dirty="0"/>
              <a:t>In particular, tilde t is a multilinear extension of t, meaning that t is a multilinear polynomial that agrees with the function t over the Boolean hypercube.</a:t>
            </a:r>
          </a:p>
          <a:p>
            <a:endParaRPr lang="en-US" dirty="0"/>
          </a:p>
          <a:p>
            <a:r>
              <a:rPr lang="en-US" dirty="0"/>
              <a:t>It turns out that proving this equation for all values of x in the hypercube is equivalent to proving the same equation at a random point </a:t>
            </a:r>
            <a:r>
              <a:rPr lang="en-US" dirty="0" err="1"/>
              <a:t>r_x</a:t>
            </a:r>
            <a:r>
              <a:rPr lang="en-US" dirty="0"/>
              <a:t> chosen from the entire domain.</a:t>
            </a:r>
          </a:p>
        </p:txBody>
      </p:sp>
      <p:sp>
        <p:nvSpPr>
          <p:cNvPr id="4" name="Slide Number Placeholder 3"/>
          <p:cNvSpPr>
            <a:spLocks noGrp="1"/>
          </p:cNvSpPr>
          <p:nvPr>
            <p:ph type="sldNum" sz="quarter" idx="5"/>
          </p:nvPr>
        </p:nvSpPr>
        <p:spPr/>
        <p:txBody>
          <a:bodyPr/>
          <a:lstStyle/>
          <a:p>
            <a:fld id="{FA255BE6-B60B-458E-84E3-D64E0B0E3B55}" type="slidenum">
              <a:rPr lang="en-US" smtClean="0"/>
              <a:t>15</a:t>
            </a:fld>
            <a:endParaRPr lang="en-US"/>
          </a:p>
        </p:txBody>
      </p:sp>
    </p:spTree>
    <p:extLst>
      <p:ext uri="{BB962C8B-B14F-4D97-AF65-F5344CB8AC3E}">
        <p14:creationId xmlns:p14="http://schemas.microsoft.com/office/powerpoint/2010/main" val="3008339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us a simple lookup argument.</a:t>
            </a:r>
          </a:p>
          <a:p>
            <a:endParaRPr lang="en-US" dirty="0"/>
          </a:p>
          <a:p>
            <a:r>
              <a:rPr lang="en-US" dirty="0"/>
              <a:t>The prover first commits to the multilinear extension of its matrix M.</a:t>
            </a:r>
          </a:p>
          <a:p>
            <a:endParaRPr lang="en-US" dirty="0"/>
          </a:p>
          <a:p>
            <a:r>
              <a:rPr lang="en-US" dirty="0"/>
              <a:t>The verifier picks </a:t>
            </a:r>
            <a:r>
              <a:rPr lang="en-US" dirty="0" err="1"/>
              <a:t>r_x</a:t>
            </a:r>
            <a:r>
              <a:rPr lang="en-US" dirty="0"/>
              <a:t> randomly from the entire domain</a:t>
            </a:r>
          </a:p>
          <a:p>
            <a:endParaRPr lang="en-US" dirty="0"/>
          </a:p>
          <a:p>
            <a:r>
              <a:rPr lang="en-US" dirty="0"/>
              <a:t>The prover and the verifier run the sum-check protocol.</a:t>
            </a:r>
          </a:p>
          <a:p>
            <a:endParaRPr lang="en-US" dirty="0"/>
          </a:p>
          <a:p>
            <a:r>
              <a:rPr lang="en-US" dirty="0"/>
              <a:t>In a nutshell, this reduces the task of proving our desired equation to the task proving evaluations of multilinear extensions of M and t at random points.</a:t>
            </a:r>
          </a:p>
          <a:p>
            <a:endParaRPr lang="en-US" dirty="0"/>
          </a:p>
          <a:p>
            <a:r>
              <a:rPr lang="en-US" dirty="0"/>
              <a:t>Here, </a:t>
            </a:r>
            <a:r>
              <a:rPr lang="en-US" dirty="0" err="1"/>
              <a:t>r_y</a:t>
            </a:r>
            <a:r>
              <a:rPr lang="en-US" dirty="0"/>
              <a:t> is randomness chosen over the course of the sum-check protocol.</a:t>
            </a:r>
          </a:p>
          <a:p>
            <a:endParaRPr lang="en-US" dirty="0"/>
          </a:p>
          <a:p>
            <a:r>
              <a:rPr lang="en-US" dirty="0"/>
              <a:t>This indeed provides a lookup argument.</a:t>
            </a:r>
          </a:p>
          <a:p>
            <a:endParaRPr lang="en-US" dirty="0"/>
          </a:p>
          <a:p>
            <a:r>
              <a:rPr lang="en-US" dirty="0"/>
              <a:t>But there is one issue: proving evaluations of M tilde takes order m times n time.</a:t>
            </a:r>
          </a:p>
          <a:p>
            <a:endParaRPr lang="en-US" dirty="0"/>
          </a:p>
          <a:p>
            <a:r>
              <a:rPr lang="en-US" dirty="0"/>
              <a:t>This is not acceptable, because this cost is equivalent to scanning the entire table with a switch-case statement in the circuit.</a:t>
            </a:r>
          </a:p>
        </p:txBody>
      </p:sp>
      <p:sp>
        <p:nvSpPr>
          <p:cNvPr id="4" name="Slide Number Placeholder 3"/>
          <p:cNvSpPr>
            <a:spLocks noGrp="1"/>
          </p:cNvSpPr>
          <p:nvPr>
            <p:ph type="sldNum" sz="quarter" idx="5"/>
          </p:nvPr>
        </p:nvSpPr>
        <p:spPr/>
        <p:txBody>
          <a:bodyPr/>
          <a:lstStyle/>
          <a:p>
            <a:fld id="{FA255BE6-B60B-458E-84E3-D64E0B0E3B55}" type="slidenum">
              <a:rPr lang="en-US" smtClean="0"/>
              <a:t>16</a:t>
            </a:fld>
            <a:endParaRPr lang="en-US"/>
          </a:p>
        </p:txBody>
      </p:sp>
    </p:spTree>
    <p:extLst>
      <p:ext uri="{BB962C8B-B14F-4D97-AF65-F5344CB8AC3E}">
        <p14:creationId xmlns:p14="http://schemas.microsoft.com/office/powerpoint/2010/main" val="223327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Lasso’s solution is to encode the sparse matrix with a dense vector.</a:t>
            </a:r>
          </a:p>
          <a:p>
            <a:endParaRPr lang="en-US" dirty="0"/>
          </a:p>
          <a:p>
            <a:r>
              <a:rPr lang="en-US" dirty="0"/>
              <a:t>In particular, for each row of M, we simply record the column index at which 1 appears.</a:t>
            </a:r>
          </a:p>
          <a:p>
            <a:endParaRPr lang="en-US" dirty="0"/>
          </a:p>
          <a:p>
            <a:r>
              <a:rPr lang="en-US" dirty="0"/>
              <a:t>Instead of committing M, the prover commits to this dense vector.</a:t>
            </a:r>
          </a:p>
          <a:p>
            <a:endParaRPr lang="en-US" dirty="0"/>
          </a:p>
          <a:p>
            <a:r>
              <a:rPr lang="en-US" dirty="0"/>
              <a:t>We can then rewrite the sum-check equation in terms of this dense vector instead of the sparse matrix.</a:t>
            </a:r>
          </a:p>
          <a:p>
            <a:endParaRPr lang="en-US" dirty="0"/>
          </a:p>
          <a:p>
            <a:r>
              <a:rPr lang="en-US" dirty="0"/>
              <a:t>It turns out that this rewritten equation can be proven with only O(</a:t>
            </a:r>
            <a:r>
              <a:rPr lang="en-US" dirty="0" err="1"/>
              <a:t>m+n</a:t>
            </a:r>
            <a:r>
              <a:rPr lang="en-US" dirty="0"/>
              <a:t>) field operations using techniques from Spartan.</a:t>
            </a:r>
          </a:p>
          <a:p>
            <a:endParaRPr lang="en-US" dirty="0"/>
          </a:p>
          <a:p>
            <a:r>
              <a:rPr lang="en-US" dirty="0"/>
              <a:t>In a nutshell, this is done by reducing the RHS to a set of grand product checks using offline memory checking.</a:t>
            </a:r>
          </a:p>
          <a:p>
            <a:endParaRPr lang="en-US" dirty="0"/>
          </a:p>
          <a:p>
            <a:r>
              <a:rPr lang="en-US" dirty="0"/>
              <a:t>These grand product checks are then proven with the sum-check protocol in the style of GKR.</a:t>
            </a:r>
          </a:p>
        </p:txBody>
      </p:sp>
      <p:sp>
        <p:nvSpPr>
          <p:cNvPr id="4" name="Slide Number Placeholder 3"/>
          <p:cNvSpPr>
            <a:spLocks noGrp="1"/>
          </p:cNvSpPr>
          <p:nvPr>
            <p:ph type="sldNum" sz="quarter" idx="5"/>
          </p:nvPr>
        </p:nvSpPr>
        <p:spPr/>
        <p:txBody>
          <a:bodyPr/>
          <a:lstStyle/>
          <a:p>
            <a:fld id="{FA255BE6-B60B-458E-84E3-D64E0B0E3B55}" type="slidenum">
              <a:rPr lang="en-US" smtClean="0"/>
              <a:t>17</a:t>
            </a:fld>
            <a:endParaRPr lang="en-US"/>
          </a:p>
        </p:txBody>
      </p:sp>
    </p:spTree>
    <p:extLst>
      <p:ext uri="{BB962C8B-B14F-4D97-AF65-F5344CB8AC3E}">
        <p14:creationId xmlns:p14="http://schemas.microsoft.com/office/powerpoint/2010/main" val="398933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these light-weight techniques, Lasso provides an order of magnitude improvement over prior lookup arguments.</a:t>
            </a:r>
          </a:p>
          <a:p>
            <a:endParaRPr lang="en-US" dirty="0"/>
          </a:p>
          <a:p>
            <a:r>
              <a:rPr lang="en-US" dirty="0"/>
              <a:t>Unfortunately, this cost is linear in the table size, so it is untenable if the table is far too large e.g., with 2^128 entries or more.</a:t>
            </a:r>
          </a:p>
        </p:txBody>
      </p:sp>
      <p:sp>
        <p:nvSpPr>
          <p:cNvPr id="4" name="Slide Number Placeholder 3"/>
          <p:cNvSpPr>
            <a:spLocks noGrp="1"/>
          </p:cNvSpPr>
          <p:nvPr>
            <p:ph type="sldNum" sz="quarter" idx="5"/>
          </p:nvPr>
        </p:nvSpPr>
        <p:spPr/>
        <p:txBody>
          <a:bodyPr/>
          <a:lstStyle/>
          <a:p>
            <a:fld id="{FA255BE6-B60B-458E-84E3-D64E0B0E3B55}" type="slidenum">
              <a:rPr lang="en-US" smtClean="0"/>
              <a:t>18</a:t>
            </a:fld>
            <a:endParaRPr lang="en-US"/>
          </a:p>
        </p:txBody>
      </p:sp>
    </p:spTree>
    <p:extLst>
      <p:ext uri="{BB962C8B-B14F-4D97-AF65-F5344CB8AC3E}">
        <p14:creationId xmlns:p14="http://schemas.microsoft.com/office/powerpoint/2010/main" val="437144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this, let me introduce decomposable tables.</a:t>
            </a:r>
          </a:p>
          <a:p>
            <a:endParaRPr lang="en-US" dirty="0"/>
          </a:p>
          <a:p>
            <a:r>
              <a:rPr lang="en-US" dirty="0"/>
              <a:t>Suppose, we have a table of size n, where n is very large.</a:t>
            </a:r>
          </a:p>
          <a:p>
            <a:endParaRPr lang="en-US" dirty="0"/>
          </a:p>
          <a:p>
            <a:r>
              <a:rPr lang="en-US" dirty="0"/>
              <a:t>Suppose that we can write down c tables, where is a constant such that each of those tables is of size </a:t>
            </a:r>
            <a:r>
              <a:rPr lang="en-US" dirty="0" err="1"/>
              <a:t>cth</a:t>
            </a:r>
            <a:r>
              <a:rPr lang="en-US" dirty="0"/>
              <a:t> root of n, so they are much smaller than n.</a:t>
            </a:r>
          </a:p>
          <a:p>
            <a:endParaRPr lang="en-US" dirty="0"/>
          </a:p>
          <a:p>
            <a:r>
              <a:rPr lang="en-US" dirty="0"/>
              <a:t>Now, decomposability requires that for any index in the big table, we can compute indices in the small table such that the query to the big table can be computed using queries to the small tables with a simple function g</a:t>
            </a:r>
          </a:p>
          <a:p>
            <a:endParaRPr lang="en-US" dirty="0"/>
          </a:p>
          <a:p>
            <a:r>
              <a:rPr lang="en-US" dirty="0"/>
              <a:t>As I mentioned earlier, Jolt shows that tables for RISC-V instructions are in fact decomposable.</a:t>
            </a:r>
          </a:p>
        </p:txBody>
      </p:sp>
      <p:sp>
        <p:nvSpPr>
          <p:cNvPr id="4" name="Slide Number Placeholder 3"/>
          <p:cNvSpPr>
            <a:spLocks noGrp="1"/>
          </p:cNvSpPr>
          <p:nvPr>
            <p:ph type="sldNum" sz="quarter" idx="5"/>
          </p:nvPr>
        </p:nvSpPr>
        <p:spPr/>
        <p:txBody>
          <a:bodyPr/>
          <a:lstStyle/>
          <a:p>
            <a:fld id="{FA255BE6-B60B-458E-84E3-D64E0B0E3B55}" type="slidenum">
              <a:rPr lang="en-US" smtClean="0"/>
              <a:t>19</a:t>
            </a:fld>
            <a:endParaRPr lang="en-US"/>
          </a:p>
        </p:txBody>
      </p:sp>
    </p:spTree>
    <p:extLst>
      <p:ext uri="{BB962C8B-B14F-4D97-AF65-F5344CB8AC3E}">
        <p14:creationId xmlns:p14="http://schemas.microsoft.com/office/powerpoint/2010/main" val="26902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by unpacking a few of these terms, starting with SNARKs.</a:t>
            </a:r>
          </a:p>
        </p:txBody>
      </p:sp>
      <p:sp>
        <p:nvSpPr>
          <p:cNvPr id="4" name="Slide Number Placeholder 3"/>
          <p:cNvSpPr>
            <a:spLocks noGrp="1"/>
          </p:cNvSpPr>
          <p:nvPr>
            <p:ph type="sldNum" sz="quarter" idx="5"/>
          </p:nvPr>
        </p:nvSpPr>
        <p:spPr/>
        <p:txBody>
          <a:bodyPr/>
          <a:lstStyle/>
          <a:p>
            <a:fld id="{FA255BE6-B60B-458E-84E3-D64E0B0E3B55}" type="slidenum">
              <a:rPr lang="en-US" smtClean="0"/>
              <a:t>2</a:t>
            </a:fld>
            <a:endParaRPr lang="en-US"/>
          </a:p>
        </p:txBody>
      </p:sp>
    </p:spTree>
    <p:extLst>
      <p:ext uri="{BB962C8B-B14F-4D97-AF65-F5344CB8AC3E}">
        <p14:creationId xmlns:p14="http://schemas.microsoft.com/office/powerpoint/2010/main" val="3707549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Lasso’s lookup argument is quite simple.</a:t>
            </a:r>
          </a:p>
          <a:p>
            <a:endParaRPr lang="en-US" dirty="0"/>
          </a:p>
          <a:p>
            <a:r>
              <a:rPr lang="en-US" dirty="0"/>
              <a:t>In particular, we just run c copies of the lookup argument that I described earlier along with an additional sum-check to assemble the sub-table responses.</a:t>
            </a:r>
          </a:p>
          <a:p>
            <a:endParaRPr lang="en-US" dirty="0"/>
          </a:p>
          <a:p>
            <a:r>
              <a:rPr lang="en-US" dirty="0"/>
              <a:t>With this, we get a prover time that is linear in m and sub-linear in n.</a:t>
            </a:r>
          </a:p>
          <a:p>
            <a:endParaRPr lang="en-US" dirty="0"/>
          </a:p>
          <a:p>
            <a:r>
              <a:rPr lang="en-US" dirty="0"/>
              <a:t>Because of this, Lasso scales to very large tables.</a:t>
            </a:r>
          </a:p>
          <a:p>
            <a:endParaRPr lang="en-US" dirty="0"/>
          </a:p>
          <a:p>
            <a:r>
              <a:rPr lang="en-US" dirty="0"/>
              <a:t>For example, for n = 2^128, we can set c = 6 and each sub-table is roughly of size 2^21, which is quite feasible.</a:t>
            </a:r>
          </a:p>
          <a:p>
            <a:endParaRPr lang="en-US" dirty="0"/>
          </a:p>
          <a:p>
            <a:r>
              <a:rPr lang="en-US" dirty="0"/>
              <a:t>An important point to highlight here is that neither the prover nor the verifier commits to any of the sub-tables!</a:t>
            </a:r>
          </a:p>
          <a:p>
            <a:endParaRPr lang="en-US" dirty="0"/>
          </a:p>
          <a:p>
            <a:r>
              <a:rPr lang="en-US" dirty="0"/>
              <a:t>Beyond this, Lasso exposes a connection, which is perhaps surprising, between a sparse polynomial evaluation argument and lookup arguments for decomposable tables.</a:t>
            </a:r>
          </a:p>
          <a:p>
            <a:endParaRPr lang="en-US" dirty="0"/>
          </a:p>
          <a:p>
            <a:r>
              <a:rPr lang="en-US" dirty="0"/>
              <a:t>This is because Lasso is a natural generalization of Spartan’s Spark.</a:t>
            </a:r>
          </a:p>
        </p:txBody>
      </p:sp>
      <p:sp>
        <p:nvSpPr>
          <p:cNvPr id="4" name="Slide Number Placeholder 3"/>
          <p:cNvSpPr>
            <a:spLocks noGrp="1"/>
          </p:cNvSpPr>
          <p:nvPr>
            <p:ph type="sldNum" sz="quarter" idx="5"/>
          </p:nvPr>
        </p:nvSpPr>
        <p:spPr/>
        <p:txBody>
          <a:bodyPr/>
          <a:lstStyle/>
          <a:p>
            <a:fld id="{FA255BE6-B60B-458E-84E3-D64E0B0E3B55}" type="slidenum">
              <a:rPr lang="en-US" smtClean="0"/>
              <a:t>20</a:t>
            </a:fld>
            <a:endParaRPr lang="en-US"/>
          </a:p>
        </p:txBody>
      </p:sp>
    </p:spTree>
    <p:extLst>
      <p:ext uri="{BB962C8B-B14F-4D97-AF65-F5344CB8AC3E}">
        <p14:creationId xmlns:p14="http://schemas.microsoft.com/office/powerpoint/2010/main" val="4289517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Lasso also applies to other structured tables going beyond decomposable tables.</a:t>
            </a:r>
          </a:p>
          <a:p>
            <a:endParaRPr lang="en-US" dirty="0"/>
          </a:p>
          <a:p>
            <a:r>
              <a:rPr lang="en-US" dirty="0"/>
              <a:t>In particular, we describe </a:t>
            </a:r>
            <a:r>
              <a:rPr lang="en-US" dirty="0" err="1"/>
              <a:t>GeneralizedLasso</a:t>
            </a:r>
            <a:r>
              <a:rPr lang="en-US" dirty="0"/>
              <a:t> that applies to any table for which the multilinear extension of the table can be computed in logarithmic time.</a:t>
            </a:r>
          </a:p>
          <a:p>
            <a:endParaRPr lang="en-US" dirty="0"/>
          </a:p>
          <a:p>
            <a:r>
              <a:rPr lang="en-US" dirty="0"/>
              <a:t>The protocol is very similar to Spartan’s SNARK for R1CS, except that we introduce a new form of the sum-check protocol to ensure that the prover time is sub-linear in table size.</a:t>
            </a:r>
          </a:p>
          <a:p>
            <a:endParaRPr lang="en-US" dirty="0"/>
          </a:p>
          <a:p>
            <a:r>
              <a:rPr lang="en-US" dirty="0"/>
              <a:t>The generality does not bring any asymptotic overheads.</a:t>
            </a:r>
          </a:p>
          <a:p>
            <a:endParaRPr lang="en-US" dirty="0"/>
          </a:p>
          <a:p>
            <a:r>
              <a:rPr lang="en-US" dirty="0"/>
              <a:t>However, some of the committed elements are random, so the generality is not concretely free.</a:t>
            </a:r>
          </a:p>
          <a:p>
            <a:endParaRPr lang="en-US" dirty="0"/>
          </a:p>
          <a:p>
            <a:r>
              <a:rPr lang="en-US" dirty="0"/>
              <a:t>Fortunately, all tables in Jolt are decomposable. So far, we have not found interesting tables that require the generality of </a:t>
            </a:r>
            <a:r>
              <a:rPr lang="en-US" dirty="0" err="1"/>
              <a:t>GeneralizedLasso</a:t>
            </a:r>
            <a:endParaRPr lang="en-US" dirty="0"/>
          </a:p>
        </p:txBody>
      </p:sp>
      <p:sp>
        <p:nvSpPr>
          <p:cNvPr id="4" name="Slide Number Placeholder 3"/>
          <p:cNvSpPr>
            <a:spLocks noGrp="1"/>
          </p:cNvSpPr>
          <p:nvPr>
            <p:ph type="sldNum" sz="quarter" idx="5"/>
          </p:nvPr>
        </p:nvSpPr>
        <p:spPr/>
        <p:txBody>
          <a:bodyPr/>
          <a:lstStyle/>
          <a:p>
            <a:fld id="{FA255BE6-B60B-458E-84E3-D64E0B0E3B55}" type="slidenum">
              <a:rPr lang="en-US" smtClean="0"/>
              <a:t>21</a:t>
            </a:fld>
            <a:endParaRPr lang="en-US"/>
          </a:p>
        </p:txBody>
      </p:sp>
    </p:spTree>
    <p:extLst>
      <p:ext uri="{BB962C8B-B14F-4D97-AF65-F5344CB8AC3E}">
        <p14:creationId xmlns:p14="http://schemas.microsoft.com/office/powerpoint/2010/main" val="1486388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to summarize my talk, Lasso provides a new lookup argument with minimal prover costs.</a:t>
            </a:r>
          </a:p>
          <a:p>
            <a:endParaRPr lang="en-US" dirty="0"/>
          </a:p>
          <a:p>
            <a:r>
              <a:rPr lang="en-US" dirty="0"/>
              <a:t>Unlike prior works, it supports very large structured tables.</a:t>
            </a:r>
          </a:p>
          <a:p>
            <a:endParaRPr lang="en-US" dirty="0"/>
          </a:p>
          <a:p>
            <a:r>
              <a:rPr lang="en-US" dirty="0"/>
              <a:t>This unlocks lookup singularity, where lookup-only front-ends are now possible.</a:t>
            </a:r>
          </a:p>
          <a:p>
            <a:endParaRPr lang="en-US" dirty="0"/>
          </a:p>
          <a:p>
            <a:r>
              <a:rPr lang="en-US" dirty="0"/>
              <a:t>Finally, in terms of techniques, Lasso is a generalization of Spartan’s sparse polynomial evaluation argument.</a:t>
            </a:r>
          </a:p>
          <a:p>
            <a:endParaRPr lang="en-US" dirty="0"/>
          </a:p>
          <a:p>
            <a:endParaRPr lang="en-US" dirty="0"/>
          </a:p>
        </p:txBody>
      </p:sp>
      <p:sp>
        <p:nvSpPr>
          <p:cNvPr id="4" name="Slide Number Placeholder 3"/>
          <p:cNvSpPr>
            <a:spLocks noGrp="1"/>
          </p:cNvSpPr>
          <p:nvPr>
            <p:ph type="sldNum" sz="quarter" idx="5"/>
          </p:nvPr>
        </p:nvSpPr>
        <p:spPr/>
        <p:txBody>
          <a:bodyPr/>
          <a:lstStyle/>
          <a:p>
            <a:fld id="{FA255BE6-B60B-458E-84E3-D64E0B0E3B55}" type="slidenum">
              <a:rPr lang="en-US" smtClean="0"/>
              <a:t>22</a:t>
            </a:fld>
            <a:endParaRPr lang="en-US"/>
          </a:p>
        </p:txBody>
      </p:sp>
    </p:spTree>
    <p:extLst>
      <p:ext uri="{BB962C8B-B14F-4D97-AF65-F5344CB8AC3E}">
        <p14:creationId xmlns:p14="http://schemas.microsoft.com/office/powerpoint/2010/main" val="310590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SNARK is a non-interactive protocol between a prover and a verifier where the prover proves that it knows a witness to some statement.</a:t>
            </a:r>
          </a:p>
          <a:p>
            <a:endParaRPr lang="en-US" dirty="0"/>
          </a:p>
          <a:p>
            <a:r>
              <a:rPr lang="en-US" dirty="0"/>
              <a:t>In particular, the prover proves that it knows a value w such that a circuit C applied w and some public value x makes the circuit output 1.</a:t>
            </a:r>
          </a:p>
          <a:p>
            <a:endParaRPr lang="en-US" dirty="0"/>
          </a:p>
          <a:p>
            <a:r>
              <a:rPr lang="en-US" dirty="0"/>
              <a:t>A trivial proof system is one in which the proof is the witness, and the verifier simply checks if the circuit outputs 1.</a:t>
            </a:r>
          </a:p>
          <a:p>
            <a:endParaRPr lang="en-US" dirty="0"/>
          </a:p>
          <a:p>
            <a:r>
              <a:rPr lang="en-US" dirty="0"/>
              <a:t>A SNARK achieves non-trivial properties.</a:t>
            </a:r>
          </a:p>
          <a:p>
            <a:endParaRPr lang="en-US" dirty="0"/>
          </a:p>
          <a:p>
            <a:r>
              <a:rPr lang="en-US" dirty="0"/>
              <a:t>First, the size of a proof is polylogarithmic in the size of the circuit</a:t>
            </a:r>
          </a:p>
          <a:p>
            <a:endParaRPr lang="en-US" dirty="0"/>
          </a:p>
          <a:p>
            <a:r>
              <a:rPr lang="en-US" dirty="0"/>
              <a:t>Second, the cost to verify a proof is also polylogarithmic in the time to check the witness.</a:t>
            </a:r>
          </a:p>
        </p:txBody>
      </p:sp>
      <p:sp>
        <p:nvSpPr>
          <p:cNvPr id="4" name="Slide Number Placeholder 3"/>
          <p:cNvSpPr>
            <a:spLocks noGrp="1"/>
          </p:cNvSpPr>
          <p:nvPr>
            <p:ph type="sldNum" sz="quarter" idx="5"/>
          </p:nvPr>
        </p:nvSpPr>
        <p:spPr/>
        <p:txBody>
          <a:bodyPr/>
          <a:lstStyle/>
          <a:p>
            <a:fld id="{FA255BE6-B60B-458E-84E3-D64E0B0E3B55}" type="slidenum">
              <a:rPr lang="en-US" smtClean="0"/>
              <a:t>3</a:t>
            </a:fld>
            <a:endParaRPr lang="en-US"/>
          </a:p>
        </p:txBody>
      </p:sp>
    </p:spTree>
    <p:extLst>
      <p:ext uri="{BB962C8B-B14F-4D97-AF65-F5344CB8AC3E}">
        <p14:creationId xmlns:p14="http://schemas.microsoft.com/office/powerpoint/2010/main" val="254103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SNARK works with a circuit, but these are often produced by the so-called front-end.</a:t>
            </a:r>
          </a:p>
          <a:p>
            <a:endParaRPr lang="en-US" dirty="0"/>
          </a:p>
          <a:p>
            <a:r>
              <a:rPr lang="en-US" dirty="0"/>
              <a:t>A front-end takes a program in a high-level language as input and outputs a circuit.</a:t>
            </a:r>
          </a:p>
          <a:p>
            <a:endParaRPr lang="en-US" dirty="0"/>
          </a:p>
          <a:p>
            <a:r>
              <a:rPr lang="en-US" dirty="0"/>
              <a:t>A key property here is that correct program execution is tantamount to circuit satisfiability </a:t>
            </a:r>
          </a:p>
        </p:txBody>
      </p:sp>
      <p:sp>
        <p:nvSpPr>
          <p:cNvPr id="4" name="Slide Number Placeholder 3"/>
          <p:cNvSpPr>
            <a:spLocks noGrp="1"/>
          </p:cNvSpPr>
          <p:nvPr>
            <p:ph type="sldNum" sz="quarter" idx="5"/>
          </p:nvPr>
        </p:nvSpPr>
        <p:spPr/>
        <p:txBody>
          <a:bodyPr/>
          <a:lstStyle/>
          <a:p>
            <a:fld id="{FA255BE6-B60B-458E-84E3-D64E0B0E3B55}" type="slidenum">
              <a:rPr lang="en-US" smtClean="0"/>
              <a:t>4</a:t>
            </a:fld>
            <a:endParaRPr lang="en-US"/>
          </a:p>
        </p:txBody>
      </p:sp>
    </p:spTree>
    <p:extLst>
      <p:ext uri="{BB962C8B-B14F-4D97-AF65-F5344CB8AC3E}">
        <p14:creationId xmlns:p14="http://schemas.microsoft.com/office/powerpoint/2010/main" val="347139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SNARKs, the proving time grows with the size of the circuit.</a:t>
            </a:r>
          </a:p>
          <a:p>
            <a:endParaRPr lang="en-US" dirty="0"/>
          </a:p>
          <a:p>
            <a:r>
              <a:rPr lang="en-US" dirty="0"/>
              <a:t>So, a key optimization is to reduce circuit sizes with efficient </a:t>
            </a:r>
            <a:r>
              <a:rPr lang="en-US" dirty="0" err="1"/>
              <a:t>arithmetization</a:t>
            </a:r>
            <a:r>
              <a:rPr lang="en-US" dirty="0"/>
              <a:t>.</a:t>
            </a:r>
          </a:p>
          <a:p>
            <a:endParaRPr lang="en-US" dirty="0"/>
          </a:p>
          <a:p>
            <a:r>
              <a:rPr lang="en-US" dirty="0"/>
              <a:t>A popular technique in this regard is to use lookup tables</a:t>
            </a:r>
          </a:p>
        </p:txBody>
      </p:sp>
      <p:sp>
        <p:nvSpPr>
          <p:cNvPr id="4" name="Slide Number Placeholder 3"/>
          <p:cNvSpPr>
            <a:spLocks noGrp="1"/>
          </p:cNvSpPr>
          <p:nvPr>
            <p:ph type="sldNum" sz="quarter" idx="5"/>
          </p:nvPr>
        </p:nvSpPr>
        <p:spPr/>
        <p:txBody>
          <a:bodyPr/>
          <a:lstStyle/>
          <a:p>
            <a:fld id="{FA255BE6-B60B-458E-84E3-D64E0B0E3B55}" type="slidenum">
              <a:rPr lang="en-US" smtClean="0"/>
              <a:t>5</a:t>
            </a:fld>
            <a:endParaRPr lang="en-US"/>
          </a:p>
        </p:txBody>
      </p:sp>
    </p:spTree>
    <p:extLst>
      <p:ext uri="{BB962C8B-B14F-4D97-AF65-F5344CB8AC3E}">
        <p14:creationId xmlns:p14="http://schemas.microsoft.com/office/powerpoint/2010/main" val="200089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simple example where the prover wishes to establish that at no point in the execution, integer values in the program exceeded 2^64.</a:t>
            </a:r>
          </a:p>
          <a:p>
            <a:endParaRPr lang="en-US" dirty="0"/>
          </a:p>
          <a:p>
            <a:r>
              <a:rPr lang="en-US" dirty="0"/>
              <a:t>A naïve solution to this problem is the following.</a:t>
            </a:r>
          </a:p>
          <a:p>
            <a:endParaRPr lang="en-US" dirty="0"/>
          </a:p>
          <a:p>
            <a:r>
              <a:rPr lang="en-US" dirty="0"/>
              <a:t>For each variable w in the program, the circuit takes as non-deterministic input 64 witness values.</a:t>
            </a:r>
          </a:p>
          <a:p>
            <a:endParaRPr lang="en-US" dirty="0"/>
          </a:p>
          <a:p>
            <a:r>
              <a:rPr lang="en-US" dirty="0"/>
              <a:t>The circuit checks that each of those witness values are set to 0 or 1.</a:t>
            </a:r>
          </a:p>
          <a:p>
            <a:endParaRPr lang="en-US" dirty="0"/>
          </a:p>
          <a:p>
            <a:r>
              <a:rPr lang="en-US" dirty="0"/>
              <a:t>The circuit then checks that those 64 values represent the correct bit decomposition of w.</a:t>
            </a:r>
          </a:p>
          <a:p>
            <a:endParaRPr lang="en-US" dirty="0"/>
          </a:p>
          <a:p>
            <a:r>
              <a:rPr lang="en-US" dirty="0"/>
              <a:t>A major downside is that this solution requires the prover to commit to 64 additional witness variables and prove 65 additional constraints.</a:t>
            </a:r>
          </a:p>
        </p:txBody>
      </p:sp>
      <p:sp>
        <p:nvSpPr>
          <p:cNvPr id="4" name="Slide Number Placeholder 3"/>
          <p:cNvSpPr>
            <a:spLocks noGrp="1"/>
          </p:cNvSpPr>
          <p:nvPr>
            <p:ph type="sldNum" sz="quarter" idx="5"/>
          </p:nvPr>
        </p:nvSpPr>
        <p:spPr/>
        <p:txBody>
          <a:bodyPr/>
          <a:lstStyle/>
          <a:p>
            <a:fld id="{FA255BE6-B60B-458E-84E3-D64E0B0E3B55}" type="slidenum">
              <a:rPr lang="en-US" smtClean="0"/>
              <a:t>6</a:t>
            </a:fld>
            <a:endParaRPr lang="en-US"/>
          </a:p>
        </p:txBody>
      </p:sp>
    </p:spTree>
    <p:extLst>
      <p:ext uri="{BB962C8B-B14F-4D97-AF65-F5344CB8AC3E}">
        <p14:creationId xmlns:p14="http://schemas.microsoft.com/office/powerpoint/2010/main" val="155395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better solution is to use lookup tables and lookup arguments.</a:t>
            </a:r>
          </a:p>
          <a:p>
            <a:endParaRPr lang="en-US" dirty="0"/>
          </a:p>
          <a:p>
            <a:r>
              <a:rPr lang="en-US" dirty="0"/>
              <a:t>In particular, suppose we have a table that contains all 64-bit values.</a:t>
            </a:r>
          </a:p>
          <a:p>
            <a:endParaRPr lang="en-US" dirty="0"/>
          </a:p>
          <a:p>
            <a:r>
              <a:rPr lang="en-US" dirty="0"/>
              <a:t>To constrain a variable w, the prover just needs to prove that the value assigned to w is in the table.</a:t>
            </a:r>
          </a:p>
          <a:p>
            <a:endParaRPr lang="en-US" dirty="0"/>
          </a:p>
          <a:p>
            <a:r>
              <a:rPr lang="en-US" dirty="0"/>
              <a:t>So, a range constraint is a single lookup check.</a:t>
            </a:r>
          </a:p>
          <a:p>
            <a:endParaRPr lang="en-US" dirty="0"/>
          </a:p>
          <a:p>
            <a:r>
              <a:rPr lang="en-US" dirty="0"/>
              <a:t>Because of this, lookup checks are widely used for non-arithmetic operations such as bitwise operations and range checks.</a:t>
            </a:r>
          </a:p>
        </p:txBody>
      </p:sp>
      <p:sp>
        <p:nvSpPr>
          <p:cNvPr id="4" name="Slide Number Placeholder 3"/>
          <p:cNvSpPr>
            <a:spLocks noGrp="1"/>
          </p:cNvSpPr>
          <p:nvPr>
            <p:ph type="sldNum" sz="quarter" idx="5"/>
          </p:nvPr>
        </p:nvSpPr>
        <p:spPr/>
        <p:txBody>
          <a:bodyPr/>
          <a:lstStyle/>
          <a:p>
            <a:fld id="{FA255BE6-B60B-458E-84E3-D64E0B0E3B55}" type="slidenum">
              <a:rPr lang="en-US" smtClean="0"/>
              <a:t>7</a:t>
            </a:fld>
            <a:endParaRPr lang="en-US"/>
          </a:p>
        </p:txBody>
      </p:sp>
    </p:spTree>
    <p:extLst>
      <p:ext uri="{BB962C8B-B14F-4D97-AF65-F5344CB8AC3E}">
        <p14:creationId xmlns:p14="http://schemas.microsoft.com/office/powerpoint/2010/main" val="71429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me to our work Lasso, which is a new family of lookup arguments.</a:t>
            </a:r>
          </a:p>
          <a:p>
            <a:endParaRPr lang="en-US" dirty="0"/>
          </a:p>
          <a:p>
            <a:r>
              <a:rPr lang="en-US" dirty="0"/>
              <a:t>Before I introduce Lasso, let me briefly introduce some terminology.</a:t>
            </a:r>
          </a:p>
          <a:p>
            <a:endParaRPr lang="en-US" dirty="0"/>
          </a:p>
          <a:p>
            <a:r>
              <a:rPr lang="en-US" dirty="0"/>
              <a:t>The prover takes as input two vectors from a finite field, one is a table t and a vector of lookups a.</a:t>
            </a:r>
          </a:p>
          <a:p>
            <a:endParaRPr lang="en-US" dirty="0"/>
          </a:p>
          <a:p>
            <a:r>
              <a:rPr lang="en-US" dirty="0"/>
              <a:t>The verifier holds commitments to both.</a:t>
            </a:r>
          </a:p>
          <a:p>
            <a:endParaRPr lang="en-US" dirty="0"/>
          </a:p>
          <a:p>
            <a:r>
              <a:rPr lang="en-US" dirty="0"/>
              <a:t>The lookup argument proves that all entries of a reside in the table t.</a:t>
            </a:r>
          </a:p>
        </p:txBody>
      </p:sp>
      <p:sp>
        <p:nvSpPr>
          <p:cNvPr id="4" name="Slide Number Placeholder 3"/>
          <p:cNvSpPr>
            <a:spLocks noGrp="1"/>
          </p:cNvSpPr>
          <p:nvPr>
            <p:ph type="sldNum" sz="quarter" idx="5"/>
          </p:nvPr>
        </p:nvSpPr>
        <p:spPr/>
        <p:txBody>
          <a:bodyPr/>
          <a:lstStyle/>
          <a:p>
            <a:fld id="{FA255BE6-B60B-458E-84E3-D64E0B0E3B55}" type="slidenum">
              <a:rPr lang="en-US" smtClean="0"/>
              <a:t>8</a:t>
            </a:fld>
            <a:endParaRPr lang="en-US"/>
          </a:p>
        </p:txBody>
      </p:sp>
    </p:spTree>
    <p:extLst>
      <p:ext uri="{BB962C8B-B14F-4D97-AF65-F5344CB8AC3E}">
        <p14:creationId xmlns:p14="http://schemas.microsoft.com/office/powerpoint/2010/main" val="425049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contribution of Lasso is that its prover incurs minimal costs.</a:t>
            </a:r>
          </a:p>
          <a:p>
            <a:endParaRPr lang="en-US" dirty="0"/>
          </a:p>
          <a:p>
            <a:r>
              <a:rPr lang="en-US" dirty="0"/>
              <a:t>In particular, the prover commits to only </a:t>
            </a:r>
            <a:r>
              <a:rPr lang="en-US" dirty="0" err="1"/>
              <a:t>m+n</a:t>
            </a:r>
            <a:r>
              <a:rPr lang="en-US" dirty="0"/>
              <a:t> field elements, where m is the number of lookups made and n is the table size.</a:t>
            </a:r>
          </a:p>
          <a:p>
            <a:endParaRPr lang="en-US" dirty="0"/>
          </a:p>
          <a:p>
            <a:r>
              <a:rPr lang="en-US" dirty="0"/>
              <a:t>Moreover, these committed field elements are small, meaning that they are in the set containing values 0 through m, no matter how big the field is.</a:t>
            </a:r>
          </a:p>
          <a:p>
            <a:endParaRPr lang="en-US" dirty="0"/>
          </a:p>
          <a:p>
            <a:r>
              <a:rPr lang="en-US" dirty="0"/>
              <a:t>Because of this, with MSM-based commitments e.g., KZG or Dory, the prover only performs O(</a:t>
            </a:r>
            <a:r>
              <a:rPr lang="en-US" dirty="0" err="1"/>
              <a:t>m+n</a:t>
            </a:r>
            <a:r>
              <a:rPr lang="en-US" dirty="0"/>
              <a:t>) field operations.</a:t>
            </a:r>
          </a:p>
          <a:p>
            <a:endParaRPr lang="en-US" dirty="0"/>
          </a:p>
          <a:p>
            <a:r>
              <a:rPr lang="en-US" dirty="0"/>
              <a:t>This represents an order of magnitude improvement over prior work.</a:t>
            </a:r>
          </a:p>
        </p:txBody>
      </p:sp>
      <p:sp>
        <p:nvSpPr>
          <p:cNvPr id="4" name="Slide Number Placeholder 3"/>
          <p:cNvSpPr>
            <a:spLocks noGrp="1"/>
          </p:cNvSpPr>
          <p:nvPr>
            <p:ph type="sldNum" sz="quarter" idx="5"/>
          </p:nvPr>
        </p:nvSpPr>
        <p:spPr/>
        <p:txBody>
          <a:bodyPr/>
          <a:lstStyle/>
          <a:p>
            <a:fld id="{FA255BE6-B60B-458E-84E3-D64E0B0E3B55}" type="slidenum">
              <a:rPr lang="en-US" smtClean="0"/>
              <a:t>9</a:t>
            </a:fld>
            <a:endParaRPr lang="en-US"/>
          </a:p>
        </p:txBody>
      </p:sp>
    </p:spTree>
    <p:extLst>
      <p:ext uri="{BB962C8B-B14F-4D97-AF65-F5344CB8AC3E}">
        <p14:creationId xmlns:p14="http://schemas.microsoft.com/office/powerpoint/2010/main" val="325182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7147-F337-4ECF-AF07-BE2DF043BF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6A8D27-3555-4234-80E2-25617E19D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6EC9AA-B772-493A-AF20-867139F62531}"/>
              </a:ext>
            </a:extLst>
          </p:cNvPr>
          <p:cNvSpPr>
            <a:spLocks noGrp="1"/>
          </p:cNvSpPr>
          <p:nvPr>
            <p:ph type="dt" sz="half" idx="10"/>
          </p:nvPr>
        </p:nvSpPr>
        <p:spPr/>
        <p:txBody>
          <a:bodyPr/>
          <a:lstStyle/>
          <a:p>
            <a:fld id="{DD76B720-603A-4FA9-925F-F230A020866A}" type="datetime1">
              <a:rPr lang="en-US" smtClean="0"/>
              <a:t>5/27/2024</a:t>
            </a:fld>
            <a:endParaRPr lang="en-US"/>
          </a:p>
        </p:txBody>
      </p:sp>
      <p:sp>
        <p:nvSpPr>
          <p:cNvPr id="5" name="Footer Placeholder 4">
            <a:extLst>
              <a:ext uri="{FF2B5EF4-FFF2-40B4-BE49-F238E27FC236}">
                <a16:creationId xmlns:a16="http://schemas.microsoft.com/office/drawing/2014/main" id="{7BEF6C7E-76CF-45B2-82D5-C1C3BBB45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15126-2F56-420D-8B80-461BDF8030BF}"/>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277690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D537-90DC-4F40-A403-EF5AC8CD9F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23F5DD-46EA-4603-80AB-A25CAC9569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DAA03-11A6-4427-967B-FDDD8519512F}"/>
              </a:ext>
            </a:extLst>
          </p:cNvPr>
          <p:cNvSpPr>
            <a:spLocks noGrp="1"/>
          </p:cNvSpPr>
          <p:nvPr>
            <p:ph type="dt" sz="half" idx="10"/>
          </p:nvPr>
        </p:nvSpPr>
        <p:spPr/>
        <p:txBody>
          <a:bodyPr/>
          <a:lstStyle/>
          <a:p>
            <a:fld id="{B51E9640-521B-4CB6-A000-BCF3A9B84386}" type="datetime1">
              <a:rPr lang="en-US" smtClean="0"/>
              <a:t>5/27/2024</a:t>
            </a:fld>
            <a:endParaRPr lang="en-US"/>
          </a:p>
        </p:txBody>
      </p:sp>
      <p:sp>
        <p:nvSpPr>
          <p:cNvPr id="5" name="Footer Placeholder 4">
            <a:extLst>
              <a:ext uri="{FF2B5EF4-FFF2-40B4-BE49-F238E27FC236}">
                <a16:creationId xmlns:a16="http://schemas.microsoft.com/office/drawing/2014/main" id="{A94516AA-222F-4D4A-904B-79B7C3339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89890-9461-4CFD-BF74-FE8C9A204BAD}"/>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258259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22EE4-7CB9-46FE-9225-90873E592F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D3DD02-CCF8-4CB6-9579-B57341BA8E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3095F-033F-4871-962F-421043A10E4C}"/>
              </a:ext>
            </a:extLst>
          </p:cNvPr>
          <p:cNvSpPr>
            <a:spLocks noGrp="1"/>
          </p:cNvSpPr>
          <p:nvPr>
            <p:ph type="dt" sz="half" idx="10"/>
          </p:nvPr>
        </p:nvSpPr>
        <p:spPr/>
        <p:txBody>
          <a:bodyPr/>
          <a:lstStyle/>
          <a:p>
            <a:fld id="{0E3406FE-7041-4AF1-8E9F-63B12E9DE0D8}" type="datetime1">
              <a:rPr lang="en-US" smtClean="0"/>
              <a:t>5/27/2024</a:t>
            </a:fld>
            <a:endParaRPr lang="en-US"/>
          </a:p>
        </p:txBody>
      </p:sp>
      <p:sp>
        <p:nvSpPr>
          <p:cNvPr id="5" name="Footer Placeholder 4">
            <a:extLst>
              <a:ext uri="{FF2B5EF4-FFF2-40B4-BE49-F238E27FC236}">
                <a16:creationId xmlns:a16="http://schemas.microsoft.com/office/drawing/2014/main" id="{B92E336F-1F1F-4DA6-99E2-AB9ADFB3E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C1E7D-75E5-4642-A3F2-B7C99E3AA289}"/>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3296068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44458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FCFB-C847-4A06-9616-10C17B0C1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6850A-3A6A-4452-9999-E9DCA9796E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575A6-18C2-43EF-9AE0-66C65AEA25A6}"/>
              </a:ext>
            </a:extLst>
          </p:cNvPr>
          <p:cNvSpPr>
            <a:spLocks noGrp="1"/>
          </p:cNvSpPr>
          <p:nvPr>
            <p:ph type="dt" sz="half" idx="10"/>
          </p:nvPr>
        </p:nvSpPr>
        <p:spPr/>
        <p:txBody>
          <a:bodyPr/>
          <a:lstStyle/>
          <a:p>
            <a:fld id="{8C59C633-2C7F-4CA4-B76C-446B80B64210}" type="datetime1">
              <a:rPr lang="en-US" smtClean="0"/>
              <a:t>5/27/2024</a:t>
            </a:fld>
            <a:endParaRPr lang="en-US"/>
          </a:p>
        </p:txBody>
      </p:sp>
      <p:sp>
        <p:nvSpPr>
          <p:cNvPr id="5" name="Footer Placeholder 4">
            <a:extLst>
              <a:ext uri="{FF2B5EF4-FFF2-40B4-BE49-F238E27FC236}">
                <a16:creationId xmlns:a16="http://schemas.microsoft.com/office/drawing/2014/main" id="{35506327-C178-4A4D-9BC7-184CAE850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3764A-5395-4388-BB44-56B635DD7FD6}"/>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314842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B792-3775-492F-BE4B-4279B7B2EA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3BEBF-1036-4347-B0B4-01D031E98C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1F732-2143-4417-8885-F1F3404B1A28}"/>
              </a:ext>
            </a:extLst>
          </p:cNvPr>
          <p:cNvSpPr>
            <a:spLocks noGrp="1"/>
          </p:cNvSpPr>
          <p:nvPr>
            <p:ph type="dt" sz="half" idx="10"/>
          </p:nvPr>
        </p:nvSpPr>
        <p:spPr/>
        <p:txBody>
          <a:bodyPr/>
          <a:lstStyle/>
          <a:p>
            <a:fld id="{69B2011C-A247-4583-88B2-D76004058974}" type="datetime1">
              <a:rPr lang="en-US" smtClean="0"/>
              <a:t>5/27/2024</a:t>
            </a:fld>
            <a:endParaRPr lang="en-US"/>
          </a:p>
        </p:txBody>
      </p:sp>
      <p:sp>
        <p:nvSpPr>
          <p:cNvPr id="5" name="Footer Placeholder 4">
            <a:extLst>
              <a:ext uri="{FF2B5EF4-FFF2-40B4-BE49-F238E27FC236}">
                <a16:creationId xmlns:a16="http://schemas.microsoft.com/office/drawing/2014/main" id="{3CA95BCC-76D8-4A4A-B8C6-DB03A41AE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A9435-E2BC-4691-BF04-85346EDE32D6}"/>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133629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8AC7-F5C1-4AFF-84F7-D815EECB8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A883F-9BAE-4EBF-A796-027742F5FF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3AEA6-FD41-4296-930E-12C37A1FFC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830E4-B511-458A-8B08-479A7FE6D9A7}"/>
              </a:ext>
            </a:extLst>
          </p:cNvPr>
          <p:cNvSpPr>
            <a:spLocks noGrp="1"/>
          </p:cNvSpPr>
          <p:nvPr>
            <p:ph type="dt" sz="half" idx="10"/>
          </p:nvPr>
        </p:nvSpPr>
        <p:spPr/>
        <p:txBody>
          <a:bodyPr/>
          <a:lstStyle/>
          <a:p>
            <a:fld id="{E6A9A910-2548-45AD-B743-FC005BFF7FBC}" type="datetime1">
              <a:rPr lang="en-US" smtClean="0"/>
              <a:t>5/27/2024</a:t>
            </a:fld>
            <a:endParaRPr lang="en-US"/>
          </a:p>
        </p:txBody>
      </p:sp>
      <p:sp>
        <p:nvSpPr>
          <p:cNvPr id="6" name="Footer Placeholder 5">
            <a:extLst>
              <a:ext uri="{FF2B5EF4-FFF2-40B4-BE49-F238E27FC236}">
                <a16:creationId xmlns:a16="http://schemas.microsoft.com/office/drawing/2014/main" id="{DC690544-1965-4587-B56A-3EE118AFE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4D4E64-7630-4CB3-9332-D9545F1F637B}"/>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233213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3661-103E-4DBA-96A4-EC4B0EB47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BF55E5-21A2-401A-AD24-6EAC917309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A622EC-3BE8-4088-B326-5A5C4DA57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D306D6-922D-4444-9139-013DCE281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3C999-5FBF-4343-AC6F-EF9D283BF9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8E5C9-DC5F-49FF-AFF5-935B852F0171}"/>
              </a:ext>
            </a:extLst>
          </p:cNvPr>
          <p:cNvSpPr>
            <a:spLocks noGrp="1"/>
          </p:cNvSpPr>
          <p:nvPr>
            <p:ph type="dt" sz="half" idx="10"/>
          </p:nvPr>
        </p:nvSpPr>
        <p:spPr/>
        <p:txBody>
          <a:bodyPr/>
          <a:lstStyle/>
          <a:p>
            <a:fld id="{3C8B09BD-8A25-4814-8D23-3E8EA7198560}" type="datetime1">
              <a:rPr lang="en-US" smtClean="0"/>
              <a:t>5/27/2024</a:t>
            </a:fld>
            <a:endParaRPr lang="en-US"/>
          </a:p>
        </p:txBody>
      </p:sp>
      <p:sp>
        <p:nvSpPr>
          <p:cNvPr id="8" name="Footer Placeholder 7">
            <a:extLst>
              <a:ext uri="{FF2B5EF4-FFF2-40B4-BE49-F238E27FC236}">
                <a16:creationId xmlns:a16="http://schemas.microsoft.com/office/drawing/2014/main" id="{1A0FA96B-0A5E-4FE7-8190-2EB6B1586E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05E04A-A351-4FE5-9B90-88DD0460D9DE}"/>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294641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5C2C-AF17-4FA9-A7CE-2494FF0C6B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6E7322-5BB0-4AAA-A2CD-64661378BEB4}"/>
              </a:ext>
            </a:extLst>
          </p:cNvPr>
          <p:cNvSpPr>
            <a:spLocks noGrp="1"/>
          </p:cNvSpPr>
          <p:nvPr>
            <p:ph type="dt" sz="half" idx="10"/>
          </p:nvPr>
        </p:nvSpPr>
        <p:spPr/>
        <p:txBody>
          <a:bodyPr/>
          <a:lstStyle/>
          <a:p>
            <a:fld id="{73C1D195-331F-40B2-95D7-C5AED5A691E8}" type="datetime1">
              <a:rPr lang="en-US" smtClean="0"/>
              <a:t>5/27/2024</a:t>
            </a:fld>
            <a:endParaRPr lang="en-US"/>
          </a:p>
        </p:txBody>
      </p:sp>
      <p:sp>
        <p:nvSpPr>
          <p:cNvPr id="4" name="Footer Placeholder 3">
            <a:extLst>
              <a:ext uri="{FF2B5EF4-FFF2-40B4-BE49-F238E27FC236}">
                <a16:creationId xmlns:a16="http://schemas.microsoft.com/office/drawing/2014/main" id="{C853FA60-CA2E-413E-8EC9-BB407F1594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65EB42-72C7-4DBB-8FEE-066A55839F28}"/>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50453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EC636-EA0A-4EEC-8091-8598D57AD552}"/>
              </a:ext>
            </a:extLst>
          </p:cNvPr>
          <p:cNvSpPr>
            <a:spLocks noGrp="1"/>
          </p:cNvSpPr>
          <p:nvPr>
            <p:ph type="dt" sz="half" idx="10"/>
          </p:nvPr>
        </p:nvSpPr>
        <p:spPr/>
        <p:txBody>
          <a:bodyPr/>
          <a:lstStyle/>
          <a:p>
            <a:fld id="{8769CAAF-DC4E-49A8-A927-1594EF2D340D}" type="datetime1">
              <a:rPr lang="en-US" smtClean="0"/>
              <a:t>5/27/2024</a:t>
            </a:fld>
            <a:endParaRPr lang="en-US"/>
          </a:p>
        </p:txBody>
      </p:sp>
      <p:sp>
        <p:nvSpPr>
          <p:cNvPr id="3" name="Footer Placeholder 2">
            <a:extLst>
              <a:ext uri="{FF2B5EF4-FFF2-40B4-BE49-F238E27FC236}">
                <a16:creationId xmlns:a16="http://schemas.microsoft.com/office/drawing/2014/main" id="{EE596E93-C072-4212-BEF9-089A8B8927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B5FE6E-AF22-4114-AE01-6D12F6EECE17}"/>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59846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0EB9-79CA-4389-975A-33644D10B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B4F3B2-9C50-4EBD-B2A9-CAF3570AA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322CB4-868E-4B8B-8867-E9A8A263A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5F7FA2-9685-4509-9671-CCD1930D9CAE}"/>
              </a:ext>
            </a:extLst>
          </p:cNvPr>
          <p:cNvSpPr>
            <a:spLocks noGrp="1"/>
          </p:cNvSpPr>
          <p:nvPr>
            <p:ph type="dt" sz="half" idx="10"/>
          </p:nvPr>
        </p:nvSpPr>
        <p:spPr/>
        <p:txBody>
          <a:bodyPr/>
          <a:lstStyle/>
          <a:p>
            <a:fld id="{E609D82A-1DDA-48C5-8CB0-8F50E3D92CBD}" type="datetime1">
              <a:rPr lang="en-US" smtClean="0"/>
              <a:t>5/27/2024</a:t>
            </a:fld>
            <a:endParaRPr lang="en-US"/>
          </a:p>
        </p:txBody>
      </p:sp>
      <p:sp>
        <p:nvSpPr>
          <p:cNvPr id="6" name="Footer Placeholder 5">
            <a:extLst>
              <a:ext uri="{FF2B5EF4-FFF2-40B4-BE49-F238E27FC236}">
                <a16:creationId xmlns:a16="http://schemas.microsoft.com/office/drawing/2014/main" id="{B826CF1C-0B16-4E24-A9D6-D6A69D3D4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D1B70-C331-444E-A855-826D4DCD6CF7}"/>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130253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70F4-294D-4E70-A06E-C2F7279E2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A49D56-258B-494C-92F1-74453A078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3B8A2B-D2F0-4043-A2D3-3B43567A6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694D-7989-4E3A-99C0-F4E01AAB7471}"/>
              </a:ext>
            </a:extLst>
          </p:cNvPr>
          <p:cNvSpPr>
            <a:spLocks noGrp="1"/>
          </p:cNvSpPr>
          <p:nvPr>
            <p:ph type="dt" sz="half" idx="10"/>
          </p:nvPr>
        </p:nvSpPr>
        <p:spPr/>
        <p:txBody>
          <a:bodyPr/>
          <a:lstStyle/>
          <a:p>
            <a:fld id="{AA9DC009-BFF2-46AB-818B-74AF2CD80AF9}" type="datetime1">
              <a:rPr lang="en-US" smtClean="0"/>
              <a:t>5/27/2024</a:t>
            </a:fld>
            <a:endParaRPr lang="en-US"/>
          </a:p>
        </p:txBody>
      </p:sp>
      <p:sp>
        <p:nvSpPr>
          <p:cNvPr id="6" name="Footer Placeholder 5">
            <a:extLst>
              <a:ext uri="{FF2B5EF4-FFF2-40B4-BE49-F238E27FC236}">
                <a16:creationId xmlns:a16="http://schemas.microsoft.com/office/drawing/2014/main" id="{B5023F14-0E48-4F03-9713-8CBE1E083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B41F9-31CA-4657-8789-CF20134CFFDC}"/>
              </a:ext>
            </a:extLst>
          </p:cNvPr>
          <p:cNvSpPr>
            <a:spLocks noGrp="1"/>
          </p:cNvSpPr>
          <p:nvPr>
            <p:ph type="sldNum" sz="quarter" idx="12"/>
          </p:nvPr>
        </p:nvSpPr>
        <p:spPr/>
        <p:txBody>
          <a:bodyPr/>
          <a:lstStyle/>
          <a:p>
            <a:fld id="{250EB071-8AAD-4676-B2E5-4B354D6BA6F4}" type="slidenum">
              <a:rPr lang="en-US" smtClean="0"/>
              <a:t>‹#›</a:t>
            </a:fld>
            <a:endParaRPr lang="en-US"/>
          </a:p>
        </p:txBody>
      </p:sp>
    </p:spTree>
    <p:extLst>
      <p:ext uri="{BB962C8B-B14F-4D97-AF65-F5344CB8AC3E}">
        <p14:creationId xmlns:p14="http://schemas.microsoft.com/office/powerpoint/2010/main" val="272909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0E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E103F-4564-4F3D-B4E3-A81851BCEF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7A1FBC-2BEC-4432-AB5B-83E4E66F7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BCAE8-2D2C-4997-A5C3-07F053B73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A2195-E84D-414F-AE36-3B945DA37271}" type="datetime1">
              <a:rPr lang="en-US" smtClean="0"/>
              <a:t>5/27/2024</a:t>
            </a:fld>
            <a:endParaRPr lang="en-US"/>
          </a:p>
        </p:txBody>
      </p:sp>
      <p:sp>
        <p:nvSpPr>
          <p:cNvPr id="5" name="Footer Placeholder 4">
            <a:extLst>
              <a:ext uri="{FF2B5EF4-FFF2-40B4-BE49-F238E27FC236}">
                <a16:creationId xmlns:a16="http://schemas.microsoft.com/office/drawing/2014/main" id="{017CA482-9A37-44E7-80D4-FDA65770F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740334-7638-4A1F-9558-BB5B79361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EB071-8AAD-4676-B2E5-4B354D6BA6F4}" type="slidenum">
              <a:rPr lang="en-US" smtClean="0"/>
              <a:t>‹#›</a:t>
            </a:fld>
            <a:endParaRPr lang="en-US"/>
          </a:p>
        </p:txBody>
      </p:sp>
    </p:spTree>
    <p:extLst>
      <p:ext uri="{BB962C8B-B14F-4D97-AF65-F5344CB8AC3E}">
        <p14:creationId xmlns:p14="http://schemas.microsoft.com/office/powerpoint/2010/main" val="183610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zkresear.ch/t/lookup-singularity/6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9.xml"/><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15.png"/><Relationship Id="rId10" Type="http://schemas.openxmlformats.org/officeDocument/2006/relationships/image" Target="../media/image7.svg"/><Relationship Id="rId4" Type="http://schemas.openxmlformats.org/officeDocument/2006/relationships/image" Target="../media/image14.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640E-5548-37EB-B8DE-FFBF292477B6}"/>
              </a:ext>
            </a:extLst>
          </p:cNvPr>
          <p:cNvSpPr>
            <a:spLocks noGrp="1"/>
          </p:cNvSpPr>
          <p:nvPr>
            <p:ph type="ctrTitle"/>
          </p:nvPr>
        </p:nvSpPr>
        <p:spPr>
          <a:xfrm>
            <a:off x="968828" y="706931"/>
            <a:ext cx="10254343" cy="869630"/>
          </a:xfrm>
        </p:spPr>
        <p:txBody>
          <a:bodyPr>
            <a:normAutofit fontScale="90000"/>
          </a:bodyPr>
          <a:lstStyle/>
          <a:p>
            <a:r>
              <a:rPr lang="en-US" sz="4800" b="1" dirty="0">
                <a:latin typeface="+mn-lt"/>
              </a:rPr>
              <a:t>Unlocking the lookup singularity with Lasso </a:t>
            </a:r>
            <a:endParaRPr lang="en-US" sz="4800" dirty="0">
              <a:latin typeface="+mn-lt"/>
            </a:endParaRPr>
          </a:p>
        </p:txBody>
      </p:sp>
      <p:sp>
        <p:nvSpPr>
          <p:cNvPr id="3" name="Subtitle 2">
            <a:extLst>
              <a:ext uri="{FF2B5EF4-FFF2-40B4-BE49-F238E27FC236}">
                <a16:creationId xmlns:a16="http://schemas.microsoft.com/office/drawing/2014/main" id="{6BD83A9E-07B9-186F-36F8-409DEEA34790}"/>
              </a:ext>
            </a:extLst>
          </p:cNvPr>
          <p:cNvSpPr>
            <a:spLocks noGrp="1"/>
          </p:cNvSpPr>
          <p:nvPr>
            <p:ph type="subTitle" idx="1"/>
          </p:nvPr>
        </p:nvSpPr>
        <p:spPr>
          <a:xfrm>
            <a:off x="1135742" y="2871089"/>
            <a:ext cx="9920514" cy="3487436"/>
          </a:xfrm>
        </p:spPr>
        <p:txBody>
          <a:bodyPr>
            <a:normAutofit/>
          </a:bodyPr>
          <a:lstStyle/>
          <a:p>
            <a:r>
              <a:rPr lang="en-US" sz="3200" b="0" dirty="0">
                <a:solidFill>
                  <a:srgbClr val="212529"/>
                </a:solidFill>
                <a:effectLst/>
                <a:latin typeface="+mn-lt"/>
              </a:rPr>
              <a:t>Srinath Setty,</a:t>
            </a:r>
            <a:r>
              <a:rPr lang="en-US" sz="3200" baseline="30000" dirty="0">
                <a:latin typeface="+mn-lt"/>
              </a:rPr>
              <a:t>⋆</a:t>
            </a:r>
            <a:r>
              <a:rPr lang="en-US" sz="3200" b="0" dirty="0">
                <a:solidFill>
                  <a:srgbClr val="212529"/>
                </a:solidFill>
                <a:effectLst/>
                <a:latin typeface="+mn-lt"/>
              </a:rPr>
              <a:t> Justin Thaler,</a:t>
            </a:r>
            <a:r>
              <a:rPr lang="en-US" sz="3200" dirty="0">
                <a:latin typeface="+mn-lt"/>
              </a:rPr>
              <a:t>†</a:t>
            </a:r>
            <a:r>
              <a:rPr lang="en-US" sz="3200" b="0" dirty="0">
                <a:solidFill>
                  <a:srgbClr val="212529"/>
                </a:solidFill>
                <a:effectLst/>
                <a:latin typeface="+mn-lt"/>
              </a:rPr>
              <a:t> and Riad S. Wahby</a:t>
            </a:r>
            <a:r>
              <a:rPr lang="el-GR" sz="3200" b="0" baseline="30000" dirty="0">
                <a:solidFill>
                  <a:srgbClr val="212529"/>
                </a:solidFill>
                <a:effectLst/>
                <a:latin typeface="+mn-lt"/>
              </a:rPr>
              <a:t>λ</a:t>
            </a:r>
            <a:endParaRPr lang="en-US" sz="3200" b="0" baseline="30000" dirty="0">
              <a:solidFill>
                <a:srgbClr val="212529"/>
              </a:solidFill>
              <a:effectLst/>
              <a:latin typeface="+mn-lt"/>
            </a:endParaRPr>
          </a:p>
          <a:p>
            <a:endParaRPr lang="en-US" sz="3200" b="0" baseline="30000" dirty="0">
              <a:solidFill>
                <a:srgbClr val="212529"/>
              </a:solidFill>
              <a:effectLst/>
              <a:latin typeface="+mn-lt"/>
            </a:endParaRPr>
          </a:p>
          <a:p>
            <a:br>
              <a:rPr lang="en-US" sz="1000" dirty="0"/>
            </a:br>
            <a:r>
              <a:rPr lang="en-US" sz="2800" baseline="30000" dirty="0"/>
              <a:t>⋆</a:t>
            </a:r>
            <a:r>
              <a:rPr lang="en-US" sz="2800" dirty="0">
                <a:latin typeface="+mn-lt"/>
              </a:rPr>
              <a:t>Microsoft Research       </a:t>
            </a:r>
            <a:r>
              <a:rPr lang="en-US" sz="2800" dirty="0"/>
              <a:t>†</a:t>
            </a:r>
            <a:r>
              <a:rPr lang="en-US" sz="2800" dirty="0">
                <a:latin typeface="+mn-lt"/>
              </a:rPr>
              <a:t> A16Z and Georgetown       </a:t>
            </a:r>
            <a:r>
              <a:rPr lang="el-GR" sz="2800" b="0" baseline="30000" dirty="0">
                <a:solidFill>
                  <a:srgbClr val="212529"/>
                </a:solidFill>
                <a:effectLst/>
                <a:latin typeface="+mn-lt"/>
              </a:rPr>
              <a:t>λ</a:t>
            </a:r>
            <a:r>
              <a:rPr lang="en-US" sz="2800" b="0" dirty="0">
                <a:solidFill>
                  <a:srgbClr val="212529"/>
                </a:solidFill>
                <a:effectLst/>
                <a:latin typeface="+mn-lt"/>
              </a:rPr>
              <a:t>CM</a:t>
            </a:r>
            <a:r>
              <a:rPr lang="en-US" sz="2800" dirty="0">
                <a:solidFill>
                  <a:srgbClr val="212529"/>
                </a:solidFill>
                <a:latin typeface="+mn-lt"/>
              </a:rPr>
              <a:t>U</a:t>
            </a:r>
            <a:endParaRPr lang="en-US" sz="3200" dirty="0"/>
          </a:p>
        </p:txBody>
      </p:sp>
    </p:spTree>
    <p:extLst>
      <p:ext uri="{BB962C8B-B14F-4D97-AF65-F5344CB8AC3E}">
        <p14:creationId xmlns:p14="http://schemas.microsoft.com/office/powerpoint/2010/main" val="200163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2C3046-EFB0-DE23-32BA-5B492A256EE2}"/>
              </a:ext>
            </a:extLst>
          </p:cNvPr>
          <p:cNvSpPr>
            <a:spLocks noGrp="1"/>
          </p:cNvSpPr>
          <p:nvPr>
            <p:ph type="sldNum" sz="quarter" idx="12"/>
          </p:nvPr>
        </p:nvSpPr>
        <p:spPr/>
        <p:txBody>
          <a:bodyPr/>
          <a:lstStyle/>
          <a:p>
            <a:fld id="{250EB071-8AAD-4676-B2E5-4B354D6BA6F4}" type="slidenum">
              <a:rPr lang="en-US" smtClean="0"/>
              <a:t>10</a:t>
            </a:fld>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08B191A-AC65-C08C-F535-66C1AC065F61}"/>
                  </a:ext>
                </a:extLst>
              </p:cNvPr>
              <p:cNvSpPr txBox="1"/>
              <p:nvPr/>
            </p:nvSpPr>
            <p:spPr>
              <a:xfrm>
                <a:off x="577429" y="1345417"/>
                <a:ext cx="11037133" cy="4167166"/>
              </a:xfrm>
              <a:prstGeom prst="rect">
                <a:avLst/>
              </a:prstGeom>
              <a:noFill/>
            </p:spPr>
            <p:txBody>
              <a:bodyPr wrap="square" rtlCol="0">
                <a:spAutoFit/>
              </a:bodyPr>
              <a:lstStyle/>
              <a:p>
                <a:r>
                  <a:rPr lang="en-US" sz="3200" dirty="0"/>
                  <a:t>For example, structured tables of size </a:t>
                </a:r>
                <a14:m>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𝑛</m:t>
                        </m:r>
                        <m:r>
                          <a:rPr lang="en-US" sz="3200" b="0" i="1" smtClean="0">
                            <a:latin typeface="Cambria Math" panose="02040503050406030204" pitchFamily="18" charset="0"/>
                          </a:rPr>
                          <m:t>= 2</m:t>
                        </m:r>
                      </m:e>
                      <m:sup>
                        <m:r>
                          <a:rPr lang="en-US" sz="3200" b="0" i="1" smtClean="0">
                            <a:latin typeface="Cambria Math" panose="02040503050406030204" pitchFamily="18" charset="0"/>
                          </a:rPr>
                          <m:t>128</m:t>
                        </m:r>
                      </m:sup>
                    </m:sSup>
                  </m:oMath>
                </a14:m>
                <a:r>
                  <a:rPr lang="en-US" sz="3200" dirty="0"/>
                  <a:t> or larger</a:t>
                </a:r>
              </a:p>
              <a:p>
                <a:endParaRPr lang="en-US" sz="3200" dirty="0"/>
              </a:p>
              <a:p>
                <a:r>
                  <a:rPr lang="en-US" sz="3200" dirty="0"/>
                  <a:t>Neither the prover nor the verifier needs to commit to the table</a:t>
                </a:r>
              </a:p>
              <a:p>
                <a:endParaRPr lang="en-US" sz="3200" dirty="0"/>
              </a:p>
              <a:p>
                <a:r>
                  <a:rPr lang="en-US" sz="3200" dirty="0"/>
                  <a:t>Prover time</a:t>
                </a:r>
                <a:r>
                  <a:rPr lang="en-US" sz="2800" dirty="0"/>
                  <a:t> </a:t>
                </a:r>
                <a14:m>
                  <m:oMath xmlns:m="http://schemas.openxmlformats.org/officeDocument/2006/math">
                    <m:r>
                      <a:rPr lang="en-US" sz="3200" b="0" i="1" smtClean="0">
                        <a:latin typeface="Cambria Math" panose="02040503050406030204" pitchFamily="18" charset="0"/>
                      </a:rPr>
                      <m:t>∝</m:t>
                    </m:r>
                  </m:oMath>
                </a14:m>
                <a:r>
                  <a:rPr lang="en-US" sz="3200" dirty="0"/>
                  <a:t> number of lookups (not the table size)</a:t>
                </a:r>
              </a:p>
              <a:p>
                <a:pPr marL="457200" indent="-457200">
                  <a:buFont typeface="Arial" panose="020B0604020202020204" pitchFamily="34" charset="0"/>
                  <a:buChar char="•"/>
                </a:pPr>
                <a:r>
                  <a:rPr lang="en-US" sz="2800" dirty="0"/>
                  <a:t>Minimal commitment costs: </a:t>
                </a:r>
                <a14:m>
                  <m:oMath xmlns:m="http://schemas.openxmlformats.org/officeDocument/2006/math">
                    <m:r>
                      <a:rPr lang="en-US" sz="2800" i="1">
                        <a:latin typeface="Cambria Math" panose="02040503050406030204" pitchFamily="18" charset="0"/>
                      </a:rPr>
                      <m:t>𝑂</m:t>
                    </m:r>
                    <m:r>
                      <a:rPr lang="en-US" sz="2800" i="1">
                        <a:latin typeface="Cambria Math" panose="02040503050406030204" pitchFamily="18" charset="0"/>
                      </a:rPr>
                      <m:t>(</m:t>
                    </m:r>
                    <m:r>
                      <a:rPr lang="en-US" sz="2800" i="1">
                        <a:latin typeface="Cambria Math" panose="02040503050406030204" pitchFamily="18" charset="0"/>
                      </a:rPr>
                      <m:t>𝑐</m:t>
                    </m:r>
                    <m:r>
                      <a:rPr lang="en-US" sz="2800" i="1">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𝑐</m:t>
                            </m:r>
                          </m:den>
                        </m:f>
                      </m:sup>
                    </m:sSup>
                    <m:r>
                      <a:rPr lang="en-US" sz="2800" i="1">
                        <a:latin typeface="Cambria Math" panose="02040503050406030204" pitchFamily="18" charset="0"/>
                      </a:rPr>
                      <m:t>))</m:t>
                    </m:r>
                  </m:oMath>
                </a14:m>
                <a:r>
                  <a:rPr lang="en-US" sz="2800" dirty="0"/>
                  <a:t>, where </a:t>
                </a:r>
                <a14:m>
                  <m:oMath xmlns:m="http://schemas.openxmlformats.org/officeDocument/2006/math">
                    <m:r>
                      <a:rPr lang="en-US" sz="2800" b="0" i="1" smtClean="0">
                        <a:latin typeface="Cambria Math" panose="02040503050406030204" pitchFamily="18" charset="0"/>
                      </a:rPr>
                      <m:t>𝑐</m:t>
                    </m:r>
                  </m:oMath>
                </a14:m>
                <a:r>
                  <a:rPr lang="en-US" sz="2800" dirty="0"/>
                  <a:t> is a constant </a:t>
                </a:r>
              </a:p>
              <a:p>
                <a:pPr marL="457200" indent="-457200">
                  <a:buFont typeface="Arial" panose="020B0604020202020204" pitchFamily="34" charset="0"/>
                  <a:buChar char="•"/>
                </a:pPr>
                <a:r>
                  <a:rPr lang="en-US" sz="2800" dirty="0"/>
                  <a:t>The committed field elements are </a:t>
                </a:r>
                <a:r>
                  <a:rPr lang="en-US" sz="2800" b="1" dirty="0"/>
                  <a:t>small: </a:t>
                </a:r>
                <a14:m>
                  <m:oMath xmlns:m="http://schemas.openxmlformats.org/officeDocument/2006/math">
                    <m:r>
                      <a:rPr lang="en-US" sz="2800" b="0" i="1" smtClean="0">
                        <a:latin typeface="Cambria Math" panose="02040503050406030204" pitchFamily="18" charset="0"/>
                      </a:rPr>
                      <m:t>{0, 1, …,  </m:t>
                    </m:r>
                    <m:r>
                      <m:rPr>
                        <m:sty m:val="p"/>
                      </m:rPr>
                      <a:rPr lang="en-US" sz="2800" b="0" i="0" smtClean="0">
                        <a:latin typeface="Cambria Math" panose="02040503050406030204" pitchFamily="18" charset="0"/>
                      </a:rPr>
                      <m:t>max</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𝑐</m:t>
                            </m:r>
                          </m:den>
                        </m:f>
                      </m:sup>
                    </m:sSup>
                    <m:r>
                      <a:rPr lang="en-US" sz="2800" b="0" i="1" smtClean="0">
                        <a:latin typeface="Cambria Math" panose="02040503050406030204" pitchFamily="18" charset="0"/>
                      </a:rPr>
                      <m:t>, </m:t>
                    </m:r>
                    <m:r>
                      <a:rPr lang="en-US" sz="2800" b="0" i="1" smtClean="0">
                        <a:latin typeface="Cambria Math" panose="02040503050406030204" pitchFamily="18" charset="0"/>
                      </a:rPr>
                      <m:t>𝑞</m:t>
                    </m:r>
                    <m:r>
                      <a:rPr lang="en-US" sz="2800" b="0" i="1" smtClean="0">
                        <a:latin typeface="Cambria Math" panose="02040503050406030204" pitchFamily="18" charset="0"/>
                      </a:rPr>
                      <m:t>)}</m:t>
                    </m:r>
                  </m:oMath>
                </a14:m>
                <a:r>
                  <a:rPr lang="en-US" sz="2800" dirty="0"/>
                  <a:t>, where </a:t>
                </a:r>
                <a14:m>
                  <m:oMath xmlns:m="http://schemas.openxmlformats.org/officeDocument/2006/math">
                    <m:r>
                      <a:rPr lang="en-US" sz="2800" b="0" i="1" smtClean="0">
                        <a:latin typeface="Cambria Math" panose="02040503050406030204" pitchFamily="18" charset="0"/>
                      </a:rPr>
                      <m:t>𝑞</m:t>
                    </m:r>
                  </m:oMath>
                </a14:m>
                <a:r>
                  <a:rPr lang="en-US" sz="2800" dirty="0"/>
                  <a:t> is the maximum element in sub-tables that collectively define </a:t>
                </a:r>
                <a14:m>
                  <m:oMath xmlns:m="http://schemas.openxmlformats.org/officeDocument/2006/math">
                    <m:r>
                      <a:rPr lang="en-US" sz="2800" b="0" i="1" smtClean="0">
                        <a:latin typeface="Cambria Math" panose="02040503050406030204" pitchFamily="18" charset="0"/>
                      </a:rPr>
                      <m:t>𝑡</m:t>
                    </m:r>
                  </m:oMath>
                </a14:m>
                <a:endParaRPr lang="en-US" sz="2800" dirty="0"/>
              </a:p>
            </p:txBody>
          </p:sp>
        </mc:Choice>
        <mc:Fallback xmlns="">
          <p:sp>
            <p:nvSpPr>
              <p:cNvPr id="31" name="TextBox 30">
                <a:extLst>
                  <a:ext uri="{FF2B5EF4-FFF2-40B4-BE49-F238E27FC236}">
                    <a16:creationId xmlns:a16="http://schemas.microsoft.com/office/drawing/2014/main" id="{C08B191A-AC65-C08C-F535-66C1AC065F61}"/>
                  </a:ext>
                </a:extLst>
              </p:cNvPr>
              <p:cNvSpPr txBox="1">
                <a:spLocks noRot="1" noChangeAspect="1" noMove="1" noResize="1" noEditPoints="1" noAdjustHandles="1" noChangeArrowheads="1" noChangeShapeType="1" noTextEdit="1"/>
              </p:cNvSpPr>
              <p:nvPr/>
            </p:nvSpPr>
            <p:spPr>
              <a:xfrm>
                <a:off x="577429" y="1345417"/>
                <a:ext cx="11037133" cy="4167166"/>
              </a:xfrm>
              <a:prstGeom prst="rect">
                <a:avLst/>
              </a:prstGeom>
              <a:blipFill>
                <a:blip r:embed="rId3"/>
                <a:stretch>
                  <a:fillRect l="-1436" t="-1757" b="-3367"/>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43BE60D-0D34-E6EA-CC90-035B5CB6A87E}"/>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Unlike prior work, Lasso supports large structured tables</a:t>
            </a:r>
            <a:endParaRPr lang="en-US" sz="3600" b="1" dirty="0"/>
          </a:p>
        </p:txBody>
      </p:sp>
    </p:spTree>
    <p:extLst>
      <p:ext uri="{BB962C8B-B14F-4D97-AF65-F5344CB8AC3E}">
        <p14:creationId xmlns:p14="http://schemas.microsoft.com/office/powerpoint/2010/main" val="41609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2C3046-EFB0-DE23-32BA-5B492A256EE2}"/>
              </a:ext>
            </a:extLst>
          </p:cNvPr>
          <p:cNvSpPr>
            <a:spLocks noGrp="1"/>
          </p:cNvSpPr>
          <p:nvPr>
            <p:ph type="sldNum" sz="quarter" idx="12"/>
          </p:nvPr>
        </p:nvSpPr>
        <p:spPr/>
        <p:txBody>
          <a:bodyPr/>
          <a:lstStyle/>
          <a:p>
            <a:fld id="{250EB071-8AAD-4676-B2E5-4B354D6BA6F4}" type="slidenum">
              <a:rPr lang="en-US" smtClean="0"/>
              <a:t>11</a:t>
            </a:fld>
            <a:endParaRPr lang="en-US"/>
          </a:p>
        </p:txBody>
      </p:sp>
      <p:sp>
        <p:nvSpPr>
          <p:cNvPr id="31" name="TextBox 30">
            <a:extLst>
              <a:ext uri="{FF2B5EF4-FFF2-40B4-BE49-F238E27FC236}">
                <a16:creationId xmlns:a16="http://schemas.microsoft.com/office/drawing/2014/main" id="{C08B191A-AC65-C08C-F535-66C1AC065F61}"/>
              </a:ext>
            </a:extLst>
          </p:cNvPr>
          <p:cNvSpPr txBox="1"/>
          <p:nvPr/>
        </p:nvSpPr>
        <p:spPr>
          <a:xfrm>
            <a:off x="577433" y="1059120"/>
            <a:ext cx="11037133" cy="4739759"/>
          </a:xfrm>
          <a:prstGeom prst="rect">
            <a:avLst/>
          </a:prstGeom>
          <a:noFill/>
        </p:spPr>
        <p:txBody>
          <a:bodyPr wrap="square" rtlCol="0">
            <a:spAutoFit/>
          </a:bodyPr>
          <a:lstStyle/>
          <a:p>
            <a:r>
              <a:rPr lang="en-US" sz="3200" dirty="0"/>
              <a:t>Commonly used lookup tables are structured:</a:t>
            </a:r>
          </a:p>
          <a:p>
            <a:pPr marL="457200" indent="-457200">
              <a:buFont typeface="Arial" panose="020B0604020202020204" pitchFamily="34" charset="0"/>
              <a:buChar char="•"/>
            </a:pPr>
            <a:r>
              <a:rPr lang="en-US" sz="3000" dirty="0"/>
              <a:t>Range checks, bitwise operations, non-native arithmetic, etc.</a:t>
            </a:r>
          </a:p>
          <a:p>
            <a:endParaRPr lang="en-US" sz="3000" dirty="0"/>
          </a:p>
          <a:p>
            <a:endParaRPr lang="en-US" sz="3000" dirty="0"/>
          </a:p>
          <a:p>
            <a:r>
              <a:rPr lang="en-US" sz="3000" b="1" dirty="0"/>
              <a:t>Companion work:</a:t>
            </a:r>
            <a:r>
              <a:rPr lang="en-US" sz="3000" dirty="0"/>
              <a:t> Jolt is a new front-end approach that encodes </a:t>
            </a:r>
            <a:r>
              <a:rPr lang="en-US" sz="3000" b="1" dirty="0"/>
              <a:t>all</a:t>
            </a:r>
            <a:r>
              <a:rPr lang="en-US" sz="3000" dirty="0"/>
              <a:t> RISC-V instructions via lookups into a structured table (Next talk!)</a:t>
            </a:r>
          </a:p>
          <a:p>
            <a:endParaRPr lang="en-US" sz="3000" dirty="0"/>
          </a:p>
          <a:p>
            <a:endParaRPr lang="en-US" sz="3000" dirty="0"/>
          </a:p>
          <a:p>
            <a:r>
              <a:rPr lang="en-US" sz="3000" dirty="0" err="1"/>
              <a:t>Lasso+Jolt</a:t>
            </a:r>
            <a:r>
              <a:rPr lang="en-US" sz="3000" dirty="0"/>
              <a:t> arguably realize Barry Whitehat’s </a:t>
            </a:r>
            <a:r>
              <a:rPr lang="en-US" sz="3000" b="1" dirty="0"/>
              <a:t>lookup singularity </a:t>
            </a:r>
            <a:r>
              <a:rPr lang="en-US" sz="3000" dirty="0"/>
              <a:t>vision,</a:t>
            </a:r>
            <a:r>
              <a:rPr lang="en-US" sz="3000" b="1" dirty="0"/>
              <a:t> </a:t>
            </a:r>
            <a:r>
              <a:rPr lang="en-US" sz="3000" dirty="0"/>
              <a:t>which articulates benefits of a lookup-only SNARK front-end</a:t>
            </a:r>
            <a:endParaRPr lang="en-US" sz="2800" dirty="0">
              <a:hlinkClick r:id="rId3"/>
            </a:endParaRPr>
          </a:p>
        </p:txBody>
      </p:sp>
      <p:sp>
        <p:nvSpPr>
          <p:cNvPr id="9" name="TextBox 8">
            <a:extLst>
              <a:ext uri="{FF2B5EF4-FFF2-40B4-BE49-F238E27FC236}">
                <a16:creationId xmlns:a16="http://schemas.microsoft.com/office/drawing/2014/main" id="{64944244-D3DE-768F-0C25-A1677B4B2447}"/>
              </a:ext>
            </a:extLst>
          </p:cNvPr>
          <p:cNvSpPr txBox="1"/>
          <p:nvPr/>
        </p:nvSpPr>
        <p:spPr>
          <a:xfrm>
            <a:off x="7493209" y="5927573"/>
            <a:ext cx="4379001" cy="369332"/>
          </a:xfrm>
          <a:prstGeom prst="rect">
            <a:avLst/>
          </a:prstGeom>
          <a:noFill/>
        </p:spPr>
        <p:txBody>
          <a:bodyPr wrap="square">
            <a:spAutoFit/>
          </a:bodyPr>
          <a:lstStyle/>
          <a:p>
            <a:r>
              <a:rPr lang="en-US" sz="1800" dirty="0">
                <a:hlinkClick r:id="rId3"/>
              </a:rPr>
              <a:t>https://zkresear.ch/t/lookup-singularity/65</a:t>
            </a:r>
            <a:endParaRPr lang="en-US" sz="1800" dirty="0"/>
          </a:p>
        </p:txBody>
      </p:sp>
    </p:spTree>
    <p:extLst>
      <p:ext uri="{BB962C8B-B14F-4D97-AF65-F5344CB8AC3E}">
        <p14:creationId xmlns:p14="http://schemas.microsoft.com/office/powerpoint/2010/main" val="365771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9A9683-DF3F-615C-B12F-04BED8E1EB42}"/>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Next part of this talk</a:t>
            </a:r>
            <a:endParaRPr lang="en-US" sz="3600" dirty="0">
              <a:solidFill>
                <a:schemeClr val="tx1"/>
              </a:solidFill>
            </a:endParaRPr>
          </a:p>
        </p:txBody>
      </p:sp>
      <p:sp>
        <p:nvSpPr>
          <p:cNvPr id="13" name="TextBox 12">
            <a:extLst>
              <a:ext uri="{FF2B5EF4-FFF2-40B4-BE49-F238E27FC236}">
                <a16:creationId xmlns:a16="http://schemas.microsoft.com/office/drawing/2014/main" id="{89207D23-11B0-C26B-1E29-F09835B51F40}"/>
              </a:ext>
            </a:extLst>
          </p:cNvPr>
          <p:cNvSpPr txBox="1"/>
          <p:nvPr/>
        </p:nvSpPr>
        <p:spPr>
          <a:xfrm>
            <a:off x="1008442" y="1270142"/>
            <a:ext cx="7144375" cy="3108543"/>
          </a:xfrm>
          <a:prstGeom prst="rect">
            <a:avLst/>
          </a:prstGeom>
          <a:noFill/>
        </p:spPr>
        <p:txBody>
          <a:bodyPr wrap="square" rtlCol="0">
            <a:spAutoFit/>
          </a:bodyPr>
          <a:lstStyle/>
          <a:p>
            <a:r>
              <a:rPr lang="en-US" sz="2800" b="1" dirty="0"/>
              <a:t>Background and context</a:t>
            </a:r>
          </a:p>
          <a:p>
            <a:endParaRPr lang="en-US" sz="2800" b="1" dirty="0"/>
          </a:p>
          <a:p>
            <a:endParaRPr lang="en-US" sz="2800" b="1" dirty="0"/>
          </a:p>
          <a:p>
            <a:r>
              <a:rPr lang="en-US" sz="2800" b="1" dirty="0"/>
              <a:t>Lasso’s key results</a:t>
            </a:r>
            <a:endParaRPr lang="en-US" sz="2800" dirty="0"/>
          </a:p>
          <a:p>
            <a:endParaRPr lang="en-US" sz="2800" dirty="0"/>
          </a:p>
          <a:p>
            <a:endParaRPr lang="en-US" sz="2800" b="1" dirty="0"/>
          </a:p>
          <a:p>
            <a:r>
              <a:rPr lang="en-US" sz="2800" b="1" dirty="0"/>
              <a:t>An overview of Lasso’s techniques</a:t>
            </a:r>
            <a:endParaRPr lang="en-US" sz="2800" dirty="0"/>
          </a:p>
        </p:txBody>
      </p:sp>
      <p:sp>
        <p:nvSpPr>
          <p:cNvPr id="2" name="Oval 1">
            <a:extLst>
              <a:ext uri="{FF2B5EF4-FFF2-40B4-BE49-F238E27FC236}">
                <a16:creationId xmlns:a16="http://schemas.microsoft.com/office/drawing/2014/main" id="{CD774859-CB61-8AAE-C60E-CA577BFC3190}"/>
              </a:ext>
            </a:extLst>
          </p:cNvPr>
          <p:cNvSpPr>
            <a:spLocks noChangeAspect="1"/>
          </p:cNvSpPr>
          <p:nvPr/>
        </p:nvSpPr>
        <p:spPr>
          <a:xfrm>
            <a:off x="445410" y="1320988"/>
            <a:ext cx="45896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1</a:t>
            </a:r>
          </a:p>
        </p:txBody>
      </p:sp>
      <p:sp>
        <p:nvSpPr>
          <p:cNvPr id="7" name="Oval 6">
            <a:extLst>
              <a:ext uri="{FF2B5EF4-FFF2-40B4-BE49-F238E27FC236}">
                <a16:creationId xmlns:a16="http://schemas.microsoft.com/office/drawing/2014/main" id="{D6D27B2C-F417-E8ED-7B80-26C585FCE158}"/>
              </a:ext>
            </a:extLst>
          </p:cNvPr>
          <p:cNvSpPr>
            <a:spLocks noChangeAspect="1"/>
          </p:cNvSpPr>
          <p:nvPr/>
        </p:nvSpPr>
        <p:spPr>
          <a:xfrm>
            <a:off x="445409" y="2605827"/>
            <a:ext cx="45896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2</a:t>
            </a:r>
          </a:p>
        </p:txBody>
      </p:sp>
      <p:sp>
        <p:nvSpPr>
          <p:cNvPr id="5" name="Oval 4">
            <a:extLst>
              <a:ext uri="{FF2B5EF4-FFF2-40B4-BE49-F238E27FC236}">
                <a16:creationId xmlns:a16="http://schemas.microsoft.com/office/drawing/2014/main" id="{8E6DAFD3-1289-1BF2-32A2-5716D87B2BCB}"/>
              </a:ext>
            </a:extLst>
          </p:cNvPr>
          <p:cNvSpPr>
            <a:spLocks noChangeAspect="1"/>
          </p:cNvSpPr>
          <p:nvPr/>
        </p:nvSpPr>
        <p:spPr>
          <a:xfrm>
            <a:off x="445408" y="3890666"/>
            <a:ext cx="45896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3</a:t>
            </a:r>
          </a:p>
        </p:txBody>
      </p:sp>
      <p:pic>
        <p:nvPicPr>
          <p:cNvPr id="8" name="Graphic 7" descr="Checkmark with solid fill">
            <a:extLst>
              <a:ext uri="{FF2B5EF4-FFF2-40B4-BE49-F238E27FC236}">
                <a16:creationId xmlns:a16="http://schemas.microsoft.com/office/drawing/2014/main" id="{621CAFD8-A84A-AAC5-93DF-C227AC401C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4282" y="1229548"/>
            <a:ext cx="640080" cy="640080"/>
          </a:xfrm>
          <a:prstGeom prst="rect">
            <a:avLst/>
          </a:prstGeom>
        </p:spPr>
      </p:pic>
      <p:pic>
        <p:nvPicPr>
          <p:cNvPr id="9" name="Graphic 8" descr="Checkmark with solid fill">
            <a:extLst>
              <a:ext uri="{FF2B5EF4-FFF2-40B4-BE49-F238E27FC236}">
                <a16:creationId xmlns:a16="http://schemas.microsoft.com/office/drawing/2014/main" id="{20510C22-BFC5-4025-4C35-1110598F50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2939" y="2422947"/>
            <a:ext cx="640080" cy="640080"/>
          </a:xfrm>
          <a:prstGeom prst="rect">
            <a:avLst/>
          </a:prstGeom>
        </p:spPr>
      </p:pic>
      <p:sp>
        <p:nvSpPr>
          <p:cNvPr id="10" name="Rectangle 9">
            <a:extLst>
              <a:ext uri="{FF2B5EF4-FFF2-40B4-BE49-F238E27FC236}">
                <a16:creationId xmlns:a16="http://schemas.microsoft.com/office/drawing/2014/main" id="{623F0C36-B672-B3CA-A40D-5B9F732D55AA}"/>
              </a:ext>
            </a:extLst>
          </p:cNvPr>
          <p:cNvSpPr/>
          <p:nvPr/>
        </p:nvSpPr>
        <p:spPr bwMode="auto">
          <a:xfrm>
            <a:off x="362620" y="3620124"/>
            <a:ext cx="5940744" cy="1041818"/>
          </a:xfrm>
          <a:prstGeom prst="rect">
            <a:avLst/>
          </a:prstGeom>
          <a:noFill/>
          <a:ln w="2540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3200" dirty="0">
              <a:gradFill>
                <a:gsLst>
                  <a:gs pos="0">
                    <a:schemeClr val="tx1"/>
                  </a:gs>
                  <a:gs pos="100000">
                    <a:schemeClr val="tx1"/>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306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BDC89B-A32E-565C-3D4A-C7D7CF70D097}"/>
              </a:ext>
            </a:extLst>
          </p:cNvPr>
          <p:cNvSpPr>
            <a:spLocks noGrp="1"/>
          </p:cNvSpPr>
          <p:nvPr>
            <p:ph type="sldNum" sz="quarter" idx="12"/>
          </p:nvPr>
        </p:nvSpPr>
        <p:spPr/>
        <p:txBody>
          <a:bodyPr/>
          <a:lstStyle/>
          <a:p>
            <a:fld id="{250EB071-8AAD-4676-B2E5-4B354D6BA6F4}" type="slidenum">
              <a:rPr lang="en-US" smtClean="0"/>
              <a:t>13</a:t>
            </a:fld>
            <a:endParaRPr lang="en-US"/>
          </a:p>
        </p:txBody>
      </p:sp>
      <p:graphicFrame>
        <p:nvGraphicFramePr>
          <p:cNvPr id="7" name="Table 6">
            <a:extLst>
              <a:ext uri="{FF2B5EF4-FFF2-40B4-BE49-F238E27FC236}">
                <a16:creationId xmlns:a16="http://schemas.microsoft.com/office/drawing/2014/main" id="{37F62998-F397-0BA0-6120-AD33FF0488E8}"/>
              </a:ext>
            </a:extLst>
          </p:cNvPr>
          <p:cNvGraphicFramePr>
            <a:graphicFrameLocks noGrp="1"/>
          </p:cNvGraphicFramePr>
          <p:nvPr>
            <p:extLst>
              <p:ext uri="{D42A27DB-BD31-4B8C-83A1-F6EECF244321}">
                <p14:modId xmlns:p14="http://schemas.microsoft.com/office/powerpoint/2010/main" val="3923473096"/>
              </p:ext>
            </p:extLst>
          </p:nvPr>
        </p:nvGraphicFramePr>
        <p:xfrm>
          <a:off x="3950742" y="2247928"/>
          <a:ext cx="793646" cy="1882656"/>
        </p:xfrm>
        <a:graphic>
          <a:graphicData uri="http://schemas.openxmlformats.org/drawingml/2006/table">
            <a:tbl>
              <a:tblPr firstRow="1" bandRow="1">
                <a:tableStyleId>{5940675A-B579-460E-94D1-54222C63F5DA}</a:tableStyleId>
              </a:tblPr>
              <a:tblGrid>
                <a:gridCol w="793646">
                  <a:extLst>
                    <a:ext uri="{9D8B030D-6E8A-4147-A177-3AD203B41FA5}">
                      <a16:colId xmlns:a16="http://schemas.microsoft.com/office/drawing/2014/main" val="3133165825"/>
                    </a:ext>
                  </a:extLst>
                </a:gridCol>
              </a:tblGrid>
              <a:tr h="470664">
                <a:tc>
                  <a:txBody>
                    <a:bodyPr/>
                    <a:lstStyle/>
                    <a:p>
                      <a:pPr algn="ctr"/>
                      <a:r>
                        <a:rPr lang="en-US" dirty="0"/>
                        <a:t>4</a:t>
                      </a:r>
                    </a:p>
                  </a:txBody>
                  <a:tcPr/>
                </a:tc>
                <a:extLst>
                  <a:ext uri="{0D108BD9-81ED-4DB2-BD59-A6C34878D82A}">
                    <a16:rowId xmlns:a16="http://schemas.microsoft.com/office/drawing/2014/main" val="3722625375"/>
                  </a:ext>
                </a:extLst>
              </a:tr>
              <a:tr h="470664">
                <a:tc>
                  <a:txBody>
                    <a:bodyPr/>
                    <a:lstStyle/>
                    <a:p>
                      <a:pPr algn="ctr"/>
                      <a:r>
                        <a:rPr lang="en-US" dirty="0"/>
                        <a:t>2</a:t>
                      </a:r>
                    </a:p>
                  </a:txBody>
                  <a:tcPr/>
                </a:tc>
                <a:extLst>
                  <a:ext uri="{0D108BD9-81ED-4DB2-BD59-A6C34878D82A}">
                    <a16:rowId xmlns:a16="http://schemas.microsoft.com/office/drawing/2014/main" val="2452214843"/>
                  </a:ext>
                </a:extLst>
              </a:tr>
              <a:tr h="470664">
                <a:tc>
                  <a:txBody>
                    <a:bodyPr/>
                    <a:lstStyle/>
                    <a:p>
                      <a:pPr algn="ctr"/>
                      <a:r>
                        <a:rPr lang="en-US" dirty="0"/>
                        <a:t>1</a:t>
                      </a:r>
                    </a:p>
                  </a:txBody>
                  <a:tcPr/>
                </a:tc>
                <a:extLst>
                  <a:ext uri="{0D108BD9-81ED-4DB2-BD59-A6C34878D82A}">
                    <a16:rowId xmlns:a16="http://schemas.microsoft.com/office/drawing/2014/main" val="2490153024"/>
                  </a:ext>
                </a:extLst>
              </a:tr>
              <a:tr h="470664">
                <a:tc>
                  <a:txBody>
                    <a:bodyPr/>
                    <a:lstStyle/>
                    <a:p>
                      <a:pPr algn="ctr"/>
                      <a:r>
                        <a:rPr lang="en-US" dirty="0"/>
                        <a:t>5</a:t>
                      </a:r>
                    </a:p>
                  </a:txBody>
                  <a:tcPr/>
                </a:tc>
                <a:extLst>
                  <a:ext uri="{0D108BD9-81ED-4DB2-BD59-A6C34878D82A}">
                    <a16:rowId xmlns:a16="http://schemas.microsoft.com/office/drawing/2014/main" val="3102416945"/>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99DD8A-4629-540C-6F2C-71F4317ECF00}"/>
                  </a:ext>
                </a:extLst>
              </p:cNvPr>
              <p:cNvSpPr txBox="1"/>
              <p:nvPr/>
            </p:nvSpPr>
            <p:spPr>
              <a:xfrm>
                <a:off x="1177145" y="2765082"/>
                <a:ext cx="1883764" cy="1200329"/>
              </a:xfrm>
              <a:prstGeom prst="rect">
                <a:avLst/>
              </a:prstGeom>
              <a:noFill/>
            </p:spPr>
            <p:txBody>
              <a:bodyPr wrap="square" rtlCol="0">
                <a:spAutoFit/>
              </a:bodyPr>
              <a:lstStyle/>
              <a:p>
                <a:pPr algn="ctr"/>
                <a:r>
                  <a:rPr lang="en-US" sz="2400" b="0" dirty="0"/>
                  <a:t> number of entries is </a:t>
                </a:r>
                <a:endParaRPr lang="en-US" sz="24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=4</m:t>
                      </m:r>
                    </m:oMath>
                  </m:oMathPara>
                </a14:m>
                <a:endParaRPr lang="en-US" sz="2400" b="0" dirty="0"/>
              </a:p>
            </p:txBody>
          </p:sp>
        </mc:Choice>
        <mc:Fallback xmlns="">
          <p:sp>
            <p:nvSpPr>
              <p:cNvPr id="8" name="TextBox 7">
                <a:extLst>
                  <a:ext uri="{FF2B5EF4-FFF2-40B4-BE49-F238E27FC236}">
                    <a16:creationId xmlns:a16="http://schemas.microsoft.com/office/drawing/2014/main" id="{BC99DD8A-4629-540C-6F2C-71F4317ECF00}"/>
                  </a:ext>
                </a:extLst>
              </p:cNvPr>
              <p:cNvSpPr txBox="1">
                <a:spLocks noRot="1" noChangeAspect="1" noMove="1" noResize="1" noEditPoints="1" noAdjustHandles="1" noChangeArrowheads="1" noChangeShapeType="1" noTextEdit="1"/>
              </p:cNvSpPr>
              <p:nvPr/>
            </p:nvSpPr>
            <p:spPr>
              <a:xfrm>
                <a:off x="1177145" y="2765082"/>
                <a:ext cx="1883764" cy="1200329"/>
              </a:xfrm>
              <a:prstGeom prst="rect">
                <a:avLst/>
              </a:prstGeom>
              <a:blipFill>
                <a:blip r:embed="rId3"/>
                <a:stretch>
                  <a:fillRect t="-4082"/>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245256C4-8281-D5BF-FF73-88FD44621587}"/>
              </a:ext>
            </a:extLst>
          </p:cNvPr>
          <p:cNvGraphicFramePr>
            <a:graphicFrameLocks noGrp="1"/>
          </p:cNvGraphicFramePr>
          <p:nvPr>
            <p:extLst>
              <p:ext uri="{D42A27DB-BD31-4B8C-83A1-F6EECF244321}">
                <p14:modId xmlns:p14="http://schemas.microsoft.com/office/powerpoint/2010/main" val="2756728944"/>
              </p:ext>
            </p:extLst>
          </p:nvPr>
        </p:nvGraphicFramePr>
        <p:xfrm>
          <a:off x="7123660" y="2003921"/>
          <a:ext cx="793646" cy="2353320"/>
        </p:xfrm>
        <a:graphic>
          <a:graphicData uri="http://schemas.openxmlformats.org/drawingml/2006/table">
            <a:tbl>
              <a:tblPr firstRow="1" bandRow="1">
                <a:tableStyleId>{5940675A-B579-460E-94D1-54222C63F5DA}</a:tableStyleId>
              </a:tblPr>
              <a:tblGrid>
                <a:gridCol w="793646">
                  <a:extLst>
                    <a:ext uri="{9D8B030D-6E8A-4147-A177-3AD203B41FA5}">
                      <a16:colId xmlns:a16="http://schemas.microsoft.com/office/drawing/2014/main" val="3133165825"/>
                    </a:ext>
                  </a:extLst>
                </a:gridCol>
              </a:tblGrid>
              <a:tr h="470664">
                <a:tc>
                  <a:txBody>
                    <a:bodyPr/>
                    <a:lstStyle/>
                    <a:p>
                      <a:pPr algn="ctr"/>
                      <a:r>
                        <a:rPr lang="en-US" dirty="0"/>
                        <a:t>1</a:t>
                      </a:r>
                    </a:p>
                  </a:txBody>
                  <a:tcPr/>
                </a:tc>
                <a:extLst>
                  <a:ext uri="{0D108BD9-81ED-4DB2-BD59-A6C34878D82A}">
                    <a16:rowId xmlns:a16="http://schemas.microsoft.com/office/drawing/2014/main" val="3722625375"/>
                  </a:ext>
                </a:extLst>
              </a:tr>
              <a:tr h="470664">
                <a:tc>
                  <a:txBody>
                    <a:bodyPr/>
                    <a:lstStyle/>
                    <a:p>
                      <a:pPr algn="ctr"/>
                      <a:r>
                        <a:rPr lang="en-US" dirty="0"/>
                        <a:t>2</a:t>
                      </a:r>
                    </a:p>
                  </a:txBody>
                  <a:tcPr/>
                </a:tc>
                <a:extLst>
                  <a:ext uri="{0D108BD9-81ED-4DB2-BD59-A6C34878D82A}">
                    <a16:rowId xmlns:a16="http://schemas.microsoft.com/office/drawing/2014/main" val="2452214843"/>
                  </a:ext>
                </a:extLst>
              </a:tr>
              <a:tr h="470664">
                <a:tc>
                  <a:txBody>
                    <a:bodyPr/>
                    <a:lstStyle/>
                    <a:p>
                      <a:pPr algn="ctr"/>
                      <a:r>
                        <a:rPr lang="en-US" dirty="0"/>
                        <a:t>4</a:t>
                      </a:r>
                    </a:p>
                  </a:txBody>
                  <a:tcPr/>
                </a:tc>
                <a:extLst>
                  <a:ext uri="{0D108BD9-81ED-4DB2-BD59-A6C34878D82A}">
                    <a16:rowId xmlns:a16="http://schemas.microsoft.com/office/drawing/2014/main" val="2490153024"/>
                  </a:ext>
                </a:extLst>
              </a:tr>
              <a:tr h="470664">
                <a:tc>
                  <a:txBody>
                    <a:bodyPr/>
                    <a:lstStyle/>
                    <a:p>
                      <a:pPr algn="ctr"/>
                      <a:r>
                        <a:rPr lang="en-US" dirty="0"/>
                        <a:t>5</a:t>
                      </a:r>
                    </a:p>
                  </a:txBody>
                  <a:tcPr/>
                </a:tc>
                <a:extLst>
                  <a:ext uri="{0D108BD9-81ED-4DB2-BD59-A6C34878D82A}">
                    <a16:rowId xmlns:a16="http://schemas.microsoft.com/office/drawing/2014/main" val="3102416945"/>
                  </a:ext>
                </a:extLst>
              </a:tr>
              <a:tr h="470664">
                <a:tc>
                  <a:txBody>
                    <a:bodyPr/>
                    <a:lstStyle/>
                    <a:p>
                      <a:pPr algn="ctr"/>
                      <a:r>
                        <a:rPr lang="en-US" dirty="0"/>
                        <a:t>34</a:t>
                      </a:r>
                    </a:p>
                  </a:txBody>
                  <a:tcPr/>
                </a:tc>
                <a:extLst>
                  <a:ext uri="{0D108BD9-81ED-4DB2-BD59-A6C34878D82A}">
                    <a16:rowId xmlns:a16="http://schemas.microsoft.com/office/drawing/2014/main" val="845085204"/>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292D79B-803D-B194-E51D-F325C5EBFA0C}"/>
                  </a:ext>
                </a:extLst>
              </p:cNvPr>
              <p:cNvSpPr txBox="1"/>
              <p:nvPr/>
            </p:nvSpPr>
            <p:spPr>
              <a:xfrm>
                <a:off x="6427867" y="4497148"/>
                <a:ext cx="218523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oMath>
                  </m:oMathPara>
                </a14:m>
                <a:endParaRPr lang="en-US" sz="2400" b="0" dirty="0"/>
              </a:p>
            </p:txBody>
          </p:sp>
        </mc:Choice>
        <mc:Fallback xmlns="">
          <p:sp>
            <p:nvSpPr>
              <p:cNvPr id="10" name="TextBox 9">
                <a:extLst>
                  <a:ext uri="{FF2B5EF4-FFF2-40B4-BE49-F238E27FC236}">
                    <a16:creationId xmlns:a16="http://schemas.microsoft.com/office/drawing/2014/main" id="{1292D79B-803D-B194-E51D-F325C5EBFA0C}"/>
                  </a:ext>
                </a:extLst>
              </p:cNvPr>
              <p:cNvSpPr txBox="1">
                <a:spLocks noRot="1" noChangeAspect="1" noMove="1" noResize="1" noEditPoints="1" noAdjustHandles="1" noChangeArrowheads="1" noChangeShapeType="1" noTextEdit="1"/>
              </p:cNvSpPr>
              <p:nvPr/>
            </p:nvSpPr>
            <p:spPr>
              <a:xfrm>
                <a:off x="6427867" y="4497148"/>
                <a:ext cx="2185232" cy="461665"/>
              </a:xfrm>
              <a:prstGeom prst="rect">
                <a:avLst/>
              </a:prstGeom>
              <a:blipFill>
                <a:blip r:embed="rId4"/>
                <a:stretch>
                  <a:fillRect/>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AEAAF8EE-D61D-A0C8-0F5B-F977A70A5CD3}"/>
              </a:ext>
            </a:extLst>
          </p:cNvPr>
          <p:cNvSpPr/>
          <p:nvPr/>
        </p:nvSpPr>
        <p:spPr>
          <a:xfrm>
            <a:off x="3170420" y="2247928"/>
            <a:ext cx="360513" cy="1882656"/>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FA073BA-0D60-8FCC-B940-E29057CF9F01}"/>
                  </a:ext>
                </a:extLst>
              </p:cNvPr>
              <p:cNvSpPr txBox="1"/>
              <p:nvPr/>
            </p:nvSpPr>
            <p:spPr>
              <a:xfrm>
                <a:off x="2908509" y="4497147"/>
                <a:ext cx="2878112" cy="461665"/>
              </a:xfrm>
              <a:prstGeom prst="rect">
                <a:avLst/>
              </a:prstGeom>
              <a:noFill/>
            </p:spPr>
            <p:txBody>
              <a:bodyPr wrap="square" rtlCol="0">
                <a:spAutoFit/>
              </a:bodyPr>
              <a:lstStyle/>
              <a:p>
                <a:pPr algn="ctr"/>
                <a:r>
                  <a:rPr lang="en-US" sz="2400" b="0" dirty="0"/>
                  <a:t> </a:t>
                </a:r>
                <a14:m>
                  <m:oMath xmlns:m="http://schemas.openxmlformats.org/officeDocument/2006/math">
                    <m:r>
                      <a:rPr lang="en-US" sz="2400" b="0" i="1" smtClean="0">
                        <a:latin typeface="Cambria Math" panose="02040503050406030204" pitchFamily="18" charset="0"/>
                      </a:rPr>
                      <m:t>𝑎</m:t>
                    </m:r>
                  </m:oMath>
                </a14:m>
                <a:endParaRPr lang="en-US" sz="2400" b="0" dirty="0"/>
              </a:p>
            </p:txBody>
          </p:sp>
        </mc:Choice>
        <mc:Fallback xmlns="">
          <p:sp>
            <p:nvSpPr>
              <p:cNvPr id="14" name="TextBox 13">
                <a:extLst>
                  <a:ext uri="{FF2B5EF4-FFF2-40B4-BE49-F238E27FC236}">
                    <a16:creationId xmlns:a16="http://schemas.microsoft.com/office/drawing/2014/main" id="{1FA073BA-0D60-8FCC-B940-E29057CF9F01}"/>
                  </a:ext>
                </a:extLst>
              </p:cNvPr>
              <p:cNvSpPr txBox="1">
                <a:spLocks noRot="1" noChangeAspect="1" noMove="1" noResize="1" noEditPoints="1" noAdjustHandles="1" noChangeArrowheads="1" noChangeShapeType="1" noTextEdit="1"/>
              </p:cNvSpPr>
              <p:nvPr/>
            </p:nvSpPr>
            <p:spPr>
              <a:xfrm>
                <a:off x="2908509" y="4497147"/>
                <a:ext cx="2878112"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8E9508C-787D-8026-D93B-FCD6AD1CB1E7}"/>
                  </a:ext>
                </a:extLst>
              </p:cNvPr>
              <p:cNvSpPr txBox="1"/>
              <p:nvPr/>
            </p:nvSpPr>
            <p:spPr>
              <a:xfrm>
                <a:off x="8848776" y="2765079"/>
                <a:ext cx="1883764" cy="1200329"/>
              </a:xfrm>
              <a:prstGeom prst="rect">
                <a:avLst/>
              </a:prstGeom>
              <a:noFill/>
            </p:spPr>
            <p:txBody>
              <a:bodyPr wrap="square" rtlCol="0">
                <a:spAutoFit/>
              </a:bodyPr>
              <a:lstStyle/>
              <a:p>
                <a:pPr algn="ctr"/>
                <a:r>
                  <a:rPr lang="en-US" sz="2400" b="0" dirty="0"/>
                  <a:t> number of entries is </a:t>
                </a:r>
                <a:endParaRPr lang="en-US" sz="24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=5</m:t>
                      </m:r>
                    </m:oMath>
                  </m:oMathPara>
                </a14:m>
                <a:endParaRPr lang="en-US" sz="2400" b="0" dirty="0"/>
              </a:p>
            </p:txBody>
          </p:sp>
        </mc:Choice>
        <mc:Fallback xmlns="">
          <p:sp>
            <p:nvSpPr>
              <p:cNvPr id="15" name="TextBox 14">
                <a:extLst>
                  <a:ext uri="{FF2B5EF4-FFF2-40B4-BE49-F238E27FC236}">
                    <a16:creationId xmlns:a16="http://schemas.microsoft.com/office/drawing/2014/main" id="{88E9508C-787D-8026-D93B-FCD6AD1CB1E7}"/>
                  </a:ext>
                </a:extLst>
              </p:cNvPr>
              <p:cNvSpPr txBox="1">
                <a:spLocks noRot="1" noChangeAspect="1" noMove="1" noResize="1" noEditPoints="1" noAdjustHandles="1" noChangeArrowheads="1" noChangeShapeType="1" noTextEdit="1"/>
              </p:cNvSpPr>
              <p:nvPr/>
            </p:nvSpPr>
            <p:spPr>
              <a:xfrm>
                <a:off x="8848776" y="2765079"/>
                <a:ext cx="1883764" cy="1200329"/>
              </a:xfrm>
              <a:prstGeom prst="rect">
                <a:avLst/>
              </a:prstGeom>
              <a:blipFill>
                <a:blip r:embed="rId6"/>
                <a:stretch>
                  <a:fillRect t="-4082"/>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601D6BAE-0F1F-AE10-7FCE-7BDE6BED1374}"/>
              </a:ext>
            </a:extLst>
          </p:cNvPr>
          <p:cNvSpPr/>
          <p:nvPr/>
        </p:nvSpPr>
        <p:spPr>
          <a:xfrm rot="10800000">
            <a:off x="8488263" y="2003918"/>
            <a:ext cx="360513" cy="2353321"/>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D25C972-D263-888B-288A-A7C933FF951E}"/>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Lasso’s goal: Prove that entries of </a:t>
                </a:r>
                <a14:m>
                  <m:oMath xmlns:m="http://schemas.openxmlformats.org/officeDocument/2006/math">
                    <m:r>
                      <a:rPr lang="en-US" sz="3600" b="0" i="1" smtClean="0">
                        <a:latin typeface="Cambria Math" panose="02040503050406030204" pitchFamily="18" charset="0"/>
                      </a:rPr>
                      <m:t>𝑎</m:t>
                    </m:r>
                  </m:oMath>
                </a14:m>
                <a:r>
                  <a:rPr lang="en-US" sz="3600" dirty="0"/>
                  <a:t> are in table </a:t>
                </a:r>
                <a14:m>
                  <m:oMath xmlns:m="http://schemas.openxmlformats.org/officeDocument/2006/math">
                    <m:r>
                      <a:rPr lang="en-US" sz="3600" b="0" i="1" smtClean="0">
                        <a:latin typeface="Cambria Math" panose="02040503050406030204" pitchFamily="18" charset="0"/>
                      </a:rPr>
                      <m:t>𝑡</m:t>
                    </m:r>
                  </m:oMath>
                </a14:m>
                <a:endParaRPr lang="en-US" sz="3600" b="1" dirty="0"/>
              </a:p>
            </p:txBody>
          </p:sp>
        </mc:Choice>
        <mc:Fallback xmlns="">
          <p:sp>
            <p:nvSpPr>
              <p:cNvPr id="17" name="Rectangle 16">
                <a:extLst>
                  <a:ext uri="{FF2B5EF4-FFF2-40B4-BE49-F238E27FC236}">
                    <a16:creationId xmlns:a16="http://schemas.microsoft.com/office/drawing/2014/main" id="{AD25C972-D263-888B-288A-A7C933FF951E}"/>
                  </a:ext>
                </a:extLst>
              </p:cNvPr>
              <p:cNvSpPr>
                <a:spLocks noRot="1" noChangeAspect="1" noMove="1" noResize="1" noEditPoints="1" noAdjustHandles="1" noChangeArrowheads="1" noChangeShapeType="1" noTextEdit="1"/>
              </p:cNvSpPr>
              <p:nvPr/>
            </p:nvSpPr>
            <p:spPr>
              <a:xfrm>
                <a:off x="0" y="-96253"/>
                <a:ext cx="12192000" cy="702635"/>
              </a:xfrm>
              <a:prstGeom prst="rect">
                <a:avLst/>
              </a:prstGeom>
              <a:blipFill>
                <a:blip r:embed="rId7"/>
                <a:stretch>
                  <a:fillRect t="-8696" b="-28696"/>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294840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BDC89B-A32E-565C-3D4A-C7D7CF70D097}"/>
              </a:ext>
            </a:extLst>
          </p:cNvPr>
          <p:cNvSpPr>
            <a:spLocks noGrp="1"/>
          </p:cNvSpPr>
          <p:nvPr>
            <p:ph type="sldNum" sz="quarter" idx="12"/>
          </p:nvPr>
        </p:nvSpPr>
        <p:spPr/>
        <p:txBody>
          <a:bodyPr/>
          <a:lstStyle/>
          <a:p>
            <a:fld id="{250EB071-8AAD-4676-B2E5-4B354D6BA6F4}" type="slidenum">
              <a:rPr lang="en-US" smtClean="0"/>
              <a:t>14</a:t>
            </a:fld>
            <a:endParaRPr lang="en-US"/>
          </a:p>
        </p:txBody>
      </p:sp>
      <p:graphicFrame>
        <p:nvGraphicFramePr>
          <p:cNvPr id="7" name="Table 6">
            <a:extLst>
              <a:ext uri="{FF2B5EF4-FFF2-40B4-BE49-F238E27FC236}">
                <a16:creationId xmlns:a16="http://schemas.microsoft.com/office/drawing/2014/main" id="{37F62998-F397-0BA0-6120-AD33FF0488E8}"/>
              </a:ext>
            </a:extLst>
          </p:cNvPr>
          <p:cNvGraphicFramePr>
            <a:graphicFrameLocks noGrp="1"/>
          </p:cNvGraphicFramePr>
          <p:nvPr>
            <p:extLst>
              <p:ext uri="{D42A27DB-BD31-4B8C-83A1-F6EECF244321}">
                <p14:modId xmlns:p14="http://schemas.microsoft.com/office/powerpoint/2010/main" val="3844113838"/>
              </p:ext>
            </p:extLst>
          </p:nvPr>
        </p:nvGraphicFramePr>
        <p:xfrm>
          <a:off x="9123043" y="3439664"/>
          <a:ext cx="793646" cy="1882656"/>
        </p:xfrm>
        <a:graphic>
          <a:graphicData uri="http://schemas.openxmlformats.org/drawingml/2006/table">
            <a:tbl>
              <a:tblPr firstRow="1" bandRow="1">
                <a:tableStyleId>{5940675A-B579-460E-94D1-54222C63F5DA}</a:tableStyleId>
              </a:tblPr>
              <a:tblGrid>
                <a:gridCol w="793646">
                  <a:extLst>
                    <a:ext uri="{9D8B030D-6E8A-4147-A177-3AD203B41FA5}">
                      <a16:colId xmlns:a16="http://schemas.microsoft.com/office/drawing/2014/main" val="3133165825"/>
                    </a:ext>
                  </a:extLst>
                </a:gridCol>
              </a:tblGrid>
              <a:tr h="470664">
                <a:tc>
                  <a:txBody>
                    <a:bodyPr/>
                    <a:lstStyle/>
                    <a:p>
                      <a:pPr algn="ctr"/>
                      <a:r>
                        <a:rPr lang="en-US" dirty="0"/>
                        <a:t>4</a:t>
                      </a:r>
                    </a:p>
                  </a:txBody>
                  <a:tcPr/>
                </a:tc>
                <a:extLst>
                  <a:ext uri="{0D108BD9-81ED-4DB2-BD59-A6C34878D82A}">
                    <a16:rowId xmlns:a16="http://schemas.microsoft.com/office/drawing/2014/main" val="3722625375"/>
                  </a:ext>
                </a:extLst>
              </a:tr>
              <a:tr h="470664">
                <a:tc>
                  <a:txBody>
                    <a:bodyPr/>
                    <a:lstStyle/>
                    <a:p>
                      <a:pPr algn="ctr"/>
                      <a:r>
                        <a:rPr lang="en-US" dirty="0"/>
                        <a:t>2</a:t>
                      </a:r>
                    </a:p>
                  </a:txBody>
                  <a:tcPr/>
                </a:tc>
                <a:extLst>
                  <a:ext uri="{0D108BD9-81ED-4DB2-BD59-A6C34878D82A}">
                    <a16:rowId xmlns:a16="http://schemas.microsoft.com/office/drawing/2014/main" val="2452214843"/>
                  </a:ext>
                </a:extLst>
              </a:tr>
              <a:tr h="470664">
                <a:tc>
                  <a:txBody>
                    <a:bodyPr/>
                    <a:lstStyle/>
                    <a:p>
                      <a:pPr algn="ctr"/>
                      <a:r>
                        <a:rPr lang="en-US" dirty="0"/>
                        <a:t>1</a:t>
                      </a:r>
                    </a:p>
                  </a:txBody>
                  <a:tcPr/>
                </a:tc>
                <a:extLst>
                  <a:ext uri="{0D108BD9-81ED-4DB2-BD59-A6C34878D82A}">
                    <a16:rowId xmlns:a16="http://schemas.microsoft.com/office/drawing/2014/main" val="2490153024"/>
                  </a:ext>
                </a:extLst>
              </a:tr>
              <a:tr h="470664">
                <a:tc>
                  <a:txBody>
                    <a:bodyPr/>
                    <a:lstStyle/>
                    <a:p>
                      <a:pPr algn="ctr"/>
                      <a:r>
                        <a:rPr lang="en-US" dirty="0"/>
                        <a:t>5</a:t>
                      </a:r>
                    </a:p>
                  </a:txBody>
                  <a:tcPr/>
                </a:tc>
                <a:extLst>
                  <a:ext uri="{0D108BD9-81ED-4DB2-BD59-A6C34878D82A}">
                    <a16:rowId xmlns:a16="http://schemas.microsoft.com/office/drawing/2014/main" val="3102416945"/>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99DD8A-4629-540C-6F2C-71F4317ECF00}"/>
                  </a:ext>
                </a:extLst>
              </p:cNvPr>
              <p:cNvSpPr txBox="1"/>
              <p:nvPr/>
            </p:nvSpPr>
            <p:spPr>
              <a:xfrm>
                <a:off x="8478466" y="5322391"/>
                <a:ext cx="20828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𝑎</m:t>
                      </m:r>
                    </m:oMath>
                  </m:oMathPara>
                </a14:m>
                <a:endParaRPr lang="en-US" sz="2400" dirty="0"/>
              </a:p>
            </p:txBody>
          </p:sp>
        </mc:Choice>
        <mc:Fallback xmlns="">
          <p:sp>
            <p:nvSpPr>
              <p:cNvPr id="8" name="TextBox 7">
                <a:extLst>
                  <a:ext uri="{FF2B5EF4-FFF2-40B4-BE49-F238E27FC236}">
                    <a16:creationId xmlns:a16="http://schemas.microsoft.com/office/drawing/2014/main" id="{BC99DD8A-4629-540C-6F2C-71F4317ECF00}"/>
                  </a:ext>
                </a:extLst>
              </p:cNvPr>
              <p:cNvSpPr txBox="1">
                <a:spLocks noRot="1" noChangeAspect="1" noMove="1" noResize="1" noEditPoints="1" noAdjustHandles="1" noChangeArrowheads="1" noChangeShapeType="1" noTextEdit="1"/>
              </p:cNvSpPr>
              <p:nvPr/>
            </p:nvSpPr>
            <p:spPr>
              <a:xfrm>
                <a:off x="8478466" y="5322391"/>
                <a:ext cx="2082800" cy="461665"/>
              </a:xfrm>
              <a:prstGeom prst="rect">
                <a:avLst/>
              </a:prstGeom>
              <a:blipFill>
                <a:blip r:embed="rId3"/>
                <a:stretch>
                  <a:fillRect/>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245256C4-8281-D5BF-FF73-88FD44621587}"/>
              </a:ext>
            </a:extLst>
          </p:cNvPr>
          <p:cNvGraphicFramePr>
            <a:graphicFrameLocks noGrp="1"/>
          </p:cNvGraphicFramePr>
          <p:nvPr>
            <p:extLst>
              <p:ext uri="{D42A27DB-BD31-4B8C-83A1-F6EECF244321}">
                <p14:modId xmlns:p14="http://schemas.microsoft.com/office/powerpoint/2010/main" val="3972757541"/>
              </p:ext>
            </p:extLst>
          </p:nvPr>
        </p:nvGraphicFramePr>
        <p:xfrm>
          <a:off x="6960711" y="3147485"/>
          <a:ext cx="793646" cy="2353320"/>
        </p:xfrm>
        <a:graphic>
          <a:graphicData uri="http://schemas.openxmlformats.org/drawingml/2006/table">
            <a:tbl>
              <a:tblPr firstRow="1" bandRow="1">
                <a:tableStyleId>{5940675A-B579-460E-94D1-54222C63F5DA}</a:tableStyleId>
              </a:tblPr>
              <a:tblGrid>
                <a:gridCol w="793646">
                  <a:extLst>
                    <a:ext uri="{9D8B030D-6E8A-4147-A177-3AD203B41FA5}">
                      <a16:colId xmlns:a16="http://schemas.microsoft.com/office/drawing/2014/main" val="3133165825"/>
                    </a:ext>
                  </a:extLst>
                </a:gridCol>
              </a:tblGrid>
              <a:tr h="470664">
                <a:tc>
                  <a:txBody>
                    <a:bodyPr/>
                    <a:lstStyle/>
                    <a:p>
                      <a:pPr algn="ctr"/>
                      <a:r>
                        <a:rPr lang="en-US" dirty="0"/>
                        <a:t>1</a:t>
                      </a:r>
                    </a:p>
                  </a:txBody>
                  <a:tcPr/>
                </a:tc>
                <a:extLst>
                  <a:ext uri="{0D108BD9-81ED-4DB2-BD59-A6C34878D82A}">
                    <a16:rowId xmlns:a16="http://schemas.microsoft.com/office/drawing/2014/main" val="3722625375"/>
                  </a:ext>
                </a:extLst>
              </a:tr>
              <a:tr h="470664">
                <a:tc>
                  <a:txBody>
                    <a:bodyPr/>
                    <a:lstStyle/>
                    <a:p>
                      <a:pPr algn="ctr"/>
                      <a:r>
                        <a:rPr lang="en-US" dirty="0"/>
                        <a:t>2</a:t>
                      </a:r>
                    </a:p>
                  </a:txBody>
                  <a:tcPr/>
                </a:tc>
                <a:extLst>
                  <a:ext uri="{0D108BD9-81ED-4DB2-BD59-A6C34878D82A}">
                    <a16:rowId xmlns:a16="http://schemas.microsoft.com/office/drawing/2014/main" val="2452214843"/>
                  </a:ext>
                </a:extLst>
              </a:tr>
              <a:tr h="470664">
                <a:tc>
                  <a:txBody>
                    <a:bodyPr/>
                    <a:lstStyle/>
                    <a:p>
                      <a:pPr algn="ctr"/>
                      <a:r>
                        <a:rPr lang="en-US" dirty="0"/>
                        <a:t>4</a:t>
                      </a:r>
                    </a:p>
                  </a:txBody>
                  <a:tcPr/>
                </a:tc>
                <a:extLst>
                  <a:ext uri="{0D108BD9-81ED-4DB2-BD59-A6C34878D82A}">
                    <a16:rowId xmlns:a16="http://schemas.microsoft.com/office/drawing/2014/main" val="2490153024"/>
                  </a:ext>
                </a:extLst>
              </a:tr>
              <a:tr h="470664">
                <a:tc>
                  <a:txBody>
                    <a:bodyPr/>
                    <a:lstStyle/>
                    <a:p>
                      <a:pPr algn="ctr"/>
                      <a:r>
                        <a:rPr lang="en-US" dirty="0"/>
                        <a:t>5</a:t>
                      </a:r>
                    </a:p>
                  </a:txBody>
                  <a:tcPr/>
                </a:tc>
                <a:extLst>
                  <a:ext uri="{0D108BD9-81ED-4DB2-BD59-A6C34878D82A}">
                    <a16:rowId xmlns:a16="http://schemas.microsoft.com/office/drawing/2014/main" val="3102416945"/>
                  </a:ext>
                </a:extLst>
              </a:tr>
              <a:tr h="470664">
                <a:tc>
                  <a:txBody>
                    <a:bodyPr/>
                    <a:lstStyle/>
                    <a:p>
                      <a:pPr algn="ctr"/>
                      <a:r>
                        <a:rPr lang="en-US" dirty="0"/>
                        <a:t>34</a:t>
                      </a:r>
                    </a:p>
                  </a:txBody>
                  <a:tcPr/>
                </a:tc>
                <a:extLst>
                  <a:ext uri="{0D108BD9-81ED-4DB2-BD59-A6C34878D82A}">
                    <a16:rowId xmlns:a16="http://schemas.microsoft.com/office/drawing/2014/main" val="845085204"/>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292D79B-803D-B194-E51D-F325C5EBFA0C}"/>
                  </a:ext>
                </a:extLst>
              </p:cNvPr>
              <p:cNvSpPr txBox="1"/>
              <p:nvPr/>
            </p:nvSpPr>
            <p:spPr>
              <a:xfrm>
                <a:off x="6264918" y="5542515"/>
                <a:ext cx="218523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oMath>
                  </m:oMathPara>
                </a14:m>
                <a:endParaRPr lang="en-US" sz="2400" dirty="0"/>
              </a:p>
            </p:txBody>
          </p:sp>
        </mc:Choice>
        <mc:Fallback xmlns="">
          <p:sp>
            <p:nvSpPr>
              <p:cNvPr id="10" name="TextBox 9">
                <a:extLst>
                  <a:ext uri="{FF2B5EF4-FFF2-40B4-BE49-F238E27FC236}">
                    <a16:creationId xmlns:a16="http://schemas.microsoft.com/office/drawing/2014/main" id="{1292D79B-803D-B194-E51D-F325C5EBFA0C}"/>
                  </a:ext>
                </a:extLst>
              </p:cNvPr>
              <p:cNvSpPr txBox="1">
                <a:spLocks noRot="1" noChangeAspect="1" noMove="1" noResize="1" noEditPoints="1" noAdjustHandles="1" noChangeArrowheads="1" noChangeShapeType="1" noTextEdit="1"/>
              </p:cNvSpPr>
              <p:nvPr/>
            </p:nvSpPr>
            <p:spPr>
              <a:xfrm>
                <a:off x="6264918" y="5542515"/>
                <a:ext cx="2185232"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94E9765-4C5B-2041-C4EC-572288D120E9}"/>
                  </a:ext>
                </a:extLst>
              </p:cNvPr>
              <p:cNvSpPr txBox="1"/>
              <p:nvPr/>
            </p:nvSpPr>
            <p:spPr>
              <a:xfrm>
                <a:off x="513803" y="687105"/>
                <a:ext cx="11164393" cy="1446550"/>
              </a:xfrm>
              <a:prstGeom prst="rect">
                <a:avLst/>
              </a:prstGeom>
              <a:noFill/>
            </p:spPr>
            <p:txBody>
              <a:bodyPr wrap="square" rtlCol="0">
                <a:spAutoFit/>
              </a:bodyPr>
              <a:lstStyle/>
              <a:p>
                <a:r>
                  <a:rPr lang="en-US" sz="3200" dirty="0"/>
                  <a:t>Proving lookup checks </a:t>
                </a:r>
                <a14:m>
                  <m:oMath xmlns:m="http://schemas.openxmlformats.org/officeDocument/2006/math">
                    <m:r>
                      <a:rPr lang="en-US" sz="3200" b="0" i="1" smtClean="0">
                        <a:latin typeface="Cambria Math" panose="02040503050406030204" pitchFamily="18" charset="0"/>
                      </a:rPr>
                      <m:t>=</m:t>
                    </m:r>
                  </m:oMath>
                </a14:m>
                <a:r>
                  <a:rPr lang="en-US" sz="3200" dirty="0"/>
                  <a:t> proving the knowledge of a matrix </a:t>
                </a:r>
                <a14:m>
                  <m:oMath xmlns:m="http://schemas.openxmlformats.org/officeDocument/2006/math">
                    <m:r>
                      <a:rPr lang="en-US" sz="3200" b="0" i="1" smtClean="0">
                        <a:latin typeface="Cambria Math" panose="02040503050406030204" pitchFamily="18" charset="0"/>
                      </a:rPr>
                      <m:t>𝑀</m:t>
                    </m:r>
                  </m:oMath>
                </a14:m>
                <a:r>
                  <a:rPr lang="en-US" sz="3200" dirty="0"/>
                  <a:t>, s.t </a:t>
                </a:r>
              </a:p>
              <a:p>
                <a:pPr marL="457200" indent="-457200">
                  <a:buFont typeface="Arial" panose="020B0604020202020204" pitchFamily="34" charset="0"/>
                  <a:buChar char="•"/>
                </a:pPr>
                <a:r>
                  <a:rPr lang="en-US" sz="2800" dirty="0"/>
                  <a:t>Each row of </a:t>
                </a:r>
                <a14:m>
                  <m:oMath xmlns:m="http://schemas.openxmlformats.org/officeDocument/2006/math">
                    <m:r>
                      <a:rPr lang="en-US" sz="2800" i="1">
                        <a:latin typeface="Cambria Math" panose="02040503050406030204" pitchFamily="18" charset="0"/>
                      </a:rPr>
                      <m:t>𝑀</m:t>
                    </m:r>
                    <m:r>
                      <a:rPr lang="en-US" sz="2800" i="1">
                        <a:latin typeface="Cambria Math" panose="02040503050406030204" pitchFamily="18" charset="0"/>
                      </a:rPr>
                      <m:t> </m:t>
                    </m:r>
                  </m:oMath>
                </a14:m>
                <a:r>
                  <a:rPr lang="en-US" sz="2800" dirty="0"/>
                  <a:t>is a unit vector; and</a:t>
                </a:r>
              </a:p>
              <a:p>
                <a:pPr marL="457200" indent="-457200">
                  <a:buFont typeface="Arial" panose="020B0604020202020204" pitchFamily="34" charset="0"/>
                  <a:buChar char="•"/>
                </a:pPr>
                <a14:m>
                  <m:oMath xmlns:m="http://schemas.openxmlformats.org/officeDocument/2006/math">
                    <m:r>
                      <a:rPr lang="en-US" sz="2800" i="1">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𝑎</m:t>
                    </m:r>
                  </m:oMath>
                </a14:m>
                <a:endParaRPr lang="en-US" sz="2800" dirty="0"/>
              </a:p>
            </p:txBody>
          </p:sp>
        </mc:Choice>
        <mc:Fallback xmlns="">
          <p:sp>
            <p:nvSpPr>
              <p:cNvPr id="11" name="TextBox 10">
                <a:extLst>
                  <a:ext uri="{FF2B5EF4-FFF2-40B4-BE49-F238E27FC236}">
                    <a16:creationId xmlns:a16="http://schemas.microsoft.com/office/drawing/2014/main" id="{794E9765-4C5B-2041-C4EC-572288D120E9}"/>
                  </a:ext>
                </a:extLst>
              </p:cNvPr>
              <p:cNvSpPr txBox="1">
                <a:spLocks noRot="1" noChangeAspect="1" noMove="1" noResize="1" noEditPoints="1" noAdjustHandles="1" noChangeArrowheads="1" noChangeShapeType="1" noTextEdit="1"/>
              </p:cNvSpPr>
              <p:nvPr/>
            </p:nvSpPr>
            <p:spPr>
              <a:xfrm>
                <a:off x="513803" y="687105"/>
                <a:ext cx="11164393" cy="1446550"/>
              </a:xfrm>
              <a:prstGeom prst="rect">
                <a:avLst/>
              </a:prstGeom>
              <a:blipFill>
                <a:blip r:embed="rId5"/>
                <a:stretch>
                  <a:fillRect l="-1365" t="-5063" r="-873"/>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57BC7D18-323C-854B-0196-D16E7AD603E3}"/>
              </a:ext>
            </a:extLst>
          </p:cNvPr>
          <p:cNvGraphicFramePr>
            <a:graphicFrameLocks noGrp="1"/>
          </p:cNvGraphicFramePr>
          <p:nvPr>
            <p:extLst>
              <p:ext uri="{D42A27DB-BD31-4B8C-83A1-F6EECF244321}">
                <p14:modId xmlns:p14="http://schemas.microsoft.com/office/powerpoint/2010/main" val="3490608166"/>
              </p:ext>
            </p:extLst>
          </p:nvPr>
        </p:nvGraphicFramePr>
        <p:xfrm>
          <a:off x="3375563" y="3312863"/>
          <a:ext cx="2151090" cy="1882656"/>
        </p:xfrm>
        <a:graphic>
          <a:graphicData uri="http://schemas.openxmlformats.org/drawingml/2006/table">
            <a:tbl>
              <a:tblPr firstRow="1" bandRow="1">
                <a:tableStyleId>{5940675A-B579-460E-94D1-54222C63F5DA}</a:tableStyleId>
              </a:tblPr>
              <a:tblGrid>
                <a:gridCol w="430218">
                  <a:extLst>
                    <a:ext uri="{9D8B030D-6E8A-4147-A177-3AD203B41FA5}">
                      <a16:colId xmlns:a16="http://schemas.microsoft.com/office/drawing/2014/main" val="3133165825"/>
                    </a:ext>
                  </a:extLst>
                </a:gridCol>
                <a:gridCol w="430218">
                  <a:extLst>
                    <a:ext uri="{9D8B030D-6E8A-4147-A177-3AD203B41FA5}">
                      <a16:colId xmlns:a16="http://schemas.microsoft.com/office/drawing/2014/main" val="830365796"/>
                    </a:ext>
                  </a:extLst>
                </a:gridCol>
                <a:gridCol w="430218">
                  <a:extLst>
                    <a:ext uri="{9D8B030D-6E8A-4147-A177-3AD203B41FA5}">
                      <a16:colId xmlns:a16="http://schemas.microsoft.com/office/drawing/2014/main" val="832965840"/>
                    </a:ext>
                  </a:extLst>
                </a:gridCol>
                <a:gridCol w="430218">
                  <a:extLst>
                    <a:ext uri="{9D8B030D-6E8A-4147-A177-3AD203B41FA5}">
                      <a16:colId xmlns:a16="http://schemas.microsoft.com/office/drawing/2014/main" val="3553857635"/>
                    </a:ext>
                  </a:extLst>
                </a:gridCol>
                <a:gridCol w="430218">
                  <a:extLst>
                    <a:ext uri="{9D8B030D-6E8A-4147-A177-3AD203B41FA5}">
                      <a16:colId xmlns:a16="http://schemas.microsoft.com/office/drawing/2014/main" val="2664519767"/>
                    </a:ext>
                  </a:extLst>
                </a:gridCol>
              </a:tblGrid>
              <a:tr h="470664">
                <a:tc>
                  <a:txBody>
                    <a:bodyPr/>
                    <a:lstStyle/>
                    <a:p>
                      <a:pPr algn="ctr"/>
                      <a:r>
                        <a:rPr lang="en-US" dirty="0"/>
                        <a:t>0</a:t>
                      </a:r>
                    </a:p>
                  </a:txBody>
                  <a:tcPr/>
                </a:tc>
                <a:tc>
                  <a:txBody>
                    <a:bodyPr/>
                    <a:lstStyle/>
                    <a:p>
                      <a:pPr algn="ctr"/>
                      <a:r>
                        <a:rPr lang="en-US" dirty="0"/>
                        <a:t>0</a:t>
                      </a:r>
                    </a:p>
                  </a:txBody>
                  <a:tcPr/>
                </a:tc>
                <a:tc>
                  <a:txBody>
                    <a:bodyPr/>
                    <a:lstStyle/>
                    <a:p>
                      <a:pPr algn="ctr"/>
                      <a:r>
                        <a:rPr lang="en-US" dirty="0">
                          <a:solidFill>
                            <a:schemeClr val="bg1"/>
                          </a:solidFill>
                        </a:rPr>
                        <a:t>1</a:t>
                      </a:r>
                    </a:p>
                  </a:txBody>
                  <a:tcPr>
                    <a:solidFill>
                      <a:srgbClr val="0070C0"/>
                    </a:solidFill>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722625375"/>
                  </a:ext>
                </a:extLst>
              </a:tr>
              <a:tr h="470664">
                <a:tc>
                  <a:txBody>
                    <a:bodyPr/>
                    <a:lstStyle/>
                    <a:p>
                      <a:pPr algn="ctr"/>
                      <a:r>
                        <a:rPr lang="en-US" dirty="0"/>
                        <a:t>0</a:t>
                      </a:r>
                    </a:p>
                  </a:txBody>
                  <a:tcPr/>
                </a:tc>
                <a:tc>
                  <a:txBody>
                    <a:bodyPr/>
                    <a:lstStyle/>
                    <a:p>
                      <a:pPr algn="ctr"/>
                      <a:r>
                        <a:rPr lang="en-US" dirty="0">
                          <a:solidFill>
                            <a:schemeClr val="bg1"/>
                          </a:solidFill>
                        </a:rPr>
                        <a:t>1</a:t>
                      </a:r>
                    </a:p>
                  </a:txBody>
                  <a:tcPr>
                    <a:solidFill>
                      <a:srgbClr val="0070C0"/>
                    </a:solid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452214843"/>
                  </a:ext>
                </a:extLst>
              </a:tr>
              <a:tr h="470664">
                <a:tc>
                  <a:txBody>
                    <a:bodyPr/>
                    <a:lstStyle/>
                    <a:p>
                      <a:pPr algn="ctr"/>
                      <a:r>
                        <a:rPr lang="en-US" dirty="0">
                          <a:solidFill>
                            <a:schemeClr val="bg1"/>
                          </a:solidFill>
                        </a:rPr>
                        <a:t>1</a:t>
                      </a:r>
                    </a:p>
                  </a:txBody>
                  <a:tcPr>
                    <a:solidFill>
                      <a:srgbClr val="0070C0"/>
                    </a:solid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490153024"/>
                  </a:ext>
                </a:extLst>
              </a:tr>
              <a:tr h="470664">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solidFill>
                            <a:schemeClr val="bg1"/>
                          </a:solidFill>
                        </a:rPr>
                        <a:t>1</a:t>
                      </a:r>
                    </a:p>
                  </a:txBody>
                  <a:tcPr>
                    <a:solidFill>
                      <a:srgbClr val="0070C0"/>
                    </a:solidFill>
                  </a:tcPr>
                </a:tc>
                <a:tc>
                  <a:txBody>
                    <a:bodyPr/>
                    <a:lstStyle/>
                    <a:p>
                      <a:pPr algn="ctr"/>
                      <a:r>
                        <a:rPr lang="en-US" dirty="0"/>
                        <a:t>0</a:t>
                      </a:r>
                    </a:p>
                  </a:txBody>
                  <a:tcPr/>
                </a:tc>
                <a:extLst>
                  <a:ext uri="{0D108BD9-81ED-4DB2-BD59-A6C34878D82A}">
                    <a16:rowId xmlns:a16="http://schemas.microsoft.com/office/drawing/2014/main" val="3102416945"/>
                  </a:ext>
                </a:extLst>
              </a:tr>
            </a:tbl>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CC25EFA-837D-BD7A-12E4-5B87D63C1C02}"/>
                  </a:ext>
                </a:extLst>
              </p:cNvPr>
              <p:cNvSpPr txBox="1"/>
              <p:nvPr/>
            </p:nvSpPr>
            <p:spPr>
              <a:xfrm>
                <a:off x="3375563" y="5253944"/>
                <a:ext cx="218523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m:t>
                      </m:r>
                    </m:oMath>
                  </m:oMathPara>
                </a14:m>
                <a:endParaRPr lang="en-US" sz="2400" dirty="0"/>
              </a:p>
            </p:txBody>
          </p:sp>
        </mc:Choice>
        <mc:Fallback xmlns="">
          <p:sp>
            <p:nvSpPr>
              <p:cNvPr id="3" name="TextBox 2">
                <a:extLst>
                  <a:ext uri="{FF2B5EF4-FFF2-40B4-BE49-F238E27FC236}">
                    <a16:creationId xmlns:a16="http://schemas.microsoft.com/office/drawing/2014/main" id="{BCC25EFA-837D-BD7A-12E4-5B87D63C1C02}"/>
                  </a:ext>
                </a:extLst>
              </p:cNvPr>
              <p:cNvSpPr txBox="1">
                <a:spLocks noRot="1" noChangeAspect="1" noMove="1" noResize="1" noEditPoints="1" noAdjustHandles="1" noChangeArrowheads="1" noChangeShapeType="1" noTextEdit="1"/>
              </p:cNvSpPr>
              <p:nvPr/>
            </p:nvSpPr>
            <p:spPr>
              <a:xfrm>
                <a:off x="3375563" y="5253944"/>
                <a:ext cx="2185232" cy="461665"/>
              </a:xfrm>
              <a:prstGeom prst="rect">
                <a:avLst/>
              </a:prstGeom>
              <a:blipFill>
                <a:blip r:embed="rId6"/>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0C907116-1E14-B3A4-C1B8-D63B5049FCD6}"/>
              </a:ext>
            </a:extLst>
          </p:cNvPr>
          <p:cNvGrpSpPr/>
          <p:nvPr/>
        </p:nvGrpSpPr>
        <p:grpSpPr>
          <a:xfrm>
            <a:off x="707817" y="1944365"/>
            <a:ext cx="4973109" cy="3251154"/>
            <a:chOff x="707817" y="1944365"/>
            <a:chExt cx="4973109" cy="3251154"/>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7A7D5C5-4AD6-E410-A3D8-5DFAFDDDC6F0}"/>
                    </a:ext>
                  </a:extLst>
                </p:cNvPr>
                <p:cNvSpPr txBox="1"/>
                <p:nvPr/>
              </p:nvSpPr>
              <p:spPr>
                <a:xfrm>
                  <a:off x="707817" y="3893349"/>
                  <a:ext cx="2184814" cy="830997"/>
                </a:xfrm>
                <a:prstGeom prst="rect">
                  <a:avLst/>
                </a:prstGeom>
                <a:noFill/>
              </p:spPr>
              <p:txBody>
                <a:bodyPr wrap="square" rtlCol="0">
                  <a:spAutoFit/>
                </a:bodyPr>
                <a:lstStyle/>
                <a:p>
                  <a:pPr algn="ctr"/>
                  <a:r>
                    <a:rPr lang="en-US" sz="2400" b="0" dirty="0"/>
                    <a:t> number of rows is </a:t>
                  </a:r>
                  <a14:m>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=4</m:t>
                      </m:r>
                    </m:oMath>
                  </a14:m>
                  <a:endParaRPr lang="en-US" sz="2400" b="0" dirty="0"/>
                </a:p>
              </p:txBody>
            </p:sp>
          </mc:Choice>
          <mc:Fallback xmlns="">
            <p:sp>
              <p:nvSpPr>
                <p:cNvPr id="12" name="TextBox 11">
                  <a:extLst>
                    <a:ext uri="{FF2B5EF4-FFF2-40B4-BE49-F238E27FC236}">
                      <a16:creationId xmlns:a16="http://schemas.microsoft.com/office/drawing/2014/main" id="{B7A7D5C5-4AD6-E410-A3D8-5DFAFDDDC6F0}"/>
                    </a:ext>
                  </a:extLst>
                </p:cNvPr>
                <p:cNvSpPr txBox="1">
                  <a:spLocks noRot="1" noChangeAspect="1" noMove="1" noResize="1" noEditPoints="1" noAdjustHandles="1" noChangeArrowheads="1" noChangeShapeType="1" noTextEdit="1"/>
                </p:cNvSpPr>
                <p:nvPr/>
              </p:nvSpPr>
              <p:spPr>
                <a:xfrm>
                  <a:off x="707817" y="3893349"/>
                  <a:ext cx="2184814" cy="830997"/>
                </a:xfrm>
                <a:prstGeom prst="rect">
                  <a:avLst/>
                </a:prstGeom>
                <a:blipFill>
                  <a:blip r:embed="rId7"/>
                  <a:stretch>
                    <a:fillRect t="-5882" b="-16176"/>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53BF0C3A-DC78-A70E-0DEF-4D8EB31DA2C0}"/>
                </a:ext>
              </a:extLst>
            </p:cNvPr>
            <p:cNvSpPr/>
            <p:nvPr/>
          </p:nvSpPr>
          <p:spPr>
            <a:xfrm>
              <a:off x="2892631" y="3312863"/>
              <a:ext cx="360513" cy="1882656"/>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7FF7556E-2460-75C5-C48D-101397312D3B}"/>
                </a:ext>
              </a:extLst>
            </p:cNvPr>
            <p:cNvSpPr/>
            <p:nvPr/>
          </p:nvSpPr>
          <p:spPr>
            <a:xfrm rot="5400000">
              <a:off x="4270852" y="1905847"/>
              <a:ext cx="360513" cy="215108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270F9A4-DDC7-1035-37E8-735448F31474}"/>
                    </a:ext>
                  </a:extLst>
                </p:cNvPr>
                <p:cNvSpPr txBox="1"/>
                <p:nvPr/>
              </p:nvSpPr>
              <p:spPr>
                <a:xfrm>
                  <a:off x="3221289" y="1944365"/>
                  <a:ext cx="2459637" cy="830997"/>
                </a:xfrm>
                <a:prstGeom prst="rect">
                  <a:avLst/>
                </a:prstGeom>
                <a:noFill/>
              </p:spPr>
              <p:txBody>
                <a:bodyPr wrap="square" rtlCol="0">
                  <a:spAutoFit/>
                </a:bodyPr>
                <a:lstStyle/>
                <a:p>
                  <a:pPr algn="ctr"/>
                  <a:r>
                    <a:rPr lang="en-US" sz="2400" b="0" dirty="0"/>
                    <a:t> number of columns is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=5</m:t>
                      </m:r>
                    </m:oMath>
                  </a14:m>
                  <a:endParaRPr lang="en-US" sz="2400" b="0" dirty="0"/>
                </a:p>
              </p:txBody>
            </p:sp>
          </mc:Choice>
          <mc:Fallback xmlns="">
            <p:sp>
              <p:nvSpPr>
                <p:cNvPr id="15" name="TextBox 14">
                  <a:extLst>
                    <a:ext uri="{FF2B5EF4-FFF2-40B4-BE49-F238E27FC236}">
                      <a16:creationId xmlns:a16="http://schemas.microsoft.com/office/drawing/2014/main" id="{8270F9A4-DDC7-1035-37E8-735448F31474}"/>
                    </a:ext>
                  </a:extLst>
                </p:cNvPr>
                <p:cNvSpPr txBox="1">
                  <a:spLocks noRot="1" noChangeAspect="1" noMove="1" noResize="1" noEditPoints="1" noAdjustHandles="1" noChangeArrowheads="1" noChangeShapeType="1" noTextEdit="1"/>
                </p:cNvSpPr>
                <p:nvPr/>
              </p:nvSpPr>
              <p:spPr>
                <a:xfrm>
                  <a:off x="3221289" y="1944365"/>
                  <a:ext cx="2459637" cy="830997"/>
                </a:xfrm>
                <a:prstGeom prst="rect">
                  <a:avLst/>
                </a:prstGeom>
                <a:blipFill>
                  <a:blip r:embed="rId8"/>
                  <a:stretch>
                    <a:fillRect l="-495" t="-5882" b="-16176"/>
                  </a:stretch>
                </a:blipFill>
              </p:spPr>
              <p:txBody>
                <a:bodyPr/>
                <a:lstStyle/>
                <a:p>
                  <a:r>
                    <a:rPr lang="en-US">
                      <a:noFill/>
                    </a:rPr>
                    <a:t> </a:t>
                  </a:r>
                </a:p>
              </p:txBody>
            </p:sp>
          </mc:Fallback>
        </mc:AlternateContent>
      </p:grpSp>
      <p:grpSp>
        <p:nvGrpSpPr>
          <p:cNvPr id="25" name="Group 24">
            <a:extLst>
              <a:ext uri="{FF2B5EF4-FFF2-40B4-BE49-F238E27FC236}">
                <a16:creationId xmlns:a16="http://schemas.microsoft.com/office/drawing/2014/main" id="{B1505585-90C7-821F-C986-0CBA46378AE6}"/>
              </a:ext>
            </a:extLst>
          </p:cNvPr>
          <p:cNvGrpSpPr/>
          <p:nvPr/>
        </p:nvGrpSpPr>
        <p:grpSpPr>
          <a:xfrm>
            <a:off x="5139404" y="4150160"/>
            <a:ext cx="4628349" cy="487259"/>
            <a:chOff x="5139404" y="4150160"/>
            <a:chExt cx="4628349" cy="487259"/>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32DC30A-0057-7CF8-2B77-7A8E604A8CBF}"/>
                    </a:ext>
                  </a:extLst>
                </p:cNvPr>
                <p:cNvSpPr txBox="1"/>
                <p:nvPr/>
              </p:nvSpPr>
              <p:spPr>
                <a:xfrm>
                  <a:off x="7582521" y="4175754"/>
                  <a:ext cx="218523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16" name="TextBox 15">
                  <a:extLst>
                    <a:ext uri="{FF2B5EF4-FFF2-40B4-BE49-F238E27FC236}">
                      <a16:creationId xmlns:a16="http://schemas.microsoft.com/office/drawing/2014/main" id="{B32DC30A-0057-7CF8-2B77-7A8E604A8CBF}"/>
                    </a:ext>
                  </a:extLst>
                </p:cNvPr>
                <p:cNvSpPr txBox="1">
                  <a:spLocks noRot="1" noChangeAspect="1" noMove="1" noResize="1" noEditPoints="1" noAdjustHandles="1" noChangeArrowheads="1" noChangeShapeType="1" noTextEdit="1"/>
                </p:cNvSpPr>
                <p:nvPr/>
              </p:nvSpPr>
              <p:spPr>
                <a:xfrm>
                  <a:off x="7582521" y="4175754"/>
                  <a:ext cx="2185232"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5F97B1A-11A8-4719-AD54-93ACFABE256F}"/>
                    </a:ext>
                  </a:extLst>
                </p:cNvPr>
                <p:cNvSpPr txBox="1"/>
                <p:nvPr/>
              </p:nvSpPr>
              <p:spPr>
                <a:xfrm>
                  <a:off x="5139404" y="4150160"/>
                  <a:ext cx="218523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17" name="TextBox 16">
                  <a:extLst>
                    <a:ext uri="{FF2B5EF4-FFF2-40B4-BE49-F238E27FC236}">
                      <a16:creationId xmlns:a16="http://schemas.microsoft.com/office/drawing/2014/main" id="{B5F97B1A-11A8-4719-AD54-93ACFABE256F}"/>
                    </a:ext>
                  </a:extLst>
                </p:cNvPr>
                <p:cNvSpPr txBox="1">
                  <a:spLocks noRot="1" noChangeAspect="1" noMove="1" noResize="1" noEditPoints="1" noAdjustHandles="1" noChangeArrowheads="1" noChangeShapeType="1" noTextEdit="1"/>
                </p:cNvSpPr>
                <p:nvPr/>
              </p:nvSpPr>
              <p:spPr>
                <a:xfrm>
                  <a:off x="5139404" y="4150160"/>
                  <a:ext cx="2185232" cy="461665"/>
                </a:xfrm>
                <a:prstGeom prst="rect">
                  <a:avLst/>
                </a:prstGeom>
                <a:blipFill>
                  <a:blip r:embed="rId10"/>
                  <a:stretch>
                    <a:fillRect/>
                  </a:stretch>
                </a:blipFill>
              </p:spPr>
              <p:txBody>
                <a:bodyPr/>
                <a:lstStyle/>
                <a:p>
                  <a:r>
                    <a:rPr lang="en-US">
                      <a:noFill/>
                    </a:rPr>
                    <a:t> </a:t>
                  </a:r>
                </a:p>
              </p:txBody>
            </p:sp>
          </mc:Fallback>
        </mc:AlternateContent>
      </p:grpSp>
      <p:cxnSp>
        <p:nvCxnSpPr>
          <p:cNvPr id="19" name="Straight Arrow Connector 18">
            <a:extLst>
              <a:ext uri="{FF2B5EF4-FFF2-40B4-BE49-F238E27FC236}">
                <a16:creationId xmlns:a16="http://schemas.microsoft.com/office/drawing/2014/main" id="{069EC1AC-C676-0CB1-5AB2-F405F1FAA40A}"/>
              </a:ext>
            </a:extLst>
          </p:cNvPr>
          <p:cNvCxnSpPr/>
          <p:nvPr/>
        </p:nvCxnSpPr>
        <p:spPr>
          <a:xfrm>
            <a:off x="5526653" y="3546530"/>
            <a:ext cx="1434058" cy="777615"/>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D4885E5-B85A-F722-DF3C-7B2E3B604D9E}"/>
              </a:ext>
            </a:extLst>
          </p:cNvPr>
          <p:cNvGrpSpPr/>
          <p:nvPr/>
        </p:nvGrpSpPr>
        <p:grpSpPr>
          <a:xfrm>
            <a:off x="5526653" y="3390329"/>
            <a:ext cx="1450165" cy="1551345"/>
            <a:chOff x="5526653" y="3390329"/>
            <a:chExt cx="1450165" cy="1551345"/>
          </a:xfrm>
        </p:grpSpPr>
        <p:cxnSp>
          <p:nvCxnSpPr>
            <p:cNvPr id="20" name="Straight Arrow Connector 19">
              <a:extLst>
                <a:ext uri="{FF2B5EF4-FFF2-40B4-BE49-F238E27FC236}">
                  <a16:creationId xmlns:a16="http://schemas.microsoft.com/office/drawing/2014/main" id="{34CB3EFB-1C6F-B218-8764-711F50EAA75D}"/>
                </a:ext>
              </a:extLst>
            </p:cNvPr>
            <p:cNvCxnSpPr>
              <a:cxnSpLocks/>
            </p:cNvCxnSpPr>
            <p:nvPr/>
          </p:nvCxnSpPr>
          <p:spPr>
            <a:xfrm flipV="1">
              <a:off x="5526653" y="3876313"/>
              <a:ext cx="1445300" cy="134671"/>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49EFAD9-4F41-1164-464F-15302D0AA77B}"/>
                </a:ext>
              </a:extLst>
            </p:cNvPr>
            <p:cNvCxnSpPr>
              <a:cxnSpLocks/>
            </p:cNvCxnSpPr>
            <p:nvPr/>
          </p:nvCxnSpPr>
          <p:spPr>
            <a:xfrm flipV="1">
              <a:off x="5538103" y="3390329"/>
              <a:ext cx="1422608" cy="1110197"/>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2A0CB95-F1E1-BC74-6199-8B1BD0EFEA08}"/>
                </a:ext>
              </a:extLst>
            </p:cNvPr>
            <p:cNvCxnSpPr>
              <a:cxnSpLocks/>
            </p:cNvCxnSpPr>
            <p:nvPr/>
          </p:nvCxnSpPr>
          <p:spPr>
            <a:xfrm flipV="1">
              <a:off x="5531518" y="4807003"/>
              <a:ext cx="1445300" cy="134671"/>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97CDEFB-3F55-1F62-1D59-032870BAE1C9}"/>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Reducing lookup checks to matrix-vector multiplication</a:t>
            </a:r>
            <a:endParaRPr lang="en-US" sz="3600" b="1" dirty="0"/>
          </a:p>
        </p:txBody>
      </p:sp>
    </p:spTree>
    <p:extLst>
      <p:ext uri="{BB962C8B-B14F-4D97-AF65-F5344CB8AC3E}">
        <p14:creationId xmlns:p14="http://schemas.microsoft.com/office/powerpoint/2010/main" val="88321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352E2E-0989-1041-B9CF-DD1F6B43A46A}"/>
                  </a:ext>
                </a:extLst>
              </p:cNvPr>
              <p:cNvSpPr txBox="1"/>
              <p:nvPr/>
            </p:nvSpPr>
            <p:spPr>
              <a:xfrm>
                <a:off x="707817" y="1496752"/>
                <a:ext cx="10776366" cy="24118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𝑡</m:t>
                      </m:r>
                    </m:oMath>
                  </m:oMathPara>
                </a14:m>
                <a:endParaRPr lang="en-US" sz="2800" dirty="0"/>
              </a:p>
              <a:p>
                <a:endParaRPr lang="en-US" sz="2800" b="0" i="1" dirty="0">
                  <a:latin typeface="Cambria Math" panose="02040503050406030204" pitchFamily="18" charset="0"/>
                </a:endParaRPr>
              </a:p>
              <a:p>
                <a14:m>
                  <m:oMath xmlns:m="http://schemas.openxmlformats.org/officeDocument/2006/math">
                    <m:r>
                      <a:rPr lang="en-US" sz="2800" b="0" i="1" smtClean="0">
                        <a:latin typeface="Cambria Math" panose="02040503050406030204" pitchFamily="18" charset="0"/>
                      </a:rPr>
                      <m:t>𝑎</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 </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𝑦</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m:rPr>
                                <m:brk m:alnAt="7"/>
                              </m:rPr>
                              <a:rPr lang="en-US" sz="2800" b="0" i="1" smtClean="0">
                                <a:latin typeface="Cambria Math" panose="02040503050406030204" pitchFamily="18" charset="0"/>
                              </a:rPr>
                              <m:t>0</m:t>
                            </m:r>
                            <m:r>
                              <a:rPr lang="en-US" sz="2800" b="0" i="1" smtClean="0">
                                <a:latin typeface="Cambria Math" panose="02040503050406030204" pitchFamily="18" charset="0"/>
                              </a:rPr>
                              <m:t>,…,   </m:t>
                            </m:r>
                            <m:r>
                              <a:rPr lang="en-US" sz="2800" b="0" i="1" smtClean="0">
                                <a:latin typeface="Cambria Math" panose="02040503050406030204" pitchFamily="18" charset="0"/>
                              </a:rPr>
                              <m:t>𝑛</m:t>
                            </m:r>
                            <m:r>
                              <a:rPr lang="en-US" sz="2800" b="0" i="1" smtClean="0">
                                <a:latin typeface="Cambria Math" panose="02040503050406030204" pitchFamily="18" charset="0"/>
                              </a:rPr>
                              <m:t>−1</m:t>
                            </m:r>
                          </m:e>
                        </m:d>
                      </m:sub>
                      <m:sup/>
                      <m:e>
                        <m:r>
                          <a:rPr lang="en-US" sz="2800" i="1" smtClean="0">
                            <a:latin typeface="Cambria Math" panose="02040503050406030204" pitchFamily="18" charset="0"/>
                          </a:rPr>
                          <m:t>𝑀</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𝑦</m:t>
                            </m:r>
                          </m:e>
                        </m:d>
                        <m:r>
                          <a:rPr lang="en-US" sz="2800" b="0" i="1" smtClean="0">
                            <a:latin typeface="Cambria Math" panose="02040503050406030204" pitchFamily="18" charset="0"/>
                          </a:rPr>
                          <m:t>⋅</m:t>
                        </m:r>
                        <m:r>
                          <a:rPr lang="en-US" sz="280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e>
                    </m:nary>
                  </m:oMath>
                </a14:m>
                <a:r>
                  <a:rPr lang="en-US" sz="2800" dirty="0"/>
                  <a:t>              </a:t>
                </a:r>
                <a14:m>
                  <m:oMath xmlns:m="http://schemas.openxmlformats.org/officeDocument/2006/math">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 …, </m:t>
                        </m:r>
                        <m:r>
                          <a:rPr lang="en-US" sz="2800" b="0" i="1" dirty="0" smtClean="0">
                            <a:latin typeface="Cambria Math" panose="02040503050406030204" pitchFamily="18" charset="0"/>
                          </a:rPr>
                          <m:t>𝑚</m:t>
                        </m:r>
                        <m:r>
                          <a:rPr lang="en-US" sz="2800" b="0" i="1" dirty="0" smtClean="0">
                            <a:latin typeface="Cambria Math" panose="02040503050406030204" pitchFamily="18" charset="0"/>
                          </a:rPr>
                          <m:t>−1</m:t>
                        </m:r>
                      </m:e>
                    </m:d>
                  </m:oMath>
                </a14:m>
                <a:endParaRPr lang="en-US" sz="2800" dirty="0"/>
              </a:p>
              <a:p>
                <a:endParaRPr lang="en-US" sz="2800" b="0" i="1" dirty="0">
                  <a:latin typeface="Cambria Math" panose="02040503050406030204" pitchFamily="18" charset="0"/>
                </a:endParaRPr>
              </a:p>
              <a:p>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𝑎</m:t>
                        </m:r>
                      </m:e>
                    </m:acc>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 </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𝑦</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0,1</m:t>
                                </m:r>
                              </m:e>
                            </m:d>
                          </m:e>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sup>
                        </m:sSup>
                      </m:sub>
                      <m:sup/>
                      <m:e>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𝑀</m:t>
                            </m:r>
                          </m:e>
                        </m:acc>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𝑦</m:t>
                            </m:r>
                          </m:e>
                        </m:d>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𝑡</m:t>
                            </m:r>
                          </m:e>
                        </m:acc>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e>
                    </m:nary>
                  </m:oMath>
                </a14:m>
                <a:r>
                  <a:rPr lang="en-US" sz="2800" dirty="0"/>
                  <a:t>                </a:t>
                </a:r>
                <a14:m>
                  <m:oMath xmlns:m="http://schemas.openxmlformats.org/officeDocument/2006/math">
                    <m:r>
                      <a:rPr lang="en-US" sz="2800" i="1" dirty="0">
                        <a:latin typeface="Cambria Math" panose="02040503050406030204" pitchFamily="18" charset="0"/>
                      </a:rPr>
                      <m:t>∀</m:t>
                    </m:r>
                    <m:r>
                      <a:rPr lang="en-US" sz="2800" i="1" dirty="0">
                        <a:latin typeface="Cambria Math" panose="02040503050406030204" pitchFamily="18" charset="0"/>
                      </a:rPr>
                      <m:t>𝑥</m:t>
                    </m:r>
                    <m:r>
                      <a:rPr lang="en-US" sz="2800" i="1" dirty="0">
                        <a:latin typeface="Cambria Math" panose="02040503050406030204" pitchFamily="18" charset="0"/>
                      </a:rPr>
                      <m:t>∈</m:t>
                    </m:r>
                    <m:sSup>
                      <m:sSupPr>
                        <m:ctrlPr>
                          <a:rPr lang="en-US" sz="2800" b="0" i="1" dirty="0" smtClean="0">
                            <a:latin typeface="Cambria Math" panose="02040503050406030204" pitchFamily="18" charset="0"/>
                          </a:rPr>
                        </m:ctrlPr>
                      </m:sSupPr>
                      <m:e>
                        <m:d>
                          <m:dPr>
                            <m:begChr m:val="{"/>
                            <m:endChr m:val="}"/>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0,1</m:t>
                            </m:r>
                          </m:e>
                        </m:d>
                      </m:e>
                      <m:sup>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log</m:t>
                            </m:r>
                          </m:fName>
                          <m:e>
                            <m:r>
                              <a:rPr lang="en-US" sz="2800" b="0" i="1" dirty="0" smtClean="0">
                                <a:latin typeface="Cambria Math" panose="02040503050406030204" pitchFamily="18" charset="0"/>
                              </a:rPr>
                              <m:t>𝑚</m:t>
                            </m:r>
                          </m:e>
                        </m:func>
                      </m:sup>
                    </m:sSup>
                  </m:oMath>
                </a14:m>
                <a:endParaRPr lang="en-US" sz="2800" dirty="0"/>
              </a:p>
            </p:txBody>
          </p:sp>
        </mc:Choice>
        <mc:Fallback xmlns="">
          <p:sp>
            <p:nvSpPr>
              <p:cNvPr id="5" name="TextBox 4">
                <a:extLst>
                  <a:ext uri="{FF2B5EF4-FFF2-40B4-BE49-F238E27FC236}">
                    <a16:creationId xmlns:a16="http://schemas.microsoft.com/office/drawing/2014/main" id="{08352E2E-0989-1041-B9CF-DD1F6B43A46A}"/>
                  </a:ext>
                </a:extLst>
              </p:cNvPr>
              <p:cNvSpPr txBox="1">
                <a:spLocks noRot="1" noChangeAspect="1" noMove="1" noResize="1" noEditPoints="1" noAdjustHandles="1" noChangeArrowheads="1" noChangeShapeType="1" noTextEdit="1"/>
              </p:cNvSpPr>
              <p:nvPr/>
            </p:nvSpPr>
            <p:spPr>
              <a:xfrm>
                <a:off x="707817" y="1496752"/>
                <a:ext cx="10776366" cy="241181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9E4C76E-3FCC-FA12-7602-4B887D9DDEDF}"/>
                  </a:ext>
                </a:extLst>
              </p:cNvPr>
              <p:cNvSpPr txBox="1"/>
              <p:nvPr/>
            </p:nvSpPr>
            <p:spPr>
              <a:xfrm>
                <a:off x="3044642" y="0"/>
                <a:ext cx="9147358" cy="1421864"/>
              </a:xfrm>
              <a:prstGeom prst="rect">
                <a:avLst/>
              </a:prstGeom>
              <a:solidFill>
                <a:srgbClr val="0070C0"/>
              </a:solidFill>
            </p:spPr>
            <p:txBody>
              <a:bodyPr wrap="square" rtlCol="0">
                <a:spAutoFit/>
              </a:bodyPr>
              <a:lstStyle/>
              <a:p>
                <a14:m>
                  <m:oMath xmlns:m="http://schemas.openxmlformats.org/officeDocument/2006/math">
                    <m:acc>
                      <m:accPr>
                        <m:chr m:val="̃"/>
                        <m:ctrlPr>
                          <a:rPr lang="en-US" sz="2800" b="0" i="1" smtClean="0">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𝑡</m:t>
                        </m:r>
                      </m:e>
                    </m:acc>
                  </m:oMath>
                </a14:m>
                <a:r>
                  <a:rPr lang="en-US" sz="2800" dirty="0">
                    <a:solidFill>
                      <a:schemeClr val="bg1"/>
                    </a:solidFill>
                  </a:rPr>
                  <a:t> is a </a:t>
                </a:r>
                <a:r>
                  <a:rPr lang="en-US" sz="2800" b="1" dirty="0">
                    <a:solidFill>
                      <a:schemeClr val="bg1"/>
                    </a:solidFill>
                  </a:rPr>
                  <a:t>multilinear extension</a:t>
                </a:r>
                <a:r>
                  <a:rPr lang="en-US" sz="2800" dirty="0">
                    <a:solidFill>
                      <a:schemeClr val="bg1"/>
                    </a:solidFill>
                  </a:rPr>
                  <a:t> of </a:t>
                </a:r>
                <a14:m>
                  <m:oMath xmlns:m="http://schemas.openxmlformats.org/officeDocument/2006/math">
                    <m:r>
                      <a:rPr lang="en-US" sz="2800" b="0" i="1" smtClean="0">
                        <a:solidFill>
                          <a:schemeClr val="bg1"/>
                        </a:solidFill>
                        <a:latin typeface="Cambria Math" panose="02040503050406030204" pitchFamily="18" charset="0"/>
                      </a:rPr>
                      <m:t>𝑡</m:t>
                    </m:r>
                  </m:oMath>
                </a14:m>
                <a:endParaRPr lang="en-US" sz="2800" dirty="0">
                  <a:solidFill>
                    <a:schemeClr val="bg1"/>
                  </a:solidFill>
                </a:endParaRPr>
              </a:p>
              <a:p>
                <a:pPr marL="457200" indent="-457200">
                  <a:buFont typeface="Arial" panose="020B0604020202020204" pitchFamily="34" charset="0"/>
                  <a:buChar char="•"/>
                </a:pPr>
                <a14:m>
                  <m:oMath xmlns:m="http://schemas.openxmlformats.org/officeDocument/2006/math">
                    <m:acc>
                      <m:accPr>
                        <m:chr m:val="̃"/>
                        <m:ctrlPr>
                          <a:rPr lang="en-US" sz="2800" i="1">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𝑡</m:t>
                        </m:r>
                      </m:e>
                    </m:acc>
                    <m:r>
                      <a:rPr lang="en-US" sz="2800" i="1">
                        <a:solidFill>
                          <a:schemeClr val="bg1"/>
                        </a:solidFill>
                        <a:latin typeface="Cambria Math" panose="02040503050406030204" pitchFamily="18" charset="0"/>
                      </a:rPr>
                      <m:t> </m:t>
                    </m:r>
                  </m:oMath>
                </a14:m>
                <a:r>
                  <a:rPr lang="en-US" sz="2800" dirty="0">
                    <a:solidFill>
                      <a:schemeClr val="bg1"/>
                    </a:solidFill>
                  </a:rPr>
                  <a:t>is a polynomial </a:t>
                </a:r>
                <a:r>
                  <a:rPr lang="en-US" sz="2800" dirty="0" err="1">
                    <a:solidFill>
                      <a:schemeClr val="bg1"/>
                    </a:solidFill>
                  </a:rPr>
                  <a:t>s.t.</a:t>
                </a:r>
                <a:r>
                  <a:rPr lang="en-US" sz="2800" dirty="0">
                    <a:solidFill>
                      <a:schemeClr val="bg1"/>
                    </a:solidFill>
                  </a:rPr>
                  <a:t> </a:t>
                </a:r>
                <a14:m>
                  <m:oMath xmlns:m="http://schemas.openxmlformats.org/officeDocument/2006/math">
                    <m:acc>
                      <m:accPr>
                        <m:chr m:val="̃"/>
                        <m:ctrlPr>
                          <a:rPr lang="en-US" sz="2800" i="1">
                            <a:solidFill>
                              <a:schemeClr val="bg1"/>
                            </a:solidFill>
                            <a:latin typeface="Cambria Math" panose="02040503050406030204" pitchFamily="18" charset="0"/>
                          </a:rPr>
                        </m:ctrlPr>
                      </m:accPr>
                      <m:e>
                        <m:r>
                          <a:rPr lang="en-US" sz="2800" b="0" i="1" smtClean="0">
                            <a:solidFill>
                              <a:schemeClr val="bg1"/>
                            </a:solidFill>
                            <a:latin typeface="Cambria Math" panose="02040503050406030204" pitchFamily="18" charset="0"/>
                          </a:rPr>
                          <m:t>𝑡</m:t>
                        </m:r>
                      </m:e>
                    </m:acc>
                    <m:d>
                      <m:dPr>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𝑦</m:t>
                        </m:r>
                      </m:e>
                    </m:d>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𝑡</m:t>
                    </m:r>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𝑖𝑛𝑡</m:t>
                    </m:r>
                    <m:d>
                      <m:dPr>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𝑦</m:t>
                        </m:r>
                      </m:e>
                    </m:d>
                    <m:r>
                      <a:rPr lang="en-US" sz="2800" b="0" i="1" smtClean="0">
                        <a:solidFill>
                          <a:schemeClr val="bg1"/>
                        </a:solidFill>
                        <a:latin typeface="Cambria Math" panose="02040503050406030204" pitchFamily="18" charset="0"/>
                      </a:rPr>
                      <m:t>)</m:t>
                    </m:r>
                  </m:oMath>
                </a14:m>
                <a:r>
                  <a:rPr lang="en-US" sz="2800" dirty="0">
                    <a:solidFill>
                      <a:schemeClr val="bg1"/>
                    </a:solidFill>
                  </a:rPr>
                  <a:t> for all </a:t>
                </a:r>
                <a14:m>
                  <m:oMath xmlns:m="http://schemas.openxmlformats.org/officeDocument/2006/math">
                    <m:r>
                      <a:rPr lang="en-US" sz="2800" b="0" i="1" smtClean="0">
                        <a:solidFill>
                          <a:schemeClr val="bg1"/>
                        </a:solidFill>
                        <a:latin typeface="Cambria Math" panose="02040503050406030204" pitchFamily="18" charset="0"/>
                      </a:rPr>
                      <m:t>𝑦</m:t>
                    </m:r>
                    <m:r>
                      <a:rPr lang="en-US" sz="2800" b="0" i="1" smtClean="0">
                        <a:solidFill>
                          <a:schemeClr val="bg1"/>
                        </a:solidFill>
                        <a:latin typeface="Cambria Math" panose="02040503050406030204" pitchFamily="18" charset="0"/>
                      </a:rPr>
                      <m:t>∈</m:t>
                    </m:r>
                    <m:sSup>
                      <m:sSupPr>
                        <m:ctrlPr>
                          <a:rPr lang="en-US" sz="2800" b="0" i="1" smtClean="0">
                            <a:solidFill>
                              <a:schemeClr val="bg1"/>
                            </a:solidFill>
                            <a:latin typeface="Cambria Math" panose="02040503050406030204" pitchFamily="18" charset="0"/>
                          </a:rPr>
                        </m:ctrlPr>
                      </m:sSupPr>
                      <m:e>
                        <m:d>
                          <m:dPr>
                            <m:begChr m:val="{"/>
                            <m:endChr m:val="}"/>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0,1</m:t>
                            </m:r>
                          </m:e>
                        </m:d>
                      </m:e>
                      <m:sup>
                        <m:func>
                          <m:funcPr>
                            <m:ctrlPr>
                              <a:rPr lang="en-US" sz="2800" b="0" i="1" smtClean="0">
                                <a:solidFill>
                                  <a:schemeClr val="bg1"/>
                                </a:solidFill>
                                <a:latin typeface="Cambria Math" panose="02040503050406030204" pitchFamily="18" charset="0"/>
                              </a:rPr>
                            </m:ctrlPr>
                          </m:funcPr>
                          <m:fName>
                            <m:r>
                              <m:rPr>
                                <m:sty m:val="p"/>
                              </m:rPr>
                              <a:rPr lang="en-US" sz="2800" b="0" i="0" smtClean="0">
                                <a:solidFill>
                                  <a:schemeClr val="bg1"/>
                                </a:solidFill>
                                <a:latin typeface="Cambria Math" panose="02040503050406030204" pitchFamily="18" charset="0"/>
                              </a:rPr>
                              <m:t>log</m:t>
                            </m:r>
                          </m:fName>
                          <m:e>
                            <m:r>
                              <a:rPr lang="en-US" sz="2800" b="0" i="1" smtClean="0">
                                <a:solidFill>
                                  <a:schemeClr val="bg1"/>
                                </a:solidFill>
                                <a:latin typeface="Cambria Math" panose="02040503050406030204" pitchFamily="18" charset="0"/>
                              </a:rPr>
                              <m:t>𝑛</m:t>
                            </m:r>
                          </m:e>
                        </m:func>
                      </m:sup>
                    </m:sSup>
                  </m:oMath>
                </a14:m>
                <a:endParaRPr lang="en-US" sz="2800" dirty="0">
                  <a:solidFill>
                    <a:schemeClr val="bg1"/>
                  </a:solidFill>
                </a:endParaRPr>
              </a:p>
              <a:p>
                <a:pPr marL="457200" indent="-457200">
                  <a:buFont typeface="Arial" panose="020B0604020202020204" pitchFamily="34" charset="0"/>
                  <a:buChar char="•"/>
                </a:pPr>
                <a14:m>
                  <m:oMath xmlns:m="http://schemas.openxmlformats.org/officeDocument/2006/math">
                    <m:r>
                      <a:rPr lang="en-US" sz="2800" b="0" i="1" smtClean="0">
                        <a:solidFill>
                          <a:schemeClr val="bg1"/>
                        </a:solidFill>
                        <a:latin typeface="Cambria Math" panose="02040503050406030204" pitchFamily="18" charset="0"/>
                      </a:rPr>
                      <m:t>𝑖𝑛𝑡</m:t>
                    </m:r>
                    <m:d>
                      <m:dPr>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𝑦</m:t>
                        </m:r>
                      </m:e>
                    </m:d>
                  </m:oMath>
                </a14:m>
                <a:r>
                  <a:rPr lang="en-US" sz="2800" dirty="0">
                    <a:solidFill>
                      <a:schemeClr val="bg1"/>
                    </a:solidFill>
                  </a:rPr>
                  <a:t> is a mapping from bit strings to integers</a:t>
                </a:r>
              </a:p>
            </p:txBody>
          </p:sp>
        </mc:Choice>
        <mc:Fallback xmlns="">
          <p:sp>
            <p:nvSpPr>
              <p:cNvPr id="6" name="TextBox 5">
                <a:extLst>
                  <a:ext uri="{FF2B5EF4-FFF2-40B4-BE49-F238E27FC236}">
                    <a16:creationId xmlns:a16="http://schemas.microsoft.com/office/drawing/2014/main" id="{89E4C76E-3FCC-FA12-7602-4B887D9DDEDF}"/>
                  </a:ext>
                </a:extLst>
              </p:cNvPr>
              <p:cNvSpPr txBox="1">
                <a:spLocks noRot="1" noChangeAspect="1" noMove="1" noResize="1" noEditPoints="1" noAdjustHandles="1" noChangeArrowheads="1" noChangeShapeType="1" noTextEdit="1"/>
              </p:cNvSpPr>
              <p:nvPr/>
            </p:nvSpPr>
            <p:spPr>
              <a:xfrm>
                <a:off x="3044642" y="0"/>
                <a:ext cx="9147358" cy="1421864"/>
              </a:xfrm>
              <a:prstGeom prst="rect">
                <a:avLst/>
              </a:prstGeom>
              <a:blipFill>
                <a:blip r:embed="rId4"/>
                <a:stretch>
                  <a:fillRect t="-3863" b="-1030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C29A37CF-676E-D99C-A88F-E952FC1A025E}"/>
              </a:ext>
            </a:extLst>
          </p:cNvPr>
          <p:cNvCxnSpPr>
            <a:cxnSpLocks/>
          </p:cNvCxnSpPr>
          <p:nvPr/>
        </p:nvCxnSpPr>
        <p:spPr>
          <a:xfrm flipH="1">
            <a:off x="5351489" y="1421864"/>
            <a:ext cx="2361811" cy="1920943"/>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BE21199-3EAD-ECB4-F060-87FE37145C0A}"/>
                  </a:ext>
                </a:extLst>
              </p:cNvPr>
              <p:cNvSpPr txBox="1"/>
              <p:nvPr/>
            </p:nvSpPr>
            <p:spPr>
              <a:xfrm>
                <a:off x="707817" y="5455550"/>
                <a:ext cx="10776366" cy="631968"/>
              </a:xfrm>
              <a:prstGeom prst="rect">
                <a:avLst/>
              </a:prstGeom>
              <a:noFill/>
            </p:spPr>
            <p:txBody>
              <a:bodyPr wrap="square" rtlCol="0">
                <a:spAutoFit/>
              </a:bodyPr>
              <a:lstStyle/>
              <a:p>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𝑎</m:t>
                        </m:r>
                      </m:e>
                    </m:acc>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𝑥</m:t>
                            </m:r>
                          </m:sub>
                        </m:sSub>
                      </m:e>
                    </m:d>
                    <m:r>
                      <a:rPr lang="en-US" sz="2800" b="0" i="1" smtClean="0">
                        <a:latin typeface="Cambria Math" panose="02040503050406030204" pitchFamily="18" charset="0"/>
                      </a:rPr>
                      <m:t>= </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𝑦</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0,1</m:t>
                                </m:r>
                              </m:e>
                            </m:d>
                          </m:e>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sup>
                        </m:sSup>
                      </m:sub>
                      <m:sup/>
                      <m:e>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𝑀</m:t>
                            </m:r>
                          </m:e>
                        </m:acc>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 </m:t>
                            </m:r>
                            <m:r>
                              <a:rPr lang="en-US" sz="2800" b="0" i="1" smtClean="0">
                                <a:latin typeface="Cambria Math" panose="02040503050406030204" pitchFamily="18" charset="0"/>
                              </a:rPr>
                              <m:t>𝑦</m:t>
                            </m:r>
                          </m:e>
                        </m:d>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𝑡</m:t>
                            </m:r>
                          </m:e>
                        </m:acc>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e>
                    </m:nary>
                  </m:oMath>
                </a14:m>
                <a:r>
                  <a:rPr lang="en-US" sz="2800" dirty="0"/>
                  <a:t>                 </a:t>
                </a:r>
                <a14:m>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𝑟</m:t>
                        </m:r>
                      </m:e>
                      <m:sub>
                        <m:r>
                          <a:rPr lang="en-US" sz="2800" b="0" i="1" dirty="0" smtClean="0">
                            <a:latin typeface="Cambria Math" panose="02040503050406030204" pitchFamily="18" charset="0"/>
                          </a:rPr>
                          <m:t>𝑥</m:t>
                        </m:r>
                      </m:sub>
                    </m:sSub>
                    <m:sSub>
                      <m:sSubPr>
                        <m:ctrlPr>
                          <a:rPr lang="en-US" sz="2800" b="0" i="1" dirty="0" smtClean="0">
                            <a:latin typeface="Cambria Math" panose="02040503050406030204" pitchFamily="18" charset="0"/>
                          </a:rPr>
                        </m:ctrlPr>
                      </m:sSubPr>
                      <m:e>
                        <m:r>
                          <a:rPr lang="en-US" sz="2800" i="1" dirty="0">
                            <a:latin typeface="Cambria Math" panose="02040503050406030204" pitchFamily="18" charset="0"/>
                          </a:rPr>
                          <m:t>∈</m:t>
                        </m:r>
                      </m:e>
                      <m:sub>
                        <m:r>
                          <a:rPr lang="en-US" sz="2800" b="0" i="1" dirty="0" smtClean="0">
                            <a:latin typeface="Cambria Math" panose="02040503050406030204" pitchFamily="18" charset="0"/>
                          </a:rPr>
                          <m:t>𝑅</m:t>
                        </m:r>
                      </m:sub>
                    </m:sSub>
                    <m:sSup>
                      <m:sSupPr>
                        <m:ctrlPr>
                          <a:rPr lang="en-US" sz="2800" i="1" dirty="0">
                            <a:latin typeface="Cambria Math" panose="02040503050406030204" pitchFamily="18" charset="0"/>
                          </a:rPr>
                        </m:ctrlPr>
                      </m:sSupPr>
                      <m:e>
                        <m:r>
                          <a:rPr lang="en-US" sz="2800" b="0" i="1" dirty="0" smtClean="0">
                            <a:latin typeface="Cambria Math" panose="02040503050406030204" pitchFamily="18" charset="0"/>
                          </a:rPr>
                          <m:t>𝔽</m:t>
                        </m:r>
                      </m:e>
                      <m:sup>
                        <m:func>
                          <m:funcPr>
                            <m:ctrlPr>
                              <a:rPr lang="en-US" sz="2800" i="1" dirty="0">
                                <a:latin typeface="Cambria Math" panose="02040503050406030204" pitchFamily="18" charset="0"/>
                              </a:rPr>
                            </m:ctrlPr>
                          </m:funcPr>
                          <m:fName>
                            <m:r>
                              <m:rPr>
                                <m:sty m:val="p"/>
                              </m:rPr>
                              <a:rPr lang="en-US" sz="2800" dirty="0">
                                <a:latin typeface="Cambria Math" panose="02040503050406030204" pitchFamily="18" charset="0"/>
                              </a:rPr>
                              <m:t>log</m:t>
                            </m:r>
                          </m:fName>
                          <m:e>
                            <m:r>
                              <a:rPr lang="en-US" sz="2800" i="1" dirty="0">
                                <a:latin typeface="Cambria Math" panose="02040503050406030204" pitchFamily="18" charset="0"/>
                              </a:rPr>
                              <m:t>𝑚</m:t>
                            </m:r>
                          </m:e>
                        </m:func>
                      </m:sup>
                    </m:sSup>
                  </m:oMath>
                </a14:m>
                <a:endParaRPr lang="en-US" sz="2800" dirty="0"/>
              </a:p>
            </p:txBody>
          </p:sp>
        </mc:Choice>
        <mc:Fallback xmlns="">
          <p:sp>
            <p:nvSpPr>
              <p:cNvPr id="23" name="TextBox 22">
                <a:extLst>
                  <a:ext uri="{FF2B5EF4-FFF2-40B4-BE49-F238E27FC236}">
                    <a16:creationId xmlns:a16="http://schemas.microsoft.com/office/drawing/2014/main" id="{2BE21199-3EAD-ECB4-F060-87FE37145C0A}"/>
                  </a:ext>
                </a:extLst>
              </p:cNvPr>
              <p:cNvSpPr txBox="1">
                <a:spLocks noRot="1" noChangeAspect="1" noMove="1" noResize="1" noEditPoints="1" noAdjustHandles="1" noChangeArrowheads="1" noChangeShapeType="1" noTextEdit="1"/>
              </p:cNvSpPr>
              <p:nvPr/>
            </p:nvSpPr>
            <p:spPr>
              <a:xfrm>
                <a:off x="707817" y="5455550"/>
                <a:ext cx="10776366" cy="631968"/>
              </a:xfrm>
              <a:prstGeom prst="rect">
                <a:avLst/>
              </a:prstGeom>
              <a:blipFill>
                <a:blip r:embed="rId5"/>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A4B22579-3099-FC09-52E0-4B0574C1FE22}"/>
              </a:ext>
            </a:extLst>
          </p:cNvPr>
          <p:cNvGrpSpPr/>
          <p:nvPr/>
        </p:nvGrpSpPr>
        <p:grpSpPr>
          <a:xfrm>
            <a:off x="5154337" y="4214689"/>
            <a:ext cx="2558963" cy="1099963"/>
            <a:chOff x="5154337" y="4214689"/>
            <a:chExt cx="2558963" cy="1099963"/>
          </a:xfrm>
        </p:grpSpPr>
        <p:sp>
          <p:nvSpPr>
            <p:cNvPr id="26" name="TextBox 25">
              <a:extLst>
                <a:ext uri="{FF2B5EF4-FFF2-40B4-BE49-F238E27FC236}">
                  <a16:creationId xmlns:a16="http://schemas.microsoft.com/office/drawing/2014/main" id="{72A31887-73ED-9074-59F3-21F7A49AE0D7}"/>
                </a:ext>
              </a:extLst>
            </p:cNvPr>
            <p:cNvSpPr txBox="1"/>
            <p:nvPr/>
          </p:nvSpPr>
          <p:spPr>
            <a:xfrm>
              <a:off x="5298246" y="4410728"/>
              <a:ext cx="2415054" cy="707886"/>
            </a:xfrm>
            <a:prstGeom prst="rect">
              <a:avLst/>
            </a:prstGeom>
            <a:noFill/>
          </p:spPr>
          <p:txBody>
            <a:bodyPr wrap="square" rtlCol="0">
              <a:spAutoFit/>
            </a:bodyPr>
            <a:lstStyle/>
            <a:p>
              <a:pPr algn="ctr"/>
              <a:r>
                <a:rPr lang="en-US" sz="2000" b="0" dirty="0"/>
                <a:t>Except for a small soundness error</a:t>
              </a:r>
            </a:p>
          </p:txBody>
        </p:sp>
        <p:sp>
          <p:nvSpPr>
            <p:cNvPr id="27" name="Arrow: Left-Right 26">
              <a:extLst>
                <a:ext uri="{FF2B5EF4-FFF2-40B4-BE49-F238E27FC236}">
                  <a16:creationId xmlns:a16="http://schemas.microsoft.com/office/drawing/2014/main" id="{600A46CC-E4D0-2303-2B66-20193FB6C67F}"/>
                </a:ext>
              </a:extLst>
            </p:cNvPr>
            <p:cNvSpPr/>
            <p:nvPr/>
          </p:nvSpPr>
          <p:spPr>
            <a:xfrm rot="5400000">
              <a:off x="4737452" y="4631574"/>
              <a:ext cx="1099963" cy="266194"/>
            </a:xfrm>
            <a:prstGeom prst="lef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Tree>
    <p:extLst>
      <p:ext uri="{BB962C8B-B14F-4D97-AF65-F5344CB8AC3E}">
        <p14:creationId xmlns:p14="http://schemas.microsoft.com/office/powerpoint/2010/main" val="250856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AB173D-8452-FC34-49BF-A486F40D65FB}"/>
                  </a:ext>
                </a:extLst>
              </p:cNvPr>
              <p:cNvSpPr txBox="1"/>
              <p:nvPr/>
            </p:nvSpPr>
            <p:spPr>
              <a:xfrm>
                <a:off x="571808" y="836254"/>
                <a:ext cx="11037133" cy="4094454"/>
              </a:xfrm>
              <a:prstGeom prst="rect">
                <a:avLst/>
              </a:prstGeom>
              <a:noFill/>
            </p:spPr>
            <p:txBody>
              <a:bodyPr wrap="square" rtlCol="0">
                <a:spAutoFit/>
              </a:bodyPr>
              <a:lstStyle/>
              <a:p>
                <a:r>
                  <a:rPr lang="en-US" sz="3000" dirty="0"/>
                  <a:t>(1) The prover commits to </a:t>
                </a:r>
                <a14:m>
                  <m:oMath xmlns:m="http://schemas.openxmlformats.org/officeDocument/2006/math">
                    <m:acc>
                      <m:accPr>
                        <m:chr m:val="̃"/>
                        <m:ctrlPr>
                          <a:rPr lang="en-US" sz="3000" i="1">
                            <a:latin typeface="Cambria Math" panose="02040503050406030204" pitchFamily="18" charset="0"/>
                          </a:rPr>
                        </m:ctrlPr>
                      </m:accPr>
                      <m:e>
                        <m:r>
                          <a:rPr lang="en-US" sz="3000" b="0" i="1" smtClean="0">
                            <a:latin typeface="Cambria Math" panose="02040503050406030204" pitchFamily="18" charset="0"/>
                          </a:rPr>
                          <m:t>𝑀</m:t>
                        </m:r>
                      </m:e>
                    </m:acc>
                  </m:oMath>
                </a14:m>
                <a:r>
                  <a:rPr lang="en-US" sz="3000" dirty="0"/>
                  <a:t> </a:t>
                </a:r>
              </a:p>
              <a:p>
                <a:r>
                  <a:rPr lang="en-US" sz="3000" dirty="0"/>
                  <a:t>(2) The verifier picks </a:t>
                </a:r>
                <a14:m>
                  <m:oMath xmlns:m="http://schemas.openxmlformats.org/officeDocument/2006/math">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𝑟</m:t>
                        </m:r>
                      </m:e>
                      <m:sub>
                        <m:r>
                          <a:rPr lang="en-US" sz="3000" b="0" i="1" smtClean="0">
                            <a:latin typeface="Cambria Math" panose="02040503050406030204" pitchFamily="18" charset="0"/>
                          </a:rPr>
                          <m:t>𝑥</m:t>
                        </m:r>
                      </m:sub>
                    </m:sSub>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m:t>
                        </m:r>
                      </m:e>
                      <m:sub>
                        <m:r>
                          <a:rPr lang="en-US" sz="3000" b="0" i="1" smtClean="0">
                            <a:latin typeface="Cambria Math" panose="02040503050406030204" pitchFamily="18" charset="0"/>
                          </a:rPr>
                          <m:t>𝑅</m:t>
                        </m:r>
                      </m:sub>
                    </m:sSub>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𝔽</m:t>
                        </m:r>
                      </m:e>
                      <m:sup>
                        <m:func>
                          <m:funcPr>
                            <m:ctrlPr>
                              <a:rPr lang="en-US" sz="3000" i="1">
                                <a:latin typeface="Cambria Math" panose="02040503050406030204" pitchFamily="18" charset="0"/>
                              </a:rPr>
                            </m:ctrlPr>
                          </m:funcPr>
                          <m:fName>
                            <m:r>
                              <m:rPr>
                                <m:sty m:val="p"/>
                              </m:rPr>
                              <a:rPr lang="en-US" sz="3000">
                                <a:latin typeface="Cambria Math" panose="02040503050406030204" pitchFamily="18" charset="0"/>
                              </a:rPr>
                              <m:t>log</m:t>
                            </m:r>
                          </m:fName>
                          <m:e>
                            <m:r>
                              <a:rPr lang="en-US" sz="3000" i="1">
                                <a:latin typeface="Cambria Math" panose="02040503050406030204" pitchFamily="18" charset="0"/>
                              </a:rPr>
                              <m:t>𝑚</m:t>
                            </m:r>
                            <m:r>
                              <a:rPr lang="en-US" sz="3000" i="1">
                                <a:latin typeface="Cambria Math" panose="02040503050406030204" pitchFamily="18" charset="0"/>
                              </a:rPr>
                              <m:t> </m:t>
                            </m:r>
                          </m:e>
                        </m:func>
                      </m:sup>
                    </m:sSup>
                  </m:oMath>
                </a14:m>
                <a:endParaRPr lang="en-US" sz="3000" b="0" dirty="0"/>
              </a:p>
              <a:p>
                <a:r>
                  <a:rPr lang="en-US" sz="3000" dirty="0"/>
                  <a:t>(3) Run the sum-check protocol </a:t>
                </a:r>
                <a:r>
                  <a:rPr lang="en-US" sz="2400" dirty="0">
                    <a:solidFill>
                      <a:srgbClr val="0070C0"/>
                    </a:solidFill>
                  </a:rPr>
                  <a:t>[LFKN92]</a:t>
                </a:r>
                <a:r>
                  <a:rPr lang="en-US" sz="3000" dirty="0"/>
                  <a:t>: </a:t>
                </a:r>
              </a:p>
              <a:p>
                <a:pPr marL="914400" lvl="1" indent="-457200">
                  <a:buFont typeface="Arial" panose="020B0604020202020204" pitchFamily="34" charset="0"/>
                  <a:buChar char="•"/>
                </a:pPr>
                <a:r>
                  <a:rPr lang="en-US" sz="2800" dirty="0"/>
                  <a:t>Reduces the task of proving …</a:t>
                </a:r>
              </a:p>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𝑎</m:t>
                          </m:r>
                        </m:e>
                      </m:acc>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i="1">
                                  <a:latin typeface="Cambria Math" panose="02040503050406030204" pitchFamily="18" charset="0"/>
                                </a:rPr>
                                <m:t>𝑟</m:t>
                              </m:r>
                            </m:e>
                            <m:sub>
                              <m:r>
                                <a:rPr lang="en-US" sz="2800" b="0" i="1" smtClean="0">
                                  <a:latin typeface="Cambria Math" panose="02040503050406030204" pitchFamily="18" charset="0"/>
                                </a:rPr>
                                <m:t>𝑥</m:t>
                              </m:r>
                            </m:sub>
                          </m:sSub>
                        </m:e>
                      </m:d>
                      <m:r>
                        <a:rPr lang="en-US" sz="2800" i="1">
                          <a:latin typeface="Cambria Math" panose="02040503050406030204" pitchFamily="18" charset="0"/>
                        </a:rPr>
                        <m:t>= </m:t>
                      </m:r>
                      <m:nary>
                        <m:naryPr>
                          <m:chr m:val="∑"/>
                          <m:supHide m:val="on"/>
                          <m:ctrlPr>
                            <a:rPr lang="en-US" sz="2800" i="1">
                              <a:latin typeface="Cambria Math" panose="02040503050406030204" pitchFamily="18" charset="0"/>
                            </a:rPr>
                          </m:ctrlPr>
                        </m:naryPr>
                        <m:sub>
                          <m:r>
                            <m:rPr>
                              <m:brk m:alnAt="7"/>
                            </m:rPr>
                            <a:rPr lang="en-US" sz="2800" i="1">
                              <a:latin typeface="Cambria Math" panose="02040503050406030204" pitchFamily="18" charset="0"/>
                            </a:rPr>
                            <m:t>𝑦</m:t>
                          </m:r>
                          <m:r>
                            <a:rPr lang="en-US" sz="2800" i="1">
                              <a:latin typeface="Cambria Math" panose="02040503050406030204" pitchFamily="18" charset="0"/>
                            </a:rPr>
                            <m:t>∈</m:t>
                          </m:r>
                          <m:sSup>
                            <m:sSupPr>
                              <m:ctrlPr>
                                <a:rPr lang="en-US" sz="2800" i="1">
                                  <a:latin typeface="Cambria Math" panose="02040503050406030204" pitchFamily="18" charset="0"/>
                                </a:rPr>
                              </m:ctrlPr>
                            </m:sSupPr>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0,1</m:t>
                                  </m:r>
                                </m:e>
                              </m:d>
                            </m:e>
                            <m:sup>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sup>
                          </m:sSup>
                        </m:sub>
                        <m:sup/>
                        <m:e>
                          <m:acc>
                            <m:accPr>
                              <m:chr m:val="̃"/>
                              <m:ctrlPr>
                                <a:rPr lang="en-US" sz="2800" i="1">
                                  <a:latin typeface="Cambria Math" panose="02040503050406030204" pitchFamily="18" charset="0"/>
                                </a:rPr>
                              </m:ctrlPr>
                            </m:accPr>
                            <m:e>
                              <m:r>
                                <a:rPr lang="en-US" sz="2800" i="1">
                                  <a:latin typeface="Cambria Math" panose="02040503050406030204" pitchFamily="18" charset="0"/>
                                </a:rPr>
                                <m:t>𝑀</m:t>
                              </m:r>
                            </m:e>
                          </m:acc>
                          <m:d>
                            <m:dPr>
                              <m:ctrlPr>
                                <a:rPr lang="en-US" sz="2800" i="1">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i="1">
                                      <a:latin typeface="Cambria Math" panose="02040503050406030204" pitchFamily="18" charset="0"/>
                                    </a:rPr>
                                    <m:t>𝑟</m:t>
                                  </m:r>
                                </m:e>
                                <m:sub>
                                  <m:r>
                                    <a:rPr lang="en-US" sz="2800" b="0" i="1" smtClean="0">
                                      <a:latin typeface="Cambria Math" panose="02040503050406030204" pitchFamily="18" charset="0"/>
                                    </a:rPr>
                                    <m:t>𝑥</m:t>
                                  </m:r>
                                </m:sub>
                              </m:sSub>
                              <m:r>
                                <a:rPr lang="en-US" sz="2800" i="1">
                                  <a:latin typeface="Cambria Math" panose="02040503050406030204" pitchFamily="18" charset="0"/>
                                </a:rPr>
                                <m:t>, </m:t>
                              </m:r>
                              <m:r>
                                <a:rPr lang="en-US" sz="2800" i="1">
                                  <a:latin typeface="Cambria Math" panose="02040503050406030204" pitchFamily="18" charset="0"/>
                                </a:rPr>
                                <m:t>𝑦</m:t>
                              </m:r>
                            </m:e>
                          </m:d>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𝑡</m:t>
                              </m:r>
                            </m:e>
                          </m:acc>
                          <m:r>
                            <a:rPr lang="en-US" sz="2800" i="1">
                              <a:latin typeface="Cambria Math" panose="02040503050406030204" pitchFamily="18" charset="0"/>
                            </a:rPr>
                            <m:t>(</m:t>
                          </m:r>
                          <m:r>
                            <a:rPr lang="en-US" sz="2800" i="1">
                              <a:latin typeface="Cambria Math" panose="02040503050406030204" pitchFamily="18" charset="0"/>
                            </a:rPr>
                            <m:t>𝑦</m:t>
                          </m:r>
                          <m:r>
                            <a:rPr lang="en-US" sz="2800" i="1">
                              <a:latin typeface="Cambria Math" panose="02040503050406030204" pitchFamily="18" charset="0"/>
                            </a:rPr>
                            <m:t>)</m:t>
                          </m:r>
                        </m:e>
                      </m:nary>
                    </m:oMath>
                  </m:oMathPara>
                </a14:m>
                <a:endParaRPr lang="en-US" sz="2800" dirty="0"/>
              </a:p>
              <a:p>
                <a:pPr marL="914400" lvl="1" indent="-457200">
                  <a:buFont typeface="Arial" panose="020B0604020202020204" pitchFamily="34" charset="0"/>
                  <a:buChar char="•"/>
                </a:pPr>
                <a:r>
                  <a:rPr lang="en-US" sz="2800" dirty="0"/>
                  <a:t>… to the task of proving evaluations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𝑀</m:t>
                        </m:r>
                      </m:e>
                    </m:acc>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𝑦</m:t>
                            </m:r>
                          </m:sub>
                        </m:sSub>
                      </m:e>
                    </m:d>
                  </m:oMath>
                </a14:m>
                <a:r>
                  <a:rPr lang="en-US" sz="2800" dirty="0"/>
                  <a:t> and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𝑡</m:t>
                        </m:r>
                      </m:e>
                    </m:acc>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𝑦</m:t>
                            </m:r>
                          </m:sub>
                        </m:sSub>
                      </m:e>
                    </m:d>
                  </m:oMath>
                </a14:m>
                <a:r>
                  <a:rPr lang="en-US" sz="2800" dirty="0"/>
                  <a:t>, where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𝑦</m:t>
                        </m:r>
                      </m:sub>
                    </m:sSub>
                  </m:oMath>
                </a14:m>
                <a:r>
                  <a:rPr lang="en-US" sz="2800" dirty="0"/>
                  <a:t> is chosen over the course of the sum-check protocol</a:t>
                </a:r>
                <a:endParaRPr lang="en-US" sz="3200" dirty="0"/>
              </a:p>
            </p:txBody>
          </p:sp>
        </mc:Choice>
        <mc:Fallback xmlns="">
          <p:sp>
            <p:nvSpPr>
              <p:cNvPr id="8" name="TextBox 7">
                <a:extLst>
                  <a:ext uri="{FF2B5EF4-FFF2-40B4-BE49-F238E27FC236}">
                    <a16:creationId xmlns:a16="http://schemas.microsoft.com/office/drawing/2014/main" id="{18AB173D-8452-FC34-49BF-A486F40D65FB}"/>
                  </a:ext>
                </a:extLst>
              </p:cNvPr>
              <p:cNvSpPr txBox="1">
                <a:spLocks noRot="1" noChangeAspect="1" noMove="1" noResize="1" noEditPoints="1" noAdjustHandles="1" noChangeArrowheads="1" noChangeShapeType="1" noTextEdit="1"/>
              </p:cNvSpPr>
              <p:nvPr/>
            </p:nvSpPr>
            <p:spPr>
              <a:xfrm>
                <a:off x="571808" y="836254"/>
                <a:ext cx="11037133" cy="4094454"/>
              </a:xfrm>
              <a:prstGeom prst="rect">
                <a:avLst/>
              </a:prstGeom>
              <a:blipFill>
                <a:blip r:embed="rId3"/>
                <a:stretch>
                  <a:fillRect l="-1326" t="-1488" b="-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E0751E6-DEBA-0F3B-8045-09A4924A00E4}"/>
                  </a:ext>
                </a:extLst>
              </p:cNvPr>
              <p:cNvSpPr/>
              <p:nvPr/>
            </p:nvSpPr>
            <p:spPr>
              <a:xfrm>
                <a:off x="184095" y="5349377"/>
                <a:ext cx="11812560" cy="1132892"/>
              </a:xfrm>
              <a:prstGeom prst="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Key issue: Proving evaluations of </a:t>
                </a:r>
                <a14:m>
                  <m:oMath xmlns:m="http://schemas.openxmlformats.org/officeDocument/2006/math">
                    <m:acc>
                      <m:accPr>
                        <m:chr m:val="̃"/>
                        <m:ctrlPr>
                          <a:rPr lang="en-US" sz="3200" i="1" smtClean="0">
                            <a:solidFill>
                              <a:schemeClr val="bg1"/>
                            </a:solidFill>
                            <a:latin typeface="Cambria Math" panose="02040503050406030204" pitchFamily="18" charset="0"/>
                          </a:rPr>
                        </m:ctrlPr>
                      </m:accPr>
                      <m:e>
                        <m:r>
                          <a:rPr lang="en-US" sz="3200" i="1">
                            <a:solidFill>
                              <a:schemeClr val="bg1"/>
                            </a:solidFill>
                            <a:latin typeface="Cambria Math" panose="02040503050406030204" pitchFamily="18" charset="0"/>
                          </a:rPr>
                          <m:t>𝑀</m:t>
                        </m:r>
                      </m:e>
                    </m:acc>
                  </m:oMath>
                </a14:m>
                <a:r>
                  <a:rPr lang="en-US" sz="3200" dirty="0">
                    <a:solidFill>
                      <a:schemeClr val="bg1"/>
                    </a:solidFill>
                  </a:rPr>
                  <a:t> takes </a:t>
                </a:r>
                <a14:m>
                  <m:oMath xmlns:m="http://schemas.openxmlformats.org/officeDocument/2006/math">
                    <m:r>
                      <a:rPr lang="en-US" sz="3200" b="0" i="1" smtClean="0">
                        <a:solidFill>
                          <a:schemeClr val="bg1"/>
                        </a:solidFill>
                        <a:latin typeface="Cambria Math" panose="02040503050406030204" pitchFamily="18" charset="0"/>
                      </a:rPr>
                      <m:t>𝑂</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𝑚</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𝑛</m:t>
                    </m:r>
                    <m:r>
                      <a:rPr lang="en-US" sz="3200" b="0" i="1" smtClean="0">
                        <a:solidFill>
                          <a:schemeClr val="bg1"/>
                        </a:solidFill>
                        <a:latin typeface="Cambria Math" panose="02040503050406030204" pitchFamily="18" charset="0"/>
                      </a:rPr>
                      <m:t>)</m:t>
                    </m:r>
                  </m:oMath>
                </a14:m>
                <a:r>
                  <a:rPr lang="en-US" sz="3200" dirty="0">
                    <a:solidFill>
                      <a:schemeClr val="bg1"/>
                    </a:solidFill>
                  </a:rPr>
                  <a:t> time</a:t>
                </a:r>
              </a:p>
              <a:p>
                <a:pPr marL="457200" indent="-457200">
                  <a:buFont typeface="Arial" panose="020B0604020202020204" pitchFamily="34" charset="0"/>
                  <a:buChar char="•"/>
                </a:pPr>
                <a:r>
                  <a:rPr lang="en-US" sz="2800" dirty="0">
                    <a:solidFill>
                      <a:schemeClr val="bg1"/>
                    </a:solidFill>
                  </a:rPr>
                  <a:t>Each lookup cost = scan the table with a switch-case statement in the circuit</a:t>
                </a:r>
                <a:endParaRPr lang="en-US" sz="3200" dirty="0">
                  <a:solidFill>
                    <a:schemeClr val="bg1"/>
                  </a:solidFill>
                </a:endParaRPr>
              </a:p>
            </p:txBody>
          </p:sp>
        </mc:Choice>
        <mc:Fallback xmlns="">
          <p:sp>
            <p:nvSpPr>
              <p:cNvPr id="10" name="Rectangle 9">
                <a:extLst>
                  <a:ext uri="{FF2B5EF4-FFF2-40B4-BE49-F238E27FC236}">
                    <a16:creationId xmlns:a16="http://schemas.microsoft.com/office/drawing/2014/main" id="{FE0751E6-DEBA-0F3B-8045-09A4924A00E4}"/>
                  </a:ext>
                </a:extLst>
              </p:cNvPr>
              <p:cNvSpPr>
                <a:spLocks noRot="1" noChangeAspect="1" noMove="1" noResize="1" noEditPoints="1" noAdjustHandles="1" noChangeArrowheads="1" noChangeShapeType="1" noTextEdit="1"/>
              </p:cNvSpPr>
              <p:nvPr/>
            </p:nvSpPr>
            <p:spPr>
              <a:xfrm>
                <a:off x="184095" y="5349377"/>
                <a:ext cx="11812560" cy="1132892"/>
              </a:xfrm>
              <a:prstGeom prst="rect">
                <a:avLst/>
              </a:prstGeom>
              <a:blipFill>
                <a:blip r:embed="rId4"/>
                <a:stretch>
                  <a:fillRect l="-1290" t="-541" b="-10811"/>
                </a:stretch>
              </a:blipFill>
              <a:ln w="38100">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A092F03E-3794-EEB1-946B-948C83833BD1}"/>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A simple lookup argument</a:t>
            </a:r>
            <a:endParaRPr lang="en-US" sz="3600" b="1" dirty="0">
              <a:solidFill>
                <a:schemeClr val="bg1"/>
              </a:solidFill>
            </a:endParaRPr>
          </a:p>
        </p:txBody>
      </p:sp>
    </p:spTree>
    <p:extLst>
      <p:ext uri="{BB962C8B-B14F-4D97-AF65-F5344CB8AC3E}">
        <p14:creationId xmlns:p14="http://schemas.microsoft.com/office/powerpoint/2010/main" val="22272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089550-BF20-69A2-BF10-60FC76746685}"/>
              </a:ext>
            </a:extLst>
          </p:cNvPr>
          <p:cNvSpPr>
            <a:spLocks noGrp="1"/>
          </p:cNvSpPr>
          <p:nvPr>
            <p:ph type="sldNum" sz="quarter" idx="12"/>
          </p:nvPr>
        </p:nvSpPr>
        <p:spPr/>
        <p:txBody>
          <a:bodyPr/>
          <a:lstStyle/>
          <a:p>
            <a:fld id="{250EB071-8AAD-4676-B2E5-4B354D6BA6F4}" type="slidenum">
              <a:rPr lang="en-US" smtClean="0"/>
              <a:t>17</a:t>
            </a:fld>
            <a:endParaRPr lang="en-US"/>
          </a:p>
        </p:txBody>
      </p:sp>
      <p:graphicFrame>
        <p:nvGraphicFramePr>
          <p:cNvPr id="6" name="Table 5">
            <a:extLst>
              <a:ext uri="{FF2B5EF4-FFF2-40B4-BE49-F238E27FC236}">
                <a16:creationId xmlns:a16="http://schemas.microsoft.com/office/drawing/2014/main" id="{CC8DE2D8-ACD2-6E64-2CAB-5492739BBED7}"/>
              </a:ext>
            </a:extLst>
          </p:cNvPr>
          <p:cNvGraphicFramePr>
            <a:graphicFrameLocks noGrp="1"/>
          </p:cNvGraphicFramePr>
          <p:nvPr>
            <p:extLst>
              <p:ext uri="{D42A27DB-BD31-4B8C-83A1-F6EECF244321}">
                <p14:modId xmlns:p14="http://schemas.microsoft.com/office/powerpoint/2010/main" val="818026724"/>
              </p:ext>
            </p:extLst>
          </p:nvPr>
        </p:nvGraphicFramePr>
        <p:xfrm>
          <a:off x="2134299" y="262230"/>
          <a:ext cx="2151090" cy="1882656"/>
        </p:xfrm>
        <a:graphic>
          <a:graphicData uri="http://schemas.openxmlformats.org/drawingml/2006/table">
            <a:tbl>
              <a:tblPr firstRow="1" bandRow="1">
                <a:tableStyleId>{5940675A-B579-460E-94D1-54222C63F5DA}</a:tableStyleId>
              </a:tblPr>
              <a:tblGrid>
                <a:gridCol w="430218">
                  <a:extLst>
                    <a:ext uri="{9D8B030D-6E8A-4147-A177-3AD203B41FA5}">
                      <a16:colId xmlns:a16="http://schemas.microsoft.com/office/drawing/2014/main" val="3133165825"/>
                    </a:ext>
                  </a:extLst>
                </a:gridCol>
                <a:gridCol w="430218">
                  <a:extLst>
                    <a:ext uri="{9D8B030D-6E8A-4147-A177-3AD203B41FA5}">
                      <a16:colId xmlns:a16="http://schemas.microsoft.com/office/drawing/2014/main" val="830365796"/>
                    </a:ext>
                  </a:extLst>
                </a:gridCol>
                <a:gridCol w="430218">
                  <a:extLst>
                    <a:ext uri="{9D8B030D-6E8A-4147-A177-3AD203B41FA5}">
                      <a16:colId xmlns:a16="http://schemas.microsoft.com/office/drawing/2014/main" val="832965840"/>
                    </a:ext>
                  </a:extLst>
                </a:gridCol>
                <a:gridCol w="430218">
                  <a:extLst>
                    <a:ext uri="{9D8B030D-6E8A-4147-A177-3AD203B41FA5}">
                      <a16:colId xmlns:a16="http://schemas.microsoft.com/office/drawing/2014/main" val="3553857635"/>
                    </a:ext>
                  </a:extLst>
                </a:gridCol>
                <a:gridCol w="430218">
                  <a:extLst>
                    <a:ext uri="{9D8B030D-6E8A-4147-A177-3AD203B41FA5}">
                      <a16:colId xmlns:a16="http://schemas.microsoft.com/office/drawing/2014/main" val="2664519767"/>
                    </a:ext>
                  </a:extLst>
                </a:gridCol>
              </a:tblGrid>
              <a:tr h="470664">
                <a:tc>
                  <a:txBody>
                    <a:bodyPr/>
                    <a:lstStyle/>
                    <a:p>
                      <a:pPr algn="ctr"/>
                      <a:r>
                        <a:rPr lang="en-US" dirty="0"/>
                        <a:t>0</a:t>
                      </a:r>
                    </a:p>
                  </a:txBody>
                  <a:tcPr/>
                </a:tc>
                <a:tc>
                  <a:txBody>
                    <a:bodyPr/>
                    <a:lstStyle/>
                    <a:p>
                      <a:pPr algn="ctr"/>
                      <a:r>
                        <a:rPr lang="en-US" dirty="0"/>
                        <a:t>0</a:t>
                      </a:r>
                    </a:p>
                  </a:txBody>
                  <a:tcPr/>
                </a:tc>
                <a:tc>
                  <a:txBody>
                    <a:bodyPr/>
                    <a:lstStyle/>
                    <a:p>
                      <a:pPr algn="ctr"/>
                      <a:r>
                        <a:rPr lang="en-US" dirty="0">
                          <a:solidFill>
                            <a:schemeClr val="bg1"/>
                          </a:solidFill>
                        </a:rPr>
                        <a:t>1</a:t>
                      </a:r>
                    </a:p>
                  </a:txBody>
                  <a:tcPr>
                    <a:solidFill>
                      <a:srgbClr val="0070C0"/>
                    </a:solidFill>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722625375"/>
                  </a:ext>
                </a:extLst>
              </a:tr>
              <a:tr h="470664">
                <a:tc>
                  <a:txBody>
                    <a:bodyPr/>
                    <a:lstStyle/>
                    <a:p>
                      <a:pPr algn="ctr"/>
                      <a:r>
                        <a:rPr lang="en-US" dirty="0"/>
                        <a:t>0</a:t>
                      </a:r>
                    </a:p>
                  </a:txBody>
                  <a:tcPr/>
                </a:tc>
                <a:tc>
                  <a:txBody>
                    <a:bodyPr/>
                    <a:lstStyle/>
                    <a:p>
                      <a:pPr algn="ctr"/>
                      <a:r>
                        <a:rPr lang="en-US" dirty="0">
                          <a:solidFill>
                            <a:schemeClr val="bg1"/>
                          </a:solidFill>
                        </a:rPr>
                        <a:t>1</a:t>
                      </a:r>
                    </a:p>
                  </a:txBody>
                  <a:tcPr>
                    <a:solidFill>
                      <a:srgbClr val="0070C0"/>
                    </a:solid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452214843"/>
                  </a:ext>
                </a:extLst>
              </a:tr>
              <a:tr h="470664">
                <a:tc>
                  <a:txBody>
                    <a:bodyPr/>
                    <a:lstStyle/>
                    <a:p>
                      <a:pPr algn="ctr"/>
                      <a:r>
                        <a:rPr lang="en-US" dirty="0">
                          <a:solidFill>
                            <a:schemeClr val="bg1"/>
                          </a:solidFill>
                        </a:rPr>
                        <a:t>1</a:t>
                      </a:r>
                    </a:p>
                  </a:txBody>
                  <a:tcPr>
                    <a:solidFill>
                      <a:srgbClr val="0070C0"/>
                    </a:solid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490153024"/>
                  </a:ext>
                </a:extLst>
              </a:tr>
              <a:tr h="470664">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solidFill>
                            <a:schemeClr val="bg1"/>
                          </a:solidFill>
                        </a:rPr>
                        <a:t>1</a:t>
                      </a:r>
                    </a:p>
                  </a:txBody>
                  <a:tcPr>
                    <a:solidFill>
                      <a:srgbClr val="0070C0"/>
                    </a:solidFill>
                  </a:tcPr>
                </a:tc>
                <a:tc>
                  <a:txBody>
                    <a:bodyPr/>
                    <a:lstStyle/>
                    <a:p>
                      <a:pPr algn="ctr"/>
                      <a:r>
                        <a:rPr lang="en-US" dirty="0"/>
                        <a:t>0</a:t>
                      </a:r>
                    </a:p>
                  </a:txBody>
                  <a:tcPr/>
                </a:tc>
                <a:extLst>
                  <a:ext uri="{0D108BD9-81ED-4DB2-BD59-A6C34878D82A}">
                    <a16:rowId xmlns:a16="http://schemas.microsoft.com/office/drawing/2014/main" val="3102416945"/>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78A927-6F48-5F26-C942-85CF51A31376}"/>
                  </a:ext>
                </a:extLst>
              </p:cNvPr>
              <p:cNvSpPr txBox="1"/>
              <p:nvPr/>
            </p:nvSpPr>
            <p:spPr>
              <a:xfrm>
                <a:off x="1234541" y="2138569"/>
                <a:ext cx="3950606" cy="830997"/>
              </a:xfrm>
              <a:prstGeom prst="rect">
                <a:avLst/>
              </a:prstGeom>
              <a:noFill/>
            </p:spPr>
            <p:txBody>
              <a:bodyPr wrap="square" rtlCol="0">
                <a:spAutoFit/>
              </a:bodyPr>
              <a:lstStyle/>
              <a:p>
                <a:pPr algn="ctr"/>
                <a14:m>
                  <m:oMath xmlns:m="http://schemas.openxmlformats.org/officeDocument/2006/math">
                    <m:r>
                      <a:rPr lang="en-US" sz="2400" i="1" smtClean="0">
                        <a:latin typeface="Cambria Math" panose="02040503050406030204" pitchFamily="18" charset="0"/>
                      </a:rPr>
                      <m:t>𝑀</m:t>
                    </m:r>
                  </m:oMath>
                </a14:m>
                <a:r>
                  <a:rPr lang="en-US" sz="2400" dirty="0"/>
                  <a:t> has an entry of 1 </a:t>
                </a:r>
              </a:p>
              <a:p>
                <a:pPr algn="ctr"/>
                <a:r>
                  <a:rPr lang="en-US" sz="2400" dirty="0"/>
                  <a:t>in each row</a:t>
                </a:r>
                <a:endParaRPr lang="en-US" sz="2800" dirty="0"/>
              </a:p>
            </p:txBody>
          </p:sp>
        </mc:Choice>
        <mc:Fallback xmlns="">
          <p:sp>
            <p:nvSpPr>
              <p:cNvPr id="7" name="TextBox 6">
                <a:extLst>
                  <a:ext uri="{FF2B5EF4-FFF2-40B4-BE49-F238E27FC236}">
                    <a16:creationId xmlns:a16="http://schemas.microsoft.com/office/drawing/2014/main" id="{F178A927-6F48-5F26-C942-85CF51A31376}"/>
                  </a:ext>
                </a:extLst>
              </p:cNvPr>
              <p:cNvSpPr txBox="1">
                <a:spLocks noRot="1" noChangeAspect="1" noMove="1" noResize="1" noEditPoints="1" noAdjustHandles="1" noChangeArrowheads="1" noChangeShapeType="1" noTextEdit="1"/>
              </p:cNvSpPr>
              <p:nvPr/>
            </p:nvSpPr>
            <p:spPr>
              <a:xfrm>
                <a:off x="1234541" y="2138569"/>
                <a:ext cx="3950606" cy="830997"/>
              </a:xfrm>
              <a:prstGeom prst="rect">
                <a:avLst/>
              </a:prstGeom>
              <a:blipFill>
                <a:blip r:embed="rId3"/>
                <a:stretch>
                  <a:fillRect t="-5882" b="-16176"/>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2E497189-DD70-C309-EEC2-E64AF1350971}"/>
              </a:ext>
            </a:extLst>
          </p:cNvPr>
          <p:cNvSpPr/>
          <p:nvPr/>
        </p:nvSpPr>
        <p:spPr>
          <a:xfrm>
            <a:off x="4622803" y="1162375"/>
            <a:ext cx="3522688" cy="217317"/>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aphicFrame>
        <p:nvGraphicFramePr>
          <p:cNvPr id="10" name="Table 9">
            <a:extLst>
              <a:ext uri="{FF2B5EF4-FFF2-40B4-BE49-F238E27FC236}">
                <a16:creationId xmlns:a16="http://schemas.microsoft.com/office/drawing/2014/main" id="{7F08F603-73A0-CFDB-CED6-374C8913C26D}"/>
              </a:ext>
            </a:extLst>
          </p:cNvPr>
          <p:cNvGraphicFramePr>
            <a:graphicFrameLocks noGrp="1"/>
          </p:cNvGraphicFramePr>
          <p:nvPr>
            <p:extLst>
              <p:ext uri="{D42A27DB-BD31-4B8C-83A1-F6EECF244321}">
                <p14:modId xmlns:p14="http://schemas.microsoft.com/office/powerpoint/2010/main" val="340999495"/>
              </p:ext>
            </p:extLst>
          </p:nvPr>
        </p:nvGraphicFramePr>
        <p:xfrm>
          <a:off x="8482905" y="255913"/>
          <a:ext cx="793646" cy="1882656"/>
        </p:xfrm>
        <a:graphic>
          <a:graphicData uri="http://schemas.openxmlformats.org/drawingml/2006/table">
            <a:tbl>
              <a:tblPr firstRow="1" bandRow="1">
                <a:tableStyleId>{5940675A-B579-460E-94D1-54222C63F5DA}</a:tableStyleId>
              </a:tblPr>
              <a:tblGrid>
                <a:gridCol w="793646">
                  <a:extLst>
                    <a:ext uri="{9D8B030D-6E8A-4147-A177-3AD203B41FA5}">
                      <a16:colId xmlns:a16="http://schemas.microsoft.com/office/drawing/2014/main" val="3133165825"/>
                    </a:ext>
                  </a:extLst>
                </a:gridCol>
              </a:tblGrid>
              <a:tr h="470664">
                <a:tc>
                  <a:txBody>
                    <a:bodyPr/>
                    <a:lstStyle/>
                    <a:p>
                      <a:pPr algn="ctr"/>
                      <a:r>
                        <a:rPr lang="en-US" dirty="0"/>
                        <a:t>2</a:t>
                      </a:r>
                    </a:p>
                  </a:txBody>
                  <a:tcPr/>
                </a:tc>
                <a:extLst>
                  <a:ext uri="{0D108BD9-81ED-4DB2-BD59-A6C34878D82A}">
                    <a16:rowId xmlns:a16="http://schemas.microsoft.com/office/drawing/2014/main" val="3722625375"/>
                  </a:ext>
                </a:extLst>
              </a:tr>
              <a:tr h="470664">
                <a:tc>
                  <a:txBody>
                    <a:bodyPr/>
                    <a:lstStyle/>
                    <a:p>
                      <a:pPr algn="ctr"/>
                      <a:r>
                        <a:rPr lang="en-US" dirty="0"/>
                        <a:t>1</a:t>
                      </a:r>
                    </a:p>
                  </a:txBody>
                  <a:tcPr/>
                </a:tc>
                <a:extLst>
                  <a:ext uri="{0D108BD9-81ED-4DB2-BD59-A6C34878D82A}">
                    <a16:rowId xmlns:a16="http://schemas.microsoft.com/office/drawing/2014/main" val="2452214843"/>
                  </a:ext>
                </a:extLst>
              </a:tr>
              <a:tr h="470664">
                <a:tc>
                  <a:txBody>
                    <a:bodyPr/>
                    <a:lstStyle/>
                    <a:p>
                      <a:pPr algn="ctr"/>
                      <a:r>
                        <a:rPr lang="en-US" dirty="0"/>
                        <a:t>0</a:t>
                      </a:r>
                    </a:p>
                  </a:txBody>
                  <a:tcPr/>
                </a:tc>
                <a:extLst>
                  <a:ext uri="{0D108BD9-81ED-4DB2-BD59-A6C34878D82A}">
                    <a16:rowId xmlns:a16="http://schemas.microsoft.com/office/drawing/2014/main" val="2490153024"/>
                  </a:ext>
                </a:extLst>
              </a:tr>
              <a:tr h="470664">
                <a:tc>
                  <a:txBody>
                    <a:bodyPr/>
                    <a:lstStyle/>
                    <a:p>
                      <a:pPr algn="ctr"/>
                      <a:r>
                        <a:rPr lang="en-US" dirty="0"/>
                        <a:t>3</a:t>
                      </a:r>
                    </a:p>
                  </a:txBody>
                  <a:tcPr/>
                </a:tc>
                <a:extLst>
                  <a:ext uri="{0D108BD9-81ED-4DB2-BD59-A6C34878D82A}">
                    <a16:rowId xmlns:a16="http://schemas.microsoft.com/office/drawing/2014/main" val="3102416945"/>
                  </a:ext>
                </a:extLst>
              </a:tr>
            </a:tbl>
          </a:graphicData>
        </a:graphic>
      </p:graphicFrame>
      <p:sp>
        <p:nvSpPr>
          <p:cNvPr id="11" name="TextBox 10">
            <a:extLst>
              <a:ext uri="{FF2B5EF4-FFF2-40B4-BE49-F238E27FC236}">
                <a16:creationId xmlns:a16="http://schemas.microsoft.com/office/drawing/2014/main" id="{01183FB5-ED0B-FB46-65C0-C3E896C7769A}"/>
              </a:ext>
            </a:extLst>
          </p:cNvPr>
          <p:cNvSpPr txBox="1"/>
          <p:nvPr/>
        </p:nvSpPr>
        <p:spPr>
          <a:xfrm>
            <a:off x="7423199" y="2099238"/>
            <a:ext cx="2913057" cy="830997"/>
          </a:xfrm>
          <a:prstGeom prst="rect">
            <a:avLst/>
          </a:prstGeom>
          <a:noFill/>
        </p:spPr>
        <p:txBody>
          <a:bodyPr wrap="square" rtlCol="0">
            <a:spAutoFit/>
          </a:bodyPr>
          <a:lstStyle/>
          <a:p>
            <a:pPr algn="ctr"/>
            <a:r>
              <a:rPr lang="en-US" sz="2400" dirty="0"/>
              <a:t>Column index at which 1 appears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DA3C3CA-F8C8-6609-99E4-F0A978BFD2E3}"/>
                  </a:ext>
                </a:extLst>
              </p:cNvPr>
              <p:cNvSpPr txBox="1"/>
              <p:nvPr/>
            </p:nvSpPr>
            <p:spPr>
              <a:xfrm>
                <a:off x="8610600" y="148163"/>
                <a:ext cx="206302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𝑐𝑜𝑙</m:t>
                      </m:r>
                    </m:oMath>
                  </m:oMathPara>
                </a14:m>
                <a:endParaRPr lang="en-US" sz="2400" dirty="0"/>
              </a:p>
            </p:txBody>
          </p:sp>
        </mc:Choice>
        <mc:Fallback xmlns="">
          <p:sp>
            <p:nvSpPr>
              <p:cNvPr id="13" name="TextBox 12">
                <a:extLst>
                  <a:ext uri="{FF2B5EF4-FFF2-40B4-BE49-F238E27FC236}">
                    <a16:creationId xmlns:a16="http://schemas.microsoft.com/office/drawing/2014/main" id="{1DA3C3CA-F8C8-6609-99E4-F0A978BFD2E3}"/>
                  </a:ext>
                </a:extLst>
              </p:cNvPr>
              <p:cNvSpPr txBox="1">
                <a:spLocks noRot="1" noChangeAspect="1" noMove="1" noResize="1" noEditPoints="1" noAdjustHandles="1" noChangeArrowheads="1" noChangeShapeType="1" noTextEdit="1"/>
              </p:cNvSpPr>
              <p:nvPr/>
            </p:nvSpPr>
            <p:spPr>
              <a:xfrm>
                <a:off x="8610600" y="148163"/>
                <a:ext cx="2063021"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3844A89-162C-D07E-6A94-DC36BAF4976D}"/>
                  </a:ext>
                </a:extLst>
              </p:cNvPr>
              <p:cNvSpPr txBox="1"/>
              <p:nvPr/>
            </p:nvSpPr>
            <p:spPr>
              <a:xfrm>
                <a:off x="1466333" y="255913"/>
                <a:ext cx="66796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m:t>
                      </m:r>
                    </m:oMath>
                  </m:oMathPara>
                </a14:m>
                <a:endParaRPr lang="en-US" sz="2400" dirty="0"/>
              </a:p>
            </p:txBody>
          </p:sp>
        </mc:Choice>
        <mc:Fallback xmlns="">
          <p:sp>
            <p:nvSpPr>
              <p:cNvPr id="15" name="TextBox 14">
                <a:extLst>
                  <a:ext uri="{FF2B5EF4-FFF2-40B4-BE49-F238E27FC236}">
                    <a16:creationId xmlns:a16="http://schemas.microsoft.com/office/drawing/2014/main" id="{53844A89-162C-D07E-6A94-DC36BAF4976D}"/>
                  </a:ext>
                </a:extLst>
              </p:cNvPr>
              <p:cNvSpPr txBox="1">
                <a:spLocks noRot="1" noChangeAspect="1" noMove="1" noResize="1" noEditPoints="1" noAdjustHandles="1" noChangeArrowheads="1" noChangeShapeType="1" noTextEdit="1"/>
              </p:cNvSpPr>
              <p:nvPr/>
            </p:nvSpPr>
            <p:spPr>
              <a:xfrm>
                <a:off x="1466333" y="255913"/>
                <a:ext cx="667966"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C341325-A6E7-BBDA-B5A6-D6325F394FF2}"/>
                  </a:ext>
                </a:extLst>
              </p:cNvPr>
              <p:cNvSpPr txBox="1"/>
              <p:nvPr/>
            </p:nvSpPr>
            <p:spPr>
              <a:xfrm>
                <a:off x="376584" y="3358158"/>
                <a:ext cx="4808563" cy="1063561"/>
              </a:xfrm>
              <a:prstGeom prst="rect">
                <a:avLst/>
              </a:prstGeom>
              <a:noFill/>
            </p:spPr>
            <p:txBody>
              <a:bodyPr wrap="square" rtlCol="0">
                <a:spAutoFit/>
              </a:bodyPr>
              <a:lstStyle/>
              <a:p>
                <a:pPr algn="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𝑎</m:t>
                          </m:r>
                        </m:e>
                      </m:acc>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𝑥</m:t>
                              </m:r>
                            </m:sub>
                          </m:sSub>
                        </m:e>
                      </m:d>
                      <m:r>
                        <a:rPr lang="en-US" sz="2400" b="0" i="1" smtClean="0">
                          <a:latin typeface="Cambria Math" panose="02040503050406030204" pitchFamily="18" charset="0"/>
                        </a:rPr>
                        <m:t>= </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𝑦</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𝑛</m:t>
                                  </m:r>
                                </m:e>
                              </m:func>
                            </m:sup>
                          </m:sSup>
                        </m:sub>
                        <m:sup/>
                        <m:e>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𝑀</m:t>
                              </m:r>
                            </m:e>
                          </m:acc>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 </m:t>
                              </m:r>
                              <m:r>
                                <a:rPr lang="en-US" sz="2400" b="0" i="1" smtClean="0">
                                  <a:latin typeface="Cambria Math" panose="02040503050406030204" pitchFamily="18" charset="0"/>
                                </a:rPr>
                                <m:t>𝑦</m:t>
                              </m:r>
                            </m:e>
                          </m:d>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𝑡</m:t>
                              </m:r>
                            </m:e>
                          </m:acc>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e>
                      </m:nary>
                    </m:oMath>
                  </m:oMathPara>
                </a14:m>
                <a:endParaRPr lang="en-US" sz="2400" dirty="0"/>
              </a:p>
            </p:txBody>
          </p:sp>
        </mc:Choice>
        <mc:Fallback xmlns="">
          <p:sp>
            <p:nvSpPr>
              <p:cNvPr id="16" name="TextBox 15">
                <a:extLst>
                  <a:ext uri="{FF2B5EF4-FFF2-40B4-BE49-F238E27FC236}">
                    <a16:creationId xmlns:a16="http://schemas.microsoft.com/office/drawing/2014/main" id="{9C341325-A6E7-BBDA-B5A6-D6325F394FF2}"/>
                  </a:ext>
                </a:extLst>
              </p:cNvPr>
              <p:cNvSpPr txBox="1">
                <a:spLocks noRot="1" noChangeAspect="1" noMove="1" noResize="1" noEditPoints="1" noAdjustHandles="1" noChangeArrowheads="1" noChangeShapeType="1" noTextEdit="1"/>
              </p:cNvSpPr>
              <p:nvPr/>
            </p:nvSpPr>
            <p:spPr>
              <a:xfrm>
                <a:off x="376584" y="3358158"/>
                <a:ext cx="4808563" cy="10635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EB734A7-17DF-3371-EEAD-8762C53D679D}"/>
                  </a:ext>
                </a:extLst>
              </p:cNvPr>
              <p:cNvSpPr txBox="1"/>
              <p:nvPr/>
            </p:nvSpPr>
            <p:spPr>
              <a:xfrm>
                <a:off x="623746" y="4820177"/>
                <a:ext cx="10944508" cy="1231106"/>
              </a:xfrm>
              <a:prstGeom prst="rect">
                <a:avLst/>
              </a:prstGeom>
              <a:solidFill>
                <a:srgbClr val="0070C0"/>
              </a:solidFill>
            </p:spPr>
            <p:txBody>
              <a:bodyPr wrap="square" rtlCol="0">
                <a:spAutoFit/>
              </a:bodyPr>
              <a:lstStyle/>
              <a:p>
                <a:r>
                  <a:rPr lang="en-US" sz="2600" dirty="0">
                    <a:solidFill>
                      <a:schemeClr val="bg1"/>
                    </a:solidFill>
                  </a:rPr>
                  <a:t>Proven with only </a:t>
                </a:r>
                <a14:m>
                  <m:oMath xmlns:m="http://schemas.openxmlformats.org/officeDocument/2006/math">
                    <m:r>
                      <a:rPr lang="en-US" sz="2600" b="0" i="1" smtClean="0">
                        <a:solidFill>
                          <a:schemeClr val="bg1"/>
                        </a:solidFill>
                        <a:latin typeface="Cambria Math" panose="02040503050406030204" pitchFamily="18" charset="0"/>
                      </a:rPr>
                      <m:t>𝑂</m:t>
                    </m:r>
                    <m:d>
                      <m:dPr>
                        <m:ctrlPr>
                          <a:rPr lang="en-US" sz="2600" b="0" i="1" smtClean="0">
                            <a:solidFill>
                              <a:schemeClr val="bg1"/>
                            </a:solidFill>
                            <a:latin typeface="Cambria Math" panose="02040503050406030204" pitchFamily="18" charset="0"/>
                          </a:rPr>
                        </m:ctrlPr>
                      </m:dPr>
                      <m:e>
                        <m:r>
                          <a:rPr lang="en-US" sz="2600" b="0" i="1" smtClean="0">
                            <a:solidFill>
                              <a:schemeClr val="bg1"/>
                            </a:solidFill>
                            <a:latin typeface="Cambria Math" panose="02040503050406030204" pitchFamily="18" charset="0"/>
                          </a:rPr>
                          <m:t>𝑚</m:t>
                        </m:r>
                        <m:r>
                          <a:rPr lang="en-US" sz="2600" b="0" i="1" smtClean="0">
                            <a:solidFill>
                              <a:schemeClr val="bg1"/>
                            </a:solidFill>
                            <a:latin typeface="Cambria Math" panose="02040503050406030204" pitchFamily="18" charset="0"/>
                          </a:rPr>
                          <m:t>+</m:t>
                        </m:r>
                        <m:r>
                          <a:rPr lang="en-US" sz="2600" b="0" i="1" smtClean="0">
                            <a:solidFill>
                              <a:schemeClr val="bg1"/>
                            </a:solidFill>
                            <a:latin typeface="Cambria Math" panose="02040503050406030204" pitchFamily="18" charset="0"/>
                          </a:rPr>
                          <m:t>𝑛</m:t>
                        </m:r>
                      </m:e>
                    </m:d>
                  </m:oMath>
                </a14:m>
                <a:r>
                  <a:rPr lang="en-US" sz="2600" dirty="0">
                    <a:solidFill>
                      <a:schemeClr val="bg1"/>
                    </a:solidFill>
                  </a:rPr>
                  <a:t> field ops by using techniques from Spartan </a:t>
                </a:r>
                <a:r>
                  <a:rPr lang="en-US" sz="2400" dirty="0">
                    <a:solidFill>
                      <a:srgbClr val="FFC000"/>
                    </a:solidFill>
                  </a:rPr>
                  <a:t>[S20]</a:t>
                </a:r>
                <a:r>
                  <a:rPr lang="en-US" sz="2600" dirty="0">
                    <a:solidFill>
                      <a:schemeClr val="bg1"/>
                    </a:solidFill>
                  </a:rPr>
                  <a:t>:</a:t>
                </a:r>
              </a:p>
              <a:p>
                <a:pPr marL="342900" indent="-342900">
                  <a:buFont typeface="Arial" panose="020B0604020202020204" pitchFamily="34" charset="0"/>
                  <a:buChar char="•"/>
                </a:pPr>
                <a:r>
                  <a:rPr lang="en-US" sz="2400" dirty="0">
                    <a:solidFill>
                      <a:schemeClr val="bg1"/>
                    </a:solidFill>
                  </a:rPr>
                  <a:t>Reduces the RHS to grand product checks using offline memory checking </a:t>
                </a:r>
                <a:r>
                  <a:rPr lang="en-US" sz="2000" dirty="0">
                    <a:solidFill>
                      <a:srgbClr val="FFC000"/>
                    </a:solidFill>
                  </a:rPr>
                  <a:t>[BEG+91]</a:t>
                </a:r>
                <a:endParaRPr lang="en-US" sz="2400" dirty="0">
                  <a:solidFill>
                    <a:srgbClr val="FFC000"/>
                  </a:solidFill>
                </a:endParaRPr>
              </a:p>
              <a:p>
                <a:pPr marL="342900" indent="-342900">
                  <a:buFont typeface="Arial" panose="020B0604020202020204" pitchFamily="34" charset="0"/>
                  <a:buChar char="•"/>
                </a:pPr>
                <a:r>
                  <a:rPr lang="en-US" sz="2400" dirty="0">
                    <a:solidFill>
                      <a:schemeClr val="bg1"/>
                    </a:solidFill>
                  </a:rPr>
                  <a:t>Grand product checks are proven with the sum-check protocol (a la </a:t>
                </a:r>
                <a:r>
                  <a:rPr lang="en-US" sz="2000" dirty="0">
                    <a:solidFill>
                      <a:srgbClr val="FFC000"/>
                    </a:solidFill>
                  </a:rPr>
                  <a:t>[GKR08, T13]</a:t>
                </a:r>
                <a:r>
                  <a:rPr lang="en-US" sz="2400" dirty="0">
                    <a:solidFill>
                      <a:schemeClr val="bg1"/>
                    </a:solidFill>
                  </a:rPr>
                  <a:t>)</a:t>
                </a:r>
              </a:p>
            </p:txBody>
          </p:sp>
        </mc:Choice>
        <mc:Fallback xmlns="">
          <p:sp>
            <p:nvSpPr>
              <p:cNvPr id="18" name="TextBox 17">
                <a:extLst>
                  <a:ext uri="{FF2B5EF4-FFF2-40B4-BE49-F238E27FC236}">
                    <a16:creationId xmlns:a16="http://schemas.microsoft.com/office/drawing/2014/main" id="{6EB734A7-17DF-3371-EEAD-8762C53D679D}"/>
                  </a:ext>
                </a:extLst>
              </p:cNvPr>
              <p:cNvSpPr txBox="1">
                <a:spLocks noRot="1" noChangeAspect="1" noMove="1" noResize="1" noEditPoints="1" noAdjustHandles="1" noChangeArrowheads="1" noChangeShapeType="1" noTextEdit="1"/>
              </p:cNvSpPr>
              <p:nvPr/>
            </p:nvSpPr>
            <p:spPr>
              <a:xfrm>
                <a:off x="623746" y="4820177"/>
                <a:ext cx="10944508" cy="1231106"/>
              </a:xfrm>
              <a:prstGeom prst="rect">
                <a:avLst/>
              </a:prstGeom>
              <a:blipFill>
                <a:blip r:embed="rId7"/>
                <a:stretch>
                  <a:fillRect l="-1002" t="-4455" b="-10396"/>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0C5E2DD1-5BE7-AF4D-01DA-56BFE4CEB782}"/>
              </a:ext>
            </a:extLst>
          </p:cNvPr>
          <p:cNvGrpSpPr/>
          <p:nvPr/>
        </p:nvGrpSpPr>
        <p:grpSpPr>
          <a:xfrm>
            <a:off x="5363367" y="3344772"/>
            <a:ext cx="6736248" cy="1060868"/>
            <a:chOff x="5363367" y="3344772"/>
            <a:chExt cx="6736248" cy="1060868"/>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0F1B6FF-31FC-7DB7-F0D4-3173843D5343}"/>
                    </a:ext>
                  </a:extLst>
                </p:cNvPr>
                <p:cNvSpPr txBox="1"/>
                <p:nvPr/>
              </p:nvSpPr>
              <p:spPr>
                <a:xfrm>
                  <a:off x="6773891" y="3344772"/>
                  <a:ext cx="5325724" cy="1060868"/>
                </a:xfrm>
                <a:prstGeom prst="rect">
                  <a:avLst/>
                </a:prstGeom>
                <a:noFill/>
              </p:spPr>
              <p:txBody>
                <a:bodyPr wrap="square" rtlCol="0">
                  <a:spAutoFit/>
                </a:bodyPr>
                <a:lstStyle/>
                <a:p>
                  <a:pPr algn="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𝑎</m:t>
                            </m:r>
                          </m:e>
                        </m:acc>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𝑥</m:t>
                                </m:r>
                              </m:sub>
                            </m:sSub>
                          </m:e>
                        </m:d>
                        <m:r>
                          <a:rPr lang="en-US" sz="2400" b="0" i="1" smtClean="0">
                            <a:latin typeface="Cambria Math" panose="02040503050406030204" pitchFamily="18" charset="0"/>
                          </a:rPr>
                          <m:t>= </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𝑚</m:t>
                                    </m:r>
                                  </m:e>
                                </m:func>
                              </m:sup>
                            </m:sSup>
                          </m:sub>
                          <m:sup/>
                          <m:e>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𝑒𝑞</m:t>
                                </m:r>
                              </m:e>
                            </m:acc>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𝑥</m:t>
                                    </m:r>
                                  </m:sub>
                                </m:sSub>
                                <m:r>
                                  <a:rPr lang="en-US" sz="2400" b="0" i="1" smtClean="0">
                                    <a:latin typeface="Cambria Math" panose="02040503050406030204" pitchFamily="18" charset="0"/>
                                  </a:rPr>
                                  <m:t>, </m:t>
                                </m:r>
                                <m:r>
                                  <a:rPr lang="en-US" sz="2400" b="0" i="1" smtClean="0">
                                    <a:latin typeface="Cambria Math" panose="02040503050406030204" pitchFamily="18" charset="0"/>
                                  </a:rPr>
                                  <m:t>𝑥</m:t>
                                </m:r>
                              </m:e>
                            </m:d>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𝑡</m:t>
                                </m:r>
                              </m:e>
                            </m:acc>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𝑐𝑜𝑙</m:t>
                                </m:r>
                              </m:e>
                            </m:acc>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nary>
                      </m:oMath>
                    </m:oMathPara>
                  </a14:m>
                  <a:endParaRPr lang="en-US" sz="2400" dirty="0"/>
                </a:p>
              </p:txBody>
            </p:sp>
          </mc:Choice>
          <mc:Fallback xmlns="">
            <p:sp>
              <p:nvSpPr>
                <p:cNvPr id="19" name="TextBox 18">
                  <a:extLst>
                    <a:ext uri="{FF2B5EF4-FFF2-40B4-BE49-F238E27FC236}">
                      <a16:creationId xmlns:a16="http://schemas.microsoft.com/office/drawing/2014/main" id="{50F1B6FF-31FC-7DB7-F0D4-3173843D5343}"/>
                    </a:ext>
                  </a:extLst>
                </p:cNvPr>
                <p:cNvSpPr txBox="1">
                  <a:spLocks noRot="1" noChangeAspect="1" noMove="1" noResize="1" noEditPoints="1" noAdjustHandles="1" noChangeArrowheads="1" noChangeShapeType="1" noTextEdit="1"/>
                </p:cNvSpPr>
                <p:nvPr/>
              </p:nvSpPr>
              <p:spPr>
                <a:xfrm>
                  <a:off x="6773891" y="3344772"/>
                  <a:ext cx="5325724" cy="1060868"/>
                </a:xfrm>
                <a:prstGeom prst="rect">
                  <a:avLst/>
                </a:prstGeom>
                <a:blipFill>
                  <a:blip r:embed="rId8"/>
                  <a:stretch>
                    <a:fillRect/>
                  </a:stretch>
                </a:blipFill>
              </p:spPr>
              <p:txBody>
                <a:bodyPr/>
                <a:lstStyle/>
                <a:p>
                  <a:r>
                    <a:rPr lang="en-US">
                      <a:noFill/>
                    </a:rPr>
                    <a:t> </a:t>
                  </a:r>
                </a:p>
              </p:txBody>
            </p:sp>
          </mc:Fallback>
        </mc:AlternateContent>
        <p:sp>
          <p:nvSpPr>
            <p:cNvPr id="20" name="Arrow: Left-Right 19">
              <a:extLst>
                <a:ext uri="{FF2B5EF4-FFF2-40B4-BE49-F238E27FC236}">
                  <a16:creationId xmlns:a16="http://schemas.microsoft.com/office/drawing/2014/main" id="{FCEEDF68-56D7-7171-6DD0-BA6D56F97423}"/>
                </a:ext>
              </a:extLst>
            </p:cNvPr>
            <p:cNvSpPr/>
            <p:nvPr/>
          </p:nvSpPr>
          <p:spPr>
            <a:xfrm>
              <a:off x="5363367" y="3714650"/>
              <a:ext cx="975810" cy="217317"/>
            </a:xfrm>
            <a:prstGeom prst="lef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Tree>
    <p:extLst>
      <p:ext uri="{BB962C8B-B14F-4D97-AF65-F5344CB8AC3E}">
        <p14:creationId xmlns:p14="http://schemas.microsoft.com/office/powerpoint/2010/main" val="32438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DDF877A-953B-B533-FE6A-16F01BBA0439}"/>
                  </a:ext>
                </a:extLst>
              </p:cNvPr>
              <p:cNvSpPr txBox="1"/>
              <p:nvPr/>
            </p:nvSpPr>
            <p:spPr>
              <a:xfrm>
                <a:off x="577433" y="2397948"/>
                <a:ext cx="11037133" cy="2062103"/>
              </a:xfrm>
              <a:prstGeom prst="rect">
                <a:avLst/>
              </a:prstGeom>
              <a:noFill/>
            </p:spPr>
            <p:txBody>
              <a:bodyPr wrap="square" rtlCol="0">
                <a:spAutoFit/>
              </a:bodyPr>
              <a:lstStyle/>
              <a:p>
                <a:pPr algn="ctr"/>
                <a:r>
                  <a:rPr lang="en-US" sz="3200" dirty="0"/>
                  <a:t>Lasso’s</a:t>
                </a:r>
                <a:r>
                  <a:rPr lang="en-US" sz="3200" dirty="0">
                    <a:latin typeface="Cambria Math" panose="02040503050406030204" pitchFamily="18" charset="0"/>
                  </a:rPr>
                  <a:t> </a:t>
                </a:r>
                <a14:m>
                  <m:oMath xmlns:m="http://schemas.openxmlformats.org/officeDocument/2006/math">
                    <m:r>
                      <a:rPr lang="en-US" sz="3200" i="1" smtClean="0">
                        <a:solidFill>
                          <a:schemeClr val="tx1"/>
                        </a:solidFill>
                        <a:latin typeface="Cambria Math" panose="02040503050406030204" pitchFamily="18" charset="0"/>
                      </a:rPr>
                      <m:t>𝑂</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𝑚</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𝑛</m:t>
                        </m:r>
                      </m:e>
                    </m:d>
                  </m:oMath>
                </a14:m>
                <a:r>
                  <a:rPr lang="en-US" sz="3200" i="1" dirty="0">
                    <a:solidFill>
                      <a:schemeClr val="tx1"/>
                    </a:solidFill>
                    <a:latin typeface="Cambria Math" panose="02040503050406030204" pitchFamily="18" charset="0"/>
                  </a:rPr>
                  <a:t> </a:t>
                </a:r>
                <a:r>
                  <a:rPr lang="en-US" sz="3200" dirty="0"/>
                  <a:t>field ops is 10x improvement in prover costs over prior work (e.g., Arya, </a:t>
                </a:r>
                <a:r>
                  <a:rPr lang="en-US" sz="3200" dirty="0" err="1"/>
                  <a:t>plookup</a:t>
                </a:r>
                <a:r>
                  <a:rPr lang="en-US" sz="3200" dirty="0"/>
                  <a:t>, halo2, </a:t>
                </a:r>
                <a:r>
                  <a:rPr lang="en-US" sz="3200" dirty="0" err="1"/>
                  <a:t>logUp</a:t>
                </a:r>
                <a:r>
                  <a:rPr lang="en-US" sz="3200" dirty="0"/>
                  <a:t>)</a:t>
                </a:r>
                <a:endParaRPr lang="en-US" sz="3200" i="1" dirty="0">
                  <a:solidFill>
                    <a:schemeClr val="tx1"/>
                  </a:solidFill>
                  <a:latin typeface="Cambria Math" panose="02040503050406030204" pitchFamily="18" charset="0"/>
                </a:endParaRPr>
              </a:p>
              <a:p>
                <a:pPr algn="ctr"/>
                <a:endParaRPr lang="en-US" sz="3200" i="1" dirty="0">
                  <a:latin typeface="Cambria Math" panose="02040503050406030204" pitchFamily="18" charset="0"/>
                </a:endParaRPr>
              </a:p>
              <a:p>
                <a:pPr algn="ctr"/>
                <a14:m>
                  <m:oMath xmlns:m="http://schemas.openxmlformats.org/officeDocument/2006/math">
                    <m:r>
                      <a:rPr lang="en-US" sz="3200" i="1" smtClean="0">
                        <a:solidFill>
                          <a:srgbClr val="C00000"/>
                        </a:solidFill>
                        <a:latin typeface="Cambria Math" panose="02040503050406030204" pitchFamily="18" charset="0"/>
                      </a:rPr>
                      <m:t>𝑂</m:t>
                    </m:r>
                    <m:d>
                      <m:dPr>
                        <m:ctrlPr>
                          <a:rPr lang="en-US" sz="3200" i="1">
                            <a:solidFill>
                              <a:srgbClr val="C00000"/>
                            </a:solidFill>
                            <a:latin typeface="Cambria Math" panose="02040503050406030204" pitchFamily="18" charset="0"/>
                          </a:rPr>
                        </m:ctrlPr>
                      </m:dPr>
                      <m:e>
                        <m:r>
                          <a:rPr lang="en-US" sz="3200" i="1">
                            <a:solidFill>
                              <a:srgbClr val="C00000"/>
                            </a:solidFill>
                            <a:latin typeface="Cambria Math" panose="02040503050406030204" pitchFamily="18" charset="0"/>
                          </a:rPr>
                          <m:t>𝑚</m:t>
                        </m:r>
                        <m:r>
                          <a:rPr lang="en-US" sz="3200" i="1">
                            <a:solidFill>
                              <a:srgbClr val="C00000"/>
                            </a:solidFill>
                            <a:latin typeface="Cambria Math" panose="02040503050406030204" pitchFamily="18" charset="0"/>
                          </a:rPr>
                          <m:t>+</m:t>
                        </m:r>
                        <m:r>
                          <a:rPr lang="en-US" sz="3200" i="1">
                            <a:solidFill>
                              <a:srgbClr val="C00000"/>
                            </a:solidFill>
                            <a:latin typeface="Cambria Math" panose="02040503050406030204" pitchFamily="18" charset="0"/>
                          </a:rPr>
                          <m:t>𝑛</m:t>
                        </m:r>
                      </m:e>
                    </m:d>
                  </m:oMath>
                </a14:m>
                <a:r>
                  <a:rPr lang="en-US" sz="3200" dirty="0">
                    <a:solidFill>
                      <a:srgbClr val="C00000"/>
                    </a:solidFill>
                  </a:rPr>
                  <a:t> is untenable when </a:t>
                </a:r>
                <a14:m>
                  <m:oMath xmlns:m="http://schemas.openxmlformats.org/officeDocument/2006/math">
                    <m:r>
                      <a:rPr lang="en-US" sz="3200" b="0" i="1" smtClean="0">
                        <a:solidFill>
                          <a:srgbClr val="C00000"/>
                        </a:solidFill>
                        <a:latin typeface="Cambria Math" panose="02040503050406030204" pitchFamily="18" charset="0"/>
                      </a:rPr>
                      <m:t>𝑛</m:t>
                    </m:r>
                    <m:r>
                      <a:rPr lang="en-US" sz="3200" b="0" i="1" smtClean="0">
                        <a:solidFill>
                          <a:srgbClr val="C00000"/>
                        </a:solidFill>
                        <a:latin typeface="Cambria Math" panose="02040503050406030204" pitchFamily="18" charset="0"/>
                      </a:rPr>
                      <m:t>=</m:t>
                    </m:r>
                    <m:d>
                      <m:dPr>
                        <m:begChr m:val="|"/>
                        <m:endChr m:val="|"/>
                        <m:ctrlPr>
                          <a:rPr lang="en-US" sz="3200" b="0" i="1" smtClean="0">
                            <a:solidFill>
                              <a:srgbClr val="C00000"/>
                            </a:solidFill>
                            <a:latin typeface="Cambria Math" panose="02040503050406030204" pitchFamily="18" charset="0"/>
                          </a:rPr>
                        </m:ctrlPr>
                      </m:dPr>
                      <m:e>
                        <m:r>
                          <a:rPr lang="en-US" sz="3200" b="0" i="1" smtClean="0">
                            <a:solidFill>
                              <a:srgbClr val="C00000"/>
                            </a:solidFill>
                            <a:latin typeface="Cambria Math" panose="02040503050406030204" pitchFamily="18" charset="0"/>
                          </a:rPr>
                          <m:t>𝑡</m:t>
                        </m:r>
                      </m:e>
                    </m:d>
                  </m:oMath>
                </a14:m>
                <a:r>
                  <a:rPr lang="en-US" sz="3200" dirty="0">
                    <a:solidFill>
                      <a:srgbClr val="C00000"/>
                    </a:solidFill>
                  </a:rPr>
                  <a:t> is large (e.g., </a:t>
                </a:r>
                <a14:m>
                  <m:oMath xmlns:m="http://schemas.openxmlformats.org/officeDocument/2006/math">
                    <m:r>
                      <a:rPr lang="en-US" sz="3200" b="0" i="1" smtClean="0">
                        <a:solidFill>
                          <a:srgbClr val="C00000"/>
                        </a:solidFill>
                        <a:latin typeface="Cambria Math" panose="02040503050406030204" pitchFamily="18" charset="0"/>
                      </a:rPr>
                      <m:t>𝑛</m:t>
                    </m:r>
                    <m:r>
                      <a:rPr lang="en-US" sz="3200" b="0" i="1" smtClean="0">
                        <a:solidFill>
                          <a:srgbClr val="C00000"/>
                        </a:solidFill>
                        <a:latin typeface="Cambria Math" panose="02040503050406030204" pitchFamily="18" charset="0"/>
                      </a:rPr>
                      <m:t>=</m:t>
                    </m:r>
                    <m:sSup>
                      <m:sSupPr>
                        <m:ctrlPr>
                          <a:rPr lang="en-US" sz="3200" b="0" i="1" smtClean="0">
                            <a:solidFill>
                              <a:srgbClr val="C00000"/>
                            </a:solidFill>
                            <a:latin typeface="Cambria Math" panose="02040503050406030204" pitchFamily="18" charset="0"/>
                          </a:rPr>
                        </m:ctrlPr>
                      </m:sSupPr>
                      <m:e>
                        <m:r>
                          <a:rPr lang="en-US" sz="3200" b="0" i="1" smtClean="0">
                            <a:solidFill>
                              <a:srgbClr val="C00000"/>
                            </a:solidFill>
                            <a:latin typeface="Cambria Math" panose="02040503050406030204" pitchFamily="18" charset="0"/>
                          </a:rPr>
                          <m:t>2</m:t>
                        </m:r>
                      </m:e>
                      <m:sup>
                        <m:r>
                          <a:rPr lang="en-US" sz="3200" b="0" i="1" smtClean="0">
                            <a:solidFill>
                              <a:srgbClr val="C00000"/>
                            </a:solidFill>
                            <a:latin typeface="Cambria Math" panose="02040503050406030204" pitchFamily="18" charset="0"/>
                          </a:rPr>
                          <m:t>128</m:t>
                        </m:r>
                      </m:sup>
                    </m:sSup>
                  </m:oMath>
                </a14:m>
                <a:r>
                  <a:rPr lang="en-US" sz="3200" dirty="0">
                    <a:solidFill>
                      <a:srgbClr val="C00000"/>
                    </a:solidFill>
                  </a:rPr>
                  <a:t>) </a:t>
                </a:r>
                <a:endParaRPr lang="en-US" sz="3200" b="1" dirty="0">
                  <a:solidFill>
                    <a:srgbClr val="C00000"/>
                  </a:solidFill>
                </a:endParaRPr>
              </a:p>
            </p:txBody>
          </p:sp>
        </mc:Choice>
        <mc:Fallback xmlns="">
          <p:sp>
            <p:nvSpPr>
              <p:cNvPr id="3" name="TextBox 2">
                <a:extLst>
                  <a:ext uri="{FF2B5EF4-FFF2-40B4-BE49-F238E27FC236}">
                    <a16:creationId xmlns:a16="http://schemas.microsoft.com/office/drawing/2014/main" id="{8DDF877A-953B-B533-FE6A-16F01BBA0439}"/>
                  </a:ext>
                </a:extLst>
              </p:cNvPr>
              <p:cNvSpPr txBox="1">
                <a:spLocks noRot="1" noChangeAspect="1" noMove="1" noResize="1" noEditPoints="1" noAdjustHandles="1" noChangeArrowheads="1" noChangeShapeType="1" noTextEdit="1"/>
              </p:cNvSpPr>
              <p:nvPr/>
            </p:nvSpPr>
            <p:spPr>
              <a:xfrm>
                <a:off x="577433" y="2397948"/>
                <a:ext cx="11037133" cy="2062103"/>
              </a:xfrm>
              <a:prstGeom prst="rect">
                <a:avLst/>
              </a:prstGeom>
              <a:blipFill>
                <a:blip r:embed="rId3"/>
                <a:stretch>
                  <a:fillRect t="-3540" b="-8850"/>
                </a:stretch>
              </a:blipFill>
            </p:spPr>
            <p:txBody>
              <a:bodyPr/>
              <a:lstStyle/>
              <a:p>
                <a:r>
                  <a:rPr lang="en-US">
                    <a:noFill/>
                  </a:rPr>
                  <a:t> </a:t>
                </a:r>
              </a:p>
            </p:txBody>
          </p:sp>
        </mc:Fallback>
      </mc:AlternateContent>
    </p:spTree>
    <p:extLst>
      <p:ext uri="{BB962C8B-B14F-4D97-AF65-F5344CB8AC3E}">
        <p14:creationId xmlns:p14="http://schemas.microsoft.com/office/powerpoint/2010/main" val="115367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34297-642E-66C3-C707-17E30ADA494B}"/>
              </a:ext>
            </a:extLst>
          </p:cNvPr>
          <p:cNvSpPr>
            <a:spLocks noGrp="1"/>
          </p:cNvSpPr>
          <p:nvPr>
            <p:ph type="sldNum" sz="quarter" idx="12"/>
          </p:nvPr>
        </p:nvSpPr>
        <p:spPr/>
        <p:txBody>
          <a:bodyPr/>
          <a:lstStyle/>
          <a:p>
            <a:fld id="{250EB071-8AAD-4676-B2E5-4B354D6BA6F4}" type="slidenum">
              <a:rPr lang="en-US" smtClean="0"/>
              <a:t>19</a:t>
            </a:fld>
            <a:endParaRPr lang="en-US"/>
          </a:p>
        </p:txBody>
      </p:sp>
      <p:graphicFrame>
        <p:nvGraphicFramePr>
          <p:cNvPr id="5" name="Table 4">
            <a:extLst>
              <a:ext uri="{FF2B5EF4-FFF2-40B4-BE49-F238E27FC236}">
                <a16:creationId xmlns:a16="http://schemas.microsoft.com/office/drawing/2014/main" id="{E2FCFB11-85AE-8AE7-2728-21C41C43E7C3}"/>
              </a:ext>
            </a:extLst>
          </p:cNvPr>
          <p:cNvGraphicFramePr>
            <a:graphicFrameLocks noGrp="1"/>
          </p:cNvGraphicFramePr>
          <p:nvPr>
            <p:extLst>
              <p:ext uri="{D42A27DB-BD31-4B8C-83A1-F6EECF244321}">
                <p14:modId xmlns:p14="http://schemas.microsoft.com/office/powerpoint/2010/main" val="611572040"/>
              </p:ext>
            </p:extLst>
          </p:nvPr>
        </p:nvGraphicFramePr>
        <p:xfrm>
          <a:off x="1355363" y="890571"/>
          <a:ext cx="793646" cy="2353320"/>
        </p:xfrm>
        <a:graphic>
          <a:graphicData uri="http://schemas.openxmlformats.org/drawingml/2006/table">
            <a:tbl>
              <a:tblPr firstRow="1" bandRow="1">
                <a:tableStyleId>{5940675A-B579-460E-94D1-54222C63F5DA}</a:tableStyleId>
              </a:tblPr>
              <a:tblGrid>
                <a:gridCol w="793646">
                  <a:extLst>
                    <a:ext uri="{9D8B030D-6E8A-4147-A177-3AD203B41FA5}">
                      <a16:colId xmlns:a16="http://schemas.microsoft.com/office/drawing/2014/main" val="3133165825"/>
                    </a:ext>
                  </a:extLst>
                </a:gridCol>
              </a:tblGrid>
              <a:tr h="470664">
                <a:tc>
                  <a:txBody>
                    <a:bodyPr/>
                    <a:lstStyle/>
                    <a:p>
                      <a:pPr algn="ctr"/>
                      <a:r>
                        <a:rPr lang="en-US" dirty="0"/>
                        <a:t>0</a:t>
                      </a:r>
                    </a:p>
                  </a:txBody>
                  <a:tcPr/>
                </a:tc>
                <a:extLst>
                  <a:ext uri="{0D108BD9-81ED-4DB2-BD59-A6C34878D82A}">
                    <a16:rowId xmlns:a16="http://schemas.microsoft.com/office/drawing/2014/main" val="3722625375"/>
                  </a:ext>
                </a:extLst>
              </a:tr>
              <a:tr h="470664">
                <a:tc>
                  <a:txBody>
                    <a:bodyPr/>
                    <a:lstStyle/>
                    <a:p>
                      <a:pPr algn="ctr"/>
                      <a:r>
                        <a:rPr lang="en-US" dirty="0"/>
                        <a:t>2</a:t>
                      </a:r>
                    </a:p>
                  </a:txBody>
                  <a:tcPr/>
                </a:tc>
                <a:extLst>
                  <a:ext uri="{0D108BD9-81ED-4DB2-BD59-A6C34878D82A}">
                    <a16:rowId xmlns:a16="http://schemas.microsoft.com/office/drawing/2014/main" val="2452214843"/>
                  </a:ext>
                </a:extLst>
              </a:tr>
              <a:tr h="470664">
                <a:tc>
                  <a:txBody>
                    <a:bodyPr/>
                    <a:lstStyle/>
                    <a:p>
                      <a:pPr algn="ctr"/>
                      <a:r>
                        <a:rPr lang="en-US" dirty="0"/>
                        <a:t>4</a:t>
                      </a:r>
                    </a:p>
                  </a:txBody>
                  <a:tcPr/>
                </a:tc>
                <a:extLst>
                  <a:ext uri="{0D108BD9-81ED-4DB2-BD59-A6C34878D82A}">
                    <a16:rowId xmlns:a16="http://schemas.microsoft.com/office/drawing/2014/main" val="2490153024"/>
                  </a:ext>
                </a:extLst>
              </a:tr>
              <a:tr h="470664">
                <a:tc>
                  <a:txBody>
                    <a:bodyPr/>
                    <a:lstStyle/>
                    <a:p>
                      <a:pPr algn="ctr"/>
                      <a:r>
                        <a:rPr lang="en-US" dirty="0"/>
                        <a:t>…</a:t>
                      </a:r>
                    </a:p>
                  </a:txBody>
                  <a:tcPr/>
                </a:tc>
                <a:extLst>
                  <a:ext uri="{0D108BD9-81ED-4DB2-BD59-A6C34878D82A}">
                    <a16:rowId xmlns:a16="http://schemas.microsoft.com/office/drawing/2014/main" val="3102416945"/>
                  </a:ext>
                </a:extLst>
              </a:tr>
              <a:tr h="470664">
                <a:tc>
                  <a:txBody>
                    <a:bodyPr/>
                    <a:lstStyle/>
                    <a:p>
                      <a:pPr algn="ctr"/>
                      <a:r>
                        <a:rPr lang="en-US" dirty="0"/>
                        <a:t>34</a:t>
                      </a:r>
                    </a:p>
                  </a:txBody>
                  <a:tcPr/>
                </a:tc>
                <a:extLst>
                  <a:ext uri="{0D108BD9-81ED-4DB2-BD59-A6C34878D82A}">
                    <a16:rowId xmlns:a16="http://schemas.microsoft.com/office/drawing/2014/main" val="845085204"/>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FA2F696-2150-D5A3-A729-84E06A0D3CE6}"/>
                  </a:ext>
                </a:extLst>
              </p:cNvPr>
              <p:cNvSpPr txBox="1"/>
              <p:nvPr/>
            </p:nvSpPr>
            <p:spPr>
              <a:xfrm>
                <a:off x="72080" y="826667"/>
                <a:ext cx="218523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oMath>
                  </m:oMathPara>
                </a14:m>
                <a:endParaRPr lang="en-US" sz="2400" b="0" dirty="0"/>
              </a:p>
            </p:txBody>
          </p:sp>
        </mc:Choice>
        <mc:Fallback xmlns="">
          <p:sp>
            <p:nvSpPr>
              <p:cNvPr id="6" name="TextBox 5">
                <a:extLst>
                  <a:ext uri="{FF2B5EF4-FFF2-40B4-BE49-F238E27FC236}">
                    <a16:creationId xmlns:a16="http://schemas.microsoft.com/office/drawing/2014/main" id="{3FA2F696-2150-D5A3-A729-84E06A0D3CE6}"/>
                  </a:ext>
                </a:extLst>
              </p:cNvPr>
              <p:cNvSpPr txBox="1">
                <a:spLocks noRot="1" noChangeAspect="1" noMove="1" noResize="1" noEditPoints="1" noAdjustHandles="1" noChangeArrowheads="1" noChangeShapeType="1" noTextEdit="1"/>
              </p:cNvSpPr>
              <p:nvPr/>
            </p:nvSpPr>
            <p:spPr>
              <a:xfrm>
                <a:off x="72080" y="826667"/>
                <a:ext cx="2185232"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A38135-F641-CD1B-A318-C4BEC050A13B}"/>
                  </a:ext>
                </a:extLst>
              </p:cNvPr>
              <p:cNvSpPr txBox="1"/>
              <p:nvPr/>
            </p:nvSpPr>
            <p:spPr>
              <a:xfrm>
                <a:off x="232974" y="4365802"/>
                <a:ext cx="11714807" cy="1815882"/>
              </a:xfrm>
              <a:prstGeom prst="rect">
                <a:avLst/>
              </a:prstGeom>
              <a:noFill/>
            </p:spPr>
            <p:txBody>
              <a:bodyPr wrap="square" rtlCol="0">
                <a:spAutoFit/>
              </a:bodyPr>
              <a:lstStyle/>
              <a:p>
                <a:r>
                  <a:rPr lang="en-US" sz="2800" b="1" dirty="0"/>
                  <a:t>Decomposability.</a:t>
                </a:r>
                <a:r>
                  <a:rPr lang="en-US" sz="2800" b="0" dirty="0"/>
                  <a:t> For any </a:t>
                </a:r>
                <a14:m>
                  <m:oMath xmlns:m="http://schemas.openxmlformats.org/officeDocument/2006/math">
                    <m:r>
                      <a:rPr lang="en-US" sz="2800" b="0" i="1" smtClean="0">
                        <a:latin typeface="Cambria Math" panose="02040503050406030204" pitchFamily="18" charset="0"/>
                      </a:rPr>
                      <m:t>𝑖</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 …, </m:t>
                        </m:r>
                        <m:r>
                          <a:rPr lang="en-US" sz="2800" b="0" i="1" smtClean="0">
                            <a:latin typeface="Cambria Math" panose="02040503050406030204" pitchFamily="18" charset="0"/>
                          </a:rPr>
                          <m:t>𝑛</m:t>
                        </m:r>
                        <m:r>
                          <a:rPr lang="en-US" sz="2800" b="0" i="1" smtClean="0">
                            <a:latin typeface="Cambria Math" panose="02040503050406030204" pitchFamily="18" charset="0"/>
                          </a:rPr>
                          <m:t>−1</m:t>
                        </m:r>
                      </m:e>
                    </m:d>
                    <m:r>
                      <a:rPr lang="en-US" sz="2800" b="0" i="1" smtClean="0">
                        <a:latin typeface="Cambria Math" panose="02040503050406030204" pitchFamily="18" charset="0"/>
                      </a:rPr>
                      <m:t>,</m:t>
                    </m:r>
                  </m:oMath>
                </a14:m>
                <a:r>
                  <a:rPr lang="en-US" sz="2800" b="0" dirty="0"/>
                  <a:t> we can compute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𝑖</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𝑖</m:t>
                        </m:r>
                      </m:e>
                      <m:sub>
                        <m:r>
                          <a:rPr lang="en-US" sz="2800" b="0" i="1" smtClean="0">
                            <a:latin typeface="Cambria Math" panose="02040503050406030204" pitchFamily="18" charset="0"/>
                          </a:rPr>
                          <m:t>𝑐</m:t>
                        </m:r>
                      </m:sub>
                    </m:sSub>
                  </m:oMath>
                </a14:m>
                <a:r>
                  <a:rPr lang="en-US" sz="2800" b="0" dirty="0"/>
                  <a:t> such that </a:t>
                </a:r>
                <a:endParaRPr lang="en-US" sz="2800" b="0" i="1" dirty="0">
                  <a:latin typeface="Cambria Math" panose="02040503050406030204" pitchFamily="18" charset="0"/>
                </a:endParaRPr>
              </a:p>
              <a:p>
                <a:pPr algn="ctr"/>
                <a14:m>
                  <m:oMath xmlns:m="http://schemas.openxmlformats.org/officeDocument/2006/math">
                    <m:r>
                      <a:rPr lang="en-US" sz="2800" b="0" i="1" smtClean="0">
                        <a:latin typeface="Cambria Math" panose="02040503050406030204" pitchFamily="18" charset="0"/>
                      </a:rPr>
                      <m:t>𝑡</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r>
                          <a:rPr lang="en-US" sz="2800" b="0" i="1" smtClean="0">
                            <a:latin typeface="Cambria Math" panose="02040503050406030204" pitchFamily="18" charset="0"/>
                          </a:rPr>
                          <m:t>(</m:t>
                        </m:r>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𝑖</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𝑐</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𝑖</m:t>
                        </m:r>
                      </m:e>
                      <m:sub>
                        <m:r>
                          <a:rPr lang="en-US" sz="2800" b="0" i="1" smtClean="0">
                            <a:latin typeface="Cambria Math" panose="02040503050406030204" pitchFamily="18" charset="0"/>
                          </a:rPr>
                          <m:t>𝑐</m:t>
                        </m:r>
                      </m:sub>
                    </m:sSub>
                    <m:r>
                      <a:rPr lang="en-US" sz="2800" b="0" i="1" smtClean="0">
                        <a:latin typeface="Cambria Math" panose="02040503050406030204" pitchFamily="18" charset="0"/>
                      </a:rPr>
                      <m:t>)),</m:t>
                    </m:r>
                  </m:oMath>
                </a14:m>
                <a:r>
                  <a:rPr lang="en-US" sz="2800" dirty="0"/>
                  <a:t>  where </a:t>
                </a:r>
                <a14:m>
                  <m:oMath xmlns:m="http://schemas.openxmlformats.org/officeDocument/2006/math">
                    <m:r>
                      <a:rPr lang="en-US" sz="2800" b="0" i="1" smtClean="0">
                        <a:latin typeface="Cambria Math" panose="02040503050406030204" pitchFamily="18" charset="0"/>
                      </a:rPr>
                      <m:t>𝑔</m:t>
                    </m:r>
                  </m:oMath>
                </a14:m>
                <a:r>
                  <a:rPr lang="en-US" sz="2800" dirty="0"/>
                  <a:t> is a simple function</a:t>
                </a:r>
              </a:p>
              <a:p>
                <a:pPr algn="ctr"/>
                <a:endParaRPr lang="en-US" sz="2800" dirty="0"/>
              </a:p>
              <a:p>
                <a:r>
                  <a:rPr lang="en-US" sz="2800" dirty="0"/>
                  <a:t>Jolt (next talk!) shows that tables for RISC-V instructions are decomposable</a:t>
                </a:r>
              </a:p>
            </p:txBody>
          </p:sp>
        </mc:Choice>
        <mc:Fallback xmlns="">
          <p:sp>
            <p:nvSpPr>
              <p:cNvPr id="11" name="TextBox 10">
                <a:extLst>
                  <a:ext uri="{FF2B5EF4-FFF2-40B4-BE49-F238E27FC236}">
                    <a16:creationId xmlns:a16="http://schemas.microsoft.com/office/drawing/2014/main" id="{08A38135-F641-CD1B-A318-C4BEC050A13B}"/>
                  </a:ext>
                </a:extLst>
              </p:cNvPr>
              <p:cNvSpPr txBox="1">
                <a:spLocks noRot="1" noChangeAspect="1" noMove="1" noResize="1" noEditPoints="1" noAdjustHandles="1" noChangeArrowheads="1" noChangeShapeType="1" noTextEdit="1"/>
              </p:cNvSpPr>
              <p:nvPr/>
            </p:nvSpPr>
            <p:spPr>
              <a:xfrm>
                <a:off x="232974" y="4365802"/>
                <a:ext cx="11714807" cy="1815882"/>
              </a:xfrm>
              <a:prstGeom prst="rect">
                <a:avLst/>
              </a:prstGeom>
              <a:blipFill>
                <a:blip r:embed="rId4"/>
                <a:stretch>
                  <a:fillRect l="-1041" t="-3020" r="-364" b="-8725"/>
                </a:stretch>
              </a:blipFill>
            </p:spPr>
            <p:txBody>
              <a:bodyPr/>
              <a:lstStyle/>
              <a:p>
                <a:r>
                  <a:rPr lang="en-US">
                    <a:noFill/>
                  </a:rPr>
                  <a:t> </a:t>
                </a:r>
              </a:p>
            </p:txBody>
          </p:sp>
        </mc:Fallback>
      </mc:AlternateContent>
      <p:graphicFrame>
        <p:nvGraphicFramePr>
          <p:cNvPr id="13" name="Table 12">
            <a:extLst>
              <a:ext uri="{FF2B5EF4-FFF2-40B4-BE49-F238E27FC236}">
                <a16:creationId xmlns:a16="http://schemas.microsoft.com/office/drawing/2014/main" id="{B618046C-A698-F01A-D5B0-485F0C6259F6}"/>
              </a:ext>
            </a:extLst>
          </p:cNvPr>
          <p:cNvGraphicFramePr>
            <a:graphicFrameLocks noGrp="1"/>
          </p:cNvGraphicFramePr>
          <p:nvPr>
            <p:extLst>
              <p:ext uri="{D42A27DB-BD31-4B8C-83A1-F6EECF244321}">
                <p14:modId xmlns:p14="http://schemas.microsoft.com/office/powerpoint/2010/main" val="176974806"/>
              </p:ext>
            </p:extLst>
          </p:nvPr>
        </p:nvGraphicFramePr>
        <p:xfrm>
          <a:off x="4413676" y="1209927"/>
          <a:ext cx="793646" cy="1411992"/>
        </p:xfrm>
        <a:graphic>
          <a:graphicData uri="http://schemas.openxmlformats.org/drawingml/2006/table">
            <a:tbl>
              <a:tblPr firstRow="1" bandRow="1">
                <a:tableStyleId>{5940675A-B579-460E-94D1-54222C63F5DA}</a:tableStyleId>
              </a:tblPr>
              <a:tblGrid>
                <a:gridCol w="793646">
                  <a:extLst>
                    <a:ext uri="{9D8B030D-6E8A-4147-A177-3AD203B41FA5}">
                      <a16:colId xmlns:a16="http://schemas.microsoft.com/office/drawing/2014/main" val="3133165825"/>
                    </a:ext>
                  </a:extLst>
                </a:gridCol>
              </a:tblGrid>
              <a:tr h="470664">
                <a:tc>
                  <a:txBody>
                    <a:bodyPr/>
                    <a:lstStyle/>
                    <a:p>
                      <a:pPr algn="ctr"/>
                      <a:r>
                        <a:rPr lang="en-US" dirty="0"/>
                        <a:t>1</a:t>
                      </a:r>
                    </a:p>
                  </a:txBody>
                  <a:tcPr/>
                </a:tc>
                <a:extLst>
                  <a:ext uri="{0D108BD9-81ED-4DB2-BD59-A6C34878D82A}">
                    <a16:rowId xmlns:a16="http://schemas.microsoft.com/office/drawing/2014/main" val="3722625375"/>
                  </a:ext>
                </a:extLst>
              </a:tr>
              <a:tr h="470664">
                <a:tc>
                  <a:txBody>
                    <a:bodyPr/>
                    <a:lstStyle/>
                    <a:p>
                      <a:pPr algn="ctr"/>
                      <a:r>
                        <a:rPr lang="en-US" dirty="0"/>
                        <a:t>…</a:t>
                      </a:r>
                    </a:p>
                  </a:txBody>
                  <a:tcPr/>
                </a:tc>
                <a:extLst>
                  <a:ext uri="{0D108BD9-81ED-4DB2-BD59-A6C34878D82A}">
                    <a16:rowId xmlns:a16="http://schemas.microsoft.com/office/drawing/2014/main" val="2452214843"/>
                  </a:ext>
                </a:extLst>
              </a:tr>
              <a:tr h="470664">
                <a:tc>
                  <a:txBody>
                    <a:bodyPr/>
                    <a:lstStyle/>
                    <a:p>
                      <a:pPr algn="ctr"/>
                      <a:r>
                        <a:rPr lang="en-US" dirty="0"/>
                        <a:t>5</a:t>
                      </a:r>
                    </a:p>
                  </a:txBody>
                  <a:tcPr/>
                </a:tc>
                <a:extLst>
                  <a:ext uri="{0D108BD9-81ED-4DB2-BD59-A6C34878D82A}">
                    <a16:rowId xmlns:a16="http://schemas.microsoft.com/office/drawing/2014/main" val="2490153024"/>
                  </a:ext>
                </a:extLst>
              </a:tr>
            </a:tbl>
          </a:graphicData>
        </a:graphic>
      </p:graphicFrame>
      <p:graphicFrame>
        <p:nvGraphicFramePr>
          <p:cNvPr id="17" name="Table 16">
            <a:extLst>
              <a:ext uri="{FF2B5EF4-FFF2-40B4-BE49-F238E27FC236}">
                <a16:creationId xmlns:a16="http://schemas.microsoft.com/office/drawing/2014/main" id="{1C7A7309-79CD-5578-4C15-10947358FC96}"/>
              </a:ext>
            </a:extLst>
          </p:cNvPr>
          <p:cNvGraphicFramePr>
            <a:graphicFrameLocks noGrp="1"/>
          </p:cNvGraphicFramePr>
          <p:nvPr>
            <p:extLst>
              <p:ext uri="{D42A27DB-BD31-4B8C-83A1-F6EECF244321}">
                <p14:modId xmlns:p14="http://schemas.microsoft.com/office/powerpoint/2010/main" val="1074521682"/>
              </p:ext>
            </p:extLst>
          </p:nvPr>
        </p:nvGraphicFramePr>
        <p:xfrm>
          <a:off x="5962265" y="1209927"/>
          <a:ext cx="793646" cy="1411992"/>
        </p:xfrm>
        <a:graphic>
          <a:graphicData uri="http://schemas.openxmlformats.org/drawingml/2006/table">
            <a:tbl>
              <a:tblPr firstRow="1" bandRow="1">
                <a:tableStyleId>{5940675A-B579-460E-94D1-54222C63F5DA}</a:tableStyleId>
              </a:tblPr>
              <a:tblGrid>
                <a:gridCol w="793646">
                  <a:extLst>
                    <a:ext uri="{9D8B030D-6E8A-4147-A177-3AD203B41FA5}">
                      <a16:colId xmlns:a16="http://schemas.microsoft.com/office/drawing/2014/main" val="2391879314"/>
                    </a:ext>
                  </a:extLst>
                </a:gridCol>
              </a:tblGrid>
              <a:tr h="470664">
                <a:tc>
                  <a:txBody>
                    <a:bodyPr/>
                    <a:lstStyle/>
                    <a:p>
                      <a:pPr algn="ctr"/>
                      <a:r>
                        <a:rPr lang="en-US" dirty="0"/>
                        <a:t>4</a:t>
                      </a:r>
                    </a:p>
                  </a:txBody>
                  <a:tcPr/>
                </a:tc>
                <a:extLst>
                  <a:ext uri="{0D108BD9-81ED-4DB2-BD59-A6C34878D82A}">
                    <a16:rowId xmlns:a16="http://schemas.microsoft.com/office/drawing/2014/main" val="3921844256"/>
                  </a:ext>
                </a:extLst>
              </a:tr>
              <a:tr h="470664">
                <a:tc>
                  <a:txBody>
                    <a:bodyPr/>
                    <a:lstStyle/>
                    <a:p>
                      <a:pPr algn="ctr"/>
                      <a:r>
                        <a:rPr lang="en-US" dirty="0"/>
                        <a:t>…</a:t>
                      </a:r>
                    </a:p>
                  </a:txBody>
                  <a:tcPr/>
                </a:tc>
                <a:extLst>
                  <a:ext uri="{0D108BD9-81ED-4DB2-BD59-A6C34878D82A}">
                    <a16:rowId xmlns:a16="http://schemas.microsoft.com/office/drawing/2014/main" val="1831569719"/>
                  </a:ext>
                </a:extLst>
              </a:tr>
              <a:tr h="470664">
                <a:tc>
                  <a:txBody>
                    <a:bodyPr/>
                    <a:lstStyle/>
                    <a:p>
                      <a:pPr algn="ctr"/>
                      <a:r>
                        <a:rPr lang="en-US" dirty="0"/>
                        <a:t>2</a:t>
                      </a:r>
                    </a:p>
                  </a:txBody>
                  <a:tcPr/>
                </a:tc>
                <a:extLst>
                  <a:ext uri="{0D108BD9-81ED-4DB2-BD59-A6C34878D82A}">
                    <a16:rowId xmlns:a16="http://schemas.microsoft.com/office/drawing/2014/main" val="1166073918"/>
                  </a:ext>
                </a:extLst>
              </a:tr>
            </a:tbl>
          </a:graphicData>
        </a:graphic>
      </p:graphicFrame>
      <p:graphicFrame>
        <p:nvGraphicFramePr>
          <p:cNvPr id="18" name="Table 17">
            <a:extLst>
              <a:ext uri="{FF2B5EF4-FFF2-40B4-BE49-F238E27FC236}">
                <a16:creationId xmlns:a16="http://schemas.microsoft.com/office/drawing/2014/main" id="{D2FA8A7A-B612-BEA0-359F-C8BF174EC086}"/>
              </a:ext>
            </a:extLst>
          </p:cNvPr>
          <p:cNvGraphicFramePr>
            <a:graphicFrameLocks noGrp="1"/>
          </p:cNvGraphicFramePr>
          <p:nvPr>
            <p:extLst>
              <p:ext uri="{D42A27DB-BD31-4B8C-83A1-F6EECF244321}">
                <p14:modId xmlns:p14="http://schemas.microsoft.com/office/powerpoint/2010/main" val="2422019513"/>
              </p:ext>
            </p:extLst>
          </p:nvPr>
        </p:nvGraphicFramePr>
        <p:xfrm>
          <a:off x="7706641" y="1209927"/>
          <a:ext cx="793646" cy="1411992"/>
        </p:xfrm>
        <a:graphic>
          <a:graphicData uri="http://schemas.openxmlformats.org/drawingml/2006/table">
            <a:tbl>
              <a:tblPr firstRow="1" bandRow="1">
                <a:tableStyleId>{5940675A-B579-460E-94D1-54222C63F5DA}</a:tableStyleId>
              </a:tblPr>
              <a:tblGrid>
                <a:gridCol w="793646">
                  <a:extLst>
                    <a:ext uri="{9D8B030D-6E8A-4147-A177-3AD203B41FA5}">
                      <a16:colId xmlns:a16="http://schemas.microsoft.com/office/drawing/2014/main" val="2391879314"/>
                    </a:ext>
                  </a:extLst>
                </a:gridCol>
              </a:tblGrid>
              <a:tr h="470664">
                <a:tc>
                  <a:txBody>
                    <a:bodyPr/>
                    <a:lstStyle/>
                    <a:p>
                      <a:pPr algn="ctr"/>
                      <a:r>
                        <a:rPr lang="en-US" dirty="0"/>
                        <a:t>3</a:t>
                      </a:r>
                    </a:p>
                  </a:txBody>
                  <a:tcPr/>
                </a:tc>
                <a:extLst>
                  <a:ext uri="{0D108BD9-81ED-4DB2-BD59-A6C34878D82A}">
                    <a16:rowId xmlns:a16="http://schemas.microsoft.com/office/drawing/2014/main" val="3921844256"/>
                  </a:ext>
                </a:extLst>
              </a:tr>
              <a:tr h="470664">
                <a:tc>
                  <a:txBody>
                    <a:bodyPr/>
                    <a:lstStyle/>
                    <a:p>
                      <a:pPr algn="ctr"/>
                      <a:r>
                        <a:rPr lang="en-US" dirty="0"/>
                        <a:t>…</a:t>
                      </a:r>
                    </a:p>
                  </a:txBody>
                  <a:tcPr/>
                </a:tc>
                <a:extLst>
                  <a:ext uri="{0D108BD9-81ED-4DB2-BD59-A6C34878D82A}">
                    <a16:rowId xmlns:a16="http://schemas.microsoft.com/office/drawing/2014/main" val="1831569719"/>
                  </a:ext>
                </a:extLst>
              </a:tr>
              <a:tr h="470664">
                <a:tc>
                  <a:txBody>
                    <a:bodyPr/>
                    <a:lstStyle/>
                    <a:p>
                      <a:pPr algn="ctr"/>
                      <a:r>
                        <a:rPr lang="en-US" dirty="0"/>
                        <a:t>99</a:t>
                      </a:r>
                    </a:p>
                  </a:txBody>
                  <a:tcPr/>
                </a:tc>
                <a:extLst>
                  <a:ext uri="{0D108BD9-81ED-4DB2-BD59-A6C34878D82A}">
                    <a16:rowId xmlns:a16="http://schemas.microsoft.com/office/drawing/2014/main" val="1166073918"/>
                  </a:ext>
                </a:extLst>
              </a:tr>
            </a:tbl>
          </a:graphicData>
        </a:graphic>
      </p:graphicFrame>
      <p:grpSp>
        <p:nvGrpSpPr>
          <p:cNvPr id="54" name="Group 53">
            <a:extLst>
              <a:ext uri="{FF2B5EF4-FFF2-40B4-BE49-F238E27FC236}">
                <a16:creationId xmlns:a16="http://schemas.microsoft.com/office/drawing/2014/main" id="{A82B51D1-F98A-928E-256B-CA2647E72876}"/>
              </a:ext>
            </a:extLst>
          </p:cNvPr>
          <p:cNvGrpSpPr/>
          <p:nvPr/>
        </p:nvGrpSpPr>
        <p:grpSpPr>
          <a:xfrm>
            <a:off x="3900353" y="1061251"/>
            <a:ext cx="3942922" cy="1030583"/>
            <a:chOff x="3900353" y="1061251"/>
            <a:chExt cx="3942922" cy="1030583"/>
          </a:xfrm>
        </p:grpSpPr>
        <p:sp>
          <p:nvSpPr>
            <p:cNvPr id="20" name="TextBox 19">
              <a:extLst>
                <a:ext uri="{FF2B5EF4-FFF2-40B4-BE49-F238E27FC236}">
                  <a16:creationId xmlns:a16="http://schemas.microsoft.com/office/drawing/2014/main" id="{5E084322-F95D-9E0C-B921-24619A0CE2B5}"/>
                </a:ext>
              </a:extLst>
            </p:cNvPr>
            <p:cNvSpPr txBox="1"/>
            <p:nvPr/>
          </p:nvSpPr>
          <p:spPr>
            <a:xfrm>
              <a:off x="6671956" y="1630169"/>
              <a:ext cx="1118641" cy="461665"/>
            </a:xfrm>
            <a:prstGeom prst="rect">
              <a:avLst/>
            </a:prstGeom>
            <a:noFill/>
          </p:spPr>
          <p:txBody>
            <a:bodyPr wrap="square">
              <a:spAutoFit/>
            </a:bodyPr>
            <a:lstStyle/>
            <a:p>
              <a:pPr algn="ctr"/>
              <a:r>
                <a:rPr lang="en-US" sz="2400" dirty="0"/>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C07A6EF-FE3B-6EF9-244E-8EF514493AE0}"/>
                    </a:ext>
                  </a:extLst>
                </p:cNvPr>
                <p:cNvSpPr txBox="1"/>
                <p:nvPr/>
              </p:nvSpPr>
              <p:spPr>
                <a:xfrm>
                  <a:off x="3900353" y="1080577"/>
                  <a:ext cx="622508" cy="46166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1" name="TextBox 20">
                  <a:extLst>
                    <a:ext uri="{FF2B5EF4-FFF2-40B4-BE49-F238E27FC236}">
                      <a16:creationId xmlns:a16="http://schemas.microsoft.com/office/drawing/2014/main" id="{7C07A6EF-FE3B-6EF9-244E-8EF514493AE0}"/>
                    </a:ext>
                  </a:extLst>
                </p:cNvPr>
                <p:cNvSpPr txBox="1">
                  <a:spLocks noRot="1" noChangeAspect="1" noMove="1" noResize="1" noEditPoints="1" noAdjustHandles="1" noChangeArrowheads="1" noChangeShapeType="1" noTextEdit="1"/>
                </p:cNvSpPr>
                <p:nvPr/>
              </p:nvSpPr>
              <p:spPr>
                <a:xfrm>
                  <a:off x="3900353" y="1080577"/>
                  <a:ext cx="622508" cy="461665"/>
                </a:xfrm>
                <a:prstGeom prst="rect">
                  <a:avLst/>
                </a:prstGeom>
                <a:blipFill>
                  <a:blip r:embed="rId5"/>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042798A-D402-D60B-632C-EF50294B1B84}"/>
                    </a:ext>
                  </a:extLst>
                </p:cNvPr>
                <p:cNvSpPr txBox="1"/>
                <p:nvPr/>
              </p:nvSpPr>
              <p:spPr>
                <a:xfrm>
                  <a:off x="5497409" y="1061251"/>
                  <a:ext cx="622508" cy="46166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22" name="TextBox 21">
                  <a:extLst>
                    <a:ext uri="{FF2B5EF4-FFF2-40B4-BE49-F238E27FC236}">
                      <a16:creationId xmlns:a16="http://schemas.microsoft.com/office/drawing/2014/main" id="{3042798A-D402-D60B-632C-EF50294B1B84}"/>
                    </a:ext>
                  </a:extLst>
                </p:cNvPr>
                <p:cNvSpPr txBox="1">
                  <a:spLocks noRot="1" noChangeAspect="1" noMove="1" noResize="1" noEditPoints="1" noAdjustHandles="1" noChangeArrowheads="1" noChangeShapeType="1" noTextEdit="1"/>
                </p:cNvSpPr>
                <p:nvPr/>
              </p:nvSpPr>
              <p:spPr>
                <a:xfrm>
                  <a:off x="5497409" y="1061251"/>
                  <a:ext cx="622508" cy="461665"/>
                </a:xfrm>
                <a:prstGeom prst="rect">
                  <a:avLst/>
                </a:prstGeom>
                <a:blipFill>
                  <a:blip r:embed="rId6"/>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97C60B3-55E9-1B75-09CC-B44A6A32CC01}"/>
                    </a:ext>
                  </a:extLst>
                </p:cNvPr>
                <p:cNvSpPr txBox="1"/>
                <p:nvPr/>
              </p:nvSpPr>
              <p:spPr>
                <a:xfrm>
                  <a:off x="7220767" y="1087155"/>
                  <a:ext cx="622508" cy="46166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𝑐</m:t>
                            </m:r>
                          </m:sub>
                        </m:sSub>
                      </m:oMath>
                    </m:oMathPara>
                  </a14:m>
                  <a:endParaRPr lang="en-US" sz="2400" b="0" dirty="0"/>
                </a:p>
              </p:txBody>
            </p:sp>
          </mc:Choice>
          <mc:Fallback xmlns="">
            <p:sp>
              <p:nvSpPr>
                <p:cNvPr id="23" name="TextBox 22">
                  <a:extLst>
                    <a:ext uri="{FF2B5EF4-FFF2-40B4-BE49-F238E27FC236}">
                      <a16:creationId xmlns:a16="http://schemas.microsoft.com/office/drawing/2014/main" id="{397C60B3-55E9-1B75-09CC-B44A6A32CC01}"/>
                    </a:ext>
                  </a:extLst>
                </p:cNvPr>
                <p:cNvSpPr txBox="1">
                  <a:spLocks noRot="1" noChangeAspect="1" noMove="1" noResize="1" noEditPoints="1" noAdjustHandles="1" noChangeArrowheads="1" noChangeShapeType="1" noTextEdit="1"/>
                </p:cNvSpPr>
                <p:nvPr/>
              </p:nvSpPr>
              <p:spPr>
                <a:xfrm>
                  <a:off x="7220767" y="1087155"/>
                  <a:ext cx="622508" cy="461665"/>
                </a:xfrm>
                <a:prstGeom prst="rect">
                  <a:avLst/>
                </a:prstGeom>
                <a:blipFill>
                  <a:blip r:embed="rId7"/>
                  <a:stretch>
                    <a:fillRect/>
                  </a:stretch>
                </a:blipFill>
              </p:spPr>
              <p:txBody>
                <a:bodyPr/>
                <a:lstStyle/>
                <a:p>
                  <a:r>
                    <a:rPr lang="en-US">
                      <a:noFill/>
                    </a:rPr>
                    <a:t> </a:t>
                  </a:r>
                </a:p>
              </p:txBody>
            </p:sp>
          </mc:Fallback>
        </mc:AlternateContent>
      </p:grpSp>
      <p:grpSp>
        <p:nvGrpSpPr>
          <p:cNvPr id="55" name="Group 54">
            <a:extLst>
              <a:ext uri="{FF2B5EF4-FFF2-40B4-BE49-F238E27FC236}">
                <a16:creationId xmlns:a16="http://schemas.microsoft.com/office/drawing/2014/main" id="{2A16655F-0CD2-A5A7-0555-4EC162AA8AA3}"/>
              </a:ext>
            </a:extLst>
          </p:cNvPr>
          <p:cNvGrpSpPr/>
          <p:nvPr/>
        </p:nvGrpSpPr>
        <p:grpSpPr>
          <a:xfrm>
            <a:off x="9198267" y="857097"/>
            <a:ext cx="2535142" cy="1839270"/>
            <a:chOff x="9198267" y="857097"/>
            <a:chExt cx="2535142" cy="1839270"/>
          </a:xfrm>
        </p:grpSpPr>
        <p:sp>
          <p:nvSpPr>
            <p:cNvPr id="24" name="Left Brace 23">
              <a:extLst>
                <a:ext uri="{FF2B5EF4-FFF2-40B4-BE49-F238E27FC236}">
                  <a16:creationId xmlns:a16="http://schemas.microsoft.com/office/drawing/2014/main" id="{D08D9373-BC6F-CC3F-FC25-F05DD19FD40E}"/>
                </a:ext>
              </a:extLst>
            </p:cNvPr>
            <p:cNvSpPr/>
            <p:nvPr/>
          </p:nvSpPr>
          <p:spPr>
            <a:xfrm rot="10800000">
              <a:off x="9198267" y="857097"/>
              <a:ext cx="346753" cy="183927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51D27CC-9FFA-B629-96BF-AE173D30322D}"/>
                    </a:ext>
                  </a:extLst>
                </p:cNvPr>
                <p:cNvSpPr txBox="1"/>
                <p:nvPr/>
              </p:nvSpPr>
              <p:spPr>
                <a:xfrm>
                  <a:off x="9612761" y="1072714"/>
                  <a:ext cx="2120648" cy="1337417"/>
                </a:xfrm>
                <a:prstGeom prst="rect">
                  <a:avLst/>
                </a:prstGeom>
                <a:noFill/>
              </p:spPr>
              <p:txBody>
                <a:bodyPr wrap="square" rtlCol="0">
                  <a:spAutoFit/>
                </a:bodyPr>
                <a:lstStyle/>
                <a:p>
                  <a:pPr algn="ctr"/>
                  <a:r>
                    <a:rPr lang="en-US" sz="2400" dirty="0"/>
                    <a:t>Each table </a:t>
                  </a:r>
                  <a:r>
                    <a:rPr lang="en-US" sz="2400" b="0" dirty="0"/>
                    <a:t>is of size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𝑐</m:t>
                              </m:r>
                            </m:den>
                          </m:f>
                        </m:sup>
                      </m:sSup>
                    </m:oMath>
                  </a14:m>
                  <a:r>
                    <a:rPr lang="en-US" sz="2400" b="0" dirty="0"/>
                    <a:t>, where </a:t>
                  </a:r>
                  <a14:m>
                    <m:oMath xmlns:m="http://schemas.openxmlformats.org/officeDocument/2006/math">
                      <m:r>
                        <a:rPr lang="en-US" sz="2400" b="0" i="1" smtClean="0">
                          <a:latin typeface="Cambria Math" panose="02040503050406030204" pitchFamily="18" charset="0"/>
                        </a:rPr>
                        <m:t>𝑐</m:t>
                      </m:r>
                    </m:oMath>
                  </a14:m>
                  <a:r>
                    <a:rPr lang="en-US" sz="2400" b="0" dirty="0"/>
                    <a:t> is a constant</a:t>
                  </a:r>
                </a:p>
              </p:txBody>
            </p:sp>
          </mc:Choice>
          <mc:Fallback xmlns="">
            <p:sp>
              <p:nvSpPr>
                <p:cNvPr id="25" name="TextBox 24">
                  <a:extLst>
                    <a:ext uri="{FF2B5EF4-FFF2-40B4-BE49-F238E27FC236}">
                      <a16:creationId xmlns:a16="http://schemas.microsoft.com/office/drawing/2014/main" id="{451D27CC-9FFA-B629-96BF-AE173D30322D}"/>
                    </a:ext>
                  </a:extLst>
                </p:cNvPr>
                <p:cNvSpPr txBox="1">
                  <a:spLocks noRot="1" noChangeAspect="1" noMove="1" noResize="1" noEditPoints="1" noAdjustHandles="1" noChangeArrowheads="1" noChangeShapeType="1" noTextEdit="1"/>
                </p:cNvSpPr>
                <p:nvPr/>
              </p:nvSpPr>
              <p:spPr>
                <a:xfrm>
                  <a:off x="9612761" y="1072714"/>
                  <a:ext cx="2120648" cy="1337417"/>
                </a:xfrm>
                <a:prstGeom prst="rect">
                  <a:avLst/>
                </a:prstGeom>
                <a:blipFill>
                  <a:blip r:embed="rId8"/>
                  <a:stretch>
                    <a:fillRect l="-2586" t="-3653" r="-5460" b="-9589"/>
                  </a:stretch>
                </a:blipFill>
              </p:spPr>
              <p:txBody>
                <a:bodyPr/>
                <a:lstStyle/>
                <a:p>
                  <a:r>
                    <a:rPr lang="en-US">
                      <a:noFill/>
                    </a:rPr>
                    <a:t> </a:t>
                  </a:r>
                </a:p>
              </p:txBody>
            </p:sp>
          </mc:Fallback>
        </mc:AlternateContent>
      </p:grpSp>
      <p:grpSp>
        <p:nvGrpSpPr>
          <p:cNvPr id="56" name="Group 55">
            <a:extLst>
              <a:ext uri="{FF2B5EF4-FFF2-40B4-BE49-F238E27FC236}">
                <a16:creationId xmlns:a16="http://schemas.microsoft.com/office/drawing/2014/main" id="{3772B52E-6D35-4409-BDB4-0807102D0639}"/>
              </a:ext>
            </a:extLst>
          </p:cNvPr>
          <p:cNvGrpSpPr/>
          <p:nvPr/>
        </p:nvGrpSpPr>
        <p:grpSpPr>
          <a:xfrm>
            <a:off x="1038282" y="2673178"/>
            <a:ext cx="8106323" cy="1389911"/>
            <a:chOff x="1038282" y="2673178"/>
            <a:chExt cx="8106323" cy="1389911"/>
          </a:xfrm>
        </p:grpSpPr>
        <p:cxnSp>
          <p:nvCxnSpPr>
            <p:cNvPr id="26" name="Straight Arrow Connector 25">
              <a:extLst>
                <a:ext uri="{FF2B5EF4-FFF2-40B4-BE49-F238E27FC236}">
                  <a16:creationId xmlns:a16="http://schemas.microsoft.com/office/drawing/2014/main" id="{09E71B73-D2A5-39DB-18A3-D862FA5407FA}"/>
                </a:ext>
              </a:extLst>
            </p:cNvPr>
            <p:cNvCxnSpPr>
              <a:cxnSpLocks/>
            </p:cNvCxnSpPr>
            <p:nvPr/>
          </p:nvCxnSpPr>
          <p:spPr>
            <a:xfrm>
              <a:off x="1909582" y="3355696"/>
              <a:ext cx="0" cy="7073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1FE0370-3F8E-A40C-AEBF-57A60CB86C0D}"/>
                    </a:ext>
                  </a:extLst>
                </p:cNvPr>
                <p:cNvSpPr txBox="1"/>
                <p:nvPr/>
              </p:nvSpPr>
              <p:spPr>
                <a:xfrm>
                  <a:off x="1782166" y="3443946"/>
                  <a:ext cx="9537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oMath>
                    </m:oMathPara>
                  </a14:m>
                  <a:endParaRPr lang="en-US" sz="2400" dirty="0"/>
                </a:p>
              </p:txBody>
            </p:sp>
          </mc:Choice>
          <mc:Fallback xmlns="">
            <p:sp>
              <p:nvSpPr>
                <p:cNvPr id="29" name="TextBox 28">
                  <a:extLst>
                    <a:ext uri="{FF2B5EF4-FFF2-40B4-BE49-F238E27FC236}">
                      <a16:creationId xmlns:a16="http://schemas.microsoft.com/office/drawing/2014/main" id="{71FE0370-3F8E-A40C-AEBF-57A60CB86C0D}"/>
                    </a:ext>
                  </a:extLst>
                </p:cNvPr>
                <p:cNvSpPr txBox="1">
                  <a:spLocks noRot="1" noChangeAspect="1" noMove="1" noResize="1" noEditPoints="1" noAdjustHandles="1" noChangeArrowheads="1" noChangeShapeType="1" noTextEdit="1"/>
                </p:cNvSpPr>
                <p:nvPr/>
              </p:nvSpPr>
              <p:spPr>
                <a:xfrm>
                  <a:off x="1782166" y="3443946"/>
                  <a:ext cx="953748" cy="461665"/>
                </a:xfrm>
                <a:prstGeom prst="rect">
                  <a:avLst/>
                </a:prstGeom>
                <a:blipFill>
                  <a:blip r:embed="rId9"/>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54B79B09-A7BA-5F1C-07E9-08D77D0D15A7}"/>
                </a:ext>
              </a:extLst>
            </p:cNvPr>
            <p:cNvCxnSpPr>
              <a:cxnSpLocks/>
            </p:cNvCxnSpPr>
            <p:nvPr/>
          </p:nvCxnSpPr>
          <p:spPr>
            <a:xfrm flipV="1">
              <a:off x="1619772" y="3332507"/>
              <a:ext cx="0" cy="7073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0540175-77C4-85C3-5CEE-2484E85FE258}"/>
                    </a:ext>
                  </a:extLst>
                </p:cNvPr>
                <p:cNvSpPr txBox="1"/>
                <p:nvPr/>
              </p:nvSpPr>
              <p:spPr>
                <a:xfrm>
                  <a:off x="1038282" y="3415444"/>
                  <a:ext cx="71390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𝑖</m:t>
                        </m:r>
                      </m:oMath>
                    </m:oMathPara>
                  </a14:m>
                  <a:endParaRPr lang="en-US" sz="2400" dirty="0"/>
                </a:p>
              </p:txBody>
            </p:sp>
          </mc:Choice>
          <mc:Fallback xmlns="">
            <p:sp>
              <p:nvSpPr>
                <p:cNvPr id="34" name="TextBox 33">
                  <a:extLst>
                    <a:ext uri="{FF2B5EF4-FFF2-40B4-BE49-F238E27FC236}">
                      <a16:creationId xmlns:a16="http://schemas.microsoft.com/office/drawing/2014/main" id="{E0540175-77C4-85C3-5CEE-2484E85FE258}"/>
                    </a:ext>
                  </a:extLst>
                </p:cNvPr>
                <p:cNvSpPr txBox="1">
                  <a:spLocks noRot="1" noChangeAspect="1" noMove="1" noResize="1" noEditPoints="1" noAdjustHandles="1" noChangeArrowheads="1" noChangeShapeType="1" noTextEdit="1"/>
                </p:cNvSpPr>
                <p:nvPr/>
              </p:nvSpPr>
              <p:spPr>
                <a:xfrm>
                  <a:off x="1038282" y="3415444"/>
                  <a:ext cx="713904" cy="461665"/>
                </a:xfrm>
                <a:prstGeom prst="rect">
                  <a:avLst/>
                </a:prstGeom>
                <a:blipFill>
                  <a:blip r:embed="rId10"/>
                  <a:stretch>
                    <a:fillRect/>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19BB0212-14BF-F844-956D-D8F9EAB4C7D2}"/>
                </a:ext>
              </a:extLst>
            </p:cNvPr>
            <p:cNvCxnSpPr>
              <a:cxnSpLocks/>
            </p:cNvCxnSpPr>
            <p:nvPr/>
          </p:nvCxnSpPr>
          <p:spPr>
            <a:xfrm>
              <a:off x="4906222" y="2696367"/>
              <a:ext cx="0" cy="7073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70E15EB-E2B4-0433-69E4-F55063804930}"/>
                    </a:ext>
                  </a:extLst>
                </p:cNvPr>
                <p:cNvSpPr txBox="1"/>
                <p:nvPr/>
              </p:nvSpPr>
              <p:spPr>
                <a:xfrm>
                  <a:off x="4858594" y="2784617"/>
                  <a:ext cx="9537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e>
                        </m:d>
                      </m:oMath>
                    </m:oMathPara>
                  </a14:m>
                  <a:endParaRPr lang="en-US" sz="2400" dirty="0"/>
                </a:p>
              </p:txBody>
            </p:sp>
          </mc:Choice>
          <mc:Fallback xmlns="">
            <p:sp>
              <p:nvSpPr>
                <p:cNvPr id="43" name="TextBox 42">
                  <a:extLst>
                    <a:ext uri="{FF2B5EF4-FFF2-40B4-BE49-F238E27FC236}">
                      <a16:creationId xmlns:a16="http://schemas.microsoft.com/office/drawing/2014/main" id="{470E15EB-E2B4-0433-69E4-F55063804930}"/>
                    </a:ext>
                  </a:extLst>
                </p:cNvPr>
                <p:cNvSpPr txBox="1">
                  <a:spLocks noRot="1" noChangeAspect="1" noMove="1" noResize="1" noEditPoints="1" noAdjustHandles="1" noChangeArrowheads="1" noChangeShapeType="1" noTextEdit="1"/>
                </p:cNvSpPr>
                <p:nvPr/>
              </p:nvSpPr>
              <p:spPr>
                <a:xfrm>
                  <a:off x="4858594" y="2784617"/>
                  <a:ext cx="953748" cy="461665"/>
                </a:xfrm>
                <a:prstGeom prst="rect">
                  <a:avLst/>
                </a:prstGeom>
                <a:blipFill>
                  <a:blip r:embed="rId11"/>
                  <a:stretch>
                    <a:fillRect/>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F61524CE-A659-E84E-37B4-D8BA99386E2A}"/>
                </a:ext>
              </a:extLst>
            </p:cNvPr>
            <p:cNvCxnSpPr>
              <a:cxnSpLocks/>
            </p:cNvCxnSpPr>
            <p:nvPr/>
          </p:nvCxnSpPr>
          <p:spPr>
            <a:xfrm flipV="1">
              <a:off x="4616412" y="2673178"/>
              <a:ext cx="0" cy="7073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A76EB58-5DBD-2D47-61EF-03740DE2B0EE}"/>
                    </a:ext>
                  </a:extLst>
                </p:cNvPr>
                <p:cNvSpPr txBox="1"/>
                <p:nvPr/>
              </p:nvSpPr>
              <p:spPr>
                <a:xfrm>
                  <a:off x="4034922" y="2756115"/>
                  <a:ext cx="71390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1</m:t>
                            </m:r>
                          </m:sub>
                        </m:sSub>
                      </m:oMath>
                    </m:oMathPara>
                  </a14:m>
                  <a:endParaRPr lang="en-US" sz="2400" dirty="0"/>
                </a:p>
              </p:txBody>
            </p:sp>
          </mc:Choice>
          <mc:Fallback xmlns="">
            <p:sp>
              <p:nvSpPr>
                <p:cNvPr id="45" name="TextBox 44">
                  <a:extLst>
                    <a:ext uri="{FF2B5EF4-FFF2-40B4-BE49-F238E27FC236}">
                      <a16:creationId xmlns:a16="http://schemas.microsoft.com/office/drawing/2014/main" id="{BA76EB58-5DBD-2D47-61EF-03740DE2B0EE}"/>
                    </a:ext>
                  </a:extLst>
                </p:cNvPr>
                <p:cNvSpPr txBox="1">
                  <a:spLocks noRot="1" noChangeAspect="1" noMove="1" noResize="1" noEditPoints="1" noAdjustHandles="1" noChangeArrowheads="1" noChangeShapeType="1" noTextEdit="1"/>
                </p:cNvSpPr>
                <p:nvPr/>
              </p:nvSpPr>
              <p:spPr>
                <a:xfrm>
                  <a:off x="4034922" y="2756115"/>
                  <a:ext cx="713904" cy="461665"/>
                </a:xfrm>
                <a:prstGeom prst="rect">
                  <a:avLst/>
                </a:prstGeom>
                <a:blipFill>
                  <a:blip r:embed="rId12"/>
                  <a:stretch>
                    <a:fillRect b="-1316"/>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E62AC985-5FFF-F6AE-5C4E-1571174E5521}"/>
                </a:ext>
              </a:extLst>
            </p:cNvPr>
            <p:cNvCxnSpPr>
              <a:cxnSpLocks/>
            </p:cNvCxnSpPr>
            <p:nvPr/>
          </p:nvCxnSpPr>
          <p:spPr>
            <a:xfrm>
              <a:off x="6532742" y="2696367"/>
              <a:ext cx="0" cy="7073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8FBE533-3D89-9914-9BE1-339C4E4EBA27}"/>
                    </a:ext>
                  </a:extLst>
                </p:cNvPr>
                <p:cNvSpPr txBox="1"/>
                <p:nvPr/>
              </p:nvSpPr>
              <p:spPr>
                <a:xfrm>
                  <a:off x="6485114" y="2784617"/>
                  <a:ext cx="9537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2</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2</m:t>
                                </m:r>
                              </m:sub>
                            </m:sSub>
                          </m:e>
                        </m:d>
                      </m:oMath>
                    </m:oMathPara>
                  </a14:m>
                  <a:endParaRPr lang="en-US" sz="2400" dirty="0"/>
                </a:p>
              </p:txBody>
            </p:sp>
          </mc:Choice>
          <mc:Fallback xmlns="">
            <p:sp>
              <p:nvSpPr>
                <p:cNvPr id="47" name="TextBox 46">
                  <a:extLst>
                    <a:ext uri="{FF2B5EF4-FFF2-40B4-BE49-F238E27FC236}">
                      <a16:creationId xmlns:a16="http://schemas.microsoft.com/office/drawing/2014/main" id="{78FBE533-3D89-9914-9BE1-339C4E4EBA27}"/>
                    </a:ext>
                  </a:extLst>
                </p:cNvPr>
                <p:cNvSpPr txBox="1">
                  <a:spLocks noRot="1" noChangeAspect="1" noMove="1" noResize="1" noEditPoints="1" noAdjustHandles="1" noChangeArrowheads="1" noChangeShapeType="1" noTextEdit="1"/>
                </p:cNvSpPr>
                <p:nvPr/>
              </p:nvSpPr>
              <p:spPr>
                <a:xfrm>
                  <a:off x="6485114" y="2784617"/>
                  <a:ext cx="953748" cy="461665"/>
                </a:xfrm>
                <a:prstGeom prst="rect">
                  <a:avLst/>
                </a:prstGeom>
                <a:blipFill>
                  <a:blip r:embed="rId13"/>
                  <a:stretch>
                    <a:fillRect/>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461037D7-AEF8-488D-42A0-CF9522512EE5}"/>
                </a:ext>
              </a:extLst>
            </p:cNvPr>
            <p:cNvCxnSpPr>
              <a:cxnSpLocks/>
            </p:cNvCxnSpPr>
            <p:nvPr/>
          </p:nvCxnSpPr>
          <p:spPr>
            <a:xfrm flipV="1">
              <a:off x="6242932" y="2673178"/>
              <a:ext cx="0" cy="7073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83B4913-483A-BE81-67E5-FD7BE2771DBD}"/>
                    </a:ext>
                  </a:extLst>
                </p:cNvPr>
                <p:cNvSpPr txBox="1"/>
                <p:nvPr/>
              </p:nvSpPr>
              <p:spPr>
                <a:xfrm>
                  <a:off x="5661442" y="2756115"/>
                  <a:ext cx="71390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2</m:t>
                            </m:r>
                          </m:sub>
                        </m:sSub>
                      </m:oMath>
                    </m:oMathPara>
                  </a14:m>
                  <a:endParaRPr lang="en-US" sz="2400" dirty="0"/>
                </a:p>
              </p:txBody>
            </p:sp>
          </mc:Choice>
          <mc:Fallback xmlns="">
            <p:sp>
              <p:nvSpPr>
                <p:cNvPr id="49" name="TextBox 48">
                  <a:extLst>
                    <a:ext uri="{FF2B5EF4-FFF2-40B4-BE49-F238E27FC236}">
                      <a16:creationId xmlns:a16="http://schemas.microsoft.com/office/drawing/2014/main" id="{F83B4913-483A-BE81-67E5-FD7BE2771DBD}"/>
                    </a:ext>
                  </a:extLst>
                </p:cNvPr>
                <p:cNvSpPr txBox="1">
                  <a:spLocks noRot="1" noChangeAspect="1" noMove="1" noResize="1" noEditPoints="1" noAdjustHandles="1" noChangeArrowheads="1" noChangeShapeType="1" noTextEdit="1"/>
                </p:cNvSpPr>
                <p:nvPr/>
              </p:nvSpPr>
              <p:spPr>
                <a:xfrm>
                  <a:off x="5661442" y="2756115"/>
                  <a:ext cx="713904" cy="461665"/>
                </a:xfrm>
                <a:prstGeom prst="rect">
                  <a:avLst/>
                </a:prstGeom>
                <a:blipFill>
                  <a:blip r:embed="rId14"/>
                  <a:stretch>
                    <a:fillRect b="-1316"/>
                  </a:stretch>
                </a:blipFill>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3826EA0F-C137-DAE8-9B1E-6973EDA67F25}"/>
                </a:ext>
              </a:extLst>
            </p:cNvPr>
            <p:cNvCxnSpPr>
              <a:cxnSpLocks/>
            </p:cNvCxnSpPr>
            <p:nvPr/>
          </p:nvCxnSpPr>
          <p:spPr>
            <a:xfrm>
              <a:off x="8238485" y="2705740"/>
              <a:ext cx="0" cy="7073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6E16CA6-ACA5-9069-64D7-C3CFD7C65515}"/>
                    </a:ext>
                  </a:extLst>
                </p:cNvPr>
                <p:cNvSpPr txBox="1"/>
                <p:nvPr/>
              </p:nvSpPr>
              <p:spPr>
                <a:xfrm>
                  <a:off x="8190857" y="2793990"/>
                  <a:ext cx="9537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𝑐</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𝑐</m:t>
                                </m:r>
                              </m:sub>
                            </m:sSub>
                          </m:e>
                        </m:d>
                      </m:oMath>
                    </m:oMathPara>
                  </a14:m>
                  <a:endParaRPr lang="en-US" sz="2400" dirty="0"/>
                </a:p>
              </p:txBody>
            </p:sp>
          </mc:Choice>
          <mc:Fallback xmlns="">
            <p:sp>
              <p:nvSpPr>
                <p:cNvPr id="51" name="TextBox 50">
                  <a:extLst>
                    <a:ext uri="{FF2B5EF4-FFF2-40B4-BE49-F238E27FC236}">
                      <a16:creationId xmlns:a16="http://schemas.microsoft.com/office/drawing/2014/main" id="{46E16CA6-ACA5-9069-64D7-C3CFD7C65515}"/>
                    </a:ext>
                  </a:extLst>
                </p:cNvPr>
                <p:cNvSpPr txBox="1">
                  <a:spLocks noRot="1" noChangeAspect="1" noMove="1" noResize="1" noEditPoints="1" noAdjustHandles="1" noChangeArrowheads="1" noChangeShapeType="1" noTextEdit="1"/>
                </p:cNvSpPr>
                <p:nvPr/>
              </p:nvSpPr>
              <p:spPr>
                <a:xfrm>
                  <a:off x="8190857" y="2793990"/>
                  <a:ext cx="953748" cy="461665"/>
                </a:xfrm>
                <a:prstGeom prst="rect">
                  <a:avLst/>
                </a:prstGeom>
                <a:blipFill>
                  <a:blip r:embed="rId15"/>
                  <a:stretch>
                    <a:fillRect/>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5C5DD9A8-677E-0F36-14FC-61839F27142B}"/>
                </a:ext>
              </a:extLst>
            </p:cNvPr>
            <p:cNvCxnSpPr>
              <a:cxnSpLocks/>
            </p:cNvCxnSpPr>
            <p:nvPr/>
          </p:nvCxnSpPr>
          <p:spPr>
            <a:xfrm flipV="1">
              <a:off x="7948675" y="2682551"/>
              <a:ext cx="0" cy="7073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04321DC-CA94-483C-8F1B-8FCDF7D5FF0D}"/>
                    </a:ext>
                  </a:extLst>
                </p:cNvPr>
                <p:cNvSpPr txBox="1"/>
                <p:nvPr/>
              </p:nvSpPr>
              <p:spPr>
                <a:xfrm>
                  <a:off x="7367185" y="2765488"/>
                  <a:ext cx="71390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𝑐</m:t>
                            </m:r>
                          </m:sub>
                        </m:sSub>
                      </m:oMath>
                    </m:oMathPara>
                  </a14:m>
                  <a:endParaRPr lang="en-US" sz="2400" dirty="0"/>
                </a:p>
              </p:txBody>
            </p:sp>
          </mc:Choice>
          <mc:Fallback xmlns="">
            <p:sp>
              <p:nvSpPr>
                <p:cNvPr id="53" name="TextBox 52">
                  <a:extLst>
                    <a:ext uri="{FF2B5EF4-FFF2-40B4-BE49-F238E27FC236}">
                      <a16:creationId xmlns:a16="http://schemas.microsoft.com/office/drawing/2014/main" id="{504321DC-CA94-483C-8F1B-8FCDF7D5FF0D}"/>
                    </a:ext>
                  </a:extLst>
                </p:cNvPr>
                <p:cNvSpPr txBox="1">
                  <a:spLocks noRot="1" noChangeAspect="1" noMove="1" noResize="1" noEditPoints="1" noAdjustHandles="1" noChangeArrowheads="1" noChangeShapeType="1" noTextEdit="1"/>
                </p:cNvSpPr>
                <p:nvPr/>
              </p:nvSpPr>
              <p:spPr>
                <a:xfrm>
                  <a:off x="7367185" y="2765488"/>
                  <a:ext cx="713904" cy="461665"/>
                </a:xfrm>
                <a:prstGeom prst="rect">
                  <a:avLst/>
                </a:prstGeom>
                <a:blipFill>
                  <a:blip r:embed="rId16"/>
                  <a:stretch>
                    <a:fillRect/>
                  </a:stretch>
                </a:blipFill>
              </p:spPr>
              <p:txBody>
                <a:bodyPr/>
                <a:lstStyle/>
                <a:p>
                  <a:r>
                    <a:rPr lang="en-US">
                      <a:noFill/>
                    </a:rPr>
                    <a:t> </a:t>
                  </a:r>
                </a:p>
              </p:txBody>
            </p:sp>
          </mc:Fallback>
        </mc:AlternateContent>
      </p:grpSp>
      <p:sp>
        <p:nvSpPr>
          <p:cNvPr id="59" name="Rectangle 58">
            <a:extLst>
              <a:ext uri="{FF2B5EF4-FFF2-40B4-BE49-F238E27FC236}">
                <a16:creationId xmlns:a16="http://schemas.microsoft.com/office/drawing/2014/main" id="{7010DFB7-1D3F-17CC-2C0A-F980BF6607C9}"/>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Consider: Decomposable tables</a:t>
            </a:r>
            <a:endParaRPr lang="en-US" sz="3600" b="1" dirty="0">
              <a:solidFill>
                <a:schemeClr val="bg1"/>
              </a:solidFill>
            </a:endParaRPr>
          </a:p>
        </p:txBody>
      </p:sp>
    </p:spTree>
    <p:extLst>
      <p:ext uri="{BB962C8B-B14F-4D97-AF65-F5344CB8AC3E}">
        <p14:creationId xmlns:p14="http://schemas.microsoft.com/office/powerpoint/2010/main" val="225761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03B499-DFD4-E5A2-FC84-242D6AE950A4}"/>
              </a:ext>
            </a:extLst>
          </p:cNvPr>
          <p:cNvSpPr txBox="1"/>
          <p:nvPr/>
        </p:nvSpPr>
        <p:spPr>
          <a:xfrm>
            <a:off x="163924" y="1560339"/>
            <a:ext cx="11864148" cy="646331"/>
          </a:xfrm>
          <a:prstGeom prst="rect">
            <a:avLst/>
          </a:prstGeom>
          <a:noFill/>
        </p:spPr>
        <p:txBody>
          <a:bodyPr wrap="square" rtlCol="0">
            <a:spAutoFit/>
          </a:bodyPr>
          <a:lstStyle/>
          <a:p>
            <a:pPr algn="ctr"/>
            <a:r>
              <a:rPr lang="en-US" sz="3600" dirty="0"/>
              <a:t>SNARKs</a:t>
            </a:r>
          </a:p>
        </p:txBody>
      </p:sp>
      <p:sp>
        <p:nvSpPr>
          <p:cNvPr id="4" name="TextBox 3">
            <a:extLst>
              <a:ext uri="{FF2B5EF4-FFF2-40B4-BE49-F238E27FC236}">
                <a16:creationId xmlns:a16="http://schemas.microsoft.com/office/drawing/2014/main" id="{A2B8F945-BFAF-F429-A441-820BCF782592}"/>
              </a:ext>
            </a:extLst>
          </p:cNvPr>
          <p:cNvSpPr txBox="1"/>
          <p:nvPr/>
        </p:nvSpPr>
        <p:spPr>
          <a:xfrm>
            <a:off x="1011818" y="2866048"/>
            <a:ext cx="10168359" cy="646331"/>
          </a:xfrm>
          <a:prstGeom prst="rect">
            <a:avLst/>
          </a:prstGeom>
          <a:noFill/>
        </p:spPr>
        <p:txBody>
          <a:bodyPr wrap="square" rtlCol="0">
            <a:spAutoFit/>
          </a:bodyPr>
          <a:lstStyle/>
          <a:p>
            <a:pPr algn="ctr"/>
            <a:r>
              <a:rPr lang="en-US" sz="3600" dirty="0"/>
              <a:t>Lookup tables and arguments</a:t>
            </a:r>
          </a:p>
        </p:txBody>
      </p:sp>
      <p:sp>
        <p:nvSpPr>
          <p:cNvPr id="2" name="TextBox 1">
            <a:extLst>
              <a:ext uri="{FF2B5EF4-FFF2-40B4-BE49-F238E27FC236}">
                <a16:creationId xmlns:a16="http://schemas.microsoft.com/office/drawing/2014/main" id="{3C0A289E-15F9-2C6E-2A79-EF6C14A309F5}"/>
              </a:ext>
            </a:extLst>
          </p:cNvPr>
          <p:cNvSpPr txBox="1"/>
          <p:nvPr/>
        </p:nvSpPr>
        <p:spPr>
          <a:xfrm>
            <a:off x="1011817" y="4328165"/>
            <a:ext cx="10168359" cy="646331"/>
          </a:xfrm>
          <a:prstGeom prst="rect">
            <a:avLst/>
          </a:prstGeom>
          <a:noFill/>
        </p:spPr>
        <p:txBody>
          <a:bodyPr wrap="square" rtlCol="0">
            <a:spAutoFit/>
          </a:bodyPr>
          <a:lstStyle/>
          <a:p>
            <a:pPr algn="ctr"/>
            <a:r>
              <a:rPr lang="en-US" sz="3600" dirty="0"/>
              <a:t>Lookup singularity</a:t>
            </a:r>
          </a:p>
        </p:txBody>
      </p:sp>
    </p:spTree>
    <p:extLst>
      <p:ext uri="{BB962C8B-B14F-4D97-AF65-F5344CB8AC3E}">
        <p14:creationId xmlns:p14="http://schemas.microsoft.com/office/powerpoint/2010/main" val="1998300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34297-642E-66C3-C707-17E30ADA494B}"/>
              </a:ext>
            </a:extLst>
          </p:cNvPr>
          <p:cNvSpPr>
            <a:spLocks noGrp="1"/>
          </p:cNvSpPr>
          <p:nvPr>
            <p:ph type="sldNum" sz="quarter" idx="12"/>
          </p:nvPr>
        </p:nvSpPr>
        <p:spPr/>
        <p:txBody>
          <a:bodyPr/>
          <a:lstStyle/>
          <a:p>
            <a:fld id="{250EB071-8AAD-4676-B2E5-4B354D6BA6F4}" type="slidenum">
              <a:rPr lang="en-US" smtClean="0"/>
              <a:t>20</a:t>
            </a:fld>
            <a:endParaRPr lang="en-US"/>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DCFA51D-5A9C-157D-5CBF-1298954BBF3F}"/>
                  </a:ext>
                </a:extLst>
              </p:cNvPr>
              <p:cNvSpPr txBox="1"/>
              <p:nvPr/>
            </p:nvSpPr>
            <p:spPr>
              <a:xfrm>
                <a:off x="644420" y="867561"/>
                <a:ext cx="10903159" cy="4896084"/>
              </a:xfrm>
              <a:prstGeom prst="rect">
                <a:avLst/>
              </a:prstGeom>
              <a:noFill/>
            </p:spPr>
            <p:txBody>
              <a:bodyPr wrap="square" rtlCol="0">
                <a:spAutoFit/>
              </a:bodyPr>
              <a:lstStyle/>
              <a:p>
                <a:r>
                  <a:rPr lang="en-US" sz="3000" b="1" dirty="0"/>
                  <a:t>Argument:</a:t>
                </a:r>
              </a:p>
              <a:p>
                <a:pPr marL="457200" indent="-457200">
                  <a:buFont typeface="Arial" panose="020B0604020202020204" pitchFamily="34" charset="0"/>
                  <a:buChar char="•"/>
                </a:pPr>
                <a:r>
                  <a:rPr lang="en-US" sz="2800" dirty="0"/>
                  <a:t>Run </a:t>
                </a:r>
                <a14:m>
                  <m:oMath xmlns:m="http://schemas.openxmlformats.org/officeDocument/2006/math">
                    <m:r>
                      <a:rPr lang="en-US" sz="2800" b="0" i="1" smtClean="0">
                        <a:latin typeface="Cambria Math" panose="02040503050406030204" pitchFamily="18" charset="0"/>
                      </a:rPr>
                      <m:t>𝑐</m:t>
                    </m:r>
                  </m:oMath>
                </a14:m>
                <a:r>
                  <a:rPr lang="en-US" sz="2800" dirty="0"/>
                  <a:t> copies of the lookup argument described earlier; and </a:t>
                </a:r>
              </a:p>
              <a:p>
                <a:pPr marL="457200" indent="-457200">
                  <a:buFont typeface="Arial" panose="020B0604020202020204" pitchFamily="34" charset="0"/>
                  <a:buChar char="•"/>
                </a:pPr>
                <a:r>
                  <a:rPr lang="en-US" sz="2800" dirty="0"/>
                  <a:t>A sum-check protocol to assemble sub-table responses</a:t>
                </a:r>
              </a:p>
              <a:p>
                <a:endParaRPr lang="en-US" sz="1500" dirty="0"/>
              </a:p>
              <a:p>
                <a:r>
                  <a:rPr lang="en-US" sz="3000" b="1" dirty="0"/>
                  <a:t>Prover time: </a:t>
                </a:r>
                <a14:m>
                  <m:oMath xmlns:m="http://schemas.openxmlformats.org/officeDocument/2006/math">
                    <m:r>
                      <a:rPr lang="en-US" sz="3000" b="0" i="1" smtClean="0">
                        <a:latin typeface="Cambria Math" panose="02040503050406030204" pitchFamily="18" charset="0"/>
                      </a:rPr>
                      <m:t>𝑂</m:t>
                    </m:r>
                    <m:r>
                      <a:rPr lang="en-US" sz="3000" b="0" i="1" smtClean="0">
                        <a:latin typeface="Cambria Math" panose="02040503050406030204" pitchFamily="18" charset="0"/>
                      </a:rPr>
                      <m:t>(</m:t>
                    </m:r>
                    <m:r>
                      <a:rPr lang="en-US" sz="3000" b="0" i="1" smtClean="0">
                        <a:latin typeface="Cambria Math" panose="02040503050406030204" pitchFamily="18" charset="0"/>
                      </a:rPr>
                      <m:t>𝑐</m:t>
                    </m:r>
                    <m:r>
                      <a:rPr lang="en-US" sz="3000" b="0" i="1" smtClean="0">
                        <a:latin typeface="Cambria Math" panose="02040503050406030204" pitchFamily="18" charset="0"/>
                      </a:rPr>
                      <m:t>⋅(</m:t>
                    </m:r>
                    <m:r>
                      <a:rPr lang="en-US" sz="3000" b="0" i="1" smtClean="0">
                        <a:latin typeface="Cambria Math" panose="02040503050406030204" pitchFamily="18" charset="0"/>
                      </a:rPr>
                      <m:t>𝑚</m:t>
                    </m:r>
                    <m:r>
                      <a:rPr lang="en-US" sz="3000" b="0" i="1" smtClean="0">
                        <a:latin typeface="Cambria Math" panose="02040503050406030204" pitchFamily="18" charset="0"/>
                      </a:rPr>
                      <m:t>+</m:t>
                    </m:r>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𝑛</m:t>
                        </m:r>
                      </m:e>
                      <m:sup>
                        <m:f>
                          <m:fPr>
                            <m:ctrlPr>
                              <a:rPr lang="en-US" sz="3000" b="0" i="1" smtClean="0">
                                <a:latin typeface="Cambria Math" panose="02040503050406030204" pitchFamily="18" charset="0"/>
                              </a:rPr>
                            </m:ctrlPr>
                          </m:fPr>
                          <m:num>
                            <m:r>
                              <a:rPr lang="en-US" sz="3000" b="0" i="1" smtClean="0">
                                <a:latin typeface="Cambria Math" panose="02040503050406030204" pitchFamily="18" charset="0"/>
                              </a:rPr>
                              <m:t>1</m:t>
                            </m:r>
                          </m:num>
                          <m:den>
                            <m:r>
                              <a:rPr lang="en-US" sz="3000" b="0" i="1" smtClean="0">
                                <a:latin typeface="Cambria Math" panose="02040503050406030204" pitchFamily="18" charset="0"/>
                              </a:rPr>
                              <m:t>𝑐</m:t>
                            </m:r>
                          </m:den>
                        </m:f>
                      </m:sup>
                    </m:sSup>
                    <m:r>
                      <a:rPr lang="en-US" sz="3000" b="0" i="1" smtClean="0">
                        <a:latin typeface="Cambria Math" panose="02040503050406030204" pitchFamily="18" charset="0"/>
                      </a:rPr>
                      <m:t>))</m:t>
                    </m:r>
                  </m:oMath>
                </a14:m>
                <a:endParaRPr lang="en-US" sz="3000" dirty="0"/>
              </a:p>
              <a:p>
                <a:pPr marL="457200" indent="-457200">
                  <a:buFont typeface="Arial" panose="020B0604020202020204" pitchFamily="34" charset="0"/>
                  <a:buChar char="•"/>
                </a:pPr>
                <a:r>
                  <a:rPr lang="en-US" sz="2800" dirty="0"/>
                  <a:t>Scales to very large tables: For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128</m:t>
                        </m:r>
                      </m:sup>
                    </m:sSup>
                    <m:r>
                      <a:rPr lang="en-US" sz="2800" b="0" i="0" smtClean="0">
                        <a:latin typeface="Cambria Math" panose="02040503050406030204" pitchFamily="18" charset="0"/>
                      </a:rPr>
                      <m:t>,</m:t>
                    </m:r>
                  </m:oMath>
                </a14:m>
                <a:r>
                  <a:rPr lang="en-US" sz="2800" dirty="0"/>
                  <a:t> set </a:t>
                </a:r>
                <a14:m>
                  <m:oMath xmlns:m="http://schemas.openxmlformats.org/officeDocument/2006/math">
                    <m:r>
                      <a:rPr lang="en-US" sz="2800" b="0" i="1" smtClean="0">
                        <a:latin typeface="Cambria Math" panose="02040503050406030204" pitchFamily="18" charset="0"/>
                      </a:rPr>
                      <m:t>𝑐</m:t>
                    </m:r>
                    <m:r>
                      <a:rPr lang="en-US" sz="2800" b="0" i="1" smtClean="0">
                        <a:latin typeface="Cambria Math" panose="02040503050406030204" pitchFamily="18" charset="0"/>
                      </a:rPr>
                      <m:t>=6</m:t>
                    </m:r>
                  </m:oMath>
                </a14:m>
                <a:r>
                  <a:rPr lang="en-US" sz="280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𝑡</m:t>
                        </m:r>
                      </m:e>
                      <m:sub>
                        <m:r>
                          <m:rPr>
                            <m:sty m:val="p"/>
                          </m:rPr>
                          <a:rPr lang="en-US" sz="2800" b="0" i="0" smtClean="0">
                            <a:latin typeface="Cambria Math" panose="02040503050406030204" pitchFamily="18" charset="0"/>
                          </a:rPr>
                          <m:t>i</m:t>
                        </m:r>
                      </m:sub>
                    </m:sSub>
                    <m:r>
                      <a:rPr lang="en-US" sz="2800" b="0" i="0" smtClean="0">
                        <a:latin typeface="Cambria Math" panose="02040503050406030204" pitchFamily="18" charset="0"/>
                      </a:rPr>
                      <m:t>|</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21</m:t>
                        </m:r>
                      </m:sup>
                    </m:sSup>
                  </m:oMath>
                </a14:m>
                <a:endParaRPr lang="en-US" sz="2800" dirty="0"/>
              </a:p>
              <a:p>
                <a:pPr marL="457200" indent="-457200">
                  <a:buFont typeface="Arial" panose="020B0604020202020204" pitchFamily="34" charset="0"/>
                  <a:buChar char="•"/>
                </a:pPr>
                <a:r>
                  <a:rPr lang="en-US" sz="2800" dirty="0"/>
                  <a:t>Neither the prover nor the verifier commits to sub-tables!</a:t>
                </a:r>
              </a:p>
              <a:p>
                <a:endParaRPr lang="en-US" sz="2800" dirty="0"/>
              </a:p>
              <a:p>
                <a:r>
                  <a:rPr lang="en-US" sz="3000" dirty="0"/>
                  <a:t>Exposes a connection between a </a:t>
                </a:r>
                <a:r>
                  <a:rPr lang="en-US" sz="3000" b="1" dirty="0"/>
                  <a:t>sparse polynomial evaluation argument</a:t>
                </a:r>
                <a:r>
                  <a:rPr lang="en-US" sz="3000" dirty="0"/>
                  <a:t> and </a:t>
                </a:r>
                <a:r>
                  <a:rPr lang="en-US" sz="3000" b="1" dirty="0"/>
                  <a:t>lookup arguments for decomposable tables</a:t>
                </a:r>
              </a:p>
              <a:p>
                <a:pPr marL="457200" indent="-457200">
                  <a:buFont typeface="Arial" panose="020B0604020202020204" pitchFamily="34" charset="0"/>
                  <a:buChar char="•"/>
                </a:pPr>
                <a:r>
                  <a:rPr lang="en-US" sz="2800" dirty="0"/>
                  <a:t>Lasso is a natural generalization of Spartan’s Spark </a:t>
                </a:r>
                <a:r>
                  <a:rPr lang="en-US" sz="2400" dirty="0">
                    <a:solidFill>
                      <a:srgbClr val="0070C0"/>
                    </a:solidFill>
                  </a:rPr>
                  <a:t>[S20]</a:t>
                </a:r>
                <a:endParaRPr lang="en-US" sz="2800" dirty="0">
                  <a:solidFill>
                    <a:srgbClr val="0070C0"/>
                  </a:solidFill>
                </a:endParaRPr>
              </a:p>
            </p:txBody>
          </p:sp>
        </mc:Choice>
        <mc:Fallback xmlns="">
          <p:sp>
            <p:nvSpPr>
              <p:cNvPr id="85" name="TextBox 84">
                <a:extLst>
                  <a:ext uri="{FF2B5EF4-FFF2-40B4-BE49-F238E27FC236}">
                    <a16:creationId xmlns:a16="http://schemas.microsoft.com/office/drawing/2014/main" id="{DDCFA51D-5A9C-157D-5CBF-1298954BBF3F}"/>
                  </a:ext>
                </a:extLst>
              </p:cNvPr>
              <p:cNvSpPr txBox="1">
                <a:spLocks noRot="1" noChangeAspect="1" noMove="1" noResize="1" noEditPoints="1" noAdjustHandles="1" noChangeArrowheads="1" noChangeShapeType="1" noTextEdit="1"/>
              </p:cNvSpPr>
              <p:nvPr/>
            </p:nvSpPr>
            <p:spPr>
              <a:xfrm>
                <a:off x="644420" y="867561"/>
                <a:ext cx="10903159" cy="4896084"/>
              </a:xfrm>
              <a:prstGeom prst="rect">
                <a:avLst/>
              </a:prstGeom>
              <a:blipFill>
                <a:blip r:embed="rId3"/>
                <a:stretch>
                  <a:fillRect l="-1342" t="-1494" b="-3238"/>
                </a:stretch>
              </a:blipFill>
            </p:spPr>
            <p:txBody>
              <a:bodyPr/>
              <a:lstStyle/>
              <a:p>
                <a:r>
                  <a:rPr lang="en-US">
                    <a:noFill/>
                  </a:rPr>
                  <a:t> </a:t>
                </a:r>
              </a:p>
            </p:txBody>
          </p:sp>
        </mc:Fallback>
      </mc:AlternateContent>
      <p:sp>
        <p:nvSpPr>
          <p:cNvPr id="91" name="Rectangle 90">
            <a:extLst>
              <a:ext uri="{FF2B5EF4-FFF2-40B4-BE49-F238E27FC236}">
                <a16:creationId xmlns:a16="http://schemas.microsoft.com/office/drawing/2014/main" id="{595C7604-4F46-D539-61EA-9A09A40EB9E9}"/>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Lasso’s lookup argument for decomposable tables</a:t>
            </a:r>
          </a:p>
        </p:txBody>
      </p:sp>
    </p:spTree>
    <p:extLst>
      <p:ext uri="{BB962C8B-B14F-4D97-AF65-F5344CB8AC3E}">
        <p14:creationId xmlns:p14="http://schemas.microsoft.com/office/powerpoint/2010/main" val="214052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D34297-642E-66C3-C707-17E30ADA494B}"/>
              </a:ext>
            </a:extLst>
          </p:cNvPr>
          <p:cNvSpPr>
            <a:spLocks noGrp="1"/>
          </p:cNvSpPr>
          <p:nvPr>
            <p:ph type="sldNum" sz="quarter" idx="12"/>
          </p:nvPr>
        </p:nvSpPr>
        <p:spPr/>
        <p:txBody>
          <a:bodyPr/>
          <a:lstStyle/>
          <a:p>
            <a:fld id="{250EB071-8AAD-4676-B2E5-4B354D6BA6F4}" type="slidenum">
              <a:rPr lang="en-US" smtClean="0"/>
              <a:t>21</a:t>
            </a:fld>
            <a:endParaRPr lang="en-US"/>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DCFA51D-5A9C-157D-5CBF-1298954BBF3F}"/>
                  </a:ext>
                </a:extLst>
              </p:cNvPr>
              <p:cNvSpPr txBox="1"/>
              <p:nvPr/>
            </p:nvSpPr>
            <p:spPr>
              <a:xfrm>
                <a:off x="644420" y="1085345"/>
                <a:ext cx="10903159" cy="4687309"/>
              </a:xfrm>
              <a:prstGeom prst="rect">
                <a:avLst/>
              </a:prstGeom>
              <a:noFill/>
            </p:spPr>
            <p:txBody>
              <a:bodyPr wrap="square" rtlCol="0">
                <a:spAutoFit/>
              </a:bodyPr>
              <a:lstStyle/>
              <a:p>
                <a:r>
                  <a:rPr lang="en-US" sz="2800" b="1" dirty="0"/>
                  <a:t>Applies to MLE structured tables:</a:t>
                </a:r>
                <a:r>
                  <a:rPr lang="en-US" sz="2800" dirty="0"/>
                  <a:t> Can evaluate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𝑡</m:t>
                        </m:r>
                      </m:e>
                    </m:acc>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𝑦</m:t>
                            </m:r>
                          </m:sub>
                        </m:sSub>
                      </m:e>
                    </m:d>
                  </m:oMath>
                </a14:m>
                <a:r>
                  <a:rPr lang="en-US" sz="2800" dirty="0"/>
                  <a:t> in </a:t>
                </a:r>
                <a14:m>
                  <m:oMath xmlns:m="http://schemas.openxmlformats.org/officeDocument/2006/math">
                    <m:r>
                      <a:rPr lang="en-US" sz="2800" b="0" i="1" smtClean="0">
                        <a:latin typeface="Cambria Math" panose="02040503050406030204" pitchFamily="18" charset="0"/>
                      </a:rPr>
                      <m:t>𝑂</m:t>
                    </m:r>
                    <m:r>
                      <a:rPr lang="en-US" sz="2800" b="0" i="0" smtClean="0">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r>
                      <a:rPr lang="en-US" sz="2800" b="0" i="1" smtClean="0">
                        <a:latin typeface="Cambria Math" panose="02040503050406030204" pitchFamily="18" charset="0"/>
                      </a:rPr>
                      <m:t>)</m:t>
                    </m:r>
                  </m:oMath>
                </a14:m>
                <a:r>
                  <a:rPr lang="en-US" sz="2800" dirty="0"/>
                  <a:t> time</a:t>
                </a:r>
              </a:p>
              <a:p>
                <a:endParaRPr lang="en-US" sz="2800" b="1" dirty="0"/>
              </a:p>
              <a:p>
                <a:r>
                  <a:rPr lang="en-US" sz="2800" b="1" dirty="0"/>
                  <a:t>Solution: </a:t>
                </a:r>
                <a:r>
                  <a:rPr lang="en-US" sz="2800" dirty="0"/>
                  <a:t>Like Spartan’s SNARK for R1CS </a:t>
                </a:r>
                <a:r>
                  <a:rPr lang="en-US" sz="2400" dirty="0">
                    <a:solidFill>
                      <a:srgbClr val="0070C0"/>
                    </a:solidFill>
                  </a:rPr>
                  <a:t>[S20]</a:t>
                </a:r>
                <a:r>
                  <a:rPr lang="en-US" sz="2800" dirty="0"/>
                  <a:t>, except we introduce a new form of sum-check to ensure that prover time is sub-linear in table size</a:t>
                </a:r>
              </a:p>
              <a:p>
                <a:endParaRPr lang="en-US" sz="2800" b="1" dirty="0"/>
              </a:p>
              <a:p>
                <a:r>
                  <a:rPr lang="en-US" sz="2800" b="1" dirty="0"/>
                  <a:t>Prover time: </a:t>
                </a:r>
                <a14:m>
                  <m:oMath xmlns:m="http://schemas.openxmlformats.org/officeDocument/2006/math">
                    <m:r>
                      <a:rPr lang="en-US" sz="2800" i="1">
                        <a:latin typeface="Cambria Math" panose="02040503050406030204" pitchFamily="18" charset="0"/>
                      </a:rPr>
                      <m:t>𝑂</m:t>
                    </m:r>
                    <m:r>
                      <a:rPr lang="en-US" sz="280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𝑐</m:t>
                            </m:r>
                          </m:den>
                        </m:f>
                      </m:sup>
                    </m:sSup>
                    <m:r>
                      <a:rPr lang="en-US" sz="2800" b="0" i="1" smtClean="0">
                        <a:latin typeface="Cambria Math" panose="02040503050406030204" pitchFamily="18" charset="0"/>
                      </a:rPr>
                      <m:t>)</m:t>
                    </m:r>
                    <m:r>
                      <a:rPr lang="en-US" sz="2800" i="1">
                        <a:latin typeface="Cambria Math" panose="02040503050406030204" pitchFamily="18" charset="0"/>
                      </a:rPr>
                      <m:t>)</m:t>
                    </m:r>
                  </m:oMath>
                </a14:m>
                <a:r>
                  <a:rPr lang="en-US" sz="2800" dirty="0"/>
                  <a:t>, where </a:t>
                </a:r>
                <a14:m>
                  <m:oMath xmlns:m="http://schemas.openxmlformats.org/officeDocument/2006/math">
                    <m:r>
                      <a:rPr lang="en-US" sz="2800" i="1">
                        <a:latin typeface="Cambria Math" panose="02040503050406030204" pitchFamily="18" charset="0"/>
                      </a:rPr>
                      <m:t>𝑐</m:t>
                    </m:r>
                  </m:oMath>
                </a14:m>
                <a:r>
                  <a:rPr lang="en-US" sz="2800" dirty="0"/>
                  <a:t> is a constant</a:t>
                </a:r>
              </a:p>
              <a:p>
                <a:pPr marL="457200" indent="-457200">
                  <a:buFont typeface="Arial" panose="020B0604020202020204" pitchFamily="34" charset="0"/>
                  <a:buChar char="•"/>
                </a:pPr>
                <a:r>
                  <a:rPr lang="en-US" sz="2800" dirty="0"/>
                  <a:t>Some committed values are random, so the generality is not “free”</a:t>
                </a:r>
                <a:endParaRPr lang="en-US" sz="3200" dirty="0"/>
              </a:p>
              <a:p>
                <a:endParaRPr lang="en-US" sz="3200" dirty="0"/>
              </a:p>
              <a:p>
                <a:r>
                  <a:rPr lang="en-US" sz="2800" dirty="0"/>
                  <a:t>All tables in Jolt are decomposable: we have not found “interesting” real-world tables that require </a:t>
                </a:r>
                <a:r>
                  <a:rPr lang="en-US" sz="2800" dirty="0" err="1"/>
                  <a:t>GeneralizedLasso</a:t>
                </a:r>
                <a:endParaRPr lang="en-US" sz="3200" dirty="0"/>
              </a:p>
            </p:txBody>
          </p:sp>
        </mc:Choice>
        <mc:Fallback xmlns="">
          <p:sp>
            <p:nvSpPr>
              <p:cNvPr id="85" name="TextBox 84">
                <a:extLst>
                  <a:ext uri="{FF2B5EF4-FFF2-40B4-BE49-F238E27FC236}">
                    <a16:creationId xmlns:a16="http://schemas.microsoft.com/office/drawing/2014/main" id="{DDCFA51D-5A9C-157D-5CBF-1298954BBF3F}"/>
                  </a:ext>
                </a:extLst>
              </p:cNvPr>
              <p:cNvSpPr txBox="1">
                <a:spLocks noRot="1" noChangeAspect="1" noMove="1" noResize="1" noEditPoints="1" noAdjustHandles="1" noChangeArrowheads="1" noChangeShapeType="1" noTextEdit="1"/>
              </p:cNvSpPr>
              <p:nvPr/>
            </p:nvSpPr>
            <p:spPr>
              <a:xfrm>
                <a:off x="644420" y="1085345"/>
                <a:ext cx="10903159" cy="4687309"/>
              </a:xfrm>
              <a:prstGeom prst="rect">
                <a:avLst/>
              </a:prstGeom>
              <a:blipFill>
                <a:blip r:embed="rId3"/>
                <a:stretch>
                  <a:fillRect l="-1174" t="-520" b="-2731"/>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3B9B7AB6-D7D5-54FE-6E37-48C6D26465C3}"/>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1"/>
                </a:solidFill>
              </a:rPr>
              <a:t>GeneralizedLasso</a:t>
            </a:r>
            <a:r>
              <a:rPr lang="en-US" sz="3600" dirty="0">
                <a:solidFill>
                  <a:schemeClr val="bg1"/>
                </a:solidFill>
              </a:rPr>
              <a:t>: Beyond decomposable tables</a:t>
            </a:r>
          </a:p>
        </p:txBody>
      </p:sp>
    </p:spTree>
    <p:extLst>
      <p:ext uri="{BB962C8B-B14F-4D97-AF65-F5344CB8AC3E}">
        <p14:creationId xmlns:p14="http://schemas.microsoft.com/office/powerpoint/2010/main" val="13727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F81C984-8E48-E182-3C87-F2E541A090EF}"/>
                  </a:ext>
                </a:extLst>
              </p:cNvPr>
              <p:cNvSpPr>
                <a:spLocks noGrp="1"/>
              </p:cNvSpPr>
              <p:nvPr>
                <p:ph type="body" idx="1"/>
              </p:nvPr>
            </p:nvSpPr>
            <p:spPr>
              <a:xfrm>
                <a:off x="733581" y="1064397"/>
                <a:ext cx="10724838" cy="4833938"/>
              </a:xfrm>
            </p:spPr>
            <p:txBody>
              <a:bodyPr>
                <a:normAutofit/>
              </a:bodyPr>
              <a:lstStyle/>
              <a:p>
                <a:pPr marL="0" indent="0">
                  <a:buNone/>
                </a:pPr>
                <a:r>
                  <a:rPr lang="en-US" dirty="0"/>
                  <a:t>Lasso provides a lookup argument with minimal prover costs (10x improvement over prior work)</a:t>
                </a:r>
              </a:p>
              <a:p>
                <a:pPr marL="0" indent="0">
                  <a:buNone/>
                </a:pPr>
                <a:endParaRPr lang="en-US" dirty="0"/>
              </a:p>
              <a:p>
                <a:pPr marL="0" indent="0">
                  <a:buNone/>
                </a:pPr>
                <a:r>
                  <a:rPr lang="en-US" dirty="0"/>
                  <a:t>Unlike all prior work, Lasso applies to very large structured tables (e.g., tables of size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128</m:t>
                        </m:r>
                      </m:sup>
                    </m:sSup>
                  </m:oMath>
                </a14:m>
                <a:r>
                  <a:rPr lang="en-US" dirty="0"/>
                  <a:t> or larger) and no party needs to commit to them</a:t>
                </a:r>
              </a:p>
              <a:p>
                <a:pPr marL="0" indent="0">
                  <a:buNone/>
                </a:pPr>
                <a:endParaRPr lang="en-US" dirty="0"/>
              </a:p>
              <a:p>
                <a:pPr marL="0" indent="0">
                  <a:buNone/>
                </a:pPr>
                <a:r>
                  <a:rPr lang="en-US" dirty="0"/>
                  <a:t>Unlocks lookup singularity: lookup-only front-ends are now possible!</a:t>
                </a:r>
              </a:p>
              <a:p>
                <a:pPr marL="0" indent="0">
                  <a:buNone/>
                </a:pPr>
                <a:endParaRPr lang="en-US" dirty="0"/>
              </a:p>
              <a:p>
                <a:pPr marL="0" indent="0">
                  <a:buNone/>
                </a:pPr>
                <a:r>
                  <a:rPr lang="en-US" b="1" dirty="0"/>
                  <a:t>Techniques:</a:t>
                </a:r>
                <a:r>
                  <a:rPr lang="en-US" dirty="0"/>
                  <a:t> Lasso is a generalization of Spartan’s sparse polynomial evaluation argument </a:t>
                </a:r>
                <a:r>
                  <a:rPr lang="en-US" sz="2400" dirty="0">
                    <a:solidFill>
                      <a:srgbClr val="0070C0"/>
                    </a:solidFill>
                  </a:rPr>
                  <a:t>[S20]</a:t>
                </a:r>
                <a:endParaRPr lang="en-US" dirty="0">
                  <a:solidFill>
                    <a:srgbClr val="0070C0"/>
                  </a:solidFill>
                </a:endParaRPr>
              </a:p>
            </p:txBody>
          </p:sp>
        </mc:Choice>
        <mc:Fallback xmlns="">
          <p:sp>
            <p:nvSpPr>
              <p:cNvPr id="3" name="Text Placeholder 2">
                <a:extLst>
                  <a:ext uri="{FF2B5EF4-FFF2-40B4-BE49-F238E27FC236}">
                    <a16:creationId xmlns:a16="http://schemas.microsoft.com/office/drawing/2014/main" id="{AF81C984-8E48-E182-3C87-F2E541A090EF}"/>
                  </a:ext>
                </a:extLst>
              </p:cNvPr>
              <p:cNvSpPr>
                <a:spLocks noGrp="1" noRot="1" noChangeAspect="1" noMove="1" noResize="1" noEditPoints="1" noAdjustHandles="1" noChangeArrowheads="1" noChangeShapeType="1" noTextEdit="1"/>
              </p:cNvSpPr>
              <p:nvPr>
                <p:ph type="body" idx="1"/>
              </p:nvPr>
            </p:nvSpPr>
            <p:spPr>
              <a:xfrm>
                <a:off x="733581" y="1064397"/>
                <a:ext cx="10724838" cy="4833938"/>
              </a:xfrm>
              <a:blipFill>
                <a:blip r:embed="rId3"/>
                <a:stretch>
                  <a:fillRect l="-1136" t="-2144" b="-75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6F9A211-E8DC-E548-B2CB-FE0D1F7FDC19}"/>
              </a:ext>
            </a:extLst>
          </p:cNvPr>
          <p:cNvSpPr>
            <a:spLocks noGrp="1"/>
          </p:cNvSpPr>
          <p:nvPr>
            <p:ph type="sldNum" sz="quarter" idx="2"/>
          </p:nvPr>
        </p:nvSpPr>
        <p:spPr/>
        <p:txBody>
          <a:bodyPr/>
          <a:lstStyle/>
          <a:p>
            <a:fld id="{86CB4B4D-7CA3-9044-876B-883B54F8677D}" type="slidenum">
              <a:rPr lang="en-US" smtClean="0"/>
              <a:t>22</a:t>
            </a:fld>
            <a:endParaRPr lang="en-US"/>
          </a:p>
        </p:txBody>
      </p:sp>
      <p:sp>
        <p:nvSpPr>
          <p:cNvPr id="7" name="Rectangle 6">
            <a:extLst>
              <a:ext uri="{FF2B5EF4-FFF2-40B4-BE49-F238E27FC236}">
                <a16:creationId xmlns:a16="http://schemas.microsoft.com/office/drawing/2014/main" id="{6767B919-01C9-D5AF-3C91-C6975BD9D82F}"/>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Summary of Lasso</a:t>
            </a:r>
          </a:p>
        </p:txBody>
      </p:sp>
    </p:spTree>
    <p:extLst>
      <p:ext uri="{BB962C8B-B14F-4D97-AF65-F5344CB8AC3E}">
        <p14:creationId xmlns:p14="http://schemas.microsoft.com/office/powerpoint/2010/main" val="20828634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11F579-BB6D-2AB4-1FB4-7F539B49A731}"/>
              </a:ext>
            </a:extLst>
          </p:cNvPr>
          <p:cNvSpPr>
            <a:spLocks noGrp="1"/>
          </p:cNvSpPr>
          <p:nvPr>
            <p:ph type="sldNum" sz="quarter" idx="12"/>
          </p:nvPr>
        </p:nvSpPr>
        <p:spPr/>
        <p:txBody>
          <a:bodyPr/>
          <a:lstStyle/>
          <a:p>
            <a:fld id="{250EB071-8AAD-4676-B2E5-4B354D6BA6F4}" type="slidenum">
              <a:rPr lang="en-US" smtClean="0"/>
              <a:t>3</a:t>
            </a:fld>
            <a:endParaRPr lang="en-US"/>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34E66B1-734A-8957-0B3E-7D323613F62D}"/>
                  </a:ext>
                </a:extLst>
              </p:cNvPr>
              <p:cNvSpPr/>
              <p:nvPr/>
            </p:nvSpPr>
            <p:spPr>
              <a:xfrm>
                <a:off x="1477729" y="2176912"/>
                <a:ext cx="2029135" cy="7183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Prover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𝑃</m:t>
                    </m:r>
                    <m:r>
                      <a:rPr lang="en-US" sz="2400" b="0" i="1" smtClean="0">
                        <a:solidFill>
                          <a:schemeClr val="tx1"/>
                        </a:solidFill>
                        <a:latin typeface="Cambria Math" panose="02040503050406030204" pitchFamily="18" charset="0"/>
                      </a:rPr>
                      <m:t>)</m:t>
                    </m:r>
                  </m:oMath>
                </a14:m>
                <a:endParaRPr lang="en-US" sz="3200" dirty="0">
                  <a:solidFill>
                    <a:schemeClr val="tx1"/>
                  </a:solidFill>
                </a:endParaRPr>
              </a:p>
            </p:txBody>
          </p:sp>
        </mc:Choice>
        <mc:Fallback xmlns="">
          <p:sp>
            <p:nvSpPr>
              <p:cNvPr id="23" name="Rectangle 22">
                <a:extLst>
                  <a:ext uri="{FF2B5EF4-FFF2-40B4-BE49-F238E27FC236}">
                    <a16:creationId xmlns:a16="http://schemas.microsoft.com/office/drawing/2014/main" id="{934E66B1-734A-8957-0B3E-7D323613F62D}"/>
                  </a:ext>
                </a:extLst>
              </p:cNvPr>
              <p:cNvSpPr>
                <a:spLocks noRot="1" noChangeAspect="1" noMove="1" noResize="1" noEditPoints="1" noAdjustHandles="1" noChangeArrowheads="1" noChangeShapeType="1" noTextEdit="1"/>
              </p:cNvSpPr>
              <p:nvPr/>
            </p:nvSpPr>
            <p:spPr>
              <a:xfrm>
                <a:off x="1477729" y="2176912"/>
                <a:ext cx="2029135" cy="718364"/>
              </a:xfrm>
              <a:prstGeom prst="rect">
                <a:avLst/>
              </a:prstGeom>
              <a:blipFill>
                <a:blip r:embed="rId3"/>
                <a:stretch>
                  <a:fillRect l="-1180" b="-15323"/>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BD206817-6916-F66D-440F-E29D434DA75F}"/>
                  </a:ext>
                </a:extLst>
              </p:cNvPr>
              <p:cNvSpPr/>
              <p:nvPr/>
            </p:nvSpPr>
            <p:spPr>
              <a:xfrm>
                <a:off x="1477730" y="4095446"/>
                <a:ext cx="2029136" cy="7183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Verifier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𝑉</m:t>
                    </m:r>
                    <m:r>
                      <a:rPr lang="en-US" sz="2400" b="0" i="1" smtClean="0">
                        <a:solidFill>
                          <a:schemeClr val="tx1"/>
                        </a:solidFill>
                        <a:latin typeface="Cambria Math" panose="02040503050406030204" pitchFamily="18" charset="0"/>
                      </a:rPr>
                      <m:t>)</m:t>
                    </m:r>
                  </m:oMath>
                </a14:m>
                <a:endParaRPr lang="en-US" sz="3200" dirty="0">
                  <a:solidFill>
                    <a:schemeClr val="tx1"/>
                  </a:solidFill>
                </a:endParaRPr>
              </a:p>
            </p:txBody>
          </p:sp>
        </mc:Choice>
        <mc:Fallback xmlns="">
          <p:sp>
            <p:nvSpPr>
              <p:cNvPr id="24" name="Rectangle 23">
                <a:extLst>
                  <a:ext uri="{FF2B5EF4-FFF2-40B4-BE49-F238E27FC236}">
                    <a16:creationId xmlns:a16="http://schemas.microsoft.com/office/drawing/2014/main" id="{BD206817-6916-F66D-440F-E29D434DA75F}"/>
                  </a:ext>
                </a:extLst>
              </p:cNvPr>
              <p:cNvSpPr>
                <a:spLocks noRot="1" noChangeAspect="1" noMove="1" noResize="1" noEditPoints="1" noAdjustHandles="1" noChangeArrowheads="1" noChangeShapeType="1" noTextEdit="1"/>
              </p:cNvSpPr>
              <p:nvPr/>
            </p:nvSpPr>
            <p:spPr>
              <a:xfrm>
                <a:off x="1477730" y="4095446"/>
                <a:ext cx="2029136" cy="718364"/>
              </a:xfrm>
              <a:prstGeom prst="rect">
                <a:avLst/>
              </a:prstGeom>
              <a:blipFill>
                <a:blip r:embed="rId4"/>
                <a:stretch>
                  <a:fillRect l="-4425" b="-14516"/>
                </a:stretch>
              </a:blipFill>
              <a:ln w="38100">
                <a:solidFill>
                  <a:schemeClr val="tx1"/>
                </a:solid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5B0E1E9C-38A8-01D8-9161-CB7D5FD1A734}"/>
              </a:ext>
            </a:extLst>
          </p:cNvPr>
          <p:cNvCxnSpPr>
            <a:cxnSpLocks/>
            <a:stCxn id="23" idx="2"/>
            <a:endCxn id="24" idx="0"/>
          </p:cNvCxnSpPr>
          <p:nvPr/>
        </p:nvCxnSpPr>
        <p:spPr>
          <a:xfrm>
            <a:off x="2492297" y="2895276"/>
            <a:ext cx="1" cy="1200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37E0E07-E419-E778-39C3-8BEADF9AE467}"/>
              </a:ext>
            </a:extLst>
          </p:cNvPr>
          <p:cNvSpPr txBox="1"/>
          <p:nvPr/>
        </p:nvSpPr>
        <p:spPr>
          <a:xfrm>
            <a:off x="2385296" y="3127376"/>
            <a:ext cx="684204" cy="584775"/>
          </a:xfrm>
          <a:prstGeom prst="rect">
            <a:avLst/>
          </a:prstGeom>
          <a:noFill/>
        </p:spPr>
        <p:txBody>
          <a:bodyPr wrap="square" rtlCol="0">
            <a:spAutoFit/>
          </a:bodyPr>
          <a:lstStyle/>
          <a:p>
            <a:pPr algn="ctr"/>
            <a:r>
              <a:rPr lang="el-GR" sz="3200" dirty="0"/>
              <a:t>π</a:t>
            </a:r>
            <a:endParaRPr lang="en-US" sz="3200" dirty="0"/>
          </a:p>
        </p:txBody>
      </p:sp>
      <p:sp>
        <p:nvSpPr>
          <p:cNvPr id="33" name="Rectangle 32">
            <a:extLst>
              <a:ext uri="{FF2B5EF4-FFF2-40B4-BE49-F238E27FC236}">
                <a16:creationId xmlns:a16="http://schemas.microsoft.com/office/drawing/2014/main" id="{E00560A7-7799-98F9-EE9A-E1806AD7E582}"/>
              </a:ext>
            </a:extLst>
          </p:cNvPr>
          <p:cNvSpPr/>
          <p:nvPr/>
        </p:nvSpPr>
        <p:spPr bwMode="auto">
          <a:xfrm>
            <a:off x="581069" y="1143429"/>
            <a:ext cx="3748185" cy="5126633"/>
          </a:xfrm>
          <a:prstGeom prst="rect">
            <a:avLst/>
          </a:prstGeom>
          <a:noFill/>
          <a:ln w="2540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3200" dirty="0">
              <a:gradFill>
                <a:gsLst>
                  <a:gs pos="0">
                    <a:schemeClr val="tx1"/>
                  </a:gs>
                  <a:gs pos="100000">
                    <a:schemeClr val="tx1"/>
                  </a:gs>
                </a:gsLst>
                <a:lin ang="5400000" scaled="0"/>
              </a:gradFill>
              <a:ea typeface="Segoe UI" pitchFamily="34" charset="0"/>
              <a:cs typeface="Segoe UI" pitchFamily="34" charset="0"/>
            </a:endParaRPr>
          </a:p>
        </p:txBody>
      </p:sp>
      <p:cxnSp>
        <p:nvCxnSpPr>
          <p:cNvPr id="36" name="Straight Arrow Connector 35">
            <a:extLst>
              <a:ext uri="{FF2B5EF4-FFF2-40B4-BE49-F238E27FC236}">
                <a16:creationId xmlns:a16="http://schemas.microsoft.com/office/drawing/2014/main" id="{DDED1E4C-9F18-82BE-C918-F690268F2C7E}"/>
              </a:ext>
            </a:extLst>
          </p:cNvPr>
          <p:cNvCxnSpPr>
            <a:cxnSpLocks/>
          </p:cNvCxnSpPr>
          <p:nvPr/>
        </p:nvCxnSpPr>
        <p:spPr>
          <a:xfrm>
            <a:off x="1940160" y="1600630"/>
            <a:ext cx="0" cy="576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225AA77-4BDD-ABDB-77DB-71C03D958F58}"/>
                  </a:ext>
                </a:extLst>
              </p:cNvPr>
              <p:cNvSpPr txBox="1"/>
              <p:nvPr/>
            </p:nvSpPr>
            <p:spPr>
              <a:xfrm>
                <a:off x="527511" y="1102129"/>
                <a:ext cx="1965097" cy="523220"/>
              </a:xfrm>
              <a:prstGeom prst="rect">
                <a:avLst/>
              </a:prstGeom>
              <a:noFill/>
            </p:spPr>
            <p:txBody>
              <a:bodyPr wrap="square" rtlCol="0">
                <a:spAutoFit/>
              </a:bodyPr>
              <a:lstStyle/>
              <a:p>
                <a:pPr algn="ctr"/>
                <a:r>
                  <a:rPr lang="en-US" sz="2800" b="0" dirty="0"/>
                  <a:t>witness </a:t>
                </a:r>
                <a14:m>
                  <m:oMath xmlns:m="http://schemas.openxmlformats.org/officeDocument/2006/math">
                    <m:r>
                      <a:rPr lang="en-US" sz="2800" b="0" i="1" smtClean="0">
                        <a:latin typeface="Cambria Math" panose="02040503050406030204" pitchFamily="18" charset="0"/>
                      </a:rPr>
                      <m:t>𝑤</m:t>
                    </m:r>
                  </m:oMath>
                </a14:m>
                <a:endParaRPr lang="en-US" sz="3200" dirty="0"/>
              </a:p>
            </p:txBody>
          </p:sp>
        </mc:Choice>
        <mc:Fallback xmlns="">
          <p:sp>
            <p:nvSpPr>
              <p:cNvPr id="38" name="TextBox 37">
                <a:extLst>
                  <a:ext uri="{FF2B5EF4-FFF2-40B4-BE49-F238E27FC236}">
                    <a16:creationId xmlns:a16="http://schemas.microsoft.com/office/drawing/2014/main" id="{8225AA77-4BDD-ABDB-77DB-71C03D958F58}"/>
                  </a:ext>
                </a:extLst>
              </p:cNvPr>
              <p:cNvSpPr txBox="1">
                <a:spLocks noRot="1" noChangeAspect="1" noMove="1" noResize="1" noEditPoints="1" noAdjustHandles="1" noChangeArrowheads="1" noChangeShapeType="1" noTextEdit="1"/>
              </p:cNvSpPr>
              <p:nvPr/>
            </p:nvSpPr>
            <p:spPr>
              <a:xfrm>
                <a:off x="527511" y="1102129"/>
                <a:ext cx="1965097" cy="523220"/>
              </a:xfrm>
              <a:prstGeom prst="rect">
                <a:avLst/>
              </a:prstGeom>
              <a:blipFill>
                <a:blip r:embed="rId5"/>
                <a:stretch>
                  <a:fillRect t="-11628" b="-32558"/>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449C2113-3119-DE57-0430-69FFC8C27A2C}"/>
              </a:ext>
            </a:extLst>
          </p:cNvPr>
          <p:cNvCxnSpPr>
            <a:cxnSpLocks/>
          </p:cNvCxnSpPr>
          <p:nvPr/>
        </p:nvCxnSpPr>
        <p:spPr>
          <a:xfrm>
            <a:off x="3069838" y="1600630"/>
            <a:ext cx="0" cy="576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330FD33-445F-0F55-0F6F-1667D91CDC84}"/>
                  </a:ext>
                </a:extLst>
              </p:cNvPr>
              <p:cNvSpPr txBox="1"/>
              <p:nvPr/>
            </p:nvSpPr>
            <p:spPr>
              <a:xfrm>
                <a:off x="2364158" y="1116300"/>
                <a:ext cx="1965097" cy="523220"/>
              </a:xfrm>
              <a:prstGeom prst="rect">
                <a:avLst/>
              </a:prstGeom>
              <a:noFill/>
            </p:spPr>
            <p:txBody>
              <a:bodyPr wrap="square" rtlCol="0">
                <a:spAutoFit/>
              </a:bodyPr>
              <a:lstStyle/>
              <a:p>
                <a:pPr algn="ctr"/>
                <a:r>
                  <a:rPr lang="en-US" sz="2800" b="0" dirty="0"/>
                  <a:t>input </a:t>
                </a:r>
                <a14:m>
                  <m:oMath xmlns:m="http://schemas.openxmlformats.org/officeDocument/2006/math">
                    <m:r>
                      <a:rPr lang="en-US" sz="2800" b="0" i="1" smtClean="0">
                        <a:latin typeface="Cambria Math" panose="02040503050406030204" pitchFamily="18" charset="0"/>
                      </a:rPr>
                      <m:t>𝑥</m:t>
                    </m:r>
                  </m:oMath>
                </a14:m>
                <a:endParaRPr lang="en-US" sz="3200" dirty="0"/>
              </a:p>
            </p:txBody>
          </p:sp>
        </mc:Choice>
        <mc:Fallback xmlns="">
          <p:sp>
            <p:nvSpPr>
              <p:cNvPr id="40" name="TextBox 39">
                <a:extLst>
                  <a:ext uri="{FF2B5EF4-FFF2-40B4-BE49-F238E27FC236}">
                    <a16:creationId xmlns:a16="http://schemas.microsoft.com/office/drawing/2014/main" id="{D330FD33-445F-0F55-0F6F-1667D91CDC84}"/>
                  </a:ext>
                </a:extLst>
              </p:cNvPr>
              <p:cNvSpPr txBox="1">
                <a:spLocks noRot="1" noChangeAspect="1" noMove="1" noResize="1" noEditPoints="1" noAdjustHandles="1" noChangeArrowheads="1" noChangeShapeType="1" noTextEdit="1"/>
              </p:cNvSpPr>
              <p:nvPr/>
            </p:nvSpPr>
            <p:spPr>
              <a:xfrm>
                <a:off x="2364158" y="1116300"/>
                <a:ext cx="1965097" cy="523220"/>
              </a:xfrm>
              <a:prstGeom prst="rect">
                <a:avLst/>
              </a:prstGeom>
              <a:blipFill>
                <a:blip r:embed="rId6"/>
                <a:stretch>
                  <a:fillRect t="-10465" b="-32558"/>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DD05DF4F-C491-AB63-22DE-0ACDABA7813E}"/>
              </a:ext>
            </a:extLst>
          </p:cNvPr>
          <p:cNvCxnSpPr>
            <a:cxnSpLocks/>
          </p:cNvCxnSpPr>
          <p:nvPr/>
        </p:nvCxnSpPr>
        <p:spPr>
          <a:xfrm flipV="1">
            <a:off x="2492296" y="4813810"/>
            <a:ext cx="0" cy="638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D38F2DE-1CFE-A37C-DE2D-0742042E78B0}"/>
                  </a:ext>
                </a:extLst>
              </p:cNvPr>
              <p:cNvSpPr txBox="1"/>
              <p:nvPr/>
            </p:nvSpPr>
            <p:spPr>
              <a:xfrm>
                <a:off x="1541767" y="5378594"/>
                <a:ext cx="1965097" cy="523220"/>
              </a:xfrm>
              <a:prstGeom prst="rect">
                <a:avLst/>
              </a:prstGeom>
              <a:noFill/>
            </p:spPr>
            <p:txBody>
              <a:bodyPr wrap="square" rtlCol="0">
                <a:spAutoFit/>
              </a:bodyPr>
              <a:lstStyle/>
              <a:p>
                <a:pPr algn="ctr"/>
                <a:r>
                  <a:rPr lang="en-US" sz="2800" b="0" dirty="0"/>
                  <a:t>input </a:t>
                </a:r>
                <a14:m>
                  <m:oMath xmlns:m="http://schemas.openxmlformats.org/officeDocument/2006/math">
                    <m:r>
                      <a:rPr lang="en-US" sz="2800" b="0" i="1" smtClean="0">
                        <a:latin typeface="Cambria Math" panose="02040503050406030204" pitchFamily="18" charset="0"/>
                      </a:rPr>
                      <m:t>𝑥</m:t>
                    </m:r>
                  </m:oMath>
                </a14:m>
                <a:endParaRPr lang="en-US" sz="3200" dirty="0"/>
              </a:p>
            </p:txBody>
          </p:sp>
        </mc:Choice>
        <mc:Fallback xmlns="">
          <p:sp>
            <p:nvSpPr>
              <p:cNvPr id="42" name="TextBox 41">
                <a:extLst>
                  <a:ext uri="{FF2B5EF4-FFF2-40B4-BE49-F238E27FC236}">
                    <a16:creationId xmlns:a16="http://schemas.microsoft.com/office/drawing/2014/main" id="{4D38F2DE-1CFE-A37C-DE2D-0742042E78B0}"/>
                  </a:ext>
                </a:extLst>
              </p:cNvPr>
              <p:cNvSpPr txBox="1">
                <a:spLocks noRot="1" noChangeAspect="1" noMove="1" noResize="1" noEditPoints="1" noAdjustHandles="1" noChangeArrowheads="1" noChangeShapeType="1" noTextEdit="1"/>
              </p:cNvSpPr>
              <p:nvPr/>
            </p:nvSpPr>
            <p:spPr>
              <a:xfrm>
                <a:off x="1541767" y="5378594"/>
                <a:ext cx="1965097" cy="523220"/>
              </a:xfrm>
              <a:prstGeom prst="rect">
                <a:avLst/>
              </a:prstGeom>
              <a:blipFill>
                <a:blip r:embed="rId7"/>
                <a:stretch>
                  <a:fillRect t="-10465" b="-32558"/>
                </a:stretch>
              </a:blipFill>
            </p:spPr>
            <p:txBody>
              <a:bodyPr/>
              <a:lstStyle/>
              <a:p>
                <a:r>
                  <a:rPr lang="en-US">
                    <a:noFill/>
                  </a:rPr>
                  <a:t> </a:t>
                </a:r>
              </a:p>
            </p:txBody>
          </p:sp>
        </mc:Fallback>
      </mc:AlternateContent>
      <p:pic>
        <p:nvPicPr>
          <p:cNvPr id="49" name="Graphic 48" descr="Badge Tick with solid fill">
            <a:extLst>
              <a:ext uri="{FF2B5EF4-FFF2-40B4-BE49-F238E27FC236}">
                <a16:creationId xmlns:a16="http://schemas.microsoft.com/office/drawing/2014/main" id="{4FFADBAC-E7F8-2C72-C92E-6353AEF269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89460" y="4003701"/>
            <a:ext cx="457200" cy="457200"/>
          </a:xfrm>
          <a:prstGeom prst="rect">
            <a:avLst/>
          </a:prstGeom>
        </p:spPr>
      </p:pic>
      <p:pic>
        <p:nvPicPr>
          <p:cNvPr id="50" name="Graphic 49" descr="Badge Cross with solid fill">
            <a:extLst>
              <a:ext uri="{FF2B5EF4-FFF2-40B4-BE49-F238E27FC236}">
                <a16:creationId xmlns:a16="http://schemas.microsoft.com/office/drawing/2014/main" id="{F2E0385E-55FA-FC02-F076-9291326CCA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35180" y="4488544"/>
            <a:ext cx="365760" cy="36576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8B6D855-C86B-3307-FB13-F65B73077B42}"/>
                  </a:ext>
                </a:extLst>
              </p:cNvPr>
              <p:cNvSpPr txBox="1"/>
              <p:nvPr/>
            </p:nvSpPr>
            <p:spPr>
              <a:xfrm>
                <a:off x="4791685" y="799022"/>
                <a:ext cx="7084724" cy="1938992"/>
              </a:xfrm>
              <a:prstGeom prst="rect">
                <a:avLst/>
              </a:prstGeom>
              <a:noFill/>
            </p:spPr>
            <p:txBody>
              <a:bodyPr wrap="square" rtlCol="0">
                <a:spAutoFit/>
              </a:bodyPr>
              <a:lstStyle/>
              <a:p>
                <a:r>
                  <a:rPr lang="en-US" sz="3200" dirty="0"/>
                  <a:t>A proof establishing the knowledge of a </a:t>
                </a:r>
                <a:r>
                  <a:rPr lang="en-US" sz="3200" u="sng" dirty="0"/>
                  <a:t>witness</a:t>
                </a:r>
                <a:r>
                  <a:rPr lang="en-US" sz="3200" dirty="0"/>
                  <a:t> to a </a:t>
                </a:r>
                <a:r>
                  <a:rPr lang="en-US" sz="3200" u="sng" dirty="0"/>
                  <a:t>statement</a:t>
                </a:r>
              </a:p>
              <a:p>
                <a:pPr marL="457200" indent="-457200">
                  <a:buFont typeface="Arial" panose="020B0604020202020204" pitchFamily="34" charset="0"/>
                  <a:buChar char="•"/>
                </a:pPr>
                <a14:m>
                  <m:oMath xmlns:m="http://schemas.openxmlformats.org/officeDocument/2006/math">
                    <m:r>
                      <a:rPr lang="en-US" sz="2800" i="1">
                        <a:latin typeface="Cambria Math" panose="02040503050406030204" pitchFamily="18" charset="0"/>
                      </a:rPr>
                      <m:t>𝑃</m:t>
                    </m:r>
                    <m:r>
                      <a:rPr lang="en-US" sz="2800" i="1">
                        <a:latin typeface="Cambria Math" panose="02040503050406030204" pitchFamily="18" charset="0"/>
                      </a:rPr>
                      <m:t> </m:t>
                    </m:r>
                  </m:oMath>
                </a14:m>
                <a:r>
                  <a:rPr lang="en-US" sz="2800" dirty="0"/>
                  <a:t>knows </a:t>
                </a:r>
                <a14:m>
                  <m:oMath xmlns:m="http://schemas.openxmlformats.org/officeDocument/2006/math">
                    <m:r>
                      <a:rPr lang="en-US" sz="2800" b="0" i="1" smtClean="0">
                        <a:latin typeface="Cambria Math" panose="02040503050406030204" pitchFamily="18" charset="0"/>
                      </a:rPr>
                      <m:t>𝑤</m:t>
                    </m:r>
                    <m:r>
                      <a:rPr lang="en-US" sz="2800" i="1">
                        <a:latin typeface="Cambria Math" panose="02040503050406030204" pitchFamily="18" charset="0"/>
                      </a:rPr>
                      <m:t> </m:t>
                    </m:r>
                  </m:oMath>
                </a14:m>
                <a:r>
                  <a:rPr lang="en-US" sz="2800" dirty="0"/>
                  <a:t>such that </a:t>
                </a:r>
                <a14:m>
                  <m:oMath xmlns:m="http://schemas.openxmlformats.org/officeDocument/2006/math">
                    <m:r>
                      <a:rPr lang="en-US" sz="2800" b="0" i="1" smtClean="0">
                        <a:latin typeface="Cambria Math" panose="02040503050406030204" pitchFamily="18" charset="0"/>
                      </a:rPr>
                      <m:t>𝐶</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𝑤</m:t>
                        </m:r>
                      </m:e>
                    </m:d>
                    <m:r>
                      <a:rPr lang="en-US" sz="2800" b="0" i="1" smtClean="0">
                        <a:latin typeface="Cambria Math" panose="02040503050406030204" pitchFamily="18" charset="0"/>
                      </a:rPr>
                      <m:t>=1</m:t>
                    </m:r>
                  </m:oMath>
                </a14:m>
                <a:r>
                  <a:rPr lang="en-US" sz="2800" dirty="0"/>
                  <a:t>, for a circuit </a:t>
                </a:r>
                <a14:m>
                  <m:oMath xmlns:m="http://schemas.openxmlformats.org/officeDocument/2006/math">
                    <m:r>
                      <a:rPr lang="en-US" sz="2800" i="1">
                        <a:latin typeface="Cambria Math" panose="02040503050406030204" pitchFamily="18" charset="0"/>
                      </a:rPr>
                      <m:t>𝐶</m:t>
                    </m:r>
                  </m:oMath>
                </a14:m>
                <a:r>
                  <a:rPr lang="en-US" sz="2800" dirty="0"/>
                  <a:t> and input </a:t>
                </a:r>
                <a14:m>
                  <m:oMath xmlns:m="http://schemas.openxmlformats.org/officeDocument/2006/math">
                    <m:r>
                      <a:rPr lang="en-US" sz="2800" b="0" i="1" smtClean="0">
                        <a:latin typeface="Cambria Math" panose="02040503050406030204" pitchFamily="18" charset="0"/>
                      </a:rPr>
                      <m:t>𝑥</m:t>
                    </m:r>
                  </m:oMath>
                </a14:m>
                <a:endParaRPr lang="en-US" sz="2800" dirty="0"/>
              </a:p>
            </p:txBody>
          </p:sp>
        </mc:Choice>
        <mc:Fallback xmlns="">
          <p:sp>
            <p:nvSpPr>
              <p:cNvPr id="2" name="TextBox 1">
                <a:extLst>
                  <a:ext uri="{FF2B5EF4-FFF2-40B4-BE49-F238E27FC236}">
                    <a16:creationId xmlns:a16="http://schemas.microsoft.com/office/drawing/2014/main" id="{58B6D855-C86B-3307-FB13-F65B73077B42}"/>
                  </a:ext>
                </a:extLst>
              </p:cNvPr>
              <p:cNvSpPr txBox="1">
                <a:spLocks noRot="1" noChangeAspect="1" noMove="1" noResize="1" noEditPoints="1" noAdjustHandles="1" noChangeArrowheads="1" noChangeShapeType="1" noTextEdit="1"/>
              </p:cNvSpPr>
              <p:nvPr/>
            </p:nvSpPr>
            <p:spPr>
              <a:xfrm>
                <a:off x="4791685" y="799022"/>
                <a:ext cx="7084724" cy="1938992"/>
              </a:xfrm>
              <a:prstGeom prst="rect">
                <a:avLst/>
              </a:prstGeom>
              <a:blipFill>
                <a:blip r:embed="rId12"/>
                <a:stretch>
                  <a:fillRect l="-2151" t="-4088" b="-8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1D1F842-DB14-5CAD-1BC5-AC5CEA130B8D}"/>
                  </a:ext>
                </a:extLst>
              </p:cNvPr>
              <p:cNvSpPr txBox="1"/>
              <p:nvPr/>
            </p:nvSpPr>
            <p:spPr>
              <a:xfrm>
                <a:off x="4791685" y="4398718"/>
                <a:ext cx="7084724" cy="1877437"/>
              </a:xfrm>
              <a:prstGeom prst="rect">
                <a:avLst/>
              </a:prstGeom>
              <a:noFill/>
            </p:spPr>
            <p:txBody>
              <a:bodyPr wrap="square" rtlCol="0">
                <a:spAutoFit/>
              </a:bodyPr>
              <a:lstStyle/>
              <a:p>
                <a:r>
                  <a:rPr lang="en-US" sz="3200" dirty="0"/>
                  <a:t>A SNARK achieves non-trivial properties:</a:t>
                </a:r>
                <a:endParaRPr lang="en-US" sz="3200" u="sng" dirty="0"/>
              </a:p>
              <a:p>
                <a:pPr marL="457200" indent="-457200">
                  <a:buFont typeface="Arial" panose="020B0604020202020204" pitchFamily="34" charset="0"/>
                  <a:buChar char="•"/>
                </a:pPr>
                <a14:m>
                  <m:oMath xmlns:m="http://schemas.openxmlformats.org/officeDocument/2006/math">
                    <m:d>
                      <m:dPr>
                        <m:begChr m:val="|"/>
                        <m:endChr m:val="|"/>
                        <m:ctrlPr>
                          <a:rPr lang="en-US" sz="2800" b="0" i="1" smtClean="0">
                            <a:latin typeface="Cambria Math" panose="02040503050406030204" pitchFamily="18" charset="0"/>
                          </a:rPr>
                        </m:ctrlPr>
                      </m:dPr>
                      <m:e>
                        <m:r>
                          <a:rPr lang="en-US" sz="2800" i="1">
                            <a:latin typeface="Cambria Math" panose="02040503050406030204" pitchFamily="18" charset="0"/>
                          </a:rPr>
                          <m:t>𝜋</m:t>
                        </m:r>
                      </m:e>
                    </m:d>
                  </m:oMath>
                </a14:m>
                <a:r>
                  <a:rPr lang="en-US" sz="2800" dirty="0"/>
                  <a:t> is polylogarithmic in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m:t>
                    </m:r>
                  </m:oMath>
                </a14:m>
                <a:endParaRPr lang="en-US" sz="2800" dirty="0"/>
              </a:p>
              <a:p>
                <a:pPr marL="457200" indent="-457200">
                  <a:buFont typeface="Arial" panose="020B0604020202020204" pitchFamily="34" charset="0"/>
                  <a:buChar char="•"/>
                </a:pPr>
                <a14:m>
                  <m:oMath xmlns:m="http://schemas.openxmlformats.org/officeDocument/2006/math">
                    <m:r>
                      <a:rPr lang="en-US" sz="2800" i="1">
                        <a:latin typeface="Cambria Math" panose="02040503050406030204" pitchFamily="18" charset="0"/>
                      </a:rPr>
                      <m:t>𝑉</m:t>
                    </m:r>
                  </m:oMath>
                </a14:m>
                <a:r>
                  <a:rPr lang="en-US" sz="2800" dirty="0"/>
                  <a:t>’s cost is polylogarithmic in the time to execute </a:t>
                </a:r>
                <a14:m>
                  <m:oMath xmlns:m="http://schemas.openxmlformats.org/officeDocument/2006/math">
                    <m:r>
                      <a:rPr lang="en-US" sz="2800" i="1">
                        <a:latin typeface="Cambria Math" panose="02040503050406030204" pitchFamily="18" charset="0"/>
                      </a:rPr>
                      <m:t>𝐶</m:t>
                    </m:r>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 </m:t>
                        </m:r>
                        <m:r>
                          <a:rPr lang="en-US" sz="2800" i="1">
                            <a:latin typeface="Cambria Math" panose="02040503050406030204" pitchFamily="18" charset="0"/>
                          </a:rPr>
                          <m:t>𝑤</m:t>
                        </m:r>
                      </m:e>
                    </m:d>
                  </m:oMath>
                </a14:m>
                <a:endParaRPr lang="en-US" sz="2800" dirty="0"/>
              </a:p>
            </p:txBody>
          </p:sp>
        </mc:Choice>
        <mc:Fallback xmlns="">
          <p:sp>
            <p:nvSpPr>
              <p:cNvPr id="6" name="TextBox 5">
                <a:extLst>
                  <a:ext uri="{FF2B5EF4-FFF2-40B4-BE49-F238E27FC236}">
                    <a16:creationId xmlns:a16="http://schemas.microsoft.com/office/drawing/2014/main" id="{11D1F842-DB14-5CAD-1BC5-AC5CEA130B8D}"/>
                  </a:ext>
                </a:extLst>
              </p:cNvPr>
              <p:cNvSpPr txBox="1">
                <a:spLocks noRot="1" noChangeAspect="1" noMove="1" noResize="1" noEditPoints="1" noAdjustHandles="1" noChangeArrowheads="1" noChangeShapeType="1" noTextEdit="1"/>
              </p:cNvSpPr>
              <p:nvPr/>
            </p:nvSpPr>
            <p:spPr>
              <a:xfrm>
                <a:off x="4791685" y="4398718"/>
                <a:ext cx="7084724" cy="1877437"/>
              </a:xfrm>
              <a:prstGeom prst="rect">
                <a:avLst/>
              </a:prstGeom>
              <a:blipFill>
                <a:blip r:embed="rId13"/>
                <a:stretch>
                  <a:fillRect l="-2151" t="-4221" b="-844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6C0A274D-D2AE-C05A-47FB-21E18329BD85}"/>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Succinct non-interactive arguments of knowledge (SNARK)</a:t>
            </a:r>
            <a:endParaRPr lang="en-US" sz="3600"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D71538-DE47-B716-5DF4-E16F83B04316}"/>
                  </a:ext>
                </a:extLst>
              </p:cNvPr>
              <p:cNvSpPr txBox="1"/>
              <p:nvPr/>
            </p:nvSpPr>
            <p:spPr>
              <a:xfrm>
                <a:off x="4791685" y="2845091"/>
                <a:ext cx="7084724" cy="1446550"/>
              </a:xfrm>
              <a:prstGeom prst="rect">
                <a:avLst/>
              </a:prstGeom>
              <a:noFill/>
            </p:spPr>
            <p:txBody>
              <a:bodyPr wrap="square" rtlCol="0">
                <a:spAutoFit/>
              </a:bodyPr>
              <a:lstStyle/>
              <a:p>
                <a:r>
                  <a:rPr lang="en-US" sz="3200" dirty="0"/>
                  <a:t>Trivial proof system</a:t>
                </a:r>
              </a:p>
              <a:p>
                <a:pPr marL="457200" indent="-45720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𝜋</m:t>
                    </m:r>
                    <m:r>
                      <a:rPr lang="en-US" sz="2800" b="0" i="1" smtClean="0">
                        <a:latin typeface="Cambria Math" panose="02040503050406030204" pitchFamily="18" charset="0"/>
                      </a:rPr>
                      <m:t>=</m:t>
                    </m:r>
                    <m:r>
                      <a:rPr lang="en-US" sz="2800" b="0" i="1" smtClean="0">
                        <a:latin typeface="Cambria Math" panose="02040503050406030204" pitchFamily="18" charset="0"/>
                      </a:rPr>
                      <m:t>𝑤</m:t>
                    </m:r>
                  </m:oMath>
                </a14:m>
                <a:endParaRPr lang="en-US" sz="2800" dirty="0"/>
              </a:p>
              <a:p>
                <a:pPr marL="457200" indent="-457200">
                  <a:buFont typeface="Arial" panose="020B0604020202020204" pitchFamily="34" charset="0"/>
                  <a:buChar char="•"/>
                </a:pPr>
                <a14:m>
                  <m:oMath xmlns:m="http://schemas.openxmlformats.org/officeDocument/2006/math">
                    <m:r>
                      <a:rPr lang="en-US" sz="2800" i="1">
                        <a:latin typeface="Cambria Math" panose="02040503050406030204" pitchFamily="18" charset="0"/>
                      </a:rPr>
                      <m:t>𝑉</m:t>
                    </m:r>
                  </m:oMath>
                </a14:m>
                <a:r>
                  <a:rPr lang="en-US" sz="2800" dirty="0"/>
                  <a:t> checks if </a:t>
                </a:r>
                <a14:m>
                  <m:oMath xmlns:m="http://schemas.openxmlformats.org/officeDocument/2006/math">
                    <m:r>
                      <a:rPr lang="en-US" sz="2800" i="1">
                        <a:latin typeface="Cambria Math" panose="02040503050406030204" pitchFamily="18" charset="0"/>
                      </a:rPr>
                      <m:t>𝐶</m:t>
                    </m:r>
                    <m:d>
                      <m:dPr>
                        <m:ctrlPr>
                          <a:rPr lang="en-US"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 </m:t>
                        </m:r>
                        <m:r>
                          <a:rPr lang="en-US" sz="2800" i="1">
                            <a:latin typeface="Cambria Math" panose="02040503050406030204" pitchFamily="18" charset="0"/>
                          </a:rPr>
                          <m:t>𝑤</m:t>
                        </m:r>
                      </m:e>
                    </m:d>
                    <m:r>
                      <a:rPr lang="en-US" sz="2800" b="0" i="1" smtClean="0">
                        <a:latin typeface="Cambria Math" panose="02040503050406030204" pitchFamily="18" charset="0"/>
                      </a:rPr>
                      <m:t>=1</m:t>
                    </m:r>
                  </m:oMath>
                </a14:m>
                <a:endParaRPr lang="en-US" sz="2800" dirty="0"/>
              </a:p>
            </p:txBody>
          </p:sp>
        </mc:Choice>
        <mc:Fallback xmlns="">
          <p:sp>
            <p:nvSpPr>
              <p:cNvPr id="7" name="TextBox 6">
                <a:extLst>
                  <a:ext uri="{FF2B5EF4-FFF2-40B4-BE49-F238E27FC236}">
                    <a16:creationId xmlns:a16="http://schemas.microsoft.com/office/drawing/2014/main" id="{05D71538-DE47-B716-5DF4-E16F83B04316}"/>
                  </a:ext>
                </a:extLst>
              </p:cNvPr>
              <p:cNvSpPr txBox="1">
                <a:spLocks noRot="1" noChangeAspect="1" noMove="1" noResize="1" noEditPoints="1" noAdjustHandles="1" noChangeArrowheads="1" noChangeShapeType="1" noTextEdit="1"/>
              </p:cNvSpPr>
              <p:nvPr/>
            </p:nvSpPr>
            <p:spPr>
              <a:xfrm>
                <a:off x="4791685" y="2845091"/>
                <a:ext cx="7084724" cy="1446550"/>
              </a:xfrm>
              <a:prstGeom prst="rect">
                <a:avLst/>
              </a:prstGeom>
              <a:blipFill>
                <a:blip r:embed="rId14"/>
                <a:stretch>
                  <a:fillRect l="-2151" t="-5485" b="-11392"/>
                </a:stretch>
              </a:blipFill>
            </p:spPr>
            <p:txBody>
              <a:bodyPr/>
              <a:lstStyle/>
              <a:p>
                <a:r>
                  <a:rPr lang="en-US">
                    <a:noFill/>
                  </a:rPr>
                  <a:t> </a:t>
                </a:r>
              </a:p>
            </p:txBody>
          </p:sp>
        </mc:Fallback>
      </mc:AlternateContent>
    </p:spTree>
    <p:extLst>
      <p:ext uri="{BB962C8B-B14F-4D97-AF65-F5344CB8AC3E}">
        <p14:creationId xmlns:p14="http://schemas.microsoft.com/office/powerpoint/2010/main" val="417288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11F579-BB6D-2AB4-1FB4-7F539B49A731}"/>
              </a:ext>
            </a:extLst>
          </p:cNvPr>
          <p:cNvSpPr>
            <a:spLocks noGrp="1"/>
          </p:cNvSpPr>
          <p:nvPr>
            <p:ph type="sldNum" sz="quarter" idx="12"/>
          </p:nvPr>
        </p:nvSpPr>
        <p:spPr/>
        <p:txBody>
          <a:bodyPr/>
          <a:lstStyle/>
          <a:p>
            <a:fld id="{250EB071-8AAD-4676-B2E5-4B354D6BA6F4}" type="slidenum">
              <a:rPr lang="en-US" smtClean="0"/>
              <a:t>4</a:t>
            </a:fld>
            <a:endParaRPr lang="en-US"/>
          </a:p>
        </p:txBody>
      </p:sp>
      <p:grpSp>
        <p:nvGrpSpPr>
          <p:cNvPr id="52" name="Group 51">
            <a:extLst>
              <a:ext uri="{FF2B5EF4-FFF2-40B4-BE49-F238E27FC236}">
                <a16:creationId xmlns:a16="http://schemas.microsoft.com/office/drawing/2014/main" id="{A1D40F72-ED0D-EA64-6D02-27B401F546AC}"/>
              </a:ext>
            </a:extLst>
          </p:cNvPr>
          <p:cNvGrpSpPr/>
          <p:nvPr/>
        </p:nvGrpSpPr>
        <p:grpSpPr>
          <a:xfrm>
            <a:off x="313607" y="2293068"/>
            <a:ext cx="2279245" cy="1748141"/>
            <a:chOff x="313607" y="2293068"/>
            <a:chExt cx="2279245" cy="1748141"/>
          </a:xfrm>
        </p:grpSpPr>
        <p:grpSp>
          <p:nvGrpSpPr>
            <p:cNvPr id="7" name="Group 6">
              <a:extLst>
                <a:ext uri="{FF2B5EF4-FFF2-40B4-BE49-F238E27FC236}">
                  <a16:creationId xmlns:a16="http://schemas.microsoft.com/office/drawing/2014/main" id="{1E74867B-B884-A73C-5C39-04FFD1AEFD30}"/>
                </a:ext>
              </a:extLst>
            </p:cNvPr>
            <p:cNvGrpSpPr>
              <a:grpSpLocks noChangeAspect="1"/>
            </p:cNvGrpSpPr>
            <p:nvPr/>
          </p:nvGrpSpPr>
          <p:grpSpPr>
            <a:xfrm>
              <a:off x="917790" y="3118387"/>
              <a:ext cx="724345" cy="922822"/>
              <a:chOff x="609600" y="2495470"/>
              <a:chExt cx="1275195" cy="1927179"/>
            </a:xfrm>
          </p:grpSpPr>
          <p:grpSp>
            <p:nvGrpSpPr>
              <p:cNvPr id="8" name="Group 7">
                <a:extLst>
                  <a:ext uri="{FF2B5EF4-FFF2-40B4-BE49-F238E27FC236}">
                    <a16:creationId xmlns:a16="http://schemas.microsoft.com/office/drawing/2014/main" id="{8722F0C9-9856-1BB6-E128-2AEEE6AD1D1C}"/>
                  </a:ext>
                </a:extLst>
              </p:cNvPr>
              <p:cNvGrpSpPr/>
              <p:nvPr/>
            </p:nvGrpSpPr>
            <p:grpSpPr>
              <a:xfrm>
                <a:off x="609600" y="2495470"/>
                <a:ext cx="1275195" cy="1927179"/>
                <a:chOff x="598054" y="2495471"/>
                <a:chExt cx="1286741" cy="1913804"/>
              </a:xfrm>
            </p:grpSpPr>
            <p:sp>
              <p:nvSpPr>
                <p:cNvPr id="11" name="Rectangle 10">
                  <a:extLst>
                    <a:ext uri="{FF2B5EF4-FFF2-40B4-BE49-F238E27FC236}">
                      <a16:creationId xmlns:a16="http://schemas.microsoft.com/office/drawing/2014/main" id="{1CFA0C3A-7FCE-6425-1D30-A188581B8F90}"/>
                    </a:ext>
                  </a:extLst>
                </p:cNvPr>
                <p:cNvSpPr/>
                <p:nvPr/>
              </p:nvSpPr>
              <p:spPr>
                <a:xfrm>
                  <a:off x="598054" y="2495471"/>
                  <a:ext cx="1286741" cy="19138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93444D-B18B-80A2-B272-89BF84C4CC8A}"/>
                    </a:ext>
                  </a:extLst>
                </p:cNvPr>
                <p:cNvSpPr/>
                <p:nvPr/>
              </p:nvSpPr>
              <p:spPr>
                <a:xfrm>
                  <a:off x="598054" y="2495471"/>
                  <a:ext cx="1286741" cy="3805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5FDE9CBC-1C32-C9EE-36C6-F230B42498F1}"/>
                  </a:ext>
                </a:extLst>
              </p:cNvPr>
              <p:cNvSpPr txBox="1"/>
              <p:nvPr/>
            </p:nvSpPr>
            <p:spPr>
              <a:xfrm>
                <a:off x="692150" y="2495472"/>
                <a:ext cx="1118176" cy="6486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olas" panose="020B0609020204030204" pitchFamily="49" charset="0"/>
                  <a:ea typeface="Comic Code" panose="020C0509020204060204" pitchFamily="49" charset="0"/>
                  <a:cs typeface="+mn-cs"/>
                </a:endParaRPr>
              </a:p>
            </p:txBody>
          </p:sp>
          <p:sp>
            <p:nvSpPr>
              <p:cNvPr id="10" name="TextBox 9">
                <a:extLst>
                  <a:ext uri="{FF2B5EF4-FFF2-40B4-BE49-F238E27FC236}">
                    <a16:creationId xmlns:a16="http://schemas.microsoft.com/office/drawing/2014/main" id="{82D8CC34-18AE-5C9D-3EE2-BE911F2B10AF}"/>
                  </a:ext>
                </a:extLst>
              </p:cNvPr>
              <p:cNvSpPr txBox="1"/>
              <p:nvPr/>
            </p:nvSpPr>
            <p:spPr>
              <a:xfrm>
                <a:off x="738911" y="2974352"/>
                <a:ext cx="1118176" cy="1349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grpSp>
        <p:sp>
          <p:nvSpPr>
            <p:cNvPr id="13" name="Content Placeholder 2">
              <a:extLst>
                <a:ext uri="{FF2B5EF4-FFF2-40B4-BE49-F238E27FC236}">
                  <a16:creationId xmlns:a16="http://schemas.microsoft.com/office/drawing/2014/main" id="{71F6F00C-B7C6-C672-A90A-6CD78B7B2E22}"/>
                </a:ext>
              </a:extLst>
            </p:cNvPr>
            <p:cNvSpPr txBox="1">
              <a:spLocks/>
            </p:cNvSpPr>
            <p:nvPr/>
          </p:nvSpPr>
          <p:spPr>
            <a:xfrm>
              <a:off x="313607" y="2293068"/>
              <a:ext cx="1932709" cy="8253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Program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(e.g., in Rust)</a:t>
              </a:r>
            </a:p>
          </p:txBody>
        </p:sp>
        <p:cxnSp>
          <p:nvCxnSpPr>
            <p:cNvPr id="14" name="Straight Arrow Connector 13">
              <a:extLst>
                <a:ext uri="{FF2B5EF4-FFF2-40B4-BE49-F238E27FC236}">
                  <a16:creationId xmlns:a16="http://schemas.microsoft.com/office/drawing/2014/main" id="{92F7E6AE-6B77-5058-457F-37A51F22ABB3}"/>
                </a:ext>
              </a:extLst>
            </p:cNvPr>
            <p:cNvCxnSpPr>
              <a:cxnSpLocks/>
            </p:cNvCxnSpPr>
            <p:nvPr/>
          </p:nvCxnSpPr>
          <p:spPr>
            <a:xfrm>
              <a:off x="1745907" y="3579799"/>
              <a:ext cx="8469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9405BC35-AAA6-5A9B-8920-418BEA1B5F5D}"/>
              </a:ext>
            </a:extLst>
          </p:cNvPr>
          <p:cNvGrpSpPr/>
          <p:nvPr/>
        </p:nvGrpSpPr>
        <p:grpSpPr>
          <a:xfrm>
            <a:off x="2705278" y="3028910"/>
            <a:ext cx="2825646" cy="1101777"/>
            <a:chOff x="2705278" y="3028910"/>
            <a:chExt cx="2825646" cy="1101777"/>
          </a:xfrm>
        </p:grpSpPr>
        <p:sp>
          <p:nvSpPr>
            <p:cNvPr id="5" name="Rectangle 4">
              <a:extLst>
                <a:ext uri="{FF2B5EF4-FFF2-40B4-BE49-F238E27FC236}">
                  <a16:creationId xmlns:a16="http://schemas.microsoft.com/office/drawing/2014/main" id="{BCB8B6E5-8D3B-E902-1F3B-F2E6FE6E9A82}"/>
                </a:ext>
              </a:extLst>
            </p:cNvPr>
            <p:cNvSpPr/>
            <p:nvPr/>
          </p:nvSpPr>
          <p:spPr>
            <a:xfrm>
              <a:off x="2705278" y="3028910"/>
              <a:ext cx="2086868" cy="11017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SNARK </a:t>
              </a:r>
            </a:p>
            <a:p>
              <a:pPr algn="ctr"/>
              <a:r>
                <a:rPr lang="en-US" sz="2800" dirty="0">
                  <a:solidFill>
                    <a:schemeClr val="tx1"/>
                  </a:solidFill>
                </a:rPr>
                <a:t>front-end</a:t>
              </a:r>
            </a:p>
          </p:txBody>
        </p:sp>
        <p:cxnSp>
          <p:nvCxnSpPr>
            <p:cNvPr id="22" name="Straight Arrow Connector 21">
              <a:extLst>
                <a:ext uri="{FF2B5EF4-FFF2-40B4-BE49-F238E27FC236}">
                  <a16:creationId xmlns:a16="http://schemas.microsoft.com/office/drawing/2014/main" id="{66F7753E-D935-6AD1-9350-679E379C8D9D}"/>
                </a:ext>
              </a:extLst>
            </p:cNvPr>
            <p:cNvCxnSpPr>
              <a:cxnSpLocks/>
            </p:cNvCxnSpPr>
            <p:nvPr/>
          </p:nvCxnSpPr>
          <p:spPr>
            <a:xfrm>
              <a:off x="4901338" y="3579799"/>
              <a:ext cx="6295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34E66B1-734A-8957-0B3E-7D323613F62D}"/>
                  </a:ext>
                </a:extLst>
              </p:cNvPr>
              <p:cNvSpPr/>
              <p:nvPr/>
            </p:nvSpPr>
            <p:spPr>
              <a:xfrm>
                <a:off x="8559489" y="2075298"/>
                <a:ext cx="2029135" cy="7183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Prover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𝑃</m:t>
                    </m:r>
                    <m:r>
                      <a:rPr lang="en-US" sz="2400" b="0" i="1" smtClean="0">
                        <a:solidFill>
                          <a:schemeClr val="tx1"/>
                        </a:solidFill>
                        <a:latin typeface="Cambria Math" panose="02040503050406030204" pitchFamily="18" charset="0"/>
                      </a:rPr>
                      <m:t>)</m:t>
                    </m:r>
                  </m:oMath>
                </a14:m>
                <a:endParaRPr lang="en-US" sz="3200" dirty="0">
                  <a:solidFill>
                    <a:schemeClr val="tx1"/>
                  </a:solidFill>
                </a:endParaRPr>
              </a:p>
            </p:txBody>
          </p:sp>
        </mc:Choice>
        <mc:Fallback xmlns="">
          <p:sp>
            <p:nvSpPr>
              <p:cNvPr id="23" name="Rectangle 22">
                <a:extLst>
                  <a:ext uri="{FF2B5EF4-FFF2-40B4-BE49-F238E27FC236}">
                    <a16:creationId xmlns:a16="http://schemas.microsoft.com/office/drawing/2014/main" id="{934E66B1-734A-8957-0B3E-7D323613F62D}"/>
                  </a:ext>
                </a:extLst>
              </p:cNvPr>
              <p:cNvSpPr>
                <a:spLocks noRot="1" noChangeAspect="1" noMove="1" noResize="1" noEditPoints="1" noAdjustHandles="1" noChangeArrowheads="1" noChangeShapeType="1" noTextEdit="1"/>
              </p:cNvSpPr>
              <p:nvPr/>
            </p:nvSpPr>
            <p:spPr>
              <a:xfrm>
                <a:off x="8559489" y="2075298"/>
                <a:ext cx="2029135" cy="718364"/>
              </a:xfrm>
              <a:prstGeom prst="rect">
                <a:avLst/>
              </a:prstGeom>
              <a:blipFill>
                <a:blip r:embed="rId3"/>
                <a:stretch>
                  <a:fillRect l="-1180" b="-15323"/>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BD206817-6916-F66D-440F-E29D434DA75F}"/>
                  </a:ext>
                </a:extLst>
              </p:cNvPr>
              <p:cNvSpPr/>
              <p:nvPr/>
            </p:nvSpPr>
            <p:spPr>
              <a:xfrm>
                <a:off x="8559490" y="3993832"/>
                <a:ext cx="2029136" cy="7183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Verifier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𝑉</m:t>
                    </m:r>
                    <m:r>
                      <a:rPr lang="en-US" sz="2400" b="0" i="1" smtClean="0">
                        <a:solidFill>
                          <a:schemeClr val="tx1"/>
                        </a:solidFill>
                        <a:latin typeface="Cambria Math" panose="02040503050406030204" pitchFamily="18" charset="0"/>
                      </a:rPr>
                      <m:t>)</m:t>
                    </m:r>
                  </m:oMath>
                </a14:m>
                <a:endParaRPr lang="en-US" sz="3200" dirty="0">
                  <a:solidFill>
                    <a:schemeClr val="tx1"/>
                  </a:solidFill>
                </a:endParaRPr>
              </a:p>
            </p:txBody>
          </p:sp>
        </mc:Choice>
        <mc:Fallback xmlns="">
          <p:sp>
            <p:nvSpPr>
              <p:cNvPr id="24" name="Rectangle 23">
                <a:extLst>
                  <a:ext uri="{FF2B5EF4-FFF2-40B4-BE49-F238E27FC236}">
                    <a16:creationId xmlns:a16="http://schemas.microsoft.com/office/drawing/2014/main" id="{BD206817-6916-F66D-440F-E29D434DA75F}"/>
                  </a:ext>
                </a:extLst>
              </p:cNvPr>
              <p:cNvSpPr>
                <a:spLocks noRot="1" noChangeAspect="1" noMove="1" noResize="1" noEditPoints="1" noAdjustHandles="1" noChangeArrowheads="1" noChangeShapeType="1" noTextEdit="1"/>
              </p:cNvSpPr>
              <p:nvPr/>
            </p:nvSpPr>
            <p:spPr>
              <a:xfrm>
                <a:off x="8559490" y="3993832"/>
                <a:ext cx="2029136" cy="718364"/>
              </a:xfrm>
              <a:prstGeom prst="rect">
                <a:avLst/>
              </a:prstGeom>
              <a:blipFill>
                <a:blip r:embed="rId4"/>
                <a:stretch>
                  <a:fillRect l="-4425" b="-15323"/>
                </a:stretch>
              </a:blipFill>
              <a:ln w="38100">
                <a:solidFill>
                  <a:schemeClr val="tx1"/>
                </a:solid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5B0E1E9C-38A8-01D8-9161-CB7D5FD1A734}"/>
              </a:ext>
            </a:extLst>
          </p:cNvPr>
          <p:cNvCxnSpPr>
            <a:cxnSpLocks/>
            <a:stCxn id="23" idx="2"/>
            <a:endCxn id="24" idx="0"/>
          </p:cNvCxnSpPr>
          <p:nvPr/>
        </p:nvCxnSpPr>
        <p:spPr>
          <a:xfrm>
            <a:off x="9574057" y="2793662"/>
            <a:ext cx="1" cy="1200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37E0E07-E419-E778-39C3-8BEADF9AE467}"/>
              </a:ext>
            </a:extLst>
          </p:cNvPr>
          <p:cNvSpPr txBox="1"/>
          <p:nvPr/>
        </p:nvSpPr>
        <p:spPr>
          <a:xfrm>
            <a:off x="9467056" y="3025762"/>
            <a:ext cx="684204" cy="584775"/>
          </a:xfrm>
          <a:prstGeom prst="rect">
            <a:avLst/>
          </a:prstGeom>
          <a:noFill/>
        </p:spPr>
        <p:txBody>
          <a:bodyPr wrap="square" rtlCol="0">
            <a:spAutoFit/>
          </a:bodyPr>
          <a:lstStyle/>
          <a:p>
            <a:pPr algn="ctr"/>
            <a:r>
              <a:rPr lang="el-GR" sz="3200" dirty="0"/>
              <a:t>π</a:t>
            </a:r>
            <a:endParaRPr lang="en-US" sz="3200"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126320D-BAB4-0EA2-760D-A0D34AFC6150}"/>
                  </a:ext>
                </a:extLst>
              </p:cNvPr>
              <p:cNvSpPr txBox="1"/>
              <p:nvPr/>
            </p:nvSpPr>
            <p:spPr>
              <a:xfrm>
                <a:off x="5332761" y="3299855"/>
                <a:ext cx="1928373" cy="523220"/>
              </a:xfrm>
              <a:prstGeom prst="rect">
                <a:avLst/>
              </a:prstGeom>
              <a:noFill/>
            </p:spPr>
            <p:txBody>
              <a:bodyPr wrap="square">
                <a:spAutoFit/>
              </a:bodyPr>
              <a:lstStyle/>
              <a:p>
                <a:pPr algn="ctr"/>
                <a:r>
                  <a:rPr lang="en-US" sz="2800" b="0" dirty="0"/>
                  <a:t>Circuit </a:t>
                </a:r>
                <a14:m>
                  <m:oMath xmlns:m="http://schemas.openxmlformats.org/officeDocument/2006/math">
                    <m:r>
                      <a:rPr lang="en-US" sz="2800" b="0" i="1" smtClean="0">
                        <a:latin typeface="Cambria Math" panose="02040503050406030204" pitchFamily="18" charset="0"/>
                      </a:rPr>
                      <m:t>𝐶</m:t>
                    </m:r>
                  </m:oMath>
                </a14:m>
                <a:endParaRPr lang="en-US" sz="2800" dirty="0"/>
              </a:p>
            </p:txBody>
          </p:sp>
        </mc:Choice>
        <mc:Fallback xmlns="">
          <p:sp>
            <p:nvSpPr>
              <p:cNvPr id="32" name="TextBox 31">
                <a:extLst>
                  <a:ext uri="{FF2B5EF4-FFF2-40B4-BE49-F238E27FC236}">
                    <a16:creationId xmlns:a16="http://schemas.microsoft.com/office/drawing/2014/main" id="{8126320D-BAB4-0EA2-760D-A0D34AFC6150}"/>
                  </a:ext>
                </a:extLst>
              </p:cNvPr>
              <p:cNvSpPr txBox="1">
                <a:spLocks noRot="1" noChangeAspect="1" noMove="1" noResize="1" noEditPoints="1" noAdjustHandles="1" noChangeArrowheads="1" noChangeShapeType="1" noTextEdit="1"/>
              </p:cNvSpPr>
              <p:nvPr/>
            </p:nvSpPr>
            <p:spPr>
              <a:xfrm>
                <a:off x="5332761" y="3299855"/>
                <a:ext cx="1928373" cy="523220"/>
              </a:xfrm>
              <a:prstGeom prst="rect">
                <a:avLst/>
              </a:prstGeom>
              <a:blipFill>
                <a:blip r:embed="rId5"/>
                <a:stretch>
                  <a:fillRect t="-10465" b="-32558"/>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E00560A7-7799-98F9-EE9A-E1806AD7E582}"/>
              </a:ext>
            </a:extLst>
          </p:cNvPr>
          <p:cNvSpPr/>
          <p:nvPr/>
        </p:nvSpPr>
        <p:spPr bwMode="auto">
          <a:xfrm>
            <a:off x="7662829" y="1041815"/>
            <a:ext cx="3748185" cy="5126633"/>
          </a:xfrm>
          <a:prstGeom prst="rect">
            <a:avLst/>
          </a:prstGeom>
          <a:noFill/>
          <a:ln w="2540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3200" dirty="0">
              <a:gradFill>
                <a:gsLst>
                  <a:gs pos="0">
                    <a:schemeClr val="tx1"/>
                  </a:gs>
                  <a:gs pos="100000">
                    <a:schemeClr val="tx1"/>
                  </a:gs>
                </a:gsLst>
                <a:lin ang="5400000" scaled="0"/>
              </a:gradFill>
              <a:ea typeface="Segoe UI" pitchFamily="34" charset="0"/>
              <a:cs typeface="Segoe UI" pitchFamily="34" charset="0"/>
            </a:endParaRPr>
          </a:p>
        </p:txBody>
      </p:sp>
      <p:cxnSp>
        <p:nvCxnSpPr>
          <p:cNvPr id="35" name="Straight Arrow Connector 34">
            <a:extLst>
              <a:ext uri="{FF2B5EF4-FFF2-40B4-BE49-F238E27FC236}">
                <a16:creationId xmlns:a16="http://schemas.microsoft.com/office/drawing/2014/main" id="{E915237B-4992-A56A-28FA-A9EB0060334F}"/>
              </a:ext>
            </a:extLst>
          </p:cNvPr>
          <p:cNvCxnSpPr>
            <a:cxnSpLocks/>
          </p:cNvCxnSpPr>
          <p:nvPr/>
        </p:nvCxnSpPr>
        <p:spPr>
          <a:xfrm>
            <a:off x="7033244" y="3561465"/>
            <a:ext cx="6295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DED1E4C-9F18-82BE-C918-F690268F2C7E}"/>
              </a:ext>
            </a:extLst>
          </p:cNvPr>
          <p:cNvCxnSpPr>
            <a:cxnSpLocks/>
          </p:cNvCxnSpPr>
          <p:nvPr/>
        </p:nvCxnSpPr>
        <p:spPr>
          <a:xfrm>
            <a:off x="9021920" y="1499016"/>
            <a:ext cx="0" cy="576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225AA77-4BDD-ABDB-77DB-71C03D958F58}"/>
                  </a:ext>
                </a:extLst>
              </p:cNvPr>
              <p:cNvSpPr txBox="1"/>
              <p:nvPr/>
            </p:nvSpPr>
            <p:spPr>
              <a:xfrm>
                <a:off x="7609271" y="1000515"/>
                <a:ext cx="1965097" cy="523220"/>
              </a:xfrm>
              <a:prstGeom prst="rect">
                <a:avLst/>
              </a:prstGeom>
              <a:noFill/>
            </p:spPr>
            <p:txBody>
              <a:bodyPr wrap="square" rtlCol="0">
                <a:spAutoFit/>
              </a:bodyPr>
              <a:lstStyle/>
              <a:p>
                <a:pPr algn="ctr"/>
                <a:r>
                  <a:rPr lang="en-US" sz="2800" b="0" dirty="0"/>
                  <a:t>witness </a:t>
                </a:r>
                <a14:m>
                  <m:oMath xmlns:m="http://schemas.openxmlformats.org/officeDocument/2006/math">
                    <m:r>
                      <a:rPr lang="en-US" sz="2800" b="0" i="1" smtClean="0">
                        <a:latin typeface="Cambria Math" panose="02040503050406030204" pitchFamily="18" charset="0"/>
                      </a:rPr>
                      <m:t>𝑤</m:t>
                    </m:r>
                  </m:oMath>
                </a14:m>
                <a:endParaRPr lang="en-US" sz="3200" dirty="0"/>
              </a:p>
            </p:txBody>
          </p:sp>
        </mc:Choice>
        <mc:Fallback xmlns="">
          <p:sp>
            <p:nvSpPr>
              <p:cNvPr id="38" name="TextBox 37">
                <a:extLst>
                  <a:ext uri="{FF2B5EF4-FFF2-40B4-BE49-F238E27FC236}">
                    <a16:creationId xmlns:a16="http://schemas.microsoft.com/office/drawing/2014/main" id="{8225AA77-4BDD-ABDB-77DB-71C03D958F58}"/>
                  </a:ext>
                </a:extLst>
              </p:cNvPr>
              <p:cNvSpPr txBox="1">
                <a:spLocks noRot="1" noChangeAspect="1" noMove="1" noResize="1" noEditPoints="1" noAdjustHandles="1" noChangeArrowheads="1" noChangeShapeType="1" noTextEdit="1"/>
              </p:cNvSpPr>
              <p:nvPr/>
            </p:nvSpPr>
            <p:spPr>
              <a:xfrm>
                <a:off x="7609271" y="1000515"/>
                <a:ext cx="1965097" cy="523220"/>
              </a:xfrm>
              <a:prstGeom prst="rect">
                <a:avLst/>
              </a:prstGeom>
              <a:blipFill>
                <a:blip r:embed="rId6"/>
                <a:stretch>
                  <a:fillRect t="-10465" b="-32558"/>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449C2113-3119-DE57-0430-69FFC8C27A2C}"/>
              </a:ext>
            </a:extLst>
          </p:cNvPr>
          <p:cNvCxnSpPr>
            <a:cxnSpLocks/>
          </p:cNvCxnSpPr>
          <p:nvPr/>
        </p:nvCxnSpPr>
        <p:spPr>
          <a:xfrm>
            <a:off x="10151598" y="1499016"/>
            <a:ext cx="0" cy="576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330FD33-445F-0F55-0F6F-1667D91CDC84}"/>
                  </a:ext>
                </a:extLst>
              </p:cNvPr>
              <p:cNvSpPr txBox="1"/>
              <p:nvPr/>
            </p:nvSpPr>
            <p:spPr>
              <a:xfrm>
                <a:off x="9445918" y="1014686"/>
                <a:ext cx="1965097" cy="523220"/>
              </a:xfrm>
              <a:prstGeom prst="rect">
                <a:avLst/>
              </a:prstGeom>
              <a:noFill/>
            </p:spPr>
            <p:txBody>
              <a:bodyPr wrap="square" rtlCol="0">
                <a:spAutoFit/>
              </a:bodyPr>
              <a:lstStyle/>
              <a:p>
                <a:pPr algn="ctr"/>
                <a:r>
                  <a:rPr lang="en-US" sz="2800" b="0" dirty="0"/>
                  <a:t>input </a:t>
                </a:r>
                <a14:m>
                  <m:oMath xmlns:m="http://schemas.openxmlformats.org/officeDocument/2006/math">
                    <m:r>
                      <a:rPr lang="en-US" sz="2800" b="0" i="1" smtClean="0">
                        <a:latin typeface="Cambria Math" panose="02040503050406030204" pitchFamily="18" charset="0"/>
                      </a:rPr>
                      <m:t>𝑥</m:t>
                    </m:r>
                  </m:oMath>
                </a14:m>
                <a:endParaRPr lang="en-US" sz="3200" dirty="0"/>
              </a:p>
            </p:txBody>
          </p:sp>
        </mc:Choice>
        <mc:Fallback xmlns="">
          <p:sp>
            <p:nvSpPr>
              <p:cNvPr id="40" name="TextBox 39">
                <a:extLst>
                  <a:ext uri="{FF2B5EF4-FFF2-40B4-BE49-F238E27FC236}">
                    <a16:creationId xmlns:a16="http://schemas.microsoft.com/office/drawing/2014/main" id="{D330FD33-445F-0F55-0F6F-1667D91CDC84}"/>
                  </a:ext>
                </a:extLst>
              </p:cNvPr>
              <p:cNvSpPr txBox="1">
                <a:spLocks noRot="1" noChangeAspect="1" noMove="1" noResize="1" noEditPoints="1" noAdjustHandles="1" noChangeArrowheads="1" noChangeShapeType="1" noTextEdit="1"/>
              </p:cNvSpPr>
              <p:nvPr/>
            </p:nvSpPr>
            <p:spPr>
              <a:xfrm>
                <a:off x="9445918" y="1014686"/>
                <a:ext cx="1965097" cy="523220"/>
              </a:xfrm>
              <a:prstGeom prst="rect">
                <a:avLst/>
              </a:prstGeom>
              <a:blipFill>
                <a:blip r:embed="rId7"/>
                <a:stretch>
                  <a:fillRect t="-10465" b="-32558"/>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DD05DF4F-C491-AB63-22DE-0ACDABA7813E}"/>
              </a:ext>
            </a:extLst>
          </p:cNvPr>
          <p:cNvCxnSpPr>
            <a:cxnSpLocks/>
          </p:cNvCxnSpPr>
          <p:nvPr/>
        </p:nvCxnSpPr>
        <p:spPr>
          <a:xfrm flipV="1">
            <a:off x="9574056" y="4712196"/>
            <a:ext cx="0" cy="6384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D38F2DE-1CFE-A37C-DE2D-0742042E78B0}"/>
                  </a:ext>
                </a:extLst>
              </p:cNvPr>
              <p:cNvSpPr txBox="1"/>
              <p:nvPr/>
            </p:nvSpPr>
            <p:spPr>
              <a:xfrm>
                <a:off x="8623527" y="5276980"/>
                <a:ext cx="1965097" cy="523220"/>
              </a:xfrm>
              <a:prstGeom prst="rect">
                <a:avLst/>
              </a:prstGeom>
              <a:noFill/>
            </p:spPr>
            <p:txBody>
              <a:bodyPr wrap="square" rtlCol="0">
                <a:spAutoFit/>
              </a:bodyPr>
              <a:lstStyle/>
              <a:p>
                <a:pPr algn="ctr"/>
                <a:r>
                  <a:rPr lang="en-US" sz="2800" b="0" dirty="0"/>
                  <a:t>input </a:t>
                </a:r>
                <a14:m>
                  <m:oMath xmlns:m="http://schemas.openxmlformats.org/officeDocument/2006/math">
                    <m:r>
                      <a:rPr lang="en-US" sz="2800" b="0" i="1" smtClean="0">
                        <a:latin typeface="Cambria Math" panose="02040503050406030204" pitchFamily="18" charset="0"/>
                      </a:rPr>
                      <m:t>𝑥</m:t>
                    </m:r>
                  </m:oMath>
                </a14:m>
                <a:endParaRPr lang="en-US" sz="3200" dirty="0"/>
              </a:p>
            </p:txBody>
          </p:sp>
        </mc:Choice>
        <mc:Fallback xmlns="">
          <p:sp>
            <p:nvSpPr>
              <p:cNvPr id="42" name="TextBox 41">
                <a:extLst>
                  <a:ext uri="{FF2B5EF4-FFF2-40B4-BE49-F238E27FC236}">
                    <a16:creationId xmlns:a16="http://schemas.microsoft.com/office/drawing/2014/main" id="{4D38F2DE-1CFE-A37C-DE2D-0742042E78B0}"/>
                  </a:ext>
                </a:extLst>
              </p:cNvPr>
              <p:cNvSpPr txBox="1">
                <a:spLocks noRot="1" noChangeAspect="1" noMove="1" noResize="1" noEditPoints="1" noAdjustHandles="1" noChangeArrowheads="1" noChangeShapeType="1" noTextEdit="1"/>
              </p:cNvSpPr>
              <p:nvPr/>
            </p:nvSpPr>
            <p:spPr>
              <a:xfrm>
                <a:off x="8623527" y="5276980"/>
                <a:ext cx="1965097" cy="523220"/>
              </a:xfrm>
              <a:prstGeom prst="rect">
                <a:avLst/>
              </a:prstGeom>
              <a:blipFill>
                <a:blip r:embed="rId8"/>
                <a:stretch>
                  <a:fillRect t="-11765" b="-34118"/>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630DAAEA-115B-DF89-9B30-16DFF2A5EE73}"/>
              </a:ext>
            </a:extLst>
          </p:cNvPr>
          <p:cNvSpPr txBox="1"/>
          <p:nvPr/>
        </p:nvSpPr>
        <p:spPr>
          <a:xfrm>
            <a:off x="7862229" y="534396"/>
            <a:ext cx="3424279" cy="584775"/>
          </a:xfrm>
          <a:prstGeom prst="rect">
            <a:avLst/>
          </a:prstGeom>
          <a:noFill/>
        </p:spPr>
        <p:txBody>
          <a:bodyPr wrap="square">
            <a:spAutoFit/>
          </a:bodyPr>
          <a:lstStyle/>
          <a:p>
            <a:pPr algn="ctr"/>
            <a:r>
              <a:rPr lang="en-US" sz="3200" dirty="0">
                <a:solidFill>
                  <a:schemeClr val="tx1"/>
                </a:solidFill>
              </a:rPr>
              <a:t>SNARK back-end</a:t>
            </a:r>
            <a:endParaRPr lang="en-US" sz="3200" dirty="0"/>
          </a:p>
        </p:txBody>
      </p:sp>
      <p:pic>
        <p:nvPicPr>
          <p:cNvPr id="49" name="Graphic 48" descr="Badge Tick with solid fill">
            <a:extLst>
              <a:ext uri="{FF2B5EF4-FFF2-40B4-BE49-F238E27FC236}">
                <a16:creationId xmlns:a16="http://schemas.microsoft.com/office/drawing/2014/main" id="{4FFADBAC-E7F8-2C72-C92E-6353AEF269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71220" y="3902087"/>
            <a:ext cx="457200" cy="457200"/>
          </a:xfrm>
          <a:prstGeom prst="rect">
            <a:avLst/>
          </a:prstGeom>
        </p:spPr>
      </p:pic>
      <p:pic>
        <p:nvPicPr>
          <p:cNvPr id="50" name="Graphic 49" descr="Badge Cross with solid fill">
            <a:extLst>
              <a:ext uri="{FF2B5EF4-FFF2-40B4-BE49-F238E27FC236}">
                <a16:creationId xmlns:a16="http://schemas.microsoft.com/office/drawing/2014/main" id="{F2E0385E-55FA-FC02-F076-9291326CCA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16940" y="4386930"/>
            <a:ext cx="365760" cy="365760"/>
          </a:xfrm>
          <a:prstGeom prst="rect">
            <a:avLst/>
          </a:prstGeom>
        </p:spPr>
      </p:pic>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ED7F2D0-65DC-F75E-B59C-FA6AB3C54C97}"/>
                  </a:ext>
                </a:extLst>
              </p:cNvPr>
              <p:cNvSpPr txBox="1"/>
              <p:nvPr/>
            </p:nvSpPr>
            <p:spPr>
              <a:xfrm>
                <a:off x="-284009" y="4592100"/>
                <a:ext cx="6101122" cy="1064459"/>
              </a:xfrm>
              <a:prstGeom prst="rect">
                <a:avLst/>
              </a:prstGeom>
              <a:noFill/>
            </p:spPr>
            <p:txBody>
              <a:bodyPr wrap="square">
                <a:spAutoFit/>
              </a:bodyPr>
              <a:lstStyle/>
              <a:p>
                <a:pPr algn="ctr"/>
                <a:r>
                  <a:rPr lang="en-US" sz="2800" dirty="0">
                    <a:solidFill>
                      <a:srgbClr val="7030A0"/>
                    </a:solidFill>
                  </a:rPr>
                  <a:t>Correct program execution </a:t>
                </a:r>
              </a:p>
              <a:p>
                <a:pPr algn="ctr"/>
                <a14:m>
                  <m:oMath xmlns:m="http://schemas.openxmlformats.org/officeDocument/2006/math">
                    <m:r>
                      <a:rPr lang="en-US" sz="3600" b="1" i="1" smtClean="0">
                        <a:solidFill>
                          <a:srgbClr val="7030A0"/>
                        </a:solidFill>
                        <a:latin typeface="Cambria Math" panose="02040503050406030204" pitchFamily="18" charset="0"/>
                        <a:ea typeface="Cambria Math" panose="02040503050406030204" pitchFamily="18" charset="0"/>
                      </a:rPr>
                      <m:t>⟺</m:t>
                    </m:r>
                  </m:oMath>
                </a14:m>
                <a:r>
                  <a:rPr lang="en-US" sz="2800" dirty="0">
                    <a:solidFill>
                      <a:srgbClr val="7030A0"/>
                    </a:solidFill>
                  </a:rPr>
                  <a:t> Circuit satisfiability</a:t>
                </a:r>
              </a:p>
            </p:txBody>
          </p:sp>
        </mc:Choice>
        <mc:Fallback xmlns="">
          <p:sp>
            <p:nvSpPr>
              <p:cNvPr id="54" name="TextBox 53">
                <a:extLst>
                  <a:ext uri="{FF2B5EF4-FFF2-40B4-BE49-F238E27FC236}">
                    <a16:creationId xmlns:a16="http://schemas.microsoft.com/office/drawing/2014/main" id="{CED7F2D0-65DC-F75E-B59C-FA6AB3C54C97}"/>
                  </a:ext>
                </a:extLst>
              </p:cNvPr>
              <p:cNvSpPr txBox="1">
                <a:spLocks noRot="1" noChangeAspect="1" noMove="1" noResize="1" noEditPoints="1" noAdjustHandles="1" noChangeArrowheads="1" noChangeShapeType="1" noTextEdit="1"/>
              </p:cNvSpPr>
              <p:nvPr/>
            </p:nvSpPr>
            <p:spPr>
              <a:xfrm>
                <a:off x="-284009" y="4592100"/>
                <a:ext cx="6101122" cy="1064459"/>
              </a:xfrm>
              <a:prstGeom prst="rect">
                <a:avLst/>
              </a:prstGeom>
              <a:blipFill>
                <a:blip r:embed="rId13"/>
                <a:stretch>
                  <a:fillRect t="-5143" b="-14286"/>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E9C64A93-436A-F2CE-C620-03AF5A156AF4}"/>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 front-end and back-end paradigm</a:t>
            </a:r>
            <a:endParaRPr lang="en-US" sz="3600" dirty="0">
              <a:solidFill>
                <a:schemeClr val="tx1"/>
              </a:solidFill>
            </a:endParaRPr>
          </a:p>
        </p:txBody>
      </p:sp>
    </p:spTree>
    <p:extLst>
      <p:ext uri="{BB962C8B-B14F-4D97-AF65-F5344CB8AC3E}">
        <p14:creationId xmlns:p14="http://schemas.microsoft.com/office/powerpoint/2010/main" val="17184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2C3046-EFB0-DE23-32BA-5B492A256EE2}"/>
              </a:ext>
            </a:extLst>
          </p:cNvPr>
          <p:cNvSpPr>
            <a:spLocks noGrp="1"/>
          </p:cNvSpPr>
          <p:nvPr>
            <p:ph type="sldNum" sz="quarter" idx="12"/>
          </p:nvPr>
        </p:nvSpPr>
        <p:spPr/>
        <p:txBody>
          <a:bodyPr/>
          <a:lstStyle/>
          <a:p>
            <a:fld id="{250EB071-8AAD-4676-B2E5-4B354D6BA6F4}" type="slidenum">
              <a:rPr lang="en-US" smtClean="0"/>
              <a:t>5</a:t>
            </a:fld>
            <a:endParaRPr lang="en-US"/>
          </a:p>
        </p:txBody>
      </p:sp>
      <p:sp>
        <p:nvSpPr>
          <p:cNvPr id="5" name="TextBox 4">
            <a:extLst>
              <a:ext uri="{FF2B5EF4-FFF2-40B4-BE49-F238E27FC236}">
                <a16:creationId xmlns:a16="http://schemas.microsoft.com/office/drawing/2014/main" id="{C4687F17-BADA-461A-0C05-E19C2CF342F6}"/>
              </a:ext>
            </a:extLst>
          </p:cNvPr>
          <p:cNvSpPr txBox="1"/>
          <p:nvPr/>
        </p:nvSpPr>
        <p:spPr>
          <a:xfrm>
            <a:off x="163926" y="1394723"/>
            <a:ext cx="11864148" cy="584775"/>
          </a:xfrm>
          <a:prstGeom prst="rect">
            <a:avLst/>
          </a:prstGeom>
          <a:noFill/>
        </p:spPr>
        <p:txBody>
          <a:bodyPr wrap="square" rtlCol="0">
            <a:spAutoFit/>
          </a:bodyPr>
          <a:lstStyle/>
          <a:p>
            <a:pPr algn="ctr"/>
            <a:r>
              <a:rPr lang="en-US" sz="3200" dirty="0">
                <a:solidFill>
                  <a:srgbClr val="C00000"/>
                </a:solidFill>
              </a:rPr>
              <a:t>Prover time grows with the size of the circuit</a:t>
            </a:r>
          </a:p>
        </p:txBody>
      </p:sp>
      <p:sp>
        <p:nvSpPr>
          <p:cNvPr id="6" name="TextBox 5">
            <a:extLst>
              <a:ext uri="{FF2B5EF4-FFF2-40B4-BE49-F238E27FC236}">
                <a16:creationId xmlns:a16="http://schemas.microsoft.com/office/drawing/2014/main" id="{10C2D5AB-DC1E-D3FA-E46C-17D062A5D2E4}"/>
              </a:ext>
            </a:extLst>
          </p:cNvPr>
          <p:cNvSpPr txBox="1"/>
          <p:nvPr/>
        </p:nvSpPr>
        <p:spPr>
          <a:xfrm>
            <a:off x="163926" y="2844225"/>
            <a:ext cx="11864148" cy="584775"/>
          </a:xfrm>
          <a:prstGeom prst="rect">
            <a:avLst/>
          </a:prstGeom>
          <a:noFill/>
        </p:spPr>
        <p:txBody>
          <a:bodyPr wrap="square" rtlCol="0">
            <a:spAutoFit/>
          </a:bodyPr>
          <a:lstStyle/>
          <a:p>
            <a:pPr algn="ctr"/>
            <a:r>
              <a:rPr lang="en-US" sz="3200" b="1" dirty="0"/>
              <a:t>Key optimization:</a:t>
            </a:r>
            <a:r>
              <a:rPr lang="en-US" sz="3200" dirty="0"/>
              <a:t> Reduce circuit sizes with efficient </a:t>
            </a:r>
            <a:r>
              <a:rPr lang="en-US" sz="3200" dirty="0" err="1"/>
              <a:t>arithmetization</a:t>
            </a:r>
            <a:endParaRPr lang="en-US" sz="3200" dirty="0">
              <a:solidFill>
                <a:srgbClr val="C00000"/>
              </a:solidFill>
            </a:endParaRPr>
          </a:p>
        </p:txBody>
      </p:sp>
      <p:sp>
        <p:nvSpPr>
          <p:cNvPr id="7" name="TextBox 6">
            <a:extLst>
              <a:ext uri="{FF2B5EF4-FFF2-40B4-BE49-F238E27FC236}">
                <a16:creationId xmlns:a16="http://schemas.microsoft.com/office/drawing/2014/main" id="{1F2C00A7-6F3A-215E-9B04-4B8AAA161991}"/>
              </a:ext>
            </a:extLst>
          </p:cNvPr>
          <p:cNvSpPr txBox="1"/>
          <p:nvPr/>
        </p:nvSpPr>
        <p:spPr>
          <a:xfrm>
            <a:off x="163926" y="4376379"/>
            <a:ext cx="11864148" cy="584775"/>
          </a:xfrm>
          <a:prstGeom prst="rect">
            <a:avLst/>
          </a:prstGeom>
          <a:noFill/>
        </p:spPr>
        <p:txBody>
          <a:bodyPr wrap="square" rtlCol="0">
            <a:spAutoFit/>
          </a:bodyPr>
          <a:lstStyle/>
          <a:p>
            <a:pPr algn="ctr"/>
            <a:r>
              <a:rPr lang="en-US" sz="3200" b="1" dirty="0"/>
              <a:t>A popular technique:</a:t>
            </a:r>
            <a:r>
              <a:rPr lang="en-US" sz="3200" dirty="0"/>
              <a:t> Employ lookup tables</a:t>
            </a:r>
            <a:endParaRPr lang="en-US" sz="3200" dirty="0">
              <a:solidFill>
                <a:srgbClr val="C00000"/>
              </a:solidFill>
            </a:endParaRPr>
          </a:p>
        </p:txBody>
      </p:sp>
    </p:spTree>
    <p:extLst>
      <p:ext uri="{BB962C8B-B14F-4D97-AF65-F5344CB8AC3E}">
        <p14:creationId xmlns:p14="http://schemas.microsoft.com/office/powerpoint/2010/main" val="33398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696C0F-F067-4A20-9938-9A47BBE23E89}"/>
              </a:ext>
            </a:extLst>
          </p:cNvPr>
          <p:cNvSpPr>
            <a:spLocks noGrp="1"/>
          </p:cNvSpPr>
          <p:nvPr>
            <p:ph type="sldNum" sz="quarter" idx="12"/>
          </p:nvPr>
        </p:nvSpPr>
        <p:spPr/>
        <p:txBody>
          <a:bodyPr/>
          <a:lstStyle/>
          <a:p>
            <a:fld id="{250EB071-8AAD-4676-B2E5-4B354D6BA6F4}" type="slidenum">
              <a:rPr lang="en-US" smtClean="0"/>
              <a:t>6</a:t>
            </a:fld>
            <a:endParaRPr lang="en-US"/>
          </a:p>
        </p:txBody>
      </p:sp>
      <p:sp>
        <p:nvSpPr>
          <p:cNvPr id="5" name="TextBox 4">
            <a:extLst>
              <a:ext uri="{FF2B5EF4-FFF2-40B4-BE49-F238E27FC236}">
                <a16:creationId xmlns:a16="http://schemas.microsoft.com/office/drawing/2014/main" id="{55C4E9A2-4A0D-777A-1693-585F059755EF}"/>
              </a:ext>
            </a:extLst>
          </p:cNvPr>
          <p:cNvSpPr txBox="1"/>
          <p:nvPr/>
        </p:nvSpPr>
        <p:spPr>
          <a:xfrm>
            <a:off x="564005" y="792149"/>
            <a:ext cx="11063990" cy="1077218"/>
          </a:xfrm>
          <a:prstGeom prst="rect">
            <a:avLst/>
          </a:prstGeom>
          <a:noFill/>
        </p:spPr>
        <p:txBody>
          <a:bodyPr wrap="square" rtlCol="0">
            <a:spAutoFit/>
          </a:bodyPr>
          <a:lstStyle/>
          <a:p>
            <a:r>
              <a:rPr lang="en-US" sz="3200" b="1" dirty="0"/>
              <a:t>Example:</a:t>
            </a:r>
            <a:r>
              <a:rPr lang="en-US" sz="3200" dirty="0"/>
              <a:t> At no point in the program execution, unsigned integer values in the program exceeded 2</a:t>
            </a:r>
            <a:r>
              <a:rPr lang="en-US" sz="3200" baseline="30000" dirty="0"/>
              <a:t>64</a:t>
            </a:r>
            <a:endParaRPr lang="en-US" sz="2800" baseline="300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D1D5B64-56C5-6C2C-2C3B-4A33FDFBF7E4}"/>
                  </a:ext>
                </a:extLst>
              </p:cNvPr>
              <p:cNvSpPr txBox="1"/>
              <p:nvPr/>
            </p:nvSpPr>
            <p:spPr>
              <a:xfrm>
                <a:off x="564005" y="2482865"/>
                <a:ext cx="11063990" cy="3625160"/>
              </a:xfrm>
              <a:prstGeom prst="rect">
                <a:avLst/>
              </a:prstGeom>
              <a:noFill/>
            </p:spPr>
            <p:txBody>
              <a:bodyPr wrap="square" rtlCol="0">
                <a:spAutoFit/>
              </a:bodyPr>
              <a:lstStyle/>
              <a:p>
                <a:r>
                  <a:rPr lang="en-US" sz="3200" b="1" dirty="0"/>
                  <a:t>A naïve solution: </a:t>
                </a:r>
                <a:r>
                  <a:rPr lang="en-US" sz="3200" dirty="0"/>
                  <a:t>For each variable </a:t>
                </a:r>
                <a14:m>
                  <m:oMath xmlns:m="http://schemas.openxmlformats.org/officeDocument/2006/math">
                    <m:r>
                      <a:rPr lang="en-US" sz="3200" i="1">
                        <a:latin typeface="Cambria Math" panose="02040503050406030204" pitchFamily="18" charset="0"/>
                      </a:rPr>
                      <m:t>𝑤</m:t>
                    </m:r>
                  </m:oMath>
                </a14:m>
                <a:r>
                  <a:rPr lang="en-US" sz="3200" dirty="0"/>
                  <a:t> in the program, the circuit</a:t>
                </a:r>
              </a:p>
              <a:p>
                <a:pPr marL="457200" indent="-457200">
                  <a:buFont typeface="Arial" panose="020B0604020202020204" pitchFamily="34" charset="0"/>
                  <a:buChar char="•"/>
                </a:pPr>
                <a:r>
                  <a:rPr lang="en-US" sz="2800" dirty="0"/>
                  <a:t>Takes 64 non-deterministic witness values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63</m:t>
                        </m:r>
                      </m:sub>
                    </m:sSub>
                  </m:oMath>
                </a14:m>
                <a:endParaRPr lang="en-US" sz="2800" dirty="0"/>
              </a:p>
              <a:p>
                <a:pPr marL="457200" indent="-457200">
                  <a:buFont typeface="Arial" panose="020B0604020202020204" pitchFamily="34" charset="0"/>
                  <a:buChar char="•"/>
                </a:pPr>
                <a:r>
                  <a:rPr lang="en-US" sz="2800" dirty="0"/>
                  <a:t>Checks that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(1−</m:t>
                        </m:r>
                        <m:r>
                          <a:rPr lang="en-US" sz="2800" b="0" i="1" smtClean="0">
                            <a:latin typeface="Cambria Math" panose="02040503050406030204" pitchFamily="18" charset="0"/>
                          </a:rPr>
                          <m:t>𝑏</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)=0,</m:t>
                    </m:r>
                  </m:oMath>
                </a14:m>
                <a:r>
                  <a:rPr lang="en-US" sz="2800" dirty="0"/>
                  <a:t> for </a:t>
                </a:r>
                <a14:m>
                  <m:oMath xmlns:m="http://schemas.openxmlformats.org/officeDocument/2006/math">
                    <m:r>
                      <a:rPr lang="en-US" sz="2800" b="0" i="1" smtClean="0">
                        <a:latin typeface="Cambria Math" panose="02040503050406030204" pitchFamily="18" charset="0"/>
                      </a:rPr>
                      <m:t>𝑖</m:t>
                    </m:r>
                    <m:r>
                      <a:rPr lang="en-US" sz="2800" b="0" i="1" smtClean="0">
                        <a:latin typeface="Cambria Math" panose="02040503050406030204" pitchFamily="18" charset="0"/>
                      </a:rPr>
                      <m:t>∈{0, .., 63}</m:t>
                    </m:r>
                  </m:oMath>
                </a14:m>
                <a:endParaRPr lang="en-US" sz="2800" dirty="0"/>
              </a:p>
              <a:p>
                <a:pPr marL="457200" indent="-457200">
                  <a:buFont typeface="Arial" panose="020B0604020202020204" pitchFamily="34" charset="0"/>
                  <a:buChar char="•"/>
                </a:pPr>
                <a:r>
                  <a:rPr lang="en-US" sz="2800" dirty="0"/>
                  <a:t>Checks that </a:t>
                </a:r>
                <a14:m>
                  <m:oMath xmlns:m="http://schemas.openxmlformats.org/officeDocument/2006/math">
                    <m:r>
                      <a:rPr lang="en-US" sz="2800" i="1">
                        <a:latin typeface="Cambria Math" panose="02040503050406030204" pitchFamily="18" charset="0"/>
                      </a:rPr>
                      <m:t>𝑤</m:t>
                    </m:r>
                    <m:r>
                      <a:rPr lang="en-US" sz="2800" b="0" i="0" smtClean="0">
                        <a:latin typeface="Cambria Math" panose="02040503050406030204" pitchFamily="18" charset="0"/>
                      </a:rPr>
                      <m:t>− </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sub>
                      <m:sup/>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𝑖</m:t>
                            </m:r>
                          </m:sup>
                        </m:s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𝑖</m:t>
                            </m:r>
                          </m:sub>
                        </m:sSub>
                      </m:e>
                    </m:nary>
                    <m:r>
                      <a:rPr lang="en-US" sz="2800" b="0" i="1" smtClean="0">
                        <a:latin typeface="Cambria Math" panose="02040503050406030204" pitchFamily="18" charset="0"/>
                      </a:rPr>
                      <m:t>=0</m:t>
                    </m:r>
                  </m:oMath>
                </a14:m>
                <a:endParaRPr lang="en-US" sz="2800" b="0" dirty="0"/>
              </a:p>
              <a:p>
                <a:endParaRPr lang="en-US" sz="2800" b="0" dirty="0"/>
              </a:p>
              <a:p>
                <a:endParaRPr lang="en-US" sz="2800" b="1" dirty="0"/>
              </a:p>
              <a:p>
                <a:r>
                  <a:rPr lang="en-US" sz="2800" b="1" dirty="0">
                    <a:solidFill>
                      <a:srgbClr val="C00000"/>
                    </a:solidFill>
                  </a:rPr>
                  <a:t>Downside: </a:t>
                </a:r>
                <a:r>
                  <a:rPr lang="en-US" sz="2800" dirty="0">
                    <a:solidFill>
                      <a:srgbClr val="C00000"/>
                    </a:solidFill>
                  </a:rPr>
                  <a:t>The prover commits to 64 additional witness variables and proves 65 additional constraints</a:t>
                </a:r>
                <a:endParaRPr lang="en-US" sz="2800" b="1" dirty="0">
                  <a:solidFill>
                    <a:srgbClr val="C00000"/>
                  </a:solidFill>
                </a:endParaRPr>
              </a:p>
            </p:txBody>
          </p:sp>
        </mc:Choice>
        <mc:Fallback xmlns="">
          <p:sp>
            <p:nvSpPr>
              <p:cNvPr id="7" name="TextBox 6">
                <a:extLst>
                  <a:ext uri="{FF2B5EF4-FFF2-40B4-BE49-F238E27FC236}">
                    <a16:creationId xmlns:a16="http://schemas.microsoft.com/office/drawing/2014/main" id="{7D1D5B64-56C5-6C2C-2C3B-4A33FDFBF7E4}"/>
                  </a:ext>
                </a:extLst>
              </p:cNvPr>
              <p:cNvSpPr txBox="1">
                <a:spLocks noRot="1" noChangeAspect="1" noMove="1" noResize="1" noEditPoints="1" noAdjustHandles="1" noChangeArrowheads="1" noChangeShapeType="1" noTextEdit="1"/>
              </p:cNvSpPr>
              <p:nvPr/>
            </p:nvSpPr>
            <p:spPr>
              <a:xfrm>
                <a:off x="564005" y="2482865"/>
                <a:ext cx="11063990" cy="3625160"/>
              </a:xfrm>
              <a:prstGeom prst="rect">
                <a:avLst/>
              </a:prstGeom>
              <a:blipFill>
                <a:blip r:embed="rId3"/>
                <a:stretch>
                  <a:fillRect l="-1433" t="-2017" b="-3866"/>
                </a:stretch>
              </a:blipFill>
            </p:spPr>
            <p:txBody>
              <a:bodyPr/>
              <a:lstStyle/>
              <a:p>
                <a:r>
                  <a:rPr lang="en-US">
                    <a:noFill/>
                  </a:rPr>
                  <a:t> </a:t>
                </a:r>
              </a:p>
            </p:txBody>
          </p:sp>
        </mc:Fallback>
      </mc:AlternateContent>
    </p:spTree>
    <p:extLst>
      <p:ext uri="{BB962C8B-B14F-4D97-AF65-F5344CB8AC3E}">
        <p14:creationId xmlns:p14="http://schemas.microsoft.com/office/powerpoint/2010/main" val="72570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696C0F-F067-4A20-9938-9A47BBE23E89}"/>
              </a:ext>
            </a:extLst>
          </p:cNvPr>
          <p:cNvSpPr>
            <a:spLocks noGrp="1"/>
          </p:cNvSpPr>
          <p:nvPr>
            <p:ph type="sldNum" sz="quarter" idx="12"/>
          </p:nvPr>
        </p:nvSpPr>
        <p:spPr/>
        <p:txBody>
          <a:bodyPr/>
          <a:lstStyle/>
          <a:p>
            <a:fld id="{250EB071-8AAD-4676-B2E5-4B354D6BA6F4}" type="slidenum">
              <a:rPr lang="en-US" smtClean="0"/>
              <a:t>7</a:t>
            </a:fld>
            <a:endParaRPr lang="en-US"/>
          </a:p>
        </p:txBody>
      </p:sp>
      <p:sp>
        <p:nvSpPr>
          <p:cNvPr id="5" name="TextBox 4">
            <a:extLst>
              <a:ext uri="{FF2B5EF4-FFF2-40B4-BE49-F238E27FC236}">
                <a16:creationId xmlns:a16="http://schemas.microsoft.com/office/drawing/2014/main" id="{55C4E9A2-4A0D-777A-1693-585F059755EF}"/>
              </a:ext>
            </a:extLst>
          </p:cNvPr>
          <p:cNvSpPr txBox="1"/>
          <p:nvPr/>
        </p:nvSpPr>
        <p:spPr>
          <a:xfrm>
            <a:off x="564005" y="792149"/>
            <a:ext cx="11063990" cy="1077218"/>
          </a:xfrm>
          <a:prstGeom prst="rect">
            <a:avLst/>
          </a:prstGeom>
          <a:noFill/>
        </p:spPr>
        <p:txBody>
          <a:bodyPr wrap="square" rtlCol="0">
            <a:spAutoFit/>
          </a:bodyPr>
          <a:lstStyle/>
          <a:p>
            <a:r>
              <a:rPr lang="en-US" sz="3200" b="1" dirty="0"/>
              <a:t>Example:</a:t>
            </a:r>
            <a:r>
              <a:rPr lang="en-US" sz="3200" dirty="0"/>
              <a:t> At no point in the program execution, unsigned integer values in the program exceeded 2</a:t>
            </a:r>
            <a:r>
              <a:rPr lang="en-US" sz="3200" baseline="30000" dirty="0"/>
              <a:t>64</a:t>
            </a:r>
            <a:endParaRPr lang="en-US" sz="2800" baseline="3000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5C4E9A2-4A0D-777A-1693-585F059755EF}"/>
                  </a:ext>
                </a:extLst>
              </p:cNvPr>
              <p:cNvSpPr txBox="1"/>
              <p:nvPr/>
            </p:nvSpPr>
            <p:spPr>
              <a:xfrm>
                <a:off x="564005" y="2201847"/>
                <a:ext cx="11063990" cy="3888244"/>
              </a:xfrm>
              <a:prstGeom prst="rect">
                <a:avLst/>
              </a:prstGeom>
              <a:noFill/>
            </p:spPr>
            <p:txBody>
              <a:bodyPr wrap="square" rtlCol="0">
                <a:spAutoFit/>
              </a:bodyPr>
              <a:lstStyle/>
              <a:p>
                <a:r>
                  <a:rPr lang="en-US" sz="3200" b="1" dirty="0"/>
                  <a:t>A solution based on lookup tables and lookup arguments:</a:t>
                </a:r>
                <a:endParaRPr lang="en-US" sz="3200" dirty="0"/>
              </a:p>
              <a:p>
                <a:pPr marL="457200" indent="-457200">
                  <a:buFont typeface="Arial" panose="020B0604020202020204" pitchFamily="34" charset="0"/>
                  <a:buChar char="•"/>
                </a:pPr>
                <a:r>
                  <a:rPr lang="en-US" sz="2800" dirty="0"/>
                  <a:t>Suppose we have a table</a:t>
                </a:r>
                <a:r>
                  <a:rPr lang="en-US" sz="2800" b="1" dirty="0"/>
                  <a:t> </a:t>
                </a:r>
                <a14:m>
                  <m:oMath xmlns:m="http://schemas.openxmlformats.org/officeDocument/2006/math">
                    <m:r>
                      <a:rPr lang="en-US" sz="2800" b="0" i="1" smtClean="0">
                        <a:latin typeface="Cambria Math" panose="02040503050406030204" pitchFamily="18" charset="0"/>
                      </a:rPr>
                      <m:t>𝑡</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i="1">
                            <a:latin typeface="Cambria Math" panose="02040503050406030204" pitchFamily="18" charset="0"/>
                          </a:rPr>
                          <m:t>0, .., 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64</m:t>
                            </m:r>
                          </m:sup>
                        </m:sSup>
                        <m:r>
                          <a:rPr lang="en-US" sz="2800" b="0" i="1" smtClean="0">
                            <a:latin typeface="Cambria Math" panose="02040503050406030204" pitchFamily="18" charset="0"/>
                          </a:rPr>
                          <m:t>−1</m:t>
                        </m:r>
                      </m:e>
                    </m:d>
                  </m:oMath>
                </a14:m>
                <a:endParaRPr lang="en-US" sz="2800" b="0" dirty="0"/>
              </a:p>
              <a:p>
                <a:pPr marL="457200" indent="-457200">
                  <a:buFont typeface="Arial" panose="020B0604020202020204" pitchFamily="34" charset="0"/>
                  <a:buChar char="•"/>
                </a:pPr>
                <a:r>
                  <a:rPr lang="en-US" sz="2800" dirty="0"/>
                  <a:t>To constrain a variable </a:t>
                </a:r>
                <a14:m>
                  <m:oMath xmlns:m="http://schemas.openxmlformats.org/officeDocument/2006/math">
                    <m:r>
                      <a:rPr lang="en-US" sz="2800" b="0" i="1" smtClean="0">
                        <a:latin typeface="Cambria Math" panose="02040503050406030204" pitchFamily="18" charset="0"/>
                      </a:rPr>
                      <m:t>𝑤</m:t>
                    </m:r>
                    <m:r>
                      <a:rPr lang="en-US" sz="2800" b="0" i="1" smtClean="0">
                        <a:latin typeface="Cambria Math" panose="02040503050406030204" pitchFamily="18" charset="0"/>
                      </a:rPr>
                      <m:t>,</m:t>
                    </m:r>
                  </m:oMath>
                </a14:m>
                <a:r>
                  <a:rPr lang="en-US" sz="2800" b="1" baseline="30000" dirty="0"/>
                  <a:t> </a:t>
                </a:r>
                <a:r>
                  <a:rPr lang="en-US" sz="2800" dirty="0"/>
                  <a:t>the prover proves that </a:t>
                </a:r>
                <a14:m>
                  <m:oMath xmlns:m="http://schemas.openxmlformats.org/officeDocument/2006/math">
                    <m:r>
                      <a:rPr lang="en-US" sz="2800" b="0" i="1" smtClean="0">
                        <a:latin typeface="Cambria Math" panose="02040503050406030204" pitchFamily="18" charset="0"/>
                      </a:rPr>
                      <m:t>𝑤</m:t>
                    </m:r>
                    <m:r>
                      <a:rPr lang="en-US" sz="2800" b="0" i="1" smtClean="0">
                        <a:latin typeface="Cambria Math" panose="02040503050406030204" pitchFamily="18" charset="0"/>
                      </a:rPr>
                      <m:t>∈</m:t>
                    </m:r>
                    <m:r>
                      <a:rPr lang="en-US" sz="2800" b="0" i="1" smtClean="0">
                        <a:latin typeface="Cambria Math" panose="02040503050406030204" pitchFamily="18" charset="0"/>
                      </a:rPr>
                      <m:t>𝑡</m:t>
                    </m:r>
                  </m:oMath>
                </a14:m>
                <a:r>
                  <a:rPr lang="en-US" sz="2800" dirty="0"/>
                  <a:t> </a:t>
                </a:r>
              </a:p>
              <a:p>
                <a:pPr marL="457200" indent="-457200">
                  <a:buFont typeface="Arial" panose="020B0604020202020204" pitchFamily="34" charset="0"/>
                  <a:buChar char="•"/>
                </a:pPr>
                <a:endParaRPr lang="en-US" sz="2800" b="1" baseline="30000" dirty="0"/>
              </a:p>
              <a:p>
                <a:endParaRPr lang="en-US" sz="2800" b="1" baseline="30000" dirty="0"/>
              </a:p>
              <a:p>
                <a:r>
                  <a:rPr lang="en-US" sz="2800" b="1" dirty="0"/>
                  <a:t>Advantage: </a:t>
                </a:r>
                <a:r>
                  <a:rPr lang="en-US" sz="2800" dirty="0"/>
                  <a:t>A range constraint is a single lookup check</a:t>
                </a:r>
                <a:endParaRPr lang="en-US" sz="2800" b="1" dirty="0"/>
              </a:p>
              <a:p>
                <a:endParaRPr lang="en-US" sz="2800" b="1" baseline="30000" dirty="0"/>
              </a:p>
              <a:p>
                <a:endParaRPr lang="en-US" sz="2800" b="1" baseline="30000" dirty="0"/>
              </a:p>
              <a:p>
                <a:r>
                  <a:rPr lang="en-US" sz="2800" dirty="0"/>
                  <a:t>Lookup checks are widely used for non-arithmetic operations like bitwise operations and range checks (</a:t>
                </a:r>
                <a:r>
                  <a:rPr lang="en-US" sz="2800" dirty="0">
                    <a:solidFill>
                      <a:srgbClr val="0070C0"/>
                    </a:solidFill>
                  </a:rPr>
                  <a:t>Arya, </a:t>
                </a:r>
                <a:r>
                  <a:rPr lang="en-US" sz="2800" dirty="0" err="1">
                    <a:solidFill>
                      <a:srgbClr val="0070C0"/>
                    </a:solidFill>
                  </a:rPr>
                  <a:t>Plookup</a:t>
                </a:r>
                <a:r>
                  <a:rPr lang="en-US" sz="2800" dirty="0">
                    <a:solidFill>
                      <a:srgbClr val="0070C0"/>
                    </a:solidFill>
                  </a:rPr>
                  <a:t>, Halo2, </a:t>
                </a:r>
                <a:r>
                  <a:rPr lang="en-US" sz="2800" dirty="0" err="1">
                    <a:solidFill>
                      <a:srgbClr val="0070C0"/>
                    </a:solidFill>
                  </a:rPr>
                  <a:t>logUp</a:t>
                </a:r>
                <a:r>
                  <a:rPr lang="en-US" sz="2800" dirty="0"/>
                  <a:t>, etc.)</a:t>
                </a:r>
                <a:endParaRPr lang="en-US" sz="2800" b="1" dirty="0">
                  <a:solidFill>
                    <a:srgbClr val="0070C0"/>
                  </a:solidFill>
                </a:endParaRPr>
              </a:p>
            </p:txBody>
          </p:sp>
        </mc:Choice>
        <mc:Fallback xmlns="">
          <p:sp>
            <p:nvSpPr>
              <p:cNvPr id="2" name="TextBox 1">
                <a:extLst>
                  <a:ext uri="{FF2B5EF4-FFF2-40B4-BE49-F238E27FC236}">
                    <a16:creationId xmlns:a16="http://schemas.microsoft.com/office/drawing/2014/main" id="{55C4E9A2-4A0D-777A-1693-585F059755EF}"/>
                  </a:ext>
                </a:extLst>
              </p:cNvPr>
              <p:cNvSpPr txBox="1">
                <a:spLocks noRot="1" noChangeAspect="1" noMove="1" noResize="1" noEditPoints="1" noAdjustHandles="1" noChangeArrowheads="1" noChangeShapeType="1" noTextEdit="1"/>
              </p:cNvSpPr>
              <p:nvPr/>
            </p:nvSpPr>
            <p:spPr>
              <a:xfrm>
                <a:off x="564005" y="2201847"/>
                <a:ext cx="11063990" cy="3888244"/>
              </a:xfrm>
              <a:prstGeom prst="rect">
                <a:avLst/>
              </a:prstGeom>
              <a:blipFill>
                <a:blip r:embed="rId3"/>
                <a:stretch>
                  <a:fillRect l="-1433" t="-2038" b="-3448"/>
                </a:stretch>
              </a:blipFill>
            </p:spPr>
            <p:txBody>
              <a:bodyPr/>
              <a:lstStyle/>
              <a:p>
                <a:r>
                  <a:rPr lang="en-US">
                    <a:noFill/>
                  </a:rPr>
                  <a:t> </a:t>
                </a:r>
              </a:p>
            </p:txBody>
          </p:sp>
        </mc:Fallback>
      </mc:AlternateContent>
    </p:spTree>
    <p:extLst>
      <p:ext uri="{BB962C8B-B14F-4D97-AF65-F5344CB8AC3E}">
        <p14:creationId xmlns:p14="http://schemas.microsoft.com/office/powerpoint/2010/main" val="245701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2C3046-EFB0-DE23-32BA-5B492A256EE2}"/>
              </a:ext>
            </a:extLst>
          </p:cNvPr>
          <p:cNvSpPr>
            <a:spLocks noGrp="1"/>
          </p:cNvSpPr>
          <p:nvPr>
            <p:ph type="sldNum" sz="quarter" idx="12"/>
          </p:nvPr>
        </p:nvSpPr>
        <p:spPr/>
        <p:txBody>
          <a:bodyPr/>
          <a:lstStyle/>
          <a:p>
            <a:fld id="{250EB071-8AAD-4676-B2E5-4B354D6BA6F4}" type="slidenum">
              <a:rPr lang="en-US" smtClean="0"/>
              <a:t>8</a:t>
            </a:fld>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38317D9-7D2F-D2D7-690F-2741E52D5EEA}"/>
                  </a:ext>
                </a:extLst>
              </p:cNvPr>
              <p:cNvSpPr/>
              <p:nvPr/>
            </p:nvSpPr>
            <p:spPr>
              <a:xfrm>
                <a:off x="2728158" y="2068286"/>
                <a:ext cx="2029135" cy="7183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Prover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𝑃</m:t>
                    </m:r>
                    <m:r>
                      <a:rPr lang="en-US" sz="2400" b="0" i="1" smtClean="0">
                        <a:solidFill>
                          <a:schemeClr val="tx1"/>
                        </a:solidFill>
                        <a:latin typeface="Cambria Math" panose="02040503050406030204" pitchFamily="18" charset="0"/>
                      </a:rPr>
                      <m:t>)</m:t>
                    </m:r>
                  </m:oMath>
                </a14:m>
                <a:endParaRPr lang="en-US" sz="3200" dirty="0">
                  <a:solidFill>
                    <a:schemeClr val="tx1"/>
                  </a:solidFill>
                </a:endParaRPr>
              </a:p>
            </p:txBody>
          </p:sp>
        </mc:Choice>
        <mc:Fallback xmlns="">
          <p:sp>
            <p:nvSpPr>
              <p:cNvPr id="3" name="Rectangle 2">
                <a:extLst>
                  <a:ext uri="{FF2B5EF4-FFF2-40B4-BE49-F238E27FC236}">
                    <a16:creationId xmlns:a16="http://schemas.microsoft.com/office/drawing/2014/main" id="{438317D9-7D2F-D2D7-690F-2741E52D5EEA}"/>
                  </a:ext>
                </a:extLst>
              </p:cNvPr>
              <p:cNvSpPr>
                <a:spLocks noRot="1" noChangeAspect="1" noMove="1" noResize="1" noEditPoints="1" noAdjustHandles="1" noChangeArrowheads="1" noChangeShapeType="1" noTextEdit="1"/>
              </p:cNvSpPr>
              <p:nvPr/>
            </p:nvSpPr>
            <p:spPr>
              <a:xfrm>
                <a:off x="2728158" y="2068286"/>
                <a:ext cx="2029135" cy="718364"/>
              </a:xfrm>
              <a:prstGeom prst="rect">
                <a:avLst/>
              </a:prstGeom>
              <a:blipFill>
                <a:blip r:embed="rId3"/>
                <a:stretch>
                  <a:fillRect l="-1479" b="-15323"/>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CFFBA6A-EB82-B680-1D6B-4C65BE11A415}"/>
                  </a:ext>
                </a:extLst>
              </p:cNvPr>
              <p:cNvSpPr/>
              <p:nvPr/>
            </p:nvSpPr>
            <p:spPr>
              <a:xfrm>
                <a:off x="6925405" y="2068286"/>
                <a:ext cx="2029136" cy="7183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Verifier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𝑉</m:t>
                    </m:r>
                    <m:r>
                      <a:rPr lang="en-US" sz="2400" b="0" i="1" smtClean="0">
                        <a:solidFill>
                          <a:schemeClr val="tx1"/>
                        </a:solidFill>
                        <a:latin typeface="Cambria Math" panose="02040503050406030204" pitchFamily="18" charset="0"/>
                      </a:rPr>
                      <m:t>)</m:t>
                    </m:r>
                  </m:oMath>
                </a14:m>
                <a:endParaRPr lang="en-US" sz="3200" dirty="0">
                  <a:solidFill>
                    <a:schemeClr val="tx1"/>
                  </a:solidFill>
                </a:endParaRPr>
              </a:p>
            </p:txBody>
          </p:sp>
        </mc:Choice>
        <mc:Fallback xmlns="">
          <p:sp>
            <p:nvSpPr>
              <p:cNvPr id="8" name="Rectangle 7">
                <a:extLst>
                  <a:ext uri="{FF2B5EF4-FFF2-40B4-BE49-F238E27FC236}">
                    <a16:creationId xmlns:a16="http://schemas.microsoft.com/office/drawing/2014/main" id="{CCFFBA6A-EB82-B680-1D6B-4C65BE11A415}"/>
                  </a:ext>
                </a:extLst>
              </p:cNvPr>
              <p:cNvSpPr>
                <a:spLocks noRot="1" noChangeAspect="1" noMove="1" noResize="1" noEditPoints="1" noAdjustHandles="1" noChangeArrowheads="1" noChangeShapeType="1" noTextEdit="1"/>
              </p:cNvSpPr>
              <p:nvPr/>
            </p:nvSpPr>
            <p:spPr>
              <a:xfrm>
                <a:off x="6925405" y="2068286"/>
                <a:ext cx="2029136" cy="718364"/>
              </a:xfrm>
              <a:prstGeom prst="rect">
                <a:avLst/>
              </a:prstGeom>
              <a:blipFill>
                <a:blip r:embed="rId4"/>
                <a:stretch>
                  <a:fillRect l="-4425" b="-15323"/>
                </a:stretch>
              </a:blipFill>
              <a:ln w="38100">
                <a:solidFill>
                  <a:schemeClr val="tx1"/>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A6BE8A42-0E7D-C9D3-8528-EADE3C264B0F}"/>
              </a:ext>
            </a:extLst>
          </p:cNvPr>
          <p:cNvCxnSpPr>
            <a:cxnSpLocks/>
            <a:stCxn id="3" idx="3"/>
            <a:endCxn id="8" idx="1"/>
          </p:cNvCxnSpPr>
          <p:nvPr/>
        </p:nvCxnSpPr>
        <p:spPr>
          <a:xfrm>
            <a:off x="4757293" y="2427468"/>
            <a:ext cx="216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787807A-70DE-0429-77E7-14D2BC4891C5}"/>
              </a:ext>
            </a:extLst>
          </p:cNvPr>
          <p:cNvSpPr txBox="1"/>
          <p:nvPr/>
        </p:nvSpPr>
        <p:spPr>
          <a:xfrm>
            <a:off x="5180679" y="1890324"/>
            <a:ext cx="1182364" cy="584775"/>
          </a:xfrm>
          <a:prstGeom prst="rect">
            <a:avLst/>
          </a:prstGeom>
          <a:noFill/>
        </p:spPr>
        <p:txBody>
          <a:bodyPr wrap="square" rtlCol="0">
            <a:spAutoFit/>
          </a:bodyPr>
          <a:lstStyle/>
          <a:p>
            <a:pPr algn="ctr"/>
            <a:r>
              <a:rPr lang="el-GR" sz="3200" dirty="0"/>
              <a:t>π</a:t>
            </a:r>
            <a:endParaRPr lang="en-US" sz="3200" dirty="0"/>
          </a:p>
        </p:txBody>
      </p:sp>
      <p:cxnSp>
        <p:nvCxnSpPr>
          <p:cNvPr id="14" name="Straight Arrow Connector 13">
            <a:extLst>
              <a:ext uri="{FF2B5EF4-FFF2-40B4-BE49-F238E27FC236}">
                <a16:creationId xmlns:a16="http://schemas.microsoft.com/office/drawing/2014/main" id="{4AB91DF8-BF7A-3EB7-A455-606845A6F4B3}"/>
              </a:ext>
            </a:extLst>
          </p:cNvPr>
          <p:cNvCxnSpPr>
            <a:cxnSpLocks/>
          </p:cNvCxnSpPr>
          <p:nvPr/>
        </p:nvCxnSpPr>
        <p:spPr>
          <a:xfrm flipH="1">
            <a:off x="8955223" y="2006731"/>
            <a:ext cx="568793" cy="313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C471DC2-01EC-5714-2B6A-38324F4EB555}"/>
                  </a:ext>
                </a:extLst>
              </p:cNvPr>
              <p:cNvSpPr txBox="1"/>
              <p:nvPr/>
            </p:nvSpPr>
            <p:spPr>
              <a:xfrm>
                <a:off x="9337749" y="1627529"/>
                <a:ext cx="196509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𝑐𝑜𝑚</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oMath>
                  </m:oMathPara>
                </a14:m>
                <a:endParaRPr lang="en-US" sz="2800" dirty="0"/>
              </a:p>
            </p:txBody>
          </p:sp>
        </mc:Choice>
        <mc:Fallback xmlns="">
          <p:sp>
            <p:nvSpPr>
              <p:cNvPr id="15" name="TextBox 14">
                <a:extLst>
                  <a:ext uri="{FF2B5EF4-FFF2-40B4-BE49-F238E27FC236}">
                    <a16:creationId xmlns:a16="http://schemas.microsoft.com/office/drawing/2014/main" id="{5C471DC2-01EC-5714-2B6A-38324F4EB555}"/>
                  </a:ext>
                </a:extLst>
              </p:cNvPr>
              <p:cNvSpPr txBox="1">
                <a:spLocks noRot="1" noChangeAspect="1" noMove="1" noResize="1" noEditPoints="1" noAdjustHandles="1" noChangeArrowheads="1" noChangeShapeType="1" noTextEdit="1"/>
              </p:cNvSpPr>
              <p:nvPr/>
            </p:nvSpPr>
            <p:spPr>
              <a:xfrm>
                <a:off x="9337749" y="1627529"/>
                <a:ext cx="1965097" cy="523220"/>
              </a:xfrm>
              <a:prstGeom prst="rect">
                <a:avLst/>
              </a:prstGeom>
              <a:blipFill>
                <a:blip r:embed="rId5"/>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FA84595B-619A-0CF6-044C-7A37878C4A12}"/>
              </a:ext>
            </a:extLst>
          </p:cNvPr>
          <p:cNvCxnSpPr>
            <a:cxnSpLocks/>
          </p:cNvCxnSpPr>
          <p:nvPr/>
        </p:nvCxnSpPr>
        <p:spPr>
          <a:xfrm>
            <a:off x="1996737" y="2030423"/>
            <a:ext cx="731421" cy="3045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A64FA96-8292-4B6B-0D0F-3E0B24071037}"/>
                  </a:ext>
                </a:extLst>
              </p:cNvPr>
              <p:cNvSpPr txBox="1"/>
              <p:nvPr/>
            </p:nvSpPr>
            <p:spPr>
              <a:xfrm>
                <a:off x="1347778" y="1474930"/>
                <a:ext cx="1297917" cy="52322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𝑡</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𝔽</m:t>
                          </m:r>
                        </m:e>
                        <m:sup>
                          <m:r>
                            <a:rPr lang="en-US" sz="2800" b="0" i="1" smtClean="0">
                              <a:latin typeface="Cambria Math" panose="02040503050406030204" pitchFamily="18" charset="0"/>
                            </a:rPr>
                            <m:t>𝑛</m:t>
                          </m:r>
                        </m:sup>
                      </m:sSup>
                    </m:oMath>
                  </m:oMathPara>
                </a14:m>
                <a:endParaRPr lang="en-US" sz="3200" dirty="0"/>
              </a:p>
            </p:txBody>
          </p:sp>
        </mc:Choice>
        <mc:Fallback xmlns="">
          <p:sp>
            <p:nvSpPr>
              <p:cNvPr id="21" name="TextBox 20">
                <a:extLst>
                  <a:ext uri="{FF2B5EF4-FFF2-40B4-BE49-F238E27FC236}">
                    <a16:creationId xmlns:a16="http://schemas.microsoft.com/office/drawing/2014/main" id="{AA64FA96-8292-4B6B-0D0F-3E0B24071037}"/>
                  </a:ext>
                </a:extLst>
              </p:cNvPr>
              <p:cNvSpPr txBox="1">
                <a:spLocks noRot="1" noChangeAspect="1" noMove="1" noResize="1" noEditPoints="1" noAdjustHandles="1" noChangeArrowheads="1" noChangeShapeType="1" noTextEdit="1"/>
              </p:cNvSpPr>
              <p:nvPr/>
            </p:nvSpPr>
            <p:spPr>
              <a:xfrm>
                <a:off x="1347778" y="1474930"/>
                <a:ext cx="1297917" cy="523220"/>
              </a:xfrm>
              <a:prstGeom prst="rect">
                <a:avLst/>
              </a:prstGeom>
              <a:blipFill>
                <a:blip r:embed="rId6"/>
                <a:stretch>
                  <a:fillRect/>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B12B62F-DDFF-6CC2-9E42-AADF48D571D3}"/>
              </a:ext>
            </a:extLst>
          </p:cNvPr>
          <p:cNvCxnSpPr>
            <a:cxnSpLocks/>
          </p:cNvCxnSpPr>
          <p:nvPr/>
        </p:nvCxnSpPr>
        <p:spPr>
          <a:xfrm flipV="1">
            <a:off x="1996737" y="2519936"/>
            <a:ext cx="731421" cy="2667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1BB3067-F660-C183-9514-A1A4A5AEA041}"/>
                  </a:ext>
                </a:extLst>
              </p:cNvPr>
              <p:cNvSpPr txBox="1"/>
              <p:nvPr/>
            </p:nvSpPr>
            <p:spPr>
              <a:xfrm>
                <a:off x="968739" y="2728727"/>
                <a:ext cx="1708530" cy="52322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𝔽</m:t>
                          </m:r>
                        </m:e>
                        <m:sup>
                          <m:r>
                            <a:rPr lang="en-US" sz="2800" b="0" i="1" smtClean="0">
                              <a:latin typeface="Cambria Math" panose="02040503050406030204" pitchFamily="18" charset="0"/>
                            </a:rPr>
                            <m:t>𝑚</m:t>
                          </m:r>
                        </m:sup>
                      </m:sSup>
                    </m:oMath>
                  </m:oMathPara>
                </a14:m>
                <a:endParaRPr lang="en-US" sz="2800" dirty="0"/>
              </a:p>
            </p:txBody>
          </p:sp>
        </mc:Choice>
        <mc:Fallback xmlns="">
          <p:sp>
            <p:nvSpPr>
              <p:cNvPr id="23" name="TextBox 22">
                <a:extLst>
                  <a:ext uri="{FF2B5EF4-FFF2-40B4-BE49-F238E27FC236}">
                    <a16:creationId xmlns:a16="http://schemas.microsoft.com/office/drawing/2014/main" id="{21BB3067-F660-C183-9514-A1A4A5AEA041}"/>
                  </a:ext>
                </a:extLst>
              </p:cNvPr>
              <p:cNvSpPr txBox="1">
                <a:spLocks noRot="1" noChangeAspect="1" noMove="1" noResize="1" noEditPoints="1" noAdjustHandles="1" noChangeArrowheads="1" noChangeShapeType="1" noTextEdit="1"/>
              </p:cNvSpPr>
              <p:nvPr/>
            </p:nvSpPr>
            <p:spPr>
              <a:xfrm>
                <a:off x="968739" y="2728727"/>
                <a:ext cx="1708530" cy="523220"/>
              </a:xfrm>
              <a:prstGeom prst="rect">
                <a:avLst/>
              </a:prstGeom>
              <a:blipFill>
                <a:blip r:embed="rId7"/>
                <a:stretch>
                  <a:fillRect/>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6158DF44-7FF3-5886-52C0-C52C2676257A}"/>
              </a:ext>
            </a:extLst>
          </p:cNvPr>
          <p:cNvCxnSpPr>
            <a:cxnSpLocks/>
          </p:cNvCxnSpPr>
          <p:nvPr/>
        </p:nvCxnSpPr>
        <p:spPr>
          <a:xfrm flipH="1" flipV="1">
            <a:off x="8954541" y="2591506"/>
            <a:ext cx="569475" cy="2523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DAEF3B5-14EA-7EFC-2F7D-57BEA05A8119}"/>
                  </a:ext>
                </a:extLst>
              </p:cNvPr>
              <p:cNvSpPr txBox="1"/>
              <p:nvPr/>
            </p:nvSpPr>
            <p:spPr>
              <a:xfrm>
                <a:off x="9337749" y="2494262"/>
                <a:ext cx="196509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𝑐𝑜𝑚</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oMath>
                  </m:oMathPara>
                </a14:m>
                <a:endParaRPr lang="en-US" sz="2800" dirty="0"/>
              </a:p>
            </p:txBody>
          </p:sp>
        </mc:Choice>
        <mc:Fallback xmlns="">
          <p:sp>
            <p:nvSpPr>
              <p:cNvPr id="26" name="TextBox 25">
                <a:extLst>
                  <a:ext uri="{FF2B5EF4-FFF2-40B4-BE49-F238E27FC236}">
                    <a16:creationId xmlns:a16="http://schemas.microsoft.com/office/drawing/2014/main" id="{9DAEF3B5-14EA-7EFC-2F7D-57BEA05A8119}"/>
                  </a:ext>
                </a:extLst>
              </p:cNvPr>
              <p:cNvSpPr txBox="1">
                <a:spLocks noRot="1" noChangeAspect="1" noMove="1" noResize="1" noEditPoints="1" noAdjustHandles="1" noChangeArrowheads="1" noChangeShapeType="1" noTextEdit="1"/>
              </p:cNvSpPr>
              <p:nvPr/>
            </p:nvSpPr>
            <p:spPr>
              <a:xfrm>
                <a:off x="9337749" y="2494262"/>
                <a:ext cx="196509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823B5D5-0450-5492-6B50-F9DE6E42365F}"/>
                  </a:ext>
                </a:extLst>
              </p:cNvPr>
              <p:cNvSpPr txBox="1"/>
              <p:nvPr/>
            </p:nvSpPr>
            <p:spPr>
              <a:xfrm>
                <a:off x="9036542" y="985595"/>
                <a:ext cx="2168112" cy="461665"/>
              </a:xfrm>
              <a:prstGeom prst="rect">
                <a:avLst/>
              </a:prstGeom>
              <a:noFill/>
            </p:spPr>
            <p:txBody>
              <a:bodyPr wrap="square" rtlCol="0">
                <a:spAutoFit/>
              </a:bodyPr>
              <a:lstStyle/>
              <a:p>
                <a:pPr algn="ctr"/>
                <a14:m>
                  <m:oMath xmlns:m="http://schemas.openxmlformats.org/officeDocument/2006/math">
                    <m:r>
                      <a:rPr lang="en-US" sz="2000" b="0" i="1" smtClean="0">
                        <a:latin typeface="Cambria Math" panose="02040503050406030204" pitchFamily="18" charset="0"/>
                      </a:rPr>
                      <m:t>𝔽</m:t>
                    </m:r>
                  </m:oMath>
                </a14:m>
                <a:r>
                  <a:rPr lang="en-US" sz="2400" dirty="0"/>
                  <a:t> is a finite field</a:t>
                </a:r>
              </a:p>
            </p:txBody>
          </p:sp>
        </mc:Choice>
        <mc:Fallback xmlns="">
          <p:sp>
            <p:nvSpPr>
              <p:cNvPr id="29" name="TextBox 28">
                <a:extLst>
                  <a:ext uri="{FF2B5EF4-FFF2-40B4-BE49-F238E27FC236}">
                    <a16:creationId xmlns:a16="http://schemas.microsoft.com/office/drawing/2014/main" id="{8823B5D5-0450-5492-6B50-F9DE6E42365F}"/>
                  </a:ext>
                </a:extLst>
              </p:cNvPr>
              <p:cNvSpPr txBox="1">
                <a:spLocks noRot="1" noChangeAspect="1" noMove="1" noResize="1" noEditPoints="1" noAdjustHandles="1" noChangeArrowheads="1" noChangeShapeType="1" noTextEdit="1"/>
              </p:cNvSpPr>
              <p:nvPr/>
            </p:nvSpPr>
            <p:spPr>
              <a:xfrm>
                <a:off x="9036542" y="985595"/>
                <a:ext cx="2168112" cy="461665"/>
              </a:xfrm>
              <a:prstGeom prst="rect">
                <a:avLst/>
              </a:prstGeom>
              <a:blipFill>
                <a:blip r:embed="rId9"/>
                <a:stretch>
                  <a:fillRect t="-10667" r="-3371" b="-30667"/>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8A33B319-14DF-4A35-DA29-B4878DEC5376}"/>
              </a:ext>
            </a:extLst>
          </p:cNvPr>
          <p:cNvSpPr/>
          <p:nvPr/>
        </p:nvSpPr>
        <p:spPr bwMode="auto">
          <a:xfrm>
            <a:off x="1085538" y="1447260"/>
            <a:ext cx="10020924" cy="1725969"/>
          </a:xfrm>
          <a:prstGeom prst="rect">
            <a:avLst/>
          </a:prstGeom>
          <a:noFill/>
          <a:ln w="2540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endParaRPr lang="en-US" sz="3200" dirty="0">
              <a:gradFill>
                <a:gsLst>
                  <a:gs pos="0">
                    <a:schemeClr val="tx1"/>
                  </a:gs>
                  <a:gs pos="100000">
                    <a:schemeClr val="tx1"/>
                  </a:gs>
                </a:gsLst>
                <a:lin ang="5400000" scaled="0"/>
              </a:gradFill>
              <a:ea typeface="Segoe UI" pitchFamily="34" charset="0"/>
              <a:cs typeface="Segoe UI"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08B191A-AC65-C08C-F535-66C1AC065F61}"/>
                  </a:ext>
                </a:extLst>
              </p:cNvPr>
              <p:cNvSpPr txBox="1"/>
              <p:nvPr/>
            </p:nvSpPr>
            <p:spPr>
              <a:xfrm>
                <a:off x="724162" y="3440312"/>
                <a:ext cx="10641768" cy="584775"/>
              </a:xfrm>
              <a:prstGeom prst="rect">
                <a:avLst/>
              </a:prstGeom>
              <a:noFill/>
            </p:spPr>
            <p:txBody>
              <a:bodyPr wrap="square" rtlCol="0">
                <a:spAutoFit/>
              </a:bodyPr>
              <a:lstStyle/>
              <a:p>
                <a:pPr algn="ctr"/>
                <a:r>
                  <a:rPr lang="el-GR" sz="3200" dirty="0"/>
                  <a:t>π</a:t>
                </a:r>
                <a:r>
                  <a:rPr lang="en-US" sz="3200" dirty="0"/>
                  <a:t> proves that all entries of </a:t>
                </a:r>
                <a14:m>
                  <m:oMath xmlns:m="http://schemas.openxmlformats.org/officeDocument/2006/math">
                    <m:r>
                      <a:rPr lang="en-US" sz="3200" b="0" i="1" smtClean="0">
                        <a:latin typeface="Cambria Math" panose="02040503050406030204" pitchFamily="18" charset="0"/>
                      </a:rPr>
                      <m:t>𝑎</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𝔽</m:t>
                        </m:r>
                      </m:e>
                      <m:sup>
                        <m:r>
                          <a:rPr lang="en-US" sz="3200" b="0" i="1" smtClean="0">
                            <a:latin typeface="Cambria Math" panose="02040503050406030204" pitchFamily="18" charset="0"/>
                          </a:rPr>
                          <m:t>𝑚</m:t>
                        </m:r>
                      </m:sup>
                    </m:sSup>
                  </m:oMath>
                </a14:m>
                <a:r>
                  <a:rPr lang="en-US" sz="3200" dirty="0"/>
                  <a:t> reside in a table </a:t>
                </a:r>
                <a14:m>
                  <m:oMath xmlns:m="http://schemas.openxmlformats.org/officeDocument/2006/math">
                    <m:r>
                      <a:rPr lang="en-US" sz="3200" b="0" i="1" smtClean="0">
                        <a:latin typeface="Cambria Math" panose="02040503050406030204" pitchFamily="18" charset="0"/>
                      </a:rPr>
                      <m:t>𝑡</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𝔽</m:t>
                        </m:r>
                      </m:e>
                      <m:sup>
                        <m:r>
                          <a:rPr lang="en-US" sz="3200" b="0" i="1" smtClean="0">
                            <a:latin typeface="Cambria Math" panose="02040503050406030204" pitchFamily="18" charset="0"/>
                          </a:rPr>
                          <m:t>𝑛</m:t>
                        </m:r>
                      </m:sup>
                    </m:sSup>
                  </m:oMath>
                </a14:m>
                <a:endParaRPr lang="en-US" sz="3200" dirty="0"/>
              </a:p>
            </p:txBody>
          </p:sp>
        </mc:Choice>
        <mc:Fallback xmlns="">
          <p:sp>
            <p:nvSpPr>
              <p:cNvPr id="31" name="TextBox 30">
                <a:extLst>
                  <a:ext uri="{FF2B5EF4-FFF2-40B4-BE49-F238E27FC236}">
                    <a16:creationId xmlns:a16="http://schemas.microsoft.com/office/drawing/2014/main" id="{C08B191A-AC65-C08C-F535-66C1AC065F61}"/>
                  </a:ext>
                </a:extLst>
              </p:cNvPr>
              <p:cNvSpPr txBox="1">
                <a:spLocks noRot="1" noChangeAspect="1" noMove="1" noResize="1" noEditPoints="1" noAdjustHandles="1" noChangeArrowheads="1" noChangeShapeType="1" noTextEdit="1"/>
              </p:cNvSpPr>
              <p:nvPr/>
            </p:nvSpPr>
            <p:spPr>
              <a:xfrm>
                <a:off x="724162" y="3440312"/>
                <a:ext cx="10641768" cy="584775"/>
              </a:xfrm>
              <a:prstGeom prst="rect">
                <a:avLst/>
              </a:prstGeom>
              <a:blipFill>
                <a:blip r:embed="rId10"/>
                <a:stretch>
                  <a:fillRect t="-12500" b="-34375"/>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424BE5BC-75BA-D88D-99CE-6EB044163965}"/>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Lasso is a new family of lookup arguments</a:t>
            </a:r>
          </a:p>
        </p:txBody>
      </p:sp>
      <mc:AlternateContent xmlns:mc="http://schemas.openxmlformats.org/markup-compatibility/2006" xmlns:a14="http://schemas.microsoft.com/office/drawing/2010/main">
        <mc:Choice Requires="a14">
          <p:sp>
            <p:nvSpPr>
              <p:cNvPr id="34" name="Text Placeholder 2">
                <a:extLst>
                  <a:ext uri="{FF2B5EF4-FFF2-40B4-BE49-F238E27FC236}">
                    <a16:creationId xmlns:a16="http://schemas.microsoft.com/office/drawing/2014/main" id="{A30ABEB3-9645-947A-824B-6321393D1BEF}"/>
                  </a:ext>
                </a:extLst>
              </p:cNvPr>
              <p:cNvSpPr txBox="1">
                <a:spLocks/>
              </p:cNvSpPr>
              <p:nvPr/>
            </p:nvSpPr>
            <p:spPr>
              <a:xfrm>
                <a:off x="733581" y="4589831"/>
                <a:ext cx="10724838" cy="1568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Key results:</a:t>
                </a:r>
              </a:p>
              <a:p>
                <a:pPr marL="0" indent="0">
                  <a:buFont typeface="Arial" panose="020B0604020202020204" pitchFamily="34" charset="0"/>
                  <a:buNone/>
                </a:pPr>
                <a:r>
                  <a:rPr lang="en-US" dirty="0"/>
                  <a:t>Incurs minimal prover costs (10x improvement over prior work)</a:t>
                </a:r>
              </a:p>
              <a:p>
                <a:pPr marL="0" indent="0">
                  <a:buFont typeface="Arial" panose="020B0604020202020204" pitchFamily="34" charset="0"/>
                  <a:buNone/>
                </a:pPr>
                <a:r>
                  <a:rPr lang="en-US" dirty="0"/>
                  <a:t>Applies to very large structured tables (e.g., tables of size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2</m:t>
                        </m:r>
                      </m:e>
                      <m:sup>
                        <m:r>
                          <a:rPr lang="en-US" i="1" smtClean="0">
                            <a:latin typeface="Cambria Math" panose="02040503050406030204" pitchFamily="18" charset="0"/>
                          </a:rPr>
                          <m:t>128</m:t>
                        </m:r>
                      </m:sup>
                    </m:sSup>
                  </m:oMath>
                </a14:m>
                <a:r>
                  <a:rPr lang="en-US" dirty="0"/>
                  <a:t> or larger)</a:t>
                </a:r>
              </a:p>
            </p:txBody>
          </p:sp>
        </mc:Choice>
        <mc:Fallback xmlns="">
          <p:sp>
            <p:nvSpPr>
              <p:cNvPr id="34" name="Text Placeholder 2">
                <a:extLst>
                  <a:ext uri="{FF2B5EF4-FFF2-40B4-BE49-F238E27FC236}">
                    <a16:creationId xmlns:a16="http://schemas.microsoft.com/office/drawing/2014/main" id="{A30ABEB3-9645-947A-824B-6321393D1BEF}"/>
                  </a:ext>
                </a:extLst>
              </p:cNvPr>
              <p:cNvSpPr txBox="1">
                <a:spLocks noRot="1" noChangeAspect="1" noMove="1" noResize="1" noEditPoints="1" noAdjustHandles="1" noChangeArrowheads="1" noChangeShapeType="1" noTextEdit="1"/>
              </p:cNvSpPr>
              <p:nvPr/>
            </p:nvSpPr>
            <p:spPr>
              <a:xfrm>
                <a:off x="733581" y="4589831"/>
                <a:ext cx="10724838" cy="1568922"/>
              </a:xfrm>
              <a:prstGeom prst="rect">
                <a:avLst/>
              </a:prstGeom>
              <a:blipFill>
                <a:blip r:embed="rId11"/>
                <a:stretch>
                  <a:fillRect l="-1420" t="-8171" b="-10506"/>
                </a:stretch>
              </a:blipFill>
            </p:spPr>
            <p:txBody>
              <a:bodyPr/>
              <a:lstStyle/>
              <a:p>
                <a:r>
                  <a:rPr lang="en-US">
                    <a:noFill/>
                  </a:rPr>
                  <a:t> </a:t>
                </a:r>
              </a:p>
            </p:txBody>
          </p:sp>
        </mc:Fallback>
      </mc:AlternateContent>
    </p:spTree>
    <p:extLst>
      <p:ext uri="{BB962C8B-B14F-4D97-AF65-F5344CB8AC3E}">
        <p14:creationId xmlns:p14="http://schemas.microsoft.com/office/powerpoint/2010/main" val="284712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2C3046-EFB0-DE23-32BA-5B492A256EE2}"/>
              </a:ext>
            </a:extLst>
          </p:cNvPr>
          <p:cNvSpPr>
            <a:spLocks noGrp="1"/>
          </p:cNvSpPr>
          <p:nvPr>
            <p:ph type="sldNum" sz="quarter" idx="12"/>
          </p:nvPr>
        </p:nvSpPr>
        <p:spPr/>
        <p:txBody>
          <a:bodyPr/>
          <a:lstStyle/>
          <a:p>
            <a:fld id="{250EB071-8AAD-4676-B2E5-4B354D6BA6F4}" type="slidenum">
              <a:rPr lang="en-US" smtClean="0"/>
              <a:t>9</a:t>
            </a:fld>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08B191A-AC65-C08C-F535-66C1AC065F61}"/>
                  </a:ext>
                </a:extLst>
              </p:cNvPr>
              <p:cNvSpPr txBox="1"/>
              <p:nvPr/>
            </p:nvSpPr>
            <p:spPr>
              <a:xfrm>
                <a:off x="656132" y="1305341"/>
                <a:ext cx="10879736" cy="4247317"/>
              </a:xfrm>
              <a:prstGeom prst="rect">
                <a:avLst/>
              </a:prstGeom>
              <a:noFill/>
            </p:spPr>
            <p:txBody>
              <a:bodyPr wrap="square" rtlCol="0">
                <a:spAutoFit/>
              </a:bodyPr>
              <a:lstStyle/>
              <a:p>
                <a:r>
                  <a:rPr lang="en-US" sz="3200" dirty="0"/>
                  <a:t>The prover incurs </a:t>
                </a:r>
                <a:r>
                  <a:rPr lang="en-US" sz="3200" b="1" dirty="0"/>
                  <a:t>minimal costs</a:t>
                </a:r>
              </a:p>
              <a:p>
                <a:pPr marL="457200" indent="-457200">
                  <a:buFont typeface="Arial" panose="020B0604020202020204" pitchFamily="34" charset="0"/>
                  <a:buChar char="•"/>
                </a:pPr>
                <a:r>
                  <a:rPr lang="en-US" sz="2800" dirty="0"/>
                  <a:t>Commits to only </a:t>
                </a:r>
                <a14:m>
                  <m:oMath xmlns:m="http://schemas.openxmlformats.org/officeDocument/2006/math">
                    <m:r>
                      <a:rPr lang="en-US" sz="2800" b="0" i="1" smtClean="0">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𝑛</m:t>
                    </m:r>
                  </m:oMath>
                </a14:m>
                <a:r>
                  <a:rPr lang="en-US" sz="2800" dirty="0"/>
                  <a:t> field elements (</a:t>
                </a:r>
                <a14:m>
                  <m:oMath xmlns:m="http://schemas.openxmlformats.org/officeDocument/2006/math">
                    <m:r>
                      <a:rPr lang="en-US" sz="2800" i="1">
                        <a:latin typeface="Cambria Math" panose="02040503050406030204" pitchFamily="18" charset="0"/>
                      </a:rPr>
                      <m:t>𝑚</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oMath>
                </a14:m>
                <a:r>
                  <a:rPr lang="en-US" sz="2800" dirty="0"/>
                  <a:t> and </a:t>
                </a:r>
                <a14:m>
                  <m:oMath xmlns:m="http://schemas.openxmlformats.org/officeDocument/2006/math">
                    <m:r>
                      <a:rPr lang="en-US" sz="2800" i="1">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r>
                  <a:rPr lang="en-US" sz="2800" dirty="0"/>
                  <a:t>)</a:t>
                </a:r>
              </a:p>
              <a:p>
                <a:endParaRPr lang="en-US" sz="3200" dirty="0"/>
              </a:p>
              <a:p>
                <a:r>
                  <a:rPr lang="en-US" sz="3000" dirty="0"/>
                  <a:t>The committed field elements are </a:t>
                </a:r>
                <a:r>
                  <a:rPr lang="en-US" sz="3000" b="1" dirty="0"/>
                  <a:t>small</a:t>
                </a:r>
              </a:p>
              <a:p>
                <a:pPr marL="457200" indent="-457200">
                  <a:buFont typeface="Arial" panose="020B0604020202020204" pitchFamily="34" charset="0"/>
                  <a:buChar char="•"/>
                </a:pPr>
                <a:r>
                  <a:rPr lang="en-US" sz="2800" dirty="0"/>
                  <a:t>They are in the set </a:t>
                </a:r>
                <a14:m>
                  <m:oMath xmlns:m="http://schemas.openxmlformats.org/officeDocument/2006/math">
                    <m:r>
                      <a:rPr lang="en-US" sz="2800" b="0" i="1" smtClean="0">
                        <a:latin typeface="Cambria Math" panose="02040503050406030204" pitchFamily="18" charset="0"/>
                      </a:rPr>
                      <m:t>{0, …, </m:t>
                    </m:r>
                    <m:r>
                      <a:rPr lang="en-US" sz="2800" b="0" i="1" smtClean="0">
                        <a:latin typeface="Cambria Math" panose="02040503050406030204" pitchFamily="18" charset="0"/>
                      </a:rPr>
                      <m:t>𝑚</m:t>
                    </m:r>
                    <m:r>
                      <a:rPr lang="en-US" sz="2800" b="0" i="1" smtClean="0">
                        <a:latin typeface="Cambria Math" panose="02040503050406030204" pitchFamily="18" charset="0"/>
                      </a:rPr>
                      <m:t>}</m:t>
                    </m:r>
                  </m:oMath>
                </a14:m>
                <a:r>
                  <a:rPr lang="en-US" sz="2800" dirty="0"/>
                  <a:t> no matter how big </a:t>
                </a:r>
                <a14:m>
                  <m:oMath xmlns:m="http://schemas.openxmlformats.org/officeDocument/2006/math">
                    <m:r>
                      <a:rPr lang="en-US" sz="2800" b="0" i="1" smtClean="0">
                        <a:latin typeface="Cambria Math" panose="02040503050406030204" pitchFamily="18" charset="0"/>
                      </a:rPr>
                      <m:t>𝔽</m:t>
                    </m:r>
                  </m:oMath>
                </a14:m>
                <a:r>
                  <a:rPr lang="en-US" sz="2800" dirty="0"/>
                  <a:t> is </a:t>
                </a:r>
              </a:p>
              <a:p>
                <a:pPr marL="457200" indent="-457200">
                  <a:buFont typeface="Arial" panose="020B0604020202020204" pitchFamily="34" charset="0"/>
                  <a:buChar char="•"/>
                </a:pPr>
                <a:endParaRPr lang="en-US" sz="3200" b="1" dirty="0"/>
              </a:p>
              <a:p>
                <a:r>
                  <a:rPr lang="en-US" sz="3000" dirty="0"/>
                  <a:t>With MSM-based commitments (e.g., KZG, Dory, Hyrax), the prover only performs </a:t>
                </a:r>
                <a14:m>
                  <m:oMath xmlns:m="http://schemas.openxmlformats.org/officeDocument/2006/math">
                    <m:r>
                      <a:rPr lang="en-US" sz="3000" b="0" i="1" smtClean="0">
                        <a:latin typeface="Cambria Math" panose="02040503050406030204" pitchFamily="18" charset="0"/>
                      </a:rPr>
                      <m:t>𝑂</m:t>
                    </m:r>
                    <m:r>
                      <a:rPr lang="en-US" sz="3000" b="0" i="1" smtClean="0">
                        <a:latin typeface="Cambria Math" panose="02040503050406030204" pitchFamily="18" charset="0"/>
                      </a:rPr>
                      <m:t>(</m:t>
                    </m:r>
                    <m:r>
                      <a:rPr lang="en-US" sz="3000" b="0" i="1" smtClean="0">
                        <a:latin typeface="Cambria Math" panose="02040503050406030204" pitchFamily="18" charset="0"/>
                      </a:rPr>
                      <m:t>𝑚</m:t>
                    </m:r>
                    <m:r>
                      <a:rPr lang="en-US" sz="3000" i="1">
                        <a:latin typeface="Cambria Math" panose="02040503050406030204" pitchFamily="18" charset="0"/>
                      </a:rPr>
                      <m:t>+</m:t>
                    </m:r>
                    <m:r>
                      <a:rPr lang="en-US" sz="3000" i="1">
                        <a:latin typeface="Cambria Math" panose="02040503050406030204" pitchFamily="18" charset="0"/>
                      </a:rPr>
                      <m:t>𝑛</m:t>
                    </m:r>
                    <m:r>
                      <a:rPr lang="en-US" sz="3000" b="0" i="1" smtClean="0">
                        <a:latin typeface="Cambria Math" panose="02040503050406030204" pitchFamily="18" charset="0"/>
                      </a:rPr>
                      <m:t>)</m:t>
                    </m:r>
                  </m:oMath>
                </a14:m>
                <a:r>
                  <a:rPr lang="en-US" sz="3000" b="1" dirty="0"/>
                  <a:t> field</a:t>
                </a:r>
                <a:r>
                  <a:rPr lang="en-US" sz="3000" dirty="0"/>
                  <a:t> operations</a:t>
                </a:r>
              </a:p>
              <a:p>
                <a:pPr marL="457200" indent="-457200">
                  <a:buFont typeface="Arial" panose="020B0604020202020204" pitchFamily="34" charset="0"/>
                  <a:buChar char="•"/>
                </a:pPr>
                <a:r>
                  <a:rPr lang="en-US" sz="2800" dirty="0"/>
                  <a:t>~10x improvement over prior work (e.g., Arya, </a:t>
                </a:r>
                <a:r>
                  <a:rPr lang="en-US" sz="2800" dirty="0" err="1"/>
                  <a:t>plookup</a:t>
                </a:r>
                <a:r>
                  <a:rPr lang="en-US" sz="2800" dirty="0"/>
                  <a:t>, Halo2, </a:t>
                </a:r>
                <a:r>
                  <a:rPr lang="en-US" sz="2800" dirty="0" err="1"/>
                  <a:t>logUp</a:t>
                </a:r>
                <a:r>
                  <a:rPr lang="en-US" sz="2800" dirty="0"/>
                  <a:t>)</a:t>
                </a:r>
              </a:p>
            </p:txBody>
          </p:sp>
        </mc:Choice>
        <mc:Fallback xmlns="">
          <p:sp>
            <p:nvSpPr>
              <p:cNvPr id="31" name="TextBox 30">
                <a:extLst>
                  <a:ext uri="{FF2B5EF4-FFF2-40B4-BE49-F238E27FC236}">
                    <a16:creationId xmlns:a16="http://schemas.microsoft.com/office/drawing/2014/main" id="{C08B191A-AC65-C08C-F535-66C1AC065F61}"/>
                  </a:ext>
                </a:extLst>
              </p:cNvPr>
              <p:cNvSpPr txBox="1">
                <a:spLocks noRot="1" noChangeAspect="1" noMove="1" noResize="1" noEditPoints="1" noAdjustHandles="1" noChangeArrowheads="1" noChangeShapeType="1" noTextEdit="1"/>
              </p:cNvSpPr>
              <p:nvPr/>
            </p:nvSpPr>
            <p:spPr>
              <a:xfrm>
                <a:off x="656132" y="1305341"/>
                <a:ext cx="10879736" cy="4247317"/>
              </a:xfrm>
              <a:prstGeom prst="rect">
                <a:avLst/>
              </a:prstGeom>
              <a:blipFill>
                <a:blip r:embed="rId3"/>
                <a:stretch>
                  <a:fillRect l="-1457" t="-1865" b="-3156"/>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261AAFB7-7E48-689E-D650-33D84F6AE09F}"/>
              </a:ext>
            </a:extLst>
          </p:cNvPr>
          <p:cNvSpPr/>
          <p:nvPr/>
        </p:nvSpPr>
        <p:spPr>
          <a:xfrm>
            <a:off x="0" y="-96253"/>
            <a:ext cx="12192000" cy="702635"/>
          </a:xfrm>
          <a:prstGeom prst="rect">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Lasso provides new performance characteristics</a:t>
            </a:r>
            <a:endParaRPr lang="en-US" sz="3600" b="1" dirty="0"/>
          </a:p>
        </p:txBody>
      </p:sp>
    </p:spTree>
    <p:extLst>
      <p:ext uri="{BB962C8B-B14F-4D97-AF65-F5344CB8AC3E}">
        <p14:creationId xmlns:p14="http://schemas.microsoft.com/office/powerpoint/2010/main" val="246797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rtlCol="0" anchor="ctr"/>
      <a:lstStyle>
        <a:defPPr algn="ctr">
          <a:defRPr sz="3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41656</TotalTime>
  <Words>3402</Words>
  <Application>Microsoft Office PowerPoint</Application>
  <PresentationFormat>Widescreen</PresentationFormat>
  <Paragraphs>501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Segoe UI</vt:lpstr>
      <vt:lpstr>Calibri</vt:lpstr>
      <vt:lpstr>Arial</vt:lpstr>
      <vt:lpstr>Cambria Math</vt:lpstr>
      <vt:lpstr>Calibri Light</vt:lpstr>
      <vt:lpstr>Consolas</vt:lpstr>
      <vt:lpstr>Office Theme</vt:lpstr>
      <vt:lpstr>Unlocking the lookup singularity with Lasso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Srinath Setty</dc:creator>
  <cp:lastModifiedBy>Srinath Setty</cp:lastModifiedBy>
  <cp:revision>24</cp:revision>
  <dcterms:created xsi:type="dcterms:W3CDTF">2021-01-15T16:31:32Z</dcterms:created>
  <dcterms:modified xsi:type="dcterms:W3CDTF">2024-05-27T09:54:18Z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2022-01-10T22:38:54Z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12a81b8e-9680-4b51-b941-de91022fb172</vt:lpwstr>
  </property>
  <property fmtid="{D5CDD505-2E9C-101B-9397-08002B2CF9AE}" pid="8" name="MSIP_Label_f42aa342-8706-4288-bd11-ebb85995028c_ContentBits">
    <vt:lpwstr>0</vt:lpwstr>
  </property>
</Properties>
</file>