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0" r:id="rId3"/>
    <p:sldId id="315" r:id="rId4"/>
    <p:sldId id="266" r:id="rId5"/>
    <p:sldId id="267" r:id="rId6"/>
    <p:sldId id="268" r:id="rId7"/>
    <p:sldId id="271" r:id="rId8"/>
    <p:sldId id="317" r:id="rId9"/>
    <p:sldId id="270" r:id="rId10"/>
    <p:sldId id="316" r:id="rId11"/>
    <p:sldId id="318" r:id="rId12"/>
    <p:sldId id="319" r:id="rId13"/>
    <p:sldId id="320" r:id="rId14"/>
    <p:sldId id="321" r:id="rId15"/>
    <p:sldId id="323" r:id="rId16"/>
    <p:sldId id="325" r:id="rId17"/>
    <p:sldId id="324" r:id="rId18"/>
    <p:sldId id="326" r:id="rId19"/>
    <p:sldId id="327" r:id="rId20"/>
    <p:sldId id="331" r:id="rId21"/>
    <p:sldId id="334" r:id="rId22"/>
    <p:sldId id="343" r:id="rId23"/>
    <p:sldId id="329" r:id="rId24"/>
    <p:sldId id="333" r:id="rId25"/>
    <p:sldId id="335" r:id="rId26"/>
    <p:sldId id="340" r:id="rId27"/>
    <p:sldId id="346" r:id="rId28"/>
    <p:sldId id="337" r:id="rId29"/>
    <p:sldId id="338" r:id="rId30"/>
    <p:sldId id="339" r:id="rId31"/>
    <p:sldId id="341" r:id="rId32"/>
    <p:sldId id="342" r:id="rId33"/>
    <p:sldId id="344" r:id="rId34"/>
    <p:sldId id="34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0385" autoAdjust="0"/>
  </p:normalViewPr>
  <p:slideViewPr>
    <p:cSldViewPr snapToGrid="0">
      <p:cViewPr>
        <p:scale>
          <a:sx n="75" d="100"/>
          <a:sy n="75" d="100"/>
        </p:scale>
        <p:origin x="3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33AB-3CE8-4CC9-BF53-35FD6A1B3ED6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6352-A55C-4A27-B7D9-58BA359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7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3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4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6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6352-A55C-4A27-B7D9-58BA359CA9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64C-F197-41DA-A2B4-A6586B75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solidFill>
            <a:srgbClr val="BF5700"/>
          </a:solidFill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E30F-933F-4704-82EE-90EA4390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098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AA62A-32DD-4730-ACA5-3ECD5619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B59E-4DAA-43D1-974B-0AFAD360BBC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C5782-C48B-4424-B4DD-FA504984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39A0-EBAB-4F98-BA1D-3C8D02D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CCC-F193-4DC9-8B62-650DFB1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8684-BC43-45D6-AC1A-DCF4F0E0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solidFill>
            <a:srgbClr val="333F48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D54B-1B82-4ED9-968D-C85E9DE7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0"/>
            <a:ext cx="10515600" cy="46090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1BA90-4067-4496-AFE8-D4F75F62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B59E-4DAA-43D1-974B-0AFAD360BBC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92661-1407-48FA-A2FD-41BF094D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888A-32D0-44AC-A255-D457AFB3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CCC-F193-4DC9-8B62-650DFB1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5715-884F-4C6A-B01B-D9663D29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solidFill>
            <a:srgbClr val="BF5700"/>
          </a:solidFill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8D8E-38C4-44EE-B5F4-7AB6DC23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B6A9-D585-4854-AA97-87B7EAA6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B59E-4DAA-43D1-974B-0AFAD360BBC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EEB4-A0A4-453A-8A9E-EA2C6402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E1C2-CED2-4349-9BCD-2A2329FA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9CCC-F193-4DC9-8B62-650DFB1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38D22-06CF-4959-860A-F7C13E54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683B-576A-4344-B6CD-F73AF687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650D-7BED-4E32-B25C-76F9CAC59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B59E-4DAA-43D1-974B-0AFAD360BBCF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F520-B7BF-4E6E-ADAF-6F6A64B64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84FC-F8A2-4069-996D-124F9ACF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9CCC-F193-4DC9-8B62-650DFB1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6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65.png"/><Relationship Id="rId3" Type="http://schemas.openxmlformats.org/officeDocument/2006/relationships/image" Target="../media/image15.png"/><Relationship Id="rId21" Type="http://schemas.openxmlformats.org/officeDocument/2006/relationships/image" Target="../media/image61.png"/><Relationship Id="rId34" Type="http://schemas.openxmlformats.org/officeDocument/2006/relationships/image" Target="../media/image7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640.png"/><Relationship Id="rId3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54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64.png"/><Relationship Id="rId32" Type="http://schemas.openxmlformats.org/officeDocument/2006/relationships/image" Target="../media/image7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63.png"/><Relationship Id="rId28" Type="http://schemas.openxmlformats.org/officeDocument/2006/relationships/image" Target="../media/image67.png"/><Relationship Id="rId36" Type="http://schemas.openxmlformats.org/officeDocument/2006/relationships/image" Target="../media/image78.png"/><Relationship Id="rId10" Type="http://schemas.openxmlformats.org/officeDocument/2006/relationships/image" Target="../media/image29.png"/><Relationship Id="rId19" Type="http://schemas.openxmlformats.org/officeDocument/2006/relationships/image" Target="../media/image53.png"/><Relationship Id="rId31" Type="http://schemas.openxmlformats.org/officeDocument/2006/relationships/image" Target="../media/image7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62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7.png"/><Relationship Id="rId8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4.png"/><Relationship Id="rId10" Type="http://schemas.openxmlformats.org/officeDocument/2006/relationships/image" Target="../media/image83.png"/><Relationship Id="rId4" Type="http://schemas.openxmlformats.org/officeDocument/2006/relationships/image" Target="../media/image23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4.png"/><Relationship Id="rId10" Type="http://schemas.openxmlformats.org/officeDocument/2006/relationships/image" Target="../media/image84.png"/><Relationship Id="rId4" Type="http://schemas.openxmlformats.org/officeDocument/2006/relationships/image" Target="../media/image23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8" Type="http://schemas.openxmlformats.org/officeDocument/2006/relationships/image" Target="../media/image117.png"/><Relationship Id="rId3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0.png"/><Relationship Id="rId8" Type="http://schemas.openxmlformats.org/officeDocument/2006/relationships/image" Target="../media/image117.png"/><Relationship Id="rId3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48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63" Type="http://schemas.openxmlformats.org/officeDocument/2006/relationships/image" Target="../media/image172.png"/><Relationship Id="rId33" Type="http://schemas.openxmlformats.org/officeDocument/2006/relationships/image" Target="../media/image142.png"/><Relationship Id="rId38" Type="http://schemas.openxmlformats.org/officeDocument/2006/relationships/image" Target="../media/image1470.png"/><Relationship Id="rId46" Type="http://schemas.openxmlformats.org/officeDocument/2006/relationships/image" Target="../media/image155.png"/><Relationship Id="rId59" Type="http://schemas.openxmlformats.org/officeDocument/2006/relationships/image" Target="../media/image168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38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6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66" Type="http://schemas.openxmlformats.org/officeDocument/2006/relationships/image" Target="../media/image175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61" Type="http://schemas.openxmlformats.org/officeDocument/2006/relationships/image" Target="../media/image170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Relationship Id="rId60" Type="http://schemas.openxmlformats.org/officeDocument/2006/relationships/image" Target="../media/image169.png"/><Relationship Id="rId65" Type="http://schemas.openxmlformats.org/officeDocument/2006/relationships/image" Target="../media/image174.png"/><Relationship Id="rId30" Type="http://schemas.openxmlformats.org/officeDocument/2006/relationships/image" Target="../media/image139.png"/><Relationship Id="rId35" Type="http://schemas.openxmlformats.org/officeDocument/2006/relationships/image" Target="../media/image1440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56" Type="http://schemas.openxmlformats.org/officeDocument/2006/relationships/image" Target="../media/image165.png"/><Relationship Id="rId64" Type="http://schemas.openxmlformats.org/officeDocument/2006/relationships/image" Target="../media/image173.png"/><Relationship Id="rId51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" Type="http://schemas.openxmlformats.org/officeDocument/2006/relationships/image" Target="../media/image176.png"/><Relationship Id="rId21" Type="http://schemas.openxmlformats.org/officeDocument/2006/relationships/image" Target="../media/image194.png"/><Relationship Id="rId34" Type="http://schemas.openxmlformats.org/officeDocument/2006/relationships/image" Target="../media/image207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29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31" Type="http://schemas.openxmlformats.org/officeDocument/2006/relationships/image" Target="../media/image204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08.png"/><Relationship Id="rId8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" Type="http://schemas.openxmlformats.org/officeDocument/2006/relationships/image" Target="../media/image176.png"/><Relationship Id="rId21" Type="http://schemas.openxmlformats.org/officeDocument/2006/relationships/image" Target="../media/image194.png"/><Relationship Id="rId34" Type="http://schemas.openxmlformats.org/officeDocument/2006/relationships/image" Target="../media/image209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29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31" Type="http://schemas.openxmlformats.org/officeDocument/2006/relationships/image" Target="../media/image204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10.png"/><Relationship Id="rId8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1600.png"/><Relationship Id="rId18" Type="http://schemas.openxmlformats.org/officeDocument/2006/relationships/image" Target="../media/image1650.png"/><Relationship Id="rId26" Type="http://schemas.openxmlformats.org/officeDocument/2006/relationships/image" Target="../media/image213.png"/><Relationship Id="rId3" Type="http://schemas.openxmlformats.org/officeDocument/2006/relationships/image" Target="../media/image1500.png"/><Relationship Id="rId21" Type="http://schemas.openxmlformats.org/officeDocument/2006/relationships/image" Target="../media/image1680.png"/><Relationship Id="rId7" Type="http://schemas.openxmlformats.org/officeDocument/2006/relationships/image" Target="../media/image1540.png"/><Relationship Id="rId12" Type="http://schemas.openxmlformats.org/officeDocument/2006/relationships/image" Target="../media/image1590.png"/><Relationship Id="rId17" Type="http://schemas.openxmlformats.org/officeDocument/2006/relationships/image" Target="../media/image1640.png"/><Relationship Id="rId25" Type="http://schemas.openxmlformats.org/officeDocument/2006/relationships/image" Target="../media/image21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0.png"/><Relationship Id="rId11" Type="http://schemas.openxmlformats.org/officeDocument/2006/relationships/image" Target="../media/image1580.png"/><Relationship Id="rId24" Type="http://schemas.openxmlformats.org/officeDocument/2006/relationships/image" Target="../media/image1710.png"/><Relationship Id="rId5" Type="http://schemas.openxmlformats.org/officeDocument/2006/relationships/image" Target="../media/image1520.png"/><Relationship Id="rId15" Type="http://schemas.openxmlformats.org/officeDocument/2006/relationships/image" Target="../media/image1620.png"/><Relationship Id="rId23" Type="http://schemas.openxmlformats.org/officeDocument/2006/relationships/image" Target="../media/image1700.png"/><Relationship Id="rId10" Type="http://schemas.openxmlformats.org/officeDocument/2006/relationships/image" Target="../media/image1570.png"/><Relationship Id="rId19" Type="http://schemas.openxmlformats.org/officeDocument/2006/relationships/image" Target="../media/image1660.png"/><Relationship Id="rId4" Type="http://schemas.openxmlformats.org/officeDocument/2006/relationships/image" Target="../media/image1510.png"/><Relationship Id="rId9" Type="http://schemas.openxmlformats.org/officeDocument/2006/relationships/image" Target="../media/image1560.png"/><Relationship Id="rId14" Type="http://schemas.openxmlformats.org/officeDocument/2006/relationships/image" Target="../media/image1610.png"/><Relationship Id="rId22" Type="http://schemas.openxmlformats.org/officeDocument/2006/relationships/image" Target="../media/image16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1600.png"/><Relationship Id="rId18" Type="http://schemas.openxmlformats.org/officeDocument/2006/relationships/image" Target="../media/image1650.png"/><Relationship Id="rId26" Type="http://schemas.openxmlformats.org/officeDocument/2006/relationships/image" Target="../media/image1730.png"/><Relationship Id="rId3" Type="http://schemas.openxmlformats.org/officeDocument/2006/relationships/image" Target="../media/image1500.png"/><Relationship Id="rId21" Type="http://schemas.openxmlformats.org/officeDocument/2006/relationships/image" Target="../media/image1680.png"/><Relationship Id="rId7" Type="http://schemas.openxmlformats.org/officeDocument/2006/relationships/image" Target="../media/image1540.png"/><Relationship Id="rId12" Type="http://schemas.openxmlformats.org/officeDocument/2006/relationships/image" Target="../media/image1590.png"/><Relationship Id="rId17" Type="http://schemas.openxmlformats.org/officeDocument/2006/relationships/image" Target="../media/image1640.png"/><Relationship Id="rId25" Type="http://schemas.openxmlformats.org/officeDocument/2006/relationships/image" Target="../media/image21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0.png"/><Relationship Id="rId11" Type="http://schemas.openxmlformats.org/officeDocument/2006/relationships/image" Target="../media/image1580.png"/><Relationship Id="rId24" Type="http://schemas.openxmlformats.org/officeDocument/2006/relationships/image" Target="../media/image1710.png"/><Relationship Id="rId5" Type="http://schemas.openxmlformats.org/officeDocument/2006/relationships/image" Target="../media/image1520.png"/><Relationship Id="rId15" Type="http://schemas.openxmlformats.org/officeDocument/2006/relationships/image" Target="../media/image1620.png"/><Relationship Id="rId23" Type="http://schemas.openxmlformats.org/officeDocument/2006/relationships/image" Target="../media/image1700.png"/><Relationship Id="rId10" Type="http://schemas.openxmlformats.org/officeDocument/2006/relationships/image" Target="../media/image1570.png"/><Relationship Id="rId19" Type="http://schemas.openxmlformats.org/officeDocument/2006/relationships/image" Target="../media/image1660.png"/><Relationship Id="rId4" Type="http://schemas.openxmlformats.org/officeDocument/2006/relationships/image" Target="../media/image1510.png"/><Relationship Id="rId9" Type="http://schemas.openxmlformats.org/officeDocument/2006/relationships/image" Target="../media/image1560.png"/><Relationship Id="rId14" Type="http://schemas.openxmlformats.org/officeDocument/2006/relationships/image" Target="../media/image1610.png"/><Relationship Id="rId22" Type="http://schemas.openxmlformats.org/officeDocument/2006/relationships/image" Target="../media/image1690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19.png"/><Relationship Id="rId21" Type="http://schemas.openxmlformats.org/officeDocument/2006/relationships/image" Target="../media/image214.png"/><Relationship Id="rId17" Type="http://schemas.openxmlformats.org/officeDocument/2006/relationships/image" Target="../media/image1640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17.png"/><Relationship Id="rId23" Type="http://schemas.openxmlformats.org/officeDocument/2006/relationships/image" Target="../media/image216.png"/><Relationship Id="rId19" Type="http://schemas.openxmlformats.org/officeDocument/2006/relationships/image" Target="../media/image1660.png"/><Relationship Id="rId22" Type="http://schemas.openxmlformats.org/officeDocument/2006/relationships/image" Target="../media/image215.pn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15.png"/><Relationship Id="rId21" Type="http://schemas.openxmlformats.org/officeDocument/2006/relationships/image" Target="../media/image214.png"/><Relationship Id="rId17" Type="http://schemas.openxmlformats.org/officeDocument/2006/relationships/image" Target="../media/image1640.png"/><Relationship Id="rId25" Type="http://schemas.openxmlformats.org/officeDocument/2006/relationships/image" Target="../media/image2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2.png"/><Relationship Id="rId23" Type="http://schemas.openxmlformats.org/officeDocument/2006/relationships/image" Target="../media/image221.png"/><Relationship Id="rId28" Type="http://schemas.openxmlformats.org/officeDocument/2006/relationships/image" Target="../media/image217.png"/><Relationship Id="rId19" Type="http://schemas.openxmlformats.org/officeDocument/2006/relationships/image" Target="../media/image1660.png"/><Relationship Id="rId22" Type="http://schemas.openxmlformats.org/officeDocument/2006/relationships/image" Target="../media/image220.png"/><Relationship Id="rId27" Type="http://schemas.openxmlformats.org/officeDocument/2006/relationships/image" Target="../media/image216.png"/><Relationship Id="rId30" Type="http://schemas.openxmlformats.org/officeDocument/2006/relationships/image" Target="../media/image224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16.png"/><Relationship Id="rId21" Type="http://schemas.openxmlformats.org/officeDocument/2006/relationships/image" Target="../media/image214.png"/><Relationship Id="rId17" Type="http://schemas.openxmlformats.org/officeDocument/2006/relationships/image" Target="../media/image1640.png"/><Relationship Id="rId25" Type="http://schemas.openxmlformats.org/officeDocument/2006/relationships/image" Target="../media/image22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2.png"/><Relationship Id="rId23" Type="http://schemas.openxmlformats.org/officeDocument/2006/relationships/image" Target="../media/image221.png"/><Relationship Id="rId28" Type="http://schemas.openxmlformats.org/officeDocument/2006/relationships/image" Target="../media/image224.png"/><Relationship Id="rId19" Type="http://schemas.openxmlformats.org/officeDocument/2006/relationships/image" Target="../media/image1660.png"/><Relationship Id="rId22" Type="http://schemas.openxmlformats.org/officeDocument/2006/relationships/image" Target="../media/image220.png"/><Relationship Id="rId27" Type="http://schemas.openxmlformats.org/officeDocument/2006/relationships/image" Target="../media/image217.png"/><Relationship Id="rId30" Type="http://schemas.openxmlformats.org/officeDocument/2006/relationships/image" Target="../media/image226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1.png"/><Relationship Id="rId21" Type="http://schemas.openxmlformats.org/officeDocument/2006/relationships/image" Target="../media/image214.png"/><Relationship Id="rId34" Type="http://schemas.openxmlformats.org/officeDocument/2006/relationships/image" Target="../media/image222.png"/><Relationship Id="rId17" Type="http://schemas.openxmlformats.org/officeDocument/2006/relationships/image" Target="../media/image1640.png"/><Relationship Id="rId25" Type="http://schemas.openxmlformats.org/officeDocument/2006/relationships/image" Target="../media/image230.png"/><Relationship Id="rId33" Type="http://schemas.openxmlformats.org/officeDocument/2006/relationships/image" Target="../media/image22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9.png"/><Relationship Id="rId32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16.png"/><Relationship Id="rId19" Type="http://schemas.openxmlformats.org/officeDocument/2006/relationships/image" Target="../media/image1660.png"/><Relationship Id="rId31" Type="http://schemas.openxmlformats.org/officeDocument/2006/relationships/image" Target="../media/image226.png"/><Relationship Id="rId22" Type="http://schemas.openxmlformats.org/officeDocument/2006/relationships/image" Target="../media/image227.png"/><Relationship Id="rId27" Type="http://schemas.openxmlformats.org/officeDocument/2006/relationships/image" Target="../media/image225.png"/><Relationship Id="rId30" Type="http://schemas.openxmlformats.org/officeDocument/2006/relationships/image" Target="../media/image232.png"/><Relationship Id="rId35" Type="http://schemas.openxmlformats.org/officeDocument/2006/relationships/image" Target="../media/image223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1.png"/><Relationship Id="rId21" Type="http://schemas.openxmlformats.org/officeDocument/2006/relationships/image" Target="../media/image214.png"/><Relationship Id="rId34" Type="http://schemas.openxmlformats.org/officeDocument/2006/relationships/image" Target="../media/image222.png"/><Relationship Id="rId17" Type="http://schemas.openxmlformats.org/officeDocument/2006/relationships/image" Target="../media/image1640.png"/><Relationship Id="rId25" Type="http://schemas.openxmlformats.org/officeDocument/2006/relationships/image" Target="../media/image230.png"/><Relationship Id="rId33" Type="http://schemas.openxmlformats.org/officeDocument/2006/relationships/image" Target="../media/image22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9.png"/><Relationship Id="rId32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16.png"/><Relationship Id="rId19" Type="http://schemas.openxmlformats.org/officeDocument/2006/relationships/image" Target="../media/image1660.png"/><Relationship Id="rId31" Type="http://schemas.openxmlformats.org/officeDocument/2006/relationships/image" Target="../media/image235.png"/><Relationship Id="rId22" Type="http://schemas.openxmlformats.org/officeDocument/2006/relationships/image" Target="../media/image227.png"/><Relationship Id="rId27" Type="http://schemas.openxmlformats.org/officeDocument/2006/relationships/image" Target="../media/image233.png"/><Relationship Id="rId30" Type="http://schemas.openxmlformats.org/officeDocument/2006/relationships/image" Target="../media/image234.png"/><Relationship Id="rId35" Type="http://schemas.openxmlformats.org/officeDocument/2006/relationships/image" Target="../media/image223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1.png"/><Relationship Id="rId21" Type="http://schemas.openxmlformats.org/officeDocument/2006/relationships/image" Target="../media/image214.png"/><Relationship Id="rId34" Type="http://schemas.openxmlformats.org/officeDocument/2006/relationships/image" Target="../media/image222.png"/><Relationship Id="rId17" Type="http://schemas.openxmlformats.org/officeDocument/2006/relationships/image" Target="../media/image1640.png"/><Relationship Id="rId25" Type="http://schemas.openxmlformats.org/officeDocument/2006/relationships/image" Target="../media/image230.png"/><Relationship Id="rId33" Type="http://schemas.openxmlformats.org/officeDocument/2006/relationships/image" Target="../media/image22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9.png"/><Relationship Id="rId32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16.png"/><Relationship Id="rId36" Type="http://schemas.openxmlformats.org/officeDocument/2006/relationships/image" Target="../media/image238.png"/><Relationship Id="rId19" Type="http://schemas.openxmlformats.org/officeDocument/2006/relationships/image" Target="../media/image1660.png"/><Relationship Id="rId31" Type="http://schemas.openxmlformats.org/officeDocument/2006/relationships/image" Target="../media/image237.png"/><Relationship Id="rId22" Type="http://schemas.openxmlformats.org/officeDocument/2006/relationships/image" Target="../media/image227.png"/><Relationship Id="rId27" Type="http://schemas.openxmlformats.org/officeDocument/2006/relationships/image" Target="../media/image233.png"/><Relationship Id="rId30" Type="http://schemas.openxmlformats.org/officeDocument/2006/relationships/image" Target="../media/image236.png"/><Relationship Id="rId35" Type="http://schemas.openxmlformats.org/officeDocument/2006/relationships/image" Target="../media/image2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8.png"/><Relationship Id="rId21" Type="http://schemas.openxmlformats.org/officeDocument/2006/relationships/image" Target="../media/image214.png"/><Relationship Id="rId34" Type="http://schemas.openxmlformats.org/officeDocument/2006/relationships/image" Target="../media/image240.png"/><Relationship Id="rId17" Type="http://schemas.openxmlformats.org/officeDocument/2006/relationships/image" Target="../media/image1640.png"/><Relationship Id="rId25" Type="http://schemas.openxmlformats.org/officeDocument/2006/relationships/image" Target="../media/image223.png"/><Relationship Id="rId33" Type="http://schemas.openxmlformats.org/officeDocument/2006/relationships/image" Target="../media/image21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2.png"/><Relationship Id="rId32" Type="http://schemas.openxmlformats.org/officeDocument/2006/relationships/image" Target="../media/image216.png"/><Relationship Id="rId23" Type="http://schemas.openxmlformats.org/officeDocument/2006/relationships/image" Target="../media/image239.png"/><Relationship Id="rId28" Type="http://schemas.openxmlformats.org/officeDocument/2006/relationships/image" Target="../media/image228.png"/><Relationship Id="rId19" Type="http://schemas.openxmlformats.org/officeDocument/2006/relationships/image" Target="../media/image1660.png"/><Relationship Id="rId31" Type="http://schemas.openxmlformats.org/officeDocument/2006/relationships/image" Target="../media/image231.png"/><Relationship Id="rId22" Type="http://schemas.openxmlformats.org/officeDocument/2006/relationships/image" Target="../media/image220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41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8.png"/><Relationship Id="rId39" Type="http://schemas.openxmlformats.org/officeDocument/2006/relationships/image" Target="../media/image249.png"/><Relationship Id="rId21" Type="http://schemas.openxmlformats.org/officeDocument/2006/relationships/image" Target="../media/image214.png"/><Relationship Id="rId34" Type="http://schemas.openxmlformats.org/officeDocument/2006/relationships/image" Target="../media/image227.png"/><Relationship Id="rId42" Type="http://schemas.openxmlformats.org/officeDocument/2006/relationships/image" Target="../media/image252.png"/><Relationship Id="rId47" Type="http://schemas.openxmlformats.org/officeDocument/2006/relationships/image" Target="../media/image217.png"/><Relationship Id="rId17" Type="http://schemas.openxmlformats.org/officeDocument/2006/relationships/image" Target="../media/image1640.png"/><Relationship Id="rId25" Type="http://schemas.openxmlformats.org/officeDocument/2006/relationships/image" Target="../media/image223.png"/><Relationship Id="rId33" Type="http://schemas.openxmlformats.org/officeDocument/2006/relationships/image" Target="../media/image248.png"/><Relationship Id="rId38" Type="http://schemas.openxmlformats.org/officeDocument/2006/relationships/image" Target="../media/image231.png"/><Relationship Id="rId46" Type="http://schemas.openxmlformats.org/officeDocument/2006/relationships/image" Target="../media/image2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44.png"/><Relationship Id="rId41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2.png"/><Relationship Id="rId32" Type="http://schemas.openxmlformats.org/officeDocument/2006/relationships/image" Target="../media/image247.png"/><Relationship Id="rId37" Type="http://schemas.openxmlformats.org/officeDocument/2006/relationships/image" Target="../media/image230.png"/><Relationship Id="rId40" Type="http://schemas.openxmlformats.org/officeDocument/2006/relationships/image" Target="../media/image250.png"/><Relationship Id="rId45" Type="http://schemas.openxmlformats.org/officeDocument/2006/relationships/image" Target="../media/image255.png"/><Relationship Id="rId23" Type="http://schemas.openxmlformats.org/officeDocument/2006/relationships/image" Target="../media/image239.png"/><Relationship Id="rId28" Type="http://schemas.openxmlformats.org/officeDocument/2006/relationships/image" Target="../media/image243.png"/><Relationship Id="rId36" Type="http://schemas.openxmlformats.org/officeDocument/2006/relationships/image" Target="../media/image229.png"/><Relationship Id="rId19" Type="http://schemas.openxmlformats.org/officeDocument/2006/relationships/image" Target="../media/image1660.png"/><Relationship Id="rId31" Type="http://schemas.openxmlformats.org/officeDocument/2006/relationships/image" Target="../media/image246.png"/><Relationship Id="rId44" Type="http://schemas.openxmlformats.org/officeDocument/2006/relationships/image" Target="../media/image254.png"/><Relationship Id="rId22" Type="http://schemas.openxmlformats.org/officeDocument/2006/relationships/image" Target="../media/image220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28.png"/><Relationship Id="rId43" Type="http://schemas.openxmlformats.org/officeDocument/2006/relationships/image" Target="../media/image253.png"/><Relationship Id="rId48" Type="http://schemas.openxmlformats.org/officeDocument/2006/relationships/image" Target="../media/image241.pn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50.png"/><Relationship Id="rId26" Type="http://schemas.openxmlformats.org/officeDocument/2006/relationships/image" Target="../media/image238.png"/><Relationship Id="rId39" Type="http://schemas.openxmlformats.org/officeDocument/2006/relationships/image" Target="../media/image249.png"/><Relationship Id="rId21" Type="http://schemas.openxmlformats.org/officeDocument/2006/relationships/image" Target="../media/image214.png"/><Relationship Id="rId34" Type="http://schemas.openxmlformats.org/officeDocument/2006/relationships/image" Target="../media/image227.png"/><Relationship Id="rId42" Type="http://schemas.openxmlformats.org/officeDocument/2006/relationships/image" Target="../media/image252.png"/><Relationship Id="rId47" Type="http://schemas.openxmlformats.org/officeDocument/2006/relationships/image" Target="../media/image217.png"/><Relationship Id="rId17" Type="http://schemas.openxmlformats.org/officeDocument/2006/relationships/image" Target="../media/image1640.png"/><Relationship Id="rId25" Type="http://schemas.openxmlformats.org/officeDocument/2006/relationships/image" Target="../media/image223.png"/><Relationship Id="rId33" Type="http://schemas.openxmlformats.org/officeDocument/2006/relationships/image" Target="../media/image248.png"/><Relationship Id="rId38" Type="http://schemas.openxmlformats.org/officeDocument/2006/relationships/image" Target="../media/image231.png"/><Relationship Id="rId46" Type="http://schemas.openxmlformats.org/officeDocument/2006/relationships/image" Target="../media/image21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30.png"/><Relationship Id="rId20" Type="http://schemas.openxmlformats.org/officeDocument/2006/relationships/image" Target="../media/image211.png"/><Relationship Id="rId29" Type="http://schemas.openxmlformats.org/officeDocument/2006/relationships/image" Target="../media/image244.png"/><Relationship Id="rId41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2.png"/><Relationship Id="rId32" Type="http://schemas.openxmlformats.org/officeDocument/2006/relationships/image" Target="../media/image247.png"/><Relationship Id="rId37" Type="http://schemas.openxmlformats.org/officeDocument/2006/relationships/image" Target="../media/image230.png"/><Relationship Id="rId40" Type="http://schemas.openxmlformats.org/officeDocument/2006/relationships/image" Target="../media/image250.png"/><Relationship Id="rId45" Type="http://schemas.openxmlformats.org/officeDocument/2006/relationships/image" Target="../media/image255.png"/><Relationship Id="rId23" Type="http://schemas.openxmlformats.org/officeDocument/2006/relationships/image" Target="../media/image239.png"/><Relationship Id="rId28" Type="http://schemas.openxmlformats.org/officeDocument/2006/relationships/image" Target="../media/image243.png"/><Relationship Id="rId36" Type="http://schemas.openxmlformats.org/officeDocument/2006/relationships/image" Target="../media/image229.png"/><Relationship Id="rId19" Type="http://schemas.openxmlformats.org/officeDocument/2006/relationships/image" Target="../media/image1660.png"/><Relationship Id="rId31" Type="http://schemas.openxmlformats.org/officeDocument/2006/relationships/image" Target="../media/image246.png"/><Relationship Id="rId44" Type="http://schemas.openxmlformats.org/officeDocument/2006/relationships/image" Target="../media/image254.png"/><Relationship Id="rId22" Type="http://schemas.openxmlformats.org/officeDocument/2006/relationships/image" Target="../media/image220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28.png"/><Relationship Id="rId43" Type="http://schemas.openxmlformats.org/officeDocument/2006/relationships/image" Target="../media/image253.png"/><Relationship Id="rId48" Type="http://schemas.openxmlformats.org/officeDocument/2006/relationships/image" Target="../media/image2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4.png"/><Relationship Id="rId10" Type="http://schemas.openxmlformats.org/officeDocument/2006/relationships/image" Target="../media/image258.png"/><Relationship Id="rId4" Type="http://schemas.openxmlformats.org/officeDocument/2006/relationships/image" Target="../media/image23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910.png"/><Relationship Id="rId5" Type="http://schemas.openxmlformats.org/officeDocument/2006/relationships/image" Target="../media/image12.pn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12.png"/><Relationship Id="rId15" Type="http://schemas.openxmlformats.org/officeDocument/2006/relationships/image" Target="../media/image1910.png"/><Relationship Id="rId10" Type="http://schemas.openxmlformats.org/officeDocument/2006/relationships/image" Target="../media/image47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20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4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C92E2-C593-3E34-03F7-E4AFA625E70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/>
                  <a:t>Succinct Functional Commitments</a:t>
                </a:r>
                <a:br>
                  <a:rPr lang="en-US" sz="4800" dirty="0"/>
                </a:br>
                <a:r>
                  <a:rPr lang="en-US" sz="4800" dirty="0"/>
                  <a:t>for Circuits from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/>
                  <a:t>-Lin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C92E2-C593-3E34-03F7-E4AFA625E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4EABDAC1-3970-FDAF-B7B1-CDC27D6FA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4123"/>
            <a:ext cx="9144000" cy="1655762"/>
          </a:xfrm>
        </p:spPr>
        <p:txBody>
          <a:bodyPr/>
          <a:lstStyle/>
          <a:p>
            <a:r>
              <a:rPr lang="en-US" dirty="0"/>
              <a:t>Hoeteck Wee and </a:t>
            </a:r>
            <a:r>
              <a:rPr lang="en-US" u="sng" dirty="0"/>
              <a:t>David Wu</a:t>
            </a:r>
          </a:p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355926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Pairing-Based Functional Commitments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F2597-925F-F9D5-DDEB-8652B8968315}"/>
              </a:ext>
            </a:extLst>
          </p:cNvPr>
          <p:cNvSpPr txBox="1"/>
          <p:nvPr/>
        </p:nvSpPr>
        <p:spPr>
          <a:xfrm>
            <a:off x="946962" y="1483753"/>
            <a:ext cx="102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This work:</a:t>
            </a:r>
            <a:r>
              <a:rPr lang="en-US" sz="2800" dirty="0"/>
              <a:t> functional commitments for </a:t>
            </a:r>
            <a:r>
              <a:rPr lang="en-US" sz="2800" b="1" dirty="0">
                <a:solidFill>
                  <a:schemeClr val="accent3"/>
                </a:solidFill>
              </a:rPr>
              <a:t>general circuits </a:t>
            </a:r>
            <a:r>
              <a:rPr lang="en-US" sz="2800" dirty="0"/>
              <a:t>using </a:t>
            </a:r>
            <a:r>
              <a:rPr lang="en-US" sz="2800" b="1" dirty="0">
                <a:solidFill>
                  <a:schemeClr val="accent3"/>
                </a:solidFill>
              </a:rPr>
              <a:t>pairings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D1329-C31C-8121-90F4-48E932F70D22}"/>
              </a:ext>
            </a:extLst>
          </p:cNvPr>
          <p:cNvSpPr txBox="1"/>
          <p:nvPr/>
        </p:nvSpPr>
        <p:spPr>
          <a:xfrm>
            <a:off x="210266" y="235942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17788-442D-EA4F-79FD-661B71F51372}"/>
              </a:ext>
            </a:extLst>
          </p:cNvPr>
          <p:cNvSpPr txBox="1"/>
          <p:nvPr/>
        </p:nvSpPr>
        <p:spPr>
          <a:xfrm>
            <a:off x="210266" y="2251047"/>
            <a:ext cx="10369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Why bilinear maps? </a:t>
            </a:r>
            <a:r>
              <a:rPr lang="en-US" sz="2400" dirty="0"/>
              <a:t>Schemes have the best </a:t>
            </a:r>
            <a:r>
              <a:rPr lang="en-US" sz="2400" b="1" dirty="0"/>
              <a:t>succinctness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Pairing-based SNARKs just have a constant number of group elements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8FDE7-801B-2E65-0F8A-48DC7E90D38B}"/>
              </a:ext>
            </a:extLst>
          </p:cNvPr>
          <p:cNvCxnSpPr>
            <a:cxnSpLocks/>
          </p:cNvCxnSpPr>
          <p:nvPr/>
        </p:nvCxnSpPr>
        <p:spPr>
          <a:xfrm>
            <a:off x="210266" y="210157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481FEB3-2D41-96CF-89B7-FE084B8A4393}"/>
              </a:ext>
            </a:extLst>
          </p:cNvPr>
          <p:cNvSpPr txBox="1"/>
          <p:nvPr/>
        </p:nvSpPr>
        <p:spPr>
          <a:xfrm>
            <a:off x="294068" y="3560079"/>
            <a:ext cx="1160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Can we construct a functional commitment for general circuits where the size of the commitment and the opening contain a </a:t>
            </a:r>
            <a:r>
              <a:rPr lang="en-US" sz="2400" b="1" i="1" dirty="0">
                <a:solidFill>
                  <a:schemeClr val="accent3"/>
                </a:solidFill>
              </a:rPr>
              <a:t>constant</a:t>
            </a:r>
            <a:r>
              <a:rPr lang="en-US" sz="2400" i="1" dirty="0"/>
              <a:t> number of group elements?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315EBF-3115-7A31-E4F8-D7976DAE6923}"/>
              </a:ext>
            </a:extLst>
          </p:cNvPr>
          <p:cNvSpPr txBox="1"/>
          <p:nvPr/>
        </p:nvSpPr>
        <p:spPr>
          <a:xfrm>
            <a:off x="210266" y="4990945"/>
            <a:ext cx="1160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Namely:</a:t>
            </a:r>
            <a:r>
              <a:rPr lang="en-US" sz="2400" dirty="0"/>
              <a:t> match the succinctness of pairing-based SNARKs, but only using standard pairing-based assumption (no knowledge assumptions or ideal models)</a:t>
            </a:r>
          </a:p>
        </p:txBody>
      </p:sp>
    </p:spTree>
    <p:extLst>
      <p:ext uri="{BB962C8B-B14F-4D97-AF65-F5344CB8AC3E}">
        <p14:creationId xmlns:p14="http://schemas.microsoft.com/office/powerpoint/2010/main" val="10907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Pairing-Based Functional Commitments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F2597-925F-F9D5-DDEB-8652B8968315}"/>
              </a:ext>
            </a:extLst>
          </p:cNvPr>
          <p:cNvSpPr txBox="1"/>
          <p:nvPr/>
        </p:nvSpPr>
        <p:spPr>
          <a:xfrm>
            <a:off x="946962" y="1483753"/>
            <a:ext cx="102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This work:</a:t>
            </a:r>
            <a:r>
              <a:rPr lang="en-US" sz="2800" dirty="0"/>
              <a:t> functional commitments for </a:t>
            </a:r>
            <a:r>
              <a:rPr lang="en-US" sz="2800" b="1" dirty="0">
                <a:solidFill>
                  <a:schemeClr val="accent3"/>
                </a:solidFill>
              </a:rPr>
              <a:t>general circuits </a:t>
            </a:r>
            <a:r>
              <a:rPr lang="en-US" sz="2800" dirty="0"/>
              <a:t>using </a:t>
            </a:r>
            <a:r>
              <a:rPr lang="en-US" sz="2800" b="1" dirty="0">
                <a:solidFill>
                  <a:schemeClr val="accent3"/>
                </a:solidFill>
              </a:rPr>
              <a:t>pairings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8FDE7-801B-2E65-0F8A-48DC7E90D38B}"/>
              </a:ext>
            </a:extLst>
          </p:cNvPr>
          <p:cNvCxnSpPr>
            <a:cxnSpLocks/>
          </p:cNvCxnSpPr>
          <p:nvPr/>
        </p:nvCxnSpPr>
        <p:spPr>
          <a:xfrm>
            <a:off x="210266" y="210157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E12E12-CCD3-6941-519D-5C696A275E8F}"/>
              </a:ext>
            </a:extLst>
          </p:cNvPr>
          <p:cNvSpPr txBox="1"/>
          <p:nvPr/>
        </p:nvSpPr>
        <p:spPr>
          <a:xfrm>
            <a:off x="675305" y="220080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DD75-5893-C880-66BC-381EB01E6892}"/>
              </a:ext>
            </a:extLst>
          </p:cNvPr>
          <p:cNvSpPr txBox="1"/>
          <p:nvPr/>
        </p:nvSpPr>
        <p:spPr>
          <a:xfrm>
            <a:off x="2781179" y="2200808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Function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ED0C-39F8-2F15-0267-484B266A273B}"/>
              </a:ext>
            </a:extLst>
          </p:cNvPr>
          <p:cNvSpPr txBox="1"/>
          <p:nvPr/>
        </p:nvSpPr>
        <p:spPr>
          <a:xfrm>
            <a:off x="9295525" y="2192786"/>
            <a:ext cx="145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/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/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/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554C26-96D7-754F-98B3-2FFE2F3C8872}"/>
              </a:ext>
            </a:extLst>
          </p:cNvPr>
          <p:cNvGrpSpPr/>
          <p:nvPr/>
        </p:nvGrpSpPr>
        <p:grpSpPr>
          <a:xfrm>
            <a:off x="675305" y="2668631"/>
            <a:ext cx="10099279" cy="377354"/>
            <a:chOff x="675305" y="2829640"/>
            <a:chExt cx="10099279" cy="3773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2AEF93-324A-CCB7-E2ED-BAB9E53AB3C3}"/>
                </a:ext>
              </a:extLst>
            </p:cNvPr>
            <p:cNvSpPr txBox="1"/>
            <p:nvPr/>
          </p:nvSpPr>
          <p:spPr>
            <a:xfrm>
              <a:off x="675305" y="2837662"/>
              <a:ext cx="1580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[LRY16, Gro16]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4F385-105E-1545-6FF4-1AFA4705206D}"/>
                </a:ext>
              </a:extLst>
            </p:cNvPr>
            <p:cNvSpPr txBox="1"/>
            <p:nvPr/>
          </p:nvSpPr>
          <p:spPr>
            <a:xfrm>
              <a:off x="2781179" y="2837662"/>
              <a:ext cx="1872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arithmetic circuits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EA1A54-4658-E362-B9E7-4E73DB0585F8}"/>
                </a:ext>
              </a:extLst>
            </p:cNvPr>
            <p:cNvSpPr txBox="1"/>
            <p:nvPr/>
          </p:nvSpPr>
          <p:spPr>
            <a:xfrm>
              <a:off x="9295525" y="2829640"/>
              <a:ext cx="1479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generic group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21E111-EA7F-D3CF-18ED-0DABCFC9C543}"/>
                    </a:ext>
                  </a:extLst>
                </p:cNvPr>
                <p:cNvSpPr txBox="1"/>
                <p:nvPr/>
              </p:nvSpPr>
              <p:spPr>
                <a:xfrm>
                  <a:off x="5747545" y="2837662"/>
                  <a:ext cx="703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21E111-EA7F-D3CF-18ED-0DABCFC9C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545" y="2837662"/>
                  <a:ext cx="7032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2A4DF5-921A-4442-B3D0-99D355A1F537}"/>
                    </a:ext>
                  </a:extLst>
                </p:cNvPr>
                <p:cNvSpPr txBox="1"/>
                <p:nvPr/>
              </p:nvSpPr>
              <p:spPr>
                <a:xfrm>
                  <a:off x="6926710" y="2837662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2A4DF5-921A-4442-B3D0-99D355A1F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2837662"/>
                  <a:ext cx="71853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E4176F7-0A06-4BB8-43AE-6E1C612DFB9E}"/>
                    </a:ext>
                  </a:extLst>
                </p:cNvPr>
                <p:cNvSpPr txBox="1"/>
                <p:nvPr/>
              </p:nvSpPr>
              <p:spPr>
                <a:xfrm>
                  <a:off x="8082153" y="2837662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E4176F7-0A06-4BB8-43AE-6E1C612DF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2837662"/>
                  <a:ext cx="7185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A02C4-C816-0B9E-7AAE-CDFAA74B3689}"/>
              </a:ext>
            </a:extLst>
          </p:cNvPr>
          <p:cNvGrpSpPr/>
          <p:nvPr/>
        </p:nvGrpSpPr>
        <p:grpSpPr>
          <a:xfrm>
            <a:off x="675305" y="3088716"/>
            <a:ext cx="10516380" cy="377354"/>
            <a:chOff x="675305" y="3192437"/>
            <a:chExt cx="10516380" cy="37735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783F49-25BC-2F2C-9133-DE32222194C0}"/>
                </a:ext>
              </a:extLst>
            </p:cNvPr>
            <p:cNvSpPr txBox="1"/>
            <p:nvPr/>
          </p:nvSpPr>
          <p:spPr>
            <a:xfrm>
              <a:off x="675305" y="3200459"/>
              <a:ext cx="891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[LRY16]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AC1035-0D03-F3C7-5A98-7296057D14A9}"/>
                </a:ext>
              </a:extLst>
            </p:cNvPr>
            <p:cNvSpPr txBox="1"/>
            <p:nvPr/>
          </p:nvSpPr>
          <p:spPr>
            <a:xfrm>
              <a:off x="2781179" y="3200459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 functions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36B08C-CD12-FBEF-9DB7-781CFE62CBDD}"/>
                </a:ext>
              </a:extLst>
            </p:cNvPr>
            <p:cNvSpPr txBox="1"/>
            <p:nvPr/>
          </p:nvSpPr>
          <p:spPr>
            <a:xfrm>
              <a:off x="9295525" y="3192437"/>
              <a:ext cx="1896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subgroup decision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A57A36-1592-4022-8A7F-B935A330C707}"/>
                    </a:ext>
                  </a:extLst>
                </p:cNvPr>
                <p:cNvSpPr txBox="1"/>
                <p:nvPr/>
              </p:nvSpPr>
              <p:spPr>
                <a:xfrm>
                  <a:off x="5743890" y="3200459"/>
                  <a:ext cx="7105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7A57A36-1592-4022-8A7F-B935A330C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890" y="3200459"/>
                  <a:ext cx="71051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02BB0E-C44D-AAFE-E4AE-D96F24BD287E}"/>
                    </a:ext>
                  </a:extLst>
                </p:cNvPr>
                <p:cNvSpPr txBox="1"/>
                <p:nvPr/>
              </p:nvSpPr>
              <p:spPr>
                <a:xfrm>
                  <a:off x="6926710" y="3200459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02BB0E-C44D-AAFE-E4AE-D96F24BD2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3200459"/>
                  <a:ext cx="7185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A538C28-72E5-1409-79B9-3C069DBF546A}"/>
                    </a:ext>
                  </a:extLst>
                </p:cNvPr>
                <p:cNvSpPr txBox="1"/>
                <p:nvPr/>
              </p:nvSpPr>
              <p:spPr>
                <a:xfrm>
                  <a:off x="8040475" y="3200459"/>
                  <a:ext cx="8018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A538C28-72E5-1409-79B9-3C069DBF5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475" y="3200459"/>
                  <a:ext cx="80188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440403-4CA0-35F2-A60E-309F63470514}"/>
              </a:ext>
            </a:extLst>
          </p:cNvPr>
          <p:cNvGrpSpPr/>
          <p:nvPr/>
        </p:nvGrpSpPr>
        <p:grpSpPr>
          <a:xfrm>
            <a:off x="675305" y="3508801"/>
            <a:ext cx="10099279" cy="377354"/>
            <a:chOff x="675305" y="3688115"/>
            <a:chExt cx="10099279" cy="3773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DDF35B-539E-8AC1-7D77-ED91C89BEE53}"/>
                </a:ext>
              </a:extLst>
            </p:cNvPr>
            <p:cNvSpPr txBox="1"/>
            <p:nvPr/>
          </p:nvSpPr>
          <p:spPr>
            <a:xfrm>
              <a:off x="675305" y="3696137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[LM19]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D0AF90-FF73-A7D4-2FBA-B30B46B0ABD8}"/>
                </a:ext>
              </a:extLst>
            </p:cNvPr>
            <p:cNvSpPr txBox="1"/>
            <p:nvPr/>
          </p:nvSpPr>
          <p:spPr>
            <a:xfrm>
              <a:off x="2781179" y="3696137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 functions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0F8BA4-CB7A-D616-8131-993A6A5B25E4}"/>
                </a:ext>
              </a:extLst>
            </p:cNvPr>
            <p:cNvSpPr txBox="1"/>
            <p:nvPr/>
          </p:nvSpPr>
          <p:spPr>
            <a:xfrm>
              <a:off x="9295525" y="3688115"/>
              <a:ext cx="1479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generic group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EEAF24D-5D5D-2B00-313A-E631C3542873}"/>
                    </a:ext>
                  </a:extLst>
                </p:cNvPr>
                <p:cNvSpPr txBox="1"/>
                <p:nvPr/>
              </p:nvSpPr>
              <p:spPr>
                <a:xfrm>
                  <a:off x="5644921" y="3696137"/>
                  <a:ext cx="9084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EEAF24D-5D5D-2B00-313A-E631C3542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921" y="3696137"/>
                  <a:ext cx="90845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D8DCC35-9072-8F36-7C8C-C4AC1569E43F}"/>
                    </a:ext>
                  </a:extLst>
                </p:cNvPr>
                <p:cNvSpPr txBox="1"/>
                <p:nvPr/>
              </p:nvSpPr>
              <p:spPr>
                <a:xfrm>
                  <a:off x="6926710" y="3696137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D8DCC35-9072-8F36-7C8C-C4AC1569E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3696137"/>
                  <a:ext cx="71853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DE9B7F1-DD23-A6EA-41B8-4E1D659746D2}"/>
                    </a:ext>
                  </a:extLst>
                </p:cNvPr>
                <p:cNvSpPr txBox="1"/>
                <p:nvPr/>
              </p:nvSpPr>
              <p:spPr>
                <a:xfrm>
                  <a:off x="8082153" y="3696137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DE9B7F1-DD23-A6EA-41B8-4E1D65974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3696137"/>
                  <a:ext cx="71853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62362-FA54-5C1F-39E6-F4A296325445}"/>
              </a:ext>
            </a:extLst>
          </p:cNvPr>
          <p:cNvGrpSpPr/>
          <p:nvPr/>
        </p:nvGrpSpPr>
        <p:grpSpPr>
          <a:xfrm>
            <a:off x="675305" y="3928886"/>
            <a:ext cx="10387627" cy="377354"/>
            <a:chOff x="675305" y="4183793"/>
            <a:chExt cx="10387627" cy="3773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069B55-77E5-613B-5162-43D6FCFB35FF}"/>
                </a:ext>
              </a:extLst>
            </p:cNvPr>
            <p:cNvSpPr txBox="1"/>
            <p:nvPr/>
          </p:nvSpPr>
          <p:spPr>
            <a:xfrm>
              <a:off x="675305" y="4191815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[LP20]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00FA229-6804-F3B1-59F0-9A60D5F0140F}"/>
                    </a:ext>
                  </a:extLst>
                </p:cNvPr>
                <p:cNvSpPr txBox="1"/>
                <p:nvPr/>
              </p:nvSpPr>
              <p:spPr>
                <a:xfrm>
                  <a:off x="2781179" y="4191815"/>
                  <a:ext cx="2179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-sparse polynomials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00FA229-6804-F3B1-59F0-9A60D5F01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79" y="4191815"/>
                  <a:ext cx="2179443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10000" r="-223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27560D-528F-4442-5232-D4696F964979}"/>
                </a:ext>
              </a:extLst>
            </p:cNvPr>
            <p:cNvSpPr txBox="1"/>
            <p:nvPr/>
          </p:nvSpPr>
          <p:spPr>
            <a:xfrm>
              <a:off x="9295525" y="4183793"/>
              <a:ext cx="1767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über</a:t>
              </a:r>
              <a:r>
                <a:rPr lang="en-US" dirty="0"/>
                <a:t> assumption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F21D994-288F-DF06-54AF-5BACDA2720BD}"/>
                    </a:ext>
                  </a:extLst>
                </p:cNvPr>
                <p:cNvSpPr txBox="1"/>
                <p:nvPr/>
              </p:nvSpPr>
              <p:spPr>
                <a:xfrm>
                  <a:off x="5737575" y="4191815"/>
                  <a:ext cx="723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F21D994-288F-DF06-54AF-5BACDA272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575" y="4191815"/>
                  <a:ext cx="72314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E1384F7-F549-62F4-AEC2-4BA6445CC626}"/>
                    </a:ext>
                  </a:extLst>
                </p:cNvPr>
                <p:cNvSpPr txBox="1"/>
                <p:nvPr/>
              </p:nvSpPr>
              <p:spPr>
                <a:xfrm>
                  <a:off x="6885032" y="4191815"/>
                  <a:ext cx="8018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E1384F7-F549-62F4-AEC2-4BA6445CC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32" y="4191815"/>
                  <a:ext cx="80188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6B6DB7-9AD2-E4EF-081C-79D38C6B5F7D}"/>
                    </a:ext>
                  </a:extLst>
                </p:cNvPr>
                <p:cNvSpPr txBox="1"/>
                <p:nvPr/>
              </p:nvSpPr>
              <p:spPr>
                <a:xfrm>
                  <a:off x="8082153" y="4191815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6B6DB7-9AD2-E4EF-081C-79D38C6B5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4191815"/>
                  <a:ext cx="71853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90123B-E8F3-9C53-73C0-844A975B0BAF}"/>
              </a:ext>
            </a:extLst>
          </p:cNvPr>
          <p:cNvGrpSpPr/>
          <p:nvPr/>
        </p:nvGrpSpPr>
        <p:grpSpPr>
          <a:xfrm>
            <a:off x="675305" y="4348971"/>
            <a:ext cx="11415216" cy="413005"/>
            <a:chOff x="675305" y="4582416"/>
            <a:chExt cx="11415216" cy="4130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9ADDAA-8FF9-B5DD-3D41-C372F93CDA5B}"/>
                </a:ext>
              </a:extLst>
            </p:cNvPr>
            <p:cNvSpPr txBox="1"/>
            <p:nvPr/>
          </p:nvSpPr>
          <p:spPr>
            <a:xfrm>
              <a:off x="675305" y="4590438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[CFT22]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1E13ECD-33A6-56EF-B38D-D675740AC235}"/>
                    </a:ext>
                  </a:extLst>
                </p:cNvPr>
                <p:cNvSpPr txBox="1"/>
                <p:nvPr/>
              </p:nvSpPr>
              <p:spPr>
                <a:xfrm>
                  <a:off x="2781179" y="4590438"/>
                  <a:ext cx="22376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degree-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polynomials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1E13ECD-33A6-56EF-B38D-D675740AC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79" y="4590438"/>
                  <a:ext cx="2237600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180" t="-10000" r="-218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B4EF77-5AFD-3EEB-6F4B-9F8A41ED80FF}"/>
                    </a:ext>
                  </a:extLst>
                </p:cNvPr>
                <p:cNvSpPr txBox="1"/>
                <p:nvPr/>
              </p:nvSpPr>
              <p:spPr>
                <a:xfrm>
                  <a:off x="9295525" y="4582416"/>
                  <a:ext cx="2794996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dirty="0"/>
                    <a:t>-Diffie-Hellman exponent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B4EF77-5AFD-3EEB-6F4B-9F8A41ED8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4582416"/>
                  <a:ext cx="2794996" cy="374270"/>
                </a:xfrm>
                <a:prstGeom prst="rect">
                  <a:avLst/>
                </a:prstGeom>
                <a:blipFill>
                  <a:blip r:embed="rId20"/>
                  <a:stretch>
                    <a:fillRect t="-6452" r="-1092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6919B56-ABA0-97D9-9357-399BF66DA338}"/>
                    </a:ext>
                  </a:extLst>
                </p:cNvPr>
                <p:cNvSpPr txBox="1"/>
                <p:nvPr/>
              </p:nvSpPr>
              <p:spPr>
                <a:xfrm>
                  <a:off x="5575896" y="4590438"/>
                  <a:ext cx="1046505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6919B56-ABA0-97D9-9357-399BF66DA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896" y="4590438"/>
                  <a:ext cx="1046505" cy="40498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1E07C8-8437-EAC6-CC55-C549CB214B02}"/>
                    </a:ext>
                  </a:extLst>
                </p:cNvPr>
                <p:cNvSpPr txBox="1"/>
                <p:nvPr/>
              </p:nvSpPr>
              <p:spPr>
                <a:xfrm>
                  <a:off x="6920651" y="4590438"/>
                  <a:ext cx="730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1E07C8-8437-EAC6-CC55-C549CB214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651" y="4590438"/>
                  <a:ext cx="73064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76BEE24-B131-EC12-05FF-EF0CF83AAB5F}"/>
                    </a:ext>
                  </a:extLst>
                </p:cNvPr>
                <p:cNvSpPr txBox="1"/>
                <p:nvPr/>
              </p:nvSpPr>
              <p:spPr>
                <a:xfrm>
                  <a:off x="8076094" y="4590438"/>
                  <a:ext cx="730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76BEE24-B131-EC12-05FF-EF0CF83AA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094" y="4590438"/>
                  <a:ext cx="73064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BB7F54-E4E8-E65F-61C0-3BE84BA9F771}"/>
              </a:ext>
            </a:extLst>
          </p:cNvPr>
          <p:cNvGrpSpPr/>
          <p:nvPr/>
        </p:nvGrpSpPr>
        <p:grpSpPr>
          <a:xfrm>
            <a:off x="675305" y="4804707"/>
            <a:ext cx="10861283" cy="380432"/>
            <a:chOff x="675305" y="4981039"/>
            <a:chExt cx="10861283" cy="3804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AFF52B-162B-ECA8-9490-38320F2D9CB3}"/>
                </a:ext>
              </a:extLst>
            </p:cNvPr>
            <p:cNvSpPr txBox="1"/>
            <p:nvPr/>
          </p:nvSpPr>
          <p:spPr>
            <a:xfrm>
              <a:off x="675305" y="498906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[BCFL23]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88FD2E-D7EB-8BFC-BE1A-8B6FCE2E612B}"/>
                </a:ext>
              </a:extLst>
            </p:cNvPr>
            <p:cNvSpPr txBox="1"/>
            <p:nvPr/>
          </p:nvSpPr>
          <p:spPr>
            <a:xfrm>
              <a:off x="2781179" y="4989061"/>
              <a:ext cx="1872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2E35D8-E24C-7739-A7C1-08B227861131}"/>
                    </a:ext>
                  </a:extLst>
                </p:cNvPr>
                <p:cNvSpPr txBox="1"/>
                <p:nvPr/>
              </p:nvSpPr>
              <p:spPr>
                <a:xfrm>
                  <a:off x="9295525" y="4981039"/>
                  <a:ext cx="22410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hinted kernel 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/>
                    <a:t>-type)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2E35D8-E24C-7739-A7C1-08B227861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4981039"/>
                  <a:ext cx="2241063" cy="369332"/>
                </a:xfrm>
                <a:prstGeom prst="rect">
                  <a:avLst/>
                </a:prstGeom>
                <a:blipFill>
                  <a:blip r:embed="rId24"/>
                  <a:stretch>
                    <a:fillRect l="-2452" t="-8197" r="-19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482281-B546-5A8C-14E7-4266DFED1313}"/>
                    </a:ext>
                  </a:extLst>
                </p:cNvPr>
                <p:cNvSpPr txBox="1"/>
                <p:nvPr/>
              </p:nvSpPr>
              <p:spPr>
                <a:xfrm>
                  <a:off x="5691152" y="4989061"/>
                  <a:ext cx="815993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482281-B546-5A8C-14E7-4266DFED1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52" y="4989061"/>
                  <a:ext cx="815993" cy="3724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41926C7-F346-88AF-43D1-1AD5C1533BCF}"/>
                    </a:ext>
                  </a:extLst>
                </p:cNvPr>
                <p:cNvSpPr txBox="1"/>
                <p:nvPr/>
              </p:nvSpPr>
              <p:spPr>
                <a:xfrm>
                  <a:off x="6926710" y="4989061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41926C7-F346-88AF-43D1-1AD5C1533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4989061"/>
                  <a:ext cx="71853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4838A48-BAEC-9BB4-2350-B1A857C94CB2}"/>
                    </a:ext>
                  </a:extLst>
                </p:cNvPr>
                <p:cNvSpPr txBox="1"/>
                <p:nvPr/>
              </p:nvSpPr>
              <p:spPr>
                <a:xfrm>
                  <a:off x="8076094" y="4989061"/>
                  <a:ext cx="730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4838A48-BAEC-9BB4-2350-B1A857C94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094" y="4989061"/>
                  <a:ext cx="73064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E9C2CB-2327-1430-3C01-16D88D745227}"/>
              </a:ext>
            </a:extLst>
          </p:cNvPr>
          <p:cNvGrpSpPr/>
          <p:nvPr/>
        </p:nvGrpSpPr>
        <p:grpSpPr>
          <a:xfrm>
            <a:off x="675305" y="5227870"/>
            <a:ext cx="9281298" cy="377354"/>
            <a:chOff x="675305" y="5359099"/>
            <a:chExt cx="9281298" cy="37735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CC3DC3-D91B-4FCC-A339-EB2860697608}"/>
                </a:ext>
              </a:extLst>
            </p:cNvPr>
            <p:cNvSpPr txBox="1"/>
            <p:nvPr/>
          </p:nvSpPr>
          <p:spPr>
            <a:xfrm>
              <a:off x="675305" y="5367121"/>
              <a:ext cx="1097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[KLVW23]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AD71FC-136B-3B1A-67C7-F8D66AE828F5}"/>
                </a:ext>
              </a:extLst>
            </p:cNvPr>
            <p:cNvSpPr txBox="1"/>
            <p:nvPr/>
          </p:nvSpPr>
          <p:spPr>
            <a:xfrm>
              <a:off x="2781179" y="5367121"/>
              <a:ext cx="1872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77718FC-41E8-6397-0A6B-9642306C3F65}"/>
                    </a:ext>
                  </a:extLst>
                </p:cNvPr>
                <p:cNvSpPr txBox="1"/>
                <p:nvPr/>
              </p:nvSpPr>
              <p:spPr>
                <a:xfrm>
                  <a:off x="9295525" y="5359099"/>
                  <a:ext cx="6610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/>
                    <a:t>-Lin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77718FC-41E8-6397-0A6B-9642306C3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5359099"/>
                  <a:ext cx="661078" cy="369332"/>
                </a:xfrm>
                <a:prstGeom prst="rect">
                  <a:avLst/>
                </a:prstGeom>
                <a:blipFill>
                  <a:blip r:embed="rId28"/>
                  <a:stretch>
                    <a:fillRect t="-10000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5885A90-6106-5E63-7A61-F638108BE199}"/>
                    </a:ext>
                  </a:extLst>
                </p:cNvPr>
                <p:cNvSpPr txBox="1"/>
                <p:nvPr/>
              </p:nvSpPr>
              <p:spPr>
                <a:xfrm>
                  <a:off x="5593273" y="5367121"/>
                  <a:ext cx="1011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5885A90-6106-5E63-7A61-F638108BE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273" y="5367121"/>
                  <a:ext cx="1011751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0653AE4-5CFF-2FBB-C9F0-09F0E16E6C88}"/>
                    </a:ext>
                  </a:extLst>
                </p:cNvPr>
                <p:cNvSpPr txBox="1"/>
                <p:nvPr/>
              </p:nvSpPr>
              <p:spPr>
                <a:xfrm>
                  <a:off x="6926710" y="5367121"/>
                  <a:ext cx="718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0653AE4-5CFF-2FBB-C9F0-09F0E16E6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5367121"/>
                  <a:ext cx="71853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EE83A0B-342D-54A0-38A8-15E82D624D55}"/>
                    </a:ext>
                  </a:extLst>
                </p:cNvPr>
                <p:cNvSpPr txBox="1"/>
                <p:nvPr/>
              </p:nvSpPr>
              <p:spPr>
                <a:xfrm>
                  <a:off x="7935542" y="5367121"/>
                  <a:ext cx="1011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EE83A0B-342D-54A0-38A8-15E82D624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542" y="5367121"/>
                  <a:ext cx="1011752" cy="369332"/>
                </a:xfrm>
                <a:prstGeom prst="rect">
                  <a:avLst/>
                </a:prstGeom>
                <a:blipFill>
                  <a:blip r:embed="rId3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B0D22-2027-A791-3960-2892C8F6C679}"/>
              </a:ext>
            </a:extLst>
          </p:cNvPr>
          <p:cNvGrpSpPr/>
          <p:nvPr/>
        </p:nvGrpSpPr>
        <p:grpSpPr>
          <a:xfrm>
            <a:off x="675305" y="5690686"/>
            <a:ext cx="10133391" cy="413005"/>
            <a:chOff x="675305" y="5662870"/>
            <a:chExt cx="10133391" cy="4130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383FD7-9656-79BA-5A7B-7A55C5A60A29}"/>
                </a:ext>
              </a:extLst>
            </p:cNvPr>
            <p:cNvSpPr txBox="1"/>
            <p:nvPr/>
          </p:nvSpPr>
          <p:spPr>
            <a:xfrm>
              <a:off x="675305" y="5670892"/>
              <a:ext cx="110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This 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8247C0-590E-9462-FEEA-210C4D3D803F}"/>
                </a:ext>
              </a:extLst>
            </p:cNvPr>
            <p:cNvSpPr txBox="1"/>
            <p:nvPr/>
          </p:nvSpPr>
          <p:spPr>
            <a:xfrm>
              <a:off x="2781179" y="5670892"/>
              <a:ext cx="190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/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3"/>
                      </a:solidFill>
                    </a:rPr>
                    <a:t>bilateral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b="1" dirty="0">
                      <a:solidFill>
                        <a:schemeClr val="accent3"/>
                      </a:solidFill>
                    </a:rPr>
                    <a:t>-Lin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3629" t="-10000" r="-241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/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/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/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D9DDED-D519-E22C-3EBF-DB186701688E}"/>
              </a:ext>
            </a:extLst>
          </p:cNvPr>
          <p:cNvCxnSpPr/>
          <p:nvPr/>
        </p:nvCxnSpPr>
        <p:spPr>
          <a:xfrm>
            <a:off x="601937" y="2625900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C770EB-1186-96FA-5FC5-8A0D8B68FEAD}"/>
              </a:ext>
            </a:extLst>
          </p:cNvPr>
          <p:cNvCxnSpPr/>
          <p:nvPr/>
        </p:nvCxnSpPr>
        <p:spPr>
          <a:xfrm>
            <a:off x="601937" y="5647955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1A21173-3814-4A7A-FAD8-4E547FFA5FA0}"/>
                  </a:ext>
                </a:extLst>
              </p:cNvPr>
              <p:cNvSpPr/>
              <p:nvPr/>
            </p:nvSpPr>
            <p:spPr>
              <a:xfrm>
                <a:off x="601937" y="6289844"/>
                <a:ext cx="6804827" cy="4667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= input length,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= output length,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= circuit size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1A21173-3814-4A7A-FAD8-4E547FFA5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7" y="6289844"/>
                <a:ext cx="6804827" cy="466742"/>
              </a:xfrm>
              <a:prstGeom prst="rect">
                <a:avLst/>
              </a:prstGeom>
              <a:blipFill>
                <a:blip r:embed="rId36"/>
                <a:stretch>
                  <a:fillRect t="-6173" b="-2469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61EA5A5-3001-6F39-AABB-305671D86E0A}"/>
              </a:ext>
            </a:extLst>
          </p:cNvPr>
          <p:cNvSpPr/>
          <p:nvPr/>
        </p:nvSpPr>
        <p:spPr>
          <a:xfrm>
            <a:off x="7684890" y="6289844"/>
            <a:ext cx="4239326" cy="466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metrics in # group elements</a:t>
            </a:r>
          </a:p>
        </p:txBody>
      </p:sp>
    </p:spTree>
    <p:extLst>
      <p:ext uri="{BB962C8B-B14F-4D97-AF65-F5344CB8AC3E}">
        <p14:creationId xmlns:p14="http://schemas.microsoft.com/office/powerpoint/2010/main" val="30793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F2597-925F-F9D5-DDEB-8652B8968315}"/>
              </a:ext>
            </a:extLst>
          </p:cNvPr>
          <p:cNvSpPr txBox="1"/>
          <p:nvPr/>
        </p:nvSpPr>
        <p:spPr>
          <a:xfrm>
            <a:off x="946962" y="1483753"/>
            <a:ext cx="102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This work:</a:t>
            </a:r>
            <a:r>
              <a:rPr lang="en-US" sz="2800" dirty="0"/>
              <a:t> functional commitments for </a:t>
            </a:r>
            <a:r>
              <a:rPr lang="en-US" sz="2800" b="1" dirty="0">
                <a:solidFill>
                  <a:schemeClr val="accent3"/>
                </a:solidFill>
              </a:rPr>
              <a:t>general circuits </a:t>
            </a:r>
            <a:r>
              <a:rPr lang="en-US" sz="2800" dirty="0"/>
              <a:t>using </a:t>
            </a:r>
            <a:r>
              <a:rPr lang="en-US" sz="2800" b="1" dirty="0">
                <a:solidFill>
                  <a:schemeClr val="accent3"/>
                </a:solidFill>
              </a:rPr>
              <a:t>pairings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8FDE7-801B-2E65-0F8A-48DC7E90D38B}"/>
              </a:ext>
            </a:extLst>
          </p:cNvPr>
          <p:cNvCxnSpPr>
            <a:cxnSpLocks/>
          </p:cNvCxnSpPr>
          <p:nvPr/>
        </p:nvCxnSpPr>
        <p:spPr>
          <a:xfrm>
            <a:off x="210266" y="210157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E12E12-CCD3-6941-519D-5C696A275E8F}"/>
              </a:ext>
            </a:extLst>
          </p:cNvPr>
          <p:cNvSpPr txBox="1"/>
          <p:nvPr/>
        </p:nvSpPr>
        <p:spPr>
          <a:xfrm>
            <a:off x="675305" y="220080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DD75-5893-C880-66BC-381EB01E6892}"/>
              </a:ext>
            </a:extLst>
          </p:cNvPr>
          <p:cNvSpPr txBox="1"/>
          <p:nvPr/>
        </p:nvSpPr>
        <p:spPr>
          <a:xfrm>
            <a:off x="2781179" y="2200808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Function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ED0C-39F8-2F15-0267-484B266A273B}"/>
              </a:ext>
            </a:extLst>
          </p:cNvPr>
          <p:cNvSpPr txBox="1"/>
          <p:nvPr/>
        </p:nvSpPr>
        <p:spPr>
          <a:xfrm>
            <a:off x="9295525" y="2192786"/>
            <a:ext cx="145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/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/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/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B0D22-2027-A791-3960-2892C8F6C679}"/>
              </a:ext>
            </a:extLst>
          </p:cNvPr>
          <p:cNvGrpSpPr/>
          <p:nvPr/>
        </p:nvGrpSpPr>
        <p:grpSpPr>
          <a:xfrm>
            <a:off x="675305" y="2745451"/>
            <a:ext cx="10133391" cy="413005"/>
            <a:chOff x="675305" y="5662870"/>
            <a:chExt cx="10133391" cy="4130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383FD7-9656-79BA-5A7B-7A55C5A60A29}"/>
                </a:ext>
              </a:extLst>
            </p:cNvPr>
            <p:cNvSpPr txBox="1"/>
            <p:nvPr/>
          </p:nvSpPr>
          <p:spPr>
            <a:xfrm>
              <a:off x="675305" y="5670892"/>
              <a:ext cx="110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This 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8247C0-590E-9462-FEEA-210C4D3D803F}"/>
                </a:ext>
              </a:extLst>
            </p:cNvPr>
            <p:cNvSpPr txBox="1"/>
            <p:nvPr/>
          </p:nvSpPr>
          <p:spPr>
            <a:xfrm>
              <a:off x="2781179" y="5670892"/>
              <a:ext cx="190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/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3"/>
                      </a:solidFill>
                    </a:rPr>
                    <a:t>bilateral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b="1" dirty="0">
                      <a:solidFill>
                        <a:schemeClr val="accent3"/>
                      </a:solidFill>
                    </a:rPr>
                    <a:t>-Lin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29" t="-8197" r="-24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/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/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/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D9DDED-D519-E22C-3EBF-DB186701688E}"/>
              </a:ext>
            </a:extLst>
          </p:cNvPr>
          <p:cNvCxnSpPr/>
          <p:nvPr/>
        </p:nvCxnSpPr>
        <p:spPr>
          <a:xfrm>
            <a:off x="601937" y="2625900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/>
              <p:nvPr/>
            </p:nvSpPr>
            <p:spPr>
              <a:xfrm>
                <a:off x="308825" y="3651272"/>
                <a:ext cx="1160413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pairing-based construction for general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circuits</a:t>
                </a:r>
                <a:r>
                  <a:rPr lang="en-US" sz="2400" dirty="0"/>
                  <a:t> based on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falsifiable</a:t>
                </a:r>
                <a:r>
                  <a:rPr lang="en-US" sz="2400" dirty="0"/>
                  <a:t> assumptions where commitment and openings contain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constant</a:t>
                </a:r>
                <a:r>
                  <a:rPr lang="en-US" sz="2400" dirty="0"/>
                  <a:t> number of group elements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Previously:</a:t>
                </a:r>
                <a:r>
                  <a:rPr lang="en-US" sz="2400" dirty="0"/>
                  <a:t> needed SNARKs (non-falsifiable assumptions)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scheme that only makes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black-box</a:t>
                </a:r>
                <a:r>
                  <a:rPr lang="en-US" sz="2400" dirty="0"/>
                  <a:t> use of cryptographic primitives/algorithms where the commitment + opening 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bits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Previously:</a:t>
                </a:r>
                <a:r>
                  <a:rPr lang="en-US" sz="2400" dirty="0"/>
                  <a:t> need non-black-box techniques (e.g., SNARKs or BARGs for NP)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5" y="3651272"/>
                <a:ext cx="11604133" cy="2308324"/>
              </a:xfrm>
              <a:prstGeom prst="rect">
                <a:avLst/>
              </a:prstGeom>
              <a:blipFill>
                <a:blip r:embed="rId10"/>
                <a:stretch>
                  <a:fillRect l="-736" t="-2111" r="-998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F2597-925F-F9D5-DDEB-8652B8968315}"/>
              </a:ext>
            </a:extLst>
          </p:cNvPr>
          <p:cNvSpPr txBox="1"/>
          <p:nvPr/>
        </p:nvSpPr>
        <p:spPr>
          <a:xfrm>
            <a:off x="946962" y="1483753"/>
            <a:ext cx="102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This work:</a:t>
            </a:r>
            <a:r>
              <a:rPr lang="en-US" sz="2800" dirty="0"/>
              <a:t> functional commitments for </a:t>
            </a:r>
            <a:r>
              <a:rPr lang="en-US" sz="2800" b="1" dirty="0">
                <a:solidFill>
                  <a:schemeClr val="accent3"/>
                </a:solidFill>
              </a:rPr>
              <a:t>general circuits </a:t>
            </a:r>
            <a:r>
              <a:rPr lang="en-US" sz="2800" dirty="0"/>
              <a:t>using </a:t>
            </a:r>
            <a:r>
              <a:rPr lang="en-US" sz="2800" b="1" dirty="0">
                <a:solidFill>
                  <a:schemeClr val="accent3"/>
                </a:solidFill>
              </a:rPr>
              <a:t>pairings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8FDE7-801B-2E65-0F8A-48DC7E90D38B}"/>
              </a:ext>
            </a:extLst>
          </p:cNvPr>
          <p:cNvCxnSpPr>
            <a:cxnSpLocks/>
          </p:cNvCxnSpPr>
          <p:nvPr/>
        </p:nvCxnSpPr>
        <p:spPr>
          <a:xfrm>
            <a:off x="210266" y="210157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E12E12-CCD3-6941-519D-5C696A275E8F}"/>
              </a:ext>
            </a:extLst>
          </p:cNvPr>
          <p:cNvSpPr txBox="1"/>
          <p:nvPr/>
        </p:nvSpPr>
        <p:spPr>
          <a:xfrm>
            <a:off x="675305" y="220080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DD75-5893-C880-66BC-381EB01E6892}"/>
              </a:ext>
            </a:extLst>
          </p:cNvPr>
          <p:cNvSpPr txBox="1"/>
          <p:nvPr/>
        </p:nvSpPr>
        <p:spPr>
          <a:xfrm>
            <a:off x="2781179" y="2200808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Function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ED0C-39F8-2F15-0267-484B266A273B}"/>
              </a:ext>
            </a:extLst>
          </p:cNvPr>
          <p:cNvSpPr txBox="1"/>
          <p:nvPr/>
        </p:nvSpPr>
        <p:spPr>
          <a:xfrm>
            <a:off x="9295525" y="2192786"/>
            <a:ext cx="145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/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/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/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B0D22-2027-A791-3960-2892C8F6C679}"/>
              </a:ext>
            </a:extLst>
          </p:cNvPr>
          <p:cNvGrpSpPr/>
          <p:nvPr/>
        </p:nvGrpSpPr>
        <p:grpSpPr>
          <a:xfrm>
            <a:off x="675305" y="2745451"/>
            <a:ext cx="10133391" cy="413005"/>
            <a:chOff x="675305" y="5662870"/>
            <a:chExt cx="10133391" cy="4130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383FD7-9656-79BA-5A7B-7A55C5A60A29}"/>
                </a:ext>
              </a:extLst>
            </p:cNvPr>
            <p:cNvSpPr txBox="1"/>
            <p:nvPr/>
          </p:nvSpPr>
          <p:spPr>
            <a:xfrm>
              <a:off x="675305" y="5670892"/>
              <a:ext cx="110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This 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8247C0-590E-9462-FEEA-210C4D3D803F}"/>
                </a:ext>
              </a:extLst>
            </p:cNvPr>
            <p:cNvSpPr txBox="1"/>
            <p:nvPr/>
          </p:nvSpPr>
          <p:spPr>
            <a:xfrm>
              <a:off x="2781179" y="5670892"/>
              <a:ext cx="190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/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3"/>
                      </a:solidFill>
                    </a:rPr>
                    <a:t>bilateral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b="1" dirty="0">
                      <a:solidFill>
                        <a:schemeClr val="accent3"/>
                      </a:solidFill>
                    </a:rPr>
                    <a:t>-Lin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29" t="-8197" r="-24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/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/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/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D9DDED-D519-E22C-3EBF-DB186701688E}"/>
              </a:ext>
            </a:extLst>
          </p:cNvPr>
          <p:cNvCxnSpPr/>
          <p:nvPr/>
        </p:nvCxnSpPr>
        <p:spPr>
          <a:xfrm>
            <a:off x="601937" y="2625900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/>
              <p:nvPr/>
            </p:nvSpPr>
            <p:spPr>
              <a:xfrm>
                <a:off x="361741" y="3699545"/>
                <a:ext cx="1164136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Additional implications (for free!):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SNARG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2400" dirty="0"/>
                  <a:t> with a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universal</a:t>
                </a:r>
                <a:r>
                  <a:rPr lang="en-US" sz="2400" dirty="0"/>
                  <a:t> setup with constant-size proofs (CRS only depends on the size of the circuit)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Previously (from pairings):</a:t>
                </a:r>
                <a:r>
                  <a:rPr lang="en-US" sz="2400" dirty="0"/>
                  <a:t> SNARG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2400" dirty="0"/>
                  <a:t> with circuit-dependent CRS </a:t>
                </a:r>
                <a:r>
                  <a:rPr lang="en-US" dirty="0"/>
                  <a:t>[GZ21]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Homomorphic signature for general (bounded-size) circuits with constant-size signatures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Previously (from pairings):</a:t>
                </a:r>
                <a:r>
                  <a:rPr lang="en-US" sz="2400" dirty="0"/>
                  <a:t> Signature size scaled with the </a:t>
                </a:r>
                <a:r>
                  <a:rPr lang="en-US" sz="2400" i="1" dirty="0"/>
                  <a:t>depth</a:t>
                </a:r>
                <a:r>
                  <a:rPr lang="en-US" sz="2400" dirty="0"/>
                  <a:t> of the circuit</a:t>
                </a:r>
                <a:r>
                  <a:rPr lang="en-US" dirty="0"/>
                  <a:t> [BCFL23]</a:t>
                </a:r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1" y="3699545"/>
                <a:ext cx="11641369" cy="2308324"/>
              </a:xfrm>
              <a:prstGeom prst="rect">
                <a:avLst/>
              </a:prstGeom>
              <a:blipFill>
                <a:blip r:embed="rId10"/>
                <a:stretch>
                  <a:fillRect l="-785" t="-2111" r="-52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A99F63E-673D-62F9-5DB3-5027B839B399}"/>
              </a:ext>
            </a:extLst>
          </p:cNvPr>
          <p:cNvSpPr/>
          <p:nvPr/>
        </p:nvSpPr>
        <p:spPr>
          <a:xfrm>
            <a:off x="6517455" y="3293927"/>
            <a:ext cx="2222500" cy="745225"/>
          </a:xfrm>
          <a:prstGeom prst="wedgeRoundRectCallout">
            <a:avLst>
              <a:gd name="adj1" fmla="val -21473"/>
              <a:gd name="adj2" fmla="val 66820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Constant number of group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8CD60-7338-9001-FB3A-D474C5C71B2A}"/>
              </a:ext>
            </a:extLst>
          </p:cNvPr>
          <p:cNvSpPr txBox="1"/>
          <p:nvPr/>
        </p:nvSpPr>
        <p:spPr>
          <a:xfrm>
            <a:off x="361741" y="6318125"/>
            <a:ext cx="1164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(all results without relying on knowledge assumptions or ideal models)</a:t>
            </a:r>
          </a:p>
        </p:txBody>
      </p:sp>
    </p:spTree>
    <p:extLst>
      <p:ext uri="{BB962C8B-B14F-4D97-AF65-F5344CB8AC3E}">
        <p14:creationId xmlns:p14="http://schemas.microsoft.com/office/powerpoint/2010/main" val="5165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Chainable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16D3F-08CD-EBE2-56DE-057194BF16B7}"/>
              </a:ext>
            </a:extLst>
          </p:cNvPr>
          <p:cNvSpPr txBox="1"/>
          <p:nvPr/>
        </p:nvSpPr>
        <p:spPr>
          <a:xfrm>
            <a:off x="211015" y="1507252"/>
            <a:ext cx="459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Chainable commitment </a:t>
            </a:r>
            <a:r>
              <a:rPr lang="en-US" sz="2000" dirty="0"/>
              <a:t>[BCFL23]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DE4F84-D0D3-4B4C-CF20-DD79B4F4F5E7}"/>
                  </a:ext>
                </a:extLst>
              </p:cNvPr>
              <p:cNvSpPr txBox="1"/>
              <p:nvPr/>
            </p:nvSpPr>
            <p:spPr>
              <a:xfrm>
                <a:off x="211015" y="2111455"/>
                <a:ext cx="5625771" cy="53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/>
                  <a:t> be a vector-valued function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DE4F84-D0D3-4B4C-CF20-DD79B4F4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2111455"/>
                <a:ext cx="5625771" cy="530338"/>
              </a:xfrm>
              <a:prstGeom prst="rect">
                <a:avLst/>
              </a:prstGeom>
              <a:blipFill>
                <a:blip r:embed="rId3"/>
                <a:stretch>
                  <a:fillRect l="-1735" t="-4598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5DAC29-0D35-A9DB-7620-2E148F69FD69}"/>
                  </a:ext>
                </a:extLst>
              </p:cNvPr>
              <p:cNvSpPr/>
              <p:nvPr/>
            </p:nvSpPr>
            <p:spPr>
              <a:xfrm>
                <a:off x="4077957" y="2809884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5DAC29-0D35-A9DB-7620-2E148F69F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57" y="2809884"/>
                <a:ext cx="633046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86446B-4FEA-E7F1-8621-CE4B9856A2FE}"/>
                  </a:ext>
                </a:extLst>
              </p:cNvPr>
              <p:cNvSpPr/>
              <p:nvPr/>
            </p:nvSpPr>
            <p:spPr>
              <a:xfrm>
                <a:off x="4077957" y="344293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86446B-4FEA-E7F1-8621-CE4B9856A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57" y="3442930"/>
                <a:ext cx="633046" cy="63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94EBB2-0DB3-56C4-0194-11DE92CEC548}"/>
                  </a:ext>
                </a:extLst>
              </p:cNvPr>
              <p:cNvSpPr/>
              <p:nvPr/>
            </p:nvSpPr>
            <p:spPr>
              <a:xfrm>
                <a:off x="4077957" y="4075976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94EBB2-0DB3-56C4-0194-11DE92CEC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57" y="4075976"/>
                <a:ext cx="633046" cy="633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44E5ED-0176-8FB3-79A7-1D9E4145053E}"/>
                  </a:ext>
                </a:extLst>
              </p:cNvPr>
              <p:cNvSpPr/>
              <p:nvPr/>
            </p:nvSpPr>
            <p:spPr>
              <a:xfrm>
                <a:off x="4077957" y="4709022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44E5ED-0176-8FB3-79A7-1D9E41450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57" y="4709022"/>
                <a:ext cx="633046" cy="633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715E12-3E8D-E78D-3B98-D773CAC964ED}"/>
              </a:ext>
            </a:extLst>
          </p:cNvPr>
          <p:cNvCxnSpPr/>
          <p:nvPr/>
        </p:nvCxnSpPr>
        <p:spPr>
          <a:xfrm>
            <a:off x="4349262" y="5506495"/>
            <a:ext cx="0" cy="73353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CCE719-7628-121B-8F5C-BF42A82938A8}"/>
                  </a:ext>
                </a:extLst>
              </p:cNvPr>
              <p:cNvSpPr txBox="1"/>
              <p:nvPr/>
            </p:nvSpPr>
            <p:spPr>
              <a:xfrm>
                <a:off x="4106664" y="6240025"/>
                <a:ext cx="629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CCE719-7628-121B-8F5C-BF42A8293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664" y="6240025"/>
                <a:ext cx="629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71252A-6A2C-C65E-64AE-0C8F6584F864}"/>
                  </a:ext>
                </a:extLst>
              </p:cNvPr>
              <p:cNvSpPr txBox="1"/>
              <p:nvPr/>
            </p:nvSpPr>
            <p:spPr>
              <a:xfrm>
                <a:off x="485863" y="5606979"/>
                <a:ext cx="3476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succinct commitment to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71252A-6A2C-C65E-64AE-0C8F6584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3" y="5606979"/>
                <a:ext cx="3476723" cy="830997"/>
              </a:xfrm>
              <a:prstGeom prst="rect">
                <a:avLst/>
              </a:prstGeom>
              <a:blipFill>
                <a:blip r:embed="rId9"/>
                <a:stretch>
                  <a:fillRect t="-5882" r="-1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F3D1B5-CDF5-DB53-0D52-45CC54DA2341}"/>
                  </a:ext>
                </a:extLst>
              </p:cNvPr>
              <p:cNvSpPr/>
              <p:nvPr/>
            </p:nvSpPr>
            <p:spPr>
              <a:xfrm>
                <a:off x="7526216" y="2809884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F3D1B5-CDF5-DB53-0D52-45CC54DA2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16" y="2809884"/>
                <a:ext cx="633046" cy="633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BD11EC2-FA0C-093F-312A-67FFF6C9A69B}"/>
                  </a:ext>
                </a:extLst>
              </p:cNvPr>
              <p:cNvSpPr/>
              <p:nvPr/>
            </p:nvSpPr>
            <p:spPr>
              <a:xfrm>
                <a:off x="7526216" y="344293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BD11EC2-FA0C-093F-312A-67FFF6C9A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16" y="3442930"/>
                <a:ext cx="633046" cy="633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CCE2F1-4624-60C7-04DA-DC611B9583D7}"/>
                  </a:ext>
                </a:extLst>
              </p:cNvPr>
              <p:cNvSpPr/>
              <p:nvPr/>
            </p:nvSpPr>
            <p:spPr>
              <a:xfrm>
                <a:off x="7526216" y="4075976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CCE2F1-4624-60C7-04DA-DC611B958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16" y="4075976"/>
                <a:ext cx="633046" cy="6330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D14B62-A244-E093-177B-06B0A029BD1A}"/>
                  </a:ext>
                </a:extLst>
              </p:cNvPr>
              <p:cNvSpPr/>
              <p:nvPr/>
            </p:nvSpPr>
            <p:spPr>
              <a:xfrm>
                <a:off x="7526216" y="4709022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D14B62-A244-E093-177B-06B0A029B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16" y="4709022"/>
                <a:ext cx="633046" cy="6330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8D93B7-7218-A4C5-42D0-C3522F126881}"/>
              </a:ext>
            </a:extLst>
          </p:cNvPr>
          <p:cNvCxnSpPr/>
          <p:nvPr/>
        </p:nvCxnSpPr>
        <p:spPr>
          <a:xfrm>
            <a:off x="7797521" y="5506495"/>
            <a:ext cx="0" cy="73353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8CE8C1-756D-82EC-7FA0-D0A0F5CFDFF5}"/>
                  </a:ext>
                </a:extLst>
              </p:cNvPr>
              <p:cNvSpPr txBox="1"/>
              <p:nvPr/>
            </p:nvSpPr>
            <p:spPr>
              <a:xfrm>
                <a:off x="7554923" y="6240025"/>
                <a:ext cx="623824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8CE8C1-756D-82EC-7FA0-D0A0F5CF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923" y="6240025"/>
                <a:ext cx="623824" cy="5627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A3FB61-CF2E-7F40-B2CF-65CB49721E83}"/>
                  </a:ext>
                </a:extLst>
              </p:cNvPr>
              <p:cNvSpPr txBox="1"/>
              <p:nvPr/>
            </p:nvSpPr>
            <p:spPr>
              <a:xfrm>
                <a:off x="8178747" y="5606979"/>
                <a:ext cx="3476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succinct commitment to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A3FB61-CF2E-7F40-B2CF-65CB49721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747" y="5606979"/>
                <a:ext cx="3476723" cy="830997"/>
              </a:xfrm>
              <a:prstGeom prst="rect">
                <a:avLst/>
              </a:prstGeom>
              <a:blipFill>
                <a:blip r:embed="rId15"/>
                <a:stretch>
                  <a:fillRect t="-5882" r="-1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Right 37">
            <a:extLst>
              <a:ext uri="{FF2B5EF4-FFF2-40B4-BE49-F238E27FC236}">
                <a16:creationId xmlns:a16="http://schemas.microsoft.com/office/drawing/2014/main" id="{A37601D5-A5E6-9D46-8E7E-992BC59E6B67}"/>
              </a:ext>
            </a:extLst>
          </p:cNvPr>
          <p:cNvSpPr/>
          <p:nvPr/>
        </p:nvSpPr>
        <p:spPr>
          <a:xfrm>
            <a:off x="4946233" y="6220276"/>
            <a:ext cx="2426858" cy="562718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75CFE91-6096-1030-DC36-88E3784E002A}"/>
                  </a:ext>
                </a:extLst>
              </p:cNvPr>
              <p:cNvSpPr txBox="1"/>
              <p:nvPr/>
            </p:nvSpPr>
            <p:spPr>
              <a:xfrm>
                <a:off x="4421301" y="5844135"/>
                <a:ext cx="34767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succinct opening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75CFE91-6096-1030-DC36-88E3784E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01" y="5844135"/>
                <a:ext cx="3476723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1BF04B-0D79-9750-1821-CF3D996133D8}"/>
                  </a:ext>
                </a:extLst>
              </p:cNvPr>
              <p:cNvSpPr txBox="1"/>
              <p:nvPr/>
            </p:nvSpPr>
            <p:spPr>
              <a:xfrm>
                <a:off x="8400421" y="1614973"/>
                <a:ext cx="34767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Instead of committing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and opening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1BF04B-0D79-9750-1821-CF3D9961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21" y="1614973"/>
                <a:ext cx="3476722" cy="830997"/>
              </a:xfrm>
              <a:prstGeom prst="rect">
                <a:avLst/>
              </a:prstGeom>
              <a:blipFill>
                <a:blip r:embed="rId17"/>
                <a:stretch>
                  <a:fillRect l="-263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35C139-20F7-8530-7236-7798F37AC75D}"/>
                  </a:ext>
                </a:extLst>
              </p:cNvPr>
              <p:cNvSpPr txBox="1"/>
              <p:nvPr/>
            </p:nvSpPr>
            <p:spPr>
              <a:xfrm>
                <a:off x="8400421" y="3245217"/>
                <a:ext cx="34767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Open to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commitment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35C139-20F7-8530-7236-7798F37A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21" y="3245217"/>
                <a:ext cx="3476722" cy="830997"/>
              </a:xfrm>
              <a:prstGeom prst="rect">
                <a:avLst/>
              </a:prstGeom>
              <a:blipFill>
                <a:blip r:embed="rId18"/>
                <a:stretch>
                  <a:fillRect t="-5839" r="-877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1E55BDF0-06E6-4EE7-5E1D-67E66AFC8968}"/>
              </a:ext>
            </a:extLst>
          </p:cNvPr>
          <p:cNvSpPr/>
          <p:nvPr/>
        </p:nvSpPr>
        <p:spPr>
          <a:xfrm rot="5400000">
            <a:off x="9769103" y="2571251"/>
            <a:ext cx="739357" cy="562718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A00527-4D21-02B5-D6AD-6E97D5AE8F18}"/>
                  </a:ext>
                </a:extLst>
              </p:cNvPr>
              <p:cNvSpPr txBox="1"/>
              <p:nvPr/>
            </p:nvSpPr>
            <p:spPr>
              <a:xfrm>
                <a:off x="89879" y="3040296"/>
                <a:ext cx="3841177" cy="2364832"/>
              </a:xfrm>
              <a:prstGeom prst="wedgeRoundRectCallout">
                <a:avLst>
                  <a:gd name="adj1" fmla="val -13719"/>
                  <a:gd name="adj2" fmla="val 60722"/>
                  <a:gd name="adj3" fmla="val 16667"/>
                </a:avLst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Can think of commitment as a subset product: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are in the CRS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A00527-4D21-02B5-D6AD-6E97D5AE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" y="3040296"/>
                <a:ext cx="3841177" cy="2364832"/>
              </a:xfrm>
              <a:prstGeom prst="wedgeRoundRectCallout">
                <a:avLst>
                  <a:gd name="adj1" fmla="val -13719"/>
                  <a:gd name="adj2" fmla="val 60722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3B95A1-DE00-AE47-0A9E-06D180E63084}"/>
                  </a:ext>
                </a:extLst>
              </p:cNvPr>
              <p:cNvSpPr txBox="1"/>
              <p:nvPr/>
            </p:nvSpPr>
            <p:spPr>
              <a:xfrm>
                <a:off x="8400421" y="4299911"/>
                <a:ext cx="3476722" cy="12295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Chain binding:</a:t>
                </a:r>
                <a:r>
                  <a:rPr lang="en-US" sz="2400" dirty="0"/>
                  <a:t> cannot open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400" dirty="0"/>
                  <a:t> to two distinct commitments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3B95A1-DE00-AE47-0A9E-06D180E6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21" y="4299911"/>
                <a:ext cx="3476722" cy="1229504"/>
              </a:xfrm>
              <a:prstGeom prst="rect">
                <a:avLst/>
              </a:prstGeom>
              <a:blipFill>
                <a:blip r:embed="rId20"/>
                <a:stretch>
                  <a:fillRect t="-2899" b="-62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0" grpId="0" animBg="1"/>
      <p:bldP spid="31" grpId="0" animBg="1"/>
      <p:bldP spid="33" grpId="0"/>
      <p:bldP spid="34" grpId="0"/>
      <p:bldP spid="38" grpId="0" animBg="1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4ED35-7A59-C51C-E271-0878D3D459CE}"/>
              </a:ext>
            </a:extLst>
          </p:cNvPr>
          <p:cNvSpPr/>
          <p:nvPr/>
        </p:nvSpPr>
        <p:spPr>
          <a:xfrm>
            <a:off x="5003800" y="5579233"/>
            <a:ext cx="6990080" cy="869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Chainable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723D8-6A33-DDBC-DC7A-2C47076C1FA0}"/>
                  </a:ext>
                </a:extLst>
              </p:cNvPr>
              <p:cNvSpPr txBox="1"/>
              <p:nvPr/>
            </p:nvSpPr>
            <p:spPr>
              <a:xfrm>
                <a:off x="720490" y="1517302"/>
                <a:ext cx="10751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Chainable commitment for </a:t>
                </a:r>
                <a:r>
                  <a:rPr lang="en-US" sz="2400" b="1" dirty="0">
                    <a:solidFill>
                      <a:schemeClr val="bg2"/>
                    </a:solidFill>
                  </a:rPr>
                  <a:t>quadratic functions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functional commitment for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circuits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723D8-6A33-DDBC-DC7A-2C47076C1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0" y="1517302"/>
                <a:ext cx="10751020" cy="461665"/>
              </a:xfrm>
              <a:prstGeom prst="rect">
                <a:avLst/>
              </a:prstGeom>
              <a:blipFill>
                <a:blip r:embed="rId3"/>
                <a:stretch>
                  <a:fillRect l="-680" t="-10526" r="-7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9CEBF-86A5-D187-CE66-928B218AFD26}"/>
              </a:ext>
            </a:extLst>
          </p:cNvPr>
          <p:cNvCxnSpPr/>
          <p:nvPr/>
        </p:nvCxnSpPr>
        <p:spPr>
          <a:xfrm>
            <a:off x="4170064" y="2376440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F24AB2-9C1D-CEA3-EEE7-B75945E70D1F}"/>
              </a:ext>
            </a:extLst>
          </p:cNvPr>
          <p:cNvCxnSpPr/>
          <p:nvPr/>
        </p:nvCxnSpPr>
        <p:spPr>
          <a:xfrm>
            <a:off x="4170064" y="2898955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FF56CA-A782-6F76-6D6B-7F17A6111CE5}"/>
              </a:ext>
            </a:extLst>
          </p:cNvPr>
          <p:cNvSpPr/>
          <p:nvPr/>
        </p:nvSpPr>
        <p:spPr>
          <a:xfrm>
            <a:off x="4963884" y="2195571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DB840E-E8E5-2415-D352-8988D785B8A7}"/>
              </a:ext>
            </a:extLst>
          </p:cNvPr>
          <p:cNvCxnSpPr/>
          <p:nvPr/>
        </p:nvCxnSpPr>
        <p:spPr>
          <a:xfrm>
            <a:off x="4170064" y="3602339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E2120-40B7-28DC-8E13-0A93F8962253}"/>
              </a:ext>
            </a:extLst>
          </p:cNvPr>
          <p:cNvCxnSpPr/>
          <p:nvPr/>
        </p:nvCxnSpPr>
        <p:spPr>
          <a:xfrm>
            <a:off x="4170064" y="4124854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8FD97-2497-3D67-DA32-C96A96602EEA}"/>
              </a:ext>
            </a:extLst>
          </p:cNvPr>
          <p:cNvSpPr/>
          <p:nvPr/>
        </p:nvSpPr>
        <p:spPr>
          <a:xfrm>
            <a:off x="4963884" y="3421470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D20F23-9B69-C800-3E5C-E19EA080D74E}"/>
              </a:ext>
            </a:extLst>
          </p:cNvPr>
          <p:cNvCxnSpPr/>
          <p:nvPr/>
        </p:nvCxnSpPr>
        <p:spPr>
          <a:xfrm>
            <a:off x="4170064" y="4828238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E708A9-D4A2-1B3D-CBB3-7BBED3D780AB}"/>
              </a:ext>
            </a:extLst>
          </p:cNvPr>
          <p:cNvCxnSpPr/>
          <p:nvPr/>
        </p:nvCxnSpPr>
        <p:spPr>
          <a:xfrm>
            <a:off x="4170064" y="5340705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69BEA1D-63E9-C355-D514-327704FBDA13}"/>
              </a:ext>
            </a:extLst>
          </p:cNvPr>
          <p:cNvSpPr/>
          <p:nvPr/>
        </p:nvSpPr>
        <p:spPr>
          <a:xfrm>
            <a:off x="4963884" y="4647369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5D519A-451A-FB1B-067E-36AD8AA12A32}"/>
              </a:ext>
            </a:extLst>
          </p:cNvPr>
          <p:cNvSpPr/>
          <p:nvPr/>
        </p:nvSpPr>
        <p:spPr>
          <a:xfrm>
            <a:off x="7053941" y="2768327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AE98AE-6DAD-2EB3-57DC-B5AD928454DD}"/>
              </a:ext>
            </a:extLst>
          </p:cNvPr>
          <p:cNvCxnSpPr>
            <a:cxnSpLocks/>
          </p:cNvCxnSpPr>
          <p:nvPr/>
        </p:nvCxnSpPr>
        <p:spPr>
          <a:xfrm>
            <a:off x="6099347" y="2929099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52BE30-E70E-E5FE-8146-0830730F98C6}"/>
              </a:ext>
            </a:extLst>
          </p:cNvPr>
          <p:cNvCxnSpPr>
            <a:cxnSpLocks/>
          </p:cNvCxnSpPr>
          <p:nvPr/>
        </p:nvCxnSpPr>
        <p:spPr>
          <a:xfrm>
            <a:off x="6099347" y="3521952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E36096A-D357-6986-0909-87DAFFEEBDE3}"/>
              </a:ext>
            </a:extLst>
          </p:cNvPr>
          <p:cNvSpPr/>
          <p:nvPr/>
        </p:nvSpPr>
        <p:spPr>
          <a:xfrm>
            <a:off x="7053941" y="3996741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5CAF94-D27F-9FFC-CEEF-747968271AC1}"/>
              </a:ext>
            </a:extLst>
          </p:cNvPr>
          <p:cNvCxnSpPr>
            <a:cxnSpLocks/>
          </p:cNvCxnSpPr>
          <p:nvPr/>
        </p:nvCxnSpPr>
        <p:spPr>
          <a:xfrm>
            <a:off x="6099347" y="4157513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885BB71-884B-2B01-311B-CC601CB4B7DE}"/>
              </a:ext>
            </a:extLst>
          </p:cNvPr>
          <p:cNvCxnSpPr>
            <a:cxnSpLocks/>
          </p:cNvCxnSpPr>
          <p:nvPr/>
        </p:nvCxnSpPr>
        <p:spPr>
          <a:xfrm>
            <a:off x="6099347" y="4750366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3BB33F-E272-0EAF-ABB4-B453B73BB6E1}"/>
              </a:ext>
            </a:extLst>
          </p:cNvPr>
          <p:cNvSpPr/>
          <p:nvPr/>
        </p:nvSpPr>
        <p:spPr>
          <a:xfrm>
            <a:off x="9143998" y="3353646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7C864C-957B-0556-CDBF-F14CDBF8297D}"/>
              </a:ext>
            </a:extLst>
          </p:cNvPr>
          <p:cNvCxnSpPr>
            <a:cxnSpLocks/>
          </p:cNvCxnSpPr>
          <p:nvPr/>
        </p:nvCxnSpPr>
        <p:spPr>
          <a:xfrm>
            <a:off x="8189404" y="3514418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A90146-F34A-C819-68B0-FDD3AE352E0D}"/>
              </a:ext>
            </a:extLst>
          </p:cNvPr>
          <p:cNvCxnSpPr>
            <a:cxnSpLocks/>
          </p:cNvCxnSpPr>
          <p:nvPr/>
        </p:nvCxnSpPr>
        <p:spPr>
          <a:xfrm>
            <a:off x="8189404" y="4107271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85024B-A97C-4D28-E95E-38C73DC65896}"/>
              </a:ext>
            </a:extLst>
          </p:cNvPr>
          <p:cNvSpPr/>
          <p:nvPr/>
        </p:nvSpPr>
        <p:spPr>
          <a:xfrm>
            <a:off x="3908804" y="2067455"/>
            <a:ext cx="924450" cy="35319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54FCE9C-07C2-504A-6E12-942BE7583EA9}"/>
                  </a:ext>
                </a:extLst>
              </p:cNvPr>
              <p:cNvSpPr txBox="1"/>
              <p:nvPr/>
            </p:nvSpPr>
            <p:spPr>
              <a:xfrm>
                <a:off x="4106982" y="5488909"/>
                <a:ext cx="528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54FCE9C-07C2-504A-6E12-942BE758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982" y="5488909"/>
                <a:ext cx="5280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0200908-402E-29B8-5189-3129B5A12C51}"/>
              </a:ext>
            </a:extLst>
          </p:cNvPr>
          <p:cNvSpPr txBox="1"/>
          <p:nvPr/>
        </p:nvSpPr>
        <p:spPr>
          <a:xfrm>
            <a:off x="2374456" y="5427353"/>
            <a:ext cx="160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Commit to input wires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3EEF504-CEC3-4ACD-BCEF-4D6EF726CDAF}"/>
              </a:ext>
            </a:extLst>
          </p:cNvPr>
          <p:cNvSpPr/>
          <p:nvPr/>
        </p:nvSpPr>
        <p:spPr>
          <a:xfrm>
            <a:off x="6251189" y="2660295"/>
            <a:ext cx="650909" cy="242417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3F94DA-6886-1879-5A59-262076FC999E}"/>
              </a:ext>
            </a:extLst>
          </p:cNvPr>
          <p:cNvSpPr/>
          <p:nvPr/>
        </p:nvSpPr>
        <p:spPr>
          <a:xfrm>
            <a:off x="8320033" y="3303390"/>
            <a:ext cx="650909" cy="10023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6F7245-851D-5407-8407-CB519B46389F}"/>
                  </a:ext>
                </a:extLst>
              </p:cNvPr>
              <p:cNvSpPr txBox="1"/>
              <p:nvPr/>
            </p:nvSpPr>
            <p:spPr>
              <a:xfrm>
                <a:off x="6274078" y="5488909"/>
                <a:ext cx="670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6F7245-851D-5407-8407-CB519B463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78" y="5488909"/>
                <a:ext cx="6707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D0FC9C-A203-BD6E-CFA8-68110B460768}"/>
                  </a:ext>
                </a:extLst>
              </p:cNvPr>
              <p:cNvSpPr txBox="1"/>
              <p:nvPr/>
            </p:nvSpPr>
            <p:spPr>
              <a:xfrm>
                <a:off x="8310107" y="5488909"/>
                <a:ext cx="680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D0FC9C-A203-BD6E-CFA8-68110B46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107" y="5488909"/>
                <a:ext cx="68025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082DBAB-56AD-77C6-A602-FE27C739DCAA}"/>
              </a:ext>
            </a:extLst>
          </p:cNvPr>
          <p:cNvSpPr txBox="1"/>
          <p:nvPr/>
        </p:nvSpPr>
        <p:spPr>
          <a:xfrm>
            <a:off x="7621672" y="4835766"/>
            <a:ext cx="447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Commitments to internal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layers and output layer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028BDE-C52B-EEB4-BD27-8B06019A0AB1}"/>
              </a:ext>
            </a:extLst>
          </p:cNvPr>
          <p:cNvCxnSpPr>
            <a:cxnSpLocks/>
          </p:cNvCxnSpPr>
          <p:nvPr/>
        </p:nvCxnSpPr>
        <p:spPr>
          <a:xfrm>
            <a:off x="10279461" y="3795772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96B23CD-D687-E0CD-E609-4959D999FC16}"/>
              </a:ext>
            </a:extLst>
          </p:cNvPr>
          <p:cNvSpPr/>
          <p:nvPr/>
        </p:nvSpPr>
        <p:spPr>
          <a:xfrm>
            <a:off x="10452517" y="3303390"/>
            <a:ext cx="650909" cy="10023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E86C70C-1B41-2332-B8E0-E1403560C4A7}"/>
                  </a:ext>
                </a:extLst>
              </p:cNvPr>
              <p:cNvSpPr txBox="1"/>
              <p:nvPr/>
            </p:nvSpPr>
            <p:spPr>
              <a:xfrm>
                <a:off x="10416632" y="5488909"/>
                <a:ext cx="680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E86C70C-1B41-2332-B8E0-E1403560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632" y="5488909"/>
                <a:ext cx="6802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035F4416-CD2B-7797-189C-8BF77C7F18F7}"/>
              </a:ext>
            </a:extLst>
          </p:cNvPr>
          <p:cNvCxnSpPr>
            <a:cxnSpLocks/>
            <a:stCxn id="55" idx="2"/>
            <a:endCxn id="59" idx="2"/>
          </p:cNvCxnSpPr>
          <p:nvPr/>
        </p:nvCxnSpPr>
        <p:spPr>
          <a:xfrm rot="16200000" flipH="1">
            <a:off x="5490243" y="4954469"/>
            <a:ext cx="12700" cy="2238429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1DC6C2C3-B596-3D66-FACA-EA85888EEB44}"/>
              </a:ext>
            </a:extLst>
          </p:cNvPr>
          <p:cNvCxnSpPr>
            <a:cxnSpLocks/>
            <a:stCxn id="59" idx="2"/>
            <a:endCxn id="60" idx="2"/>
          </p:cNvCxnSpPr>
          <p:nvPr/>
        </p:nvCxnSpPr>
        <p:spPr>
          <a:xfrm rot="16200000" flipH="1">
            <a:off x="7629845" y="5053296"/>
            <a:ext cx="12700" cy="2040775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D48A0E4A-BCEE-21E0-E522-B19BCD6D78E1}"/>
              </a:ext>
            </a:extLst>
          </p:cNvPr>
          <p:cNvCxnSpPr>
            <a:cxnSpLocks/>
            <a:stCxn id="60" idx="2"/>
            <a:endCxn id="64" idx="2"/>
          </p:cNvCxnSpPr>
          <p:nvPr/>
        </p:nvCxnSpPr>
        <p:spPr>
          <a:xfrm rot="16200000" flipH="1">
            <a:off x="9703495" y="5020421"/>
            <a:ext cx="12700" cy="2106525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E3ECC3-D6C2-6368-71D5-2CBD4B24C4A5}"/>
                  </a:ext>
                </a:extLst>
              </p:cNvPr>
              <p:cNvSpPr txBox="1"/>
              <p:nvPr/>
            </p:nvSpPr>
            <p:spPr>
              <a:xfrm>
                <a:off x="5212361" y="5781296"/>
                <a:ext cx="638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E3ECC3-D6C2-6368-71D5-2CBD4B24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61" y="5781296"/>
                <a:ext cx="63850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3B47295-A924-B9EB-21BA-A008949192D0}"/>
                  </a:ext>
                </a:extLst>
              </p:cNvPr>
              <p:cNvSpPr txBox="1"/>
              <p:nvPr/>
            </p:nvSpPr>
            <p:spPr>
              <a:xfrm>
                <a:off x="7313252" y="5781296"/>
                <a:ext cx="646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3B47295-A924-B9EB-21BA-A0089491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52" y="5781296"/>
                <a:ext cx="6467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0797C3-A4B4-B153-714D-98719C9FD494}"/>
                  </a:ext>
                </a:extLst>
              </p:cNvPr>
              <p:cNvSpPr txBox="1"/>
              <p:nvPr/>
            </p:nvSpPr>
            <p:spPr>
              <a:xfrm>
                <a:off x="9535539" y="5781296"/>
                <a:ext cx="646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0797C3-A4B4-B153-714D-98719C9F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539" y="5781296"/>
                <a:ext cx="6467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440EE80F-E985-5D49-F2C3-EC62C42ED52E}"/>
              </a:ext>
            </a:extLst>
          </p:cNvPr>
          <p:cNvSpPr txBox="1"/>
          <p:nvPr/>
        </p:nvSpPr>
        <p:spPr>
          <a:xfrm>
            <a:off x="4597029" y="6441371"/>
            <a:ext cx="607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Chainable commitment openings for each layer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0D57B-AFE3-674D-376D-910984123DF3}"/>
              </a:ext>
            </a:extLst>
          </p:cNvPr>
          <p:cNvSpPr txBox="1"/>
          <p:nvPr/>
        </p:nvSpPr>
        <p:spPr>
          <a:xfrm>
            <a:off x="10763108" y="1907579"/>
            <a:ext cx="1300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[BCFL23]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4DA8B0-7485-7D8B-9838-E80B2D6D5046}"/>
              </a:ext>
            </a:extLst>
          </p:cNvPr>
          <p:cNvSpPr/>
          <p:nvPr/>
        </p:nvSpPr>
        <p:spPr>
          <a:xfrm>
            <a:off x="301452" y="2249579"/>
            <a:ext cx="3029577" cy="1338943"/>
          </a:xfrm>
          <a:prstGeom prst="round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Assume:</a:t>
            </a:r>
            <a:r>
              <a:rPr lang="en-US" sz="2400" b="0" dirty="0"/>
              <a:t> each gate computes quadratic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41745-421A-71EE-6F83-5902F540E167}"/>
              </a:ext>
            </a:extLst>
          </p:cNvPr>
          <p:cNvSpPr txBox="1"/>
          <p:nvPr/>
        </p:nvSpPr>
        <p:spPr>
          <a:xfrm>
            <a:off x="11002031" y="6061280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3055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3" grpId="0" animBg="1"/>
      <p:bldP spid="64" grpId="0"/>
      <p:bldP spid="81" grpId="0"/>
      <p:bldP spid="82" grpId="0"/>
      <p:bldP spid="83" grpId="0"/>
      <p:bldP spid="8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C571F3-C31C-EE5D-3F86-210A11152082}"/>
              </a:ext>
            </a:extLst>
          </p:cNvPr>
          <p:cNvSpPr/>
          <p:nvPr/>
        </p:nvSpPr>
        <p:spPr>
          <a:xfrm>
            <a:off x="5003800" y="5579233"/>
            <a:ext cx="6990080" cy="869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ACFBB-E25C-0AD8-CEFA-7633657B7A13}"/>
              </a:ext>
            </a:extLst>
          </p:cNvPr>
          <p:cNvSpPr txBox="1"/>
          <p:nvPr/>
        </p:nvSpPr>
        <p:spPr>
          <a:xfrm>
            <a:off x="11002031" y="6061280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opening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Chainable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723D8-6A33-DDBC-DC7A-2C47076C1FA0}"/>
                  </a:ext>
                </a:extLst>
              </p:cNvPr>
              <p:cNvSpPr txBox="1"/>
              <p:nvPr/>
            </p:nvSpPr>
            <p:spPr>
              <a:xfrm>
                <a:off x="720490" y="1517302"/>
                <a:ext cx="10751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Chainable commitment for </a:t>
                </a:r>
                <a:r>
                  <a:rPr lang="en-US" sz="2400" b="1" dirty="0">
                    <a:solidFill>
                      <a:schemeClr val="bg2"/>
                    </a:solidFill>
                  </a:rPr>
                  <a:t>quadratic functions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functional commitment for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circuits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2723D8-6A33-DDBC-DC7A-2C47076C1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0" y="1517302"/>
                <a:ext cx="10751020" cy="461665"/>
              </a:xfrm>
              <a:prstGeom prst="rect">
                <a:avLst/>
              </a:prstGeom>
              <a:blipFill>
                <a:blip r:embed="rId3"/>
                <a:stretch>
                  <a:fillRect l="-680" t="-10526" r="-7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9CEBF-86A5-D187-CE66-928B218AFD26}"/>
              </a:ext>
            </a:extLst>
          </p:cNvPr>
          <p:cNvCxnSpPr/>
          <p:nvPr/>
        </p:nvCxnSpPr>
        <p:spPr>
          <a:xfrm>
            <a:off x="4170064" y="2376440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F24AB2-9C1D-CEA3-EEE7-B75945E70D1F}"/>
              </a:ext>
            </a:extLst>
          </p:cNvPr>
          <p:cNvCxnSpPr/>
          <p:nvPr/>
        </p:nvCxnSpPr>
        <p:spPr>
          <a:xfrm>
            <a:off x="4170064" y="2898955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FF56CA-A782-6F76-6D6B-7F17A6111CE5}"/>
              </a:ext>
            </a:extLst>
          </p:cNvPr>
          <p:cNvSpPr/>
          <p:nvPr/>
        </p:nvSpPr>
        <p:spPr>
          <a:xfrm>
            <a:off x="4963884" y="2195571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DB840E-E8E5-2415-D352-8988D785B8A7}"/>
              </a:ext>
            </a:extLst>
          </p:cNvPr>
          <p:cNvCxnSpPr/>
          <p:nvPr/>
        </p:nvCxnSpPr>
        <p:spPr>
          <a:xfrm>
            <a:off x="4170064" y="3602339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E2120-40B7-28DC-8E13-0A93F8962253}"/>
              </a:ext>
            </a:extLst>
          </p:cNvPr>
          <p:cNvCxnSpPr/>
          <p:nvPr/>
        </p:nvCxnSpPr>
        <p:spPr>
          <a:xfrm>
            <a:off x="4170064" y="4124854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8FD97-2497-3D67-DA32-C96A96602EEA}"/>
              </a:ext>
            </a:extLst>
          </p:cNvPr>
          <p:cNvSpPr/>
          <p:nvPr/>
        </p:nvSpPr>
        <p:spPr>
          <a:xfrm>
            <a:off x="4963884" y="3421470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D20F23-9B69-C800-3E5C-E19EA080D74E}"/>
              </a:ext>
            </a:extLst>
          </p:cNvPr>
          <p:cNvCxnSpPr/>
          <p:nvPr/>
        </p:nvCxnSpPr>
        <p:spPr>
          <a:xfrm>
            <a:off x="4170064" y="4828238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E708A9-D4A2-1B3D-CBB3-7BBED3D780AB}"/>
              </a:ext>
            </a:extLst>
          </p:cNvPr>
          <p:cNvCxnSpPr/>
          <p:nvPr/>
        </p:nvCxnSpPr>
        <p:spPr>
          <a:xfrm>
            <a:off x="4170064" y="5340705"/>
            <a:ext cx="7938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69BEA1D-63E9-C355-D514-327704FBDA13}"/>
              </a:ext>
            </a:extLst>
          </p:cNvPr>
          <p:cNvSpPr/>
          <p:nvPr/>
        </p:nvSpPr>
        <p:spPr>
          <a:xfrm>
            <a:off x="4963884" y="4647369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5D519A-451A-FB1B-067E-36AD8AA12A32}"/>
              </a:ext>
            </a:extLst>
          </p:cNvPr>
          <p:cNvSpPr/>
          <p:nvPr/>
        </p:nvSpPr>
        <p:spPr>
          <a:xfrm>
            <a:off x="7053941" y="2768327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AE98AE-6DAD-2EB3-57DC-B5AD928454DD}"/>
              </a:ext>
            </a:extLst>
          </p:cNvPr>
          <p:cNvCxnSpPr>
            <a:cxnSpLocks/>
          </p:cNvCxnSpPr>
          <p:nvPr/>
        </p:nvCxnSpPr>
        <p:spPr>
          <a:xfrm>
            <a:off x="6099347" y="2929099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52BE30-E70E-E5FE-8146-0830730F98C6}"/>
              </a:ext>
            </a:extLst>
          </p:cNvPr>
          <p:cNvCxnSpPr>
            <a:cxnSpLocks/>
          </p:cNvCxnSpPr>
          <p:nvPr/>
        </p:nvCxnSpPr>
        <p:spPr>
          <a:xfrm>
            <a:off x="6099347" y="3521952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E36096A-D357-6986-0909-87DAFFEEBDE3}"/>
              </a:ext>
            </a:extLst>
          </p:cNvPr>
          <p:cNvSpPr/>
          <p:nvPr/>
        </p:nvSpPr>
        <p:spPr>
          <a:xfrm>
            <a:off x="7053941" y="3996741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5CAF94-D27F-9FFC-CEEF-747968271AC1}"/>
              </a:ext>
            </a:extLst>
          </p:cNvPr>
          <p:cNvCxnSpPr>
            <a:cxnSpLocks/>
          </p:cNvCxnSpPr>
          <p:nvPr/>
        </p:nvCxnSpPr>
        <p:spPr>
          <a:xfrm>
            <a:off x="6099347" y="4157513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885BB71-884B-2B01-311B-CC601CB4B7DE}"/>
              </a:ext>
            </a:extLst>
          </p:cNvPr>
          <p:cNvCxnSpPr>
            <a:cxnSpLocks/>
          </p:cNvCxnSpPr>
          <p:nvPr/>
        </p:nvCxnSpPr>
        <p:spPr>
          <a:xfrm>
            <a:off x="6099347" y="4750366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3BB33F-E272-0EAF-ABB4-B453B73BB6E1}"/>
              </a:ext>
            </a:extLst>
          </p:cNvPr>
          <p:cNvSpPr/>
          <p:nvPr/>
        </p:nvSpPr>
        <p:spPr>
          <a:xfrm>
            <a:off x="9143998" y="3353646"/>
            <a:ext cx="1135463" cy="884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</a:rPr>
              <a:t>gate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7C864C-957B-0556-CDBF-F14CDBF8297D}"/>
              </a:ext>
            </a:extLst>
          </p:cNvPr>
          <p:cNvCxnSpPr>
            <a:cxnSpLocks/>
          </p:cNvCxnSpPr>
          <p:nvPr/>
        </p:nvCxnSpPr>
        <p:spPr>
          <a:xfrm>
            <a:off x="8189404" y="3514418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A90146-F34A-C819-68B0-FDD3AE352E0D}"/>
              </a:ext>
            </a:extLst>
          </p:cNvPr>
          <p:cNvCxnSpPr>
            <a:cxnSpLocks/>
          </p:cNvCxnSpPr>
          <p:nvPr/>
        </p:nvCxnSpPr>
        <p:spPr>
          <a:xfrm>
            <a:off x="8189404" y="4107271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85024B-A97C-4D28-E95E-38C73DC65896}"/>
              </a:ext>
            </a:extLst>
          </p:cNvPr>
          <p:cNvSpPr/>
          <p:nvPr/>
        </p:nvSpPr>
        <p:spPr>
          <a:xfrm>
            <a:off x="3908804" y="2067455"/>
            <a:ext cx="924450" cy="35319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54FCE9C-07C2-504A-6E12-942BE7583EA9}"/>
                  </a:ext>
                </a:extLst>
              </p:cNvPr>
              <p:cNvSpPr txBox="1"/>
              <p:nvPr/>
            </p:nvSpPr>
            <p:spPr>
              <a:xfrm>
                <a:off x="4106982" y="5488909"/>
                <a:ext cx="528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54FCE9C-07C2-504A-6E12-942BE758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982" y="5488909"/>
                <a:ext cx="5280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0200908-402E-29B8-5189-3129B5A12C51}"/>
              </a:ext>
            </a:extLst>
          </p:cNvPr>
          <p:cNvSpPr txBox="1"/>
          <p:nvPr/>
        </p:nvSpPr>
        <p:spPr>
          <a:xfrm>
            <a:off x="2374456" y="5427353"/>
            <a:ext cx="160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Commit to input wires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3EEF504-CEC3-4ACD-BCEF-4D6EF726CDAF}"/>
              </a:ext>
            </a:extLst>
          </p:cNvPr>
          <p:cNvSpPr/>
          <p:nvPr/>
        </p:nvSpPr>
        <p:spPr>
          <a:xfrm>
            <a:off x="6251189" y="2660295"/>
            <a:ext cx="650909" cy="242417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3F94DA-6886-1879-5A59-262076FC999E}"/>
              </a:ext>
            </a:extLst>
          </p:cNvPr>
          <p:cNvSpPr/>
          <p:nvPr/>
        </p:nvSpPr>
        <p:spPr>
          <a:xfrm>
            <a:off x="8320033" y="3303390"/>
            <a:ext cx="650909" cy="10023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6F7245-851D-5407-8407-CB519B46389F}"/>
                  </a:ext>
                </a:extLst>
              </p:cNvPr>
              <p:cNvSpPr txBox="1"/>
              <p:nvPr/>
            </p:nvSpPr>
            <p:spPr>
              <a:xfrm>
                <a:off x="6274078" y="5488909"/>
                <a:ext cx="670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6F7245-851D-5407-8407-CB519B463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78" y="5488909"/>
                <a:ext cx="6707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D0FC9C-A203-BD6E-CFA8-68110B460768}"/>
                  </a:ext>
                </a:extLst>
              </p:cNvPr>
              <p:cNvSpPr txBox="1"/>
              <p:nvPr/>
            </p:nvSpPr>
            <p:spPr>
              <a:xfrm>
                <a:off x="8310107" y="5488909"/>
                <a:ext cx="680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D0FC9C-A203-BD6E-CFA8-68110B46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107" y="5488909"/>
                <a:ext cx="68025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082DBAB-56AD-77C6-A602-FE27C739DCAA}"/>
              </a:ext>
            </a:extLst>
          </p:cNvPr>
          <p:cNvSpPr txBox="1"/>
          <p:nvPr/>
        </p:nvSpPr>
        <p:spPr>
          <a:xfrm>
            <a:off x="7621672" y="4835766"/>
            <a:ext cx="447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Commitments to internal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layers and output layer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028BDE-C52B-EEB4-BD27-8B06019A0AB1}"/>
              </a:ext>
            </a:extLst>
          </p:cNvPr>
          <p:cNvCxnSpPr>
            <a:cxnSpLocks/>
          </p:cNvCxnSpPr>
          <p:nvPr/>
        </p:nvCxnSpPr>
        <p:spPr>
          <a:xfrm>
            <a:off x="10279461" y="3795772"/>
            <a:ext cx="95459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96B23CD-D687-E0CD-E609-4959D999FC16}"/>
              </a:ext>
            </a:extLst>
          </p:cNvPr>
          <p:cNvSpPr/>
          <p:nvPr/>
        </p:nvSpPr>
        <p:spPr>
          <a:xfrm>
            <a:off x="10452517" y="3303390"/>
            <a:ext cx="650909" cy="10023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E86C70C-1B41-2332-B8E0-E1403560C4A7}"/>
                  </a:ext>
                </a:extLst>
              </p:cNvPr>
              <p:cNvSpPr txBox="1"/>
              <p:nvPr/>
            </p:nvSpPr>
            <p:spPr>
              <a:xfrm>
                <a:off x="10416632" y="5488909"/>
                <a:ext cx="680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E86C70C-1B41-2332-B8E0-E1403560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632" y="5488909"/>
                <a:ext cx="6802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035F4416-CD2B-7797-189C-8BF77C7F18F7}"/>
              </a:ext>
            </a:extLst>
          </p:cNvPr>
          <p:cNvCxnSpPr>
            <a:stCxn id="55" idx="2"/>
            <a:endCxn id="59" idx="2"/>
          </p:cNvCxnSpPr>
          <p:nvPr/>
        </p:nvCxnSpPr>
        <p:spPr>
          <a:xfrm rot="16200000" flipH="1">
            <a:off x="5490243" y="4954469"/>
            <a:ext cx="12700" cy="2238429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1DC6C2C3-B596-3D66-FACA-EA85888EEB44}"/>
              </a:ext>
            </a:extLst>
          </p:cNvPr>
          <p:cNvCxnSpPr>
            <a:cxnSpLocks/>
            <a:stCxn id="59" idx="2"/>
            <a:endCxn id="60" idx="2"/>
          </p:cNvCxnSpPr>
          <p:nvPr/>
        </p:nvCxnSpPr>
        <p:spPr>
          <a:xfrm rot="16200000" flipH="1">
            <a:off x="7629845" y="5053296"/>
            <a:ext cx="12700" cy="2040775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D48A0E4A-BCEE-21E0-E522-B19BCD6D78E1}"/>
              </a:ext>
            </a:extLst>
          </p:cNvPr>
          <p:cNvCxnSpPr>
            <a:cxnSpLocks/>
            <a:stCxn id="60" idx="2"/>
            <a:endCxn id="64" idx="2"/>
          </p:cNvCxnSpPr>
          <p:nvPr/>
        </p:nvCxnSpPr>
        <p:spPr>
          <a:xfrm rot="16200000" flipH="1">
            <a:off x="9703495" y="5020421"/>
            <a:ext cx="12700" cy="2106525"/>
          </a:xfrm>
          <a:prstGeom prst="curvedConnector3">
            <a:avLst>
              <a:gd name="adj1" fmla="val 180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E3ECC3-D6C2-6368-71D5-2CBD4B24C4A5}"/>
                  </a:ext>
                </a:extLst>
              </p:cNvPr>
              <p:cNvSpPr txBox="1"/>
              <p:nvPr/>
            </p:nvSpPr>
            <p:spPr>
              <a:xfrm>
                <a:off x="5212361" y="5781296"/>
                <a:ext cx="638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E3ECC3-D6C2-6368-71D5-2CBD4B24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61" y="5781296"/>
                <a:ext cx="63850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3B47295-A924-B9EB-21BA-A008949192D0}"/>
                  </a:ext>
                </a:extLst>
              </p:cNvPr>
              <p:cNvSpPr txBox="1"/>
              <p:nvPr/>
            </p:nvSpPr>
            <p:spPr>
              <a:xfrm>
                <a:off x="7313252" y="5781296"/>
                <a:ext cx="646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3B47295-A924-B9EB-21BA-A0089491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52" y="5781296"/>
                <a:ext cx="6467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0797C3-A4B4-B153-714D-98719C9FD494}"/>
                  </a:ext>
                </a:extLst>
              </p:cNvPr>
              <p:cNvSpPr txBox="1"/>
              <p:nvPr/>
            </p:nvSpPr>
            <p:spPr>
              <a:xfrm>
                <a:off x="9535539" y="5781296"/>
                <a:ext cx="646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0797C3-A4B4-B153-714D-98719C9F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539" y="5781296"/>
                <a:ext cx="6467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440EE80F-E985-5D49-F2C3-EC62C42ED52E}"/>
              </a:ext>
            </a:extLst>
          </p:cNvPr>
          <p:cNvSpPr txBox="1"/>
          <p:nvPr/>
        </p:nvSpPr>
        <p:spPr>
          <a:xfrm>
            <a:off x="4597029" y="6441371"/>
            <a:ext cx="607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Chainable commitment openings for each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76F6F-5569-21ED-8BE9-EC61C10CCFE7}"/>
                  </a:ext>
                </a:extLst>
              </p:cNvPr>
              <p:cNvSpPr txBox="1"/>
              <p:nvPr/>
            </p:nvSpPr>
            <p:spPr>
              <a:xfrm>
                <a:off x="189001" y="2265193"/>
                <a:ext cx="34673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Commitment: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Opening: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76F6F-5569-21ED-8BE9-EC61C10C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1" y="2265193"/>
                <a:ext cx="3467359" cy="707886"/>
              </a:xfrm>
              <a:prstGeom prst="rect">
                <a:avLst/>
              </a:prstGeom>
              <a:blipFill>
                <a:blip r:embed="rId11"/>
                <a:stretch>
                  <a:fillRect l="-175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247AC2-DA88-FB93-D570-8A878D744E32}"/>
              </a:ext>
            </a:extLst>
          </p:cNvPr>
          <p:cNvSpPr txBox="1"/>
          <p:nvPr/>
        </p:nvSpPr>
        <p:spPr>
          <a:xfrm>
            <a:off x="399688" y="3270076"/>
            <a:ext cx="304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Opening scales with</a:t>
            </a:r>
          </a:p>
          <a:p>
            <a:pPr algn="ctr"/>
            <a:r>
              <a:rPr lang="en-US" sz="2400" dirty="0"/>
              <a:t>depth of circuit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CED22-6B96-20B3-732A-C8665CDAB149}"/>
              </a:ext>
            </a:extLst>
          </p:cNvPr>
          <p:cNvSpPr txBox="1"/>
          <p:nvPr/>
        </p:nvSpPr>
        <p:spPr>
          <a:xfrm>
            <a:off x="10763108" y="1907579"/>
            <a:ext cx="1300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[BCFL23]</a:t>
            </a:r>
          </a:p>
        </p:txBody>
      </p:sp>
    </p:spTree>
    <p:extLst>
      <p:ext uri="{BB962C8B-B14F-4D97-AF65-F5344CB8AC3E}">
        <p14:creationId xmlns:p14="http://schemas.microsoft.com/office/powerpoint/2010/main" val="161937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Commit to All Wires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C9768-A7DF-D350-5644-E718F1A78536}"/>
              </a:ext>
            </a:extLst>
          </p:cNvPr>
          <p:cNvSpPr txBox="1"/>
          <p:nvPr/>
        </p:nvSpPr>
        <p:spPr>
          <a:xfrm>
            <a:off x="667798" y="1431203"/>
            <a:ext cx="10856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Goal: </a:t>
            </a:r>
            <a:r>
              <a:rPr lang="en-US" sz="2800" dirty="0"/>
              <a:t>Constant number of group elements for commitment </a:t>
            </a:r>
            <a:r>
              <a:rPr lang="en-US" sz="2800" b="1" dirty="0"/>
              <a:t>and </a:t>
            </a:r>
            <a:r>
              <a:rPr lang="en-US" sz="2800" dirty="0"/>
              <a:t>openings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4D3FDC-426B-0DCF-120E-370D6CA2FA7F}"/>
                  </a:ext>
                </a:extLst>
              </p:cNvPr>
              <p:cNvSpPr/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4D3FDC-426B-0DCF-120E-370D6CA2F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1A4BFF-EF64-738C-A40C-F6D5D4B7C241}"/>
                  </a:ext>
                </a:extLst>
              </p:cNvPr>
              <p:cNvSpPr/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1A4BFF-EF64-738C-A40C-F6D5D4B7C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D1E513-0AFE-2FC2-3547-521192E995F8}"/>
                  </a:ext>
                </a:extLst>
              </p:cNvPr>
              <p:cNvSpPr/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D1E513-0AFE-2FC2-3547-521192E9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1426D4-09CD-4F02-2614-73B9045264FB}"/>
                  </a:ext>
                </a:extLst>
              </p:cNvPr>
              <p:cNvSpPr/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1426D4-09CD-4F02-2614-73B904526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542B8C-5771-707F-F83D-78BF20A5AF3F}"/>
                  </a:ext>
                </a:extLst>
              </p:cNvPr>
              <p:cNvSpPr/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542B8C-5771-707F-F83D-78BF20A5A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F87B69-58FE-1FDD-AB02-B4196AD3EBF9}"/>
                  </a:ext>
                </a:extLst>
              </p:cNvPr>
              <p:cNvSpPr/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F87B69-58FE-1FDD-AB02-B4196AD3E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CC5087-6BD0-4E41-5758-198234CC3B3B}"/>
                  </a:ext>
                </a:extLst>
              </p:cNvPr>
              <p:cNvSpPr/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CC5087-6BD0-4E41-5758-198234CC3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38DAAD-A37F-CF48-5A07-EEBA113C27F0}"/>
                  </a:ext>
                </a:extLst>
              </p:cNvPr>
              <p:cNvSpPr/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38DAAD-A37F-CF48-5A07-EEBA113C2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0153E8-457B-7C99-9A0F-DD9F04E6464F}"/>
                  </a:ext>
                </a:extLst>
              </p:cNvPr>
              <p:cNvSpPr/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0153E8-457B-7C99-9A0F-DD9F04E64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CEA536-E71E-A04A-1FAE-EB5A301982B2}"/>
                  </a:ext>
                </a:extLst>
              </p:cNvPr>
              <p:cNvSpPr/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CEA536-E71E-A04A-1FAE-EB5A30198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BCC893-91E3-6D04-BE4C-3C5C5FAB0680}"/>
                  </a:ext>
                </a:extLst>
              </p:cNvPr>
              <p:cNvSpPr/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BCC893-91E3-6D04-BE4C-3C5C5FAB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269367-0DF9-F237-6F96-0F12B76B7A53}"/>
                  </a:ext>
                </a:extLst>
              </p:cNvPr>
              <p:cNvSpPr/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269367-0DF9-F237-6F96-0F12B76B7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3DF46D-BD60-0820-3624-453F664914D4}"/>
              </a:ext>
            </a:extLst>
          </p:cNvPr>
          <p:cNvCxnSpPr>
            <a:cxnSpLocks/>
          </p:cNvCxnSpPr>
          <p:nvPr/>
        </p:nvCxnSpPr>
        <p:spPr>
          <a:xfrm>
            <a:off x="9613056" y="4592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10750-2C66-F353-B88F-9BBE55FFE113}"/>
                  </a:ext>
                </a:extLst>
              </p:cNvPr>
              <p:cNvSpPr txBox="1"/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10750-2C66-F353-B88F-9BBE55FF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2AA8F9B4-8EB3-7D27-08A5-7CC12FBA3E76}"/>
              </a:ext>
            </a:extLst>
          </p:cNvPr>
          <p:cNvSpPr/>
          <p:nvPr/>
        </p:nvSpPr>
        <p:spPr>
          <a:xfrm rot="16200000">
            <a:off x="2961863" y="4024216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8778CD-1A5B-1F61-7A44-E2C60969439A}"/>
              </a:ext>
            </a:extLst>
          </p:cNvPr>
          <p:cNvSpPr txBox="1"/>
          <p:nvPr/>
        </p:nvSpPr>
        <p:spPr>
          <a:xfrm>
            <a:off x="2324907" y="5302796"/>
            <a:ext cx="152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layer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9BCF4CC-1407-0AEB-42AB-44790FE86731}"/>
              </a:ext>
            </a:extLst>
          </p:cNvPr>
          <p:cNvSpPr/>
          <p:nvPr/>
        </p:nvSpPr>
        <p:spPr>
          <a:xfrm rot="16200000">
            <a:off x="5452812" y="4024218"/>
            <a:ext cx="273607" cy="2291254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96A19-0455-2F71-161D-902FADBFBCA5}"/>
              </a:ext>
            </a:extLst>
          </p:cNvPr>
          <p:cNvSpPr txBox="1"/>
          <p:nvPr/>
        </p:nvSpPr>
        <p:spPr>
          <a:xfrm>
            <a:off x="4345267" y="5302796"/>
            <a:ext cx="248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Intermediate layer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FACD7BD5-5501-4AE3-16B8-69D2FA23B97D}"/>
              </a:ext>
            </a:extLst>
          </p:cNvPr>
          <p:cNvSpPr/>
          <p:nvPr/>
        </p:nvSpPr>
        <p:spPr>
          <a:xfrm rot="16200000">
            <a:off x="8027849" y="402421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D290E8-48B0-9CED-53FE-D2630FF94A9A}"/>
              </a:ext>
            </a:extLst>
          </p:cNvPr>
          <p:cNvSpPr txBox="1"/>
          <p:nvPr/>
        </p:nvSpPr>
        <p:spPr>
          <a:xfrm>
            <a:off x="7274660" y="5302796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/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/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/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/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/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/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83C2972-A0F9-9635-A08D-FD180889B159}"/>
                  </a:ext>
                </a:extLst>
              </p:cNvPr>
              <p:cNvSpPr/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83C2972-A0F9-9635-A08D-FD180889B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0A13657-B582-5849-E0A7-6933F35F2E6C}"/>
                  </a:ext>
                </a:extLst>
              </p:cNvPr>
              <p:cNvSpPr/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0A13657-B582-5849-E0A7-6933F35F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9A0DC53-CF8D-7090-A87C-29B05445C944}"/>
                  </a:ext>
                </a:extLst>
              </p:cNvPr>
              <p:cNvSpPr/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9A0DC53-CF8D-7090-A87C-29B05445C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8DC6379-87E6-4EDF-1610-ADE36920AC84}"/>
                  </a:ext>
                </a:extLst>
              </p:cNvPr>
              <p:cNvSpPr/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8DC6379-87E6-4EDF-1610-ADE36920A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7AAE286-B007-8617-B4A9-CD861E68EEF6}"/>
                  </a:ext>
                </a:extLst>
              </p:cNvPr>
              <p:cNvSpPr/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7AAE286-B007-8617-B4A9-CD861E68E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EBF00CD-692E-FA7B-C1C8-BF2C703447CA}"/>
                  </a:ext>
                </a:extLst>
              </p:cNvPr>
              <p:cNvSpPr/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EBF00CD-692E-FA7B-C1C8-BF2C70344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5806B91-1DC1-E3BD-E05D-71C5816D0DF3}"/>
              </a:ext>
            </a:extLst>
          </p:cNvPr>
          <p:cNvCxnSpPr>
            <a:cxnSpLocks/>
          </p:cNvCxnSpPr>
          <p:nvPr/>
        </p:nvCxnSpPr>
        <p:spPr>
          <a:xfrm>
            <a:off x="9613056" y="6402959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/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Left Brace 79">
            <a:extLst>
              <a:ext uri="{FF2B5EF4-FFF2-40B4-BE49-F238E27FC236}">
                <a16:creationId xmlns:a16="http://schemas.microsoft.com/office/drawing/2014/main" id="{FB2F5994-4E7C-DB29-D80A-44C7335EBC13}"/>
              </a:ext>
            </a:extLst>
          </p:cNvPr>
          <p:cNvSpPr/>
          <p:nvPr/>
        </p:nvSpPr>
        <p:spPr>
          <a:xfrm rot="5400000">
            <a:off x="2961863" y="4751786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B630C2A7-F96D-A803-619D-4DF21EA968E5}"/>
              </a:ext>
            </a:extLst>
          </p:cNvPr>
          <p:cNvSpPr/>
          <p:nvPr/>
        </p:nvSpPr>
        <p:spPr>
          <a:xfrm rot="5400000">
            <a:off x="5452812" y="475178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617F479F-CA23-26E3-04AB-BAA69FFA67F1}"/>
              </a:ext>
            </a:extLst>
          </p:cNvPr>
          <p:cNvSpPr/>
          <p:nvPr/>
        </p:nvSpPr>
        <p:spPr>
          <a:xfrm rot="5400000">
            <a:off x="8027849" y="475178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F3C69D-4D83-FC2C-CB20-D664D37C60FE}"/>
              </a:ext>
            </a:extLst>
          </p:cNvPr>
          <p:cNvSpPr txBox="1"/>
          <p:nvPr/>
        </p:nvSpPr>
        <p:spPr>
          <a:xfrm>
            <a:off x="210266" y="2164708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Commitment: </a:t>
            </a:r>
            <a:r>
              <a:rPr lang="en-US" sz="2800" dirty="0"/>
              <a:t>(same as before)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/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/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/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/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CAFB21-5399-F3CC-CCB5-85E030F7B18F}"/>
              </a:ext>
            </a:extLst>
          </p:cNvPr>
          <p:cNvCxnSpPr>
            <a:cxnSpLocks/>
          </p:cNvCxnSpPr>
          <p:nvPr/>
        </p:nvCxnSpPr>
        <p:spPr>
          <a:xfrm>
            <a:off x="3906663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/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A721FA4-EB88-A696-BB04-F94F639D49E3}"/>
              </a:ext>
            </a:extLst>
          </p:cNvPr>
          <p:cNvCxnSpPr>
            <a:cxnSpLocks/>
          </p:cNvCxnSpPr>
          <p:nvPr/>
        </p:nvCxnSpPr>
        <p:spPr>
          <a:xfrm>
            <a:off x="210266" y="204902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CC38667-7F93-63CD-0FD8-7BB3DBC22EC3}"/>
              </a:ext>
            </a:extLst>
          </p:cNvPr>
          <p:cNvCxnSpPr>
            <a:cxnSpLocks/>
          </p:cNvCxnSpPr>
          <p:nvPr/>
        </p:nvCxnSpPr>
        <p:spPr>
          <a:xfrm>
            <a:off x="210266" y="3632345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8E2C9E8-F335-6F62-EEDF-B778BD0F8E34}"/>
              </a:ext>
            </a:extLst>
          </p:cNvPr>
          <p:cNvSpPr txBox="1"/>
          <p:nvPr/>
        </p:nvSpPr>
        <p:spPr>
          <a:xfrm>
            <a:off x="210266" y="3646818"/>
            <a:ext cx="955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Opening: </a:t>
            </a:r>
            <a:r>
              <a:rPr lang="en-US" sz="2800" dirty="0"/>
              <a:t>commit to </a:t>
            </a:r>
            <a:r>
              <a:rPr lang="en-US" sz="2800" b="1" dirty="0"/>
              <a:t>all</a:t>
            </a:r>
            <a:r>
              <a:rPr lang="en-US" sz="2800" dirty="0"/>
              <a:t> wires (i.e., concatenated together) </a:t>
            </a:r>
            <a:r>
              <a:rPr lang="en-US" sz="2800" b="1" dirty="0"/>
              <a:t>twice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/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 know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blipFill>
                <a:blip r:embed="rId34"/>
                <a:stretch>
                  <a:fillRect l="-222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/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/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/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/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2AE154-6676-7EB7-A659-EE8DAAD51A84}"/>
              </a:ext>
            </a:extLst>
          </p:cNvPr>
          <p:cNvCxnSpPr>
            <a:cxnSpLocks/>
          </p:cNvCxnSpPr>
          <p:nvPr/>
        </p:nvCxnSpPr>
        <p:spPr>
          <a:xfrm>
            <a:off x="9748476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/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4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8" grpId="0" animBg="1"/>
      <p:bldP spid="40" grpId="0"/>
      <p:bldP spid="41" grpId="0" animBg="1"/>
      <p:bldP spid="43" grpId="0"/>
      <p:bldP spid="44" grpId="0" animBg="1"/>
      <p:bldP spid="46" grpId="0"/>
      <p:bldP spid="52" grpId="0" animBg="1"/>
      <p:bldP spid="5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9" grpId="0"/>
      <p:bldP spid="80" grpId="0" animBg="1"/>
      <p:bldP spid="86" grpId="0" animBg="1"/>
      <p:bldP spid="88" grpId="0" animBg="1"/>
      <p:bldP spid="90" grpId="0"/>
      <p:bldP spid="91" grpId="0" animBg="1"/>
      <p:bldP spid="92" grpId="0" animBg="1"/>
      <p:bldP spid="93" grpId="0" animBg="1"/>
      <p:bldP spid="94" grpId="0" animBg="1"/>
      <p:bldP spid="96" grpId="0"/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Commit to All Wires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C9768-A7DF-D350-5644-E718F1A78536}"/>
              </a:ext>
            </a:extLst>
          </p:cNvPr>
          <p:cNvSpPr txBox="1"/>
          <p:nvPr/>
        </p:nvSpPr>
        <p:spPr>
          <a:xfrm>
            <a:off x="667798" y="1431203"/>
            <a:ext cx="10856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Goal: </a:t>
            </a:r>
            <a:r>
              <a:rPr lang="en-US" sz="2800" dirty="0"/>
              <a:t>Constant number of group elements for commitment </a:t>
            </a:r>
            <a:r>
              <a:rPr lang="en-US" sz="2800" b="1" dirty="0"/>
              <a:t>and </a:t>
            </a:r>
            <a:r>
              <a:rPr lang="en-US" sz="2800" dirty="0"/>
              <a:t>openings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4D3FDC-426B-0DCF-120E-370D6CA2FA7F}"/>
                  </a:ext>
                </a:extLst>
              </p:cNvPr>
              <p:cNvSpPr/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4D3FDC-426B-0DCF-120E-370D6CA2F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1A4BFF-EF64-738C-A40C-F6D5D4B7C241}"/>
                  </a:ext>
                </a:extLst>
              </p:cNvPr>
              <p:cNvSpPr/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1A4BFF-EF64-738C-A40C-F6D5D4B7C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D1E513-0AFE-2FC2-3547-521192E995F8}"/>
                  </a:ext>
                </a:extLst>
              </p:cNvPr>
              <p:cNvSpPr/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D1E513-0AFE-2FC2-3547-521192E9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1426D4-09CD-4F02-2614-73B9045264FB}"/>
                  </a:ext>
                </a:extLst>
              </p:cNvPr>
              <p:cNvSpPr/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1426D4-09CD-4F02-2614-73B904526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542B8C-5771-707F-F83D-78BF20A5AF3F}"/>
                  </a:ext>
                </a:extLst>
              </p:cNvPr>
              <p:cNvSpPr/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9542B8C-5771-707F-F83D-78BF20A5A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F87B69-58FE-1FDD-AB02-B4196AD3EBF9}"/>
                  </a:ext>
                </a:extLst>
              </p:cNvPr>
              <p:cNvSpPr/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F87B69-58FE-1FDD-AB02-B4196AD3E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CC5087-6BD0-4E41-5758-198234CC3B3B}"/>
                  </a:ext>
                </a:extLst>
              </p:cNvPr>
              <p:cNvSpPr/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CC5087-6BD0-4E41-5758-198234CC3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38DAAD-A37F-CF48-5A07-EEBA113C27F0}"/>
                  </a:ext>
                </a:extLst>
              </p:cNvPr>
              <p:cNvSpPr/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238DAAD-A37F-CF48-5A07-EEBA113C2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0153E8-457B-7C99-9A0F-DD9F04E6464F}"/>
                  </a:ext>
                </a:extLst>
              </p:cNvPr>
              <p:cNvSpPr/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0153E8-457B-7C99-9A0F-DD9F04E64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CEA536-E71E-A04A-1FAE-EB5A301982B2}"/>
                  </a:ext>
                </a:extLst>
              </p:cNvPr>
              <p:cNvSpPr/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CEA536-E71E-A04A-1FAE-EB5A30198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BCC893-91E3-6D04-BE4C-3C5C5FAB0680}"/>
                  </a:ext>
                </a:extLst>
              </p:cNvPr>
              <p:cNvSpPr/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BCC893-91E3-6D04-BE4C-3C5C5FAB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269367-0DF9-F237-6F96-0F12B76B7A53}"/>
                  </a:ext>
                </a:extLst>
              </p:cNvPr>
              <p:cNvSpPr/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269367-0DF9-F237-6F96-0F12B76B7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3DF46D-BD60-0820-3624-453F664914D4}"/>
              </a:ext>
            </a:extLst>
          </p:cNvPr>
          <p:cNvCxnSpPr>
            <a:cxnSpLocks/>
          </p:cNvCxnSpPr>
          <p:nvPr/>
        </p:nvCxnSpPr>
        <p:spPr>
          <a:xfrm>
            <a:off x="9613056" y="4592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10750-2C66-F353-B88F-9BBE55FFE113}"/>
                  </a:ext>
                </a:extLst>
              </p:cNvPr>
              <p:cNvSpPr txBox="1"/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10750-2C66-F353-B88F-9BBE55FF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2AA8F9B4-8EB3-7D27-08A5-7CC12FBA3E76}"/>
              </a:ext>
            </a:extLst>
          </p:cNvPr>
          <p:cNvSpPr/>
          <p:nvPr/>
        </p:nvSpPr>
        <p:spPr>
          <a:xfrm rot="16200000">
            <a:off x="2961863" y="4024216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8778CD-1A5B-1F61-7A44-E2C60969439A}"/>
              </a:ext>
            </a:extLst>
          </p:cNvPr>
          <p:cNvSpPr txBox="1"/>
          <p:nvPr/>
        </p:nvSpPr>
        <p:spPr>
          <a:xfrm>
            <a:off x="2324907" y="5302796"/>
            <a:ext cx="152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layer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9BCF4CC-1407-0AEB-42AB-44790FE86731}"/>
              </a:ext>
            </a:extLst>
          </p:cNvPr>
          <p:cNvSpPr/>
          <p:nvPr/>
        </p:nvSpPr>
        <p:spPr>
          <a:xfrm rot="16200000">
            <a:off x="5452812" y="4024218"/>
            <a:ext cx="273607" cy="2291254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96A19-0455-2F71-161D-902FADBFBCA5}"/>
              </a:ext>
            </a:extLst>
          </p:cNvPr>
          <p:cNvSpPr txBox="1"/>
          <p:nvPr/>
        </p:nvSpPr>
        <p:spPr>
          <a:xfrm>
            <a:off x="4345267" y="5302796"/>
            <a:ext cx="248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Intermediate layer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FACD7BD5-5501-4AE3-16B8-69D2FA23B97D}"/>
              </a:ext>
            </a:extLst>
          </p:cNvPr>
          <p:cNvSpPr/>
          <p:nvPr/>
        </p:nvSpPr>
        <p:spPr>
          <a:xfrm rot="16200000">
            <a:off x="8027849" y="402421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D290E8-48B0-9CED-53FE-D2630FF94A9A}"/>
              </a:ext>
            </a:extLst>
          </p:cNvPr>
          <p:cNvSpPr txBox="1"/>
          <p:nvPr/>
        </p:nvSpPr>
        <p:spPr>
          <a:xfrm>
            <a:off x="7274660" y="5302796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/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/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/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/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/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/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83C2972-A0F9-9635-A08D-FD180889B159}"/>
                  </a:ext>
                </a:extLst>
              </p:cNvPr>
              <p:cNvSpPr/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83C2972-A0F9-9635-A08D-FD180889B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0A13657-B582-5849-E0A7-6933F35F2E6C}"/>
                  </a:ext>
                </a:extLst>
              </p:cNvPr>
              <p:cNvSpPr/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0A13657-B582-5849-E0A7-6933F35F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9A0DC53-CF8D-7090-A87C-29B05445C944}"/>
                  </a:ext>
                </a:extLst>
              </p:cNvPr>
              <p:cNvSpPr/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9A0DC53-CF8D-7090-A87C-29B05445C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8DC6379-87E6-4EDF-1610-ADE36920AC84}"/>
                  </a:ext>
                </a:extLst>
              </p:cNvPr>
              <p:cNvSpPr/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8DC6379-87E6-4EDF-1610-ADE36920A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7AAE286-B007-8617-B4A9-CD861E68EEF6}"/>
                  </a:ext>
                </a:extLst>
              </p:cNvPr>
              <p:cNvSpPr/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7AAE286-B007-8617-B4A9-CD861E68E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EBF00CD-692E-FA7B-C1C8-BF2C703447CA}"/>
                  </a:ext>
                </a:extLst>
              </p:cNvPr>
              <p:cNvSpPr/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EBF00CD-692E-FA7B-C1C8-BF2C70344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5806B91-1DC1-E3BD-E05D-71C5816D0DF3}"/>
              </a:ext>
            </a:extLst>
          </p:cNvPr>
          <p:cNvCxnSpPr>
            <a:cxnSpLocks/>
          </p:cNvCxnSpPr>
          <p:nvPr/>
        </p:nvCxnSpPr>
        <p:spPr>
          <a:xfrm>
            <a:off x="9613056" y="6402959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/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Left Brace 79">
            <a:extLst>
              <a:ext uri="{FF2B5EF4-FFF2-40B4-BE49-F238E27FC236}">
                <a16:creationId xmlns:a16="http://schemas.microsoft.com/office/drawing/2014/main" id="{FB2F5994-4E7C-DB29-D80A-44C7335EBC13}"/>
              </a:ext>
            </a:extLst>
          </p:cNvPr>
          <p:cNvSpPr/>
          <p:nvPr/>
        </p:nvSpPr>
        <p:spPr>
          <a:xfrm rot="5400000">
            <a:off x="2961863" y="4751786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B630C2A7-F96D-A803-619D-4DF21EA968E5}"/>
              </a:ext>
            </a:extLst>
          </p:cNvPr>
          <p:cNvSpPr/>
          <p:nvPr/>
        </p:nvSpPr>
        <p:spPr>
          <a:xfrm rot="5400000">
            <a:off x="5452812" y="475178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617F479F-CA23-26E3-04AB-BAA69FFA67F1}"/>
              </a:ext>
            </a:extLst>
          </p:cNvPr>
          <p:cNvSpPr/>
          <p:nvPr/>
        </p:nvSpPr>
        <p:spPr>
          <a:xfrm rot="5400000">
            <a:off x="8027849" y="4751788"/>
            <a:ext cx="273607" cy="2291255"/>
          </a:xfrm>
          <a:prstGeom prst="leftBrace">
            <a:avLst>
              <a:gd name="adj1" fmla="val 55517"/>
              <a:gd name="adj2" fmla="val 4909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F3C69D-4D83-FC2C-CB20-D664D37C60FE}"/>
              </a:ext>
            </a:extLst>
          </p:cNvPr>
          <p:cNvSpPr txBox="1"/>
          <p:nvPr/>
        </p:nvSpPr>
        <p:spPr>
          <a:xfrm>
            <a:off x="210266" y="2164708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Commitment: </a:t>
            </a:r>
            <a:r>
              <a:rPr lang="en-US" sz="2800" dirty="0"/>
              <a:t>(same as before)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/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/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/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/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CAFB21-5399-F3CC-CCB5-85E030F7B18F}"/>
              </a:ext>
            </a:extLst>
          </p:cNvPr>
          <p:cNvCxnSpPr>
            <a:cxnSpLocks/>
          </p:cNvCxnSpPr>
          <p:nvPr/>
        </p:nvCxnSpPr>
        <p:spPr>
          <a:xfrm>
            <a:off x="3906663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/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A721FA4-EB88-A696-BB04-F94F639D49E3}"/>
              </a:ext>
            </a:extLst>
          </p:cNvPr>
          <p:cNvCxnSpPr>
            <a:cxnSpLocks/>
          </p:cNvCxnSpPr>
          <p:nvPr/>
        </p:nvCxnSpPr>
        <p:spPr>
          <a:xfrm>
            <a:off x="210266" y="204902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CC38667-7F93-63CD-0FD8-7BB3DBC22EC3}"/>
              </a:ext>
            </a:extLst>
          </p:cNvPr>
          <p:cNvCxnSpPr>
            <a:cxnSpLocks/>
          </p:cNvCxnSpPr>
          <p:nvPr/>
        </p:nvCxnSpPr>
        <p:spPr>
          <a:xfrm>
            <a:off x="210266" y="3632345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8E2C9E8-F335-6F62-EEDF-B778BD0F8E34}"/>
              </a:ext>
            </a:extLst>
          </p:cNvPr>
          <p:cNvSpPr txBox="1"/>
          <p:nvPr/>
        </p:nvSpPr>
        <p:spPr>
          <a:xfrm>
            <a:off x="210266" y="3646818"/>
            <a:ext cx="955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Opening: </a:t>
            </a:r>
            <a:r>
              <a:rPr lang="en-US" sz="2800" dirty="0"/>
              <a:t>commit to </a:t>
            </a:r>
            <a:r>
              <a:rPr lang="en-US" sz="2800" b="1" dirty="0"/>
              <a:t>all</a:t>
            </a:r>
            <a:r>
              <a:rPr lang="en-US" sz="2800" dirty="0"/>
              <a:t> wires (i.e., concatenated together) </a:t>
            </a:r>
            <a:r>
              <a:rPr lang="en-US" sz="2800" b="1" dirty="0"/>
              <a:t>twice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/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 know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blipFill>
                <a:blip r:embed="rId34"/>
                <a:stretch>
                  <a:fillRect l="-222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/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/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/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/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2AE154-6676-7EB7-A659-EE8DAAD51A84}"/>
              </a:ext>
            </a:extLst>
          </p:cNvPr>
          <p:cNvCxnSpPr>
            <a:cxnSpLocks/>
          </p:cNvCxnSpPr>
          <p:nvPr/>
        </p:nvCxnSpPr>
        <p:spPr>
          <a:xfrm>
            <a:off x="9748476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/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BAEB612-0A71-50B3-8251-DDF0EBF1CE0B}"/>
              </a:ext>
            </a:extLst>
          </p:cNvPr>
          <p:cNvSpPr/>
          <p:nvPr/>
        </p:nvSpPr>
        <p:spPr>
          <a:xfrm>
            <a:off x="95066" y="2153202"/>
            <a:ext cx="12001868" cy="4673265"/>
          </a:xfrm>
          <a:prstGeom prst="rect">
            <a:avLst/>
          </a:prstGeom>
          <a:solidFill>
            <a:schemeClr val="bg1">
              <a:lumMod val="7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Everything is short, but how</a:t>
            </a:r>
          </a:p>
          <a:p>
            <a:pPr algn="ctr"/>
            <a:r>
              <a:rPr lang="en-US" sz="4400" b="0" dirty="0">
                <a:solidFill>
                  <a:schemeClr val="tx1"/>
                </a:solidFill>
              </a:rPr>
              <a:t>do we argue binding?</a:t>
            </a:r>
          </a:p>
        </p:txBody>
      </p:sp>
    </p:spTree>
    <p:extLst>
      <p:ext uri="{BB962C8B-B14F-4D97-AF65-F5344CB8AC3E}">
        <p14:creationId xmlns:p14="http://schemas.microsoft.com/office/powerpoint/2010/main" val="250655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Commit to All Wires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C9768-A7DF-D350-5644-E718F1A78536}"/>
              </a:ext>
            </a:extLst>
          </p:cNvPr>
          <p:cNvSpPr txBox="1"/>
          <p:nvPr/>
        </p:nvSpPr>
        <p:spPr>
          <a:xfrm>
            <a:off x="667798" y="1431203"/>
            <a:ext cx="10856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Goal: </a:t>
            </a:r>
            <a:r>
              <a:rPr lang="en-US" sz="2800" dirty="0"/>
              <a:t>Constant number of group elements for commitment </a:t>
            </a:r>
            <a:r>
              <a:rPr lang="en-US" sz="2800" b="1" dirty="0"/>
              <a:t>and </a:t>
            </a:r>
            <a:r>
              <a:rPr lang="en-US" sz="2800" dirty="0"/>
              <a:t>openings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F3C69D-4D83-FC2C-CB20-D664D37C60FE}"/>
              </a:ext>
            </a:extLst>
          </p:cNvPr>
          <p:cNvSpPr txBox="1"/>
          <p:nvPr/>
        </p:nvSpPr>
        <p:spPr>
          <a:xfrm>
            <a:off x="210266" y="2164708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Commitment: </a:t>
            </a:r>
            <a:r>
              <a:rPr lang="en-US" sz="2800" dirty="0"/>
              <a:t>(same as before)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/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E81E55-6C80-686D-3F24-DC4DBCDFE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5" y="2799370"/>
                <a:ext cx="633046" cy="6330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/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5EFB46D-9DF0-9A72-D22F-ACF9BD550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2799370"/>
                <a:ext cx="633046" cy="63304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/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B9D3111-355F-0876-3601-F6CB13013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2799370"/>
                <a:ext cx="633046" cy="633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/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CD9F247-DC11-AD69-BBB8-609112E68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2799370"/>
                <a:ext cx="633046" cy="6330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CAFB21-5399-F3CC-CCB5-85E030F7B18F}"/>
              </a:ext>
            </a:extLst>
          </p:cNvPr>
          <p:cNvCxnSpPr>
            <a:cxnSpLocks/>
          </p:cNvCxnSpPr>
          <p:nvPr/>
        </p:nvCxnSpPr>
        <p:spPr>
          <a:xfrm>
            <a:off x="3906663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/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3FB8F29-907F-4D75-7096-03C8296E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877" y="2786085"/>
                <a:ext cx="1473352" cy="6890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A721FA4-EB88-A696-BB04-F94F639D49E3}"/>
              </a:ext>
            </a:extLst>
          </p:cNvPr>
          <p:cNvCxnSpPr>
            <a:cxnSpLocks/>
          </p:cNvCxnSpPr>
          <p:nvPr/>
        </p:nvCxnSpPr>
        <p:spPr>
          <a:xfrm>
            <a:off x="210266" y="204902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CC38667-7F93-63CD-0FD8-7BB3DBC22EC3}"/>
              </a:ext>
            </a:extLst>
          </p:cNvPr>
          <p:cNvCxnSpPr>
            <a:cxnSpLocks/>
          </p:cNvCxnSpPr>
          <p:nvPr/>
        </p:nvCxnSpPr>
        <p:spPr>
          <a:xfrm>
            <a:off x="210266" y="3632345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8E2C9E8-F335-6F62-EEDF-B778BD0F8E34}"/>
              </a:ext>
            </a:extLst>
          </p:cNvPr>
          <p:cNvSpPr txBox="1"/>
          <p:nvPr/>
        </p:nvSpPr>
        <p:spPr>
          <a:xfrm>
            <a:off x="210266" y="3646818"/>
            <a:ext cx="955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Opening: </a:t>
            </a:r>
            <a:r>
              <a:rPr lang="en-US" sz="2800" dirty="0"/>
              <a:t>commit to </a:t>
            </a:r>
            <a:r>
              <a:rPr lang="en-US" sz="2800" b="1" dirty="0"/>
              <a:t>all</a:t>
            </a:r>
            <a:r>
              <a:rPr lang="en-US" sz="2800" dirty="0"/>
              <a:t> wires (i.e., concatenated together) </a:t>
            </a:r>
            <a:r>
              <a:rPr lang="en-US" sz="2800" b="1" dirty="0"/>
              <a:t>twice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/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 know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482978-4CDD-8E14-1953-07488E5A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95" y="2163712"/>
                <a:ext cx="5748616" cy="523220"/>
              </a:xfrm>
              <a:prstGeom prst="rect">
                <a:avLst/>
              </a:prstGeom>
              <a:blipFill>
                <a:blip r:embed="rId34"/>
                <a:stretch>
                  <a:fillRect l="-222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/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1A52FE4-51F2-1D9D-46E0-A159AFA2B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79" y="2803985"/>
                <a:ext cx="633046" cy="63304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/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6CFB893-6A05-16B1-3AAA-37C9B0A34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25" y="2803985"/>
                <a:ext cx="633046" cy="63304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/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146824-F545-B74C-5521-4B0A90FF7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371" y="2803985"/>
                <a:ext cx="633046" cy="63304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/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E34995-55DA-9270-6D9B-9945D4AC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17" y="2803985"/>
                <a:ext cx="633046" cy="63304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2AE154-6676-7EB7-A659-EE8DAAD51A84}"/>
              </a:ext>
            </a:extLst>
          </p:cNvPr>
          <p:cNvCxnSpPr>
            <a:cxnSpLocks/>
          </p:cNvCxnSpPr>
          <p:nvPr/>
        </p:nvCxnSpPr>
        <p:spPr>
          <a:xfrm>
            <a:off x="9748476" y="3109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/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622122-1B49-AD2A-0056-D04ABE0E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690" y="2786085"/>
                <a:ext cx="1642244" cy="69570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CCF4F9-B501-08AE-C5FD-9D700062F58B}"/>
                  </a:ext>
                </a:extLst>
              </p:cNvPr>
              <p:cNvSpPr txBox="1"/>
              <p:nvPr/>
            </p:nvSpPr>
            <p:spPr>
              <a:xfrm>
                <a:off x="2408368" y="5011580"/>
                <a:ext cx="7396640" cy="56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a quadratic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input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CCF4F9-B501-08AE-C5FD-9D700062F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68" y="5011580"/>
                <a:ext cx="7396640" cy="561564"/>
              </a:xfrm>
              <a:prstGeom prst="rect">
                <a:avLst/>
              </a:prstGeom>
              <a:blipFill>
                <a:blip r:embed="rId40"/>
                <a:stretch>
                  <a:fillRect l="-1154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C09B68-8885-CFDF-BF80-8A0AF7B320D8}"/>
              </a:ext>
            </a:extLst>
          </p:cNvPr>
          <p:cNvSpPr txBox="1"/>
          <p:nvPr/>
        </p:nvSpPr>
        <p:spPr>
          <a:xfrm>
            <a:off x="1080857" y="5517298"/>
            <a:ext cx="1005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With bilinear maps, we only know how to check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C44685-779B-3E4B-323A-569E451BB6E4}"/>
                  </a:ext>
                </a:extLst>
              </p:cNvPr>
              <p:cNvSpPr/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C44685-779B-3E4B-323A-569E451BB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4301279"/>
                <a:ext cx="633046" cy="63304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6FE902-ED47-9705-A4C9-8334C2675162}"/>
                  </a:ext>
                </a:extLst>
              </p:cNvPr>
              <p:cNvSpPr/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6FE902-ED47-9705-A4C9-8334C2675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4301279"/>
                <a:ext cx="633046" cy="63304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D397AB-DBAC-D33D-C6E0-7AE0655E1EFC}"/>
                  </a:ext>
                </a:extLst>
              </p:cNvPr>
              <p:cNvSpPr/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D397AB-DBAC-D33D-C6E0-7AE0655E1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4301279"/>
                <a:ext cx="633046" cy="63304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18ADE4-8AB2-413D-9898-5A32CC1E632A}"/>
                  </a:ext>
                </a:extLst>
              </p:cNvPr>
              <p:cNvSpPr/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18ADE4-8AB2-413D-9898-5A32CC1E6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4301279"/>
                <a:ext cx="633046" cy="63304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6B76BA-1E10-1343-6163-38E4C20DE184}"/>
                  </a:ext>
                </a:extLst>
              </p:cNvPr>
              <p:cNvSpPr/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6B76BA-1E10-1343-6163-38E4C20DE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4301279"/>
                <a:ext cx="633046" cy="63304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44C2B4-A874-496D-991F-D402094688DE}"/>
                  </a:ext>
                </a:extLst>
              </p:cNvPr>
              <p:cNvSpPr/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44C2B4-A874-496D-991F-D40209468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4301279"/>
                <a:ext cx="633046" cy="63304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DA33E3-7590-BA5C-37C0-4B5D4B20239E}"/>
                  </a:ext>
                </a:extLst>
              </p:cNvPr>
              <p:cNvSpPr/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DA33E3-7590-BA5C-37C0-4B5D4B202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4301279"/>
                <a:ext cx="633046" cy="633046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5F104D-EAB5-6EE4-FA97-DD0293931E8E}"/>
                  </a:ext>
                </a:extLst>
              </p:cNvPr>
              <p:cNvSpPr/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5F104D-EAB5-6EE4-FA97-DD0293931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4301279"/>
                <a:ext cx="633046" cy="633046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B8F575-8BA1-49CE-8C98-7A69D986704B}"/>
                  </a:ext>
                </a:extLst>
              </p:cNvPr>
              <p:cNvSpPr/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B8F575-8BA1-49CE-8C98-7A69D9867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4301279"/>
                <a:ext cx="633046" cy="633046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E6D391-4C35-08DC-817A-B4C90E72BCB0}"/>
                  </a:ext>
                </a:extLst>
              </p:cNvPr>
              <p:cNvSpPr/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E6D391-4C35-08DC-817A-B4C90E72B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4301279"/>
                <a:ext cx="633046" cy="633046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82958CB-7924-F1C1-EF19-8EB772DA9572}"/>
                  </a:ext>
                </a:extLst>
              </p:cNvPr>
              <p:cNvSpPr/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82958CB-7924-F1C1-EF19-8EB772DA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4301279"/>
                <a:ext cx="633046" cy="63304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B68531-F42C-C515-161B-C91FF06FCB27}"/>
                  </a:ext>
                </a:extLst>
              </p:cNvPr>
              <p:cNvSpPr/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B68531-F42C-C515-161B-C91FF06FC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4301279"/>
                <a:ext cx="633046" cy="63304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72A7B0-B17C-E71F-16C1-9D66F4261AE9}"/>
              </a:ext>
            </a:extLst>
          </p:cNvPr>
          <p:cNvCxnSpPr>
            <a:cxnSpLocks/>
          </p:cNvCxnSpPr>
          <p:nvPr/>
        </p:nvCxnSpPr>
        <p:spPr>
          <a:xfrm>
            <a:off x="9613056" y="4592251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7D9E41-966C-B8E1-9A1F-92CA7097438B}"/>
                  </a:ext>
                </a:extLst>
              </p:cNvPr>
              <p:cNvSpPr txBox="1"/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7D9E41-966C-B8E1-9A1F-92CA70974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4269085"/>
                <a:ext cx="730648" cy="64633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D041E9-0FAA-D4EC-A11D-5126D3AC548C}"/>
                  </a:ext>
                </a:extLst>
              </p:cNvPr>
              <p:cNvSpPr/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D041E9-0FAA-D4EC-A11D-5126D3AC5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1" y="6111987"/>
                <a:ext cx="633046" cy="633046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7B078B-5BFD-8E91-90F6-EFF9FAF0E8B1}"/>
                  </a:ext>
                </a:extLst>
              </p:cNvPr>
              <p:cNvSpPr/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7B078B-5BFD-8E91-90F6-EFF9FAF0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17" y="6111987"/>
                <a:ext cx="633046" cy="63304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14E22A-7C5B-A2D3-E47C-8BE4D96943FA}"/>
                  </a:ext>
                </a:extLst>
              </p:cNvPr>
              <p:cNvSpPr/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14E22A-7C5B-A2D3-E47C-8BE4D9694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63" y="6111987"/>
                <a:ext cx="633046" cy="633046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D29899-E966-3DC8-8668-AA1E3815E322}"/>
                  </a:ext>
                </a:extLst>
              </p:cNvPr>
              <p:cNvSpPr/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D29899-E966-3DC8-8668-AA1E3815E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9" y="6111987"/>
                <a:ext cx="633046" cy="633046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B34D6A-7A20-F505-1E5B-14D0CBA389E1}"/>
                  </a:ext>
                </a:extLst>
              </p:cNvPr>
              <p:cNvSpPr/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B34D6A-7A20-F505-1E5B-14D0CBA38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55" y="6111987"/>
                <a:ext cx="633046" cy="633046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0DCB42-06B8-9C28-EE76-92E5DF825B88}"/>
                  </a:ext>
                </a:extLst>
              </p:cNvPr>
              <p:cNvSpPr/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0DCB42-06B8-9C28-EE76-92E5DF825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1" y="6111987"/>
                <a:ext cx="633046" cy="633046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2C12A93-0DAD-FD2B-15B4-F0E8E1D08FDC}"/>
                  </a:ext>
                </a:extLst>
              </p:cNvPr>
              <p:cNvSpPr/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2C12A93-0DAD-FD2B-15B4-F0E8E1D08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47" y="6111987"/>
                <a:ext cx="633046" cy="633046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BEE2305-FEF8-34E0-FD85-8ECFAF2C8140}"/>
                  </a:ext>
                </a:extLst>
              </p:cNvPr>
              <p:cNvSpPr/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BEE2305-FEF8-34E0-FD85-8ECFAF2C8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93" y="6111987"/>
                <a:ext cx="633046" cy="633046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DE6C7C-B3A3-B7C1-90B8-8FBDE9B1FC9D}"/>
                  </a:ext>
                </a:extLst>
              </p:cNvPr>
              <p:cNvSpPr/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DE6C7C-B3A3-B7C1-90B8-8FBDE9B1F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39" y="6111987"/>
                <a:ext cx="633046" cy="633046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2B7EAF-2FCE-481A-0FB6-F0879F89059D}"/>
                  </a:ext>
                </a:extLst>
              </p:cNvPr>
              <p:cNvSpPr/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2B7EAF-2FCE-481A-0FB6-F0879F8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5" y="6111987"/>
                <a:ext cx="633046" cy="633046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986D08-ED79-5172-68C0-ABB8443784B3}"/>
                  </a:ext>
                </a:extLst>
              </p:cNvPr>
              <p:cNvSpPr/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986D08-ED79-5172-68C0-ABB844378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31" y="6111987"/>
                <a:ext cx="633046" cy="633046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B540220-A469-5DB5-BBC5-00C3E4B0B9B9}"/>
                  </a:ext>
                </a:extLst>
              </p:cNvPr>
              <p:cNvSpPr/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B540220-A469-5DB5-BBC5-00C3E4B0B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377" y="6111987"/>
                <a:ext cx="633046" cy="633046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73D2AC-9671-F384-ACA8-3FDB2D5A0E8E}"/>
              </a:ext>
            </a:extLst>
          </p:cNvPr>
          <p:cNvCxnSpPr>
            <a:cxnSpLocks/>
          </p:cNvCxnSpPr>
          <p:nvPr/>
        </p:nvCxnSpPr>
        <p:spPr>
          <a:xfrm>
            <a:off x="9613056" y="6402959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F62781-1665-E304-2D94-A5AD2A2A2E89}"/>
                  </a:ext>
                </a:extLst>
              </p:cNvPr>
              <p:cNvSpPr txBox="1"/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F62781-1665-E304-2D94-A5AD2A2A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73" y="6079793"/>
                <a:ext cx="741357" cy="646331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4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Commitments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B9975E-7FE8-7F97-417E-D8F70D35463D}"/>
              </a:ext>
            </a:extLst>
          </p:cNvPr>
          <p:cNvCxnSpPr/>
          <p:nvPr/>
        </p:nvCxnSpPr>
        <p:spPr>
          <a:xfrm>
            <a:off x="420710" y="4012870"/>
            <a:ext cx="1133770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391D91-5A69-5EA4-B375-D98B63AFF054}"/>
              </a:ext>
            </a:extLst>
          </p:cNvPr>
          <p:cNvGrpSpPr/>
          <p:nvPr/>
        </p:nvGrpSpPr>
        <p:grpSpPr>
          <a:xfrm>
            <a:off x="1921692" y="4634064"/>
            <a:ext cx="9457328" cy="1721343"/>
            <a:chOff x="1848712" y="4171702"/>
            <a:chExt cx="9457328" cy="172134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3A5A83B-34BC-1300-3A43-9B6DCB4648F7}"/>
                </a:ext>
              </a:extLst>
            </p:cNvPr>
            <p:cNvGrpSpPr/>
            <p:nvPr/>
          </p:nvGrpSpPr>
          <p:grpSpPr>
            <a:xfrm>
              <a:off x="1848712" y="4938818"/>
              <a:ext cx="1591988" cy="954227"/>
              <a:chOff x="3830893" y="4979237"/>
              <a:chExt cx="1591988" cy="9542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BA379D9-804C-2D3C-DE24-BEC76C070007}"/>
                  </a:ext>
                </a:extLst>
              </p:cNvPr>
              <p:cNvGrpSpPr/>
              <p:nvPr/>
            </p:nvGrpSpPr>
            <p:grpSpPr>
              <a:xfrm>
                <a:off x="3830893" y="5199078"/>
                <a:ext cx="1591988" cy="734386"/>
                <a:chOff x="6332258" y="2691950"/>
                <a:chExt cx="1591988" cy="73438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15B0378-88C1-2ADD-5220-639F32815BA8}"/>
                    </a:ext>
                  </a:extLst>
                </p:cNvPr>
                <p:cNvSpPr/>
                <p:nvPr/>
              </p:nvSpPr>
              <p:spPr>
                <a:xfrm>
                  <a:off x="6332258" y="2694333"/>
                  <a:ext cx="1591056" cy="73200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207F1DFD-4362-E1BE-C7AB-082C480DB52E}"/>
                    </a:ext>
                  </a:extLst>
                </p:cNvPr>
                <p:cNvSpPr/>
                <p:nvPr/>
              </p:nvSpPr>
              <p:spPr>
                <a:xfrm rot="16200000" flipH="1">
                  <a:off x="7257272" y="2756983"/>
                  <a:ext cx="732006" cy="601942"/>
                </a:xfrm>
                <a:prstGeom prst="triangle">
                  <a:avLst>
                    <a:gd name="adj" fmla="val 4967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52D4E1D8-9FDD-80DD-991A-32F002E35DC3}"/>
                    </a:ext>
                  </a:extLst>
                </p:cNvPr>
                <p:cNvSpPr/>
                <p:nvPr/>
              </p:nvSpPr>
              <p:spPr>
                <a:xfrm>
                  <a:off x="6332258" y="2933030"/>
                  <a:ext cx="1591056" cy="493306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26533619-38E9-3AD2-0C02-6726D28D47B0}"/>
                    </a:ext>
                  </a:extLst>
                </p:cNvPr>
                <p:cNvSpPr/>
                <p:nvPr/>
              </p:nvSpPr>
              <p:spPr>
                <a:xfrm rot="5400000">
                  <a:off x="6267226" y="2756982"/>
                  <a:ext cx="732006" cy="601942"/>
                </a:xfrm>
                <a:prstGeom prst="triangle">
                  <a:avLst>
                    <a:gd name="adj" fmla="val 4967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DB387A1B-7FA4-C291-0292-8AFAF2E4CC19}"/>
                    </a:ext>
                  </a:extLst>
                </p:cNvPr>
                <p:cNvSpPr/>
                <p:nvPr/>
              </p:nvSpPr>
              <p:spPr>
                <a:xfrm flipV="1">
                  <a:off x="6332258" y="2693945"/>
                  <a:ext cx="1591056" cy="493306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651F9D1-3A89-60E5-75E4-83E30B14BDCC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924" y="4979237"/>
                    <a:ext cx="668773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oMath>
                      </m:oMathPara>
                    </a14:m>
                    <a:endParaRPr lang="en-US" sz="4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1EA741FF-902A-74D1-E54E-A19D8A249E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924" y="4979237"/>
                    <a:ext cx="668773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croll: Horizontal 33">
                  <a:extLst>
                    <a:ext uri="{FF2B5EF4-FFF2-40B4-BE49-F238E27FC236}">
                      <a16:creationId xmlns:a16="http://schemas.microsoft.com/office/drawing/2014/main" id="{2280905C-76FE-9167-835F-98AAB01E090C}"/>
                    </a:ext>
                  </a:extLst>
                </p:cNvPr>
                <p:cNvSpPr/>
                <p:nvPr/>
              </p:nvSpPr>
              <p:spPr>
                <a:xfrm>
                  <a:off x="10037555" y="4549248"/>
                  <a:ext cx="1268485" cy="602566"/>
                </a:xfrm>
                <a:prstGeom prst="horizontalScroll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34" name="Scroll: Horizontal 33">
                  <a:extLst>
                    <a:ext uri="{FF2B5EF4-FFF2-40B4-BE49-F238E27FC236}">
                      <a16:creationId xmlns:a16="http://schemas.microsoft.com/office/drawing/2014/main" id="{2280905C-76FE-9167-835F-98AAB01E09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7555" y="4549248"/>
                  <a:ext cx="1268485" cy="602566"/>
                </a:xfrm>
                <a:prstGeom prst="horizontalScroll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5C9E19-C9FE-455E-4416-67316551FE39}"/>
                </a:ext>
              </a:extLst>
            </p:cNvPr>
            <p:cNvSpPr/>
            <p:nvPr/>
          </p:nvSpPr>
          <p:spPr>
            <a:xfrm>
              <a:off x="7984257" y="5159549"/>
              <a:ext cx="1591056" cy="7320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F9F2E0B-3932-0273-7D44-F68E2CB59789}"/>
                </a:ext>
              </a:extLst>
            </p:cNvPr>
            <p:cNvSpPr/>
            <p:nvPr/>
          </p:nvSpPr>
          <p:spPr>
            <a:xfrm>
              <a:off x="7984257" y="4663861"/>
              <a:ext cx="1591056" cy="493306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flat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37" name="Arrow: Circular 36">
              <a:extLst>
                <a:ext uri="{FF2B5EF4-FFF2-40B4-BE49-F238E27FC236}">
                  <a16:creationId xmlns:a16="http://schemas.microsoft.com/office/drawing/2014/main" id="{D23E7787-EC20-BD6C-CA4C-591265E4CEF3}"/>
                </a:ext>
              </a:extLst>
            </p:cNvPr>
            <p:cNvSpPr/>
            <p:nvPr/>
          </p:nvSpPr>
          <p:spPr>
            <a:xfrm rot="19800000">
              <a:off x="9191341" y="4171702"/>
              <a:ext cx="1075989" cy="1160189"/>
            </a:xfrm>
            <a:prstGeom prst="circularArrow">
              <a:avLst>
                <a:gd name="adj1" fmla="val 5640"/>
                <a:gd name="adj2" fmla="val 1142319"/>
                <a:gd name="adj3" fmla="val 20088445"/>
                <a:gd name="adj4" fmla="val 12754963"/>
                <a:gd name="adj5" fmla="val 823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FFE4CBA-7DD2-0F11-B6BF-8AC1ED269CB3}"/>
                </a:ext>
              </a:extLst>
            </p:cNvPr>
            <p:cNvSpPr/>
            <p:nvPr/>
          </p:nvSpPr>
          <p:spPr>
            <a:xfrm>
              <a:off x="4071701" y="5079111"/>
              <a:ext cx="3652104" cy="646331"/>
            </a:xfrm>
            <a:prstGeom prst="rightArrow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6B7200-34C4-5C29-967A-49EA9696E1E1}"/>
                    </a:ext>
                  </a:extLst>
                </p:cNvPr>
                <p:cNvSpPr txBox="1"/>
                <p:nvPr/>
              </p:nvSpPr>
              <p:spPr>
                <a:xfrm>
                  <a:off x="4362990" y="4549248"/>
                  <a:ext cx="30732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Open</m:t>
                        </m:r>
                        <m: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Verify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6B7200-34C4-5C29-967A-49EA9696E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990" y="4549248"/>
                  <a:ext cx="3073277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croll: Horizontal 39">
                  <a:extLst>
                    <a:ext uri="{FF2B5EF4-FFF2-40B4-BE49-F238E27FC236}">
                      <a16:creationId xmlns:a16="http://schemas.microsoft.com/office/drawing/2014/main" id="{F34E89A0-2FDF-9C4C-E91A-21D106F6ACE1}"/>
                    </a:ext>
                  </a:extLst>
                </p:cNvPr>
                <p:cNvSpPr/>
                <p:nvPr/>
              </p:nvSpPr>
              <p:spPr>
                <a:xfrm>
                  <a:off x="8297114" y="5125186"/>
                  <a:ext cx="943356" cy="573590"/>
                </a:xfrm>
                <a:prstGeom prst="horizontalScroll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40" name="Scroll: Horizontal 39">
                  <a:extLst>
                    <a:ext uri="{FF2B5EF4-FFF2-40B4-BE49-F238E27FC236}">
                      <a16:creationId xmlns:a16="http://schemas.microsoft.com/office/drawing/2014/main" id="{F34E89A0-2FDF-9C4C-E91A-21D106F6AC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7114" y="5125186"/>
                  <a:ext cx="943356" cy="573590"/>
                </a:xfrm>
                <a:prstGeom prst="horizontalScroll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7E9AF9EB-7857-1758-5F2A-F20A714FD854}"/>
                </a:ext>
              </a:extLst>
            </p:cNvPr>
            <p:cNvSpPr/>
            <p:nvPr/>
          </p:nvSpPr>
          <p:spPr>
            <a:xfrm>
              <a:off x="7984257" y="5398246"/>
              <a:ext cx="1591056" cy="493306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224D6EC6-72F5-AC92-82ED-6D41C4FED7F7}"/>
                </a:ext>
              </a:extLst>
            </p:cNvPr>
            <p:cNvSpPr/>
            <p:nvPr/>
          </p:nvSpPr>
          <p:spPr>
            <a:xfrm rot="5400000">
              <a:off x="7919225" y="5222198"/>
              <a:ext cx="732006" cy="601942"/>
            </a:xfrm>
            <a:prstGeom prst="triangle">
              <a:avLst>
                <a:gd name="adj" fmla="val 4967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BFA25E20-49BF-763E-57C3-711AE1A4996B}"/>
                </a:ext>
              </a:extLst>
            </p:cNvPr>
            <p:cNvSpPr/>
            <p:nvPr/>
          </p:nvSpPr>
          <p:spPr>
            <a:xfrm rot="16200000" flipH="1">
              <a:off x="8909271" y="5222199"/>
              <a:ext cx="732006" cy="601942"/>
            </a:xfrm>
            <a:prstGeom prst="triangle">
              <a:avLst>
                <a:gd name="adj" fmla="val 4967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1EFCFC-6D12-FD66-7BA4-5BF634F60DA9}"/>
                    </a:ext>
                  </a:extLst>
                </p:cNvPr>
                <p:cNvSpPr txBox="1"/>
                <p:nvPr/>
              </p:nvSpPr>
              <p:spPr>
                <a:xfrm>
                  <a:off x="9394240" y="4215314"/>
                  <a:ext cx="5301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1EFCFC-6D12-FD66-7BA4-5BF634F60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4240" y="4215314"/>
                  <a:ext cx="530145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235A50E-CC25-B256-F5B3-FFAEE6EA1C03}"/>
              </a:ext>
            </a:extLst>
          </p:cNvPr>
          <p:cNvGrpSpPr/>
          <p:nvPr/>
        </p:nvGrpSpPr>
        <p:grpSpPr>
          <a:xfrm>
            <a:off x="1747728" y="1408557"/>
            <a:ext cx="7851142" cy="1983120"/>
            <a:chOff x="1747728" y="1408557"/>
            <a:chExt cx="7851142" cy="198312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138C74-8501-5766-4009-99B089089F1A}"/>
                </a:ext>
              </a:extLst>
            </p:cNvPr>
            <p:cNvGrpSpPr/>
            <p:nvPr/>
          </p:nvGrpSpPr>
          <p:grpSpPr>
            <a:xfrm>
              <a:off x="8006882" y="2435070"/>
              <a:ext cx="1591988" cy="954227"/>
              <a:chOff x="3830893" y="4979237"/>
              <a:chExt cx="1591988" cy="954227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973CBF5-4505-1E61-75AB-0D2587586992}"/>
                  </a:ext>
                </a:extLst>
              </p:cNvPr>
              <p:cNvGrpSpPr/>
              <p:nvPr/>
            </p:nvGrpSpPr>
            <p:grpSpPr>
              <a:xfrm>
                <a:off x="3830893" y="5199078"/>
                <a:ext cx="1591988" cy="734386"/>
                <a:chOff x="6332258" y="2691950"/>
                <a:chExt cx="1591988" cy="734386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F5D927F-42E6-7C4F-3934-D3DBDC6955D0}"/>
                    </a:ext>
                  </a:extLst>
                </p:cNvPr>
                <p:cNvSpPr/>
                <p:nvPr/>
              </p:nvSpPr>
              <p:spPr>
                <a:xfrm>
                  <a:off x="6332258" y="2694333"/>
                  <a:ext cx="1591056" cy="73200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8C486FF6-7719-4EB7-10B7-C0CF1DC1D48E}"/>
                    </a:ext>
                  </a:extLst>
                </p:cNvPr>
                <p:cNvSpPr/>
                <p:nvPr/>
              </p:nvSpPr>
              <p:spPr>
                <a:xfrm rot="16200000" flipH="1">
                  <a:off x="7257272" y="2756983"/>
                  <a:ext cx="732006" cy="601942"/>
                </a:xfrm>
                <a:prstGeom prst="triangle">
                  <a:avLst>
                    <a:gd name="adj" fmla="val 4967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AC0A7A05-B537-4D19-00AD-0C4FF18E5DC0}"/>
                    </a:ext>
                  </a:extLst>
                </p:cNvPr>
                <p:cNvSpPr/>
                <p:nvPr/>
              </p:nvSpPr>
              <p:spPr>
                <a:xfrm>
                  <a:off x="6332258" y="2933030"/>
                  <a:ext cx="1591056" cy="493306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025AB228-B542-1CFD-E4D6-45320DDDFED6}"/>
                    </a:ext>
                  </a:extLst>
                </p:cNvPr>
                <p:cNvSpPr/>
                <p:nvPr/>
              </p:nvSpPr>
              <p:spPr>
                <a:xfrm rot="5400000">
                  <a:off x="6267226" y="2756982"/>
                  <a:ext cx="732006" cy="601942"/>
                </a:xfrm>
                <a:prstGeom prst="triangle">
                  <a:avLst>
                    <a:gd name="adj" fmla="val 49674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454DCDE5-964A-7FF5-EF83-F43B2CC67B9D}"/>
                    </a:ext>
                  </a:extLst>
                </p:cNvPr>
                <p:cNvSpPr/>
                <p:nvPr/>
              </p:nvSpPr>
              <p:spPr>
                <a:xfrm flipV="1">
                  <a:off x="6332258" y="2693945"/>
                  <a:ext cx="1591056" cy="493306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cap="flat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CD18F99D-6CD7-2334-9808-A6821F95A736}"/>
                      </a:ext>
                    </a:extLst>
                  </p:cNvPr>
                  <p:cNvSpPr txBox="1"/>
                  <p:nvPr/>
                </p:nvSpPr>
                <p:spPr>
                  <a:xfrm>
                    <a:off x="4320924" y="4979237"/>
                    <a:ext cx="668773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oMath>
                      </m:oMathPara>
                    </a14:m>
                    <a:endParaRPr lang="en-US" sz="4400" b="1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3255DA2-FA58-A072-EA8B-CA329AEF57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0924" y="4979237"/>
                    <a:ext cx="668773" cy="7694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Scroll: Horizontal 73">
                  <a:extLst>
                    <a:ext uri="{FF2B5EF4-FFF2-40B4-BE49-F238E27FC236}">
                      <a16:creationId xmlns:a16="http://schemas.microsoft.com/office/drawing/2014/main" id="{2137BA6E-8423-D469-7071-32B1343BEE4A}"/>
                    </a:ext>
                  </a:extLst>
                </p:cNvPr>
                <p:cNvSpPr/>
                <p:nvPr/>
              </p:nvSpPr>
              <p:spPr>
                <a:xfrm>
                  <a:off x="1747728" y="1837049"/>
                  <a:ext cx="943356" cy="573590"/>
                </a:xfrm>
                <a:prstGeom prst="horizontalScroll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74" name="Scroll: Horizontal 73">
                  <a:extLst>
                    <a:ext uri="{FF2B5EF4-FFF2-40B4-BE49-F238E27FC236}">
                      <a16:creationId xmlns:a16="http://schemas.microsoft.com/office/drawing/2014/main" id="{2137BA6E-8423-D469-7071-32B1343BEE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728" y="1837049"/>
                  <a:ext cx="943356" cy="573590"/>
                </a:xfrm>
                <a:prstGeom prst="horizontalScroll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4877AF6-8441-FE5E-9D3A-C801B07BA6BB}"/>
                </a:ext>
              </a:extLst>
            </p:cNvPr>
            <p:cNvGrpSpPr/>
            <p:nvPr/>
          </p:nvGrpSpPr>
          <p:grpSpPr>
            <a:xfrm>
              <a:off x="3168266" y="2163986"/>
              <a:ext cx="1591988" cy="1227691"/>
              <a:chOff x="6332258" y="2198645"/>
              <a:chExt cx="1591988" cy="12276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B2B86D8-3FEF-89A7-9575-7C79946F59EE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5D10DCBE-23AC-8E90-8F15-BA009D743F51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F781F4EE-7D8B-ECB4-C07F-E38A26B7EF47}"/>
                  </a:ext>
                </a:extLst>
              </p:cNvPr>
              <p:cNvSpPr/>
              <p:nvPr/>
            </p:nvSpPr>
            <p:spPr>
              <a:xfrm>
                <a:off x="6332258" y="21986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5319DD0F-D280-0648-B497-8AA059269DA6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7FE9117B-CDEB-10D6-7A84-8896BD92EFA0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p:sp>
          <p:nvSpPr>
            <p:cNvPr id="81" name="Arrow: Circular 80">
              <a:extLst>
                <a:ext uri="{FF2B5EF4-FFF2-40B4-BE49-F238E27FC236}">
                  <a16:creationId xmlns:a16="http://schemas.microsoft.com/office/drawing/2014/main" id="{067F2397-86F8-509C-A615-1F93EC3663A7}"/>
                </a:ext>
              </a:extLst>
            </p:cNvPr>
            <p:cNvSpPr/>
            <p:nvPr/>
          </p:nvSpPr>
          <p:spPr>
            <a:xfrm rot="1767975">
              <a:off x="2627968" y="1408557"/>
              <a:ext cx="1075989" cy="1160189"/>
            </a:xfrm>
            <a:prstGeom prst="circularArrow">
              <a:avLst>
                <a:gd name="adj1" fmla="val 5640"/>
                <a:gd name="adj2" fmla="val 1142319"/>
                <a:gd name="adj3" fmla="val 20088445"/>
                <a:gd name="adj4" fmla="val 10760350"/>
                <a:gd name="adj5" fmla="val 823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4E14E988-1C33-976F-D940-3AD685258AB5}"/>
                </a:ext>
              </a:extLst>
            </p:cNvPr>
            <p:cNvSpPr/>
            <p:nvPr/>
          </p:nvSpPr>
          <p:spPr>
            <a:xfrm>
              <a:off x="5373654" y="2579236"/>
              <a:ext cx="2246056" cy="646331"/>
            </a:xfrm>
            <a:prstGeom prst="rightArrow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A1FF6CB-AD0C-9EE8-ECE9-0C5DCC59A384}"/>
                    </a:ext>
                  </a:extLst>
                </p:cNvPr>
                <p:cNvSpPr txBox="1"/>
                <p:nvPr/>
              </p:nvSpPr>
              <p:spPr>
                <a:xfrm>
                  <a:off x="5480754" y="2087473"/>
                  <a:ext cx="184697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latin typeface="Cambria Math" panose="02040503050406030204" pitchFamily="18" charset="0"/>
                          </a:rPr>
                          <m:t>Commit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A1FF6CB-AD0C-9EE8-ECE9-0C5DCC59A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754" y="2087473"/>
                  <a:ext cx="184697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3C061A-40F6-15CC-F96B-A5197ED6265B}"/>
              </a:ext>
            </a:extLst>
          </p:cNvPr>
          <p:cNvSpPr txBox="1"/>
          <p:nvPr/>
        </p:nvSpPr>
        <p:spPr>
          <a:xfrm>
            <a:off x="8926717" y="4166423"/>
            <a:ext cx="144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“opening”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F449C-A6A4-2348-886C-339C5A07DD80}"/>
              </a:ext>
            </a:extLst>
          </p:cNvPr>
          <p:cNvSpPr txBox="1"/>
          <p:nvPr/>
        </p:nvSpPr>
        <p:spPr>
          <a:xfrm>
            <a:off x="7781964" y="2136107"/>
            <a:ext cx="20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“commitment”</a:t>
            </a:r>
          </a:p>
        </p:txBody>
      </p:sp>
    </p:spTree>
    <p:extLst>
      <p:ext uri="{BB962C8B-B14F-4D97-AF65-F5344CB8AC3E}">
        <p14:creationId xmlns:p14="http://schemas.microsoft.com/office/powerpoint/2010/main" val="40601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5192A152-DBD3-8CEA-B33B-EF50D687D6CF}"/>
              </a:ext>
            </a:extLst>
          </p:cNvPr>
          <p:cNvSpPr/>
          <p:nvPr/>
        </p:nvSpPr>
        <p:spPr>
          <a:xfrm>
            <a:off x="4895657" y="4357868"/>
            <a:ext cx="7223038" cy="22802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Tool: Projective Chainable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/>
              <p:nvPr/>
            </p:nvSpPr>
            <p:spPr>
              <a:xfrm>
                <a:off x="156116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6" y="1625400"/>
                <a:ext cx="633046" cy="633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/>
              <p:nvPr/>
            </p:nvSpPr>
            <p:spPr>
              <a:xfrm>
                <a:off x="789162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" y="1625400"/>
                <a:ext cx="633046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/>
              <p:nvPr/>
            </p:nvSpPr>
            <p:spPr>
              <a:xfrm>
                <a:off x="1422208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8" y="1625400"/>
                <a:ext cx="633046" cy="63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/>
              <p:nvPr/>
            </p:nvSpPr>
            <p:spPr>
              <a:xfrm>
                <a:off x="2055254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54" y="1625400"/>
                <a:ext cx="633046" cy="633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/>
              <p:nvPr/>
            </p:nvSpPr>
            <p:spPr>
              <a:xfrm>
                <a:off x="2688300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0" y="1625400"/>
                <a:ext cx="633046" cy="633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/>
              <p:nvPr/>
            </p:nvSpPr>
            <p:spPr>
              <a:xfrm>
                <a:off x="3321346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46" y="1625400"/>
                <a:ext cx="633046" cy="63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5806B91-1DC1-E3BD-E05D-71C5816D0DF3}"/>
              </a:ext>
            </a:extLst>
          </p:cNvPr>
          <p:cNvCxnSpPr>
            <a:cxnSpLocks/>
          </p:cNvCxnSpPr>
          <p:nvPr/>
        </p:nvCxnSpPr>
        <p:spPr>
          <a:xfrm>
            <a:off x="4074590" y="1916372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/>
              <p:nvPr/>
            </p:nvSpPr>
            <p:spPr>
              <a:xfrm>
                <a:off x="4781738" y="1593206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38" y="1593206"/>
                <a:ext cx="74135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7839B5-FC0B-C680-6A0F-53916A3270E5}"/>
              </a:ext>
            </a:extLst>
          </p:cNvPr>
          <p:cNvCxnSpPr>
            <a:cxnSpLocks/>
          </p:cNvCxnSpPr>
          <p:nvPr/>
        </p:nvCxnSpPr>
        <p:spPr>
          <a:xfrm>
            <a:off x="5146770" y="2445517"/>
            <a:ext cx="0" cy="98348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B56AB3-910D-C3B3-7A42-0A3D6A5639E6}"/>
                  </a:ext>
                </a:extLst>
              </p:cNvPr>
              <p:cNvSpPr txBox="1"/>
              <p:nvPr/>
            </p:nvSpPr>
            <p:spPr>
              <a:xfrm>
                <a:off x="2840097" y="2601927"/>
                <a:ext cx="2351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Project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B56AB3-910D-C3B3-7A42-0A3D6A563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7" y="2601927"/>
                <a:ext cx="23518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D1238-BB0C-1F0E-B152-E1E5C300D04B}"/>
                  </a:ext>
                </a:extLst>
              </p:cNvPr>
              <p:cNvSpPr/>
              <p:nvPr/>
            </p:nvSpPr>
            <p:spPr>
              <a:xfrm>
                <a:off x="156116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D1238-BB0C-1F0E-B152-E1E5C300D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6" y="3481508"/>
                <a:ext cx="633046" cy="633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5986BB-1EA3-2CF2-8E5D-78B38A7C42C6}"/>
                  </a:ext>
                </a:extLst>
              </p:cNvPr>
              <p:cNvSpPr/>
              <p:nvPr/>
            </p:nvSpPr>
            <p:spPr>
              <a:xfrm>
                <a:off x="789162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5986BB-1EA3-2CF2-8E5D-78B38A7C4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" y="3481508"/>
                <a:ext cx="633046" cy="6330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674B57-0D80-C6C8-130B-74665FD43A9E}"/>
                  </a:ext>
                </a:extLst>
              </p:cNvPr>
              <p:cNvSpPr/>
              <p:nvPr/>
            </p:nvSpPr>
            <p:spPr>
              <a:xfrm>
                <a:off x="1422208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674B57-0D80-C6C8-130B-74665FD4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8" y="3481508"/>
                <a:ext cx="633046" cy="6330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D3A73C-5660-7729-7F63-8A600E7E136F}"/>
                  </a:ext>
                </a:extLst>
              </p:cNvPr>
              <p:cNvSpPr/>
              <p:nvPr/>
            </p:nvSpPr>
            <p:spPr>
              <a:xfrm>
                <a:off x="2055254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D3A73C-5660-7729-7F63-8A600E7E1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54" y="3481508"/>
                <a:ext cx="633046" cy="633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101DE8-C67C-5C0F-E992-EF1DB4A90341}"/>
                  </a:ext>
                </a:extLst>
              </p:cNvPr>
              <p:cNvSpPr/>
              <p:nvPr/>
            </p:nvSpPr>
            <p:spPr>
              <a:xfrm>
                <a:off x="2688300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101DE8-C67C-5C0F-E992-EF1DB4A90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0" y="3481508"/>
                <a:ext cx="633046" cy="6330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3F9B4-938F-EE9A-444C-81939A126DB1}"/>
                  </a:ext>
                </a:extLst>
              </p:cNvPr>
              <p:cNvSpPr/>
              <p:nvPr/>
            </p:nvSpPr>
            <p:spPr>
              <a:xfrm>
                <a:off x="3321346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3F9B4-938F-EE9A-444C-81939A12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46" y="3481508"/>
                <a:ext cx="633046" cy="633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05F416-E1C4-1195-9B1A-D724FDA52A93}"/>
              </a:ext>
            </a:extLst>
          </p:cNvPr>
          <p:cNvCxnSpPr>
            <a:cxnSpLocks/>
          </p:cNvCxnSpPr>
          <p:nvPr/>
        </p:nvCxnSpPr>
        <p:spPr>
          <a:xfrm>
            <a:off x="4074590" y="3772480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075B9-1B2C-44C1-738F-804C5A8E37E5}"/>
                  </a:ext>
                </a:extLst>
              </p:cNvPr>
              <p:cNvSpPr txBox="1"/>
              <p:nvPr/>
            </p:nvSpPr>
            <p:spPr>
              <a:xfrm>
                <a:off x="4781738" y="3449314"/>
                <a:ext cx="1053494" cy="784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075B9-1B2C-44C1-738F-804C5A8E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38" y="3449314"/>
                <a:ext cx="1053494" cy="784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EA111-CE5C-6EAE-5F90-6B71F78236C8}"/>
                  </a:ext>
                </a:extLst>
              </p:cNvPr>
              <p:cNvSpPr txBox="1"/>
              <p:nvPr/>
            </p:nvSpPr>
            <p:spPr>
              <a:xfrm>
                <a:off x="117607" y="4414027"/>
                <a:ext cx="44504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Intuitively:</a:t>
                </a:r>
                <a:r>
                  <a:rPr lang="en-US" sz="2400" dirty="0"/>
                  <a:t> can associate CRS with an index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that allows projecting a 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onto a commitment to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indices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EA111-CE5C-6EAE-5F90-6B71F782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7" y="4414027"/>
                <a:ext cx="4450466" cy="1569660"/>
              </a:xfrm>
              <a:prstGeom prst="rect">
                <a:avLst/>
              </a:prstGeom>
              <a:blipFill>
                <a:blip r:embed="rId18"/>
                <a:stretch>
                  <a:fillRect l="-1507" t="-3101" r="-315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58E97D-3CED-61B6-D307-9CFAB98397EC}"/>
                  </a:ext>
                </a:extLst>
              </p:cNvPr>
              <p:cNvSpPr/>
              <p:nvPr/>
            </p:nvSpPr>
            <p:spPr>
              <a:xfrm>
                <a:off x="6229069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58E97D-3CED-61B6-D307-9CFAB9839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9" y="1625400"/>
                <a:ext cx="633046" cy="6330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096D18-983F-1507-187F-3F56325C9B7E}"/>
                  </a:ext>
                </a:extLst>
              </p:cNvPr>
              <p:cNvSpPr/>
              <p:nvPr/>
            </p:nvSpPr>
            <p:spPr>
              <a:xfrm>
                <a:off x="6862115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096D18-983F-1507-187F-3F56325C9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15" y="1625400"/>
                <a:ext cx="633046" cy="6330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3010C9-3C97-E78F-8113-4ECDE572EC76}"/>
                  </a:ext>
                </a:extLst>
              </p:cNvPr>
              <p:cNvSpPr/>
              <p:nvPr/>
            </p:nvSpPr>
            <p:spPr>
              <a:xfrm>
                <a:off x="7495161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3010C9-3C97-E78F-8113-4ECDE572E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1" y="1625400"/>
                <a:ext cx="633046" cy="6330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D835BE-95AA-00D3-1263-0B1C65FA6737}"/>
                  </a:ext>
                </a:extLst>
              </p:cNvPr>
              <p:cNvSpPr/>
              <p:nvPr/>
            </p:nvSpPr>
            <p:spPr>
              <a:xfrm>
                <a:off x="8128207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D835BE-95AA-00D3-1263-0B1C65FA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7" y="1625400"/>
                <a:ext cx="633046" cy="6330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1519A7-9D5F-4863-4EFC-7A90212BF201}"/>
                  </a:ext>
                </a:extLst>
              </p:cNvPr>
              <p:cNvSpPr/>
              <p:nvPr/>
            </p:nvSpPr>
            <p:spPr>
              <a:xfrm>
                <a:off x="8761253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1519A7-9D5F-4863-4EFC-7A90212BF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53" y="1625400"/>
                <a:ext cx="633046" cy="6330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B82E45-A84A-CE79-7B05-BBC636A3BCB2}"/>
                  </a:ext>
                </a:extLst>
              </p:cNvPr>
              <p:cNvSpPr/>
              <p:nvPr/>
            </p:nvSpPr>
            <p:spPr>
              <a:xfrm>
                <a:off x="9394299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B82E45-A84A-CE79-7B05-BBC636A3B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99" y="1625400"/>
                <a:ext cx="633046" cy="6330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8E35DDF-876C-1C87-F156-2DD084ABE7A6}"/>
              </a:ext>
            </a:extLst>
          </p:cNvPr>
          <p:cNvCxnSpPr>
            <a:cxnSpLocks/>
          </p:cNvCxnSpPr>
          <p:nvPr/>
        </p:nvCxnSpPr>
        <p:spPr>
          <a:xfrm>
            <a:off x="10147543" y="1916372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1521CE-3ACE-F559-36E0-A382516A7FAC}"/>
                  </a:ext>
                </a:extLst>
              </p:cNvPr>
              <p:cNvSpPr txBox="1"/>
              <p:nvPr/>
            </p:nvSpPr>
            <p:spPr>
              <a:xfrm>
                <a:off x="10854691" y="1593206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1521CE-3ACE-F559-36E0-A382516A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691" y="1593206"/>
                <a:ext cx="741357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3C51F7-CD76-942D-E7DE-AAAF7BF0328A}"/>
              </a:ext>
            </a:extLst>
          </p:cNvPr>
          <p:cNvCxnSpPr>
            <a:cxnSpLocks/>
          </p:cNvCxnSpPr>
          <p:nvPr/>
        </p:nvCxnSpPr>
        <p:spPr>
          <a:xfrm>
            <a:off x="11219723" y="2445517"/>
            <a:ext cx="0" cy="98348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2DFA3F-B180-D922-C78D-C412C92CF073}"/>
                  </a:ext>
                </a:extLst>
              </p:cNvPr>
              <p:cNvSpPr txBox="1"/>
              <p:nvPr/>
            </p:nvSpPr>
            <p:spPr>
              <a:xfrm>
                <a:off x="8358627" y="2601927"/>
                <a:ext cx="2986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Project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2DFA3F-B180-D922-C78D-C412C92C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627" y="2601927"/>
                <a:ext cx="298613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238A18-8DF1-9F55-0824-034FB7710906}"/>
                  </a:ext>
                </a:extLst>
              </p:cNvPr>
              <p:cNvSpPr/>
              <p:nvPr/>
            </p:nvSpPr>
            <p:spPr>
              <a:xfrm>
                <a:off x="6229069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238A18-8DF1-9F55-0824-034FB7710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9" y="3481508"/>
                <a:ext cx="633046" cy="6330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1820F5B-8A91-AEC3-7631-653AE26367F4}"/>
                  </a:ext>
                </a:extLst>
              </p:cNvPr>
              <p:cNvSpPr/>
              <p:nvPr/>
            </p:nvSpPr>
            <p:spPr>
              <a:xfrm>
                <a:off x="6862115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1820F5B-8A91-AEC3-7631-653AE263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15" y="3481508"/>
                <a:ext cx="633046" cy="6330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584645-3AB1-0B96-B38C-A15EFCCF61DA}"/>
                  </a:ext>
                </a:extLst>
              </p:cNvPr>
              <p:cNvSpPr/>
              <p:nvPr/>
            </p:nvSpPr>
            <p:spPr>
              <a:xfrm>
                <a:off x="7495161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584645-3AB1-0B96-B38C-A15EFCCF6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1" y="3481508"/>
                <a:ext cx="633046" cy="6330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0AC4E1-B289-9ED4-BC46-14B7D4219FD8}"/>
                  </a:ext>
                </a:extLst>
              </p:cNvPr>
              <p:cNvSpPr/>
              <p:nvPr/>
            </p:nvSpPr>
            <p:spPr>
              <a:xfrm>
                <a:off x="8128207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0AC4E1-B289-9ED4-BC46-14B7D4219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7" y="3481508"/>
                <a:ext cx="633046" cy="63304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15CD869-17A8-E36A-B36C-6A3AFFE5EFD1}"/>
                  </a:ext>
                </a:extLst>
              </p:cNvPr>
              <p:cNvSpPr/>
              <p:nvPr/>
            </p:nvSpPr>
            <p:spPr>
              <a:xfrm>
                <a:off x="8761253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15CD869-17A8-E36A-B36C-6A3AFFE5E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53" y="3481508"/>
                <a:ext cx="633046" cy="633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AA4E7A-44DD-1475-4B9D-978FC819B9FF}"/>
                  </a:ext>
                </a:extLst>
              </p:cNvPr>
              <p:cNvSpPr/>
              <p:nvPr/>
            </p:nvSpPr>
            <p:spPr>
              <a:xfrm>
                <a:off x="9394299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AA4E7A-44DD-1475-4B9D-978FC819B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99" y="3481508"/>
                <a:ext cx="633046" cy="6330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EF24550-3E28-FBEE-AE1E-87A50A2B2A4D}"/>
              </a:ext>
            </a:extLst>
          </p:cNvPr>
          <p:cNvCxnSpPr>
            <a:cxnSpLocks/>
          </p:cNvCxnSpPr>
          <p:nvPr/>
        </p:nvCxnSpPr>
        <p:spPr>
          <a:xfrm>
            <a:off x="10147543" y="3772480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6F3FC7-D1DD-FACA-BAD8-58CD5C1FDB92}"/>
                  </a:ext>
                </a:extLst>
              </p:cNvPr>
              <p:cNvSpPr txBox="1"/>
              <p:nvPr/>
            </p:nvSpPr>
            <p:spPr>
              <a:xfrm>
                <a:off x="10854691" y="3449314"/>
                <a:ext cx="1495089" cy="78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6F3FC7-D1DD-FACA-BAD8-58CD5C1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691" y="3449314"/>
                <a:ext cx="1495089" cy="78611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035AE4-EBF6-CD8E-5121-84EF5D44F2DD}"/>
                  </a:ext>
                </a:extLst>
              </p:cNvPr>
              <p:cNvSpPr txBox="1"/>
              <p:nvPr/>
            </p:nvSpPr>
            <p:spPr>
              <a:xfrm>
                <a:off x="5017187" y="4470915"/>
                <a:ext cx="6983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Vanilla chain binding: </a:t>
                </a: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035AE4-EBF6-CD8E-5121-84EF5D44F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87" y="4470915"/>
                <a:ext cx="6983322" cy="461665"/>
              </a:xfrm>
              <a:prstGeom prst="rect">
                <a:avLst/>
              </a:prstGeom>
              <a:blipFill>
                <a:blip r:embed="rId34"/>
                <a:stretch>
                  <a:fillRect l="-13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83270F8-A75E-8509-FFD0-27444EA87354}"/>
                  </a:ext>
                </a:extLst>
              </p:cNvPr>
              <p:cNvSpPr txBox="1"/>
              <p:nvPr/>
            </p:nvSpPr>
            <p:spPr>
              <a:xfrm>
                <a:off x="5017187" y="4943447"/>
                <a:ext cx="52534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a valid opening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a valid opening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83270F8-A75E-8509-FFD0-27444EA87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87" y="4943447"/>
                <a:ext cx="5253426" cy="1569660"/>
              </a:xfrm>
              <a:prstGeom prst="rect">
                <a:avLst/>
              </a:prstGeom>
              <a:blipFill>
                <a:blip r:embed="rId35"/>
                <a:stretch>
                  <a:fillRect l="-174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5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4" grpId="0"/>
      <p:bldP spid="75" grpId="0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Tool: Projective Chainable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/>
              <p:nvPr/>
            </p:nvSpPr>
            <p:spPr>
              <a:xfrm>
                <a:off x="156116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F8DC31-6228-FF8C-CF31-1EE8BDA33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6" y="1625400"/>
                <a:ext cx="633046" cy="633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/>
              <p:nvPr/>
            </p:nvSpPr>
            <p:spPr>
              <a:xfrm>
                <a:off x="789162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283B5-E407-8370-9576-EADEA06F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" y="1625400"/>
                <a:ext cx="633046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/>
              <p:nvPr/>
            </p:nvSpPr>
            <p:spPr>
              <a:xfrm>
                <a:off x="1422208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3E8DA3D-973D-B45F-8419-9675C4A6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8" y="1625400"/>
                <a:ext cx="633046" cy="63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/>
              <p:nvPr/>
            </p:nvSpPr>
            <p:spPr>
              <a:xfrm>
                <a:off x="2055254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6626AA-6385-FD65-A770-95856BA6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54" y="1625400"/>
                <a:ext cx="633046" cy="633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/>
              <p:nvPr/>
            </p:nvSpPr>
            <p:spPr>
              <a:xfrm>
                <a:off x="2688300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D3B27B-9AF9-76E1-EAF6-F32C55D00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0" y="1625400"/>
                <a:ext cx="633046" cy="633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/>
              <p:nvPr/>
            </p:nvSpPr>
            <p:spPr>
              <a:xfrm>
                <a:off x="3321346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0008F7-C689-47CB-2A50-E108AC57D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46" y="1625400"/>
                <a:ext cx="633046" cy="63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5806B91-1DC1-E3BD-E05D-71C5816D0DF3}"/>
              </a:ext>
            </a:extLst>
          </p:cNvPr>
          <p:cNvCxnSpPr>
            <a:cxnSpLocks/>
          </p:cNvCxnSpPr>
          <p:nvPr/>
        </p:nvCxnSpPr>
        <p:spPr>
          <a:xfrm>
            <a:off x="4074590" y="1916372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/>
              <p:nvPr/>
            </p:nvSpPr>
            <p:spPr>
              <a:xfrm>
                <a:off x="4781738" y="1593206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E2837-D0F1-D41B-D5FD-A18F7408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38" y="1593206"/>
                <a:ext cx="74135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7839B5-FC0B-C680-6A0F-53916A3270E5}"/>
              </a:ext>
            </a:extLst>
          </p:cNvPr>
          <p:cNvCxnSpPr>
            <a:cxnSpLocks/>
          </p:cNvCxnSpPr>
          <p:nvPr/>
        </p:nvCxnSpPr>
        <p:spPr>
          <a:xfrm>
            <a:off x="5146770" y="2445517"/>
            <a:ext cx="0" cy="98348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B56AB3-910D-C3B3-7A42-0A3D6A5639E6}"/>
                  </a:ext>
                </a:extLst>
              </p:cNvPr>
              <p:cNvSpPr txBox="1"/>
              <p:nvPr/>
            </p:nvSpPr>
            <p:spPr>
              <a:xfrm>
                <a:off x="2840097" y="2601927"/>
                <a:ext cx="2351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Project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B56AB3-910D-C3B3-7A42-0A3D6A563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7" y="2601927"/>
                <a:ext cx="23518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D1238-BB0C-1F0E-B152-E1E5C300D04B}"/>
                  </a:ext>
                </a:extLst>
              </p:cNvPr>
              <p:cNvSpPr/>
              <p:nvPr/>
            </p:nvSpPr>
            <p:spPr>
              <a:xfrm>
                <a:off x="156116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D1238-BB0C-1F0E-B152-E1E5C300D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6" y="3481508"/>
                <a:ext cx="633046" cy="633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5986BB-1EA3-2CF2-8E5D-78B38A7C42C6}"/>
                  </a:ext>
                </a:extLst>
              </p:cNvPr>
              <p:cNvSpPr/>
              <p:nvPr/>
            </p:nvSpPr>
            <p:spPr>
              <a:xfrm>
                <a:off x="789162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5986BB-1EA3-2CF2-8E5D-78B38A7C4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" y="3481508"/>
                <a:ext cx="633046" cy="6330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674B57-0D80-C6C8-130B-74665FD43A9E}"/>
                  </a:ext>
                </a:extLst>
              </p:cNvPr>
              <p:cNvSpPr/>
              <p:nvPr/>
            </p:nvSpPr>
            <p:spPr>
              <a:xfrm>
                <a:off x="1422208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674B57-0D80-C6C8-130B-74665FD4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8" y="3481508"/>
                <a:ext cx="633046" cy="6330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D3A73C-5660-7729-7F63-8A600E7E136F}"/>
                  </a:ext>
                </a:extLst>
              </p:cNvPr>
              <p:cNvSpPr/>
              <p:nvPr/>
            </p:nvSpPr>
            <p:spPr>
              <a:xfrm>
                <a:off x="2055254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D3A73C-5660-7729-7F63-8A600E7E1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54" y="3481508"/>
                <a:ext cx="633046" cy="6330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101DE8-C67C-5C0F-E992-EF1DB4A90341}"/>
                  </a:ext>
                </a:extLst>
              </p:cNvPr>
              <p:cNvSpPr/>
              <p:nvPr/>
            </p:nvSpPr>
            <p:spPr>
              <a:xfrm>
                <a:off x="2688300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101DE8-C67C-5C0F-E992-EF1DB4A90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0" y="3481508"/>
                <a:ext cx="633046" cy="6330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3F9B4-938F-EE9A-444C-81939A126DB1}"/>
                  </a:ext>
                </a:extLst>
              </p:cNvPr>
              <p:cNvSpPr/>
              <p:nvPr/>
            </p:nvSpPr>
            <p:spPr>
              <a:xfrm>
                <a:off x="3321346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3F9B4-938F-EE9A-444C-81939A12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46" y="3481508"/>
                <a:ext cx="633046" cy="633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05F416-E1C4-1195-9B1A-D724FDA52A93}"/>
              </a:ext>
            </a:extLst>
          </p:cNvPr>
          <p:cNvCxnSpPr>
            <a:cxnSpLocks/>
          </p:cNvCxnSpPr>
          <p:nvPr/>
        </p:nvCxnSpPr>
        <p:spPr>
          <a:xfrm>
            <a:off x="4074590" y="3772480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075B9-1B2C-44C1-738F-804C5A8E37E5}"/>
                  </a:ext>
                </a:extLst>
              </p:cNvPr>
              <p:cNvSpPr txBox="1"/>
              <p:nvPr/>
            </p:nvSpPr>
            <p:spPr>
              <a:xfrm>
                <a:off x="4781738" y="3449314"/>
                <a:ext cx="1053494" cy="784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075B9-1B2C-44C1-738F-804C5A8E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38" y="3449314"/>
                <a:ext cx="1053494" cy="784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EA111-CE5C-6EAE-5F90-6B71F78236C8}"/>
                  </a:ext>
                </a:extLst>
              </p:cNvPr>
              <p:cNvSpPr txBox="1"/>
              <p:nvPr/>
            </p:nvSpPr>
            <p:spPr>
              <a:xfrm>
                <a:off x="117607" y="4414027"/>
                <a:ext cx="44504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Intuitively:</a:t>
                </a:r>
                <a:r>
                  <a:rPr lang="en-US" sz="2400" dirty="0"/>
                  <a:t> can associate CRS with an index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that allows projecting a 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onto a commitment to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indices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EA111-CE5C-6EAE-5F90-6B71F782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7" y="4414027"/>
                <a:ext cx="4450466" cy="1569660"/>
              </a:xfrm>
              <a:prstGeom prst="rect">
                <a:avLst/>
              </a:prstGeom>
              <a:blipFill>
                <a:blip r:embed="rId18"/>
                <a:stretch>
                  <a:fillRect l="-1507" t="-3101" r="-315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58E97D-3CED-61B6-D307-9CFAB98397EC}"/>
                  </a:ext>
                </a:extLst>
              </p:cNvPr>
              <p:cNvSpPr/>
              <p:nvPr/>
            </p:nvSpPr>
            <p:spPr>
              <a:xfrm>
                <a:off x="6229069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58E97D-3CED-61B6-D307-9CFAB9839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9" y="1625400"/>
                <a:ext cx="633046" cy="6330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096D18-983F-1507-187F-3F56325C9B7E}"/>
                  </a:ext>
                </a:extLst>
              </p:cNvPr>
              <p:cNvSpPr/>
              <p:nvPr/>
            </p:nvSpPr>
            <p:spPr>
              <a:xfrm>
                <a:off x="6862115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096D18-983F-1507-187F-3F56325C9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15" y="1625400"/>
                <a:ext cx="633046" cy="6330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3010C9-3C97-E78F-8113-4ECDE572EC76}"/>
                  </a:ext>
                </a:extLst>
              </p:cNvPr>
              <p:cNvSpPr/>
              <p:nvPr/>
            </p:nvSpPr>
            <p:spPr>
              <a:xfrm>
                <a:off x="7495161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3010C9-3C97-E78F-8113-4ECDE572E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1" y="1625400"/>
                <a:ext cx="633046" cy="6330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D835BE-95AA-00D3-1263-0B1C65FA6737}"/>
                  </a:ext>
                </a:extLst>
              </p:cNvPr>
              <p:cNvSpPr/>
              <p:nvPr/>
            </p:nvSpPr>
            <p:spPr>
              <a:xfrm>
                <a:off x="8128207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D835BE-95AA-00D3-1263-0B1C65FA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7" y="1625400"/>
                <a:ext cx="633046" cy="6330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1519A7-9D5F-4863-4EFC-7A90212BF201}"/>
                  </a:ext>
                </a:extLst>
              </p:cNvPr>
              <p:cNvSpPr/>
              <p:nvPr/>
            </p:nvSpPr>
            <p:spPr>
              <a:xfrm>
                <a:off x="8761253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1519A7-9D5F-4863-4EFC-7A90212BF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53" y="1625400"/>
                <a:ext cx="633046" cy="6330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B82E45-A84A-CE79-7B05-BBC636A3BCB2}"/>
                  </a:ext>
                </a:extLst>
              </p:cNvPr>
              <p:cNvSpPr/>
              <p:nvPr/>
            </p:nvSpPr>
            <p:spPr>
              <a:xfrm>
                <a:off x="9394299" y="1625400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B82E45-A84A-CE79-7B05-BBC636A3B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99" y="1625400"/>
                <a:ext cx="633046" cy="6330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8E35DDF-876C-1C87-F156-2DD084ABE7A6}"/>
              </a:ext>
            </a:extLst>
          </p:cNvPr>
          <p:cNvCxnSpPr>
            <a:cxnSpLocks/>
          </p:cNvCxnSpPr>
          <p:nvPr/>
        </p:nvCxnSpPr>
        <p:spPr>
          <a:xfrm>
            <a:off x="10147543" y="1916372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1521CE-3ACE-F559-36E0-A382516A7FAC}"/>
                  </a:ext>
                </a:extLst>
              </p:cNvPr>
              <p:cNvSpPr txBox="1"/>
              <p:nvPr/>
            </p:nvSpPr>
            <p:spPr>
              <a:xfrm>
                <a:off x="10854691" y="1593206"/>
                <a:ext cx="7413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1521CE-3ACE-F559-36E0-A382516A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691" y="1593206"/>
                <a:ext cx="741357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3C51F7-CD76-942D-E7DE-AAAF7BF0328A}"/>
              </a:ext>
            </a:extLst>
          </p:cNvPr>
          <p:cNvCxnSpPr>
            <a:cxnSpLocks/>
          </p:cNvCxnSpPr>
          <p:nvPr/>
        </p:nvCxnSpPr>
        <p:spPr>
          <a:xfrm>
            <a:off x="11219723" y="2445517"/>
            <a:ext cx="0" cy="98348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2DFA3F-B180-D922-C78D-C412C92CF073}"/>
                  </a:ext>
                </a:extLst>
              </p:cNvPr>
              <p:cNvSpPr txBox="1"/>
              <p:nvPr/>
            </p:nvSpPr>
            <p:spPr>
              <a:xfrm>
                <a:off x="8358627" y="2601927"/>
                <a:ext cx="2986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Project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2DFA3F-B180-D922-C78D-C412C92C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627" y="2601927"/>
                <a:ext cx="298613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238A18-8DF1-9F55-0824-034FB7710906}"/>
                  </a:ext>
                </a:extLst>
              </p:cNvPr>
              <p:cNvSpPr/>
              <p:nvPr/>
            </p:nvSpPr>
            <p:spPr>
              <a:xfrm>
                <a:off x="6229069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238A18-8DF1-9F55-0824-034FB7710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9" y="3481508"/>
                <a:ext cx="633046" cy="6330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1820F5B-8A91-AEC3-7631-653AE26367F4}"/>
                  </a:ext>
                </a:extLst>
              </p:cNvPr>
              <p:cNvSpPr/>
              <p:nvPr/>
            </p:nvSpPr>
            <p:spPr>
              <a:xfrm>
                <a:off x="6862115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1820F5B-8A91-AEC3-7631-653AE263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15" y="3481508"/>
                <a:ext cx="633046" cy="6330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584645-3AB1-0B96-B38C-A15EFCCF61DA}"/>
                  </a:ext>
                </a:extLst>
              </p:cNvPr>
              <p:cNvSpPr/>
              <p:nvPr/>
            </p:nvSpPr>
            <p:spPr>
              <a:xfrm>
                <a:off x="7495161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584645-3AB1-0B96-B38C-A15EFCCF6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61" y="3481508"/>
                <a:ext cx="633046" cy="6330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0AC4E1-B289-9ED4-BC46-14B7D4219FD8}"/>
                  </a:ext>
                </a:extLst>
              </p:cNvPr>
              <p:cNvSpPr/>
              <p:nvPr/>
            </p:nvSpPr>
            <p:spPr>
              <a:xfrm>
                <a:off x="8128207" y="3481508"/>
                <a:ext cx="633046" cy="633046"/>
              </a:xfrm>
              <a:prstGeom prst="rect">
                <a:avLst/>
              </a:prstGeom>
              <a:solidFill>
                <a:srgbClr val="DBEBB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0AC4E1-B289-9ED4-BC46-14B7D4219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7" y="3481508"/>
                <a:ext cx="633046" cy="63304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15CD869-17A8-E36A-B36C-6A3AFFE5EFD1}"/>
                  </a:ext>
                </a:extLst>
              </p:cNvPr>
              <p:cNvSpPr/>
              <p:nvPr/>
            </p:nvSpPr>
            <p:spPr>
              <a:xfrm>
                <a:off x="8761253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15CD869-17A8-E36A-B36C-6A3AFFE5E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53" y="3481508"/>
                <a:ext cx="633046" cy="633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AA4E7A-44DD-1475-4B9D-978FC819B9FF}"/>
                  </a:ext>
                </a:extLst>
              </p:cNvPr>
              <p:cNvSpPr/>
              <p:nvPr/>
            </p:nvSpPr>
            <p:spPr>
              <a:xfrm>
                <a:off x="9394299" y="3481508"/>
                <a:ext cx="633046" cy="6330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AA4E7A-44DD-1475-4B9D-978FC819B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99" y="3481508"/>
                <a:ext cx="633046" cy="6330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EF24550-3E28-FBEE-AE1E-87A50A2B2A4D}"/>
              </a:ext>
            </a:extLst>
          </p:cNvPr>
          <p:cNvCxnSpPr>
            <a:cxnSpLocks/>
          </p:cNvCxnSpPr>
          <p:nvPr/>
        </p:nvCxnSpPr>
        <p:spPr>
          <a:xfrm>
            <a:off x="10147543" y="3772480"/>
            <a:ext cx="706214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6F3FC7-D1DD-FACA-BAD8-58CD5C1FDB92}"/>
                  </a:ext>
                </a:extLst>
              </p:cNvPr>
              <p:cNvSpPr txBox="1"/>
              <p:nvPr/>
            </p:nvSpPr>
            <p:spPr>
              <a:xfrm>
                <a:off x="10854691" y="3449314"/>
                <a:ext cx="1495089" cy="78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6F3FC7-D1DD-FACA-BAD8-58CD5C1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691" y="3449314"/>
                <a:ext cx="1495089" cy="78611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DF87B97-F430-4E85-3F51-8D630583464D}"/>
              </a:ext>
            </a:extLst>
          </p:cNvPr>
          <p:cNvSpPr/>
          <p:nvPr/>
        </p:nvSpPr>
        <p:spPr>
          <a:xfrm>
            <a:off x="4895657" y="4357868"/>
            <a:ext cx="7223038" cy="22802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986A8B-055B-1D16-1EC1-F5876883B378}"/>
                  </a:ext>
                </a:extLst>
              </p:cNvPr>
              <p:cNvSpPr txBox="1"/>
              <p:nvPr/>
            </p:nvSpPr>
            <p:spPr>
              <a:xfrm>
                <a:off x="4895656" y="4470915"/>
                <a:ext cx="7381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Projective chain binding: </a:t>
                </a: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986A8B-055B-1D16-1EC1-F5876883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6" y="4470915"/>
                <a:ext cx="7381444" cy="461665"/>
              </a:xfrm>
              <a:prstGeom prst="rect">
                <a:avLst/>
              </a:prstGeom>
              <a:blipFill>
                <a:blip r:embed="rId34"/>
                <a:stretch>
                  <a:fillRect l="-12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87BCC3-4FEC-2821-5031-22DA84BB9208}"/>
                  </a:ext>
                </a:extLst>
              </p:cNvPr>
              <p:cNvSpPr txBox="1"/>
              <p:nvPr/>
            </p:nvSpPr>
            <p:spPr>
              <a:xfrm>
                <a:off x="4895656" y="4943447"/>
                <a:ext cx="678961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a valid opening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a valid opening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87BCC3-4FEC-2821-5031-22DA84BB9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6" y="4943447"/>
                <a:ext cx="6789616" cy="1569660"/>
              </a:xfrm>
              <a:prstGeom prst="rect">
                <a:avLst/>
              </a:prstGeom>
              <a:blipFill>
                <a:blip r:embed="rId35"/>
                <a:stretch>
                  <a:fillRect l="-1346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7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A8A9-514C-74BC-52E5-72E24C5DA6A2}"/>
              </a:ext>
            </a:extLst>
          </p:cNvPr>
          <p:cNvGrpSpPr/>
          <p:nvPr/>
        </p:nvGrpSpPr>
        <p:grpSpPr>
          <a:xfrm>
            <a:off x="195327" y="2464565"/>
            <a:ext cx="9956168" cy="665240"/>
            <a:chOff x="195327" y="2419246"/>
            <a:chExt cx="9956168" cy="665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84D3FDC-426B-0DCF-120E-370D6CA2FA7F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84D3FDC-426B-0DCF-120E-370D6CA2F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1A4BFF-EF64-738C-A40C-F6D5D4B7C241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1A4BFF-EF64-738C-A40C-F6D5D4B7C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D1E513-0AFE-2FC2-3547-521192E995F8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D1E513-0AFE-2FC2-3547-521192E995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1426D4-09CD-4F02-2614-73B9045264FB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1426D4-09CD-4F02-2614-73B904526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9542B8C-5771-707F-F83D-78BF20A5AF3F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9542B8C-5771-707F-F83D-78BF20A5AF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F87B69-58FE-1FDD-AB02-B4196AD3EBF9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F87B69-58FE-1FDD-AB02-B4196AD3EB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CC5087-6BD0-4E41-5758-198234CC3B3B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CC5087-6BD0-4E41-5758-198234CC3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238DAAD-A37F-CF48-5A07-EEBA113C27F0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238DAAD-A37F-CF48-5A07-EEBA113C2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0153E8-457B-7C99-9A0F-DD9F04E6464F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0153E8-457B-7C99-9A0F-DD9F04E64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ACEA536-E71E-A04A-1FAE-EB5A301982B2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ACEA536-E71E-A04A-1FAE-EB5A30198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CC893-91E3-6D04-BE4C-3C5C5FAB0680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CC893-91E3-6D04-BE4C-3C5C5FAB06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F269367-0DF9-F237-6F96-0F12B76B7A53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F269367-0DF9-F237-6F96-0F12B76B7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33DF46D-BD60-0820-3624-453F664914D4}"/>
                </a:ext>
              </a:extLst>
            </p:cNvPr>
            <p:cNvCxnSpPr>
              <a:cxnSpLocks/>
            </p:cNvCxnSpPr>
            <p:nvPr/>
          </p:nvCxnSpPr>
          <p:spPr>
            <a:xfrm>
              <a:off x="7985512" y="2742412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610750-2C66-F353-B88F-9BBE55FFE113}"/>
                    </a:ext>
                  </a:extLst>
                </p:cNvPr>
                <p:cNvSpPr txBox="1"/>
                <p:nvPr/>
              </p:nvSpPr>
              <p:spPr>
                <a:xfrm>
                  <a:off x="8796829" y="2419246"/>
                  <a:ext cx="13546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610750-2C66-F353-B88F-9BBE55FFE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29" y="2419246"/>
                  <a:ext cx="1354666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4C6EC4-2333-43B5-B9C6-834197922028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8CAFB21-5399-F3CC-CCB5-85E030F7B18F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3FB8F29-907F-4D75-7096-03C8296E4576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3FB8F29-907F-4D75-7096-03C8296E4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5DE73-96DF-11C5-0F74-F9B6A6D19EE3}"/>
              </a:ext>
            </a:extLst>
          </p:cNvPr>
          <p:cNvGrpSpPr/>
          <p:nvPr/>
        </p:nvGrpSpPr>
        <p:grpSpPr>
          <a:xfrm>
            <a:off x="195327" y="3347057"/>
            <a:ext cx="4532620" cy="650946"/>
            <a:chOff x="195327" y="4648840"/>
            <a:chExt cx="4532620" cy="650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A52FE4-51F2-1D9D-46E0-A159AFA2BFE0}"/>
                    </a:ext>
                  </a:extLst>
                </p:cNvPr>
                <p:cNvSpPr/>
                <p:nvPr/>
              </p:nvSpPr>
              <p:spPr>
                <a:xfrm>
                  <a:off x="195327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A52FE4-51F2-1D9D-46E0-A159AFA2BF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4666740"/>
                  <a:ext cx="633046" cy="63304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6CFB893-6A05-16B1-3AAA-37C9B0A34100}"/>
                    </a:ext>
                  </a:extLst>
                </p:cNvPr>
                <p:cNvSpPr/>
                <p:nvPr/>
              </p:nvSpPr>
              <p:spPr>
                <a:xfrm>
                  <a:off x="828373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6CFB893-6A05-16B1-3AAA-37C9B0A341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46667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5146824-F545-B74C-5521-4B0A90FF79AE}"/>
                    </a:ext>
                  </a:extLst>
                </p:cNvPr>
                <p:cNvSpPr/>
                <p:nvPr/>
              </p:nvSpPr>
              <p:spPr>
                <a:xfrm>
                  <a:off x="1461419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5146824-F545-B74C-5521-4B0A90FF79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46667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8E34995-55DA-9270-6D9B-9945D4ACAA35}"/>
                    </a:ext>
                  </a:extLst>
                </p:cNvPr>
                <p:cNvSpPr/>
                <p:nvPr/>
              </p:nvSpPr>
              <p:spPr>
                <a:xfrm>
                  <a:off x="2094465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8E34995-55DA-9270-6D9B-9945D4ACA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46667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62AE154-6676-7EB7-A659-EE8DAAD51A84}"/>
                </a:ext>
              </a:extLst>
            </p:cNvPr>
            <p:cNvCxnSpPr>
              <a:cxnSpLocks/>
            </p:cNvCxnSpPr>
            <p:nvPr/>
          </p:nvCxnSpPr>
          <p:spPr>
            <a:xfrm>
              <a:off x="2932524" y="4972006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22122-1B49-AD2A-0056-D04ABE0EE70A}"/>
                    </a:ext>
                  </a:extLst>
                </p:cNvPr>
                <p:cNvSpPr txBox="1"/>
                <p:nvPr/>
              </p:nvSpPr>
              <p:spPr>
                <a:xfrm>
                  <a:off x="3638738" y="4648840"/>
                  <a:ext cx="10892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22122-1B49-AD2A-0056-D04ABE0E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8738" y="4648840"/>
                  <a:ext cx="1089209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4CA1BC-E9B9-620B-D969-41A758A3B1E1}"/>
                  </a:ext>
                </a:extLst>
              </p:cNvPr>
              <p:cNvSpPr txBox="1"/>
              <p:nvPr/>
            </p:nvSpPr>
            <p:spPr>
              <a:xfrm>
                <a:off x="212785" y="4358979"/>
                <a:ext cx="11782969" cy="1854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Prove statements of the following form:</a:t>
                </a:r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 consistency:</a:t>
                </a:r>
                <a:r>
                  <a:rPr lang="en-US" sz="2800" dirty="0"/>
                  <a:t>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Gate consistency: </a:t>
                </a:r>
                <a:r>
                  <a:rPr lang="en-US" sz="2800" dirty="0"/>
                  <a:t>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consistent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4CA1BC-E9B9-620B-D969-41A758A3B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" y="4358979"/>
                <a:ext cx="11782969" cy="1854226"/>
              </a:xfrm>
              <a:prstGeom prst="rect">
                <a:avLst/>
              </a:prstGeom>
              <a:blipFill>
                <a:blip r:embed="rId26"/>
                <a:stretch>
                  <a:fillRect l="-1086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AE5E44-8CD0-AB17-8500-D7434F162918}"/>
              </a:ext>
            </a:extLst>
          </p:cNvPr>
          <p:cNvSpPr/>
          <p:nvPr/>
        </p:nvSpPr>
        <p:spPr>
          <a:xfrm>
            <a:off x="80963" y="2290767"/>
            <a:ext cx="10610850" cy="189546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8AE68-0D11-2930-4D4B-B8D25BF25247}"/>
              </a:ext>
            </a:extLst>
          </p:cNvPr>
          <p:cNvSpPr txBox="1"/>
          <p:nvPr/>
        </p:nvSpPr>
        <p:spPr>
          <a:xfrm>
            <a:off x="9144017" y="3663016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420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455B63-6288-3D68-7443-A7A58AE5AFD2}"/>
              </a:ext>
            </a:extLst>
          </p:cNvPr>
          <p:cNvSpPr/>
          <p:nvPr/>
        </p:nvSpPr>
        <p:spPr>
          <a:xfrm>
            <a:off x="80963" y="2290767"/>
            <a:ext cx="10610850" cy="189546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A8A9-514C-74BC-52E5-72E24C5DA6A2}"/>
              </a:ext>
            </a:extLst>
          </p:cNvPr>
          <p:cNvGrpSpPr/>
          <p:nvPr/>
        </p:nvGrpSpPr>
        <p:grpSpPr>
          <a:xfrm>
            <a:off x="195327" y="2464565"/>
            <a:ext cx="9956168" cy="665240"/>
            <a:chOff x="195327" y="2419246"/>
            <a:chExt cx="9956168" cy="665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84D3FDC-426B-0DCF-120E-370D6CA2FA7F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84D3FDC-426B-0DCF-120E-370D6CA2F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1A4BFF-EF64-738C-A40C-F6D5D4B7C241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71A4BFF-EF64-738C-A40C-F6D5D4B7C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D1E513-0AFE-2FC2-3547-521192E995F8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D1E513-0AFE-2FC2-3547-521192E995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1426D4-09CD-4F02-2614-73B9045264FB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1426D4-09CD-4F02-2614-73B904526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9542B8C-5771-707F-F83D-78BF20A5AF3F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9542B8C-5771-707F-F83D-78BF20A5AF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F87B69-58FE-1FDD-AB02-B4196AD3EBF9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4F87B69-58FE-1FDD-AB02-B4196AD3EB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CC5087-6BD0-4E41-5758-198234CC3B3B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CC5087-6BD0-4E41-5758-198234CC3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238DAAD-A37F-CF48-5A07-EEBA113C27F0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238DAAD-A37F-CF48-5A07-EEBA113C2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0153E8-457B-7C99-9A0F-DD9F04E6464F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0153E8-457B-7C99-9A0F-DD9F04E64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ACEA536-E71E-A04A-1FAE-EB5A301982B2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ACEA536-E71E-A04A-1FAE-EB5A30198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CC893-91E3-6D04-BE4C-3C5C5FAB0680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CC893-91E3-6D04-BE4C-3C5C5FAB06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F269367-0DF9-F237-6F96-0F12B76B7A53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F269367-0DF9-F237-6F96-0F12B76B7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33DF46D-BD60-0820-3624-453F664914D4}"/>
                </a:ext>
              </a:extLst>
            </p:cNvPr>
            <p:cNvCxnSpPr>
              <a:cxnSpLocks/>
            </p:cNvCxnSpPr>
            <p:nvPr/>
          </p:nvCxnSpPr>
          <p:spPr>
            <a:xfrm>
              <a:off x="7985512" y="2742412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610750-2C66-F353-B88F-9BBE55FFE113}"/>
                    </a:ext>
                  </a:extLst>
                </p:cNvPr>
                <p:cNvSpPr txBox="1"/>
                <p:nvPr/>
              </p:nvSpPr>
              <p:spPr>
                <a:xfrm>
                  <a:off x="8796829" y="2419246"/>
                  <a:ext cx="13546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7610750-2C66-F353-B88F-9BBE55FFE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29" y="2419246"/>
                  <a:ext cx="1354666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4C6EC4-2333-43B5-B9C6-834197922028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8CAFB21-5399-F3CC-CCB5-85E030F7B18F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3FB8F29-907F-4D75-7096-03C8296E4576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3FB8F29-907F-4D75-7096-03C8296E4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5DE73-96DF-11C5-0F74-F9B6A6D19EE3}"/>
              </a:ext>
            </a:extLst>
          </p:cNvPr>
          <p:cNvGrpSpPr/>
          <p:nvPr/>
        </p:nvGrpSpPr>
        <p:grpSpPr>
          <a:xfrm>
            <a:off x="195327" y="3347057"/>
            <a:ext cx="4532620" cy="650946"/>
            <a:chOff x="195327" y="4648840"/>
            <a:chExt cx="4532620" cy="650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A52FE4-51F2-1D9D-46E0-A159AFA2BFE0}"/>
                    </a:ext>
                  </a:extLst>
                </p:cNvPr>
                <p:cNvSpPr/>
                <p:nvPr/>
              </p:nvSpPr>
              <p:spPr>
                <a:xfrm>
                  <a:off x="195327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A52FE4-51F2-1D9D-46E0-A159AFA2BF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4666740"/>
                  <a:ext cx="633046" cy="63304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6CFB893-6A05-16B1-3AAA-37C9B0A34100}"/>
                    </a:ext>
                  </a:extLst>
                </p:cNvPr>
                <p:cNvSpPr/>
                <p:nvPr/>
              </p:nvSpPr>
              <p:spPr>
                <a:xfrm>
                  <a:off x="828373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6CFB893-6A05-16B1-3AAA-37C9B0A341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46667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5146824-F545-B74C-5521-4B0A90FF79AE}"/>
                    </a:ext>
                  </a:extLst>
                </p:cNvPr>
                <p:cNvSpPr/>
                <p:nvPr/>
              </p:nvSpPr>
              <p:spPr>
                <a:xfrm>
                  <a:off x="1461419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5146824-F545-B74C-5521-4B0A90FF79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46667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8E34995-55DA-9270-6D9B-9945D4ACAA35}"/>
                    </a:ext>
                  </a:extLst>
                </p:cNvPr>
                <p:cNvSpPr/>
                <p:nvPr/>
              </p:nvSpPr>
              <p:spPr>
                <a:xfrm>
                  <a:off x="2094465" y="4666740"/>
                  <a:ext cx="633046" cy="63304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8E34995-55DA-9270-6D9B-9945D4ACA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46667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62AE154-6676-7EB7-A659-EE8DAAD51A84}"/>
                </a:ext>
              </a:extLst>
            </p:cNvPr>
            <p:cNvCxnSpPr>
              <a:cxnSpLocks/>
            </p:cNvCxnSpPr>
            <p:nvPr/>
          </p:nvCxnSpPr>
          <p:spPr>
            <a:xfrm>
              <a:off x="2932524" y="4972006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22122-1B49-AD2A-0056-D04ABE0EE70A}"/>
                    </a:ext>
                  </a:extLst>
                </p:cNvPr>
                <p:cNvSpPr txBox="1"/>
                <p:nvPr/>
              </p:nvSpPr>
              <p:spPr>
                <a:xfrm>
                  <a:off x="3638738" y="4648840"/>
                  <a:ext cx="10892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22122-1B49-AD2A-0056-D04ABE0EE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8738" y="4648840"/>
                  <a:ext cx="1089209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4CA1BC-E9B9-620B-D969-41A758A3B1E1}"/>
                  </a:ext>
                </a:extLst>
              </p:cNvPr>
              <p:cNvSpPr txBox="1"/>
              <p:nvPr/>
            </p:nvSpPr>
            <p:spPr>
              <a:xfrm>
                <a:off x="212785" y="4358979"/>
                <a:ext cx="11782969" cy="232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Prove statements of the following form:</a:t>
                </a:r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 consistency:</a:t>
                </a:r>
                <a:r>
                  <a:rPr lang="en-US" sz="2800" dirty="0"/>
                  <a:t>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Gate consistency: </a:t>
                </a:r>
                <a:r>
                  <a:rPr lang="en-US" sz="2800" dirty="0"/>
                  <a:t>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consistent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Internal consistency:</a:t>
                </a:r>
                <a:r>
                  <a:rPr lang="en-US" sz="2800" dirty="0"/>
                  <a:t>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consistent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739775" indent="-392113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Output consistency:</a:t>
                </a:r>
                <a:r>
                  <a:rPr lang="en-US" sz="2800" dirty="0"/>
                  <a:t>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are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4CA1BC-E9B9-620B-D969-41A758A3B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" y="4358979"/>
                <a:ext cx="11782969" cy="2323457"/>
              </a:xfrm>
              <a:prstGeom prst="rect">
                <a:avLst/>
              </a:prstGeom>
              <a:blipFill>
                <a:blip r:embed="rId26"/>
                <a:stretch>
                  <a:fillRect l="-1086" t="-2362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35BC260-CF31-EA0C-2655-2E7F0ECEEC76}"/>
              </a:ext>
            </a:extLst>
          </p:cNvPr>
          <p:cNvSpPr/>
          <p:nvPr/>
        </p:nvSpPr>
        <p:spPr>
          <a:xfrm>
            <a:off x="7893269" y="2442768"/>
            <a:ext cx="4207588" cy="2323457"/>
          </a:xfrm>
          <a:prstGeom prst="wedgeRoundRectCallout">
            <a:avLst>
              <a:gd name="adj1" fmla="val 20610"/>
              <a:gd name="adj2" fmla="val 71557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/>
              <a:t>This is a </a:t>
            </a:r>
            <a:r>
              <a:rPr lang="en-US" sz="2800" b="1" dirty="0">
                <a:solidFill>
                  <a:schemeClr val="accent5"/>
                </a:solidFill>
              </a:rPr>
              <a:t>quadratic</a:t>
            </a:r>
            <a:r>
              <a:rPr lang="en-US" sz="2800" b="0" dirty="0"/>
              <a:t> relation (since we have the intermediate wires)</a:t>
            </a:r>
          </a:p>
        </p:txBody>
      </p:sp>
    </p:spTree>
    <p:extLst>
      <p:ext uri="{BB962C8B-B14F-4D97-AF65-F5344CB8AC3E}">
        <p14:creationId xmlns:p14="http://schemas.microsoft.com/office/powerpoint/2010/main" val="32577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1FE43F-E798-47FB-E1DF-725690116712}"/>
                </a:ext>
              </a:extLst>
            </p:cNvPr>
            <p:cNvSpPr/>
            <p:nvPr/>
          </p:nvSpPr>
          <p:spPr>
            <a:xfrm>
              <a:off x="19532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9D9686-49BF-8899-5389-E1684EBCC856}"/>
                </a:ext>
              </a:extLst>
            </p:cNvPr>
            <p:cNvSpPr/>
            <p:nvPr/>
          </p:nvSpPr>
          <p:spPr>
            <a:xfrm>
              <a:off x="82837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BBA75A-1CB8-383F-3723-AA583B9167E1}"/>
                </a:ext>
              </a:extLst>
            </p:cNvPr>
            <p:cNvSpPr/>
            <p:nvPr/>
          </p:nvSpPr>
          <p:spPr>
            <a:xfrm>
              <a:off x="146141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ACC2F3-47AD-55F8-7C57-06F616756739}"/>
                </a:ext>
              </a:extLst>
            </p:cNvPr>
            <p:cNvSpPr/>
            <p:nvPr/>
          </p:nvSpPr>
          <p:spPr>
            <a:xfrm>
              <a:off x="209446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C682F3-3951-C2D2-92DA-318D69DAD7E3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3121C7-C8C6-30E8-CF87-1432D419E6BB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0E0173-C472-05C9-DBDB-276AAF940E35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3DCE0-0C51-AC6A-4308-363B6D2AED3E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DB0BED-88F4-9B4E-BF67-36ACC8C6EEFC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CE824B-24AC-D678-161A-443D0DE8610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282C4E-4260-A9F4-59E8-C7438244C5AA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B95290-90FA-74DB-560B-7C676EB1D592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611EF8-C912-5BBA-1139-94B661C68DBC}"/>
                </a:ext>
              </a:extLst>
            </p:cNvPr>
            <p:cNvSpPr/>
            <p:nvPr/>
          </p:nvSpPr>
          <p:spPr>
            <a:xfrm>
              <a:off x="19532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7F94B7-7776-AF42-BEE4-733DC918C090}"/>
                </a:ext>
              </a:extLst>
            </p:cNvPr>
            <p:cNvSpPr/>
            <p:nvPr/>
          </p:nvSpPr>
          <p:spPr>
            <a:xfrm>
              <a:off x="82837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0B1EDB-3D11-465E-8744-1EFCB343439F}"/>
                </a:ext>
              </a:extLst>
            </p:cNvPr>
            <p:cNvSpPr/>
            <p:nvPr/>
          </p:nvSpPr>
          <p:spPr>
            <a:xfrm>
              <a:off x="146141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3FCC8F-4A85-3CC1-F1C2-BAAC2F7D201D}"/>
                </a:ext>
              </a:extLst>
            </p:cNvPr>
            <p:cNvSpPr/>
            <p:nvPr/>
          </p:nvSpPr>
          <p:spPr>
            <a:xfrm>
              <a:off x="209446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3286DA-EF9D-5B16-E2F3-22DF9719E5C4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/>
              <p:nvPr/>
            </p:nvSpPr>
            <p:spPr>
              <a:xfrm>
                <a:off x="1696720" y="5485428"/>
                <a:ext cx="8798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1: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Input consistency</a:t>
                </a:r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85428"/>
                <a:ext cx="8798559" cy="523220"/>
              </a:xfrm>
              <a:prstGeom prst="rect">
                <a:avLst/>
              </a:prstGeom>
              <a:blipFill>
                <a:blip r:embed="rId2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E37797-D1DA-E003-2DDD-0E7368D3601D}"/>
                  </a:ext>
                </a:extLst>
              </p:cNvPr>
              <p:cNvSpPr txBox="1"/>
              <p:nvPr/>
            </p:nvSpPr>
            <p:spPr>
              <a:xfrm>
                <a:off x="248596" y="6246331"/>
                <a:ext cx="11694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Projective chain binding: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are both openings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E37797-D1DA-E003-2DDD-0E7368D3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6" y="6246331"/>
                <a:ext cx="11694805" cy="461665"/>
              </a:xfrm>
              <a:prstGeom prst="rect">
                <a:avLst/>
              </a:prstGeom>
              <a:blipFill>
                <a:blip r:embed="rId25"/>
                <a:stretch>
                  <a:fillRect l="-8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6B6B5B-38CF-D05A-BD29-0486450FC5E8}"/>
                  </a:ext>
                </a:extLst>
              </p:cNvPr>
              <p:cNvSpPr txBox="1"/>
              <p:nvPr/>
            </p:nvSpPr>
            <p:spPr>
              <a:xfrm>
                <a:off x="483702" y="4035106"/>
                <a:ext cx="71166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Initially:</a:t>
                </a:r>
                <a:r>
                  <a:rPr lang="en-US" sz="2400" dirty="0"/>
                  <a:t> no guarantees on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commit to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6B6B5B-38CF-D05A-BD29-0486450FC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2" y="4035106"/>
                <a:ext cx="7116692" cy="461665"/>
              </a:xfrm>
              <a:prstGeom prst="rect">
                <a:avLst/>
              </a:prstGeom>
              <a:blipFill>
                <a:blip r:embed="rId26"/>
                <a:stretch>
                  <a:fillRect l="-1284" t="-10526" r="-4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6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3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 r="-11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C682F3-3951-C2D2-92DA-318D69DAD7E3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3121C7-C8C6-30E8-CF87-1432D419E6BB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0E0173-C472-05C9-DBDB-276AAF940E35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3DCE0-0C51-AC6A-4308-363B6D2AED3E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DB0BED-88F4-9B4E-BF67-36ACC8C6EEFC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CE824B-24AC-D678-161A-443D0DE8610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282C4E-4260-A9F4-59E8-C7438244C5AA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B95290-90FA-74DB-560B-7C676EB1D592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611EF8-C912-5BBA-1139-94B661C68DBC}"/>
                </a:ext>
              </a:extLst>
            </p:cNvPr>
            <p:cNvSpPr/>
            <p:nvPr/>
          </p:nvSpPr>
          <p:spPr>
            <a:xfrm>
              <a:off x="19532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7F94B7-7776-AF42-BEE4-733DC918C090}"/>
                </a:ext>
              </a:extLst>
            </p:cNvPr>
            <p:cNvSpPr/>
            <p:nvPr/>
          </p:nvSpPr>
          <p:spPr>
            <a:xfrm>
              <a:off x="82837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0B1EDB-3D11-465E-8744-1EFCB343439F}"/>
                </a:ext>
              </a:extLst>
            </p:cNvPr>
            <p:cNvSpPr/>
            <p:nvPr/>
          </p:nvSpPr>
          <p:spPr>
            <a:xfrm>
              <a:off x="146141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3FCC8F-4A85-3CC1-F1C2-BAAC2F7D201D}"/>
                </a:ext>
              </a:extLst>
            </p:cNvPr>
            <p:cNvSpPr/>
            <p:nvPr/>
          </p:nvSpPr>
          <p:spPr>
            <a:xfrm>
              <a:off x="209446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3286DA-EF9D-5B16-E2F3-22DF9719E5C4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/>
              <p:nvPr/>
            </p:nvSpPr>
            <p:spPr>
              <a:xfrm>
                <a:off x="1696720" y="5485428"/>
                <a:ext cx="8798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1: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Input consistency</a:t>
                </a:r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85428"/>
                <a:ext cx="8798559" cy="523220"/>
              </a:xfrm>
              <a:prstGeom prst="rect">
                <a:avLst/>
              </a:prstGeom>
              <a:blipFill>
                <a:blip r:embed="rId2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E37797-D1DA-E003-2DDD-0E7368D3601D}"/>
                  </a:ext>
                </a:extLst>
              </p:cNvPr>
              <p:cNvSpPr txBox="1"/>
              <p:nvPr/>
            </p:nvSpPr>
            <p:spPr>
              <a:xfrm>
                <a:off x="248596" y="6246331"/>
                <a:ext cx="11694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Projective chain binding: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are both openings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E37797-D1DA-E003-2DDD-0E7368D3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6" y="6246331"/>
                <a:ext cx="11694805" cy="461665"/>
              </a:xfrm>
              <a:prstGeom prst="rect">
                <a:avLst/>
              </a:prstGeom>
              <a:blipFill>
                <a:blip r:embed="rId29"/>
                <a:stretch>
                  <a:fillRect l="-8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264302" y="3922778"/>
                <a:ext cx="42550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agree</a:t>
                </a:r>
                <a:r>
                  <a:rPr lang="en-US" sz="2000" dirty="0"/>
                  <a:t> on first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2" y="3922778"/>
                <a:ext cx="4255075" cy="707886"/>
              </a:xfrm>
              <a:prstGeom prst="rect">
                <a:avLst/>
              </a:prstGeom>
              <a:blipFill>
                <a:blip r:embed="rId30"/>
                <a:stretch>
                  <a:fillRect t="-5172" r="-128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E2889FB-6BE4-C45A-B716-94D991D3EA46}"/>
              </a:ext>
            </a:extLst>
          </p:cNvPr>
          <p:cNvSpPr txBox="1"/>
          <p:nvPr/>
        </p:nvSpPr>
        <p:spPr>
          <a:xfrm>
            <a:off x="3952195" y="3922778"/>
            <a:ext cx="519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Note:</a:t>
            </a:r>
            <a:r>
              <a:rPr lang="en-US" sz="2000" dirty="0">
                <a:solidFill>
                  <a:srgbClr val="C00000"/>
                </a:solidFill>
              </a:rPr>
              <a:t> we do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dirty="0">
                <a:solidFill>
                  <a:srgbClr val="C00000"/>
                </a:solidFill>
              </a:rPr>
              <a:t> know what values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they have, only that they agree</a:t>
            </a:r>
          </a:p>
        </p:txBody>
      </p:sp>
    </p:spTree>
    <p:extLst>
      <p:ext uri="{BB962C8B-B14F-4D97-AF65-F5344CB8AC3E}">
        <p14:creationId xmlns:p14="http://schemas.microsoft.com/office/powerpoint/2010/main" val="142235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 r="-11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C682F3-3951-C2D2-92DA-318D69DAD7E3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3121C7-C8C6-30E8-CF87-1432D419E6BB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0E0173-C472-05C9-DBDB-276AAF940E35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3DCE0-0C51-AC6A-4308-363B6D2AED3E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DB0BED-88F4-9B4E-BF67-36ACC8C6EEFC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CE824B-24AC-D678-161A-443D0DE8610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282C4E-4260-A9F4-59E8-C7438244C5AA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B95290-90FA-74DB-560B-7C676EB1D592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611EF8-C912-5BBA-1139-94B661C68DBC}"/>
                </a:ext>
              </a:extLst>
            </p:cNvPr>
            <p:cNvSpPr/>
            <p:nvPr/>
          </p:nvSpPr>
          <p:spPr>
            <a:xfrm>
              <a:off x="19532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07F94B7-7776-AF42-BEE4-733DC918C090}"/>
                </a:ext>
              </a:extLst>
            </p:cNvPr>
            <p:cNvSpPr/>
            <p:nvPr/>
          </p:nvSpPr>
          <p:spPr>
            <a:xfrm>
              <a:off x="82837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0B1EDB-3D11-465E-8744-1EFCB343439F}"/>
                </a:ext>
              </a:extLst>
            </p:cNvPr>
            <p:cNvSpPr/>
            <p:nvPr/>
          </p:nvSpPr>
          <p:spPr>
            <a:xfrm>
              <a:off x="146141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3FCC8F-4A85-3CC1-F1C2-BAAC2F7D201D}"/>
                </a:ext>
              </a:extLst>
            </p:cNvPr>
            <p:cNvSpPr/>
            <p:nvPr/>
          </p:nvSpPr>
          <p:spPr>
            <a:xfrm>
              <a:off x="209446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3286DA-EF9D-5B16-E2F3-22DF9719E5C4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264302" y="3922778"/>
                <a:ext cx="42550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agree</a:t>
                </a:r>
                <a:r>
                  <a:rPr lang="en-US" sz="2000" dirty="0"/>
                  <a:t> on first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2" y="3922778"/>
                <a:ext cx="4255075" cy="707886"/>
              </a:xfrm>
              <a:prstGeom prst="rect">
                <a:avLst/>
              </a:prstGeom>
              <a:blipFill>
                <a:blip r:embed="rId28"/>
                <a:stretch>
                  <a:fillRect t="-5172" r="-128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E2889FB-6BE4-C45A-B716-94D991D3EA46}"/>
              </a:ext>
            </a:extLst>
          </p:cNvPr>
          <p:cNvSpPr txBox="1"/>
          <p:nvPr/>
        </p:nvSpPr>
        <p:spPr>
          <a:xfrm>
            <a:off x="3952195" y="3922778"/>
            <a:ext cx="519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Note:</a:t>
            </a:r>
            <a:r>
              <a:rPr lang="en-US" sz="2000" dirty="0">
                <a:solidFill>
                  <a:srgbClr val="C00000"/>
                </a:solidFill>
              </a:rPr>
              <a:t> we do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dirty="0">
                <a:solidFill>
                  <a:srgbClr val="C00000"/>
                </a:solidFill>
              </a:rPr>
              <a:t> know what values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they have, only that they agree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C9BB6-01DF-524C-609E-E581FDE7B912}"/>
                  </a:ext>
                </a:extLst>
              </p:cNvPr>
              <p:cNvSpPr txBox="1"/>
              <p:nvPr/>
            </p:nvSpPr>
            <p:spPr>
              <a:xfrm>
                <a:off x="1696720" y="5452094"/>
                <a:ext cx="87985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2: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Gate consistency</a:t>
                </a:r>
                <a:r>
                  <a:rPr lang="en-US" sz="2800" dirty="0"/>
                  <a:t> between first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C9BB6-01DF-524C-609E-E581FDE7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52094"/>
                <a:ext cx="8798559" cy="954107"/>
              </a:xfrm>
              <a:prstGeom prst="rect">
                <a:avLst/>
              </a:prstGeom>
              <a:blipFill>
                <a:blip r:embed="rId2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639B44-FD6B-8E4B-1A11-460C54AEEA80}"/>
                  </a:ext>
                </a:extLst>
              </p:cNvPr>
              <p:cNvSpPr txBox="1"/>
              <p:nvPr/>
            </p:nvSpPr>
            <p:spPr>
              <a:xfrm>
                <a:off x="133456" y="6429312"/>
                <a:ext cx="117951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, projective chain binding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639B44-FD6B-8E4B-1A11-460C54AE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6" y="6429312"/>
                <a:ext cx="11795152" cy="400110"/>
              </a:xfrm>
              <a:prstGeom prst="rect">
                <a:avLst/>
              </a:prstGeom>
              <a:blipFill>
                <a:blip r:embed="rId30"/>
                <a:stretch>
                  <a:fillRect l="-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5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/>
              <p:nvPr/>
            </p:nvSpPr>
            <p:spPr>
              <a:xfrm>
                <a:off x="1696720" y="5452094"/>
                <a:ext cx="87985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2: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Gate consistency</a:t>
                </a:r>
                <a:r>
                  <a:rPr lang="en-US" sz="2800" dirty="0"/>
                  <a:t> between first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52094"/>
                <a:ext cx="8798559" cy="954107"/>
              </a:xfrm>
              <a:prstGeom prst="rect">
                <a:avLst/>
              </a:prstGeom>
              <a:blipFill>
                <a:blip r:embed="rId2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first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blipFill>
                <a:blip r:embed="rId30"/>
                <a:stretch>
                  <a:fillRect t="-5172" r="-90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/>
              <p:nvPr/>
            </p:nvSpPr>
            <p:spPr>
              <a:xfrm>
                <a:off x="133456" y="6429312"/>
                <a:ext cx="117951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, projective chain binding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6" y="6429312"/>
                <a:ext cx="11795152" cy="400110"/>
              </a:xfrm>
              <a:prstGeom prst="rect">
                <a:avLst/>
              </a:prstGeom>
              <a:blipFill>
                <a:blip r:embed="rId31"/>
                <a:stretch>
                  <a:fillRect l="-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847B49-3318-1FF1-40BF-6D6C8A18AAE0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5D23736-9281-7834-027C-CB53FB49D347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5D23736-9281-7834-027C-CB53FB49D3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9273405-4E13-0E9C-3F68-6EF84EE3359D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9273405-4E13-0E9C-3F68-6EF84EE335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33"/>
                  <a:stretch>
                    <a:fillRect r="-11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7DCC61-12B7-073C-DC84-98E4F348BFC0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7DCC61-12B7-073C-DC84-98E4F348B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D0A5B-C229-A66D-C540-18EE5BF0C22A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F6D0A5B-C229-A66D-C540-18EE5BF0C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08F64D-2539-F190-44A6-415E2D9BBAA0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31299B-8943-FA26-F82B-1689C6709C60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FEA5D4-6248-72E5-E05E-994207E71F29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18E281-F349-A1DD-F6D7-8A0270951C73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6D2E08-6E12-BD0E-7FF4-5B83D7139106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158565-0B79-14B3-E8FF-CCE2F001FB4F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1EE649-8C6A-18CC-0888-5CB19EB1059B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DFE6F7E-CF63-5691-AD9F-FA909880588F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60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/>
              <p:nvPr/>
            </p:nvSpPr>
            <p:spPr>
              <a:xfrm>
                <a:off x="1696720" y="5452094"/>
                <a:ext cx="8798559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3: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Internal consistency</a:t>
                </a:r>
                <a:r>
                  <a:rPr lang="en-US" sz="2800" dirty="0"/>
                  <a:t> between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52094"/>
                <a:ext cx="8798559" cy="967957"/>
              </a:xfrm>
              <a:prstGeom prst="rect">
                <a:avLst/>
              </a:prstGeom>
              <a:blipFill>
                <a:blip r:embed="rId27"/>
                <a:stretch>
                  <a:fillRect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first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blipFill>
                <a:blip r:embed="rId30"/>
                <a:stretch>
                  <a:fillRect t="-5172" r="-90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/>
              <p:nvPr/>
            </p:nvSpPr>
            <p:spPr>
              <a:xfrm>
                <a:off x="314564" y="6429312"/>
                <a:ext cx="11432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projective chain binding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64" y="6429312"/>
                <a:ext cx="11432937" cy="369332"/>
              </a:xfrm>
              <a:prstGeom prst="rect">
                <a:avLst/>
              </a:prstGeom>
              <a:blipFill>
                <a:blip r:embed="rId31"/>
                <a:stretch>
                  <a:fillRect l="-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F13C445-E66F-8C92-BE27-ABA59AC832EC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6592E7F-9E7C-689D-6AEF-1E9FE3DDEC5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6592E7F-9E7C-689D-6AEF-1E9FE3DDEC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9BB3434-E2C7-64D6-6F56-BCB5B33E7F2B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9BB3434-E2C7-64D6-6F56-BCB5B33E7F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33"/>
                  <a:stretch>
                    <a:fillRect r="-11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1748529-9A88-3294-F18F-B912E03377BB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1748529-9A88-3294-F18F-B912E03377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E9D92F5-AAC3-72D9-2646-1BAFA85C737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E9D92F5-AAC3-72D9-2646-1BAFA85C7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346882-1DAB-1D02-190B-69AF78F28C35}"/>
                </a:ext>
              </a:extLst>
            </p:cNvPr>
            <p:cNvSpPr/>
            <p:nvPr/>
          </p:nvSpPr>
          <p:spPr>
            <a:xfrm>
              <a:off x="272751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DAE94E-32E6-8BB5-DB79-0D72A954C03C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F95728-3FAB-86CF-1A73-73DE520A5EA9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76660B-35F9-2A97-2B46-54968538D1FD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AC14D5-BCF5-5EEB-4E13-EC50C101AF3D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A989DC-B4EE-3D88-34F9-9A2513B0A2EB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483183-4CF6-C09F-ABD7-73C1683B297D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203443-EC2A-3FE2-1E4C-E15790C20264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0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/>
              <p:nvPr/>
            </p:nvSpPr>
            <p:spPr>
              <a:xfrm>
                <a:off x="1696720" y="5452094"/>
                <a:ext cx="8798559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3: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Internal consistency</a:t>
                </a:r>
                <a:r>
                  <a:rPr lang="en-US" sz="2800" dirty="0"/>
                  <a:t> between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with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wires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3E5A00-A043-E801-1DAE-24EB965F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452094"/>
                <a:ext cx="8798559" cy="967957"/>
              </a:xfrm>
              <a:prstGeom prst="rect">
                <a:avLst/>
              </a:prstGeom>
              <a:blipFill>
                <a:blip r:embed="rId27"/>
                <a:stretch>
                  <a:fillRect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1687622" y="3922778"/>
                <a:ext cx="47041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first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22" y="3922778"/>
                <a:ext cx="4704108" cy="707886"/>
              </a:xfrm>
              <a:prstGeom prst="rect">
                <a:avLst/>
              </a:prstGeom>
              <a:blipFill>
                <a:blip r:embed="rId30"/>
                <a:stretch>
                  <a:fillRect t="-5172" r="-90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/>
              <p:nvPr/>
            </p:nvSpPr>
            <p:spPr>
              <a:xfrm>
                <a:off x="314563" y="6429312"/>
                <a:ext cx="11432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projective chain binding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D599E2-2C0C-389E-6824-ABEECCC1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63" y="6429312"/>
                <a:ext cx="11432937" cy="369332"/>
              </a:xfrm>
              <a:prstGeom prst="rect">
                <a:avLst/>
              </a:prstGeom>
              <a:blipFill>
                <a:blip r:embed="rId31"/>
                <a:stretch>
                  <a:fillRect l="-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75A5A11-D937-FCBB-A8E7-44C73D4A71C5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AFA6504-4C4F-6582-989A-708F26284FEA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AFA6504-4C4F-6582-989A-708F26284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704119D-293A-DF18-D25B-712425B207A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704119D-293A-DF18-D25B-712425B20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33"/>
                  <a:stretch>
                    <a:fillRect r="-11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1E0BAA5-6EA4-5828-ED38-8A506AF9443E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1E0BAA5-6EA4-5828-ED38-8A506AF94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42657FC-B47E-0F25-9C48-A8CC93EF3D1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42657FC-B47E-0F25-9C48-A8CC93EF3D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820E8D7-048A-D899-C9F2-24584970F971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820E8D7-048A-D899-C9F2-24584970F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36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6C3C72-63F7-A123-E650-566B49F9E073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D1DE5-ECBC-2146-53D9-47178F697E36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6ABD49-94C4-AD6A-B438-D5803767057C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44104E-685D-51FC-463B-DD70891AD2B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802C65-514C-E2A4-1903-E5DABC6B59E6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3E78EB-5269-A810-E47D-381E15795FFF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F86631-CF3B-1911-E1CC-D87DE8673F5F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0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DB1CA1A-8B98-E4BC-90AA-888E3153105F}"/>
              </a:ext>
            </a:extLst>
          </p:cNvPr>
          <p:cNvGrpSpPr/>
          <p:nvPr/>
        </p:nvGrpSpPr>
        <p:grpSpPr>
          <a:xfrm>
            <a:off x="8006882" y="2435070"/>
            <a:ext cx="1591988" cy="954227"/>
            <a:chOff x="3830893" y="4979237"/>
            <a:chExt cx="1591988" cy="95422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1EAEE0B-194E-0431-C0FE-96E383B822B2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CE5902-077C-B860-A71C-9C91B18B2E19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1A8646FB-61F5-6409-524F-0CD059E51E43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C1C0D7F-CFAA-5061-8C53-C5387C027A42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A7425BCB-EE95-9018-4CEA-6B641FE14C1E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34E1E563-9E28-3F84-F69C-E2A4ACC01EAD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3255DA2-FA58-A072-EA8B-CA329AEF57E5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3255DA2-FA58-A072-EA8B-CA329AEF5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23F4A5-BB3E-CC4E-4F9B-9B49FA4929B6}"/>
                  </a:ext>
                </a:extLst>
              </p:cNvPr>
              <p:cNvSpPr txBox="1"/>
              <p:nvPr/>
            </p:nvSpPr>
            <p:spPr>
              <a:xfrm>
                <a:off x="1513452" y="4405315"/>
                <a:ext cx="101626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Takes a </a:t>
                </a:r>
                <a:r>
                  <a:rPr lang="en-US" sz="3200" dirty="0">
                    <a:solidFill>
                      <a:schemeClr val="accent3"/>
                    </a:solidFill>
                  </a:rPr>
                  <a:t>common reference string </a:t>
                </a:r>
                <a:r>
                  <a:rPr lang="en-US" sz="3200" dirty="0"/>
                  <a:t>and commits to an </a:t>
                </a:r>
                <a:r>
                  <a:rPr lang="en-US" sz="3200" dirty="0">
                    <a:solidFill>
                      <a:schemeClr val="bg2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23F4A5-BB3E-CC4E-4F9B-9B49FA49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52" y="4405315"/>
                <a:ext cx="10162654" cy="584775"/>
              </a:xfrm>
              <a:prstGeom prst="rect">
                <a:avLst/>
              </a:prstGeom>
              <a:blipFill>
                <a:blip r:embed="rId3"/>
                <a:stretch>
                  <a:fillRect l="-15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B704A-C0B9-12B3-395A-CA15127517C7}"/>
                  </a:ext>
                </a:extLst>
              </p:cNvPr>
              <p:cNvSpPr txBox="1"/>
              <p:nvPr/>
            </p:nvSpPr>
            <p:spPr>
              <a:xfrm>
                <a:off x="1513452" y="5026830"/>
                <a:ext cx="8477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Outputs commitm</a:t>
                </a:r>
                <a:r>
                  <a:rPr lang="en-US" sz="3200" dirty="0">
                    <a:solidFill>
                      <a:schemeClr val="tx1"/>
                    </a:solidFill>
                  </a:rPr>
                  <a:t>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commitment state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st</m:t>
                    </m:r>
                  </m:oMath>
                </a14:m>
                <a:endParaRPr lang="en-US" sz="32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B704A-C0B9-12B3-395A-CA1512751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52" y="5026830"/>
                <a:ext cx="8477642" cy="584775"/>
              </a:xfrm>
              <a:prstGeom prst="rect">
                <a:avLst/>
              </a:prstGeom>
              <a:blipFill>
                <a:blip r:embed="rId4"/>
                <a:stretch>
                  <a:fillRect l="-17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croll: Horizontal 41">
                <a:extLst>
                  <a:ext uri="{FF2B5EF4-FFF2-40B4-BE49-F238E27FC236}">
                    <a16:creationId xmlns:a16="http://schemas.microsoft.com/office/drawing/2014/main" id="{A529ACE8-ABA2-9701-1B4F-E065ADB8C4BB}"/>
                  </a:ext>
                </a:extLst>
              </p:cNvPr>
              <p:cNvSpPr/>
              <p:nvPr/>
            </p:nvSpPr>
            <p:spPr>
              <a:xfrm>
                <a:off x="1747728" y="1837049"/>
                <a:ext cx="943356" cy="573590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2" name="Scroll: Horizontal 41">
                <a:extLst>
                  <a:ext uri="{FF2B5EF4-FFF2-40B4-BE49-F238E27FC236}">
                    <a16:creationId xmlns:a16="http://schemas.microsoft.com/office/drawing/2014/main" id="{A529ACE8-ABA2-9701-1B4F-E065ADB8C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28" y="1837049"/>
                <a:ext cx="943356" cy="573590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A545E84-20BC-494F-862D-C16FC7BED1CB}"/>
              </a:ext>
            </a:extLst>
          </p:cNvPr>
          <p:cNvGrpSpPr/>
          <p:nvPr/>
        </p:nvGrpSpPr>
        <p:grpSpPr>
          <a:xfrm>
            <a:off x="3168266" y="2163986"/>
            <a:ext cx="1591988" cy="1227691"/>
            <a:chOff x="6332258" y="2198645"/>
            <a:chExt cx="1591988" cy="122769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191FAA-147B-6905-DF00-A8B90196AAF3}"/>
                </a:ext>
              </a:extLst>
            </p:cNvPr>
            <p:cNvSpPr/>
            <p:nvPr/>
          </p:nvSpPr>
          <p:spPr>
            <a:xfrm>
              <a:off x="6332258" y="2694333"/>
              <a:ext cx="1591056" cy="7320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9BF441C6-3815-197F-779C-D156624427F6}"/>
                </a:ext>
              </a:extLst>
            </p:cNvPr>
            <p:cNvSpPr/>
            <p:nvPr/>
          </p:nvSpPr>
          <p:spPr>
            <a:xfrm>
              <a:off x="6332258" y="2933030"/>
              <a:ext cx="1591056" cy="493306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78CBF764-F101-A8DB-628E-940074EA1F79}"/>
                </a:ext>
              </a:extLst>
            </p:cNvPr>
            <p:cNvSpPr/>
            <p:nvPr/>
          </p:nvSpPr>
          <p:spPr>
            <a:xfrm>
              <a:off x="6332258" y="2198645"/>
              <a:ext cx="1591056" cy="493306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flat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06EA11B-EA48-D265-DBEB-5A8757D36B5D}"/>
                </a:ext>
              </a:extLst>
            </p:cNvPr>
            <p:cNvSpPr/>
            <p:nvPr/>
          </p:nvSpPr>
          <p:spPr>
            <a:xfrm rot="5400000">
              <a:off x="6267226" y="2756982"/>
              <a:ext cx="732006" cy="601942"/>
            </a:xfrm>
            <a:prstGeom prst="triangle">
              <a:avLst>
                <a:gd name="adj" fmla="val 4967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74AC8A8-45D2-9BC5-1E1B-6A32EF875F94}"/>
                </a:ext>
              </a:extLst>
            </p:cNvPr>
            <p:cNvSpPr/>
            <p:nvPr/>
          </p:nvSpPr>
          <p:spPr>
            <a:xfrm rot="16200000" flipH="1">
              <a:off x="7257272" y="2756983"/>
              <a:ext cx="732006" cy="601942"/>
            </a:xfrm>
            <a:prstGeom prst="triangle">
              <a:avLst>
                <a:gd name="adj" fmla="val 4967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</p:grp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2A482A2C-6C51-CAB1-8451-8680EEC1B3FA}"/>
              </a:ext>
            </a:extLst>
          </p:cNvPr>
          <p:cNvSpPr/>
          <p:nvPr/>
        </p:nvSpPr>
        <p:spPr>
          <a:xfrm rot="1767975">
            <a:off x="2627968" y="1408557"/>
            <a:ext cx="1075989" cy="1160189"/>
          </a:xfrm>
          <a:prstGeom prst="circularArrow">
            <a:avLst>
              <a:gd name="adj1" fmla="val 5640"/>
              <a:gd name="adj2" fmla="val 1142319"/>
              <a:gd name="adj3" fmla="val 20088445"/>
              <a:gd name="adj4" fmla="val 10760350"/>
              <a:gd name="adj5" fmla="val 82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DC2E336-5069-735C-CE5C-ACF42A5CB064}"/>
              </a:ext>
            </a:extLst>
          </p:cNvPr>
          <p:cNvSpPr/>
          <p:nvPr/>
        </p:nvSpPr>
        <p:spPr>
          <a:xfrm>
            <a:off x="5373654" y="2579236"/>
            <a:ext cx="2246056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3611D6-2318-1B71-7D1E-D9F9DEEA579E}"/>
                  </a:ext>
                </a:extLst>
              </p:cNvPr>
              <p:cNvSpPr txBox="1"/>
              <p:nvPr/>
            </p:nvSpPr>
            <p:spPr>
              <a:xfrm>
                <a:off x="5480754" y="2087473"/>
                <a:ext cx="18469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latin typeface="Cambria Math" panose="02040503050406030204" pitchFamily="18" charset="0"/>
                        </a:rPr>
                        <m:t>Commit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3611D6-2318-1B71-7D1E-D9F9DEEA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54" y="2087473"/>
                <a:ext cx="184697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99405AA-E1E9-D00E-F27E-77300497DBB6}"/>
                  </a:ext>
                </a:extLst>
              </p:cNvPr>
              <p:cNvSpPr txBox="1"/>
              <p:nvPr/>
            </p:nvSpPr>
            <p:spPr>
              <a:xfrm>
                <a:off x="397897" y="3722243"/>
                <a:ext cx="5275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99405AA-E1E9-D00E-F27E-77300497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7" y="3722243"/>
                <a:ext cx="527586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29B630E-04AC-7BCA-3DF3-8AF775BB8F8A}"/>
              </a:ext>
            </a:extLst>
          </p:cNvPr>
          <p:cNvSpPr txBox="1"/>
          <p:nvPr/>
        </p:nvSpPr>
        <p:spPr>
          <a:xfrm>
            <a:off x="7781964" y="2136107"/>
            <a:ext cx="20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“commitment”</a:t>
            </a:r>
          </a:p>
        </p:txBody>
      </p:sp>
    </p:spTree>
    <p:extLst>
      <p:ext uri="{BB962C8B-B14F-4D97-AF65-F5344CB8AC3E}">
        <p14:creationId xmlns:p14="http://schemas.microsoft.com/office/powerpoint/2010/main" val="4224948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3121C7-C8C6-30E8-CF87-1432D419E6BB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0E0173-C472-05C9-DBDB-276AAF940E35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3DCE0-0C51-AC6A-4308-363B6D2AED3E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DB0BED-88F4-9B4E-BF67-36ACC8C6EEFC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CE824B-24AC-D678-161A-443D0DE8610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282C4E-4260-A9F4-59E8-C7438244C5AA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B95290-90FA-74DB-560B-7C676EB1D592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7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8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0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31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24B9234-6804-CDD8-7690-11C05054A87E}"/>
                </a:ext>
              </a:extLst>
            </p:cNvPr>
            <p:cNvSpPr/>
            <p:nvPr/>
          </p:nvSpPr>
          <p:spPr>
            <a:xfrm>
              <a:off x="336055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9D8B07-E02D-1134-BE3C-B9F0C3D33CFF}"/>
                </a:ext>
              </a:extLst>
            </p:cNvPr>
            <p:cNvSpPr/>
            <p:nvPr/>
          </p:nvSpPr>
          <p:spPr>
            <a:xfrm>
              <a:off x="399360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22AA4F-FA41-65C5-A6A7-1309CDBDFE62}"/>
                </a:ext>
              </a:extLst>
            </p:cNvPr>
            <p:cNvSpPr/>
            <p:nvPr/>
          </p:nvSpPr>
          <p:spPr>
            <a:xfrm>
              <a:off x="4626649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45B72E-BC06-E87C-0767-BDF8E514AB33}"/>
                </a:ext>
              </a:extLst>
            </p:cNvPr>
            <p:cNvSpPr/>
            <p:nvPr/>
          </p:nvSpPr>
          <p:spPr>
            <a:xfrm>
              <a:off x="5259695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A57B39-9831-9E71-BB89-A8070FE4C388}"/>
                </a:ext>
              </a:extLst>
            </p:cNvPr>
            <p:cNvSpPr/>
            <p:nvPr/>
          </p:nvSpPr>
          <p:spPr>
            <a:xfrm>
              <a:off x="5892741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1585F2-E073-D37C-B83E-D862C1459536}"/>
                </a:ext>
              </a:extLst>
            </p:cNvPr>
            <p:cNvSpPr/>
            <p:nvPr/>
          </p:nvSpPr>
          <p:spPr>
            <a:xfrm>
              <a:off x="6525787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BC8C3C-7F9A-5B89-1F23-6CFDC393C7DE}"/>
                </a:ext>
              </a:extLst>
            </p:cNvPr>
            <p:cNvSpPr/>
            <p:nvPr/>
          </p:nvSpPr>
          <p:spPr>
            <a:xfrm>
              <a:off x="7158833" y="2451440"/>
              <a:ext cx="633046" cy="63304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/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first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components: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Project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762D7-011D-EFAA-14AA-CE97985F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9" y="3922778"/>
                <a:ext cx="4716035" cy="707886"/>
              </a:xfrm>
              <a:prstGeom prst="rect">
                <a:avLst/>
              </a:prstGeom>
              <a:blipFill>
                <a:blip r:embed="rId34"/>
                <a:stretch>
                  <a:fillRect t="-5172" r="-77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054B6-D1CB-5704-9D4A-4C824F37AAF1}"/>
                  </a:ext>
                </a:extLst>
              </p:cNvPr>
              <p:cNvSpPr txBox="1"/>
              <p:nvPr/>
            </p:nvSpPr>
            <p:spPr>
              <a:xfrm>
                <a:off x="0" y="5795633"/>
                <a:ext cx="125872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Observe:</a:t>
                </a:r>
                <a:r>
                  <a:rPr lang="en-US" sz="2000" dirty="0"/>
                  <a:t> we have established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Can iterate this strategy for each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+2, … </m:t>
                    </m:r>
                  </m:oMath>
                </a14:m>
                <a:r>
                  <a:rPr lang="en-US" sz="2000" dirty="0"/>
                  <a:t>to argue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</a:t>
                </a:r>
                <a:r>
                  <a:rPr lang="en-US" sz="2000" b="1" dirty="0"/>
                  <a:t>all</a:t>
                </a:r>
                <a:r>
                  <a:rPr lang="en-US" sz="2000" dirty="0"/>
                  <a:t> components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054B6-D1CB-5704-9D4A-4C824F37A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633"/>
                <a:ext cx="12587288" cy="707886"/>
              </a:xfrm>
              <a:prstGeom prst="rect">
                <a:avLst/>
              </a:prstGeom>
              <a:blipFill>
                <a:blip r:embed="rId35"/>
                <a:stretch>
                  <a:fillRect l="-4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01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3121C7-C8C6-30E8-CF87-1432D419E6BB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3121C7-C8C6-30E8-CF87-1432D419E6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27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F0E0173-C472-05C9-DBDB-276AAF940E35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F0E0173-C472-05C9-DBDB-276AAF940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63DCE0-0C51-AC6A-4308-363B6D2AED3E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63DCE0-0C51-AC6A-4308-363B6D2AED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29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DB0BED-88F4-9B4E-BF67-36ACC8C6EEFC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DB0BED-88F4-9B4E-BF67-36ACC8C6E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30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6CE824B-24AC-D678-161A-443D0DE86108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6CE824B-24AC-D678-161A-443D0DE86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31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282C4E-4260-A9F4-59E8-C7438244C5AA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282C4E-4260-A9F4-59E8-C7438244C5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1B95290-90FA-74DB-560B-7C676EB1D592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1B95290-90FA-74DB-560B-7C676EB1D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33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4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35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7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38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24B9234-6804-CDD8-7690-11C05054A87E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24B9234-6804-CDD8-7690-11C05054A8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39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89D8B07-E02D-1134-BE3C-B9F0C3D33CFF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89D8B07-E02D-1134-BE3C-B9F0C3D33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122AA4F-FA41-65C5-A6A7-1309CDBDFE62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122AA4F-FA41-65C5-A6A7-1309CDBDFE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41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945B72E-BC06-E87C-0767-BDF8E514AB33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945B72E-BC06-E87C-0767-BDF8E514AB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42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A57B39-9831-9E71-BB89-A8070FE4C388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A57B39-9831-9E71-BB89-A8070FE4C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43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585F2-E073-D37C-B83E-D862C1459536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585F2-E073-D37C-B83E-D862C1459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BC8C3C-7F9A-5B89-1F23-6CFDC393C7DE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BC8C3C-7F9A-5B89-1F23-6CFDC393C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45"/>
                  <a:stretch>
                    <a:fillRect r="-1545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054B6-D1CB-5704-9D4A-4C824F37AAF1}"/>
                  </a:ext>
                </a:extLst>
              </p:cNvPr>
              <p:cNvSpPr txBox="1"/>
              <p:nvPr/>
            </p:nvSpPr>
            <p:spPr>
              <a:xfrm>
                <a:off x="0" y="5795633"/>
                <a:ext cx="125872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Observe:</a:t>
                </a:r>
                <a:r>
                  <a:rPr lang="en-US" sz="2000" dirty="0"/>
                  <a:t> we have established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Project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Can iterate this strategy for each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+2, … </m:t>
                    </m:r>
                  </m:oMath>
                </a14:m>
                <a:r>
                  <a:rPr lang="en-US" sz="2000" dirty="0"/>
                  <a:t>to argue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agree on </a:t>
                </a:r>
                <a:r>
                  <a:rPr lang="en-US" sz="2000" b="1" dirty="0"/>
                  <a:t>all</a:t>
                </a:r>
                <a:r>
                  <a:rPr lang="en-US" sz="2000" dirty="0"/>
                  <a:t> components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054B6-D1CB-5704-9D4A-4C824F37A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633"/>
                <a:ext cx="12587288" cy="707886"/>
              </a:xfrm>
              <a:prstGeom prst="rect">
                <a:avLst/>
              </a:prstGeom>
              <a:blipFill>
                <a:blip r:embed="rId48"/>
                <a:stretch>
                  <a:fillRect l="-4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22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Projective Chainable Commitments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449EB-42F6-A115-5AE6-2EA068C2D12C}"/>
              </a:ext>
            </a:extLst>
          </p:cNvPr>
          <p:cNvGrpSpPr/>
          <p:nvPr/>
        </p:nvGrpSpPr>
        <p:grpSpPr>
          <a:xfrm>
            <a:off x="195327" y="1558214"/>
            <a:ext cx="4289443" cy="646331"/>
            <a:chOff x="195327" y="1558214"/>
            <a:chExt cx="42894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A783063-D58E-9338-0FC6-F9DAE19E5DE4}"/>
                    </a:ext>
                  </a:extLst>
                </p:cNvPr>
                <p:cNvSpPr/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FE81E55-6C80-686D-3F24-DC4DBCDFE4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1571499"/>
                  <a:ext cx="633046" cy="63304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711A0E-F9CB-04EF-C24F-D9C6B329053D}"/>
                    </a:ext>
                  </a:extLst>
                </p:cNvPr>
                <p:cNvSpPr/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EFB46D-9DF0-9A72-D22F-ACF9BD550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1571499"/>
                  <a:ext cx="633046" cy="6330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220676F-3A4D-02DE-5109-ABDDB612107D}"/>
                    </a:ext>
                  </a:extLst>
                </p:cNvPr>
                <p:cNvSpPr/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B9D3111-355F-0876-3601-F6CB13013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1571499"/>
                  <a:ext cx="633046" cy="6330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796C56-9C98-E3DC-BCA8-44768AA2641D}"/>
                    </a:ext>
                  </a:extLst>
                </p:cNvPr>
                <p:cNvSpPr/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CD9F247-DC11-AD69-BBB8-609112E68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1571499"/>
                  <a:ext cx="633046" cy="6330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FD2E18-BC14-0C37-D6E2-1CE7AA7FE7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2165" y="1881380"/>
              <a:ext cx="706214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/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1CC7A8-370F-98D8-64FB-65BA2D2C7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79" y="1558214"/>
                  <a:ext cx="866391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/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two different openings: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A161E-DB1A-BB68-E62E-CD519C18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7" y="2485185"/>
                <a:ext cx="8857233" cy="461665"/>
              </a:xfrm>
              <a:prstGeom prst="rect">
                <a:avLst/>
              </a:prstGeom>
              <a:blipFill>
                <a:blip r:embed="rId21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6F3BD-172F-64FB-7ECC-0883A799D5DB}"/>
              </a:ext>
            </a:extLst>
          </p:cNvPr>
          <p:cNvGrpSpPr/>
          <p:nvPr/>
        </p:nvGrpSpPr>
        <p:grpSpPr>
          <a:xfrm>
            <a:off x="195327" y="3249997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61FE43F-E798-47FB-E1DF-725690116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22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89D9686-49BF-8899-5389-E1684EBCC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BBA75A-1CB8-383F-3723-AA583B916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8ACC2F3-47AD-55F8-7C57-06F6167567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25"/>
                  <a:stretch>
                    <a:fillRect r="-119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C682F3-3951-C2D2-92DA-318D69DAD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26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3121C7-C8C6-30E8-CF87-1432D419E6BB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3121C7-C8C6-30E8-CF87-1432D419E6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27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F0E0173-C472-05C9-DBDB-276AAF940E35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F0E0173-C472-05C9-DBDB-276AAF940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63DCE0-0C51-AC6A-4308-363B6D2AED3E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63DCE0-0C51-AC6A-4308-363B6D2AED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29"/>
                  <a:stretch>
                    <a:fillRect r="-1363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DB0BED-88F4-9B4E-BF67-36ACC8C6EEFC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DB0BED-88F4-9B4E-BF67-36ACC8C6EE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30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6CE824B-24AC-D678-161A-443D0DE86108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6CE824B-24AC-D678-161A-443D0DE86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31"/>
                  <a:stretch>
                    <a:fillRect r="-1272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282C4E-4260-A9F4-59E8-C7438244C5AA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282C4E-4260-A9F4-59E8-C7438244C5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1B95290-90FA-74DB-560B-7C676EB1D592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1B95290-90FA-74DB-560B-7C676EB1D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33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626324-9761-9D73-3F13-52B73E4BF047}"/>
              </a:ext>
            </a:extLst>
          </p:cNvPr>
          <p:cNvGrpSpPr/>
          <p:nvPr/>
        </p:nvGrpSpPr>
        <p:grpSpPr>
          <a:xfrm>
            <a:off x="195327" y="4696465"/>
            <a:ext cx="7596552" cy="633046"/>
            <a:chOff x="195327" y="2451440"/>
            <a:chExt cx="7596552" cy="633046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/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611EF8-C912-5BBA-1139-94B661C68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7" y="2451440"/>
                  <a:ext cx="633046" cy="633046"/>
                </a:xfrm>
                <a:prstGeom prst="rect">
                  <a:avLst/>
                </a:prstGeom>
                <a:blipFill>
                  <a:blip r:embed="rId34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/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07F94B7-7776-AF42-BEE4-733DC918C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373" y="2451440"/>
                  <a:ext cx="633046" cy="633046"/>
                </a:xfrm>
                <a:prstGeom prst="rect">
                  <a:avLst/>
                </a:prstGeom>
                <a:blipFill>
                  <a:blip r:embed="rId35"/>
                  <a:stretch>
                    <a:fillRect r="-636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/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F0B1EDB-3D11-465E-8744-1EFCB34343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19" y="2451440"/>
                  <a:ext cx="633046" cy="633046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/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73FCC8F-4A85-3CC1-F1C2-BAAC2F7D2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465" y="2451440"/>
                  <a:ext cx="633046" cy="633046"/>
                </a:xfrm>
                <a:prstGeom prst="rect">
                  <a:avLst/>
                </a:prstGeom>
                <a:blipFill>
                  <a:blip r:embed="rId37"/>
                  <a:stretch>
                    <a:fillRect r="-642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/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3286DA-EF9D-5B16-E2F3-22DF9719E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511" y="2451440"/>
                  <a:ext cx="633046" cy="633046"/>
                </a:xfrm>
                <a:prstGeom prst="rect">
                  <a:avLst/>
                </a:prstGeom>
                <a:blipFill>
                  <a:blip r:embed="rId38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24B9234-6804-CDD8-7690-11C05054A87E}"/>
                    </a:ext>
                  </a:extLst>
                </p:cNvPr>
                <p:cNvSpPr/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24B9234-6804-CDD8-7690-11C05054A8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57" y="2451440"/>
                  <a:ext cx="633046" cy="633046"/>
                </a:xfrm>
                <a:prstGeom prst="rect">
                  <a:avLst/>
                </a:prstGeom>
                <a:blipFill>
                  <a:blip r:embed="rId39"/>
                  <a:stretch>
                    <a:fillRect r="-72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89D8B07-E02D-1134-BE3C-B9F0C3D33CFF}"/>
                    </a:ext>
                  </a:extLst>
                </p:cNvPr>
                <p:cNvSpPr/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89D8B07-E02D-1134-BE3C-B9F0C3D33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603" y="2451440"/>
                  <a:ext cx="633046" cy="633046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122AA4F-FA41-65C5-A6A7-1309CDBDFE62}"/>
                    </a:ext>
                  </a:extLst>
                </p:cNvPr>
                <p:cNvSpPr/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122AA4F-FA41-65C5-A6A7-1309CDBDFE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649" y="2451440"/>
                  <a:ext cx="633046" cy="633046"/>
                </a:xfrm>
                <a:prstGeom prst="rect">
                  <a:avLst/>
                </a:prstGeom>
                <a:blipFill>
                  <a:blip r:embed="rId41"/>
                  <a:stretch>
                    <a:fillRect r="-81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945B72E-BC06-E87C-0767-BDF8E514AB33}"/>
                    </a:ext>
                  </a:extLst>
                </p:cNvPr>
                <p:cNvSpPr/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945B72E-BC06-E87C-0767-BDF8E514AB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695" y="2451440"/>
                  <a:ext cx="633046" cy="633046"/>
                </a:xfrm>
                <a:prstGeom prst="rect">
                  <a:avLst/>
                </a:prstGeom>
                <a:blipFill>
                  <a:blip r:embed="rId42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A57B39-9831-9E71-BB89-A8070FE4C388}"/>
                    </a:ext>
                  </a:extLst>
                </p:cNvPr>
                <p:cNvSpPr/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A57B39-9831-9E71-BB89-A8070FE4C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41" y="2451440"/>
                  <a:ext cx="633046" cy="633046"/>
                </a:xfrm>
                <a:prstGeom prst="rect">
                  <a:avLst/>
                </a:prstGeom>
                <a:blipFill>
                  <a:blip r:embed="rId43"/>
                  <a:stretch>
                    <a:fillRect r="-1454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585F2-E073-D37C-B83E-D862C1459536}"/>
                    </a:ext>
                  </a:extLst>
                </p:cNvPr>
                <p:cNvSpPr/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585F2-E073-D37C-B83E-D862C1459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5787" y="2451440"/>
                  <a:ext cx="633046" cy="633046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BC8C3C-7F9A-5B89-1F23-6CFDC393C7DE}"/>
                    </a:ext>
                  </a:extLst>
                </p:cNvPr>
                <p:cNvSpPr/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solidFill>
                  <a:srgbClr val="DBEBB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BC8C3C-7F9A-5B89-1F23-6CFDC393C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833" y="2451440"/>
                  <a:ext cx="633046" cy="633046"/>
                </a:xfrm>
                <a:prstGeom prst="rect">
                  <a:avLst/>
                </a:prstGeom>
                <a:blipFill>
                  <a:blip r:embed="rId45"/>
                  <a:stretch>
                    <a:fillRect r="-1545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/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1F0D26-AB4A-9ED4-044F-EB932D9F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3243355"/>
                <a:ext cx="1343958" cy="64633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/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3E2C82-10E8-DEC9-20EA-78BB4B81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1" y="4689823"/>
                <a:ext cx="1365374" cy="64633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68C261-A3B5-234A-5F35-10028470FD03}"/>
                  </a:ext>
                </a:extLst>
              </p:cNvPr>
              <p:cNvSpPr txBox="1"/>
              <p:nvPr/>
            </p:nvSpPr>
            <p:spPr>
              <a:xfrm>
                <a:off x="812183" y="5743573"/>
                <a:ext cx="10161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, then final output commitment check ensures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68C261-A3B5-234A-5F35-10028470F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3" y="5743573"/>
                <a:ext cx="10161115" cy="523220"/>
              </a:xfrm>
              <a:prstGeom prst="rect">
                <a:avLst/>
              </a:prstGeom>
              <a:blipFill>
                <a:blip r:embed="rId48"/>
                <a:stretch>
                  <a:fillRect l="-72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605B59-602B-D24B-F53D-744190092F3E}"/>
              </a:ext>
            </a:extLst>
          </p:cNvPr>
          <p:cNvSpPr txBox="1"/>
          <p:nvPr/>
        </p:nvSpPr>
        <p:spPr>
          <a:xfrm>
            <a:off x="2845057" y="6338233"/>
            <a:ext cx="609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Similar proof strategy as [GZ21, CJJ21, KLVW23]</a:t>
            </a:r>
          </a:p>
        </p:txBody>
      </p:sp>
    </p:spTree>
    <p:extLst>
      <p:ext uri="{BB962C8B-B14F-4D97-AF65-F5344CB8AC3E}">
        <p14:creationId xmlns:p14="http://schemas.microsoft.com/office/powerpoint/2010/main" val="508763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Projective Chainable Commitments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B6310-CD3D-1F13-33DF-EAC0BB7613A4}"/>
              </a:ext>
            </a:extLst>
          </p:cNvPr>
          <p:cNvSpPr txBox="1"/>
          <p:nvPr/>
        </p:nvSpPr>
        <p:spPr>
          <a:xfrm>
            <a:off x="271463" y="1552575"/>
            <a:ext cx="1103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Starting point:</a:t>
            </a:r>
            <a:r>
              <a:rPr lang="en-US" sz="2400" dirty="0"/>
              <a:t> </a:t>
            </a:r>
            <a:r>
              <a:rPr lang="en-US" sz="2400" dirty="0" err="1"/>
              <a:t>Kiltz</a:t>
            </a:r>
            <a:r>
              <a:rPr lang="en-US" sz="2400" dirty="0"/>
              <a:t>-Wee [KW15] proof system for proving membership in linear spaces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536C7-A3A0-83B6-7422-A93EA663E54D}"/>
              </a:ext>
            </a:extLst>
          </p:cNvPr>
          <p:cNvSpPr txBox="1"/>
          <p:nvPr/>
        </p:nvSpPr>
        <p:spPr>
          <a:xfrm>
            <a:off x="571501" y="2002343"/>
            <a:ext cx="727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Basic scheme supports opening to a </a:t>
            </a:r>
            <a:r>
              <a:rPr lang="en-US" sz="2400" b="1" dirty="0"/>
              <a:t>fixed</a:t>
            </a:r>
            <a:r>
              <a:rPr lang="en-US" sz="2400" dirty="0"/>
              <a:t> linear function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909A8-1C8F-3B55-8A3D-53DC8FC9C71F}"/>
              </a:ext>
            </a:extLst>
          </p:cNvPr>
          <p:cNvSpPr txBox="1"/>
          <p:nvPr/>
        </p:nvSpPr>
        <p:spPr>
          <a:xfrm>
            <a:off x="571501" y="2402110"/>
            <a:ext cx="108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Extend to </a:t>
            </a:r>
            <a:r>
              <a:rPr lang="en-US" sz="2400" b="1" dirty="0"/>
              <a:t>any </a:t>
            </a:r>
            <a:r>
              <a:rPr lang="en-US" sz="2400" dirty="0"/>
              <a:t>linear function using multiple copies of the scheme (for basis functions)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F2DD5-E22A-A9E3-79BF-49E84B5FE0FC}"/>
              </a:ext>
            </a:extLst>
          </p:cNvPr>
          <p:cNvSpPr txBox="1"/>
          <p:nvPr/>
        </p:nvSpPr>
        <p:spPr>
          <a:xfrm>
            <a:off x="571501" y="2801876"/>
            <a:ext cx="768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Extend to quadratic functions via </a:t>
            </a:r>
            <a:r>
              <a:rPr lang="en-US" sz="2400" dirty="0" err="1"/>
              <a:t>tensoring</a:t>
            </a:r>
            <a:r>
              <a:rPr lang="en-US" sz="2400" dirty="0"/>
              <a:t> and linearization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49EF8-7480-AE80-390C-C102D041CC58}"/>
              </a:ext>
            </a:extLst>
          </p:cNvPr>
          <p:cNvSpPr txBox="1"/>
          <p:nvPr/>
        </p:nvSpPr>
        <p:spPr>
          <a:xfrm>
            <a:off x="271463" y="3442149"/>
            <a:ext cx="947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Projective chainable commitments: </a:t>
            </a:r>
            <a:r>
              <a:rPr lang="en-US" sz="2400" dirty="0"/>
              <a:t>embed commitment in a vector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21B5C8-167B-E641-F72D-99584D130630}"/>
              </a:ext>
            </a:extLst>
          </p:cNvPr>
          <p:cNvSpPr txBox="1"/>
          <p:nvPr/>
        </p:nvSpPr>
        <p:spPr>
          <a:xfrm>
            <a:off x="571501" y="3830019"/>
            <a:ext cx="11269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Real commitment lie in one subspace, projected commitment lie in a “shadow”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1BE394-AFB4-C277-C223-68A2BDD11005}"/>
                  </a:ext>
                </a:extLst>
              </p:cNvPr>
              <p:cNvSpPr txBox="1"/>
              <p:nvPr/>
            </p:nvSpPr>
            <p:spPr>
              <a:xfrm>
                <a:off x="271463" y="4980615"/>
                <a:ext cx="4615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Security follows from bilateral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-Lin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1BE394-AFB4-C277-C223-68A2BDD11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3" y="4980615"/>
                <a:ext cx="4615815" cy="461665"/>
              </a:xfrm>
              <a:prstGeom prst="rect">
                <a:avLst/>
              </a:prstGeom>
              <a:blipFill>
                <a:blip r:embed="rId3"/>
                <a:stretch>
                  <a:fillRect l="-2114" t="-10526" r="-9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4F5C85B-295C-911A-9CD5-5965EB138521}"/>
              </a:ext>
            </a:extLst>
          </p:cNvPr>
          <p:cNvSpPr txBox="1"/>
          <p:nvPr/>
        </p:nvSpPr>
        <p:spPr>
          <a:xfrm>
            <a:off x="9029701" y="6264292"/>
            <a:ext cx="300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[see paper for details]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D7C81D-1FF6-89C5-302A-8DC2817C7E89}"/>
              </a:ext>
            </a:extLst>
          </p:cNvPr>
          <p:cNvSpPr txBox="1"/>
          <p:nvPr/>
        </p:nvSpPr>
        <p:spPr>
          <a:xfrm>
            <a:off x="5060945" y="4215366"/>
            <a:ext cx="713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similar projection as [GZ19], but with additional locality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2009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7" grpId="0"/>
      <p:bldP spid="28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F2597-925F-F9D5-DDEB-8652B8968315}"/>
              </a:ext>
            </a:extLst>
          </p:cNvPr>
          <p:cNvSpPr txBox="1"/>
          <p:nvPr/>
        </p:nvSpPr>
        <p:spPr>
          <a:xfrm>
            <a:off x="946962" y="1483753"/>
            <a:ext cx="102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This work:</a:t>
            </a:r>
            <a:r>
              <a:rPr lang="en-US" sz="2800" dirty="0"/>
              <a:t> functional commitments for </a:t>
            </a:r>
            <a:r>
              <a:rPr lang="en-US" sz="2800" b="1" dirty="0">
                <a:solidFill>
                  <a:schemeClr val="accent3"/>
                </a:solidFill>
              </a:rPr>
              <a:t>general circuits </a:t>
            </a:r>
            <a:r>
              <a:rPr lang="en-US" sz="2800" dirty="0"/>
              <a:t>using </a:t>
            </a:r>
            <a:r>
              <a:rPr lang="en-US" sz="2800" b="1" dirty="0">
                <a:solidFill>
                  <a:schemeClr val="accent3"/>
                </a:solidFill>
              </a:rPr>
              <a:t>pairings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8FDE7-801B-2E65-0F8A-48DC7E90D38B}"/>
              </a:ext>
            </a:extLst>
          </p:cNvPr>
          <p:cNvCxnSpPr>
            <a:cxnSpLocks/>
          </p:cNvCxnSpPr>
          <p:nvPr/>
        </p:nvCxnSpPr>
        <p:spPr>
          <a:xfrm>
            <a:off x="210266" y="2101573"/>
            <a:ext cx="11792844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E12E12-CCD3-6941-519D-5C696A275E8F}"/>
              </a:ext>
            </a:extLst>
          </p:cNvPr>
          <p:cNvSpPr txBox="1"/>
          <p:nvPr/>
        </p:nvSpPr>
        <p:spPr>
          <a:xfrm>
            <a:off x="675305" y="220080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DD75-5893-C880-66BC-381EB01E6892}"/>
              </a:ext>
            </a:extLst>
          </p:cNvPr>
          <p:cNvSpPr txBox="1"/>
          <p:nvPr/>
        </p:nvSpPr>
        <p:spPr>
          <a:xfrm>
            <a:off x="2781179" y="2200808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Function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ED0C-39F8-2F15-0267-484B266A273B}"/>
              </a:ext>
            </a:extLst>
          </p:cNvPr>
          <p:cNvSpPr txBox="1"/>
          <p:nvPr/>
        </p:nvSpPr>
        <p:spPr>
          <a:xfrm>
            <a:off x="9295525" y="2192786"/>
            <a:ext cx="145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/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2379FC-EE78-8A8A-3195-1ECB17E3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76" y="2200808"/>
                <a:ext cx="73494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/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ADCA9-37AE-0023-0CEA-3293DEE0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29" y="2200808"/>
                <a:ext cx="5616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/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2A8D72-2BE6-90EA-9409-64A39607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56" y="2200808"/>
                <a:ext cx="5625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B0D22-2027-A791-3960-2892C8F6C679}"/>
              </a:ext>
            </a:extLst>
          </p:cNvPr>
          <p:cNvGrpSpPr/>
          <p:nvPr/>
        </p:nvGrpSpPr>
        <p:grpSpPr>
          <a:xfrm>
            <a:off x="675305" y="2745451"/>
            <a:ext cx="10133391" cy="413005"/>
            <a:chOff x="675305" y="5662870"/>
            <a:chExt cx="10133391" cy="4130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383FD7-9656-79BA-5A7B-7A55C5A60A29}"/>
                </a:ext>
              </a:extLst>
            </p:cNvPr>
            <p:cNvSpPr txBox="1"/>
            <p:nvPr/>
          </p:nvSpPr>
          <p:spPr>
            <a:xfrm>
              <a:off x="675305" y="5670892"/>
              <a:ext cx="110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This 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8247C0-590E-9462-FEEA-210C4D3D803F}"/>
                </a:ext>
              </a:extLst>
            </p:cNvPr>
            <p:cNvSpPr txBox="1"/>
            <p:nvPr/>
          </p:nvSpPr>
          <p:spPr>
            <a:xfrm>
              <a:off x="2781179" y="5670892"/>
              <a:ext cx="190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arithmetic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/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3"/>
                      </a:solidFill>
                    </a:rPr>
                    <a:t>bilateral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b="1" dirty="0">
                      <a:solidFill>
                        <a:schemeClr val="accent3"/>
                      </a:solidFill>
                    </a:rPr>
                    <a:t>-Lin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7B21154-D3CA-BD6A-9344-961A9A4F3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25" y="5662870"/>
                  <a:ext cx="151317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29" t="-8197" r="-24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/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69BC346-D2BF-3647-8866-D29DF2C18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52" y="5670892"/>
                  <a:ext cx="839204" cy="4049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/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63798D3-43B4-E41A-7928-50F75BDEB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710" y="5670892"/>
                  <a:ext cx="7353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/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CA7AEF8-BEE3-E6F3-7DE7-69040E7A1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153" y="5670892"/>
                  <a:ext cx="73533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D9DDED-D519-E22C-3EBF-DB186701688E}"/>
              </a:ext>
            </a:extLst>
          </p:cNvPr>
          <p:cNvCxnSpPr/>
          <p:nvPr/>
        </p:nvCxnSpPr>
        <p:spPr>
          <a:xfrm>
            <a:off x="601937" y="2625900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/>
              <p:nvPr/>
            </p:nvSpPr>
            <p:spPr>
              <a:xfrm>
                <a:off x="308825" y="3294081"/>
                <a:ext cx="116041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pairing-based construction for general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circuits</a:t>
                </a:r>
                <a:r>
                  <a:rPr lang="en-US" sz="2400" dirty="0"/>
                  <a:t> based on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falsifiable</a:t>
                </a:r>
                <a:r>
                  <a:rPr lang="en-US" sz="2400" dirty="0"/>
                  <a:t> assumptions where commitment and openings contain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constant</a:t>
                </a:r>
                <a:r>
                  <a:rPr lang="en-US" sz="2400" dirty="0"/>
                  <a:t> number of group elements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scheme that only makes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black-box</a:t>
                </a:r>
                <a:r>
                  <a:rPr lang="en-US" sz="2400" dirty="0"/>
                  <a:t> use of cryptographic primitives/algorithms where the commitment + opening 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E46D07-605A-9091-81D6-BC70CD66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5" y="3294081"/>
                <a:ext cx="11604133" cy="1569660"/>
              </a:xfrm>
              <a:prstGeom prst="rect">
                <a:avLst/>
              </a:prstGeom>
              <a:blipFill>
                <a:blip r:embed="rId10"/>
                <a:stretch>
                  <a:fillRect l="-736" t="-3101" r="-99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CF12EEA-E881-9F83-7E13-62378E95E6A4}"/>
              </a:ext>
            </a:extLst>
          </p:cNvPr>
          <p:cNvSpPr txBox="1"/>
          <p:nvPr/>
        </p:nvSpPr>
        <p:spPr>
          <a:xfrm>
            <a:off x="293933" y="4876710"/>
            <a:ext cx="1160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Open problem: </a:t>
            </a:r>
            <a:r>
              <a:rPr lang="en-US" sz="2400" dirty="0"/>
              <a:t>Construction with shorter CRS (e.g., linear-size)? Then, parameters would match state-of-the-art pairing-based SNARKs.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7D5C9-3FE9-D83C-68BC-D3D5A3248E28}"/>
              </a:ext>
            </a:extLst>
          </p:cNvPr>
          <p:cNvSpPr txBox="1"/>
          <p:nvPr/>
        </p:nvSpPr>
        <p:spPr>
          <a:xfrm>
            <a:off x="240550" y="5783810"/>
            <a:ext cx="1160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2234E-5AEB-58D3-CE46-B97218ED4E84}"/>
              </a:ext>
            </a:extLst>
          </p:cNvPr>
          <p:cNvSpPr txBox="1"/>
          <p:nvPr/>
        </p:nvSpPr>
        <p:spPr>
          <a:xfrm>
            <a:off x="240550" y="6289258"/>
            <a:ext cx="1160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https://eprint.iacr.org/2024/688</a:t>
            </a:r>
          </a:p>
        </p:txBody>
      </p:sp>
    </p:spTree>
    <p:extLst>
      <p:ext uri="{BB962C8B-B14F-4D97-AF65-F5344CB8AC3E}">
        <p14:creationId xmlns:p14="http://schemas.microsoft.com/office/powerpoint/2010/main" val="22213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Commitments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3C800-A05B-5A98-A75A-281C25A28DAA}"/>
              </a:ext>
            </a:extLst>
          </p:cNvPr>
          <p:cNvGrpSpPr/>
          <p:nvPr/>
        </p:nvGrpSpPr>
        <p:grpSpPr>
          <a:xfrm>
            <a:off x="2239371" y="2184943"/>
            <a:ext cx="1591988" cy="954227"/>
            <a:chOff x="3830893" y="4979237"/>
            <a:chExt cx="1591988" cy="954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EA778E-6AE4-5D8A-8273-DE63A3869F16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91EC1C-6167-FA15-0D1D-B2814E89638F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4596B5E-284B-98AA-9E50-B6C186377F44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3F8C399-E633-B466-4C18-DCFCEFEBC557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AF58DCB-99B1-F906-9F7D-112CD3F33029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D62B6082-A959-E722-04B5-E5DF4EB75DF8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/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F89BC48-1E7C-EFB1-6A71-85E65098ADA0}"/>
              </a:ext>
            </a:extLst>
          </p:cNvPr>
          <p:cNvSpPr/>
          <p:nvPr/>
        </p:nvSpPr>
        <p:spPr>
          <a:xfrm>
            <a:off x="8374916" y="2405674"/>
            <a:ext cx="1591056" cy="732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AFD3B9E-A2E1-5328-201F-446DB41EED9B}"/>
              </a:ext>
            </a:extLst>
          </p:cNvPr>
          <p:cNvSpPr/>
          <p:nvPr/>
        </p:nvSpPr>
        <p:spPr>
          <a:xfrm>
            <a:off x="8374916" y="1909986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41F89DCB-476C-FBB5-1E8C-CDD0E8F50D90}"/>
              </a:ext>
            </a:extLst>
          </p:cNvPr>
          <p:cNvSpPr/>
          <p:nvPr/>
        </p:nvSpPr>
        <p:spPr>
          <a:xfrm rot="19800000">
            <a:off x="9582000" y="1417827"/>
            <a:ext cx="1075989" cy="1160189"/>
          </a:xfrm>
          <a:prstGeom prst="circularArrow">
            <a:avLst>
              <a:gd name="adj1" fmla="val 5640"/>
              <a:gd name="adj2" fmla="val 1142319"/>
              <a:gd name="adj3" fmla="val 20088445"/>
              <a:gd name="adj4" fmla="val 12754963"/>
              <a:gd name="adj5" fmla="val 82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5B1E74C-3244-F678-20E1-410B53728736}"/>
              </a:ext>
            </a:extLst>
          </p:cNvPr>
          <p:cNvSpPr/>
          <p:nvPr/>
        </p:nvSpPr>
        <p:spPr>
          <a:xfrm>
            <a:off x="4462360" y="2325236"/>
            <a:ext cx="3652104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/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Open</m:t>
                      </m:r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Verify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/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F243BD9-F690-4BE2-EF0F-31A735B0D05E}"/>
              </a:ext>
            </a:extLst>
          </p:cNvPr>
          <p:cNvSpPr/>
          <p:nvPr/>
        </p:nvSpPr>
        <p:spPr>
          <a:xfrm>
            <a:off x="8374916" y="2644371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FF0784-5372-F274-D9C2-B9471501614B}"/>
              </a:ext>
            </a:extLst>
          </p:cNvPr>
          <p:cNvSpPr/>
          <p:nvPr/>
        </p:nvSpPr>
        <p:spPr>
          <a:xfrm rot="5400000">
            <a:off x="8309884" y="2468323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BD3A06-74D6-8C7B-1D7D-A32E4500567C}"/>
              </a:ext>
            </a:extLst>
          </p:cNvPr>
          <p:cNvSpPr/>
          <p:nvPr/>
        </p:nvSpPr>
        <p:spPr>
          <a:xfrm rot="16200000" flipH="1">
            <a:off x="9299930" y="2468324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E65F4D-FECD-51F2-42B3-F942242B9880}"/>
                  </a:ext>
                </a:extLst>
              </p:cNvPr>
              <p:cNvSpPr txBox="1"/>
              <p:nvPr/>
            </p:nvSpPr>
            <p:spPr>
              <a:xfrm>
                <a:off x="397897" y="4343784"/>
                <a:ext cx="34318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Open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E65F4D-FECD-51F2-42B3-F942242B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7" y="4343784"/>
                <a:ext cx="343183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8A24F9-87BD-C004-3F1B-80821CD3B0FB}"/>
                  </a:ext>
                </a:extLst>
              </p:cNvPr>
              <p:cNvSpPr txBox="1"/>
              <p:nvPr/>
            </p:nvSpPr>
            <p:spPr>
              <a:xfrm>
                <a:off x="1216400" y="4965325"/>
                <a:ext cx="10645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Takes the commitment state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and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800" dirty="0"/>
                  <a:t>and outputs an opening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8A24F9-87BD-C004-3F1B-80821CD3B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00" y="4965325"/>
                <a:ext cx="10645863" cy="523220"/>
              </a:xfrm>
              <a:prstGeom prst="rect">
                <a:avLst/>
              </a:prstGeom>
              <a:blipFill>
                <a:blip r:embed="rId7"/>
                <a:stretch>
                  <a:fillRect l="-120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9CEB89-D87D-ABDC-4BC8-EA86032D3351}"/>
                  </a:ext>
                </a:extLst>
              </p:cNvPr>
              <p:cNvSpPr txBox="1"/>
              <p:nvPr/>
            </p:nvSpPr>
            <p:spPr>
              <a:xfrm>
                <a:off x="397897" y="5525310"/>
                <a:ext cx="60061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→0/1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9CEB89-D87D-ABDC-4BC8-EA86032D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7" y="5525310"/>
                <a:ext cx="60061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07D87D-28E4-F592-4B59-B7AAC2DFB14F}"/>
                  </a:ext>
                </a:extLst>
              </p:cNvPr>
              <p:cNvSpPr txBox="1"/>
              <p:nvPr/>
            </p:nvSpPr>
            <p:spPr>
              <a:xfrm>
                <a:off x="397897" y="3722243"/>
                <a:ext cx="5275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07D87D-28E4-F592-4B59-B7AAC2DF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7" y="3722243"/>
                <a:ext cx="527586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18F91C-E4EF-8F3C-F01D-FB375D63C34B}"/>
                  </a:ext>
                </a:extLst>
              </p:cNvPr>
              <p:cNvSpPr txBox="1"/>
              <p:nvPr/>
            </p:nvSpPr>
            <p:spPr>
              <a:xfrm>
                <a:off x="1216400" y="6171641"/>
                <a:ext cx="9930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Checks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is valid opening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3"/>
                    </a:solidFill>
                  </a:rPr>
                  <a:t>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18F91C-E4EF-8F3C-F01D-FB375D63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00" y="6171641"/>
                <a:ext cx="9930091" cy="523220"/>
              </a:xfrm>
              <a:prstGeom prst="rect">
                <a:avLst/>
              </a:prstGeom>
              <a:blipFill>
                <a:blip r:embed="rId10"/>
                <a:stretch>
                  <a:fillRect l="-129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68D7AE-1747-CB3B-33E8-6733B4F11A74}"/>
                  </a:ext>
                </a:extLst>
              </p:cNvPr>
              <p:cNvSpPr txBox="1"/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68D7AE-1747-CB3B-33E8-6733B4F1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33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Commitments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3C800-A05B-5A98-A75A-281C25A28DAA}"/>
              </a:ext>
            </a:extLst>
          </p:cNvPr>
          <p:cNvGrpSpPr/>
          <p:nvPr/>
        </p:nvGrpSpPr>
        <p:grpSpPr>
          <a:xfrm>
            <a:off x="2239371" y="2184943"/>
            <a:ext cx="1591988" cy="954227"/>
            <a:chOff x="3830893" y="4979237"/>
            <a:chExt cx="1591988" cy="954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EA778E-6AE4-5D8A-8273-DE63A3869F16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91EC1C-6167-FA15-0D1D-B2814E89638F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4596B5E-284B-98AA-9E50-B6C186377F44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3F8C399-E633-B466-4C18-DCFCEFEBC557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AF58DCB-99B1-F906-9F7D-112CD3F33029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D62B6082-A959-E722-04B5-E5DF4EB75DF8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/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F89BC48-1E7C-EFB1-6A71-85E65098ADA0}"/>
              </a:ext>
            </a:extLst>
          </p:cNvPr>
          <p:cNvSpPr/>
          <p:nvPr/>
        </p:nvSpPr>
        <p:spPr>
          <a:xfrm>
            <a:off x="8374916" y="2405674"/>
            <a:ext cx="1591056" cy="732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AFD3B9E-A2E1-5328-201F-446DB41EED9B}"/>
              </a:ext>
            </a:extLst>
          </p:cNvPr>
          <p:cNvSpPr/>
          <p:nvPr/>
        </p:nvSpPr>
        <p:spPr>
          <a:xfrm>
            <a:off x="8374916" y="1909986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41F89DCB-476C-FBB5-1E8C-CDD0E8F50D90}"/>
              </a:ext>
            </a:extLst>
          </p:cNvPr>
          <p:cNvSpPr/>
          <p:nvPr/>
        </p:nvSpPr>
        <p:spPr>
          <a:xfrm rot="19800000">
            <a:off x="9582000" y="1417827"/>
            <a:ext cx="1075989" cy="1160189"/>
          </a:xfrm>
          <a:prstGeom prst="circularArrow">
            <a:avLst>
              <a:gd name="adj1" fmla="val 5640"/>
              <a:gd name="adj2" fmla="val 1142319"/>
              <a:gd name="adj3" fmla="val 20088445"/>
              <a:gd name="adj4" fmla="val 12754963"/>
              <a:gd name="adj5" fmla="val 82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5B1E74C-3244-F678-20E1-410B53728736}"/>
              </a:ext>
            </a:extLst>
          </p:cNvPr>
          <p:cNvSpPr/>
          <p:nvPr/>
        </p:nvSpPr>
        <p:spPr>
          <a:xfrm>
            <a:off x="4462360" y="2325236"/>
            <a:ext cx="3652104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/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Open</m:t>
                      </m:r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Verify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/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F243BD9-F690-4BE2-EF0F-31A735B0D05E}"/>
              </a:ext>
            </a:extLst>
          </p:cNvPr>
          <p:cNvSpPr/>
          <p:nvPr/>
        </p:nvSpPr>
        <p:spPr>
          <a:xfrm>
            <a:off x="8374916" y="2644371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FF0784-5372-F274-D9C2-B9471501614B}"/>
              </a:ext>
            </a:extLst>
          </p:cNvPr>
          <p:cNvSpPr/>
          <p:nvPr/>
        </p:nvSpPr>
        <p:spPr>
          <a:xfrm rot="5400000">
            <a:off x="8309884" y="2468323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BD3A06-74D6-8C7B-1D7D-A32E4500567C}"/>
              </a:ext>
            </a:extLst>
          </p:cNvPr>
          <p:cNvSpPr/>
          <p:nvPr/>
        </p:nvSpPr>
        <p:spPr>
          <a:xfrm rot="16200000" flipH="1">
            <a:off x="9299930" y="2468324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275AE-9DEC-4085-FDEE-FD9EDFC14A17}"/>
                  </a:ext>
                </a:extLst>
              </p:cNvPr>
              <p:cNvSpPr txBox="1"/>
              <p:nvPr/>
            </p:nvSpPr>
            <p:spPr>
              <a:xfrm>
                <a:off x="474013" y="3431726"/>
                <a:ext cx="1148938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85900" algn="l"/>
                  </a:tabLst>
                </a:pPr>
                <a:r>
                  <a:rPr lang="en-US" sz="3200" b="1" dirty="0"/>
                  <a:t>Binding:</a:t>
                </a:r>
                <a:r>
                  <a:rPr lang="en-US" sz="3200" dirty="0"/>
                  <a:t>	efficient adversary cannot open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/>
                  <a:t> to two different values 	with respect to the </a:t>
                </a:r>
                <a:r>
                  <a:rPr lang="en-US" sz="3200" b="1" dirty="0"/>
                  <a:t>same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275AE-9DEC-4085-FDEE-FD9EDFC1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3" y="3431726"/>
                <a:ext cx="11489388" cy="1077218"/>
              </a:xfrm>
              <a:prstGeom prst="rect">
                <a:avLst/>
              </a:prstGeom>
              <a:blipFill>
                <a:blip r:embed="rId6"/>
                <a:stretch>
                  <a:fillRect l="-1379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9A57A268-0360-2C7C-6FF7-4397A986C1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13" y="5090299"/>
            <a:ext cx="1763961" cy="138374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267206E-CBB2-B633-F127-2C24F3E3D73D}"/>
              </a:ext>
            </a:extLst>
          </p:cNvPr>
          <p:cNvGrpSpPr/>
          <p:nvPr/>
        </p:nvGrpSpPr>
        <p:grpSpPr>
          <a:xfrm>
            <a:off x="2587831" y="5195137"/>
            <a:ext cx="1591988" cy="954227"/>
            <a:chOff x="3830893" y="4979237"/>
            <a:chExt cx="1591988" cy="95422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045DECB-4520-E8FB-132B-C1C44422BFFE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F273C03-F3CF-C280-88E5-97AAA9099C32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DD364EE5-9BDB-B837-AC19-7517621CD036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7F475AC4-ABCE-8A79-380B-588B03C30CE8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48297265-D988-3D8D-8CB3-23F1D89D8AB4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D726AE5B-C5FD-0E5D-112F-3E842A8930ED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74D639-EB33-1436-5C1D-B6D4F0CC4794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74D639-EB33-1436-5C1D-B6D4F0CC4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9245BDF1-2FF8-6709-A076-3D3BD32E431D}"/>
              </a:ext>
            </a:extLst>
          </p:cNvPr>
          <p:cNvSpPr/>
          <p:nvPr/>
        </p:nvSpPr>
        <p:spPr>
          <a:xfrm rot="20129848">
            <a:off x="4381668" y="5045781"/>
            <a:ext cx="1049823" cy="335587"/>
          </a:xfrm>
          <a:prstGeom prst="rightArrow">
            <a:avLst>
              <a:gd name="adj1" fmla="val 50000"/>
              <a:gd name="adj2" fmla="val 73754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4D73A938-A364-D5E4-F6BD-35486CC7A1FC}"/>
              </a:ext>
            </a:extLst>
          </p:cNvPr>
          <p:cNvSpPr/>
          <p:nvPr/>
        </p:nvSpPr>
        <p:spPr>
          <a:xfrm rot="1800000">
            <a:off x="4372921" y="6039889"/>
            <a:ext cx="1049823" cy="335587"/>
          </a:xfrm>
          <a:prstGeom prst="rightArrow">
            <a:avLst>
              <a:gd name="adj1" fmla="val 50000"/>
              <a:gd name="adj2" fmla="val 73754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AE4BCA-903D-DEA3-2A9D-6E8E5EC978D2}"/>
                  </a:ext>
                </a:extLst>
              </p:cNvPr>
              <p:cNvSpPr txBox="1"/>
              <p:nvPr/>
            </p:nvSpPr>
            <p:spPr>
              <a:xfrm>
                <a:off x="4277017" y="4451810"/>
                <a:ext cx="7777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AE4BCA-903D-DEA3-2A9D-6E8E5EC9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7" y="4451810"/>
                <a:ext cx="77771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9B22A8-C6D9-AE64-EE40-6D791DCF256B}"/>
                  </a:ext>
                </a:extLst>
              </p:cNvPr>
              <p:cNvSpPr txBox="1"/>
              <p:nvPr/>
            </p:nvSpPr>
            <p:spPr>
              <a:xfrm>
                <a:off x="4277017" y="6160817"/>
                <a:ext cx="767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9B22A8-C6D9-AE64-EE40-6D791DCF2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7" y="6160817"/>
                <a:ext cx="76700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croll: Horizontal 83">
                <a:extLst>
                  <a:ext uri="{FF2B5EF4-FFF2-40B4-BE49-F238E27FC236}">
                    <a16:creationId xmlns:a16="http://schemas.microsoft.com/office/drawing/2014/main" id="{05F6222F-E009-60B5-6299-211A7770E387}"/>
                  </a:ext>
                </a:extLst>
              </p:cNvPr>
              <p:cNvSpPr/>
              <p:nvPr/>
            </p:nvSpPr>
            <p:spPr>
              <a:xfrm>
                <a:off x="5566632" y="4667820"/>
                <a:ext cx="1309225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Scroll: Horizontal 83">
                <a:extLst>
                  <a:ext uri="{FF2B5EF4-FFF2-40B4-BE49-F238E27FC236}">
                    <a16:creationId xmlns:a16="http://schemas.microsoft.com/office/drawing/2014/main" id="{05F6222F-E009-60B5-6299-211A7770E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32" y="4667820"/>
                <a:ext cx="1309225" cy="602566"/>
              </a:xfrm>
              <a:prstGeom prst="horizontalScroll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croll: Horizontal 84">
                <a:extLst>
                  <a:ext uri="{FF2B5EF4-FFF2-40B4-BE49-F238E27FC236}">
                    <a16:creationId xmlns:a16="http://schemas.microsoft.com/office/drawing/2014/main" id="{00022853-A419-D6EC-2059-AE8D32C79352}"/>
                  </a:ext>
                </a:extLst>
              </p:cNvPr>
              <p:cNvSpPr/>
              <p:nvPr/>
            </p:nvSpPr>
            <p:spPr>
              <a:xfrm>
                <a:off x="5566632" y="6167788"/>
                <a:ext cx="1309225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85" name="Scroll: Horizontal 84">
                <a:extLst>
                  <a:ext uri="{FF2B5EF4-FFF2-40B4-BE49-F238E27FC236}">
                    <a16:creationId xmlns:a16="http://schemas.microsoft.com/office/drawing/2014/main" id="{00022853-A419-D6EC-2059-AE8D32C79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32" y="6167788"/>
                <a:ext cx="1309225" cy="602566"/>
              </a:xfrm>
              <a:prstGeom prst="horizontalScroll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285B63-6D4B-FB07-BB7A-1C15E397E1F6}"/>
                  </a:ext>
                </a:extLst>
              </p:cNvPr>
              <p:cNvSpPr txBox="1"/>
              <p:nvPr/>
            </p:nvSpPr>
            <p:spPr>
              <a:xfrm>
                <a:off x="7407717" y="4707493"/>
                <a:ext cx="4617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285B63-6D4B-FB07-BB7A-1C15E397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17" y="4707493"/>
                <a:ext cx="461761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FD1943-C53B-47EB-BB59-D2FA3116F40E}"/>
                  </a:ext>
                </a:extLst>
              </p:cNvPr>
              <p:cNvSpPr txBox="1"/>
              <p:nvPr/>
            </p:nvSpPr>
            <p:spPr>
              <a:xfrm>
                <a:off x="7407717" y="6222372"/>
                <a:ext cx="4601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FD1943-C53B-47EB-BB59-D2FA3116F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17" y="6222372"/>
                <a:ext cx="460106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28CA16-ED0A-667A-89A1-EDF4FFE05605}"/>
                  </a:ext>
                </a:extLst>
              </p:cNvPr>
              <p:cNvSpPr txBox="1"/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28CA16-ED0A-667A-89A1-EDF4FFE0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84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Commitments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3C800-A05B-5A98-A75A-281C25A28DAA}"/>
              </a:ext>
            </a:extLst>
          </p:cNvPr>
          <p:cNvGrpSpPr/>
          <p:nvPr/>
        </p:nvGrpSpPr>
        <p:grpSpPr>
          <a:xfrm>
            <a:off x="2239371" y="2184943"/>
            <a:ext cx="1591988" cy="954227"/>
            <a:chOff x="3830893" y="4979237"/>
            <a:chExt cx="1591988" cy="9542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EA778E-6AE4-5D8A-8273-DE63A3869F16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91EC1C-6167-FA15-0D1D-B2814E89638F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4596B5E-284B-98AA-9E50-B6C186377F44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3F8C399-E633-B466-4C18-DCFCEFEBC557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AF58DCB-99B1-F906-9F7D-112CD3F33029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D62B6082-A959-E722-04B5-E5DF4EB75DF8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EA741FF-902A-74D1-E54E-A19D8A249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/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Scroll: Horizontal 12">
                <a:extLst>
                  <a:ext uri="{FF2B5EF4-FFF2-40B4-BE49-F238E27FC236}">
                    <a16:creationId xmlns:a16="http://schemas.microsoft.com/office/drawing/2014/main" id="{6BB8C101-722D-DCDA-6E2B-3C5FAD58D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14" y="1795373"/>
                <a:ext cx="1268485" cy="602566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F89BC48-1E7C-EFB1-6A71-85E65098ADA0}"/>
              </a:ext>
            </a:extLst>
          </p:cNvPr>
          <p:cNvSpPr/>
          <p:nvPr/>
        </p:nvSpPr>
        <p:spPr>
          <a:xfrm>
            <a:off x="8374916" y="2405674"/>
            <a:ext cx="1591056" cy="732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AFD3B9E-A2E1-5328-201F-446DB41EED9B}"/>
              </a:ext>
            </a:extLst>
          </p:cNvPr>
          <p:cNvSpPr/>
          <p:nvPr/>
        </p:nvSpPr>
        <p:spPr>
          <a:xfrm>
            <a:off x="8374916" y="1909986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41F89DCB-476C-FBB5-1E8C-CDD0E8F50D90}"/>
              </a:ext>
            </a:extLst>
          </p:cNvPr>
          <p:cNvSpPr/>
          <p:nvPr/>
        </p:nvSpPr>
        <p:spPr>
          <a:xfrm rot="19800000">
            <a:off x="9582000" y="1417827"/>
            <a:ext cx="1075989" cy="1160189"/>
          </a:xfrm>
          <a:prstGeom prst="circularArrow">
            <a:avLst>
              <a:gd name="adj1" fmla="val 5640"/>
              <a:gd name="adj2" fmla="val 1142319"/>
              <a:gd name="adj3" fmla="val 20088445"/>
              <a:gd name="adj4" fmla="val 12754963"/>
              <a:gd name="adj5" fmla="val 82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5B1E74C-3244-F678-20E1-410B53728736}"/>
              </a:ext>
            </a:extLst>
          </p:cNvPr>
          <p:cNvSpPr/>
          <p:nvPr/>
        </p:nvSpPr>
        <p:spPr>
          <a:xfrm>
            <a:off x="4462360" y="2325236"/>
            <a:ext cx="3652104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/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Open</m:t>
                      </m:r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Verify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97E859-4228-14F5-C6C9-82827F95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9" y="1795373"/>
                <a:ext cx="30732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/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9" name="Scroll: Horizontal 18">
                <a:extLst>
                  <a:ext uri="{FF2B5EF4-FFF2-40B4-BE49-F238E27FC236}">
                    <a16:creationId xmlns:a16="http://schemas.microsoft.com/office/drawing/2014/main" id="{27EDA4D7-13B1-DE22-E49E-D3C5D770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73" y="2371311"/>
                <a:ext cx="943356" cy="573590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F243BD9-F690-4BE2-EF0F-31A735B0D05E}"/>
              </a:ext>
            </a:extLst>
          </p:cNvPr>
          <p:cNvSpPr/>
          <p:nvPr/>
        </p:nvSpPr>
        <p:spPr>
          <a:xfrm>
            <a:off x="8374916" y="2644371"/>
            <a:ext cx="1591056" cy="49330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FF0784-5372-F274-D9C2-B9471501614B}"/>
              </a:ext>
            </a:extLst>
          </p:cNvPr>
          <p:cNvSpPr/>
          <p:nvPr/>
        </p:nvSpPr>
        <p:spPr>
          <a:xfrm rot="5400000">
            <a:off x="8309884" y="2468323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BD3A06-74D6-8C7B-1D7D-A32E4500567C}"/>
              </a:ext>
            </a:extLst>
          </p:cNvPr>
          <p:cNvSpPr/>
          <p:nvPr/>
        </p:nvSpPr>
        <p:spPr>
          <a:xfrm rot="16200000" flipH="1">
            <a:off x="9299930" y="2468324"/>
            <a:ext cx="732006" cy="601942"/>
          </a:xfrm>
          <a:prstGeom prst="triangle">
            <a:avLst>
              <a:gd name="adj" fmla="val 49674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7B6DF4-4590-C82F-B7CE-F452296A1EC8}"/>
                  </a:ext>
                </a:extLst>
              </p:cNvPr>
              <p:cNvSpPr txBox="1"/>
              <p:nvPr/>
            </p:nvSpPr>
            <p:spPr>
              <a:xfrm>
                <a:off x="474013" y="3720072"/>
                <a:ext cx="114893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85900" algn="l"/>
                  </a:tabLst>
                </a:pPr>
                <a:r>
                  <a:rPr lang="en-US" sz="2800" b="1" dirty="0"/>
                  <a:t>Succinctness: </a:t>
                </a:r>
                <a:r>
                  <a:rPr lang="en-US" sz="2800" dirty="0"/>
                  <a:t>commitments and openings should be short</a:t>
                </a:r>
              </a:p>
              <a:p>
                <a:pPr marL="398463" lvl="1" indent="-227013">
                  <a:buFont typeface="Arial" panose="020B0604020202020204" pitchFamily="34" charset="0"/>
                  <a:buChar char="•"/>
                  <a:tabLst>
                    <a:tab pos="1485900" algn="l"/>
                  </a:tabLst>
                </a:pPr>
                <a:r>
                  <a:rPr lang="en-US" sz="2800" b="1" dirty="0"/>
                  <a:t>Short commitment: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398463" lvl="1" indent="-227013">
                  <a:buFont typeface="Arial" panose="020B0604020202020204" pitchFamily="34" charset="0"/>
                  <a:buChar char="•"/>
                  <a:tabLst>
                    <a:tab pos="1485900" algn="l"/>
                  </a:tabLst>
                </a:pPr>
                <a:r>
                  <a:rPr lang="en-US" sz="2800" b="1" dirty="0"/>
                  <a:t>Short opening: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7B6DF4-4590-C82F-B7CE-F452296A1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3" y="3720072"/>
                <a:ext cx="11489388" cy="1384995"/>
              </a:xfrm>
              <a:prstGeom prst="rect">
                <a:avLst/>
              </a:prstGeom>
              <a:blipFill>
                <a:blip r:embed="rId6"/>
                <a:stretch>
                  <a:fillRect l="-1114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955D65-5197-69F8-45A8-A84A864044D8}"/>
                  </a:ext>
                </a:extLst>
              </p:cNvPr>
              <p:cNvSpPr txBox="1"/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955D65-5197-69F8-45A8-A84A8640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899" y="1461439"/>
                <a:ext cx="5301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8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of Functional Commitments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E46910-EFFD-55D8-1B3E-E34482D04497}"/>
              </a:ext>
            </a:extLst>
          </p:cNvPr>
          <p:cNvSpPr txBox="1"/>
          <p:nvPr/>
        </p:nvSpPr>
        <p:spPr>
          <a:xfrm>
            <a:off x="198120" y="1524000"/>
            <a:ext cx="340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Vector commitments: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6D2435-4C46-09B4-7FBB-A67A30C796CE}"/>
              </a:ext>
            </a:extLst>
          </p:cNvPr>
          <p:cNvSpPr txBox="1"/>
          <p:nvPr/>
        </p:nvSpPr>
        <p:spPr>
          <a:xfrm>
            <a:off x="198120" y="4042167"/>
            <a:ext cx="409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Polynomial commitments: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croll: Horizontal 23">
                <a:extLst>
                  <a:ext uri="{FF2B5EF4-FFF2-40B4-BE49-F238E27FC236}">
                    <a16:creationId xmlns:a16="http://schemas.microsoft.com/office/drawing/2014/main" id="{00241DB3-3FEC-187E-DF75-230266B39513}"/>
                  </a:ext>
                </a:extLst>
              </p:cNvPr>
              <p:cNvSpPr/>
              <p:nvPr/>
            </p:nvSpPr>
            <p:spPr>
              <a:xfrm>
                <a:off x="818577" y="2216553"/>
                <a:ext cx="2943778" cy="956774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4" name="Scroll: Horizontal 23">
                <a:extLst>
                  <a:ext uri="{FF2B5EF4-FFF2-40B4-BE49-F238E27FC236}">
                    <a16:creationId xmlns:a16="http://schemas.microsoft.com/office/drawing/2014/main" id="{00241DB3-3FEC-187E-DF75-230266B39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7" y="2216553"/>
                <a:ext cx="2943778" cy="956774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croll: Horizontal 24">
                <a:extLst>
                  <a:ext uri="{FF2B5EF4-FFF2-40B4-BE49-F238E27FC236}">
                    <a16:creationId xmlns:a16="http://schemas.microsoft.com/office/drawing/2014/main" id="{A2B32371-61FE-896C-9E42-C0584CC58D44}"/>
                  </a:ext>
                </a:extLst>
              </p:cNvPr>
              <p:cNvSpPr/>
              <p:nvPr/>
            </p:nvSpPr>
            <p:spPr>
              <a:xfrm>
                <a:off x="10232967" y="2390335"/>
                <a:ext cx="919471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5" name="Scroll: Horizontal 24">
                <a:extLst>
                  <a:ext uri="{FF2B5EF4-FFF2-40B4-BE49-F238E27FC236}">
                    <a16:creationId xmlns:a16="http://schemas.microsoft.com/office/drawing/2014/main" id="{A2B32371-61FE-896C-9E42-C0584CC58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967" y="2390335"/>
                <a:ext cx="919471" cy="602566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CE3E5C-85B6-63A7-19B4-B3EEB7C7DCBD}"/>
              </a:ext>
            </a:extLst>
          </p:cNvPr>
          <p:cNvSpPr/>
          <p:nvPr/>
        </p:nvSpPr>
        <p:spPr>
          <a:xfrm>
            <a:off x="4257040" y="2368453"/>
            <a:ext cx="5750560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F41F57-9C61-C822-6084-FCF5A132549D}"/>
                  </a:ext>
                </a:extLst>
              </p:cNvPr>
              <p:cNvSpPr txBox="1"/>
              <p:nvPr/>
            </p:nvSpPr>
            <p:spPr>
              <a:xfrm>
                <a:off x="5690451" y="1985720"/>
                <a:ext cx="28837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F41F57-9C61-C822-6084-FCF5A132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51" y="1985720"/>
                <a:ext cx="2883738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4658ACF-485B-A27F-86AE-973692EEDB1E}"/>
              </a:ext>
            </a:extLst>
          </p:cNvPr>
          <p:cNvSpPr txBox="1"/>
          <p:nvPr/>
        </p:nvSpPr>
        <p:spPr>
          <a:xfrm>
            <a:off x="3734359" y="3223009"/>
            <a:ext cx="4723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commit to a vector, open at an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croll: Horizontal 30">
                <a:extLst>
                  <a:ext uri="{FF2B5EF4-FFF2-40B4-BE49-F238E27FC236}">
                    <a16:creationId xmlns:a16="http://schemas.microsoft.com/office/drawing/2014/main" id="{14B103AE-D998-F8E8-9A04-C78C69831A31}"/>
                  </a:ext>
                </a:extLst>
              </p:cNvPr>
              <p:cNvSpPr/>
              <p:nvPr/>
            </p:nvSpPr>
            <p:spPr>
              <a:xfrm>
                <a:off x="818577" y="4805840"/>
                <a:ext cx="2943778" cy="956774"/>
              </a:xfrm>
              <a:prstGeom prst="horizontalScroll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1" name="Scroll: Horizontal 30">
                <a:extLst>
                  <a:ext uri="{FF2B5EF4-FFF2-40B4-BE49-F238E27FC236}">
                    <a16:creationId xmlns:a16="http://schemas.microsoft.com/office/drawing/2014/main" id="{14B103AE-D998-F8E8-9A04-C78C69831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7" y="4805840"/>
                <a:ext cx="2943778" cy="956774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32BAD31A-16A2-ADD7-828C-2E305A59A495}"/>
              </a:ext>
            </a:extLst>
          </p:cNvPr>
          <p:cNvSpPr/>
          <p:nvPr/>
        </p:nvSpPr>
        <p:spPr>
          <a:xfrm>
            <a:off x="4257040" y="4952418"/>
            <a:ext cx="5750560" cy="646331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F77674-F1FC-0E17-3E70-641C6E175A4A}"/>
                  </a:ext>
                </a:extLst>
              </p:cNvPr>
              <p:cNvSpPr txBox="1"/>
              <p:nvPr/>
            </p:nvSpPr>
            <p:spPr>
              <a:xfrm>
                <a:off x="4496375" y="4506096"/>
                <a:ext cx="5271891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F77674-F1FC-0E17-3E70-641C6E17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75" y="4506096"/>
                <a:ext cx="5271891" cy="468205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croll: Horizontal 33">
                <a:extLst>
                  <a:ext uri="{FF2B5EF4-FFF2-40B4-BE49-F238E27FC236}">
                    <a16:creationId xmlns:a16="http://schemas.microsoft.com/office/drawing/2014/main" id="{E3636D40-B5F4-ACED-20EB-4C9987BFACEA}"/>
                  </a:ext>
                </a:extLst>
              </p:cNvPr>
              <p:cNvSpPr/>
              <p:nvPr/>
            </p:nvSpPr>
            <p:spPr>
              <a:xfrm>
                <a:off x="10232966" y="4982944"/>
                <a:ext cx="919471" cy="602566"/>
              </a:xfrm>
              <a:prstGeom prst="horizontalScroll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4" name="Scroll: Horizontal 33">
                <a:extLst>
                  <a:ext uri="{FF2B5EF4-FFF2-40B4-BE49-F238E27FC236}">
                    <a16:creationId xmlns:a16="http://schemas.microsoft.com/office/drawing/2014/main" id="{E3636D40-B5F4-ACED-20EB-4C9987BFA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966" y="4982944"/>
                <a:ext cx="919471" cy="602566"/>
              </a:xfrm>
              <a:prstGeom prst="horizontalScroll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1A7A758-13DE-714D-D166-9EBB23DA7639}"/>
                  </a:ext>
                </a:extLst>
              </p:cNvPr>
              <p:cNvSpPr txBox="1"/>
              <p:nvPr/>
            </p:nvSpPr>
            <p:spPr>
              <a:xfrm>
                <a:off x="2758963" y="5901903"/>
                <a:ext cx="66740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commit to a polynomial, open to the evaluation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1A7A758-13DE-714D-D166-9EBB23DA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63" y="5901903"/>
                <a:ext cx="6674071" cy="461665"/>
              </a:xfrm>
              <a:prstGeom prst="rect">
                <a:avLst/>
              </a:prstGeom>
              <a:blipFill>
                <a:blip r:embed="rId8"/>
                <a:stretch>
                  <a:fillRect l="-14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as Proofs on Committed Data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DDC5E2BE-7523-7A7E-0611-A114C778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11" y="2463107"/>
            <a:ext cx="1397226" cy="19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2515331D-02F1-164E-8ACE-3769AB62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37" y="2467805"/>
            <a:ext cx="1529597" cy="1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1D4C44-E087-83DC-5782-AD2D7F6799CF}"/>
              </a:ext>
            </a:extLst>
          </p:cNvPr>
          <p:cNvCxnSpPr/>
          <p:nvPr/>
        </p:nvCxnSpPr>
        <p:spPr>
          <a:xfrm>
            <a:off x="3913657" y="3343853"/>
            <a:ext cx="4781550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123505-DB73-DCB4-61D0-4730865EED56}"/>
              </a:ext>
            </a:extLst>
          </p:cNvPr>
          <p:cNvGrpSpPr/>
          <p:nvPr/>
        </p:nvGrpSpPr>
        <p:grpSpPr>
          <a:xfrm>
            <a:off x="5306427" y="2247964"/>
            <a:ext cx="1591988" cy="954227"/>
            <a:chOff x="3830893" y="4979237"/>
            <a:chExt cx="1591988" cy="95422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4E65F8F-7B5A-2A49-FADD-4931FDA6AD86}"/>
                </a:ext>
              </a:extLst>
            </p:cNvPr>
            <p:cNvGrpSpPr/>
            <p:nvPr/>
          </p:nvGrpSpPr>
          <p:grpSpPr>
            <a:xfrm>
              <a:off x="3830893" y="5199078"/>
              <a:ext cx="1591988" cy="734386"/>
              <a:chOff x="6332258" y="2691950"/>
              <a:chExt cx="1591988" cy="73438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6D596F-0EB0-33B4-0E30-C1614F7AF0A8}"/>
                  </a:ext>
                </a:extLst>
              </p:cNvPr>
              <p:cNvSpPr/>
              <p:nvPr/>
            </p:nvSpPr>
            <p:spPr>
              <a:xfrm>
                <a:off x="6332258" y="2694333"/>
                <a:ext cx="1591056" cy="73200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C5F5C567-D350-DA8B-DD01-8B6082A3A040}"/>
                  </a:ext>
                </a:extLst>
              </p:cNvPr>
              <p:cNvSpPr/>
              <p:nvPr/>
            </p:nvSpPr>
            <p:spPr>
              <a:xfrm rot="16200000" flipH="1">
                <a:off x="7257272" y="2756983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789A564D-77BC-E296-1E92-ADE91B9246CA}"/>
                  </a:ext>
                </a:extLst>
              </p:cNvPr>
              <p:cNvSpPr/>
              <p:nvPr/>
            </p:nvSpPr>
            <p:spPr>
              <a:xfrm>
                <a:off x="6332258" y="2933030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505A13D0-7B76-CACD-281C-1BF24150F4CC}"/>
                  </a:ext>
                </a:extLst>
              </p:cNvPr>
              <p:cNvSpPr/>
              <p:nvPr/>
            </p:nvSpPr>
            <p:spPr>
              <a:xfrm rot="5400000">
                <a:off x="6267226" y="2756982"/>
                <a:ext cx="732006" cy="601942"/>
              </a:xfrm>
              <a:prstGeom prst="triangle">
                <a:avLst>
                  <a:gd name="adj" fmla="val 4967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2877CA8C-0307-74FF-35AE-D5BD0AEB4631}"/>
                  </a:ext>
                </a:extLst>
              </p:cNvPr>
              <p:cNvSpPr/>
              <p:nvPr/>
            </p:nvSpPr>
            <p:spPr>
              <a:xfrm flipV="1">
                <a:off x="6332258" y="2693945"/>
                <a:ext cx="1591056" cy="49330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B294225-A191-7A03-9A0B-E670E924808D}"/>
                    </a:ext>
                  </a:extLst>
                </p:cNvPr>
                <p:cNvSpPr txBox="1"/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3255DA2-FA58-A072-EA8B-CA329AEF5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924" y="4979237"/>
                  <a:ext cx="668773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A40A23-C139-F5B3-BFF7-E00A24277B16}"/>
                  </a:ext>
                </a:extLst>
              </p:cNvPr>
              <p:cNvSpPr txBox="1"/>
              <p:nvPr/>
            </p:nvSpPr>
            <p:spPr>
              <a:xfrm>
                <a:off x="4581955" y="1876765"/>
                <a:ext cx="30399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crs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data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A40A23-C139-F5B3-BFF7-E00A2427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55" y="1876765"/>
                <a:ext cx="30399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28E92EB-1A18-36F8-F99D-BBB7479CD7BD}"/>
              </a:ext>
            </a:extLst>
          </p:cNvPr>
          <p:cNvCxnSpPr/>
          <p:nvPr/>
        </p:nvCxnSpPr>
        <p:spPr>
          <a:xfrm>
            <a:off x="3913657" y="4271132"/>
            <a:ext cx="4781550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264E02-8139-CF6E-BC34-FC0BE9627DF2}"/>
                  </a:ext>
                </a:extLst>
              </p:cNvPr>
              <p:cNvSpPr txBox="1"/>
              <p:nvPr/>
            </p:nvSpPr>
            <p:spPr>
              <a:xfrm>
                <a:off x="5029677" y="3529403"/>
                <a:ext cx="2202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264E02-8139-CF6E-BC34-FC0BE9627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77" y="3529403"/>
                <a:ext cx="2202334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DAF435C-3D2E-8EAC-F84C-6D3C5C88ABAD}"/>
                  </a:ext>
                </a:extLst>
              </p:cNvPr>
              <p:cNvSpPr txBox="1"/>
              <p:nvPr/>
            </p:nvSpPr>
            <p:spPr>
              <a:xfrm>
                <a:off x="2963251" y="4536878"/>
                <a:ext cx="62654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a proof that the data satisfies some property</a:t>
                </a:r>
              </a:p>
              <a:p>
                <a:pPr algn="ctr"/>
                <a:r>
                  <a:rPr lang="en-US" sz="2400" dirty="0"/>
                  <a:t>(e.g., committed input is in a certain range)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DAF435C-3D2E-8EAC-F84C-6D3C5C88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1" y="4536878"/>
                <a:ext cx="6265498" cy="830997"/>
              </a:xfrm>
              <a:prstGeom prst="rect">
                <a:avLst/>
              </a:prstGeom>
              <a:blipFill>
                <a:blip r:embed="rId10"/>
                <a:stretch>
                  <a:fillRect t="-5839" r="-97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FC531DE-C086-8C93-D607-2118DB3BF0C1}"/>
              </a:ext>
            </a:extLst>
          </p:cNvPr>
          <p:cNvSpPr txBox="1"/>
          <p:nvPr/>
        </p:nvSpPr>
        <p:spPr>
          <a:xfrm>
            <a:off x="610640" y="6232802"/>
            <a:ext cx="1097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Succinctness:</a:t>
            </a:r>
            <a:r>
              <a:rPr lang="en-US" sz="2400" dirty="0"/>
              <a:t> both the commitment and the proof are short</a:t>
            </a:r>
          </a:p>
        </p:txBody>
      </p:sp>
    </p:spTree>
    <p:extLst>
      <p:ext uri="{BB962C8B-B14F-4D97-AF65-F5344CB8AC3E}">
        <p14:creationId xmlns:p14="http://schemas.microsoft.com/office/powerpoint/2010/main" val="231932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A8722A64-B48A-3234-5127-3575DCE4A464}"/>
              </a:ext>
            </a:extLst>
          </p:cNvPr>
          <p:cNvGrpSpPr/>
          <p:nvPr/>
        </p:nvGrpSpPr>
        <p:grpSpPr>
          <a:xfrm>
            <a:off x="767080" y="5406937"/>
            <a:ext cx="10349425" cy="369332"/>
            <a:chOff x="767080" y="5716660"/>
            <a:chExt cx="10349425" cy="40626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56B5115-074B-D8BA-5E9B-1C92E46C9A3C}"/>
                </a:ext>
              </a:extLst>
            </p:cNvPr>
            <p:cNvSpPr txBox="1"/>
            <p:nvPr/>
          </p:nvSpPr>
          <p:spPr>
            <a:xfrm>
              <a:off x="767080" y="5716660"/>
              <a:ext cx="938077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[dCP23]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E017320-716F-841D-3DBC-0DB463B74F28}"/>
                </a:ext>
              </a:extLst>
            </p:cNvPr>
            <p:cNvSpPr txBox="1"/>
            <p:nvPr/>
          </p:nvSpPr>
          <p:spPr>
            <a:xfrm>
              <a:off x="4012732" y="5716660"/>
              <a:ext cx="1726563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Boolean circuits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9E2B60E-76A7-D1B9-50EF-8A35819748DB}"/>
                </a:ext>
              </a:extLst>
            </p:cNvPr>
            <p:cNvSpPr txBox="1"/>
            <p:nvPr/>
          </p:nvSpPr>
          <p:spPr>
            <a:xfrm>
              <a:off x="7389459" y="5716660"/>
              <a:ext cx="3727046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SIS (non-succinct openings in general)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3B9580-B34D-4B0B-E668-CEDB0740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Functional Commitments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85FF5C-60A9-9995-31F6-F3B55389AA1D}"/>
              </a:ext>
            </a:extLst>
          </p:cNvPr>
          <p:cNvGrpSpPr/>
          <p:nvPr/>
        </p:nvGrpSpPr>
        <p:grpSpPr>
          <a:xfrm>
            <a:off x="767080" y="1297892"/>
            <a:ext cx="8077201" cy="400110"/>
            <a:chOff x="767080" y="1560165"/>
            <a:chExt cx="8077201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D2DD08-FBDB-E16F-A356-7CA8EDB8A766}"/>
                </a:ext>
              </a:extLst>
            </p:cNvPr>
            <p:cNvSpPr txBox="1"/>
            <p:nvPr/>
          </p:nvSpPr>
          <p:spPr>
            <a:xfrm>
              <a:off x="767080" y="1560165"/>
              <a:ext cx="1019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Scheme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338CA-FF22-1F23-1275-73E8CB756F36}"/>
                </a:ext>
              </a:extLst>
            </p:cNvPr>
            <p:cNvSpPr txBox="1"/>
            <p:nvPr/>
          </p:nvSpPr>
          <p:spPr>
            <a:xfrm>
              <a:off x="4012732" y="1560165"/>
              <a:ext cx="16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Function Class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F34E7D-B05E-CAFF-099F-8C624336C730}"/>
                </a:ext>
              </a:extLst>
            </p:cNvPr>
            <p:cNvSpPr txBox="1"/>
            <p:nvPr/>
          </p:nvSpPr>
          <p:spPr>
            <a:xfrm>
              <a:off x="7389459" y="1560165"/>
              <a:ext cx="1454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Assumption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CFD1D-0ED2-BA60-6A52-FFD06FBD77A6}"/>
              </a:ext>
            </a:extLst>
          </p:cNvPr>
          <p:cNvCxnSpPr/>
          <p:nvPr/>
        </p:nvCxnSpPr>
        <p:spPr>
          <a:xfrm>
            <a:off x="655320" y="1699043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E3F4F3-57FA-E362-BE80-55D0A96A6B9D}"/>
              </a:ext>
            </a:extLst>
          </p:cNvPr>
          <p:cNvGrpSpPr/>
          <p:nvPr/>
        </p:nvGrpSpPr>
        <p:grpSpPr>
          <a:xfrm>
            <a:off x="767080" y="1700084"/>
            <a:ext cx="9869165" cy="369332"/>
            <a:chOff x="767080" y="1991056"/>
            <a:chExt cx="986916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91A54-01CE-3E17-FAF0-C72E2C53B4AA}"/>
                </a:ext>
              </a:extLst>
            </p:cNvPr>
            <p:cNvSpPr txBox="1"/>
            <p:nvPr/>
          </p:nvSpPr>
          <p:spPr>
            <a:xfrm>
              <a:off x="767080" y="1991056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[Mer87]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30E6E2-70AF-C904-5573-61A38CEDDC7F}"/>
                </a:ext>
              </a:extLst>
            </p:cNvPr>
            <p:cNvSpPr txBox="1"/>
            <p:nvPr/>
          </p:nvSpPr>
          <p:spPr>
            <a:xfrm>
              <a:off x="4012732" y="1991056"/>
              <a:ext cx="20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vector commitment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1F359C-4E80-87BC-B900-15D16BAD2077}"/>
                </a:ext>
              </a:extLst>
            </p:cNvPr>
            <p:cNvSpPr txBox="1"/>
            <p:nvPr/>
          </p:nvSpPr>
          <p:spPr>
            <a:xfrm>
              <a:off x="7389459" y="1991056"/>
              <a:ext cx="3246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collision-resistant hash functions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16812A-0FD2-DC3D-CC38-232A65053DC4}"/>
              </a:ext>
            </a:extLst>
          </p:cNvPr>
          <p:cNvGrpSpPr/>
          <p:nvPr/>
        </p:nvGrpSpPr>
        <p:grpSpPr>
          <a:xfrm>
            <a:off x="767080" y="2070457"/>
            <a:ext cx="9363386" cy="369332"/>
            <a:chOff x="767080" y="2323843"/>
            <a:chExt cx="936338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CCEF1-A24D-A779-0C97-0F9453DAB932}"/>
                </a:ext>
              </a:extLst>
            </p:cNvPr>
            <p:cNvSpPr txBox="1"/>
            <p:nvPr/>
          </p:nvSpPr>
          <p:spPr>
            <a:xfrm>
              <a:off x="767080" y="2323843"/>
              <a:ext cx="2890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[LY10, CF13, LM19, GRWZ20]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D47F45-F313-8917-1038-A15E79768991}"/>
                </a:ext>
              </a:extLst>
            </p:cNvPr>
            <p:cNvSpPr txBox="1"/>
            <p:nvPr/>
          </p:nvSpPr>
          <p:spPr>
            <a:xfrm>
              <a:off x="4012732" y="2323843"/>
              <a:ext cx="20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vector 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1E00DF-B782-4D47-8759-42C057D67F16}"/>
                    </a:ext>
                  </a:extLst>
                </p:cNvPr>
                <p:cNvSpPr txBox="1"/>
                <p:nvPr/>
              </p:nvSpPr>
              <p:spPr>
                <a:xfrm>
                  <a:off x="7389459" y="2323843"/>
                  <a:ext cx="27410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/>
                    <a:t>-type pairing assumptions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1E00DF-B782-4D47-8759-42C057D67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2323843"/>
                  <a:ext cx="2741007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155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0AF38-250B-89CD-0D47-218A5AC6FC18}"/>
              </a:ext>
            </a:extLst>
          </p:cNvPr>
          <p:cNvGrpSpPr/>
          <p:nvPr/>
        </p:nvGrpSpPr>
        <p:grpSpPr>
          <a:xfrm>
            <a:off x="767080" y="3182617"/>
            <a:ext cx="9363386" cy="369332"/>
            <a:chOff x="767080" y="3395450"/>
            <a:chExt cx="9363386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EA3ACF-3799-D5C2-3635-8CE6B66954DD}"/>
                </a:ext>
              </a:extLst>
            </p:cNvPr>
            <p:cNvSpPr txBox="1"/>
            <p:nvPr/>
          </p:nvSpPr>
          <p:spPr>
            <a:xfrm>
              <a:off x="767080" y="3395450"/>
              <a:ext cx="1603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[KZG10, Lee20]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8FB0AE-9A9F-4E90-C3E1-955213BB7956}"/>
                </a:ext>
              </a:extLst>
            </p:cNvPr>
            <p:cNvSpPr txBox="1"/>
            <p:nvPr/>
          </p:nvSpPr>
          <p:spPr>
            <a:xfrm>
              <a:off x="4012732" y="3395450"/>
              <a:ext cx="2495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polynomial 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E8A499-7798-54DB-46B3-F39885D32591}"/>
                    </a:ext>
                  </a:extLst>
                </p:cNvPr>
                <p:cNvSpPr txBox="1"/>
                <p:nvPr/>
              </p:nvSpPr>
              <p:spPr>
                <a:xfrm>
                  <a:off x="7389459" y="3395450"/>
                  <a:ext cx="27410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/>
                    <a:t>-type pairing assumptions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E8A499-7798-54DB-46B3-F39885D32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3395450"/>
                  <a:ext cx="2741007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r="-1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724C472-32AE-873C-360D-16E3B3A9AFD3}"/>
              </a:ext>
            </a:extLst>
          </p:cNvPr>
          <p:cNvGrpSpPr/>
          <p:nvPr/>
        </p:nvGrpSpPr>
        <p:grpSpPr>
          <a:xfrm>
            <a:off x="767080" y="2440830"/>
            <a:ext cx="9191416" cy="369332"/>
            <a:chOff x="767080" y="2644973"/>
            <a:chExt cx="9191416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41651A-FCE5-175F-BA05-FB49920829D6}"/>
                </a:ext>
              </a:extLst>
            </p:cNvPr>
            <p:cNvSpPr txBox="1"/>
            <p:nvPr/>
          </p:nvSpPr>
          <p:spPr>
            <a:xfrm>
              <a:off x="767080" y="2644973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[CF13, LM19, BBF19]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CCEE0-7F03-3D72-DE46-783AA5EF9919}"/>
                </a:ext>
              </a:extLst>
            </p:cNvPr>
            <p:cNvSpPr txBox="1"/>
            <p:nvPr/>
          </p:nvSpPr>
          <p:spPr>
            <a:xfrm>
              <a:off x="4012732" y="2644973"/>
              <a:ext cx="21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vector commitment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B56951-674F-675D-1C26-147E1972FA0C}"/>
                </a:ext>
              </a:extLst>
            </p:cNvPr>
            <p:cNvSpPr txBox="1"/>
            <p:nvPr/>
          </p:nvSpPr>
          <p:spPr>
            <a:xfrm>
              <a:off x="7389459" y="2644973"/>
              <a:ext cx="2569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groups of unknown order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4BC8F75-9B50-6BEC-C027-8B02A0ED841C}"/>
              </a:ext>
            </a:extLst>
          </p:cNvPr>
          <p:cNvGrpSpPr/>
          <p:nvPr/>
        </p:nvGrpSpPr>
        <p:grpSpPr>
          <a:xfrm>
            <a:off x="767080" y="3552990"/>
            <a:ext cx="9191416" cy="369332"/>
            <a:chOff x="767080" y="3706040"/>
            <a:chExt cx="9191416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CD9512-862C-692C-04B5-0B11ABFB2C67}"/>
                </a:ext>
              </a:extLst>
            </p:cNvPr>
            <p:cNvSpPr txBox="1"/>
            <p:nvPr/>
          </p:nvSpPr>
          <p:spPr>
            <a:xfrm>
              <a:off x="767080" y="3706040"/>
              <a:ext cx="2435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[BFS19, BHRRS21, BF23]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E21A12-907C-9FD2-DBDE-FDD3A9D25040}"/>
                </a:ext>
              </a:extLst>
            </p:cNvPr>
            <p:cNvSpPr txBox="1"/>
            <p:nvPr/>
          </p:nvSpPr>
          <p:spPr>
            <a:xfrm>
              <a:off x="4012732" y="3706040"/>
              <a:ext cx="2495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polynomial commitment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57C00-F2BE-A5EB-C86F-C2AB5FCE3BED}"/>
                </a:ext>
              </a:extLst>
            </p:cNvPr>
            <p:cNvSpPr txBox="1"/>
            <p:nvPr/>
          </p:nvSpPr>
          <p:spPr>
            <a:xfrm>
              <a:off x="7389459" y="3706040"/>
              <a:ext cx="2569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groups of unknown order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DA3994-368D-5D88-A3F9-B1C5507CF9E7}"/>
              </a:ext>
            </a:extLst>
          </p:cNvPr>
          <p:cNvGrpSpPr/>
          <p:nvPr/>
        </p:nvGrpSpPr>
        <p:grpSpPr>
          <a:xfrm>
            <a:off x="767080" y="2811203"/>
            <a:ext cx="9381339" cy="369332"/>
            <a:chOff x="767080" y="2927092"/>
            <a:chExt cx="9381339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B63B8F-4759-CDDC-4E50-FB28B8FF865B}"/>
                </a:ext>
              </a:extLst>
            </p:cNvPr>
            <p:cNvSpPr txBox="1"/>
            <p:nvPr/>
          </p:nvSpPr>
          <p:spPr>
            <a:xfrm>
              <a:off x="767080" y="292709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[PPS21]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FB262-4D73-E982-5A44-D9612B950108}"/>
                </a:ext>
              </a:extLst>
            </p:cNvPr>
            <p:cNvSpPr txBox="1"/>
            <p:nvPr/>
          </p:nvSpPr>
          <p:spPr>
            <a:xfrm>
              <a:off x="4012732" y="2927092"/>
              <a:ext cx="21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vector commitment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C0B186-73AA-FB7E-4868-798D04BD8EE0}"/>
                </a:ext>
              </a:extLst>
            </p:cNvPr>
            <p:cNvSpPr txBox="1"/>
            <p:nvPr/>
          </p:nvSpPr>
          <p:spPr>
            <a:xfrm>
              <a:off x="7389459" y="2927092"/>
              <a:ext cx="2758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short integer solutions (SIS)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C5BB0-A37F-9915-9558-4203A78841AA}"/>
              </a:ext>
            </a:extLst>
          </p:cNvPr>
          <p:cNvCxnSpPr/>
          <p:nvPr/>
        </p:nvCxnSpPr>
        <p:spPr>
          <a:xfrm>
            <a:off x="655320" y="3181576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780DF5-549C-06FC-38F6-5CDFA7D33EFA}"/>
              </a:ext>
            </a:extLst>
          </p:cNvPr>
          <p:cNvCxnSpPr/>
          <p:nvPr/>
        </p:nvCxnSpPr>
        <p:spPr>
          <a:xfrm>
            <a:off x="655320" y="4293736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09D921-AAF8-8199-6412-7D10D9DFA91C}"/>
              </a:ext>
            </a:extLst>
          </p:cNvPr>
          <p:cNvGrpSpPr/>
          <p:nvPr/>
        </p:nvGrpSpPr>
        <p:grpSpPr>
          <a:xfrm>
            <a:off x="767080" y="5036564"/>
            <a:ext cx="10811283" cy="369332"/>
            <a:chOff x="767080" y="4282279"/>
            <a:chExt cx="10811283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BE9158-86B5-F457-3C25-7558B4AB49A4}"/>
                </a:ext>
              </a:extLst>
            </p:cNvPr>
            <p:cNvSpPr txBox="1"/>
            <p:nvPr/>
          </p:nvSpPr>
          <p:spPr>
            <a:xfrm>
              <a:off x="767080" y="4282279"/>
              <a:ext cx="891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[LRY16]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2F89CB-F01A-8612-8834-271F1D3DE7C3}"/>
                </a:ext>
              </a:extLst>
            </p:cNvPr>
            <p:cNvSpPr txBox="1"/>
            <p:nvPr/>
          </p:nvSpPr>
          <p:spPr>
            <a:xfrm>
              <a:off x="4012732" y="4282279"/>
              <a:ext cx="167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Boolean circuits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2D304E-4D80-EE90-4251-F8C8369F37C3}"/>
                </a:ext>
              </a:extLst>
            </p:cNvPr>
            <p:cNvSpPr txBox="1"/>
            <p:nvPr/>
          </p:nvSpPr>
          <p:spPr>
            <a:xfrm>
              <a:off x="7389459" y="4282279"/>
              <a:ext cx="418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collision-resistant hash functions + SNARKs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B3E090-8869-11CF-E727-9D74459A8F97}"/>
              </a:ext>
            </a:extLst>
          </p:cNvPr>
          <p:cNvGrpSpPr/>
          <p:nvPr/>
        </p:nvGrpSpPr>
        <p:grpSpPr>
          <a:xfrm>
            <a:off x="767080" y="4294777"/>
            <a:ext cx="9363386" cy="369332"/>
            <a:chOff x="767080" y="4659725"/>
            <a:chExt cx="9363386" cy="3693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D2F26C-A0F2-B9EA-898A-55F68EEA984F}"/>
                </a:ext>
              </a:extLst>
            </p:cNvPr>
            <p:cNvSpPr txBox="1"/>
            <p:nvPr/>
          </p:nvSpPr>
          <p:spPr>
            <a:xfrm>
              <a:off x="767080" y="4659725"/>
              <a:ext cx="891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[LRY16]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20EE8-359B-F58E-7C26-341EA78F20E3}"/>
                </a:ext>
              </a:extLst>
            </p:cNvPr>
            <p:cNvSpPr txBox="1"/>
            <p:nvPr/>
          </p:nvSpPr>
          <p:spPr>
            <a:xfrm>
              <a:off x="4012732" y="4659725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 functions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20EDF33-3783-FFE9-8E6E-616D0FE5B705}"/>
                    </a:ext>
                  </a:extLst>
                </p:cNvPr>
                <p:cNvSpPr txBox="1"/>
                <p:nvPr/>
              </p:nvSpPr>
              <p:spPr>
                <a:xfrm>
                  <a:off x="7389459" y="4659725"/>
                  <a:ext cx="27410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/>
                    <a:t>-type pairing assumptions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20EDF33-3783-FFE9-8E6E-616D0FE5B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4659725"/>
                  <a:ext cx="274100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1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4142A9-9AB5-675E-0B99-3385E46E2A23}"/>
              </a:ext>
            </a:extLst>
          </p:cNvPr>
          <p:cNvGrpSpPr/>
          <p:nvPr/>
        </p:nvGrpSpPr>
        <p:grpSpPr>
          <a:xfrm>
            <a:off x="767080" y="4665150"/>
            <a:ext cx="9568057" cy="369332"/>
            <a:chOff x="767080" y="5053212"/>
            <a:chExt cx="9568057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7895CB-38F4-498F-FF71-6AC9CD661A82}"/>
                </a:ext>
              </a:extLst>
            </p:cNvPr>
            <p:cNvSpPr txBox="1"/>
            <p:nvPr/>
          </p:nvSpPr>
          <p:spPr>
            <a:xfrm>
              <a:off x="767080" y="5053212"/>
              <a:ext cx="1984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[ACLMT22, CLM23]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D472F7-91D0-4EE1-5442-1BBF2D4496D4}"/>
                </a:ext>
              </a:extLst>
            </p:cNvPr>
            <p:cNvSpPr txBox="1"/>
            <p:nvPr/>
          </p:nvSpPr>
          <p:spPr>
            <a:xfrm>
              <a:off x="4012732" y="5053212"/>
              <a:ext cx="2905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constant-degree polynomials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12E20BE-B613-10C2-2FB1-7E59BB58370B}"/>
                    </a:ext>
                  </a:extLst>
                </p:cNvPr>
                <p:cNvSpPr txBox="1"/>
                <p:nvPr/>
              </p:nvSpPr>
              <p:spPr>
                <a:xfrm>
                  <a:off x="7389459" y="5053212"/>
                  <a:ext cx="29456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/>
                    <a:t>-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dirty="0"/>
                    <a:t>-ISIS assumption (lattices)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12E20BE-B613-10C2-2FB1-7E59BB583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5053212"/>
                  <a:ext cx="294567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16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1EB8129-E1A4-FCC8-66D5-D1B85EAAD4F5}"/>
              </a:ext>
            </a:extLst>
          </p:cNvPr>
          <p:cNvSpPr txBox="1"/>
          <p:nvPr/>
        </p:nvSpPr>
        <p:spPr>
          <a:xfrm>
            <a:off x="9580195" y="950512"/>
            <a:ext cx="261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(not an exhaustive list!)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D48B2CA-5A9F-22C0-CE00-0F809D4DFDD4}"/>
              </a:ext>
            </a:extLst>
          </p:cNvPr>
          <p:cNvCxnSpPr/>
          <p:nvPr/>
        </p:nvCxnSpPr>
        <p:spPr>
          <a:xfrm>
            <a:off x="655320" y="5035523"/>
            <a:ext cx="10881360" cy="0"/>
          </a:xfrm>
          <a:prstGeom prst="line">
            <a:avLst/>
          </a:prstGeom>
          <a:ln w="1905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A97B5D-FAAB-A9F0-0C3D-20D724EAC220}"/>
              </a:ext>
            </a:extLst>
          </p:cNvPr>
          <p:cNvGrpSpPr/>
          <p:nvPr/>
        </p:nvGrpSpPr>
        <p:grpSpPr>
          <a:xfrm>
            <a:off x="767080" y="6147683"/>
            <a:ext cx="10397836" cy="369332"/>
            <a:chOff x="767080" y="5716660"/>
            <a:chExt cx="10397836" cy="40626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9A06DCC-EE63-8AB0-8477-BB71D626F34C}"/>
                </a:ext>
              </a:extLst>
            </p:cNvPr>
            <p:cNvSpPr txBox="1"/>
            <p:nvPr/>
          </p:nvSpPr>
          <p:spPr>
            <a:xfrm>
              <a:off x="767080" y="5716660"/>
              <a:ext cx="1024639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[BCFL23]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C9565B-7865-8610-C1E0-DA68CC3DDC6E}"/>
                </a:ext>
              </a:extLst>
            </p:cNvPr>
            <p:cNvSpPr txBox="1"/>
            <p:nvPr/>
          </p:nvSpPr>
          <p:spPr>
            <a:xfrm>
              <a:off x="4012732" y="5716660"/>
              <a:ext cx="1701043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Boolean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AAD3C33-0644-D61B-454B-C0171223BC45}"/>
                    </a:ext>
                  </a:extLst>
                </p:cNvPr>
                <p:cNvSpPr txBox="1"/>
                <p:nvPr/>
              </p:nvSpPr>
              <p:spPr>
                <a:xfrm>
                  <a:off x="7389459" y="5716660"/>
                  <a:ext cx="3775457" cy="406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twin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/>
                    <a:t>-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dirty="0"/>
                    <a:t>-ISIS (lattice) / </a:t>
                  </a:r>
                  <a:r>
                    <a:rPr lang="en-US" dirty="0" err="1"/>
                    <a:t>HiKER</a:t>
                  </a:r>
                  <a:r>
                    <a:rPr lang="en-US" dirty="0"/>
                    <a:t> (pairing)</a:t>
                  </a: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AAD3C33-0644-D61B-454B-C0171223B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5716660"/>
                  <a:ext cx="3775457" cy="406266"/>
                </a:xfrm>
                <a:prstGeom prst="rect">
                  <a:avLst/>
                </a:prstGeom>
                <a:blipFill>
                  <a:blip r:embed="rId7"/>
                  <a:stretch>
                    <a:fillRect l="-1290" t="-8197" r="-80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37B2276-EFAF-0EAC-F373-72882142ABEF}"/>
              </a:ext>
            </a:extLst>
          </p:cNvPr>
          <p:cNvGrpSpPr/>
          <p:nvPr/>
        </p:nvGrpSpPr>
        <p:grpSpPr>
          <a:xfrm>
            <a:off x="767080" y="5777310"/>
            <a:ext cx="9101904" cy="369332"/>
            <a:chOff x="767080" y="5716660"/>
            <a:chExt cx="9101904" cy="40626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E88187-4970-1407-5985-011DD6C0F58C}"/>
                </a:ext>
              </a:extLst>
            </p:cNvPr>
            <p:cNvSpPr txBox="1"/>
            <p:nvPr/>
          </p:nvSpPr>
          <p:spPr>
            <a:xfrm>
              <a:off x="767080" y="5716660"/>
              <a:ext cx="1097865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[KLVW23]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56D1C42-C80A-9CF6-3F74-7D8DE68C5E07}"/>
                </a:ext>
              </a:extLst>
            </p:cNvPr>
            <p:cNvSpPr txBox="1"/>
            <p:nvPr/>
          </p:nvSpPr>
          <p:spPr>
            <a:xfrm>
              <a:off x="4012732" y="5716660"/>
              <a:ext cx="1726563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Boolean circuits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0F26A2E-D429-6AE5-4AD5-5A6A105E28B0}"/>
                </a:ext>
              </a:extLst>
            </p:cNvPr>
            <p:cNvSpPr txBox="1"/>
            <p:nvPr/>
          </p:nvSpPr>
          <p:spPr>
            <a:xfrm>
              <a:off x="7389459" y="5716660"/>
              <a:ext cx="2479525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batch arguments for NP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F3AC393-8694-1A86-0D95-6D9A7796E48C}"/>
              </a:ext>
            </a:extLst>
          </p:cNvPr>
          <p:cNvGrpSpPr/>
          <p:nvPr/>
        </p:nvGrpSpPr>
        <p:grpSpPr>
          <a:xfrm>
            <a:off x="767080" y="6518054"/>
            <a:ext cx="8076623" cy="369332"/>
            <a:chOff x="767080" y="5716660"/>
            <a:chExt cx="8076623" cy="40626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4BE7B0D-8EB6-028D-A0A5-9EEAE6F8EC76}"/>
                </a:ext>
              </a:extLst>
            </p:cNvPr>
            <p:cNvSpPr txBox="1"/>
            <p:nvPr/>
          </p:nvSpPr>
          <p:spPr>
            <a:xfrm>
              <a:off x="767080" y="5716660"/>
              <a:ext cx="1957587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[W</a:t>
              </a:r>
              <a:r>
                <a:rPr lang="en-US" dirty="0">
                  <a:solidFill>
                    <a:schemeClr val="accent3"/>
                  </a:solidFill>
                </a:rPr>
                <a:t>W</a:t>
              </a:r>
              <a:r>
                <a:rPr lang="en-US" dirty="0"/>
                <a:t>23a, W</a:t>
              </a:r>
              <a:r>
                <a:rPr lang="en-US" dirty="0">
                  <a:solidFill>
                    <a:schemeClr val="accent3"/>
                  </a:solidFill>
                </a:rPr>
                <a:t>W</a:t>
              </a:r>
              <a:r>
                <a:rPr lang="en-US" dirty="0"/>
                <a:t>23b]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FC8102C-7E8A-49D8-C9CE-9ED79DC12B9B}"/>
                </a:ext>
              </a:extLst>
            </p:cNvPr>
            <p:cNvSpPr txBox="1"/>
            <p:nvPr/>
          </p:nvSpPr>
          <p:spPr>
            <a:xfrm>
              <a:off x="4012732" y="5716660"/>
              <a:ext cx="1701043" cy="406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Boolean circuits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A019194-A1DB-1A59-E669-A31A46F9AB56}"/>
                    </a:ext>
                  </a:extLst>
                </p:cNvPr>
                <p:cNvSpPr txBox="1"/>
                <p:nvPr/>
              </p:nvSpPr>
              <p:spPr>
                <a:xfrm>
                  <a:off x="7389459" y="5716660"/>
                  <a:ext cx="1454244" cy="406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dirty="0"/>
                    <a:t>-succinct SIS</a:t>
                  </a: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A019194-A1DB-1A59-E669-A31A46F9A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5716660"/>
                  <a:ext cx="1454244" cy="406266"/>
                </a:xfrm>
                <a:prstGeom prst="rect">
                  <a:avLst/>
                </a:prstGeom>
                <a:blipFill>
                  <a:blip r:embed="rId8"/>
                  <a:stretch>
                    <a:fillRect t="-8197" r="-29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B81FD06-D512-CD5F-BD6A-E4CEEB458B18}"/>
              </a:ext>
            </a:extLst>
          </p:cNvPr>
          <p:cNvGrpSpPr/>
          <p:nvPr/>
        </p:nvGrpSpPr>
        <p:grpSpPr>
          <a:xfrm>
            <a:off x="767080" y="3923363"/>
            <a:ext cx="9538883" cy="369332"/>
            <a:chOff x="767080" y="3706040"/>
            <a:chExt cx="9538883" cy="3693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E72F6E5-8726-8C04-CD84-BD639E8411D1}"/>
                </a:ext>
              </a:extLst>
            </p:cNvPr>
            <p:cNvSpPr txBox="1"/>
            <p:nvPr/>
          </p:nvSpPr>
          <p:spPr>
            <a:xfrm>
              <a:off x="767080" y="3706040"/>
              <a:ext cx="16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[CLM23, FLV23]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97A963-A253-721B-E08E-EA28138FB4D1}"/>
                </a:ext>
              </a:extLst>
            </p:cNvPr>
            <p:cNvSpPr txBox="1"/>
            <p:nvPr/>
          </p:nvSpPr>
          <p:spPr>
            <a:xfrm>
              <a:off x="4012732" y="3706040"/>
              <a:ext cx="2495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polynomial 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279DDC7-6051-7023-D6D5-FF2252329633}"/>
                    </a:ext>
                  </a:extLst>
                </p:cNvPr>
                <p:cNvSpPr txBox="1"/>
                <p:nvPr/>
              </p:nvSpPr>
              <p:spPr>
                <a:xfrm>
                  <a:off x="7389459" y="3706040"/>
                  <a:ext cx="2916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/>
                    <a:t>-R-ISIS assumption (lattices)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279DDC7-6051-7023-D6D5-FF2252329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59" y="3706040"/>
                  <a:ext cx="2916504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836" r="-146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02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Austin">
  <a:themeElements>
    <a:clrScheme name="UT Austin">
      <a:dk1>
        <a:srgbClr val="000000"/>
      </a:dk1>
      <a:lt1>
        <a:srgbClr val="FFFFFF"/>
      </a:lt1>
      <a:dk2>
        <a:srgbClr val="333F48"/>
      </a:dk2>
      <a:lt2>
        <a:srgbClr val="BF5700"/>
      </a:lt2>
      <a:accent1>
        <a:srgbClr val="005F86"/>
      </a:accent1>
      <a:accent2>
        <a:srgbClr val="00A9B7"/>
      </a:accent2>
      <a:accent3>
        <a:srgbClr val="579D42"/>
      </a:accent3>
      <a:accent4>
        <a:srgbClr val="A6CD57"/>
      </a:accent4>
      <a:accent5>
        <a:srgbClr val="FFD600"/>
      </a:accent5>
      <a:accent6>
        <a:srgbClr val="F8971F"/>
      </a:accent6>
      <a:hlink>
        <a:srgbClr val="005F86"/>
      </a:hlink>
      <a:folHlink>
        <a:srgbClr val="F897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D4B"/>
        </a:solidFill>
        <a:ln>
          <a:noFill/>
        </a:ln>
      </a:spPr>
      <a:bodyPr rtlCol="0" anchor="ctr"/>
      <a:lstStyle>
        <a:defPPr algn="ctr">
          <a:defRPr sz="20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Austin" id="{73F180B8-662F-4508-A6D4-F520B0429830}" vid="{3E6F6688-B60D-45C2-8AE5-0D327D5068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UTAustin</Template>
  <TotalTime>670</TotalTime>
  <Words>2869</Words>
  <Application>Microsoft Office PowerPoint</Application>
  <PresentationFormat>Widescreen</PresentationFormat>
  <Paragraphs>823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Cambria Math</vt:lpstr>
      <vt:lpstr>Courier New</vt:lpstr>
      <vt:lpstr>UTAustin</vt:lpstr>
      <vt:lpstr>Succinct Functional Commitments for Circuits from k-Lin</vt:lpstr>
      <vt:lpstr>Functional Commitments</vt:lpstr>
      <vt:lpstr>Functional Commitments</vt:lpstr>
      <vt:lpstr>Functional Commitments</vt:lpstr>
      <vt:lpstr>Functional Commitments</vt:lpstr>
      <vt:lpstr>Functional Commitments</vt:lpstr>
      <vt:lpstr>Special Cases of Functional Commitments</vt:lpstr>
      <vt:lpstr>Commitments as Proofs on Committed Data</vt:lpstr>
      <vt:lpstr>Succinct Functional Commitments</vt:lpstr>
      <vt:lpstr>Pairing-Based Functional Commitments</vt:lpstr>
      <vt:lpstr>Pairing-Based Functional Commitments</vt:lpstr>
      <vt:lpstr>This Work</vt:lpstr>
      <vt:lpstr>This Work</vt:lpstr>
      <vt:lpstr>Starting Point: Chainable Commitment</vt:lpstr>
      <vt:lpstr>Starting Point: Chainable Commitment</vt:lpstr>
      <vt:lpstr>Starting Point: Chainable Commitment</vt:lpstr>
      <vt:lpstr>Our Approach: Commit to All Wires</vt:lpstr>
      <vt:lpstr>Our Approach: Commit to All Wires</vt:lpstr>
      <vt:lpstr>Our Approach: Commit to All Wires</vt:lpstr>
      <vt:lpstr>Technical Tool: Projective Chainable Commitments</vt:lpstr>
      <vt:lpstr>Technical Tool: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Using Projective Chainable Commitments</vt:lpstr>
      <vt:lpstr>Constructing Projective Chainable Commitments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Functional Commitments for Circuits from k-Lin</dc:title>
  <dc:creator>Wu, David J</dc:creator>
  <cp:lastModifiedBy>Wu, David J</cp:lastModifiedBy>
  <cp:revision>25</cp:revision>
  <dcterms:created xsi:type="dcterms:W3CDTF">2024-05-21T04:44:44Z</dcterms:created>
  <dcterms:modified xsi:type="dcterms:W3CDTF">2024-05-26T03:59:15Z</dcterms:modified>
</cp:coreProperties>
</file>