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14" r:id="rId2"/>
    <p:sldId id="679" r:id="rId3"/>
    <p:sldId id="717" r:id="rId4"/>
    <p:sldId id="655" r:id="rId5"/>
    <p:sldId id="650" r:id="rId6"/>
    <p:sldId id="681" r:id="rId7"/>
    <p:sldId id="680" r:id="rId8"/>
    <p:sldId id="662" r:id="rId9"/>
    <p:sldId id="663" r:id="rId10"/>
    <p:sldId id="664" r:id="rId11"/>
    <p:sldId id="667" r:id="rId12"/>
    <p:sldId id="682" r:id="rId13"/>
    <p:sldId id="683" r:id="rId14"/>
    <p:sldId id="684" r:id="rId15"/>
    <p:sldId id="718" r:id="rId16"/>
    <p:sldId id="685" r:id="rId17"/>
    <p:sldId id="686" r:id="rId18"/>
    <p:sldId id="687" r:id="rId19"/>
    <p:sldId id="689" r:id="rId20"/>
    <p:sldId id="691" r:id="rId21"/>
    <p:sldId id="720" r:id="rId22"/>
    <p:sldId id="695" r:id="rId23"/>
    <p:sldId id="696" r:id="rId24"/>
    <p:sldId id="697" r:id="rId25"/>
    <p:sldId id="698" r:id="rId26"/>
    <p:sldId id="719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7" r:id="rId35"/>
    <p:sldId id="706" r:id="rId36"/>
    <p:sldId id="708" r:id="rId37"/>
    <p:sldId id="712" r:id="rId38"/>
    <p:sldId id="713" r:id="rId39"/>
    <p:sldId id="714" r:id="rId40"/>
    <p:sldId id="715" r:id="rId41"/>
    <p:sldId id="721" r:id="rId42"/>
    <p:sldId id="716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3" autoAdjust="0"/>
    <p:restoredTop sz="94189"/>
  </p:normalViewPr>
  <p:slideViewPr>
    <p:cSldViewPr snapToGrid="0">
      <p:cViewPr>
        <p:scale>
          <a:sx n="72" d="100"/>
          <a:sy n="72" d="100"/>
        </p:scale>
        <p:origin x="53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94D2-5E16-4D9C-AEFB-2A261088A90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B687B-81D5-4F44-AE6B-34CD1245F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4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2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02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7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6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4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3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8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6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07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8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1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3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9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9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687B-81D5-4F44-AE6B-34CD1245FD0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1CC8B-018E-5DB2-BD11-BCD4C76A1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8013C1-1107-39C2-F5DA-5D4CD1AA0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940E26-D437-5E93-4C65-E373ACE5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19091C-22A3-2480-8D8E-4970079A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14B462-981F-C676-C6DB-CB0BB276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C8E2D-6CB5-4833-FB0B-60E7C762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CADCB-57C2-9486-3876-C4AC7E31F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B09BC7-226A-D57C-B430-8362C44F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E57E6A-9894-17CD-8C66-39312EA2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0A82B-B5AE-8AED-A672-6FD2FAB2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5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763A34-8F17-0B30-CCC9-D544B9E2B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7BC26-1C8D-E181-34FE-7F219984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A8F713-7586-4CD2-F213-5C4B84FC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9A63A-39CB-D274-5E05-1B59BBF7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F7577-1619-A56D-BDFD-2304ADE8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21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95A65-4EB5-4741-CBB1-40A342AB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2FD896-4328-F8A9-E468-8D402239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32CA4-8D1F-2918-07A4-671B2F83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410B16-CECD-75A3-3414-AAB76C48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34613-0514-5203-E028-62E91B5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5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AEAB3-8898-CAB7-D813-45276340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F0B1E5-7B90-31DD-62FA-2B8CAB5D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276E41-0737-854A-53F9-A7CA47AD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B13BF-B1A9-8D28-14E8-95B1E6B7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C2F73-6BB7-3A5A-5A05-172851A0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190EE-7EE0-A661-C965-4A73C291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BE26E-34F6-E2CD-E7B6-FB9C5BF11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D20B79-9F9F-3CC8-4198-A3E803978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EC88CA-08BE-7C59-37E4-599FB3B4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9F8820-2E1D-61F7-FA38-D12227B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347CE2-59EB-FEBE-8954-1E9F4B3E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CDE12E-A120-B54F-58BB-C54A1D9F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BBD4AC-5155-8E0C-A88C-C906BD3ED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212949-DDAA-2BF1-ADAC-B18829D2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865DDA-CE87-18FB-1C83-2D3ED71B5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CE5068-5AB9-3C0F-4570-7E55720E6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11E347-8656-7B29-85A0-E60A42DE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1E82BB-6DE7-0698-1449-05503152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F2B689-5E47-F687-A9A8-9A48BD73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3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835A0-DF52-7A7F-1904-44D8648C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658B0C-1D52-33E5-C06D-5C91EF3B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5D29EF-DA7F-2E92-0E40-17B0DF03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6DF79C-EFDD-ED8E-ECC9-B40BDA66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74401C-4CB2-EC2B-F94C-45CBF144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8A7040-A791-21AA-2D2C-69CE272F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5580FD-5220-32B9-4AB0-5391B2B9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61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55B4E-C38A-BAD5-4075-8440D2F9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5ADC2-6899-656A-D7B0-9E9A4BAE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D9C83B-BA5B-3907-E50B-21520BD6C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C03A7-0A4D-8CD6-190E-1BE4EDC1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049ACC-0B3B-8DC1-135D-983CA2AB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E2508-AC22-73E5-3110-FFB03C83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1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C1A1E-15C2-10AF-4435-8CA8F105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3AE6E3-B38F-D027-BCA6-EC7A0251E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DCDC37-DA3A-C2CF-D866-6622E0E2A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99689-E719-E003-EB31-32D78BEA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716F77-FCB0-D7EA-6103-C1458DD5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2758B6-39D3-D65A-D6F6-9E4D6303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AAC79E-29C8-2B56-1583-DF6C9E70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51970F-FB0E-0DE9-2CEE-C94A4581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1B715F-54FE-8A5C-404F-16A10BD5F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FC26-4492-4517-BEDF-E40C2020E208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E01CF-242B-7547-0282-E80BBA83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0B9AB-7123-3AA2-12C2-89FF599B6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9E33-6753-472F-9C09-83153B974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8.png"/><Relationship Id="rId5" Type="http://schemas.openxmlformats.org/officeDocument/2006/relationships/image" Target="../media/image46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45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4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82.png"/><Relationship Id="rId9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image" Target="../media/image86.png"/><Relationship Id="rId21" Type="http://schemas.openxmlformats.org/officeDocument/2006/relationships/image" Target="../media/image100.png"/><Relationship Id="rId7" Type="http://schemas.openxmlformats.org/officeDocument/2006/relationships/image" Target="../media/image79.png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7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69.png"/><Relationship Id="rId5" Type="http://schemas.openxmlformats.org/officeDocument/2006/relationships/image" Target="../media/image88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19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Relationship Id="rId22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8.png"/><Relationship Id="rId5" Type="http://schemas.openxmlformats.org/officeDocument/2006/relationships/image" Target="../media/image95.png"/><Relationship Id="rId10" Type="http://schemas.openxmlformats.org/officeDocument/2006/relationships/image" Target="../media/image79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4.png"/><Relationship Id="rId7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://cs.cmu.edu/~mingxun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ight Triangle 820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5A398C7-AE72-DC7A-6A8F-A39C2F58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193028"/>
            <a:ext cx="7804814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Efficient Preprocessing PIR w/o Public Key Crypto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DA2DD7-E416-A1F7-2990-7F69496E0A35}"/>
              </a:ext>
            </a:extLst>
          </p:cNvPr>
          <p:cNvSpPr txBox="1"/>
          <p:nvPr/>
        </p:nvSpPr>
        <p:spPr>
          <a:xfrm>
            <a:off x="965200" y="4604141"/>
            <a:ext cx="56955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Mingxun Zhou, CMU</a:t>
            </a:r>
          </a:p>
          <a:p>
            <a:endParaRPr lang="en-US" altLang="zh-CN" sz="2800" dirty="0"/>
          </a:p>
          <a:p>
            <a:r>
              <a:rPr lang="en-US" altLang="zh-CN" sz="1800" dirty="0">
                <a:effectLst/>
                <a:latin typeface="Arial" panose="020B0604020202020204" pitchFamily="34" charset="0"/>
              </a:rPr>
              <a:t>Joint work with </a:t>
            </a:r>
          </a:p>
          <a:p>
            <a:r>
              <a:rPr lang="en-US" altLang="zh-CN" dirty="0" err="1"/>
              <a:t>Ashrujit</a:t>
            </a:r>
            <a:r>
              <a:rPr lang="en-US" altLang="zh-CN" dirty="0"/>
              <a:t> Ghoshal, Elaine Shi</a:t>
            </a:r>
            <a:endParaRPr lang="zh-CN" alt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C1EA5F8-3AE3-784E-0905-4C2D0DE4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706" y="623275"/>
            <a:ext cx="1463121" cy="146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620CA-BDAF-C1CE-161C-93A2C799C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90" t="13987" r="14291" b="23137"/>
          <a:stretch/>
        </p:blipFill>
        <p:spPr>
          <a:xfrm>
            <a:off x="8795795" y="655588"/>
            <a:ext cx="1262130" cy="13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0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PIR: Online Query</a:t>
            </a:r>
            <a:endParaRPr lang="zh-CN" altLang="en-US" dirty="0"/>
          </a:p>
        </p:txBody>
      </p:sp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A9D24-C98D-7D7C-230C-5B78697B4D86}"/>
              </a:ext>
            </a:extLst>
          </p:cNvPr>
          <p:cNvSpPr/>
          <p:nvPr/>
        </p:nvSpPr>
        <p:spPr>
          <a:xfrm>
            <a:off x="2767805" y="6102349"/>
            <a:ext cx="1878715" cy="5778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8C57B-5848-69DE-6878-AF07797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73" y="49784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333DF-3747-631D-005F-36A61DDFB778}"/>
              </a:ext>
            </a:extLst>
          </p:cNvPr>
          <p:cNvCxnSpPr/>
          <p:nvPr/>
        </p:nvCxnSpPr>
        <p:spPr>
          <a:xfrm flipV="1">
            <a:off x="6486520" y="3429000"/>
            <a:ext cx="0" cy="16573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4C9EFC-F826-2220-9E34-9A977C0FB98D}"/>
              </a:ext>
            </a:extLst>
          </p:cNvPr>
          <p:cNvSpPr txBox="1"/>
          <p:nvPr/>
        </p:nvSpPr>
        <p:spPr>
          <a:xfrm>
            <a:off x="7243763" y="3900488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little extra</a:t>
            </a:r>
          </a:p>
          <a:p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55DD54-B815-32F7-8A3E-431E70FA9E91}"/>
              </a:ext>
            </a:extLst>
          </p:cNvPr>
          <p:cNvCxnSpPr/>
          <p:nvPr/>
        </p:nvCxnSpPr>
        <p:spPr>
          <a:xfrm flipV="1">
            <a:off x="6647649" y="3429000"/>
            <a:ext cx="0" cy="165735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7B889A-8206-99E8-35F9-7DCB93A32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35386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570E68-E0D4-8BB5-04B0-5806DB656D9E}"/>
              </a:ext>
            </a:extLst>
          </p:cNvPr>
          <p:cNvSpPr/>
          <p:nvPr/>
        </p:nvSpPr>
        <p:spPr>
          <a:xfrm>
            <a:off x="9569619" y="3900488"/>
            <a:ext cx="1215905" cy="648269"/>
          </a:xfrm>
          <a:prstGeom prst="roundRect">
            <a:avLst/>
          </a:prstGeom>
          <a:noFill/>
          <a:ln>
            <a:solidFill>
              <a:srgbClr val="E9868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info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D441B26F-3FB1-A682-FD0E-5AD74F446D1F}"/>
              </a:ext>
            </a:extLst>
          </p:cNvPr>
          <p:cNvSpPr/>
          <p:nvPr/>
        </p:nvSpPr>
        <p:spPr>
          <a:xfrm>
            <a:off x="1771650" y="4548757"/>
            <a:ext cx="2480423" cy="1085850"/>
          </a:xfrm>
          <a:prstGeom prst="cloudCallout">
            <a:avLst>
              <a:gd name="adj1" fmla="val 63133"/>
              <a:gd name="adj2" fmla="val 392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902030302020204" pitchFamily="66" charset="0"/>
              </a:rPr>
              <a:t>DB[x] ?</a:t>
            </a:r>
          </a:p>
        </p:txBody>
      </p:sp>
    </p:spTree>
    <p:extLst>
      <p:ext uri="{BB962C8B-B14F-4D97-AF65-F5344CB8AC3E}">
        <p14:creationId xmlns:p14="http://schemas.microsoft.com/office/powerpoint/2010/main" val="4060966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PIR: Online Query</a:t>
            </a:r>
            <a:endParaRPr lang="zh-CN" altLang="en-US" dirty="0"/>
          </a:p>
        </p:txBody>
      </p:sp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A9D24-C98D-7D7C-230C-5B78697B4D86}"/>
              </a:ext>
            </a:extLst>
          </p:cNvPr>
          <p:cNvSpPr/>
          <p:nvPr/>
        </p:nvSpPr>
        <p:spPr>
          <a:xfrm>
            <a:off x="5953873" y="5634607"/>
            <a:ext cx="1878715" cy="5778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8C57B-5848-69DE-6878-AF07797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73" y="49784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333DF-3747-631D-005F-36A61DDFB778}"/>
              </a:ext>
            </a:extLst>
          </p:cNvPr>
          <p:cNvCxnSpPr/>
          <p:nvPr/>
        </p:nvCxnSpPr>
        <p:spPr>
          <a:xfrm flipV="1">
            <a:off x="6486520" y="3429000"/>
            <a:ext cx="0" cy="16573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4C9EFC-F826-2220-9E34-9A977C0FB98D}"/>
              </a:ext>
            </a:extLst>
          </p:cNvPr>
          <p:cNvSpPr txBox="1"/>
          <p:nvPr/>
        </p:nvSpPr>
        <p:spPr>
          <a:xfrm>
            <a:off x="7243763" y="3900488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little extra</a:t>
            </a:r>
          </a:p>
          <a:p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55DD54-B815-32F7-8A3E-431E70FA9E91}"/>
              </a:ext>
            </a:extLst>
          </p:cNvPr>
          <p:cNvCxnSpPr/>
          <p:nvPr/>
        </p:nvCxnSpPr>
        <p:spPr>
          <a:xfrm flipV="1">
            <a:off x="6647649" y="3429000"/>
            <a:ext cx="0" cy="165735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7B889A-8206-99E8-35F9-7DCB93A32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710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570E68-E0D4-8BB5-04B0-5806DB656D9E}"/>
              </a:ext>
            </a:extLst>
          </p:cNvPr>
          <p:cNvSpPr/>
          <p:nvPr/>
        </p:nvSpPr>
        <p:spPr>
          <a:xfrm>
            <a:off x="8434296" y="5559745"/>
            <a:ext cx="1215905" cy="648269"/>
          </a:xfrm>
          <a:prstGeom prst="roundRect">
            <a:avLst/>
          </a:prstGeom>
          <a:noFill/>
          <a:ln>
            <a:solidFill>
              <a:srgbClr val="E9868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ACA3A-C4B0-08C4-6949-C6D10E9AFD12}"/>
              </a:ext>
            </a:extLst>
          </p:cNvPr>
          <p:cNvSpPr txBox="1"/>
          <p:nvPr/>
        </p:nvSpPr>
        <p:spPr>
          <a:xfrm>
            <a:off x="7897698" y="5599397"/>
            <a:ext cx="471488" cy="64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&amp;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A7347-DB31-EBCC-177A-92DD37B805F1}"/>
              </a:ext>
            </a:extLst>
          </p:cNvPr>
          <p:cNvSpPr txBox="1"/>
          <p:nvPr/>
        </p:nvSpPr>
        <p:spPr>
          <a:xfrm>
            <a:off x="9722723" y="557403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→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95660-CE84-9DA4-2396-9D38DE3A0333}"/>
              </a:ext>
            </a:extLst>
          </p:cNvPr>
          <p:cNvSpPr txBox="1"/>
          <p:nvPr/>
        </p:nvSpPr>
        <p:spPr>
          <a:xfrm>
            <a:off x="10420350" y="5591491"/>
            <a:ext cx="1353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DB[x]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2309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58F7-46A2-BC55-3155-5FB5F8C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Prep-PIR in </a:t>
            </a:r>
            <a:r>
              <a:rPr lang="en-US" dirty="0" err="1"/>
              <a:t>Minicrypt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4006-0DEB-498C-4292-FB915335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953391"/>
                  </p:ext>
                </p:extLst>
              </p:nvPr>
            </p:nvGraphicFramePr>
            <p:xfrm>
              <a:off x="1942351" y="2246954"/>
              <a:ext cx="8133980" cy="30819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33495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953391"/>
                  </p:ext>
                </p:extLst>
              </p:nvPr>
            </p:nvGraphicFramePr>
            <p:xfrm>
              <a:off x="1942351" y="2246954"/>
              <a:ext cx="8133980" cy="30819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33495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33495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5" t="-104878" r="-201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79" t="-104878" r="-1006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50" t="-104878" r="-125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867C45-CAAC-B8CE-BF75-655E7E312FC1}"/>
              </a:ext>
            </a:extLst>
          </p:cNvPr>
          <p:cNvSpPr txBox="1"/>
          <p:nvPr/>
        </p:nvSpPr>
        <p:spPr>
          <a:xfrm>
            <a:off x="8211670" y="5834846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Ignoring log factors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36C1C-0238-6354-BCFA-2D976F670B7D}"/>
              </a:ext>
            </a:extLst>
          </p:cNvPr>
          <p:cNvSpPr/>
          <p:nvPr/>
        </p:nvSpPr>
        <p:spPr>
          <a:xfrm>
            <a:off x="4108821" y="3230328"/>
            <a:ext cx="3496235" cy="770966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3BC81D-36E3-ACF7-6B77-907FEA1A4997}"/>
              </a:ext>
            </a:extLst>
          </p:cNvPr>
          <p:cNvCxnSpPr/>
          <p:nvPr/>
        </p:nvCxnSpPr>
        <p:spPr>
          <a:xfrm flipV="1">
            <a:off x="7117976" y="1741061"/>
            <a:ext cx="1093694" cy="1557951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A12110-EFF5-D0CC-A1C7-A06D161FD195}"/>
              </a:ext>
            </a:extLst>
          </p:cNvPr>
          <p:cNvSpPr txBox="1"/>
          <p:nvPr/>
        </p:nvSpPr>
        <p:spPr>
          <a:xfrm>
            <a:off x="8534400" y="979181"/>
            <a:ext cx="327953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Optimal</a:t>
            </a:r>
            <a:r>
              <a:rPr lang="en-US" dirty="0"/>
              <a:t> </a:t>
            </a:r>
          </a:p>
          <a:p>
            <a:r>
              <a:rPr lang="en-US" dirty="0"/>
              <a:t>Lower Bounds: [CHK22][KY23]</a:t>
            </a:r>
          </a:p>
        </p:txBody>
      </p:sp>
    </p:spTree>
    <p:extLst>
      <p:ext uri="{BB962C8B-B14F-4D97-AF65-F5344CB8AC3E}">
        <p14:creationId xmlns:p14="http://schemas.microsoft.com/office/powerpoint/2010/main" val="220669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58F7-46A2-BC55-3155-5FB5F8C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Prep-PIR in </a:t>
            </a:r>
            <a:r>
              <a:rPr lang="en-US" dirty="0" err="1"/>
              <a:t>Minicrypt</a:t>
            </a:r>
            <a:r>
              <a:rPr lang="en-US" dirty="0"/>
              <a:t>: </a:t>
            </a:r>
            <a:r>
              <a:rPr lang="en-US" u="sng" dirty="0"/>
              <a:t>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4006-0DEB-498C-4292-FB915335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3452"/>
                  </p:ext>
                </p:extLst>
              </p:nvPr>
            </p:nvGraphicFramePr>
            <p:xfrm>
              <a:off x="1942351" y="2246954"/>
              <a:ext cx="8080192" cy="30819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20048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Ours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(2-server)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b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</a:rPr>
                                      <m:t>1/4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3452"/>
                  </p:ext>
                </p:extLst>
              </p:nvPr>
            </p:nvGraphicFramePr>
            <p:xfrm>
              <a:off x="1942351" y="2246954"/>
              <a:ext cx="8080192" cy="30819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20048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20048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9" t="-104878" r="-201887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75" t="-104878" r="-10062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58" t="-104878" r="-1258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Ours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(2-server)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9" t="-207407" r="-201887" b="-8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75" t="-207407" r="-100625" b="-8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58" t="-207407" r="-1258" b="-8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867C45-CAAC-B8CE-BF75-655E7E312FC1}"/>
              </a:ext>
            </a:extLst>
          </p:cNvPr>
          <p:cNvSpPr txBox="1"/>
          <p:nvPr/>
        </p:nvSpPr>
        <p:spPr>
          <a:xfrm>
            <a:off x="8211670" y="5834846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Ignoring log factors</a:t>
            </a:r>
          </a:p>
          <a:p>
            <a:endParaRPr lang="en-US" sz="2800" dirty="0"/>
          </a:p>
        </p:txBody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4C86FD5E-E91E-A750-61EC-FF2BC07E170C}"/>
              </a:ext>
            </a:extLst>
          </p:cNvPr>
          <p:cNvSpPr/>
          <p:nvPr/>
        </p:nvSpPr>
        <p:spPr>
          <a:xfrm rot="5400000">
            <a:off x="9032399" y="3293062"/>
            <a:ext cx="1608250" cy="1703293"/>
          </a:xfrm>
          <a:prstGeom prst="circular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7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58F7-46A2-BC55-3155-5FB5F8C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Prep-PIR in </a:t>
            </a:r>
            <a:r>
              <a:rPr lang="en-US" dirty="0" err="1"/>
              <a:t>Minicrypt</a:t>
            </a:r>
            <a:r>
              <a:rPr lang="en-US" dirty="0"/>
              <a:t>: </a:t>
            </a:r>
            <a:r>
              <a:rPr lang="en-US" u="sng" dirty="0"/>
              <a:t>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4006-0DEB-498C-4292-FB915335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499004"/>
                  </p:ext>
                </p:extLst>
              </p:nvPr>
            </p:nvGraphicFramePr>
            <p:xfrm>
              <a:off x="1942351" y="2246954"/>
              <a:ext cx="8331204" cy="31116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82801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51366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Ours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(1-server)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smtClean="0"/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Offline: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smtClean="0"/>
                                    <m:t>𝑛</m:t>
                                  </m:r>
                                </m:e>
                              </m:rad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  <a:tr h="51366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Online: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  <m:t>1/4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7103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23ACF1-52B7-A0EF-4FA5-4554596F2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499004"/>
                  </p:ext>
                </p:extLst>
              </p:nvPr>
            </p:nvGraphicFramePr>
            <p:xfrm>
              <a:off x="1942351" y="2246954"/>
              <a:ext cx="8331204" cy="31116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82801">
                      <a:extLst>
                        <a:ext uri="{9D8B030D-6E8A-4147-A177-3AD203B41FA5}">
                          <a16:colId xmlns:a16="http://schemas.microsoft.com/office/drawing/2014/main" val="649494666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2065827530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1276074079"/>
                        </a:ext>
                      </a:extLst>
                    </a:gridCol>
                    <a:gridCol w="2082801">
                      <a:extLst>
                        <a:ext uri="{9D8B030D-6E8A-4147-A177-3AD203B41FA5}">
                          <a16:colId xmlns:a16="http://schemas.microsoft.com/office/drawing/2014/main" val="1343042452"/>
                        </a:ext>
                      </a:extLst>
                    </a:gridCol>
                  </a:tblGrid>
                  <a:tr h="102733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Time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Comm.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(per Q)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591775"/>
                      </a:ext>
                    </a:extLst>
                  </a:tr>
                  <a:tr h="102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Prev. Best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(e.g. [ZPSZ23]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394" t="-106173" r="-200606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10" t="-106173" r="-101829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10" t="-106173" r="-1829" b="-1209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5112118"/>
                      </a:ext>
                    </a:extLst>
                  </a:tr>
                  <a:tr h="52292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Ours </a:t>
                          </a:r>
                        </a:p>
                        <a:p>
                          <a:pPr algn="ctr"/>
                          <a:r>
                            <a:rPr lang="en-US" sz="2800" dirty="0"/>
                            <a:t>(1-server)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394" t="-198810" r="-200606" b="-1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10" t="-198810" r="-10182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10" t="-397619" r="-1829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7018279"/>
                      </a:ext>
                    </a:extLst>
                  </a:tr>
                  <a:tr h="53409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610" t="-497619" r="-1829" b="-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710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867C45-CAAC-B8CE-BF75-655E7E312FC1}"/>
              </a:ext>
            </a:extLst>
          </p:cNvPr>
          <p:cNvSpPr txBox="1"/>
          <p:nvPr/>
        </p:nvSpPr>
        <p:spPr>
          <a:xfrm>
            <a:off x="8211670" y="5834846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Ignoring log factors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594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3" y="5689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200" dirty="0"/>
              <a:t>Content</a:t>
            </a:r>
            <a:endParaRPr lang="zh-CN" altLang="en-US" sz="5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C17F6-3791-A7EC-5F85-498B06675416}"/>
              </a:ext>
            </a:extLst>
          </p:cNvPr>
          <p:cNvSpPr txBox="1"/>
          <p:nvPr/>
        </p:nvSpPr>
        <p:spPr>
          <a:xfrm>
            <a:off x="1085850" y="2300288"/>
            <a:ext cx="9472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Prior Work: Piano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PSZ23]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236607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Piano: Preprocess Random Set Sums</a:t>
            </a:r>
            <a:endParaRPr lang="zh-CN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83139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8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8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86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/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blipFill>
                <a:blip r:embed="rId3"/>
                <a:stretch>
                  <a:fillRect l="-18182" r="-454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58E580-467E-69F9-B3C4-0D8D281FFFD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213185" y="3232724"/>
            <a:ext cx="1243875" cy="1097410"/>
          </a:xfrm>
          <a:prstGeom prst="straightConnector1">
            <a:avLst/>
          </a:prstGeom>
          <a:ln w="25400">
            <a:solidFill>
              <a:srgbClr val="E986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08A870-CDB7-EDAB-4C9F-D431BC223339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457060" y="3245680"/>
            <a:ext cx="1301060" cy="1084454"/>
          </a:xfrm>
          <a:prstGeom prst="straightConnector1">
            <a:avLst/>
          </a:prstGeom>
          <a:ln w="25400">
            <a:solidFill>
              <a:srgbClr val="E986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AE2E0C-DA7D-63F5-A9B9-71DE77AB80D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457060" y="3245680"/>
            <a:ext cx="3200803" cy="1084454"/>
          </a:xfrm>
          <a:prstGeom prst="straightConnector1">
            <a:avLst/>
          </a:prstGeom>
          <a:ln w="25400">
            <a:solidFill>
              <a:srgbClr val="E986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/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blipFill>
                <a:blip r:embed="rId4"/>
                <a:stretch>
                  <a:fillRect l="-17778" r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C063FCF-68A9-68B1-811C-D3B84C24B8AD}"/>
              </a:ext>
            </a:extLst>
          </p:cNvPr>
          <p:cNvSpPr txBox="1"/>
          <p:nvPr/>
        </p:nvSpPr>
        <p:spPr>
          <a:xfrm>
            <a:off x="7700531" y="431006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/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blipFill>
                <a:blip r:embed="rId5"/>
                <a:stretch>
                  <a:fillRect l="-1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6C1BC0C-A485-558F-A426-08CA47353E65}"/>
              </a:ext>
            </a:extLst>
          </p:cNvPr>
          <p:cNvSpPr txBox="1"/>
          <p:nvPr/>
        </p:nvSpPr>
        <p:spPr>
          <a:xfrm>
            <a:off x="4548851" y="36113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0FA21-9D65-6BBA-7069-6B82FB3C435F}"/>
              </a:ext>
            </a:extLst>
          </p:cNvPr>
          <p:cNvSpPr txBox="1"/>
          <p:nvPr/>
        </p:nvSpPr>
        <p:spPr>
          <a:xfrm>
            <a:off x="5644109" y="363115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B2D6E-71B6-C40E-6545-3BE5524737E5}"/>
              </a:ext>
            </a:extLst>
          </p:cNvPr>
          <p:cNvSpPr txBox="1"/>
          <p:nvPr/>
        </p:nvSpPr>
        <p:spPr>
          <a:xfrm>
            <a:off x="6945169" y="363046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87EC6C-5878-2C5C-27D9-FA4C2ED5FB87}"/>
                  </a:ext>
                </a:extLst>
              </p:cNvPr>
              <p:cNvSpPr txBox="1"/>
              <p:nvPr/>
            </p:nvSpPr>
            <p:spPr>
              <a:xfrm>
                <a:off x="3253531" y="5102374"/>
                <a:ext cx="4198714" cy="4684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ea typeface="Cambria Math" panose="02040503050406030204" pitchFamily="18" charset="0"/>
                  </a:rPr>
                  <a:t>Sum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/>
                  <a:t> random elements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87EC6C-5878-2C5C-27D9-FA4C2ED5F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31" y="5102374"/>
                <a:ext cx="4198714" cy="468462"/>
              </a:xfrm>
              <a:prstGeom prst="rect">
                <a:avLst/>
              </a:prstGeom>
              <a:blipFill>
                <a:blip r:embed="rId6"/>
                <a:stretch>
                  <a:fillRect l="-2417" t="-7895" r="-15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70889B-32A2-4AE6-61BE-5AA4C1ADC945}"/>
                  </a:ext>
                </a:extLst>
              </p:cNvPr>
              <p:cNvSpPr txBox="1"/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70889B-32A2-4AE6-61BE-5AA4C1AD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1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Piano: Preprocess Random Set Sums</a:t>
            </a:r>
            <a:endParaRPr lang="zh-CN" altLang="en-US" u="sng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39129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/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blipFill>
                <a:blip r:embed="rId3"/>
                <a:stretch>
                  <a:fillRect l="-18182" r="-454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/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blipFill>
                <a:blip r:embed="rId4"/>
                <a:stretch>
                  <a:fillRect l="-17778" r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C063FCF-68A9-68B1-811C-D3B84C24B8AD}"/>
              </a:ext>
            </a:extLst>
          </p:cNvPr>
          <p:cNvSpPr txBox="1"/>
          <p:nvPr/>
        </p:nvSpPr>
        <p:spPr>
          <a:xfrm>
            <a:off x="7700531" y="431006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/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blipFill>
                <a:blip r:embed="rId5"/>
                <a:stretch>
                  <a:fillRect l="-1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58BA83-51E0-2D24-A9DB-EC17C4140B9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000263" y="3245680"/>
            <a:ext cx="1836151" cy="10844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BAD53A-A1C5-9C0E-F04A-E8663365767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457911" y="3245680"/>
            <a:ext cx="378503" cy="10844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FEE93C-51FA-B848-A631-1BC0C6879E38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836414" y="3278703"/>
            <a:ext cx="2807584" cy="10514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4DFE6-2D06-9C6E-8543-BBAE06A48663}"/>
              </a:ext>
            </a:extLst>
          </p:cNvPr>
          <p:cNvSpPr txBox="1"/>
          <p:nvPr/>
        </p:nvSpPr>
        <p:spPr>
          <a:xfrm>
            <a:off x="6096000" y="358636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9A7CE-A1FD-E933-A92B-2DF2472EAD0E}"/>
              </a:ext>
            </a:extLst>
          </p:cNvPr>
          <p:cNvSpPr txBox="1"/>
          <p:nvPr/>
        </p:nvSpPr>
        <p:spPr>
          <a:xfrm>
            <a:off x="6726991" y="358636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B134-DA6C-7162-C353-B2B2F48F7B74}"/>
              </a:ext>
            </a:extLst>
          </p:cNvPr>
          <p:cNvSpPr txBox="1"/>
          <p:nvPr/>
        </p:nvSpPr>
        <p:spPr>
          <a:xfrm>
            <a:off x="8492318" y="360552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+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080C4A-FB28-647F-17D8-E44A450F08EB}"/>
                  </a:ext>
                </a:extLst>
              </p:cNvPr>
              <p:cNvSpPr txBox="1"/>
              <p:nvPr/>
            </p:nvSpPr>
            <p:spPr>
              <a:xfrm>
                <a:off x="4989733" y="5102374"/>
                <a:ext cx="4198714" cy="4684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ea typeface="Cambria Math" panose="02040503050406030204" pitchFamily="18" charset="0"/>
                  </a:rPr>
                  <a:t>Sum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/>
                  <a:t> random elements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080C4A-FB28-647F-17D8-E44A450F0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733" y="5102374"/>
                <a:ext cx="4198714" cy="468462"/>
              </a:xfrm>
              <a:prstGeom prst="rect">
                <a:avLst/>
              </a:prstGeom>
              <a:blipFill>
                <a:blip r:embed="rId6"/>
                <a:stretch>
                  <a:fillRect l="-2417" t="-7895" r="-12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EB328A-AA3A-C621-465E-7C77B75DAA6F}"/>
                  </a:ext>
                </a:extLst>
              </p:cNvPr>
              <p:cNvSpPr txBox="1"/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EB328A-AA3A-C621-465E-7C77B75DA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5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Piano: Preprocess Random Set Sums</a:t>
            </a:r>
            <a:endParaRPr lang="zh-CN" altLang="en-US" u="sng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13366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/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29" y="4330134"/>
                <a:ext cx="554062" cy="553998"/>
              </a:xfrm>
              <a:prstGeom prst="rect">
                <a:avLst/>
              </a:prstGeom>
              <a:blipFill>
                <a:blip r:embed="rId3"/>
                <a:stretch>
                  <a:fillRect l="-18182" r="-454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/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9" y="4330134"/>
                <a:ext cx="564770" cy="553998"/>
              </a:xfrm>
              <a:prstGeom prst="rect">
                <a:avLst/>
              </a:prstGeom>
              <a:blipFill>
                <a:blip r:embed="rId4"/>
                <a:stretch>
                  <a:fillRect l="-17778" r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C063FCF-68A9-68B1-811C-D3B84C24B8AD}"/>
              </a:ext>
            </a:extLst>
          </p:cNvPr>
          <p:cNvSpPr txBox="1"/>
          <p:nvPr/>
        </p:nvSpPr>
        <p:spPr>
          <a:xfrm>
            <a:off x="7700531" y="431006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/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863" y="4330134"/>
                <a:ext cx="698846" cy="553998"/>
              </a:xfrm>
              <a:prstGeom prst="rect">
                <a:avLst/>
              </a:prstGeom>
              <a:blipFill>
                <a:blip r:embed="rId5"/>
                <a:stretch>
                  <a:fillRect l="-1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DBB84C20-FA6B-D7E4-9F8E-9BF2B6742C68}"/>
              </a:ext>
            </a:extLst>
          </p:cNvPr>
          <p:cNvSpPr/>
          <p:nvPr/>
        </p:nvSpPr>
        <p:spPr>
          <a:xfrm rot="5400000">
            <a:off x="7080611" y="3129284"/>
            <a:ext cx="306955" cy="4245238"/>
          </a:xfrm>
          <a:prstGeom prst="rightBrace">
            <a:avLst>
              <a:gd name="adj1" fmla="val 4181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502CC-434D-318E-AAE6-35C784EBC7DA}"/>
                  </a:ext>
                </a:extLst>
              </p:cNvPr>
              <p:cNvSpPr txBox="1"/>
              <p:nvPr/>
            </p:nvSpPr>
            <p:spPr>
              <a:xfrm>
                <a:off x="4365167" y="5449732"/>
                <a:ext cx="6526530" cy="5310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sets to ensure coverage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2502CC-434D-318E-AAE6-35C784EBC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67" y="5449732"/>
                <a:ext cx="6526530" cy="531043"/>
              </a:xfrm>
              <a:prstGeom prst="rect">
                <a:avLst/>
              </a:prstGeom>
              <a:blipFill>
                <a:blip r:embed="rId6"/>
                <a:stretch>
                  <a:fillRect l="-1553" t="-11905" r="-97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Piano: Preprocess Random Elements</a:t>
            </a:r>
            <a:endParaRPr lang="zh-CN" altLang="en-US" u="sng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74431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/>
              <p:nvPr/>
            </p:nvSpPr>
            <p:spPr>
              <a:xfrm>
                <a:off x="5180029" y="5313982"/>
                <a:ext cx="554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4AE6E-0BDF-E9D9-C846-6A57C2C9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29" y="5313982"/>
                <a:ext cx="554062" cy="553998"/>
              </a:xfrm>
              <a:prstGeom prst="rect">
                <a:avLst/>
              </a:prstGeom>
              <a:blipFill>
                <a:blip r:embed="rId3"/>
                <a:stretch>
                  <a:fillRect l="-18182" r="-4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/>
              <p:nvPr/>
            </p:nvSpPr>
            <p:spPr>
              <a:xfrm>
                <a:off x="6554029" y="5313982"/>
                <a:ext cx="5647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9" y="5313982"/>
                <a:ext cx="564770" cy="553998"/>
              </a:xfrm>
              <a:prstGeom prst="rect">
                <a:avLst/>
              </a:prstGeom>
              <a:blipFill>
                <a:blip r:embed="rId4"/>
                <a:stretch>
                  <a:fillRect l="-17778" r="-444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C063FCF-68A9-68B1-811C-D3B84C24B8AD}"/>
              </a:ext>
            </a:extLst>
          </p:cNvPr>
          <p:cNvSpPr txBox="1"/>
          <p:nvPr/>
        </p:nvSpPr>
        <p:spPr>
          <a:xfrm>
            <a:off x="7700531" y="5293915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/>
              <p:nvPr/>
            </p:nvSpPr>
            <p:spPr>
              <a:xfrm>
                <a:off x="8657863" y="5313982"/>
                <a:ext cx="6988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FCEB59-C91F-FE70-DD61-349F465D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863" y="5313982"/>
                <a:ext cx="698846" cy="553998"/>
              </a:xfrm>
              <a:prstGeom prst="rect">
                <a:avLst/>
              </a:prstGeom>
              <a:blipFill>
                <a:blip r:embed="rId5"/>
                <a:stretch>
                  <a:fillRect l="-125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9745D4-522F-1C66-F693-C2BA8B3B5828}"/>
                  </a:ext>
                </a:extLst>
              </p:cNvPr>
              <p:cNvSpPr txBox="1"/>
              <p:nvPr/>
            </p:nvSpPr>
            <p:spPr>
              <a:xfrm>
                <a:off x="5229327" y="4453245"/>
                <a:ext cx="5747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9745D4-522F-1C66-F693-C2BA8B3B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327" y="4453245"/>
                <a:ext cx="574773" cy="553998"/>
              </a:xfrm>
              <a:prstGeom prst="rect">
                <a:avLst/>
              </a:prstGeom>
              <a:blipFill>
                <a:blip r:embed="rId6"/>
                <a:stretch>
                  <a:fillRect l="-15217" r="-4348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F7E22-F0D0-6FE4-53D0-437D92E39D58}"/>
                  </a:ext>
                </a:extLst>
              </p:cNvPr>
              <p:cNvSpPr txBox="1"/>
              <p:nvPr/>
            </p:nvSpPr>
            <p:spPr>
              <a:xfrm>
                <a:off x="6554029" y="4453244"/>
                <a:ext cx="5854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F7E22-F0D0-6FE4-53D0-437D92E3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29" y="4453244"/>
                <a:ext cx="585480" cy="553998"/>
              </a:xfrm>
              <a:prstGeom prst="rect">
                <a:avLst/>
              </a:prstGeom>
              <a:blipFill>
                <a:blip r:embed="rId7"/>
                <a:stretch>
                  <a:fillRect l="-17021" r="-2128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EC0211-A89D-2634-38E8-7422041F2FC8}"/>
                  </a:ext>
                </a:extLst>
              </p:cNvPr>
              <p:cNvSpPr txBox="1"/>
              <p:nvPr/>
            </p:nvSpPr>
            <p:spPr>
              <a:xfrm>
                <a:off x="8704530" y="4453244"/>
                <a:ext cx="6848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EC0211-A89D-2634-38E8-7422041F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30" y="4453244"/>
                <a:ext cx="684867" cy="553998"/>
              </a:xfrm>
              <a:prstGeom prst="rect">
                <a:avLst/>
              </a:prstGeom>
              <a:blipFill>
                <a:blip r:embed="rId8"/>
                <a:stretch>
                  <a:fillRect l="-145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14453E8-EA8E-8063-6C16-424651C754D2}"/>
              </a:ext>
            </a:extLst>
          </p:cNvPr>
          <p:cNvSpPr txBox="1"/>
          <p:nvPr/>
        </p:nvSpPr>
        <p:spPr>
          <a:xfrm>
            <a:off x="7700531" y="4518349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ADA29-0E60-1CC8-EAD9-82938AEB78FD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516714" y="3232724"/>
            <a:ext cx="1319700" cy="122052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730ECD-0E70-E8F6-E0D0-D5650705A530}"/>
              </a:ext>
            </a:extLst>
          </p:cNvPr>
          <p:cNvCxnSpPr>
            <a:cxnSpLocks/>
          </p:cNvCxnSpPr>
          <p:nvPr/>
        </p:nvCxnSpPr>
        <p:spPr>
          <a:xfrm>
            <a:off x="4282633" y="3232724"/>
            <a:ext cx="2553781" cy="109741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084849-858A-5757-668C-8FD9AA6DEBAE}"/>
              </a:ext>
            </a:extLst>
          </p:cNvPr>
          <p:cNvCxnSpPr>
            <a:cxnSpLocks/>
          </p:cNvCxnSpPr>
          <p:nvPr/>
        </p:nvCxnSpPr>
        <p:spPr>
          <a:xfrm flipH="1">
            <a:off x="9086127" y="3278703"/>
            <a:ext cx="557871" cy="105143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3F22AC-671A-0E93-7966-C1E7BD23246E}"/>
                  </a:ext>
                </a:extLst>
              </p:cNvPr>
              <p:cNvSpPr txBox="1"/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3F22AC-671A-0E93-7966-C1E7BD23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926238"/>
                <a:ext cx="1781450" cy="403572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5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3" y="5689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200" dirty="0"/>
              <a:t>Content</a:t>
            </a:r>
            <a:endParaRPr lang="zh-CN" altLang="en-US" sz="5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C17F6-3791-A7EC-5F85-498B06675416}"/>
              </a:ext>
            </a:extLst>
          </p:cNvPr>
          <p:cNvSpPr txBox="1"/>
          <p:nvPr/>
        </p:nvSpPr>
        <p:spPr>
          <a:xfrm>
            <a:off x="1085850" y="2300288"/>
            <a:ext cx="9472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Prior Work: Piano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PSZ23]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4392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30828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/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={…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…}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A1CC28-DC43-C36E-CA27-44EB45A4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blipFill>
                <a:blip r:embed="rId4"/>
                <a:stretch>
                  <a:fillRect l="-2620" t="-6667" r="-436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/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61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/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16740-7D12-8FB9-00EB-CEC83C7023C7}"/>
                  </a:ext>
                </a:extLst>
              </p:cNvPr>
              <p:cNvSpPr txBox="1"/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={…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…}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16740-7D12-8FB9-00EB-CEC83C70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blipFill>
                <a:blip r:embed="rId5"/>
                <a:stretch>
                  <a:fillRect l="-2620" t="-6667" r="-436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6758120" y="3959937"/>
                <a:ext cx="2893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= Sum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20" y="3959937"/>
                <a:ext cx="2893934" cy="523220"/>
              </a:xfrm>
              <a:prstGeom prst="rect">
                <a:avLst/>
              </a:prstGeom>
              <a:blipFill>
                <a:blip r:embed="rId6"/>
                <a:stretch>
                  <a:fillRect l="-4386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504A14-B4C9-2E16-8C7C-223A866B7416}"/>
              </a:ext>
            </a:extLst>
          </p:cNvPr>
          <p:cNvSpPr/>
          <p:nvPr/>
        </p:nvSpPr>
        <p:spPr>
          <a:xfrm>
            <a:off x="5300642" y="3915997"/>
            <a:ext cx="1215905" cy="648269"/>
          </a:xfrm>
          <a:prstGeom prst="roundRect">
            <a:avLst/>
          </a:prstGeom>
          <a:noFill/>
          <a:ln>
            <a:solidFill>
              <a:srgbClr val="E9868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71426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/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16740-7D12-8FB9-00EB-CEC83C7023C7}"/>
                  </a:ext>
                </a:extLst>
              </p:cNvPr>
              <p:cNvSpPr txBox="1"/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={…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…}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F16740-7D12-8FB9-00EB-CEC83C70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0" y="5458033"/>
                <a:ext cx="2892395" cy="553998"/>
              </a:xfrm>
              <a:prstGeom prst="rect">
                <a:avLst/>
              </a:prstGeom>
              <a:blipFill>
                <a:blip r:embed="rId5"/>
                <a:stretch>
                  <a:fillRect l="-2620" t="-6667" r="-436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69ECD9-5C6B-9576-12EE-B3F6D9E0B506}"/>
              </a:ext>
            </a:extLst>
          </p:cNvPr>
          <p:cNvCxnSpPr>
            <a:cxnSpLocks/>
          </p:cNvCxnSpPr>
          <p:nvPr/>
        </p:nvCxnSpPr>
        <p:spPr>
          <a:xfrm flipV="1">
            <a:off x="6516547" y="3429000"/>
            <a:ext cx="0" cy="15596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6758120" y="3959937"/>
                <a:ext cx="4070217" cy="100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Q: Sum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20" y="3959937"/>
                <a:ext cx="4070217" cy="1006686"/>
              </a:xfrm>
              <a:prstGeom prst="rect">
                <a:avLst/>
              </a:prstGeom>
              <a:blipFill>
                <a:blip r:embed="rId6"/>
                <a:stretch>
                  <a:fillRect l="-3115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0B19A-B941-F95C-0261-9678D0B5AF6F}"/>
                  </a:ext>
                </a:extLst>
              </p:cNvPr>
              <p:cNvSpPr txBox="1"/>
              <p:nvPr/>
            </p:nvSpPr>
            <p:spPr>
              <a:xfrm>
                <a:off x="8970381" y="4895322"/>
                <a:ext cx="3020992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-  a preprocessed element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0B19A-B941-F95C-0261-9678D0B5A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381" y="4895322"/>
                <a:ext cx="3020992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9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/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F56C1D7B-BDD8-C5A4-A49C-E8BFD66CD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19" y="4109013"/>
                <a:ext cx="2013995" cy="879676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5284187" y="4884132"/>
                <a:ext cx="3336619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b="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7" y="4884132"/>
                <a:ext cx="3336619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A20AC6-A9F2-78D8-1915-1406CA4BD317}"/>
              </a:ext>
            </a:extLst>
          </p:cNvPr>
          <p:cNvSpPr/>
          <p:nvPr/>
        </p:nvSpPr>
        <p:spPr>
          <a:xfrm>
            <a:off x="5284187" y="4884132"/>
            <a:ext cx="3207225" cy="850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492BA2-3477-3AB2-1CBE-DCB8E6D736EA}"/>
              </a:ext>
            </a:extLst>
          </p:cNvPr>
          <p:cNvCxnSpPr/>
          <p:nvPr/>
        </p:nvCxnSpPr>
        <p:spPr>
          <a:xfrm flipV="1">
            <a:off x="5822066" y="4363656"/>
            <a:ext cx="0" cy="5204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B1DE17-FD90-363F-77D9-0D65D1C1CBD0}"/>
              </a:ext>
            </a:extLst>
          </p:cNvPr>
          <p:cNvSpPr txBox="1"/>
          <p:nvPr/>
        </p:nvSpPr>
        <p:spPr>
          <a:xfrm>
            <a:off x="4704863" y="3839064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Online Query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C180AC-4E83-3310-1FDC-6EE10B5B9AEF}"/>
              </a:ext>
            </a:extLst>
          </p:cNvPr>
          <p:cNvCxnSpPr>
            <a:cxnSpLocks/>
          </p:cNvCxnSpPr>
          <p:nvPr/>
        </p:nvCxnSpPr>
        <p:spPr>
          <a:xfrm flipV="1">
            <a:off x="7976886" y="4362284"/>
            <a:ext cx="0" cy="70704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39388E-6AB5-885C-A22A-3019AEBC1CC5}"/>
              </a:ext>
            </a:extLst>
          </p:cNvPr>
          <p:cNvSpPr txBox="1"/>
          <p:nvPr/>
        </p:nvSpPr>
        <p:spPr>
          <a:xfrm>
            <a:off x="7138192" y="3868226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Prep. Element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33321E-3CFD-F9C0-A6A4-18188E21F472}"/>
              </a:ext>
            </a:extLst>
          </p:cNvPr>
          <p:cNvCxnSpPr>
            <a:cxnSpLocks/>
          </p:cNvCxnSpPr>
          <p:nvPr/>
        </p:nvCxnSpPr>
        <p:spPr>
          <a:xfrm>
            <a:off x="5578997" y="5545851"/>
            <a:ext cx="0" cy="6617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0935972-D12F-DB34-81E0-5BC8305D0EFB}"/>
              </a:ext>
            </a:extLst>
          </p:cNvPr>
          <p:cNvSpPr txBox="1"/>
          <p:nvPr/>
        </p:nvSpPr>
        <p:spPr>
          <a:xfrm>
            <a:off x="4704863" y="6183581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Prep. Set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69333-2502-7371-AE0D-9CC4AA16CFCF}"/>
              </a:ext>
            </a:extLst>
          </p:cNvPr>
          <p:cNvCxnSpPr>
            <a:cxnSpLocks/>
          </p:cNvCxnSpPr>
          <p:nvPr/>
        </p:nvCxnSpPr>
        <p:spPr>
          <a:xfrm>
            <a:off x="6833414" y="5545851"/>
            <a:ext cx="890535" cy="637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E736C6-8DA0-CAEF-FE98-FA7E9D135C7F}"/>
              </a:ext>
            </a:extLst>
          </p:cNvPr>
          <p:cNvSpPr txBox="1"/>
          <p:nvPr/>
        </p:nvSpPr>
        <p:spPr>
          <a:xfrm>
            <a:off x="7278681" y="6173777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Answer!</a:t>
            </a:r>
          </a:p>
        </p:txBody>
      </p:sp>
    </p:spTree>
    <p:extLst>
      <p:ext uri="{BB962C8B-B14F-4D97-AF65-F5344CB8AC3E}">
        <p14:creationId xmlns:p14="http://schemas.microsoft.com/office/powerpoint/2010/main" val="22323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Communication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5284187" y="4884132"/>
                <a:ext cx="3336619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b="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7" y="4884132"/>
                <a:ext cx="3336619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DB0EAC-2BA8-BDDE-085E-CC9B5A43799E}"/>
              </a:ext>
            </a:extLst>
          </p:cNvPr>
          <p:cNvSpPr/>
          <p:nvPr/>
        </p:nvSpPr>
        <p:spPr>
          <a:xfrm>
            <a:off x="5284187" y="4884132"/>
            <a:ext cx="3207225" cy="850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D68613-FB0D-3B57-08A2-D60341022799}"/>
              </a:ext>
            </a:extLst>
          </p:cNvPr>
          <p:cNvCxnSpPr>
            <a:cxnSpLocks/>
          </p:cNvCxnSpPr>
          <p:nvPr/>
        </p:nvCxnSpPr>
        <p:spPr>
          <a:xfrm flipV="1">
            <a:off x="6736466" y="4305397"/>
            <a:ext cx="0" cy="5787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86C48-0390-2526-DC8E-86EE2549FE51}"/>
                  </a:ext>
                </a:extLst>
              </p:cNvPr>
              <p:cNvSpPr txBox="1"/>
              <p:nvPr/>
            </p:nvSpPr>
            <p:spPr>
              <a:xfrm>
                <a:off x="3704940" y="3761441"/>
                <a:ext cx="6075574" cy="5091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Write out all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 indices: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comm. cost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86C48-0390-2526-DC8E-86EE2549F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0" y="3761441"/>
                <a:ext cx="6075574" cy="509178"/>
              </a:xfrm>
              <a:prstGeom prst="rect">
                <a:avLst/>
              </a:prstGeom>
              <a:blipFill>
                <a:blip r:embed="rId5"/>
                <a:stretch>
                  <a:fillRect l="-1461" t="-2439" r="-62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98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Piano: Online Communication Cost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D68613-FB0D-3B57-08A2-D60341022799}"/>
              </a:ext>
            </a:extLst>
          </p:cNvPr>
          <p:cNvCxnSpPr>
            <a:cxnSpLocks/>
          </p:cNvCxnSpPr>
          <p:nvPr/>
        </p:nvCxnSpPr>
        <p:spPr>
          <a:xfrm flipV="1">
            <a:off x="6736466" y="4305397"/>
            <a:ext cx="0" cy="5787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85FC9B5-9C7B-820D-D63C-FA2B2B811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86C48-0390-2526-DC8E-86EE2549FE51}"/>
                  </a:ext>
                </a:extLst>
              </p:cNvPr>
              <p:cNvSpPr txBox="1"/>
              <p:nvPr/>
            </p:nvSpPr>
            <p:spPr>
              <a:xfrm>
                <a:off x="3704940" y="3761441"/>
                <a:ext cx="6075574" cy="5091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Write out all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 indices: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comm. cost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86C48-0390-2526-DC8E-86EE2549F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0" y="3761441"/>
                <a:ext cx="6075574" cy="509178"/>
              </a:xfrm>
              <a:prstGeom prst="rect">
                <a:avLst/>
              </a:prstGeom>
              <a:blipFill>
                <a:blip r:embed="rId4"/>
                <a:stretch>
                  <a:fillRect l="-1461" t="-2439" r="-62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8D18DB1-CB6D-EDD6-F3D9-B580C41C5409}"/>
              </a:ext>
            </a:extLst>
          </p:cNvPr>
          <p:cNvSpPr txBox="1"/>
          <p:nvPr/>
        </p:nvSpPr>
        <p:spPr>
          <a:xfrm>
            <a:off x="3333906" y="2438834"/>
            <a:ext cx="608828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Improve this? 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5284187" y="4884132"/>
                <a:ext cx="320722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7" y="4884132"/>
                <a:ext cx="3207224" cy="707886"/>
              </a:xfrm>
              <a:prstGeom prst="rect">
                <a:avLst/>
              </a:prstGeom>
              <a:blipFill>
                <a:blip r:embed="rId5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DB0EAC-2BA8-BDDE-085E-CC9B5A43799E}"/>
              </a:ext>
            </a:extLst>
          </p:cNvPr>
          <p:cNvSpPr/>
          <p:nvPr/>
        </p:nvSpPr>
        <p:spPr>
          <a:xfrm>
            <a:off x="5284187" y="4884132"/>
            <a:ext cx="3207225" cy="850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3" y="5689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200" dirty="0"/>
              <a:t>Content</a:t>
            </a:r>
            <a:endParaRPr lang="zh-CN" altLang="en-US" sz="5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C17F6-3791-A7EC-5F85-498B06675416}"/>
              </a:ext>
            </a:extLst>
          </p:cNvPr>
          <p:cNvSpPr txBox="1"/>
          <p:nvPr/>
        </p:nvSpPr>
        <p:spPr>
          <a:xfrm>
            <a:off x="1085850" y="2300288"/>
            <a:ext cx="9472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  <a:p>
            <a:endParaRPr lang="en-US" sz="4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Work: Piano 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PSZ23]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152232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the challenge?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0D94B-5981-FBF4-54A8-41858FA2D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Efficiently represent a random 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 ?</a:t>
                </a:r>
              </a:p>
              <a:p>
                <a:pPr lvl="1"/>
                <a:r>
                  <a:rPr lang="en-US" sz="3200" dirty="0"/>
                  <a:t>Piano: </a:t>
                </a:r>
                <a:r>
                  <a:rPr lang="en-US" sz="3200" u="sng" dirty="0"/>
                  <a:t>Pseudorandom Set</a:t>
                </a:r>
                <a:r>
                  <a:rPr lang="en-US" sz="3200" dirty="0"/>
                  <a:t> based on </a:t>
                </a:r>
                <a:r>
                  <a:rPr lang="en-US" sz="3200" u="sng" dirty="0"/>
                  <a:t>PRF</a:t>
                </a:r>
              </a:p>
              <a:p>
                <a:pPr lvl="1"/>
                <a:endParaRPr lang="en-US" sz="3200" dirty="0"/>
              </a:p>
              <a:p>
                <a:r>
                  <a:rPr lang="en-US" sz="3600" b="1" u="sng" dirty="0"/>
                  <a:t>After programming: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600" dirty="0"/>
                  <a:t> 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0D94B-5981-FBF4-54A8-41858FA2D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9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5AA82F-55EB-4B24-6A05-550062FF8015}"/>
              </a:ext>
            </a:extLst>
          </p:cNvPr>
          <p:cNvSpPr txBox="1"/>
          <p:nvPr/>
        </p:nvSpPr>
        <p:spPr>
          <a:xfrm>
            <a:off x="1633655" y="5114173"/>
            <a:ext cx="86332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How about using Privately Programmable PRF?</a:t>
            </a:r>
          </a:p>
        </p:txBody>
      </p:sp>
    </p:spTree>
    <p:extLst>
      <p:ext uri="{BB962C8B-B14F-4D97-AF65-F5344CB8AC3E}">
        <p14:creationId xmlns:p14="http://schemas.microsoft.com/office/powerpoint/2010/main" val="270564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FEAF5C5-1358-D6D9-8291-363860D6BC92}"/>
              </a:ext>
            </a:extLst>
          </p:cNvPr>
          <p:cNvSpPr/>
          <p:nvPr/>
        </p:nvSpPr>
        <p:spPr>
          <a:xfrm>
            <a:off x="3426331" y="1892967"/>
            <a:ext cx="7461141" cy="3673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CCD9BC-F95C-B583-E410-799D8423C87D}"/>
              </a:ext>
            </a:extLst>
          </p:cNvPr>
          <p:cNvSpPr/>
          <p:nvPr/>
        </p:nvSpPr>
        <p:spPr>
          <a:xfrm>
            <a:off x="689811" y="1892968"/>
            <a:ext cx="2358189" cy="3673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Privately Programmable PRF (PPPRF)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/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blipFill>
                <a:blip r:embed="rId3"/>
                <a:stretch>
                  <a:fillRect l="-21212" r="-181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/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blipFill>
                <a:blip r:embed="rId4"/>
                <a:stretch>
                  <a:fillRect l="-22500" t="-2222" r="-2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B32E5-E046-94F0-5624-914F4B270134}"/>
                  </a:ext>
                </a:extLst>
              </p:cNvPr>
              <p:cNvSpPr txBox="1"/>
              <p:nvPr/>
            </p:nvSpPr>
            <p:spPr>
              <a:xfrm>
                <a:off x="3663691" y="2199189"/>
                <a:ext cx="12289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B32E5-E046-94F0-5624-914F4B27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91" y="2199189"/>
                <a:ext cx="1228991" cy="553998"/>
              </a:xfrm>
              <a:prstGeom prst="rect">
                <a:avLst/>
              </a:prstGeom>
              <a:blipFill>
                <a:blip r:embed="rId5"/>
                <a:stretch>
                  <a:fillRect l="-714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308FD4-2F22-AA7B-1244-E7CD4A5C3313}"/>
                  </a:ext>
                </a:extLst>
              </p:cNvPr>
              <p:cNvSpPr txBox="1"/>
              <p:nvPr/>
            </p:nvSpPr>
            <p:spPr>
              <a:xfrm>
                <a:off x="6043476" y="2227788"/>
                <a:ext cx="19950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308FD4-2F22-AA7B-1244-E7CD4A5C3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476" y="2227788"/>
                <a:ext cx="1995033" cy="553998"/>
              </a:xfrm>
              <a:prstGeom prst="rect">
                <a:avLst/>
              </a:prstGeom>
              <a:blipFill>
                <a:blip r:embed="rId6"/>
                <a:stretch>
                  <a:fillRect l="-3774" r="-125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AFF8A88-0ABA-FDB4-EDF3-05C047FCC01E}"/>
              </a:ext>
            </a:extLst>
          </p:cNvPr>
          <p:cNvSpPr txBox="1"/>
          <p:nvPr/>
        </p:nvSpPr>
        <p:spPr>
          <a:xfrm>
            <a:off x="5263336" y="224469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76C70B-CF5E-A3D9-C994-F8FE05BB1B37}"/>
                  </a:ext>
                </a:extLst>
              </p:cNvPr>
              <p:cNvSpPr txBox="1"/>
              <p:nvPr/>
            </p:nvSpPr>
            <p:spPr>
              <a:xfrm>
                <a:off x="9024326" y="2199189"/>
                <a:ext cx="12564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76C70B-CF5E-A3D9-C994-F8FE05BB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326" y="2199189"/>
                <a:ext cx="1256498" cy="553998"/>
              </a:xfrm>
              <a:prstGeom prst="rect">
                <a:avLst/>
              </a:prstGeom>
              <a:blipFill>
                <a:blip r:embed="rId7"/>
                <a:stretch>
                  <a:fillRect l="-7000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387B607-64BC-6261-8135-D37B27009306}"/>
              </a:ext>
            </a:extLst>
          </p:cNvPr>
          <p:cNvSpPr txBox="1"/>
          <p:nvPr/>
        </p:nvSpPr>
        <p:spPr>
          <a:xfrm>
            <a:off x="8243841" y="2247207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E5697-27D5-655C-72DC-95FA591E201C}"/>
                  </a:ext>
                </a:extLst>
              </p:cNvPr>
              <p:cNvSpPr txBox="1"/>
              <p:nvPr/>
            </p:nvSpPr>
            <p:spPr>
              <a:xfrm>
                <a:off x="3665620" y="4747545"/>
                <a:ext cx="1418658" cy="56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E5697-27D5-655C-72DC-95FA591E2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20" y="4747545"/>
                <a:ext cx="1418658" cy="560603"/>
              </a:xfrm>
              <a:prstGeom prst="rect">
                <a:avLst/>
              </a:prstGeom>
              <a:blipFill>
                <a:blip r:embed="rId8"/>
                <a:stretch>
                  <a:fillRect l="-61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31F0BA-7044-AC5D-0FA8-0A7BCA5E258E}"/>
                  </a:ext>
                </a:extLst>
              </p:cNvPr>
              <p:cNvSpPr txBox="1"/>
              <p:nvPr/>
            </p:nvSpPr>
            <p:spPr>
              <a:xfrm>
                <a:off x="5945275" y="4747545"/>
                <a:ext cx="2191434" cy="56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31F0BA-7044-AC5D-0FA8-0A7BCA5E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75" y="4747545"/>
                <a:ext cx="2191434" cy="560603"/>
              </a:xfrm>
              <a:prstGeom prst="rect">
                <a:avLst/>
              </a:prstGeom>
              <a:blipFill>
                <a:blip r:embed="rId9"/>
                <a:stretch>
                  <a:fillRect l="-4046" r="-40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7E8541-2855-D7DA-9B9F-81A2A30BD489}"/>
              </a:ext>
            </a:extLst>
          </p:cNvPr>
          <p:cNvSpPr txBox="1"/>
          <p:nvPr/>
        </p:nvSpPr>
        <p:spPr>
          <a:xfrm>
            <a:off x="5265265" y="4793049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335EC9-B82A-6F7C-7EC3-DBBCFB7325E0}"/>
                  </a:ext>
                </a:extLst>
              </p:cNvPr>
              <p:cNvSpPr txBox="1"/>
              <p:nvPr/>
            </p:nvSpPr>
            <p:spPr>
              <a:xfrm>
                <a:off x="9026255" y="4747545"/>
                <a:ext cx="1446165" cy="56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335EC9-B82A-6F7C-7EC3-DBBCFB732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255" y="4747545"/>
                <a:ext cx="1446165" cy="560603"/>
              </a:xfrm>
              <a:prstGeom prst="rect">
                <a:avLst/>
              </a:prstGeom>
              <a:blipFill>
                <a:blip r:embed="rId10"/>
                <a:stretch>
                  <a:fillRect l="-608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8365C65-D303-388F-DC7C-3FE9ED571161}"/>
              </a:ext>
            </a:extLst>
          </p:cNvPr>
          <p:cNvSpPr txBox="1"/>
          <p:nvPr/>
        </p:nvSpPr>
        <p:spPr>
          <a:xfrm>
            <a:off x="8245770" y="4795563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73620-D451-2EA3-F393-C4CCEDD09668}"/>
              </a:ext>
            </a:extLst>
          </p:cNvPr>
          <p:cNvCxnSpPr>
            <a:cxnSpLocks/>
          </p:cNvCxnSpPr>
          <p:nvPr/>
        </p:nvCxnSpPr>
        <p:spPr>
          <a:xfrm>
            <a:off x="1464948" y="2954152"/>
            <a:ext cx="0" cy="1633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/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 Prog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blipFill>
                <a:blip r:embed="rId11"/>
                <a:stretch>
                  <a:fillRect l="-4348" t="-65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61C03E-6813-863A-AAD4-2A3B697261B9}"/>
              </a:ext>
            </a:extLst>
          </p:cNvPr>
          <p:cNvCxnSpPr>
            <a:cxnSpLocks/>
          </p:cNvCxnSpPr>
          <p:nvPr/>
        </p:nvCxnSpPr>
        <p:spPr>
          <a:xfrm>
            <a:off x="7214551" y="2954152"/>
            <a:ext cx="2904" cy="1518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CD6754-2FF5-568A-4B5A-1BE5202C9C86}"/>
                  </a:ext>
                </a:extLst>
              </p:cNvPr>
              <p:cNvSpPr txBox="1"/>
              <p:nvPr/>
            </p:nvSpPr>
            <p:spPr>
              <a:xfrm>
                <a:off x="9390321" y="604056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: domain size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CD6754-2FF5-568A-4B5A-1BE5202C9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321" y="6040569"/>
                <a:ext cx="6096000" cy="523220"/>
              </a:xfrm>
              <a:prstGeom prst="rect">
                <a:avLst/>
              </a:prstGeom>
              <a:blipFill>
                <a:blip r:embed="rId12"/>
                <a:stretch>
                  <a:fillRect l="-62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04CF95-81F8-E96E-3BC8-9F51BC67E7F8}"/>
                  </a:ext>
                </a:extLst>
              </p:cNvPr>
              <p:cNvSpPr txBox="1"/>
              <p:nvPr/>
            </p:nvSpPr>
            <p:spPr>
              <a:xfrm>
                <a:off x="689811" y="5901431"/>
                <a:ext cx="717433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Privacy: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leaks </a:t>
                </a:r>
                <a:r>
                  <a:rPr lang="en-US" sz="2400" dirty="0" err="1"/>
                  <a:t>negl</a:t>
                </a:r>
                <a:r>
                  <a:rPr lang="en-US" sz="2400" dirty="0"/>
                  <a:t> info of 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random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04CF95-81F8-E96E-3BC8-9F51BC67E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1" y="5901431"/>
                <a:ext cx="7174336" cy="461665"/>
              </a:xfrm>
              <a:prstGeom prst="rect">
                <a:avLst/>
              </a:prstGeom>
              <a:blipFill>
                <a:blip r:embed="rId13"/>
                <a:stretch>
                  <a:fillRect l="-1413" t="-10526" r="-35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6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CCD9BC-F95C-B583-E410-799D8423C87D}"/>
              </a:ext>
            </a:extLst>
          </p:cNvPr>
          <p:cNvSpPr/>
          <p:nvPr/>
        </p:nvSpPr>
        <p:spPr>
          <a:xfrm>
            <a:off x="689811" y="1892968"/>
            <a:ext cx="2358189" cy="3673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Privately Programmable PRF (PPPRF)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/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blipFill>
                <a:blip r:embed="rId3"/>
                <a:stretch>
                  <a:fillRect l="-21212" r="-181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/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blipFill>
                <a:blip r:embed="rId4"/>
                <a:stretch>
                  <a:fillRect l="-22500" t="-2222" r="-2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73620-D451-2EA3-F393-C4CCEDD09668}"/>
              </a:ext>
            </a:extLst>
          </p:cNvPr>
          <p:cNvCxnSpPr>
            <a:cxnSpLocks/>
          </p:cNvCxnSpPr>
          <p:nvPr/>
        </p:nvCxnSpPr>
        <p:spPr>
          <a:xfrm>
            <a:off x="1464948" y="2954152"/>
            <a:ext cx="0" cy="1633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/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 Prog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blipFill>
                <a:blip r:embed="rId5"/>
                <a:stretch>
                  <a:fillRect l="-4348" t="-65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DC909D-CBBB-3312-F7DC-AC7376C3A80C}"/>
              </a:ext>
            </a:extLst>
          </p:cNvPr>
          <p:cNvSpPr txBox="1"/>
          <p:nvPr/>
        </p:nvSpPr>
        <p:spPr>
          <a:xfrm>
            <a:off x="4082902" y="1892968"/>
            <a:ext cx="68048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Prior Works: </a:t>
            </a:r>
            <a:r>
              <a:rPr lang="en-US" sz="2000" dirty="0"/>
              <a:t>[CC17] [BLW17] [PS18] [KW21]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Used by PIR schemes </a:t>
            </a:r>
            <a:r>
              <a:rPr lang="en-US" sz="1600" dirty="0"/>
              <a:t>[LP22][ZLTS22]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Large Domain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Polylog Programmed Key Size 😀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Stronger </a:t>
            </a:r>
            <a:r>
              <a:rPr lang="en-US" sz="2800" dirty="0" err="1">
                <a:solidFill>
                  <a:srgbClr val="C00000"/>
                </a:solidFill>
              </a:rPr>
              <a:t>Assump</a:t>
            </a:r>
            <a:r>
              <a:rPr lang="en-US" sz="2800" dirty="0">
                <a:solidFill>
                  <a:srgbClr val="C00000"/>
                </a:solidFill>
              </a:rPr>
              <a:t>. Like LWE </a:t>
            </a: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Complicated 😫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3" y="56895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altLang="zh-CN" sz="5200" dirty="0"/>
              <a:t>Content</a:t>
            </a:r>
            <a:endParaRPr lang="zh-CN" altLang="en-US" sz="5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C17F6-3791-A7EC-5F85-498B06675416}"/>
              </a:ext>
            </a:extLst>
          </p:cNvPr>
          <p:cNvSpPr txBox="1"/>
          <p:nvPr/>
        </p:nvSpPr>
        <p:spPr>
          <a:xfrm>
            <a:off x="1085850" y="2300288"/>
            <a:ext cx="9472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Work: Piano 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PSZ23]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96678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CCD9BC-F95C-B583-E410-799D8423C87D}"/>
              </a:ext>
            </a:extLst>
          </p:cNvPr>
          <p:cNvSpPr/>
          <p:nvPr/>
        </p:nvSpPr>
        <p:spPr>
          <a:xfrm>
            <a:off x="689811" y="1892968"/>
            <a:ext cx="2358189" cy="3673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Ours: Privately Programmable PRF </a:t>
            </a:r>
            <a:br>
              <a:rPr lang="en-US" dirty="0"/>
            </a:br>
            <a:r>
              <a:rPr lang="en-US" dirty="0"/>
              <a:t>w/ </a:t>
            </a:r>
            <a:r>
              <a:rPr lang="en-US" u="sng" dirty="0"/>
              <a:t>List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/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5B231-1E91-8C1B-8FF2-30B63640C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7" y="2199189"/>
                <a:ext cx="395044" cy="553998"/>
              </a:xfrm>
              <a:prstGeom prst="rect">
                <a:avLst/>
              </a:prstGeom>
              <a:blipFill>
                <a:blip r:embed="rId3"/>
                <a:stretch>
                  <a:fillRect l="-21212" r="-181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/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929A-294B-A946-D82F-97D80FD9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80" y="4776145"/>
                <a:ext cx="500137" cy="553998"/>
              </a:xfrm>
              <a:prstGeom prst="rect">
                <a:avLst/>
              </a:prstGeom>
              <a:blipFill>
                <a:blip r:embed="rId4"/>
                <a:stretch>
                  <a:fillRect l="-22500" t="-2222" r="-2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73620-D451-2EA3-F393-C4CCEDD09668}"/>
              </a:ext>
            </a:extLst>
          </p:cNvPr>
          <p:cNvCxnSpPr>
            <a:cxnSpLocks/>
          </p:cNvCxnSpPr>
          <p:nvPr/>
        </p:nvCxnSpPr>
        <p:spPr>
          <a:xfrm>
            <a:off x="1464948" y="2954152"/>
            <a:ext cx="0" cy="1633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/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 Prog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562F8E-7DDA-254E-C911-FCFEE83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48" y="3236592"/>
                <a:ext cx="1748492" cy="954107"/>
              </a:xfrm>
              <a:prstGeom prst="rect">
                <a:avLst/>
              </a:prstGeom>
              <a:blipFill>
                <a:blip r:embed="rId5"/>
                <a:stretch>
                  <a:fillRect l="-4348" t="-65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C909D-CBBB-3312-F7DC-AC7376C3A80C}"/>
                  </a:ext>
                </a:extLst>
              </p:cNvPr>
              <p:cNvSpPr txBox="1"/>
              <p:nvPr/>
            </p:nvSpPr>
            <p:spPr>
              <a:xfrm>
                <a:off x="4082902" y="1892968"/>
                <a:ext cx="6804838" cy="361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sym typeface="Wingdings" pitchFamily="2" charset="2"/>
                  </a:rPr>
                  <a:t>Programmed Key Size: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🙂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From PRF and Simple 😃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List Decoding?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800" b="1" dirty="0">
                    <a:solidFill>
                      <a:srgbClr val="7030A0"/>
                    </a:solidFill>
                  </a:rPr>
                  <a:t>Evaluating the prog. key could have </a:t>
                </a:r>
              </a:p>
              <a:p>
                <a:pPr lvl="1"/>
                <a:r>
                  <a:rPr lang="en-US" sz="2800" b="1" dirty="0">
                    <a:solidFill>
                      <a:srgbClr val="7030A0"/>
                    </a:solidFill>
                  </a:rPr>
                  <a:t>a list of possible values.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C909D-CBBB-3312-F7DC-AC7376C3A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1892968"/>
                <a:ext cx="6804838" cy="3618811"/>
              </a:xfrm>
              <a:prstGeom prst="rect">
                <a:avLst/>
              </a:prstGeom>
              <a:blipFill>
                <a:blip r:embed="rId6"/>
                <a:stretch>
                  <a:fillRect l="-1676" t="-351" b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01121F-DD51-0906-8E19-FD8E7273F772}"/>
              </a:ext>
            </a:extLst>
          </p:cNvPr>
          <p:cNvSpPr txBox="1"/>
          <p:nvPr/>
        </p:nvSpPr>
        <p:spPr>
          <a:xfrm>
            <a:off x="6507124" y="6123543"/>
            <a:ext cx="494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the paper we use the version of </a:t>
            </a:r>
          </a:p>
          <a:p>
            <a:r>
              <a:rPr lang="en-US" dirty="0"/>
              <a:t>Privately Programmable Pseudorandom Set</a:t>
            </a:r>
          </a:p>
        </p:txBody>
      </p:sp>
    </p:spTree>
    <p:extLst>
      <p:ext uri="{BB962C8B-B14F-4D97-AF65-F5344CB8AC3E}">
        <p14:creationId xmlns:p14="http://schemas.microsoft.com/office/powerpoint/2010/main" val="37207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D0E1222-EA66-DED0-B931-2C580806454A}"/>
              </a:ext>
            </a:extLst>
          </p:cNvPr>
          <p:cNvSpPr/>
          <p:nvPr/>
        </p:nvSpPr>
        <p:spPr>
          <a:xfrm>
            <a:off x="7784543" y="5172596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311371" y="5184928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AC630E3-2D7F-3556-FAD7-C8EE94C03238}"/>
              </a:ext>
            </a:extLst>
          </p:cNvPr>
          <p:cNvSpPr/>
          <p:nvPr/>
        </p:nvSpPr>
        <p:spPr>
          <a:xfrm>
            <a:off x="838199" y="5184928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5AEF53D-6F8B-5459-0A6A-81F1024D309A}"/>
              </a:ext>
            </a:extLst>
          </p:cNvPr>
          <p:cNvSpPr/>
          <p:nvPr/>
        </p:nvSpPr>
        <p:spPr>
          <a:xfrm>
            <a:off x="1929252" y="3265504"/>
            <a:ext cx="8001364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and Eval Before Programming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A8830-5F31-E9E1-64CE-D66E3B1DBC34}"/>
                  </a:ext>
                </a:extLst>
              </p:cNvPr>
              <p:cNvSpPr txBox="1"/>
              <p:nvPr/>
            </p:nvSpPr>
            <p:spPr>
              <a:xfrm>
                <a:off x="5700956" y="1690688"/>
                <a:ext cx="395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A8830-5F31-E9E1-64CE-D66E3B1DB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56" y="1690688"/>
                <a:ext cx="395044" cy="553998"/>
              </a:xfrm>
              <a:prstGeom prst="rect">
                <a:avLst/>
              </a:prstGeom>
              <a:blipFill>
                <a:blip r:embed="rId3"/>
                <a:stretch>
                  <a:fillRect l="-21212" r="-181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4E9D1E-747D-0C39-ED45-C4CD311C170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591309" y="2244686"/>
            <a:ext cx="3109647" cy="998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50441A-FEA3-F595-8E7E-20FD94230B3D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>
            <a:off x="5898478" y="2244686"/>
            <a:ext cx="8013" cy="998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06552E-282E-9A01-8842-53F305D29259}"/>
              </a:ext>
            </a:extLst>
          </p:cNvPr>
          <p:cNvCxnSpPr>
            <a:cxnSpLocks/>
          </p:cNvCxnSpPr>
          <p:nvPr/>
        </p:nvCxnSpPr>
        <p:spPr>
          <a:xfrm>
            <a:off x="6096000" y="2244686"/>
            <a:ext cx="2907071" cy="1015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/>
              <p:nvPr/>
            </p:nvSpPr>
            <p:spPr>
              <a:xfrm>
                <a:off x="2298536" y="3242925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36" y="3242925"/>
                <a:ext cx="585545" cy="553998"/>
              </a:xfrm>
              <a:prstGeom prst="rect">
                <a:avLst/>
              </a:prstGeom>
              <a:blipFill>
                <a:blip r:embed="rId4"/>
                <a:stretch>
                  <a:fillRect l="-14583" r="-208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blipFill>
                <a:blip r:embed="rId5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/>
              <p:nvPr/>
            </p:nvSpPr>
            <p:spPr>
              <a:xfrm>
                <a:off x="9506820" y="1570481"/>
                <a:ext cx="2567434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d=9</a:t>
                </a:r>
              </a:p>
              <a:p>
                <a:r>
                  <a:rPr lang="en-US" sz="2400" dirty="0"/>
                  <a:t>Underlying PRF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0" y="1570481"/>
                <a:ext cx="2567434" cy="830997"/>
              </a:xfrm>
              <a:prstGeom prst="rect">
                <a:avLst/>
              </a:prstGeom>
              <a:blipFill>
                <a:blip r:embed="rId6"/>
                <a:stretch>
                  <a:fillRect l="-3448" t="-4478" r="-1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9111688" y="3259688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688" y="3259688"/>
                <a:ext cx="596252" cy="553998"/>
              </a:xfrm>
              <a:prstGeom prst="rect">
                <a:avLst/>
              </a:prstGeom>
              <a:blipFill>
                <a:blip r:embed="rId7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C22B41-0D87-0313-D042-664B3DB60ABD}"/>
              </a:ext>
            </a:extLst>
          </p:cNvPr>
          <p:cNvCxnSpPr>
            <a:cxnSpLocks/>
          </p:cNvCxnSpPr>
          <p:nvPr/>
        </p:nvCxnSpPr>
        <p:spPr>
          <a:xfrm flipH="1">
            <a:off x="1669310" y="3853670"/>
            <a:ext cx="616821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973FB0-AE65-BD1D-14EC-C638D19B5478}"/>
              </a:ext>
            </a:extLst>
          </p:cNvPr>
          <p:cNvCxnSpPr>
            <a:cxnSpLocks/>
          </p:cNvCxnSpPr>
          <p:nvPr/>
        </p:nvCxnSpPr>
        <p:spPr>
          <a:xfrm>
            <a:off x="2483653" y="3853670"/>
            <a:ext cx="0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2D9E8B-A95B-1E95-9BF7-97C9E802F1D3}"/>
              </a:ext>
            </a:extLst>
          </p:cNvPr>
          <p:cNvCxnSpPr>
            <a:cxnSpLocks/>
          </p:cNvCxnSpPr>
          <p:nvPr/>
        </p:nvCxnSpPr>
        <p:spPr>
          <a:xfrm>
            <a:off x="2681175" y="3853670"/>
            <a:ext cx="625549" cy="1281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1D8470-D19C-D1E7-B973-04275D2F1EA9}"/>
                  </a:ext>
                </a:extLst>
              </p:cNvPr>
              <p:cNvSpPr txBox="1"/>
              <p:nvPr/>
            </p:nvSpPr>
            <p:spPr>
              <a:xfrm>
                <a:off x="883912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1D8470-D19C-D1E7-B973-04275D2F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2" y="5269772"/>
                <a:ext cx="965201" cy="401072"/>
              </a:xfrm>
              <a:prstGeom prst="rect">
                <a:avLst/>
              </a:prstGeom>
              <a:blipFill>
                <a:blip r:embed="rId8"/>
                <a:stretch>
                  <a:fillRect l="-6494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9579F8-C060-A97E-A24F-473EB2711C84}"/>
                  </a:ext>
                </a:extLst>
              </p:cNvPr>
              <p:cNvSpPr txBox="1"/>
              <p:nvPr/>
            </p:nvSpPr>
            <p:spPr>
              <a:xfrm>
                <a:off x="1938930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9579F8-C060-A97E-A24F-473EB271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30" y="5269772"/>
                <a:ext cx="965201" cy="401072"/>
              </a:xfrm>
              <a:prstGeom prst="rect">
                <a:avLst/>
              </a:prstGeom>
              <a:blipFill>
                <a:blip r:embed="rId9"/>
                <a:stretch>
                  <a:fillRect l="-5195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1DDED-2815-C8BB-EE5A-2E6EACE6AE24}"/>
                  </a:ext>
                </a:extLst>
              </p:cNvPr>
              <p:cNvSpPr txBox="1"/>
              <p:nvPr/>
            </p:nvSpPr>
            <p:spPr>
              <a:xfrm>
                <a:off x="2993948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1DDED-2815-C8BB-EE5A-2E6EACE6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948" y="5269772"/>
                <a:ext cx="965201" cy="401072"/>
              </a:xfrm>
              <a:prstGeom prst="rect">
                <a:avLst/>
              </a:prstGeom>
              <a:blipFill>
                <a:blip r:embed="rId10"/>
                <a:stretch>
                  <a:fillRect l="-5195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510BAD-7302-BEEE-F779-4DED0323FAD0}"/>
              </a:ext>
            </a:extLst>
          </p:cNvPr>
          <p:cNvCxnSpPr>
            <a:cxnSpLocks/>
          </p:cNvCxnSpPr>
          <p:nvPr/>
        </p:nvCxnSpPr>
        <p:spPr>
          <a:xfrm flipH="1">
            <a:off x="5145011" y="3809827"/>
            <a:ext cx="616821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7BFE6B-6ECE-716A-3DD1-92FC06CF75E0}"/>
              </a:ext>
            </a:extLst>
          </p:cNvPr>
          <p:cNvCxnSpPr>
            <a:cxnSpLocks/>
          </p:cNvCxnSpPr>
          <p:nvPr/>
        </p:nvCxnSpPr>
        <p:spPr>
          <a:xfrm>
            <a:off x="5959354" y="3809827"/>
            <a:ext cx="0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EB4477-87B1-B5C6-538E-38ACE994F7A9}"/>
              </a:ext>
            </a:extLst>
          </p:cNvPr>
          <p:cNvCxnSpPr>
            <a:cxnSpLocks/>
          </p:cNvCxnSpPr>
          <p:nvPr/>
        </p:nvCxnSpPr>
        <p:spPr>
          <a:xfrm>
            <a:off x="6156876" y="3809827"/>
            <a:ext cx="625549" cy="1281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359613" y="5225929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13" y="5225929"/>
                <a:ext cx="965201" cy="401072"/>
              </a:xfrm>
              <a:prstGeom prst="rect">
                <a:avLst/>
              </a:prstGeom>
              <a:blipFill>
                <a:blip r:embed="rId11"/>
                <a:stretch>
                  <a:fillRect l="-6494" r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414631" y="5225929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31" y="5225929"/>
                <a:ext cx="965201" cy="401072"/>
              </a:xfrm>
              <a:prstGeom prst="rect">
                <a:avLst/>
              </a:prstGeom>
              <a:blipFill>
                <a:blip r:embed="rId12"/>
                <a:stretch>
                  <a:fillRect l="-6494" r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469649" y="5225929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49" y="5225929"/>
                <a:ext cx="965201" cy="401072"/>
              </a:xfrm>
              <a:prstGeom prst="rect">
                <a:avLst/>
              </a:prstGeom>
              <a:blipFill>
                <a:blip r:embed="rId13"/>
                <a:stretch>
                  <a:fillRect l="-6494" r="-909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3C25E7-E606-5CE8-23F7-A378DF5B8281}"/>
              </a:ext>
            </a:extLst>
          </p:cNvPr>
          <p:cNvCxnSpPr>
            <a:cxnSpLocks/>
          </p:cNvCxnSpPr>
          <p:nvPr/>
        </p:nvCxnSpPr>
        <p:spPr>
          <a:xfrm flipH="1">
            <a:off x="8615656" y="3809827"/>
            <a:ext cx="616821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DD7285-EEB7-BAAE-7C5B-6AF70AB3E3C1}"/>
              </a:ext>
            </a:extLst>
          </p:cNvPr>
          <p:cNvCxnSpPr>
            <a:cxnSpLocks/>
          </p:cNvCxnSpPr>
          <p:nvPr/>
        </p:nvCxnSpPr>
        <p:spPr>
          <a:xfrm>
            <a:off x="9429999" y="3809827"/>
            <a:ext cx="0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57E8E6-3D90-C614-61F0-046E4E17D96E}"/>
              </a:ext>
            </a:extLst>
          </p:cNvPr>
          <p:cNvCxnSpPr>
            <a:cxnSpLocks/>
          </p:cNvCxnSpPr>
          <p:nvPr/>
        </p:nvCxnSpPr>
        <p:spPr>
          <a:xfrm>
            <a:off x="9627521" y="3809827"/>
            <a:ext cx="625549" cy="1281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C60431-3B06-6B0A-9D89-398A3B853A9F}"/>
                  </a:ext>
                </a:extLst>
              </p:cNvPr>
              <p:cNvSpPr txBox="1"/>
              <p:nvPr/>
            </p:nvSpPr>
            <p:spPr>
              <a:xfrm>
                <a:off x="7830258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C60431-3B06-6B0A-9D89-398A3B85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58" y="5225929"/>
                <a:ext cx="965201" cy="402803"/>
              </a:xfrm>
              <a:prstGeom prst="rect">
                <a:avLst/>
              </a:prstGeom>
              <a:blipFill>
                <a:blip r:embed="rId14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115E5A-53D2-E9D1-6D40-6B668E07EB3F}"/>
                  </a:ext>
                </a:extLst>
              </p:cNvPr>
              <p:cNvSpPr txBox="1"/>
              <p:nvPr/>
            </p:nvSpPr>
            <p:spPr>
              <a:xfrm>
                <a:off x="8885276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115E5A-53D2-E9D1-6D40-6B668E07E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76" y="5225929"/>
                <a:ext cx="965201" cy="402803"/>
              </a:xfrm>
              <a:prstGeom prst="rect">
                <a:avLst/>
              </a:prstGeom>
              <a:blipFill>
                <a:blip r:embed="rId15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48EB6E-6725-1743-CF99-EE2E624197CA}"/>
                  </a:ext>
                </a:extLst>
              </p:cNvPr>
              <p:cNvSpPr txBox="1"/>
              <p:nvPr/>
            </p:nvSpPr>
            <p:spPr>
              <a:xfrm>
                <a:off x="9940294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48EB6E-6725-1743-CF99-EE2E6241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94" y="5225929"/>
                <a:ext cx="965201" cy="402803"/>
              </a:xfrm>
              <a:prstGeom prst="rect">
                <a:avLst/>
              </a:prstGeom>
              <a:blipFill>
                <a:blip r:embed="rId16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F0D6E1E9-D116-30B2-8B8F-9B50F5D7096B}"/>
                  </a:ext>
                </a:extLst>
              </p:cNvPr>
              <p:cNvSpPr/>
              <p:nvPr/>
            </p:nvSpPr>
            <p:spPr>
              <a:xfrm>
                <a:off x="4602584" y="2537022"/>
                <a:ext cx="2591788" cy="39756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intermediate keys</a:t>
                </a:r>
              </a:p>
            </p:txBody>
          </p:sp>
        </mc:Choice>
        <mc:Fallback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F0D6E1E9-D116-30B2-8B8F-9B50F5D70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84" y="2537022"/>
                <a:ext cx="2591788" cy="397563"/>
              </a:xfrm>
              <a:prstGeom prst="roundRect">
                <a:avLst/>
              </a:prstGeom>
              <a:blipFill>
                <a:blip r:embed="rId17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F6F9418E-C473-838B-5A03-973CD9203191}"/>
                  </a:ext>
                </a:extLst>
              </p:cNvPr>
              <p:cNvSpPr/>
              <p:nvPr/>
            </p:nvSpPr>
            <p:spPr>
              <a:xfrm>
                <a:off x="1389389" y="4112749"/>
                <a:ext cx="2115769" cy="4686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evals</a:t>
                </a:r>
              </a:p>
            </p:txBody>
          </p:sp>
        </mc:Choice>
        <mc:Fallback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F6F9418E-C473-838B-5A03-973CD9203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89" y="4112749"/>
                <a:ext cx="2115769" cy="468643"/>
              </a:xfrm>
              <a:prstGeom prst="roundRect">
                <a:avLst/>
              </a:prstGeom>
              <a:blipFill>
                <a:blip r:embed="rId18"/>
                <a:stretch>
                  <a:fillRect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9BBADE46-1BE7-CDC3-23DD-A2EA95E391F9}"/>
                  </a:ext>
                </a:extLst>
              </p:cNvPr>
              <p:cNvSpPr/>
              <p:nvPr/>
            </p:nvSpPr>
            <p:spPr>
              <a:xfrm>
                <a:off x="4946922" y="4108418"/>
                <a:ext cx="2115769" cy="4686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evals</a:t>
                </a:r>
              </a:p>
            </p:txBody>
          </p:sp>
        </mc:Choice>
        <mc:Fallback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9BBADE46-1BE7-CDC3-23DD-A2EA95E39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922" y="4108418"/>
                <a:ext cx="2115769" cy="468643"/>
              </a:xfrm>
              <a:prstGeom prst="roundRect">
                <a:avLst/>
              </a:prstGeom>
              <a:blipFill>
                <a:blip r:embed="rId19"/>
                <a:stretch>
                  <a:fillRect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8F265B7-517F-26EC-FBE2-D91078426591}"/>
                  </a:ext>
                </a:extLst>
              </p:cNvPr>
              <p:cNvSpPr/>
              <p:nvPr/>
            </p:nvSpPr>
            <p:spPr>
              <a:xfrm>
                <a:off x="8448935" y="4117898"/>
                <a:ext cx="2115769" cy="4686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evals</a:t>
                </a:r>
              </a:p>
            </p:txBody>
          </p:sp>
        </mc:Choice>
        <mc:Fallback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8F265B7-517F-26EC-FBE2-D91078426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935" y="4117898"/>
                <a:ext cx="2115769" cy="468643"/>
              </a:xfrm>
              <a:prstGeom prst="roundRect">
                <a:avLst/>
              </a:prstGeom>
              <a:blipFill>
                <a:blip r:embed="rId20"/>
                <a:stretch>
                  <a:fillRect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BA37F7-C758-3AFF-140F-0C45679B65F7}"/>
                  </a:ext>
                </a:extLst>
              </p:cNvPr>
              <p:cNvSpPr txBox="1"/>
              <p:nvPr/>
            </p:nvSpPr>
            <p:spPr>
              <a:xfrm>
                <a:off x="4647268" y="6108625"/>
                <a:ext cx="2518446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(9)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BA37F7-C758-3AFF-140F-0C45679B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268" y="6108625"/>
                <a:ext cx="2518446" cy="492443"/>
              </a:xfrm>
              <a:prstGeom prst="rect">
                <a:avLst/>
              </a:prstGeom>
              <a:blipFill>
                <a:blip r:embed="rId21"/>
                <a:stretch>
                  <a:fillRect l="-2513" r="-552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>
            <a:extLst>
              <a:ext uri="{FF2B5EF4-FFF2-40B4-BE49-F238E27FC236}">
                <a16:creationId xmlns:a16="http://schemas.microsoft.com/office/drawing/2014/main" id="{DA5E4BE9-7BD4-96F2-A790-CE0AD9567641}"/>
              </a:ext>
            </a:extLst>
          </p:cNvPr>
          <p:cNvSpPr/>
          <p:nvPr/>
        </p:nvSpPr>
        <p:spPr>
          <a:xfrm rot="5400000">
            <a:off x="5720738" y="843535"/>
            <a:ext cx="401073" cy="10315701"/>
          </a:xfrm>
          <a:prstGeom prst="rightBrace">
            <a:avLst>
              <a:gd name="adj1" fmla="val 8333"/>
              <a:gd name="adj2" fmla="val 50206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53" grpId="0" animBg="1"/>
      <p:bldP spid="48" grpId="0" animBg="1"/>
      <p:bldP spid="18" grpId="0"/>
      <p:bldP spid="20" grpId="0"/>
      <p:bldP spid="23" grpId="0"/>
      <p:bldP spid="31" grpId="0"/>
      <p:bldP spid="32" grpId="0"/>
      <p:bldP spid="33" grpId="0"/>
      <p:bldP spid="37" grpId="0"/>
      <p:bldP spid="38" grpId="0"/>
      <p:bldP spid="39" grpId="0"/>
      <p:bldP spid="45" grpId="0"/>
      <p:bldP spid="46" grpId="0"/>
      <p:bldP spid="47" grpId="0"/>
      <p:bldP spid="49" grpId="0" animBg="1"/>
      <p:bldP spid="54" grpId="0" animBg="1"/>
      <p:bldP spid="55" grpId="0" animBg="1"/>
      <p:bldP spid="56" grpId="0" animBg="1"/>
      <p:bldP spid="59" grpId="0" animBg="1"/>
      <p:bldP spid="64" grpId="0" animBg="1"/>
      <p:bldP spid="6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D0E1222-EA66-DED0-B931-2C580806454A}"/>
              </a:ext>
            </a:extLst>
          </p:cNvPr>
          <p:cNvSpPr/>
          <p:nvPr/>
        </p:nvSpPr>
        <p:spPr>
          <a:xfrm>
            <a:off x="7784543" y="5172596"/>
            <a:ext cx="3089915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311371" y="5184928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AC630E3-2D7F-3556-FAD7-C8EE94C03238}"/>
              </a:ext>
            </a:extLst>
          </p:cNvPr>
          <p:cNvSpPr/>
          <p:nvPr/>
        </p:nvSpPr>
        <p:spPr>
          <a:xfrm>
            <a:off x="838199" y="5184928"/>
            <a:ext cx="3089915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5AEF53D-6F8B-5459-0A6A-81F1024D309A}"/>
              </a:ext>
            </a:extLst>
          </p:cNvPr>
          <p:cNvSpPr/>
          <p:nvPr/>
        </p:nvSpPr>
        <p:spPr>
          <a:xfrm>
            <a:off x="1929252" y="3265504"/>
            <a:ext cx="8001364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52E4F-1C5D-DF5B-F474-472EE7D2CC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Programming Example: (5,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:endParaRPr lang="en-US" u="sng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52E4F-1C5D-DF5B-F474-472EE7D2C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A8830-5F31-E9E1-64CE-D66E3B1DBC34}"/>
                  </a:ext>
                </a:extLst>
              </p:cNvPr>
              <p:cNvSpPr txBox="1"/>
              <p:nvPr/>
            </p:nvSpPr>
            <p:spPr>
              <a:xfrm>
                <a:off x="5700956" y="1690688"/>
                <a:ext cx="395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A8830-5F31-E9E1-64CE-D66E3B1DB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56" y="1690688"/>
                <a:ext cx="395044" cy="553998"/>
              </a:xfrm>
              <a:prstGeom prst="rect">
                <a:avLst/>
              </a:prstGeom>
              <a:blipFill>
                <a:blip r:embed="rId4"/>
                <a:stretch>
                  <a:fillRect l="-21212" r="-181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4E9D1E-747D-0C39-ED45-C4CD311C170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591309" y="2244686"/>
            <a:ext cx="3109647" cy="998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50441A-FEA3-F595-8E7E-20FD94230B3D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>
            <a:off x="5898478" y="2244686"/>
            <a:ext cx="8013" cy="998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06552E-282E-9A01-8842-53F305D29259}"/>
              </a:ext>
            </a:extLst>
          </p:cNvPr>
          <p:cNvCxnSpPr>
            <a:cxnSpLocks/>
          </p:cNvCxnSpPr>
          <p:nvPr/>
        </p:nvCxnSpPr>
        <p:spPr>
          <a:xfrm>
            <a:off x="6096000" y="2244686"/>
            <a:ext cx="2907071" cy="1015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/>
              <p:nvPr/>
            </p:nvSpPr>
            <p:spPr>
              <a:xfrm>
                <a:off x="2298536" y="3242925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36" y="3242925"/>
                <a:ext cx="585545" cy="553998"/>
              </a:xfrm>
              <a:prstGeom prst="rect">
                <a:avLst/>
              </a:prstGeom>
              <a:blipFill>
                <a:blip r:embed="rId5"/>
                <a:stretch>
                  <a:fillRect l="-14583" r="-208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blipFill>
                <a:blip r:embed="rId6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/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d=9</a:t>
                </a:r>
              </a:p>
              <a:p>
                <a:r>
                  <a:rPr lang="en-US" sz="2400" dirty="0"/>
                  <a:t>Underlying PRF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blipFill>
                <a:blip r:embed="rId7"/>
                <a:stretch>
                  <a:fillRect l="-353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9111688" y="3259688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688" y="3259688"/>
                <a:ext cx="596252" cy="553998"/>
              </a:xfrm>
              <a:prstGeom prst="rect">
                <a:avLst/>
              </a:prstGeom>
              <a:blipFill>
                <a:blip r:embed="rId8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C22B41-0D87-0313-D042-664B3DB60ABD}"/>
              </a:ext>
            </a:extLst>
          </p:cNvPr>
          <p:cNvCxnSpPr>
            <a:cxnSpLocks/>
          </p:cNvCxnSpPr>
          <p:nvPr/>
        </p:nvCxnSpPr>
        <p:spPr>
          <a:xfrm flipH="1">
            <a:off x="1669310" y="3853670"/>
            <a:ext cx="616821" cy="132556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973FB0-AE65-BD1D-14EC-C638D19B5478}"/>
              </a:ext>
            </a:extLst>
          </p:cNvPr>
          <p:cNvCxnSpPr>
            <a:cxnSpLocks/>
          </p:cNvCxnSpPr>
          <p:nvPr/>
        </p:nvCxnSpPr>
        <p:spPr>
          <a:xfrm>
            <a:off x="2483653" y="3853670"/>
            <a:ext cx="0" cy="132556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2D9E8B-A95B-1E95-9BF7-97C9E802F1D3}"/>
              </a:ext>
            </a:extLst>
          </p:cNvPr>
          <p:cNvCxnSpPr>
            <a:cxnSpLocks/>
          </p:cNvCxnSpPr>
          <p:nvPr/>
        </p:nvCxnSpPr>
        <p:spPr>
          <a:xfrm>
            <a:off x="2681175" y="3853670"/>
            <a:ext cx="625549" cy="128172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1D8470-D19C-D1E7-B973-04275D2F1EA9}"/>
                  </a:ext>
                </a:extLst>
              </p:cNvPr>
              <p:cNvSpPr txBox="1"/>
              <p:nvPr/>
            </p:nvSpPr>
            <p:spPr>
              <a:xfrm>
                <a:off x="883912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1D8470-D19C-D1E7-B973-04275D2F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2" y="5269772"/>
                <a:ext cx="965201" cy="401072"/>
              </a:xfrm>
              <a:prstGeom prst="rect">
                <a:avLst/>
              </a:prstGeom>
              <a:blipFill>
                <a:blip r:embed="rId9"/>
                <a:stretch>
                  <a:fillRect l="-6494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9579F8-C060-A97E-A24F-473EB2711C84}"/>
                  </a:ext>
                </a:extLst>
              </p:cNvPr>
              <p:cNvSpPr txBox="1"/>
              <p:nvPr/>
            </p:nvSpPr>
            <p:spPr>
              <a:xfrm>
                <a:off x="1938930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9579F8-C060-A97E-A24F-473EB271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30" y="5269772"/>
                <a:ext cx="965201" cy="401072"/>
              </a:xfrm>
              <a:prstGeom prst="rect">
                <a:avLst/>
              </a:prstGeom>
              <a:blipFill>
                <a:blip r:embed="rId10"/>
                <a:stretch>
                  <a:fillRect l="-5195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1DDED-2815-C8BB-EE5A-2E6EACE6AE24}"/>
                  </a:ext>
                </a:extLst>
              </p:cNvPr>
              <p:cNvSpPr txBox="1"/>
              <p:nvPr/>
            </p:nvSpPr>
            <p:spPr>
              <a:xfrm>
                <a:off x="2993948" y="5269772"/>
                <a:ext cx="965201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C1DDED-2815-C8BB-EE5A-2E6EACE6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948" y="5269772"/>
                <a:ext cx="965201" cy="401072"/>
              </a:xfrm>
              <a:prstGeom prst="rect">
                <a:avLst/>
              </a:prstGeom>
              <a:blipFill>
                <a:blip r:embed="rId11"/>
                <a:stretch>
                  <a:fillRect l="-5195" r="-103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510BAD-7302-BEEE-F779-4DED0323FAD0}"/>
              </a:ext>
            </a:extLst>
          </p:cNvPr>
          <p:cNvCxnSpPr>
            <a:cxnSpLocks/>
          </p:cNvCxnSpPr>
          <p:nvPr/>
        </p:nvCxnSpPr>
        <p:spPr>
          <a:xfrm flipH="1">
            <a:off x="5145011" y="3809827"/>
            <a:ext cx="616821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7BFE6B-6ECE-716A-3DD1-92FC06CF75E0}"/>
              </a:ext>
            </a:extLst>
          </p:cNvPr>
          <p:cNvCxnSpPr>
            <a:cxnSpLocks/>
          </p:cNvCxnSpPr>
          <p:nvPr/>
        </p:nvCxnSpPr>
        <p:spPr>
          <a:xfrm>
            <a:off x="5959354" y="3809827"/>
            <a:ext cx="0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EB4477-87B1-B5C6-538E-38ACE994F7A9}"/>
              </a:ext>
            </a:extLst>
          </p:cNvPr>
          <p:cNvCxnSpPr>
            <a:cxnSpLocks/>
          </p:cNvCxnSpPr>
          <p:nvPr/>
        </p:nvCxnSpPr>
        <p:spPr>
          <a:xfrm>
            <a:off x="6156876" y="3809827"/>
            <a:ext cx="625549" cy="1281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840156" y="5116846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56" y="5116846"/>
                <a:ext cx="390363" cy="553998"/>
              </a:xfrm>
              <a:prstGeom prst="rect">
                <a:avLst/>
              </a:prstGeom>
              <a:blipFill>
                <a:blip r:embed="rId12"/>
                <a:stretch>
                  <a:fillRect l="-25806" r="-2580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771001" y="5135390"/>
                <a:ext cx="385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001" y="5135390"/>
                <a:ext cx="385875" cy="553998"/>
              </a:xfrm>
              <a:prstGeom prst="rect">
                <a:avLst/>
              </a:prstGeom>
              <a:blipFill>
                <a:blip r:embed="rId13"/>
                <a:stretch>
                  <a:fillRect l="-12903"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674669" y="5119984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69" y="5119984"/>
                <a:ext cx="389081" cy="553998"/>
              </a:xfrm>
              <a:prstGeom prst="rect">
                <a:avLst/>
              </a:prstGeom>
              <a:blipFill>
                <a:blip r:embed="rId14"/>
                <a:stretch>
                  <a:fillRect l="-25000" r="-187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3C25E7-E606-5CE8-23F7-A378DF5B8281}"/>
              </a:ext>
            </a:extLst>
          </p:cNvPr>
          <p:cNvCxnSpPr>
            <a:cxnSpLocks/>
          </p:cNvCxnSpPr>
          <p:nvPr/>
        </p:nvCxnSpPr>
        <p:spPr>
          <a:xfrm flipH="1">
            <a:off x="8615656" y="3809827"/>
            <a:ext cx="616821" cy="132556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DD7285-EEB7-BAAE-7C5B-6AF70AB3E3C1}"/>
              </a:ext>
            </a:extLst>
          </p:cNvPr>
          <p:cNvCxnSpPr>
            <a:cxnSpLocks/>
          </p:cNvCxnSpPr>
          <p:nvPr/>
        </p:nvCxnSpPr>
        <p:spPr>
          <a:xfrm>
            <a:off x="9429999" y="3809827"/>
            <a:ext cx="0" cy="132556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57E8E6-3D90-C614-61F0-046E4E17D96E}"/>
              </a:ext>
            </a:extLst>
          </p:cNvPr>
          <p:cNvCxnSpPr>
            <a:cxnSpLocks/>
          </p:cNvCxnSpPr>
          <p:nvPr/>
        </p:nvCxnSpPr>
        <p:spPr>
          <a:xfrm>
            <a:off x="9627521" y="3809827"/>
            <a:ext cx="625549" cy="128172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C60431-3B06-6B0A-9D89-398A3B853A9F}"/>
                  </a:ext>
                </a:extLst>
              </p:cNvPr>
              <p:cNvSpPr txBox="1"/>
              <p:nvPr/>
            </p:nvSpPr>
            <p:spPr>
              <a:xfrm>
                <a:off x="7830258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C60431-3B06-6B0A-9D89-398A3B85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58" y="5225929"/>
                <a:ext cx="965201" cy="402803"/>
              </a:xfrm>
              <a:prstGeom prst="rect">
                <a:avLst/>
              </a:prstGeom>
              <a:blipFill>
                <a:blip r:embed="rId15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115E5A-53D2-E9D1-6D40-6B668E07EB3F}"/>
                  </a:ext>
                </a:extLst>
              </p:cNvPr>
              <p:cNvSpPr txBox="1"/>
              <p:nvPr/>
            </p:nvSpPr>
            <p:spPr>
              <a:xfrm>
                <a:off x="8885276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115E5A-53D2-E9D1-6D40-6B668E07E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76" y="5225929"/>
                <a:ext cx="965201" cy="402803"/>
              </a:xfrm>
              <a:prstGeom prst="rect">
                <a:avLst/>
              </a:prstGeom>
              <a:blipFill>
                <a:blip r:embed="rId16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48EB6E-6725-1743-CF99-EE2E624197CA}"/>
                  </a:ext>
                </a:extLst>
              </p:cNvPr>
              <p:cNvSpPr txBox="1"/>
              <p:nvPr/>
            </p:nvSpPr>
            <p:spPr>
              <a:xfrm>
                <a:off x="9940294" y="5225929"/>
                <a:ext cx="965201" cy="40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48EB6E-6725-1743-CF99-EE2E6241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94" y="5225929"/>
                <a:ext cx="965201" cy="402803"/>
              </a:xfrm>
              <a:prstGeom prst="rect">
                <a:avLst/>
              </a:prstGeom>
              <a:blipFill>
                <a:blip r:embed="rId17"/>
                <a:stretch>
                  <a:fillRect l="-5195" r="-103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84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EE9BE6-C3EF-2B6D-BA88-87FACF3D4EA3}"/>
              </a:ext>
            </a:extLst>
          </p:cNvPr>
          <p:cNvSpPr/>
          <p:nvPr/>
        </p:nvSpPr>
        <p:spPr>
          <a:xfrm>
            <a:off x="4311370" y="3265504"/>
            <a:ext cx="3089915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290105" y="4036612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/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blipFill>
                <a:blip r:embed="rId3"/>
                <a:stretch>
                  <a:fillRect l="-14894" r="-425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65" y="3242925"/>
                <a:ext cx="596252" cy="553998"/>
              </a:xfrm>
              <a:prstGeom prst="rect">
                <a:avLst/>
              </a:prstGeom>
              <a:blipFill>
                <a:blip r:embed="rId4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/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d=9</a:t>
                </a:r>
              </a:p>
              <a:p>
                <a:r>
                  <a:rPr lang="en-US" sz="2400" dirty="0"/>
                  <a:t>Underlying PRF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blipFill>
                <a:blip r:embed="rId5"/>
                <a:stretch>
                  <a:fillRect l="-353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blipFill>
                <a:blip r:embed="rId6"/>
                <a:stretch>
                  <a:fillRect l="-14583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blipFill>
                <a:blip r:embed="rId7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749735" y="3987074"/>
                <a:ext cx="385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35" y="3987074"/>
                <a:ext cx="385875" cy="553998"/>
              </a:xfrm>
              <a:prstGeom prst="rect">
                <a:avLst/>
              </a:prstGeom>
              <a:blipFill>
                <a:blip r:embed="rId8"/>
                <a:stretch>
                  <a:fillRect l="-9677"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blipFill>
                <a:blip r:embed="rId9"/>
                <a:stretch>
                  <a:fillRect l="-21875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Programming Example: (5,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0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03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EE9BE6-C3EF-2B6D-BA88-87FACF3D4EA3}"/>
              </a:ext>
            </a:extLst>
          </p:cNvPr>
          <p:cNvSpPr/>
          <p:nvPr/>
        </p:nvSpPr>
        <p:spPr>
          <a:xfrm>
            <a:off x="4311370" y="3265504"/>
            <a:ext cx="3089915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290105" y="4036612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/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blipFill>
                <a:blip r:embed="rId3"/>
                <a:stretch>
                  <a:fillRect l="-14894" r="-425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5608365" y="3242925"/>
                <a:ext cx="714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65" y="3242925"/>
                <a:ext cx="714875" cy="553998"/>
              </a:xfrm>
              <a:prstGeom prst="rect">
                <a:avLst/>
              </a:prstGeom>
              <a:blipFill>
                <a:blip r:embed="rId4"/>
                <a:stretch>
                  <a:fillRect l="-14035" t="-4444" r="-1578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/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d=9</a:t>
                </a:r>
              </a:p>
              <a:p>
                <a:r>
                  <a:rPr lang="en-US" sz="2400" dirty="0"/>
                  <a:t>Underlying PRF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blipFill>
                <a:blip r:embed="rId5"/>
                <a:stretch>
                  <a:fillRect l="-353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blipFill>
                <a:blip r:embed="rId6"/>
                <a:stretch>
                  <a:fillRect l="-14583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blipFill>
                <a:blip r:embed="rId7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660023" y="3997270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23" y="3997270"/>
                <a:ext cx="392608" cy="553998"/>
              </a:xfrm>
              <a:prstGeom prst="rect">
                <a:avLst/>
              </a:prstGeom>
              <a:blipFill>
                <a:blip r:embed="rId8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blipFill>
                <a:blip r:embed="rId9"/>
                <a:stretch>
                  <a:fillRect l="-21875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Programming Example: (5,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0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0E07FDB-6329-E05D-3CF3-7AF62F4C1F9E}"/>
              </a:ext>
            </a:extLst>
          </p:cNvPr>
          <p:cNvSpPr txBox="1"/>
          <p:nvPr/>
        </p:nvSpPr>
        <p:spPr>
          <a:xfrm>
            <a:off x="6096000" y="179772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Replace with </a:t>
            </a:r>
          </a:p>
          <a:p>
            <a:r>
              <a:rPr lang="en-US" b="1" dirty="0">
                <a:solidFill>
                  <a:srgbClr val="C00000"/>
                </a:solidFill>
              </a:rPr>
              <a:t>a random intermediate key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52A6ED-B46F-07C8-F3E4-64A1FBAAF9A0}"/>
              </a:ext>
            </a:extLst>
          </p:cNvPr>
          <p:cNvCxnSpPr/>
          <p:nvPr/>
        </p:nvCxnSpPr>
        <p:spPr>
          <a:xfrm flipH="1">
            <a:off x="6052631" y="2478096"/>
            <a:ext cx="600772" cy="6691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BC7AAC-09F7-7991-C221-899AF57EB10F}"/>
              </a:ext>
            </a:extLst>
          </p:cNvPr>
          <p:cNvSpPr txBox="1"/>
          <p:nvPr/>
        </p:nvSpPr>
        <p:spPr>
          <a:xfrm>
            <a:off x="6052631" y="522641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Replace with 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B1E2AE-A8A7-8123-5274-371507F92522}"/>
              </a:ext>
            </a:extLst>
          </p:cNvPr>
          <p:cNvCxnSpPr>
            <a:cxnSpLocks/>
          </p:cNvCxnSpPr>
          <p:nvPr/>
        </p:nvCxnSpPr>
        <p:spPr>
          <a:xfrm flipH="1" flipV="1">
            <a:off x="6052631" y="4661069"/>
            <a:ext cx="795312" cy="52600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64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EE9BE6-C3EF-2B6D-BA88-87FACF3D4EA3}"/>
              </a:ext>
            </a:extLst>
          </p:cNvPr>
          <p:cNvSpPr/>
          <p:nvPr/>
        </p:nvSpPr>
        <p:spPr>
          <a:xfrm>
            <a:off x="4311370" y="3265504"/>
            <a:ext cx="3089915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290105" y="4036612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/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AF8C12-0117-12C4-D7B9-0471FED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74" y="3242925"/>
                <a:ext cx="585545" cy="553998"/>
              </a:xfrm>
              <a:prstGeom prst="rect">
                <a:avLst/>
              </a:prstGeom>
              <a:blipFill>
                <a:blip r:embed="rId3"/>
                <a:stretch>
                  <a:fillRect l="-14894" r="-425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5608365" y="3242925"/>
                <a:ext cx="714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65" y="3242925"/>
                <a:ext cx="714875" cy="553998"/>
              </a:xfrm>
              <a:prstGeom prst="rect">
                <a:avLst/>
              </a:prstGeom>
              <a:blipFill>
                <a:blip r:embed="rId4"/>
                <a:stretch>
                  <a:fillRect l="-14035" t="-4444" r="-1578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/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 d=9</a:t>
                </a:r>
              </a:p>
              <a:p>
                <a:r>
                  <a:rPr lang="en-US" sz="2400" dirty="0"/>
                  <a:t>Underlying PRF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EEEB3C-EDB9-9922-6FD4-99CD24D4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0" y="1570481"/>
                <a:ext cx="2500108" cy="830997"/>
              </a:xfrm>
              <a:prstGeom prst="rect">
                <a:avLst/>
              </a:prstGeom>
              <a:blipFill>
                <a:blip r:embed="rId5"/>
                <a:stretch>
                  <a:fillRect l="-353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19" y="3242925"/>
                <a:ext cx="596252" cy="553998"/>
              </a:xfrm>
              <a:prstGeom prst="rect">
                <a:avLst/>
              </a:prstGeom>
              <a:blipFill>
                <a:blip r:embed="rId6"/>
                <a:stretch>
                  <a:fillRect l="-14583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90" y="3968530"/>
                <a:ext cx="390363" cy="553998"/>
              </a:xfrm>
              <a:prstGeom prst="rect">
                <a:avLst/>
              </a:prstGeom>
              <a:blipFill>
                <a:blip r:embed="rId7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660023" y="3997270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23" y="3997270"/>
                <a:ext cx="392608" cy="553998"/>
              </a:xfrm>
              <a:prstGeom prst="rect">
                <a:avLst/>
              </a:prstGeom>
              <a:blipFill>
                <a:blip r:embed="rId8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3" y="3971668"/>
                <a:ext cx="389081" cy="553998"/>
              </a:xfrm>
              <a:prstGeom prst="rect">
                <a:avLst/>
              </a:prstGeom>
              <a:blipFill>
                <a:blip r:embed="rId9"/>
                <a:stretch>
                  <a:fillRect l="-21875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Programming Example: (5,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C6BCB92-22DC-01DB-7281-65C56A2AF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0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E810487-BEAF-6EC5-A586-8D6CF0B957B8}"/>
              </a:ext>
            </a:extLst>
          </p:cNvPr>
          <p:cNvSpPr/>
          <p:nvPr/>
        </p:nvSpPr>
        <p:spPr>
          <a:xfrm>
            <a:off x="3795823" y="2812666"/>
            <a:ext cx="4210493" cy="211140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A083-BEB8-E52C-8D31-5E5A377BD20E}"/>
                  </a:ext>
                </a:extLst>
              </p:cNvPr>
              <p:cNvSpPr txBox="1"/>
              <p:nvPr/>
            </p:nvSpPr>
            <p:spPr>
              <a:xfrm>
                <a:off x="1199948" y="2176039"/>
                <a:ext cx="397256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The programmed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22A083-BEB8-E52C-8D31-5E5A377B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48" y="2176039"/>
                <a:ext cx="3972562" cy="523220"/>
              </a:xfrm>
              <a:prstGeom prst="rect">
                <a:avLst/>
              </a:prstGeom>
              <a:blipFill>
                <a:blip r:embed="rId11"/>
                <a:stretch>
                  <a:fillRect l="-3185" t="-11905" r="-222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9E793F-ABAC-774E-E029-582A04AB42C6}"/>
                  </a:ext>
                </a:extLst>
              </p:cNvPr>
              <p:cNvSpPr txBox="1"/>
              <p:nvPr/>
            </p:nvSpPr>
            <p:spPr>
              <a:xfrm>
                <a:off x="689811" y="5901431"/>
                <a:ext cx="3536546" cy="8990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Privacy: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easily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9E793F-ABAC-774E-E029-582A04AB4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1" y="5901431"/>
                <a:ext cx="3536546" cy="899092"/>
              </a:xfrm>
              <a:prstGeom prst="rect">
                <a:avLst/>
              </a:prstGeom>
              <a:blipFill>
                <a:blip r:embed="rId12"/>
                <a:stretch>
                  <a:fillRect l="-2867" r="-1792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620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28DB285B-87A4-DFF0-2D1C-E805398EA32D}"/>
              </a:ext>
            </a:extLst>
          </p:cNvPr>
          <p:cNvSpPr/>
          <p:nvPr/>
        </p:nvSpPr>
        <p:spPr>
          <a:xfrm>
            <a:off x="9918709" y="3041626"/>
            <a:ext cx="1338249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863E2B54-24D0-A5EF-39A3-525231A888AF}"/>
              </a:ext>
            </a:extLst>
          </p:cNvPr>
          <p:cNvSpPr/>
          <p:nvPr/>
        </p:nvSpPr>
        <p:spPr>
          <a:xfrm>
            <a:off x="4901182" y="3121678"/>
            <a:ext cx="1338249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1EEC34-2203-A237-186C-B1A431807689}"/>
              </a:ext>
            </a:extLst>
          </p:cNvPr>
          <p:cNvSpPr/>
          <p:nvPr/>
        </p:nvSpPr>
        <p:spPr>
          <a:xfrm>
            <a:off x="4833554" y="2178586"/>
            <a:ext cx="2699424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AC630E3-2D7F-3556-FAD7-C8EE94C03238}"/>
              </a:ext>
            </a:extLst>
          </p:cNvPr>
          <p:cNvSpPr/>
          <p:nvPr/>
        </p:nvSpPr>
        <p:spPr>
          <a:xfrm>
            <a:off x="7965591" y="2166751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5AEF53D-6F8B-5459-0A6A-81F1024D309A}"/>
              </a:ext>
            </a:extLst>
          </p:cNvPr>
          <p:cNvSpPr/>
          <p:nvPr/>
        </p:nvSpPr>
        <p:spPr>
          <a:xfrm>
            <a:off x="8064062" y="1123859"/>
            <a:ext cx="3089916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2E4F-1C5D-DF5B-F474-472EE7D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/>
              <p:nvPr/>
            </p:nvSpPr>
            <p:spPr>
              <a:xfrm>
                <a:off x="8441208" y="1101280"/>
                <a:ext cx="7148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E4FEF-AAAD-510C-DBD2-C8AD40F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08" y="1101280"/>
                <a:ext cx="714876" cy="553998"/>
              </a:xfrm>
              <a:prstGeom prst="rect">
                <a:avLst/>
              </a:prstGeom>
              <a:blipFill>
                <a:blip r:embed="rId3"/>
                <a:stretch>
                  <a:fillRect l="-15789" t="-2222" r="-35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/>
              <p:nvPr/>
            </p:nvSpPr>
            <p:spPr>
              <a:xfrm>
                <a:off x="10211053" y="1101280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22DDC5-0721-1FC7-251C-EAC6EFB3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053" y="1101280"/>
                <a:ext cx="596252" cy="553998"/>
              </a:xfrm>
              <a:prstGeom prst="rect">
                <a:avLst/>
              </a:prstGeom>
              <a:blipFill>
                <a:blip r:embed="rId4"/>
                <a:stretch>
                  <a:fillRect l="-16667" r="-208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C22B41-0D87-0313-D042-664B3DB60ABD}"/>
              </a:ext>
            </a:extLst>
          </p:cNvPr>
          <p:cNvCxnSpPr>
            <a:cxnSpLocks/>
          </p:cNvCxnSpPr>
          <p:nvPr/>
        </p:nvCxnSpPr>
        <p:spPr>
          <a:xfrm flipH="1">
            <a:off x="7965591" y="1717199"/>
            <a:ext cx="629084" cy="394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973FB0-AE65-BD1D-14EC-C638D19B5478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8658181" y="1710107"/>
            <a:ext cx="120426" cy="4566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/>
              <p:nvPr/>
            </p:nvSpPr>
            <p:spPr>
              <a:xfrm>
                <a:off x="4971848" y="2110504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BB8B5E-8ACC-19D9-ADF0-D3B162A4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848" y="2110504"/>
                <a:ext cx="390363" cy="553998"/>
              </a:xfrm>
              <a:prstGeom prst="rect">
                <a:avLst/>
              </a:prstGeom>
              <a:blipFill>
                <a:blip r:embed="rId5"/>
                <a:stretch>
                  <a:fillRect l="-21875" r="-218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/>
              <p:nvPr/>
            </p:nvSpPr>
            <p:spPr>
              <a:xfrm>
                <a:off x="5902693" y="2129048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8C516D-59B7-85CE-9D76-56B2647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93" y="2129048"/>
                <a:ext cx="392608" cy="553998"/>
              </a:xfrm>
              <a:prstGeom prst="rect">
                <a:avLst/>
              </a:prstGeom>
              <a:blipFill>
                <a:blip r:embed="rId6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/>
              <p:nvPr/>
            </p:nvSpPr>
            <p:spPr>
              <a:xfrm>
                <a:off x="6806361" y="2113642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30919-0D58-6EF5-A5F6-A073CBC4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61" y="2113642"/>
                <a:ext cx="389081" cy="553998"/>
              </a:xfrm>
              <a:prstGeom prst="rect">
                <a:avLst/>
              </a:prstGeom>
              <a:blipFill>
                <a:blip r:embed="rId7"/>
                <a:stretch>
                  <a:fillRect l="-25806" r="-2258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3C25E7-E606-5CE8-23F7-A378DF5B8281}"/>
              </a:ext>
            </a:extLst>
          </p:cNvPr>
          <p:cNvCxnSpPr>
            <a:cxnSpLocks/>
          </p:cNvCxnSpPr>
          <p:nvPr/>
        </p:nvCxnSpPr>
        <p:spPr>
          <a:xfrm flipH="1">
            <a:off x="9903810" y="1646260"/>
            <a:ext cx="543311" cy="520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DD7285-EEB7-BAAE-7C5B-6AF70AB3E3C1}"/>
              </a:ext>
            </a:extLst>
          </p:cNvPr>
          <p:cNvCxnSpPr>
            <a:cxnSpLocks/>
          </p:cNvCxnSpPr>
          <p:nvPr/>
        </p:nvCxnSpPr>
        <p:spPr>
          <a:xfrm flipH="1">
            <a:off x="10509179" y="1702527"/>
            <a:ext cx="9979" cy="464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57E8E6-3D90-C614-61F0-046E4E17D96E}"/>
              </a:ext>
            </a:extLst>
          </p:cNvPr>
          <p:cNvCxnSpPr>
            <a:cxnSpLocks/>
          </p:cNvCxnSpPr>
          <p:nvPr/>
        </p:nvCxnSpPr>
        <p:spPr>
          <a:xfrm>
            <a:off x="10617943" y="1694620"/>
            <a:ext cx="536035" cy="417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E9A9CB-3908-C771-A93F-3C08AEE33A1C}"/>
              </a:ext>
            </a:extLst>
          </p:cNvPr>
          <p:cNvCxnSpPr>
            <a:cxnSpLocks/>
          </p:cNvCxnSpPr>
          <p:nvPr/>
        </p:nvCxnSpPr>
        <p:spPr>
          <a:xfrm>
            <a:off x="8721688" y="1702527"/>
            <a:ext cx="679157" cy="40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FEE42CA-6390-D460-6854-49D7FE9B76D1}"/>
              </a:ext>
            </a:extLst>
          </p:cNvPr>
          <p:cNvSpPr/>
          <p:nvPr/>
        </p:nvSpPr>
        <p:spPr>
          <a:xfrm>
            <a:off x="9706142" y="2153805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0EA2BF2D-816A-944C-6C99-A1875637B1E3}"/>
              </a:ext>
            </a:extLst>
          </p:cNvPr>
          <p:cNvSpPr/>
          <p:nvPr/>
        </p:nvSpPr>
        <p:spPr>
          <a:xfrm>
            <a:off x="383752" y="3271691"/>
            <a:ext cx="3089915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31B8D69-C1AE-BFF2-9CB2-0DAE89645FA1}"/>
              </a:ext>
            </a:extLst>
          </p:cNvPr>
          <p:cNvSpPr/>
          <p:nvPr/>
        </p:nvSpPr>
        <p:spPr>
          <a:xfrm>
            <a:off x="362487" y="4042799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CCEB955-0259-35C0-3D41-8DC07439CAD7}"/>
                  </a:ext>
                </a:extLst>
              </p:cNvPr>
              <p:cNvSpPr txBox="1"/>
              <p:nvPr/>
            </p:nvSpPr>
            <p:spPr>
              <a:xfrm>
                <a:off x="717356" y="3249112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CCEB955-0259-35C0-3D41-8DC07439C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6" y="3249112"/>
                <a:ext cx="585545" cy="553998"/>
              </a:xfrm>
              <a:prstGeom prst="rect">
                <a:avLst/>
              </a:prstGeom>
              <a:blipFill>
                <a:blip r:embed="rId8"/>
                <a:stretch>
                  <a:fillRect l="-17021" r="-425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9F9784-F815-C6A4-8360-7953242AB9F0}"/>
                  </a:ext>
                </a:extLst>
              </p:cNvPr>
              <p:cNvSpPr txBox="1"/>
              <p:nvPr/>
            </p:nvSpPr>
            <p:spPr>
              <a:xfrm>
                <a:off x="1680747" y="3249112"/>
                <a:ext cx="714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9F9784-F815-C6A4-8360-7953242AB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47" y="3249112"/>
                <a:ext cx="714875" cy="553998"/>
              </a:xfrm>
              <a:prstGeom prst="rect">
                <a:avLst/>
              </a:prstGeom>
              <a:blipFill>
                <a:blip r:embed="rId9"/>
                <a:stretch>
                  <a:fillRect l="-14035" t="-2222" r="-1578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285E7CC-4F4B-6336-F86B-21AF8E457236}"/>
                  </a:ext>
                </a:extLst>
              </p:cNvPr>
              <p:cNvSpPr txBox="1"/>
              <p:nvPr/>
            </p:nvSpPr>
            <p:spPr>
              <a:xfrm>
                <a:off x="2695201" y="3249112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285E7CC-4F4B-6336-F86B-21AF8E457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201" y="3249112"/>
                <a:ext cx="596252" cy="553998"/>
              </a:xfrm>
              <a:prstGeom prst="rect">
                <a:avLst/>
              </a:prstGeom>
              <a:blipFill>
                <a:blip r:embed="rId10"/>
                <a:stretch>
                  <a:fillRect l="-16667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B35C2BF-C37A-6FA3-0FE4-AD189719B788}"/>
                  </a:ext>
                </a:extLst>
              </p:cNvPr>
              <p:cNvSpPr txBox="1"/>
              <p:nvPr/>
            </p:nvSpPr>
            <p:spPr>
              <a:xfrm>
                <a:off x="891272" y="3974717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B35C2BF-C37A-6FA3-0FE4-AD189719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2" y="3974717"/>
                <a:ext cx="390363" cy="553998"/>
              </a:xfrm>
              <a:prstGeom prst="rect">
                <a:avLst/>
              </a:prstGeom>
              <a:blipFill>
                <a:blip r:embed="rId11"/>
                <a:stretch>
                  <a:fillRect l="-25806" r="-2580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2209051-F922-C547-E185-D90431B7229C}"/>
                  </a:ext>
                </a:extLst>
              </p:cNvPr>
              <p:cNvSpPr txBox="1"/>
              <p:nvPr/>
            </p:nvSpPr>
            <p:spPr>
              <a:xfrm>
                <a:off x="1732405" y="4003457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2209051-F922-C547-E185-D90431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05" y="4003457"/>
                <a:ext cx="392608" cy="553998"/>
              </a:xfrm>
              <a:prstGeom prst="rect">
                <a:avLst/>
              </a:prstGeom>
              <a:blipFill>
                <a:blip r:embed="rId12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54A3A3-1C4B-AD45-BB2A-688CC9037FA8}"/>
                  </a:ext>
                </a:extLst>
              </p:cNvPr>
              <p:cNvSpPr txBox="1"/>
              <p:nvPr/>
            </p:nvSpPr>
            <p:spPr>
              <a:xfrm>
                <a:off x="2725785" y="3977855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54A3A3-1C4B-AD45-BB2A-688CC9037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85" y="3977855"/>
                <a:ext cx="389081" cy="553998"/>
              </a:xfrm>
              <a:prstGeom prst="rect">
                <a:avLst/>
              </a:prstGeom>
              <a:blipFill>
                <a:blip r:embed="rId13"/>
                <a:stretch>
                  <a:fillRect l="-25000" r="-2187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A9DEE77-7F3F-584C-791C-23579ADD4584}"/>
              </a:ext>
            </a:extLst>
          </p:cNvPr>
          <p:cNvSpPr/>
          <p:nvPr/>
        </p:nvSpPr>
        <p:spPr>
          <a:xfrm>
            <a:off x="202866" y="3076921"/>
            <a:ext cx="3398052" cy="170986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0CE73858-4D61-970F-E543-0E779BFCC8E1}"/>
              </a:ext>
            </a:extLst>
          </p:cNvPr>
          <p:cNvSpPr/>
          <p:nvPr/>
        </p:nvSpPr>
        <p:spPr>
          <a:xfrm>
            <a:off x="4535786" y="955596"/>
            <a:ext cx="7200746" cy="196691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0FBE7E9-951D-BAC6-1150-B528DC16FAEF}"/>
              </a:ext>
            </a:extLst>
          </p:cNvPr>
          <p:cNvSpPr/>
          <p:nvPr/>
        </p:nvSpPr>
        <p:spPr>
          <a:xfrm>
            <a:off x="4831683" y="4129288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B85AFA-4D02-162C-790D-C237204E24A5}"/>
              </a:ext>
            </a:extLst>
          </p:cNvPr>
          <p:cNvCxnSpPr>
            <a:cxnSpLocks/>
          </p:cNvCxnSpPr>
          <p:nvPr/>
        </p:nvCxnSpPr>
        <p:spPr>
          <a:xfrm flipH="1">
            <a:off x="4831683" y="3679736"/>
            <a:ext cx="629084" cy="394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9ABBAAC-6F9D-8579-7D55-20CC78F88BBF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524273" y="3672644"/>
            <a:ext cx="120426" cy="4566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2A4248-F3F9-D5B9-BB71-6F15F2B3AAD3}"/>
              </a:ext>
            </a:extLst>
          </p:cNvPr>
          <p:cNvCxnSpPr>
            <a:cxnSpLocks/>
          </p:cNvCxnSpPr>
          <p:nvPr/>
        </p:nvCxnSpPr>
        <p:spPr>
          <a:xfrm flipH="1">
            <a:off x="9958876" y="3600466"/>
            <a:ext cx="543311" cy="520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AD9BC07-2BD6-96D7-C9B0-D4D75F0ADAB8}"/>
              </a:ext>
            </a:extLst>
          </p:cNvPr>
          <p:cNvCxnSpPr>
            <a:cxnSpLocks/>
          </p:cNvCxnSpPr>
          <p:nvPr/>
        </p:nvCxnSpPr>
        <p:spPr>
          <a:xfrm flipH="1">
            <a:off x="10564245" y="3656733"/>
            <a:ext cx="9979" cy="464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3C6E17-EE21-D519-AF24-78EA68F5EFE0}"/>
              </a:ext>
            </a:extLst>
          </p:cNvPr>
          <p:cNvCxnSpPr>
            <a:cxnSpLocks/>
          </p:cNvCxnSpPr>
          <p:nvPr/>
        </p:nvCxnSpPr>
        <p:spPr>
          <a:xfrm>
            <a:off x="10673009" y="3648826"/>
            <a:ext cx="536035" cy="417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33C2FB-5D80-C36C-D1F7-136DD2D5588C}"/>
              </a:ext>
            </a:extLst>
          </p:cNvPr>
          <p:cNvCxnSpPr>
            <a:cxnSpLocks/>
          </p:cNvCxnSpPr>
          <p:nvPr/>
        </p:nvCxnSpPr>
        <p:spPr>
          <a:xfrm>
            <a:off x="5587780" y="3665064"/>
            <a:ext cx="679157" cy="40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D87A506D-9CBF-58C9-B61F-CB40213D5441}"/>
              </a:ext>
            </a:extLst>
          </p:cNvPr>
          <p:cNvSpPr/>
          <p:nvPr/>
        </p:nvSpPr>
        <p:spPr>
          <a:xfrm>
            <a:off x="9761208" y="4108011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7F3F84F-AFD5-F98E-BE5B-51FA6D403CFA}"/>
                  </a:ext>
                </a:extLst>
              </p:cNvPr>
              <p:cNvSpPr txBox="1"/>
              <p:nvPr/>
            </p:nvSpPr>
            <p:spPr>
              <a:xfrm>
                <a:off x="10289708" y="3008052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7F3F84F-AFD5-F98E-BE5B-51FA6D403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708" y="3008052"/>
                <a:ext cx="596252" cy="553998"/>
              </a:xfrm>
              <a:prstGeom prst="rect">
                <a:avLst/>
              </a:prstGeom>
              <a:blipFill>
                <a:blip r:embed="rId14"/>
                <a:stretch>
                  <a:fillRect l="-16667" r="-416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CFC4E08-EB72-CB78-74FD-5CBBBFF6CAF2}"/>
                  </a:ext>
                </a:extLst>
              </p:cNvPr>
              <p:cNvSpPr txBox="1"/>
              <p:nvPr/>
            </p:nvSpPr>
            <p:spPr>
              <a:xfrm>
                <a:off x="5286360" y="3046468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CFC4E08-EB72-CB78-74FD-5CBBBFF6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60" y="3046468"/>
                <a:ext cx="585545" cy="553998"/>
              </a:xfrm>
              <a:prstGeom prst="rect">
                <a:avLst/>
              </a:prstGeom>
              <a:blipFill>
                <a:blip r:embed="rId15"/>
                <a:stretch>
                  <a:fillRect l="-17021" r="-42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D8B5486F-40A6-8B84-FAD1-973DCA628D99}"/>
              </a:ext>
            </a:extLst>
          </p:cNvPr>
          <p:cNvSpPr/>
          <p:nvPr/>
        </p:nvSpPr>
        <p:spPr>
          <a:xfrm>
            <a:off x="6726295" y="4140034"/>
            <a:ext cx="2699424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814809-64CA-7EA1-CE49-AA1B00107E56}"/>
                  </a:ext>
                </a:extLst>
              </p:cNvPr>
              <p:cNvSpPr txBox="1"/>
              <p:nvPr/>
            </p:nvSpPr>
            <p:spPr>
              <a:xfrm>
                <a:off x="6864589" y="4071952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814809-64CA-7EA1-CE49-AA1B00107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589" y="4071952"/>
                <a:ext cx="390363" cy="553998"/>
              </a:xfrm>
              <a:prstGeom prst="rect">
                <a:avLst/>
              </a:prstGeom>
              <a:blipFill>
                <a:blip r:embed="rId16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F63FF2B-E88D-A2E2-F77C-A1AF6C20A62C}"/>
                  </a:ext>
                </a:extLst>
              </p:cNvPr>
              <p:cNvSpPr txBox="1"/>
              <p:nvPr/>
            </p:nvSpPr>
            <p:spPr>
              <a:xfrm>
                <a:off x="7795434" y="4090496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F63FF2B-E88D-A2E2-F77C-A1AF6C20A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34" y="4090496"/>
                <a:ext cx="392608" cy="553998"/>
              </a:xfrm>
              <a:prstGeom prst="rect">
                <a:avLst/>
              </a:prstGeom>
              <a:blipFill>
                <a:blip r:embed="rId17"/>
                <a:stretch>
                  <a:fillRect l="-21875" r="-218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A70916B-7068-98E3-803E-B8FB5C8D87D8}"/>
                  </a:ext>
                </a:extLst>
              </p:cNvPr>
              <p:cNvSpPr txBox="1"/>
              <p:nvPr/>
            </p:nvSpPr>
            <p:spPr>
              <a:xfrm>
                <a:off x="8699102" y="4075090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A70916B-7068-98E3-803E-B8FB5C8D8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102" y="4075090"/>
                <a:ext cx="389081" cy="553998"/>
              </a:xfrm>
              <a:prstGeom prst="rect">
                <a:avLst/>
              </a:prstGeom>
              <a:blipFill>
                <a:blip r:embed="rId18"/>
                <a:stretch>
                  <a:fillRect l="-21875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96A458E3-7991-2431-5F4B-D34FD9F7FB9D}"/>
              </a:ext>
            </a:extLst>
          </p:cNvPr>
          <p:cNvSpPr/>
          <p:nvPr/>
        </p:nvSpPr>
        <p:spPr>
          <a:xfrm>
            <a:off x="4537926" y="2937995"/>
            <a:ext cx="7200746" cy="181185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441979F-9859-471A-A4E1-A18B595FEC30}"/>
              </a:ext>
            </a:extLst>
          </p:cNvPr>
          <p:cNvSpPr/>
          <p:nvPr/>
        </p:nvSpPr>
        <p:spPr>
          <a:xfrm>
            <a:off x="4733212" y="5960481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39421BD4-320C-0501-46C0-9F3BADC6DA9D}"/>
              </a:ext>
            </a:extLst>
          </p:cNvPr>
          <p:cNvSpPr/>
          <p:nvPr/>
        </p:nvSpPr>
        <p:spPr>
          <a:xfrm>
            <a:off x="4831683" y="4917589"/>
            <a:ext cx="3089916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2994710-ADB5-DE62-D869-5AAF9E5295EB}"/>
                  </a:ext>
                </a:extLst>
              </p:cNvPr>
              <p:cNvSpPr txBox="1"/>
              <p:nvPr/>
            </p:nvSpPr>
            <p:spPr>
              <a:xfrm>
                <a:off x="5208829" y="4895010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2994710-ADB5-DE62-D869-5AAF9E529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29" y="4895010"/>
                <a:ext cx="585545" cy="553998"/>
              </a:xfrm>
              <a:prstGeom prst="rect">
                <a:avLst/>
              </a:prstGeom>
              <a:blipFill>
                <a:blip r:embed="rId19"/>
                <a:stretch>
                  <a:fillRect l="-14583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BDCC12-B9BC-4030-8C9D-B83D57590CF6}"/>
                  </a:ext>
                </a:extLst>
              </p:cNvPr>
              <p:cNvSpPr txBox="1"/>
              <p:nvPr/>
            </p:nvSpPr>
            <p:spPr>
              <a:xfrm>
                <a:off x="6978674" y="4895010"/>
                <a:ext cx="7148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BDCC12-B9BC-4030-8C9D-B83D5759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74" y="4895010"/>
                <a:ext cx="714876" cy="553998"/>
              </a:xfrm>
              <a:prstGeom prst="rect">
                <a:avLst/>
              </a:prstGeom>
              <a:blipFill>
                <a:blip r:embed="rId20"/>
                <a:stretch>
                  <a:fillRect l="-15789" t="-2222" r="-35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CE247DF-C888-4117-43E7-04D21713498F}"/>
              </a:ext>
            </a:extLst>
          </p:cNvPr>
          <p:cNvCxnSpPr>
            <a:cxnSpLocks/>
          </p:cNvCxnSpPr>
          <p:nvPr/>
        </p:nvCxnSpPr>
        <p:spPr>
          <a:xfrm flipH="1">
            <a:off x="4733212" y="5510929"/>
            <a:ext cx="629084" cy="394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40ACD7B-5AAB-D769-262C-08F172C1F590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5425802" y="5503837"/>
            <a:ext cx="120426" cy="4566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B79176A-9557-A48C-7E56-30A517919EED}"/>
              </a:ext>
            </a:extLst>
          </p:cNvPr>
          <p:cNvCxnSpPr>
            <a:cxnSpLocks/>
          </p:cNvCxnSpPr>
          <p:nvPr/>
        </p:nvCxnSpPr>
        <p:spPr>
          <a:xfrm flipH="1">
            <a:off x="6671431" y="5439990"/>
            <a:ext cx="543311" cy="520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4D2E4B4-F3BB-33FC-3ECE-E1C5B6E7478A}"/>
              </a:ext>
            </a:extLst>
          </p:cNvPr>
          <p:cNvCxnSpPr>
            <a:cxnSpLocks/>
          </p:cNvCxnSpPr>
          <p:nvPr/>
        </p:nvCxnSpPr>
        <p:spPr>
          <a:xfrm flipH="1">
            <a:off x="7276800" y="5496257"/>
            <a:ext cx="9979" cy="464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A82188-33FC-FF78-18AE-52F89E1CA0AB}"/>
              </a:ext>
            </a:extLst>
          </p:cNvPr>
          <p:cNvCxnSpPr>
            <a:cxnSpLocks/>
          </p:cNvCxnSpPr>
          <p:nvPr/>
        </p:nvCxnSpPr>
        <p:spPr>
          <a:xfrm>
            <a:off x="7385564" y="5488350"/>
            <a:ext cx="536035" cy="417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D447AB5-9E9F-6572-CF75-1BCCB58CA36C}"/>
              </a:ext>
            </a:extLst>
          </p:cNvPr>
          <p:cNvCxnSpPr>
            <a:cxnSpLocks/>
          </p:cNvCxnSpPr>
          <p:nvPr/>
        </p:nvCxnSpPr>
        <p:spPr>
          <a:xfrm>
            <a:off x="5489309" y="5496257"/>
            <a:ext cx="679157" cy="40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BA1DD2AA-CA26-48AF-B663-D59C87396908}"/>
              </a:ext>
            </a:extLst>
          </p:cNvPr>
          <p:cNvSpPr/>
          <p:nvPr/>
        </p:nvSpPr>
        <p:spPr>
          <a:xfrm>
            <a:off x="6473763" y="5947535"/>
            <a:ext cx="1626032" cy="566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42B36F-37F5-0673-B57E-4822A30101F1}"/>
              </a:ext>
            </a:extLst>
          </p:cNvPr>
          <p:cNvSpPr/>
          <p:nvPr/>
        </p:nvSpPr>
        <p:spPr>
          <a:xfrm>
            <a:off x="8748662" y="5886940"/>
            <a:ext cx="2699424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532BE7A-4387-2CD9-A991-215C9C233EE1}"/>
                  </a:ext>
                </a:extLst>
              </p:cNvPr>
              <p:cNvSpPr txBox="1"/>
              <p:nvPr/>
            </p:nvSpPr>
            <p:spPr>
              <a:xfrm>
                <a:off x="8886956" y="5818858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532BE7A-4387-2CD9-A991-215C9C23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56" y="5818858"/>
                <a:ext cx="390363" cy="553998"/>
              </a:xfrm>
              <a:prstGeom prst="rect">
                <a:avLst/>
              </a:prstGeom>
              <a:blipFill>
                <a:blip r:embed="rId21"/>
                <a:stretch>
                  <a:fillRect l="-21875" r="-2187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F599956-73AA-E2F0-3EB4-1010A941CB2F}"/>
                  </a:ext>
                </a:extLst>
              </p:cNvPr>
              <p:cNvSpPr txBox="1"/>
              <p:nvPr/>
            </p:nvSpPr>
            <p:spPr>
              <a:xfrm>
                <a:off x="9817801" y="5837402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F599956-73AA-E2F0-3EB4-1010A941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801" y="5837402"/>
                <a:ext cx="392608" cy="553998"/>
              </a:xfrm>
              <a:prstGeom prst="rect">
                <a:avLst/>
              </a:prstGeom>
              <a:blipFill>
                <a:blip r:embed="rId22"/>
                <a:stretch>
                  <a:fillRect l="-25000" r="-2187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E0A3A27-E6A8-4812-BF74-6F53B84A48CF}"/>
                  </a:ext>
                </a:extLst>
              </p:cNvPr>
              <p:cNvSpPr txBox="1"/>
              <p:nvPr/>
            </p:nvSpPr>
            <p:spPr>
              <a:xfrm>
                <a:off x="10721469" y="5821996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E0A3A27-E6A8-4812-BF74-6F53B84A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469" y="5821996"/>
                <a:ext cx="389081" cy="553998"/>
              </a:xfrm>
              <a:prstGeom prst="rect">
                <a:avLst/>
              </a:prstGeom>
              <a:blipFill>
                <a:blip r:embed="rId7"/>
                <a:stretch>
                  <a:fillRect l="-25000" r="-1875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C721C558-031F-29CA-672E-51648EB0B966}"/>
              </a:ext>
            </a:extLst>
          </p:cNvPr>
          <p:cNvSpPr/>
          <p:nvPr/>
        </p:nvSpPr>
        <p:spPr>
          <a:xfrm>
            <a:off x="4543842" y="4759898"/>
            <a:ext cx="7200746" cy="181185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4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57" grpId="0" animBg="1"/>
      <p:bldP spid="53" grpId="0" animBg="1"/>
      <p:bldP spid="48" grpId="0" animBg="1"/>
      <p:bldP spid="20" grpId="0"/>
      <p:bldP spid="23" grpId="0"/>
      <p:bldP spid="37" grpId="0"/>
      <p:bldP spid="38" grpId="0"/>
      <p:bldP spid="39" grpId="0"/>
      <p:bldP spid="68" grpId="0" animBg="1"/>
      <p:bldP spid="81" grpId="0" animBg="1"/>
      <p:bldP spid="82" grpId="0" animBg="1"/>
      <p:bldP spid="89" grpId="0" animBg="1"/>
      <p:bldP spid="90" grpId="0"/>
      <p:bldP spid="91" grpId="0"/>
      <p:bldP spid="92" grpId="0" animBg="1"/>
      <p:bldP spid="93" grpId="0"/>
      <p:bldP spid="94" grpId="0"/>
      <p:bldP spid="95" grpId="0"/>
      <p:bldP spid="98" grpId="0" animBg="1"/>
      <p:bldP spid="100" grpId="0" animBg="1"/>
      <p:bldP spid="101" grpId="0" animBg="1"/>
      <p:bldP spid="102" grpId="0"/>
      <p:bldP spid="103" grpId="0"/>
      <p:bldP spid="110" grpId="0" animBg="1"/>
      <p:bldP spid="111" grpId="0" animBg="1"/>
      <p:bldP spid="112" grpId="0"/>
      <p:bldP spid="113" grpId="0"/>
      <p:bldP spid="114" grpId="0"/>
      <p:bldP spid="1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52E4F-1C5D-DF5B-F474-472EE7D2CC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 List Decoding Summary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52E4F-1C5D-DF5B-F474-472EE7D2C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F7E06-7D62-8AA5-0D25-E00BC86EA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16644" cy="4351338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possible cases</a:t>
                </a:r>
              </a:p>
              <a:p>
                <a:pPr lvl="1"/>
                <a:r>
                  <a:rPr lang="en-US" dirty="0"/>
                  <a:t>1 correct case </a:t>
                </a:r>
              </a:p>
              <a:p>
                <a:endParaRPr lang="en-US" dirty="0"/>
              </a:p>
              <a:p>
                <a:r>
                  <a:rPr lang="en-US" b="1" dirty="0"/>
                  <a:t>Overlapping</a:t>
                </a:r>
              </a:p>
              <a:p>
                <a:pPr lvl="1"/>
                <a:r>
                  <a:rPr lang="en-US" dirty="0"/>
                  <a:t>Each location has only 2 different evals...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u="sng" dirty="0"/>
                  <a:t> time to compute all cases! </a:t>
                </a:r>
                <a:r>
                  <a:rPr lang="en-US" u="sng" dirty="0">
                    <a:sym typeface="Wingdings" pitchFamily="2" charset="2"/>
                  </a:rPr>
                  <a:t>_</a:t>
                </a:r>
                <a:endParaRPr lang="en-US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F7E06-7D62-8AA5-0D25-E00BC86EA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16644" cy="4351338"/>
              </a:xfrm>
              <a:blipFill>
                <a:blip r:embed="rId4"/>
                <a:stretch>
                  <a:fillRect l="-1751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C85A11-65C2-73F3-91FD-6653C201BE5F}"/>
              </a:ext>
            </a:extLst>
          </p:cNvPr>
          <p:cNvSpPr/>
          <p:nvPr/>
        </p:nvSpPr>
        <p:spPr>
          <a:xfrm>
            <a:off x="8596292" y="3515129"/>
            <a:ext cx="3089915" cy="570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267148-5AB3-CE59-8BCD-AEAAAEAFD7BC}"/>
              </a:ext>
            </a:extLst>
          </p:cNvPr>
          <p:cNvSpPr/>
          <p:nvPr/>
        </p:nvSpPr>
        <p:spPr>
          <a:xfrm>
            <a:off x="8575027" y="4286237"/>
            <a:ext cx="3089915" cy="566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378858-8B93-A861-3482-437D1D617442}"/>
                  </a:ext>
                </a:extLst>
              </p:cNvPr>
              <p:cNvSpPr txBox="1"/>
              <p:nvPr/>
            </p:nvSpPr>
            <p:spPr>
              <a:xfrm>
                <a:off x="8929896" y="3492550"/>
                <a:ext cx="5855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378858-8B93-A861-3482-437D1D61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96" y="3492550"/>
                <a:ext cx="585545" cy="553998"/>
              </a:xfrm>
              <a:prstGeom prst="rect">
                <a:avLst/>
              </a:prstGeom>
              <a:blipFill>
                <a:blip r:embed="rId5"/>
                <a:stretch>
                  <a:fillRect l="-17021" r="-42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D0CECF-A556-FB86-0600-AD4497C86BBB}"/>
                  </a:ext>
                </a:extLst>
              </p:cNvPr>
              <p:cNvSpPr txBox="1"/>
              <p:nvPr/>
            </p:nvSpPr>
            <p:spPr>
              <a:xfrm>
                <a:off x="9893287" y="3492550"/>
                <a:ext cx="7148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D0CECF-A556-FB86-0600-AD4497C8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287" y="3492550"/>
                <a:ext cx="714875" cy="553998"/>
              </a:xfrm>
              <a:prstGeom prst="rect">
                <a:avLst/>
              </a:prstGeom>
              <a:blipFill>
                <a:blip r:embed="rId6"/>
                <a:stretch>
                  <a:fillRect l="-14035" t="-4545" r="-1578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5F9D2-AB90-06D7-3852-FEE95CA7F020}"/>
                  </a:ext>
                </a:extLst>
              </p:cNvPr>
              <p:cNvSpPr txBox="1"/>
              <p:nvPr/>
            </p:nvSpPr>
            <p:spPr>
              <a:xfrm>
                <a:off x="10907741" y="3492550"/>
                <a:ext cx="596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5F9D2-AB90-06D7-3852-FEE95CA7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41" y="3492550"/>
                <a:ext cx="596252" cy="553998"/>
              </a:xfrm>
              <a:prstGeom prst="rect">
                <a:avLst/>
              </a:prstGeom>
              <a:blipFill>
                <a:blip r:embed="rId7"/>
                <a:stretch>
                  <a:fillRect l="-14583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8E5F0-A04C-5E4B-AC4B-411A859D1151}"/>
                  </a:ext>
                </a:extLst>
              </p:cNvPr>
              <p:cNvSpPr txBox="1"/>
              <p:nvPr/>
            </p:nvSpPr>
            <p:spPr>
              <a:xfrm>
                <a:off x="9103812" y="4218155"/>
                <a:ext cx="390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98E5F0-A04C-5E4B-AC4B-411A859D1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812" y="4218155"/>
                <a:ext cx="390363" cy="553998"/>
              </a:xfrm>
              <a:prstGeom prst="rect">
                <a:avLst/>
              </a:prstGeom>
              <a:blipFill>
                <a:blip r:embed="rId8"/>
                <a:stretch>
                  <a:fillRect l="-25000" r="-218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A61F5-D80A-252D-883D-C1D45DBA0A53}"/>
                  </a:ext>
                </a:extLst>
              </p:cNvPr>
              <p:cNvSpPr txBox="1"/>
              <p:nvPr/>
            </p:nvSpPr>
            <p:spPr>
              <a:xfrm>
                <a:off x="9944945" y="4246895"/>
                <a:ext cx="39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A61F5-D80A-252D-883D-C1D45DBA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945" y="4246895"/>
                <a:ext cx="392608" cy="553998"/>
              </a:xfrm>
              <a:prstGeom prst="rect">
                <a:avLst/>
              </a:prstGeom>
              <a:blipFill>
                <a:blip r:embed="rId9"/>
                <a:stretch>
                  <a:fillRect l="-21212" r="-1818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A3D4C-9DB0-6048-A857-6434F552C1D5}"/>
                  </a:ext>
                </a:extLst>
              </p:cNvPr>
              <p:cNvSpPr txBox="1"/>
              <p:nvPr/>
            </p:nvSpPr>
            <p:spPr>
              <a:xfrm>
                <a:off x="10938325" y="4221293"/>
                <a:ext cx="389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A3D4C-9DB0-6048-A857-6434F552C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325" y="4221293"/>
                <a:ext cx="389081" cy="553998"/>
              </a:xfrm>
              <a:prstGeom prst="rect">
                <a:avLst/>
              </a:prstGeom>
              <a:blipFill>
                <a:blip r:embed="rId10"/>
                <a:stretch>
                  <a:fillRect l="-25806" r="-2258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119D93-2028-7B30-F545-B9E5E3C59BBF}"/>
              </a:ext>
            </a:extLst>
          </p:cNvPr>
          <p:cNvSpPr/>
          <p:nvPr/>
        </p:nvSpPr>
        <p:spPr>
          <a:xfrm>
            <a:off x="8474150" y="3306730"/>
            <a:ext cx="3349257" cy="17543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327136-BDF0-1692-3402-F4C8DC162C35}"/>
                  </a:ext>
                </a:extLst>
              </p:cNvPr>
              <p:cNvSpPr txBox="1"/>
              <p:nvPr/>
            </p:nvSpPr>
            <p:spPr>
              <a:xfrm>
                <a:off x="7850845" y="2747470"/>
                <a:ext cx="397256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The programmed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327136-BDF0-1692-3402-F4C8DC16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45" y="2747470"/>
                <a:ext cx="3972562" cy="523220"/>
              </a:xfrm>
              <a:prstGeom prst="rect">
                <a:avLst/>
              </a:prstGeom>
              <a:blipFill>
                <a:blip r:embed="rId11"/>
                <a:stretch>
                  <a:fillRect l="-3185" t="-11905" r="-19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52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6" y="488413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72BBA15C-B2F2-0381-79D2-DACDF8323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Use in PIR: </a:t>
                </a:r>
                <a:br>
                  <a:rPr lang="en-US" dirty="0"/>
                </a:br>
                <a:r>
                  <a:rPr lang="en-US" dirty="0"/>
                  <a:t>Improving Online Comm.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72BBA15C-B2F2-0381-79D2-DACDF8323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413"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/>
              <p:nvPr/>
            </p:nvSpPr>
            <p:spPr>
              <a:xfrm>
                <a:off x="5284187" y="5086153"/>
                <a:ext cx="3336619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4000" b="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51BD6-6EF4-B9EA-4AED-81E0057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7" y="5086153"/>
                <a:ext cx="3336619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DB0EAC-2BA8-BDDE-085E-CC9B5A43799E}"/>
              </a:ext>
            </a:extLst>
          </p:cNvPr>
          <p:cNvSpPr/>
          <p:nvPr/>
        </p:nvSpPr>
        <p:spPr>
          <a:xfrm>
            <a:off x="5284187" y="5086153"/>
            <a:ext cx="3207225" cy="850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ED1147-5B1B-B6CE-A7E6-D866C2A5CFFD}"/>
              </a:ext>
            </a:extLst>
          </p:cNvPr>
          <p:cNvCxnSpPr>
            <a:cxnSpLocks/>
          </p:cNvCxnSpPr>
          <p:nvPr/>
        </p:nvCxnSpPr>
        <p:spPr>
          <a:xfrm>
            <a:off x="7140118" y="3558569"/>
            <a:ext cx="0" cy="13255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3C34AF-83EB-295F-4EAE-E098E80AC664}"/>
              </a:ext>
            </a:extLst>
          </p:cNvPr>
          <p:cNvCxnSpPr>
            <a:cxnSpLocks/>
          </p:cNvCxnSpPr>
          <p:nvPr/>
        </p:nvCxnSpPr>
        <p:spPr>
          <a:xfrm>
            <a:off x="6598490" y="3566507"/>
            <a:ext cx="0" cy="1325563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9A614D-3804-2FAD-D141-3BD97555F89C}"/>
                  </a:ext>
                </a:extLst>
              </p:cNvPr>
              <p:cNvSpPr txBox="1"/>
              <p:nvPr/>
            </p:nvSpPr>
            <p:spPr>
              <a:xfrm>
                <a:off x="2680321" y="3397015"/>
                <a:ext cx="3639651" cy="15881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Upload: </a:t>
                </a:r>
              </a:p>
              <a:p>
                <a:r>
                  <a:rPr lang="en-US" sz="3200" dirty="0"/>
                  <a:t>Programmed Key</a:t>
                </a:r>
              </a:p>
              <a:p>
                <a:r>
                  <a:rPr lang="en-US" sz="3200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9A614D-3804-2FAD-D141-3BD97555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21" y="3397015"/>
                <a:ext cx="3639651" cy="1588127"/>
              </a:xfrm>
              <a:prstGeom prst="rect">
                <a:avLst/>
              </a:prstGeom>
              <a:blipFill>
                <a:blip r:embed="rId6"/>
                <a:stretch>
                  <a:fillRect l="-4181"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605E2C-BA39-2CA7-B53A-A4E4AA430503}"/>
                  </a:ext>
                </a:extLst>
              </p:cNvPr>
              <p:cNvSpPr txBox="1"/>
              <p:nvPr/>
            </p:nvSpPr>
            <p:spPr>
              <a:xfrm>
                <a:off x="5724179" y="6120465"/>
                <a:ext cx="232724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Domain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605E2C-BA39-2CA7-B53A-A4E4AA430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79" y="6120465"/>
                <a:ext cx="2327240" cy="372410"/>
              </a:xfrm>
              <a:prstGeom prst="rect">
                <a:avLst/>
              </a:prstGeom>
              <a:blipFill>
                <a:blip r:embed="rId7"/>
                <a:stretch>
                  <a:fillRect l="-2162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57870-CB4F-781C-9C52-98A09755AC78}"/>
                  </a:ext>
                </a:extLst>
              </p:cNvPr>
              <p:cNvSpPr txBox="1"/>
              <p:nvPr/>
            </p:nvSpPr>
            <p:spPr>
              <a:xfrm>
                <a:off x="7418637" y="3365375"/>
                <a:ext cx="4724370" cy="15881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Download: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3200" dirty="0"/>
                  <a:t> possible set sums</a:t>
                </a:r>
              </a:p>
              <a:p>
                <a:r>
                  <a:rPr lang="en-US" sz="3200" u="sng" dirty="0"/>
                  <a:t>Client picks 1 correct case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57870-CB4F-781C-9C52-98A09755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37" y="3365375"/>
                <a:ext cx="4724370" cy="1588127"/>
              </a:xfrm>
              <a:prstGeom prst="rect">
                <a:avLst/>
              </a:prstGeom>
              <a:blipFill>
                <a:blip r:embed="rId8"/>
                <a:stretch>
                  <a:fillRect l="-3217" t="-4724" r="-2145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PIR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5BE72F-68AA-2128-EDC3-D870F66FD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9454117" cy="4351338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u="sng" dirty="0"/>
                  <a:t>Handling multiple queries</a:t>
                </a:r>
                <a:r>
                  <a:rPr lang="en-US" dirty="0"/>
                  <a:t> is tricker …</a:t>
                </a:r>
              </a:p>
              <a:p>
                <a:endParaRPr lang="en-US" dirty="0"/>
              </a:p>
              <a:p>
                <a:r>
                  <a:rPr lang="en-US" dirty="0"/>
                  <a:t>Strategy 1: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Simple + using the PPPRF as black-box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times blowup in cost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Strategy 2: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Open the box of the construction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Constant overhead</a:t>
                </a:r>
              </a:p>
              <a:p>
                <a:pPr lvl="1"/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5BE72F-68AA-2128-EDC3-D870F66FD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9454117" cy="4351338"/>
              </a:xfrm>
              <a:blipFill>
                <a:blip r:embed="rId2"/>
                <a:stretch>
                  <a:fillRect l="-1072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9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/>
              <a:t>Information Retrieval</a:t>
            </a:r>
            <a:r>
              <a:rPr lang="en-US" altLang="zh-CN" dirty="0"/>
              <a:t> Leaks User Privacy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053B54-D596-B1A1-7415-D592B14796DC}"/>
              </a:ext>
            </a:extLst>
          </p:cNvPr>
          <p:cNvSpPr txBox="1"/>
          <p:nvPr/>
        </p:nvSpPr>
        <p:spPr>
          <a:xfrm>
            <a:off x="8260427" y="4394892"/>
            <a:ext cx="234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Public Database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0771FF-DF1A-D4A8-45DF-14F9B8CE30CB}"/>
              </a:ext>
            </a:extLst>
          </p:cNvPr>
          <p:cNvSpPr txBox="1"/>
          <p:nvPr/>
        </p:nvSpPr>
        <p:spPr>
          <a:xfrm>
            <a:off x="2151794" y="4270199"/>
            <a:ext cx="27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User</a:t>
            </a:r>
            <a:endParaRPr lang="zh-CN" altLang="en-US" sz="2400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6" y="2461808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8494222" y="2606142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2B9C2F-17ED-7B78-4D53-9BFFFF5F8530}"/>
              </a:ext>
            </a:extLst>
          </p:cNvPr>
          <p:cNvGrpSpPr/>
          <p:nvPr/>
        </p:nvGrpSpPr>
        <p:grpSpPr>
          <a:xfrm>
            <a:off x="4803294" y="3419298"/>
            <a:ext cx="1701801" cy="244969"/>
            <a:chOff x="4114800" y="3429000"/>
            <a:chExt cx="4253230" cy="1863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845C5E-9824-CA33-02B0-ACE822A667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D6F790-2DC7-0EA1-5129-89F8F659CCB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21C43-348C-6912-0DC7-2697DECB8DE0}"/>
              </a:ext>
            </a:extLst>
          </p:cNvPr>
          <p:cNvSpPr txBox="1"/>
          <p:nvPr/>
        </p:nvSpPr>
        <p:spPr>
          <a:xfrm>
            <a:off x="4189206" y="2604317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Location of EC ’24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DE77B-8991-500B-0CA2-3A485DF6E89B}"/>
              </a:ext>
            </a:extLst>
          </p:cNvPr>
          <p:cNvSpPr txBox="1"/>
          <p:nvPr/>
        </p:nvSpPr>
        <p:spPr>
          <a:xfrm>
            <a:off x="5146198" y="4095506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Zurich</a:t>
            </a: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26AAD0A2-1F52-AF64-B064-C1964C5380ED}"/>
              </a:ext>
            </a:extLst>
          </p:cNvPr>
          <p:cNvSpPr/>
          <p:nvPr/>
        </p:nvSpPr>
        <p:spPr>
          <a:xfrm>
            <a:off x="3830860" y="4910488"/>
            <a:ext cx="4305016" cy="1721105"/>
          </a:xfrm>
          <a:prstGeom prst="cloudCallout">
            <a:avLst>
              <a:gd name="adj1" fmla="val 50455"/>
              <a:gd name="adj2" fmla="val -868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 crypto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researcher!</a:t>
            </a:r>
          </a:p>
        </p:txBody>
      </p:sp>
      <p:pic>
        <p:nvPicPr>
          <p:cNvPr id="29704" name="Picture 8" descr="Devil - Free smileys icons">
            <a:extLst>
              <a:ext uri="{FF2B5EF4-FFF2-40B4-BE49-F238E27FC236}">
                <a16:creationId xmlns:a16="http://schemas.microsoft.com/office/drawing/2014/main" id="{5059298C-0086-C0C6-1493-ADDAB42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448" y="1809076"/>
            <a:ext cx="1218514" cy="12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PIR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5BE72F-68AA-2128-EDC3-D870F66FD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9454117" cy="4351338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u="sng" dirty="0"/>
                  <a:t>Handling multiple queries</a:t>
                </a:r>
                <a:r>
                  <a:rPr lang="en-US" dirty="0"/>
                  <a:t> is tricker …</a:t>
                </a:r>
              </a:p>
              <a:p>
                <a:endParaRPr lang="en-US" dirty="0"/>
              </a:p>
              <a:p>
                <a:r>
                  <a:rPr lang="en-US" dirty="0"/>
                  <a:t>Strategy 1: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Simple + using the </a:t>
                </a:r>
                <a:r>
                  <a:rPr lang="en-US" strike="sngStrike" dirty="0">
                    <a:solidFill>
                      <a:schemeClr val="accent6">
                        <a:lumMod val="75000"/>
                      </a:schemeClr>
                    </a:solidFill>
                  </a:rPr>
                  <a:t>PPPRF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as black-box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times blowup in cost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Strategy 2: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Open the box of the construction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Constant overhead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E5BE72F-68AA-2128-EDC3-D870F66FD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9454117" cy="4351338"/>
              </a:xfrm>
              <a:blipFill>
                <a:blip r:embed="rId2"/>
                <a:stretch>
                  <a:fillRect l="-1072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0FC8A4-D17D-EB6C-37EB-3DAC2C27A872}"/>
              </a:ext>
            </a:extLst>
          </p:cNvPr>
          <p:cNvSpPr txBox="1"/>
          <p:nvPr/>
        </p:nvSpPr>
        <p:spPr>
          <a:xfrm>
            <a:off x="3641069" y="2753833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TreePIR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query [LP22a]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F05B34-7F43-660D-8A16-AE82585A960A}"/>
              </a:ext>
            </a:extLst>
          </p:cNvPr>
          <p:cNvSpPr/>
          <p:nvPr/>
        </p:nvSpPr>
        <p:spPr>
          <a:xfrm>
            <a:off x="1084521" y="2594344"/>
            <a:ext cx="5922335" cy="1403498"/>
          </a:xfrm>
          <a:prstGeom prst="roundRect">
            <a:avLst/>
          </a:prstGeom>
          <a:noFill/>
          <a:ln w="2159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532A6E-169D-8BD2-9882-CE741D97674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006856" y="3296093"/>
            <a:ext cx="8080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7A4D6F-A0D1-9BE5-0B06-91842B7BBAEC}"/>
              </a:ext>
            </a:extLst>
          </p:cNvPr>
          <p:cNvSpPr txBox="1"/>
          <p:nvPr/>
        </p:nvSpPr>
        <p:spPr>
          <a:xfrm>
            <a:off x="8132545" y="2970397"/>
            <a:ext cx="380522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Polylog online communication w/ DDH or LWE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Conceptually simpler compared to </a:t>
            </a:r>
            <a:r>
              <a:rPr lang="en-US" sz="1600" dirty="0"/>
              <a:t>[ZLTS22] and [LP22b]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34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BBA15C-B2F2-0381-79D2-DACDF832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675B1-5610-951C-56E0-8ABDAF38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Setting: </a:t>
            </a:r>
          </a:p>
          <a:p>
            <a:pPr lvl="1"/>
            <a:r>
              <a:rPr lang="en-US" sz="3600" dirty="0"/>
              <a:t>100GB DB w/ billions of records</a:t>
            </a:r>
          </a:p>
          <a:p>
            <a:pPr lvl="1"/>
            <a:endParaRPr lang="en-US" sz="3600" dirty="0"/>
          </a:p>
          <a:p>
            <a:r>
              <a:rPr lang="en-US" sz="4000" dirty="0"/>
              <a:t>Results:</a:t>
            </a:r>
          </a:p>
          <a:p>
            <a:pPr lvl="1"/>
            <a:r>
              <a:rPr lang="en-US" sz="3600" b="1" u="sng" dirty="0"/>
              <a:t>44ms</a:t>
            </a:r>
            <a:r>
              <a:rPr lang="en-US" sz="3600" dirty="0"/>
              <a:t> online time    </a:t>
            </a:r>
            <a:r>
              <a:rPr lang="en-US" sz="2800" dirty="0"/>
              <a:t>(~2.5x slower)</a:t>
            </a:r>
            <a:endParaRPr lang="en-US" sz="3600" dirty="0"/>
          </a:p>
          <a:p>
            <a:pPr lvl="1"/>
            <a:r>
              <a:rPr lang="en-US" sz="3600" b="1" u="sng" dirty="0"/>
              <a:t>8KB</a:t>
            </a:r>
            <a:r>
              <a:rPr lang="en-US" sz="3600" dirty="0"/>
              <a:t> online communication   </a:t>
            </a:r>
            <a:r>
              <a:rPr lang="en-US" sz="2800" dirty="0"/>
              <a:t>(&gt;10x better)</a:t>
            </a:r>
          </a:p>
          <a:p>
            <a:pPr lvl="1"/>
            <a:r>
              <a:rPr lang="en-US" sz="3600" b="1" u="sng" dirty="0"/>
              <a:t>1.7GB</a:t>
            </a:r>
            <a:r>
              <a:rPr lang="en-US" sz="3600" dirty="0"/>
              <a:t> storage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1652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56219-30A1-3FA6-0BF3-87FD1996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F072CF-4395-029A-24E0-BA6DE778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Other recent developments</a:t>
            </a:r>
            <a:endParaRPr lang="en-US" altLang="zh-CN" dirty="0"/>
          </a:p>
          <a:p>
            <a:pPr lvl="1"/>
            <a:r>
              <a:rPr lang="en-US" altLang="zh-CN" dirty="0"/>
              <a:t>[MIR23]: Concrete performance++</a:t>
            </a:r>
          </a:p>
          <a:p>
            <a:pPr lvl="1"/>
            <a:r>
              <a:rPr lang="en-US" altLang="zh-CN" dirty="0"/>
              <a:t>[WLZ+24]: Verifiability</a:t>
            </a:r>
          </a:p>
          <a:p>
            <a:pPr lvl="1"/>
            <a:r>
              <a:rPr lang="en-US" altLang="zh-CN" dirty="0"/>
              <a:t>[HPPY24]: Dynamic update</a:t>
            </a:r>
          </a:p>
          <a:p>
            <a:pPr marL="457200" lvl="1" indent="0">
              <a:buNone/>
            </a:pPr>
            <a:r>
              <a:rPr lang="en-US" altLang="zh-CN" dirty="0"/>
              <a:t>...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Application developing</a:t>
            </a:r>
          </a:p>
          <a:p>
            <a:pPr lvl="1"/>
            <a:r>
              <a:rPr lang="en-US" altLang="zh-CN" dirty="0"/>
              <a:t>Private Search</a:t>
            </a:r>
          </a:p>
          <a:p>
            <a:pPr lvl="1"/>
            <a:r>
              <a:rPr lang="en-US" altLang="zh-CN" dirty="0"/>
              <a:t>Private Blockchain Node</a:t>
            </a:r>
          </a:p>
          <a:p>
            <a:pPr lvl="1"/>
            <a:r>
              <a:rPr lang="en-US" altLang="zh-CN" dirty="0"/>
              <a:t>Password Breaching Alert</a:t>
            </a:r>
          </a:p>
          <a:p>
            <a:pPr lvl="1"/>
            <a:r>
              <a:rPr lang="en-US" altLang="zh-CN" dirty="0"/>
              <a:t>…</a:t>
            </a:r>
          </a:p>
          <a:p>
            <a:pPr lvl="1"/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2BBE6-CF2C-387A-C472-1160F20C1BAE}"/>
              </a:ext>
            </a:extLst>
          </p:cNvPr>
          <p:cNvSpPr txBox="1"/>
          <p:nvPr/>
        </p:nvSpPr>
        <p:spPr>
          <a:xfrm>
            <a:off x="7582830" y="4001294"/>
            <a:ext cx="45336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  <a:hlinkClick r:id="rId2"/>
              </a:rPr>
              <a:t>cs.cmu.edu/~mingxunz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 err="1">
                <a:latin typeface="Comic Sans MS" panose="030F0902030302020204" pitchFamily="66" charset="0"/>
              </a:rPr>
              <a:t>mingxunz@andrew.cmu.edu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latin typeface="Comic Sans MS" panose="030F0902030302020204" pitchFamily="66" charset="0"/>
              </a:rPr>
              <a:t>I am looking for job next </a:t>
            </a:r>
            <a:r>
              <a:rPr lang="en-US" sz="2400" dirty="0" err="1">
                <a:latin typeface="Comic Sans MS" panose="030F0902030302020204" pitchFamily="66" charset="0"/>
              </a:rPr>
              <a:t>yr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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8884946-7653-B185-E4F8-7DD70376B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8" y="1593057"/>
            <a:ext cx="2273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">
            <a:extLst>
              <a:ext uri="{FF2B5EF4-FFF2-40B4-BE49-F238E27FC236}">
                <a16:creationId xmlns:a16="http://schemas.microsoft.com/office/drawing/2014/main" id="{3EA50E9D-84CC-4B77-12A2-5AA277E2B2B3}"/>
              </a:ext>
            </a:extLst>
          </p:cNvPr>
          <p:cNvSpPr/>
          <p:nvPr/>
        </p:nvSpPr>
        <p:spPr>
          <a:xfrm>
            <a:off x="4186868" y="3940119"/>
            <a:ext cx="3239989" cy="688631"/>
          </a:xfrm>
          <a:prstGeom prst="roundRect">
            <a:avLst/>
          </a:prstGeom>
          <a:pattFill prst="dk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10">
            <a:extLst>
              <a:ext uri="{FF2B5EF4-FFF2-40B4-BE49-F238E27FC236}">
                <a16:creationId xmlns:a16="http://schemas.microsoft.com/office/drawing/2014/main" id="{9E5C1363-BB36-A360-7E6A-008933A8AB10}"/>
              </a:ext>
            </a:extLst>
          </p:cNvPr>
          <p:cNvSpPr/>
          <p:nvPr/>
        </p:nvSpPr>
        <p:spPr>
          <a:xfrm>
            <a:off x="4189206" y="2471088"/>
            <a:ext cx="3239989" cy="688631"/>
          </a:xfrm>
          <a:prstGeom prst="roundRect">
            <a:avLst/>
          </a:prstGeom>
          <a:pattFill prst="dk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/>
              <a:t>Private Information Retrieval</a:t>
            </a:r>
            <a:r>
              <a:rPr lang="en-US" altLang="zh-CN" dirty="0"/>
              <a:t>  </a:t>
            </a:r>
            <a:r>
              <a:rPr lang="en-US" altLang="zh-CN" sz="2800" dirty="0"/>
              <a:t>[CGKS95]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053B54-D596-B1A1-7415-D592B14796DC}"/>
              </a:ext>
            </a:extLst>
          </p:cNvPr>
          <p:cNvSpPr txBox="1"/>
          <p:nvPr/>
        </p:nvSpPr>
        <p:spPr>
          <a:xfrm>
            <a:off x="8260427" y="4394892"/>
            <a:ext cx="234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Public Database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0771FF-DF1A-D4A8-45DF-14F9B8CE30CB}"/>
              </a:ext>
            </a:extLst>
          </p:cNvPr>
          <p:cNvSpPr txBox="1"/>
          <p:nvPr/>
        </p:nvSpPr>
        <p:spPr>
          <a:xfrm>
            <a:off x="2151794" y="4270199"/>
            <a:ext cx="27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User</a:t>
            </a:r>
            <a:endParaRPr lang="zh-CN" altLang="en-US" sz="2400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6" y="2461808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8494222" y="2606142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2B9C2F-17ED-7B78-4D53-9BFFFF5F8530}"/>
              </a:ext>
            </a:extLst>
          </p:cNvPr>
          <p:cNvGrpSpPr/>
          <p:nvPr/>
        </p:nvGrpSpPr>
        <p:grpSpPr>
          <a:xfrm>
            <a:off x="4803294" y="3419298"/>
            <a:ext cx="1701801" cy="244969"/>
            <a:chOff x="4114800" y="3429000"/>
            <a:chExt cx="4253230" cy="1863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845C5E-9824-CA33-02B0-ACE822A667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D6F790-2DC7-0EA1-5129-89F8F659CCB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21C43-348C-6912-0DC7-2697DECB8DE0}"/>
              </a:ext>
            </a:extLst>
          </p:cNvPr>
          <p:cNvSpPr txBox="1"/>
          <p:nvPr/>
        </p:nvSpPr>
        <p:spPr>
          <a:xfrm>
            <a:off x="4189206" y="2604317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Location of EC ’24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DE77B-8991-500B-0CA2-3A485DF6E89B}"/>
              </a:ext>
            </a:extLst>
          </p:cNvPr>
          <p:cNvSpPr txBox="1"/>
          <p:nvPr/>
        </p:nvSpPr>
        <p:spPr>
          <a:xfrm>
            <a:off x="5242444" y="4116634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Zurich</a:t>
            </a: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26AAD0A2-1F52-AF64-B064-C1964C5380ED}"/>
              </a:ext>
            </a:extLst>
          </p:cNvPr>
          <p:cNvSpPr/>
          <p:nvPr/>
        </p:nvSpPr>
        <p:spPr>
          <a:xfrm>
            <a:off x="3843217" y="5075528"/>
            <a:ext cx="4305016" cy="1721105"/>
          </a:xfrm>
          <a:prstGeom prst="cloudCallout">
            <a:avLst>
              <a:gd name="adj1" fmla="val 50455"/>
              <a:gd name="adj2" fmla="val -868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???</a:t>
            </a:r>
          </a:p>
        </p:txBody>
      </p:sp>
      <p:pic>
        <p:nvPicPr>
          <p:cNvPr id="8" name="Picture 8" descr="Devil - Free smileys icons">
            <a:extLst>
              <a:ext uri="{FF2B5EF4-FFF2-40B4-BE49-F238E27FC236}">
                <a16:creationId xmlns:a16="http://schemas.microsoft.com/office/drawing/2014/main" id="{4CBEEFD2-AB17-785C-1CDE-E7BE6188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448" y="1809076"/>
            <a:ext cx="1218514" cy="12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7EDF-C8F4-BE8B-1FA4-5D4E9550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BBEC-8C32-B2D1-007D-1729489A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Advancements on </a:t>
            </a:r>
            <a:r>
              <a:rPr lang="en-US" u="sng" dirty="0"/>
              <a:t>Preprocessing PIR (Prep-PIR)</a:t>
            </a:r>
          </a:p>
          <a:p>
            <a:pPr lvl="1"/>
            <a:r>
              <a:rPr lang="en-US" sz="1600" dirty="0"/>
              <a:t>[BIM00],[CK20],[KC21],[SACM21],[CHK22], [LP22a], [LP22b], [HHCM+23],[</a:t>
            </a:r>
            <a:r>
              <a:rPr lang="en-US" sz="1800" b="1" dirty="0"/>
              <a:t>Z</a:t>
            </a:r>
            <a:r>
              <a:rPr lang="en-US" sz="1600" dirty="0"/>
              <a:t>LTS23],[LMW23],[LP23],</a:t>
            </a:r>
            <a:r>
              <a:rPr lang="en-US" sz="1800" dirty="0"/>
              <a:t>Piano</a:t>
            </a:r>
            <a:r>
              <a:rPr lang="en-US" sz="1600" dirty="0"/>
              <a:t> [</a:t>
            </a:r>
            <a:r>
              <a:rPr lang="en-US" sz="1800" b="1" dirty="0"/>
              <a:t>Z</a:t>
            </a:r>
            <a:r>
              <a:rPr lang="en-US" sz="1600" dirty="0"/>
              <a:t>PSZ23]…</a:t>
            </a:r>
          </a:p>
          <a:p>
            <a:endParaRPr lang="en-US" u="sng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Prep-PIRs: </a:t>
            </a:r>
            <a:r>
              <a:rPr lang="en-US" b="1" u="sng" dirty="0"/>
              <a:t>Sublinear</a:t>
            </a:r>
            <a:r>
              <a:rPr lang="en-US" dirty="0"/>
              <a:t> computation per query (amortized)</a:t>
            </a:r>
          </a:p>
          <a:p>
            <a:pPr lvl="2"/>
            <a:r>
              <a:rPr lang="en-US" dirty="0"/>
              <a:t>Classical PIR requires linear computation [BIM00]</a:t>
            </a:r>
          </a:p>
        </p:txBody>
      </p:sp>
    </p:spTree>
    <p:extLst>
      <p:ext uri="{BB962C8B-B14F-4D97-AF65-F5344CB8AC3E}">
        <p14:creationId xmlns:p14="http://schemas.microsoft.com/office/powerpoint/2010/main" val="153746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PIR: Offline</a:t>
            </a:r>
            <a:endParaRPr lang="zh-CN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2B1790-2417-AD0A-B69B-40F3E37B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73" y="49784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4831559" y="1993400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 (modeled as an array)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A9D24-C98D-7D7C-230C-5B78697B4D86}"/>
              </a:ext>
            </a:extLst>
          </p:cNvPr>
          <p:cNvSpPr/>
          <p:nvPr/>
        </p:nvSpPr>
        <p:spPr>
          <a:xfrm>
            <a:off x="5845173" y="5414963"/>
            <a:ext cx="2586037" cy="82867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Hint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43B2FC09-6F8F-4111-851A-CD6189B8166F}"/>
              </a:ext>
            </a:extLst>
          </p:cNvPr>
          <p:cNvSpPr/>
          <p:nvPr/>
        </p:nvSpPr>
        <p:spPr>
          <a:xfrm rot="10800000">
            <a:off x="3903661" y="3245680"/>
            <a:ext cx="6469060" cy="2182239"/>
          </a:xfrm>
          <a:prstGeom prst="trapezoid">
            <a:avLst>
              <a:gd name="adj" fmla="val 9243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8F0483-8B9A-491C-9C2E-4F8A40C032E1}"/>
              </a:ext>
            </a:extLst>
          </p:cNvPr>
          <p:cNvSpPr txBox="1"/>
          <p:nvPr/>
        </p:nvSpPr>
        <p:spPr>
          <a:xfrm>
            <a:off x="5359397" y="3891359"/>
            <a:ext cx="399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Preprocessing</a:t>
            </a:r>
          </a:p>
        </p:txBody>
      </p:sp>
    </p:spTree>
    <p:extLst>
      <p:ext uri="{BB962C8B-B14F-4D97-AF65-F5344CB8AC3E}">
        <p14:creationId xmlns:p14="http://schemas.microsoft.com/office/powerpoint/2010/main" val="73823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PIR: Offline</a:t>
            </a:r>
            <a:endParaRPr lang="zh-CN" altLang="en-US" dirty="0"/>
          </a:p>
        </p:txBody>
      </p:sp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/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A9D24-C98D-7D7C-230C-5B78697B4D86}"/>
              </a:ext>
            </a:extLst>
          </p:cNvPr>
          <p:cNvSpPr/>
          <p:nvPr/>
        </p:nvSpPr>
        <p:spPr>
          <a:xfrm>
            <a:off x="2767805" y="6102349"/>
            <a:ext cx="1878715" cy="5778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8C57B-5848-69DE-6878-AF07797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73" y="49784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398EB-348B-3C56-7DD7-09E58BC4204A}"/>
              </a:ext>
            </a:extLst>
          </p:cNvPr>
          <p:cNvCxnSpPr>
            <a:cxnSpLocks/>
            <a:stCxn id="13" idx="0"/>
            <a:endCxn id="9" idx="1"/>
          </p:cNvCxnSpPr>
          <p:nvPr/>
        </p:nvCxnSpPr>
        <p:spPr>
          <a:xfrm flipV="1">
            <a:off x="3707163" y="4233893"/>
            <a:ext cx="1774476" cy="1868456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F5DBFB-ED43-0663-211F-15105E9B0429}"/>
              </a:ext>
            </a:extLst>
          </p:cNvPr>
          <p:cNvSpPr txBox="1"/>
          <p:nvPr/>
        </p:nvSpPr>
        <p:spPr>
          <a:xfrm>
            <a:off x="5481639" y="3633728"/>
            <a:ext cx="48910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Many Queries</a:t>
            </a:r>
          </a:p>
          <a:p>
            <a:r>
              <a:rPr lang="en-US" sz="3600" dirty="0">
                <a:latin typeface="Comic Sans MS" panose="030F0902030302020204" pitchFamily="66" charset="0"/>
              </a:rPr>
              <a:t>= Low Amortized Cost</a:t>
            </a:r>
          </a:p>
        </p:txBody>
      </p:sp>
    </p:spTree>
    <p:extLst>
      <p:ext uri="{BB962C8B-B14F-4D97-AF65-F5344CB8AC3E}">
        <p14:creationId xmlns:p14="http://schemas.microsoft.com/office/powerpoint/2010/main" val="302927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4CA8-C951-A3CF-8DB5-595BA02A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PIR: Online Query</a:t>
            </a:r>
            <a:endParaRPr lang="zh-CN" altLang="en-US" dirty="0"/>
          </a:p>
        </p:txBody>
      </p:sp>
      <p:pic>
        <p:nvPicPr>
          <p:cNvPr id="29700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612C92D6-60FC-10AC-7C7A-6DD3451C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6"/>
          <a:stretch/>
        </p:blipFill>
        <p:spPr bwMode="auto">
          <a:xfrm>
            <a:off x="1260522" y="2287335"/>
            <a:ext cx="1878714" cy="1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029DC6-B34A-E731-4E0B-018A63C0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10372"/>
              </p:ext>
            </p:extLst>
          </p:nvPr>
        </p:nvGraphicFramePr>
        <p:xfrm>
          <a:off x="3903662" y="2755075"/>
          <a:ext cx="6469060" cy="4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06">
                  <a:extLst>
                    <a:ext uri="{9D8B030D-6E8A-4147-A177-3AD203B41FA5}">
                      <a16:colId xmlns:a16="http://schemas.microsoft.com/office/drawing/2014/main" val="1873949232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88557721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13738868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67354195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275806895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2708577106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3487174933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810440120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491736629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717818501"/>
                    </a:ext>
                  </a:extLst>
                </a:gridCol>
              </a:tblGrid>
              <a:tr h="4776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383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BF042D-84ED-F57B-35CD-8A4FD54034DF}"/>
              </a:ext>
            </a:extLst>
          </p:cNvPr>
          <p:cNvSpPr txBox="1"/>
          <p:nvPr/>
        </p:nvSpPr>
        <p:spPr>
          <a:xfrm>
            <a:off x="6378048" y="209578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A9D24-C98D-7D7C-230C-5B78697B4D86}"/>
              </a:ext>
            </a:extLst>
          </p:cNvPr>
          <p:cNvSpPr/>
          <p:nvPr/>
        </p:nvSpPr>
        <p:spPr>
          <a:xfrm>
            <a:off x="2767805" y="6102349"/>
            <a:ext cx="1878715" cy="577851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Hint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8C57B-5848-69DE-6878-AF07797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73" y="49784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CC55D5B0-EE7A-9D0F-0A7D-7057FDE7D3C2}"/>
              </a:ext>
            </a:extLst>
          </p:cNvPr>
          <p:cNvSpPr/>
          <p:nvPr/>
        </p:nvSpPr>
        <p:spPr>
          <a:xfrm>
            <a:off x="1771650" y="4548757"/>
            <a:ext cx="2480423" cy="1085850"/>
          </a:xfrm>
          <a:prstGeom prst="cloudCallout">
            <a:avLst>
              <a:gd name="adj1" fmla="val 63133"/>
              <a:gd name="adj2" fmla="val 392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902030302020204" pitchFamily="66" charset="0"/>
              </a:rPr>
              <a:t>DB[x] ?</a:t>
            </a:r>
          </a:p>
        </p:txBody>
      </p:sp>
    </p:spTree>
    <p:extLst>
      <p:ext uri="{BB962C8B-B14F-4D97-AF65-F5344CB8AC3E}">
        <p14:creationId xmlns:p14="http://schemas.microsoft.com/office/powerpoint/2010/main" val="353356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39744</TotalTime>
  <Words>1316</Words>
  <Application>Microsoft Macintosh PowerPoint</Application>
  <PresentationFormat>Widescreen</PresentationFormat>
  <Paragraphs>435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等线</vt:lpstr>
      <vt:lpstr>等线 Light</vt:lpstr>
      <vt:lpstr>Arial</vt:lpstr>
      <vt:lpstr>Calibri</vt:lpstr>
      <vt:lpstr>Cambria Math</vt:lpstr>
      <vt:lpstr>Comic Sans MS</vt:lpstr>
      <vt:lpstr>Wingdings</vt:lpstr>
      <vt:lpstr>Office 主题​​</vt:lpstr>
      <vt:lpstr>Efficient Preprocessing PIR w/o Public Key Crypto</vt:lpstr>
      <vt:lpstr>Content</vt:lpstr>
      <vt:lpstr>Content</vt:lpstr>
      <vt:lpstr>Information Retrieval Leaks User Privacy</vt:lpstr>
      <vt:lpstr>Private Information Retrieval  [CGKS95]</vt:lpstr>
      <vt:lpstr>Recently…</vt:lpstr>
      <vt:lpstr>Preprocessing PIR: Offline</vt:lpstr>
      <vt:lpstr>Preprocessing PIR: Offline</vt:lpstr>
      <vt:lpstr>Preprocessing PIR: Online Query</vt:lpstr>
      <vt:lpstr>Preprocessing PIR: Online Query</vt:lpstr>
      <vt:lpstr>Preprocessing PIR: Online Query</vt:lpstr>
      <vt:lpstr>Prep-PIR in Minicrypt</vt:lpstr>
      <vt:lpstr>Prep-PIR in Minicrypt: Ours</vt:lpstr>
      <vt:lpstr>Prep-PIR in Minicrypt: Ours</vt:lpstr>
      <vt:lpstr>Content</vt:lpstr>
      <vt:lpstr>Piano: Preprocess Random Set Sums</vt:lpstr>
      <vt:lpstr>Piano: Preprocess Random Set Sums</vt:lpstr>
      <vt:lpstr>Piano: Preprocess Random Set Sums</vt:lpstr>
      <vt:lpstr>Piano: Preprocess Random Elements</vt:lpstr>
      <vt:lpstr>Piano: Online Query</vt:lpstr>
      <vt:lpstr>Piano: Online Query</vt:lpstr>
      <vt:lpstr>Piano: Online Query</vt:lpstr>
      <vt:lpstr>Piano: Online Query</vt:lpstr>
      <vt:lpstr>Piano: Online Communication Cost</vt:lpstr>
      <vt:lpstr>Piano: Online Communication Cost</vt:lpstr>
      <vt:lpstr>Content</vt:lpstr>
      <vt:lpstr>What’s the challenge? </vt:lpstr>
      <vt:lpstr>Privately Programmable PRF (PPPRF)</vt:lpstr>
      <vt:lpstr>Privately Programmable PRF (PPPRF)</vt:lpstr>
      <vt:lpstr>Ours: Privately Programmable PRF  w/ List Decoding</vt:lpstr>
      <vt:lpstr>Key and Eval Before Programming</vt:lpstr>
      <vt:lpstr>Programming Example: (5, x→y)</vt:lpstr>
      <vt:lpstr>Programming Example: (5, x→y)</vt:lpstr>
      <vt:lpstr>Programming Example: (5, x→y)</vt:lpstr>
      <vt:lpstr>Programming Example: (5, x→y)</vt:lpstr>
      <vt:lpstr>List Decoding</vt:lpstr>
      <vt:lpstr>Evaluating k′: List Decoding Summary</vt:lpstr>
      <vt:lpstr>Use in PIR:  Improving Online Comm. to 〖O(n〗^(1/4)) </vt:lpstr>
      <vt:lpstr>Use in PIR</vt:lpstr>
      <vt:lpstr>Use in PIR</vt:lpstr>
      <vt:lpstr>Implementation</vt:lpstr>
      <vt:lpstr>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in  Private Information Retrieval</dc:title>
  <dc:creator>Mingxun Zhou</dc:creator>
  <cp:lastModifiedBy>Mingxun Zhou</cp:lastModifiedBy>
  <cp:revision>813</cp:revision>
  <dcterms:created xsi:type="dcterms:W3CDTF">2023-07-15T09:56:30Z</dcterms:created>
  <dcterms:modified xsi:type="dcterms:W3CDTF">2024-05-21T22:07:22Z</dcterms:modified>
</cp:coreProperties>
</file>